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 id="2147483721" r:id="rId4"/>
    <p:sldMasterId id="2147483733" r:id="rId5"/>
    <p:sldMasterId id="2147483745" r:id="rId6"/>
    <p:sldMasterId id="2147483758" r:id="rId7"/>
    <p:sldMasterId id="2147483770" r:id="rId8"/>
    <p:sldMasterId id="2147483782" r:id="rId9"/>
    <p:sldMasterId id="2147483794" r:id="rId10"/>
    <p:sldMasterId id="2147483807" r:id="rId11"/>
    <p:sldMasterId id="2147483819" r:id="rId12"/>
    <p:sldMasterId id="2147483831" r:id="rId13"/>
  </p:sldMasterIdLst>
  <p:notesMasterIdLst>
    <p:notesMasterId r:id="rId78"/>
  </p:notesMasterIdLst>
  <p:sldIdLst>
    <p:sldId id="771" r:id="rId14"/>
    <p:sldId id="274" r:id="rId15"/>
    <p:sldId id="773" r:id="rId16"/>
    <p:sldId id="305" r:id="rId17"/>
    <p:sldId id="772" r:id="rId18"/>
    <p:sldId id="801" r:id="rId19"/>
    <p:sldId id="802" r:id="rId20"/>
    <p:sldId id="803" r:id="rId21"/>
    <p:sldId id="804" r:id="rId22"/>
    <p:sldId id="774" r:id="rId23"/>
    <p:sldId id="805" r:id="rId24"/>
    <p:sldId id="776" r:id="rId25"/>
    <p:sldId id="778" r:id="rId26"/>
    <p:sldId id="806" r:id="rId27"/>
    <p:sldId id="808" r:id="rId28"/>
    <p:sldId id="779" r:id="rId29"/>
    <p:sldId id="782" r:id="rId30"/>
    <p:sldId id="783" r:id="rId31"/>
    <p:sldId id="784" r:id="rId32"/>
    <p:sldId id="785" r:id="rId33"/>
    <p:sldId id="809" r:id="rId34"/>
    <p:sldId id="851" r:id="rId35"/>
    <p:sldId id="344" r:id="rId36"/>
    <p:sldId id="345" r:id="rId37"/>
    <p:sldId id="357" r:id="rId38"/>
    <p:sldId id="378" r:id="rId39"/>
    <p:sldId id="793" r:id="rId40"/>
    <p:sldId id="810" r:id="rId41"/>
    <p:sldId id="852" r:id="rId42"/>
    <p:sldId id="850" r:id="rId43"/>
    <p:sldId id="259" r:id="rId44"/>
    <p:sldId id="599" r:id="rId45"/>
    <p:sldId id="264" r:id="rId46"/>
    <p:sldId id="466" r:id="rId47"/>
    <p:sldId id="263" r:id="rId48"/>
    <p:sldId id="330" r:id="rId49"/>
    <p:sldId id="548" r:id="rId50"/>
    <p:sldId id="843" r:id="rId51"/>
    <p:sldId id="826" r:id="rId52"/>
    <p:sldId id="825" r:id="rId53"/>
    <p:sldId id="261" r:id="rId54"/>
    <p:sldId id="265" r:id="rId55"/>
    <p:sldId id="266" r:id="rId56"/>
    <p:sldId id="267" r:id="rId57"/>
    <p:sldId id="845" r:id="rId58"/>
    <p:sldId id="790" r:id="rId59"/>
    <p:sldId id="592" r:id="rId60"/>
    <p:sldId id="593" r:id="rId61"/>
    <p:sldId id="576" r:id="rId62"/>
    <p:sldId id="617" r:id="rId63"/>
    <p:sldId id="847" r:id="rId64"/>
    <p:sldId id="827" r:id="rId65"/>
    <p:sldId id="791" r:id="rId66"/>
    <p:sldId id="848" r:id="rId67"/>
    <p:sldId id="849" r:id="rId68"/>
    <p:sldId id="795" r:id="rId69"/>
    <p:sldId id="796" r:id="rId70"/>
    <p:sldId id="797" r:id="rId71"/>
    <p:sldId id="853" r:id="rId72"/>
    <p:sldId id="762" r:id="rId73"/>
    <p:sldId id="854" r:id="rId74"/>
    <p:sldId id="769" r:id="rId75"/>
    <p:sldId id="761" r:id="rId76"/>
    <p:sldId id="787"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9" autoAdjust="0"/>
    <p:restoredTop sz="81434" autoAdjust="0"/>
  </p:normalViewPr>
  <p:slideViewPr>
    <p:cSldViewPr snapToGrid="0">
      <p:cViewPr varScale="1">
        <p:scale>
          <a:sx n="55" d="100"/>
          <a:sy n="55" d="100"/>
        </p:scale>
        <p:origin x="1194" y="60"/>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54AEA-ECA3-4BDD-B621-744A17E8D1A1}" type="datetimeFigureOut">
              <a:rPr lang="en-GB" smtClean="0"/>
              <a:t>03/07/2021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C39C7-1695-4F81-98BE-36066165F432}" type="slidenum">
              <a:rPr lang="en-GB" smtClean="0"/>
              <a:t>‹#›</a:t>
            </a:fld>
            <a:endParaRPr lang="en-GB"/>
          </a:p>
        </p:txBody>
      </p:sp>
    </p:spTree>
    <p:extLst>
      <p:ext uri="{BB962C8B-B14F-4D97-AF65-F5344CB8AC3E}">
        <p14:creationId xmlns:p14="http://schemas.microsoft.com/office/powerpoint/2010/main" val="1909441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Louis_Pasteur#/media/File:Louis_Pasteur_experiment.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nsplash.com/@petross?utm_source=unsplash&amp;utm_medium=referral&amp;utm_content=creditCopyText"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unsplash.com/s/photos/sheep?utm_source=unsplash&amp;utm_medium=referral&amp;utm_content=creditCopyText" TargetMode="External"/><Relationship Id="rId5" Type="http://schemas.openxmlformats.org/officeDocument/2006/relationships/hyperlink" Target="https://unsplash.com/@samdc?utm_source=unsplash&amp;utm_medium=referral&amp;utm_content=creditCopyText" TargetMode="External"/><Relationship Id="rId4" Type="http://schemas.openxmlformats.org/officeDocument/2006/relationships/hyperlink" Target="https://unsplash.com/s/photos/ship?utm_source=unsplash&amp;utm_medium=referral&amp;utm_content=creditCopyText"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from www.pixabay.com – no attribution required.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MFL Pedagogy Review recommendations include (amongst others) principles for teaching phonics, vocabulary, grammar and their combination in meaningful practice. In this workshop we focus on research-informed practice for explicitly teaching, consolidating and applying the sound-writing relationship in secondary language learning.  The session includes (freely available) resources for teaching phonics in French, German and Spanish.?”</a:t>
            </a:r>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42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Let’s look then at the importance of phonological decoding.  So, in L1, in a first language setting, children meet meet unfamiliar </a:t>
            </a:r>
            <a:r>
              <a:rPr lang="en-GB" sz="1200" i="1" kern="1200" dirty="0">
                <a:solidFill>
                  <a:schemeClr val="tx1"/>
                </a:solidFill>
                <a:effectLst/>
                <a:latin typeface="+mn-lt"/>
                <a:ea typeface="+mn-ea"/>
                <a:cs typeface="+mn-cs"/>
              </a:rPr>
              <a:t>written</a:t>
            </a:r>
            <a:r>
              <a:rPr lang="en-GB" sz="1200" kern="1200" dirty="0">
                <a:solidFill>
                  <a:schemeClr val="tx1"/>
                </a:solidFill>
                <a:effectLst/>
                <a:latin typeface="+mn-lt"/>
                <a:ea typeface="+mn-ea"/>
                <a:cs typeface="+mn-cs"/>
              </a:rPr>
              <a:t> forms, sound them out using their phonics knowledge, and thus </a:t>
            </a:r>
            <a:r>
              <a:rPr lang="en-GB" sz="1200" i="1" kern="1200" dirty="0">
                <a:solidFill>
                  <a:schemeClr val="tx1"/>
                </a:solidFill>
                <a:effectLst/>
                <a:latin typeface="+mn-lt"/>
                <a:ea typeface="+mn-ea"/>
                <a:cs typeface="+mn-cs"/>
              </a:rPr>
              <a:t>discover</a:t>
            </a:r>
            <a:r>
              <a:rPr lang="en-GB" sz="1200" kern="1200" dirty="0">
                <a:solidFill>
                  <a:schemeClr val="tx1"/>
                </a:solidFill>
                <a:effectLst/>
                <a:latin typeface="+mn-lt"/>
                <a:ea typeface="+mn-ea"/>
                <a:cs typeface="+mn-cs"/>
              </a:rPr>
              <a:t> (i.e., recognise) their meaning. So we can say that reading comprehension and discovering the meaning of words orally is a key part of the rationale for phonics teaching in a first language setting.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what about teaching phonics in L2?</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Of course, if we think of our own classrooms, as in many other instructed contexts around the world, so classroom foreign language contexts around the world, learners start to encounter the written language pretty much at the same time as they start to learn the language itself.  </a:t>
            </a:r>
          </a:p>
          <a:p>
            <a:r>
              <a:rPr lang="en-GB" sz="1200" kern="1200" dirty="0">
                <a:solidFill>
                  <a:schemeClr val="tx1"/>
                </a:solidFill>
                <a:effectLst/>
                <a:latin typeface="+mn-lt"/>
                <a:ea typeface="+mn-ea"/>
                <a:cs typeface="+mn-cs"/>
              </a:rPr>
              <a:t>If you think of a learner encountering the French word &lt;chat&gt;. Even if they could sound that out, even if they have secure phonic knowledge and can pronounce ‘chat’. If they don’t know ‘chat’ orally, then sounding that word out is not going to help them in terms of understanding or comprehension.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4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And on that basis, some people might argue that there’s no point in teaching phonics in a foreign language. But we would strongly disagree with that view for several reasons.  </a:t>
            </a:r>
          </a:p>
          <a:p>
            <a:r>
              <a:rPr lang="en-GB" sz="1200" kern="1200" dirty="0">
                <a:solidFill>
                  <a:schemeClr val="tx1"/>
                </a:solidFill>
                <a:effectLst/>
                <a:latin typeface="+mn-lt"/>
                <a:ea typeface="+mn-ea"/>
                <a:cs typeface="+mn-cs"/>
              </a:rPr>
              <a:t>Firstly, in a large-scale study by </a:t>
            </a:r>
            <a:r>
              <a:rPr lang="en-GB" sz="1200" kern="1200" dirty="0" err="1">
                <a:solidFill>
                  <a:schemeClr val="tx1"/>
                </a:solidFill>
                <a:effectLst/>
                <a:latin typeface="+mn-lt"/>
                <a:ea typeface="+mn-ea"/>
                <a:cs typeface="+mn-cs"/>
              </a:rPr>
              <a:t>Erler</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Macaro</a:t>
            </a:r>
            <a:r>
              <a:rPr lang="en-GB" sz="1200" kern="1200" dirty="0">
                <a:solidFill>
                  <a:schemeClr val="tx1"/>
                </a:solidFill>
                <a:effectLst/>
                <a:latin typeface="+mn-lt"/>
                <a:ea typeface="+mn-ea"/>
                <a:cs typeface="+mn-cs"/>
              </a:rPr>
              <a:t> looking at MFL learners in England learning French, they found that many learners did actually say that they try to sound out words they don’t know in written texts. There may be some words which they do know, it’s possible that there are some words that they know orally, and that by sounding them out they could discover the meaning. But that will only work obviously if they have the secure phonic knowledge to sound the word out accurately. Otherwise that strategy will misfire.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Beyond thinking about </a:t>
            </a:r>
            <a:r>
              <a:rPr lang="en-GB" sz="1200" b="1" kern="1200" dirty="0">
                <a:solidFill>
                  <a:schemeClr val="tx1"/>
                </a:solidFill>
                <a:effectLst/>
                <a:latin typeface="+mn-lt"/>
                <a:ea typeface="+mn-ea"/>
                <a:cs typeface="+mn-cs"/>
              </a:rPr>
              <a:t>reading comprehension</a:t>
            </a:r>
            <a:r>
              <a:rPr lang="en-GB" sz="1200" kern="1200" dirty="0">
                <a:solidFill>
                  <a:schemeClr val="tx1"/>
                </a:solidFill>
                <a:effectLst/>
                <a:latin typeface="+mn-lt"/>
                <a:ea typeface="+mn-ea"/>
                <a:cs typeface="+mn-cs"/>
              </a:rPr>
              <a:t>, there is evidence that accurate decoding in a foreign language may have a positive impact on various other aspects of language learning.  </a:t>
            </a:r>
          </a:p>
          <a:p>
            <a:r>
              <a:rPr lang="en-GB" sz="1200" kern="1200" dirty="0">
                <a:solidFill>
                  <a:schemeClr val="tx1"/>
                </a:solidFill>
                <a:effectLst/>
                <a:latin typeface="+mn-lt"/>
                <a:ea typeface="+mn-ea"/>
                <a:cs typeface="+mn-cs"/>
              </a:rPr>
              <a:t>So, </a:t>
            </a:r>
            <a:r>
              <a:rPr lang="en-GB" sz="1200" b="1" kern="1200" dirty="0">
                <a:solidFill>
                  <a:schemeClr val="tx1"/>
                </a:solidFill>
                <a:effectLst/>
                <a:latin typeface="+mn-lt"/>
                <a:ea typeface="+mn-ea"/>
                <a:cs typeface="+mn-cs"/>
              </a:rPr>
              <a:t>vocabulary learning </a:t>
            </a:r>
            <a:r>
              <a:rPr lang="en-GB" sz="1200" kern="1200" dirty="0">
                <a:solidFill>
                  <a:schemeClr val="tx1"/>
                </a:solidFill>
                <a:effectLst/>
                <a:latin typeface="+mn-lt"/>
                <a:ea typeface="+mn-ea"/>
                <a:cs typeface="+mn-cs"/>
              </a:rPr>
              <a:t>being a key one and </a:t>
            </a:r>
            <a:r>
              <a:rPr lang="en-GB" sz="1200" b="1" kern="1200" dirty="0">
                <a:solidFill>
                  <a:schemeClr val="tx1"/>
                </a:solidFill>
                <a:effectLst/>
                <a:latin typeface="+mn-lt"/>
                <a:ea typeface="+mn-ea"/>
                <a:cs typeface="+mn-cs"/>
              </a:rPr>
              <a:t>learner autonomy </a:t>
            </a:r>
            <a:r>
              <a:rPr lang="en-GB" sz="1200" kern="1200" dirty="0">
                <a:solidFill>
                  <a:schemeClr val="tx1"/>
                </a:solidFill>
                <a:effectLst/>
                <a:latin typeface="+mn-lt"/>
                <a:ea typeface="+mn-ea"/>
                <a:cs typeface="+mn-cs"/>
              </a:rPr>
              <a:t>and those are linked because a learner who is able to sound out a word accurately and obtain an accurate phonological form for that word, is then less dependent on other spoken models.</a:t>
            </a:r>
          </a:p>
          <a:p>
            <a:r>
              <a:rPr lang="en-GB" sz="1200" b="1" kern="1200" dirty="0">
                <a:solidFill>
                  <a:schemeClr val="tx1"/>
                </a:solidFill>
                <a:effectLst/>
                <a:latin typeface="+mn-lt"/>
                <a:ea typeface="+mn-ea"/>
                <a:cs typeface="+mn-cs"/>
              </a:rPr>
              <a:t>Grammar learning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Erler</a:t>
            </a:r>
            <a:r>
              <a:rPr lang="en-GB" sz="1200" kern="1200" dirty="0">
                <a:solidFill>
                  <a:schemeClr val="tx1"/>
                </a:solidFill>
                <a:effectLst/>
                <a:latin typeface="+mn-lt"/>
                <a:ea typeface="+mn-ea"/>
                <a:cs typeface="+mn-cs"/>
              </a:rPr>
              <a:t> pointed out that if a learner is sounding out the word &lt;je&gt; and &lt;</a:t>
            </a:r>
            <a:r>
              <a:rPr lang="en-GB" sz="1200" kern="1200" dirty="0" err="1">
                <a:solidFill>
                  <a:schemeClr val="tx1"/>
                </a:solidFill>
                <a:effectLst/>
                <a:latin typeface="+mn-lt"/>
                <a:ea typeface="+mn-ea"/>
                <a:cs typeface="+mn-cs"/>
              </a:rPr>
              <a:t>j’ai</a:t>
            </a:r>
            <a:r>
              <a:rPr lang="en-GB" sz="1200" kern="1200" dirty="0">
                <a:solidFill>
                  <a:schemeClr val="tx1"/>
                </a:solidFill>
                <a:effectLst/>
                <a:latin typeface="+mn-lt"/>
                <a:ea typeface="+mn-ea"/>
                <a:cs typeface="+mn-cs"/>
              </a:rPr>
              <a:t>&gt; and is doing that inaccurately, those two words may sound the same to that learner, making them very difficult to distinguish between. The same with say a present tense and a past participle &lt;</a:t>
            </a:r>
            <a:r>
              <a:rPr lang="en-GB" sz="1200" kern="1200" dirty="0" err="1">
                <a:solidFill>
                  <a:schemeClr val="tx1"/>
                </a:solidFill>
                <a:effectLst/>
                <a:latin typeface="+mn-lt"/>
                <a:ea typeface="+mn-ea"/>
                <a:cs typeface="+mn-cs"/>
              </a:rPr>
              <a:t>parle</a:t>
            </a:r>
            <a:r>
              <a:rPr lang="en-GB" sz="1200" kern="1200" dirty="0">
                <a:solidFill>
                  <a:schemeClr val="tx1"/>
                </a:solidFill>
                <a:effectLst/>
                <a:latin typeface="+mn-lt"/>
                <a:ea typeface="+mn-ea"/>
                <a:cs typeface="+mn-cs"/>
              </a:rPr>
              <a:t>&gt; versus &lt;</a:t>
            </a:r>
            <a:r>
              <a:rPr lang="en-GB" sz="1200" kern="1200" dirty="0" err="1">
                <a:solidFill>
                  <a:schemeClr val="tx1"/>
                </a:solidFill>
                <a:effectLst/>
                <a:latin typeface="+mn-lt"/>
                <a:ea typeface="+mn-ea"/>
                <a:cs typeface="+mn-cs"/>
              </a:rPr>
              <a:t>parlé</a:t>
            </a:r>
            <a:r>
              <a:rPr lang="en-GB" sz="1200" kern="1200" dirty="0">
                <a:solidFill>
                  <a:schemeClr val="tx1"/>
                </a:solidFill>
                <a:effectLst/>
                <a:latin typeface="+mn-lt"/>
                <a:ea typeface="+mn-ea"/>
                <a:cs typeface="+mn-cs"/>
              </a:rPr>
              <a:t>&gt;, for some learners if they’re decoding inaccurately, those two words may sound the same, so making it very difficult then for them to distinguish between these two key grammatical forms.</a:t>
            </a:r>
          </a:p>
          <a:p>
            <a:r>
              <a:rPr lang="en-GB" sz="1200" kern="1200" dirty="0">
                <a:solidFill>
                  <a:schemeClr val="tx1"/>
                </a:solidFill>
                <a:effectLst/>
                <a:latin typeface="+mn-lt"/>
                <a:ea typeface="+mn-ea"/>
                <a:cs typeface="+mn-cs"/>
              </a:rPr>
              <a:t>A link has been found between </a:t>
            </a:r>
            <a:r>
              <a:rPr lang="en-GB" sz="1200" b="1" kern="1200" dirty="0">
                <a:solidFill>
                  <a:schemeClr val="tx1"/>
                </a:solidFill>
                <a:effectLst/>
                <a:latin typeface="+mn-lt"/>
                <a:ea typeface="+mn-ea"/>
                <a:cs typeface="+mn-cs"/>
              </a:rPr>
              <a:t>ability to decode accurately and motivation </a:t>
            </a:r>
            <a:r>
              <a:rPr lang="en-GB" sz="1200" kern="1200" dirty="0">
                <a:solidFill>
                  <a:schemeClr val="tx1"/>
                </a:solidFill>
                <a:effectLst/>
                <a:latin typeface="+mn-lt"/>
                <a:ea typeface="+mn-ea"/>
                <a:cs typeface="+mn-cs"/>
              </a:rPr>
              <a:t>for studying the language and intention to continue studying that language.  </a:t>
            </a:r>
          </a:p>
          <a:p>
            <a:r>
              <a:rPr lang="en-GB" sz="1200" b="1" kern="1200" dirty="0">
                <a:solidFill>
                  <a:schemeClr val="tx1"/>
                </a:solidFill>
                <a:effectLst/>
                <a:latin typeface="+mn-lt"/>
                <a:ea typeface="+mn-ea"/>
                <a:cs typeface="+mn-cs"/>
              </a:rPr>
              <a:t>Speaking</a:t>
            </a:r>
            <a:r>
              <a:rPr lang="en-GB" sz="1200" kern="1200" dirty="0">
                <a:solidFill>
                  <a:schemeClr val="tx1"/>
                </a:solidFill>
                <a:effectLst/>
                <a:latin typeface="+mn-lt"/>
                <a:ea typeface="+mn-ea"/>
                <a:cs typeface="+mn-cs"/>
              </a:rPr>
              <a:t> obviously, children often speak from the basis of written models.  </a:t>
            </a:r>
          </a:p>
          <a:p>
            <a:r>
              <a:rPr lang="en-GB" sz="1200" b="1" kern="1200" dirty="0">
                <a:solidFill>
                  <a:schemeClr val="tx1"/>
                </a:solidFill>
                <a:effectLst/>
                <a:latin typeface="+mn-lt"/>
                <a:ea typeface="+mn-ea"/>
                <a:cs typeface="+mn-cs"/>
              </a:rPr>
              <a:t>Listening</a:t>
            </a:r>
            <a:r>
              <a:rPr lang="en-GB" sz="1200" kern="1200" dirty="0">
                <a:solidFill>
                  <a:schemeClr val="tx1"/>
                </a:solidFill>
                <a:effectLst/>
                <a:latin typeface="+mn-lt"/>
                <a:ea typeface="+mn-ea"/>
                <a:cs typeface="+mn-cs"/>
              </a:rPr>
              <a:t> because the link between spoken and written forms can help learners to segment the speech stream, which is one of the key challenges of listening comprehension.</a:t>
            </a:r>
          </a:p>
          <a:p>
            <a:r>
              <a:rPr lang="en-GB" sz="1200" kern="1200" dirty="0">
                <a:solidFill>
                  <a:schemeClr val="tx1"/>
                </a:solidFill>
                <a:effectLst/>
                <a:latin typeface="+mn-lt"/>
                <a:ea typeface="+mn-ea"/>
                <a:cs typeface="+mn-cs"/>
              </a:rPr>
              <a:t>And finally</a:t>
            </a:r>
            <a:r>
              <a:rPr lang="en-GB" sz="1200" b="1" kern="1200" dirty="0">
                <a:solidFill>
                  <a:schemeClr val="tx1"/>
                </a:solidFill>
                <a:effectLst/>
                <a:latin typeface="+mn-lt"/>
                <a:ea typeface="+mn-ea"/>
                <a:cs typeface="+mn-cs"/>
              </a:rPr>
              <a:t> writing. </a:t>
            </a:r>
            <a:r>
              <a:rPr lang="en-GB" sz="1200" kern="1200" dirty="0">
                <a:solidFill>
                  <a:schemeClr val="tx1"/>
                </a:solidFill>
                <a:effectLst/>
                <a:latin typeface="+mn-lt"/>
                <a:ea typeface="+mn-ea"/>
                <a:cs typeface="+mn-cs"/>
              </a:rPr>
              <a:t>Again </a:t>
            </a:r>
            <a:r>
              <a:rPr lang="en-GB" sz="1200" kern="1200" dirty="0" err="1">
                <a:solidFill>
                  <a:schemeClr val="tx1"/>
                </a:solidFill>
                <a:effectLst/>
                <a:latin typeface="+mn-lt"/>
                <a:ea typeface="+mn-ea"/>
                <a:cs typeface="+mn-cs"/>
              </a:rPr>
              <a:t>Macaro</a:t>
            </a:r>
            <a:r>
              <a:rPr lang="en-GB" sz="1200" kern="1200" dirty="0">
                <a:solidFill>
                  <a:schemeClr val="tx1"/>
                </a:solidFill>
                <a:effectLst/>
                <a:latin typeface="+mn-lt"/>
                <a:ea typeface="+mn-ea"/>
                <a:cs typeface="+mn-cs"/>
              </a:rPr>
              <a:t> did a study of beginner learners’ writing strategies in French in an MFL context and found that when copying down from the board for example, they would as part of that process of copying them down sound words out inaccurately and then would reflect that inaccurate pronunciation in what they wrote down. So, they would not copy what was on the board, but it would be mediated by their decoding and it would lead to errors.</a:t>
            </a:r>
          </a:p>
          <a:p>
            <a:r>
              <a:rPr lang="en-GB" sz="1200" kern="1200" dirty="0">
                <a:solidFill>
                  <a:schemeClr val="tx1"/>
                </a:solidFill>
                <a:effectLst/>
                <a:latin typeface="+mn-lt"/>
                <a:ea typeface="+mn-ea"/>
                <a:cs typeface="+mn-cs"/>
              </a:rPr>
              <a:t>So, we can see here, that the rationale for teaching phonics in an L2 may be different but is nonetheless a really strong one we would argue.</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646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We’ve done quite a bit of research in MFL classrooms looking at progress in phonological decoding over time and I would say that there’s fairly strong evidence that in the absence of explicit instruction, so if they’re not taught phonics, on the whole students are not very good at phonological decoding and reading aloud. That’s obviously not to say that no students are any good at it and nobody makes any progress, but thinking about the average classroom, many learners are not very good at it, they don’t seem to make a great deal of progress over the course of Key Stage 3 and somehow they seem to just carry on reading many words as if they were English words, pronouncing them using the heuristic of English SSCs.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Of course, that’s not surprising because think how much MFL exposure they get per week compared to the vast amount of English texts that they are exposed to in a given week. So those English SSCs are continuously being reinforced.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we also have found is that if you push students, saying come on how do you think this French word should sound, in many cases they do know when they stop to think about it that it should not be pronounced like English but they don’t have that secure phonic knowledge to know how it should be pronounced so they may come up with all kinds of different pronunciations which are incorrect but at least they’re not English. So that’s why we’ve got this analogy, it’s a bit like pin the tail on the donkey, as though they’ve got a blindfold on and they’re trying to think well how should I say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024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one study of learners’ progress in phonological decoding in French in KS3, I asked them to read aloud a set of unfamiliar words in French. So, they were real words but words which they hadn’t encountered before and I audio recorded them. In fact, they sat on their own in a quiet place, perhaps in the corner of the classroom and they read through this list onto the audio recorder.  </a:t>
            </a:r>
          </a:p>
          <a:p>
            <a:r>
              <a:rPr lang="en-GB" sz="1200" kern="1200" dirty="0">
                <a:solidFill>
                  <a:schemeClr val="tx1"/>
                </a:solidFill>
                <a:effectLst/>
                <a:latin typeface="+mn-lt"/>
                <a:ea typeface="+mn-ea"/>
                <a:cs typeface="+mn-cs"/>
              </a:rPr>
              <a:t>When I came back to listen afterwards to what they had recorded, I found there were these quite entertaining comments muttered under their breath as they went along and there’s just a selection here. Things like “these words are getting more and more ridiculous as we go along” and “they look like gibberish” and these made me laugh. But afterwards I thought that there is actually a serious point embedded in these comments which is to do with their motivation for learning and their attributions to their success or failure. So, about being able to read the words accurately. So, if they believe that they’re not able to pronounce these words well and if they believe that the reason for that is that the system they’re trying to read is ridiculous and gibberish and weird, then they’re going to have little incentive for trying to master that system, a system which cannot be mastered.</a:t>
            </a:r>
          </a:p>
          <a:p>
            <a:r>
              <a:rPr lang="en-GB" sz="1200" kern="1200" dirty="0">
                <a:solidFill>
                  <a:schemeClr val="tx1"/>
                </a:solidFill>
                <a:effectLst/>
                <a:latin typeface="+mn-lt"/>
                <a:ea typeface="+mn-ea"/>
                <a:cs typeface="+mn-cs"/>
              </a:rPr>
              <a:t>And that’s why we talked earlier about those awareness raising exercises because I think it’s important to get learners to understand that the system can be mastered. Okay, it may be difficult and different to English and it may take them some time, but it’s a system that can be mastered with the right levels of focus and effort.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068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Okay so, if this is important for learners to master and if without some explicit instruction many learners don’t master it, then we need to look at whether and how this knowledge can be taught in the new language.</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there’s a couple of quotations here which I’ll just let you read through.  One from the Pedagogy Review, the Teaching School Council review and secondly one from Rachel Hawkes who is the NCELP co-director and someone who has been teaching phonics successfully in MFL for many years.  So if I just let you read those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911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terms of research evidence, I think it would be fair to say that we need much more research into the teaching of phonics in foreign languages.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Systematic review underway – preliminary scoping</a:t>
            </a:r>
            <a:r>
              <a:rPr lang="en-GB" sz="1200" kern="1200" baseline="0" dirty="0">
                <a:solidFill>
                  <a:schemeClr val="tx1"/>
                </a:solidFill>
                <a:effectLst/>
                <a:latin typeface="+mn-lt"/>
                <a:ea typeface="+mn-ea"/>
                <a:cs typeface="+mn-cs"/>
              </a:rPr>
              <a:t> search identified 20 studies – summarized on next slide.  </a:t>
            </a:r>
            <a:br>
              <a:rPr lang="en-GB" sz="1200" kern="1200" baseline="0" dirty="0">
                <a:solidFill>
                  <a:schemeClr val="tx1"/>
                </a:solidFill>
                <a:effectLst/>
                <a:latin typeface="+mn-lt"/>
                <a:ea typeface="+mn-ea"/>
                <a:cs typeface="+mn-cs"/>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et al. (in progress): Systematic review of experimental studies (with control group) of phonics teaching in a ‘foreign’ language, published since 2000; range of outcomes as well as reading.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Preliminary findings of systematic review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101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I’ve picked out, in this slide and the following slides, 3 doctoral studies, 2 of which were based in the UK context, and another because it looks at the impact of phonics on vocabulary learning.  </a:t>
            </a:r>
          </a:p>
          <a:p>
            <a:r>
              <a:rPr lang="en-GB" sz="1200" kern="1200" dirty="0">
                <a:solidFill>
                  <a:schemeClr val="tx1"/>
                </a:solidFill>
                <a:effectLst/>
                <a:latin typeface="+mn-lt"/>
                <a:ea typeface="+mn-ea"/>
                <a:cs typeface="+mn-cs"/>
              </a:rPr>
              <a:t>I’ll just let you read through the notes on those, and after that I will tell you a little bit about a larger scale study which we completed recently known as the FLEUR project: Foreign Language Education Unlocking Reading.</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304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terms of research evidence, I think it would be fair to say that we need much more research into the teaching of phonics in foreign languages. I’ve picked out, in this slide and the following slides, 3 doctoral studies, 2 of which were based in the UK context. I’ll just let you read through the notes on those, and after that I will tell you a little bit about a larger scale study which we completed recently known as the FLEUR project: Foreign Language Education Unlocking Reading.</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265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terms of research evidence, I think it would be fair to say that we need much more research into the teaching of phonics in foreign languages. I’ve picked out, in this slide and the following slides, 3 doctoral studies, 2 of which were based in the UK context. I’ll just let you read through the notes on those, and after that I will tell you a little bit about a larger scale study which we completed recently known as the FLEUR project: Foreign Language Education Unlocking Reading.</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72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you’ll have seen from those notes that those 3 studies all were fairly small-scale and all had their own particular limitations, and so this led us to plan the FLEUR study which was an attempt to gather more robust evidence on the effects of phonics teaching in MFL. It was an experimental study, so a design explicitly intended to measure the effects of different teaching approaches. It was a pre-, post-, delayed post- design - in other words, we tested the pupils before they had the teaching, immediately after the teaching, and after a delay of about 6 months to see to what extent any effects were durable over time.</a:t>
            </a:r>
          </a:p>
          <a:p>
            <a:r>
              <a:rPr lang="en-GB" sz="1200" kern="1200" dirty="0">
                <a:solidFill>
                  <a:schemeClr val="tx1"/>
                </a:solidFill>
                <a:effectLst/>
                <a:latin typeface="+mn-lt"/>
                <a:ea typeface="+mn-ea"/>
                <a:cs typeface="+mn-cs"/>
              </a:rPr>
              <a:t>I’ve somehow forgotten to put on this slide but they were Year 7 classes who took park in 36 schools across the country, and there were about 900 students in total, so it was a fairly large-scale study. There were 33 comprehensive schools and 3 grammar schools, and the teaching they received lasted about 16 weeks starting in January of Year 7, lasting about 25 minutes a week. The teaching was delivered by their usual class teachers but we co-planned those interventions with the teachers so it was a collaborative intervention design. Each school was allocated to 1 of 3 different conditions. So 1 group was the comparison group in a way. They read some challenging texts, which we specially created for the project, and those texts were designed to be quite a bit above students’ current productive linguistic level in the foreign language, and were quite a lot harder and longer than the kinds of texts they were routinely meeting in their Year 7 textbooks. Those texts were also designed to contain many examples of particular symbol/sound correspondences and to facilitate the use of particular strategies, but they weren’t given any instruction in either phonics or symbol/sound correspondences or strategies. It was to see what they did just from reading the text. The other 2 groups received explicit instruction, either in phonics with no strategy instruction, or in reading strategies but with no phonics instruction. So, it was an attempt to see what these 2 instructional approaches give pupils over and above simply being exposed to the challenging texts.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had a range of outcome measures, so reading comprehension was included, but for the reasons we said, we looked at wider outcomes, particularly vocabulary knowledge. Vocabulary knowledge is often used as a sort of quick proxy for overall language proficiency, and we’ve already discussed how there’s a link between phonological decoding and vocabulary acquisition, so we wanted to include vocabulary. We also looked at phonological decoding strategic behaviour, obviously to see if the instructional approach has directly impacted on the things they were intended to impact on. Also known as self-efficacy, the extent to which they felt able to tackle reading texts, their motivation for learning the language, and we used questionnaires and interviews to gather their views on the teaching they’d received.</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24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 our aims for the first part of this session are </a:t>
            </a:r>
            <a:r>
              <a:rPr lang="en-GB" sz="1200" kern="1200" dirty="0">
                <a:solidFill>
                  <a:schemeClr val="tx1"/>
                </a:solidFill>
                <a:effectLst/>
                <a:latin typeface="+mn-lt"/>
                <a:ea typeface="+mn-ea"/>
                <a:cs typeface="+mn-cs"/>
              </a:rPr>
              <a:t>to: develop an understanding of the rationale for phonics teaching in MFL (modern foreign languages); look at some of the research evidence underpinning this.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first part of the webinar will be about 55 minutes.  After a short comfort break of 10 minutes, we’ll come back and Rachel will share resources that demonstrate how phonics knowledge develops through presentation, practice and consolidation phases, as well as looking at ways we’ve been working to develop additional aspects of the sound-writing relationship knowledge.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053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are some of the key findings of the FLEUR study, or at least relating to phonics. Please do have a look at the full set of findings which you can find in the public report which is freely available online.</a:t>
            </a:r>
          </a:p>
          <a:p>
            <a:r>
              <a:rPr lang="en-GB" sz="1200" kern="1200" dirty="0">
                <a:solidFill>
                  <a:schemeClr val="tx1"/>
                </a:solidFill>
                <a:effectLst/>
                <a:latin typeface="+mn-lt"/>
                <a:ea typeface="+mn-ea"/>
                <a:cs typeface="+mn-cs"/>
              </a:rPr>
              <a:t>First of all, the phonics teaching did lead to significantly greater progress in phonological decoding, at least after controlling for students’ prior attainment. As one would have hoped, they got better at the thing they were taught. We measured decoding using pen and paper decoding tests which we developed for the project, which we think was good but which was certainly less sensitive than a reading aloud task. We think possibly that this graph at the bottom-left underrepresents the real progress made by the phonics group and the difference between the groups, but we just didn’t have time to administer and listen to 900 individual reading aloud tasks.</a:t>
            </a:r>
          </a:p>
          <a:p>
            <a:r>
              <a:rPr lang="en-GB" sz="1200" kern="1200" dirty="0">
                <a:solidFill>
                  <a:schemeClr val="tx1"/>
                </a:solidFill>
                <a:effectLst/>
                <a:latin typeface="+mn-lt"/>
                <a:ea typeface="+mn-ea"/>
                <a:cs typeface="+mn-cs"/>
              </a:rPr>
              <a:t>In terms of reading comprehension, we didn’t find any difference between the groups, and that was as we expected if we think back to what we said about the rationale for phonics teaching in L1 and L2 and the fact that you wouldn’t necessarily expect an immediate payback in an L2. That’s because even if students sound out a word accurately, a new word they’ve not seen before, they probably don’t know that word orally anyway, so that was as we expected. However, the phonics group, this is the graph at the bottom right, did make significantly more gains in vocabulary knowledge. Again that ties in with what we said earlier about the links between phonological decoding and vocab acquisition. Remember this was a fairly short intervention over 16 weeks, so this is important because vocab knowledge is known to be a key factor in performance in all 4 language skills. </a:t>
            </a:r>
          </a:p>
          <a:p>
            <a:r>
              <a:rPr lang="en-GB" sz="1200" kern="1200" dirty="0">
                <a:solidFill>
                  <a:schemeClr val="tx1"/>
                </a:solidFill>
                <a:effectLst/>
                <a:latin typeface="+mn-lt"/>
                <a:ea typeface="+mn-ea"/>
                <a:cs typeface="+mn-cs"/>
              </a:rPr>
              <a:t>So, going back to that previous point about reading, I think over a longer period of time, one would expect phonics instruction to lead to benefits for reading comprehension because of the greater vocabulary knowledge that students would be likely to accrue over time, and that in turn would facilitate their reading comprehension.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155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598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 our aims for the first part of this session are </a:t>
            </a:r>
            <a:r>
              <a:rPr lang="en-GB" sz="1200" kern="1200" dirty="0">
                <a:solidFill>
                  <a:schemeClr val="tx1"/>
                </a:solidFill>
                <a:effectLst/>
                <a:latin typeface="+mn-lt"/>
                <a:ea typeface="+mn-ea"/>
                <a:cs typeface="+mn-cs"/>
              </a:rPr>
              <a:t>to: develop an understanding of the rationale for phonics teaching in MFL (modern foreign languages); look at some of the research evidence underpinning this.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first part of the webinar will be about 55 minutes.  After a short comfort break of 10 minutes, we’ll come back and Rachel will share resources that demonstrate how phonics knowledge develops through presentation, practice and consolidation phases, as well as looking at ways we’ve been working to develop additional aspects of the sound-writing relationship knowledge.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218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Let’s move on to thinking about assessing and monitoring progress in phonological decoding. If we are saying that something is important enough to focus on in our teaching then we are also going to need to assess it to evaluate the impact of that teaching, to see how successful it is, but also to ascertain the gaps in students’ knowledge, to see where future teaching will need to be targeted, to see which SSC will need more work, which SSC will need recapping, and so 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want to invite you first to think about any approaches or resources that you currently use to assess your own students’ phonological decoding and to monitor progress over time. Of course, that could be informal, it could be just as easy as just listening to people as they answer in class as they are based on written models. But what approaches do you currently use and what strengths and limitations might those approaches have?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847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NCELP SOW, we use two main approaches measure phonological decoding.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On the one hand, reading aloud measures where students are asked to read aloud individual words or perhaps connected stretches of text. </a:t>
            </a:r>
          </a:p>
          <a:p>
            <a:r>
              <a:rPr lang="en-GB" sz="1200" kern="1200" dirty="0">
                <a:solidFill>
                  <a:schemeClr val="tx1"/>
                </a:solidFill>
                <a:effectLst/>
                <a:latin typeface="+mn-lt"/>
                <a:ea typeface="+mn-ea"/>
                <a:cs typeface="+mn-cs"/>
              </a:rPr>
              <a:t>Remember, we talked previously about the importance of getting students to read unfamiliar words aloud, which is a bit like what happens within the phonics screening check in primary schools.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Secondly, we use transcription tasks where students listen to unfamiliar words and transcribe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Obviously, reading aloud tasks are more difficult and time consuming to administer in a whole class context, but there are ways of making that easier to do, perhaps for example getting students to work in pairs and the teacher can walk around and eavesdrop on particular pairs. There are also opportunities for speaking homework to be set, there is also a resource on the NCELP Resource Portal looking at speaking homework, by getting students to record themselves reading a passage at home and sending you the recording for you to listen to.  And part of the value for students is the practice.  For the teacher who is trying to gauge how well the class is progressing more generally with phonics knowledge, s/he can sample the group, e.g., listen to 1/5 recordings, 6 of the 30 students, to gain enough of an idea to adjust teaching.  Individual phonics assessments can then be completed too, but less frequently.</a:t>
            </a:r>
          </a:p>
          <a:p>
            <a:r>
              <a:rPr lang="en-GB" sz="1200" kern="1200" dirty="0">
                <a:solidFill>
                  <a:schemeClr val="tx1"/>
                </a:solidFill>
                <a:effectLst/>
                <a:latin typeface="+mn-lt"/>
                <a:ea typeface="+mn-ea"/>
                <a:cs typeface="+mn-cs"/>
              </a:rPr>
              <a:t>On the NCELP website through the Resource Portal you can find examples of both of these kinds of tests.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233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Transcription example from Summer Term Y7 French assessment</a:t>
            </a:r>
            <a:br>
              <a:rPr lang="en-GB" b="1" dirty="0"/>
            </a:br>
            <a:endParaRPr lang="en-GB" b="1" dirty="0"/>
          </a:p>
          <a:p>
            <a:r>
              <a:rPr lang="en-GB" b="1" dirty="0"/>
              <a:t>Transcript</a:t>
            </a:r>
          </a:p>
          <a:p>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absolum</a:t>
            </a:r>
            <a:r>
              <a:rPr lang="en-GB" sz="1200" b="1" kern="1200" dirty="0" err="1">
                <a:solidFill>
                  <a:schemeClr val="tx1"/>
                </a:solidFill>
                <a:effectLst/>
                <a:latin typeface="+mn-lt"/>
                <a:ea typeface="+mn-ea"/>
                <a:cs typeface="+mn-cs"/>
              </a:rPr>
              <a:t>en</a:t>
            </a:r>
            <a:r>
              <a:rPr lang="en-GB" sz="1200" kern="1200" dirty="0" err="1">
                <a:solidFill>
                  <a:schemeClr val="tx1"/>
                </a:solidFill>
                <a:effectLst/>
                <a:latin typeface="+mn-lt"/>
                <a:ea typeface="+mn-ea"/>
                <a:cs typeface="+mn-cs"/>
              </a:rPr>
              <a:t>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ch</a:t>
            </a:r>
            <a:r>
              <a:rPr lang="en-GB" sz="1200" b="1" kern="1200" dirty="0" err="1">
                <a:solidFill>
                  <a:schemeClr val="tx1"/>
                </a:solidFill>
                <a:effectLst/>
                <a:latin typeface="+mn-lt"/>
                <a:ea typeface="+mn-ea"/>
                <a:cs typeface="+mn-cs"/>
              </a:rPr>
              <a:t>au</a:t>
            </a:r>
            <a:r>
              <a:rPr lang="en-GB" sz="1200" kern="1200" dirty="0" err="1">
                <a:solidFill>
                  <a:schemeClr val="tx1"/>
                </a:solidFill>
                <a:effectLst/>
                <a:latin typeface="+mn-lt"/>
                <a:ea typeface="+mn-ea"/>
                <a:cs typeface="+mn-cs"/>
              </a:rPr>
              <a:t>d</a:t>
            </a:r>
            <a:endParaRPr lang="en-GB" sz="1200" kern="1200" dirty="0">
              <a:solidFill>
                <a:schemeClr val="tx1"/>
              </a:solidFill>
              <a:effectLst/>
              <a:latin typeface="+mn-lt"/>
              <a:ea typeface="+mn-ea"/>
              <a:cs typeface="+mn-cs"/>
            </a:endParaRPr>
          </a:p>
          <a:p>
            <a:endParaRPr lang="en-GB" dirty="0"/>
          </a:p>
          <a:p>
            <a:r>
              <a:rPr lang="en-GB" sz="1200" kern="1200" dirty="0" err="1">
                <a:solidFill>
                  <a:schemeClr val="tx1"/>
                </a:solidFill>
                <a:effectLst/>
                <a:latin typeface="+mn-lt"/>
                <a:ea typeface="+mn-ea"/>
                <a:cs typeface="+mn-cs"/>
              </a:rPr>
              <a:t>absolument</a:t>
            </a:r>
            <a:r>
              <a:rPr lang="en-GB" sz="1200" kern="1200" dirty="0">
                <a:solidFill>
                  <a:schemeClr val="tx1"/>
                </a:solidFill>
                <a:effectLst/>
                <a:latin typeface="+mn-lt"/>
                <a:ea typeface="+mn-ea"/>
                <a:cs typeface="+mn-cs"/>
              </a:rPr>
              <a:t> [1009] </a:t>
            </a:r>
            <a:r>
              <a:rPr lang="en-GB" sz="1200" kern="1200" dirty="0" err="1">
                <a:solidFill>
                  <a:schemeClr val="tx1"/>
                </a:solidFill>
                <a:effectLst/>
                <a:latin typeface="+mn-lt"/>
                <a:ea typeface="+mn-ea"/>
                <a:cs typeface="+mn-cs"/>
              </a:rPr>
              <a:t>chaud</a:t>
            </a:r>
            <a:r>
              <a:rPr lang="en-GB" sz="1200" kern="1200" dirty="0">
                <a:solidFill>
                  <a:schemeClr val="tx1"/>
                </a:solidFill>
                <a:effectLst/>
                <a:latin typeface="+mn-lt"/>
                <a:ea typeface="+mn-ea"/>
                <a:cs typeface="+mn-cs"/>
              </a:rPr>
              <a:t> [1852]</a:t>
            </a:r>
            <a:endParaRPr lang="en-GB" dirty="0"/>
          </a:p>
          <a:p>
            <a:endParaRPr lang="en-GB" dirty="0"/>
          </a:p>
          <a:p>
            <a:r>
              <a:rPr lang="en-GB" sz="1200" b="1" dirty="0">
                <a:latin typeface="Century Gothic" panose="020B0502020202020204" pitchFamily="34" charset="0"/>
              </a:rPr>
              <a:t>Source</a:t>
            </a:r>
            <a:r>
              <a:rPr lang="en-GB" sz="1200" b="1" baseline="0" dirty="0">
                <a:latin typeface="Century Gothic" panose="020B0502020202020204" pitchFamily="34" charset="0"/>
              </a:rPr>
              <a:t> of frequency information:</a:t>
            </a:r>
          </a:p>
          <a:p>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36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Read aloud example from Summer Term Y7 French phonics assessment</a:t>
            </a:r>
            <a:br>
              <a:rPr lang="en-GB" b="1" dirty="0"/>
            </a:br>
            <a:endParaRPr lang="en-GB" b="1" dirty="0"/>
          </a:p>
          <a:p>
            <a:r>
              <a:rPr lang="en-GB" dirty="0"/>
              <a:t>When you do this part of the test, you will probably want to record it to send to your teacher.</a:t>
            </a:r>
            <a:br>
              <a:rPr lang="en-GB" dirty="0"/>
            </a:br>
            <a:r>
              <a:rPr lang="en-GB" dirty="0"/>
              <a:t>There are many ways to record and send audio.  Make sure you use the one your teacher recommends.</a:t>
            </a:r>
            <a:br>
              <a:rPr lang="en-GB" dirty="0"/>
            </a:br>
            <a:r>
              <a:rPr lang="en-GB" dirty="0"/>
              <a:t>If she or he doesn’t have a preference, there is a suggested platform to use given in the instructions on the test that you are now ready to download.</a:t>
            </a:r>
            <a:br>
              <a:rPr lang="en-GB" dirty="0"/>
            </a:br>
            <a:br>
              <a:rPr lang="en-GB" dirty="0"/>
            </a:br>
            <a:r>
              <a:rPr lang="en-GB" dirty="0"/>
              <a:t>Good luck for your test.  Now, close the video and click next on the page to download and complete your assessment.</a:t>
            </a:r>
          </a:p>
          <a:p>
            <a:endParaRPr lang="en-GB" dirty="0"/>
          </a:p>
          <a:p>
            <a:r>
              <a:rPr lang="en-GB" dirty="0" err="1"/>
              <a:t>niveau</a:t>
            </a:r>
            <a:r>
              <a:rPr lang="en-GB" dirty="0"/>
              <a:t> [328] </a:t>
            </a:r>
            <a:r>
              <a:rPr lang="en-GB" dirty="0" err="1"/>
              <a:t>quotidien</a:t>
            </a:r>
            <a:r>
              <a:rPr lang="en-GB" dirty="0"/>
              <a:t> [1318]</a:t>
            </a:r>
          </a:p>
          <a:p>
            <a:endParaRPr lang="en-GB" dirty="0"/>
          </a:p>
          <a:p>
            <a:r>
              <a:rPr lang="en-GB" sz="1200" b="1" dirty="0">
                <a:latin typeface="Century Gothic" panose="020B0502020202020204" pitchFamily="34" charset="0"/>
              </a:rPr>
              <a:t>Source</a:t>
            </a:r>
            <a:r>
              <a:rPr lang="en-GB" sz="1200" b="1" baseline="0" dirty="0">
                <a:latin typeface="Century Gothic" panose="020B0502020202020204" pitchFamily="34" charset="0"/>
              </a:rPr>
              <a:t> of frequency information:</a:t>
            </a:r>
          </a:p>
          <a:p>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245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Example of Y8 French Applying your knowledge test: Read aloud</a:t>
            </a:r>
          </a:p>
          <a:p>
            <a:pPr>
              <a:spcAft>
                <a:spcPts val="800"/>
              </a:spcAft>
            </a:pPr>
            <a:endPar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spcAft>
                <a:spcPts val="800"/>
              </a:spcAft>
            </a:pP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5 ‘ideational units’ (sentences of similar length and complexity, containing roughly similar proportions of known vs unfamiliar words</a:t>
            </a:r>
            <a:b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80% of words in the text are in the SOW.</a:t>
            </a:r>
          </a:p>
          <a:p>
            <a:pPr>
              <a:spcAft>
                <a:spcPts val="800"/>
              </a:spcAft>
            </a:pP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To be a valid test of </a:t>
            </a:r>
            <a:r>
              <a:rPr lang="en-GB" i="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sounds of language</a:t>
            </a: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we have to use some language unlikely to have been met yet.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marks / sentence = max. </a:t>
            </a:r>
            <a:r>
              <a:rPr lang="en-GB" sz="1200" b="1" kern="1200" dirty="0">
                <a:solidFill>
                  <a:schemeClr val="tx1"/>
                </a:solidFill>
                <a:effectLst/>
                <a:latin typeface="+mn-lt"/>
                <a:ea typeface="+mn-ea"/>
                <a:cs typeface="+mn-cs"/>
              </a:rPr>
              <a:t>10 </a:t>
            </a:r>
            <a:r>
              <a:rPr lang="en-GB" sz="1200" kern="1200" dirty="0">
                <a:solidFill>
                  <a:schemeClr val="tx1"/>
                </a:solidFill>
                <a:effectLst/>
                <a:latin typeface="+mn-lt"/>
                <a:ea typeface="+mn-ea"/>
                <a:cs typeface="+mn-cs"/>
              </a:rPr>
              <a:t>marks in total</a:t>
            </a:r>
          </a:p>
          <a:p>
            <a:br>
              <a:rPr lang="en-GB" dirty="0"/>
            </a:br>
            <a:r>
              <a:rPr lang="en-GB" sz="1200" b="1" kern="1200" dirty="0">
                <a:solidFill>
                  <a:schemeClr val="tx1"/>
                </a:solidFill>
                <a:effectLst/>
                <a:latin typeface="+mn-lt"/>
                <a:ea typeface="+mn-ea"/>
                <a:cs typeface="+mn-cs"/>
              </a:rPr>
              <a:t>For each</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sentence</a:t>
            </a:r>
            <a:r>
              <a:rPr lang="en-GB" sz="1200" kern="1200" dirty="0">
                <a:solidFill>
                  <a:schemeClr val="tx1"/>
                </a:solidFill>
                <a:effectLst/>
                <a:latin typeface="+mn-lt"/>
                <a:ea typeface="+mn-ea"/>
                <a:cs typeface="+mn-cs"/>
              </a:rPr>
              <a:t> we suggest awarding </a:t>
            </a:r>
            <a:r>
              <a:rPr lang="en-GB" sz="1200" b="1" kern="1200" dirty="0">
                <a:solidFill>
                  <a:schemeClr val="tx1"/>
                </a:solidFill>
                <a:effectLst/>
                <a:latin typeface="+mn-lt"/>
                <a:ea typeface="+mn-ea"/>
                <a:cs typeface="+mn-cs"/>
              </a:rPr>
              <a:t>1 mark</a:t>
            </a:r>
            <a:r>
              <a:rPr lang="en-GB" sz="1200" kern="1200" dirty="0">
                <a:solidFill>
                  <a:schemeClr val="tx1"/>
                </a:solidFill>
                <a:effectLst/>
                <a:latin typeface="+mn-lt"/>
                <a:ea typeface="+mn-ea"/>
                <a:cs typeface="+mn-cs"/>
              </a:rPr>
              <a:t> for comprehensibility and </a:t>
            </a:r>
            <a:r>
              <a:rPr lang="en-GB" sz="1200" b="1" kern="1200" dirty="0">
                <a:solidFill>
                  <a:schemeClr val="tx1"/>
                </a:solidFill>
                <a:effectLst/>
                <a:latin typeface="+mn-lt"/>
                <a:ea typeface="+mn-ea"/>
                <a:cs typeface="+mn-cs"/>
              </a:rPr>
              <a:t>1 mark</a:t>
            </a:r>
            <a:r>
              <a:rPr lang="en-GB" sz="1200" kern="1200" dirty="0">
                <a:solidFill>
                  <a:schemeClr val="tx1"/>
                </a:solidFill>
                <a:effectLst/>
                <a:latin typeface="+mn-lt"/>
                <a:ea typeface="+mn-ea"/>
                <a:cs typeface="+mn-cs"/>
              </a:rPr>
              <a:t> for fluency, giving 2 points for each sentence in total. However, there must a minimum level of comprehensibility (0.5 points) before points can be awarded for fluency. </a:t>
            </a:r>
          </a:p>
          <a:p>
            <a:r>
              <a:rPr lang="en-GB" sz="1200" b="1" kern="1200" dirty="0">
                <a:solidFill>
                  <a:schemeClr val="tx1"/>
                </a:solidFill>
                <a:effectLst/>
                <a:latin typeface="+mn-lt"/>
                <a:ea typeface="+mn-ea"/>
                <a:cs typeface="+mn-cs"/>
              </a:rPr>
              <a:t>1 mark</a:t>
            </a:r>
            <a:r>
              <a:rPr lang="en-GB" sz="1200" kern="1200" dirty="0">
                <a:solidFill>
                  <a:schemeClr val="tx1"/>
                </a:solidFill>
                <a:effectLst/>
                <a:latin typeface="+mn-lt"/>
                <a:ea typeface="+mn-ea"/>
                <a:cs typeface="+mn-cs"/>
              </a:rPr>
              <a:t> awarded where words are pronounced very clearly and comprehensibly, with all or most of the features (SSCs, liaison, stress patterns) accurately produced.</a:t>
            </a:r>
          </a:p>
          <a:p>
            <a:r>
              <a:rPr lang="en-GB" sz="1200" b="1" kern="1200" dirty="0">
                <a:solidFill>
                  <a:schemeClr val="tx1"/>
                </a:solidFill>
                <a:effectLst/>
                <a:latin typeface="+mn-lt"/>
                <a:ea typeface="+mn-ea"/>
                <a:cs typeface="+mn-cs"/>
              </a:rPr>
              <a:t>Plus 1 </a:t>
            </a:r>
            <a:r>
              <a:rPr lang="en-GB" sz="1200" kern="1200" dirty="0">
                <a:solidFill>
                  <a:schemeClr val="tx1"/>
                </a:solidFill>
                <a:effectLst/>
                <a:latin typeface="+mn-lt"/>
                <a:ea typeface="+mn-ea"/>
                <a:cs typeface="+mn-cs"/>
              </a:rPr>
              <a:t>mark awarded where the sentence is read very fluently (with few hesitations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and/or self-corrections)</a:t>
            </a:r>
          </a:p>
          <a:p>
            <a:r>
              <a:rPr lang="en-GB" sz="1200" b="1" kern="1200" dirty="0">
                <a:solidFill>
                  <a:schemeClr val="tx1"/>
                </a:solidFill>
                <a:effectLst/>
                <a:latin typeface="+mn-lt"/>
                <a:ea typeface="+mn-ea"/>
                <a:cs typeface="+mn-cs"/>
              </a:rPr>
              <a:t>Plus 0.5 </a:t>
            </a:r>
            <a:r>
              <a:rPr lang="en-GB" sz="1200" kern="1200" dirty="0">
                <a:solidFill>
                  <a:schemeClr val="tx1"/>
                </a:solidFill>
                <a:effectLst/>
                <a:latin typeface="+mn-lt"/>
                <a:ea typeface="+mn-ea"/>
                <a:cs typeface="+mn-cs"/>
              </a:rPr>
              <a:t>mark awarded where the sentence is read quite fluently (with some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hesitations and/or self-corrections).</a:t>
            </a:r>
          </a:p>
          <a:p>
            <a:r>
              <a:rPr lang="en-GB" sz="1200" b="1" kern="1200" dirty="0">
                <a:solidFill>
                  <a:schemeClr val="tx1"/>
                </a:solidFill>
                <a:effectLst/>
                <a:latin typeface="+mn-lt"/>
                <a:ea typeface="+mn-ea"/>
                <a:cs typeface="+mn-cs"/>
              </a:rPr>
              <a:t>0.5 mark </a:t>
            </a:r>
            <a:r>
              <a:rPr lang="en-GB" sz="1200" kern="1200" dirty="0">
                <a:solidFill>
                  <a:schemeClr val="tx1"/>
                </a:solidFill>
                <a:effectLst/>
                <a:latin typeface="+mn-lt"/>
                <a:ea typeface="+mn-ea"/>
                <a:cs typeface="+mn-cs"/>
              </a:rPr>
              <a:t>awarded where words are pronounced quite clearly and comprehensibly, with most of the features (SSCs, liaison, stress patterns) accurately produced.</a:t>
            </a:r>
          </a:p>
          <a:p>
            <a:r>
              <a:rPr lang="en-GB" sz="1200" b="1" kern="1200" dirty="0">
                <a:solidFill>
                  <a:schemeClr val="tx1"/>
                </a:solidFill>
                <a:effectLst/>
                <a:latin typeface="+mn-lt"/>
                <a:ea typeface="+mn-ea"/>
                <a:cs typeface="+mn-cs"/>
              </a:rPr>
              <a:t>Plus 1 </a:t>
            </a:r>
            <a:r>
              <a:rPr lang="en-GB" sz="1200" kern="1200" dirty="0">
                <a:solidFill>
                  <a:schemeClr val="tx1"/>
                </a:solidFill>
                <a:effectLst/>
                <a:latin typeface="+mn-lt"/>
                <a:ea typeface="+mn-ea"/>
                <a:cs typeface="+mn-cs"/>
              </a:rPr>
              <a:t>mark awarded where the sentence is read very fluently (with few hesitations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and/or self-corrections).</a:t>
            </a:r>
          </a:p>
          <a:p>
            <a:r>
              <a:rPr lang="en-GB" sz="1200" b="1" kern="1200" dirty="0">
                <a:solidFill>
                  <a:schemeClr val="tx1"/>
                </a:solidFill>
                <a:effectLst/>
                <a:latin typeface="+mn-lt"/>
                <a:ea typeface="+mn-ea"/>
                <a:cs typeface="+mn-cs"/>
              </a:rPr>
              <a:t>Plus 0.5 </a:t>
            </a:r>
            <a:r>
              <a:rPr lang="en-GB" sz="1200" kern="1200" dirty="0">
                <a:solidFill>
                  <a:schemeClr val="tx1"/>
                </a:solidFill>
                <a:effectLst/>
                <a:latin typeface="+mn-lt"/>
                <a:ea typeface="+mn-ea"/>
                <a:cs typeface="+mn-cs"/>
              </a:rPr>
              <a:t>mark awarded where the sentence is read quite fluently (with some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hesitations and/or self-corrections).</a:t>
            </a:r>
          </a:p>
          <a:p>
            <a:r>
              <a:rPr lang="en-GB" sz="1200" b="1" kern="1200" dirty="0">
                <a:solidFill>
                  <a:schemeClr val="tx1"/>
                </a:solidFill>
                <a:effectLst/>
                <a:latin typeface="+mn-lt"/>
                <a:ea typeface="+mn-ea"/>
                <a:cs typeface="+mn-cs"/>
              </a:rPr>
              <a:t>0 marks</a:t>
            </a:r>
            <a:r>
              <a:rPr lang="en-GB" sz="1200" kern="1200" dirty="0">
                <a:solidFill>
                  <a:schemeClr val="tx1"/>
                </a:solidFill>
                <a:effectLst/>
                <a:latin typeface="+mn-lt"/>
                <a:ea typeface="+mn-ea"/>
                <a:cs typeface="+mn-cs"/>
              </a:rPr>
              <a:t> awarded where words are pronounced neither clearly nor comprehensibly, with few of the features (SSCs, liaison, stress patterns) accurately produced.</a:t>
            </a:r>
          </a:p>
          <a:p>
            <a:r>
              <a:rPr lang="en-GB" sz="1200" b="1" kern="1200" dirty="0">
                <a:solidFill>
                  <a:schemeClr val="tx1"/>
                </a:solidFill>
                <a:effectLst/>
                <a:latin typeface="+mn-lt"/>
                <a:ea typeface="+mn-ea"/>
                <a:cs typeface="+mn-cs"/>
              </a:rPr>
              <a:t>0 </a:t>
            </a:r>
            <a:r>
              <a:rPr lang="en-GB" sz="1200" kern="1200" dirty="0">
                <a:solidFill>
                  <a:schemeClr val="tx1"/>
                </a:solidFill>
                <a:effectLst/>
                <a:latin typeface="+mn-lt"/>
                <a:ea typeface="+mn-ea"/>
                <a:cs typeface="+mn-cs"/>
              </a:rPr>
              <a:t>marks awarded for fluency where the unit is not awarded any marks for comprehensibility.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Image information: By Unknown author - Britannica Kids, Public Domain, https://commons.wikimedia.org/w/index.php?curid=28583466</a:t>
            </a:r>
          </a:p>
          <a:p>
            <a:r>
              <a:rPr lang="en-GB" sz="1200" kern="1200" dirty="0">
                <a:solidFill>
                  <a:schemeClr val="tx1"/>
                </a:solidFill>
                <a:effectLst/>
                <a:latin typeface="+mn-lt"/>
                <a:ea typeface="+mn-ea"/>
                <a:cs typeface="+mn-cs"/>
                <a:hlinkClick r:id="rId3"/>
              </a:rPr>
              <a:t>https://en.wikipedia.org/wiki/Louis_Pasteur#/media/File:Louis_Pasteur_experiment.jpg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628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First of all, plan and teach it. In other words, we strongly that phonics needs to be planned into a scheme of work and taught systematically because it seems to help a lot of things. The rationale as we’ve seen for teaching phonics in an L2 may be different from the rationale of teaching phonics in an L1 but is nonetheless a strong rationale. Phonological decoding seems to have an impact on a number of different aspects of language learning and so I would see it as a foundation skill.</a:t>
            </a:r>
          </a:p>
          <a:p>
            <a:r>
              <a:rPr lang="en-GB" sz="1200" kern="1200" dirty="0">
                <a:solidFill>
                  <a:schemeClr val="tx1"/>
                </a:solidFill>
                <a:effectLst/>
                <a:latin typeface="+mn-lt"/>
                <a:ea typeface="+mn-ea"/>
                <a:cs typeface="+mn-cs"/>
              </a:rPr>
              <a:t>Secondly, keep going with it. It’s not something you can teach just once at the beginning of the year and move on from, it needs to be continually revisited, reinforced and practiced, and that’s especially the case in French, but also in the other foreign languages. Especially French as it’s a complex system to master, but it’s important for students to realise that it’s nonetheless a system that can be mastered. It not as some of those learners said in those comments “gibberish”, “weird”, “ridiculous” or “impenetrable”.</a:t>
            </a:r>
          </a:p>
          <a:p>
            <a:r>
              <a:rPr lang="en-GB" sz="1200" kern="1200" dirty="0">
                <a:solidFill>
                  <a:schemeClr val="tx1"/>
                </a:solidFill>
                <a:effectLst/>
                <a:latin typeface="+mn-lt"/>
                <a:ea typeface="+mn-ea"/>
                <a:cs typeface="+mn-cs"/>
              </a:rPr>
              <a:t>Thirdly, and this isn’t something which we particularly focused on in this presentation, but we think that it is important to assess phonics knowledge. If you’re going to teach it, we need to know the impact of that teaching, and we need to know where the gaps are and what kind of errors students are making so we know where to focus the teaching next and what gaps need addressing.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566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 our aims for the first part of this session are </a:t>
            </a:r>
            <a:r>
              <a:rPr lang="en-GB" sz="1200" kern="1200" dirty="0">
                <a:solidFill>
                  <a:schemeClr val="tx1"/>
                </a:solidFill>
                <a:effectLst/>
                <a:latin typeface="+mn-lt"/>
                <a:ea typeface="+mn-ea"/>
                <a:cs typeface="+mn-cs"/>
              </a:rPr>
              <a:t>to: develop an understanding of the rationale for phonics teaching in MFL (modern foreign languages); look at some of the research evidence underpinning this.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first part of the webinar will be about 55 minutes.  After a short comfort break of 10 minutes, we’ll come back and Rachel will share resources that demonstrate how phonics knowledge develops through presentation, practice and consolidation phases, as well as looking at ways we’ve been working to develop additional aspects of the sound-writing relationship knowledge.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806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168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707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seems like such an obvious one now, but I realise that I hadn’t systematically differentiated between activities that practise pronunciation / reading aloud of previously-taught language (i.e., with the aim of reactivating the sound-symbol representations of particular words, which is essentially one aspect of vocabulary knowledge) and practising SSC knowledge itself, for which you need unknown words (so that you’re sure that students are apply the knowledge rather than remembering the pronunciation of a previously-taught word)</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dirty="0"/>
              <a:t>Pronouncing and or transcribing parts of or whole unknown words is an effective way to develop SSC (or symbol-sound correspondence) knowledge – in order words, the sound-writing relationship.</a:t>
            </a:r>
            <a:br>
              <a:rPr lang="en-GB" dirty="0"/>
            </a:br>
            <a:r>
              <a:rPr lang="en-GB" dirty="0"/>
              <a:t>It is also a reliable way to test that knowledge – i.e. work out how well students are able to connect the sounds of the language with how they are written.</a:t>
            </a:r>
            <a:br>
              <a:rPr lang="en-GB" dirty="0"/>
            </a:br>
            <a:br>
              <a:rPr lang="en-GB" dirty="0"/>
            </a:br>
            <a:r>
              <a:rPr lang="en-GB" dirty="0"/>
              <a:t>Let’s have a look at a few examples of tasks we might do, either as test or as classroom tasks.</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905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488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raise awareness of </a:t>
            </a:r>
            <a:r>
              <a:rPr lang="en-GB" b="1" baseline="0" dirty="0"/>
              <a:t>[j]/soft [g] </a:t>
            </a:r>
            <a:r>
              <a:rPr lang="en-GB" b="0" baseline="0" dirty="0"/>
              <a:t>and </a:t>
            </a:r>
            <a:r>
              <a:rPr lang="en-GB" b="1" baseline="0" dirty="0"/>
              <a:t>hard [g] </a:t>
            </a:r>
            <a:r>
              <a:rPr lang="en-GB" b="0" baseline="0" dirty="0"/>
              <a:t>by using known spelling rules to pronounce these correctly in unknown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US" b="0" dirty="0"/>
              <a:t>1. Explain that these are popular French names that look like names students may </a:t>
            </a:r>
            <a:r>
              <a:rPr lang="en-US" b="0" dirty="0" err="1"/>
              <a:t>recognise</a:t>
            </a:r>
            <a:r>
              <a:rPr lang="en-US" b="0" dirty="0"/>
              <a:t> from English, but are pronounced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Give students four minutes to work with a partner to decide how to pronounce </a:t>
            </a:r>
            <a:r>
              <a:rPr lang="en-US" b="1" dirty="0"/>
              <a:t>[j] </a:t>
            </a:r>
            <a:r>
              <a:rPr lang="en-US" b="0" dirty="0"/>
              <a:t>or </a:t>
            </a:r>
            <a:r>
              <a:rPr lang="en-US" b="1" dirty="0"/>
              <a:t>[g]</a:t>
            </a:r>
            <a:r>
              <a:rPr lang="en-US" b="0" dirty="0"/>
              <a:t>, and to have a go at sounding out the names. All other SSCs in the words are either known or transferable from English, with the exception of the </a:t>
            </a:r>
            <a:r>
              <a:rPr lang="en-US" b="1" dirty="0"/>
              <a:t>[</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lang="en-US" b="0" dirty="0"/>
              <a:t>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Jér</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t>
            </a:r>
            <a:endParaRPr lang="en-US" b="0" dirty="0"/>
          </a:p>
          <a:p>
            <a:r>
              <a:rPr lang="en-US" b="0" dirty="0"/>
              <a:t>3. Click on the numbers to hear the names pronounced. The voices indicate whether the name is traditionally a male or female one. Students repeat chorally.</a:t>
            </a:r>
          </a:p>
          <a:p>
            <a:r>
              <a:rPr lang="en-US" b="0" dirty="0"/>
              <a:t>4. Now, teachers encourage students to read the names in increasing speed intervals (30 seconds, 20 seconds, 10 seconds … may vary according to the individual needs of the class) to work on fluency.</a:t>
            </a:r>
          </a:p>
          <a:p>
            <a:endParaRPr lang="en-US" b="0" dirty="0"/>
          </a:p>
          <a:p>
            <a:r>
              <a:rPr lang="en-US" b="1" dirty="0"/>
              <a:t>Transcript</a:t>
            </a:r>
          </a:p>
          <a:p>
            <a:pPr lvl="0"/>
            <a:r>
              <a:rPr lang="en-US" sz="1200" kern="1200" dirty="0">
                <a:solidFill>
                  <a:schemeClr val="tx1"/>
                </a:solidFill>
                <a:effectLst/>
                <a:latin typeface="+mn-lt"/>
                <a:ea typeface="+mn-ea"/>
                <a:cs typeface="+mn-cs"/>
              </a:rPr>
              <a:t>1. Gérard</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Gaelle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Angéline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Agathe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Gilles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 Julien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Joséphine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Morgane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Jacques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10. Jérôme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11. Margaux</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12. Georges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90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[Ship] Photo by </a:t>
            </a:r>
            <a:r>
              <a:rPr lang="en-GB" sz="1200" b="0" i="0" kern="1200" dirty="0">
                <a:solidFill>
                  <a:schemeClr val="tx1"/>
                </a:solidFill>
                <a:effectLst/>
                <a:latin typeface="+mn-lt"/>
                <a:ea typeface="+mn-ea"/>
                <a:cs typeface="+mn-cs"/>
                <a:hlinkClick r:id="rId3"/>
              </a:rPr>
              <a:t>Peter Hansen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[Sheep] Photo by </a:t>
            </a:r>
            <a:r>
              <a:rPr lang="en-GB" sz="1200" b="0" i="0" kern="1200" dirty="0">
                <a:solidFill>
                  <a:schemeClr val="tx1"/>
                </a:solidFill>
                <a:effectLst/>
                <a:latin typeface="+mn-lt"/>
                <a:ea typeface="+mn-ea"/>
                <a:cs typeface="+mn-cs"/>
                <a:hlinkClick r:id="rId5"/>
              </a:rPr>
              <a:t>Sam Carter</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It’s not hard to recognise why these are important.  We only need to have heard a colleague who is not a native English speaker instruct a student to pick up a ‘sheet’ or try not to smile when a Y7 student tells us earnestly that he or she ‘</a:t>
            </a:r>
            <a:r>
              <a:rPr lang="en-GB" sz="1200" b="0" i="0" kern="1200" dirty="0" err="1">
                <a:solidFill>
                  <a:schemeClr val="tx1"/>
                </a:solidFill>
                <a:effectLst/>
                <a:latin typeface="+mn-lt"/>
                <a:ea typeface="+mn-ea"/>
                <a:cs typeface="+mn-cs"/>
              </a:rPr>
              <a:t>tiene</a:t>
            </a:r>
            <a:r>
              <a:rPr lang="en-GB" sz="1200" b="0" i="0" kern="1200" dirty="0">
                <a:solidFill>
                  <a:schemeClr val="tx1"/>
                </a:solidFill>
                <a:effectLst/>
                <a:latin typeface="+mn-lt"/>
                <a:ea typeface="+mn-ea"/>
                <a:cs typeface="+mn-cs"/>
              </a:rPr>
              <a:t> once </a:t>
            </a:r>
            <a:r>
              <a:rPr lang="en-GB" sz="1200" b="0" i="0" kern="1200" dirty="0" err="1">
                <a:solidFill>
                  <a:schemeClr val="tx1"/>
                </a:solidFill>
                <a:effectLst/>
                <a:latin typeface="+mn-lt"/>
                <a:ea typeface="+mn-ea"/>
                <a:cs typeface="+mn-cs"/>
              </a:rPr>
              <a:t>anos</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Focusing on them explicitly, though. If you’d asked me two years ago whether I did that in my teaching, I would have said ‘well, yes, incidentally, when it comes 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975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This task, created by Natalie Finlayson, one of NCELP’s resource developers, is one of my </a:t>
            </a:r>
            <a:r>
              <a:rPr lang="en-US" sz="1200" b="1" kern="1200" dirty="0" err="1">
                <a:solidFill>
                  <a:schemeClr val="tx1"/>
                </a:solidFill>
                <a:effectLst/>
                <a:latin typeface="+mn-lt"/>
                <a:ea typeface="+mn-ea"/>
                <a:cs typeface="+mn-cs"/>
              </a:rPr>
              <a:t>favourites</a:t>
            </a:r>
            <a:r>
              <a:rPr lang="en-US" sz="1200" b="1" kern="1200" dirty="0">
                <a:solidFill>
                  <a:schemeClr val="tx1"/>
                </a:solidFill>
                <a:effectLst/>
                <a:latin typeface="+mn-lt"/>
                <a:ea typeface="+mn-ea"/>
                <a:cs typeface="+mn-cs"/>
              </a:rPr>
              <a:t>!</a:t>
            </a:r>
          </a:p>
          <a:p>
            <a:pPr hangingPunct="0"/>
            <a:endParaRPr lang="en-US" sz="1200" b="1"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20-30 seconds per slide</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Aim: </a:t>
            </a:r>
            <a:r>
              <a:rPr lang="en-US" sz="1200" b="0" kern="1200" dirty="0">
                <a:solidFill>
                  <a:schemeClr val="tx1"/>
                </a:solidFill>
                <a:effectLst/>
                <a:latin typeface="+mn-lt"/>
                <a:ea typeface="+mn-ea"/>
                <a:cs typeface="+mn-cs"/>
              </a:rPr>
              <a:t>This activity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 to compel students to focus on a pair of SSC (sound-symbol correspondence) that often cause difficulty, both in pronunciation, reading aloud of written text, and also in spelling.</a:t>
            </a:r>
            <a:r>
              <a:rPr lang="en-US" sz="1200" b="0" kern="1200" baseline="0" dirty="0">
                <a:solidFill>
                  <a:schemeClr val="tx1"/>
                </a:solidFill>
                <a:effectLst/>
                <a:latin typeface="+mn-lt"/>
                <a:ea typeface="+mn-ea"/>
                <a:cs typeface="+mn-cs"/>
              </a:rPr>
              <a:t> (Unknown words are used so that pupils focus closely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Procedure:</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They follow the arrows indicated by their choice to finish at one of the chests.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There is only one correct route per slide, so pupils must correctly identify all words to find the treasure.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r>
              <a:rPr lang="en-US" sz="1200" b="1" kern="1200" baseline="0" dirty="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Wein, </a:t>
            </a:r>
            <a:r>
              <a:rPr lang="en-US" sz="1200" b="0" kern="1200" dirty="0" err="1">
                <a:solidFill>
                  <a:schemeClr val="tx1"/>
                </a:solidFill>
                <a:effectLst/>
                <a:latin typeface="+mn-lt"/>
                <a:ea typeface="+mn-ea"/>
                <a:cs typeface="+mn-cs"/>
              </a:rPr>
              <a:t>Biene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Feile</a:t>
            </a:r>
            <a:r>
              <a:rPr lang="en-US" sz="1200" b="0" kern="1200" dirty="0">
                <a:solidFill>
                  <a:schemeClr val="tx1"/>
                </a:solidFill>
                <a:effectLst/>
                <a:latin typeface="+mn-lt"/>
                <a:ea typeface="+mn-ea"/>
                <a:cs typeface="+mn-cs"/>
              </a:rPr>
              <a:t>, Lieder, </a:t>
            </a:r>
            <a:r>
              <a:rPr lang="en-US" sz="1200" b="0" kern="1200" dirty="0" err="1">
                <a:solidFill>
                  <a:schemeClr val="tx1"/>
                </a:solidFill>
                <a:effectLst/>
                <a:latin typeface="+mn-lt"/>
                <a:ea typeface="+mn-ea"/>
                <a:cs typeface="+mn-cs"/>
              </a:rPr>
              <a:t>Riese</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r</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756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a slightly different angle, but I’ve included it to show the breadth and depth of NCELP’s phonics work as it’s developed through Y7. Here English has two pronunciations for ‘</a:t>
            </a:r>
            <a:r>
              <a:rPr lang="en-GB" b="0" dirty="0" err="1"/>
              <a:t>ch</a:t>
            </a:r>
            <a:r>
              <a:rPr lang="en-GB" b="0" dirty="0"/>
              <a:t>’ where French has one (there’s a reason for that, as where the English and French pronunciations overlap, those are words ‘borrowed’ form French).</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2 minutes</a:t>
            </a:r>
            <a:br>
              <a:rPr lang="en-GB" dirty="0"/>
            </a:br>
            <a:r>
              <a:rPr lang="en-GB" b="1" dirty="0"/>
              <a:t>Aim: </a:t>
            </a:r>
            <a:r>
              <a:rPr lang="en-GB" dirty="0"/>
              <a:t>This activity highlights similarities and differences in the English and French pronunciation of the SSC [</a:t>
            </a:r>
            <a:r>
              <a:rPr lang="en-GB" dirty="0" err="1"/>
              <a:t>ch</a:t>
            </a:r>
            <a:r>
              <a:rPr lang="en-GB" dirty="0"/>
              <a:t>], using near-cognates which have not been previously taught. Images are provided to aid recognition. The activity aims to show that while the pronunciation of this SSC changes in English, it is consistent in French. Teachers to highlight that, where the sound is ‘</a:t>
            </a:r>
            <a:r>
              <a:rPr lang="en-GB" dirty="0" err="1"/>
              <a:t>sh</a:t>
            </a:r>
            <a:r>
              <a:rPr lang="en-GB" dirty="0"/>
              <a:t>’ in English, these words are “borrowed” from French (chef, brochure, champagne, moustache).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Students write 1-10 in their exercise books and decide if the [</a:t>
            </a:r>
            <a:r>
              <a:rPr lang="en-GB" dirty="0" err="1"/>
              <a:t>ch</a:t>
            </a:r>
            <a:r>
              <a:rPr lang="en-GB" dirty="0"/>
              <a:t>] in the French word sounds the same as in English, or different from the English. </a:t>
            </a:r>
            <a:br>
              <a:rPr lang="en-GB" dirty="0"/>
            </a:br>
            <a:r>
              <a:rPr lang="en-GB" dirty="0"/>
              <a:t>They then listen to the words and check their answers.</a:t>
            </a:r>
          </a:p>
          <a:p>
            <a:endParaRPr lang="en-GB" dirty="0"/>
          </a:p>
          <a:p>
            <a:r>
              <a:rPr lang="en-GB" b="1" dirty="0"/>
              <a:t>TRANSCRIPT:</a:t>
            </a:r>
          </a:p>
          <a:p>
            <a:pPr marL="228600" indent="-228600">
              <a:buAutoNum type="arabicPeriod"/>
            </a:pPr>
            <a:r>
              <a:rPr lang="en-GB" dirty="0"/>
              <a:t>chef</a:t>
            </a:r>
          </a:p>
          <a:p>
            <a:pPr marL="228600" indent="-228600">
              <a:buAutoNum type="arabicPeriod"/>
            </a:pPr>
            <a:r>
              <a:rPr lang="en-GB" dirty="0"/>
              <a:t>avalanche</a:t>
            </a:r>
          </a:p>
          <a:p>
            <a:pPr marL="228600" indent="-228600">
              <a:buAutoNum type="arabicPeriod"/>
            </a:pPr>
            <a:r>
              <a:rPr lang="en-GB" dirty="0" err="1"/>
              <a:t>touche</a:t>
            </a:r>
            <a:endParaRPr lang="en-GB" dirty="0"/>
          </a:p>
          <a:p>
            <a:pPr marL="228600" indent="-228600">
              <a:buAutoNum type="arabicPeriod"/>
            </a:pPr>
            <a:r>
              <a:rPr lang="en-GB" dirty="0"/>
              <a:t>brochure</a:t>
            </a:r>
          </a:p>
          <a:p>
            <a:pPr marL="228600" indent="-228600">
              <a:buAutoNum type="arabicPeriod"/>
            </a:pPr>
            <a:r>
              <a:rPr lang="en-GB" dirty="0"/>
              <a:t>charge</a:t>
            </a:r>
          </a:p>
          <a:p>
            <a:pPr marL="228600" indent="-228600">
              <a:buAutoNum type="arabicPeriod"/>
            </a:pPr>
            <a:r>
              <a:rPr lang="en-GB" dirty="0"/>
              <a:t>champagne</a:t>
            </a:r>
          </a:p>
          <a:p>
            <a:pPr marL="228600" indent="-228600">
              <a:buAutoNum type="arabicPeriod"/>
            </a:pPr>
            <a:r>
              <a:rPr lang="en-GB" dirty="0" err="1"/>
              <a:t>chocolat</a:t>
            </a:r>
            <a:endParaRPr lang="en-GB" dirty="0"/>
          </a:p>
          <a:p>
            <a:pPr marL="228600" indent="-228600">
              <a:buAutoNum type="arabicPeriod"/>
            </a:pPr>
            <a:r>
              <a:rPr lang="en-GB" dirty="0"/>
              <a:t>champion</a:t>
            </a:r>
          </a:p>
          <a:p>
            <a:pPr marL="228600" indent="-228600">
              <a:buAutoNum type="arabicPeriod"/>
            </a:pPr>
            <a:r>
              <a:rPr lang="en-GB" dirty="0"/>
              <a:t>moustache</a:t>
            </a:r>
          </a:p>
          <a:p>
            <a:pPr marL="228600" indent="-228600">
              <a:buAutoNum type="arabicPeriod"/>
            </a:pPr>
            <a:r>
              <a:rPr lang="en-GB" dirty="0"/>
              <a:t>riche</a:t>
            </a:r>
          </a:p>
          <a:p>
            <a:endParaRPr lang="en-GB" dirty="0"/>
          </a:p>
          <a:p>
            <a:r>
              <a:rPr lang="en-GB" sz="1200" b="1" kern="1200" dirty="0">
                <a:solidFill>
                  <a:schemeClr val="tx1"/>
                </a:solidFill>
                <a:effectLst/>
                <a:latin typeface="+mn-lt"/>
                <a:ea typeface="+mn-ea"/>
                <a:cs typeface="+mn-cs"/>
              </a:rPr>
              <a:t>Frequency rankings of </a:t>
            </a:r>
            <a:r>
              <a:rPr lang="en-GB" sz="1200" b="1" u="none" kern="1200" dirty="0">
                <a:solidFill>
                  <a:schemeClr val="tx1"/>
                </a:solidFill>
                <a:effectLst/>
                <a:latin typeface="+mn-lt"/>
                <a:ea typeface="+mn-ea"/>
                <a:cs typeface="+mn-cs"/>
              </a:rPr>
              <a:t>non-SOW (near-)cognates</a:t>
            </a:r>
            <a:r>
              <a:rPr lang="en-GB" sz="1200" b="1" kern="1200" dirty="0">
                <a:solidFill>
                  <a:schemeClr val="tx1"/>
                </a:solidFill>
                <a:effectLst/>
                <a:latin typeface="+mn-lt"/>
                <a:ea typeface="+mn-ea"/>
                <a:cs typeface="+mn-cs"/>
              </a:rPr>
              <a:t> (1 is the most common word in French):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avalanche [4426], brochure [&gt;5000], champagne [&gt;5000], champion [2443], charge [849], chef [386], chocolat [4556], moustache [&gt;5000], riche [599], touche [3775]</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414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the SSC listed in the proposed GCSE Subject Content for French.</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44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Okay, sticking with definitions for a moment.</a:t>
            </a:r>
          </a:p>
          <a:p>
            <a:r>
              <a:rPr lang="en-GB" sz="1200" kern="1200" dirty="0">
                <a:solidFill>
                  <a:schemeClr val="tx1"/>
                </a:solidFill>
                <a:effectLst/>
                <a:latin typeface="+mn-lt"/>
                <a:ea typeface="+mn-ea"/>
                <a:cs typeface="+mn-cs"/>
              </a:rPr>
              <a:t>The term phonological decoding, or sometimes recoding can be defined as the ability to convert visual print into its corresponding spoken form. So, an example would be we see the written form &lt;cat&gt; with the angled brackets there conventionally being used to represent an orthographic form of a word. And we can convert that into its spoken form here, the phonemic transcription /</a:t>
            </a:r>
            <a:r>
              <a:rPr lang="en-GB" sz="1200" kern="1200" dirty="0" err="1">
                <a:solidFill>
                  <a:schemeClr val="tx1"/>
                </a:solidFill>
                <a:effectLst/>
                <a:latin typeface="+mn-lt"/>
                <a:ea typeface="+mn-ea"/>
                <a:cs typeface="+mn-cs"/>
              </a:rPr>
              <a:t>kat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That can be distinguished from word recognition or word identification, which is the skill with which we process visual symbols in the print in order to recognize and access meaning. So that’s making the link then to the idea or concept of a cat. That may be done from the basis of the spoken form or perhaps directly from the written form to the meaning. But as we become more proficient in a language, and more fluent in reading that language, we would expect the interconnections between these three components of word knowledge to become strong and automatic.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when thinking about phonological decoding, I think it’s important to distinguish between, on the one hand familiar words, so words we know and which we may have pre-stored phonological forms for in our mental lexicon, in our long-term memory. That would be for example like we just saw the word &lt;cat&gt; and we can link it to a pre-stored spoken form /</a:t>
            </a:r>
            <a:r>
              <a:rPr lang="en-GB" sz="1200" kern="1200" dirty="0" err="1">
                <a:solidFill>
                  <a:schemeClr val="tx1"/>
                </a:solidFill>
                <a:effectLst/>
                <a:latin typeface="+mn-lt"/>
                <a:ea typeface="+mn-ea"/>
                <a:cs typeface="+mn-cs"/>
              </a:rPr>
              <a:t>kat</a:t>
            </a:r>
            <a:r>
              <a:rPr lang="en-GB" sz="1200" kern="1200" dirty="0">
                <a:solidFill>
                  <a:schemeClr val="tx1"/>
                </a:solidFill>
                <a:effectLst/>
                <a:latin typeface="+mn-lt"/>
                <a:ea typeface="+mn-ea"/>
                <a:cs typeface="+mn-cs"/>
              </a:rPr>
              <a:t>/. And on the other hand, unfamiliar words, words we’ve not seen before. To read an unknown word aloud, we have to generate its form at the point of reading the word, at the point of naming.  That’s when we have to use our knowledge of that language’s sound-symbol correspondences, or phonics knowledge.  Sometimes called ‘sub-</a:t>
            </a:r>
            <a:r>
              <a:rPr lang="en-GB" sz="1200" kern="1200" dirty="0" err="1">
                <a:solidFill>
                  <a:schemeClr val="tx1"/>
                </a:solidFill>
                <a:effectLst/>
                <a:latin typeface="+mn-lt"/>
                <a:ea typeface="+mn-ea"/>
                <a:cs typeface="+mn-cs"/>
              </a:rPr>
              <a:t>lxical</a:t>
            </a:r>
            <a:r>
              <a:rPr lang="en-GB" sz="1200" kern="1200" dirty="0">
                <a:solidFill>
                  <a:schemeClr val="tx1"/>
                </a:solidFill>
                <a:effectLst/>
                <a:latin typeface="+mn-lt"/>
                <a:ea typeface="+mn-ea"/>
                <a:cs typeface="+mn-cs"/>
              </a:rPr>
              <a:t> knowledge’ i.e.</a:t>
            </a:r>
            <a:r>
              <a:rPr lang="en-GB" sz="1200" kern="1200" baseline="0" dirty="0">
                <a:solidFill>
                  <a:schemeClr val="tx1"/>
                </a:solidFill>
                <a:effectLst/>
                <a:latin typeface="+mn-lt"/>
                <a:ea typeface="+mn-ea"/>
                <a:cs typeface="+mn-cs"/>
              </a:rPr>
              <a:t> smaller units than whole words.  </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991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92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2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introduce SSC </a:t>
            </a:r>
            <a:r>
              <a:rPr lang="en-GB" b="1"/>
              <a:t>[SFC]</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0" marR="0" lvl="0" indent="0" algn="l" rtl="0">
              <a:lnSpc>
                <a:spcPct val="100000"/>
              </a:lnSpc>
              <a:spcBef>
                <a:spcPts val="0"/>
              </a:spcBef>
              <a:spcAft>
                <a:spcPts val="0"/>
              </a:spcAft>
              <a:buClr>
                <a:schemeClr val="dk1"/>
              </a:buClr>
              <a:buSzPts val="1200"/>
              <a:buFont typeface="Calibri"/>
              <a:buNone/>
            </a:pPr>
            <a:r>
              <a:rPr lang="en-GB"/>
              <a:t>1. Introduce and elicit the pronunciation of the </a:t>
            </a:r>
            <a:r>
              <a:rPr lang="en-GB" b="1"/>
              <a:t>individual SSC [SFC] (in this case is [SFC] – silent final consonant so nothing to pronounce as an individual sound!) </a:t>
            </a:r>
            <a:r>
              <a:rPr lang="en-GB"/>
              <a:t>and then the </a:t>
            </a:r>
            <a:r>
              <a:rPr lang="en-GB" b="1"/>
              <a:t>source</a:t>
            </a:r>
            <a:r>
              <a:rPr lang="en-GB"/>
              <a:t> word again ‘</a:t>
            </a:r>
            <a:r>
              <a:rPr lang="en-GB" b="1"/>
              <a:t>dans</a:t>
            </a:r>
            <a:r>
              <a:rPr lang="en-GB"/>
              <a:t>’ (with gesture, if using).</a:t>
            </a:r>
            <a:br>
              <a:rPr lang="en-GB"/>
            </a:br>
            <a:r>
              <a:rPr lang="en-GB"/>
              <a:t>2. Then present and elicit the pronunciation of the five </a:t>
            </a:r>
            <a:r>
              <a:rPr lang="en-GB" b="1"/>
              <a:t>cluster</a:t>
            </a:r>
            <a:r>
              <a:rPr lang="en-GB"/>
              <a:t> words.</a:t>
            </a:r>
            <a:endParaRPr/>
          </a:p>
          <a:p>
            <a:pPr marL="0" marR="0" lvl="0" indent="0" algn="l" rtl="0">
              <a:lnSpc>
                <a:spcPct val="100000"/>
              </a:lnSpc>
              <a:spcBef>
                <a:spcPts val="0"/>
              </a:spcBef>
              <a:spcAft>
                <a:spcPts val="0"/>
              </a:spcAft>
              <a:buClr>
                <a:schemeClr val="dk1"/>
              </a:buClr>
              <a:buSzPts val="1200"/>
              <a:buFont typeface="Calibri"/>
              <a:buNone/>
            </a:pPr>
            <a:br>
              <a:rPr lang="en-GB"/>
            </a:br>
            <a:r>
              <a:rPr lang="en-GB"/>
              <a:t>The cluster words have been chosen for their high-frequency, from a range of word classes, with the SSC (where possible) positioned within a variety of syllables within the words (e.g. initial, 2</a:t>
            </a:r>
            <a:r>
              <a:rPr lang="en-GB" baseline="30000"/>
              <a:t>nd</a:t>
            </a:r>
            <a:r>
              <a:rPr lang="en-GB"/>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a:br>
            <a:endParaRPr/>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b="1"/>
              <a:t>dans</a:t>
            </a:r>
            <a:r>
              <a:rPr lang="en-GB"/>
              <a:t> [11]; </a:t>
            </a:r>
            <a:r>
              <a:rPr lang="en-GB" b="1"/>
              <a:t>petit </a:t>
            </a:r>
            <a:r>
              <a:rPr lang="en-GB" b="0"/>
              <a:t>[138]</a:t>
            </a:r>
            <a:r>
              <a:rPr lang="en-GB"/>
              <a:t> </a:t>
            </a:r>
            <a:r>
              <a:rPr lang="en-GB" b="1"/>
              <a:t>prix</a:t>
            </a:r>
            <a:r>
              <a:rPr lang="en-GB"/>
              <a:t> [310]; </a:t>
            </a:r>
            <a:r>
              <a:rPr lang="en-GB" b="1"/>
              <a:t>mot</a:t>
            </a:r>
            <a:r>
              <a:rPr lang="en-GB"/>
              <a:t> [220]; </a:t>
            </a:r>
            <a:r>
              <a:rPr lang="en-GB" b="1"/>
              <a:t>mais</a:t>
            </a:r>
            <a:r>
              <a:rPr lang="en-GB"/>
              <a:t> [30]; </a:t>
            </a:r>
            <a:r>
              <a:rPr lang="en-GB" b="1"/>
              <a:t>grand </a:t>
            </a:r>
            <a:r>
              <a:rPr lang="en-GB"/>
              <a:t>[59].</a:t>
            </a:r>
            <a:br>
              <a:rPr lang="en-GB"/>
            </a:b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entury Gothic"/>
              <a:ea typeface="Century Gothic"/>
              <a:cs typeface="Century Gothic"/>
              <a:sym typeface="Century Gothic"/>
            </a:endParaRPr>
          </a:p>
        </p:txBody>
      </p:sp>
      <p:sp>
        <p:nvSpPr>
          <p:cNvPr id="357" name="Google Shape;3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entury Gothic"/>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200"/>
                <a:buFont typeface="Century Gothic"/>
                <a:buNone/>
                <a:tabLst/>
                <a:defRPr/>
              </a:pPr>
              <a:t>41</a:t>
            </a:fld>
            <a:endParaRPr kumimoji="0" sz="12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3 minutes for 3 slides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0" dirty="0"/>
              <a:t>NB: A more challenging version of this activity, which does not have the SSC scored out, can be found on slides 12-14.</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correctly pronounce unknown words containing [SFC] in decreasing amounts of time, helping </a:t>
            </a:r>
            <a:r>
              <a:rPr lang="en-GB" b="0" dirty="0" err="1"/>
              <a:t>automisation</a:t>
            </a:r>
            <a:r>
              <a:rPr lang="en-GB" b="0" dirty="0"/>
              <a:t> of SSC production. The words chosen otherwise contain sounds that are equivalent (or very similar) to English SSCs, so that students can focus fully on the [SFC] (allowances are made for English pronunciation of [r], which is covered in year 8).</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pair up.</a:t>
            </a:r>
            <a:endParaRPr dirty="0"/>
          </a:p>
          <a:p>
            <a:pPr marL="0" lvl="0" indent="0" algn="l" rtl="0">
              <a:spcBef>
                <a:spcPts val="0"/>
              </a:spcBef>
              <a:spcAft>
                <a:spcPts val="0"/>
              </a:spcAft>
              <a:buNone/>
            </a:pPr>
            <a:r>
              <a:rPr lang="en-GB" b="0" dirty="0"/>
              <a:t>2. Teacher clicks to start 20 second timer.</a:t>
            </a:r>
            <a:endParaRPr dirty="0"/>
          </a:p>
          <a:p>
            <a:pPr marL="0" lvl="0" indent="0" algn="l" rtl="0">
              <a:spcBef>
                <a:spcPts val="0"/>
              </a:spcBef>
              <a:spcAft>
                <a:spcPts val="0"/>
              </a:spcAft>
              <a:buNone/>
            </a:pPr>
            <a:r>
              <a:rPr lang="en-GB" b="0" dirty="0"/>
              <a:t>3. Student A tries to say the words without pronouncing the [SFC].</a:t>
            </a:r>
            <a:endParaRPr dirty="0"/>
          </a:p>
          <a:p>
            <a:pPr marL="0" lvl="0" indent="0" algn="l" rtl="0">
              <a:spcBef>
                <a:spcPts val="0"/>
              </a:spcBef>
              <a:spcAft>
                <a:spcPts val="0"/>
              </a:spcAft>
              <a:buNone/>
            </a:pPr>
            <a:r>
              <a:rPr lang="en-GB" b="0" dirty="0"/>
              <a:t>4. Student B makes speaker pause for 3 seconds every time an [SFC] is pronounced.</a:t>
            </a:r>
            <a:endParaRPr dirty="0"/>
          </a:p>
          <a:p>
            <a:pPr marL="0" lvl="0" indent="0" algn="l" rtl="0">
              <a:spcBef>
                <a:spcPts val="0"/>
              </a:spcBef>
              <a:spcAft>
                <a:spcPts val="0"/>
              </a:spcAft>
              <a:buNone/>
            </a:pPr>
            <a:r>
              <a:rPr lang="en-GB" b="0" dirty="0"/>
              <a:t>5. Complete before 20 seconds runs out.</a:t>
            </a:r>
            <a:endParaRPr dirty="0"/>
          </a:p>
          <a:p>
            <a:pPr marL="0" lvl="0" indent="0" algn="l" rtl="0">
              <a:spcBef>
                <a:spcPts val="0"/>
              </a:spcBef>
              <a:spcAft>
                <a:spcPts val="0"/>
              </a:spcAft>
              <a:buNone/>
            </a:pPr>
            <a:r>
              <a:rPr lang="en-GB" b="0" dirty="0"/>
              <a:t>6. Swap roles.</a:t>
            </a:r>
            <a:endParaRPr dirty="0"/>
          </a:p>
          <a:p>
            <a:pPr marL="0" lvl="0" indent="0" algn="l" rtl="0">
              <a:spcBef>
                <a:spcPts val="0"/>
              </a:spcBef>
              <a:spcAft>
                <a:spcPts val="0"/>
              </a:spcAft>
              <a:buNone/>
            </a:pPr>
            <a:r>
              <a:rPr lang="en-GB" b="0" dirty="0"/>
              <a:t>7. Click on the word to hear pronunciation by a native speaker. Students repeat.</a:t>
            </a:r>
            <a:endParaRPr dirty="0"/>
          </a:p>
          <a:p>
            <a:pPr marL="0" lvl="0" indent="0" algn="l" rtl="0">
              <a:spcBef>
                <a:spcPts val="0"/>
              </a:spcBef>
              <a:spcAft>
                <a:spcPts val="0"/>
              </a:spcAft>
              <a:buNone/>
            </a:pPr>
            <a:r>
              <a:rPr lang="en-GB" b="0" dirty="0"/>
              <a:t>7. Move onto the next slide.</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Word frequency (1 is the most frequent word in French): </a:t>
            </a:r>
            <a:br>
              <a:rPr lang="en-GB" dirty="0"/>
            </a:br>
            <a:r>
              <a:rPr lang="en-GB" b="0" dirty="0" err="1"/>
              <a:t>drap</a:t>
            </a:r>
            <a:r>
              <a:rPr lang="en-GB" b="1" dirty="0"/>
              <a:t> </a:t>
            </a:r>
            <a:r>
              <a:rPr lang="en-GB" b="0" dirty="0"/>
              <a:t>[&gt;5000], </a:t>
            </a:r>
            <a:r>
              <a:rPr lang="en-GB" b="0" dirty="0" err="1"/>
              <a:t>d’accord</a:t>
            </a:r>
            <a:r>
              <a:rPr lang="en-GB" b="0" dirty="0"/>
              <a:t> [736], vert [1060],</a:t>
            </a:r>
            <a:r>
              <a:rPr lang="en-GB" dirty="0"/>
              <a:t> canard [&gt;5000], </a:t>
            </a:r>
            <a:r>
              <a:rPr lang="en-GB" dirty="0" err="1"/>
              <a:t>estomac</a:t>
            </a:r>
            <a:r>
              <a:rPr lang="en-GB" dirty="0"/>
              <a:t> [&gt;5000], bras [1253] </a:t>
            </a:r>
            <a:endParaRPr dirty="0"/>
          </a:p>
          <a:p>
            <a:pPr marL="0" marR="0" lvl="0" indent="0" algn="l" rtl="0">
              <a:lnSpc>
                <a:spcPct val="100000"/>
              </a:lnSpc>
              <a:spcBef>
                <a:spcPts val="0"/>
              </a:spcBef>
              <a:spcAft>
                <a:spcPts val="0"/>
              </a:spcAft>
              <a:buClr>
                <a:schemeClr val="dk1"/>
              </a:buClr>
              <a:buSzPts val="1200"/>
              <a:buFont typeface="Century Gothic"/>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dirty="0"/>
          </a:p>
          <a:p>
            <a:pPr marL="0" lvl="0" indent="0" algn="l" rtl="0">
              <a:spcBef>
                <a:spcPts val="0"/>
              </a:spcBef>
              <a:spcAft>
                <a:spcPts val="0"/>
              </a:spcAft>
              <a:buNone/>
            </a:pPr>
            <a:endParaRPr b="1" dirty="0"/>
          </a:p>
        </p:txBody>
      </p:sp>
      <p:sp>
        <p:nvSpPr>
          <p:cNvPr id="430" name="Google Shape;43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per previous slide, but with the time halved.</a:t>
            </a:r>
            <a:endParaRPr/>
          </a:p>
        </p:txBody>
      </p:sp>
      <p:sp>
        <p:nvSpPr>
          <p:cNvPr id="463" name="Google Shape;46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previous slide, but with the time halved again.</a:t>
            </a:r>
            <a:endParaRPr/>
          </a:p>
        </p:txBody>
      </p:sp>
      <p:sp>
        <p:nvSpPr>
          <p:cNvPr id="496" name="Google Shape;49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These are the SSC listed in the proposed GCSE Subject Content for German.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5799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mins</a:t>
            </a:r>
            <a:br>
              <a:rPr lang="en-GB" dirty="0"/>
            </a:br>
            <a:br>
              <a:rPr lang="en-GB" b="1" dirty="0"/>
            </a:br>
            <a:r>
              <a:rPr lang="en-GB" b="1" dirty="0"/>
              <a:t>Aim: </a:t>
            </a:r>
            <a:r>
              <a:rPr lang="en-GB" b="0" dirty="0"/>
              <a:t>To practise (through scaffolded transcription) the SSC [ä] in sentences.</a:t>
            </a:r>
            <a:br>
              <a:rPr lang="en-GB" b="0" dirty="0"/>
            </a:br>
            <a:br>
              <a:rPr lang="en-GB" dirty="0"/>
            </a:br>
            <a:r>
              <a:rPr lang="en-GB" b="1" dirty="0"/>
              <a:t>Procedure:</a:t>
            </a:r>
            <a:br>
              <a:rPr lang="en-GB" dirty="0"/>
            </a:br>
            <a:r>
              <a:rPr lang="en-GB" dirty="0"/>
              <a:t>1. Ensure students understand </a:t>
            </a:r>
            <a:r>
              <a:rPr lang="en-GB" dirty="0" err="1"/>
              <a:t>Traum</a:t>
            </a:r>
            <a:r>
              <a:rPr lang="en-GB" dirty="0"/>
              <a:t> and the context (a cat’s dream!) for this narrative.</a:t>
            </a:r>
          </a:p>
          <a:p>
            <a:r>
              <a:rPr lang="en-GB" dirty="0"/>
              <a:t>2. Students write 1-7.  They listen to the dream story and transcribe the verbs they hear.  The infinitives are provided – jumbled – in a table at the bottom.</a:t>
            </a:r>
          </a:p>
          <a:p>
            <a:r>
              <a:rPr lang="en-GB" dirty="0"/>
              <a:t>3. The audio is provided as a whole piece, (no beeps as it is a transcription task) with some pauses built in.  Students may need to listen 2-4 times. There is an ‘</a:t>
            </a:r>
            <a:r>
              <a:rPr lang="en-GB" dirty="0" err="1"/>
              <a:t>ohne</a:t>
            </a:r>
            <a:r>
              <a:rPr lang="en-GB" dirty="0"/>
              <a:t> </a:t>
            </a:r>
            <a:r>
              <a:rPr lang="en-GB" dirty="0" err="1"/>
              <a:t>Pausen</a:t>
            </a:r>
            <a:r>
              <a:rPr lang="en-GB" dirty="0"/>
              <a:t>’ version, too.</a:t>
            </a:r>
          </a:p>
          <a:p>
            <a:r>
              <a:rPr lang="en-GB" dirty="0"/>
              <a:t>4. Answers are animated to appear on clicks.</a:t>
            </a:r>
          </a:p>
          <a:p>
            <a:r>
              <a:rPr lang="en-GB" dirty="0"/>
              <a:t>5. Elicit an oral translate of the story from students.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sz="1200" kern="1200" dirty="0" err="1">
                <a:solidFill>
                  <a:schemeClr val="tx1"/>
                </a:solidFill>
                <a:effectLst/>
                <a:latin typeface="+mn-lt"/>
                <a:ea typeface="+mn-ea"/>
                <a:cs typeface="+mn-cs"/>
              </a:rPr>
              <a:t>Mieze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schläft</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träumt</a:t>
            </a:r>
            <a:r>
              <a:rPr lang="en-GB" sz="1200" kern="1200" dirty="0">
                <a:solidFill>
                  <a:schemeClr val="tx1"/>
                </a:solidFill>
                <a:effectLst/>
                <a:latin typeface="+mn-lt"/>
                <a:ea typeface="+mn-ea"/>
                <a:cs typeface="+mn-cs"/>
              </a:rPr>
              <a:t>.  Sie </a:t>
            </a:r>
            <a:r>
              <a:rPr lang="en-GB" sz="1200" b="1" kern="1200" dirty="0" err="1">
                <a:solidFill>
                  <a:schemeClr val="tx1"/>
                </a:solidFill>
                <a:effectLst/>
                <a:latin typeface="+mn-lt"/>
                <a:ea typeface="+mn-ea"/>
                <a:cs typeface="+mn-cs"/>
              </a:rPr>
              <a:t>fällt</a:t>
            </a:r>
            <a:r>
              <a:rPr lang="en-GB" sz="1200" kern="1200" dirty="0">
                <a:solidFill>
                  <a:schemeClr val="tx1"/>
                </a:solidFill>
                <a:effectLst/>
                <a:latin typeface="+mn-lt"/>
                <a:ea typeface="+mn-ea"/>
                <a:cs typeface="+mn-cs"/>
              </a:rPr>
              <a:t> ins Wasser. Sie </a:t>
            </a:r>
            <a:r>
              <a:rPr lang="en-GB" sz="1200" b="1" kern="1200" dirty="0" err="1">
                <a:solidFill>
                  <a:schemeClr val="tx1"/>
                </a:solidFill>
                <a:effectLst/>
                <a:latin typeface="+mn-lt"/>
                <a:ea typeface="+mn-ea"/>
                <a:cs typeface="+mn-cs"/>
              </a:rPr>
              <a:t>fängt</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großen</a:t>
            </a:r>
            <a:r>
              <a:rPr lang="en-GB" sz="1200" kern="1200" dirty="0">
                <a:solidFill>
                  <a:schemeClr val="tx1"/>
                </a:solidFill>
                <a:effectLst/>
                <a:latin typeface="+mn-lt"/>
                <a:ea typeface="+mn-ea"/>
                <a:cs typeface="+mn-cs"/>
              </a:rPr>
              <a:t> Fisch. Sie </a:t>
            </a:r>
            <a:r>
              <a:rPr lang="en-GB" sz="1200" b="1" kern="1200" dirty="0" err="1">
                <a:solidFill>
                  <a:schemeClr val="tx1"/>
                </a:solidFill>
                <a:effectLst/>
                <a:latin typeface="+mn-lt"/>
                <a:ea typeface="+mn-ea"/>
                <a:cs typeface="+mn-cs"/>
              </a:rPr>
              <a:t>hält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ihrem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Mund</a:t>
            </a:r>
            <a:r>
              <a:rPr lang="en-GB" sz="1200" kern="1200" dirty="0">
                <a:solidFill>
                  <a:schemeClr val="tx1"/>
                </a:solidFill>
                <a:effectLst/>
                <a:latin typeface="+mn-lt"/>
                <a:ea typeface="+mn-ea"/>
                <a:cs typeface="+mn-cs"/>
              </a:rPr>
              <a:t> fest. Sie </a:t>
            </a:r>
            <a:r>
              <a:rPr lang="en-GB" sz="1200" b="1" kern="1200" dirty="0" err="1">
                <a:solidFill>
                  <a:schemeClr val="tx1"/>
                </a:solidFill>
                <a:effectLst/>
                <a:latin typeface="+mn-lt"/>
                <a:ea typeface="+mn-ea"/>
                <a:cs typeface="+mn-cs"/>
              </a:rPr>
              <a:t>lässt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los. Sie </a:t>
            </a:r>
            <a:r>
              <a:rPr lang="en-GB" sz="1200" b="1" kern="1200" dirty="0" err="1">
                <a:solidFill>
                  <a:schemeClr val="tx1"/>
                </a:solidFill>
                <a:effectLst/>
                <a:latin typeface="+mn-lt"/>
                <a:ea typeface="+mn-ea"/>
                <a:cs typeface="+mn-cs"/>
              </a:rPr>
              <a:t>trägt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Mia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glücklich</a:t>
            </a:r>
            <a:r>
              <a:rPr lang="en-GB" sz="1200" kern="1200" dirty="0">
                <a:solidFill>
                  <a:schemeClr val="tx1"/>
                </a:solidFill>
                <a:effectLst/>
                <a:latin typeface="+mn-lt"/>
                <a:ea typeface="+mn-ea"/>
                <a:cs typeface="+mn-cs"/>
              </a:rPr>
              <a:t>.  Sie hat Hunger. Sie </a:t>
            </a:r>
            <a:r>
              <a:rPr lang="en-GB" sz="1200" b="1" kern="1200" dirty="0" err="1">
                <a:solidFill>
                  <a:schemeClr val="tx1"/>
                </a:solidFill>
                <a:effectLst/>
                <a:latin typeface="+mn-lt"/>
                <a:ea typeface="+mn-ea"/>
                <a:cs typeface="+mn-cs"/>
              </a:rPr>
              <a:t>wäscht</a:t>
            </a:r>
            <a:r>
              <a:rPr lang="en-GB" sz="1200" kern="1200" dirty="0">
                <a:solidFill>
                  <a:schemeClr val="tx1"/>
                </a:solidFill>
                <a:effectLst/>
                <a:latin typeface="+mn-lt"/>
                <a:ea typeface="+mn-ea"/>
                <a:cs typeface="+mn-cs"/>
              </a:rPr>
              <a:t> den Fisch und </a:t>
            </a:r>
            <a:r>
              <a:rPr lang="en-GB" sz="1200" b="1" kern="1200" dirty="0" err="1">
                <a:solidFill>
                  <a:schemeClr val="tx1"/>
                </a:solidFill>
                <a:effectLst/>
                <a:latin typeface="+mn-lt"/>
                <a:ea typeface="+mn-ea"/>
                <a:cs typeface="+mn-cs"/>
              </a:rPr>
              <a:t>brät</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Mieze</a:t>
            </a:r>
            <a:r>
              <a:rPr lang="en-GB" sz="1200" kern="1200" dirty="0">
                <a:solidFill>
                  <a:schemeClr val="tx1"/>
                </a:solidFill>
                <a:effectLst/>
                <a:latin typeface="+mn-lt"/>
                <a:ea typeface="+mn-ea"/>
                <a:cs typeface="+mn-cs"/>
              </a:rPr>
              <a:t> und Mia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zusammen</a:t>
            </a:r>
            <a:r>
              <a:rPr lang="en-GB" sz="1200" kern="1200" dirty="0">
                <a:solidFill>
                  <a:schemeClr val="tx1"/>
                </a:solidFill>
                <a:effectLst/>
                <a:latin typeface="+mn-lt"/>
                <a:ea typeface="+mn-ea"/>
                <a:cs typeface="+mn-cs"/>
              </a:rPr>
              <a:t> den Fisch.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lecker</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dirty="0"/>
              <a:t>Previously taught w</a:t>
            </a:r>
            <a:r>
              <a:rPr lang="en-GB" b="1" baseline="0" dirty="0"/>
              <a:t>ord frequency (1 is the most frequent word in German): </a:t>
            </a:r>
            <a:br>
              <a:rPr lang="en-GB" b="1" baseline="0" dirty="0"/>
            </a:br>
            <a:r>
              <a:rPr lang="en-GB" b="0" baseline="0" dirty="0"/>
              <a:t>fallen [278] </a:t>
            </a:r>
            <a:r>
              <a:rPr lang="en-GB" b="0" baseline="0" dirty="0" err="1"/>
              <a:t>halten</a:t>
            </a:r>
            <a:r>
              <a:rPr lang="en-GB" b="0" baseline="0" dirty="0"/>
              <a:t> [144] </a:t>
            </a:r>
            <a:r>
              <a:rPr lang="en-GB" b="0" baseline="0" dirty="0" err="1"/>
              <a:t>lassen</a:t>
            </a:r>
            <a:r>
              <a:rPr lang="en-GB" b="0" baseline="0" dirty="0"/>
              <a:t> [82] </a:t>
            </a:r>
            <a:r>
              <a:rPr lang="en-GB" b="0" baseline="0" dirty="0" err="1"/>
              <a:t>tragen</a:t>
            </a:r>
            <a:r>
              <a:rPr lang="en-GB" b="0" baseline="0" dirty="0"/>
              <a:t> [271]</a:t>
            </a:r>
            <a:br>
              <a:rPr lang="en-GB" b="0" baseline="0" dirty="0"/>
            </a:br>
            <a:br>
              <a:rPr lang="en-GB" b="0" baseline="0" dirty="0"/>
            </a:br>
            <a:r>
              <a:rPr lang="en-GB" b="1" baseline="0" dirty="0"/>
              <a:t>Unfamiliar word frequency (1 is the most frequent word in German): </a:t>
            </a:r>
            <a:br>
              <a:rPr lang="en-GB" b="1" baseline="0" dirty="0"/>
            </a:br>
            <a:r>
              <a:rPr lang="en-GB" b="0" baseline="0" dirty="0" err="1"/>
              <a:t>fangen</a:t>
            </a:r>
            <a:r>
              <a:rPr lang="en-GB" b="0" baseline="0" dirty="0"/>
              <a:t> [2044] </a:t>
            </a:r>
            <a:r>
              <a:rPr lang="en-GB" b="0" baseline="0" dirty="0" err="1"/>
              <a:t>waschen</a:t>
            </a:r>
            <a:r>
              <a:rPr lang="en-GB" b="0" baseline="0" dirty="0"/>
              <a:t> [2315] </a:t>
            </a:r>
            <a:r>
              <a:rPr lang="en-GB" b="0" baseline="0" dirty="0" err="1"/>
              <a:t>braten</a:t>
            </a:r>
            <a:r>
              <a:rPr lang="en-GB" b="0" baseline="0" dirty="0"/>
              <a:t> [&gt;5009] fest [567] los [658]</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 in productive oral modality the SSC [a] and [ä], with unfamiliar [1-4] and familiar [5-8] plurals.</a:t>
            </a:r>
            <a:br>
              <a:rPr lang="en-GB" b="0" dirty="0"/>
            </a:br>
            <a:br>
              <a:rPr lang="en-GB" b="0" dirty="0"/>
            </a:br>
            <a:r>
              <a:rPr lang="en-GB" b="1" dirty="0"/>
              <a:t>Procedure:</a:t>
            </a:r>
            <a:br>
              <a:rPr lang="en-GB" dirty="0"/>
            </a:br>
            <a:r>
              <a:rPr lang="en-GB" dirty="0"/>
              <a:t>1. In pairs. One person pronounces the one of the pair of words that is on the slide. The other person pronounces the unwritten one of the pair.</a:t>
            </a:r>
          </a:p>
          <a:p>
            <a:r>
              <a:rPr lang="en-GB" dirty="0"/>
              <a:t>2. When finished, reveal the missed text and click on the audio to hear both singular and plural forms.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dirty="0"/>
              <a:t>1. Wald – </a:t>
            </a:r>
            <a:r>
              <a:rPr lang="en-GB" dirty="0" err="1"/>
              <a:t>Wälder</a:t>
            </a:r>
            <a:endParaRPr lang="en-GB" dirty="0"/>
          </a:p>
          <a:p>
            <a:r>
              <a:rPr lang="en-GB" dirty="0"/>
              <a:t>2. Kraft - </a:t>
            </a:r>
            <a:r>
              <a:rPr lang="en-GB" dirty="0" err="1"/>
              <a:t>Kräfter</a:t>
            </a:r>
            <a:endParaRPr lang="en-GB" dirty="0"/>
          </a:p>
          <a:p>
            <a:r>
              <a:rPr lang="en-GB" dirty="0"/>
              <a:t>3. </a:t>
            </a:r>
            <a:r>
              <a:rPr lang="en-GB" dirty="0" err="1"/>
              <a:t>Apfel</a:t>
            </a:r>
            <a:r>
              <a:rPr lang="en-GB" dirty="0"/>
              <a:t> – </a:t>
            </a:r>
            <a:r>
              <a:rPr lang="en-GB" dirty="0" err="1"/>
              <a:t>Äpfel</a:t>
            </a:r>
            <a:r>
              <a:rPr lang="en-GB" dirty="0"/>
              <a:t>  </a:t>
            </a:r>
          </a:p>
          <a:p>
            <a:r>
              <a:rPr lang="en-GB" dirty="0"/>
              <a:t>4. Angst</a:t>
            </a:r>
            <a:r>
              <a:rPr lang="en-GB" baseline="0" dirty="0"/>
              <a:t> - </a:t>
            </a:r>
            <a:r>
              <a:rPr lang="en-GB" baseline="0" dirty="0" err="1"/>
              <a:t>Ängst</a:t>
            </a:r>
            <a:endParaRPr lang="en-GB" dirty="0"/>
          </a:p>
          <a:p>
            <a:r>
              <a:rPr lang="en-GB" dirty="0"/>
              <a:t>5. </a:t>
            </a:r>
            <a:r>
              <a:rPr lang="en-GB" dirty="0" err="1"/>
              <a:t>Markt</a:t>
            </a:r>
            <a:r>
              <a:rPr lang="en-GB" dirty="0"/>
              <a:t> - </a:t>
            </a:r>
            <a:r>
              <a:rPr lang="en-GB" dirty="0" err="1"/>
              <a:t>Märkte</a:t>
            </a:r>
            <a:endParaRPr lang="en-GB" dirty="0"/>
          </a:p>
          <a:p>
            <a:r>
              <a:rPr lang="en-GB" dirty="0"/>
              <a:t>6. </a:t>
            </a:r>
            <a:r>
              <a:rPr lang="en-GB" dirty="0" err="1"/>
              <a:t>Gast</a:t>
            </a:r>
            <a:r>
              <a:rPr lang="en-GB" dirty="0"/>
              <a:t> – </a:t>
            </a:r>
            <a:r>
              <a:rPr lang="en-GB" dirty="0" err="1"/>
              <a:t>Gäste</a:t>
            </a:r>
            <a:endParaRPr lang="en-GB" dirty="0"/>
          </a:p>
          <a:p>
            <a:r>
              <a:rPr lang="en-GB" dirty="0"/>
              <a:t>7. </a:t>
            </a:r>
            <a:r>
              <a:rPr lang="en-GB" dirty="0" err="1"/>
              <a:t>Nacht</a:t>
            </a:r>
            <a:r>
              <a:rPr lang="en-GB" baseline="0" dirty="0"/>
              <a:t> – </a:t>
            </a:r>
            <a:r>
              <a:rPr lang="en-GB" baseline="0" dirty="0" err="1"/>
              <a:t>Nächte</a:t>
            </a:r>
            <a:endParaRPr lang="en-GB" baseline="0" dirty="0"/>
          </a:p>
          <a:p>
            <a:r>
              <a:rPr lang="en-GB" baseline="0" dirty="0"/>
              <a:t>8. </a:t>
            </a:r>
            <a:r>
              <a:rPr lang="en-GB" baseline="0" dirty="0" err="1"/>
              <a:t>Fach</a:t>
            </a:r>
            <a:r>
              <a:rPr lang="en-GB" baseline="0" dirty="0"/>
              <a:t> - </a:t>
            </a:r>
            <a:r>
              <a:rPr lang="en-GB" baseline="0" dirty="0" err="1"/>
              <a:t>Fächer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br>
              <a:rPr lang="en-GB" baseline="0" dirty="0"/>
            </a:br>
            <a:r>
              <a:rPr lang="en-GB" baseline="0" dirty="0"/>
              <a:t>Wald [1028], Kraft [458], </a:t>
            </a:r>
            <a:r>
              <a:rPr lang="en-GB" baseline="0" dirty="0" err="1"/>
              <a:t>Apfel</a:t>
            </a:r>
            <a:r>
              <a:rPr lang="en-GB" baseline="0" dirty="0"/>
              <a:t> [3490], Angst [392], </a:t>
            </a:r>
            <a:r>
              <a:rPr lang="en-GB" baseline="0" dirty="0" err="1"/>
              <a:t>Markt</a:t>
            </a:r>
            <a:r>
              <a:rPr lang="en-GB" baseline="0" dirty="0"/>
              <a:t> [476], </a:t>
            </a:r>
            <a:r>
              <a:rPr lang="en-GB" baseline="0" dirty="0" err="1"/>
              <a:t>Gast</a:t>
            </a:r>
            <a:r>
              <a:rPr lang="en-GB" baseline="0" dirty="0"/>
              <a:t> [576], </a:t>
            </a:r>
            <a:r>
              <a:rPr lang="en-GB" baseline="0" dirty="0" err="1"/>
              <a:t>Nacht</a:t>
            </a:r>
            <a:r>
              <a:rPr lang="en-GB" baseline="0" dirty="0"/>
              <a:t> [325], </a:t>
            </a:r>
            <a:r>
              <a:rPr lang="en-GB" baseline="0" dirty="0" err="1"/>
              <a:t>Fach</a:t>
            </a:r>
            <a:r>
              <a:rPr lang="en-GB" baseline="0" dirty="0"/>
              <a:t> [1731]</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Männer</a:t>
            </a:r>
            <a:r>
              <a:rPr lang="en-GB" sz="1200" b="0" dirty="0">
                <a:solidFill>
                  <a:schemeClr val="bg1"/>
                </a:solidFill>
              </a:rPr>
              <a:t> </a:t>
            </a:r>
            <a:r>
              <a:rPr lang="en-GB" sz="1200" b="0" dirty="0" err="1">
                <a:solidFill>
                  <a:schemeClr val="bg1"/>
                </a:solidFill>
              </a:rPr>
              <a:t>machen</a:t>
            </a:r>
            <a:r>
              <a:rPr lang="en-GB" sz="1200" b="0" dirty="0">
                <a:solidFill>
                  <a:schemeClr val="bg1"/>
                </a:solidFill>
              </a:rPr>
              <a:t> </a:t>
            </a: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Fächer</a:t>
            </a:r>
            <a:br>
              <a:rPr lang="en-GB"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774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a:t>
            </a:r>
            <a:r>
              <a:rPr lang="en-GB" b="0" dirty="0"/>
              <a:t> </a:t>
            </a:r>
            <a:r>
              <a:rPr lang="en-US" b="0" dirty="0"/>
              <a:t>to </a:t>
            </a:r>
            <a:r>
              <a:rPr lang="en-US" b="0" dirty="0" err="1"/>
              <a:t>practise</a:t>
            </a:r>
            <a:r>
              <a:rPr lang="en-US" b="0" dirty="0"/>
              <a:t> the difference between </a:t>
            </a:r>
            <a:r>
              <a:rPr lang="en-US" b="1" dirty="0" err="1"/>
              <a:t>ihr</a:t>
            </a:r>
            <a:r>
              <a:rPr lang="en-GB" b="0" dirty="0"/>
              <a:t>-</a:t>
            </a:r>
            <a:r>
              <a:rPr lang="en-US" b="0" dirty="0"/>
              <a:t> and</a:t>
            </a:r>
            <a:r>
              <a:rPr lang="en-US" b="1" dirty="0"/>
              <a:t> er</a:t>
            </a:r>
            <a:r>
              <a:rPr lang="en-GB" b="0" dirty="0"/>
              <a:t>–</a:t>
            </a:r>
            <a:r>
              <a:rPr lang="en-US" b="0" dirty="0"/>
              <a:t>forms with strong verbs. The difference between these two forms is one phoneme, making them minimal pairs. [a] vs [ä] and [au] vs [</a:t>
            </a:r>
            <a:r>
              <a:rPr lang="en-US" b="0" dirty="0" err="1"/>
              <a:t>äu</a:t>
            </a:r>
            <a:r>
              <a:rPr lang="en-US" b="0" dirty="0"/>
              <a:t>]</a:t>
            </a:r>
            <a:br>
              <a:rPr lang="en-GB" dirty="0"/>
            </a:br>
            <a:br>
              <a:rPr lang="en-GB" dirty="0"/>
            </a:br>
            <a:r>
              <a:rPr lang="en-GB" b="1" dirty="0"/>
              <a:t>Procedure:</a:t>
            </a:r>
            <a:br>
              <a:rPr lang="en-GB" dirty="0"/>
            </a:br>
            <a:r>
              <a:rPr lang="en-US" b="0" dirty="0"/>
              <a:t>Listening activity </a:t>
            </a:r>
          </a:p>
          <a:p>
            <a:r>
              <a:rPr lang="en-US" dirty="0"/>
              <a:t>Katrin/</a:t>
            </a:r>
            <a:r>
              <a:rPr lang="en-US" dirty="0" err="1"/>
              <a:t>Mutti</a:t>
            </a:r>
            <a:r>
              <a:rPr lang="en-US" dirty="0"/>
              <a:t> calls Wolfgang and Mia from the busy shopping </a:t>
            </a:r>
            <a:r>
              <a:rPr lang="en-US" dirty="0" err="1"/>
              <a:t>centre</a:t>
            </a:r>
            <a:r>
              <a:rPr lang="en-US" dirty="0"/>
              <a:t> to talk about what needs to be done to prepare for Oma’s 70th birthday (we had </a:t>
            </a:r>
            <a:r>
              <a:rPr lang="en-US" dirty="0" err="1"/>
              <a:t>Opa’s</a:t>
            </a:r>
            <a:r>
              <a:rPr lang="en-US" dirty="0"/>
              <a:t> in Y8).  </a:t>
            </a:r>
            <a:r>
              <a:rPr lang="en-US" dirty="0" err="1"/>
              <a:t>Wer</a:t>
            </a:r>
            <a:r>
              <a:rPr lang="en-US" dirty="0"/>
              <a:t> </a:t>
            </a:r>
            <a:r>
              <a:rPr lang="en-US" dirty="0" err="1"/>
              <a:t>macht</a:t>
            </a:r>
            <a:r>
              <a:rPr lang="en-US" dirty="0"/>
              <a:t> was? Mia und Wolfgang (</a:t>
            </a:r>
            <a:r>
              <a:rPr lang="en-US" dirty="0" err="1"/>
              <a:t>ihr</a:t>
            </a:r>
            <a:r>
              <a:rPr lang="en-US" dirty="0"/>
              <a:t>) </a:t>
            </a:r>
            <a:r>
              <a:rPr lang="en-US" dirty="0" err="1"/>
              <a:t>oder</a:t>
            </a:r>
            <a:r>
              <a:rPr lang="en-US" dirty="0"/>
              <a:t> </a:t>
            </a:r>
            <a:r>
              <a:rPr lang="en-US" dirty="0" err="1"/>
              <a:t>Opa</a:t>
            </a:r>
            <a:r>
              <a:rPr lang="en-US" dirty="0"/>
              <a:t> (er).</a:t>
            </a:r>
          </a:p>
          <a:p>
            <a:endParaRPr lang="en-GB" dirty="0"/>
          </a:p>
          <a:p>
            <a:r>
              <a:rPr lang="en-GB" dirty="0"/>
              <a:t>1. Click on sound button 1 to play recording. If learners hear the er</a:t>
            </a:r>
            <a:r>
              <a:rPr lang="en-GB" b="0" dirty="0"/>
              <a:t>–</a:t>
            </a:r>
            <a:r>
              <a:rPr lang="en-GB" dirty="0"/>
              <a:t>/</a:t>
            </a:r>
            <a:r>
              <a:rPr lang="en-GB" dirty="0" err="1"/>
              <a:t>sie</a:t>
            </a:r>
            <a:r>
              <a:rPr lang="en-GB" b="0" dirty="0"/>
              <a:t>–</a:t>
            </a:r>
            <a:r>
              <a:rPr lang="en-GB" dirty="0"/>
              <a:t>form, the message is for </a:t>
            </a:r>
            <a:r>
              <a:rPr lang="en-GB" dirty="0" err="1"/>
              <a:t>Opa</a:t>
            </a:r>
            <a:r>
              <a:rPr lang="en-GB" dirty="0"/>
              <a:t>, if they hear the </a:t>
            </a:r>
            <a:r>
              <a:rPr lang="en-GB" dirty="0" err="1"/>
              <a:t>ihr</a:t>
            </a:r>
            <a:r>
              <a:rPr lang="en-GB" b="0" dirty="0"/>
              <a:t>–</a:t>
            </a:r>
            <a:r>
              <a:rPr lang="en-GB" dirty="0"/>
              <a:t>form, it is for Wolfgang and Mia. Elicit what was said, and whether it is ‘er’ or ‘</a:t>
            </a:r>
            <a:r>
              <a:rPr lang="en-GB" dirty="0" err="1"/>
              <a:t>ihr</a:t>
            </a:r>
            <a:r>
              <a:rPr lang="en-GB" dirty="0"/>
              <a:t>’. </a:t>
            </a:r>
            <a:br>
              <a:rPr lang="en-GB" dirty="0"/>
            </a:br>
            <a:r>
              <a:rPr lang="en-GB" b="1" dirty="0"/>
              <a:t>Note: </a:t>
            </a:r>
            <a:r>
              <a:rPr lang="en-GB" dirty="0"/>
              <a:t>Stress that the difference is the vowel, not the verb ending, which is –t. The infinitive verbs have been provided to support learners. Higher proficiency learners might be able to do the task without this support, which can easily be deleted.</a:t>
            </a:r>
          </a:p>
          <a:p>
            <a:r>
              <a:rPr lang="en-GB" dirty="0"/>
              <a:t>2. Click to reveal what was said.</a:t>
            </a:r>
          </a:p>
          <a:p>
            <a:r>
              <a:rPr lang="en-GB" dirty="0"/>
              <a:t>3. Click again to reveal tick for ‘</a:t>
            </a:r>
            <a:r>
              <a:rPr lang="en-GB" dirty="0" err="1"/>
              <a:t>ihr</a:t>
            </a:r>
            <a:r>
              <a:rPr lang="en-GB" dirty="0"/>
              <a:t>’ or ‘er’.</a:t>
            </a:r>
          </a:p>
          <a:p>
            <a:r>
              <a:rPr lang="en-GB" dirty="0"/>
              <a:t>4. Continue for items 2-10.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de-DE" sz="1200" kern="1200" dirty="0">
                <a:solidFill>
                  <a:schemeClr val="tx1"/>
                </a:solidFill>
                <a:effectLst/>
                <a:latin typeface="+mn-lt"/>
                <a:ea typeface="+mn-ea"/>
                <a:cs typeface="+mn-cs"/>
              </a:rPr>
              <a:t>1. Heute Morgen fährt [till beeping] zum Bäcker. </a:t>
            </a:r>
            <a:r>
              <a:rPr lang="de-DE" sz="1200" b="1" kern="1200" dirty="0">
                <a:solidFill>
                  <a:schemeClr val="tx1"/>
                </a:solidFill>
                <a:effectLst/>
                <a:latin typeface="+mn-lt"/>
                <a:ea typeface="+mn-ea"/>
                <a:cs typeface="+mn-cs"/>
              </a:rPr>
              <a:t>Opa</a:t>
            </a:r>
            <a:endParaRPr lang="en-GB" sz="1200" b="1"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Danach liest [</a:t>
            </a:r>
            <a:r>
              <a:rPr lang="de-DE" sz="1200" kern="1200" dirty="0" err="1">
                <a:solidFill>
                  <a:schemeClr val="tx1"/>
                </a:solidFill>
                <a:effectLst/>
                <a:latin typeface="+mn-lt"/>
                <a:ea typeface="+mn-ea"/>
                <a:cs typeface="+mn-cs"/>
              </a:rPr>
              <a:t>phone</a:t>
            </a:r>
            <a:r>
              <a:rPr lang="de-DE" sz="1200" kern="1200" dirty="0">
                <a:solidFill>
                  <a:schemeClr val="tx1"/>
                </a:solidFill>
                <a:effectLst/>
                <a:latin typeface="+mn-lt"/>
                <a:ea typeface="+mn-ea"/>
                <a:cs typeface="+mn-cs"/>
              </a:rPr>
              <a:t> ring] meine Aufgabenliste.  </a:t>
            </a:r>
            <a:r>
              <a:rPr lang="de-DE" sz="1200" b="1" kern="1200" dirty="0">
                <a:solidFill>
                  <a:schemeClr val="tx1"/>
                </a:solidFill>
                <a:effectLst/>
                <a:latin typeface="+mn-lt"/>
                <a:ea typeface="+mn-ea"/>
                <a:cs typeface="+mn-cs"/>
              </a:rPr>
              <a:t>er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[phone ring] ladet jetzt die Gäste ein. </a:t>
            </a:r>
            <a:r>
              <a:rPr lang="de-DE" sz="1200" b="1" kern="1200" dirty="0">
                <a:solidFill>
                  <a:schemeClr val="tx1"/>
                </a:solidFill>
                <a:effectLst/>
                <a:latin typeface="+mn-lt"/>
                <a:ea typeface="+mn-ea"/>
                <a:cs typeface="+mn-cs"/>
              </a:rPr>
              <a:t>Ihr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a:t>
            </a:r>
            <a:r>
              <a:rPr lang="de-DE" sz="1200" kern="1200" dirty="0" err="1">
                <a:solidFill>
                  <a:schemeClr val="tx1"/>
                </a:solidFill>
                <a:effectLst/>
                <a:latin typeface="+mn-lt"/>
                <a:ea typeface="+mn-ea"/>
                <a:cs typeface="+mn-cs"/>
              </a:rPr>
              <a:t>till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beeping</a:t>
            </a:r>
            <a:r>
              <a:rPr lang="de-DE" sz="1200" kern="1200" dirty="0">
                <a:solidFill>
                  <a:schemeClr val="tx1"/>
                </a:solidFill>
                <a:effectLst/>
                <a:latin typeface="+mn-lt"/>
                <a:ea typeface="+mn-ea"/>
                <a:cs typeface="+mn-cs"/>
              </a:rPr>
              <a:t>] lasst nichts auf dem Boden im Wohnzimmer. Ist das klar?</a:t>
            </a:r>
            <a:r>
              <a:rPr lang="de-DE" sz="1200" b="1" kern="1200" dirty="0">
                <a:solidFill>
                  <a:schemeClr val="tx1"/>
                </a:solidFill>
                <a:effectLst/>
                <a:latin typeface="+mn-lt"/>
                <a:ea typeface="+mn-ea"/>
                <a:cs typeface="+mn-cs"/>
              </a:rPr>
              <a:t> Ihr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a:t>
            </a:r>
            <a:r>
              <a:rPr lang="de-DE" sz="1200" kern="1200" dirty="0" err="1">
                <a:solidFill>
                  <a:schemeClr val="tx1"/>
                </a:solidFill>
                <a:effectLst/>
                <a:latin typeface="+mn-lt"/>
                <a:ea typeface="+mn-ea"/>
                <a:cs typeface="+mn-cs"/>
              </a:rPr>
              <a:t>coughing</a:t>
            </a:r>
            <a:r>
              <a:rPr lang="de-DE" sz="1200" kern="1200" dirty="0">
                <a:solidFill>
                  <a:schemeClr val="tx1"/>
                </a:solidFill>
                <a:effectLst/>
                <a:latin typeface="+mn-lt"/>
                <a:ea typeface="+mn-ea"/>
                <a:cs typeface="+mn-cs"/>
              </a:rPr>
              <a:t> ] fängt heute Nachmittag an, zu putzen. </a:t>
            </a:r>
            <a:r>
              <a:rPr lang="de-DE" sz="1200" b="1" kern="1200" dirty="0">
                <a:solidFill>
                  <a:schemeClr val="tx1"/>
                </a:solidFill>
                <a:effectLst/>
                <a:latin typeface="+mn-lt"/>
                <a:ea typeface="+mn-ea"/>
                <a:cs typeface="+mn-cs"/>
              </a:rPr>
              <a:t>Opa</a:t>
            </a:r>
            <a:br>
              <a:rPr lang="de-DE" sz="1200" b="1"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Dann lauft [</a:t>
            </a:r>
            <a:r>
              <a:rPr lang="de-DE" sz="1200" kern="1200" dirty="0" err="1">
                <a:solidFill>
                  <a:schemeClr val="tx1"/>
                </a:solidFill>
                <a:effectLst/>
                <a:latin typeface="+mn-lt"/>
                <a:ea typeface="+mn-ea"/>
                <a:cs typeface="+mn-cs"/>
              </a:rPr>
              <a:t>traffic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noise</a:t>
            </a:r>
            <a:r>
              <a:rPr lang="de-DE" sz="1200" kern="1200" dirty="0">
                <a:solidFill>
                  <a:schemeClr val="tx1"/>
                </a:solidFill>
                <a:effectLst/>
                <a:latin typeface="+mn-lt"/>
                <a:ea typeface="+mn-ea"/>
                <a:cs typeface="+mn-cs"/>
              </a:rPr>
              <a:t>] zum Supermarkt und kauft ein. </a:t>
            </a:r>
            <a:r>
              <a:rPr lang="de-DE" sz="1200" b="1" kern="1200" dirty="0">
                <a:solidFill>
                  <a:schemeClr val="tx1"/>
                </a:solidFill>
                <a:effectLst/>
                <a:latin typeface="+mn-lt"/>
                <a:ea typeface="+mn-ea"/>
                <a:cs typeface="+mn-cs"/>
              </a:rPr>
              <a:t>ihr</a:t>
            </a:r>
            <a:br>
              <a:rPr lang="de-DE" sz="1200" b="1"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[Bus/</a:t>
            </a:r>
            <a:r>
              <a:rPr lang="de-DE" sz="1200" kern="1200" dirty="0" err="1">
                <a:solidFill>
                  <a:schemeClr val="tx1"/>
                </a:solidFill>
                <a:effectLst/>
                <a:latin typeface="+mn-lt"/>
                <a:ea typeface="+mn-ea"/>
                <a:cs typeface="+mn-cs"/>
              </a:rPr>
              <a:t>traffic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noise</a:t>
            </a:r>
            <a:r>
              <a:rPr lang="de-DE" sz="1200" kern="1200" dirty="0">
                <a:solidFill>
                  <a:schemeClr val="tx1"/>
                </a:solidFill>
                <a:effectLst/>
                <a:latin typeface="+mn-lt"/>
                <a:ea typeface="+mn-ea"/>
                <a:cs typeface="+mn-cs"/>
              </a:rPr>
              <a:t>] nehmt den Bus nach Hause. </a:t>
            </a:r>
            <a:r>
              <a:rPr lang="de-DE" sz="1200" b="1" kern="1200" dirty="0">
                <a:solidFill>
                  <a:schemeClr val="tx1"/>
                </a:solidFill>
                <a:effectLst/>
                <a:latin typeface="+mn-lt"/>
                <a:ea typeface="+mn-ea"/>
                <a:cs typeface="+mn-cs"/>
              </a:rPr>
              <a:t>Ihr</a:t>
            </a:r>
            <a:endParaRPr lang="en-GB" sz="1200" b="1"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Später trägt [bottles clinking] die Einkaufstaschen in die Küche. </a:t>
            </a:r>
            <a:r>
              <a:rPr lang="en-GB" sz="1200" b="1" kern="1200" dirty="0" err="1">
                <a:solidFill>
                  <a:schemeClr val="tx1"/>
                </a:solidFill>
                <a:effectLst/>
                <a:latin typeface="+mn-lt"/>
                <a:ea typeface="+mn-ea"/>
                <a:cs typeface="+mn-cs"/>
              </a:rPr>
              <a:t>Opa</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9. </a:t>
            </a:r>
            <a:r>
              <a:rPr lang="en-GB" sz="1200" kern="1200" dirty="0" err="1">
                <a:solidFill>
                  <a:schemeClr val="tx1"/>
                </a:solidFill>
                <a:effectLst/>
                <a:latin typeface="+mn-lt"/>
                <a:ea typeface="+mn-ea"/>
                <a:cs typeface="+mn-cs"/>
              </a:rPr>
              <a:t>Hoffentlich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schlaft</a:t>
            </a:r>
            <a:r>
              <a:rPr lang="en-GB" sz="1200" kern="1200" dirty="0">
                <a:solidFill>
                  <a:schemeClr val="tx1"/>
                </a:solidFill>
                <a:effectLst/>
                <a:latin typeface="+mn-lt"/>
                <a:ea typeface="+mn-ea"/>
                <a:cs typeface="+mn-cs"/>
              </a:rPr>
              <a:t> [dog barking] gut </a:t>
            </a:r>
            <a:r>
              <a:rPr lang="en-GB" sz="1200" kern="1200" dirty="0" err="1">
                <a:solidFill>
                  <a:schemeClr val="tx1"/>
                </a:solidFill>
                <a:effectLst/>
                <a:latin typeface="+mn-lt"/>
                <a:ea typeface="+mn-ea"/>
                <a:cs typeface="+mn-cs"/>
              </a:rPr>
              <a:t>heute</a:t>
            </a:r>
            <a:r>
              <a:rPr lang="en-GB" sz="1200" kern="1200" dirty="0">
                <a:solidFill>
                  <a:schemeClr val="tx1"/>
                </a:solidFill>
                <a:effectLst/>
                <a:latin typeface="+mn-lt"/>
                <a:ea typeface="+mn-ea"/>
                <a:cs typeface="+mn-cs"/>
              </a:rPr>
              <a:t> Nacht! </a:t>
            </a:r>
            <a:r>
              <a:rPr lang="en-GB" sz="1200" b="1" kern="1200" dirty="0" err="1">
                <a:solidFill>
                  <a:schemeClr val="tx1"/>
                </a:solidFill>
                <a:effectLst/>
                <a:latin typeface="+mn-lt"/>
                <a:ea typeface="+mn-ea"/>
                <a:cs typeface="+mn-cs"/>
              </a:rPr>
              <a:t>ihr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10. Morgen tragt [</a:t>
            </a:r>
            <a:r>
              <a:rPr lang="de-DE" sz="1200" kern="1200" dirty="0" err="1">
                <a:solidFill>
                  <a:schemeClr val="tx1"/>
                </a:solidFill>
                <a:effectLst/>
                <a:latin typeface="+mn-lt"/>
                <a:ea typeface="+mn-ea"/>
                <a:cs typeface="+mn-cs"/>
              </a:rPr>
              <a:t>meow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cat</a:t>
            </a:r>
            <a:r>
              <a:rPr lang="de-DE" sz="1200" kern="1200" dirty="0">
                <a:solidFill>
                  <a:schemeClr val="tx1"/>
                </a:solidFill>
                <a:effectLst/>
                <a:latin typeface="+mn-lt"/>
                <a:ea typeface="+mn-ea"/>
                <a:cs typeface="+mn-cs"/>
              </a:rPr>
              <a:t>] elegante Kleidung, nicht wahr? </a:t>
            </a:r>
            <a:r>
              <a:rPr lang="en-GB" sz="1200" b="1" kern="1200" dirty="0" err="1">
                <a:solidFill>
                  <a:schemeClr val="tx1"/>
                </a:solidFill>
                <a:effectLst/>
                <a:latin typeface="+mn-lt"/>
                <a:ea typeface="+mn-ea"/>
                <a:cs typeface="+mn-cs"/>
              </a:rPr>
              <a:t>ihr</a:t>
            </a:r>
            <a:br>
              <a:rPr lang="en-GB" sz="1200" b="1" kern="1200" dirty="0">
                <a:solidFill>
                  <a:schemeClr val="tx1"/>
                </a:solidFill>
                <a:effectLst/>
                <a:latin typeface="+mn-lt"/>
                <a:ea typeface="+mn-ea"/>
                <a:cs typeface="+mn-cs"/>
              </a:rPr>
            </a:br>
            <a:br>
              <a:rPr lang="en-GB" dirty="0"/>
            </a:br>
            <a:r>
              <a:rPr lang="en-GB" b="1" baseline="0" dirty="0"/>
              <a:t>Word frequency of unknown words and cognates (1 is the most frequent word in German): </a:t>
            </a:r>
            <a:br>
              <a:rPr lang="en-GB" baseline="0" dirty="0"/>
            </a:br>
            <a:r>
              <a:rPr lang="en-GB" baseline="0" dirty="0"/>
              <a:t>elegant [3722]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283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to demonstrate this, I tried to think of some words which even expert speakers of French might not know, so I came up with this one here, so if you just read that aloud. So, for me that says &lt;un </a:t>
            </a:r>
            <a:r>
              <a:rPr lang="en-GB" sz="1200" kern="1200" dirty="0" err="1">
                <a:solidFill>
                  <a:schemeClr val="tx1"/>
                </a:solidFill>
                <a:effectLst/>
                <a:latin typeface="+mn-lt"/>
                <a:ea typeface="+mn-ea"/>
                <a:cs typeface="+mn-cs"/>
              </a:rPr>
              <a:t>crinoïde</a:t>
            </a:r>
            <a:r>
              <a:rPr lang="en-GB" sz="1200" kern="1200" dirty="0">
                <a:solidFill>
                  <a:schemeClr val="tx1"/>
                </a:solidFill>
                <a:effectLst/>
                <a:latin typeface="+mn-lt"/>
                <a:ea typeface="+mn-ea"/>
                <a:cs typeface="+mn-cs"/>
              </a:rPr>
              <a:t>&gt; and the fact that I can pronounce that, even though I might not have seen it before, shows that I know something about the language’s symbol-sound correspondences. And here’s another word here, so read that one &lt;</a:t>
            </a:r>
            <a:r>
              <a:rPr lang="en-GB" sz="1200" kern="1200" dirty="0" err="1">
                <a:solidFill>
                  <a:schemeClr val="tx1"/>
                </a:solidFill>
                <a:effectLst/>
                <a:latin typeface="+mn-lt"/>
                <a:ea typeface="+mn-ea"/>
                <a:cs typeface="+mn-cs"/>
              </a:rPr>
              <a:t>l’ulmaire</a:t>
            </a:r>
            <a:r>
              <a:rPr lang="en-GB" sz="1200" kern="1200" dirty="0">
                <a:solidFill>
                  <a:schemeClr val="tx1"/>
                </a:solidFill>
                <a:effectLst/>
                <a:latin typeface="+mn-lt"/>
                <a:ea typeface="+mn-ea"/>
                <a:cs typeface="+mn-cs"/>
              </a:rPr>
              <a:t>&gt;. And actually, in French, the system when going from written symbols to the sound is actually more consistent than English, in many cases there’s only one way to pronounce a word. We’ll talk more about that later on. </a:t>
            </a:r>
          </a:p>
          <a:p>
            <a:r>
              <a:rPr lang="en-GB" sz="1200" kern="1200" dirty="0">
                <a:solidFill>
                  <a:schemeClr val="tx1"/>
                </a:solidFill>
                <a:effectLst/>
                <a:latin typeface="+mn-lt"/>
                <a:ea typeface="+mn-ea"/>
                <a:cs typeface="+mn-cs"/>
              </a:rPr>
              <a:t>And underneath there, there’s a couple of French pseudowords. So, again we can pronounce them, we can read them out loud, we may do so automatically, even though we’ve not seen them before &lt;</a:t>
            </a:r>
            <a:r>
              <a:rPr lang="en-GB" sz="1200" kern="1200" dirty="0" err="1">
                <a:solidFill>
                  <a:schemeClr val="tx1"/>
                </a:solidFill>
                <a:effectLst/>
                <a:latin typeface="+mn-lt"/>
                <a:ea typeface="+mn-ea"/>
                <a:cs typeface="+mn-cs"/>
              </a:rPr>
              <a:t>jerette</a:t>
            </a:r>
            <a:r>
              <a:rPr lang="en-GB" sz="1200" kern="1200" dirty="0">
                <a:solidFill>
                  <a:schemeClr val="tx1"/>
                </a:solidFill>
                <a:effectLst/>
                <a:latin typeface="+mn-lt"/>
                <a:ea typeface="+mn-ea"/>
                <a:cs typeface="+mn-cs"/>
              </a:rPr>
              <a:t>&gt;, &lt;</a:t>
            </a:r>
            <a:r>
              <a:rPr lang="en-GB" sz="1200" kern="1200" dirty="0" err="1">
                <a:solidFill>
                  <a:schemeClr val="tx1"/>
                </a:solidFill>
                <a:effectLst/>
                <a:latin typeface="+mn-lt"/>
                <a:ea typeface="+mn-ea"/>
                <a:cs typeface="+mn-cs"/>
              </a:rPr>
              <a:t>tirôt</a:t>
            </a:r>
            <a:r>
              <a:rPr lang="en-GB" sz="1200" kern="1200" dirty="0">
                <a:solidFill>
                  <a:schemeClr val="tx1"/>
                </a:solidFill>
                <a:effectLst/>
                <a:latin typeface="+mn-lt"/>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1786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the SSC listed in the proposed GCSE Subject Content for Spanish.</a:t>
            </a:r>
            <a:br>
              <a:rPr lang="en-GB" dirty="0"/>
            </a:br>
            <a:r>
              <a:rPr lang="en-GB" dirty="0"/>
              <a:t>As you can see there is an overlap between the proposed SSC for GCSE and those taught at KS3 in the NCELP SOW and resources.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238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Y8 onwards NCELP SOW teaches and practises Spanish stress patterns and the related rules for spelling.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566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consolidate</a:t>
            </a:r>
            <a:r>
              <a:rPr lang="es-ES" b="0" dirty="0"/>
              <a:t>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syllable stress and use of the written accent</a:t>
            </a:r>
            <a:endParaRPr lang="x-none"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Students listen and write the word. </a:t>
            </a:r>
          </a:p>
          <a:p>
            <a:pPr marL="228600" indent="-228600">
              <a:buAutoNum type="arabicPeriod"/>
            </a:pPr>
            <a:r>
              <a:rPr lang="en-GB" sz="1200" kern="1200" dirty="0">
                <a:solidFill>
                  <a:schemeClr val="tx1"/>
                </a:solidFill>
                <a:effectLst/>
                <a:latin typeface="+mn-lt"/>
                <a:ea typeface="+mn-ea"/>
                <a:cs typeface="+mn-cs"/>
              </a:rPr>
              <a:t>They’ll then need to decide whether it requires an accent or not above the final vowel. </a:t>
            </a:r>
          </a:p>
          <a:p>
            <a:pPr marL="228600" indent="-228600">
              <a:buAutoNum type="arabicPeriod"/>
            </a:pPr>
            <a:endParaRPr lang="en-GB" sz="1200" kern="1200" dirty="0">
              <a:solidFill>
                <a:schemeClr val="tx1"/>
              </a:solidFill>
              <a:effectLst/>
              <a:latin typeface="+mn-lt"/>
              <a:ea typeface="+mn-ea"/>
              <a:cs typeface="+mn-cs"/>
            </a:endParaRPr>
          </a:p>
          <a:p>
            <a:pPr marL="0" indent="0">
              <a:buNone/>
            </a:pPr>
            <a:r>
              <a:rPr lang="en-GB" sz="1200" b="1" kern="1200" dirty="0">
                <a:solidFill>
                  <a:schemeClr val="tx1"/>
                </a:solidFill>
                <a:effectLst/>
                <a:latin typeface="+mn-lt"/>
                <a:ea typeface="+mn-ea"/>
                <a:cs typeface="+mn-cs"/>
              </a:rPr>
              <a:t>Notes: </a:t>
            </a:r>
          </a:p>
          <a:p>
            <a:pPr marL="228600" indent="-228600">
              <a:buAutoNum type="arabicPeriod"/>
            </a:pPr>
            <a:r>
              <a:rPr lang="en-GB" sz="1200" b="0" kern="1200">
                <a:solidFill>
                  <a:schemeClr val="tx1"/>
                </a:solidFill>
                <a:effectLst/>
                <a:latin typeface="+mn-lt"/>
                <a:ea typeface="+mn-ea"/>
                <a:cs typeface="+mn-cs"/>
              </a:rPr>
              <a:t>Alternatively, if teachers </a:t>
            </a:r>
            <a:r>
              <a:rPr lang="en-GB" sz="1200" b="0" kern="1200" dirty="0">
                <a:solidFill>
                  <a:schemeClr val="tx1"/>
                </a:solidFill>
                <a:effectLst/>
                <a:latin typeface="+mn-lt"/>
                <a:ea typeface="+mn-ea"/>
                <a:cs typeface="+mn-cs"/>
              </a:rPr>
              <a:t>wish to focus students’ attention solely on the spelling rule (</a:t>
            </a:r>
            <a:r>
              <a:rPr lang="en-GB" sz="1200" b="0" kern="1200">
                <a:solidFill>
                  <a:schemeClr val="tx1"/>
                </a:solidFill>
                <a:effectLst/>
                <a:latin typeface="+mn-lt"/>
                <a:ea typeface="+mn-ea"/>
                <a:cs typeface="+mn-cs"/>
              </a:rPr>
              <a:t>without</a:t>
            </a:r>
            <a:r>
              <a:rPr lang="en-GB" sz="1200" b="0" kern="1200" baseline="0">
                <a:solidFill>
                  <a:schemeClr val="tx1"/>
                </a:solidFill>
                <a:effectLst/>
                <a:latin typeface="+mn-lt"/>
                <a:ea typeface="+mn-ea"/>
                <a:cs typeface="+mn-cs"/>
              </a:rPr>
              <a:t> any transcription)</a:t>
            </a:r>
            <a:r>
              <a:rPr lang="en-GB" sz="1200" b="0" kern="1200">
                <a:solidFill>
                  <a:schemeClr val="tx1"/>
                </a:solidFill>
                <a:effectLst/>
                <a:latin typeface="+mn-lt"/>
                <a:ea typeface="+mn-ea"/>
                <a:cs typeface="+mn-cs"/>
              </a:rPr>
              <a:t>, the </a:t>
            </a:r>
            <a:r>
              <a:rPr lang="en-GB" sz="1200" b="0" kern="1200" dirty="0">
                <a:solidFill>
                  <a:schemeClr val="tx1"/>
                </a:solidFill>
                <a:effectLst/>
                <a:latin typeface="+mn-lt"/>
                <a:ea typeface="+mn-ea"/>
                <a:cs typeface="+mn-cs"/>
              </a:rPr>
              <a:t>words could be shown </a:t>
            </a:r>
            <a:r>
              <a:rPr lang="en-GB" sz="1200" b="0" i="1" kern="1200" dirty="0">
                <a:solidFill>
                  <a:schemeClr val="tx1"/>
                </a:solidFill>
                <a:effectLst/>
                <a:latin typeface="+mn-lt"/>
                <a:ea typeface="+mn-ea"/>
                <a:cs typeface="+mn-cs"/>
              </a:rPr>
              <a:t>without</a:t>
            </a:r>
            <a:r>
              <a:rPr lang="en-GB" sz="1200" b="0" kern="1200" dirty="0">
                <a:solidFill>
                  <a:schemeClr val="tx1"/>
                </a:solidFill>
                <a:effectLst/>
                <a:latin typeface="+mn-lt"/>
                <a:ea typeface="+mn-ea"/>
                <a:cs typeface="+mn-cs"/>
              </a:rPr>
              <a:t> accents. Students could </a:t>
            </a:r>
            <a:r>
              <a:rPr lang="en-GB" sz="1200" b="0" kern="1200">
                <a:solidFill>
                  <a:schemeClr val="tx1"/>
                </a:solidFill>
                <a:effectLst/>
                <a:latin typeface="+mn-lt"/>
                <a:ea typeface="+mn-ea"/>
                <a:cs typeface="+mn-cs"/>
              </a:rPr>
              <a:t>still hear the </a:t>
            </a:r>
            <a:r>
              <a:rPr lang="en-GB" sz="1200" b="0" kern="1200" dirty="0">
                <a:solidFill>
                  <a:schemeClr val="tx1"/>
                </a:solidFill>
                <a:effectLst/>
                <a:latin typeface="+mn-lt"/>
                <a:ea typeface="+mn-ea"/>
                <a:cs typeface="+mn-cs"/>
              </a:rPr>
              <a:t>words, but</a:t>
            </a:r>
            <a:r>
              <a:rPr lang="en-GB" sz="1200" b="0" kern="1200" baseline="0" dirty="0">
                <a:solidFill>
                  <a:schemeClr val="tx1"/>
                </a:solidFill>
                <a:effectLst/>
                <a:latin typeface="+mn-lt"/>
                <a:ea typeface="+mn-ea"/>
                <a:cs typeface="+mn-cs"/>
              </a:rPr>
              <a:t> in fact they would only need to look at the final letter to decide </a:t>
            </a:r>
            <a:r>
              <a:rPr lang="en-GB" sz="1200" b="0" kern="1200" baseline="0">
                <a:solidFill>
                  <a:schemeClr val="tx1"/>
                </a:solidFill>
                <a:effectLst/>
                <a:latin typeface="+mn-lt"/>
                <a:ea typeface="+mn-ea"/>
                <a:cs typeface="+mn-cs"/>
              </a:rPr>
              <a:t>whether or not an </a:t>
            </a:r>
            <a:r>
              <a:rPr lang="en-GB" sz="1200" b="0" kern="1200" baseline="0" dirty="0">
                <a:solidFill>
                  <a:schemeClr val="tx1"/>
                </a:solidFill>
                <a:effectLst/>
                <a:latin typeface="+mn-lt"/>
                <a:ea typeface="+mn-ea"/>
                <a:cs typeface="+mn-cs"/>
              </a:rPr>
              <a:t>accent is needed</a:t>
            </a:r>
            <a:r>
              <a:rPr lang="en-GB" sz="1200" b="0" kern="1200" baseline="0">
                <a:solidFill>
                  <a:schemeClr val="tx1"/>
                </a:solidFill>
                <a:effectLst/>
                <a:latin typeface="+mn-lt"/>
                <a:ea typeface="+mn-ea"/>
                <a:cs typeface="+mn-cs"/>
              </a:rPr>
              <a:t>. </a:t>
            </a:r>
          </a:p>
          <a:p>
            <a:pPr marL="228600" indent="-228600">
              <a:buAutoNum type="arabicPeriod"/>
            </a:pPr>
            <a:r>
              <a:rPr lang="en-GB" sz="1200" b="0" kern="1200">
                <a:solidFill>
                  <a:schemeClr val="tx1"/>
                </a:solidFill>
                <a:effectLst/>
                <a:latin typeface="+mn-lt"/>
                <a:ea typeface="+mn-ea"/>
                <a:cs typeface="+mn-cs"/>
              </a:rPr>
              <a:t>‘</a:t>
            </a:r>
            <a:r>
              <a:rPr lang="en-GB" sz="1200" b="0" kern="1200" dirty="0">
                <a:solidFill>
                  <a:schemeClr val="tx1"/>
                </a:solidFill>
                <a:effectLst/>
                <a:latin typeface="+mn-lt"/>
                <a:ea typeface="+mn-ea"/>
                <a:cs typeface="+mn-cs"/>
              </a:rPr>
              <a:t>De </a:t>
            </a:r>
            <a:r>
              <a:rPr lang="en-GB" sz="1200" b="0" kern="1200" dirty="0" err="1">
                <a:solidFill>
                  <a:schemeClr val="tx1"/>
                </a:solidFill>
                <a:effectLst/>
                <a:latin typeface="+mn-lt"/>
                <a:ea typeface="+mn-ea"/>
                <a:cs typeface="+mn-cs"/>
              </a:rPr>
              <a:t>habla</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hispana</a:t>
            </a:r>
            <a:r>
              <a:rPr lang="en-GB" sz="1200" b="0" kern="1200" dirty="0">
                <a:solidFill>
                  <a:schemeClr val="tx1"/>
                </a:solidFill>
                <a:effectLst/>
                <a:latin typeface="+mn-lt"/>
                <a:ea typeface="+mn-ea"/>
                <a:cs typeface="+mn-cs"/>
              </a:rPr>
              <a:t>’ has been used incidentally in some earlier resources (e.g. alternative homework slide in 8.3.1.3).</a:t>
            </a:r>
            <a:r>
              <a:rPr lang="en-GB" sz="1200" b="0" kern="1200" baseline="0" dirty="0">
                <a:solidFill>
                  <a:schemeClr val="tx1"/>
                </a:solidFill>
                <a:effectLst/>
                <a:latin typeface="+mn-lt"/>
                <a:ea typeface="+mn-ea"/>
                <a:cs typeface="+mn-cs"/>
              </a:rPr>
              <a:t> It may be necessary to give students </a:t>
            </a:r>
            <a:r>
              <a:rPr lang="en-GB" sz="1200" b="0" kern="1200" baseline="0">
                <a:solidFill>
                  <a:schemeClr val="tx1"/>
                </a:solidFill>
                <a:effectLst/>
                <a:latin typeface="+mn-lt"/>
                <a:ea typeface="+mn-ea"/>
                <a:cs typeface="+mn-cs"/>
              </a:rPr>
              <a:t>the meaning upfront</a:t>
            </a:r>
            <a:r>
              <a:rPr lang="en-GB" sz="1200" b="0" kern="1200" baseline="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Bogotá</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Jaén</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Guayaquil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Badajoz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Medellín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Santander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Potosí</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León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91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US" b="1"/>
              <a:t>: </a:t>
            </a:r>
            <a:r>
              <a:rPr lang="en-US" b="0"/>
              <a:t>2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a:t>to </a:t>
            </a:r>
            <a:r>
              <a:rPr lang="es-ES" b="0"/>
              <a:t>practise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a:t>
            </a:r>
            <a:r>
              <a:rPr lang="en-GB" sz="1200" kern="1200">
                <a:solidFill>
                  <a:schemeClr val="tx1"/>
                </a:solidFill>
                <a:effectLst/>
                <a:latin typeface="+mn-lt"/>
                <a:ea typeface="+mn-ea"/>
                <a:cs typeface="+mn-cs"/>
              </a:rPr>
              <a:t>syllable stress in oral production</a:t>
            </a:r>
            <a:r>
              <a:rPr lang="es-ES" sz="1200" kern="1200">
                <a:solidFill>
                  <a:schemeClr val="tx1"/>
                </a:solidFill>
                <a:effectLst/>
                <a:latin typeface="+mn-lt"/>
                <a:ea typeface="+mn-ea"/>
                <a:cs typeface="+mn-cs"/>
              </a:rPr>
              <a:t>; to learn where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cities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previous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activity</a:t>
            </a:r>
            <a:r>
              <a:rPr lang="es-ES" sz="1200" kern="1200" dirty="0">
                <a:solidFill>
                  <a:schemeClr val="tx1"/>
                </a:solidFill>
                <a:effectLst/>
                <a:latin typeface="+mn-lt"/>
                <a:ea typeface="+mn-ea"/>
                <a:cs typeface="+mn-cs"/>
              </a:rPr>
              <a:t> are </a:t>
            </a:r>
            <a:r>
              <a:rPr lang="es-ES" sz="1200" kern="1200" dirty="0" err="1">
                <a:solidFill>
                  <a:schemeClr val="tx1"/>
                </a:solidFill>
                <a:effectLst/>
                <a:latin typeface="+mn-lt"/>
                <a:ea typeface="+mn-ea"/>
                <a:cs typeface="+mn-cs"/>
              </a:rPr>
              <a:t>located</a:t>
            </a:r>
            <a:r>
              <a:rPr lang="es-ES" sz="1200" kern="1200" dirty="0">
                <a:solidFill>
                  <a:schemeClr val="tx1"/>
                </a:solidFill>
                <a:effectLst/>
                <a:latin typeface="+mn-lt"/>
                <a:ea typeface="+mn-ea"/>
                <a:cs typeface="+mn-cs"/>
              </a:rPr>
              <a:t>.</a:t>
            </a:r>
            <a:endParaRPr lang="x-none"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teacher</a:t>
            </a:r>
            <a:r>
              <a:rPr lang="es-ES" sz="1200" kern="1200" dirty="0">
                <a:solidFill>
                  <a:schemeClr val="tx1"/>
                </a:solidFill>
                <a:effectLst/>
                <a:latin typeface="+mn-lt"/>
                <a:ea typeface="+mn-ea"/>
                <a:cs typeface="+mn-cs"/>
              </a:rPr>
              <a:t> shows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names</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cities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 mouse </a:t>
            </a:r>
            <a:r>
              <a:rPr lang="es-ES" sz="1200" kern="1200" dirty="0" err="1">
                <a:solidFill>
                  <a:schemeClr val="tx1"/>
                </a:solidFill>
                <a:effectLst/>
                <a:latin typeface="+mn-lt"/>
                <a:ea typeface="+mn-ea"/>
                <a:cs typeface="+mn-cs"/>
              </a:rPr>
              <a:t>click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whilst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students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say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name</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city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loud</a:t>
            </a:r>
            <a:r>
              <a:rPr lang="es-ES" sz="1200" kern="1200" dirty="0">
                <a:solidFill>
                  <a:schemeClr val="tx1"/>
                </a:solidFill>
                <a:effectLst/>
                <a:latin typeface="+mn-lt"/>
                <a:ea typeface="+mn-ea"/>
                <a:cs typeface="+mn-cs"/>
              </a:rPr>
              <a:t>.</a:t>
            </a:r>
          </a:p>
          <a:p>
            <a:pPr marL="228600" indent="-228600">
              <a:buAutoNum type="arabicPeriod"/>
            </a:pPr>
            <a:r>
              <a:rPr lang="es-ES" sz="1200" kern="1200" dirty="0" err="1">
                <a:solidFill>
                  <a:schemeClr val="tx1"/>
                </a:solidFill>
                <a:effectLst/>
                <a:latin typeface="+mn-lt"/>
                <a:ea typeface="+mn-ea"/>
                <a:cs typeface="+mn-cs"/>
              </a:rPr>
              <a:t>Students</a:t>
            </a:r>
            <a:r>
              <a:rPr lang="es-ES" sz="1200" kern="1200" baseline="0" dirty="0">
                <a:solidFill>
                  <a:schemeClr val="tx1"/>
                </a:solidFill>
                <a:effectLst/>
                <a:latin typeface="+mn-lt"/>
                <a:ea typeface="+mn-ea"/>
                <a:cs typeface="+mn-cs"/>
              </a:rPr>
              <a:t> are </a:t>
            </a:r>
            <a:r>
              <a:rPr lang="es-ES" sz="1200" kern="1200" baseline="0" dirty="0" err="1">
                <a:solidFill>
                  <a:schemeClr val="tx1"/>
                </a:solidFill>
                <a:effectLst/>
                <a:latin typeface="+mn-lt"/>
                <a:ea typeface="+mn-ea"/>
                <a:cs typeface="+mn-cs"/>
              </a:rPr>
              <a:t>then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asked</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which</a:t>
            </a:r>
            <a:r>
              <a:rPr lang="es-ES" sz="1200" kern="1200" baseline="0" dirty="0">
                <a:solidFill>
                  <a:schemeClr val="tx1"/>
                </a:solidFill>
                <a:effectLst/>
                <a:latin typeface="+mn-lt"/>
                <a:ea typeface="+mn-ea"/>
                <a:cs typeface="+mn-cs"/>
              </a:rPr>
              <a:t> country </a:t>
            </a:r>
            <a:r>
              <a:rPr lang="es-ES" sz="1200" kern="1200" baseline="0" dirty="0" err="1">
                <a:solidFill>
                  <a:schemeClr val="tx1"/>
                </a:solidFill>
                <a:effectLst/>
                <a:latin typeface="+mn-lt"/>
                <a:ea typeface="+mn-ea"/>
                <a:cs typeface="+mn-cs"/>
              </a:rPr>
              <a:t>each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city</a:t>
            </a:r>
            <a:r>
              <a:rPr lang="es-ES" sz="1200" kern="1200" baseline="0" dirty="0">
                <a:solidFill>
                  <a:schemeClr val="tx1"/>
                </a:solidFill>
                <a:effectLst/>
                <a:latin typeface="+mn-lt"/>
                <a:ea typeface="+mn-ea"/>
                <a:cs typeface="+mn-cs"/>
              </a:rPr>
              <a:t>/set of </a:t>
            </a:r>
            <a:r>
              <a:rPr lang="es-ES" sz="1200" kern="1200" baseline="0" dirty="0" err="1">
                <a:solidFill>
                  <a:schemeClr val="tx1"/>
                </a:solidFill>
                <a:effectLst/>
                <a:latin typeface="+mn-lt"/>
                <a:ea typeface="+mn-ea"/>
                <a:cs typeface="+mn-cs"/>
              </a:rPr>
              <a:t>cities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belongs</a:t>
            </a:r>
            <a:r>
              <a:rPr lang="es-ES" sz="1200" kern="1200" baseline="0" dirty="0">
                <a:solidFill>
                  <a:schemeClr val="tx1"/>
                </a:solidFill>
                <a:effectLst/>
                <a:latin typeface="+mn-lt"/>
                <a:ea typeface="+mn-ea"/>
                <a:cs typeface="+mn-cs"/>
              </a:rPr>
              <a:t> to</a:t>
            </a:r>
            <a:r>
              <a:rPr lang="es-ES" sz="1200" kern="1200" baseline="0">
                <a:solidFill>
                  <a:schemeClr val="tx1"/>
                </a:solidFill>
                <a:effectLst/>
                <a:latin typeface="+mn-lt"/>
                <a:ea typeface="+mn-ea"/>
                <a:cs typeface="+mn-cs"/>
              </a:rPr>
              <a:t>. The four answer options are displayed in the title. This </a:t>
            </a:r>
            <a:r>
              <a:rPr lang="es-ES" sz="1200" kern="1200" baseline="0" dirty="0" err="1">
                <a:solidFill>
                  <a:schemeClr val="tx1"/>
                </a:solidFill>
                <a:effectLst/>
                <a:latin typeface="+mn-lt"/>
                <a:ea typeface="+mn-ea"/>
                <a:cs typeface="+mn-cs"/>
              </a:rPr>
              <a:t>not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intended</a:t>
            </a:r>
            <a:r>
              <a:rPr lang="es-ES" sz="1200" kern="1200" baseline="0" dirty="0">
                <a:solidFill>
                  <a:schemeClr val="tx1"/>
                </a:solidFill>
                <a:effectLst/>
                <a:latin typeface="+mn-lt"/>
                <a:ea typeface="+mn-ea"/>
                <a:cs typeface="+mn-cs"/>
              </a:rPr>
              <a:t> to be a test of </a:t>
            </a:r>
            <a:r>
              <a:rPr lang="es-ES" sz="1200" kern="1200" baseline="0" dirty="0" err="1">
                <a:solidFill>
                  <a:schemeClr val="tx1"/>
                </a:solidFill>
                <a:effectLst/>
                <a:latin typeface="+mn-lt"/>
                <a:ea typeface="+mn-ea"/>
                <a:cs typeface="+mn-cs"/>
              </a:rPr>
              <a:t>knowledge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although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students</a:t>
            </a:r>
            <a:r>
              <a:rPr lang="es-ES" sz="1200" kern="1200" baseline="0" dirty="0">
                <a:solidFill>
                  <a:schemeClr val="tx1"/>
                </a:solidFill>
                <a:effectLst/>
                <a:latin typeface="+mn-lt"/>
                <a:ea typeface="+mn-ea"/>
                <a:cs typeface="+mn-cs"/>
              </a:rPr>
              <a:t> are </a:t>
            </a:r>
            <a:r>
              <a:rPr lang="es-ES" sz="1200" kern="1200" baseline="0" dirty="0" err="1">
                <a:solidFill>
                  <a:schemeClr val="tx1"/>
                </a:solidFill>
                <a:effectLst/>
                <a:latin typeface="+mn-lt"/>
                <a:ea typeface="+mn-ea"/>
                <a:cs typeface="+mn-cs"/>
              </a:rPr>
              <a:t>likely</a:t>
            </a:r>
            <a:r>
              <a:rPr lang="es-ES" sz="1200" kern="1200" baseline="0" dirty="0">
                <a:solidFill>
                  <a:schemeClr val="tx1"/>
                </a:solidFill>
                <a:effectLst/>
                <a:latin typeface="+mn-lt"/>
                <a:ea typeface="+mn-ea"/>
                <a:cs typeface="+mn-cs"/>
              </a:rPr>
              <a:t> to be </a:t>
            </a:r>
            <a:r>
              <a:rPr lang="es-ES" sz="1200" kern="1200" baseline="0" dirty="0" err="1">
                <a:solidFill>
                  <a:schemeClr val="tx1"/>
                </a:solidFill>
                <a:effectLst/>
                <a:latin typeface="+mn-lt"/>
                <a:ea typeface="+mn-ea"/>
                <a:cs typeface="+mn-cs"/>
              </a:rPr>
              <a:t>able</a:t>
            </a:r>
            <a:r>
              <a:rPr lang="es-ES" sz="1200" kern="1200" baseline="0" dirty="0">
                <a:solidFill>
                  <a:schemeClr val="tx1"/>
                </a:solidFill>
                <a:effectLst/>
                <a:latin typeface="+mn-lt"/>
                <a:ea typeface="+mn-ea"/>
                <a:cs typeface="+mn-cs"/>
              </a:rPr>
              <a:t> to </a:t>
            </a:r>
            <a:r>
              <a:rPr lang="es-ES" sz="1200" kern="1200" baseline="0" dirty="0" err="1">
                <a:solidFill>
                  <a:schemeClr val="tx1"/>
                </a:solidFill>
                <a:effectLst/>
                <a:latin typeface="+mn-lt"/>
                <a:ea typeface="+mn-ea"/>
                <a:cs typeface="+mn-cs"/>
              </a:rPr>
              <a:t>get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first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two</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answers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given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that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earlier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resources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have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taught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students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about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geogrpahy</a:t>
            </a:r>
            <a:r>
              <a:rPr lang="es-ES" sz="1200" kern="1200" baseline="0" dirty="0">
                <a:solidFill>
                  <a:schemeClr val="tx1"/>
                </a:solidFill>
                <a:effectLst/>
                <a:latin typeface="+mn-lt"/>
                <a:ea typeface="+mn-ea"/>
                <a:cs typeface="+mn-cs"/>
              </a:rPr>
              <a:t> of </a:t>
            </a:r>
            <a:r>
              <a:rPr lang="es-ES" sz="1200" kern="1200" baseline="0" dirty="0" err="1">
                <a:solidFill>
                  <a:schemeClr val="tx1"/>
                </a:solidFill>
                <a:effectLst/>
                <a:latin typeface="+mn-lt"/>
                <a:ea typeface="+mn-ea"/>
                <a:cs typeface="+mn-cs"/>
              </a:rPr>
              <a:t>both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Spain</a:t>
            </a:r>
            <a:r>
              <a:rPr lang="es-ES" sz="1200" kern="1200" baseline="0" dirty="0">
                <a:solidFill>
                  <a:schemeClr val="tx1"/>
                </a:solidFill>
                <a:effectLst/>
                <a:latin typeface="+mn-lt"/>
                <a:ea typeface="+mn-ea"/>
                <a:cs typeface="+mn-cs"/>
              </a:rPr>
              <a:t> and Bolivia </a:t>
            </a:r>
            <a:r>
              <a:rPr lang="es-ES" sz="1200" kern="1200" baseline="0" dirty="0" err="1">
                <a:solidFill>
                  <a:schemeClr val="tx1"/>
                </a:solidFill>
                <a:effectLst/>
                <a:latin typeface="+mn-lt"/>
                <a:ea typeface="+mn-ea"/>
                <a:cs typeface="+mn-cs"/>
              </a:rPr>
              <a:t>using</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maps</a:t>
            </a:r>
            <a:r>
              <a:rPr lang="es-ES" sz="1200" kern="1200" baseline="0" dirty="0">
                <a:solidFill>
                  <a:schemeClr val="tx1"/>
                </a:solidFill>
                <a:effectLst/>
                <a:latin typeface="+mn-lt"/>
                <a:ea typeface="+mn-ea"/>
                <a:cs typeface="+mn-cs"/>
              </a:rPr>
              <a:t>. Ecuador and Colombia </a:t>
            </a:r>
            <a:r>
              <a:rPr lang="es-ES" sz="1200" kern="1200" baseline="0" dirty="0" err="1">
                <a:solidFill>
                  <a:schemeClr val="tx1"/>
                </a:solidFill>
                <a:effectLst/>
                <a:latin typeface="+mn-lt"/>
                <a:ea typeface="+mn-ea"/>
                <a:cs typeface="+mn-cs"/>
              </a:rPr>
              <a:t>may</a:t>
            </a:r>
            <a:r>
              <a:rPr lang="es-ES" sz="1200" kern="1200" baseline="0" dirty="0">
                <a:solidFill>
                  <a:schemeClr val="tx1"/>
                </a:solidFill>
                <a:effectLst/>
                <a:latin typeface="+mn-lt"/>
                <a:ea typeface="+mn-ea"/>
                <a:cs typeface="+mn-cs"/>
              </a:rPr>
              <a:t> be </a:t>
            </a:r>
            <a:r>
              <a:rPr lang="es-ES" sz="1200" kern="1200" baseline="0" dirty="0" err="1">
                <a:solidFill>
                  <a:schemeClr val="tx1"/>
                </a:solidFill>
                <a:effectLst/>
                <a:latin typeface="+mn-lt"/>
                <a:ea typeface="+mn-ea"/>
                <a:cs typeface="+mn-cs"/>
              </a:rPr>
              <a:t>less</a:t>
            </a:r>
            <a:r>
              <a:rPr lang="es-ES" sz="1200" kern="1200" baseline="0" dirty="0">
                <a:solidFill>
                  <a:schemeClr val="tx1"/>
                </a:solidFill>
                <a:effectLst/>
                <a:latin typeface="+mn-lt"/>
                <a:ea typeface="+mn-ea"/>
                <a:cs typeface="+mn-cs"/>
              </a:rPr>
              <a:t> familiar, </a:t>
            </a:r>
            <a:r>
              <a:rPr lang="es-ES" sz="1200" kern="1200" baseline="0" dirty="0" err="1">
                <a:solidFill>
                  <a:schemeClr val="tx1"/>
                </a:solidFill>
                <a:effectLst/>
                <a:latin typeface="+mn-lt"/>
                <a:ea typeface="+mn-ea"/>
                <a:cs typeface="+mn-cs"/>
              </a:rPr>
              <a:t>but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this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is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opportunity</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for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learning</a:t>
            </a:r>
            <a:r>
              <a:rPr lang="es-ES" sz="1200" kern="1200" baseline="0" dirty="0">
                <a:solidFill>
                  <a:schemeClr val="tx1"/>
                </a:solidFill>
                <a:effectLst/>
                <a:latin typeface="+mn-lt"/>
                <a:ea typeface="+mn-ea"/>
                <a:cs typeface="+mn-cs"/>
              </a:rPr>
              <a:t>.</a:t>
            </a:r>
          </a:p>
          <a:p>
            <a:pPr marL="0" indent="0">
              <a:buNone/>
            </a:pPr>
            <a:endParaRPr lang="en-GB" b="0" baseline="0" dirty="0"/>
          </a:p>
          <a:p>
            <a:pPr marL="0" indent="0">
              <a:buNone/>
            </a:pPr>
            <a:r>
              <a:rPr lang="en-GB" b="1" baseline="0" dirty="0"/>
              <a:t>Note: </a:t>
            </a:r>
            <a:r>
              <a:rPr lang="en-GB" b="0" baseline="0" dirty="0"/>
              <a:t>the pre-verbal position of prepositions (‘</a:t>
            </a:r>
            <a:r>
              <a:rPr lang="en-GB" b="0" baseline="0" dirty="0" err="1"/>
              <a:t>en</a:t>
            </a:r>
            <a:r>
              <a:rPr lang="en-GB" b="0" baseline="0" dirty="0"/>
              <a:t> </a:t>
            </a:r>
            <a:r>
              <a:rPr lang="en-GB" b="0" baseline="0" err="1"/>
              <a:t>qué</a:t>
            </a:r>
            <a:r>
              <a:rPr lang="en-GB" b="0" baseline="0"/>
              <a:t> país está…’) </a:t>
            </a:r>
            <a:r>
              <a:rPr lang="en-GB" b="0" baseline="0" dirty="0"/>
              <a:t>has not yet been taught explicitly. The question may well be understood, but it is worth asking students for a translation of the instructions to be sure, and clarifying if necessary. Year 9 resources will include teaching of this feature.</a:t>
            </a:r>
            <a:endParaRPr lang="en-GB" b="1"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55497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consolidate</a:t>
            </a:r>
            <a:r>
              <a:rPr lang="es-ES" b="0" dirty="0"/>
              <a:t>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syllable stress and use of the written accent.</a:t>
            </a:r>
            <a:endParaRPr lang="x-none" sz="1200" kern="1200" dirty="0">
              <a:solidFill>
                <a:schemeClr val="tx1"/>
              </a:solidFill>
              <a:effectLst/>
              <a:latin typeface="+mn-lt"/>
              <a:ea typeface="+mn-ea"/>
              <a:cs typeface="+mn-cs"/>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 A says each city name on the list</a:t>
            </a:r>
            <a:r>
              <a:rPr lang="en-GB" sz="1200" kern="1200">
                <a:solidFill>
                  <a:schemeClr val="tx1"/>
                </a:solidFill>
                <a:effectLst/>
                <a:latin typeface="+mn-lt"/>
                <a:ea typeface="+mn-ea"/>
                <a:cs typeface="+mn-cs"/>
              </a:rPr>
              <a:t>. </a:t>
            </a:r>
            <a:r>
              <a:rPr lang="en-GB" b="0" baseline="0"/>
              <a:t>Most of the words have been seen in the previous lesson; however, there are four new place names: Alcalá, Popayán, Gijón, San Sebastián. </a:t>
            </a:r>
            <a:r>
              <a:rPr lang="en-GB" sz="1200" kern="1200">
                <a:solidFill>
                  <a:schemeClr val="tx1"/>
                </a:solidFill>
                <a:effectLst/>
                <a:latin typeface="+mn-lt"/>
                <a:ea typeface="+mn-ea"/>
                <a:cs typeface="+mn-cs"/>
              </a:rPr>
              <a:t>All </a:t>
            </a:r>
            <a:r>
              <a:rPr lang="en-GB" sz="1200" kern="1200" dirty="0">
                <a:solidFill>
                  <a:schemeClr val="tx1"/>
                </a:solidFill>
                <a:effectLst/>
                <a:latin typeface="+mn-lt"/>
                <a:ea typeface="+mn-ea"/>
                <a:cs typeface="+mn-cs"/>
              </a:rPr>
              <a:t>city names</a:t>
            </a:r>
            <a:r>
              <a:rPr lang="en-GB" sz="1200" kern="1200" baseline="0" dirty="0">
                <a:solidFill>
                  <a:schemeClr val="tx1"/>
                </a:solidFill>
                <a:effectLst/>
                <a:latin typeface="+mn-lt"/>
                <a:ea typeface="+mn-ea"/>
                <a:cs typeface="+mn-cs"/>
              </a:rPr>
              <a:t> have final syllable stress, but they end in </a:t>
            </a:r>
            <a:r>
              <a:rPr lang="en-GB" sz="1200" kern="1200" baseline="0">
                <a:solidFill>
                  <a:schemeClr val="tx1"/>
                </a:solidFill>
                <a:effectLst/>
                <a:latin typeface="+mn-lt"/>
                <a:ea typeface="+mn-ea"/>
                <a:cs typeface="+mn-cs"/>
              </a:rPr>
              <a:t>different letters.</a:t>
            </a:r>
            <a:endParaRPr lang="en-GB" sz="1200" kern="1200" dirty="0">
              <a:solidFill>
                <a:schemeClr val="tx1"/>
              </a:solidFill>
              <a:effectLst/>
              <a:latin typeface="+mn-lt"/>
              <a:ea typeface="+mn-ea"/>
              <a:cs typeface="+mn-cs"/>
            </a:endParaRPr>
          </a:p>
          <a:p>
            <a:pPr marL="228600" indent="-228600">
              <a:buAutoNum type="arabicPeriod"/>
            </a:pPr>
            <a:r>
              <a:rPr lang="en-GB" sz="1200" b="0" kern="1200" baseline="0" dirty="0">
                <a:solidFill>
                  <a:schemeClr val="tx1"/>
                </a:solidFill>
                <a:effectLst/>
                <a:latin typeface="+mn-lt"/>
                <a:ea typeface="+mn-ea"/>
                <a:cs typeface="+mn-cs"/>
              </a:rPr>
              <a:t>Student B writes the name considering the use of the written accent.</a:t>
            </a:r>
          </a:p>
          <a:p>
            <a:pPr marL="228600" indent="-228600">
              <a:buAutoNum type="arabicPeriod"/>
            </a:pPr>
            <a:r>
              <a:rPr lang="en-GB" sz="1200" b="0" kern="1200" baseline="0" dirty="0">
                <a:solidFill>
                  <a:schemeClr val="tx1"/>
                </a:solidFill>
                <a:effectLst/>
                <a:latin typeface="+mn-lt"/>
                <a:ea typeface="+mn-ea"/>
                <a:cs typeface="+mn-cs"/>
              </a:rPr>
              <a:t>Students swap roles.</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2505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a:t>SPEAKING CARDS - DO NOT DISPLAY DURING ACTIVITY</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275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a:t>ANSWERS</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8512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 our aims for the first part of this session are </a:t>
            </a:r>
            <a:r>
              <a:rPr lang="en-GB" sz="1200" kern="1200" dirty="0">
                <a:solidFill>
                  <a:schemeClr val="tx1"/>
                </a:solidFill>
                <a:effectLst/>
                <a:latin typeface="+mn-lt"/>
                <a:ea typeface="+mn-ea"/>
                <a:cs typeface="+mn-cs"/>
              </a:rPr>
              <a:t>to: develop an understanding of the rationale for phonics teaching in MFL (modern foreign languages); look at some of the research evidence underpinning this.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first part of the webinar will be about 55 minutes.  After a short comfort break of 10 minutes, we’ll come back and Rachel will share resources that demonstrate how phonics knowledge develops through presentation, practice and consolidation phases, as well as looking at ways we’ve been working to develop additional aspects of the sound-writing relationship knowledge.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451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60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7795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25E17-E72C-4B13-894A-E5B787C29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72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We’ll come back to that thought in a moment, but for now let’s explore the notion of orthographic depth, which is a measure of how consistent and transparent the mappings are between graphemes and phonemes in a given writing system.</a:t>
            </a:r>
          </a:p>
          <a:p>
            <a:r>
              <a:rPr lang="en-GB" sz="1200" kern="1200" dirty="0">
                <a:solidFill>
                  <a:schemeClr val="tx1"/>
                </a:solidFill>
                <a:effectLst/>
                <a:latin typeface="+mn-lt"/>
                <a:ea typeface="+mn-ea"/>
                <a:cs typeface="+mn-cs"/>
              </a:rPr>
              <a:t>As we know, European languages differ in their orthographic depth.</a:t>
            </a:r>
          </a:p>
          <a:p>
            <a:r>
              <a:rPr lang="en-GB" sz="1200" kern="1200" dirty="0">
                <a:solidFill>
                  <a:schemeClr val="tx1"/>
                </a:solidFill>
                <a:effectLst/>
                <a:latin typeface="+mn-lt"/>
                <a:ea typeface="+mn-ea"/>
                <a:cs typeface="+mn-cs"/>
              </a:rPr>
              <a:t>Spanish would be at the highly transparent, shallow end of the orthographic depth continuum because generally each written symbol, each grapheme has one way of pronouncing it and generally each sound has one way of writing it. It’s not entirely transparent and consistent but it’s pretty much so. So, it’s a highly shallow orthography. So, I quite like the visual analogies for orthographic depth. I’ve used this image of parallel train tracks to represent the links between graphemes and phonemes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4790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62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7774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NCELP is a pilot project, set up to work intensively with 45 schools nationally, in the first phase.</a:t>
            </a:r>
            <a:br>
              <a:rPr lang="en-GB" dirty="0"/>
            </a:br>
            <a:r>
              <a:rPr lang="en-GB" dirty="0"/>
              <a:t>We have used the website, the resource portal, our mailing list and around 40 external presentations to date, to reach out to schools more widely.</a:t>
            </a:r>
          </a:p>
          <a:p>
            <a:endParaRPr lang="en-GB" dirty="0"/>
          </a:p>
          <a:p>
            <a:r>
              <a:rPr lang="en-GB" dirty="0"/>
              <a:t>So far, this has meant that… around 6000 teachers have attended one of our external events.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25E17-E72C-4B13-894A-E5B787C29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7210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128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But sadly, English is not very much like that, and in fact is at the extreme other end of the orthographic depth continuum in the sense that it is inconsistent and not very transparent at all in its Symbol-Sound Correspondences. So, I’ve not got the animations on this slide here, but this is an activity which I think is good to do with children in class. You pick a sound, and this is a good one to start with /u/ and you invite them to think of all the different ways they can think of for spelling the sound /u/. They may come up with a list a bit like this on the left here. Then I’d pick one of those written forms and ask them to think of all the different ways that this string of letters can be pronounced. So, obviously we’ve got ‘through’, ‘cough’, ‘though’, ‘thought’, ‘bough’, ‘thorough’, ‘lough’. This is a good way, I think, of raising children’s awareness of the nature of English orthography and to compare and contrast it with the foreign orthographies, which they’re learning in MFL. It will help them to see that they’re learning a system, which is easier than the one they’ve already learnt. So, if Spanish is a bit like the parallel train tracks, I’m afraid my analogy for English is a cat’s cradle because you’ve got this complex web of mappings going from symbols to sounds.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03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Okay and that brings us to French. My visual analogy for French is that it’s like a tree, at least as seen above the ground.  </a:t>
            </a:r>
          </a:p>
          <a:p>
            <a:r>
              <a:rPr lang="en-GB" sz="1200" kern="1200" dirty="0">
                <a:solidFill>
                  <a:schemeClr val="tx1"/>
                </a:solidFill>
                <a:effectLst/>
                <a:latin typeface="+mn-lt"/>
                <a:ea typeface="+mn-ea"/>
                <a:cs typeface="+mn-cs"/>
              </a:rPr>
              <a:t>For any given spoken form, so here we’ve got the spoken form /</a:t>
            </a:r>
            <a:r>
              <a:rPr lang="en-GB" sz="1200" kern="1200" dirty="0" err="1">
                <a:solidFill>
                  <a:schemeClr val="tx1"/>
                </a:solidFill>
                <a:effectLst/>
                <a:latin typeface="+mn-lt"/>
                <a:ea typeface="+mn-ea"/>
                <a:cs typeface="+mn-cs"/>
              </a:rPr>
              <a:t>vɛʁ</a:t>
            </a:r>
            <a:r>
              <a:rPr lang="en-GB" sz="1200" kern="1200" dirty="0">
                <a:solidFill>
                  <a:schemeClr val="tx1"/>
                </a:solidFill>
                <a:effectLst/>
                <a:latin typeface="+mn-lt"/>
                <a:ea typeface="+mn-ea"/>
                <a:cs typeface="+mn-cs"/>
              </a:rPr>
              <a:t>/, there are a number of different ways this can be spelt or represented in written form. We’ve got these real words here ‘</a:t>
            </a:r>
            <a:r>
              <a:rPr lang="en-GB" sz="1200" kern="1200" dirty="0" err="1">
                <a:solidFill>
                  <a:schemeClr val="tx1"/>
                </a:solidFill>
                <a:effectLst/>
                <a:latin typeface="+mn-lt"/>
                <a:ea typeface="+mn-ea"/>
                <a:cs typeface="+mn-cs"/>
              </a:rPr>
              <a:t>vair</a:t>
            </a:r>
            <a:r>
              <a:rPr lang="en-GB" sz="1200" kern="1200" dirty="0">
                <a:solidFill>
                  <a:schemeClr val="tx1"/>
                </a:solidFill>
                <a:effectLst/>
                <a:latin typeface="+mn-lt"/>
                <a:ea typeface="+mn-ea"/>
                <a:cs typeface="+mn-cs"/>
              </a:rPr>
              <a:t>’, ‘vert’, ‘verts’ and more besides. And we’ve also got, denoted by the asterisks here, pseudowords which could also be pronounced /</a:t>
            </a:r>
            <a:r>
              <a:rPr lang="en-GB" sz="1200" kern="1200" dirty="0" err="1">
                <a:solidFill>
                  <a:schemeClr val="tx1"/>
                </a:solidFill>
                <a:effectLst/>
                <a:latin typeface="+mn-lt"/>
                <a:ea typeface="+mn-ea"/>
                <a:cs typeface="+mn-cs"/>
              </a:rPr>
              <a:t>vɛʁ</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in other words, if you go from a spoken form there are many different ways of writing it. But, I think I’m right in saying, that if you go from any of these written forms, which are the leaves on the tree if you’d like, if you work back from that leaf, you’ll always end up back at the bottom of the trunk with the one spoken form. So, that provides a visual representation of the nature of French orthography.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20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reason I wanted to show you those visual analogies and activities is I think it can be useful to do those kinds of awareness raising tasks with pupils in class to help them understand the nature of the writing system they’re trying to learn, and how it relates to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Just building on that idea of orthographic depth, because French is not right down at the shallow end and individual graphemes may be pronounced in more than one way, we think it might sometimes be useful to teach children blocks of letters. So, an example here would be ‘</a:t>
            </a:r>
            <a:r>
              <a:rPr lang="en-GB" sz="1200" kern="1200" dirty="0" err="1">
                <a:solidFill>
                  <a:schemeClr val="tx1"/>
                </a:solidFill>
                <a:effectLst/>
                <a:latin typeface="+mn-lt"/>
                <a:ea typeface="+mn-ea"/>
                <a:cs typeface="+mn-cs"/>
              </a:rPr>
              <a:t>tion</a:t>
            </a:r>
            <a:r>
              <a:rPr lang="en-GB" sz="1200" kern="1200" dirty="0">
                <a:solidFill>
                  <a:schemeClr val="tx1"/>
                </a:solidFill>
                <a:effectLst/>
                <a:latin typeface="+mn-lt"/>
                <a:ea typeface="+mn-ea"/>
                <a:cs typeface="+mn-cs"/>
              </a:rPr>
              <a:t>’ because if we start trying to do that on an individual grapheme basis, things would get pretty confusing.  We’d say &lt;t&gt; is sometimes /t/, but sometimes /s/ like it is here. And the letter &lt;</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&gt; is sometimes the vowel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but sometimes the glide ‘y’. And so, it’s simpler to say ‘-</a:t>
            </a:r>
            <a:r>
              <a:rPr lang="en-GB" sz="1200" kern="1200" dirty="0" err="1">
                <a:solidFill>
                  <a:schemeClr val="tx1"/>
                </a:solidFill>
                <a:effectLst/>
                <a:latin typeface="+mn-lt"/>
                <a:ea typeface="+mn-ea"/>
                <a:cs typeface="+mn-cs"/>
              </a:rPr>
              <a:t>tion</a:t>
            </a:r>
            <a:r>
              <a:rPr lang="en-GB" sz="1200" kern="1200" dirty="0">
                <a:solidFill>
                  <a:schemeClr val="tx1"/>
                </a:solidFill>
                <a:effectLst/>
                <a:latin typeface="+mn-lt"/>
                <a:ea typeface="+mn-ea"/>
                <a:cs typeface="+mn-cs"/>
              </a:rPr>
              <a:t>’. And that is one reason why we’ve decided to use the term SSC in NCELP, rather than individual GPC, because sometimes we might be teaching larger orthographic units rather than individual graphemes.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639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8227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197612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10073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87961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6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0002162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6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727103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6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233287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
        <p:cNvGrpSpPr/>
        <p:nvPr/>
      </p:nvGrpSpPr>
      <p:grpSpPr>
        <a:xfrm>
          <a:off x="0" y="0"/>
          <a:ext cx="0" cy="0"/>
          <a:chOff x="0" y="0"/>
          <a:chExt cx="0" cy="0"/>
        </a:xfrm>
      </p:grpSpPr>
      <p:sp>
        <p:nvSpPr>
          <p:cNvPr id="21" name="Google Shape;21;p6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 name="Google Shape;22;p6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 name="Google Shape;23;p6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0000"/>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rgbClr val="000000"/>
                </a:solidFill>
                <a:latin typeface="Century Gothic"/>
                <a:ea typeface="Century Gothic"/>
                <a:cs typeface="Century Gothic"/>
                <a:sym typeface="Century Gothic"/>
              </a:defRPr>
            </a:lvl2pPr>
            <a:lvl3pPr marL="0" marR="0" lvl="2" indent="0" algn="l" rtl="0">
              <a:spcBef>
                <a:spcPts val="0"/>
              </a:spcBef>
              <a:buNone/>
              <a:defRPr sz="1800" b="0" i="0" u="none" strike="noStrike" cap="none">
                <a:solidFill>
                  <a:srgbClr val="000000"/>
                </a:solidFill>
                <a:latin typeface="Century Gothic"/>
                <a:ea typeface="Century Gothic"/>
                <a:cs typeface="Century Gothic"/>
                <a:sym typeface="Century Gothic"/>
              </a:defRPr>
            </a:lvl3pPr>
            <a:lvl4pPr marL="0" marR="0" lvl="3" indent="0" algn="l" rtl="0">
              <a:spcBef>
                <a:spcPts val="0"/>
              </a:spcBef>
              <a:buNone/>
              <a:defRPr sz="1800" b="0" i="0" u="none" strike="noStrike" cap="none">
                <a:solidFill>
                  <a:srgbClr val="000000"/>
                </a:solidFill>
                <a:latin typeface="Century Gothic"/>
                <a:ea typeface="Century Gothic"/>
                <a:cs typeface="Century Gothic"/>
                <a:sym typeface="Century Gothic"/>
              </a:defRPr>
            </a:lvl4pPr>
            <a:lvl5pPr marL="0" marR="0" lvl="4" indent="0" algn="l" rtl="0">
              <a:spcBef>
                <a:spcPts val="0"/>
              </a:spcBef>
              <a:buNone/>
              <a:defRPr sz="1800" b="0" i="0" u="none" strike="noStrike" cap="none">
                <a:solidFill>
                  <a:srgbClr val="000000"/>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rgbClr val="000000"/>
                </a:solidFill>
                <a:latin typeface="Century Gothic"/>
                <a:ea typeface="Century Gothic"/>
                <a:cs typeface="Century Gothic"/>
                <a:sym typeface="Century Gothic"/>
              </a:defRPr>
            </a:lvl6pPr>
            <a:lvl7pPr marL="0" marR="0" lvl="6" indent="0" algn="l" rtl="0">
              <a:spcBef>
                <a:spcPts val="0"/>
              </a:spcBef>
              <a:buNone/>
              <a:defRPr sz="1800" b="0" i="0" u="none" strike="noStrike" cap="none">
                <a:solidFill>
                  <a:srgbClr val="000000"/>
                </a:solidFill>
                <a:latin typeface="Century Gothic"/>
                <a:ea typeface="Century Gothic"/>
                <a:cs typeface="Century Gothic"/>
                <a:sym typeface="Century Gothic"/>
              </a:defRPr>
            </a:lvl7pPr>
            <a:lvl8pPr marL="0" marR="0" lvl="7" indent="0" algn="l" rtl="0">
              <a:spcBef>
                <a:spcPts val="0"/>
              </a:spcBef>
              <a:buNone/>
              <a:defRPr sz="1800" b="0" i="0" u="none" strike="noStrike" cap="none">
                <a:solidFill>
                  <a:srgbClr val="000000"/>
                </a:solidFill>
                <a:latin typeface="Century Gothic"/>
                <a:ea typeface="Century Gothic"/>
                <a:cs typeface="Century Gothic"/>
                <a:sym typeface="Century Gothic"/>
              </a:defRPr>
            </a:lvl8pPr>
            <a:lvl9pPr marL="0" marR="0" lvl="8" indent="0" algn="l" rtl="0">
              <a:spcBef>
                <a:spcPts val="0"/>
              </a:spcBef>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90770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4"/>
        <p:cNvGrpSpPr/>
        <p:nvPr/>
      </p:nvGrpSpPr>
      <p:grpSpPr>
        <a:xfrm>
          <a:off x="0" y="0"/>
          <a:ext cx="0" cy="0"/>
          <a:chOff x="0" y="0"/>
          <a:chExt cx="0" cy="0"/>
        </a:xfrm>
      </p:grpSpPr>
      <p:sp>
        <p:nvSpPr>
          <p:cNvPr id="25" name="Google Shape;25;p7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9630267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7"/>
        <p:cNvGrpSpPr/>
        <p:nvPr/>
      </p:nvGrpSpPr>
      <p:grpSpPr>
        <a:xfrm>
          <a:off x="0" y="0"/>
          <a:ext cx="0" cy="0"/>
          <a:chOff x="0" y="0"/>
          <a:chExt cx="0" cy="0"/>
        </a:xfrm>
      </p:grpSpPr>
      <p:sp>
        <p:nvSpPr>
          <p:cNvPr id="28" name="Google Shape;28;p7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949324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1"/>
        <p:cNvGrpSpPr/>
        <p:nvPr/>
      </p:nvGrpSpPr>
      <p:grpSpPr>
        <a:xfrm>
          <a:off x="0" y="0"/>
          <a:ext cx="0" cy="0"/>
          <a:chOff x="0" y="0"/>
          <a:chExt cx="0" cy="0"/>
        </a:xfrm>
      </p:grpSpPr>
      <p:sp>
        <p:nvSpPr>
          <p:cNvPr id="32" name="Google Shape;32;p7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7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7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7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152684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44990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968279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8"/>
        <p:cNvGrpSpPr/>
        <p:nvPr/>
      </p:nvGrpSpPr>
      <p:grpSpPr>
        <a:xfrm>
          <a:off x="0" y="0"/>
          <a:ext cx="0" cy="0"/>
          <a:chOff x="0" y="0"/>
          <a:chExt cx="0" cy="0"/>
        </a:xfrm>
      </p:grpSpPr>
      <p:sp>
        <p:nvSpPr>
          <p:cNvPr id="39" name="Google Shape;39;p7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 name="Google Shape;41;p7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068313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42"/>
        <p:cNvGrpSpPr/>
        <p:nvPr/>
      </p:nvGrpSpPr>
      <p:grpSpPr>
        <a:xfrm>
          <a:off x="0" y="0"/>
          <a:ext cx="0" cy="0"/>
          <a:chOff x="0" y="0"/>
          <a:chExt cx="0" cy="0"/>
        </a:xfrm>
      </p:grpSpPr>
      <p:sp>
        <p:nvSpPr>
          <p:cNvPr id="43" name="Google Shape;43;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8"/>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5" name="Google Shape;45;p7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1051008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6"/>
        <p:cNvGrpSpPr/>
        <p:nvPr/>
      </p:nvGrpSpPr>
      <p:grpSpPr>
        <a:xfrm>
          <a:off x="0" y="0"/>
          <a:ext cx="0" cy="0"/>
          <a:chOff x="0" y="0"/>
          <a:chExt cx="0" cy="0"/>
        </a:xfrm>
      </p:grpSpPr>
      <p:sp>
        <p:nvSpPr>
          <p:cNvPr id="47" name="Google Shape;47;p7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915646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9"/>
        <p:cNvGrpSpPr/>
        <p:nvPr/>
      </p:nvGrpSpPr>
      <p:grpSpPr>
        <a:xfrm>
          <a:off x="0" y="0"/>
          <a:ext cx="0" cy="0"/>
          <a:chOff x="0" y="0"/>
          <a:chExt cx="0" cy="0"/>
        </a:xfrm>
      </p:grpSpPr>
      <p:sp>
        <p:nvSpPr>
          <p:cNvPr id="50" name="Google Shape;50;p8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89031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124244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33604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517220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73725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8522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503063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0416527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7263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39875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719508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41606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19506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6FD8-1BE5-49FF-9AEE-F256D181A5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A4156B-D9AB-4F6B-B367-3787EBC626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CEDD0BD-D7EA-4892-BD5D-C7AA880885E4}"/>
              </a:ext>
            </a:extLst>
          </p:cNvPr>
          <p:cNvSpPr>
            <a:spLocks noGrp="1"/>
          </p:cNvSpPr>
          <p:nvPr>
            <p:ph type="dt" sz="half" idx="10"/>
          </p:nvPr>
        </p:nvSpPr>
        <p:spPr/>
        <p:txBody>
          <a:bodyPr/>
          <a:lstStyle/>
          <a:p>
            <a:fld id="{A3F4ECCE-4AEA-4C2C-B5BB-92051A989428}" type="datetimeFigureOut">
              <a:rPr lang="en-GB" smtClean="0"/>
              <a:t>03/07/2021</a:t>
            </a:fld>
            <a:endParaRPr lang="en-GB"/>
          </a:p>
        </p:txBody>
      </p:sp>
      <p:sp>
        <p:nvSpPr>
          <p:cNvPr id="5" name="Footer Placeholder 4">
            <a:extLst>
              <a:ext uri="{FF2B5EF4-FFF2-40B4-BE49-F238E27FC236}">
                <a16:creationId xmlns:a16="http://schemas.microsoft.com/office/drawing/2014/main" id="{11646069-54F6-42EC-AAFF-946A569CC5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94136D-CBF5-4412-B821-352DA7493AEE}"/>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12574181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EF3E9-979A-44FF-8561-3A5E0F94D1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9A1E98-5599-4570-A5BB-B8AF09D940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164C13-497B-40F7-9F1D-D16C6EB6E126}"/>
              </a:ext>
            </a:extLst>
          </p:cNvPr>
          <p:cNvSpPr>
            <a:spLocks noGrp="1"/>
          </p:cNvSpPr>
          <p:nvPr>
            <p:ph type="dt" sz="half" idx="10"/>
          </p:nvPr>
        </p:nvSpPr>
        <p:spPr/>
        <p:txBody>
          <a:bodyPr/>
          <a:lstStyle/>
          <a:p>
            <a:fld id="{A3F4ECCE-4AEA-4C2C-B5BB-92051A989428}" type="datetimeFigureOut">
              <a:rPr lang="en-GB" smtClean="0"/>
              <a:t>03/07/2021</a:t>
            </a:fld>
            <a:endParaRPr lang="en-GB"/>
          </a:p>
        </p:txBody>
      </p:sp>
      <p:sp>
        <p:nvSpPr>
          <p:cNvPr id="5" name="Footer Placeholder 4">
            <a:extLst>
              <a:ext uri="{FF2B5EF4-FFF2-40B4-BE49-F238E27FC236}">
                <a16:creationId xmlns:a16="http://schemas.microsoft.com/office/drawing/2014/main" id="{CBDE6A53-D781-4D5A-B18A-A7086ABEBE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C0B438-F982-40AB-AA27-01AFC9FB022D}"/>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20935020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679C9-9DE9-4763-832A-CEEDDA8BCC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C65251-0667-4327-9214-8100DCC43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3E6E65-030C-40AE-A71E-91B29950525B}"/>
              </a:ext>
            </a:extLst>
          </p:cNvPr>
          <p:cNvSpPr>
            <a:spLocks noGrp="1"/>
          </p:cNvSpPr>
          <p:nvPr>
            <p:ph type="dt" sz="half" idx="10"/>
          </p:nvPr>
        </p:nvSpPr>
        <p:spPr/>
        <p:txBody>
          <a:bodyPr/>
          <a:lstStyle/>
          <a:p>
            <a:fld id="{A3F4ECCE-4AEA-4C2C-B5BB-92051A989428}" type="datetimeFigureOut">
              <a:rPr lang="en-GB" smtClean="0"/>
              <a:t>03/07/2021</a:t>
            </a:fld>
            <a:endParaRPr lang="en-GB"/>
          </a:p>
        </p:txBody>
      </p:sp>
      <p:sp>
        <p:nvSpPr>
          <p:cNvPr id="5" name="Footer Placeholder 4">
            <a:extLst>
              <a:ext uri="{FF2B5EF4-FFF2-40B4-BE49-F238E27FC236}">
                <a16:creationId xmlns:a16="http://schemas.microsoft.com/office/drawing/2014/main" id="{B8C3BEFD-8D41-49BA-BE46-365AA0839A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0BBE38-C112-4946-8A24-D8E47863925A}"/>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21077212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1FB1-6349-45FE-A4A7-8F9573CFCD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DEBB79-6336-45F5-9AE6-7599C12D69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E2D52E-B4FC-4B00-BC00-440DCFA860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39D9695-A754-45C0-8950-15EA543765F4}"/>
              </a:ext>
            </a:extLst>
          </p:cNvPr>
          <p:cNvSpPr>
            <a:spLocks noGrp="1"/>
          </p:cNvSpPr>
          <p:nvPr>
            <p:ph type="dt" sz="half" idx="10"/>
          </p:nvPr>
        </p:nvSpPr>
        <p:spPr/>
        <p:txBody>
          <a:bodyPr/>
          <a:lstStyle/>
          <a:p>
            <a:fld id="{A3F4ECCE-4AEA-4C2C-B5BB-92051A989428}" type="datetimeFigureOut">
              <a:rPr lang="en-GB" smtClean="0"/>
              <a:t>03/07/2021</a:t>
            </a:fld>
            <a:endParaRPr lang="en-GB"/>
          </a:p>
        </p:txBody>
      </p:sp>
      <p:sp>
        <p:nvSpPr>
          <p:cNvPr id="6" name="Footer Placeholder 5">
            <a:extLst>
              <a:ext uri="{FF2B5EF4-FFF2-40B4-BE49-F238E27FC236}">
                <a16:creationId xmlns:a16="http://schemas.microsoft.com/office/drawing/2014/main" id="{8CE21459-56DF-4469-BFD1-EC3EC6AA14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9996B5-A911-459A-B1B1-53FD9564F163}"/>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9850805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69DC-BBBC-4E5E-ABB3-6554AB88331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E4CCE1-B839-4D9E-85B5-7D366B1F3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345AD-93FB-4657-9F5A-80B22AB77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B84214-008A-469F-A94C-060273C89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CE6D9B-1323-4543-950F-3172DA1003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57B5C8F-C3DF-46E5-9734-2DE54395769D}"/>
              </a:ext>
            </a:extLst>
          </p:cNvPr>
          <p:cNvSpPr>
            <a:spLocks noGrp="1"/>
          </p:cNvSpPr>
          <p:nvPr>
            <p:ph type="dt" sz="half" idx="10"/>
          </p:nvPr>
        </p:nvSpPr>
        <p:spPr/>
        <p:txBody>
          <a:bodyPr/>
          <a:lstStyle/>
          <a:p>
            <a:fld id="{A3F4ECCE-4AEA-4C2C-B5BB-92051A989428}" type="datetimeFigureOut">
              <a:rPr lang="en-GB" smtClean="0"/>
              <a:t>03/07/2021</a:t>
            </a:fld>
            <a:endParaRPr lang="en-GB"/>
          </a:p>
        </p:txBody>
      </p:sp>
      <p:sp>
        <p:nvSpPr>
          <p:cNvPr id="8" name="Footer Placeholder 7">
            <a:extLst>
              <a:ext uri="{FF2B5EF4-FFF2-40B4-BE49-F238E27FC236}">
                <a16:creationId xmlns:a16="http://schemas.microsoft.com/office/drawing/2014/main" id="{A68F168C-E47C-44A6-94C3-F9A7357541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18C4E8-FE12-45D6-B02C-6EF331341605}"/>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286652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91065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60F0E-C864-4699-B65E-F5AA2CF488C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091F42-8582-48D0-81C3-94FC78BF5A43}"/>
              </a:ext>
            </a:extLst>
          </p:cNvPr>
          <p:cNvSpPr>
            <a:spLocks noGrp="1"/>
          </p:cNvSpPr>
          <p:nvPr>
            <p:ph type="dt" sz="half" idx="10"/>
          </p:nvPr>
        </p:nvSpPr>
        <p:spPr/>
        <p:txBody>
          <a:bodyPr/>
          <a:lstStyle/>
          <a:p>
            <a:fld id="{A3F4ECCE-4AEA-4C2C-B5BB-92051A989428}" type="datetimeFigureOut">
              <a:rPr lang="en-GB" smtClean="0"/>
              <a:t>03/07/2021</a:t>
            </a:fld>
            <a:endParaRPr lang="en-GB"/>
          </a:p>
        </p:txBody>
      </p:sp>
      <p:sp>
        <p:nvSpPr>
          <p:cNvPr id="4" name="Footer Placeholder 3">
            <a:extLst>
              <a:ext uri="{FF2B5EF4-FFF2-40B4-BE49-F238E27FC236}">
                <a16:creationId xmlns:a16="http://schemas.microsoft.com/office/drawing/2014/main" id="{9F3A44E3-0CF1-4862-9069-7B8CF6A7C3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89EA7E5-D35B-4E14-AA4B-BA70912DFAFD}"/>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19875282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585CC8-6CB7-4FBE-A49E-5C1CD8D60474}"/>
              </a:ext>
            </a:extLst>
          </p:cNvPr>
          <p:cNvSpPr>
            <a:spLocks noGrp="1"/>
          </p:cNvSpPr>
          <p:nvPr>
            <p:ph type="dt" sz="half" idx="10"/>
          </p:nvPr>
        </p:nvSpPr>
        <p:spPr/>
        <p:txBody>
          <a:bodyPr/>
          <a:lstStyle/>
          <a:p>
            <a:fld id="{A3F4ECCE-4AEA-4C2C-B5BB-92051A989428}" type="datetimeFigureOut">
              <a:rPr lang="en-GB" smtClean="0"/>
              <a:t>03/07/2021</a:t>
            </a:fld>
            <a:endParaRPr lang="en-GB"/>
          </a:p>
        </p:txBody>
      </p:sp>
      <p:sp>
        <p:nvSpPr>
          <p:cNvPr id="3" name="Footer Placeholder 2">
            <a:extLst>
              <a:ext uri="{FF2B5EF4-FFF2-40B4-BE49-F238E27FC236}">
                <a16:creationId xmlns:a16="http://schemas.microsoft.com/office/drawing/2014/main" id="{C3584451-CBCB-4847-85DA-9754A8FAD5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0DA801-298A-4716-867E-60819CE863E6}"/>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37690915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27BA0-1EF3-45FC-BA4B-70084EE954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84F293B-BC71-4B43-810D-AC9AAA657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4C72475-CE03-4E9A-B1AE-040E22FC2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74B90F-44FB-4429-889A-290AFA5643C1}"/>
              </a:ext>
            </a:extLst>
          </p:cNvPr>
          <p:cNvSpPr>
            <a:spLocks noGrp="1"/>
          </p:cNvSpPr>
          <p:nvPr>
            <p:ph type="dt" sz="half" idx="10"/>
          </p:nvPr>
        </p:nvSpPr>
        <p:spPr/>
        <p:txBody>
          <a:bodyPr/>
          <a:lstStyle/>
          <a:p>
            <a:fld id="{A3F4ECCE-4AEA-4C2C-B5BB-92051A989428}" type="datetimeFigureOut">
              <a:rPr lang="en-GB" smtClean="0"/>
              <a:t>03/07/2021</a:t>
            </a:fld>
            <a:endParaRPr lang="en-GB"/>
          </a:p>
        </p:txBody>
      </p:sp>
      <p:sp>
        <p:nvSpPr>
          <p:cNvPr id="6" name="Footer Placeholder 5">
            <a:extLst>
              <a:ext uri="{FF2B5EF4-FFF2-40B4-BE49-F238E27FC236}">
                <a16:creationId xmlns:a16="http://schemas.microsoft.com/office/drawing/2014/main" id="{2D0F7B12-0522-4F79-B6C2-C2786F7702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63D746-393A-4DF4-A488-59516B569210}"/>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18649650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713F5-D999-44B6-9FC2-9FEC54A115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94E7CC-2801-402E-BE63-5E1483FDCB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6780579-7C7F-4376-A6DC-D495FBA26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E80199-681C-40D7-A082-AD97AAD28BD3}"/>
              </a:ext>
            </a:extLst>
          </p:cNvPr>
          <p:cNvSpPr>
            <a:spLocks noGrp="1"/>
          </p:cNvSpPr>
          <p:nvPr>
            <p:ph type="dt" sz="half" idx="10"/>
          </p:nvPr>
        </p:nvSpPr>
        <p:spPr/>
        <p:txBody>
          <a:bodyPr/>
          <a:lstStyle/>
          <a:p>
            <a:fld id="{A3F4ECCE-4AEA-4C2C-B5BB-92051A989428}" type="datetimeFigureOut">
              <a:rPr lang="en-GB" smtClean="0"/>
              <a:t>03/07/2021</a:t>
            </a:fld>
            <a:endParaRPr lang="en-GB"/>
          </a:p>
        </p:txBody>
      </p:sp>
      <p:sp>
        <p:nvSpPr>
          <p:cNvPr id="6" name="Footer Placeholder 5">
            <a:extLst>
              <a:ext uri="{FF2B5EF4-FFF2-40B4-BE49-F238E27FC236}">
                <a16:creationId xmlns:a16="http://schemas.microsoft.com/office/drawing/2014/main" id="{5D2D904D-175E-42F5-9179-A2D38CFC03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0CC1A0-429B-4EA9-B353-48E47F9D0B3E}"/>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40617242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FAF-0C6B-4F7B-A1C0-525106C8EA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E66433-BFAB-42B4-93A8-E010B799BF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847511-3352-49C7-8E93-3EF9F9A32815}"/>
              </a:ext>
            </a:extLst>
          </p:cNvPr>
          <p:cNvSpPr>
            <a:spLocks noGrp="1"/>
          </p:cNvSpPr>
          <p:nvPr>
            <p:ph type="dt" sz="half" idx="10"/>
          </p:nvPr>
        </p:nvSpPr>
        <p:spPr/>
        <p:txBody>
          <a:bodyPr/>
          <a:lstStyle/>
          <a:p>
            <a:fld id="{A3F4ECCE-4AEA-4C2C-B5BB-92051A989428}" type="datetimeFigureOut">
              <a:rPr lang="en-GB" smtClean="0"/>
              <a:t>03/07/2021</a:t>
            </a:fld>
            <a:endParaRPr lang="en-GB"/>
          </a:p>
        </p:txBody>
      </p:sp>
      <p:sp>
        <p:nvSpPr>
          <p:cNvPr id="5" name="Footer Placeholder 4">
            <a:extLst>
              <a:ext uri="{FF2B5EF4-FFF2-40B4-BE49-F238E27FC236}">
                <a16:creationId xmlns:a16="http://schemas.microsoft.com/office/drawing/2014/main" id="{9D090CAB-96E3-4B67-B270-28A61952A1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6387AB-C72E-40DB-9AF7-C62325492333}"/>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31360959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50943C-C768-4415-B646-E42AE1E07B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92EA0C-EC40-4039-873C-137AF8E8DD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5DB6D8-9BA7-4F29-B22A-39627F19D0B2}"/>
              </a:ext>
            </a:extLst>
          </p:cNvPr>
          <p:cNvSpPr>
            <a:spLocks noGrp="1"/>
          </p:cNvSpPr>
          <p:nvPr>
            <p:ph type="dt" sz="half" idx="10"/>
          </p:nvPr>
        </p:nvSpPr>
        <p:spPr/>
        <p:txBody>
          <a:bodyPr/>
          <a:lstStyle/>
          <a:p>
            <a:fld id="{A3F4ECCE-4AEA-4C2C-B5BB-92051A989428}" type="datetimeFigureOut">
              <a:rPr lang="en-GB" smtClean="0"/>
              <a:t>03/07/2021</a:t>
            </a:fld>
            <a:endParaRPr lang="en-GB"/>
          </a:p>
        </p:txBody>
      </p:sp>
      <p:sp>
        <p:nvSpPr>
          <p:cNvPr id="5" name="Footer Placeholder 4">
            <a:extLst>
              <a:ext uri="{FF2B5EF4-FFF2-40B4-BE49-F238E27FC236}">
                <a16:creationId xmlns:a16="http://schemas.microsoft.com/office/drawing/2014/main" id="{830B6F91-BAE5-4D79-9971-1AC14A0BE7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171169-21E5-4D86-863B-A3CDC61A5C09}"/>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20932552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256646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0343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757405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2714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67194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41831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169838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234209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225416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360742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520464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41773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1941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483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62851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025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77183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398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96126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417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4495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545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74967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7991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14877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6360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1435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95096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1517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930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31232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6285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7495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2688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5yearsoldfont" panose="02000603000000000000" pitchFamily="2"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5yearsoldfont" panose="02000603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25986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9644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48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0205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11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5675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0508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8104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28234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3063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21676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53070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56338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9035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03565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897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1266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5561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47375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0952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93775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27731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7748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6243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8810397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0504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96443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696705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2536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14613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817919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1957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115398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1798985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1574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9343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609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07005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078215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47820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607355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0897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60067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588087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133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36089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544100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33529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5463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3938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097551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57626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667710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67713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72691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6951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039499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621929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904986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8426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806831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94295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747746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59300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005128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12046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94972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322088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5770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20881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24866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7.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3.pn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4.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7.jp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3.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7.jp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293139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295693493"/>
      </p:ext>
    </p:extLst>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16064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53D5-F4D3-4518-9436-F0B6772B12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087114-BA10-487B-B0A2-31027B151A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8CC660-A9AB-4155-BED7-16B920CFA6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4ECCE-4AEA-4C2C-B5BB-92051A989428}" type="datetimeFigureOut">
              <a:rPr lang="en-GB" smtClean="0"/>
              <a:t>03/07/2021</a:t>
            </a:fld>
            <a:endParaRPr lang="en-GB"/>
          </a:p>
        </p:txBody>
      </p:sp>
      <p:sp>
        <p:nvSpPr>
          <p:cNvPr id="5" name="Footer Placeholder 4">
            <a:extLst>
              <a:ext uri="{FF2B5EF4-FFF2-40B4-BE49-F238E27FC236}">
                <a16:creationId xmlns:a16="http://schemas.microsoft.com/office/drawing/2014/main" id="{8DA8E1A7-594E-44C3-A473-7CF6A9012D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1D8324-7FA7-4987-82D9-F1D9ED5FB8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6821D-37BB-4F80-9A46-A7DA53AC7A92}" type="slidenum">
              <a:rPr lang="en-GB" smtClean="0"/>
              <a:t>‹#›</a:t>
            </a:fld>
            <a:endParaRPr lang="en-GB"/>
          </a:p>
        </p:txBody>
      </p:sp>
    </p:spTree>
    <p:extLst>
      <p:ext uri="{BB962C8B-B14F-4D97-AF65-F5344CB8AC3E}">
        <p14:creationId xmlns:p14="http://schemas.microsoft.com/office/powerpoint/2010/main" val="206260820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3177272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98137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200376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10046010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5yearsoldfont" panose="02000603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5yearsoldfont" panose="020006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5yearsoldfont" panose="020006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5yearsoldfont" panose="020006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5yearsoldfont" panose="020006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5yearsoldfont" panose="020006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90432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5707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17281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98257746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492467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hyperlink" Target="http://www.rachelhawkes.com/Resources/Phonics/Phonics.php"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IPJ_ZEBh1Bk" TargetMode="External"/><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10.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7.xml"/><Relationship Id="rId5" Type="http://schemas.openxmlformats.org/officeDocument/2006/relationships/audio" Target="../media/audio2.wav"/><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7.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s://ncelp.org/ncelp-teacher-cp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image" Target="../media/image34.png"/><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33.xml"/><Relationship Id="rId1" Type="http://schemas.openxmlformats.org/officeDocument/2006/relationships/slideLayout" Target="../slideLayouts/slideLayout58.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image" Target="../media/image35.jpeg"/><Relationship Id="rId9" Type="http://schemas.openxmlformats.org/officeDocument/2006/relationships/audio" Target="../media/audio7.wav"/></Relationships>
</file>

<file path=ppt/slides/_rels/slide34.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3" Type="http://schemas.openxmlformats.org/officeDocument/2006/relationships/image" Target="../media/image31.png"/><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34.xml"/><Relationship Id="rId16" Type="http://schemas.openxmlformats.org/officeDocument/2006/relationships/image" Target="../media/image36.png"/><Relationship Id="rId1" Type="http://schemas.openxmlformats.org/officeDocument/2006/relationships/slideLayout" Target="../slideLayouts/slideLayout70.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5" Type="http://schemas.openxmlformats.org/officeDocument/2006/relationships/audio" Target="../media/audio2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2.wav"/></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81.xml"/><Relationship Id="rId6" Type="http://schemas.openxmlformats.org/officeDocument/2006/relationships/audio" Target="../media/audio24.wav"/><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45.jpeg"/><Relationship Id="rId18" Type="http://schemas.openxmlformats.org/officeDocument/2006/relationships/image" Target="../media/image50.png"/><Relationship Id="rId3" Type="http://schemas.openxmlformats.org/officeDocument/2006/relationships/audio" Target="../media/audio25.wav"/><Relationship Id="rId21" Type="http://schemas.openxmlformats.org/officeDocument/2006/relationships/image" Target="../media/image53.png"/><Relationship Id="rId7" Type="http://schemas.openxmlformats.org/officeDocument/2006/relationships/audio" Target="../media/audio29.wav"/><Relationship Id="rId12" Type="http://schemas.openxmlformats.org/officeDocument/2006/relationships/audio" Target="../media/audio34.wav"/><Relationship Id="rId17" Type="http://schemas.openxmlformats.org/officeDocument/2006/relationships/image" Target="../media/image49.jpeg"/><Relationship Id="rId2" Type="http://schemas.openxmlformats.org/officeDocument/2006/relationships/notesSlide" Target="../notesSlides/notesSlide37.xml"/><Relationship Id="rId16" Type="http://schemas.openxmlformats.org/officeDocument/2006/relationships/image" Target="../media/image48.jpeg"/><Relationship Id="rId20" Type="http://schemas.openxmlformats.org/officeDocument/2006/relationships/image" Target="../media/image52.png"/><Relationship Id="rId1" Type="http://schemas.openxmlformats.org/officeDocument/2006/relationships/slideLayout" Target="../slideLayouts/slideLayout92.xml"/><Relationship Id="rId6" Type="http://schemas.openxmlformats.org/officeDocument/2006/relationships/audio" Target="../media/audio28.wav"/><Relationship Id="rId11" Type="http://schemas.openxmlformats.org/officeDocument/2006/relationships/audio" Target="../media/audio33.wav"/><Relationship Id="rId24" Type="http://schemas.openxmlformats.org/officeDocument/2006/relationships/image" Target="../media/image55.png"/><Relationship Id="rId5" Type="http://schemas.openxmlformats.org/officeDocument/2006/relationships/audio" Target="../media/audio27.wav"/><Relationship Id="rId15" Type="http://schemas.openxmlformats.org/officeDocument/2006/relationships/image" Target="../media/image47.jpeg"/><Relationship Id="rId23" Type="http://schemas.openxmlformats.org/officeDocument/2006/relationships/image" Target="../media/image31.png"/><Relationship Id="rId10" Type="http://schemas.openxmlformats.org/officeDocument/2006/relationships/audio" Target="../media/audio32.wav"/><Relationship Id="rId19" Type="http://schemas.openxmlformats.org/officeDocument/2006/relationships/image" Target="../media/image51.jpe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46.jpeg"/><Relationship Id="rId22"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03.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61.pn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60.png"/><Relationship Id="rId2" Type="http://schemas.openxmlformats.org/officeDocument/2006/relationships/notesSlide" Target="../notesSlides/notesSlide41.xml"/><Relationship Id="rId16" Type="http://schemas.openxmlformats.org/officeDocument/2006/relationships/image" Target="../media/image64.png"/><Relationship Id="rId1" Type="http://schemas.openxmlformats.org/officeDocument/2006/relationships/slideLayout" Target="../slideLayouts/slideLayout104.xml"/><Relationship Id="rId6" Type="http://schemas.openxmlformats.org/officeDocument/2006/relationships/audio" Target="../media/audio38.wav"/><Relationship Id="rId11" Type="http://schemas.openxmlformats.org/officeDocument/2006/relationships/image" Target="../media/image59.png"/><Relationship Id="rId5" Type="http://schemas.openxmlformats.org/officeDocument/2006/relationships/audio" Target="../media/audio37.wav"/><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audio" Target="../media/audio36.wav"/><Relationship Id="rId9" Type="http://schemas.openxmlformats.org/officeDocument/2006/relationships/image" Target="../media/image57.png"/><Relationship Id="rId14" Type="http://schemas.openxmlformats.org/officeDocument/2006/relationships/image" Target="../media/image62.jpg"/></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audio" Target="../media/audio44.wav"/><Relationship Id="rId3" Type="http://schemas.openxmlformats.org/officeDocument/2006/relationships/image" Target="../media/image3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03.xml"/><Relationship Id="rId6" Type="http://schemas.openxmlformats.org/officeDocument/2006/relationships/audio" Target="../media/audio43.wav"/><Relationship Id="rId11" Type="http://schemas.openxmlformats.org/officeDocument/2006/relationships/image" Target="../media/image69.png"/><Relationship Id="rId5" Type="http://schemas.openxmlformats.org/officeDocument/2006/relationships/audio" Target="../media/audio42.wav"/><Relationship Id="rId15" Type="http://schemas.openxmlformats.org/officeDocument/2006/relationships/audio" Target="../media/audio46.wav"/><Relationship Id="rId10" Type="http://schemas.openxmlformats.org/officeDocument/2006/relationships/image" Target="../media/image68.png"/><Relationship Id="rId4" Type="http://schemas.openxmlformats.org/officeDocument/2006/relationships/audio" Target="../media/audio41.wav"/><Relationship Id="rId9" Type="http://schemas.openxmlformats.org/officeDocument/2006/relationships/image" Target="../media/image67.png"/><Relationship Id="rId14" Type="http://schemas.openxmlformats.org/officeDocument/2006/relationships/audio" Target="../media/audio45.wav"/></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audio" Target="../media/audio41.wav"/><Relationship Id="rId3" Type="http://schemas.openxmlformats.org/officeDocument/2006/relationships/image" Target="../media/image31.png"/><Relationship Id="rId7" Type="http://schemas.openxmlformats.org/officeDocument/2006/relationships/image" Target="../media/image68.png"/><Relationship Id="rId12" Type="http://schemas.openxmlformats.org/officeDocument/2006/relationships/audio" Target="../media/audio46.wav"/><Relationship Id="rId2" Type="http://schemas.openxmlformats.org/officeDocument/2006/relationships/notesSlide" Target="../notesSlides/notesSlide43.xml"/><Relationship Id="rId1" Type="http://schemas.openxmlformats.org/officeDocument/2006/relationships/slideLayout" Target="../slideLayouts/slideLayout103.xml"/><Relationship Id="rId6" Type="http://schemas.openxmlformats.org/officeDocument/2006/relationships/image" Target="../media/image67.png"/><Relationship Id="rId11" Type="http://schemas.openxmlformats.org/officeDocument/2006/relationships/audio" Target="../media/audio45.wav"/><Relationship Id="rId5" Type="http://schemas.openxmlformats.org/officeDocument/2006/relationships/image" Target="../media/image66.png"/><Relationship Id="rId15" Type="http://schemas.openxmlformats.org/officeDocument/2006/relationships/audio" Target="../media/audio43.wav"/><Relationship Id="rId10" Type="http://schemas.openxmlformats.org/officeDocument/2006/relationships/audio" Target="../media/audio44.wav"/><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audio" Target="../media/audio42.wav"/></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audio" Target="../media/audio41.wav"/><Relationship Id="rId3" Type="http://schemas.openxmlformats.org/officeDocument/2006/relationships/image" Target="../media/image31.png"/><Relationship Id="rId7" Type="http://schemas.openxmlformats.org/officeDocument/2006/relationships/image" Target="../media/image68.png"/><Relationship Id="rId12" Type="http://schemas.openxmlformats.org/officeDocument/2006/relationships/audio" Target="../media/audio46.wav"/><Relationship Id="rId2" Type="http://schemas.openxmlformats.org/officeDocument/2006/relationships/notesSlide" Target="../notesSlides/notesSlide44.xml"/><Relationship Id="rId1" Type="http://schemas.openxmlformats.org/officeDocument/2006/relationships/slideLayout" Target="../slideLayouts/slideLayout103.xml"/><Relationship Id="rId6" Type="http://schemas.openxmlformats.org/officeDocument/2006/relationships/image" Target="../media/image67.png"/><Relationship Id="rId11" Type="http://schemas.openxmlformats.org/officeDocument/2006/relationships/audio" Target="../media/audio45.wav"/><Relationship Id="rId5" Type="http://schemas.openxmlformats.org/officeDocument/2006/relationships/image" Target="../media/image66.png"/><Relationship Id="rId15" Type="http://schemas.openxmlformats.org/officeDocument/2006/relationships/audio" Target="../media/audio43.wav"/><Relationship Id="rId10" Type="http://schemas.openxmlformats.org/officeDocument/2006/relationships/audio" Target="../media/audio44.wav"/><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audio" Target="../media/audio42.wav"/></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gif"/><Relationship Id="rId7"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26.xml"/><Relationship Id="rId6" Type="http://schemas.openxmlformats.org/officeDocument/2006/relationships/image" Target="../media/image74.gif"/><Relationship Id="rId11" Type="http://schemas.openxmlformats.org/officeDocument/2006/relationships/audio" Target="../media/audio48.wav"/><Relationship Id="rId5" Type="http://schemas.openxmlformats.org/officeDocument/2006/relationships/image" Target="../media/image34.png"/><Relationship Id="rId10" Type="http://schemas.openxmlformats.org/officeDocument/2006/relationships/audio" Target="../media/audio47.wav"/><Relationship Id="rId4" Type="http://schemas.openxmlformats.org/officeDocument/2006/relationships/image" Target="../media/image73.png"/><Relationship Id="rId9" Type="http://schemas.openxmlformats.org/officeDocument/2006/relationships/image" Target="../media/image77.png"/></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audio" Target="../media/audio52.wav"/><Relationship Id="rId3" Type="http://schemas.openxmlformats.org/officeDocument/2006/relationships/image" Target="../media/image34.png"/><Relationship Id="rId7" Type="http://schemas.openxmlformats.org/officeDocument/2006/relationships/image" Target="../media/image81.png"/><Relationship Id="rId12" Type="http://schemas.openxmlformats.org/officeDocument/2006/relationships/audio" Target="../media/audio51.wav"/><Relationship Id="rId17" Type="http://schemas.openxmlformats.org/officeDocument/2006/relationships/audio" Target="../media/audio56.wav"/><Relationship Id="rId2" Type="http://schemas.openxmlformats.org/officeDocument/2006/relationships/notesSlide" Target="../notesSlides/notesSlide47.xml"/><Relationship Id="rId16" Type="http://schemas.openxmlformats.org/officeDocument/2006/relationships/audio" Target="../media/audio55.wav"/><Relationship Id="rId1" Type="http://schemas.openxmlformats.org/officeDocument/2006/relationships/slideLayout" Target="../slideLayouts/slideLayout126.xml"/><Relationship Id="rId6" Type="http://schemas.openxmlformats.org/officeDocument/2006/relationships/image" Target="../media/image80.png"/><Relationship Id="rId11" Type="http://schemas.openxmlformats.org/officeDocument/2006/relationships/audio" Target="../media/audio50.wav"/><Relationship Id="rId5" Type="http://schemas.openxmlformats.org/officeDocument/2006/relationships/image" Target="../media/image79.png"/><Relationship Id="rId15" Type="http://schemas.openxmlformats.org/officeDocument/2006/relationships/audio" Target="../media/audio54.wav"/><Relationship Id="rId10" Type="http://schemas.openxmlformats.org/officeDocument/2006/relationships/audio" Target="../media/audio49.wav"/><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audio" Target="../media/audio53.wav"/></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audio" Target="../media/audio58.wav"/><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84.gif"/><Relationship Id="rId5" Type="http://schemas.openxmlformats.org/officeDocument/2006/relationships/audio" Target="../media/audio57.wav"/><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audio" Target="../media/audio66.wav"/><Relationship Id="rId18" Type="http://schemas.openxmlformats.org/officeDocument/2006/relationships/audio" Target="../media/audio71.wav"/><Relationship Id="rId26" Type="http://schemas.openxmlformats.org/officeDocument/2006/relationships/audio" Target="../media/audio76.wav"/><Relationship Id="rId3" Type="http://schemas.openxmlformats.org/officeDocument/2006/relationships/image" Target="../media/image85.gif"/><Relationship Id="rId21" Type="http://schemas.openxmlformats.org/officeDocument/2006/relationships/audio" Target="../media/audio74.wav"/><Relationship Id="rId7" Type="http://schemas.openxmlformats.org/officeDocument/2006/relationships/image" Target="../media/image86.png"/><Relationship Id="rId12" Type="http://schemas.openxmlformats.org/officeDocument/2006/relationships/audio" Target="../media/audio65.wav"/><Relationship Id="rId17" Type="http://schemas.openxmlformats.org/officeDocument/2006/relationships/audio" Target="../media/audio70.wav"/><Relationship Id="rId25" Type="http://schemas.openxmlformats.org/officeDocument/2006/relationships/audio" Target="../media/audio75.wav"/><Relationship Id="rId2" Type="http://schemas.openxmlformats.org/officeDocument/2006/relationships/notesSlide" Target="../notesSlides/notesSlide49.xml"/><Relationship Id="rId16" Type="http://schemas.openxmlformats.org/officeDocument/2006/relationships/audio" Target="../media/audio69.wav"/><Relationship Id="rId20" Type="http://schemas.openxmlformats.org/officeDocument/2006/relationships/audio" Target="../media/audio73.wav"/><Relationship Id="rId1" Type="http://schemas.openxmlformats.org/officeDocument/2006/relationships/slideLayout" Target="../slideLayouts/slideLayout13.xml"/><Relationship Id="rId6" Type="http://schemas.openxmlformats.org/officeDocument/2006/relationships/audio" Target="../media/audio60.wav"/><Relationship Id="rId11" Type="http://schemas.openxmlformats.org/officeDocument/2006/relationships/audio" Target="../media/audio64.wav"/><Relationship Id="rId24" Type="http://schemas.openxmlformats.org/officeDocument/2006/relationships/image" Target="../media/image89.gif"/><Relationship Id="rId5" Type="http://schemas.openxmlformats.org/officeDocument/2006/relationships/audio" Target="../media/audio59.wav"/><Relationship Id="rId15" Type="http://schemas.openxmlformats.org/officeDocument/2006/relationships/audio" Target="../media/audio68.wav"/><Relationship Id="rId23" Type="http://schemas.openxmlformats.org/officeDocument/2006/relationships/image" Target="../media/image88.gif"/><Relationship Id="rId28" Type="http://schemas.openxmlformats.org/officeDocument/2006/relationships/audio" Target="../media/audio78.wav"/><Relationship Id="rId10" Type="http://schemas.openxmlformats.org/officeDocument/2006/relationships/audio" Target="../media/audio63.wav"/><Relationship Id="rId19" Type="http://schemas.openxmlformats.org/officeDocument/2006/relationships/audio" Target="../media/audio72.wav"/><Relationship Id="rId4" Type="http://schemas.openxmlformats.org/officeDocument/2006/relationships/image" Target="../media/image34.png"/><Relationship Id="rId9" Type="http://schemas.openxmlformats.org/officeDocument/2006/relationships/audio" Target="../media/audio62.wav"/><Relationship Id="rId14" Type="http://schemas.openxmlformats.org/officeDocument/2006/relationships/audio" Target="../media/audio67.wav"/><Relationship Id="rId22" Type="http://schemas.openxmlformats.org/officeDocument/2006/relationships/image" Target="../media/image87.gif"/><Relationship Id="rId27" Type="http://schemas.openxmlformats.org/officeDocument/2006/relationships/audio" Target="../media/audio77.wav"/></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8" Type="http://schemas.openxmlformats.org/officeDocument/2006/relationships/audio" Target="../media/audio83.wav"/><Relationship Id="rId3" Type="http://schemas.openxmlformats.org/officeDocument/2006/relationships/image" Target="../media/image10.png"/><Relationship Id="rId7" Type="http://schemas.openxmlformats.org/officeDocument/2006/relationships/audio" Target="../media/audio82.wav"/><Relationship Id="rId2" Type="http://schemas.openxmlformats.org/officeDocument/2006/relationships/notesSlide" Target="../notesSlides/notesSlide52.xml"/><Relationship Id="rId1" Type="http://schemas.openxmlformats.org/officeDocument/2006/relationships/slideLayout" Target="../slideLayouts/slideLayout115.xml"/><Relationship Id="rId6" Type="http://schemas.openxmlformats.org/officeDocument/2006/relationships/audio" Target="../media/audio81.wav"/><Relationship Id="rId11" Type="http://schemas.openxmlformats.org/officeDocument/2006/relationships/audio" Target="../media/audio86.wav"/><Relationship Id="rId5" Type="http://schemas.openxmlformats.org/officeDocument/2006/relationships/audio" Target="../media/audio80.wav"/><Relationship Id="rId10" Type="http://schemas.openxmlformats.org/officeDocument/2006/relationships/audio" Target="../media/audio85.wav"/><Relationship Id="rId4" Type="http://schemas.openxmlformats.org/officeDocument/2006/relationships/audio" Target="../media/audio79.wav"/><Relationship Id="rId9" Type="http://schemas.openxmlformats.org/officeDocument/2006/relationships/audio" Target="../media/audio84.wav"/></Relationships>
</file>

<file path=ppt/slides/_rels/slide55.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53.xml"/><Relationship Id="rId1" Type="http://schemas.openxmlformats.org/officeDocument/2006/relationships/slideLayout" Target="../slideLayouts/slideLayout115.xml"/><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115.xml"/><Relationship Id="rId5" Type="http://schemas.openxmlformats.org/officeDocument/2006/relationships/image" Target="../media/image91.tiff"/><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5.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s://resources.ncelp.org/concern/resources/gx41mj73t?locale=en" TargetMode="External"/><Relationship Id="rId7" Type="http://schemas.openxmlformats.org/officeDocument/2006/relationships/hyperlink" Target="https://resources.ncelp.org/concern/resources/02870w50h?locale=en"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hyperlink" Target="https://resources.ncelp.org/concern/resources/qv33rx376?locale=en"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139.xml"/><Relationship Id="rId4" Type="http://schemas.openxmlformats.org/officeDocument/2006/relationships/hyperlink" Target="https://docs.google.com/forms/d/e/1FAIpQLSeJy-sMKW_1qQQMJWxatdS_FBS2a8IMIBT_XOSoNf9nvsCb_w/viewfor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17.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Session 2: How does explicit phonics teaching make a difference?</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7" name="Picture 6" descr="Logo&#10;&#10;Description automatically generated">
            <a:extLst>
              <a:ext uri="{FF2B5EF4-FFF2-40B4-BE49-F238E27FC236}">
                <a16:creationId xmlns:a16="http://schemas.microsoft.com/office/drawing/2014/main" id="{736EA3E6-CD3E-4E66-8877-ECAC7BF01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841" y="5921036"/>
            <a:ext cx="689647" cy="881501"/>
          </a:xfrm>
          <a:prstGeom prst="rect">
            <a:avLst/>
          </a:prstGeom>
        </p:spPr>
      </p:pic>
      <p:sp>
        <p:nvSpPr>
          <p:cNvPr id="9" name="Title 3">
            <a:extLst>
              <a:ext uri="{FF2B5EF4-FFF2-40B4-BE49-F238E27FC236}">
                <a16:creationId xmlns:a16="http://schemas.microsoft.com/office/drawing/2014/main" id="{8E0EBC21-3736-4746-9782-1A6868F80B02}"/>
              </a:ext>
            </a:extLst>
          </p:cNvPr>
          <p:cNvSpPr txBox="1">
            <a:spLocks/>
          </p:cNvSpPr>
          <p:nvPr/>
        </p:nvSpPr>
        <p:spPr>
          <a:xfrm>
            <a:off x="27887" y="6155034"/>
            <a:ext cx="4240530"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Presenter: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04/07/21</a:t>
            </a:r>
          </a:p>
        </p:txBody>
      </p:sp>
    </p:spTree>
    <p:extLst>
      <p:ext uri="{BB962C8B-B14F-4D97-AF65-F5344CB8AC3E}">
        <p14:creationId xmlns:p14="http://schemas.microsoft.com/office/powerpoint/2010/main" val="1446891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Why teach phonics? [1/3]</a:t>
            </a:r>
          </a:p>
        </p:txBody>
      </p:sp>
      <p:sp>
        <p:nvSpPr>
          <p:cNvPr id="6" name="TextBox 5">
            <a:extLst>
              <a:ext uri="{FF2B5EF4-FFF2-40B4-BE49-F238E27FC236}">
                <a16:creationId xmlns:a16="http://schemas.microsoft.com/office/drawing/2014/main" id="{37F70BF8-FE0B-467A-86F0-8E6482BE15F4}"/>
              </a:ext>
            </a:extLst>
          </p:cNvPr>
          <p:cNvSpPr txBox="1"/>
          <p:nvPr/>
        </p:nvSpPr>
        <p:spPr>
          <a:xfrm>
            <a:off x="0" y="5079383"/>
            <a:ext cx="10899032" cy="115416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Teaching phonics in L2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(second / ‘foreign’ language)</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Written and spoken forms encountered simultaneously!</a:t>
            </a:r>
          </a:p>
        </p:txBody>
      </p:sp>
      <p:sp>
        <p:nvSpPr>
          <p:cNvPr id="3" name="TextBox 2"/>
          <p:cNvSpPr txBox="1"/>
          <p:nvPr/>
        </p:nvSpPr>
        <p:spPr>
          <a:xfrm>
            <a:off x="0" y="1325563"/>
            <a:ext cx="7784123" cy="357020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Teaching phonics in L1 (first language)</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Reading comprehension: ‘discovering’ the meaning of words you already know orally</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‘Simple View of Reading’ (Hoover &amp; Gough, 1990): </a:t>
            </a:r>
          </a:p>
          <a:p>
            <a:pPr marL="1200150" marR="0" lvl="2"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Reading comprehension = decoding x language comprehension </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Lots of research in Anglophone countries showing benefits of teaching phonics or early reading (and spelling) </a:t>
            </a:r>
          </a:p>
        </p:txBody>
      </p:sp>
      <p:pic>
        <p:nvPicPr>
          <p:cNvPr id="7" name="Picture 6">
            <a:extLst>
              <a:ext uri="{FF2B5EF4-FFF2-40B4-BE49-F238E27FC236}">
                <a16:creationId xmlns:a16="http://schemas.microsoft.com/office/drawing/2014/main" id="{FF99E871-3CA1-4BE0-BF37-B1B3C9314802}"/>
              </a:ext>
            </a:extLst>
          </p:cNvPr>
          <p:cNvPicPr>
            <a:picLocks noChangeAspect="1"/>
          </p:cNvPicPr>
          <p:nvPr/>
        </p:nvPicPr>
        <p:blipFill rotWithShape="1">
          <a:blip r:embed="rId4"/>
          <a:srcRect l="22658" t="7863" r="19873" b="21477"/>
          <a:stretch/>
        </p:blipFill>
        <p:spPr>
          <a:xfrm rot="798435">
            <a:off x="8285797" y="426492"/>
            <a:ext cx="3547579" cy="2453612"/>
          </a:xfrm>
          <a:prstGeom prst="rect">
            <a:avLst/>
          </a:prstGeom>
        </p:spPr>
      </p:pic>
      <p:pic>
        <p:nvPicPr>
          <p:cNvPr id="8" name="Picture 4">
            <a:extLst>
              <a:ext uri="{FF2B5EF4-FFF2-40B4-BE49-F238E27FC236}">
                <a16:creationId xmlns:a16="http://schemas.microsoft.com/office/drawing/2014/main" id="{D6466593-4A68-496B-84AF-5F651E4783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48" t="14497" r="15672" b="42165"/>
          <a:stretch/>
        </p:blipFill>
        <p:spPr bwMode="auto">
          <a:xfrm>
            <a:off x="8076223" y="4157919"/>
            <a:ext cx="3991903" cy="201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75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Why teach phonics? [2/3]</a:t>
            </a:r>
          </a:p>
        </p:txBody>
      </p:sp>
      <p:sp>
        <p:nvSpPr>
          <p:cNvPr id="3" name="TextBox 2"/>
          <p:cNvSpPr txBox="1"/>
          <p:nvPr/>
        </p:nvSpPr>
        <p:spPr>
          <a:xfrm>
            <a:off x="467980" y="1460854"/>
            <a:ext cx="11327780"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Many L2 learners </a:t>
            </a:r>
            <a:r>
              <a:rPr kumimoji="0" lang="en-GB" sz="2600" b="1" i="1" u="sng" strike="noStrike" kern="1200" cap="none" spc="0" normalizeH="0" baseline="0" noProof="0" dirty="0">
                <a:ln>
                  <a:noFill/>
                </a:ln>
                <a:solidFill>
                  <a:srgbClr val="002060"/>
                </a:solidFill>
                <a:effectLst/>
                <a:uLnTx/>
                <a:uFillTx/>
                <a:latin typeface="Century Gothic" panose="020F0302020204030204"/>
                <a:ea typeface="+mn-ea"/>
                <a:cs typeface="+mn-cs"/>
              </a:rPr>
              <a:t>do</a:t>
            </a: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 try to sound out words they don’t know when reading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Erler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&amp; Macaro, 2011)</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The ability to decode accurately in L2 may additionally support:</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vocabulary learning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(Hamada &amp;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Koda</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2008, 2011; Li, 2019; Li &amp; Woore, in progress) </a:t>
            </a:r>
            <a:endPar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learner autonomy</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grammar learning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Erler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2003)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sym typeface="Wingdings" panose="05000000000000000000" pitchFamily="2" charset="2"/>
              </a:rPr>
              <a:t></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n-GB" sz="2200" b="0" i="1"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je / </a:t>
            </a:r>
            <a:r>
              <a:rPr kumimoji="0" lang="en-GB" sz="2200" b="0" i="1"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j’ai</a:t>
            </a:r>
            <a:r>
              <a:rPr kumimoji="0" lang="en-GB" sz="2200" b="0" i="1"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n-GB" sz="2200" b="0" i="1"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parle</a:t>
            </a:r>
            <a:r>
              <a:rPr kumimoji="0" lang="en-GB" sz="2200" b="0" i="1"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n-GB" sz="2200" b="0" i="1"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parlé</a:t>
            </a:r>
            <a:endParaRPr kumimoji="0" lang="en-GB" sz="2200" b="0" i="1"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motivation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Erler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&amp;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Macaro</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2011)</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Speaking; listening; writing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(Macaro, 2007)</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7234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Why teach phonics? [3/3]</a:t>
            </a:r>
          </a:p>
        </p:txBody>
      </p:sp>
      <p:sp>
        <p:nvSpPr>
          <p:cNvPr id="3" name="TextBox 2"/>
          <p:cNvSpPr txBox="1"/>
          <p:nvPr/>
        </p:nvSpPr>
        <p:spPr>
          <a:xfrm>
            <a:off x="203820" y="1163991"/>
            <a:ext cx="9003680" cy="45397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Research in UK MFL classrooms (mainly L2 French) suggests that without explicit instruction:</a:t>
            </a:r>
          </a:p>
          <a:p>
            <a:pPr marL="457200" marR="0" lvl="1" indent="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alt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students are not very good at phonological decoding (reading aloud); </a:t>
            </a:r>
          </a:p>
          <a:p>
            <a:pPr marL="457200" marR="0" lvl="1" indent="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alt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they seem to make little progress in this area;</a:t>
            </a:r>
          </a:p>
          <a:p>
            <a:pPr marL="457200" marR="0" lvl="1" indent="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alt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English spelling-sound links remain stubbornly entrenched; </a:t>
            </a:r>
          </a:p>
          <a:p>
            <a:pPr marL="457200" marR="0" lvl="1" indent="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alt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students may know that words should sound different to English, but not  know how they should sound.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75A16B86-EC0A-4D05-A077-A870F09771A0}"/>
              </a:ext>
            </a:extLst>
          </p:cNvPr>
          <p:cNvSpPr txBox="1">
            <a:spLocks noChangeArrowheads="1"/>
          </p:cNvSpPr>
          <p:nvPr/>
        </p:nvSpPr>
        <p:spPr bwMode="auto">
          <a:xfrm>
            <a:off x="82286" y="5998580"/>
            <a:ext cx="11794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16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Sources: Erler, 2003, 2004; Erler &amp; Macaro, 2012; Porter, 2014, forthcoming; Woore, 2009, 2010, 2011, 2014, 2018</a:t>
            </a:r>
            <a:endParaRPr kumimoji="0" lang="en-GB" altLang="en-US" sz="1600" b="0" i="0" u="none" strike="noStrike" kern="120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286" y="2569170"/>
            <a:ext cx="4288830" cy="4288830"/>
          </a:xfrm>
          <a:prstGeom prst="rect">
            <a:avLst/>
          </a:prstGeom>
        </p:spPr>
      </p:pic>
    </p:spTree>
    <p:extLst>
      <p:ext uri="{BB962C8B-B14F-4D97-AF65-F5344CB8AC3E}">
        <p14:creationId xmlns:p14="http://schemas.microsoft.com/office/powerpoint/2010/main" val="222554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2.gstatic.com/images?q=tbn:ANd9GcSpx24cBdkJW_BjDtqPANliPKNVHQ7979Q2hFevQz6epJSqtLkxJA">
            <a:extLst>
              <a:ext uri="{FF2B5EF4-FFF2-40B4-BE49-F238E27FC236}">
                <a16:creationId xmlns:a16="http://schemas.microsoft.com/office/drawing/2014/main" id="{7AAC67FC-E691-4034-9383-4AE18E2E3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031" y="1584530"/>
            <a:ext cx="4653937" cy="324036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2">
            <a:extLst>
              <a:ext uri="{FF2B5EF4-FFF2-40B4-BE49-F238E27FC236}">
                <a16:creationId xmlns:a16="http://schemas.microsoft.com/office/drawing/2014/main" id="{E34411ED-C10B-4E93-A154-E49E2D1CF317}"/>
              </a:ext>
            </a:extLst>
          </p:cNvPr>
          <p:cNvSpPr/>
          <p:nvPr/>
        </p:nvSpPr>
        <p:spPr>
          <a:xfrm>
            <a:off x="7709407" y="106945"/>
            <a:ext cx="4114799" cy="1818541"/>
          </a:xfrm>
          <a:prstGeom prst="wedgeRoundRectCallout">
            <a:avLst>
              <a:gd name="adj1" fmla="val -38333"/>
              <a:gd name="adj2" fmla="val 83248"/>
              <a:gd name="adj3" fmla="val 16667"/>
            </a:avLst>
          </a:prstGeom>
          <a:solidFill>
            <a:srgbClr val="FFF4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F0302020204030204"/>
                <a:ea typeface="+mn-ea"/>
                <a:cs typeface="+mn-cs"/>
              </a:rPr>
              <a:t>These words get more ridiculous as we go along</a:t>
            </a:r>
            <a:endPar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 name="Rounded Rectangular Callout 3">
            <a:extLst>
              <a:ext uri="{FF2B5EF4-FFF2-40B4-BE49-F238E27FC236}">
                <a16:creationId xmlns:a16="http://schemas.microsoft.com/office/drawing/2014/main" id="{AF3CD06C-D33C-4258-8C04-5EB8A1672891}"/>
              </a:ext>
            </a:extLst>
          </p:cNvPr>
          <p:cNvSpPr/>
          <p:nvPr/>
        </p:nvSpPr>
        <p:spPr>
          <a:xfrm>
            <a:off x="253831" y="380912"/>
            <a:ext cx="6419683" cy="1675677"/>
          </a:xfrm>
          <a:prstGeom prst="wedgeRoundRectCallout">
            <a:avLst>
              <a:gd name="adj1" fmla="val -5341"/>
              <a:gd name="adj2" fmla="val 68842"/>
              <a:gd name="adj3" fmla="val 16667"/>
            </a:avLst>
          </a:prstGeom>
          <a:solidFill>
            <a:srgbClr val="FFF4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F0302020204030204"/>
                <a:ea typeface="+mn-ea"/>
                <a:cs typeface="+mn-cs"/>
              </a:rPr>
              <a:t>Some of these don't even look like real words.  I reckon you're just trying to trick me</a:t>
            </a:r>
            <a:endPar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Rounded Rectangular Callout 4">
            <a:extLst>
              <a:ext uri="{FF2B5EF4-FFF2-40B4-BE49-F238E27FC236}">
                <a16:creationId xmlns:a16="http://schemas.microsoft.com/office/drawing/2014/main" id="{7991DD9D-6DB4-4737-B09C-2AAE5FD458DE}"/>
              </a:ext>
            </a:extLst>
          </p:cNvPr>
          <p:cNvSpPr/>
          <p:nvPr/>
        </p:nvSpPr>
        <p:spPr>
          <a:xfrm>
            <a:off x="492582" y="4574546"/>
            <a:ext cx="5603417" cy="1675677"/>
          </a:xfrm>
          <a:prstGeom prst="wedgeRoundRectCallout">
            <a:avLst>
              <a:gd name="adj1" fmla="val 27040"/>
              <a:gd name="adj2" fmla="val -74157"/>
              <a:gd name="adj3" fmla="val 16667"/>
            </a:avLst>
          </a:prstGeom>
          <a:solidFill>
            <a:srgbClr val="FFF4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F0302020204030204"/>
                <a:ea typeface="+mn-ea"/>
                <a:cs typeface="+mn-cs"/>
              </a:rPr>
              <a:t>They're like really weird words, like they don't exist</a:t>
            </a:r>
            <a:endPar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Rounded Rectangular Callout 5">
            <a:extLst>
              <a:ext uri="{FF2B5EF4-FFF2-40B4-BE49-F238E27FC236}">
                <a16:creationId xmlns:a16="http://schemas.microsoft.com/office/drawing/2014/main" id="{31577041-CA30-42EB-B32D-9141F83DD1D9}"/>
              </a:ext>
            </a:extLst>
          </p:cNvPr>
          <p:cNvSpPr/>
          <p:nvPr/>
        </p:nvSpPr>
        <p:spPr>
          <a:xfrm>
            <a:off x="8130690" y="4018776"/>
            <a:ext cx="3693516" cy="2122549"/>
          </a:xfrm>
          <a:prstGeom prst="wedgeRoundRectCallout">
            <a:avLst>
              <a:gd name="adj1" fmla="val -69737"/>
              <a:gd name="adj2" fmla="val -34187"/>
              <a:gd name="adj3" fmla="val 16667"/>
            </a:avLst>
          </a:prstGeom>
          <a:solidFill>
            <a:srgbClr val="FFF4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F0302020204030204"/>
                <a:ea typeface="+mn-ea"/>
                <a:cs typeface="+mn-cs"/>
              </a:rPr>
              <a:t>I don't know because most of them look like gibberish basically</a:t>
            </a:r>
            <a:endPar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84913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262"/>
            <a:ext cx="6902605" cy="867128"/>
          </a:xfrm>
          <a:prstGeom prst="rect">
            <a:avLst/>
          </a:prstGeom>
        </p:spPr>
      </p:pic>
      <p:sp>
        <p:nvSpPr>
          <p:cNvPr id="2" name="Title 1"/>
          <p:cNvSpPr>
            <a:spLocks noGrp="1"/>
          </p:cNvSpPr>
          <p:nvPr>
            <p:ph type="title"/>
          </p:nvPr>
        </p:nvSpPr>
        <p:spPr>
          <a:xfrm>
            <a:off x="-83968" y="11874"/>
            <a:ext cx="6484584" cy="1325563"/>
          </a:xfrm>
        </p:spPr>
        <p:txBody>
          <a:bodyPr>
            <a:normAutofit/>
          </a:bodyPr>
          <a:lstStyle/>
          <a:p>
            <a:r>
              <a:rPr lang="en-GB" sz="3200" b="1" dirty="0">
                <a:solidFill>
                  <a:schemeClr val="bg1"/>
                </a:solidFill>
              </a:rPr>
              <a:t>Can we teach phonics? </a:t>
            </a:r>
          </a:p>
        </p:txBody>
      </p:sp>
      <p:sp>
        <p:nvSpPr>
          <p:cNvPr id="6" name="TextBox 5">
            <a:extLst>
              <a:ext uri="{FF2B5EF4-FFF2-40B4-BE49-F238E27FC236}">
                <a16:creationId xmlns:a16="http://schemas.microsoft.com/office/drawing/2014/main" id="{C7DAD726-484C-457C-B277-97F21933C2FA}"/>
              </a:ext>
            </a:extLst>
          </p:cNvPr>
          <p:cNvSpPr txBox="1"/>
          <p:nvPr/>
        </p:nvSpPr>
        <p:spPr>
          <a:xfrm>
            <a:off x="1524000" y="1280176"/>
            <a:ext cx="9144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“There is significant evidence, </a:t>
            </a:r>
            <a:r>
              <a:rPr kumimoji="0" lang="en-GB" sz="2400" b="1" i="0" u="none" strike="noStrike" kern="1200" cap="none" spc="0" normalizeH="0" baseline="0" noProof="0" dirty="0">
                <a:ln>
                  <a:noFill/>
                </a:ln>
                <a:solidFill>
                  <a:srgbClr val="FF9966"/>
                </a:solidFill>
                <a:effectLst/>
                <a:uLnTx/>
                <a:uFillTx/>
                <a:latin typeface="Century Gothic" panose="020F0302020204030204"/>
                <a:ea typeface="+mn-ea"/>
                <a:cs typeface="+mn-cs"/>
              </a:rPr>
              <a:t>including from the most effective practitioners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that direct and systematic teaching of phonics in the new language is a more reliable method for assuring accurate pronunciation and spelling. However, this is still relatively rare practice in classrooms” (TSC, 2016:12)</a:t>
            </a:r>
          </a:p>
        </p:txBody>
      </p:sp>
      <p:pic>
        <p:nvPicPr>
          <p:cNvPr id="7" name="Picture 6">
            <a:hlinkClick r:id="rId4"/>
            <a:extLst>
              <a:ext uri="{FF2B5EF4-FFF2-40B4-BE49-F238E27FC236}">
                <a16:creationId xmlns:a16="http://schemas.microsoft.com/office/drawing/2014/main" id="{86A5DEC4-93DF-4CD7-B32A-0C0D174DFA7B}"/>
              </a:ext>
            </a:extLst>
          </p:cNvPr>
          <p:cNvPicPr>
            <a:picLocks noChangeAspect="1"/>
          </p:cNvPicPr>
          <p:nvPr/>
        </p:nvPicPr>
        <p:blipFill rotWithShape="1">
          <a:blip r:embed="rId5"/>
          <a:srcRect l="13775" t="3800" r="22438" b="24800"/>
          <a:stretch/>
        </p:blipFill>
        <p:spPr>
          <a:xfrm>
            <a:off x="8916520" y="4395133"/>
            <a:ext cx="2576319" cy="1622127"/>
          </a:xfrm>
          <a:prstGeom prst="rect">
            <a:avLst/>
          </a:prstGeom>
          <a:ln w="38100">
            <a:solidFill>
              <a:srgbClr val="002060"/>
            </a:solidFill>
          </a:ln>
        </p:spPr>
      </p:pic>
      <p:sp>
        <p:nvSpPr>
          <p:cNvPr id="8" name="Rounded Rectangular Callout 3">
            <a:extLst>
              <a:ext uri="{FF2B5EF4-FFF2-40B4-BE49-F238E27FC236}">
                <a16:creationId xmlns:a16="http://schemas.microsoft.com/office/drawing/2014/main" id="{9806ACBA-C371-4DC7-9EAA-CD63CF80F766}"/>
              </a:ext>
            </a:extLst>
          </p:cNvPr>
          <p:cNvSpPr/>
          <p:nvPr/>
        </p:nvSpPr>
        <p:spPr>
          <a:xfrm>
            <a:off x="942825" y="3380740"/>
            <a:ext cx="7698255" cy="2636520"/>
          </a:xfrm>
          <a:prstGeom prst="wedgeRoundRectCallout">
            <a:avLst>
              <a:gd name="adj1" fmla="val 58207"/>
              <a:gd name="adj2" fmla="val 25863"/>
              <a:gd name="adj3" fmla="val 16667"/>
            </a:avLst>
          </a:prstGeom>
          <a:solidFill>
            <a:srgbClr val="FFF4EF">
              <a:alpha val="77000"/>
            </a:srgbClr>
          </a:solidFill>
          <a:ln w="12700" cap="flat" cmpd="sng" algn="ctr">
            <a:solidFill>
              <a:srgbClr val="5B9BD5">
                <a:shade val="50000"/>
              </a:srgbClr>
            </a:solidFill>
            <a:prstDash val="solid"/>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Phonics is the cornerstone of the approach to language teaching in my school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and it works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The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consequence</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is also a learner who is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able to understand more text containing unfamiliar language</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 learner who is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more confident in speaking and reading out loud in the foreign language</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and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 more autonomous learner who is able to make links between words and apply patterns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t>
            </a:r>
          </a:p>
        </p:txBody>
      </p:sp>
    </p:spTree>
    <p:extLst>
      <p:ext uri="{BB962C8B-B14F-4D97-AF65-F5344CB8AC3E}">
        <p14:creationId xmlns:p14="http://schemas.microsoft.com/office/powerpoint/2010/main" val="372120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924907" cy="867128"/>
          </a:xfrm>
          <a:prstGeom prst="rect">
            <a:avLst/>
          </a:prstGeom>
        </p:spPr>
      </p:pic>
      <p:sp>
        <p:nvSpPr>
          <p:cNvPr id="2" name="Title 1"/>
          <p:cNvSpPr>
            <a:spLocks noGrp="1"/>
          </p:cNvSpPr>
          <p:nvPr>
            <p:ph type="title"/>
          </p:nvPr>
        </p:nvSpPr>
        <p:spPr>
          <a:xfrm>
            <a:off x="-48342" y="0"/>
            <a:ext cx="6484584" cy="1325563"/>
          </a:xfrm>
        </p:spPr>
        <p:txBody>
          <a:bodyPr>
            <a:normAutofit/>
          </a:bodyPr>
          <a:lstStyle/>
          <a:p>
            <a:r>
              <a:rPr lang="en-GB" sz="3200" b="1" dirty="0">
                <a:solidFill>
                  <a:schemeClr val="bg1"/>
                </a:solidFill>
              </a:rPr>
              <a:t>Research evidence (1/7)</a:t>
            </a:r>
          </a:p>
        </p:txBody>
      </p:sp>
      <p:sp>
        <p:nvSpPr>
          <p:cNvPr id="4" name="TextBox 3">
            <a:extLst>
              <a:ext uri="{FF2B5EF4-FFF2-40B4-BE49-F238E27FC236}">
                <a16:creationId xmlns:a16="http://schemas.microsoft.com/office/drawing/2014/main" id="{F773846F-141F-4E93-B8D3-6D0FBFBE32DC}"/>
              </a:ext>
            </a:extLst>
          </p:cNvPr>
          <p:cNvSpPr txBox="1"/>
          <p:nvPr/>
        </p:nvSpPr>
        <p:spPr>
          <a:xfrm>
            <a:off x="276894" y="1461709"/>
            <a:ext cx="11586860"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Preliminary findings of systematic review</a:t>
            </a:r>
            <a:r>
              <a:rPr kumimoji="0" lang="en-GB" sz="2200" b="0" i="0" u="none" strike="noStrike" kern="1200" cap="none" spc="0" normalizeH="0" noProof="0" dirty="0">
                <a:ln>
                  <a:noFill/>
                </a:ln>
                <a:solidFill>
                  <a:srgbClr val="002060"/>
                </a:solidFill>
                <a:effectLst/>
                <a:uLnTx/>
                <a:uFillTx/>
                <a:latin typeface="Century Gothic" panose="020F0302020204030204"/>
                <a:ea typeface="+mn-ea"/>
                <a:cs typeface="Calibri" panose="020F0502020204030204" pitchFamily="34" charset="0"/>
              </a:rPr>
              <a:t> (Woore et al. (in progress)</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We found 20 studies looking at phonics teaching in ‘foreign’ language contexts, </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11 in published journal articles, the rest dissertations / conference proceedings</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13 primary / kindergarten; 5 secondary school; 3 university </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Most studies focus on reading as the outcome</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Consistently positive effects of L2 phonics teaching on L2 phonological decoding</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Again, little indication (so far) that L2 phonics improves L2 reading comprehension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But – emerging evidence suggests that L2 phonics instruction may facilitate L2 vocabulary acquisition.</a:t>
            </a:r>
          </a:p>
        </p:txBody>
      </p:sp>
    </p:spTree>
    <p:extLst>
      <p:ext uri="{BB962C8B-B14F-4D97-AF65-F5344CB8AC3E}">
        <p14:creationId xmlns:p14="http://schemas.microsoft.com/office/powerpoint/2010/main" val="12903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824546" cy="867128"/>
          </a:xfrm>
          <a:prstGeom prst="rect">
            <a:avLst/>
          </a:prstGeom>
        </p:spPr>
      </p:pic>
      <p:sp>
        <p:nvSpPr>
          <p:cNvPr id="2" name="Title 1"/>
          <p:cNvSpPr>
            <a:spLocks noGrp="1"/>
          </p:cNvSpPr>
          <p:nvPr>
            <p:ph type="title"/>
          </p:nvPr>
        </p:nvSpPr>
        <p:spPr>
          <a:xfrm>
            <a:off x="-72089" y="0"/>
            <a:ext cx="6484584" cy="1325563"/>
          </a:xfrm>
        </p:spPr>
        <p:txBody>
          <a:bodyPr>
            <a:normAutofit/>
          </a:bodyPr>
          <a:lstStyle/>
          <a:p>
            <a:r>
              <a:rPr lang="en-GB" sz="3200" b="1" dirty="0">
                <a:solidFill>
                  <a:schemeClr val="bg1"/>
                </a:solidFill>
              </a:rPr>
              <a:t>Research evidence (2/7)</a:t>
            </a:r>
          </a:p>
        </p:txBody>
      </p:sp>
      <p:sp>
        <p:nvSpPr>
          <p:cNvPr id="4" name="TextBox 3">
            <a:extLst>
              <a:ext uri="{FF2B5EF4-FFF2-40B4-BE49-F238E27FC236}">
                <a16:creationId xmlns:a16="http://schemas.microsoft.com/office/drawing/2014/main" id="{F773846F-141F-4E93-B8D3-6D0FBFBE32DC}"/>
              </a:ext>
            </a:extLst>
          </p:cNvPr>
          <p:cNvSpPr txBox="1"/>
          <p:nvPr/>
        </p:nvSpPr>
        <p:spPr>
          <a:xfrm>
            <a:off x="199983" y="1460854"/>
            <a:ext cx="11779622" cy="47243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PhD study 1: Woore (2011)</a:t>
            </a: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Method: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Quasi-experimental study: 200 x Year 7 students, 4 schools, 6 intervention classes and 6 control. Year-long comprehensive Phonics programme in Y7.</a:t>
            </a:r>
            <a:b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br>
            <a:b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Findings: </a:t>
            </a: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Small but ‘significant’ advantage for Phonics group over control group in decoding progress.</a:t>
            </a:r>
            <a:endPar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Limitations: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Effects on other outcomes not measured – “at what cost?”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Little opportunity to practise SSC as part of a wider programme of L2 reading – may have limited effectiveness of phonics instruction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No delayed post-test: was learning sustained? </a:t>
            </a:r>
          </a:p>
        </p:txBody>
      </p:sp>
    </p:spTree>
    <p:extLst>
      <p:ext uri="{BB962C8B-B14F-4D97-AF65-F5344CB8AC3E}">
        <p14:creationId xmlns:p14="http://schemas.microsoft.com/office/powerpoint/2010/main" val="2910363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869151" cy="867128"/>
          </a:xfrm>
          <a:prstGeom prst="rect">
            <a:avLst/>
          </a:prstGeom>
        </p:spPr>
      </p:pic>
      <p:sp>
        <p:nvSpPr>
          <p:cNvPr id="2" name="Title 1"/>
          <p:cNvSpPr>
            <a:spLocks noGrp="1"/>
          </p:cNvSpPr>
          <p:nvPr>
            <p:ph type="title"/>
          </p:nvPr>
        </p:nvSpPr>
        <p:spPr>
          <a:xfrm>
            <a:off x="-72089" y="0"/>
            <a:ext cx="6484584" cy="1325563"/>
          </a:xfrm>
        </p:spPr>
        <p:txBody>
          <a:bodyPr>
            <a:normAutofit/>
          </a:bodyPr>
          <a:lstStyle/>
          <a:p>
            <a:r>
              <a:rPr lang="en-GB" sz="3200" b="1" dirty="0">
                <a:solidFill>
                  <a:schemeClr val="bg1"/>
                </a:solidFill>
              </a:rPr>
              <a:t>Research evidence (3/7)</a:t>
            </a:r>
          </a:p>
        </p:txBody>
      </p:sp>
      <p:sp>
        <p:nvSpPr>
          <p:cNvPr id="4" name="TextBox 3">
            <a:extLst>
              <a:ext uri="{FF2B5EF4-FFF2-40B4-BE49-F238E27FC236}">
                <a16:creationId xmlns:a16="http://schemas.microsoft.com/office/drawing/2014/main" id="{F773846F-141F-4E93-B8D3-6D0FBFBE32DC}"/>
              </a:ext>
            </a:extLst>
          </p:cNvPr>
          <p:cNvSpPr txBox="1"/>
          <p:nvPr/>
        </p:nvSpPr>
        <p:spPr>
          <a:xfrm>
            <a:off x="335510" y="1460854"/>
            <a:ext cx="11004154"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PhD study 2: Porter (2014)</a:t>
            </a: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Method: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Combined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oracy</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-and-literacy intervention (including phonics) in 2 primary school classrooms, lasting 24 weeks.  Pre-, post-, delayed post-tests.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Findings: </a:t>
            </a: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Children improved at reading aloud over the intervention – but the learning faded once the teaching stopped.</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Limitations: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No control group – therefore, cannot know whether the improvements resulted from the intervention or other teaching </a:t>
            </a:r>
          </a:p>
        </p:txBody>
      </p:sp>
    </p:spTree>
    <p:extLst>
      <p:ext uri="{BB962C8B-B14F-4D97-AF65-F5344CB8AC3E}">
        <p14:creationId xmlns:p14="http://schemas.microsoft.com/office/powerpoint/2010/main" val="2107840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924907" cy="867128"/>
          </a:xfrm>
          <a:prstGeom prst="rect">
            <a:avLst/>
          </a:prstGeom>
        </p:spPr>
      </p:pic>
      <p:sp>
        <p:nvSpPr>
          <p:cNvPr id="2" name="Title 1"/>
          <p:cNvSpPr>
            <a:spLocks noGrp="1"/>
          </p:cNvSpPr>
          <p:nvPr>
            <p:ph type="title"/>
          </p:nvPr>
        </p:nvSpPr>
        <p:spPr>
          <a:xfrm>
            <a:off x="-48339" y="0"/>
            <a:ext cx="6484584" cy="1325563"/>
          </a:xfrm>
        </p:spPr>
        <p:txBody>
          <a:bodyPr>
            <a:normAutofit/>
          </a:bodyPr>
          <a:lstStyle/>
          <a:p>
            <a:r>
              <a:rPr lang="en-GB" sz="3200" b="1" dirty="0">
                <a:solidFill>
                  <a:schemeClr val="bg1"/>
                </a:solidFill>
              </a:rPr>
              <a:t>Research evidence (4/7)</a:t>
            </a:r>
          </a:p>
        </p:txBody>
      </p:sp>
      <p:sp>
        <p:nvSpPr>
          <p:cNvPr id="4" name="TextBox 3">
            <a:extLst>
              <a:ext uri="{FF2B5EF4-FFF2-40B4-BE49-F238E27FC236}">
                <a16:creationId xmlns:a16="http://schemas.microsoft.com/office/drawing/2014/main" id="{F773846F-141F-4E93-B8D3-6D0FBFBE32DC}"/>
              </a:ext>
            </a:extLst>
          </p:cNvPr>
          <p:cNvSpPr txBox="1"/>
          <p:nvPr/>
        </p:nvSpPr>
        <p:spPr>
          <a:xfrm>
            <a:off x="394124" y="1460854"/>
            <a:ext cx="11004154"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PhD study 3: Li (2019)</a:t>
            </a: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Method: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Chinese university students learning English as a Foreign Language. 12 weeks of systematic phonics covering 101 English GPC.  Control group had phonology training, but no Phonics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Findings: </a:t>
            </a:r>
            <a:r>
              <a:rPr kumimoji="0" lang="en-GB" sz="22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Phonics group made significantly more progress than control group in (a) phonological decoding </a:t>
            </a: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and (b) intentional vocabulary learning.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Limitations: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No delayed post-tests.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Teaching done by the researcher, not by ‘usual’ teachers: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Implicit bias?  Is this scalable?</a:t>
            </a:r>
          </a:p>
        </p:txBody>
      </p:sp>
    </p:spTree>
    <p:extLst>
      <p:ext uri="{BB962C8B-B14F-4D97-AF65-F5344CB8AC3E}">
        <p14:creationId xmlns:p14="http://schemas.microsoft.com/office/powerpoint/2010/main" val="2811174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956212"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3200" b="1" dirty="0">
                <a:solidFill>
                  <a:schemeClr val="bg1"/>
                </a:solidFill>
              </a:rPr>
              <a:t>Research evidence (5/7)</a:t>
            </a:r>
          </a:p>
        </p:txBody>
      </p:sp>
      <p:sp>
        <p:nvSpPr>
          <p:cNvPr id="4" name="TextBox 3">
            <a:extLst>
              <a:ext uri="{FF2B5EF4-FFF2-40B4-BE49-F238E27FC236}">
                <a16:creationId xmlns:a16="http://schemas.microsoft.com/office/drawing/2014/main" id="{F773846F-141F-4E93-B8D3-6D0FBFBE32DC}"/>
              </a:ext>
            </a:extLst>
          </p:cNvPr>
          <p:cNvSpPr txBox="1"/>
          <p:nvPr/>
        </p:nvSpPr>
        <p:spPr>
          <a:xfrm>
            <a:off x="424010" y="1475897"/>
            <a:ext cx="1100415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French Language Education: Unlocking Reading (FLEUR): Woore et al. (2018), Graham et al.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Method: </a:t>
            </a:r>
            <a:r>
              <a:rPr kumimoji="0" lang="en-GB" altLang="en-US" sz="2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Experimental study (Randomized Control Trial); Pre-, post-, delayed post-test design; c. 900 Year 7 students in 36 schools nationally (33 comprehensive, 3 grammar)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Intervention phase lasted 16 weeks, c.25 minutes per week; Interventions delivered by usual class teachers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p:txBody>
      </p:sp>
      <p:sp>
        <p:nvSpPr>
          <p:cNvPr id="6" name="TextBox 5">
            <a:extLst>
              <a:ext uri="{FF2B5EF4-FFF2-40B4-BE49-F238E27FC236}">
                <a16:creationId xmlns:a16="http://schemas.microsoft.com/office/drawing/2014/main" id="{1EF98D6F-F61F-4260-A07B-BC54F3B503A0}"/>
              </a:ext>
            </a:extLst>
          </p:cNvPr>
          <p:cNvSpPr txBox="1"/>
          <p:nvPr/>
        </p:nvSpPr>
        <p:spPr>
          <a:xfrm>
            <a:off x="4441785" y="3915821"/>
            <a:ext cx="2824163" cy="461962"/>
          </a:xfrm>
          <a:prstGeom prst="rect">
            <a:avLst/>
          </a:prstGeom>
          <a:solidFill>
            <a:srgbClr val="FF99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Phonics</a:t>
            </a:r>
          </a:p>
        </p:txBody>
      </p:sp>
      <p:sp>
        <p:nvSpPr>
          <p:cNvPr id="7" name="TextBox 6">
            <a:extLst>
              <a:ext uri="{FF2B5EF4-FFF2-40B4-BE49-F238E27FC236}">
                <a16:creationId xmlns:a16="http://schemas.microsoft.com/office/drawing/2014/main" id="{C1B8CADA-14BE-499F-BE81-B670FB66E86D}"/>
              </a:ext>
            </a:extLst>
          </p:cNvPr>
          <p:cNvSpPr txBox="1"/>
          <p:nvPr/>
        </p:nvSpPr>
        <p:spPr>
          <a:xfrm>
            <a:off x="8035343" y="3915822"/>
            <a:ext cx="3166249" cy="461963"/>
          </a:xfrm>
          <a:prstGeom prst="rect">
            <a:avLst/>
          </a:prstGeom>
          <a:solidFill>
            <a:srgbClr val="FF99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Strategy instruction </a:t>
            </a:r>
          </a:p>
        </p:txBody>
      </p:sp>
      <p:sp>
        <p:nvSpPr>
          <p:cNvPr id="8" name="TextBox 7">
            <a:extLst>
              <a:ext uri="{FF2B5EF4-FFF2-40B4-BE49-F238E27FC236}">
                <a16:creationId xmlns:a16="http://schemas.microsoft.com/office/drawing/2014/main" id="{D49DABA0-6B47-46CE-B01E-CE3F8A8CC7B3}"/>
              </a:ext>
            </a:extLst>
          </p:cNvPr>
          <p:cNvSpPr txBox="1"/>
          <p:nvPr/>
        </p:nvSpPr>
        <p:spPr>
          <a:xfrm>
            <a:off x="673605" y="4467994"/>
            <a:ext cx="2998787" cy="460375"/>
          </a:xfrm>
          <a:prstGeom prst="rect">
            <a:avLst/>
          </a:prstGeom>
          <a:solidFill>
            <a:srgbClr val="FF9966"/>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Challenging texts</a:t>
            </a:r>
          </a:p>
        </p:txBody>
      </p:sp>
      <p:sp>
        <p:nvSpPr>
          <p:cNvPr id="9" name="TextBox 8">
            <a:extLst>
              <a:ext uri="{FF2B5EF4-FFF2-40B4-BE49-F238E27FC236}">
                <a16:creationId xmlns:a16="http://schemas.microsoft.com/office/drawing/2014/main" id="{6850F59A-6DF6-418F-9D68-B16E651F1905}"/>
              </a:ext>
            </a:extLst>
          </p:cNvPr>
          <p:cNvSpPr txBox="1"/>
          <p:nvPr/>
        </p:nvSpPr>
        <p:spPr>
          <a:xfrm>
            <a:off x="4441784" y="4467992"/>
            <a:ext cx="2824163" cy="460375"/>
          </a:xfrm>
          <a:prstGeom prst="rect">
            <a:avLst/>
          </a:prstGeom>
          <a:solidFill>
            <a:srgbClr val="FF99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Challenging texts</a:t>
            </a:r>
          </a:p>
        </p:txBody>
      </p:sp>
      <p:sp>
        <p:nvSpPr>
          <p:cNvPr id="10" name="TextBox 9">
            <a:extLst>
              <a:ext uri="{FF2B5EF4-FFF2-40B4-BE49-F238E27FC236}">
                <a16:creationId xmlns:a16="http://schemas.microsoft.com/office/drawing/2014/main" id="{E5E0D7C8-8AEC-4868-B79A-969E664C1723}"/>
              </a:ext>
            </a:extLst>
          </p:cNvPr>
          <p:cNvSpPr txBox="1"/>
          <p:nvPr/>
        </p:nvSpPr>
        <p:spPr>
          <a:xfrm>
            <a:off x="8035347" y="4467992"/>
            <a:ext cx="3166245" cy="460375"/>
          </a:xfrm>
          <a:prstGeom prst="rect">
            <a:avLst/>
          </a:prstGeom>
          <a:solidFill>
            <a:srgbClr val="FF99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Challenging texts</a:t>
            </a:r>
          </a:p>
        </p:txBody>
      </p:sp>
      <p:sp>
        <p:nvSpPr>
          <p:cNvPr id="12" name="TextBox 11">
            <a:extLst>
              <a:ext uri="{FF2B5EF4-FFF2-40B4-BE49-F238E27FC236}">
                <a16:creationId xmlns:a16="http://schemas.microsoft.com/office/drawing/2014/main" id="{4EED2DE8-96FC-4EB3-AEC1-087F72625330}"/>
              </a:ext>
            </a:extLst>
          </p:cNvPr>
          <p:cNvSpPr txBox="1"/>
          <p:nvPr/>
        </p:nvSpPr>
        <p:spPr>
          <a:xfrm>
            <a:off x="179978" y="5164066"/>
            <a:ext cx="4324854" cy="46196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Reading comprehension </a:t>
            </a:r>
          </a:p>
        </p:txBody>
      </p:sp>
      <p:sp>
        <p:nvSpPr>
          <p:cNvPr id="13" name="TextBox 12">
            <a:extLst>
              <a:ext uri="{FF2B5EF4-FFF2-40B4-BE49-F238E27FC236}">
                <a16:creationId xmlns:a16="http://schemas.microsoft.com/office/drawing/2014/main" id="{DDB1FF21-4705-4A52-8537-E01162372B1B}"/>
              </a:ext>
            </a:extLst>
          </p:cNvPr>
          <p:cNvSpPr txBox="1"/>
          <p:nvPr/>
        </p:nvSpPr>
        <p:spPr>
          <a:xfrm>
            <a:off x="3955690" y="5187697"/>
            <a:ext cx="3543271" cy="46196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Vocabulary </a:t>
            </a:r>
          </a:p>
        </p:txBody>
      </p:sp>
      <p:sp>
        <p:nvSpPr>
          <p:cNvPr id="14" name="TextBox 13">
            <a:extLst>
              <a:ext uri="{FF2B5EF4-FFF2-40B4-BE49-F238E27FC236}">
                <a16:creationId xmlns:a16="http://schemas.microsoft.com/office/drawing/2014/main" id="{00A568ED-EA36-4CEB-838F-8C3505C2D619}"/>
              </a:ext>
            </a:extLst>
          </p:cNvPr>
          <p:cNvSpPr txBox="1"/>
          <p:nvPr/>
        </p:nvSpPr>
        <p:spPr>
          <a:xfrm>
            <a:off x="7498961" y="5156226"/>
            <a:ext cx="4324853" cy="46196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Phonological decoding </a:t>
            </a:r>
          </a:p>
        </p:txBody>
      </p:sp>
      <p:sp>
        <p:nvSpPr>
          <p:cNvPr id="15" name="TextBox 14">
            <a:extLst>
              <a:ext uri="{FF2B5EF4-FFF2-40B4-BE49-F238E27FC236}">
                <a16:creationId xmlns:a16="http://schemas.microsoft.com/office/drawing/2014/main" id="{7F77A618-4930-44F7-BDEF-1AB0EEAFA80D}"/>
              </a:ext>
            </a:extLst>
          </p:cNvPr>
          <p:cNvSpPr txBox="1"/>
          <p:nvPr/>
        </p:nvSpPr>
        <p:spPr>
          <a:xfrm>
            <a:off x="0" y="5714650"/>
            <a:ext cx="4324854" cy="46196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Strategic behaviour </a:t>
            </a:r>
          </a:p>
        </p:txBody>
      </p:sp>
      <p:sp>
        <p:nvSpPr>
          <p:cNvPr id="16" name="TextBox 15">
            <a:extLst>
              <a:ext uri="{FF2B5EF4-FFF2-40B4-BE49-F238E27FC236}">
                <a16:creationId xmlns:a16="http://schemas.microsoft.com/office/drawing/2014/main" id="{75A03FD2-00B9-495B-99CF-066B8CBEB34E}"/>
              </a:ext>
            </a:extLst>
          </p:cNvPr>
          <p:cNvSpPr txBox="1"/>
          <p:nvPr/>
        </p:nvSpPr>
        <p:spPr>
          <a:xfrm>
            <a:off x="3763661" y="5746121"/>
            <a:ext cx="4324853" cy="460375"/>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Self-efficacy </a:t>
            </a:r>
          </a:p>
        </p:txBody>
      </p:sp>
      <p:sp>
        <p:nvSpPr>
          <p:cNvPr id="17" name="TextBox 16">
            <a:extLst>
              <a:ext uri="{FF2B5EF4-FFF2-40B4-BE49-F238E27FC236}">
                <a16:creationId xmlns:a16="http://schemas.microsoft.com/office/drawing/2014/main" id="{B7EFF9F9-EE36-4071-A903-DC48E09DAFBD}"/>
              </a:ext>
            </a:extLst>
          </p:cNvPr>
          <p:cNvSpPr txBox="1"/>
          <p:nvPr/>
        </p:nvSpPr>
        <p:spPr>
          <a:xfrm>
            <a:off x="7498961" y="5704799"/>
            <a:ext cx="4324853" cy="46196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Motivation </a:t>
            </a:r>
          </a:p>
        </p:txBody>
      </p:sp>
      <p:sp>
        <p:nvSpPr>
          <p:cNvPr id="11" name="Rounded Rectangle 10"/>
          <p:cNvSpPr/>
          <p:nvPr/>
        </p:nvSpPr>
        <p:spPr>
          <a:xfrm>
            <a:off x="197438" y="5122706"/>
            <a:ext cx="11626376" cy="1115261"/>
          </a:xfrm>
          <a:prstGeom prst="roundRect">
            <a:avLst/>
          </a:prstGeom>
          <a:noFill/>
          <a:ln w="222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7917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2" grpId="0"/>
      <p:bldP spid="13" grpId="0"/>
      <p:bldP spid="14" grpId="0"/>
      <p:bldP spid="15" grpId="0"/>
      <p:bldP spid="16" grpId="0"/>
      <p:bldP spid="17"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5" y="1246436"/>
            <a:ext cx="11702459" cy="4729885"/>
          </a:xfrm>
          <a:prstGeom prst="rect">
            <a:avLst/>
          </a:prstGeom>
          <a:noFill/>
        </p:spPr>
        <p:txBody>
          <a:bodyPr wrap="square" rtlCol="0">
            <a:spAutoFit/>
          </a:bodyPr>
          <a:lstStyle/>
          <a:p>
            <a:pPr lvl="0">
              <a:lnSpc>
                <a:spcPct val="150000"/>
              </a:lnSpc>
              <a:defRPr/>
            </a:pPr>
            <a:r>
              <a:rPr lang="en-GB" sz="2400" b="1" dirty="0">
                <a:solidFill>
                  <a:srgbClr val="002060"/>
                </a:solidFill>
              </a:rPr>
              <a:t>Part 1</a:t>
            </a:r>
            <a:r>
              <a:rPr lang="en-GB" sz="2400" dirty="0">
                <a:solidFill>
                  <a:srgbClr val="002060"/>
                </a:solidFill>
              </a:rPr>
              <a:t>:</a:t>
            </a:r>
          </a:p>
          <a:p>
            <a:pPr marL="800100" lvl="1" indent="-342900">
              <a:lnSpc>
                <a:spcPct val="150000"/>
              </a:lnSpc>
              <a:buFont typeface="Arial" panose="020B0604020202020204" pitchFamily="34" charset="0"/>
              <a:buChar char="•"/>
              <a:defRPr/>
            </a:pPr>
            <a:r>
              <a:rPr lang="en-GB" sz="2200" dirty="0">
                <a:solidFill>
                  <a:srgbClr val="002060"/>
                </a:solidFill>
              </a:rPr>
              <a:t>understand the rationale for phonics teaching in MFL</a:t>
            </a:r>
          </a:p>
          <a:p>
            <a:pPr marL="800100" lvl="1" indent="-342900">
              <a:lnSpc>
                <a:spcPct val="150000"/>
              </a:lnSpc>
              <a:buFont typeface="Arial" panose="020B0604020202020204" pitchFamily="34" charset="0"/>
              <a:buChar char="•"/>
              <a:defRPr/>
            </a:pPr>
            <a:r>
              <a:rPr lang="en-GB" sz="2200" dirty="0">
                <a:solidFill>
                  <a:srgbClr val="002060"/>
                </a:solidFill>
              </a:rPr>
              <a:t>look at some of the research evidence underpinning this</a:t>
            </a:r>
          </a:p>
          <a:p>
            <a:pPr marL="800100" lvl="1" indent="-342900">
              <a:lnSpc>
                <a:spcPct val="150000"/>
              </a:lnSpc>
              <a:buFont typeface="Arial" panose="020B0604020202020204" pitchFamily="34" charset="0"/>
              <a:buChar char="•"/>
              <a:defRPr/>
            </a:pPr>
            <a:r>
              <a:rPr lang="en-GB" sz="2200" dirty="0">
                <a:solidFill>
                  <a:srgbClr val="002060"/>
                </a:solidFill>
              </a:rPr>
              <a:t>explore ways to assess phonics knowledge</a:t>
            </a:r>
          </a:p>
          <a:p>
            <a:pPr lvl="0">
              <a:lnSpc>
                <a:spcPct val="150000"/>
              </a:lnSpc>
              <a:defRPr/>
            </a:pPr>
            <a:r>
              <a:rPr lang="en-GB" sz="2400" b="1" dirty="0">
                <a:solidFill>
                  <a:srgbClr val="002060"/>
                </a:solidFill>
              </a:rPr>
              <a:t>Part 2</a:t>
            </a:r>
            <a:r>
              <a:rPr lang="en-GB" sz="2400" dirty="0">
                <a:solidFill>
                  <a:srgbClr val="002060"/>
                </a:solidFill>
              </a:rPr>
              <a:t>:</a:t>
            </a:r>
          </a:p>
          <a:p>
            <a:pPr marL="742950" lvl="1" indent="-285750">
              <a:lnSpc>
                <a:spcPct val="150000"/>
              </a:lnSpc>
              <a:buFont typeface="Arial" panose="020B0604020202020204" pitchFamily="34" charset="0"/>
              <a:buChar char="•"/>
              <a:defRPr/>
            </a:pPr>
            <a:r>
              <a:rPr lang="en-GB" sz="2200" dirty="0">
                <a:solidFill>
                  <a:srgbClr val="002060"/>
                </a:solidFill>
              </a:rPr>
              <a:t>share ‘quick wins’ for phonics </a:t>
            </a:r>
          </a:p>
          <a:p>
            <a:pPr marL="742950" lvl="1" indent="-285750">
              <a:lnSpc>
                <a:spcPct val="150000"/>
              </a:lnSpc>
              <a:buFont typeface="Arial" panose="020B0604020202020204" pitchFamily="34" charset="0"/>
              <a:buChar char="•"/>
              <a:defRPr/>
            </a:pPr>
            <a:r>
              <a:rPr lang="en-GB" sz="2200" dirty="0">
                <a:solidFill>
                  <a:srgbClr val="002060"/>
                </a:solidFill>
              </a:rPr>
              <a:t>explore presentation, practice and consolidation resources (Fr, Gm, </a:t>
            </a:r>
            <a:r>
              <a:rPr lang="en-GB" sz="2200" dirty="0" err="1">
                <a:solidFill>
                  <a:srgbClr val="002060"/>
                </a:solidFill>
              </a:rPr>
              <a:t>Sp</a:t>
            </a:r>
            <a:r>
              <a:rPr lang="en-GB" sz="2200" dirty="0">
                <a:solidFill>
                  <a:srgbClr val="002060"/>
                </a:solidFill>
              </a:rPr>
              <a:t>)</a:t>
            </a:r>
            <a:br>
              <a:rPr lang="en-GB" sz="2200" dirty="0">
                <a:solidFill>
                  <a:srgbClr val="002060"/>
                </a:solidFill>
              </a:rPr>
            </a:br>
            <a:endParaRPr lang="en-GB" sz="2200" dirty="0">
              <a:solidFill>
                <a:srgbClr val="002060"/>
              </a:solidFill>
            </a:endParaRPr>
          </a:p>
          <a:p>
            <a:pPr lvl="0">
              <a:lnSpc>
                <a:spcPct val="150000"/>
              </a:lnSpc>
              <a:defRPr/>
            </a:pPr>
            <a:r>
              <a:rPr lang="en-GB" sz="2400" b="1" dirty="0">
                <a:solidFill>
                  <a:srgbClr val="002060"/>
                </a:solidFill>
              </a:rPr>
              <a:t>Questions, discussion and next steps</a:t>
            </a:r>
          </a:p>
        </p:txBody>
      </p:sp>
    </p:spTree>
    <p:extLst>
      <p:ext uri="{BB962C8B-B14F-4D97-AF65-F5344CB8AC3E}">
        <p14:creationId xmlns:p14="http://schemas.microsoft.com/office/powerpoint/2010/main" val="3451984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FF3DE9DD-DC45-433A-BB88-06BFA5E3EDA3}"/>
              </a:ext>
            </a:extLst>
          </p:cNvPr>
          <p:cNvSpPr/>
          <p:nvPr/>
        </p:nvSpPr>
        <p:spPr>
          <a:xfrm>
            <a:off x="10039797" y="296863"/>
            <a:ext cx="2069917" cy="1598844"/>
          </a:xfrm>
          <a:prstGeom prst="wedgeRoundRectCallout">
            <a:avLst>
              <a:gd name="adj1" fmla="val -65009"/>
              <a:gd name="adj2" fmla="val -22589"/>
              <a:gd name="adj3" fmla="val 16667"/>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978575" cy="867128"/>
          </a:xfrm>
          <a:prstGeom prst="rect">
            <a:avLst/>
          </a:prstGeom>
        </p:spPr>
      </p:pic>
      <p:sp>
        <p:nvSpPr>
          <p:cNvPr id="2" name="Title 1"/>
          <p:cNvSpPr>
            <a:spLocks noGrp="1"/>
          </p:cNvSpPr>
          <p:nvPr>
            <p:ph type="title"/>
          </p:nvPr>
        </p:nvSpPr>
        <p:spPr>
          <a:xfrm>
            <a:off x="-12714" y="0"/>
            <a:ext cx="6484584" cy="1325563"/>
          </a:xfrm>
        </p:spPr>
        <p:txBody>
          <a:bodyPr>
            <a:normAutofit/>
          </a:bodyPr>
          <a:lstStyle/>
          <a:p>
            <a:r>
              <a:rPr lang="en-GB" sz="3200" b="1" dirty="0">
                <a:solidFill>
                  <a:schemeClr val="bg1"/>
                </a:solidFill>
              </a:rPr>
              <a:t>Research evidence (6/7)</a:t>
            </a:r>
          </a:p>
        </p:txBody>
      </p:sp>
      <p:sp>
        <p:nvSpPr>
          <p:cNvPr id="4" name="TextBox 3">
            <a:extLst>
              <a:ext uri="{FF2B5EF4-FFF2-40B4-BE49-F238E27FC236}">
                <a16:creationId xmlns:a16="http://schemas.microsoft.com/office/drawing/2014/main" id="{F773846F-141F-4E93-B8D3-6D0FBFBE32DC}"/>
              </a:ext>
            </a:extLst>
          </p:cNvPr>
          <p:cNvSpPr txBox="1"/>
          <p:nvPr/>
        </p:nvSpPr>
        <p:spPr>
          <a:xfrm>
            <a:off x="280267" y="3251938"/>
            <a:ext cx="11004154"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Explicit phonics instruction led to </a:t>
            </a: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significantly greater progress in phonological decoding</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(after controlling for prior attainment);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No difference between groups in reading comprehension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Phonics group made significantly greater gains in vocabulary knowledge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Vocab knowledge is known to be a key contributor to all language skills!</a:t>
            </a:r>
          </a:p>
        </p:txBody>
      </p:sp>
      <p:pic>
        <p:nvPicPr>
          <p:cNvPr id="6" name="Picture 5">
            <a:extLst>
              <a:ext uri="{FF2B5EF4-FFF2-40B4-BE49-F238E27FC236}">
                <a16:creationId xmlns:a16="http://schemas.microsoft.com/office/drawing/2014/main" id="{C578B94E-7A2D-4994-9F8E-25A0BC37CE3C}"/>
              </a:ext>
            </a:extLst>
          </p:cNvPr>
          <p:cNvPicPr>
            <a:picLocks noChangeAspect="1"/>
          </p:cNvPicPr>
          <p:nvPr/>
        </p:nvPicPr>
        <p:blipFill>
          <a:blip r:embed="rId4">
            <a:extLst>
              <a:ext uri="{28A0092B-C50C-407E-A947-70E740481C1C}">
                <a14:useLocalDpi xmlns:a14="http://schemas.microsoft.com/office/drawing/2010/main" val="0"/>
              </a:ext>
            </a:extLst>
          </a:blip>
          <a:srcRect t="2898" r="8865" b="3214"/>
          <a:stretch>
            <a:fillRect/>
          </a:stretch>
        </p:blipFill>
        <p:spPr bwMode="auto">
          <a:xfrm>
            <a:off x="7094428" y="297398"/>
            <a:ext cx="2583704" cy="177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0E138AC-B8DC-40DA-96F4-DCF7A5BD2E7F}"/>
              </a:ext>
            </a:extLst>
          </p:cNvPr>
          <p:cNvSpPr/>
          <p:nvPr/>
        </p:nvSpPr>
        <p:spPr>
          <a:xfrm>
            <a:off x="10154988" y="419349"/>
            <a:ext cx="183953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Decoding score 6-7 percentage points higher</a:t>
            </a:r>
          </a:p>
        </p:txBody>
      </p:sp>
      <p:pic>
        <p:nvPicPr>
          <p:cNvPr id="9" name="Picture 8">
            <a:extLst>
              <a:ext uri="{FF2B5EF4-FFF2-40B4-BE49-F238E27FC236}">
                <a16:creationId xmlns:a16="http://schemas.microsoft.com/office/drawing/2014/main" id="{291F0330-C21F-4E46-98FF-599815382E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181"/>
          <a:stretch/>
        </p:blipFill>
        <p:spPr bwMode="auto">
          <a:xfrm>
            <a:off x="7094097" y="321145"/>
            <a:ext cx="2584365" cy="174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peech Bubble: Rectangle with Corners Rounded 9">
            <a:extLst>
              <a:ext uri="{FF2B5EF4-FFF2-40B4-BE49-F238E27FC236}">
                <a16:creationId xmlns:a16="http://schemas.microsoft.com/office/drawing/2014/main" id="{435379B2-85D8-48F0-A948-648B55222BF5}"/>
              </a:ext>
            </a:extLst>
          </p:cNvPr>
          <p:cNvSpPr/>
          <p:nvPr/>
        </p:nvSpPr>
        <p:spPr>
          <a:xfrm>
            <a:off x="10039467" y="82608"/>
            <a:ext cx="2069917" cy="2238977"/>
          </a:xfrm>
          <a:prstGeom prst="wedgeRoundRectCallout">
            <a:avLst>
              <a:gd name="adj1" fmla="val -67405"/>
              <a:gd name="adj2" fmla="val -21645"/>
              <a:gd name="adj3" fmla="val 16667"/>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FF2D9A0B-8B86-4505-83A6-FD2715CC0C8C}"/>
              </a:ext>
            </a:extLst>
          </p:cNvPr>
          <p:cNvSpPr/>
          <p:nvPr/>
        </p:nvSpPr>
        <p:spPr>
          <a:xfrm>
            <a:off x="10154658" y="263789"/>
            <a:ext cx="1954726"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Estimated vocabulary knowledge (t2): 2000 most frequent French words</a:t>
            </a:r>
          </a:p>
        </p:txBody>
      </p:sp>
      <p:sp>
        <p:nvSpPr>
          <p:cNvPr id="12" name="TextBox 11">
            <a:extLst>
              <a:ext uri="{FF2B5EF4-FFF2-40B4-BE49-F238E27FC236}">
                <a16:creationId xmlns:a16="http://schemas.microsoft.com/office/drawing/2014/main" id="{F773846F-141F-4E93-B8D3-6D0FBFBE32DC}"/>
              </a:ext>
            </a:extLst>
          </p:cNvPr>
          <p:cNvSpPr txBox="1"/>
          <p:nvPr/>
        </p:nvSpPr>
        <p:spPr>
          <a:xfrm>
            <a:off x="0" y="2507059"/>
            <a:ext cx="1003946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French Language Education: Unlocking Reading (FLEUR): </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Findings</a:t>
            </a:r>
            <a:endPar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1851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7" grpId="0"/>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983" y="1880768"/>
            <a:ext cx="1168549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research evidence on this question remains limited in quantity, and the studies that do exist have various methodological limitations.  However, consistently positive effects of phonics instruction on L2 decoding have been found across various phases of formal education (primary school, secondary school and university): it appears that L2 learners who are taught phonics are more likely to develop more accurate SSC knowledge than those who are not.  Experimental evidence is also emerging of an impact on L2 vocabulary learning.”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forthcoming)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7597589" cy="867128"/>
          </a:xfrm>
          <a:prstGeom prst="rect">
            <a:avLst/>
          </a:prstGeom>
        </p:spPr>
      </p:pic>
      <p:sp>
        <p:nvSpPr>
          <p:cNvPr id="6" name="Title 1"/>
          <p:cNvSpPr>
            <a:spLocks noGrp="1"/>
          </p:cNvSpPr>
          <p:nvPr>
            <p:ph type="title"/>
          </p:nvPr>
        </p:nvSpPr>
        <p:spPr>
          <a:xfrm>
            <a:off x="82286" y="0"/>
            <a:ext cx="6896288" cy="1325563"/>
          </a:xfrm>
        </p:spPr>
        <p:txBody>
          <a:bodyPr>
            <a:normAutofit/>
          </a:bodyPr>
          <a:lstStyle/>
          <a:p>
            <a:r>
              <a:rPr lang="en-GB" sz="3200" b="1" dirty="0">
                <a:solidFill>
                  <a:schemeClr val="bg1"/>
                </a:solidFill>
              </a:rPr>
              <a:t>Research evidence (7/7)</a:t>
            </a:r>
          </a:p>
        </p:txBody>
      </p:sp>
      <p:sp>
        <p:nvSpPr>
          <p:cNvPr id="7" name="TextBox 6"/>
          <p:cNvSpPr txBox="1"/>
          <p:nvPr/>
        </p:nvSpPr>
        <p:spPr>
          <a:xfrm>
            <a:off x="189983" y="5089328"/>
            <a:ext cx="11685494"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also the evidence on L2 learners’ outcomes in the absence of phonics instruction!</a:t>
            </a:r>
          </a:p>
        </p:txBody>
      </p:sp>
      <p:sp>
        <p:nvSpPr>
          <p:cNvPr id="2" name="TextBox 1"/>
          <p:cNvSpPr txBox="1"/>
          <p:nvPr/>
        </p:nvSpPr>
        <p:spPr>
          <a:xfrm>
            <a:off x="2684585" y="1291547"/>
            <a:ext cx="719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Summary: Is teaching L2 phonics effective?</a:t>
            </a:r>
          </a:p>
        </p:txBody>
      </p:sp>
    </p:spTree>
    <p:extLst>
      <p:ext uri="{BB962C8B-B14F-4D97-AF65-F5344CB8AC3E}">
        <p14:creationId xmlns:p14="http://schemas.microsoft.com/office/powerpoint/2010/main" val="80313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5" y="1246436"/>
            <a:ext cx="11702459" cy="4729885"/>
          </a:xfrm>
          <a:prstGeom prst="rect">
            <a:avLst/>
          </a:prstGeom>
          <a:noFill/>
        </p:spPr>
        <p:txBody>
          <a:bodyPr wrap="square" rtlCol="0">
            <a:spAutoFit/>
          </a:bodyPr>
          <a:lstStyle/>
          <a:p>
            <a:pPr lvl="0">
              <a:lnSpc>
                <a:spcPct val="150000"/>
              </a:lnSpc>
              <a:defRPr/>
            </a:pPr>
            <a:r>
              <a:rPr lang="en-GB" sz="2400" b="1" dirty="0">
                <a:solidFill>
                  <a:srgbClr val="002060"/>
                </a:solidFill>
              </a:rPr>
              <a:t>Part 1</a:t>
            </a:r>
            <a:r>
              <a:rPr lang="en-GB" sz="2400" dirty="0">
                <a:solidFill>
                  <a:srgbClr val="002060"/>
                </a:solidFill>
              </a:rPr>
              <a:t>:</a:t>
            </a:r>
          </a:p>
          <a:p>
            <a:pPr marL="800100" lvl="1" indent="-342900">
              <a:lnSpc>
                <a:spcPct val="150000"/>
              </a:lnSpc>
              <a:buFont typeface="Arial" panose="020B0604020202020204" pitchFamily="34" charset="0"/>
              <a:buChar char="•"/>
              <a:defRPr/>
            </a:pPr>
            <a:r>
              <a:rPr lang="en-GB" sz="2200" dirty="0">
                <a:solidFill>
                  <a:srgbClr val="002060"/>
                </a:solidFill>
              </a:rPr>
              <a:t>understand the rationale for phonics teaching in MFL</a:t>
            </a:r>
          </a:p>
          <a:p>
            <a:pPr marL="800100" lvl="1" indent="-342900">
              <a:lnSpc>
                <a:spcPct val="150000"/>
              </a:lnSpc>
              <a:buFont typeface="Arial" panose="020B0604020202020204" pitchFamily="34" charset="0"/>
              <a:buChar char="•"/>
              <a:defRPr/>
            </a:pPr>
            <a:r>
              <a:rPr lang="en-GB" sz="2200" dirty="0">
                <a:solidFill>
                  <a:srgbClr val="002060"/>
                </a:solidFill>
              </a:rPr>
              <a:t>look at some of the research evidence underpinning this</a:t>
            </a:r>
          </a:p>
          <a:p>
            <a:pPr marL="800100" lvl="1" indent="-342900">
              <a:lnSpc>
                <a:spcPct val="150000"/>
              </a:lnSpc>
              <a:buFont typeface="Arial" panose="020B0604020202020204" pitchFamily="34" charset="0"/>
              <a:buChar char="•"/>
              <a:defRPr/>
            </a:pPr>
            <a:r>
              <a:rPr lang="en-GB" sz="2200" dirty="0">
                <a:solidFill>
                  <a:srgbClr val="002060"/>
                </a:solidFill>
              </a:rPr>
              <a:t>explore ways to assess phonics knowledge</a:t>
            </a:r>
          </a:p>
          <a:p>
            <a:pPr lvl="0">
              <a:lnSpc>
                <a:spcPct val="150000"/>
              </a:lnSpc>
              <a:defRPr/>
            </a:pPr>
            <a:r>
              <a:rPr lang="en-GB" sz="2400" b="1" dirty="0">
                <a:solidFill>
                  <a:srgbClr val="002060"/>
                </a:solidFill>
              </a:rPr>
              <a:t>Part 2</a:t>
            </a:r>
            <a:r>
              <a:rPr lang="en-GB" sz="2400" dirty="0">
                <a:solidFill>
                  <a:srgbClr val="002060"/>
                </a:solidFill>
              </a:rPr>
              <a:t>:</a:t>
            </a:r>
          </a:p>
          <a:p>
            <a:pPr marL="742950" lvl="1" indent="-285750">
              <a:lnSpc>
                <a:spcPct val="150000"/>
              </a:lnSpc>
              <a:buFont typeface="Arial" panose="020B0604020202020204" pitchFamily="34" charset="0"/>
              <a:buChar char="•"/>
              <a:defRPr/>
            </a:pPr>
            <a:r>
              <a:rPr lang="en-GB" sz="2200" dirty="0">
                <a:solidFill>
                  <a:srgbClr val="002060"/>
                </a:solidFill>
              </a:rPr>
              <a:t>share ‘quick wins’ for phonics </a:t>
            </a:r>
          </a:p>
          <a:p>
            <a:pPr marL="742950" lvl="1" indent="-285750">
              <a:lnSpc>
                <a:spcPct val="150000"/>
              </a:lnSpc>
              <a:buFont typeface="Arial" panose="020B0604020202020204" pitchFamily="34" charset="0"/>
              <a:buChar char="•"/>
              <a:defRPr/>
            </a:pPr>
            <a:r>
              <a:rPr lang="en-GB" sz="2200" dirty="0">
                <a:solidFill>
                  <a:srgbClr val="002060"/>
                </a:solidFill>
              </a:rPr>
              <a:t>explore presentation, practice and consolidation resources (Fr, Gm, </a:t>
            </a:r>
            <a:r>
              <a:rPr lang="en-GB" sz="2200" dirty="0" err="1">
                <a:solidFill>
                  <a:srgbClr val="002060"/>
                </a:solidFill>
              </a:rPr>
              <a:t>Sp</a:t>
            </a:r>
            <a:r>
              <a:rPr lang="en-GB" sz="2200" dirty="0">
                <a:solidFill>
                  <a:srgbClr val="002060"/>
                </a:solidFill>
              </a:rPr>
              <a:t>)</a:t>
            </a:r>
            <a:br>
              <a:rPr lang="en-GB" sz="2200" dirty="0">
                <a:solidFill>
                  <a:srgbClr val="002060"/>
                </a:solidFill>
              </a:rPr>
            </a:br>
            <a:endParaRPr lang="en-GB" sz="2200" dirty="0">
              <a:solidFill>
                <a:srgbClr val="002060"/>
              </a:solidFill>
            </a:endParaRPr>
          </a:p>
          <a:p>
            <a:pPr lvl="0">
              <a:lnSpc>
                <a:spcPct val="150000"/>
              </a:lnSpc>
              <a:defRPr/>
            </a:pPr>
            <a:r>
              <a:rPr lang="en-GB" sz="2400" b="1" dirty="0">
                <a:solidFill>
                  <a:srgbClr val="002060"/>
                </a:solidFill>
              </a:rPr>
              <a:t>Questions, discussion and next steps</a:t>
            </a:r>
          </a:p>
        </p:txBody>
      </p:sp>
      <p:pic>
        <p:nvPicPr>
          <p:cNvPr id="6" name="Picture 5">
            <a:extLst>
              <a:ext uri="{FF2B5EF4-FFF2-40B4-BE49-F238E27FC236}">
                <a16:creationId xmlns:a16="http://schemas.microsoft.com/office/drawing/2014/main" id="{8819A641-DE07-4D2C-8CFB-1BFE75D1A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4349" y="1633071"/>
            <a:ext cx="522871" cy="544657"/>
          </a:xfrm>
          <a:prstGeom prst="rect">
            <a:avLst/>
          </a:prstGeom>
        </p:spPr>
      </p:pic>
      <p:pic>
        <p:nvPicPr>
          <p:cNvPr id="7" name="Picture 6">
            <a:extLst>
              <a:ext uri="{FF2B5EF4-FFF2-40B4-BE49-F238E27FC236}">
                <a16:creationId xmlns:a16="http://schemas.microsoft.com/office/drawing/2014/main" id="{FA95750A-9C43-4606-B89C-F00EB55452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7220" y="2177728"/>
            <a:ext cx="522871" cy="544657"/>
          </a:xfrm>
          <a:prstGeom prst="rect">
            <a:avLst/>
          </a:prstGeom>
        </p:spPr>
      </p:pic>
    </p:spTree>
    <p:extLst>
      <p:ext uri="{BB962C8B-B14F-4D97-AF65-F5344CB8AC3E}">
        <p14:creationId xmlns:p14="http://schemas.microsoft.com/office/powerpoint/2010/main" val="969789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73641" y="2053813"/>
            <a:ext cx="11044718" cy="33547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What approaches / resources are you currently using to </a:t>
            </a:r>
            <a:r>
              <a:rPr kumimoji="0" lang="en-GB" sz="32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assess </a:t>
            </a:r>
            <a:r>
              <a:rPr kumimoji="0" lang="en-GB" sz="3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your students’ phonics knowledge (phonological decoding) in MFL?</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3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What do you consider to be their strengths / limitations?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96863"/>
            <a:ext cx="8243246" cy="867128"/>
          </a:xfrm>
          <a:prstGeom prst="rect">
            <a:avLst/>
          </a:prstGeom>
        </p:spPr>
      </p:pic>
      <p:sp>
        <p:nvSpPr>
          <p:cNvPr id="6" name="Title 1"/>
          <p:cNvSpPr txBox="1">
            <a:spLocks/>
          </p:cNvSpPr>
          <p:nvPr/>
        </p:nvSpPr>
        <p:spPr>
          <a:xfrm>
            <a:off x="-73800" y="400476"/>
            <a:ext cx="8145318"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Assessing &amp; monitoring progress</a:t>
            </a:r>
          </a:p>
        </p:txBody>
      </p:sp>
    </p:spTree>
    <p:extLst>
      <p:ext uri="{BB962C8B-B14F-4D97-AF65-F5344CB8AC3E}">
        <p14:creationId xmlns:p14="http://schemas.microsoft.com/office/powerpoint/2010/main" val="356931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621586" y="4703746"/>
            <a:ext cx="11003622" cy="1415772"/>
          </a:xfrm>
          <a:prstGeom prst="rect">
            <a:avLst/>
          </a:prstGeom>
          <a:solidFill>
            <a:srgbClr val="E56700"/>
          </a:solid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panose="020F0502020204030204" pitchFamily="34" charset="0"/>
              </a:rPr>
              <a:t>Cf. Year 1 Phonics Screening Check in English primary schools </a:t>
            </a:r>
            <a:endParaRPr kumimoji="0" lang="en-GB" sz="2200" b="0" i="0" u="none" strike="noStrike" kern="1200" cap="none" spc="0" normalizeH="0" baseline="0" noProof="0" dirty="0">
              <a:ln>
                <a:noFill/>
              </a:ln>
              <a:solidFill>
                <a:srgbClr val="000099"/>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2200" b="0" i="0" u="none" strike="noStrike" kern="1200" cap="none" spc="0" normalizeH="0" baseline="0" noProof="0" dirty="0">
              <a:ln>
                <a:noFill/>
              </a:ln>
              <a:solidFill>
                <a:srgbClr val="000099"/>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558959" y="1303447"/>
            <a:ext cx="9144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Two main approaches:</a:t>
            </a:r>
          </a:p>
        </p:txBody>
      </p:sp>
      <p:sp>
        <p:nvSpPr>
          <p:cNvPr id="5" name="TextBox 4"/>
          <p:cNvSpPr txBox="1"/>
          <p:nvPr/>
        </p:nvSpPr>
        <p:spPr>
          <a:xfrm>
            <a:off x="621588" y="1808760"/>
            <a:ext cx="5383658" cy="430887"/>
          </a:xfrm>
          <a:prstGeom prst="rect">
            <a:avLst/>
          </a:prstGeom>
          <a:solidFill>
            <a:srgbClr val="E56700"/>
          </a:solid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panose="020F0502020204030204" pitchFamily="34" charset="0"/>
              </a:rPr>
              <a:t>Reading aloud</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6214883" y="1816074"/>
            <a:ext cx="5410326" cy="430887"/>
          </a:xfrm>
          <a:prstGeom prst="rect">
            <a:avLst/>
          </a:prstGeom>
          <a:solidFill>
            <a:srgbClr val="E56700"/>
          </a:solid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panose="020F0502020204030204" pitchFamily="34" charset="0"/>
              </a:rPr>
              <a:t>Transcription</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panose="020F0502020204030204" pitchFamily="34" charset="0"/>
            </a:endParaRPr>
          </a:p>
        </p:txBody>
      </p:sp>
      <p:pic>
        <p:nvPicPr>
          <p:cNvPr id="8" name="Picture 7">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l="8264" t="16402" r="43825" b="28300"/>
          <a:stretch/>
        </p:blipFill>
        <p:spPr bwMode="auto">
          <a:xfrm>
            <a:off x="9439273" y="4731428"/>
            <a:ext cx="2095501" cy="136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21587" y="2242504"/>
            <a:ext cx="5383659" cy="273921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Time consuming to administer and mark</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Needs handling sensitively </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Individual work with teacher, paired reading, self-recording (spoken homework</a:t>
            </a:r>
            <a:r>
              <a:rPr kumimoji="0" lang="en-GB"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 </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6214881" y="2245991"/>
            <a:ext cx="5410327"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Quicker and easier to administer and mark</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296863"/>
            <a:ext cx="8034390" cy="867128"/>
          </a:xfrm>
          <a:prstGeom prst="rect">
            <a:avLst/>
          </a:prstGeom>
        </p:spPr>
      </p:pic>
      <p:sp>
        <p:nvSpPr>
          <p:cNvPr id="16" name="Title 1"/>
          <p:cNvSpPr txBox="1">
            <a:spLocks/>
          </p:cNvSpPr>
          <p:nvPr/>
        </p:nvSpPr>
        <p:spPr>
          <a:xfrm>
            <a:off x="-55462" y="388808"/>
            <a:ext cx="8145318"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Assessing &amp; monitoring progress</a:t>
            </a:r>
          </a:p>
        </p:txBody>
      </p:sp>
    </p:spTree>
    <p:extLst>
      <p:ext uri="{BB962C8B-B14F-4D97-AF65-F5344CB8AC3E}">
        <p14:creationId xmlns:p14="http://schemas.microsoft.com/office/powerpoint/2010/main" val="357593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5" grpId="0" animBg="1"/>
      <p:bldP spid="6" grpId="0" animBg="1"/>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87069" y="346504"/>
            <a:ext cx="6631382" cy="721474"/>
          </a:xfrm>
        </p:spPr>
        <p:txBody>
          <a:bodyPr>
            <a:normAutofit/>
          </a:bodyPr>
          <a:lstStyle/>
          <a:p>
            <a:r>
              <a:rPr lang="en-GB" sz="2800" b="1" dirty="0">
                <a:solidFill>
                  <a:schemeClr val="bg1"/>
                </a:solidFill>
              </a:rPr>
              <a:t>Section A: Listening - Phonics</a:t>
            </a:r>
          </a:p>
        </p:txBody>
      </p:sp>
      <p:sp>
        <p:nvSpPr>
          <p:cNvPr id="2" name="Rectangle 1"/>
          <p:cNvSpPr/>
          <p:nvPr/>
        </p:nvSpPr>
        <p:spPr>
          <a:xfrm>
            <a:off x="487680" y="1193657"/>
            <a:ext cx="11362944"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This part of the test will take around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 minutes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You will hear </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the French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words listed below.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Complete the spelling of each word by filling in the missing letters</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Each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dash (_) represents one missing letter.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For some of the words you hear, there may be more than one way of spelling them.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Just type in any one possible spelling for each word.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aim is to see how you write the sounds that you hear. You won’t know these words. Don’t worry – just do your best!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You will hear each </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word</a:t>
            </a: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 twice</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115076"/>
                </a:solidFill>
                <a:effectLst/>
                <a:uLnTx/>
                <a:uFillTx/>
                <a:latin typeface="Century Gothic" panose="020F0302020204030204"/>
                <a:ea typeface="+mn-ea"/>
                <a:cs typeface="+mn-cs"/>
              </a:rPr>
              <a:t>	absolum _ _ t</a:t>
            </a:r>
            <a:endParaRPr kumimoji="0" lang="es-CO"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	ch _ _ d</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Rounded Rectangular Callout 7"/>
          <p:cNvSpPr/>
          <p:nvPr/>
        </p:nvSpPr>
        <p:spPr>
          <a:xfrm>
            <a:off x="9379476" y="4731504"/>
            <a:ext cx="2540000" cy="1219200"/>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There is one mark for each item.</a:t>
            </a:r>
          </a:p>
        </p:txBody>
      </p:sp>
      <p:sp>
        <p:nvSpPr>
          <p:cNvPr id="9" name="TextBox 8"/>
          <p:cNvSpPr txBox="1"/>
          <p:nvPr/>
        </p:nvSpPr>
        <p:spPr>
          <a:xfrm>
            <a:off x="3488508" y="5444383"/>
            <a:ext cx="2839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Answer: absolum</a:t>
            </a:r>
            <a:r>
              <a:rPr kumimoji="0" lang="en-GB" sz="2000" b="1" i="0" u="none" strike="noStrike" kern="1200" cap="none" spc="0" normalizeH="0" baseline="0" noProof="0">
                <a:ln>
                  <a:noFill/>
                </a:ln>
                <a:solidFill>
                  <a:srgbClr val="104F75"/>
                </a:solidFill>
                <a:effectLst/>
                <a:uLnTx/>
                <a:uFillTx/>
                <a:latin typeface="Century Gothic" panose="020F0302020204030204"/>
                <a:ea typeface="+mn-ea"/>
                <a:cs typeface="+mn-cs"/>
              </a:rPr>
              <a:t>en</a:t>
            </a: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t</a:t>
            </a:r>
          </a:p>
        </p:txBody>
      </p:sp>
      <p:sp>
        <p:nvSpPr>
          <p:cNvPr id="10" name="TextBox 9"/>
          <p:cNvSpPr txBox="1"/>
          <p:nvPr/>
        </p:nvSpPr>
        <p:spPr>
          <a:xfrm>
            <a:off x="3486736" y="5750649"/>
            <a:ext cx="2504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Answer: ch</a:t>
            </a:r>
            <a:r>
              <a:rPr kumimoji="0" lang="en-GB" sz="2000" b="1" i="0" u="none" strike="noStrike" kern="1200" cap="none" spc="0" normalizeH="0" baseline="0" noProof="0">
                <a:ln>
                  <a:noFill/>
                </a:ln>
                <a:solidFill>
                  <a:srgbClr val="104F75"/>
                </a:solidFill>
                <a:effectLst/>
                <a:uLnTx/>
                <a:uFillTx/>
                <a:latin typeface="Century Gothic" panose="020F0302020204030204"/>
                <a:ea typeface="+mn-ea"/>
                <a:cs typeface="+mn-cs"/>
              </a:rPr>
              <a:t>au</a:t>
            </a: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d</a:t>
            </a:r>
          </a:p>
        </p:txBody>
      </p:sp>
      <p:sp>
        <p:nvSpPr>
          <p:cNvPr id="11" name="Action Button: Custom 16">
            <a:hlinkClick r:id="" action="ppaction://noaction" highlightClick="1">
              <a:snd r:embed="rId4" name="absolument.wav"/>
            </a:hlinkClick>
            <a:extLst>
              <a:ext uri="{FF2B5EF4-FFF2-40B4-BE49-F238E27FC236}">
                <a16:creationId xmlns:a16="http://schemas.microsoft.com/office/drawing/2014/main" id="{3B418770-1E72-B240-9307-3BBF955557C6}"/>
              </a:ext>
            </a:extLst>
          </p:cNvPr>
          <p:cNvSpPr/>
          <p:nvPr/>
        </p:nvSpPr>
        <p:spPr>
          <a:xfrm>
            <a:off x="471609" y="5450568"/>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Action Button: Custom 16">
            <a:hlinkClick r:id="" action="ppaction://noaction" highlightClick="1">
              <a:snd r:embed="rId5" name="chaud.wav"/>
            </a:hlinkClick>
            <a:extLst>
              <a:ext uri="{FF2B5EF4-FFF2-40B4-BE49-F238E27FC236}">
                <a16:creationId xmlns:a16="http://schemas.microsoft.com/office/drawing/2014/main" id="{F18D09F0-0D24-5B4F-A26E-132DCCD8073A}"/>
              </a:ext>
            </a:extLst>
          </p:cNvPr>
          <p:cNvSpPr/>
          <p:nvPr/>
        </p:nvSpPr>
        <p:spPr>
          <a:xfrm>
            <a:off x="471609" y="5829077"/>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10076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6503366" cy="721474"/>
          </a:xfrm>
        </p:spPr>
        <p:txBody>
          <a:bodyPr>
            <a:normAutofit/>
          </a:bodyPr>
          <a:lstStyle/>
          <a:p>
            <a:r>
              <a:rPr lang="en-GB" sz="2800" b="1">
                <a:solidFill>
                  <a:schemeClr val="bg1"/>
                </a:solidFill>
              </a:rPr>
              <a:t>SECTION D: Speaking - Phonics</a:t>
            </a:r>
            <a:endParaRPr lang="en-GB" sz="1600" b="1" dirty="0">
              <a:solidFill>
                <a:schemeClr val="bg1"/>
              </a:solidFill>
            </a:endParaRPr>
          </a:p>
        </p:txBody>
      </p:sp>
      <p:sp>
        <p:nvSpPr>
          <p:cNvPr id="8" name="Rectangle 7"/>
          <p:cNvSpPr/>
          <p:nvPr/>
        </p:nvSpPr>
        <p:spPr>
          <a:xfrm>
            <a:off x="494022" y="2352578"/>
            <a:ext cx="11013440" cy="329936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Times New Roman" panose="02020603050405020304" pitchFamily="18" charset="0"/>
                <a:cs typeface="Arial" panose="020B0604020202020204" pitchFamily="34" charset="0"/>
              </a:rPr>
              <a:t>The phonics part of the test will take around </a:t>
            </a:r>
            <a:r>
              <a:rPr kumimoji="0" lang="en-GB" sz="2000" b="1" i="0" u="none" strike="noStrike" kern="1200" cap="none" spc="0" normalizeH="0" baseline="0" noProof="0">
                <a:ln>
                  <a:noFill/>
                </a:ln>
                <a:solidFill>
                  <a:srgbClr val="2F5496"/>
                </a:solidFill>
                <a:effectLst/>
                <a:uLnTx/>
                <a:uFillTx/>
                <a:latin typeface="Century Gothic" panose="020B0502020202020204" pitchFamily="34" charset="0"/>
                <a:ea typeface="Times New Roman" panose="02020603050405020304" pitchFamily="18" charset="0"/>
                <a:cs typeface="Arial" panose="020B0604020202020204" pitchFamily="34" charset="0"/>
              </a:rPr>
              <a:t>2 minutes.</a:t>
            </a: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a:t>
            </a: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Times New Roman" panose="02020603050405020304" pitchFamily="18" charset="0"/>
                <a:cs typeface="Arial" panose="020B0604020202020204" pitchFamily="34" charset="0"/>
              </a:rPr>
              <a:t>hat’s 6 seconds per word – you have time to think about each one carefully. </a:t>
            </a:r>
            <a:endPar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Read this list of French words aloud. You won't know the words. Just say them as you think they should sound. You will get marks for pronouncing the </a:t>
            </a:r>
            <a:r>
              <a:rPr kumimoji="0" lang="en-GB" sz="2000" b="1" i="0" u="sng"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bold</a:t>
            </a: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 </a:t>
            </a:r>
            <a:r>
              <a:rPr kumimoji="0" lang="en-GB" sz="2000" b="1" i="0" u="sng"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underlined</a:t>
            </a: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 parts of each word correctly. If you’re not sure, don’t worry – just have a go and do your best. </a:t>
            </a:r>
            <a:endPar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niv</a:t>
            </a:r>
            <a:r>
              <a:rPr kumimoji="0" lang="en-GB" sz="2000" b="1" i="0" u="sng"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eau</a:t>
            </a:r>
            <a:endPar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de-DE"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2. </a:t>
            </a:r>
            <a:r>
              <a:rPr kumimoji="0" lang="de-DE" sz="2000" b="1" i="0" u="sng"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qu</a:t>
            </a:r>
            <a:r>
              <a:rPr kumimoji="0" lang="de-DE"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otidien</a:t>
            </a:r>
            <a:endPar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3" name="Rounded Rectangular Callout 12"/>
          <p:cNvSpPr/>
          <p:nvPr/>
        </p:nvSpPr>
        <p:spPr>
          <a:xfrm>
            <a:off x="5151120" y="4533642"/>
            <a:ext cx="6776720" cy="1616857"/>
          </a:xfrm>
          <a:prstGeom prst="wedgeRoundRectCallout">
            <a:avLst>
              <a:gd name="adj1" fmla="val -25631"/>
              <a:gd name="adj2" fmla="val 58101"/>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0 marks: Incorrect pronunciation based on English SSC.</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1 mark: Correct knowledge of target SSC, but pronunciation with an English accent.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1 mark: Correct pronunciation of target SSC</a:t>
            </a: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134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6503366" cy="721474"/>
          </a:xfrm>
        </p:spPr>
        <p:txBody>
          <a:bodyPr>
            <a:normAutofit fontScale="90000"/>
          </a:bodyPr>
          <a:lstStyle/>
          <a:p>
            <a:r>
              <a:rPr lang="en-GB" sz="2800" b="1" dirty="0">
                <a:solidFill>
                  <a:schemeClr val="bg1"/>
                </a:solidFill>
              </a:rPr>
              <a:t>Y8 French Applying your </a:t>
            </a:r>
            <a:r>
              <a:rPr lang="en-GB" sz="2800" b="1" dirty="0" err="1">
                <a:solidFill>
                  <a:schemeClr val="bg1"/>
                </a:solidFill>
              </a:rPr>
              <a:t>knoweledge</a:t>
            </a:r>
            <a:endParaRPr lang="en-GB" sz="1600" b="1" dirty="0">
              <a:solidFill>
                <a:schemeClr val="bg1"/>
              </a:solidFill>
            </a:endParaRPr>
          </a:p>
        </p:txBody>
      </p:sp>
      <p:sp>
        <p:nvSpPr>
          <p:cNvPr id="7" name="Rectangle 6">
            <a:extLst>
              <a:ext uri="{FF2B5EF4-FFF2-40B4-BE49-F238E27FC236}">
                <a16:creationId xmlns:a16="http://schemas.microsoft.com/office/drawing/2014/main" id="{0C64B070-FEB9-4B99-A9D8-C94F053DF106}"/>
              </a:ext>
            </a:extLst>
          </p:cNvPr>
          <p:cNvSpPr/>
          <p:nvPr/>
        </p:nvSpPr>
        <p:spPr>
          <a:xfrm>
            <a:off x="150125" y="1163991"/>
            <a:ext cx="11928144" cy="105464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Read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the following text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aloud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won’t know some of the words – don’t worry! Just do  your best to read them aloud as you think they should sound in French.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get marks for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understandable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and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fluent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pronunciation.</a:t>
            </a:r>
          </a:p>
        </p:txBody>
      </p:sp>
      <p:sp>
        <p:nvSpPr>
          <p:cNvPr id="9" name="Text Box 2">
            <a:extLst>
              <a:ext uri="{FF2B5EF4-FFF2-40B4-BE49-F238E27FC236}">
                <a16:creationId xmlns:a16="http://schemas.microsoft.com/office/drawing/2014/main" id="{EB869FCF-7830-4E4F-AD41-988BDE0F051D}"/>
              </a:ext>
            </a:extLst>
          </p:cNvPr>
          <p:cNvSpPr txBox="1">
            <a:spLocks noChangeArrowheads="1"/>
          </p:cNvSpPr>
          <p:nvPr/>
        </p:nvSpPr>
        <p:spPr bwMode="auto">
          <a:xfrm>
            <a:off x="5576868" y="2229388"/>
            <a:ext cx="4904095" cy="3851567"/>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Louis Pasteur est un scientifique français très important dans l'histoire.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Il trouve une solution pour conserver des produits périssables.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Comme résultat, on achète le lait ‘pasteurisé’ au magasin aujourd’hui.</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Il crée aussi le premier vaccin contre une maladie dangereuse.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C'est pourquoi on dit qu'il est ‘le père de la médecine moderne’.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0" name="Picture 9">
            <a:extLst>
              <a:ext uri="{FF2B5EF4-FFF2-40B4-BE49-F238E27FC236}">
                <a16:creationId xmlns:a16="http://schemas.microsoft.com/office/drawing/2014/main" id="{FF270F2C-0109-43D0-94D2-20A698B8B4A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0811" y="2342523"/>
            <a:ext cx="3581400" cy="3371850"/>
          </a:xfrm>
          <a:prstGeom prst="rect">
            <a:avLst/>
          </a:prstGeom>
          <a:noFill/>
          <a:ln>
            <a:noFill/>
          </a:ln>
        </p:spPr>
      </p:pic>
      <p:sp>
        <p:nvSpPr>
          <p:cNvPr id="11" name="Rectangle 10">
            <a:extLst>
              <a:ext uri="{FF2B5EF4-FFF2-40B4-BE49-F238E27FC236}">
                <a16:creationId xmlns:a16="http://schemas.microsoft.com/office/drawing/2014/main" id="{AB6F01C7-51B7-44E3-AB08-616B2B464C6C}"/>
              </a:ext>
            </a:extLst>
          </p:cNvPr>
          <p:cNvSpPr/>
          <p:nvPr/>
        </p:nvSpPr>
        <p:spPr>
          <a:xfrm>
            <a:off x="280225" y="5838257"/>
            <a:ext cx="52966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DengXian" panose="02010600030101010101" pitchFamily="2" charset="-122"/>
                <a:cs typeface="Times New Roman" panose="02020603050405020304" pitchFamily="18" charset="0"/>
              </a:rPr>
              <a:t>Louis Pasteur (1822-1895) dans son </a:t>
            </a:r>
            <a:r>
              <a:rPr kumimoji="0" lang="en-GB" sz="1800" b="0" i="0" u="none" strike="noStrike" kern="1200" cap="none" spc="0" normalizeH="0" baseline="0" noProof="0" dirty="0" err="1">
                <a:ln>
                  <a:noFill/>
                </a:ln>
                <a:solidFill>
                  <a:srgbClr val="1F3864"/>
                </a:solidFill>
                <a:effectLst/>
                <a:uLnTx/>
                <a:uFillTx/>
                <a:latin typeface="Century Gothic" panose="020B0502020202020204" pitchFamily="34" charset="0"/>
                <a:ea typeface="DengXian" panose="02010600030101010101" pitchFamily="2" charset="-122"/>
                <a:cs typeface="Times New Roman" panose="02020603050405020304" pitchFamily="18" charset="0"/>
              </a:rPr>
              <a:t>laboratoire</a:t>
            </a:r>
            <a:endParaRPr kumimoji="0" lang="en-GB" sz="1100" b="0" i="1" u="none" strike="noStrike" kern="1200" cap="none" spc="0" normalizeH="0" baseline="0" noProof="0" dirty="0">
              <a:ln>
                <a:noFill/>
              </a:ln>
              <a:solidFill>
                <a:srgbClr val="44546A"/>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45708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4861932" cy="867128"/>
          </a:xfrm>
          <a:prstGeom prst="rect">
            <a:avLst/>
          </a:prstGeom>
        </p:spPr>
      </p:pic>
      <p:sp>
        <p:nvSpPr>
          <p:cNvPr id="2" name="Title 1"/>
          <p:cNvSpPr>
            <a:spLocks noGrp="1"/>
          </p:cNvSpPr>
          <p:nvPr>
            <p:ph type="title"/>
          </p:nvPr>
        </p:nvSpPr>
        <p:spPr>
          <a:xfrm>
            <a:off x="0" y="0"/>
            <a:ext cx="7076797" cy="1325563"/>
          </a:xfrm>
        </p:spPr>
        <p:txBody>
          <a:bodyPr>
            <a:normAutofit/>
          </a:bodyPr>
          <a:lstStyle/>
          <a:p>
            <a:r>
              <a:rPr lang="en-GB" sz="3200" b="1" dirty="0">
                <a:solidFill>
                  <a:schemeClr val="bg1"/>
                </a:solidFill>
              </a:rPr>
              <a:t>Summary key points</a:t>
            </a:r>
          </a:p>
        </p:txBody>
      </p:sp>
      <p:sp>
        <p:nvSpPr>
          <p:cNvPr id="3" name="TextBox 2"/>
          <p:cNvSpPr txBox="1"/>
          <p:nvPr/>
        </p:nvSpPr>
        <p:spPr>
          <a:xfrm>
            <a:off x="370593" y="1460854"/>
            <a:ext cx="10899032" cy="212365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Plan and teach phonics, as it is a foundation skill which potentially helps a LOT of other aspects of L2 learning!</a:t>
            </a:r>
          </a:p>
          <a:p>
            <a:pPr marL="571500" marR="0" lvl="0" indent="-5715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Keep going with it (especially French)</a:t>
            </a:r>
          </a:p>
          <a:p>
            <a:pPr marL="571500" marR="0" lvl="0" indent="-5715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If it’s worth teaching, it’s worth assessing</a:t>
            </a:r>
          </a:p>
        </p:txBody>
      </p:sp>
    </p:spTree>
    <p:extLst>
      <p:ext uri="{BB962C8B-B14F-4D97-AF65-F5344CB8AC3E}">
        <p14:creationId xmlns:p14="http://schemas.microsoft.com/office/powerpoint/2010/main" val="307730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5" y="1246436"/>
            <a:ext cx="11702459" cy="47298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understand the rationale for phonics teaching in MFL</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look at some of the research evidence underpinning this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explore ways to assess phonics knowledge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742950" lvl="1" indent="-285750">
              <a:lnSpc>
                <a:spcPct val="150000"/>
              </a:lnSpc>
              <a:buFont typeface="Arial" panose="020B0604020202020204" pitchFamily="34" charset="0"/>
              <a:buChar char="•"/>
              <a:defRPr/>
            </a:pPr>
            <a:r>
              <a:rPr lang="en-GB" sz="2200" dirty="0">
                <a:solidFill>
                  <a:srgbClr val="002060"/>
                </a:solidFill>
              </a:rPr>
              <a:t>share ‘quick wins’ for phonics </a:t>
            </a:r>
          </a:p>
          <a:p>
            <a:pPr marL="742950" lvl="1" indent="-285750">
              <a:lnSpc>
                <a:spcPct val="150000"/>
              </a:lnSpc>
              <a:buFont typeface="Arial" panose="020B0604020202020204" pitchFamily="34" charset="0"/>
              <a:buChar char="•"/>
              <a:defRPr/>
            </a:pPr>
            <a:r>
              <a:rPr lang="en-GB" sz="2200" dirty="0">
                <a:solidFill>
                  <a:srgbClr val="002060"/>
                </a:solidFill>
              </a:rPr>
              <a:t>explore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presentation, practice and consolidation resources (Fr, Gm,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Sp</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b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b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Questions, discussion and next steps</a:t>
            </a:r>
          </a:p>
        </p:txBody>
      </p:sp>
      <p:pic>
        <p:nvPicPr>
          <p:cNvPr id="6" name="Picture 5">
            <a:extLst>
              <a:ext uri="{FF2B5EF4-FFF2-40B4-BE49-F238E27FC236}">
                <a16:creationId xmlns:a16="http://schemas.microsoft.com/office/drawing/2014/main" id="{8819A641-DE07-4D2C-8CFB-1BFE75D1A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4349" y="1633071"/>
            <a:ext cx="522871" cy="544657"/>
          </a:xfrm>
          <a:prstGeom prst="rect">
            <a:avLst/>
          </a:prstGeom>
        </p:spPr>
      </p:pic>
      <p:pic>
        <p:nvPicPr>
          <p:cNvPr id="7" name="Picture 6">
            <a:extLst>
              <a:ext uri="{FF2B5EF4-FFF2-40B4-BE49-F238E27FC236}">
                <a16:creationId xmlns:a16="http://schemas.microsoft.com/office/drawing/2014/main" id="{FA95750A-9C43-4606-B89C-F00EB55452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7220" y="2177728"/>
            <a:ext cx="522871" cy="544657"/>
          </a:xfrm>
          <a:prstGeom prst="rect">
            <a:avLst/>
          </a:prstGeom>
        </p:spPr>
      </p:pic>
      <p:pic>
        <p:nvPicPr>
          <p:cNvPr id="8" name="Picture 7">
            <a:extLst>
              <a:ext uri="{FF2B5EF4-FFF2-40B4-BE49-F238E27FC236}">
                <a16:creationId xmlns:a16="http://schemas.microsoft.com/office/drawing/2014/main" id="{1FE366F2-190F-4EAD-844C-26019A055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0191" y="2727696"/>
            <a:ext cx="522871" cy="544657"/>
          </a:xfrm>
          <a:prstGeom prst="rect">
            <a:avLst/>
          </a:prstGeom>
        </p:spPr>
      </p:pic>
    </p:spTree>
    <p:extLst>
      <p:ext uri="{BB962C8B-B14F-4D97-AF65-F5344CB8AC3E}">
        <p14:creationId xmlns:p14="http://schemas.microsoft.com/office/powerpoint/2010/main" val="803223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3370" y="18255"/>
            <a:ext cx="10515600" cy="1325563"/>
          </a:xfrm>
        </p:spPr>
        <p:txBody>
          <a:bodyPr>
            <a:normAutofit/>
          </a:bodyPr>
          <a:lstStyle/>
          <a:p>
            <a:r>
              <a:rPr lang="en-GB" sz="3200" b="1" dirty="0">
                <a:solidFill>
                  <a:schemeClr val="bg1"/>
                </a:solidFill>
              </a:rPr>
              <a:t>Definitions [1/3]</a:t>
            </a:r>
          </a:p>
        </p:txBody>
      </p:sp>
      <p:sp>
        <p:nvSpPr>
          <p:cNvPr id="4" name="Content Placeholder 3">
            <a:extLst>
              <a:ext uri="{FF2B5EF4-FFF2-40B4-BE49-F238E27FC236}">
                <a16:creationId xmlns:a16="http://schemas.microsoft.com/office/drawing/2014/main" id="{9AE16D44-2059-4265-A457-07DC982B5959}"/>
              </a:ext>
            </a:extLst>
          </p:cNvPr>
          <p:cNvSpPr>
            <a:spLocks noGrp="1"/>
          </p:cNvSpPr>
          <p:nvPr>
            <p:ph idx="1"/>
          </p:nvPr>
        </p:nvSpPr>
        <p:spPr>
          <a:xfrm>
            <a:off x="644770" y="1629813"/>
            <a:ext cx="10515600" cy="4351338"/>
          </a:xfrm>
        </p:spPr>
        <p:txBody>
          <a:bodyPr/>
          <a:lstStyle/>
          <a:p>
            <a:r>
              <a:rPr lang="en-GB" b="1" dirty="0"/>
              <a:t>Phonics teaching</a:t>
            </a:r>
          </a:p>
          <a:p>
            <a:pPr lvl="1"/>
            <a:r>
              <a:rPr lang="en-GB" sz="2400" dirty="0"/>
              <a:t>explicit teaching of the relationships between letters and their sounds in written words</a:t>
            </a:r>
          </a:p>
          <a:p>
            <a:pPr lvl="1"/>
            <a:endParaRPr lang="en-GB" dirty="0"/>
          </a:p>
          <a:p>
            <a:pPr marL="457200" lvl="1" indent="0">
              <a:buNone/>
            </a:pPr>
            <a:endParaRPr lang="en-GB" dirty="0"/>
          </a:p>
          <a:p>
            <a:r>
              <a:rPr lang="en-GB" b="1" dirty="0"/>
              <a:t>Sound-symbol correspondences (SSCs)</a:t>
            </a:r>
          </a:p>
          <a:p>
            <a:pPr lvl="1"/>
            <a:r>
              <a:rPr lang="en-GB" sz="2400" dirty="0"/>
              <a:t>the systematic relationships between the written symbols and sounds (at any unit of size) in a given writing system</a:t>
            </a:r>
          </a:p>
          <a:p>
            <a:pPr marL="457200" lvl="1" indent="0">
              <a:buNone/>
            </a:pPr>
            <a:endParaRPr lang="en-GB" b="1" dirty="0"/>
          </a:p>
        </p:txBody>
      </p:sp>
      <p:sp>
        <p:nvSpPr>
          <p:cNvPr id="3" name="TextBox 2"/>
          <p:cNvSpPr txBox="1"/>
          <p:nvPr/>
        </p:nvSpPr>
        <p:spPr>
          <a:xfrm>
            <a:off x="33370" y="4978400"/>
            <a:ext cx="120443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		a		</a:t>
            </a:r>
            <a:r>
              <a:rPr kumimoji="0" lang="en-GB"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tion</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aille</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0960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Autofit/>
          </a:bodyPr>
          <a:lstStyle/>
          <a:p>
            <a:pPr algn="l"/>
            <a:r>
              <a:rPr lang="en-GB" sz="5400" b="1" dirty="0">
                <a:solidFill>
                  <a:srgbClr val="002060"/>
                </a:solidFill>
              </a:rPr>
              <a:t>What are some ‘quick wins’ ?</a:t>
            </a:r>
            <a:endParaRPr lang="en-GB" sz="8800"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93202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7959091"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Curriculum design take-aways</a:t>
            </a:r>
          </a:p>
        </p:txBody>
      </p:sp>
      <p:sp>
        <p:nvSpPr>
          <p:cNvPr id="8" name="TextBox 7">
            <a:extLst>
              <a:ext uri="{FF2B5EF4-FFF2-40B4-BE49-F238E27FC236}">
                <a16:creationId xmlns:a16="http://schemas.microsoft.com/office/drawing/2014/main" id="{FEAE1058-89D6-4FEB-8A45-76EF3589CFDA}"/>
              </a:ext>
            </a:extLst>
          </p:cNvPr>
          <p:cNvSpPr txBox="1"/>
          <p:nvPr/>
        </p:nvSpPr>
        <p:spPr>
          <a:xfrm>
            <a:off x="153355" y="5882591"/>
            <a:ext cx="85316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Other sessions: </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4"/>
              </a:rPr>
              <a:t>https://ncelp.org/ncelp-teacher-cpd/</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pPr>
              <a:lnSpc>
                <a:spcPct val="100000"/>
              </a:lnSpc>
            </a:pPr>
            <a:r>
              <a:rPr lang="en-GB" b="1" dirty="0">
                <a:solidFill>
                  <a:schemeClr val="accent1">
                    <a:lumMod val="50000"/>
                  </a:schemeClr>
                </a:solidFill>
              </a:rPr>
              <a:t>P</a:t>
            </a:r>
            <a:r>
              <a:rPr lang="en-GB" dirty="0">
                <a:solidFill>
                  <a:schemeClr val="accent1">
                    <a:lumMod val="50000"/>
                  </a:schemeClr>
                </a:solidFill>
              </a:rPr>
              <a:t>honics </a:t>
            </a:r>
            <a:br>
              <a:rPr lang="en-GB" dirty="0">
                <a:solidFill>
                  <a:schemeClr val="accent1">
                    <a:lumMod val="50000"/>
                  </a:schemeClr>
                </a:solidFill>
              </a:rPr>
            </a:br>
            <a:r>
              <a:rPr lang="en-GB" dirty="0">
                <a:solidFill>
                  <a:schemeClr val="accent1">
                    <a:lumMod val="50000"/>
                  </a:schemeClr>
                </a:solidFill>
              </a:rPr>
              <a:t>- </a:t>
            </a:r>
            <a:r>
              <a:rPr lang="en-GB" b="1" i="1" dirty="0">
                <a:solidFill>
                  <a:schemeClr val="accent1">
                    <a:lumMod val="50000"/>
                  </a:schemeClr>
                </a:solidFill>
              </a:rPr>
              <a:t>working with unknown words</a:t>
            </a:r>
            <a:br>
              <a:rPr lang="en-GB" b="1" i="1" dirty="0">
                <a:solidFill>
                  <a:schemeClr val="accent1">
                    <a:lumMod val="50000"/>
                  </a:schemeClr>
                </a:solidFill>
              </a:rPr>
            </a:br>
            <a:endParaRPr lang="en-GB" b="1" i="1" dirty="0">
              <a:solidFill>
                <a:schemeClr val="accent1">
                  <a:lumMod val="50000"/>
                </a:schemeClr>
              </a:solidFill>
            </a:endParaRPr>
          </a:p>
          <a:p>
            <a:pPr>
              <a:lnSpc>
                <a:spcPct val="100000"/>
              </a:lnSpc>
            </a:pPr>
            <a:r>
              <a:rPr lang="en-GB" b="1" dirty="0">
                <a:solidFill>
                  <a:schemeClr val="accent1">
                    <a:lumMod val="50000"/>
                  </a:schemeClr>
                </a:solidFill>
              </a:rPr>
              <a:t>V</a:t>
            </a:r>
            <a:r>
              <a:rPr lang="en-GB" dirty="0">
                <a:solidFill>
                  <a:schemeClr val="accent1">
                    <a:lumMod val="50000"/>
                  </a:schemeClr>
                </a:solidFill>
              </a:rPr>
              <a:t>ocabulary </a:t>
            </a:r>
            <a:br>
              <a:rPr lang="en-GB" dirty="0">
                <a:solidFill>
                  <a:schemeClr val="accent1">
                    <a:lumMod val="50000"/>
                  </a:schemeClr>
                </a:solidFill>
              </a:rPr>
            </a:br>
            <a:r>
              <a:rPr lang="en-GB" dirty="0">
                <a:solidFill>
                  <a:schemeClr val="accent1">
                    <a:lumMod val="50000"/>
                  </a:schemeClr>
                </a:solidFill>
              </a:rPr>
              <a:t>- </a:t>
            </a:r>
            <a:r>
              <a:rPr lang="en-GB" i="1" dirty="0">
                <a:solidFill>
                  <a:schemeClr val="accent1">
                    <a:lumMod val="50000"/>
                  </a:schemeClr>
                </a:solidFill>
              </a:rPr>
              <a:t>shortcut to systematic revisiting</a:t>
            </a:r>
            <a:br>
              <a:rPr lang="en-GB" dirty="0">
                <a:solidFill>
                  <a:schemeClr val="accent1">
                    <a:lumMod val="50000"/>
                  </a:schemeClr>
                </a:solidFill>
              </a:rPr>
            </a:br>
            <a:endParaRPr lang="en-GB" dirty="0">
              <a:solidFill>
                <a:schemeClr val="accent1">
                  <a:lumMod val="50000"/>
                </a:schemeClr>
              </a:solidFill>
            </a:endParaRPr>
          </a:p>
          <a:p>
            <a:pPr>
              <a:lnSpc>
                <a:spcPct val="100000"/>
              </a:lnSpc>
            </a:pPr>
            <a:r>
              <a:rPr lang="en-GB" b="1" dirty="0">
                <a:solidFill>
                  <a:schemeClr val="accent1">
                    <a:lumMod val="50000"/>
                  </a:schemeClr>
                </a:solidFill>
              </a:rPr>
              <a:t>G</a:t>
            </a:r>
            <a:r>
              <a:rPr lang="en-GB" dirty="0">
                <a:solidFill>
                  <a:schemeClr val="accent1">
                    <a:lumMod val="50000"/>
                  </a:schemeClr>
                </a:solidFill>
              </a:rPr>
              <a:t>rammar</a:t>
            </a:r>
            <a:br>
              <a:rPr lang="en-GB" dirty="0">
                <a:solidFill>
                  <a:schemeClr val="accent1">
                    <a:lumMod val="50000"/>
                  </a:schemeClr>
                </a:solidFill>
              </a:rPr>
            </a:br>
            <a:r>
              <a:rPr lang="en-GB" dirty="0">
                <a:solidFill>
                  <a:schemeClr val="accent1">
                    <a:lumMod val="50000"/>
                  </a:schemeClr>
                </a:solidFill>
              </a:rPr>
              <a:t> - </a:t>
            </a:r>
            <a:r>
              <a:rPr lang="en-GB" i="1" dirty="0">
                <a:solidFill>
                  <a:schemeClr val="accent1">
                    <a:lumMod val="50000"/>
                  </a:schemeClr>
                </a:solidFill>
              </a:rPr>
              <a:t>input practice before production</a:t>
            </a:r>
          </a:p>
        </p:txBody>
      </p:sp>
      <p:pic>
        <p:nvPicPr>
          <p:cNvPr id="17" name="Picture 16" descr="A picture containing drawing&#10;&#10;Description automatically generated">
            <a:extLst>
              <a:ext uri="{FF2B5EF4-FFF2-40B4-BE49-F238E27FC236}">
                <a16:creationId xmlns:a16="http://schemas.microsoft.com/office/drawing/2014/main" id="{C4C18D30-2907-4904-83CB-E2C52D88EE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229248" y="732407"/>
            <a:ext cx="5368744" cy="3909060"/>
          </a:xfrm>
          <a:prstGeom prst="rect">
            <a:avLst/>
          </a:prstGeom>
        </p:spPr>
      </p:pic>
    </p:spTree>
    <p:extLst>
      <p:ext uri="{BB962C8B-B14F-4D97-AF65-F5344CB8AC3E}">
        <p14:creationId xmlns:p14="http://schemas.microsoft.com/office/powerpoint/2010/main" val="3024088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Using unknown words [1]</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89729" y="1293817"/>
            <a:ext cx="11612541" cy="4172705"/>
          </a:xfrm>
        </p:spPr>
        <p:txBody>
          <a:bodyPr anchor="t">
            <a:normAutofit lnSpcReduction="10000"/>
          </a:bodyPr>
          <a:lstStyle/>
          <a:p>
            <a:pPr marL="0" indent="0">
              <a:buNone/>
            </a:pPr>
            <a:r>
              <a:rPr lang="en-GB" dirty="0">
                <a:solidFill>
                  <a:schemeClr val="accent1">
                    <a:lumMod val="50000"/>
                  </a:schemeClr>
                </a:solidFill>
              </a:rPr>
              <a:t>To practise applying SSC (symbol-sound correspondence) knowledge, we need to use </a:t>
            </a:r>
            <a:r>
              <a:rPr lang="en-GB" b="1" dirty="0">
                <a:solidFill>
                  <a:schemeClr val="accent1">
                    <a:lumMod val="50000"/>
                  </a:schemeClr>
                </a:solidFill>
              </a:rPr>
              <a:t>unknown</a:t>
            </a:r>
            <a:r>
              <a:rPr lang="en-GB" dirty="0">
                <a:solidFill>
                  <a:schemeClr val="accent1">
                    <a:lumMod val="50000"/>
                  </a:schemeClr>
                </a:solidFill>
              </a:rPr>
              <a:t> words. For example:</a:t>
            </a:r>
          </a:p>
          <a:p>
            <a:pPr lvl="1">
              <a:lnSpc>
                <a:spcPct val="200000"/>
              </a:lnSpc>
              <a:buFont typeface="Wingdings" panose="05000000000000000000" pitchFamily="2" charset="2"/>
              <a:buChar char="§"/>
            </a:pPr>
            <a:r>
              <a:rPr lang="en-GB" sz="2600" dirty="0">
                <a:solidFill>
                  <a:schemeClr val="accent1">
                    <a:lumMod val="50000"/>
                  </a:schemeClr>
                </a:solidFill>
              </a:rPr>
              <a:t>Place names</a:t>
            </a:r>
          </a:p>
          <a:p>
            <a:pPr lvl="1">
              <a:lnSpc>
                <a:spcPct val="200000"/>
              </a:lnSpc>
              <a:buFont typeface="Wingdings" panose="05000000000000000000" pitchFamily="2" charset="2"/>
              <a:buChar char="§"/>
            </a:pPr>
            <a:r>
              <a:rPr lang="en-GB" sz="2600" dirty="0">
                <a:solidFill>
                  <a:schemeClr val="accent1">
                    <a:lumMod val="50000"/>
                  </a:schemeClr>
                </a:solidFill>
              </a:rPr>
              <a:t>People’s names</a:t>
            </a:r>
          </a:p>
          <a:p>
            <a:pPr lvl="1">
              <a:lnSpc>
                <a:spcPct val="200000"/>
              </a:lnSpc>
              <a:buFont typeface="Wingdings" panose="05000000000000000000" pitchFamily="2" charset="2"/>
              <a:buChar char="§"/>
            </a:pPr>
            <a:r>
              <a:rPr lang="en-GB" sz="2600" dirty="0">
                <a:solidFill>
                  <a:schemeClr val="accent1">
                    <a:lumMod val="50000"/>
                  </a:schemeClr>
                </a:solidFill>
              </a:rPr>
              <a:t>Names of other things (e.g. games, bands)</a:t>
            </a:r>
          </a:p>
          <a:p>
            <a:pPr lvl="1">
              <a:lnSpc>
                <a:spcPct val="200000"/>
              </a:lnSpc>
              <a:buFont typeface="Wingdings" panose="05000000000000000000" pitchFamily="2" charset="2"/>
              <a:buChar char="§"/>
            </a:pPr>
            <a:r>
              <a:rPr lang="en-GB" sz="2600" dirty="0">
                <a:solidFill>
                  <a:schemeClr val="accent1">
                    <a:lumMod val="50000"/>
                  </a:schemeClr>
                </a:solidFill>
              </a:rPr>
              <a:t>Cognates (not previously-taught)</a:t>
            </a:r>
          </a:p>
          <a:p>
            <a:pPr marL="0" indent="0">
              <a:buNone/>
            </a:pPr>
            <a:endParaRPr lang="en-GB" dirty="0">
              <a:solidFill>
                <a:schemeClr val="accent1">
                  <a:lumMod val="50000"/>
                </a:schemeClr>
              </a:solidFill>
            </a:endParaRPr>
          </a:p>
        </p:txBody>
      </p:sp>
    </p:spTree>
    <p:extLst>
      <p:ext uri="{BB962C8B-B14F-4D97-AF65-F5344CB8AC3E}">
        <p14:creationId xmlns:p14="http://schemas.microsoft.com/office/powerpoint/2010/main" val="258150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6905628" cy="869950"/>
          </a:xfrm>
          <a:prstGeom prst="rect">
            <a:avLst/>
          </a:prstGeom>
        </p:spPr>
      </p:pic>
      <p:sp>
        <p:nvSpPr>
          <p:cNvPr id="2" name="Title 1"/>
          <p:cNvSpPr>
            <a:spLocks noGrp="1"/>
          </p:cNvSpPr>
          <p:nvPr>
            <p:ph type="title"/>
          </p:nvPr>
        </p:nvSpPr>
        <p:spPr>
          <a:xfrm>
            <a:off x="-22576" y="-18470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32932" y="100235"/>
            <a:ext cx="2230980"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670829"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zlingen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074898" y="3004718"/>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Fr_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shafen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5498425" y="2604608"/>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Hagn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19" name="TextBox 18"/>
          <p:cNvSpPr txBox="1"/>
          <p:nvPr/>
        </p:nvSpPr>
        <p:spPr>
          <a:xfrm>
            <a:off x="5932822" y="5481454"/>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Altenrh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_n</a:t>
            </a:r>
          </a:p>
        </p:txBody>
      </p:sp>
      <p:sp>
        <p:nvSpPr>
          <p:cNvPr id="20" name="TextBox 19"/>
          <p:cNvSpPr txBox="1"/>
          <p:nvPr/>
        </p:nvSpPr>
        <p:spPr>
          <a:xfrm>
            <a:off x="4519288"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allhausen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1344203" y="362176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eckborn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176947" y="4322413"/>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omanshorn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1188994" y="221999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Radolf_ell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1639824" y="171627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Allensba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270360" y="2304870"/>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746295" y="1807851"/>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610684" y="27197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024615" y="556366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64732" y="4426944"/>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34" name="TextBox 33"/>
          <p:cNvSpPr txBox="1"/>
          <p:nvPr/>
        </p:nvSpPr>
        <p:spPr>
          <a:xfrm>
            <a:off x="3879173" y="3657585"/>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eu</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5" name="TextBox 34"/>
          <p:cNvSpPr txBox="1"/>
          <p:nvPr/>
        </p:nvSpPr>
        <p:spPr>
          <a:xfrm>
            <a:off x="7612321" y="300471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ie</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6" name="TextBox 35"/>
          <p:cNvSpPr txBox="1"/>
          <p:nvPr/>
        </p:nvSpPr>
        <p:spPr>
          <a:xfrm>
            <a:off x="8238826" y="300427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7" name="TextBox 36"/>
          <p:cNvSpPr txBox="1"/>
          <p:nvPr/>
        </p:nvSpPr>
        <p:spPr>
          <a:xfrm>
            <a:off x="2213214" y="221786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z</a:t>
            </a:r>
          </a:p>
        </p:txBody>
      </p:sp>
      <p:sp>
        <p:nvSpPr>
          <p:cNvPr id="38" name="TextBox 37"/>
          <p:cNvSpPr txBox="1"/>
          <p:nvPr/>
        </p:nvSpPr>
        <p:spPr>
          <a:xfrm>
            <a:off x="3035181" y="1716271"/>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9" name="TextBox 38">
            <a:hlinkClick r:id="" action="ppaction://noaction">
              <a:snd r:embed="rId11" name="2. 5. Wallhausen.wav"/>
            </a:hlinkClick>
          </p:cNvPr>
          <p:cNvSpPr txBox="1"/>
          <p:nvPr/>
        </p:nvSpPr>
        <p:spPr>
          <a:xfrm>
            <a:off x="4720818" y="1791322"/>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W</a:t>
            </a:r>
          </a:p>
        </p:txBody>
      </p:sp>
      <p:sp>
        <p:nvSpPr>
          <p:cNvPr id="40" name="TextBox 39"/>
          <p:cNvSpPr txBox="1"/>
          <p:nvPr/>
        </p:nvSpPr>
        <p:spPr>
          <a:xfrm>
            <a:off x="1649077" y="361963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S t</a:t>
            </a:r>
          </a:p>
        </p:txBody>
      </p:sp>
      <p:sp>
        <p:nvSpPr>
          <p:cNvPr id="41" name="TextBox 40"/>
          <p:cNvSpPr txBox="1"/>
          <p:nvPr/>
        </p:nvSpPr>
        <p:spPr>
          <a:xfrm>
            <a:off x="6498549" y="261797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au</a:t>
            </a:r>
          </a:p>
        </p:txBody>
      </p:sp>
      <p:sp>
        <p:nvSpPr>
          <p:cNvPr id="42" name="TextBox 41"/>
          <p:cNvSpPr txBox="1"/>
          <p:nvPr/>
        </p:nvSpPr>
        <p:spPr>
          <a:xfrm>
            <a:off x="7108463" y="546469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ei</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43" name="TextBox 42">
            <a:hlinkClick r:id="" action="ppaction://noaction">
              <a:snd r:embed="rId12" name="2. 9. Romanshorn.wav"/>
            </a:hlinkClick>
          </p:cNvPr>
          <p:cNvSpPr txBox="1"/>
          <p:nvPr/>
        </p:nvSpPr>
        <p:spPr>
          <a:xfrm>
            <a:off x="4403869" y="432241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R</a:t>
            </a:r>
          </a:p>
        </p:txBody>
      </p:sp>
      <p:sp>
        <p:nvSpPr>
          <p:cNvPr id="44" name="Action Button: Custom 24">
            <a:hlinkClick r:id="" action="ppaction://noaction" highlightClick="1">
              <a:snd r:embed="rId13" name="2. 2. Steckborn.wav"/>
            </a:hlinkClick>
            <a:extLst>
              <a:ext uri="{FF2B5EF4-FFF2-40B4-BE49-F238E27FC236}">
                <a16:creationId xmlns:a16="http://schemas.microsoft.com/office/drawing/2014/main" id="{E56C3004-E6FA-49F3-B12D-655F2D168FF0}"/>
              </a:ext>
            </a:extLst>
          </p:cNvPr>
          <p:cNvSpPr/>
          <p:nvPr/>
        </p:nvSpPr>
        <p:spPr>
          <a:xfrm>
            <a:off x="1419838" y="3699239"/>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112E31A9-14B6-4D8B-B9D0-33FBFFD128D6}"/>
              </a:ext>
            </a:extLst>
          </p:cNvPr>
          <p:cNvSpPr txBox="1"/>
          <p:nvPr/>
        </p:nvSpPr>
        <p:spPr>
          <a:xfrm>
            <a:off x="3182131" y="6364656"/>
            <a:ext cx="4728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Artwork: Steve Clarke</a:t>
            </a:r>
          </a:p>
        </p:txBody>
      </p:sp>
    </p:spTree>
    <p:extLst>
      <p:ext uri="{BB962C8B-B14F-4D97-AF65-F5344CB8AC3E}">
        <p14:creationId xmlns:p14="http://schemas.microsoft.com/office/powerpoint/2010/main" val="178516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84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9875"/>
            <a:ext cx="5631472" cy="713163"/>
          </a:xfrm>
        </p:spPr>
        <p:txBody>
          <a:bodyPr>
            <a:noAutofit/>
          </a:bodyPr>
          <a:lstStyle/>
          <a:p>
            <a:r>
              <a:rPr lang="fr-FR" sz="3600" b="1" dirty="0">
                <a:solidFill>
                  <a:schemeClr val="bg1"/>
                </a:solidFill>
                <a:latin typeface="Century Gothic" panose="020B0502020202020204" pitchFamily="34" charset="0"/>
              </a:rPr>
              <a:t>Phonétique</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Rounded Rectangle 46" descr="background rectangle">
            <a:extLst>
              <a:ext uri="{FF2B5EF4-FFF2-40B4-BE49-F238E27FC236}">
                <a16:creationId xmlns:a16="http://schemas.microsoft.com/office/drawing/2014/main" id="{9BABDC12-8E89-4F17-BAD5-0DBE8EF2AD34}"/>
              </a:ext>
            </a:extLst>
          </p:cNvPr>
          <p:cNvSpPr/>
          <p:nvPr/>
        </p:nvSpPr>
        <p:spPr>
          <a:xfrm>
            <a:off x="9677400" y="253844"/>
            <a:ext cx="2129323" cy="432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lire / parler </a:t>
            </a:r>
          </a:p>
        </p:txBody>
      </p:sp>
      <p:sp>
        <p:nvSpPr>
          <p:cNvPr id="38" name="TextBox 37">
            <a:extLst>
              <a:ext uri="{FF2B5EF4-FFF2-40B4-BE49-F238E27FC236}">
                <a16:creationId xmlns:a16="http://schemas.microsoft.com/office/drawing/2014/main" id="{69FBBC52-E1DE-4D49-A020-1C119A8245E0}"/>
              </a:ext>
            </a:extLst>
          </p:cNvPr>
          <p:cNvSpPr txBox="1"/>
          <p:nvPr/>
        </p:nvSpPr>
        <p:spPr>
          <a:xfrm>
            <a:off x="208063" y="1387306"/>
            <a:ext cx="115986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Dis les noms.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Attention! C’est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hard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ou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[j]/soft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nvGrpSpPr>
          <p:cNvPr id="50" name="Group 49">
            <a:extLst>
              <a:ext uri="{FF2B5EF4-FFF2-40B4-BE49-F238E27FC236}">
                <a16:creationId xmlns:a16="http://schemas.microsoft.com/office/drawing/2014/main" id="{8FD43676-23AF-4E7C-9151-D5172F5653EB}"/>
              </a:ext>
            </a:extLst>
          </p:cNvPr>
          <p:cNvGrpSpPr/>
          <p:nvPr/>
        </p:nvGrpSpPr>
        <p:grpSpPr>
          <a:xfrm>
            <a:off x="369610" y="3763350"/>
            <a:ext cx="2756079" cy="432000"/>
            <a:chOff x="418636" y="2395799"/>
            <a:chExt cx="2756079" cy="432000"/>
          </a:xfrm>
        </p:grpSpPr>
        <p:sp>
          <p:nvSpPr>
            <p:cNvPr id="51" name="Action Button: Custom 16">
              <a:hlinkClick r:id="" action="ppaction://noaction" highlightClick="1">
                <a:snd r:embed="rId4" name="gaelle.wav"/>
              </a:hlinkClick>
              <a:extLst>
                <a:ext uri="{FF2B5EF4-FFF2-40B4-BE49-F238E27FC236}">
                  <a16:creationId xmlns:a16="http://schemas.microsoft.com/office/drawing/2014/main" id="{FCE69012-D98A-4088-A558-A1381ED6C82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TextBox 51">
              <a:extLst>
                <a:ext uri="{FF2B5EF4-FFF2-40B4-BE49-F238E27FC236}">
                  <a16:creationId xmlns:a16="http://schemas.microsoft.com/office/drawing/2014/main" id="{1F8B95B5-2245-4835-BF10-BDFB3F62704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3" name="Group 52">
            <a:extLst>
              <a:ext uri="{FF2B5EF4-FFF2-40B4-BE49-F238E27FC236}">
                <a16:creationId xmlns:a16="http://schemas.microsoft.com/office/drawing/2014/main" id="{D53D8FE7-E95E-4F70-A704-3A0B4EE01517}"/>
              </a:ext>
            </a:extLst>
          </p:cNvPr>
          <p:cNvGrpSpPr/>
          <p:nvPr/>
        </p:nvGrpSpPr>
        <p:grpSpPr>
          <a:xfrm>
            <a:off x="369610" y="4529700"/>
            <a:ext cx="2756079" cy="432000"/>
            <a:chOff x="418636" y="2395799"/>
            <a:chExt cx="2756079" cy="432000"/>
          </a:xfrm>
        </p:grpSpPr>
        <p:sp>
          <p:nvSpPr>
            <p:cNvPr id="54" name="Action Button: Custom 16">
              <a:hlinkClick r:id="" action="ppaction://noaction" highlightClick="1">
                <a:snd r:embed="rId5" name="angeline.wav"/>
              </a:hlinkClick>
              <a:extLst>
                <a:ext uri="{FF2B5EF4-FFF2-40B4-BE49-F238E27FC236}">
                  <a16:creationId xmlns:a16="http://schemas.microsoft.com/office/drawing/2014/main" id="{C1224A1A-0C17-406D-8740-635F806AE9F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5" name="TextBox 54">
              <a:extLst>
                <a:ext uri="{FF2B5EF4-FFF2-40B4-BE49-F238E27FC236}">
                  <a16:creationId xmlns:a16="http://schemas.microsoft.com/office/drawing/2014/main" id="{27B222A6-CD41-4E4D-ABF9-48FF9B33B0C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6" name="Group 55">
            <a:extLst>
              <a:ext uri="{FF2B5EF4-FFF2-40B4-BE49-F238E27FC236}">
                <a16:creationId xmlns:a16="http://schemas.microsoft.com/office/drawing/2014/main" id="{989F25CF-8677-418C-BD4B-85DB0DF00FD3}"/>
              </a:ext>
            </a:extLst>
          </p:cNvPr>
          <p:cNvGrpSpPr/>
          <p:nvPr/>
        </p:nvGrpSpPr>
        <p:grpSpPr>
          <a:xfrm>
            <a:off x="369610" y="5296049"/>
            <a:ext cx="2756079" cy="432000"/>
            <a:chOff x="418636" y="2395799"/>
            <a:chExt cx="2756079" cy="432000"/>
          </a:xfrm>
        </p:grpSpPr>
        <p:sp>
          <p:nvSpPr>
            <p:cNvPr id="57" name="Action Button: Custom 16">
              <a:hlinkClick r:id="" action="ppaction://noaction" highlightClick="1">
                <a:snd r:embed="rId6" name="agathe.wav"/>
              </a:hlinkClick>
              <a:extLst>
                <a:ext uri="{FF2B5EF4-FFF2-40B4-BE49-F238E27FC236}">
                  <a16:creationId xmlns:a16="http://schemas.microsoft.com/office/drawing/2014/main" id="{654E1F49-4CB0-44B3-858B-5E514CF3643B}"/>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TextBox 57">
              <a:extLst>
                <a:ext uri="{FF2B5EF4-FFF2-40B4-BE49-F238E27FC236}">
                  <a16:creationId xmlns:a16="http://schemas.microsoft.com/office/drawing/2014/main" id="{4D6F95FD-84C1-4536-A047-CCCF549A9D3D}"/>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p>
          </p:txBody>
        </p:sp>
      </p:grpSp>
      <p:grpSp>
        <p:nvGrpSpPr>
          <p:cNvPr id="62" name="Group 61">
            <a:extLst>
              <a:ext uri="{FF2B5EF4-FFF2-40B4-BE49-F238E27FC236}">
                <a16:creationId xmlns:a16="http://schemas.microsoft.com/office/drawing/2014/main" id="{841A07CE-C00F-462D-B0DD-FD91479B79D1}"/>
              </a:ext>
            </a:extLst>
          </p:cNvPr>
          <p:cNvGrpSpPr/>
          <p:nvPr/>
        </p:nvGrpSpPr>
        <p:grpSpPr>
          <a:xfrm>
            <a:off x="369610" y="2997000"/>
            <a:ext cx="2756079" cy="432000"/>
            <a:chOff x="418636" y="2395799"/>
            <a:chExt cx="2756079" cy="432000"/>
          </a:xfrm>
        </p:grpSpPr>
        <p:sp>
          <p:nvSpPr>
            <p:cNvPr id="63" name="Action Button: Custom 16">
              <a:hlinkClick r:id="" action="ppaction://noaction" highlightClick="1">
                <a:snd r:embed="rId7" name="gerald.wav"/>
              </a:hlinkClick>
              <a:extLst>
                <a:ext uri="{FF2B5EF4-FFF2-40B4-BE49-F238E27FC236}">
                  <a16:creationId xmlns:a16="http://schemas.microsoft.com/office/drawing/2014/main" id="{0375B0B4-8A0D-465F-919E-EF7A5CD4012C}"/>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4" name="TextBox 63">
              <a:extLst>
                <a:ext uri="{FF2B5EF4-FFF2-40B4-BE49-F238E27FC236}">
                  <a16:creationId xmlns:a16="http://schemas.microsoft.com/office/drawing/2014/main" id="{D2B3F702-61DE-4AE2-944E-4DA1C9C9A561}"/>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rard</a:t>
              </a:r>
            </a:p>
          </p:txBody>
        </p:sp>
      </p:grpSp>
      <p:grpSp>
        <p:nvGrpSpPr>
          <p:cNvPr id="125" name="Group 124">
            <a:extLst>
              <a:ext uri="{FF2B5EF4-FFF2-40B4-BE49-F238E27FC236}">
                <a16:creationId xmlns:a16="http://schemas.microsoft.com/office/drawing/2014/main" id="{7488FC20-650E-425B-964A-3D444935974C}"/>
              </a:ext>
            </a:extLst>
          </p:cNvPr>
          <p:cNvGrpSpPr/>
          <p:nvPr/>
        </p:nvGrpSpPr>
        <p:grpSpPr>
          <a:xfrm>
            <a:off x="4107690" y="3763350"/>
            <a:ext cx="2756079" cy="432000"/>
            <a:chOff x="418636" y="2395799"/>
            <a:chExt cx="2756079" cy="432000"/>
          </a:xfrm>
        </p:grpSpPr>
        <p:sp>
          <p:nvSpPr>
            <p:cNvPr id="126" name="Action Button: Custom 16">
              <a:hlinkClick r:id="" action="ppaction://noaction" highlightClick="1">
                <a:snd r:embed="rId8" name="julien.wav"/>
              </a:hlinkClick>
              <a:extLst>
                <a:ext uri="{FF2B5EF4-FFF2-40B4-BE49-F238E27FC236}">
                  <a16:creationId xmlns:a16="http://schemas.microsoft.com/office/drawing/2014/main" id="{A94E2842-246D-4207-8FCD-62594BC2E7E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27" name="TextBox 126">
              <a:extLst>
                <a:ext uri="{FF2B5EF4-FFF2-40B4-BE49-F238E27FC236}">
                  <a16:creationId xmlns:a16="http://schemas.microsoft.com/office/drawing/2014/main" id="{9653485C-B722-49A8-BF43-C7613251D77B}"/>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ulien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8" name="Group 127">
            <a:extLst>
              <a:ext uri="{FF2B5EF4-FFF2-40B4-BE49-F238E27FC236}">
                <a16:creationId xmlns:a16="http://schemas.microsoft.com/office/drawing/2014/main" id="{94D66223-81C1-4EDA-B3E4-536E2B48E0E7}"/>
              </a:ext>
            </a:extLst>
          </p:cNvPr>
          <p:cNvGrpSpPr/>
          <p:nvPr/>
        </p:nvGrpSpPr>
        <p:grpSpPr>
          <a:xfrm>
            <a:off x="4107690" y="4529700"/>
            <a:ext cx="2756079" cy="432000"/>
            <a:chOff x="418636" y="2395799"/>
            <a:chExt cx="2756079" cy="432000"/>
          </a:xfrm>
        </p:grpSpPr>
        <p:sp>
          <p:nvSpPr>
            <p:cNvPr id="129" name="Action Button: Custom 16">
              <a:hlinkClick r:id="" action="ppaction://noaction" highlightClick="1">
                <a:snd r:embed="rId9" name="josephine.wav"/>
              </a:hlinkClick>
              <a:extLst>
                <a:ext uri="{FF2B5EF4-FFF2-40B4-BE49-F238E27FC236}">
                  <a16:creationId xmlns:a16="http://schemas.microsoft.com/office/drawing/2014/main" id="{74640730-4986-42F4-B7A9-5CDBCFCE07A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30" name="TextBox 129">
              <a:extLst>
                <a:ext uri="{FF2B5EF4-FFF2-40B4-BE49-F238E27FC236}">
                  <a16:creationId xmlns:a16="http://schemas.microsoft.com/office/drawing/2014/main" id="{38D1DFB2-46C4-4FA5-BE47-D12E05B152A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oséphine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31" name="Group 130">
            <a:extLst>
              <a:ext uri="{FF2B5EF4-FFF2-40B4-BE49-F238E27FC236}">
                <a16:creationId xmlns:a16="http://schemas.microsoft.com/office/drawing/2014/main" id="{654516A4-AB17-496D-ACD6-359712EB1267}"/>
              </a:ext>
            </a:extLst>
          </p:cNvPr>
          <p:cNvGrpSpPr/>
          <p:nvPr/>
        </p:nvGrpSpPr>
        <p:grpSpPr>
          <a:xfrm>
            <a:off x="4107690" y="5296049"/>
            <a:ext cx="2756079" cy="432000"/>
            <a:chOff x="418636" y="2395799"/>
            <a:chExt cx="2756079" cy="432000"/>
          </a:xfrm>
        </p:grpSpPr>
        <p:sp>
          <p:nvSpPr>
            <p:cNvPr id="132" name="Action Button: Custom 16">
              <a:hlinkClick r:id="" action="ppaction://noaction" highlightClick="1">
                <a:snd r:embed="rId10" name="morgane.wav"/>
              </a:hlinkClick>
              <a:extLst>
                <a:ext uri="{FF2B5EF4-FFF2-40B4-BE49-F238E27FC236}">
                  <a16:creationId xmlns:a16="http://schemas.microsoft.com/office/drawing/2014/main" id="{CF20B5E5-5322-49CF-893F-849EE5E7F225}"/>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33" name="TextBox 132">
              <a:extLst>
                <a:ext uri="{FF2B5EF4-FFF2-40B4-BE49-F238E27FC236}">
                  <a16:creationId xmlns:a16="http://schemas.microsoft.com/office/drawing/2014/main" id="{DA404FFC-EDF0-48DB-9A98-AEE384EA4A62}"/>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Mor</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34" name="Group 133">
            <a:extLst>
              <a:ext uri="{FF2B5EF4-FFF2-40B4-BE49-F238E27FC236}">
                <a16:creationId xmlns:a16="http://schemas.microsoft.com/office/drawing/2014/main" id="{4904C1E8-6B7B-4625-AC39-95CC65A8CFB9}"/>
              </a:ext>
            </a:extLst>
          </p:cNvPr>
          <p:cNvGrpSpPr/>
          <p:nvPr/>
        </p:nvGrpSpPr>
        <p:grpSpPr>
          <a:xfrm>
            <a:off x="4107690" y="2997000"/>
            <a:ext cx="2756079" cy="432000"/>
            <a:chOff x="418636" y="2395799"/>
            <a:chExt cx="2756079" cy="432000"/>
          </a:xfrm>
        </p:grpSpPr>
        <p:sp>
          <p:nvSpPr>
            <p:cNvPr id="135" name="Action Button: Custom 16">
              <a:hlinkClick r:id="" action="ppaction://noaction" highlightClick="1">
                <a:snd r:embed="rId11" name="gille.wav"/>
              </a:hlinkClick>
              <a:extLst>
                <a:ext uri="{FF2B5EF4-FFF2-40B4-BE49-F238E27FC236}">
                  <a16:creationId xmlns:a16="http://schemas.microsoft.com/office/drawing/2014/main" id="{B5098B93-DA8D-4C59-B593-CE799366A45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6" name="TextBox 135">
              <a:extLst>
                <a:ext uri="{FF2B5EF4-FFF2-40B4-BE49-F238E27FC236}">
                  <a16:creationId xmlns:a16="http://schemas.microsoft.com/office/drawing/2014/main" id="{7CB89691-01C9-4AA0-BF65-7559CB8FD6CC}"/>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lles</a:t>
              </a:r>
            </a:p>
          </p:txBody>
        </p:sp>
      </p:grpSp>
      <p:grpSp>
        <p:nvGrpSpPr>
          <p:cNvPr id="137" name="Group 136">
            <a:extLst>
              <a:ext uri="{FF2B5EF4-FFF2-40B4-BE49-F238E27FC236}">
                <a16:creationId xmlns:a16="http://schemas.microsoft.com/office/drawing/2014/main" id="{8CBC4617-2D03-417A-B7DD-97F5FEAD2A6F}"/>
              </a:ext>
            </a:extLst>
          </p:cNvPr>
          <p:cNvGrpSpPr/>
          <p:nvPr/>
        </p:nvGrpSpPr>
        <p:grpSpPr>
          <a:xfrm>
            <a:off x="7845770" y="3763350"/>
            <a:ext cx="2756079" cy="432000"/>
            <a:chOff x="418636" y="2395799"/>
            <a:chExt cx="2756079" cy="432000"/>
          </a:xfrm>
        </p:grpSpPr>
        <p:sp>
          <p:nvSpPr>
            <p:cNvPr id="138" name="Action Button: Custom 16">
              <a:hlinkClick r:id="" action="ppaction://noaction" highlightClick="1">
                <a:snd r:embed="rId12" name="jerome.wav"/>
              </a:hlinkClick>
              <a:extLst>
                <a:ext uri="{FF2B5EF4-FFF2-40B4-BE49-F238E27FC236}">
                  <a16:creationId xmlns:a16="http://schemas.microsoft.com/office/drawing/2014/main" id="{4C508EFA-9394-4D44-BA4F-A39D7BD8912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39" name="TextBox 138">
              <a:extLst>
                <a:ext uri="{FF2B5EF4-FFF2-40B4-BE49-F238E27FC236}">
                  <a16:creationId xmlns:a16="http://schemas.microsoft.com/office/drawing/2014/main" id="{2CAEFC8C-B8C7-4906-A6D4-7E606DF6D954}"/>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érôme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0" name="Group 139">
            <a:extLst>
              <a:ext uri="{FF2B5EF4-FFF2-40B4-BE49-F238E27FC236}">
                <a16:creationId xmlns:a16="http://schemas.microsoft.com/office/drawing/2014/main" id="{EE1FF8E9-A5E9-43B6-AF3E-B42EA999F128}"/>
              </a:ext>
            </a:extLst>
          </p:cNvPr>
          <p:cNvGrpSpPr/>
          <p:nvPr/>
        </p:nvGrpSpPr>
        <p:grpSpPr>
          <a:xfrm>
            <a:off x="7845770" y="4529700"/>
            <a:ext cx="2756079" cy="432000"/>
            <a:chOff x="418636" y="2395799"/>
            <a:chExt cx="2756079" cy="432000"/>
          </a:xfrm>
        </p:grpSpPr>
        <p:sp>
          <p:nvSpPr>
            <p:cNvPr id="141" name="Action Button: Custom 16">
              <a:hlinkClick r:id="" action="ppaction://noaction" highlightClick="1">
                <a:snd r:embed="rId13" name="margaux.wav"/>
              </a:hlinkClick>
              <a:extLst>
                <a:ext uri="{FF2B5EF4-FFF2-40B4-BE49-F238E27FC236}">
                  <a16:creationId xmlns:a16="http://schemas.microsoft.com/office/drawing/2014/main" id="{2C63039D-7CA3-4B1F-8F36-9E9CC160CC70}"/>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42" name="TextBox 141">
              <a:extLst>
                <a:ext uri="{FF2B5EF4-FFF2-40B4-BE49-F238E27FC236}">
                  <a16:creationId xmlns:a16="http://schemas.microsoft.com/office/drawing/2014/main" id="{542224AF-D89D-4334-BAF8-EB2583840B98}"/>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ux</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3" name="Group 142">
            <a:extLst>
              <a:ext uri="{FF2B5EF4-FFF2-40B4-BE49-F238E27FC236}">
                <a16:creationId xmlns:a16="http://schemas.microsoft.com/office/drawing/2014/main" id="{CD13FAAD-B405-491A-9947-EF2037A11F4C}"/>
              </a:ext>
            </a:extLst>
          </p:cNvPr>
          <p:cNvGrpSpPr/>
          <p:nvPr/>
        </p:nvGrpSpPr>
        <p:grpSpPr>
          <a:xfrm>
            <a:off x="7845770" y="5296049"/>
            <a:ext cx="2756079" cy="432000"/>
            <a:chOff x="418636" y="2395799"/>
            <a:chExt cx="2756079" cy="432000"/>
          </a:xfrm>
        </p:grpSpPr>
        <p:sp>
          <p:nvSpPr>
            <p:cNvPr id="144" name="Action Button: Custom 16">
              <a:hlinkClick r:id="" action="ppaction://noaction" highlightClick="1">
                <a:snd r:embed="rId14" name="georges.wav"/>
              </a:hlinkClick>
              <a:extLst>
                <a:ext uri="{FF2B5EF4-FFF2-40B4-BE49-F238E27FC236}">
                  <a16:creationId xmlns:a16="http://schemas.microsoft.com/office/drawing/2014/main" id="{EF333FA2-7374-4A38-8BB5-2FCE2E06B88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145" name="TextBox 144">
              <a:extLst>
                <a:ext uri="{FF2B5EF4-FFF2-40B4-BE49-F238E27FC236}">
                  <a16:creationId xmlns:a16="http://schemas.microsoft.com/office/drawing/2014/main" id="{3C298F1F-7177-4125-9794-5B7B1EEC01A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orges</a:t>
              </a:r>
            </a:p>
          </p:txBody>
        </p:sp>
      </p:grpSp>
      <p:grpSp>
        <p:nvGrpSpPr>
          <p:cNvPr id="146" name="Group 145">
            <a:extLst>
              <a:ext uri="{FF2B5EF4-FFF2-40B4-BE49-F238E27FC236}">
                <a16:creationId xmlns:a16="http://schemas.microsoft.com/office/drawing/2014/main" id="{D103989B-7E37-4399-B4B2-162723E6E397}"/>
              </a:ext>
            </a:extLst>
          </p:cNvPr>
          <p:cNvGrpSpPr/>
          <p:nvPr/>
        </p:nvGrpSpPr>
        <p:grpSpPr>
          <a:xfrm>
            <a:off x="7845770" y="2997000"/>
            <a:ext cx="2756079" cy="432000"/>
            <a:chOff x="418636" y="2395799"/>
            <a:chExt cx="2756079" cy="432000"/>
          </a:xfrm>
        </p:grpSpPr>
        <p:sp>
          <p:nvSpPr>
            <p:cNvPr id="147" name="Action Button: Custom 16">
              <a:hlinkClick r:id="" action="ppaction://noaction" highlightClick="1">
                <a:snd r:embed="rId15" name="jacques.wav"/>
              </a:hlinkClick>
              <a:extLst>
                <a:ext uri="{FF2B5EF4-FFF2-40B4-BE49-F238E27FC236}">
                  <a16:creationId xmlns:a16="http://schemas.microsoft.com/office/drawing/2014/main" id="{A30781EF-79DA-4C20-914A-EBDC5511CF03}"/>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48" name="TextBox 147">
              <a:extLst>
                <a:ext uri="{FF2B5EF4-FFF2-40B4-BE49-F238E27FC236}">
                  <a16:creationId xmlns:a16="http://schemas.microsoft.com/office/drawing/2014/main" id="{28ABFC8D-AFD1-40D0-8B62-9D194EEBE336}"/>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acques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pic>
        <p:nvPicPr>
          <p:cNvPr id="16" name="Picture 15">
            <a:extLst>
              <a:ext uri="{FF2B5EF4-FFF2-40B4-BE49-F238E27FC236}">
                <a16:creationId xmlns:a16="http://schemas.microsoft.com/office/drawing/2014/main" id="{424D1C95-AB2B-4B10-9E20-E13AC7F9BCA1}"/>
              </a:ext>
            </a:extLst>
          </p:cNvPr>
          <p:cNvPicPr>
            <a:picLocks noChangeAspect="1"/>
          </p:cNvPicPr>
          <p:nvPr/>
        </p:nvPicPr>
        <p:blipFill>
          <a:blip r:embed="rId16"/>
          <a:stretch>
            <a:fillRect/>
          </a:stretch>
        </p:blipFill>
        <p:spPr>
          <a:xfrm>
            <a:off x="10513260" y="1043645"/>
            <a:ext cx="1457325" cy="2933700"/>
          </a:xfrm>
          <a:prstGeom prst="rect">
            <a:avLst/>
          </a:prstGeom>
        </p:spPr>
      </p:pic>
      <p:sp>
        <p:nvSpPr>
          <p:cNvPr id="17" name="Speech Bubble: Rectangle with Corners Rounded 16">
            <a:extLst>
              <a:ext uri="{FF2B5EF4-FFF2-40B4-BE49-F238E27FC236}">
                <a16:creationId xmlns:a16="http://schemas.microsoft.com/office/drawing/2014/main" id="{6F08F0F3-9D3E-4BAE-B548-B12E5A141EE1}"/>
              </a:ext>
            </a:extLst>
          </p:cNvPr>
          <p:cNvSpPr/>
          <p:nvPr/>
        </p:nvSpPr>
        <p:spPr>
          <a:xfrm>
            <a:off x="8061770" y="1545749"/>
            <a:ext cx="2168229" cy="587852"/>
          </a:xfrm>
          <a:prstGeom prst="wedgeRoundRectCallout">
            <a:avLst>
              <a:gd name="adj1" fmla="val 59722"/>
              <a:gd name="adj2" fmla="val 2403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Mon nom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45" name="TextBox 44">
            <a:extLst>
              <a:ext uri="{FF2B5EF4-FFF2-40B4-BE49-F238E27FC236}">
                <a16:creationId xmlns:a16="http://schemas.microsoft.com/office/drawing/2014/main" id="{E55B12A3-2EE8-4EC8-9FFC-CCF9490CB87F}"/>
              </a:ext>
            </a:extLst>
          </p:cNvPr>
          <p:cNvSpPr txBox="1"/>
          <p:nvPr/>
        </p:nvSpPr>
        <p:spPr>
          <a:xfrm>
            <a:off x="4789672" y="6388070"/>
            <a:ext cx="472825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Adeline Charlton / Natalie Finlayson</a:t>
            </a:r>
          </a:p>
        </p:txBody>
      </p:sp>
    </p:spTree>
    <p:extLst>
      <p:ext uri="{BB962C8B-B14F-4D97-AF65-F5344CB8AC3E}">
        <p14:creationId xmlns:p14="http://schemas.microsoft.com/office/powerpoint/2010/main" val="1910142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Using unknown words [2]</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pPr marL="0" indent="0">
              <a:buNone/>
            </a:pPr>
            <a:r>
              <a:rPr lang="en-GB" b="1" dirty="0">
                <a:solidFill>
                  <a:schemeClr val="accent1">
                    <a:lumMod val="50000"/>
                  </a:schemeClr>
                </a:solidFill>
              </a:rPr>
              <a:t>Minimal pairs </a:t>
            </a:r>
            <a:r>
              <a:rPr lang="en-GB" dirty="0">
                <a:solidFill>
                  <a:schemeClr val="accent1">
                    <a:lumMod val="50000"/>
                  </a:schemeClr>
                </a:solidFill>
              </a:rPr>
              <a:t>are two similar sounding words that differ in only one phoneme and have distinct meanings. </a:t>
            </a:r>
            <a:br>
              <a:rPr lang="en-GB" dirty="0">
                <a:solidFill>
                  <a:schemeClr val="accent1">
                    <a:lumMod val="50000"/>
                  </a:schemeClr>
                </a:solidFill>
              </a:rPr>
            </a:br>
            <a:endParaRPr lang="en-GB" dirty="0">
              <a:solidFill>
                <a:schemeClr val="accent1">
                  <a:lumMod val="50000"/>
                </a:schemeClr>
              </a:solidFill>
            </a:endParaRPr>
          </a:p>
        </p:txBody>
      </p:sp>
      <p:pic>
        <p:nvPicPr>
          <p:cNvPr id="7" name="Picture 6" descr="A herd of sheep standing on top of a lush green field&#10;&#10;Description automatically generated">
            <a:extLst>
              <a:ext uri="{FF2B5EF4-FFF2-40B4-BE49-F238E27FC236}">
                <a16:creationId xmlns:a16="http://schemas.microsoft.com/office/drawing/2014/main" id="{DDB093AF-289D-44EA-BC88-4C59358DC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8159" y="2727005"/>
            <a:ext cx="4237909" cy="3180727"/>
          </a:xfrm>
          <a:prstGeom prst="rect">
            <a:avLst/>
          </a:prstGeom>
        </p:spPr>
      </p:pic>
      <p:pic>
        <p:nvPicPr>
          <p:cNvPr id="11" name="Picture 10" descr="A large ship in a body of water&#10;&#10;Description automatically generated">
            <a:extLst>
              <a:ext uri="{FF2B5EF4-FFF2-40B4-BE49-F238E27FC236}">
                <a16:creationId xmlns:a16="http://schemas.microsoft.com/office/drawing/2014/main" id="{8826027C-E50A-4121-B2E7-CC3716986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6068" y="2727005"/>
            <a:ext cx="4762106" cy="3180727"/>
          </a:xfrm>
          <a:prstGeom prst="rect">
            <a:avLst/>
          </a:prstGeom>
        </p:spPr>
      </p:pic>
      <p:sp>
        <p:nvSpPr>
          <p:cNvPr id="12" name="Rectangle 11">
            <a:extLst>
              <a:ext uri="{FF2B5EF4-FFF2-40B4-BE49-F238E27FC236}">
                <a16:creationId xmlns:a16="http://schemas.microsoft.com/office/drawing/2014/main" id="{FFB2F1FA-88EA-4E02-8A5D-6D0036CE1F6C}"/>
              </a:ext>
            </a:extLst>
          </p:cNvPr>
          <p:cNvSpPr/>
          <p:nvPr/>
        </p:nvSpPr>
        <p:spPr>
          <a:xfrm>
            <a:off x="1568159" y="2724467"/>
            <a:ext cx="14382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Tw Cen MT" panose="020B0602020104020603"/>
                <a:ea typeface="+mn-ea"/>
                <a:cs typeface="+mn-cs"/>
              </a:rPr>
              <a:t>sheep </a:t>
            </a:r>
          </a:p>
        </p:txBody>
      </p:sp>
      <p:sp>
        <p:nvSpPr>
          <p:cNvPr id="14" name="Rectangle 13">
            <a:extLst>
              <a:ext uri="{FF2B5EF4-FFF2-40B4-BE49-F238E27FC236}">
                <a16:creationId xmlns:a16="http://schemas.microsoft.com/office/drawing/2014/main" id="{8BBD0D27-8281-4A86-9336-ECFE72240019}"/>
              </a:ext>
            </a:extLst>
          </p:cNvPr>
          <p:cNvSpPr/>
          <p:nvPr/>
        </p:nvSpPr>
        <p:spPr>
          <a:xfrm>
            <a:off x="5930049" y="2724467"/>
            <a:ext cx="99257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Tw Cen MT" panose="020B0602020104020603"/>
                <a:ea typeface="+mn-ea"/>
                <a:cs typeface="+mn-cs"/>
              </a:rPr>
              <a:t>ship</a:t>
            </a:r>
          </a:p>
        </p:txBody>
      </p:sp>
    </p:spTree>
    <p:extLst>
      <p:ext uri="{BB962C8B-B14F-4D97-AF65-F5344CB8AC3E}">
        <p14:creationId xmlns:p14="http://schemas.microsoft.com/office/powerpoint/2010/main" val="304950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grpSp>
        <p:nvGrpSpPr>
          <p:cNvPr id="19" name="Group 18"/>
          <p:cNvGrpSpPr/>
          <p:nvPr/>
        </p:nvGrpSpPr>
        <p:grpSpPr>
          <a:xfrm>
            <a:off x="4244443" y="126803"/>
            <a:ext cx="7783689" cy="6119674"/>
            <a:chOff x="4244443" y="126803"/>
            <a:chExt cx="7783689" cy="6119674"/>
          </a:xfrm>
        </p:grpSpPr>
        <p:pic>
          <p:nvPicPr>
            <p:cNvPr id="191"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090" y="125916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8318" y="4503167"/>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6"/>
              <a:ext cx="7498344" cy="5407111"/>
              <a:chOff x="3744601" y="369525"/>
              <a:chExt cx="8137106" cy="5867727"/>
            </a:xfrm>
          </p:grpSpPr>
          <p:grpSp>
            <p:nvGrpSpPr>
              <p:cNvPr id="165" name="Group 164"/>
              <p:cNvGrpSpPr/>
              <p:nvPr/>
            </p:nvGrpSpPr>
            <p:grpSpPr>
              <a:xfrm>
                <a:off x="3744601" y="369525"/>
                <a:ext cx="7532550" cy="5867727"/>
                <a:chOff x="1353398" y="449681"/>
                <a:chExt cx="7492861" cy="5950533"/>
              </a:xfrm>
            </p:grpSpPr>
            <p:grpSp>
              <p:nvGrpSpPr>
                <p:cNvPr id="56" name="Group 55"/>
                <p:cNvGrpSpPr/>
                <p:nvPr/>
              </p:nvGrpSpPr>
              <p:grpSpPr>
                <a:xfrm>
                  <a:off x="2580254" y="4142015"/>
                  <a:ext cx="1171396" cy="1016826"/>
                  <a:chOff x="4896319" y="1831217"/>
                  <a:chExt cx="1171396" cy="1016826"/>
                </a:xfrm>
              </p:grpSpPr>
              <p:grpSp>
                <p:nvGrpSpPr>
                  <p:cNvPr id="57" name="Group 56"/>
                  <p:cNvGrpSpPr/>
                  <p:nvPr/>
                </p:nvGrpSpPr>
                <p:grpSpPr>
                  <a:xfrm>
                    <a:off x="4896319" y="1831217"/>
                    <a:ext cx="1171396" cy="1016826"/>
                    <a:chOff x="4892832" y="1814762"/>
                    <a:chExt cx="1209517" cy="1028404"/>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TextBox 63"/>
                    <p:cNvSpPr txBox="1"/>
                    <p:nvPr/>
                  </p:nvSpPr>
                  <p:spPr>
                    <a:xfrm>
                      <a:off x="4892832" y="249734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65" name="TextBox 64"/>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982800"/>
                      <a:chOff x="4945306" y="1849175"/>
                      <a:chExt cx="1017417" cy="993991"/>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Wein</a:t>
                        </a:r>
                      </a:p>
                    </p:txBody>
                  </p:sp>
                  <p:sp>
                    <p:nvSpPr>
                      <p:cNvPr id="15" name="TextBox 14"/>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983801"/>
                      <a:chOff x="4945306" y="1848163"/>
                      <a:chExt cx="1097249" cy="99500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25" name="TextBox 24"/>
                      <p:cNvSpPr txBox="1"/>
                      <p:nvPr/>
                    </p:nvSpPr>
                    <p:spPr>
                      <a:xfrm>
                        <a:off x="5221946" y="1848163"/>
                        <a:ext cx="82060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01783"/>
                    <a:chOff x="4712733" y="1846260"/>
                    <a:chExt cx="1286285" cy="1001783"/>
                  </a:xfrm>
                </p:grpSpPr>
                <p:grpSp>
                  <p:nvGrpSpPr>
                    <p:cNvPr id="27" name="Group 26"/>
                    <p:cNvGrpSpPr/>
                    <p:nvPr/>
                  </p:nvGrpSpPr>
                  <p:grpSpPr>
                    <a:xfrm>
                      <a:off x="4925237" y="1846260"/>
                      <a:ext cx="1073781" cy="1001783"/>
                      <a:chOff x="4922691" y="1829976"/>
                      <a:chExt cx="1108725" cy="101319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TextBox 33"/>
                      <p:cNvSpPr txBox="1"/>
                      <p:nvPr/>
                    </p:nvSpPr>
                    <p:spPr>
                      <a:xfrm>
                        <a:off x="4922691" y="2474344"/>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p:cNvSpPr txBox="1"/>
                      <p:nvPr/>
                    </p:nvSpPr>
                    <p:spPr>
                      <a:xfrm>
                        <a:off x="5211680" y="1829976"/>
                        <a:ext cx="819736" cy="347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982800"/>
                      <a:chOff x="4923348" y="1849175"/>
                      <a:chExt cx="1039375" cy="99399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TextBox 43"/>
                      <p:cNvSpPr txBox="1"/>
                      <p:nvPr/>
                    </p:nvSpPr>
                    <p:spPr>
                      <a:xfrm>
                        <a:off x="4923348" y="249488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06552"/>
                    <a:chOff x="4712733" y="1841491"/>
                    <a:chExt cx="1478814" cy="1006552"/>
                  </a:xfrm>
                </p:grpSpPr>
                <p:grpSp>
                  <p:nvGrpSpPr>
                    <p:cNvPr id="47" name="Group 46"/>
                    <p:cNvGrpSpPr/>
                    <p:nvPr/>
                  </p:nvGrpSpPr>
                  <p:grpSpPr>
                    <a:xfrm>
                      <a:off x="4892568" y="1841491"/>
                      <a:ext cx="1196959" cy="1006552"/>
                      <a:chOff x="4888951" y="1825153"/>
                      <a:chExt cx="1235910" cy="1018013"/>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TextBox 53"/>
                      <p:cNvSpPr txBox="1"/>
                      <p:nvPr/>
                    </p:nvSpPr>
                    <p:spPr>
                      <a:xfrm>
                        <a:off x="4888951" y="249728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55" name="TextBox 54"/>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00733"/>
                      <a:chOff x="4901785" y="1831037"/>
                      <a:chExt cx="1140288" cy="1012129"/>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4" name="TextBox 73"/>
                      <p:cNvSpPr txBox="1"/>
                      <p:nvPr/>
                    </p:nvSpPr>
                    <p:spPr>
                      <a:xfrm>
                        <a:off x="4901785" y="2478219"/>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TextBox 74"/>
                      <p:cNvSpPr txBox="1"/>
                      <p:nvPr/>
                    </p:nvSpPr>
                    <p:spPr>
                      <a:xfrm>
                        <a:off x="5239055" y="1831037"/>
                        <a:ext cx="803018"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982800"/>
                      <a:chOff x="4945306" y="1849175"/>
                      <a:chExt cx="1148050" cy="99399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TextBox 83"/>
                      <p:cNvSpPr txBox="1"/>
                      <p:nvPr/>
                    </p:nvSpPr>
                    <p:spPr>
                      <a:xfrm>
                        <a:off x="4945306" y="248537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85" name="TextBox 84"/>
                      <p:cNvSpPr txBox="1"/>
                      <p:nvPr/>
                    </p:nvSpPr>
                    <p:spPr>
                      <a:xfrm>
                        <a:off x="5187787" y="1849175"/>
                        <a:ext cx="90556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982800"/>
                      <a:chOff x="4950554" y="1849175"/>
                      <a:chExt cx="1032301" cy="993991"/>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TextBox 93"/>
                      <p:cNvSpPr txBox="1"/>
                      <p:nvPr/>
                    </p:nvSpPr>
                    <p:spPr>
                      <a:xfrm>
                        <a:off x="4967920" y="24867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TextBox 9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7"/>
                    <a:ext cx="1280200" cy="1253410"/>
                    <a:chOff x="4911347" y="1842962"/>
                    <a:chExt cx="1280200" cy="1253410"/>
                  </a:xfrm>
                </p:grpSpPr>
                <p:grpSp>
                  <p:nvGrpSpPr>
                    <p:cNvPr id="97" name="Group 96"/>
                    <p:cNvGrpSpPr/>
                    <p:nvPr/>
                  </p:nvGrpSpPr>
                  <p:grpSpPr>
                    <a:xfrm>
                      <a:off x="4911347" y="1842962"/>
                      <a:ext cx="1125161" cy="1022993"/>
                      <a:chOff x="4908342" y="1826642"/>
                      <a:chExt cx="1161776" cy="1034642"/>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4" name="TextBox 103"/>
                      <p:cNvSpPr txBox="1"/>
                      <p:nvPr/>
                    </p:nvSpPr>
                    <p:spPr>
                      <a:xfrm>
                        <a:off x="4908342" y="2518875"/>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05" name="TextBox 104"/>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14895"/>
                      <a:chOff x="4931059" y="1816714"/>
                      <a:chExt cx="1114988" cy="1026452"/>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4" name="TextBox 113"/>
                      <p:cNvSpPr txBox="1"/>
                      <p:nvPr/>
                    </p:nvSpPr>
                    <p:spPr>
                      <a:xfrm>
                        <a:off x="4931059" y="2467701"/>
                        <a:ext cx="1014936"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TextBox 114"/>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4" name="TextBox 123"/>
                      <p:cNvSpPr txBox="1"/>
                      <p:nvPr/>
                    </p:nvSpPr>
                    <p:spPr>
                      <a:xfrm>
                        <a:off x="4921193" y="2440115"/>
                        <a:ext cx="1014935" cy="347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5" name="TextBox 124"/>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4" name="TextBox 133"/>
                      <p:cNvSpPr txBox="1"/>
                      <p:nvPr/>
                    </p:nvSpPr>
                    <p:spPr>
                      <a:xfrm>
                        <a:off x="4879463" y="246299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35" name="TextBox 134"/>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89046"/>
                    <a:chOff x="4712733" y="1858996"/>
                    <a:chExt cx="1226814" cy="989046"/>
                  </a:xfrm>
                </p:grpSpPr>
                <p:grpSp>
                  <p:nvGrpSpPr>
                    <p:cNvPr id="137" name="Group 136"/>
                    <p:cNvGrpSpPr/>
                    <p:nvPr/>
                  </p:nvGrpSpPr>
                  <p:grpSpPr>
                    <a:xfrm>
                      <a:off x="4928791" y="1865242"/>
                      <a:ext cx="1003703" cy="982800"/>
                      <a:chOff x="4926357" y="1849175"/>
                      <a:chExt cx="1036366" cy="993991"/>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4" name="TextBox 143"/>
                      <p:cNvSpPr txBox="1"/>
                      <p:nvPr/>
                    </p:nvSpPr>
                    <p:spPr>
                      <a:xfrm>
                        <a:off x="4926357" y="24716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5" name="TextBox 1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994713"/>
                  <a:chOff x="2462918" y="617883"/>
                  <a:chExt cx="1271652" cy="994713"/>
                </a:xfrm>
              </p:grpSpPr>
              <p:grpSp>
                <p:nvGrpSpPr>
                  <p:cNvPr id="147" name="Group 146"/>
                  <p:cNvGrpSpPr/>
                  <p:nvPr/>
                </p:nvGrpSpPr>
                <p:grpSpPr>
                  <a:xfrm>
                    <a:off x="2462918" y="617883"/>
                    <a:ext cx="1064343" cy="994713"/>
                    <a:chOff x="2380239" y="587613"/>
                    <a:chExt cx="1098980" cy="100604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4" name="TextBox 153"/>
                    <p:cNvSpPr txBox="1"/>
                    <p:nvPr/>
                  </p:nvSpPr>
                  <p:spPr>
                    <a:xfrm>
                      <a:off x="2380239" y="121235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5" name="TextBox 154"/>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3" name="TextBox 162"/>
                    <p:cNvSpPr txBox="1"/>
                    <p:nvPr/>
                  </p:nvSpPr>
                  <p:spPr>
                    <a:xfrm>
                      <a:off x="3647813" y="245663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4" name="TextBox 163"/>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9" name="TextBox 228"/>
            <p:cNvSpPr txBox="1"/>
            <p:nvPr/>
          </p:nvSpPr>
          <p:spPr>
            <a:xfrm>
              <a:off x="5586982" y="3667660"/>
              <a:ext cx="910584" cy="311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3" name="TextBox 232"/>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3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4098" name="Picture 2" descr="Play Audio Button Set Clip Art">
            <a:hlinkClick r:id="" action="ppaction://noaction" highlightClick="1">
              <a:snd r:embed="rId6" name="Phonics 3.1.4.1.wav"/>
            </a:hlinkClick>
            <a:extLst>
              <a:ext uri="{FF2B5EF4-FFF2-40B4-BE49-F238E27FC236}">
                <a16:creationId xmlns:a16="http://schemas.microsoft.com/office/drawing/2014/main" id="{EEBC303D-A628-4359-A1CD-BC8727A5C3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19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4521" y="506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4512"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80656" y="215115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4512" y="328654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69626" y="444779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4862" y="1224160"/>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685557" y="-137518"/>
            <a:ext cx="5517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1</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180"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038413-DCE6-4002-94DF-2D427D110488}"/>
              </a:ext>
            </a:extLst>
          </p:cNvPr>
          <p:cNvSpPr txBox="1"/>
          <p:nvPr/>
        </p:nvSpPr>
        <p:spPr>
          <a:xfrm>
            <a:off x="6625414" y="6430394"/>
            <a:ext cx="298235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Natalie Finlayson</a:t>
            </a:r>
          </a:p>
        </p:txBody>
      </p:sp>
    </p:spTree>
    <p:extLst>
      <p:ext uri="{BB962C8B-B14F-4D97-AF65-F5344CB8AC3E}">
        <p14:creationId xmlns:p14="http://schemas.microsoft.com/office/powerpoint/2010/main" val="5330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5" name="Table 54">
            <a:extLst>
              <a:ext uri="{FF2B5EF4-FFF2-40B4-BE49-F238E27FC236}">
                <a16:creationId xmlns:a16="http://schemas.microsoft.com/office/drawing/2014/main" id="{D48A76EA-74EF-4028-927E-AED497442433}"/>
              </a:ext>
            </a:extLst>
          </p:cNvPr>
          <p:cNvGraphicFramePr>
            <a:graphicFrameLocks noGrp="1"/>
          </p:cNvGraphicFramePr>
          <p:nvPr/>
        </p:nvGraphicFramePr>
        <p:xfrm>
          <a:off x="6512004"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graphicFrame>
        <p:nvGraphicFramePr>
          <p:cNvPr id="2" name="Table 1">
            <a:extLst>
              <a:ext uri="{FF2B5EF4-FFF2-40B4-BE49-F238E27FC236}">
                <a16:creationId xmlns:a16="http://schemas.microsoft.com/office/drawing/2014/main" id="{3F3BD631-F988-4995-891D-A2FA0C9F0AF9}"/>
              </a:ext>
            </a:extLst>
          </p:cNvPr>
          <p:cNvGraphicFramePr>
            <a:graphicFrameLocks noGrp="1"/>
          </p:cNvGraphicFramePr>
          <p:nvPr/>
        </p:nvGraphicFramePr>
        <p:xfrm>
          <a:off x="279997"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sp>
        <p:nvSpPr>
          <p:cNvPr id="5" name="Rounded Rectangle 46">
            <a:extLst>
              <a:ext uri="{FF2B5EF4-FFF2-40B4-BE49-F238E27FC236}">
                <a16:creationId xmlns:a16="http://schemas.microsoft.com/office/drawing/2014/main" id="{2E9269F7-4DBD-4D66-9033-F8D7A9604A95}"/>
              </a:ext>
            </a:extLst>
          </p:cNvPr>
          <p:cNvSpPr/>
          <p:nvPr/>
        </p:nvSpPr>
        <p:spPr>
          <a:xfrm>
            <a:off x="9753600" y="211769"/>
            <a:ext cx="2156320" cy="35973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Action Button: Custom 66" descr="number 1">
            <a:hlinkClick r:id="" action="ppaction://noaction" highlightClick="1">
              <a:snd r:embed="rId3" name="1-chef.wav"/>
            </a:hlinkClick>
            <a:extLst>
              <a:ext uri="{FF2B5EF4-FFF2-40B4-BE49-F238E27FC236}">
                <a16:creationId xmlns:a16="http://schemas.microsoft.com/office/drawing/2014/main" id="{B4B22334-B9A7-4F1E-B940-9C0DA7CB6B72}"/>
              </a:ext>
            </a:extLst>
          </p:cNvPr>
          <p:cNvSpPr/>
          <p:nvPr/>
        </p:nvSpPr>
        <p:spPr>
          <a:xfrm>
            <a:off x="465445" y="1973181"/>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Action Button: Custom 69" descr="number 2">
            <a:hlinkClick r:id="" action="ppaction://noaction" highlightClick="1">
              <a:snd r:embed="rId4" name="2 avalanche.wav"/>
            </a:hlinkClick>
            <a:extLst>
              <a:ext uri="{FF2B5EF4-FFF2-40B4-BE49-F238E27FC236}">
                <a16:creationId xmlns:a16="http://schemas.microsoft.com/office/drawing/2014/main" id="{8A1E0069-9749-49A4-87EE-4A2C10BF43BB}"/>
              </a:ext>
            </a:extLst>
          </p:cNvPr>
          <p:cNvSpPr/>
          <p:nvPr/>
        </p:nvSpPr>
        <p:spPr>
          <a:xfrm>
            <a:off x="465445" y="2877830"/>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Action Button: Custom 72" descr="number 3">
            <a:hlinkClick r:id="" action="ppaction://noaction" highlightClick="1">
              <a:snd r:embed="rId5" name="3 touche.wav"/>
            </a:hlinkClick>
            <a:extLst>
              <a:ext uri="{FF2B5EF4-FFF2-40B4-BE49-F238E27FC236}">
                <a16:creationId xmlns:a16="http://schemas.microsoft.com/office/drawing/2014/main" id="{799379FC-B7D7-4CE5-8F77-E9A6AA06284F}"/>
              </a:ext>
            </a:extLst>
          </p:cNvPr>
          <p:cNvSpPr/>
          <p:nvPr/>
        </p:nvSpPr>
        <p:spPr>
          <a:xfrm>
            <a:off x="465445"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75" descr="number 4">
            <a:hlinkClick r:id="" action="ppaction://noaction" highlightClick="1">
              <a:snd r:embed="rId6" name="4 brochure.wav"/>
            </a:hlinkClick>
            <a:extLst>
              <a:ext uri="{FF2B5EF4-FFF2-40B4-BE49-F238E27FC236}">
                <a16:creationId xmlns:a16="http://schemas.microsoft.com/office/drawing/2014/main" id="{7A063671-FD9F-4429-B54C-784F03D688DE}"/>
              </a:ext>
            </a:extLst>
          </p:cNvPr>
          <p:cNvSpPr/>
          <p:nvPr/>
        </p:nvSpPr>
        <p:spPr>
          <a:xfrm>
            <a:off x="465445" y="467773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2" name="Action Button: Custom 78" descr="number 5">
            <a:hlinkClick r:id="" action="ppaction://noaction" highlightClick="1">
              <a:snd r:embed="rId7" name="5 charge.wav"/>
            </a:hlinkClick>
            <a:extLst>
              <a:ext uri="{FF2B5EF4-FFF2-40B4-BE49-F238E27FC236}">
                <a16:creationId xmlns:a16="http://schemas.microsoft.com/office/drawing/2014/main" id="{3853283F-04D4-4EC4-B256-2F4A352972D0}"/>
              </a:ext>
            </a:extLst>
          </p:cNvPr>
          <p:cNvSpPr/>
          <p:nvPr/>
        </p:nvSpPr>
        <p:spPr>
          <a:xfrm>
            <a:off x="465445"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Action Button: Custom 81" descr="number 6">
            <a:hlinkClick r:id="" action="ppaction://noaction" highlightClick="1">
              <a:snd r:embed="rId8" name="6 champagne.wav"/>
            </a:hlinkClick>
            <a:extLst>
              <a:ext uri="{FF2B5EF4-FFF2-40B4-BE49-F238E27FC236}">
                <a16:creationId xmlns:a16="http://schemas.microsoft.com/office/drawing/2014/main" id="{1D61EF3A-2B81-4E8B-9A7C-269706316FEA}"/>
              </a:ext>
            </a:extLst>
          </p:cNvPr>
          <p:cNvSpPr/>
          <p:nvPr/>
        </p:nvSpPr>
        <p:spPr>
          <a:xfrm>
            <a:off x="6682541" y="196860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4" name="Action Button: Custom 84" descr="number 7">
            <a:hlinkClick r:id="" action="ppaction://noaction" highlightClick="1">
              <a:snd r:embed="rId9" name="7 chocolat.wav"/>
            </a:hlinkClick>
            <a:extLst>
              <a:ext uri="{FF2B5EF4-FFF2-40B4-BE49-F238E27FC236}">
                <a16:creationId xmlns:a16="http://schemas.microsoft.com/office/drawing/2014/main" id="{EE60D675-6720-4F14-A2E6-F4F4312D8E71}"/>
              </a:ext>
            </a:extLst>
          </p:cNvPr>
          <p:cNvSpPr/>
          <p:nvPr/>
        </p:nvSpPr>
        <p:spPr>
          <a:xfrm>
            <a:off x="6682541" y="28817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5" name="Action Button: Custom 87" descr="number 8">
            <a:hlinkClick r:id="" action="ppaction://noaction" highlightClick="1">
              <a:snd r:embed="rId10" name="8 champion.wav"/>
            </a:hlinkClick>
            <a:extLst>
              <a:ext uri="{FF2B5EF4-FFF2-40B4-BE49-F238E27FC236}">
                <a16:creationId xmlns:a16="http://schemas.microsoft.com/office/drawing/2014/main" id="{2671ECFD-D5D9-4B8A-A92F-6A15D688B2D1}"/>
              </a:ext>
            </a:extLst>
          </p:cNvPr>
          <p:cNvSpPr/>
          <p:nvPr/>
        </p:nvSpPr>
        <p:spPr>
          <a:xfrm>
            <a:off x="6682541"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6" name="Action Button: Custom 90" descr="number 9">
            <a:hlinkClick r:id="" action="ppaction://noaction" highlightClick="1">
              <a:snd r:embed="rId11" name="9 moustache.wav"/>
            </a:hlinkClick>
            <a:extLst>
              <a:ext uri="{FF2B5EF4-FFF2-40B4-BE49-F238E27FC236}">
                <a16:creationId xmlns:a16="http://schemas.microsoft.com/office/drawing/2014/main" id="{0322B134-F0B7-4C42-BFBB-F1A961145732}"/>
              </a:ext>
            </a:extLst>
          </p:cNvPr>
          <p:cNvSpPr/>
          <p:nvPr/>
        </p:nvSpPr>
        <p:spPr>
          <a:xfrm>
            <a:off x="6684620" y="46621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7" name="Action Button: Custom 93" descr="number 10">
            <a:hlinkClick r:id="" action="ppaction://noaction" highlightClick="1">
              <a:snd r:embed="rId12" name="10 riche.wav"/>
            </a:hlinkClick>
            <a:extLst>
              <a:ext uri="{FF2B5EF4-FFF2-40B4-BE49-F238E27FC236}">
                <a16:creationId xmlns:a16="http://schemas.microsoft.com/office/drawing/2014/main" id="{82CAF0CF-B25B-4425-9DBC-9A124442F8A3}"/>
              </a:ext>
            </a:extLst>
          </p:cNvPr>
          <p:cNvSpPr/>
          <p:nvPr/>
        </p:nvSpPr>
        <p:spPr>
          <a:xfrm>
            <a:off x="6682541"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2054" name="Picture 6" descr="New leaflet">
            <a:extLst>
              <a:ext uri="{FF2B5EF4-FFF2-40B4-BE49-F238E27FC236}">
                <a16:creationId xmlns:a16="http://schemas.microsoft.com/office/drawing/2014/main" id="{13871DBF-CB14-4DEA-A139-76DB1983F0D8}"/>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7179" y="4497735"/>
            <a:ext cx="84984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lack Moustache Clipart Free Stock Photo">
            <a:extLst>
              <a:ext uri="{FF2B5EF4-FFF2-40B4-BE49-F238E27FC236}">
                <a16:creationId xmlns:a16="http://schemas.microsoft.com/office/drawing/2014/main" id="{7E330DF9-CD0D-45C7-982A-C5E3EDD39C4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3694" y="4658981"/>
            <a:ext cx="900000" cy="54090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taurant Chef Clipart">
            <a:extLst>
              <a:ext uri="{FF2B5EF4-FFF2-40B4-BE49-F238E27FC236}">
                <a16:creationId xmlns:a16="http://schemas.microsoft.com/office/drawing/2014/main" id="{F72F8E59-7F01-4298-944D-A42C09C0F4B7}"/>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3627" y="1794370"/>
            <a:ext cx="502084"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lipart Champion">
            <a:extLst>
              <a:ext uri="{FF2B5EF4-FFF2-40B4-BE49-F238E27FC236}">
                <a16:creationId xmlns:a16="http://schemas.microsoft.com/office/drawing/2014/main" id="{8B848E80-8B72-400B-877E-FE8F30F2A642}"/>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5009" y="3582263"/>
            <a:ext cx="85437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vg Library Stock Free Clipart Champagne Glasses Cheers">
            <a:extLst>
              <a:ext uri="{FF2B5EF4-FFF2-40B4-BE49-F238E27FC236}">
                <a16:creationId xmlns:a16="http://schemas.microsoft.com/office/drawing/2014/main" id="{D9F670F2-805E-450A-9472-6C8A2999EEA9}"/>
              </a:ext>
            </a:extLst>
          </p:cNvPr>
          <p:cNvPicPr>
            <a:picLocks noChangeAspect="1" noChangeArrowheads="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97491" y="1822572"/>
            <a:ext cx="6625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hocolate clipart candy food free clipart images">
            <a:extLst>
              <a:ext uri="{FF2B5EF4-FFF2-40B4-BE49-F238E27FC236}">
                <a16:creationId xmlns:a16="http://schemas.microsoft.com/office/drawing/2014/main" id="{7035BC79-5BA8-46A1-B8CB-EB6CE1AE1ED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12738" y="2850937"/>
            <a:ext cx="900000" cy="61875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oney Clip Art | Clipart library - Free Clipart Images">
            <a:extLst>
              <a:ext uri="{FF2B5EF4-FFF2-40B4-BE49-F238E27FC236}">
                <a16:creationId xmlns:a16="http://schemas.microsoft.com/office/drawing/2014/main" id="{76A4E1F1-C28E-4038-B635-B2302777D33A}"/>
              </a:ext>
            </a:extLst>
          </p:cNvPr>
          <p:cNvPicPr>
            <a:picLocks noChangeAspect="1" noChangeArrowheads="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504944" y="5407092"/>
            <a:ext cx="70298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Pointer Finger Clip Art">
            <a:extLst>
              <a:ext uri="{FF2B5EF4-FFF2-40B4-BE49-F238E27FC236}">
                <a16:creationId xmlns:a16="http://schemas.microsoft.com/office/drawing/2014/main" id="{224D2737-B403-4163-83B3-F351F2137CAA}"/>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7963" y="3607320"/>
            <a:ext cx="699583"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Snowflake Clip art - Snowflakes PNG File png download - 1115*1275 - Free Transparent Snowflake png Download.">
            <a:extLst>
              <a:ext uri="{FF2B5EF4-FFF2-40B4-BE49-F238E27FC236}">
                <a16:creationId xmlns:a16="http://schemas.microsoft.com/office/drawing/2014/main" id="{A0BA8CA6-345A-485E-BEAD-5232391C85C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45991" y="2706928"/>
            <a:ext cx="787083"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Battery Charging">
            <a:extLst>
              <a:ext uri="{FF2B5EF4-FFF2-40B4-BE49-F238E27FC236}">
                <a16:creationId xmlns:a16="http://schemas.microsoft.com/office/drawing/2014/main" id="{376017C0-679F-4E54-A226-9AED13D2191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207573" y="5422852"/>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FC147F4-6F95-4758-81F2-B47F56B92B57}"/>
              </a:ext>
            </a:extLst>
          </p:cNvPr>
          <p:cNvSpPr txBox="1"/>
          <p:nvPr/>
        </p:nvSpPr>
        <p:spPr>
          <a:xfrm>
            <a:off x="2146126" y="2090385"/>
            <a:ext cx="8499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ef</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33A9AF67-EFF2-4400-A461-4D324706A4C3}"/>
              </a:ext>
            </a:extLst>
          </p:cNvPr>
          <p:cNvSpPr txBox="1"/>
          <p:nvPr/>
        </p:nvSpPr>
        <p:spPr>
          <a:xfrm>
            <a:off x="2110313" y="2950367"/>
            <a:ext cx="1805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avalan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7" name="TextBox 46">
            <a:extLst>
              <a:ext uri="{FF2B5EF4-FFF2-40B4-BE49-F238E27FC236}">
                <a16:creationId xmlns:a16="http://schemas.microsoft.com/office/drawing/2014/main" id="{4147F5AC-E733-4A93-84E6-40324AE3224D}"/>
              </a:ext>
            </a:extLst>
          </p:cNvPr>
          <p:cNvSpPr txBox="1"/>
          <p:nvPr/>
        </p:nvSpPr>
        <p:spPr>
          <a:xfrm>
            <a:off x="2146126" y="3810349"/>
            <a:ext cx="12378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tou</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D5E511EB-2AE0-41A9-A924-3F90F0A5C56A}"/>
              </a:ext>
            </a:extLst>
          </p:cNvPr>
          <p:cNvSpPr txBox="1"/>
          <p:nvPr/>
        </p:nvSpPr>
        <p:spPr>
          <a:xfrm>
            <a:off x="2107573" y="4709755"/>
            <a:ext cx="1544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bro</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ure</a:t>
            </a:r>
          </a:p>
        </p:txBody>
      </p:sp>
      <p:sp>
        <p:nvSpPr>
          <p:cNvPr id="49" name="TextBox 48">
            <a:extLst>
              <a:ext uri="{FF2B5EF4-FFF2-40B4-BE49-F238E27FC236}">
                <a16:creationId xmlns:a16="http://schemas.microsoft.com/office/drawing/2014/main" id="{8298D33F-7153-4008-BDE6-DFFFC188AF4C}"/>
              </a:ext>
            </a:extLst>
          </p:cNvPr>
          <p:cNvSpPr txBox="1"/>
          <p:nvPr/>
        </p:nvSpPr>
        <p:spPr>
          <a:xfrm>
            <a:off x="2146126" y="5609161"/>
            <a:ext cx="12682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arge</a:t>
            </a:r>
          </a:p>
        </p:txBody>
      </p:sp>
      <p:sp>
        <p:nvSpPr>
          <p:cNvPr id="50" name="TextBox 49">
            <a:extLst>
              <a:ext uri="{FF2B5EF4-FFF2-40B4-BE49-F238E27FC236}">
                <a16:creationId xmlns:a16="http://schemas.microsoft.com/office/drawing/2014/main" id="{863FE014-E448-427E-8C72-51C3661DEC11}"/>
              </a:ext>
            </a:extLst>
          </p:cNvPr>
          <p:cNvSpPr txBox="1"/>
          <p:nvPr/>
        </p:nvSpPr>
        <p:spPr>
          <a:xfrm>
            <a:off x="8159991" y="2019274"/>
            <a:ext cx="20505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ampagne</a:t>
            </a:r>
          </a:p>
        </p:txBody>
      </p:sp>
      <p:sp>
        <p:nvSpPr>
          <p:cNvPr id="51" name="TextBox 50">
            <a:extLst>
              <a:ext uri="{FF2B5EF4-FFF2-40B4-BE49-F238E27FC236}">
                <a16:creationId xmlns:a16="http://schemas.microsoft.com/office/drawing/2014/main" id="{77A7A472-089A-4C46-9F85-6E68E180FB2D}"/>
              </a:ext>
            </a:extLst>
          </p:cNvPr>
          <p:cNvSpPr txBox="1"/>
          <p:nvPr/>
        </p:nvSpPr>
        <p:spPr>
          <a:xfrm>
            <a:off x="8278741" y="2906714"/>
            <a:ext cx="15279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ocolat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0A8EBA9-649F-4A70-B702-5CAD39A1EC9B}"/>
              </a:ext>
            </a:extLst>
          </p:cNvPr>
          <p:cNvSpPr txBox="1"/>
          <p:nvPr/>
        </p:nvSpPr>
        <p:spPr>
          <a:xfrm>
            <a:off x="8279697" y="3810349"/>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ampion</a:t>
            </a:r>
          </a:p>
        </p:txBody>
      </p:sp>
      <p:sp>
        <p:nvSpPr>
          <p:cNvPr id="53" name="TextBox 52">
            <a:extLst>
              <a:ext uri="{FF2B5EF4-FFF2-40B4-BE49-F238E27FC236}">
                <a16:creationId xmlns:a16="http://schemas.microsoft.com/office/drawing/2014/main" id="{9A8F3ECD-73BB-447E-A661-F1F3A70FC9F3}"/>
              </a:ext>
            </a:extLst>
          </p:cNvPr>
          <p:cNvSpPr txBox="1"/>
          <p:nvPr/>
        </p:nvSpPr>
        <p:spPr>
          <a:xfrm>
            <a:off x="8279697" y="4709754"/>
            <a:ext cx="18646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mousta</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4" name="TextBox 53">
            <a:extLst>
              <a:ext uri="{FF2B5EF4-FFF2-40B4-BE49-F238E27FC236}">
                <a16:creationId xmlns:a16="http://schemas.microsoft.com/office/drawing/2014/main" id="{B8FB205E-FFCF-4B3C-9962-CACB431D435F}"/>
              </a:ext>
            </a:extLst>
          </p:cNvPr>
          <p:cNvSpPr txBox="1"/>
          <p:nvPr/>
        </p:nvSpPr>
        <p:spPr>
          <a:xfrm>
            <a:off x="8292840" y="5613389"/>
            <a:ext cx="934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ri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pic>
        <p:nvPicPr>
          <p:cNvPr id="56" name="Picture 55" descr="background rectangle">
            <a:extLst>
              <a:ext uri="{FF2B5EF4-FFF2-40B4-BE49-F238E27FC236}">
                <a16:creationId xmlns:a16="http://schemas.microsoft.com/office/drawing/2014/main" id="{6D1AF5AB-4258-421C-A156-DBDE55F83EA5}"/>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7" name="Title 3">
            <a:extLst>
              <a:ext uri="{FF2B5EF4-FFF2-40B4-BE49-F238E27FC236}">
                <a16:creationId xmlns:a16="http://schemas.microsoft.com/office/drawing/2014/main" id="{DE2262FC-4F4F-425E-BF90-21735C43813C}"/>
              </a:ext>
            </a:extLst>
          </p:cNvPr>
          <p:cNvSpPr>
            <a:spLocks noGrp="1"/>
          </p:cNvSpPr>
          <p:nvPr>
            <p:ph type="title"/>
          </p:nvPr>
        </p:nvSpPr>
        <p:spPr>
          <a:xfrm>
            <a:off x="188942" y="296864"/>
            <a:ext cx="5265384" cy="707849"/>
          </a:xfrm>
        </p:spPr>
        <p:txBody>
          <a:bodyPr>
            <a:normAutofit fontScale="90000"/>
          </a:bodyPr>
          <a:lstStyle/>
          <a:p>
            <a:r>
              <a:rPr lang="en-GB" sz="3600" b="1" dirty="0" err="1">
                <a:solidFill>
                  <a:schemeClr val="bg1"/>
                </a:solidFill>
              </a:rPr>
              <a:t>En</a:t>
            </a:r>
            <a:r>
              <a:rPr lang="en-GB" sz="3600" b="1" dirty="0">
                <a:solidFill>
                  <a:schemeClr val="bg1"/>
                </a:solidFill>
              </a:rPr>
              <a:t> </a:t>
            </a:r>
            <a:r>
              <a:rPr lang="en-GB" sz="3600" b="1" dirty="0" err="1">
                <a:solidFill>
                  <a:schemeClr val="bg1"/>
                </a:solidFill>
              </a:rPr>
              <a:t>anglais</a:t>
            </a:r>
            <a:r>
              <a:rPr lang="en-GB" sz="3600" b="1" dirty="0">
                <a:solidFill>
                  <a:schemeClr val="bg1"/>
                </a:solidFill>
              </a:rPr>
              <a:t> et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endParaRPr lang="en-GB" sz="3600" b="1" dirty="0">
              <a:solidFill>
                <a:schemeClr val="bg1"/>
              </a:solidFill>
            </a:endParaRPr>
          </a:p>
        </p:txBody>
      </p:sp>
      <p:sp>
        <p:nvSpPr>
          <p:cNvPr id="20" name="TextBox 19">
            <a:extLst>
              <a:ext uri="{FF2B5EF4-FFF2-40B4-BE49-F238E27FC236}">
                <a16:creationId xmlns:a16="http://schemas.microsoft.com/office/drawing/2014/main" id="{937E5FB9-FFAE-4033-BBB4-E4DC5EB6BE74}"/>
              </a:ext>
            </a:extLst>
          </p:cNvPr>
          <p:cNvSpPr txBox="1"/>
          <p:nvPr/>
        </p:nvSpPr>
        <p:spPr>
          <a:xfrm>
            <a:off x="3840505"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6625A08F-53F0-4B5F-AFCB-F8A44B6493EF}"/>
              </a:ext>
            </a:extLst>
          </p:cNvPr>
          <p:cNvSpPr txBox="1"/>
          <p:nvPr/>
        </p:nvSpPr>
        <p:spPr>
          <a:xfrm>
            <a:off x="4636404"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9" name="TextBox 58">
            <a:extLst>
              <a:ext uri="{FF2B5EF4-FFF2-40B4-BE49-F238E27FC236}">
                <a16:creationId xmlns:a16="http://schemas.microsoft.com/office/drawing/2014/main" id="{BEF92ABD-D210-4CD8-BB1B-625E16C82CDF}"/>
              </a:ext>
            </a:extLst>
          </p:cNvPr>
          <p:cNvSpPr txBox="1"/>
          <p:nvPr/>
        </p:nvSpPr>
        <p:spPr>
          <a:xfrm>
            <a:off x="10087288"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0" name="TextBox 59">
            <a:extLst>
              <a:ext uri="{FF2B5EF4-FFF2-40B4-BE49-F238E27FC236}">
                <a16:creationId xmlns:a16="http://schemas.microsoft.com/office/drawing/2014/main" id="{B237B5C1-3996-4373-9E06-B4E1237772E3}"/>
              </a:ext>
            </a:extLst>
          </p:cNvPr>
          <p:cNvSpPr txBox="1"/>
          <p:nvPr/>
        </p:nvSpPr>
        <p:spPr>
          <a:xfrm>
            <a:off x="10883187"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41" name="Picture 40">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56276" y="2019274"/>
            <a:ext cx="457866" cy="476944"/>
          </a:xfrm>
          <a:prstGeom prst="rect">
            <a:avLst/>
          </a:prstGeom>
        </p:spPr>
      </p:pic>
      <p:pic>
        <p:nvPicPr>
          <p:cNvPr id="42" name="Picture 41">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28449" y="2877830"/>
            <a:ext cx="457866" cy="476944"/>
          </a:xfrm>
          <a:prstGeom prst="rect">
            <a:avLst/>
          </a:prstGeom>
        </p:spPr>
      </p:pic>
      <p:pic>
        <p:nvPicPr>
          <p:cNvPr id="43" name="Picture 42">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23390" y="3782067"/>
            <a:ext cx="457866" cy="476944"/>
          </a:xfrm>
          <a:prstGeom prst="rect">
            <a:avLst/>
          </a:prstGeom>
        </p:spPr>
      </p:pic>
      <p:pic>
        <p:nvPicPr>
          <p:cNvPr id="44" name="Picture 43">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09027" y="4690960"/>
            <a:ext cx="457866" cy="476944"/>
          </a:xfrm>
          <a:prstGeom prst="rect">
            <a:avLst/>
          </a:prstGeom>
        </p:spPr>
      </p:pic>
      <p:pic>
        <p:nvPicPr>
          <p:cNvPr id="45" name="Picture 44">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12475" y="5618620"/>
            <a:ext cx="457866" cy="476944"/>
          </a:xfrm>
          <a:prstGeom prst="rect">
            <a:avLst/>
          </a:prstGeom>
        </p:spPr>
      </p:pic>
      <p:pic>
        <p:nvPicPr>
          <p:cNvPr id="61" name="Picture 60">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385222" y="2011581"/>
            <a:ext cx="457866" cy="476944"/>
          </a:xfrm>
          <a:prstGeom prst="rect">
            <a:avLst/>
          </a:prstGeom>
        </p:spPr>
      </p:pic>
      <p:pic>
        <p:nvPicPr>
          <p:cNvPr id="62" name="Picture 61">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67205" y="2875977"/>
            <a:ext cx="457866" cy="476944"/>
          </a:xfrm>
          <a:prstGeom prst="rect">
            <a:avLst/>
          </a:prstGeom>
        </p:spPr>
      </p:pic>
      <p:pic>
        <p:nvPicPr>
          <p:cNvPr id="63" name="Picture 62">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67205" y="3793791"/>
            <a:ext cx="457866" cy="476944"/>
          </a:xfrm>
          <a:prstGeom prst="rect">
            <a:avLst/>
          </a:prstGeom>
        </p:spPr>
      </p:pic>
      <p:pic>
        <p:nvPicPr>
          <p:cNvPr id="64" name="Picture 63">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348755" y="4704634"/>
            <a:ext cx="457866" cy="476944"/>
          </a:xfrm>
          <a:prstGeom prst="rect">
            <a:avLst/>
          </a:prstGeom>
        </p:spPr>
      </p:pic>
      <p:pic>
        <p:nvPicPr>
          <p:cNvPr id="65" name="Picture 64">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39463" y="5618620"/>
            <a:ext cx="457866" cy="476944"/>
          </a:xfrm>
          <a:prstGeom prst="rect">
            <a:avLst/>
          </a:prstGeom>
        </p:spPr>
      </p:pic>
      <p:sp>
        <p:nvSpPr>
          <p:cNvPr id="3" name="Rectangle 2">
            <a:extLst>
              <a:ext uri="{FF2B5EF4-FFF2-40B4-BE49-F238E27FC236}">
                <a16:creationId xmlns:a16="http://schemas.microsoft.com/office/drawing/2014/main" id="{2F51F9A8-D0A4-4063-9325-1332E020869F}"/>
              </a:ext>
            </a:extLst>
          </p:cNvPr>
          <p:cNvSpPr/>
          <p:nvPr/>
        </p:nvSpPr>
        <p:spPr>
          <a:xfrm>
            <a:off x="4277770" y="6482830"/>
            <a:ext cx="5349541" cy="313932"/>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Kirsten Somerville / St James’ Hub / Natalie Finlayson</a:t>
            </a:r>
          </a:p>
        </p:txBody>
      </p:sp>
    </p:spTree>
    <p:extLst>
      <p:ext uri="{BB962C8B-B14F-4D97-AF65-F5344CB8AC3E}">
        <p14:creationId xmlns:p14="http://schemas.microsoft.com/office/powerpoint/2010/main" val="347623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984"/>
            <a:ext cx="5989833" cy="867128"/>
          </a:xfrm>
          <a:prstGeom prst="rect">
            <a:avLst/>
          </a:prstGeom>
        </p:spPr>
      </p:pic>
      <p:sp>
        <p:nvSpPr>
          <p:cNvPr id="5" name="Title 1"/>
          <p:cNvSpPr txBox="1">
            <a:spLocks/>
          </p:cNvSpPr>
          <p:nvPr/>
        </p:nvSpPr>
        <p:spPr>
          <a:xfrm>
            <a:off x="300039" y="322232"/>
            <a:ext cx="4816491"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Target SSC in French</a:t>
            </a:r>
          </a:p>
        </p:txBody>
      </p:sp>
      <p:graphicFrame>
        <p:nvGraphicFramePr>
          <p:cNvPr id="3" name="Table 2">
            <a:extLst>
              <a:ext uri="{FF2B5EF4-FFF2-40B4-BE49-F238E27FC236}">
                <a16:creationId xmlns:a16="http://schemas.microsoft.com/office/drawing/2014/main" id="{B9CA6093-B871-4BB1-9FED-960D65453D1D}"/>
              </a:ext>
            </a:extLst>
          </p:cNvPr>
          <p:cNvGraphicFramePr>
            <a:graphicFrameLocks noGrp="1"/>
          </p:cNvGraphicFramePr>
          <p:nvPr/>
        </p:nvGraphicFramePr>
        <p:xfrm>
          <a:off x="300039" y="1035783"/>
          <a:ext cx="4517288" cy="5212080"/>
        </p:xfrm>
        <a:graphic>
          <a:graphicData uri="http://schemas.openxmlformats.org/drawingml/2006/table">
            <a:tbl>
              <a:tblPr firstRow="1" firstCol="1" bandRow="1">
                <a:tableStyleId>{22838BEF-8BB2-4498-84A7-C5851F593DF1}</a:tableStyleId>
              </a:tblPr>
              <a:tblGrid>
                <a:gridCol w="4517288">
                  <a:extLst>
                    <a:ext uri="{9D8B030D-6E8A-4147-A177-3AD203B41FA5}">
                      <a16:colId xmlns:a16="http://schemas.microsoft.com/office/drawing/2014/main" val="2496779122"/>
                    </a:ext>
                  </a:extLst>
                </a:gridCol>
              </a:tblGrid>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silent final consonant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959386303"/>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a</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623762822"/>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i</a:t>
                      </a:r>
                      <a:r>
                        <a:rPr lang="en-GB" sz="1800" b="0" dirty="0">
                          <a:solidFill>
                            <a:srgbClr val="002060"/>
                          </a:solidFill>
                          <a:effectLst/>
                          <a:latin typeface="Century Gothic" panose="020B0502020202020204" pitchFamily="34" charset="0"/>
                        </a:rPr>
                        <a:t>/y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192468097"/>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eu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05801854"/>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332909300"/>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au/</a:t>
                      </a:r>
                      <a:r>
                        <a:rPr lang="en-GB" sz="1800" b="0" dirty="0" err="1">
                          <a:solidFill>
                            <a:srgbClr val="002060"/>
                          </a:solidFill>
                          <a:effectLst/>
                          <a:latin typeface="Century Gothic" panose="020B0502020202020204" pitchFamily="34" charset="0"/>
                        </a:rPr>
                        <a:t>eau</a:t>
                      </a:r>
                      <a:r>
                        <a:rPr lang="en-GB" sz="1800" b="0" dirty="0">
                          <a:solidFill>
                            <a:srgbClr val="002060"/>
                          </a:solidFill>
                          <a:effectLst/>
                          <a:latin typeface="Century Gothic" panose="020B0502020202020204" pitchFamily="34" charset="0"/>
                        </a:rPr>
                        <a:t>/closed o/ô</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030032555"/>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ou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602046593"/>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455643230"/>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silent final 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2431629"/>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é (-</a:t>
                      </a:r>
                      <a:r>
                        <a:rPr lang="en-GB" sz="1800" b="0" dirty="0" err="1">
                          <a:solidFill>
                            <a:srgbClr val="002060"/>
                          </a:solidFill>
                          <a:effectLst/>
                          <a:latin typeface="Century Gothic" panose="020B0502020202020204" pitchFamily="34" charset="0"/>
                        </a:rPr>
                        <a:t>er</a:t>
                      </a:r>
                      <a:r>
                        <a:rPr lang="en-GB" sz="1800" b="0" dirty="0">
                          <a:solidFill>
                            <a:srgbClr val="002060"/>
                          </a:solidFill>
                          <a:effectLst/>
                          <a:latin typeface="Century Gothic" panose="020B0502020202020204" pitchFamily="34" charset="0"/>
                        </a:rPr>
                        <a:t>, -</a:t>
                      </a:r>
                      <a:r>
                        <a:rPr lang="en-GB" sz="1800" b="0" dirty="0" err="1">
                          <a:solidFill>
                            <a:srgbClr val="002060"/>
                          </a:solidFill>
                          <a:effectLst/>
                          <a:latin typeface="Century Gothic" panose="020B0502020202020204" pitchFamily="34" charset="0"/>
                        </a:rPr>
                        <a:t>ez</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99029155"/>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en</a:t>
                      </a:r>
                      <a:r>
                        <a:rPr lang="en-GB" sz="1800" b="0" dirty="0">
                          <a:solidFill>
                            <a:srgbClr val="002060"/>
                          </a:solidFill>
                          <a:effectLst/>
                          <a:latin typeface="Century Gothic" panose="020B0502020202020204" pitchFamily="34" charset="0"/>
                        </a:rPr>
                        <a:t>/an/</a:t>
                      </a:r>
                      <a:r>
                        <a:rPr lang="en-GB" sz="1800" b="0" dirty="0" err="1">
                          <a:solidFill>
                            <a:srgbClr val="002060"/>
                          </a:solidFill>
                          <a:effectLst/>
                          <a:latin typeface="Century Gothic" panose="020B0502020202020204" pitchFamily="34" charset="0"/>
                        </a:rPr>
                        <a:t>em</a:t>
                      </a:r>
                      <a:r>
                        <a:rPr lang="en-GB" sz="1800" b="0" dirty="0">
                          <a:solidFill>
                            <a:srgbClr val="002060"/>
                          </a:solidFill>
                          <a:effectLst/>
                          <a:latin typeface="Century Gothic" panose="020B0502020202020204" pitchFamily="34" charset="0"/>
                        </a:rPr>
                        <a:t>/am </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376664576"/>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on/om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783599390"/>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ain</a:t>
                      </a:r>
                      <a:r>
                        <a:rPr lang="en-GB" sz="1800" b="0" dirty="0">
                          <a:solidFill>
                            <a:srgbClr val="002060"/>
                          </a:solidFill>
                          <a:effectLst/>
                          <a:latin typeface="Century Gothic" panose="020B0502020202020204" pitchFamily="34" charset="0"/>
                        </a:rPr>
                        <a:t>/in/aim/</a:t>
                      </a:r>
                      <a:r>
                        <a:rPr lang="en-GB" sz="1800" b="0" dirty="0" err="1">
                          <a:solidFill>
                            <a:srgbClr val="002060"/>
                          </a:solidFill>
                          <a:effectLst/>
                          <a:latin typeface="Century Gothic" panose="020B0502020202020204" pitchFamily="34" charset="0"/>
                        </a:rPr>
                        <a:t>im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714369062"/>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è/ê/ai</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175346085"/>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oi/oy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154494501"/>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ch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91093493"/>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ç (and soft 'c')</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046217881"/>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qu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684621262"/>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j</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852928606"/>
                  </a:ext>
                </a:extLst>
              </a:tr>
            </a:tbl>
          </a:graphicData>
        </a:graphic>
      </p:graphicFrame>
      <p:graphicFrame>
        <p:nvGraphicFramePr>
          <p:cNvPr id="8" name="Table 7">
            <a:extLst>
              <a:ext uri="{FF2B5EF4-FFF2-40B4-BE49-F238E27FC236}">
                <a16:creationId xmlns:a16="http://schemas.microsoft.com/office/drawing/2014/main" id="{EBCDBA74-03D1-45B0-855A-1F71313D4949}"/>
              </a:ext>
            </a:extLst>
          </p:cNvPr>
          <p:cNvGraphicFramePr>
            <a:graphicFrameLocks noGrp="1"/>
          </p:cNvGraphicFramePr>
          <p:nvPr/>
        </p:nvGraphicFramePr>
        <p:xfrm>
          <a:off x="6202169" y="975625"/>
          <a:ext cx="4654327" cy="5272234"/>
        </p:xfrm>
        <a:graphic>
          <a:graphicData uri="http://schemas.openxmlformats.org/drawingml/2006/table">
            <a:tbl>
              <a:tblPr firstRow="1" firstCol="1" bandRow="1">
                <a:tableStyleId>{22838BEF-8BB2-4498-84A7-C5851F593DF1}</a:tableStyleId>
              </a:tblPr>
              <a:tblGrid>
                <a:gridCol w="4654327">
                  <a:extLst>
                    <a:ext uri="{9D8B030D-6E8A-4147-A177-3AD203B41FA5}">
                      <a16:colId xmlns:a16="http://schemas.microsoft.com/office/drawing/2014/main" val="3222778350"/>
                    </a:ext>
                  </a:extLst>
                </a:gridCol>
              </a:tblGrid>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tion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058052734"/>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ien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037903967"/>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s-liaison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068041420"/>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t-liaison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72361429"/>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n-liaison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995614499"/>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x-liaison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637593647"/>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075497492"/>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um/un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160201654"/>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gn</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162645346"/>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r</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482085909"/>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open </a:t>
                      </a:r>
                      <a:r>
                        <a:rPr lang="en-GB" sz="1800" b="0" dirty="0" err="1">
                          <a:solidFill>
                            <a:srgbClr val="002060"/>
                          </a:solidFill>
                          <a:effectLst/>
                          <a:latin typeface="Century Gothic" panose="020B0502020202020204" pitchFamily="34" charset="0"/>
                        </a:rPr>
                        <a:t>eu</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œu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158906093"/>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open o</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113021776"/>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-s-</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289115106"/>
                  </a:ext>
                </a:extLst>
              </a:tr>
              <a:tr h="277486">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857204756"/>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-ill-/-</a:t>
                      </a:r>
                      <a:r>
                        <a:rPr lang="en-GB" sz="1800" b="0" dirty="0" err="1">
                          <a:solidFill>
                            <a:srgbClr val="002060"/>
                          </a:solidFill>
                          <a:effectLst/>
                          <a:latin typeface="Century Gothic" panose="020B0502020202020204" pitchFamily="34" charset="0"/>
                        </a:rPr>
                        <a:t>ille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234092324"/>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aill</a:t>
                      </a:r>
                      <a:r>
                        <a:rPr lang="en-GB" sz="1800" b="0" dirty="0">
                          <a:solidFill>
                            <a:srgbClr val="002060"/>
                          </a:solidFill>
                          <a:effectLst/>
                          <a:latin typeface="Century Gothic" panose="020B0502020202020204" pitchFamily="34" charset="0"/>
                        </a:rPr>
                        <a:t>-/ail</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391416535"/>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eille</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eil</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055691298"/>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euill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euil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ueill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ueil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œill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œil</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622589638"/>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ouill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ouil</a:t>
                      </a:r>
                      <a:r>
                        <a:rPr lang="en-GB" sz="1800" b="0" dirty="0">
                          <a:solidFill>
                            <a:srgbClr val="002060"/>
                          </a:solidFill>
                          <a:effectLst/>
                          <a:latin typeface="Century Gothic" panose="020B0502020202020204" pitchFamily="34" charset="0"/>
                        </a:rPr>
                        <a:t> </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61481831"/>
                  </a:ext>
                </a:extLst>
              </a:tr>
            </a:tbl>
          </a:graphicData>
        </a:graphic>
      </p:graphicFrame>
    </p:spTree>
    <p:extLst>
      <p:ext uri="{BB962C8B-B14F-4D97-AF65-F5344CB8AC3E}">
        <p14:creationId xmlns:p14="http://schemas.microsoft.com/office/powerpoint/2010/main" val="1771302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00"/>
        <p:cNvGrpSpPr/>
        <p:nvPr/>
      </p:nvGrpSpPr>
      <p:grpSpPr>
        <a:xfrm>
          <a:off x="0" y="0"/>
          <a:ext cx="0" cy="0"/>
          <a:chOff x="0" y="0"/>
          <a:chExt cx="0" cy="0"/>
        </a:xfrm>
      </p:grpSpPr>
      <p:grpSp>
        <p:nvGrpSpPr>
          <p:cNvPr id="301" name="Google Shape;301;p1" descr="background rectangle"/>
          <p:cNvGrpSpPr/>
          <p:nvPr/>
        </p:nvGrpSpPr>
        <p:grpSpPr>
          <a:xfrm>
            <a:off x="0" y="0"/>
            <a:ext cx="12172735" cy="6860761"/>
            <a:chOff x="-5614" y="-2778"/>
            <a:chExt cx="12172735" cy="6906416"/>
          </a:xfrm>
        </p:grpSpPr>
        <p:grpSp>
          <p:nvGrpSpPr>
            <p:cNvPr id="302" name="Google Shape;302;p1"/>
            <p:cNvGrpSpPr/>
            <p:nvPr/>
          </p:nvGrpSpPr>
          <p:grpSpPr>
            <a:xfrm>
              <a:off x="-2804" y="-1388"/>
              <a:ext cx="12169925" cy="6903634"/>
              <a:chOff x="53641" y="-1388"/>
              <a:chExt cx="12169925" cy="6903634"/>
            </a:xfrm>
          </p:grpSpPr>
          <p:sp>
            <p:nvSpPr>
              <p:cNvPr id="303" name="Google Shape;303;p1"/>
              <p:cNvSpPr/>
              <p:nvPr/>
            </p:nvSpPr>
            <p:spPr>
              <a:xfrm rot="5400000">
                <a:off x="4989567" y="-331753"/>
                <a:ext cx="6903634" cy="7564364"/>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04" name="Google Shape;304;p1"/>
              <p:cNvSpPr/>
              <p:nvPr/>
            </p:nvSpPr>
            <p:spPr>
              <a:xfrm>
                <a:off x="53641" y="0"/>
                <a:ext cx="4635976" cy="6902246"/>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
          <p:nvSpPr>
            <p:cNvPr id="305" name="Google Shape;305;p1"/>
            <p:cNvSpPr/>
            <p:nvPr/>
          </p:nvSpPr>
          <p:spPr>
            <a:xfrm rot="5400000">
              <a:off x="4664041" y="-321449"/>
              <a:ext cx="6903637"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06" name="Google Shape;306;p1"/>
            <p:cNvSpPr/>
            <p:nvPr/>
          </p:nvSpPr>
          <p:spPr>
            <a:xfrm>
              <a:off x="-5614" y="1"/>
              <a:ext cx="4350984" cy="6903636"/>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
        <p:nvSpPr>
          <p:cNvPr id="307" name="Google Shape;307;p1"/>
          <p:cNvSpPr txBox="1">
            <a:spLocks noGrp="1"/>
          </p:cNvSpPr>
          <p:nvPr>
            <p:ph type="ctrTitle"/>
          </p:nvPr>
        </p:nvSpPr>
        <p:spPr>
          <a:xfrm>
            <a:off x="180000" y="188396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ct val="100000"/>
              <a:buFont typeface="Century Gothic"/>
              <a:buNone/>
            </a:pPr>
            <a:r>
              <a:rPr lang="en-GB" sz="4000" b="1">
                <a:solidFill>
                  <a:srgbClr val="FFFFFF"/>
                </a:solidFill>
              </a:rPr>
              <a:t>French Phonics Collection</a:t>
            </a:r>
            <a:br>
              <a:rPr lang="en-GB" sz="4000" b="1">
                <a:solidFill>
                  <a:srgbClr val="FFFFFF"/>
                </a:solidFill>
              </a:rPr>
            </a:br>
            <a:endParaRPr sz="4000"/>
          </a:p>
        </p:txBody>
      </p:sp>
      <p:sp>
        <p:nvSpPr>
          <p:cNvPr id="308" name="Google Shape;308;p1"/>
          <p:cNvSpPr txBox="1">
            <a:spLocks noGrp="1"/>
          </p:cNvSpPr>
          <p:nvPr>
            <p:ph type="subTitle" idx="1"/>
          </p:nvPr>
        </p:nvSpPr>
        <p:spPr>
          <a:xfrm>
            <a:off x="180000" y="2542938"/>
            <a:ext cx="7748076" cy="8860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000"/>
              <a:buNone/>
            </a:pPr>
            <a:r>
              <a:rPr lang="en-GB" sz="3000">
                <a:solidFill>
                  <a:srgbClr val="FFFFFF"/>
                </a:solidFill>
              </a:rPr>
              <a:t>Silent Final Consonant (SFC)</a:t>
            </a:r>
            <a:endParaRPr/>
          </a:p>
          <a:p>
            <a:pPr marL="0" lvl="0" indent="0" algn="ctr" rtl="0">
              <a:lnSpc>
                <a:spcPct val="90000"/>
              </a:lnSpc>
              <a:spcBef>
                <a:spcPts val="1000"/>
              </a:spcBef>
              <a:spcAft>
                <a:spcPts val="0"/>
              </a:spcAft>
              <a:buClr>
                <a:srgbClr val="1F3864"/>
              </a:buClr>
              <a:buSzPts val="2400"/>
              <a:buNone/>
            </a:pPr>
            <a:endParaRPr/>
          </a:p>
        </p:txBody>
      </p:sp>
      <p:sp>
        <p:nvSpPr>
          <p:cNvPr id="309" name="Google Shape;309;p1"/>
          <p:cNvSpPr txBox="1"/>
          <p:nvPr/>
        </p:nvSpPr>
        <p:spPr>
          <a:xfrm>
            <a:off x="235003" y="5666212"/>
            <a:ext cx="7863968" cy="1080309"/>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Artwork by: Chloé Motard</a:t>
            </a:r>
            <a:endParaRPr kumimoji="0"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90000"/>
              </a:lnSpc>
              <a:spcBef>
                <a:spcPts val="0"/>
              </a:spcBef>
              <a:spcAft>
                <a:spcPts val="0"/>
              </a:spcAft>
              <a:buClr>
                <a:srgbClr val="1F3864"/>
              </a:buClr>
              <a:buSzPts val="1600"/>
              <a:buFont typeface="Twentieth Century"/>
              <a:buNone/>
              <a:tabLst/>
              <a:defRPr/>
            </a:pP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Date updated: 18/02/21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10" name="Google Shape;310;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3370" y="18255"/>
            <a:ext cx="10515600" cy="1325563"/>
          </a:xfrm>
        </p:spPr>
        <p:txBody>
          <a:bodyPr>
            <a:normAutofit/>
          </a:bodyPr>
          <a:lstStyle/>
          <a:p>
            <a:r>
              <a:rPr lang="en-GB" sz="3200" b="1" dirty="0">
                <a:solidFill>
                  <a:schemeClr val="bg1"/>
                </a:solidFill>
              </a:rPr>
              <a:t>Definitions [2/4]</a:t>
            </a:r>
          </a:p>
        </p:txBody>
      </p:sp>
      <p:sp>
        <p:nvSpPr>
          <p:cNvPr id="4" name="Content Placeholder 3">
            <a:extLst>
              <a:ext uri="{FF2B5EF4-FFF2-40B4-BE49-F238E27FC236}">
                <a16:creationId xmlns:a16="http://schemas.microsoft.com/office/drawing/2014/main" id="{9AE16D44-2059-4265-A457-07DC982B5959}"/>
              </a:ext>
            </a:extLst>
          </p:cNvPr>
          <p:cNvSpPr>
            <a:spLocks noGrp="1"/>
          </p:cNvSpPr>
          <p:nvPr>
            <p:ph idx="1"/>
          </p:nvPr>
        </p:nvSpPr>
        <p:spPr>
          <a:xfrm>
            <a:off x="609600" y="1442599"/>
            <a:ext cx="11582400" cy="4566335"/>
          </a:xfrm>
        </p:spPr>
        <p:txBody>
          <a:bodyPr>
            <a:normAutofit fontScale="92500" lnSpcReduction="10000"/>
          </a:bodyPr>
          <a:lstStyle/>
          <a:p>
            <a:r>
              <a:rPr lang="en-GB" b="1" dirty="0"/>
              <a:t>Phonological decoding (or ‘recoding’)</a:t>
            </a:r>
          </a:p>
          <a:p>
            <a:pPr lvl="1"/>
            <a:r>
              <a:rPr lang="en-GB" altLang="en-US" sz="2400" dirty="0">
                <a:solidFill>
                  <a:srgbClr val="002060"/>
                </a:solidFill>
                <a:cs typeface="Calibri" panose="020F0502020204030204" pitchFamily="34" charset="0"/>
              </a:rPr>
              <a:t>“the ability to convert the visual print into its corresponding spoken form” </a:t>
            </a:r>
            <a:r>
              <a:rPr lang="en-GB" altLang="en-US" dirty="0">
                <a:solidFill>
                  <a:srgbClr val="002060"/>
                </a:solidFill>
                <a:cs typeface="Calibri" panose="020F0502020204030204" pitchFamily="34" charset="0"/>
              </a:rPr>
              <a:t>	</a:t>
            </a:r>
            <a:r>
              <a:rPr lang="en-GB" altLang="en-US" sz="1600" i="1" dirty="0" err="1">
                <a:solidFill>
                  <a:srgbClr val="002060"/>
                </a:solidFill>
                <a:cs typeface="Calibri" panose="020F0502020204030204" pitchFamily="34" charset="0"/>
              </a:rPr>
              <a:t>Nassaji</a:t>
            </a:r>
            <a:r>
              <a:rPr lang="en-GB" altLang="en-US" sz="1600" i="1" dirty="0">
                <a:solidFill>
                  <a:srgbClr val="002060"/>
                </a:solidFill>
                <a:cs typeface="Calibri" panose="020F0502020204030204" pitchFamily="34" charset="0"/>
              </a:rPr>
              <a:t> (2013)</a:t>
            </a: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r>
              <a:rPr lang="en-GB" b="1" dirty="0">
                <a:solidFill>
                  <a:srgbClr val="002060"/>
                </a:solidFill>
                <a:cs typeface="Calibri" panose="020F0502020204030204" pitchFamily="34" charset="0"/>
              </a:rPr>
              <a:t>Word recognition / identification (or ‘lexical access’)</a:t>
            </a:r>
          </a:p>
          <a:p>
            <a:pPr lvl="1"/>
            <a:r>
              <a:rPr lang="en-GB" altLang="en-US" sz="2400" dirty="0">
                <a:solidFill>
                  <a:srgbClr val="002060"/>
                </a:solidFill>
                <a:cs typeface="Calibri" panose="020F0502020204030204" pitchFamily="34" charset="0"/>
              </a:rPr>
              <a:t>“the skill with which readers process the visual symbols in the print in order to recognize and access its meaning in the mental lexicon” 	</a:t>
            </a:r>
            <a:r>
              <a:rPr lang="en-GB" altLang="en-US" sz="1700" i="1" dirty="0" err="1">
                <a:solidFill>
                  <a:srgbClr val="002060"/>
                </a:solidFill>
                <a:cs typeface="Calibri" panose="020F0502020204030204" pitchFamily="34" charset="0"/>
              </a:rPr>
              <a:t>Nassaji</a:t>
            </a:r>
            <a:r>
              <a:rPr lang="en-GB" altLang="en-US" sz="1700" i="1" dirty="0">
                <a:solidFill>
                  <a:srgbClr val="002060"/>
                </a:solidFill>
                <a:cs typeface="Calibri" panose="020F0502020204030204" pitchFamily="34" charset="0"/>
              </a:rPr>
              <a:t> (2013)</a:t>
            </a:r>
          </a:p>
          <a:p>
            <a:pPr lvl="1"/>
            <a:endParaRPr lang="en-GB" sz="2400" b="1" dirty="0"/>
          </a:p>
          <a:p>
            <a:pPr lvl="1"/>
            <a:endParaRPr lang="en-GB" b="1" dirty="0"/>
          </a:p>
        </p:txBody>
      </p:sp>
      <p:sp>
        <p:nvSpPr>
          <p:cNvPr id="7" name="TextBox 6">
            <a:extLst>
              <a:ext uri="{FF2B5EF4-FFF2-40B4-BE49-F238E27FC236}">
                <a16:creationId xmlns:a16="http://schemas.microsoft.com/office/drawing/2014/main" id="{B093E607-8B3A-4D04-8B15-599F309BBC32}"/>
              </a:ext>
            </a:extLst>
          </p:cNvPr>
          <p:cNvSpPr txBox="1"/>
          <p:nvPr/>
        </p:nvSpPr>
        <p:spPr>
          <a:xfrm>
            <a:off x="4606443" y="2460169"/>
            <a:ext cx="3096344" cy="584775"/>
          </a:xfrm>
          <a:prstGeom prst="rect">
            <a:avLst/>
          </a:prstGeom>
          <a:solidFill>
            <a:srgbClr val="FFFF99"/>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Tw Cen MT" panose="020B0602020104020603"/>
                <a:ea typeface="+mn-ea"/>
                <a:cs typeface="+mn-cs"/>
              </a:rPr>
              <a:t>&lt; c a t &gt;</a:t>
            </a:r>
          </a:p>
        </p:txBody>
      </p:sp>
      <p:cxnSp>
        <p:nvCxnSpPr>
          <p:cNvPr id="8" name="Straight Arrow Connector 7">
            <a:extLst>
              <a:ext uri="{FF2B5EF4-FFF2-40B4-BE49-F238E27FC236}">
                <a16:creationId xmlns:a16="http://schemas.microsoft.com/office/drawing/2014/main" id="{E4464AF8-1E07-46BC-A0D6-92F30E9126D5}"/>
              </a:ext>
            </a:extLst>
          </p:cNvPr>
          <p:cNvCxnSpPr/>
          <p:nvPr/>
        </p:nvCxnSpPr>
        <p:spPr>
          <a:xfrm flipH="1">
            <a:off x="5038491" y="3030108"/>
            <a:ext cx="504056" cy="741622"/>
          </a:xfrm>
          <a:prstGeom prst="straightConnector1">
            <a:avLst/>
          </a:prstGeom>
          <a:noFill/>
          <a:ln w="44450" cap="flat" cmpd="sng" algn="ctr">
            <a:solidFill>
              <a:srgbClr val="002060"/>
            </a:solidFill>
            <a:prstDash val="solid"/>
            <a:miter lim="800000"/>
            <a:tailEnd type="stealth" w="lg" len="lg"/>
          </a:ln>
          <a:effectLst/>
        </p:spPr>
      </p:cxnSp>
      <p:cxnSp>
        <p:nvCxnSpPr>
          <p:cNvPr id="9" name="Straight Arrow Connector 8">
            <a:extLst>
              <a:ext uri="{FF2B5EF4-FFF2-40B4-BE49-F238E27FC236}">
                <a16:creationId xmlns:a16="http://schemas.microsoft.com/office/drawing/2014/main" id="{59695C89-D787-40A9-A054-39C6D6CEC1F1}"/>
              </a:ext>
            </a:extLst>
          </p:cNvPr>
          <p:cNvCxnSpPr/>
          <p:nvPr/>
        </p:nvCxnSpPr>
        <p:spPr>
          <a:xfrm>
            <a:off x="6910699" y="3030108"/>
            <a:ext cx="616260" cy="777525"/>
          </a:xfrm>
          <a:prstGeom prst="straightConnector1">
            <a:avLst/>
          </a:prstGeom>
          <a:noFill/>
          <a:ln w="44450" cap="flat" cmpd="sng" algn="ctr">
            <a:solidFill>
              <a:srgbClr val="002060"/>
            </a:solidFill>
            <a:prstDash val="solid"/>
            <a:miter lim="800000"/>
            <a:tailEnd type="stealth" w="lg" len="lg"/>
          </a:ln>
          <a:effectLst/>
        </p:spPr>
      </p:cxnSp>
      <p:pic>
        <p:nvPicPr>
          <p:cNvPr id="10" name="Picture 9">
            <a:extLst>
              <a:ext uri="{FF2B5EF4-FFF2-40B4-BE49-F238E27FC236}">
                <a16:creationId xmlns:a16="http://schemas.microsoft.com/office/drawing/2014/main" id="{75A44BFB-97ED-4597-B4B1-A58A4FE67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2225" y="3425663"/>
            <a:ext cx="1798805" cy="1194955"/>
          </a:xfrm>
          <a:prstGeom prst="rect">
            <a:avLst/>
          </a:prstGeom>
          <a:ln>
            <a:solidFill>
              <a:srgbClr val="002060"/>
            </a:solidFill>
          </a:ln>
        </p:spPr>
      </p:pic>
      <p:cxnSp>
        <p:nvCxnSpPr>
          <p:cNvPr id="11" name="Straight Arrow Connector 10">
            <a:extLst>
              <a:ext uri="{FF2B5EF4-FFF2-40B4-BE49-F238E27FC236}">
                <a16:creationId xmlns:a16="http://schemas.microsoft.com/office/drawing/2014/main" id="{4B9D9010-FDAD-41BF-8DC8-2984E9D22DF9}"/>
              </a:ext>
            </a:extLst>
          </p:cNvPr>
          <p:cNvCxnSpPr/>
          <p:nvPr/>
        </p:nvCxnSpPr>
        <p:spPr>
          <a:xfrm flipH="1" flipV="1">
            <a:off x="6822229" y="2940271"/>
            <a:ext cx="621511" cy="763582"/>
          </a:xfrm>
          <a:prstGeom prst="straightConnector1">
            <a:avLst/>
          </a:prstGeom>
          <a:noFill/>
          <a:ln w="44450" cap="flat" cmpd="sng" algn="ctr">
            <a:solidFill>
              <a:srgbClr val="002060"/>
            </a:solidFill>
            <a:prstDash val="solid"/>
            <a:miter lim="800000"/>
            <a:headEnd w="lg" len="lg"/>
            <a:tailEnd type="stealth" w="lg" len="lg"/>
          </a:ln>
          <a:effectLst/>
        </p:spPr>
      </p:cxnSp>
      <p:cxnSp>
        <p:nvCxnSpPr>
          <p:cNvPr id="12" name="Straight Arrow Connector 11">
            <a:extLst>
              <a:ext uri="{FF2B5EF4-FFF2-40B4-BE49-F238E27FC236}">
                <a16:creationId xmlns:a16="http://schemas.microsoft.com/office/drawing/2014/main" id="{F9A245A9-323F-440A-9B47-8CE000CED0BB}"/>
              </a:ext>
            </a:extLst>
          </p:cNvPr>
          <p:cNvCxnSpPr/>
          <p:nvPr/>
        </p:nvCxnSpPr>
        <p:spPr>
          <a:xfrm flipV="1">
            <a:off x="5093633" y="2940271"/>
            <a:ext cx="508868" cy="763582"/>
          </a:xfrm>
          <a:prstGeom prst="straightConnector1">
            <a:avLst/>
          </a:prstGeom>
          <a:noFill/>
          <a:ln w="44450" cap="flat" cmpd="sng" algn="ctr">
            <a:solidFill>
              <a:srgbClr val="002060"/>
            </a:solidFill>
            <a:prstDash val="solid"/>
            <a:miter lim="800000"/>
            <a:headEnd w="lg" len="lg"/>
            <a:tailEnd type="stealth" w="lg" len="lg"/>
          </a:ln>
          <a:effectLst/>
        </p:spPr>
      </p:cxnSp>
      <p:cxnSp>
        <p:nvCxnSpPr>
          <p:cNvPr id="13" name="Straight Arrow Connector 12">
            <a:extLst>
              <a:ext uri="{FF2B5EF4-FFF2-40B4-BE49-F238E27FC236}">
                <a16:creationId xmlns:a16="http://schemas.microsoft.com/office/drawing/2014/main" id="{AEF16E57-4A28-464C-A240-0D2707DAD847}"/>
              </a:ext>
            </a:extLst>
          </p:cNvPr>
          <p:cNvCxnSpPr/>
          <p:nvPr/>
        </p:nvCxnSpPr>
        <p:spPr>
          <a:xfrm>
            <a:off x="5033535" y="4053742"/>
            <a:ext cx="2576938" cy="1"/>
          </a:xfrm>
          <a:prstGeom prst="straightConnector1">
            <a:avLst/>
          </a:prstGeom>
          <a:noFill/>
          <a:ln w="47625" cap="flat" cmpd="sng" algn="ctr">
            <a:solidFill>
              <a:srgbClr val="002060"/>
            </a:solidFill>
            <a:prstDash val="solid"/>
            <a:miter lim="800000"/>
            <a:headEnd type="none" w="lg" len="lg"/>
            <a:tailEnd type="stealth" w="lg" len="lg"/>
          </a:ln>
          <a:effectLst/>
        </p:spPr>
      </p:cxnSp>
      <p:sp>
        <p:nvSpPr>
          <p:cNvPr id="14" name="Oval Callout 13">
            <a:extLst>
              <a:ext uri="{FF2B5EF4-FFF2-40B4-BE49-F238E27FC236}">
                <a16:creationId xmlns:a16="http://schemas.microsoft.com/office/drawing/2014/main" id="{E0CAEBEF-EC99-40C2-B0B8-9FA6EF1E3815}"/>
              </a:ext>
            </a:extLst>
          </p:cNvPr>
          <p:cNvSpPr/>
          <p:nvPr/>
        </p:nvSpPr>
        <p:spPr>
          <a:xfrm>
            <a:off x="2717103" y="3429000"/>
            <a:ext cx="2346666" cy="1042509"/>
          </a:xfrm>
          <a:prstGeom prst="wedgeEllipseCallout">
            <a:avLst>
              <a:gd name="adj1" fmla="val -39246"/>
              <a:gd name="adj2" fmla="val 69247"/>
            </a:avLst>
          </a:prstGeom>
          <a:solidFill>
            <a:srgbClr val="FFFF99"/>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Tw Cen MT" panose="020B0602020104020603"/>
                <a:ea typeface="+mn-ea"/>
                <a:cs typeface="+mn-cs"/>
              </a:rPr>
              <a:t>/ </a:t>
            </a:r>
            <a:r>
              <a:rPr kumimoji="0" lang="en-GB" sz="32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 a t</a:t>
            </a:r>
            <a:r>
              <a:rPr kumimoji="0" lang="en-GB" sz="3200" b="0" i="0" u="none" strike="noStrike" kern="0" cap="none" spc="0" normalizeH="0" baseline="0" noProof="0" dirty="0">
                <a:ln>
                  <a:noFill/>
                </a:ln>
                <a:solidFill>
                  <a:srgbClr val="002060"/>
                </a:solidFill>
                <a:effectLst/>
                <a:uLnTx/>
                <a:uFillTx/>
                <a:latin typeface="Tw Cen MT" panose="020B0602020104020603"/>
                <a:ea typeface="+mn-ea"/>
                <a:cs typeface="+mn-cs"/>
              </a:rPr>
              <a:t> /</a:t>
            </a:r>
          </a:p>
        </p:txBody>
      </p:sp>
      <p:cxnSp>
        <p:nvCxnSpPr>
          <p:cNvPr id="15" name="Straight Arrow Connector 14">
            <a:extLst>
              <a:ext uri="{FF2B5EF4-FFF2-40B4-BE49-F238E27FC236}">
                <a16:creationId xmlns:a16="http://schemas.microsoft.com/office/drawing/2014/main" id="{BDDE3827-5FE8-4A98-9F4A-E5BB83B5B94E}"/>
              </a:ext>
            </a:extLst>
          </p:cNvPr>
          <p:cNvCxnSpPr/>
          <p:nvPr/>
        </p:nvCxnSpPr>
        <p:spPr>
          <a:xfrm>
            <a:off x="5020145" y="4055417"/>
            <a:ext cx="2576938" cy="1"/>
          </a:xfrm>
          <a:prstGeom prst="straightConnector1">
            <a:avLst/>
          </a:prstGeom>
          <a:noFill/>
          <a:ln w="47625" cap="flat" cmpd="sng" algn="ctr">
            <a:solidFill>
              <a:srgbClr val="002060"/>
            </a:solidFill>
            <a:prstDash val="solid"/>
            <a:miter lim="800000"/>
            <a:headEnd type="stealth" w="lg" len="lg"/>
            <a:tailEnd type="stealth" w="lg" len="lg"/>
          </a:ln>
          <a:effectLst/>
        </p:spPr>
      </p:cxnSp>
    </p:spTree>
    <p:extLst>
      <p:ext uri="{BB962C8B-B14F-4D97-AF65-F5344CB8AC3E}">
        <p14:creationId xmlns:p14="http://schemas.microsoft.com/office/powerpoint/2010/main" val="297712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17" name="Google Shape;317;p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French phonics</a:t>
            </a:r>
            <a:endParaRPr dirty="0"/>
          </a:p>
        </p:txBody>
      </p:sp>
      <p:sp>
        <p:nvSpPr>
          <p:cNvPr id="318" name="Google Shape;318;p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phonétique</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D6A09C70-E028-448A-8264-FB75DC44B543}"/>
              </a:ext>
            </a:extLst>
          </p:cNvPr>
          <p:cNvPicPr>
            <a:picLocks noChangeAspect="1"/>
          </p:cNvPicPr>
          <p:nvPr/>
        </p:nvPicPr>
        <p:blipFill>
          <a:blip r:embed="rId4"/>
          <a:stretch>
            <a:fillRect/>
          </a:stretch>
        </p:blipFill>
        <p:spPr>
          <a:xfrm>
            <a:off x="2183567" y="1460856"/>
            <a:ext cx="7500079" cy="4726162"/>
          </a:xfrm>
          <a:prstGeom prst="rect">
            <a:avLst/>
          </a:prstGeom>
        </p:spPr>
      </p:pic>
      <p:sp>
        <p:nvSpPr>
          <p:cNvPr id="2" name="Rectangle: Rounded Corners 1">
            <a:extLst>
              <a:ext uri="{FF2B5EF4-FFF2-40B4-BE49-F238E27FC236}">
                <a16:creationId xmlns:a16="http://schemas.microsoft.com/office/drawing/2014/main" id="{98AF6457-CB10-4336-A916-121C06B6D6E4}"/>
              </a:ext>
            </a:extLst>
          </p:cNvPr>
          <p:cNvSpPr/>
          <p:nvPr/>
        </p:nvSpPr>
        <p:spPr>
          <a:xfrm>
            <a:off x="2183567" y="1887794"/>
            <a:ext cx="7500079" cy="147483"/>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245961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
          <p:cNvSpPr txBox="1">
            <a:spLocks noGrp="1"/>
          </p:cNvSpPr>
          <p:nvPr>
            <p:ph type="title"/>
          </p:nvPr>
        </p:nvSpPr>
        <p:spPr>
          <a:xfrm>
            <a:off x="492195" y="277181"/>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15076"/>
              </a:buClr>
              <a:buSzPct val="100000"/>
              <a:buFont typeface="Century Gothic"/>
              <a:buNone/>
            </a:pPr>
            <a:r>
              <a:rPr lang="en-GB" sz="10800" b="1">
                <a:solidFill>
                  <a:srgbClr val="115076"/>
                </a:solidFill>
              </a:rPr>
              <a:t>SFC</a:t>
            </a:r>
            <a:endParaRPr/>
          </a:p>
        </p:txBody>
      </p:sp>
      <p:pic>
        <p:nvPicPr>
          <p:cNvPr id="360" name="Google Shape;360;p6" descr="Quiet Sign Clip Art"/>
          <p:cNvPicPr preferRelativeResize="0"/>
          <p:nvPr/>
        </p:nvPicPr>
        <p:blipFill rotWithShape="1">
          <a:blip r:embed="rId9">
            <a:alphaModFix/>
          </a:blip>
          <a:srcRect/>
          <a:stretch/>
        </p:blipFill>
        <p:spPr>
          <a:xfrm>
            <a:off x="6846150" y="207569"/>
            <a:ext cx="666750" cy="942976"/>
          </a:xfrm>
          <a:prstGeom prst="rect">
            <a:avLst/>
          </a:prstGeom>
          <a:noFill/>
          <a:ln>
            <a:noFill/>
          </a:ln>
        </p:spPr>
      </p:pic>
      <p:sp>
        <p:nvSpPr>
          <p:cNvPr id="361" name="Google Shape;361;p6" descr="rectangle"/>
          <p:cNvSpPr/>
          <p:nvPr/>
        </p:nvSpPr>
        <p:spPr>
          <a:xfrm>
            <a:off x="4679257" y="1611005"/>
            <a:ext cx="2864937" cy="3045612"/>
          </a:xfrm>
          <a:prstGeom prst="roundRect">
            <a:avLst>
              <a:gd name="adj" fmla="val 16667"/>
            </a:avLst>
          </a:prstGeom>
          <a:no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362" name="Google Shape;362;p6" descr="open box"/>
          <p:cNvPicPr preferRelativeResize="0"/>
          <p:nvPr/>
        </p:nvPicPr>
        <p:blipFill rotWithShape="1">
          <a:blip r:embed="rId10">
            <a:alphaModFix/>
          </a:blip>
          <a:srcRect/>
          <a:stretch/>
        </p:blipFill>
        <p:spPr>
          <a:xfrm>
            <a:off x="5071565" y="1929020"/>
            <a:ext cx="2021192" cy="1704539"/>
          </a:xfrm>
          <a:prstGeom prst="rect">
            <a:avLst/>
          </a:prstGeom>
          <a:noFill/>
          <a:ln>
            <a:noFill/>
          </a:ln>
        </p:spPr>
      </p:pic>
      <p:sp>
        <p:nvSpPr>
          <p:cNvPr id="363" name="Google Shape;363;p6" descr="arrow pointing into open box"/>
          <p:cNvSpPr/>
          <p:nvPr/>
        </p:nvSpPr>
        <p:spPr>
          <a:xfrm>
            <a:off x="5782491" y="1847674"/>
            <a:ext cx="627018" cy="1092199"/>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64" name="Google Shape;364;p6"/>
          <p:cNvSpPr txBox="1"/>
          <p:nvPr/>
        </p:nvSpPr>
        <p:spPr>
          <a:xfrm>
            <a:off x="4960799" y="3546403"/>
            <a:ext cx="2226794"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6000"/>
              <a:buFont typeface="Century Gothic"/>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dans</a:t>
            </a:r>
            <a:endParaRPr kumimoji="0" sz="6000" b="0" i="0" u="none" strike="noStrike" kern="0" cap="none" spc="0" normalizeH="0" baseline="0" noProof="0" dirty="0">
              <a:ln>
                <a:noFill/>
              </a:ln>
              <a:solidFill>
                <a:srgbClr val="FA6500"/>
              </a:solidFill>
              <a:effectLst/>
              <a:uLnTx/>
              <a:uFillTx/>
              <a:latin typeface="Century Gothic"/>
              <a:ea typeface="Century Gothic"/>
              <a:cs typeface="Century Gothic"/>
              <a:sym typeface="Century Gothic"/>
            </a:endParaRPr>
          </a:p>
        </p:txBody>
      </p:sp>
      <p:sp>
        <p:nvSpPr>
          <p:cNvPr id="365" name="Google Shape;365;p6"/>
          <p:cNvSpPr txBox="1"/>
          <p:nvPr/>
        </p:nvSpPr>
        <p:spPr>
          <a:xfrm>
            <a:off x="6035246" y="3605163"/>
            <a:ext cx="1613533"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E65D00"/>
              </a:buClr>
              <a:buSzPts val="6000"/>
              <a:buFont typeface="Century Gothic"/>
              <a:buNone/>
              <a:tabLst/>
              <a:defRPr/>
            </a:pPr>
            <a:r>
              <a:rPr kumimoji="0" lang="en-GB" sz="6000" b="0" i="0" u="none" strike="noStrike" kern="0" cap="none" spc="0" normalizeH="0" baseline="0" noProof="0">
                <a:ln>
                  <a:noFill/>
                </a:ln>
                <a:solidFill>
                  <a:srgbClr val="E65D00"/>
                </a:solidFill>
                <a:effectLst/>
                <a:uLnTx/>
                <a:uFillTx/>
                <a:latin typeface="Century Gothic"/>
                <a:ea typeface="Century Gothic"/>
                <a:cs typeface="Century Gothic"/>
                <a:sym typeface="Century Gothic"/>
              </a:rPr>
              <a:t>X</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6"/>
          <p:cNvSpPr txBox="1"/>
          <p:nvPr/>
        </p:nvSpPr>
        <p:spPr>
          <a:xfrm>
            <a:off x="1005028" y="171225"/>
            <a:ext cx="2017986"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6000"/>
              <a:buFont typeface="Century Gothic"/>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peti</a:t>
            </a:r>
            <a:r>
              <a:rPr kumimoji="0" lang="en-GB"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rPr>
              <a:t>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67" name="Google Shape;367;p6" descr="a tall boy and a small boy with arrow pointing to the small boy"/>
          <p:cNvGrpSpPr/>
          <p:nvPr/>
        </p:nvGrpSpPr>
        <p:grpSpPr>
          <a:xfrm>
            <a:off x="1199148" y="1347764"/>
            <a:ext cx="1423730" cy="1953518"/>
            <a:chOff x="1199148" y="1347764"/>
            <a:chExt cx="1423730" cy="1953518"/>
          </a:xfrm>
        </p:grpSpPr>
        <p:pic>
          <p:nvPicPr>
            <p:cNvPr id="368" name="Google Shape;368;p6" descr="tall boy"/>
            <p:cNvPicPr preferRelativeResize="0"/>
            <p:nvPr/>
          </p:nvPicPr>
          <p:blipFill rotWithShape="1">
            <a:blip r:embed="rId11">
              <a:alphaModFix/>
            </a:blip>
            <a:srcRect/>
            <a:stretch/>
          </p:blipFill>
          <p:spPr>
            <a:xfrm>
              <a:off x="1199148" y="1347764"/>
              <a:ext cx="976759" cy="1953518"/>
            </a:xfrm>
            <a:prstGeom prst="rect">
              <a:avLst/>
            </a:prstGeom>
            <a:noFill/>
            <a:ln>
              <a:noFill/>
            </a:ln>
          </p:spPr>
        </p:pic>
        <p:pic>
          <p:nvPicPr>
            <p:cNvPr id="369" name="Google Shape;369;p6" descr="small boy"/>
            <p:cNvPicPr preferRelativeResize="0"/>
            <p:nvPr/>
          </p:nvPicPr>
          <p:blipFill rotWithShape="1">
            <a:blip r:embed="rId12">
              <a:alphaModFix/>
            </a:blip>
            <a:srcRect/>
            <a:stretch/>
          </p:blipFill>
          <p:spPr>
            <a:xfrm>
              <a:off x="1996404" y="2048334"/>
              <a:ext cx="626474" cy="1252948"/>
            </a:xfrm>
            <a:prstGeom prst="rect">
              <a:avLst/>
            </a:prstGeom>
            <a:noFill/>
            <a:ln>
              <a:noFill/>
            </a:ln>
          </p:spPr>
        </p:pic>
        <p:sp>
          <p:nvSpPr>
            <p:cNvPr id="370" name="Google Shape;370;p6"/>
            <p:cNvSpPr/>
            <p:nvPr/>
          </p:nvSpPr>
          <p:spPr>
            <a:xfrm>
              <a:off x="2151840" y="1347764"/>
              <a:ext cx="315601" cy="635876"/>
            </a:xfrm>
            <a:prstGeom prst="downArrow">
              <a:avLst>
                <a:gd name="adj1" fmla="val 50000"/>
                <a:gd name="adj2" fmla="val 50000"/>
              </a:avLst>
            </a:prstGeom>
            <a:solidFill>
              <a:srgbClr val="E65D00"/>
            </a:solidFill>
            <a:ln w="12700"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
        <p:nvSpPr>
          <p:cNvPr id="371" name="Google Shape;371;p6"/>
          <p:cNvSpPr txBox="1"/>
          <p:nvPr/>
        </p:nvSpPr>
        <p:spPr>
          <a:xfrm>
            <a:off x="1056908" y="3346142"/>
            <a:ext cx="2270235"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Century Gothic"/>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mo</a:t>
            </a:r>
            <a:r>
              <a:rPr kumimoji="0" lang="en-GB"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rPr>
              <a:t>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72" name="Google Shape;372;p6" descr="crossword with words"/>
          <p:cNvPicPr preferRelativeResize="0"/>
          <p:nvPr/>
        </p:nvPicPr>
        <p:blipFill rotWithShape="1">
          <a:blip r:embed="rId13">
            <a:alphaModFix/>
          </a:blip>
          <a:srcRect/>
          <a:stretch/>
        </p:blipFill>
        <p:spPr>
          <a:xfrm>
            <a:off x="1074061" y="4451526"/>
            <a:ext cx="2284874" cy="1587987"/>
          </a:xfrm>
          <a:prstGeom prst="rect">
            <a:avLst/>
          </a:prstGeom>
          <a:noFill/>
          <a:ln>
            <a:noFill/>
          </a:ln>
        </p:spPr>
      </p:pic>
      <p:sp>
        <p:nvSpPr>
          <p:cNvPr id="373" name="Google Shape;373;p6"/>
          <p:cNvSpPr txBox="1"/>
          <p:nvPr/>
        </p:nvSpPr>
        <p:spPr>
          <a:xfrm>
            <a:off x="4983250" y="4822960"/>
            <a:ext cx="2175862"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6000"/>
              <a:buFont typeface="Century Gothic"/>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mai</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s</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374" name="Google Shape;374;p6"/>
          <p:cNvSpPr txBox="1"/>
          <p:nvPr/>
        </p:nvSpPr>
        <p:spPr>
          <a:xfrm>
            <a:off x="5008069" y="5623594"/>
            <a:ext cx="1855604"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[but]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75" name="Google Shape;375;p6" descr="face icon to show 'but'"/>
          <p:cNvPicPr preferRelativeResize="0"/>
          <p:nvPr/>
        </p:nvPicPr>
        <p:blipFill rotWithShape="1">
          <a:blip r:embed="rId14">
            <a:alphaModFix/>
          </a:blip>
          <a:srcRect/>
          <a:stretch/>
        </p:blipFill>
        <p:spPr>
          <a:xfrm>
            <a:off x="6713198" y="4962383"/>
            <a:ext cx="1455327" cy="1455327"/>
          </a:xfrm>
          <a:prstGeom prst="rect">
            <a:avLst/>
          </a:prstGeom>
          <a:noFill/>
          <a:ln>
            <a:noFill/>
          </a:ln>
        </p:spPr>
      </p:pic>
      <p:sp>
        <p:nvSpPr>
          <p:cNvPr id="376" name="Google Shape;376;p6"/>
          <p:cNvSpPr txBox="1"/>
          <p:nvPr/>
        </p:nvSpPr>
        <p:spPr>
          <a:xfrm>
            <a:off x="9400242" y="55390"/>
            <a:ext cx="2364827"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6000"/>
              <a:buFont typeface="Century Gothic"/>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pri</a:t>
            </a:r>
            <a:r>
              <a:rPr kumimoji="0" lang="en-GB"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rPr>
              <a:t>x</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77" name="Google Shape;377;p6" descr="a prize"/>
          <p:cNvGrpSpPr/>
          <p:nvPr/>
        </p:nvGrpSpPr>
        <p:grpSpPr>
          <a:xfrm>
            <a:off x="8704595" y="1029553"/>
            <a:ext cx="2725699" cy="1936044"/>
            <a:chOff x="8711284" y="862548"/>
            <a:chExt cx="2725699" cy="1936044"/>
          </a:xfrm>
        </p:grpSpPr>
        <p:pic>
          <p:nvPicPr>
            <p:cNvPr id="378" name="Google Shape;378;p6" descr="prize"/>
            <p:cNvPicPr preferRelativeResize="0"/>
            <p:nvPr/>
          </p:nvPicPr>
          <p:blipFill rotWithShape="1">
            <a:blip r:embed="rId15">
              <a:alphaModFix/>
            </a:blip>
            <a:srcRect/>
            <a:stretch/>
          </p:blipFill>
          <p:spPr>
            <a:xfrm>
              <a:off x="8711284" y="1100550"/>
              <a:ext cx="1371776" cy="1159150"/>
            </a:xfrm>
            <a:prstGeom prst="rect">
              <a:avLst/>
            </a:prstGeom>
            <a:noFill/>
            <a:ln>
              <a:noFill/>
            </a:ln>
          </p:spPr>
        </p:pic>
        <p:pic>
          <p:nvPicPr>
            <p:cNvPr id="379" name="Google Shape;379;p6" descr="a prize"/>
            <p:cNvPicPr preferRelativeResize="0"/>
            <p:nvPr/>
          </p:nvPicPr>
          <p:blipFill rotWithShape="1">
            <a:blip r:embed="rId16">
              <a:alphaModFix/>
            </a:blip>
            <a:srcRect/>
            <a:stretch/>
          </p:blipFill>
          <p:spPr>
            <a:xfrm>
              <a:off x="10083060" y="862548"/>
              <a:ext cx="1353923" cy="1936044"/>
            </a:xfrm>
            <a:prstGeom prst="rect">
              <a:avLst/>
            </a:prstGeom>
            <a:noFill/>
            <a:ln>
              <a:noFill/>
            </a:ln>
          </p:spPr>
        </p:pic>
        <p:sp>
          <p:nvSpPr>
            <p:cNvPr id="380" name="Google Shape;380;p6"/>
            <p:cNvSpPr txBox="1"/>
            <p:nvPr/>
          </p:nvSpPr>
          <p:spPr>
            <a:xfrm rot="-2065989">
              <a:off x="8803874" y="1335977"/>
              <a:ext cx="1490133"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€15.95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1" name="Google Shape;381;p6"/>
          <p:cNvSpPr txBox="1"/>
          <p:nvPr/>
        </p:nvSpPr>
        <p:spPr>
          <a:xfrm flipH="1">
            <a:off x="8921683" y="2991006"/>
            <a:ext cx="2685502"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6000"/>
              <a:buFont typeface="Century Gothic"/>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gran</a:t>
            </a:r>
            <a:r>
              <a:rPr kumimoji="0" lang="en-GB"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rPr>
              <a:t>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82" name="Google Shape;382;p6" descr="tall boy and a small boy with the arrow pointing to the tall boy"/>
          <p:cNvGrpSpPr/>
          <p:nvPr/>
        </p:nvGrpSpPr>
        <p:grpSpPr>
          <a:xfrm>
            <a:off x="9353908" y="4032078"/>
            <a:ext cx="1667202" cy="1953518"/>
            <a:chOff x="12297240" y="3985624"/>
            <a:chExt cx="1667202" cy="1953518"/>
          </a:xfrm>
        </p:grpSpPr>
        <p:pic>
          <p:nvPicPr>
            <p:cNvPr id="383" name="Google Shape;383;p6" descr="tall boy"/>
            <p:cNvPicPr preferRelativeResize="0"/>
            <p:nvPr/>
          </p:nvPicPr>
          <p:blipFill rotWithShape="1">
            <a:blip r:embed="rId11">
              <a:alphaModFix/>
            </a:blip>
            <a:srcRect/>
            <a:stretch/>
          </p:blipFill>
          <p:spPr>
            <a:xfrm>
              <a:off x="12297240" y="3985624"/>
              <a:ext cx="976759" cy="1953518"/>
            </a:xfrm>
            <a:prstGeom prst="rect">
              <a:avLst/>
            </a:prstGeom>
            <a:noFill/>
            <a:ln>
              <a:noFill/>
            </a:ln>
          </p:spPr>
        </p:pic>
        <p:pic>
          <p:nvPicPr>
            <p:cNvPr id="384" name="Google Shape;384;p6" descr="small boy"/>
            <p:cNvPicPr preferRelativeResize="0"/>
            <p:nvPr/>
          </p:nvPicPr>
          <p:blipFill rotWithShape="1">
            <a:blip r:embed="rId12">
              <a:alphaModFix/>
            </a:blip>
            <a:srcRect/>
            <a:stretch/>
          </p:blipFill>
          <p:spPr>
            <a:xfrm>
              <a:off x="13121605" y="4674695"/>
              <a:ext cx="626474" cy="1252948"/>
            </a:xfrm>
            <a:prstGeom prst="rect">
              <a:avLst/>
            </a:prstGeom>
            <a:noFill/>
            <a:ln>
              <a:noFill/>
            </a:ln>
          </p:spPr>
        </p:pic>
        <p:sp>
          <p:nvSpPr>
            <p:cNvPr id="385" name="Google Shape;385;p6" descr="arrow"/>
            <p:cNvSpPr/>
            <p:nvPr/>
          </p:nvSpPr>
          <p:spPr>
            <a:xfrm rot="5400000" flipH="1">
              <a:off x="13373782" y="3931972"/>
              <a:ext cx="409638" cy="771682"/>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par>
                                <p:cTn id="8" presetID="10" presetClass="entr" presetSubtype="0" fill="hold" nodeType="withEffect">
                                  <p:stCondLst>
                                    <p:cond delay="0"/>
                                  </p:stCondLst>
                                  <p:childTnLst>
                                    <p:set>
                                      <p:cBhvr>
                                        <p:cTn id="9" dur="1" fill="hold">
                                          <p:stCondLst>
                                            <p:cond delay="0"/>
                                          </p:stCondLst>
                                        </p:cTn>
                                        <p:tgtEl>
                                          <p:spTgt spid="363"/>
                                        </p:tgtEl>
                                        <p:attrNameLst>
                                          <p:attrName>style.visibility</p:attrName>
                                        </p:attrNameLst>
                                      </p:cBhvr>
                                      <p:to>
                                        <p:strVal val="visible"/>
                                      </p:to>
                                    </p:set>
                                    <p:animEffect transition="in" filter="fade">
                                      <p:cBhvr>
                                        <p:cTn id="10" dur="500"/>
                                        <p:tgtEl>
                                          <p:spTgt spid="363"/>
                                        </p:tgtEl>
                                      </p:cBhvr>
                                    </p:animEffect>
                                  </p:childTnLst>
                                </p:cTn>
                              </p:par>
                              <p:par>
                                <p:cTn id="11" presetID="10" presetClass="entr" presetSubtype="0" fill="hold" nodeType="withEffect">
                                  <p:stCondLst>
                                    <p:cond delay="0"/>
                                  </p:stCondLst>
                                  <p:childTnLst>
                                    <p:set>
                                      <p:cBhvr>
                                        <p:cTn id="12" dur="1" fill="hold">
                                          <p:stCondLst>
                                            <p:cond delay="0"/>
                                          </p:stCondLst>
                                        </p:cTn>
                                        <p:tgtEl>
                                          <p:spTgt spid="361"/>
                                        </p:tgtEl>
                                        <p:attrNameLst>
                                          <p:attrName>style.visibility</p:attrName>
                                        </p:attrNameLst>
                                      </p:cBhvr>
                                      <p:to>
                                        <p:strVal val="visible"/>
                                      </p:to>
                                    </p:set>
                                    <p:animEffect transition="in" filter="fade">
                                      <p:cBhvr>
                                        <p:cTn id="13" dur="500"/>
                                        <p:tgtEl>
                                          <p:spTgt spid="361"/>
                                        </p:tgtEl>
                                      </p:cBhvr>
                                    </p:animEffect>
                                  </p:childTnLst>
                                </p:cTn>
                              </p:par>
                              <p:par>
                                <p:cTn id="14" presetID="10" presetClass="entr" presetSubtype="0" fill="hold" nodeType="withEffect">
                                  <p:stCondLst>
                                    <p:cond delay="0"/>
                                  </p:stCondLst>
                                  <p:childTnLst>
                                    <p:set>
                                      <p:cBhvr>
                                        <p:cTn id="15" dur="1" fill="hold">
                                          <p:stCondLst>
                                            <p:cond delay="0"/>
                                          </p:stCondLst>
                                        </p:cTn>
                                        <p:tgtEl>
                                          <p:spTgt spid="364"/>
                                        </p:tgtEl>
                                        <p:attrNameLst>
                                          <p:attrName>style.visibility</p:attrName>
                                        </p:attrNameLst>
                                      </p:cBhvr>
                                      <p:to>
                                        <p:strVal val="visible"/>
                                      </p:to>
                                    </p:set>
                                    <p:animEffect transition="in" filter="fade">
                                      <p:cBhvr>
                                        <p:cTn id="16" dur="500"/>
                                        <p:tgtEl>
                                          <p:spTgt spid="364"/>
                                        </p:tgtEl>
                                      </p:cBhvr>
                                    </p:animEffect>
                                  </p:childTnLst>
                                  <p:subTnLst>
                                    <p:audio>
                                      <p:cMediaNode>
                                        <p:cTn display="0" masterRel="sameClick">
                                          <p:stCondLst>
                                            <p:cond evt="begin" delay="0">
                                              <p:tn val="14"/>
                                            </p:cond>
                                          </p:stCondLst>
                                          <p:endCondLst>
                                            <p:cond evt="onStopAudio" delay="0">
                                              <p:tgtEl>
                                                <p:sldTgt/>
                                              </p:tgtEl>
                                            </p:cond>
                                          </p:endCondLst>
                                        </p:cTn>
                                        <p:tgtEl>
                                          <p:sndTgt r:embed="rId3" name="dans.wav"/>
                                        </p:tgtEl>
                                      </p:cMediaNode>
                                    </p:audio>
                                  </p:subTnLst>
                                </p:cTn>
                              </p:par>
                              <p:par>
                                <p:cTn id="17" presetID="10" presetClass="entr" presetSubtype="0" fill="hold" nodeType="withEffect">
                                  <p:stCondLst>
                                    <p:cond delay="0"/>
                                  </p:stCondLst>
                                  <p:childTnLst>
                                    <p:set>
                                      <p:cBhvr>
                                        <p:cTn id="18" dur="1" fill="hold">
                                          <p:stCondLst>
                                            <p:cond delay="0"/>
                                          </p:stCondLst>
                                        </p:cTn>
                                        <p:tgtEl>
                                          <p:spTgt spid="365"/>
                                        </p:tgtEl>
                                        <p:attrNameLst>
                                          <p:attrName>style.visibility</p:attrName>
                                        </p:attrNameLst>
                                      </p:cBhvr>
                                      <p:to>
                                        <p:strVal val="visible"/>
                                      </p:to>
                                    </p:set>
                                    <p:animEffect transition="in" filter="fade">
                                      <p:cBhvr>
                                        <p:cTn id="19" dur="500"/>
                                        <p:tgtEl>
                                          <p:spTgt spid="365"/>
                                        </p:tgtEl>
                                      </p:cBhvr>
                                    </p:animEffect>
                                  </p:childTnLst>
                                </p:cTn>
                              </p:par>
                              <p:par>
                                <p:cTn id="20" presetID="10" presetClass="entr" presetSubtype="0" fill="hold" nodeType="withEffect">
                                  <p:stCondLst>
                                    <p:cond delay="0"/>
                                  </p:stCondLst>
                                  <p:childTnLst>
                                    <p:set>
                                      <p:cBhvr>
                                        <p:cTn id="21" dur="1" fill="hold">
                                          <p:stCondLst>
                                            <p:cond delay="0"/>
                                          </p:stCondLst>
                                        </p:cTn>
                                        <p:tgtEl>
                                          <p:spTgt spid="360"/>
                                        </p:tgtEl>
                                        <p:attrNameLst>
                                          <p:attrName>style.visibility</p:attrName>
                                        </p:attrNameLst>
                                      </p:cBhvr>
                                      <p:to>
                                        <p:strVal val="visible"/>
                                      </p:to>
                                    </p:set>
                                    <p:animEffect transition="in" filter="fade">
                                      <p:cBhvr>
                                        <p:cTn id="22" dur="500"/>
                                        <p:tgtEl>
                                          <p:spTgt spid="3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6"/>
                                        </p:tgtEl>
                                        <p:attrNameLst>
                                          <p:attrName>style.visibility</p:attrName>
                                        </p:attrNameLst>
                                      </p:cBhvr>
                                      <p:to>
                                        <p:strVal val="visible"/>
                                      </p:to>
                                    </p:set>
                                    <p:animEffect transition="in" filter="fade">
                                      <p:cBhvr>
                                        <p:cTn id="27" dur="500"/>
                                        <p:tgtEl>
                                          <p:spTgt spid="366"/>
                                        </p:tgtEl>
                                      </p:cBhvr>
                                    </p:animEffect>
                                  </p:childTnLst>
                                  <p:subTnLst>
                                    <p:audio>
                                      <p:cMediaNode>
                                        <p:cTn display="0" masterRel="sameClick">
                                          <p:stCondLst>
                                            <p:cond evt="begin" delay="0">
                                              <p:tn val="25"/>
                                            </p:cond>
                                          </p:stCondLst>
                                          <p:endCondLst>
                                            <p:cond evt="onStopAudio" delay="0">
                                              <p:tgtEl>
                                                <p:sldTgt/>
                                              </p:tgtEl>
                                            </p:cond>
                                          </p:endCondLst>
                                        </p:cTn>
                                        <p:tgtEl>
                                          <p:sndTgt r:embed="rId4" name="pet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7"/>
                                        </p:tgtEl>
                                        <p:attrNameLst>
                                          <p:attrName>style.visibility</p:attrName>
                                        </p:attrNameLst>
                                      </p:cBhvr>
                                      <p:to>
                                        <p:strVal val="visible"/>
                                      </p:to>
                                    </p:set>
                                    <p:animEffect transition="in" filter="fade">
                                      <p:cBhvr>
                                        <p:cTn id="32" dur="500"/>
                                        <p:tgtEl>
                                          <p:spTgt spid="3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6"/>
                                        </p:tgtEl>
                                        <p:attrNameLst>
                                          <p:attrName>style.visibility</p:attrName>
                                        </p:attrNameLst>
                                      </p:cBhvr>
                                      <p:to>
                                        <p:strVal val="visible"/>
                                      </p:to>
                                    </p:set>
                                    <p:animEffect transition="in" filter="fade">
                                      <p:cBhvr>
                                        <p:cTn id="37" dur="500"/>
                                        <p:tgtEl>
                                          <p:spTgt spid="376"/>
                                        </p:tgtEl>
                                      </p:cBhvr>
                                    </p:animEffect>
                                  </p:childTnLst>
                                  <p:subTnLst>
                                    <p:audio>
                                      <p:cMediaNode>
                                        <p:cTn display="0" masterRel="sameClick">
                                          <p:stCondLst>
                                            <p:cond evt="begin" delay="0">
                                              <p:tn val="35"/>
                                            </p:cond>
                                          </p:stCondLst>
                                          <p:endCondLst>
                                            <p:cond evt="onStopAudio" delay="0">
                                              <p:tgtEl>
                                                <p:sldTgt/>
                                              </p:tgtEl>
                                            </p:cond>
                                          </p:endCondLst>
                                        </p:cTn>
                                        <p:tgtEl>
                                          <p:sndTgt r:embed="rId5" name="prix.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7"/>
                                        </p:tgtEl>
                                        <p:attrNameLst>
                                          <p:attrName>style.visibility</p:attrName>
                                        </p:attrNameLst>
                                      </p:cBhvr>
                                      <p:to>
                                        <p:strVal val="visible"/>
                                      </p:to>
                                    </p:set>
                                    <p:animEffect transition="in" filter="fade">
                                      <p:cBhvr>
                                        <p:cTn id="42" dur="500"/>
                                        <p:tgtEl>
                                          <p:spTgt spid="3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1"/>
                                        </p:tgtEl>
                                        <p:attrNameLst>
                                          <p:attrName>style.visibility</p:attrName>
                                        </p:attrNameLst>
                                      </p:cBhvr>
                                      <p:to>
                                        <p:strVal val="visible"/>
                                      </p:to>
                                    </p:set>
                                    <p:animEffect transition="in" filter="fade">
                                      <p:cBhvr>
                                        <p:cTn id="47" dur="500"/>
                                        <p:tgtEl>
                                          <p:spTgt spid="371"/>
                                        </p:tgtEl>
                                      </p:cBhvr>
                                    </p:animEffect>
                                  </p:childTnLst>
                                  <p:subTnLst>
                                    <p:audio>
                                      <p:cMediaNode>
                                        <p:cTn display="0" masterRel="sameClick">
                                          <p:stCondLst>
                                            <p:cond evt="begin" delay="0">
                                              <p:tn val="45"/>
                                            </p:cond>
                                          </p:stCondLst>
                                          <p:endCondLst>
                                            <p:cond evt="onStopAudio" delay="0">
                                              <p:tgtEl>
                                                <p:sldTgt/>
                                              </p:tgtEl>
                                            </p:cond>
                                          </p:endCondLst>
                                        </p:cTn>
                                        <p:tgtEl>
                                          <p:sndTgt r:embed="rId6" name="mot.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2"/>
                                        </p:tgtEl>
                                        <p:attrNameLst>
                                          <p:attrName>style.visibility</p:attrName>
                                        </p:attrNameLst>
                                      </p:cBhvr>
                                      <p:to>
                                        <p:strVal val="visible"/>
                                      </p:to>
                                    </p:set>
                                    <p:animEffect transition="in" filter="fade">
                                      <p:cBhvr>
                                        <p:cTn id="52" dur="500"/>
                                        <p:tgtEl>
                                          <p:spTgt spid="37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73"/>
                                        </p:tgtEl>
                                        <p:attrNameLst>
                                          <p:attrName>style.visibility</p:attrName>
                                        </p:attrNameLst>
                                      </p:cBhvr>
                                      <p:to>
                                        <p:strVal val="visible"/>
                                      </p:to>
                                    </p:set>
                                    <p:animEffect transition="in" filter="fade">
                                      <p:cBhvr>
                                        <p:cTn id="57" dur="500"/>
                                        <p:tgtEl>
                                          <p:spTgt spid="373"/>
                                        </p:tgtEl>
                                      </p:cBhvr>
                                    </p:animEffect>
                                  </p:childTnLst>
                                  <p:subTnLst>
                                    <p:audio>
                                      <p:cMediaNode>
                                        <p:cTn display="0" masterRel="sameClick">
                                          <p:stCondLst>
                                            <p:cond evt="begin" delay="0">
                                              <p:tn val="55"/>
                                            </p:cond>
                                          </p:stCondLst>
                                          <p:endCondLst>
                                            <p:cond evt="onStopAudio" delay="0">
                                              <p:tgtEl>
                                                <p:sldTgt/>
                                              </p:tgtEl>
                                            </p:cond>
                                          </p:endCondLst>
                                        </p:cTn>
                                        <p:tgtEl>
                                          <p:sndTgt r:embed="rId7" name="mai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74"/>
                                        </p:tgtEl>
                                        <p:attrNameLst>
                                          <p:attrName>style.visibility</p:attrName>
                                        </p:attrNameLst>
                                      </p:cBhvr>
                                      <p:to>
                                        <p:strVal val="visible"/>
                                      </p:to>
                                    </p:set>
                                    <p:animEffect transition="in" filter="fade">
                                      <p:cBhvr>
                                        <p:cTn id="62" dur="500"/>
                                        <p:tgtEl>
                                          <p:spTgt spid="374"/>
                                        </p:tgtEl>
                                      </p:cBhvr>
                                    </p:animEffect>
                                  </p:childTnLst>
                                </p:cTn>
                              </p:par>
                              <p:par>
                                <p:cTn id="63" presetID="10" presetClass="entr" presetSubtype="0" fill="hold" nodeType="withEffect">
                                  <p:stCondLst>
                                    <p:cond delay="0"/>
                                  </p:stCondLst>
                                  <p:childTnLst>
                                    <p:set>
                                      <p:cBhvr>
                                        <p:cTn id="64" dur="1" fill="hold">
                                          <p:stCondLst>
                                            <p:cond delay="0"/>
                                          </p:stCondLst>
                                        </p:cTn>
                                        <p:tgtEl>
                                          <p:spTgt spid="375"/>
                                        </p:tgtEl>
                                        <p:attrNameLst>
                                          <p:attrName>style.visibility</p:attrName>
                                        </p:attrNameLst>
                                      </p:cBhvr>
                                      <p:to>
                                        <p:strVal val="visible"/>
                                      </p:to>
                                    </p:set>
                                    <p:animEffect transition="in" filter="fade">
                                      <p:cBhvr>
                                        <p:cTn id="65" dur="500"/>
                                        <p:tgtEl>
                                          <p:spTgt spid="37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81"/>
                                        </p:tgtEl>
                                        <p:attrNameLst>
                                          <p:attrName>style.visibility</p:attrName>
                                        </p:attrNameLst>
                                      </p:cBhvr>
                                      <p:to>
                                        <p:strVal val="visible"/>
                                      </p:to>
                                    </p:set>
                                    <p:animEffect transition="in" filter="fade">
                                      <p:cBhvr>
                                        <p:cTn id="70" dur="500"/>
                                        <p:tgtEl>
                                          <p:spTgt spid="381"/>
                                        </p:tgtEl>
                                      </p:cBhvr>
                                    </p:animEffect>
                                  </p:childTnLst>
                                  <p:subTnLst>
                                    <p:audio>
                                      <p:cMediaNode>
                                        <p:cTn display="0" masterRel="sameClick">
                                          <p:stCondLst>
                                            <p:cond evt="begin" delay="0">
                                              <p:tn val="68"/>
                                            </p:cond>
                                          </p:stCondLst>
                                          <p:endCondLst>
                                            <p:cond evt="onStopAudio" delay="0">
                                              <p:tgtEl>
                                                <p:sldTgt/>
                                              </p:tgtEl>
                                            </p:cond>
                                          </p:endCondLst>
                                        </p:cTn>
                                        <p:tgtEl>
                                          <p:sndTgt r:embed="rId8" name="grand.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82"/>
                                        </p:tgtEl>
                                        <p:attrNameLst>
                                          <p:attrName>style.visibility</p:attrName>
                                        </p:attrNameLst>
                                      </p:cBhvr>
                                      <p:to>
                                        <p:strVal val="visible"/>
                                      </p:to>
                                    </p:set>
                                    <p:animEffect transition="in" filter="fade">
                                      <p:cBhvr>
                                        <p:cTn id="75"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10"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33" name="Google Shape;433;p10"/>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(1/3)  </a:t>
            </a:r>
            <a:endParaRPr/>
          </a:p>
        </p:txBody>
      </p:sp>
      <p:sp>
        <p:nvSpPr>
          <p:cNvPr id="434" name="Google Shape;434;p10"/>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lire / parler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45" name="Google Shape;445;p10">
            <a:hlinkClick r:id="" action="ppaction://noaction">
              <a:snd r:embed="rId4" name="drap.wav"/>
            </a:hlinkClick>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dra</a:t>
            </a:r>
            <a:r>
              <a:rPr kumimoji="0" lang="en-GB" sz="6000" b="0" i="0" u="none" strike="sngStrike" kern="0" cap="none" spc="0" normalizeH="0" baseline="0" noProof="0" dirty="0" err="1">
                <a:ln>
                  <a:noFill/>
                </a:ln>
                <a:solidFill>
                  <a:srgbClr val="EE6000"/>
                </a:solidFill>
                <a:effectLst/>
                <a:uLnTx/>
                <a:uFillTx/>
                <a:latin typeface="Century Gothic"/>
                <a:ea typeface="Century Gothic"/>
                <a:cs typeface="Century Gothic"/>
                <a:sym typeface="Century Gothic"/>
              </a:rPr>
              <a:t>p</a:t>
            </a:r>
            <a:endParaRPr kumimoji="0"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447" name="Google Shape;447;p10">
            <a:hlinkClick r:id="" action="ppaction://noaction">
              <a:snd r:embed="rId5" name="vert.wav"/>
            </a:hlinkClick>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ver</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9" name="Google Shape;449;p10">
            <a:hlinkClick r:id="" action="ppaction://noaction">
              <a:snd r:embed="rId6" name="d'accord.wav"/>
            </a:hlinkClick>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d’accor</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d</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pic>
        <p:nvPicPr>
          <p:cNvPr id="450" name="Google Shape;450;p10" descr="Hand A Ok Clip Art"/>
          <p:cNvPicPr preferRelativeResize="0"/>
          <p:nvPr/>
        </p:nvPicPr>
        <p:blipFill rotWithShape="1">
          <a:blip r:embed="rId7">
            <a:alphaModFix/>
          </a:blip>
          <a:srcRect/>
          <a:stretch/>
        </p:blipFill>
        <p:spPr>
          <a:xfrm>
            <a:off x="5303789" y="2535627"/>
            <a:ext cx="706260" cy="981469"/>
          </a:xfrm>
          <a:prstGeom prst="rect">
            <a:avLst/>
          </a:prstGeom>
          <a:noFill/>
          <a:ln>
            <a:noFill/>
          </a:ln>
        </p:spPr>
      </p:pic>
      <p:pic>
        <p:nvPicPr>
          <p:cNvPr id="451" name="Google Shape;451;p10" descr="Duck, Face, Standing, Odd, Strange, Bird, Animal"/>
          <p:cNvPicPr preferRelativeResize="0"/>
          <p:nvPr/>
        </p:nvPicPr>
        <p:blipFill rotWithShape="1">
          <a:blip r:embed="rId8">
            <a:alphaModFix/>
          </a:blip>
          <a:srcRect/>
          <a:stretch/>
        </p:blipFill>
        <p:spPr>
          <a:xfrm>
            <a:off x="1180883" y="4656080"/>
            <a:ext cx="966858" cy="1412044"/>
          </a:xfrm>
          <a:prstGeom prst="rect">
            <a:avLst/>
          </a:prstGeom>
          <a:noFill/>
          <a:ln>
            <a:noFill/>
          </a:ln>
        </p:spPr>
      </p:pic>
      <p:pic>
        <p:nvPicPr>
          <p:cNvPr id="452" name="Google Shape;452;p10" descr="Arm, Left, Hand, Human, Body, Part, Organ"/>
          <p:cNvPicPr preferRelativeResize="0"/>
          <p:nvPr/>
        </p:nvPicPr>
        <p:blipFill rotWithShape="1">
          <a:blip r:embed="rId9">
            <a:alphaModFix/>
          </a:blip>
          <a:srcRect/>
          <a:stretch/>
        </p:blipFill>
        <p:spPr>
          <a:xfrm>
            <a:off x="8484991" y="4615187"/>
            <a:ext cx="768099" cy="1536198"/>
          </a:xfrm>
          <a:prstGeom prst="rect">
            <a:avLst/>
          </a:prstGeom>
          <a:noFill/>
          <a:ln>
            <a:noFill/>
          </a:ln>
        </p:spPr>
      </p:pic>
      <p:pic>
        <p:nvPicPr>
          <p:cNvPr id="453" name="Google Shape;453;p10" descr="Green Splat Clip Art"/>
          <p:cNvPicPr preferRelativeResize="0"/>
          <p:nvPr/>
        </p:nvPicPr>
        <p:blipFill rotWithShape="1">
          <a:blip r:embed="rId10">
            <a:alphaModFix/>
          </a:blip>
          <a:srcRect/>
          <a:stretch/>
        </p:blipFill>
        <p:spPr>
          <a:xfrm>
            <a:off x="8332397" y="2535627"/>
            <a:ext cx="1073289" cy="1015663"/>
          </a:xfrm>
          <a:prstGeom prst="rect">
            <a:avLst/>
          </a:prstGeom>
          <a:noFill/>
          <a:ln>
            <a:noFill/>
          </a:ln>
        </p:spPr>
      </p:pic>
      <p:sp>
        <p:nvSpPr>
          <p:cNvPr id="454" name="Google Shape;454;p10"/>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[green]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10"/>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[sheet]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57" name="Google Shape;457;p10" descr="Cover Draped Hanging - Free vector graphic on Pixabay"/>
          <p:cNvPicPr preferRelativeResize="0"/>
          <p:nvPr/>
        </p:nvPicPr>
        <p:blipFill rotWithShape="1">
          <a:blip r:embed="rId11">
            <a:alphaModFix/>
          </a:blip>
          <a:srcRect/>
          <a:stretch/>
        </p:blipFill>
        <p:spPr>
          <a:xfrm>
            <a:off x="1095165" y="2451309"/>
            <a:ext cx="1195192" cy="1301873"/>
          </a:xfrm>
          <a:prstGeom prst="rect">
            <a:avLst/>
          </a:prstGeom>
          <a:noFill/>
          <a:ln>
            <a:noFill/>
          </a:ln>
        </p:spPr>
      </p:pic>
      <p:sp>
        <p:nvSpPr>
          <p:cNvPr id="458" name="Google Shape;458;p10"/>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[okay]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59" name="Google Shape;459;p10" descr="Stomach Icon, Stomach, Icon, Gut, Digestive Icon"/>
          <p:cNvPicPr preferRelativeResize="0"/>
          <p:nvPr/>
        </p:nvPicPr>
        <p:blipFill rotWithShape="1">
          <a:blip r:embed="rId12">
            <a:alphaModFix/>
          </a:blip>
          <a:srcRect/>
          <a:stretch/>
        </p:blipFill>
        <p:spPr>
          <a:xfrm>
            <a:off x="5038050" y="4895360"/>
            <a:ext cx="1237735" cy="1237735"/>
          </a:xfrm>
          <a:prstGeom prst="rect">
            <a:avLst/>
          </a:prstGeom>
          <a:noFill/>
          <a:ln>
            <a:noFill/>
          </a:ln>
        </p:spPr>
      </p:pic>
      <p:sp>
        <p:nvSpPr>
          <p:cNvPr id="30" name="Google Shape;614;p15">
            <a:extLst>
              <a:ext uri="{FF2B5EF4-FFF2-40B4-BE49-F238E27FC236}">
                <a16:creationId xmlns:a16="http://schemas.microsoft.com/office/drawing/2014/main" id="{7DF76D5F-82B0-4EEE-A571-96AF137339E7}"/>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[stomach]</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19;p15">
            <a:hlinkClick r:id="" action="ppaction://noaction">
              <a:snd r:embed="rId13" name="canard.wav"/>
            </a:hlinkClick>
            <a:extLst>
              <a:ext uri="{FF2B5EF4-FFF2-40B4-BE49-F238E27FC236}">
                <a16:creationId xmlns:a16="http://schemas.microsoft.com/office/drawing/2014/main" id="{6BF93B72-1EF4-4503-8248-D0C6291BC320}"/>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canar</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621;p15">
            <a:hlinkClick r:id="" action="ppaction://noaction">
              <a:snd r:embed="rId14" name="estomac.wav"/>
            </a:hlinkClick>
            <a:extLst>
              <a:ext uri="{FF2B5EF4-FFF2-40B4-BE49-F238E27FC236}">
                <a16:creationId xmlns:a16="http://schemas.microsoft.com/office/drawing/2014/main" id="{2208F2E1-0193-4CB5-9372-BF5827B7885C}"/>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estoma</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c</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33" name="Google Shape;623;p15">
            <a:hlinkClick r:id="" action="ppaction://noaction">
              <a:snd r:embed="rId15" name="bras.wav"/>
            </a:hlinkClick>
            <a:extLst>
              <a:ext uri="{FF2B5EF4-FFF2-40B4-BE49-F238E27FC236}">
                <a16:creationId xmlns:a16="http://schemas.microsoft.com/office/drawing/2014/main" id="{0F736C74-00ED-46F3-861B-5A387EE51FA4}"/>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bra</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Rectangle 2">
            <a:extLst>
              <a:ext uri="{FF2B5EF4-FFF2-40B4-BE49-F238E27FC236}">
                <a16:creationId xmlns:a16="http://schemas.microsoft.com/office/drawing/2014/main" id="{2A18467B-041A-451B-A533-E4AE9ECC2A55}"/>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4" name="Rectangle 3">
            <a:extLst>
              <a:ext uri="{FF2B5EF4-FFF2-40B4-BE49-F238E27FC236}">
                <a16:creationId xmlns:a16="http://schemas.microsoft.com/office/drawing/2014/main" id="{9A4E0555-077A-4BC7-94D5-EFD9A7B5F407}"/>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5" name="Line 4">
            <a:extLst>
              <a:ext uri="{FF2B5EF4-FFF2-40B4-BE49-F238E27FC236}">
                <a16:creationId xmlns:a16="http://schemas.microsoft.com/office/drawing/2014/main" id="{B48811EC-235D-4FFD-9208-16D5C4239C89}"/>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6" name="Line 7">
            <a:extLst>
              <a:ext uri="{FF2B5EF4-FFF2-40B4-BE49-F238E27FC236}">
                <a16:creationId xmlns:a16="http://schemas.microsoft.com/office/drawing/2014/main" id="{BA0978C6-659D-40DF-B31B-4DE73198F58F}"/>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7" name="Line 9">
            <a:extLst>
              <a:ext uri="{FF2B5EF4-FFF2-40B4-BE49-F238E27FC236}">
                <a16:creationId xmlns:a16="http://schemas.microsoft.com/office/drawing/2014/main" id="{5559A99A-9529-4ECE-8A9B-180A1E20BB8E}"/>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8" name="Text Box 10">
            <a:extLst>
              <a:ext uri="{FF2B5EF4-FFF2-40B4-BE49-F238E27FC236}">
                <a16:creationId xmlns:a16="http://schemas.microsoft.com/office/drawing/2014/main" id="{E002E866-6EEE-490A-9FC4-16138EDDD6D2}"/>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9" name="Text Box 12">
            <a:extLst>
              <a:ext uri="{FF2B5EF4-FFF2-40B4-BE49-F238E27FC236}">
                <a16:creationId xmlns:a16="http://schemas.microsoft.com/office/drawing/2014/main" id="{268BACCC-B430-4B7F-B0FC-1E9876704986}"/>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20</a:t>
            </a:r>
          </a:p>
        </p:txBody>
      </p:sp>
      <p:sp>
        <p:nvSpPr>
          <p:cNvPr id="50" name="Text Box 14">
            <a:extLst>
              <a:ext uri="{FF2B5EF4-FFF2-40B4-BE49-F238E27FC236}">
                <a16:creationId xmlns:a16="http://schemas.microsoft.com/office/drawing/2014/main" id="{9405C867-0596-478D-8809-761088AAC874}"/>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1" name="AutoShape 11">
            <a:hlinkClick r:id="" action="ppaction://noaction" highlightClick="1"/>
            <a:extLst>
              <a:ext uri="{FF2B5EF4-FFF2-40B4-BE49-F238E27FC236}">
                <a16:creationId xmlns:a16="http://schemas.microsoft.com/office/drawing/2014/main" id="{DDAF3637-4859-4222-888E-E04D186970DD}"/>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44"/>
                                        </p:tgtEl>
                                      </p:cBhvr>
                                    </p:animEffect>
                                    <p:set>
                                      <p:cBhvr>
                                        <p:cTn id="7" dur="1" fill="hold">
                                          <p:stCondLst>
                                            <p:cond delay="19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11"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66" name="Google Shape;466;p11"/>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(2/3)  </a:t>
            </a:r>
            <a:endParaRPr/>
          </a:p>
        </p:txBody>
      </p:sp>
      <p:sp>
        <p:nvSpPr>
          <p:cNvPr id="467" name="Google Shape;467;p11"/>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lire / parler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477" name="Google Shape;477;p11"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478" name="Google Shape;478;p11"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479" name="Google Shape;479;p11"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480" name="Google Shape;480;p11"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481" name="Google Shape;481;p11"/>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[green]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11"/>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[sheet]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84" name="Google Shape;484;p11"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485" name="Google Shape;485;p11"/>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[okay]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86" name="Google Shape;486;p11" descr="Stomach Icon, Stomach, Icon, Gut, Digestive Icon"/>
          <p:cNvPicPr preferRelativeResize="0"/>
          <p:nvPr/>
        </p:nvPicPr>
        <p:blipFill rotWithShape="1">
          <a:blip r:embed="rId9">
            <a:alphaModFix/>
          </a:blip>
          <a:srcRect/>
          <a:stretch/>
        </p:blipFill>
        <p:spPr>
          <a:xfrm>
            <a:off x="5038050" y="4895360"/>
            <a:ext cx="1237735" cy="1237735"/>
          </a:xfrm>
          <a:prstGeom prst="rect">
            <a:avLst/>
          </a:prstGeom>
          <a:noFill/>
          <a:ln>
            <a:noFill/>
          </a:ln>
        </p:spPr>
      </p:pic>
      <p:sp>
        <p:nvSpPr>
          <p:cNvPr id="30" name="Google Shape;614;p15">
            <a:extLst>
              <a:ext uri="{FF2B5EF4-FFF2-40B4-BE49-F238E27FC236}">
                <a16:creationId xmlns:a16="http://schemas.microsoft.com/office/drawing/2014/main" id="{90C4A202-6171-4B87-A923-0B6368D373B8}"/>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[stomach]</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19;p15">
            <a:hlinkClick r:id="" action="ppaction://noaction">
              <a:snd r:embed="rId10" name="canard.wav"/>
            </a:hlinkClick>
            <a:extLst>
              <a:ext uri="{FF2B5EF4-FFF2-40B4-BE49-F238E27FC236}">
                <a16:creationId xmlns:a16="http://schemas.microsoft.com/office/drawing/2014/main" id="{06FB7ED1-6B88-4414-B4C4-E6534A3E73DE}"/>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canar</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621;p15">
            <a:hlinkClick r:id="" action="ppaction://noaction">
              <a:snd r:embed="rId11" name="estomac.wav"/>
            </a:hlinkClick>
            <a:extLst>
              <a:ext uri="{FF2B5EF4-FFF2-40B4-BE49-F238E27FC236}">
                <a16:creationId xmlns:a16="http://schemas.microsoft.com/office/drawing/2014/main" id="{5291D1E5-527F-4CE0-AE45-738F72978919}"/>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estoma</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c</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33" name="Google Shape;623;p15">
            <a:hlinkClick r:id="" action="ppaction://noaction">
              <a:snd r:embed="rId12" name="bras.wav"/>
            </a:hlinkClick>
            <a:extLst>
              <a:ext uri="{FF2B5EF4-FFF2-40B4-BE49-F238E27FC236}">
                <a16:creationId xmlns:a16="http://schemas.microsoft.com/office/drawing/2014/main" id="{57692810-243C-4760-A7C6-FB4039B60479}"/>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bra</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445;p10">
            <a:hlinkClick r:id="" action="ppaction://noaction">
              <a:snd r:embed="rId13" name="drap.wav"/>
            </a:hlinkClick>
            <a:extLst>
              <a:ext uri="{FF2B5EF4-FFF2-40B4-BE49-F238E27FC236}">
                <a16:creationId xmlns:a16="http://schemas.microsoft.com/office/drawing/2014/main" id="{50FB4944-3E17-4B0E-AC31-149D6DE1E290}"/>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dra</a:t>
            </a:r>
            <a:r>
              <a:rPr kumimoji="0" lang="en-GB" sz="6000" b="0" i="0" u="none" strike="sngStrike" kern="0" cap="none" spc="0" normalizeH="0" baseline="0" noProof="0" dirty="0" err="1">
                <a:ln>
                  <a:noFill/>
                </a:ln>
                <a:solidFill>
                  <a:srgbClr val="EE6000"/>
                </a:solidFill>
                <a:effectLst/>
                <a:uLnTx/>
                <a:uFillTx/>
                <a:latin typeface="Century Gothic"/>
                <a:ea typeface="Century Gothic"/>
                <a:cs typeface="Century Gothic"/>
                <a:sym typeface="Century Gothic"/>
              </a:rPr>
              <a:t>p</a:t>
            </a:r>
            <a:endParaRPr kumimoji="0"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35" name="Google Shape;447;p10">
            <a:hlinkClick r:id="" action="ppaction://noaction">
              <a:snd r:embed="rId14" name="vert.wav"/>
            </a:hlinkClick>
            <a:extLst>
              <a:ext uri="{FF2B5EF4-FFF2-40B4-BE49-F238E27FC236}">
                <a16:creationId xmlns:a16="http://schemas.microsoft.com/office/drawing/2014/main" id="{6529D4A9-B1EE-43D5-A799-34CA55092AA4}"/>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ver</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449;p10">
            <a:hlinkClick r:id="" action="ppaction://noaction">
              <a:snd r:embed="rId15" name="d'accord.wav"/>
            </a:hlinkClick>
            <a:extLst>
              <a:ext uri="{FF2B5EF4-FFF2-40B4-BE49-F238E27FC236}">
                <a16:creationId xmlns:a16="http://schemas.microsoft.com/office/drawing/2014/main" id="{F831CAE9-D273-4A23-A1BF-DB304F8B3B5C}"/>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d’accor</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d</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37" name="Rectangle 2">
            <a:extLst>
              <a:ext uri="{FF2B5EF4-FFF2-40B4-BE49-F238E27FC236}">
                <a16:creationId xmlns:a16="http://schemas.microsoft.com/office/drawing/2014/main" id="{D53AA086-6C03-4351-A2A2-FB3771DF18B9}"/>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8" name="Rectangle 3">
            <a:extLst>
              <a:ext uri="{FF2B5EF4-FFF2-40B4-BE49-F238E27FC236}">
                <a16:creationId xmlns:a16="http://schemas.microsoft.com/office/drawing/2014/main" id="{AC0CAD12-3FEA-436A-8A76-EEC25270B0F3}"/>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9" name="Line 4">
            <a:extLst>
              <a:ext uri="{FF2B5EF4-FFF2-40B4-BE49-F238E27FC236}">
                <a16:creationId xmlns:a16="http://schemas.microsoft.com/office/drawing/2014/main" id="{30758262-CC0F-4EFD-8C33-6AC1BA76A071}"/>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0" name="Line 7">
            <a:extLst>
              <a:ext uri="{FF2B5EF4-FFF2-40B4-BE49-F238E27FC236}">
                <a16:creationId xmlns:a16="http://schemas.microsoft.com/office/drawing/2014/main" id="{20260172-F997-44B7-A073-DBE67A79F54A}"/>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Line 9">
            <a:extLst>
              <a:ext uri="{FF2B5EF4-FFF2-40B4-BE49-F238E27FC236}">
                <a16:creationId xmlns:a16="http://schemas.microsoft.com/office/drawing/2014/main" id="{18A3BA7B-C96C-48A9-B1B2-484691218E8F}"/>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Text Box 10">
            <a:extLst>
              <a:ext uri="{FF2B5EF4-FFF2-40B4-BE49-F238E27FC236}">
                <a16:creationId xmlns:a16="http://schemas.microsoft.com/office/drawing/2014/main" id="{D35AC063-27C8-4332-93F0-E4A3DCC2FBED}"/>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3" name="Text Box 12">
            <a:extLst>
              <a:ext uri="{FF2B5EF4-FFF2-40B4-BE49-F238E27FC236}">
                <a16:creationId xmlns:a16="http://schemas.microsoft.com/office/drawing/2014/main" id="{D4A11471-B6BE-4515-B132-2430894020CC}"/>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10</a:t>
            </a:r>
          </a:p>
        </p:txBody>
      </p:sp>
      <p:sp>
        <p:nvSpPr>
          <p:cNvPr id="44" name="Text Box 14">
            <a:extLst>
              <a:ext uri="{FF2B5EF4-FFF2-40B4-BE49-F238E27FC236}">
                <a16:creationId xmlns:a16="http://schemas.microsoft.com/office/drawing/2014/main" id="{63F8F072-3139-4122-B3C2-D062D9FD2C4C}"/>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5" name="AutoShape 11">
            <a:hlinkClick r:id="" action="ppaction://noaction" highlightClick="1"/>
            <a:extLst>
              <a:ext uri="{FF2B5EF4-FFF2-40B4-BE49-F238E27FC236}">
                <a16:creationId xmlns:a16="http://schemas.microsoft.com/office/drawing/2014/main" id="{7905C9B6-CD46-4405-B265-C64B51703E09}"/>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0000"/>
                                        <p:tgtEl>
                                          <p:spTgt spid="38"/>
                                        </p:tgtEl>
                                      </p:cBhvr>
                                    </p:animEffect>
                                    <p:set>
                                      <p:cBhvr>
                                        <p:cTn id="7" dur="1" fill="hold">
                                          <p:stCondLst>
                                            <p:cond delay="9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1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99" name="Google Shape;499;p1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(3/3)  </a:t>
            </a:r>
            <a:endParaRPr/>
          </a:p>
        </p:txBody>
      </p:sp>
      <p:sp>
        <p:nvSpPr>
          <p:cNvPr id="500" name="Google Shape;500;p12"/>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lire / parler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510" name="Google Shape;510;p12"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511" name="Google Shape;511;p12"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512" name="Google Shape;512;p12"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513" name="Google Shape;513;p12"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514" name="Google Shape;514;p12"/>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[green]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2"/>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[sheet]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17" name="Google Shape;517;p12"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518" name="Google Shape;518;p12"/>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[okay]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19" name="Google Shape;519;p12" descr="Stomach Icon, Stomach, Icon, Gut, Digestive Icon"/>
          <p:cNvPicPr preferRelativeResize="0"/>
          <p:nvPr/>
        </p:nvPicPr>
        <p:blipFill rotWithShape="1">
          <a:blip r:embed="rId9">
            <a:alphaModFix/>
          </a:blip>
          <a:srcRect/>
          <a:stretch/>
        </p:blipFill>
        <p:spPr>
          <a:xfrm>
            <a:off x="5038050" y="4895360"/>
            <a:ext cx="1237735" cy="1237735"/>
          </a:xfrm>
          <a:prstGeom prst="rect">
            <a:avLst/>
          </a:prstGeom>
          <a:noFill/>
          <a:ln>
            <a:noFill/>
          </a:ln>
        </p:spPr>
      </p:pic>
      <p:sp>
        <p:nvSpPr>
          <p:cNvPr id="30" name="Google Shape;614;p15">
            <a:extLst>
              <a:ext uri="{FF2B5EF4-FFF2-40B4-BE49-F238E27FC236}">
                <a16:creationId xmlns:a16="http://schemas.microsoft.com/office/drawing/2014/main" id="{F413BEF5-22F8-4FDB-B8F7-60931CE896B1}"/>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[stomach]</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19;p15">
            <a:hlinkClick r:id="" action="ppaction://noaction">
              <a:snd r:embed="rId10" name="canard.wav"/>
            </a:hlinkClick>
            <a:extLst>
              <a:ext uri="{FF2B5EF4-FFF2-40B4-BE49-F238E27FC236}">
                <a16:creationId xmlns:a16="http://schemas.microsoft.com/office/drawing/2014/main" id="{08834763-F5DA-4C3B-B73E-5C2F3A8C0D6E}"/>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canar</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621;p15">
            <a:hlinkClick r:id="" action="ppaction://noaction">
              <a:snd r:embed="rId11" name="estomac.wav"/>
            </a:hlinkClick>
            <a:extLst>
              <a:ext uri="{FF2B5EF4-FFF2-40B4-BE49-F238E27FC236}">
                <a16:creationId xmlns:a16="http://schemas.microsoft.com/office/drawing/2014/main" id="{BEEE702C-FC41-488C-8EBE-3F566C9DD4E2}"/>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estoma</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c</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33" name="Google Shape;623;p15">
            <a:hlinkClick r:id="" action="ppaction://noaction">
              <a:snd r:embed="rId12" name="bras.wav"/>
            </a:hlinkClick>
            <a:extLst>
              <a:ext uri="{FF2B5EF4-FFF2-40B4-BE49-F238E27FC236}">
                <a16:creationId xmlns:a16="http://schemas.microsoft.com/office/drawing/2014/main" id="{D69E5B12-1E7E-477C-A3BB-57D36F3B376E}"/>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bra</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445;p10">
            <a:hlinkClick r:id="" action="ppaction://noaction">
              <a:snd r:embed="rId13" name="drap.wav"/>
            </a:hlinkClick>
            <a:extLst>
              <a:ext uri="{FF2B5EF4-FFF2-40B4-BE49-F238E27FC236}">
                <a16:creationId xmlns:a16="http://schemas.microsoft.com/office/drawing/2014/main" id="{875846AB-3C0E-4FD7-A448-9F406914BA4B}"/>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dra</a:t>
            </a:r>
            <a:r>
              <a:rPr kumimoji="0" lang="en-GB" sz="6000" b="0" i="0" u="none" strike="sngStrike" kern="0" cap="none" spc="0" normalizeH="0" baseline="0" noProof="0" dirty="0" err="1">
                <a:ln>
                  <a:noFill/>
                </a:ln>
                <a:solidFill>
                  <a:srgbClr val="EE6000"/>
                </a:solidFill>
                <a:effectLst/>
                <a:uLnTx/>
                <a:uFillTx/>
                <a:latin typeface="Century Gothic"/>
                <a:ea typeface="Century Gothic"/>
                <a:cs typeface="Century Gothic"/>
                <a:sym typeface="Century Gothic"/>
              </a:rPr>
              <a:t>p</a:t>
            </a:r>
            <a:endParaRPr kumimoji="0"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35" name="Google Shape;447;p10">
            <a:hlinkClick r:id="" action="ppaction://noaction">
              <a:snd r:embed="rId14" name="vert.wav"/>
            </a:hlinkClick>
            <a:extLst>
              <a:ext uri="{FF2B5EF4-FFF2-40B4-BE49-F238E27FC236}">
                <a16:creationId xmlns:a16="http://schemas.microsoft.com/office/drawing/2014/main" id="{9FB943F6-0DE1-4599-A618-1129A5342C73}"/>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ver</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449;p10">
            <a:hlinkClick r:id="" action="ppaction://noaction">
              <a:snd r:embed="rId15" name="d'accord.wav"/>
            </a:hlinkClick>
            <a:extLst>
              <a:ext uri="{FF2B5EF4-FFF2-40B4-BE49-F238E27FC236}">
                <a16:creationId xmlns:a16="http://schemas.microsoft.com/office/drawing/2014/main" id="{A21D708D-9BFA-49CD-A4FD-F98DEB39C91E}"/>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d’accor</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d</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37" name="Rectangle 2">
            <a:extLst>
              <a:ext uri="{FF2B5EF4-FFF2-40B4-BE49-F238E27FC236}">
                <a16:creationId xmlns:a16="http://schemas.microsoft.com/office/drawing/2014/main" id="{2F950035-6CB9-43CF-A586-EA7C6A44B4AF}"/>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8" name="Rectangle 3">
            <a:extLst>
              <a:ext uri="{FF2B5EF4-FFF2-40B4-BE49-F238E27FC236}">
                <a16:creationId xmlns:a16="http://schemas.microsoft.com/office/drawing/2014/main" id="{98B9AD3E-9E3A-4F4A-9E7A-A26B4E9059E1}"/>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9" name="Line 4">
            <a:extLst>
              <a:ext uri="{FF2B5EF4-FFF2-40B4-BE49-F238E27FC236}">
                <a16:creationId xmlns:a16="http://schemas.microsoft.com/office/drawing/2014/main" id="{2CCDBDFC-6EC1-44C1-A55B-292F808823D2}"/>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0" name="Line 7">
            <a:extLst>
              <a:ext uri="{FF2B5EF4-FFF2-40B4-BE49-F238E27FC236}">
                <a16:creationId xmlns:a16="http://schemas.microsoft.com/office/drawing/2014/main" id="{DEDE3342-E3C6-47C8-9814-1DA31A1C9AF4}"/>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Line 9">
            <a:extLst>
              <a:ext uri="{FF2B5EF4-FFF2-40B4-BE49-F238E27FC236}">
                <a16:creationId xmlns:a16="http://schemas.microsoft.com/office/drawing/2014/main" id="{287E73CB-C7C6-47B9-B8CC-C2A0A27B603C}"/>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Text Box 10">
            <a:extLst>
              <a:ext uri="{FF2B5EF4-FFF2-40B4-BE49-F238E27FC236}">
                <a16:creationId xmlns:a16="http://schemas.microsoft.com/office/drawing/2014/main" id="{FC4A7F0D-B379-4639-BEBF-A08C1B223F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3" name="Text Box 12">
            <a:extLst>
              <a:ext uri="{FF2B5EF4-FFF2-40B4-BE49-F238E27FC236}">
                <a16:creationId xmlns:a16="http://schemas.microsoft.com/office/drawing/2014/main" id="{56674772-1B52-4374-AA52-FF95AB10A303}"/>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5</a:t>
            </a:r>
          </a:p>
        </p:txBody>
      </p:sp>
      <p:sp>
        <p:nvSpPr>
          <p:cNvPr id="44" name="Text Box 14">
            <a:extLst>
              <a:ext uri="{FF2B5EF4-FFF2-40B4-BE49-F238E27FC236}">
                <a16:creationId xmlns:a16="http://schemas.microsoft.com/office/drawing/2014/main" id="{6DC36476-BA09-4196-BC30-E1DD600A9C62}"/>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5" name="AutoShape 11">
            <a:hlinkClick r:id="" action="ppaction://noaction" highlightClick="1"/>
            <a:extLst>
              <a:ext uri="{FF2B5EF4-FFF2-40B4-BE49-F238E27FC236}">
                <a16:creationId xmlns:a16="http://schemas.microsoft.com/office/drawing/2014/main" id="{975C77B9-BF45-4A18-B661-E3059B5F9751}"/>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0"/>
                                        <p:tgtEl>
                                          <p:spTgt spid="38"/>
                                        </p:tgtEl>
                                      </p:cBhvr>
                                    </p:animEffect>
                                    <p:set>
                                      <p:cBhvr>
                                        <p:cTn id="7" dur="1" fill="hold">
                                          <p:stCondLst>
                                            <p:cond delay="4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7058345" cy="867128"/>
          </a:xfrm>
          <a:prstGeom prst="rect">
            <a:avLst/>
          </a:prstGeom>
        </p:spPr>
      </p:pic>
      <p:sp>
        <p:nvSpPr>
          <p:cNvPr id="9" name="Title 1"/>
          <p:cNvSpPr txBox="1">
            <a:spLocks/>
          </p:cNvSpPr>
          <p:nvPr/>
        </p:nvSpPr>
        <p:spPr>
          <a:xfrm>
            <a:off x="0" y="366456"/>
            <a:ext cx="5795961"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Target SSC In German</a:t>
            </a:r>
          </a:p>
        </p:txBody>
      </p:sp>
      <p:graphicFrame>
        <p:nvGraphicFramePr>
          <p:cNvPr id="2" name="Table 1">
            <a:extLst>
              <a:ext uri="{FF2B5EF4-FFF2-40B4-BE49-F238E27FC236}">
                <a16:creationId xmlns:a16="http://schemas.microsoft.com/office/drawing/2014/main" id="{4C9562F9-DF0E-4022-A541-14C8D660FD5E}"/>
              </a:ext>
            </a:extLst>
          </p:cNvPr>
          <p:cNvGraphicFramePr>
            <a:graphicFrameLocks noGrp="1"/>
          </p:cNvGraphicFramePr>
          <p:nvPr/>
        </p:nvGraphicFramePr>
        <p:xfrm>
          <a:off x="223409" y="1233584"/>
          <a:ext cx="6066264" cy="4876800"/>
        </p:xfrm>
        <a:graphic>
          <a:graphicData uri="http://schemas.openxmlformats.org/drawingml/2006/table">
            <a:tbl>
              <a:tblPr firstRow="1" firstCol="1" bandRow="1">
                <a:tableStyleId>{C4B1156A-380E-4F78-BDF5-A606A8083BF9}</a:tableStyleId>
              </a:tblPr>
              <a:tblGrid>
                <a:gridCol w="6066264">
                  <a:extLst>
                    <a:ext uri="{9D8B030D-6E8A-4147-A177-3AD203B41FA5}">
                      <a16:colId xmlns:a16="http://schemas.microsoft.com/office/drawing/2014/main" val="2495246208"/>
                    </a:ext>
                  </a:extLst>
                </a:gridCol>
              </a:tblGrid>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[a], including [ah], [aa] and short [a]</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845667879"/>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[e] including [eh], [</a:t>
                      </a:r>
                      <a:r>
                        <a:rPr lang="en-GB" sz="2000" b="0" dirty="0" err="1">
                          <a:solidFill>
                            <a:srgbClr val="002060"/>
                          </a:solidFill>
                          <a:effectLst/>
                          <a:latin typeface="Century Gothic" panose="020B0502020202020204" pitchFamily="34" charset="0"/>
                        </a:rPr>
                        <a:t>ee</a:t>
                      </a:r>
                      <a:r>
                        <a:rPr lang="en-GB" sz="2000" b="0" dirty="0">
                          <a:solidFill>
                            <a:srgbClr val="002060"/>
                          </a:solidFill>
                          <a:effectLst/>
                          <a:latin typeface="Century Gothic" panose="020B0502020202020204" pitchFamily="34" charset="0"/>
                        </a:rPr>
                        <a:t>] and short [e]</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139613809"/>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ei</a:t>
                      </a:r>
                      <a:r>
                        <a:rPr lang="en-GB" sz="2000" b="0" dirty="0">
                          <a:solidFill>
                            <a:srgbClr val="002060"/>
                          </a:solidFill>
                          <a:effectLst/>
                          <a:latin typeface="Century Gothic" panose="020B0502020202020204" pitchFamily="34" charset="0"/>
                        </a:rPr>
                        <a:t>/ai]</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03691966"/>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[z]</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4253436552"/>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[w]</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3628072609"/>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ie</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3776933167"/>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[o], including [oh], [</a:t>
                      </a:r>
                      <a:r>
                        <a:rPr lang="en-GB" sz="2000" b="0" dirty="0" err="1">
                          <a:solidFill>
                            <a:srgbClr val="002060"/>
                          </a:solidFill>
                          <a:effectLst/>
                          <a:latin typeface="Century Gothic" panose="020B0502020202020204" pitchFamily="34" charset="0"/>
                        </a:rPr>
                        <a:t>oo</a:t>
                      </a:r>
                      <a:r>
                        <a:rPr lang="en-GB" sz="2000" b="0" dirty="0">
                          <a:solidFill>
                            <a:srgbClr val="002060"/>
                          </a:solidFill>
                          <a:effectLst/>
                          <a:latin typeface="Century Gothic" panose="020B0502020202020204" pitchFamily="34" charset="0"/>
                        </a:rPr>
                        <a:t>] and short [o]</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920622407"/>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a:t>
                      </a:r>
                      <a:r>
                        <a:rPr lang="en-GB" sz="2000" b="0" dirty="0" err="1">
                          <a:solidFill>
                            <a:srgbClr val="002060"/>
                          </a:solidFill>
                          <a:effectLst/>
                          <a:latin typeface="Century Gothic" panose="020B0502020202020204" pitchFamily="34" charset="0"/>
                        </a:rPr>
                        <a:t>i</a:t>
                      </a:r>
                      <a:r>
                        <a:rPr lang="en-GB" sz="2000" b="0" dirty="0">
                          <a:solidFill>
                            <a:srgbClr val="002060"/>
                          </a:solidFill>
                          <a:effectLst/>
                          <a:latin typeface="Century Gothic" panose="020B0502020202020204" pitchFamily="34" charset="0"/>
                        </a:rPr>
                        <a:t>], including [</a:t>
                      </a:r>
                      <a:r>
                        <a:rPr lang="en-GB" sz="2000" b="0" dirty="0" err="1">
                          <a:solidFill>
                            <a:srgbClr val="002060"/>
                          </a:solidFill>
                          <a:effectLst/>
                          <a:latin typeface="Century Gothic" panose="020B0502020202020204" pitchFamily="34" charset="0"/>
                        </a:rPr>
                        <a:t>ih</a:t>
                      </a:r>
                      <a:r>
                        <a:rPr lang="en-GB" sz="2000" b="0" dirty="0">
                          <a:solidFill>
                            <a:srgbClr val="002060"/>
                          </a:solidFill>
                          <a:effectLst/>
                          <a:latin typeface="Century Gothic" panose="020B0502020202020204" pitchFamily="34" charset="0"/>
                        </a:rPr>
                        <a:t>] and short [</a:t>
                      </a:r>
                      <a:r>
                        <a:rPr lang="en-GB" sz="2000" b="0" dirty="0" err="1">
                          <a:solidFill>
                            <a:srgbClr val="002060"/>
                          </a:solidFill>
                          <a:effectLst/>
                          <a:latin typeface="Century Gothic" panose="020B0502020202020204" pitchFamily="34" charset="0"/>
                        </a:rPr>
                        <a:t>i</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1846786"/>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hard and soft [</a:t>
                      </a:r>
                      <a:r>
                        <a:rPr lang="en-GB" sz="2000" b="0" dirty="0" err="1">
                          <a:solidFill>
                            <a:srgbClr val="002060"/>
                          </a:solidFill>
                          <a:effectLst/>
                          <a:latin typeface="Century Gothic" panose="020B0502020202020204" pitchFamily="34" charset="0"/>
                        </a:rPr>
                        <a:t>ch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417432476"/>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[u], including [uh] and short [u]</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4195165325"/>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[ü/y], including [</a:t>
                      </a:r>
                      <a:r>
                        <a:rPr lang="en-GB" sz="2000" b="0" dirty="0" err="1">
                          <a:solidFill>
                            <a:srgbClr val="002060"/>
                          </a:solidFill>
                          <a:effectLst/>
                          <a:latin typeface="Century Gothic" panose="020B0502020202020204" pitchFamily="34" charset="0"/>
                        </a:rPr>
                        <a:t>üh</a:t>
                      </a:r>
                      <a:r>
                        <a:rPr lang="en-GB" sz="2000" b="0" dirty="0">
                          <a:solidFill>
                            <a:srgbClr val="002060"/>
                          </a:solidFill>
                          <a:effectLst/>
                          <a:latin typeface="Century Gothic" panose="020B0502020202020204" pitchFamily="34" charset="0"/>
                        </a:rPr>
                        <a:t>] and short [ü/y]</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41236030"/>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[ä], including [</a:t>
                      </a:r>
                      <a:r>
                        <a:rPr lang="en-GB" sz="2000" b="0" dirty="0" err="1">
                          <a:solidFill>
                            <a:srgbClr val="002060"/>
                          </a:solidFill>
                          <a:effectLst/>
                          <a:latin typeface="Century Gothic" panose="020B0502020202020204" pitchFamily="34" charset="0"/>
                        </a:rPr>
                        <a:t>äh</a:t>
                      </a:r>
                      <a:r>
                        <a:rPr lang="en-GB" sz="2000" b="0" dirty="0">
                          <a:solidFill>
                            <a:srgbClr val="002060"/>
                          </a:solidFill>
                          <a:effectLst/>
                          <a:latin typeface="Century Gothic" panose="020B0502020202020204" pitchFamily="34" charset="0"/>
                        </a:rPr>
                        <a:t>] and short [ä]</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842514604"/>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[ö], including [</a:t>
                      </a:r>
                      <a:r>
                        <a:rPr lang="en-GB" sz="2000" b="0" dirty="0" err="1">
                          <a:solidFill>
                            <a:srgbClr val="002060"/>
                          </a:solidFill>
                          <a:effectLst/>
                          <a:latin typeface="Century Gothic" panose="020B0502020202020204" pitchFamily="34" charset="0"/>
                        </a:rPr>
                        <a:t>öh</a:t>
                      </a:r>
                      <a:r>
                        <a:rPr lang="en-GB" sz="2000" b="0" dirty="0">
                          <a:solidFill>
                            <a:srgbClr val="002060"/>
                          </a:solidFill>
                          <a:effectLst/>
                          <a:latin typeface="Century Gothic" panose="020B0502020202020204" pitchFamily="34" charset="0"/>
                        </a:rPr>
                        <a:t>] and short[ö]</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749844929"/>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äu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4027849385"/>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sch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3624120803"/>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sp</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242115916"/>
                  </a:ext>
                </a:extLst>
              </a:tr>
            </a:tbl>
          </a:graphicData>
        </a:graphic>
      </p:graphicFrame>
      <p:graphicFrame>
        <p:nvGraphicFramePr>
          <p:cNvPr id="3" name="Table 2">
            <a:extLst>
              <a:ext uri="{FF2B5EF4-FFF2-40B4-BE49-F238E27FC236}">
                <a16:creationId xmlns:a16="http://schemas.microsoft.com/office/drawing/2014/main" id="{56C63792-B8B3-4615-8BB3-33D0671DE21C}"/>
              </a:ext>
            </a:extLst>
          </p:cNvPr>
          <p:cNvGraphicFramePr>
            <a:graphicFrameLocks noGrp="1"/>
          </p:cNvGraphicFramePr>
          <p:nvPr/>
        </p:nvGraphicFramePr>
        <p:xfrm>
          <a:off x="6523087" y="1233584"/>
          <a:ext cx="4677497" cy="4876800"/>
        </p:xfrm>
        <a:graphic>
          <a:graphicData uri="http://schemas.openxmlformats.org/drawingml/2006/table">
            <a:tbl>
              <a:tblPr firstRow="1" firstCol="1" bandRow="1">
                <a:tableStyleId>{C4B1156A-380E-4F78-BDF5-A606A8083BF9}</a:tableStyleId>
              </a:tblPr>
              <a:tblGrid>
                <a:gridCol w="4677497">
                  <a:extLst>
                    <a:ext uri="{9D8B030D-6E8A-4147-A177-3AD203B41FA5}">
                      <a16:colId xmlns:a16="http://schemas.microsoft.com/office/drawing/2014/main" val="2043031765"/>
                    </a:ext>
                  </a:extLst>
                </a:gridCol>
              </a:tblGrid>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st</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761113975"/>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[s-, -s-]</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040062876"/>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[ß] [ss] [-s]</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554537182"/>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er</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437455079"/>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unstressed [-</a:t>
                      </a:r>
                      <a:r>
                        <a:rPr lang="en-GB" sz="2000" b="0" dirty="0" err="1">
                          <a:solidFill>
                            <a:srgbClr val="002060"/>
                          </a:solidFill>
                          <a:effectLst/>
                          <a:latin typeface="Century Gothic" panose="020B0502020202020204" pitchFamily="34" charset="0"/>
                        </a:rPr>
                        <a:t>er</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273285555"/>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[v]</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23245824"/>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[au]</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4474261"/>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consonantal [r]</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042997983"/>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vocalic [r]</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491384314"/>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007833711"/>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th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407112926"/>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unvoiced [-b], [-d], [-g]</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618437053"/>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ig</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3031710371"/>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[j]</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256080824"/>
                  </a:ext>
                </a:extLst>
              </a:tr>
              <a:tr h="240627">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tion</a:t>
                      </a:r>
                      <a:r>
                        <a:rPr lang="en-GB" sz="2000" b="0" dirty="0">
                          <a:solidFill>
                            <a:srgbClr val="002060"/>
                          </a:solidFill>
                          <a:effectLst/>
                          <a:latin typeface="Century Gothic" panose="020B0502020202020204" pitchFamily="34" charset="0"/>
                        </a:rPr>
                        <a:t>]</a:t>
                      </a:r>
                      <a:br>
                        <a:rPr lang="en-GB" sz="2000" b="0" dirty="0">
                          <a:solidFill>
                            <a:srgbClr val="002060"/>
                          </a:solidFill>
                          <a:effectLst/>
                          <a:latin typeface="Century Gothic" panose="020B0502020202020204" pitchFamily="34" charset="0"/>
                        </a:rPr>
                      </a:b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qu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246929503"/>
                  </a:ext>
                </a:extLst>
              </a:tr>
            </a:tbl>
          </a:graphicData>
        </a:graphic>
      </p:graphicFrame>
    </p:spTree>
    <p:extLst>
      <p:ext uri="{BB962C8B-B14F-4D97-AF65-F5344CB8AC3E}">
        <p14:creationId xmlns:p14="http://schemas.microsoft.com/office/powerpoint/2010/main" val="2613880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232A3A-1A0F-439B-B059-A65FAF372C86}"/>
              </a:ext>
            </a:extLst>
          </p:cNvPr>
          <p:cNvPicPr>
            <a:picLocks noChangeAspect="1"/>
          </p:cNvPicPr>
          <p:nvPr/>
        </p:nvPicPr>
        <p:blipFill>
          <a:blip r:embed="rId2"/>
          <a:stretch>
            <a:fillRect/>
          </a:stretch>
        </p:blipFill>
        <p:spPr>
          <a:xfrm>
            <a:off x="1373066" y="1265120"/>
            <a:ext cx="9445867" cy="5031167"/>
          </a:xfrm>
          <a:prstGeom prst="rect">
            <a:avLst/>
          </a:prstGeom>
        </p:spPr>
      </p:pic>
      <p:pic>
        <p:nvPicPr>
          <p:cNvPr id="5" name="Picture 4" descr="background rectangle">
            <a:extLst>
              <a:ext uri="{FF2B5EF4-FFF2-40B4-BE49-F238E27FC236}">
                <a16:creationId xmlns:a16="http://schemas.microsoft.com/office/drawing/2014/main" id="{81ADB591-44B8-48F3-834A-C8E8C2DC520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D4EE8569-0267-46AC-91AA-0CCE228A30F6}"/>
              </a:ext>
            </a:extLst>
          </p:cNvPr>
          <p:cNvSpPr>
            <a:spLocks noGrp="1"/>
          </p:cNvSpPr>
          <p:nvPr>
            <p:ph type="title"/>
          </p:nvPr>
        </p:nvSpPr>
        <p:spPr>
          <a:xfrm>
            <a:off x="0" y="18255"/>
            <a:ext cx="10515600" cy="1325563"/>
          </a:xfrm>
        </p:spPr>
        <p:txBody>
          <a:bodyPr/>
          <a:lstStyle/>
          <a:p>
            <a:r>
              <a:rPr lang="en-GB" b="1" dirty="0">
                <a:solidFill>
                  <a:schemeClr val="bg1"/>
                </a:solidFill>
              </a:rPr>
              <a:t>German phonics</a:t>
            </a:r>
          </a:p>
        </p:txBody>
      </p:sp>
      <p:sp>
        <p:nvSpPr>
          <p:cNvPr id="6" name="Rectangle: Rounded Corners 5">
            <a:extLst>
              <a:ext uri="{FF2B5EF4-FFF2-40B4-BE49-F238E27FC236}">
                <a16:creationId xmlns:a16="http://schemas.microsoft.com/office/drawing/2014/main" id="{41DC8CEF-97D2-4E61-8E8F-7867069705AD}"/>
              </a:ext>
            </a:extLst>
          </p:cNvPr>
          <p:cNvSpPr/>
          <p:nvPr/>
        </p:nvSpPr>
        <p:spPr>
          <a:xfrm>
            <a:off x="1373066" y="3068895"/>
            <a:ext cx="9445867" cy="141030"/>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2520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sunglasses&#10;&#10;Description automatically generated">
            <a:extLst>
              <a:ext uri="{FF2B5EF4-FFF2-40B4-BE49-F238E27FC236}">
                <a16:creationId xmlns:a16="http://schemas.microsoft.com/office/drawing/2014/main" id="{084CA2FF-A521-4030-B2E8-B678263DA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3104" y="3892655"/>
            <a:ext cx="827866" cy="1108932"/>
          </a:xfrm>
          <a:prstGeom prst="rect">
            <a:avLst/>
          </a:prstGeom>
        </p:spPr>
      </p:pic>
      <p:pic>
        <p:nvPicPr>
          <p:cNvPr id="13" name="Picture 12" descr="A picture containing stool, hat&#10;&#10;Description automatically generated">
            <a:extLst>
              <a:ext uri="{FF2B5EF4-FFF2-40B4-BE49-F238E27FC236}">
                <a16:creationId xmlns:a16="http://schemas.microsoft.com/office/drawing/2014/main" id="{1A06EA57-9CD8-4710-89DA-45B1F2F4B777}"/>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79999" y="1193654"/>
            <a:ext cx="4147301" cy="517906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01156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latin typeface="Century Gothic" panose="020B0502020202020204" pitchFamily="34" charset="0"/>
              </a:rPr>
              <a:t>Miezes</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Traum</a:t>
            </a:r>
            <a:endParaRPr lang="en-GB" sz="3600" b="1"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1" y="1296000"/>
            <a:ext cx="44563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Mieze</a:t>
            </a:r>
            <a:r>
              <a:rPr kumimoji="0" lang="en-US"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schläft</a:t>
            </a:r>
            <a:r>
              <a:rPr kumimoji="0" lang="en-US"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träumt</a:t>
            </a:r>
            <a:r>
              <a:rPr kumimoji="0" lang="en-US"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7" name="Picture 6" descr="A picture containing text, map, sitting, table&#10;&#10;Description automatically generated">
            <a:extLst>
              <a:ext uri="{FF2B5EF4-FFF2-40B4-BE49-F238E27FC236}">
                <a16:creationId xmlns:a16="http://schemas.microsoft.com/office/drawing/2014/main" id="{5B75649F-F9D9-4A09-8D9F-561B1E6913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27186"/>
            <a:ext cx="2459865" cy="1247883"/>
          </a:xfrm>
          <a:prstGeom prst="rect">
            <a:avLst/>
          </a:prstGeom>
        </p:spPr>
      </p:pic>
      <p:sp>
        <p:nvSpPr>
          <p:cNvPr id="8" name="Thought Bubble: Cloud 7">
            <a:extLst>
              <a:ext uri="{FF2B5EF4-FFF2-40B4-BE49-F238E27FC236}">
                <a16:creationId xmlns:a16="http://schemas.microsoft.com/office/drawing/2014/main" id="{E0530556-A12F-4DAA-B056-48AE7FF1D430}"/>
              </a:ext>
            </a:extLst>
          </p:cNvPr>
          <p:cNvSpPr/>
          <p:nvPr/>
        </p:nvSpPr>
        <p:spPr>
          <a:xfrm>
            <a:off x="798490" y="2238045"/>
            <a:ext cx="3528811" cy="2133001"/>
          </a:xfrm>
          <a:prstGeom prst="cloudCallout">
            <a:avLst>
              <a:gd name="adj1" fmla="val -50226"/>
              <a:gd name="adj2" fmla="val 77114"/>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11" name="Picture 10" descr="A picture containing umbrella&#10;&#10;Description automatically generated">
            <a:extLst>
              <a:ext uri="{FF2B5EF4-FFF2-40B4-BE49-F238E27FC236}">
                <a16:creationId xmlns:a16="http://schemas.microsoft.com/office/drawing/2014/main" id="{37BECBD6-6B31-4C94-8FA7-A8130DF22C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700" y="1973305"/>
            <a:ext cx="3541278" cy="2397741"/>
          </a:xfrm>
          <a:prstGeom prst="rect">
            <a:avLst/>
          </a:prstGeom>
        </p:spPr>
      </p:pic>
      <p:sp>
        <p:nvSpPr>
          <p:cNvPr id="14" name="TextBox 13">
            <a:extLst>
              <a:ext uri="{FF2B5EF4-FFF2-40B4-BE49-F238E27FC236}">
                <a16:creationId xmlns:a16="http://schemas.microsoft.com/office/drawing/2014/main" id="{E1AF1E9F-7634-424F-B3D3-A7E05768E047}"/>
              </a:ext>
            </a:extLst>
          </p:cNvPr>
          <p:cNvSpPr txBox="1"/>
          <p:nvPr/>
        </p:nvSpPr>
        <p:spPr>
          <a:xfrm>
            <a:off x="4636393" y="1218784"/>
            <a:ext cx="737560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_______ ins Wasser. Sie _________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großen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Fisch. Sie ________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in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ihrem</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Mund</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fest. Sie ________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los. Sie ________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nach</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Hause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Mia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glücklich</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Sie hat Hunger. Sie _______ den Fisch und ________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Mieze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und Mia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essen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zusammen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den Fisch.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lecker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graphicFrame>
        <p:nvGraphicFramePr>
          <p:cNvPr id="15" name="Table 15">
            <a:extLst>
              <a:ext uri="{FF2B5EF4-FFF2-40B4-BE49-F238E27FC236}">
                <a16:creationId xmlns:a16="http://schemas.microsoft.com/office/drawing/2014/main" id="{4ED56A5F-7576-4DBA-8063-2F0AF3ED5F38}"/>
              </a:ext>
            </a:extLst>
          </p:cNvPr>
          <p:cNvGraphicFramePr>
            <a:graphicFrameLocks noGrp="1"/>
          </p:cNvGraphicFramePr>
          <p:nvPr/>
        </p:nvGraphicFramePr>
        <p:xfrm>
          <a:off x="3831200" y="5600036"/>
          <a:ext cx="8128000" cy="457200"/>
        </p:xfrm>
        <a:graphic>
          <a:graphicData uri="http://schemas.openxmlformats.org/drawingml/2006/table">
            <a:tbl>
              <a:tblPr firstRow="1" bandRow="1">
                <a:tableStyleId>{5940675A-B579-460E-94D1-54222C63F5DA}</a:tableStyleId>
              </a:tblPr>
              <a:tblGrid>
                <a:gridCol w="2790317">
                  <a:extLst>
                    <a:ext uri="{9D8B030D-6E8A-4147-A177-3AD203B41FA5}">
                      <a16:colId xmlns:a16="http://schemas.microsoft.com/office/drawing/2014/main" val="1416267186"/>
                    </a:ext>
                  </a:extLst>
                </a:gridCol>
                <a:gridCol w="1797269">
                  <a:extLst>
                    <a:ext uri="{9D8B030D-6E8A-4147-A177-3AD203B41FA5}">
                      <a16:colId xmlns:a16="http://schemas.microsoft.com/office/drawing/2014/main" val="2316736887"/>
                    </a:ext>
                  </a:extLst>
                </a:gridCol>
                <a:gridCol w="1734207">
                  <a:extLst>
                    <a:ext uri="{9D8B030D-6E8A-4147-A177-3AD203B41FA5}">
                      <a16:colId xmlns:a16="http://schemas.microsoft.com/office/drawing/2014/main" val="3076105738"/>
                    </a:ext>
                  </a:extLst>
                </a:gridCol>
                <a:gridCol w="1806207">
                  <a:extLst>
                    <a:ext uri="{9D8B030D-6E8A-4147-A177-3AD203B41FA5}">
                      <a16:colId xmlns:a16="http://schemas.microsoft.com/office/drawing/2014/main" val="2993424972"/>
                    </a:ext>
                  </a:extLst>
                </a:gridCol>
              </a:tblGrid>
              <a:tr h="370840">
                <a:tc>
                  <a:txBody>
                    <a:bodyPr/>
                    <a:lstStyle/>
                    <a:p>
                      <a:pPr algn="ctr"/>
                      <a:r>
                        <a:rPr lang="en-GB" sz="2400" dirty="0" err="1">
                          <a:solidFill>
                            <a:srgbClr val="115076"/>
                          </a:solidFill>
                          <a:latin typeface="+mn-lt"/>
                        </a:rPr>
                        <a:t>halten</a:t>
                      </a:r>
                      <a:r>
                        <a:rPr lang="en-GB" sz="2400" dirty="0">
                          <a:solidFill>
                            <a:srgbClr val="115076"/>
                          </a:solidFill>
                          <a:latin typeface="+mn-lt"/>
                        </a:rPr>
                        <a:t> </a:t>
                      </a:r>
                      <a:r>
                        <a:rPr lang="en-GB" sz="2400" i="1" dirty="0">
                          <a:solidFill>
                            <a:srgbClr val="115076"/>
                          </a:solidFill>
                          <a:latin typeface="+mn-lt"/>
                        </a:rPr>
                        <a:t>(to hold)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fallen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tragen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waschen</a:t>
                      </a:r>
                      <a:r>
                        <a:rPr lang="en-GB" sz="2400" dirty="0">
                          <a:solidFill>
                            <a:srgbClr val="115076"/>
                          </a:solidFill>
                          <a:latin typeface="+mn-lt"/>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1148121"/>
                  </a:ext>
                </a:extLst>
              </a:tr>
            </a:tbl>
          </a:graphicData>
        </a:graphic>
      </p:graphicFrame>
      <p:graphicFrame>
        <p:nvGraphicFramePr>
          <p:cNvPr id="17" name="Table 17">
            <a:extLst>
              <a:ext uri="{FF2B5EF4-FFF2-40B4-BE49-F238E27FC236}">
                <a16:creationId xmlns:a16="http://schemas.microsoft.com/office/drawing/2014/main" id="{7E9E0011-29B8-4F07-AD15-A7C47BC77340}"/>
              </a:ext>
            </a:extLst>
          </p:cNvPr>
          <p:cNvGraphicFramePr>
            <a:graphicFrameLocks noGrp="1"/>
          </p:cNvGraphicFramePr>
          <p:nvPr/>
        </p:nvGraphicFramePr>
        <p:xfrm>
          <a:off x="3831201" y="5146186"/>
          <a:ext cx="8127999" cy="457200"/>
        </p:xfrm>
        <a:graphic>
          <a:graphicData uri="http://schemas.openxmlformats.org/drawingml/2006/table">
            <a:tbl>
              <a:tblPr firstRow="1" bandRow="1">
                <a:tableStyleId>{5940675A-B579-460E-94D1-54222C63F5DA}</a:tableStyleId>
              </a:tblPr>
              <a:tblGrid>
                <a:gridCol w="1970509">
                  <a:extLst>
                    <a:ext uri="{9D8B030D-6E8A-4147-A177-3AD203B41FA5}">
                      <a16:colId xmlns:a16="http://schemas.microsoft.com/office/drawing/2014/main" val="704100977"/>
                    </a:ext>
                  </a:extLst>
                </a:gridCol>
                <a:gridCol w="2790497">
                  <a:extLst>
                    <a:ext uri="{9D8B030D-6E8A-4147-A177-3AD203B41FA5}">
                      <a16:colId xmlns:a16="http://schemas.microsoft.com/office/drawing/2014/main" val="239769527"/>
                    </a:ext>
                  </a:extLst>
                </a:gridCol>
                <a:gridCol w="3366993">
                  <a:extLst>
                    <a:ext uri="{9D8B030D-6E8A-4147-A177-3AD203B41FA5}">
                      <a16:colId xmlns:a16="http://schemas.microsoft.com/office/drawing/2014/main" val="2083550631"/>
                    </a:ext>
                  </a:extLst>
                </a:gridCol>
              </a:tblGrid>
              <a:tr h="370840">
                <a:tc>
                  <a:txBody>
                    <a:bodyPr/>
                    <a:lstStyle/>
                    <a:p>
                      <a:pPr algn="ctr"/>
                      <a:r>
                        <a:rPr lang="en-GB" sz="2400" dirty="0" err="1">
                          <a:solidFill>
                            <a:srgbClr val="115076"/>
                          </a:solidFill>
                          <a:latin typeface="+mn-lt"/>
                        </a:rPr>
                        <a:t>lassen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braten</a:t>
                      </a:r>
                      <a:r>
                        <a:rPr lang="en-GB" sz="2400" dirty="0">
                          <a:solidFill>
                            <a:srgbClr val="115076"/>
                          </a:solidFill>
                          <a:latin typeface="+mn-lt"/>
                        </a:rPr>
                        <a:t> </a:t>
                      </a:r>
                      <a:r>
                        <a:rPr lang="en-GB" sz="2400" i="1" dirty="0">
                          <a:solidFill>
                            <a:srgbClr val="115076"/>
                          </a:solidFill>
                          <a:latin typeface="+mn-lt"/>
                        </a:rPr>
                        <a:t>(to fry)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fangen</a:t>
                      </a:r>
                      <a:r>
                        <a:rPr lang="en-GB" sz="2400" dirty="0">
                          <a:solidFill>
                            <a:srgbClr val="115076"/>
                          </a:solidFill>
                          <a:latin typeface="+mn-lt"/>
                        </a:rPr>
                        <a:t> </a:t>
                      </a:r>
                      <a:r>
                        <a:rPr lang="en-GB" sz="2400" i="1" dirty="0">
                          <a:solidFill>
                            <a:srgbClr val="115076"/>
                          </a:solidFill>
                          <a:latin typeface="+mn-lt"/>
                        </a:rPr>
                        <a:t>(to catch)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7207983"/>
                  </a:ext>
                </a:extLst>
              </a:tr>
            </a:tbl>
          </a:graphicData>
        </a:graphic>
      </p:graphicFrame>
      <p:sp>
        <p:nvSpPr>
          <p:cNvPr id="19" name="Rounded Rectangle 11">
            <a:extLst>
              <a:ext uri="{FF2B5EF4-FFF2-40B4-BE49-F238E27FC236}">
                <a16:creationId xmlns:a16="http://schemas.microsoft.com/office/drawing/2014/main" id="{DE6D21A8-B91C-4ED0-B5C4-28587DF7A2B1}"/>
              </a:ext>
            </a:extLst>
          </p:cNvPr>
          <p:cNvSpPr/>
          <p:nvPr/>
        </p:nvSpPr>
        <p:spPr>
          <a:xfrm>
            <a:off x="9728969" y="145097"/>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9C3A75B4-6C9A-439B-9C2A-673C4A9F7B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73813" flipH="1">
            <a:off x="11034104" y="3038600"/>
            <a:ext cx="1318681" cy="1318681"/>
          </a:xfrm>
          <a:prstGeom prst="rect">
            <a:avLst/>
          </a:prstGeom>
        </p:spPr>
      </p:pic>
      <p:pic>
        <p:nvPicPr>
          <p:cNvPr id="25" name="Picture 24" descr="A close up of a logo&#10;&#10;Description automatically generated">
            <a:extLst>
              <a:ext uri="{FF2B5EF4-FFF2-40B4-BE49-F238E27FC236}">
                <a16:creationId xmlns:a16="http://schemas.microsoft.com/office/drawing/2014/main" id="{ACF53739-D608-4DEC-BC90-1DDAC0B1C05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9652"/>
          <a:stretch/>
        </p:blipFill>
        <p:spPr>
          <a:xfrm rot="615559">
            <a:off x="9767062" y="4005644"/>
            <a:ext cx="1150660" cy="989030"/>
          </a:xfrm>
          <a:prstGeom prst="rect">
            <a:avLst/>
          </a:prstGeom>
        </p:spPr>
      </p:pic>
      <p:sp>
        <p:nvSpPr>
          <p:cNvPr id="29" name="Action Button: Custom 16">
            <a:hlinkClick r:id="" action="ppaction://noaction" highlightClick="1">
              <a:snd r:embed="rId10" name="14. fullstory-no[beep]s.wav"/>
            </a:hlinkClick>
            <a:extLst>
              <a:ext uri="{FF2B5EF4-FFF2-40B4-BE49-F238E27FC236}">
                <a16:creationId xmlns:a16="http://schemas.microsoft.com/office/drawing/2014/main" id="{13F9AB66-2DAB-A849-89C4-7AF59987F5A8}"/>
              </a:ext>
            </a:extLst>
          </p:cNvPr>
          <p:cNvSpPr/>
          <p:nvPr/>
        </p:nvSpPr>
        <p:spPr>
          <a:xfrm>
            <a:off x="9983024" y="864930"/>
            <a:ext cx="2036531"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ohne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Pausen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Action Button: Custom 16">
            <a:hlinkClick r:id="" action="ppaction://noaction" highlightClick="1">
              <a:snd r:embed="rId11" name="14. fullstory-no[beep]s_pauses.wav"/>
            </a:hlinkClick>
            <a:extLst>
              <a:ext uri="{FF2B5EF4-FFF2-40B4-BE49-F238E27FC236}">
                <a16:creationId xmlns:a16="http://schemas.microsoft.com/office/drawing/2014/main" id="{46D726D0-E1CD-433E-A13A-08F86C01F217}"/>
              </a:ext>
            </a:extLst>
          </p:cNvPr>
          <p:cNvSpPr/>
          <p:nvPr/>
        </p:nvSpPr>
        <p:spPr>
          <a:xfrm>
            <a:off x="4661977" y="734816"/>
            <a:ext cx="2036531"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Miezes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Traum</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0015202-D78E-4115-9C85-CC907DDB8AB1}"/>
              </a:ext>
            </a:extLst>
          </p:cNvPr>
          <p:cNvSpPr txBox="1"/>
          <p:nvPr/>
        </p:nvSpPr>
        <p:spPr>
          <a:xfrm>
            <a:off x="5123793" y="1193654"/>
            <a:ext cx="1150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fällt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B92EB0D0-33B5-4955-B03C-4DA14312D363}"/>
              </a:ext>
            </a:extLst>
          </p:cNvPr>
          <p:cNvSpPr txBox="1"/>
          <p:nvPr/>
        </p:nvSpPr>
        <p:spPr>
          <a:xfrm>
            <a:off x="8567896" y="1161834"/>
            <a:ext cx="1150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fängt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8BB1F0C-B412-4FED-BB48-179FF7178E6B}"/>
              </a:ext>
            </a:extLst>
          </p:cNvPr>
          <p:cNvSpPr txBox="1"/>
          <p:nvPr/>
        </p:nvSpPr>
        <p:spPr>
          <a:xfrm>
            <a:off x="7262466" y="1574609"/>
            <a:ext cx="1150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hält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757E7B09-7DBC-4D0C-B4D2-3C2528A06978}"/>
              </a:ext>
            </a:extLst>
          </p:cNvPr>
          <p:cNvSpPr txBox="1"/>
          <p:nvPr/>
        </p:nvSpPr>
        <p:spPr>
          <a:xfrm>
            <a:off x="5205768" y="1932901"/>
            <a:ext cx="1150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lässt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61C65CD6-3AC4-4B8E-9118-261CC5806F00}"/>
              </a:ext>
            </a:extLst>
          </p:cNvPr>
          <p:cNvSpPr txBox="1"/>
          <p:nvPr/>
        </p:nvSpPr>
        <p:spPr>
          <a:xfrm>
            <a:off x="8825697" y="1941112"/>
            <a:ext cx="1150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trägt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ADC2F683-E311-4828-9228-9D2B1167A423}"/>
              </a:ext>
            </a:extLst>
          </p:cNvPr>
          <p:cNvSpPr txBox="1"/>
          <p:nvPr/>
        </p:nvSpPr>
        <p:spPr>
          <a:xfrm>
            <a:off x="9879575" y="2676125"/>
            <a:ext cx="14241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wäscht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49AFB85A-CD5A-47A6-9E3A-145122CBA11C}"/>
              </a:ext>
            </a:extLst>
          </p:cNvPr>
          <p:cNvSpPr txBox="1"/>
          <p:nvPr/>
        </p:nvSpPr>
        <p:spPr>
          <a:xfrm>
            <a:off x="6253655" y="3021792"/>
            <a:ext cx="1150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brät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2" grpId="0"/>
      <p:bldP spid="24" grpId="0"/>
      <p:bldP spid="26" grpId="0"/>
      <p:bldP spid="27" grpId="0"/>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7323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latin typeface="Century Gothic" panose="020B0502020202020204" pitchFamily="34" charset="0"/>
              </a:rPr>
              <a:t>Phonetik</a:t>
            </a:r>
            <a:endParaRPr lang="en-GB" sz="3600" b="1" dirty="0">
              <a:solidFill>
                <a:schemeClr val="bg1"/>
              </a:solidFill>
              <a:latin typeface="Century Gothic" panose="020B0502020202020204" pitchFamily="34"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15831"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aphicFrame>
        <p:nvGraphicFramePr>
          <p:cNvPr id="2" name="Table 15">
            <a:extLst>
              <a:ext uri="{FF2B5EF4-FFF2-40B4-BE49-F238E27FC236}">
                <a16:creationId xmlns:a16="http://schemas.microsoft.com/office/drawing/2014/main" id="{9FD12A4C-613C-4506-AD44-2AFE2A247223}"/>
              </a:ext>
            </a:extLst>
          </p:cNvPr>
          <p:cNvGraphicFramePr>
            <a:graphicFrameLocks noGrp="1"/>
          </p:cNvGraphicFramePr>
          <p:nvPr/>
        </p:nvGraphicFramePr>
        <p:xfrm>
          <a:off x="2787097" y="1163991"/>
          <a:ext cx="8127999" cy="5108472"/>
        </p:xfrm>
        <a:graphic>
          <a:graphicData uri="http://schemas.openxmlformats.org/drawingml/2006/table">
            <a:tbl>
              <a:tblPr firstRow="1" bandRow="1">
                <a:tableStyleId>{5940675A-B579-460E-94D1-54222C63F5DA}</a:tableStyleId>
              </a:tblPr>
              <a:tblGrid>
                <a:gridCol w="677998">
                  <a:extLst>
                    <a:ext uri="{9D8B030D-6E8A-4147-A177-3AD203B41FA5}">
                      <a16:colId xmlns:a16="http://schemas.microsoft.com/office/drawing/2014/main" val="1421192044"/>
                    </a:ext>
                  </a:extLst>
                </a:gridCol>
                <a:gridCol w="3625516">
                  <a:extLst>
                    <a:ext uri="{9D8B030D-6E8A-4147-A177-3AD203B41FA5}">
                      <a16:colId xmlns:a16="http://schemas.microsoft.com/office/drawing/2014/main" val="2806736357"/>
                    </a:ext>
                  </a:extLst>
                </a:gridCol>
                <a:gridCol w="3824485">
                  <a:extLst>
                    <a:ext uri="{9D8B030D-6E8A-4147-A177-3AD203B41FA5}">
                      <a16:colId xmlns:a16="http://schemas.microsoft.com/office/drawing/2014/main" val="1837165621"/>
                    </a:ext>
                  </a:extLst>
                </a:gridCol>
              </a:tblGrid>
              <a:tr h="567608">
                <a:tc>
                  <a:txBody>
                    <a:bodyPr/>
                    <a:lstStyle/>
                    <a:p>
                      <a:pPr algn="ctr"/>
                      <a:endParaRPr lang="en-GB" sz="2400" b="1"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Singular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Plural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8366006"/>
                  </a:ext>
                </a:extLst>
              </a:tr>
              <a:tr h="567608">
                <a:tc>
                  <a:txBody>
                    <a:bodyPr/>
                    <a:lstStyle/>
                    <a:p>
                      <a:pPr algn="ctr"/>
                      <a:r>
                        <a:rPr lang="en-GB" sz="2400" b="1" dirty="0">
                          <a:solidFill>
                            <a:srgbClr val="115076"/>
                          </a:solidFill>
                          <a:latin typeface="+mn-lt"/>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Wald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Wälder</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27510901"/>
                  </a:ext>
                </a:extLst>
              </a:tr>
              <a:tr h="567608">
                <a:tc>
                  <a:txBody>
                    <a:bodyPr/>
                    <a:lstStyle/>
                    <a:p>
                      <a:pPr algn="ctr"/>
                      <a:r>
                        <a:rPr lang="en-GB" sz="2400" b="1" dirty="0">
                          <a:solidFill>
                            <a:srgbClr val="115076"/>
                          </a:solidFill>
                          <a:latin typeface="+mn-lt"/>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Kraft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Kräfte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03460464"/>
                  </a:ext>
                </a:extLst>
              </a:tr>
              <a:tr h="567608">
                <a:tc>
                  <a:txBody>
                    <a:bodyPr/>
                    <a:lstStyle/>
                    <a:p>
                      <a:pPr algn="ctr"/>
                      <a:r>
                        <a:rPr lang="en-GB" sz="2400" b="1" dirty="0">
                          <a:solidFill>
                            <a:srgbClr val="115076"/>
                          </a:solidFill>
                          <a:latin typeface="+mn-lt"/>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Apfel</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Äpfel</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56284205"/>
                  </a:ext>
                </a:extLst>
              </a:tr>
              <a:tr h="567608">
                <a:tc>
                  <a:txBody>
                    <a:bodyPr/>
                    <a:lstStyle/>
                    <a:p>
                      <a:pPr algn="ctr"/>
                      <a:r>
                        <a:rPr lang="en-GB" sz="2400" b="1" dirty="0">
                          <a:solidFill>
                            <a:srgbClr val="115076"/>
                          </a:solidFill>
                          <a:latin typeface="+mn-lt"/>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Angst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Ängste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75092236"/>
                  </a:ext>
                </a:extLst>
              </a:tr>
              <a:tr h="567608">
                <a:tc>
                  <a:txBody>
                    <a:bodyPr/>
                    <a:lstStyle/>
                    <a:p>
                      <a:pPr algn="ctr"/>
                      <a:r>
                        <a:rPr lang="en-GB" sz="2400" b="1" dirty="0">
                          <a:solidFill>
                            <a:srgbClr val="115076"/>
                          </a:solidFill>
                          <a:latin typeface="+mn-lt"/>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Markt</a:t>
                      </a:r>
                      <a:r>
                        <a:rPr lang="en-GB" sz="2400" dirty="0">
                          <a:solidFill>
                            <a:srgbClr val="115076"/>
                          </a:solidFill>
                          <a:latin typeface="Century Gothic" panose="020B0502020202020204" pitchFamily="34" charset="0"/>
                        </a:rPr>
                        <a: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Märkte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2074418"/>
                  </a:ext>
                </a:extLst>
              </a:tr>
              <a:tr h="567608">
                <a:tc>
                  <a:txBody>
                    <a:bodyPr/>
                    <a:lstStyle/>
                    <a:p>
                      <a:pPr algn="ctr"/>
                      <a:r>
                        <a:rPr lang="en-GB" sz="2400" b="1" dirty="0">
                          <a:solidFill>
                            <a:srgbClr val="115076"/>
                          </a:solidFill>
                          <a:latin typeface="+mn-lt"/>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Gast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Gäste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94664634"/>
                  </a:ext>
                </a:extLst>
              </a:tr>
              <a:tr h="567608">
                <a:tc>
                  <a:txBody>
                    <a:bodyPr/>
                    <a:lstStyle/>
                    <a:p>
                      <a:pPr algn="ctr"/>
                      <a:r>
                        <a:rPr lang="en-GB" sz="2400" b="1" dirty="0">
                          <a:solidFill>
                            <a:srgbClr val="115076"/>
                          </a:solidFill>
                          <a:latin typeface="+mn-lt"/>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Nacht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Nächte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1540810"/>
                  </a:ext>
                </a:extLst>
              </a:tr>
              <a:tr h="567608">
                <a:tc>
                  <a:txBody>
                    <a:bodyPr/>
                    <a:lstStyle/>
                    <a:p>
                      <a:pPr algn="ctr"/>
                      <a:r>
                        <a:rPr lang="en-GB" sz="2400" b="1" dirty="0">
                          <a:solidFill>
                            <a:srgbClr val="115076"/>
                          </a:solidFill>
                          <a:latin typeface="+mn-lt"/>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Fach</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nt</a:t>
                      </a:r>
                      <a:r>
                        <a:rPr lang="en-GB" sz="2400"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Fächer</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344866"/>
                  </a:ext>
                </a:extLst>
              </a:tr>
            </a:tbl>
          </a:graphicData>
        </a:graphic>
      </p:graphicFrame>
      <p:pic>
        <p:nvPicPr>
          <p:cNvPr id="18" name="Picture 17">
            <a:extLst>
              <a:ext uri="{FF2B5EF4-FFF2-40B4-BE49-F238E27FC236}">
                <a16:creationId xmlns:a16="http://schemas.microsoft.com/office/drawing/2014/main" id="{131CCD77-D42D-4644-87F7-950FF0F0D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0163" y="1774143"/>
            <a:ext cx="620076" cy="474447"/>
          </a:xfrm>
          <a:prstGeom prst="rect">
            <a:avLst/>
          </a:prstGeom>
        </p:spPr>
      </p:pic>
      <p:pic>
        <p:nvPicPr>
          <p:cNvPr id="19" name="Picture 18">
            <a:extLst>
              <a:ext uri="{FF2B5EF4-FFF2-40B4-BE49-F238E27FC236}">
                <a16:creationId xmlns:a16="http://schemas.microsoft.com/office/drawing/2014/main" id="{60ED80F1-C189-42A9-9396-10D457D58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6471" y="1774144"/>
            <a:ext cx="620076" cy="474447"/>
          </a:xfrm>
          <a:prstGeom prst="rect">
            <a:avLst/>
          </a:prstGeom>
        </p:spPr>
      </p:pic>
      <p:pic>
        <p:nvPicPr>
          <p:cNvPr id="20" name="Picture 19">
            <a:extLst>
              <a:ext uri="{FF2B5EF4-FFF2-40B4-BE49-F238E27FC236}">
                <a16:creationId xmlns:a16="http://schemas.microsoft.com/office/drawing/2014/main" id="{EA49292A-D81D-4B1C-B050-C887DBE91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471" y="1780536"/>
            <a:ext cx="620076" cy="474447"/>
          </a:xfrm>
          <a:prstGeom prst="rect">
            <a:avLst/>
          </a:prstGeom>
        </p:spPr>
      </p:pic>
      <p:sp>
        <p:nvSpPr>
          <p:cNvPr id="21" name="Rectangle 20">
            <a:extLst>
              <a:ext uri="{FF2B5EF4-FFF2-40B4-BE49-F238E27FC236}">
                <a16:creationId xmlns:a16="http://schemas.microsoft.com/office/drawing/2014/main" id="{79DB3A1F-1B0B-4695-9AC1-BCAA6396E289}"/>
              </a:ext>
            </a:extLst>
          </p:cNvPr>
          <p:cNvSpPr/>
          <p:nvPr/>
        </p:nvSpPr>
        <p:spPr>
          <a:xfrm>
            <a:off x="4512236" y="1786926"/>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1" name="Rectangle 10">
            <a:extLst>
              <a:ext uri="{FF2B5EF4-FFF2-40B4-BE49-F238E27FC236}">
                <a16:creationId xmlns:a16="http://schemas.microsoft.com/office/drawing/2014/main" id="{79DB3A1F-1B0B-4695-9AC1-BCAA6396E289}"/>
              </a:ext>
            </a:extLst>
          </p:cNvPr>
          <p:cNvSpPr/>
          <p:nvPr/>
        </p:nvSpPr>
        <p:spPr>
          <a:xfrm>
            <a:off x="4512236" y="2338260"/>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2" name="Rectangle 11">
            <a:extLst>
              <a:ext uri="{FF2B5EF4-FFF2-40B4-BE49-F238E27FC236}">
                <a16:creationId xmlns:a16="http://schemas.microsoft.com/office/drawing/2014/main" id="{79DB3A1F-1B0B-4695-9AC1-BCAA6396E289}"/>
              </a:ext>
            </a:extLst>
          </p:cNvPr>
          <p:cNvSpPr/>
          <p:nvPr/>
        </p:nvSpPr>
        <p:spPr>
          <a:xfrm>
            <a:off x="4512235" y="2887708"/>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3" name="Rectangle 12">
            <a:extLst>
              <a:ext uri="{FF2B5EF4-FFF2-40B4-BE49-F238E27FC236}">
                <a16:creationId xmlns:a16="http://schemas.microsoft.com/office/drawing/2014/main" id="{79DB3A1F-1B0B-4695-9AC1-BCAA6396E289}"/>
              </a:ext>
            </a:extLst>
          </p:cNvPr>
          <p:cNvSpPr/>
          <p:nvPr/>
        </p:nvSpPr>
        <p:spPr>
          <a:xfrm>
            <a:off x="4506774" y="3462029"/>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4" name="Rectangle 13">
            <a:extLst>
              <a:ext uri="{FF2B5EF4-FFF2-40B4-BE49-F238E27FC236}">
                <a16:creationId xmlns:a16="http://schemas.microsoft.com/office/drawing/2014/main" id="{79DB3A1F-1B0B-4695-9AC1-BCAA6396E289}"/>
              </a:ext>
            </a:extLst>
          </p:cNvPr>
          <p:cNvSpPr/>
          <p:nvPr/>
        </p:nvSpPr>
        <p:spPr>
          <a:xfrm>
            <a:off x="8436355" y="4058620"/>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5" name="Rectangle 14">
            <a:extLst>
              <a:ext uri="{FF2B5EF4-FFF2-40B4-BE49-F238E27FC236}">
                <a16:creationId xmlns:a16="http://schemas.microsoft.com/office/drawing/2014/main" id="{79DB3A1F-1B0B-4695-9AC1-BCAA6396E289}"/>
              </a:ext>
            </a:extLst>
          </p:cNvPr>
          <p:cNvSpPr/>
          <p:nvPr/>
        </p:nvSpPr>
        <p:spPr>
          <a:xfrm>
            <a:off x="8317175" y="4655091"/>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6" name="Rectangle 15">
            <a:extLst>
              <a:ext uri="{FF2B5EF4-FFF2-40B4-BE49-F238E27FC236}">
                <a16:creationId xmlns:a16="http://schemas.microsoft.com/office/drawing/2014/main" id="{79DB3A1F-1B0B-4695-9AC1-BCAA6396E289}"/>
              </a:ext>
            </a:extLst>
          </p:cNvPr>
          <p:cNvSpPr/>
          <p:nvPr/>
        </p:nvSpPr>
        <p:spPr>
          <a:xfrm>
            <a:off x="8175256" y="5165541"/>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22" name="Rectangle 21">
            <a:extLst>
              <a:ext uri="{FF2B5EF4-FFF2-40B4-BE49-F238E27FC236}">
                <a16:creationId xmlns:a16="http://schemas.microsoft.com/office/drawing/2014/main" id="{79DB3A1F-1B0B-4695-9AC1-BCAA6396E289}"/>
              </a:ext>
            </a:extLst>
          </p:cNvPr>
          <p:cNvSpPr/>
          <p:nvPr/>
        </p:nvSpPr>
        <p:spPr>
          <a:xfrm>
            <a:off x="8415201" y="5775153"/>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6" name="TextBox 5"/>
          <p:cNvSpPr txBox="1"/>
          <p:nvPr/>
        </p:nvSpPr>
        <p:spPr>
          <a:xfrm>
            <a:off x="3597242" y="237676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[power]</a:t>
            </a:r>
          </a:p>
        </p:txBody>
      </p:sp>
      <p:sp>
        <p:nvSpPr>
          <p:cNvPr id="23" name="TextBox 22"/>
          <p:cNvSpPr txBox="1"/>
          <p:nvPr/>
        </p:nvSpPr>
        <p:spPr>
          <a:xfrm>
            <a:off x="7124691" y="2369037"/>
            <a:ext cx="13633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[powers]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2584" y="2815384"/>
            <a:ext cx="448631" cy="62118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5885" y="2828811"/>
            <a:ext cx="448631" cy="62118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6625" y="2822112"/>
            <a:ext cx="448631" cy="621182"/>
          </a:xfrm>
          <a:prstGeom prst="rect">
            <a:avLst/>
          </a:prstGeom>
        </p:spPr>
      </p:pic>
      <p:sp>
        <p:nvSpPr>
          <p:cNvPr id="26" name="TextBox 25"/>
          <p:cNvSpPr txBox="1"/>
          <p:nvPr/>
        </p:nvSpPr>
        <p:spPr>
          <a:xfrm>
            <a:off x="3659507" y="3524349"/>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[fear]</a:t>
            </a:r>
          </a:p>
        </p:txBody>
      </p:sp>
      <p:sp>
        <p:nvSpPr>
          <p:cNvPr id="27" name="TextBox 26"/>
          <p:cNvSpPr txBox="1"/>
          <p:nvPr/>
        </p:nvSpPr>
        <p:spPr>
          <a:xfrm>
            <a:off x="7272398" y="3559210"/>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[fears]</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8756" y="3929794"/>
            <a:ext cx="980661" cy="65275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5810" y="3963077"/>
            <a:ext cx="980661" cy="652752"/>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2766" y="3983146"/>
            <a:ext cx="980661" cy="652752"/>
          </a:xfrm>
          <a:prstGeom prst="rect">
            <a:avLst/>
          </a:prstGeom>
        </p:spPr>
      </p:pic>
      <p:sp>
        <p:nvSpPr>
          <p:cNvPr id="30" name="TextBox 29"/>
          <p:cNvSpPr txBox="1"/>
          <p:nvPr/>
        </p:nvSpPr>
        <p:spPr>
          <a:xfrm>
            <a:off x="3635562" y="4655091"/>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[guest]</a:t>
            </a:r>
          </a:p>
        </p:txBody>
      </p:sp>
      <p:sp>
        <p:nvSpPr>
          <p:cNvPr id="32" name="TextBox 31"/>
          <p:cNvSpPr txBox="1"/>
          <p:nvPr/>
        </p:nvSpPr>
        <p:spPr>
          <a:xfrm>
            <a:off x="7175733" y="4677384"/>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[guests]</a:t>
            </a:r>
          </a:p>
        </p:txBody>
      </p:sp>
      <p:sp>
        <p:nvSpPr>
          <p:cNvPr id="33" name="TextBox 32"/>
          <p:cNvSpPr txBox="1"/>
          <p:nvPr/>
        </p:nvSpPr>
        <p:spPr>
          <a:xfrm>
            <a:off x="3650569" y="524374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[night]</a:t>
            </a:r>
          </a:p>
        </p:txBody>
      </p:sp>
      <p:sp>
        <p:nvSpPr>
          <p:cNvPr id="34" name="TextBox 33"/>
          <p:cNvSpPr txBox="1"/>
          <p:nvPr/>
        </p:nvSpPr>
        <p:spPr>
          <a:xfrm>
            <a:off x="7195284" y="524374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[nights]</a:t>
            </a:r>
          </a:p>
        </p:txBody>
      </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5912" t="5797" r="53997" b="51594"/>
          <a:stretch/>
        </p:blipFill>
        <p:spPr>
          <a:xfrm>
            <a:off x="3788232" y="5647615"/>
            <a:ext cx="521708" cy="716739"/>
          </a:xfrm>
          <a:prstGeom prst="rect">
            <a:avLst/>
          </a:prstGeom>
        </p:spPr>
      </p:pic>
      <p:grpSp>
        <p:nvGrpSpPr>
          <p:cNvPr id="36" name="Group 35"/>
          <p:cNvGrpSpPr/>
          <p:nvPr/>
        </p:nvGrpSpPr>
        <p:grpSpPr>
          <a:xfrm>
            <a:off x="6745810" y="5755563"/>
            <a:ext cx="1690545" cy="580705"/>
            <a:chOff x="1183303" y="1471451"/>
            <a:chExt cx="9612500" cy="3079106"/>
          </a:xfrm>
        </p:grpSpPr>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4789" t="5217" r="5663" b="50146"/>
            <a:stretch/>
          </p:blipFill>
          <p:spPr>
            <a:xfrm>
              <a:off x="1183303" y="1489305"/>
              <a:ext cx="4750905" cy="3061252"/>
            </a:xfrm>
            <a:prstGeom prst="rect">
              <a:avLst/>
            </a:prstGeom>
          </p:spPr>
        </p:pic>
        <p:pic>
          <p:nvPicPr>
            <p:cNvPr id="35" name="Picture 34"/>
            <p:cNvPicPr>
              <a:picLocks noChangeAspect="1"/>
            </p:cNvPicPr>
            <p:nvPr/>
          </p:nvPicPr>
          <p:blipFill rotWithShape="1">
            <a:blip r:embed="rId9" cstate="print">
              <a:extLst>
                <a:ext uri="{28A0092B-C50C-407E-A947-70E740481C1C}">
                  <a14:useLocalDpi xmlns:a14="http://schemas.microsoft.com/office/drawing/2010/main" val="0"/>
                </a:ext>
              </a:extLst>
            </a:blip>
            <a:srcRect l="5164" t="52174" r="4914" b="3478"/>
            <a:stretch/>
          </p:blipFill>
          <p:spPr>
            <a:xfrm>
              <a:off x="6025020" y="1471451"/>
              <a:ext cx="4770783" cy="3041375"/>
            </a:xfrm>
            <a:prstGeom prst="rect">
              <a:avLst/>
            </a:prstGeom>
          </p:spPr>
        </p:pic>
      </p:grpSp>
      <p:sp>
        <p:nvSpPr>
          <p:cNvPr id="37" name="Action Button: Custom 16">
            <a:hlinkClick r:id="" action="ppaction://noaction" highlightClick="1">
              <a:snd r:embed="rId10" name="15. 1. Wald.wav"/>
            </a:hlinkClick>
            <a:extLst>
              <a:ext uri="{FF2B5EF4-FFF2-40B4-BE49-F238E27FC236}">
                <a16:creationId xmlns:a16="http://schemas.microsoft.com/office/drawing/2014/main" id="{3B418770-1E72-B240-9307-3BBF955557C6}"/>
              </a:ext>
            </a:extLst>
          </p:cNvPr>
          <p:cNvSpPr/>
          <p:nvPr/>
        </p:nvSpPr>
        <p:spPr>
          <a:xfrm>
            <a:off x="2933505" y="18343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11" name="15. 2. Kraft.wav"/>
            </a:hlinkClick>
            <a:extLst>
              <a:ext uri="{FF2B5EF4-FFF2-40B4-BE49-F238E27FC236}">
                <a16:creationId xmlns:a16="http://schemas.microsoft.com/office/drawing/2014/main" id="{F18D09F0-0D24-5B4F-A26E-132DCCD8073A}"/>
              </a:ext>
            </a:extLst>
          </p:cNvPr>
          <p:cNvSpPr/>
          <p:nvPr/>
        </p:nvSpPr>
        <p:spPr>
          <a:xfrm>
            <a:off x="2931427" y="23658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12" name="15. 3. Apfel.wav"/>
            </a:hlinkClick>
            <a:extLst>
              <a:ext uri="{FF2B5EF4-FFF2-40B4-BE49-F238E27FC236}">
                <a16:creationId xmlns:a16="http://schemas.microsoft.com/office/drawing/2014/main" id="{747EFDEF-0DCF-DB44-BBF0-27990DDE521B}"/>
              </a:ext>
            </a:extLst>
          </p:cNvPr>
          <p:cNvSpPr/>
          <p:nvPr/>
        </p:nvSpPr>
        <p:spPr>
          <a:xfrm>
            <a:off x="2931016" y="29347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39">
            <a:hlinkClick r:id="" action="ppaction://noaction" highlightClick="1">
              <a:snd r:embed="rId13" name="15. 4. Angst.wav"/>
            </a:hlinkClick>
            <a:extLst>
              <a:ext uri="{FF2B5EF4-FFF2-40B4-BE49-F238E27FC236}">
                <a16:creationId xmlns:a16="http://schemas.microsoft.com/office/drawing/2014/main" id="{408DED6B-8D00-7843-820C-3A35CED50594}"/>
              </a:ext>
            </a:extLst>
          </p:cNvPr>
          <p:cNvSpPr/>
          <p:nvPr/>
        </p:nvSpPr>
        <p:spPr>
          <a:xfrm>
            <a:off x="2931016" y="35178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4" name="15. 5. Markt.wav"/>
            </a:hlinkClick>
            <a:extLst>
              <a:ext uri="{FF2B5EF4-FFF2-40B4-BE49-F238E27FC236}">
                <a16:creationId xmlns:a16="http://schemas.microsoft.com/office/drawing/2014/main" id="{25121CCC-82F7-F14F-B30E-8A5AD31BE634}"/>
              </a:ext>
            </a:extLst>
          </p:cNvPr>
          <p:cNvSpPr/>
          <p:nvPr/>
        </p:nvSpPr>
        <p:spPr>
          <a:xfrm>
            <a:off x="2931016" y="40717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15" name="15. 6. Gast.wav"/>
            </a:hlinkClick>
            <a:extLst>
              <a:ext uri="{FF2B5EF4-FFF2-40B4-BE49-F238E27FC236}">
                <a16:creationId xmlns:a16="http://schemas.microsoft.com/office/drawing/2014/main" id="{DA5FAA28-0FFE-FD44-82BD-8BEA8CA05A2D}"/>
              </a:ext>
            </a:extLst>
          </p:cNvPr>
          <p:cNvSpPr/>
          <p:nvPr/>
        </p:nvSpPr>
        <p:spPr>
          <a:xfrm>
            <a:off x="2931016" y="46814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16" name="15. 7. Nacht.wav"/>
            </a:hlinkClick>
            <a:extLst>
              <a:ext uri="{FF2B5EF4-FFF2-40B4-BE49-F238E27FC236}">
                <a16:creationId xmlns:a16="http://schemas.microsoft.com/office/drawing/2014/main" id="{B941CF18-9FF3-084E-9E12-F82721CE7509}"/>
              </a:ext>
            </a:extLst>
          </p:cNvPr>
          <p:cNvSpPr/>
          <p:nvPr/>
        </p:nvSpPr>
        <p:spPr>
          <a:xfrm>
            <a:off x="2931016" y="52208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17" name="15. 8. Fach.wav"/>
            </a:hlinkClick>
            <a:extLst>
              <a:ext uri="{FF2B5EF4-FFF2-40B4-BE49-F238E27FC236}">
                <a16:creationId xmlns:a16="http://schemas.microsoft.com/office/drawing/2014/main" id="{13F9AB66-2DAB-A849-89C4-7AF59987F5A8}"/>
              </a:ext>
            </a:extLst>
          </p:cNvPr>
          <p:cNvSpPr/>
          <p:nvPr/>
        </p:nvSpPr>
        <p:spPr>
          <a:xfrm>
            <a:off x="2931427" y="57751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220838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P spid="13" grpId="0" animBg="1"/>
      <p:bldP spid="14" grpId="0" animBg="1"/>
      <p:bldP spid="15" grpId="0" animBg="1"/>
      <p:bldP spid="16"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4. acht.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Eight similar men do eight similar subjects.</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acht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1786033" y="3608403"/>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ähnliche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Männer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Fächer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4892" y="4067686"/>
            <a:ext cx="1521937"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machen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2" y="1834562"/>
            <a:ext cx="8188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Männer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machen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Fächer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35" name="Picture 34" descr="Icon&#10;&#10;Description automatically generated">
            <a:extLst>
              <a:ext uri="{FF2B5EF4-FFF2-40B4-BE49-F238E27FC236}">
                <a16:creationId xmlns:a16="http://schemas.microsoft.com/office/drawing/2014/main" id="{7A479CA8-1385-4A13-AE07-A95DF4D064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28" name="Action Button: Custom 16">
            <a:hlinkClick r:id="" action="ppaction://noaction" highlightClick="1">
              <a:snd r:embed="rId7" name="4. acht.slow.wav"/>
            </a:hlinkClick>
            <a:extLst>
              <a:ext uri="{FF2B5EF4-FFF2-40B4-BE49-F238E27FC236}">
                <a16:creationId xmlns:a16="http://schemas.microsoft.com/office/drawing/2014/main" id="{23D61421-1F5E-41F3-B6E8-71463BE7F8C7}"/>
              </a:ext>
            </a:extLst>
          </p:cNvPr>
          <p:cNvSpPr/>
          <p:nvPr/>
        </p:nvSpPr>
        <p:spPr>
          <a:xfrm>
            <a:off x="325175" y="5624467"/>
            <a:ext cx="1439544" cy="41587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068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Definitions [3/4]</a:t>
            </a:r>
          </a:p>
        </p:txBody>
      </p:sp>
      <p:sp>
        <p:nvSpPr>
          <p:cNvPr id="3" name="TextBox 2"/>
          <p:cNvSpPr txBox="1"/>
          <p:nvPr/>
        </p:nvSpPr>
        <p:spPr>
          <a:xfrm>
            <a:off x="882000" y="1113545"/>
            <a:ext cx="10899032" cy="61510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Applying SSC knowledge</a:t>
            </a:r>
          </a:p>
        </p:txBody>
      </p:sp>
      <p:sp>
        <p:nvSpPr>
          <p:cNvPr id="6" name="Text Box 14">
            <a:extLst>
              <a:ext uri="{FF2B5EF4-FFF2-40B4-BE49-F238E27FC236}">
                <a16:creationId xmlns:a16="http://schemas.microsoft.com/office/drawing/2014/main" id="{18BB922F-8814-429D-8732-660F314C76DC}"/>
              </a:ext>
            </a:extLst>
          </p:cNvPr>
          <p:cNvSpPr txBox="1">
            <a:spLocks noChangeArrowheads="1"/>
          </p:cNvSpPr>
          <p:nvPr/>
        </p:nvSpPr>
        <p:spPr bwMode="auto">
          <a:xfrm>
            <a:off x="1156110" y="4017616"/>
            <a:ext cx="3924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10000"/>
              </a:spcBef>
              <a:spcAft>
                <a:spcPts val="0"/>
              </a:spcAft>
              <a:buClrTx/>
              <a:buSzTx/>
              <a:buFontTx/>
              <a:buNone/>
              <a:tabLst/>
              <a:defRPr/>
            </a:pPr>
            <a:r>
              <a:rPr kumimoji="0" lang="en-GB" altLang="en-US" sz="3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un </a:t>
            </a:r>
            <a:r>
              <a:rPr kumimoji="0" lang="en-GB" altLang="en-US" sz="32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crinoïde</a:t>
            </a:r>
            <a:endParaRPr kumimoji="0" lang="en-GB" altLang="en-US" sz="2800" b="0" i="0" u="none" strike="noStrike" kern="1200" cap="none" spc="0" normalizeH="0" baseline="0" noProof="0" dirty="0">
              <a:ln>
                <a:noFill/>
              </a:ln>
              <a:solidFill>
                <a:srgbClr val="0066FF"/>
              </a:solidFill>
              <a:effectLst/>
              <a:uLnTx/>
              <a:uFillTx/>
              <a:latin typeface="Century Gothic" panose="020F0302020204030204"/>
              <a:ea typeface="+mn-ea"/>
              <a:cs typeface="Calibri" panose="020F0502020204030204" pitchFamily="34" charset="0"/>
            </a:endParaRPr>
          </a:p>
        </p:txBody>
      </p:sp>
      <p:sp>
        <p:nvSpPr>
          <p:cNvPr id="7" name="Text Box 14">
            <a:extLst>
              <a:ext uri="{FF2B5EF4-FFF2-40B4-BE49-F238E27FC236}">
                <a16:creationId xmlns:a16="http://schemas.microsoft.com/office/drawing/2014/main" id="{14999567-E58B-48B8-946E-A302B46A142E}"/>
              </a:ext>
            </a:extLst>
          </p:cNvPr>
          <p:cNvSpPr txBox="1">
            <a:spLocks noChangeArrowheads="1"/>
          </p:cNvSpPr>
          <p:nvPr/>
        </p:nvSpPr>
        <p:spPr bwMode="auto">
          <a:xfrm>
            <a:off x="5803925" y="4017616"/>
            <a:ext cx="1998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10000"/>
              </a:spcBef>
              <a:spcAft>
                <a:spcPts val="0"/>
              </a:spcAft>
              <a:buClrTx/>
              <a:buSzTx/>
              <a:buFontTx/>
              <a:buNone/>
              <a:tabLst/>
              <a:defRPr/>
            </a:pPr>
            <a:r>
              <a:rPr kumimoji="0" lang="en-GB" altLang="en-US" sz="32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l’ulmaire</a:t>
            </a:r>
            <a:endParaRPr kumimoji="0" lang="en-GB" altLang="en-US" sz="2400" b="0" i="0" u="none" strike="noStrike" kern="1200" cap="none" spc="0" normalizeH="0" baseline="0" noProof="0" dirty="0">
              <a:ln>
                <a:noFill/>
              </a:ln>
              <a:solidFill>
                <a:srgbClr val="0066FF"/>
              </a:solidFill>
              <a:effectLst/>
              <a:uLnTx/>
              <a:uFillTx/>
              <a:latin typeface="Century Gothic" panose="020F0302020204030204"/>
              <a:ea typeface="+mn-ea"/>
              <a:cs typeface="Calibri" panose="020F0502020204030204" pitchFamily="34" charset="0"/>
            </a:endParaRPr>
          </a:p>
        </p:txBody>
      </p:sp>
      <p:pic>
        <p:nvPicPr>
          <p:cNvPr id="8" name="Picture 19" descr="meadowsweet">
            <a:extLst>
              <a:ext uri="{FF2B5EF4-FFF2-40B4-BE49-F238E27FC236}">
                <a16:creationId xmlns:a16="http://schemas.microsoft.com/office/drawing/2014/main" id="{0121D994-DDA2-4D28-81E8-9B406E18C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162" r="22212"/>
          <a:stretch>
            <a:fillRect/>
          </a:stretch>
        </p:blipFill>
        <p:spPr bwMode="auto">
          <a:xfrm>
            <a:off x="6083300" y="2005281"/>
            <a:ext cx="1439863"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http://t0.gstatic.com/images?q=tbn:ANd9GcSIj2gYeNwpeDRbpo0kWS4LDanfGnzkCY0bb7Lf_6OeyaAUDBGlcg">
            <a:extLst>
              <a:ext uri="{FF2B5EF4-FFF2-40B4-BE49-F238E27FC236}">
                <a16:creationId xmlns:a16="http://schemas.microsoft.com/office/drawing/2014/main" id="{5F9A2BD5-5538-43D8-B701-6D4508A33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922" t="2948" r="6334"/>
          <a:stretch>
            <a:fillRect/>
          </a:stretch>
        </p:blipFill>
        <p:spPr bwMode="auto">
          <a:xfrm>
            <a:off x="2056074" y="2006868"/>
            <a:ext cx="2147888"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92100" y="4991100"/>
            <a:ext cx="112776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1F4E79"/>
                </a:solidFill>
                <a:effectLst/>
                <a:uLnTx/>
                <a:uFillTx/>
                <a:latin typeface="Century Gothic" panose="020F0302020204030204"/>
                <a:ea typeface="+mn-ea"/>
                <a:cs typeface="+mn-cs"/>
              </a:rPr>
              <a:t>jerette</a:t>
            </a:r>
            <a:r>
              <a:rPr kumimoji="0" lang="en-GB" sz="4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1F4E79"/>
                </a:solidFill>
                <a:effectLst/>
                <a:uLnTx/>
                <a:uFillTx/>
                <a:latin typeface="Century Gothic" panose="020F0302020204030204"/>
                <a:ea typeface="+mn-ea"/>
                <a:cs typeface="+mn-cs"/>
              </a:rPr>
              <a:t>tirôt</a:t>
            </a:r>
            <a:endParaRPr kumimoji="0" lang="en-GB" sz="4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3687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Logo&#10;&#10;Description automatically generated">
            <a:extLst>
              <a:ext uri="{FF2B5EF4-FFF2-40B4-BE49-F238E27FC236}">
                <a16:creationId xmlns:a16="http://schemas.microsoft.com/office/drawing/2014/main" id="{4B16476C-71C5-4EB2-9F03-47230CAAF5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905"/>
          <a:stretch/>
        </p:blipFill>
        <p:spPr>
          <a:xfrm>
            <a:off x="9166651" y="145657"/>
            <a:ext cx="860874" cy="97458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881"/>
            <a:ext cx="3398108" cy="717889"/>
          </a:xfrm>
          <a:prstGeom prst="rect">
            <a:avLst/>
          </a:prstGeom>
        </p:spPr>
      </p:pic>
      <p:sp>
        <p:nvSpPr>
          <p:cNvPr id="4" name="Title 3"/>
          <p:cNvSpPr>
            <a:spLocks noGrp="1"/>
          </p:cNvSpPr>
          <p:nvPr>
            <p:ph type="title"/>
          </p:nvPr>
        </p:nvSpPr>
        <p:spPr>
          <a:xfrm>
            <a:off x="78741" y="68555"/>
            <a:ext cx="2895759" cy="681672"/>
          </a:xfrm>
        </p:spPr>
        <p:txBody>
          <a:bodyPr>
            <a:normAutofit/>
          </a:bodyPr>
          <a:lstStyle/>
          <a:p>
            <a:r>
              <a:rPr lang="en-GB" sz="3200" b="1" dirty="0">
                <a:solidFill>
                  <a:schemeClr val="bg1"/>
                </a:solidFill>
              </a:rPr>
              <a:t>Katrin </a:t>
            </a:r>
            <a:r>
              <a:rPr lang="en-GB" sz="3200" b="1" dirty="0" err="1">
                <a:solidFill>
                  <a:schemeClr val="bg1"/>
                </a:solidFill>
              </a:rPr>
              <a:t>ruft</a:t>
            </a:r>
            <a:r>
              <a:rPr lang="en-GB" sz="3200" b="1" dirty="0">
                <a:solidFill>
                  <a:schemeClr val="bg1"/>
                </a:solidFill>
              </a:rPr>
              <a:t> an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23694" y="100235"/>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431049" y="45950"/>
            <a:ext cx="53633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Mutti</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(Katrin)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ruft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und Wolfgang von der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Stadtmitte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125030" y="879052"/>
          <a:ext cx="11777855" cy="5493343"/>
        </p:xfrm>
        <a:graphic>
          <a:graphicData uri="http://schemas.openxmlformats.org/drawingml/2006/table">
            <a:tbl>
              <a:tblPr firstRow="1" bandRow="1">
                <a:tableStyleId>{00A15C55-8517-42AA-B614-E9B94910E393}</a:tableStyleId>
              </a:tblPr>
              <a:tblGrid>
                <a:gridCol w="782336">
                  <a:extLst>
                    <a:ext uri="{9D8B030D-6E8A-4147-A177-3AD203B41FA5}">
                      <a16:colId xmlns:a16="http://schemas.microsoft.com/office/drawing/2014/main" val="2607353726"/>
                    </a:ext>
                  </a:extLst>
                </a:gridCol>
                <a:gridCol w="7845430">
                  <a:extLst>
                    <a:ext uri="{9D8B030D-6E8A-4147-A177-3AD203B41FA5}">
                      <a16:colId xmlns:a16="http://schemas.microsoft.com/office/drawing/2014/main" val="1600817978"/>
                    </a:ext>
                  </a:extLst>
                </a:gridCol>
                <a:gridCol w="1712890">
                  <a:extLst>
                    <a:ext uri="{9D8B030D-6E8A-4147-A177-3AD203B41FA5}">
                      <a16:colId xmlns:a16="http://schemas.microsoft.com/office/drawing/2014/main" val="4128092149"/>
                    </a:ext>
                  </a:extLst>
                </a:gridCol>
                <a:gridCol w="1437199">
                  <a:extLst>
                    <a:ext uri="{9D8B030D-6E8A-4147-A177-3AD203B41FA5}">
                      <a16:colId xmlns:a16="http://schemas.microsoft.com/office/drawing/2014/main" val="2609792770"/>
                    </a:ext>
                  </a:extLst>
                </a:gridCol>
              </a:tblGrid>
              <a:tr h="522673">
                <a:tc>
                  <a:txBody>
                    <a:bodyPr/>
                    <a:lstStyle/>
                    <a:p>
                      <a:r>
                        <a:rPr lang="en-GB" dirty="0"/>
                        <a:t> </a:t>
                      </a:r>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ihr</a:t>
                      </a:r>
                      <a:r>
                        <a:rPr kumimoji="0" lang="en-GB" sz="2000" u="none" strike="noStrike" kern="1200" cap="none" spc="0" normalizeH="0" baseline="0" noProof="0" dirty="0">
                          <a:ln>
                            <a:noFill/>
                          </a:ln>
                          <a:effectLst/>
                          <a:uLnTx/>
                          <a:uFillTx/>
                        </a:rPr>
                        <a:t> (you all)</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er</a:t>
                      </a:r>
                      <a:r>
                        <a:rPr lang="en-GB" sz="2000" dirty="0"/>
                        <a:t> (he)</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Heute</a:t>
                      </a:r>
                      <a:r>
                        <a:rPr lang="en-GB" sz="2000" dirty="0">
                          <a:solidFill>
                            <a:srgbClr val="115076"/>
                          </a:solidFill>
                        </a:rPr>
                        <a:t> Morgen </a:t>
                      </a:r>
                      <a:r>
                        <a:rPr lang="en-GB" sz="2000" dirty="0" err="1">
                          <a:solidFill>
                            <a:srgbClr val="115076"/>
                          </a:solidFill>
                        </a:rPr>
                        <a:t>fährt</a:t>
                      </a:r>
                      <a:r>
                        <a:rPr lang="en-GB" sz="2000" dirty="0">
                          <a:solidFill>
                            <a:srgbClr val="115076"/>
                          </a:solidFill>
                        </a:rPr>
                        <a:t> </a:t>
                      </a:r>
                      <a:r>
                        <a:rPr lang="en-GB" sz="2000" dirty="0" err="1">
                          <a:solidFill>
                            <a:srgbClr val="115076"/>
                          </a:solidFill>
                        </a:rPr>
                        <a:t>Opa</a:t>
                      </a:r>
                      <a:r>
                        <a:rPr lang="en-GB" sz="2000" dirty="0">
                          <a:solidFill>
                            <a:srgbClr val="115076"/>
                          </a:solidFill>
                        </a:rPr>
                        <a:t> </a:t>
                      </a:r>
                      <a:r>
                        <a:rPr lang="en-GB" sz="2000" dirty="0" err="1">
                          <a:solidFill>
                            <a:srgbClr val="115076"/>
                          </a:solidFill>
                        </a:rPr>
                        <a:t>zum</a:t>
                      </a:r>
                      <a:r>
                        <a:rPr lang="en-GB" sz="2000" dirty="0">
                          <a:solidFill>
                            <a:srgbClr val="115076"/>
                          </a:solidFill>
                        </a:rPr>
                        <a:t> </a:t>
                      </a:r>
                      <a:r>
                        <a:rPr lang="en-GB" sz="2000" dirty="0" err="1">
                          <a:solidFill>
                            <a:srgbClr val="115076"/>
                          </a:solidFill>
                        </a:rPr>
                        <a:t>Bäcker</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Danach</a:t>
                      </a:r>
                      <a:r>
                        <a:rPr lang="en-GB" sz="2000" dirty="0">
                          <a:solidFill>
                            <a:srgbClr val="115076"/>
                          </a:solidFill>
                        </a:rPr>
                        <a:t> </a:t>
                      </a:r>
                      <a:r>
                        <a:rPr lang="en-GB" sz="2000" dirty="0" err="1">
                          <a:solidFill>
                            <a:srgbClr val="115076"/>
                          </a:solidFill>
                        </a:rPr>
                        <a:t>liest</a:t>
                      </a:r>
                      <a:r>
                        <a:rPr lang="en-GB" sz="2000" dirty="0">
                          <a:solidFill>
                            <a:srgbClr val="115076"/>
                          </a:solidFill>
                        </a:rPr>
                        <a:t> </a:t>
                      </a:r>
                      <a:r>
                        <a:rPr lang="en-GB" sz="2000" dirty="0" err="1">
                          <a:solidFill>
                            <a:srgbClr val="115076"/>
                          </a:solidFill>
                        </a:rPr>
                        <a:t>er</a:t>
                      </a:r>
                      <a:r>
                        <a:rPr lang="en-GB" sz="2000" dirty="0">
                          <a:solidFill>
                            <a:srgbClr val="115076"/>
                          </a:solidFill>
                        </a:rPr>
                        <a:t> </a:t>
                      </a:r>
                      <a:r>
                        <a:rPr lang="en-GB" sz="2000" dirty="0" err="1">
                          <a:solidFill>
                            <a:srgbClr val="115076"/>
                          </a:solidFill>
                        </a:rPr>
                        <a:t>meine</a:t>
                      </a:r>
                      <a:r>
                        <a:rPr lang="en-GB" sz="2000" dirty="0">
                          <a:solidFill>
                            <a:srgbClr val="115076"/>
                          </a:solidFill>
                        </a:rPr>
                        <a:t> </a:t>
                      </a:r>
                      <a:r>
                        <a:rPr lang="en-GB" sz="2000" dirty="0" err="1">
                          <a:solidFill>
                            <a:srgbClr val="115076"/>
                          </a:solidFill>
                        </a:rPr>
                        <a:t>Aufgabenliste</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a:solidFill>
                            <a:srgbClr val="115076"/>
                          </a:solidFill>
                        </a:rPr>
                        <a:t>hr </a:t>
                      </a:r>
                      <a:r>
                        <a:rPr lang="en-GB" sz="2000" dirty="0" err="1">
                          <a:solidFill>
                            <a:srgbClr val="115076"/>
                          </a:solidFill>
                        </a:rPr>
                        <a:t>ladet</a:t>
                      </a:r>
                      <a:r>
                        <a:rPr lang="en-GB" sz="2000" dirty="0">
                          <a:solidFill>
                            <a:srgbClr val="115076"/>
                          </a:solidFill>
                        </a:rPr>
                        <a:t> </a:t>
                      </a:r>
                      <a:r>
                        <a:rPr lang="en-GB" sz="2000" dirty="0" err="1">
                          <a:solidFill>
                            <a:srgbClr val="115076"/>
                          </a:solidFill>
                        </a:rPr>
                        <a:t>jetzt</a:t>
                      </a:r>
                      <a:r>
                        <a:rPr lang="en-GB" sz="2000" dirty="0">
                          <a:solidFill>
                            <a:srgbClr val="115076"/>
                          </a:solidFill>
                        </a:rPr>
                        <a:t> die </a:t>
                      </a:r>
                      <a:r>
                        <a:rPr lang="en-GB" sz="2000" dirty="0" err="1">
                          <a:solidFill>
                            <a:srgbClr val="115076"/>
                          </a:solidFill>
                        </a:rPr>
                        <a:t>Gäste</a:t>
                      </a:r>
                      <a:r>
                        <a:rPr lang="en-GB" sz="2000" dirty="0">
                          <a:solidFill>
                            <a:srgbClr val="115076"/>
                          </a:solidFill>
                        </a:rPr>
                        <a:t> </a:t>
                      </a:r>
                      <a:r>
                        <a:rPr lang="en-GB" sz="2000" dirty="0" err="1">
                          <a:solidFill>
                            <a:srgbClr val="115076"/>
                          </a:solidFill>
                        </a:rPr>
                        <a:t>ein</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a:solidFill>
                            <a:srgbClr val="115076"/>
                          </a:solidFill>
                        </a:rPr>
                        <a:t>hr </a:t>
                      </a:r>
                      <a:r>
                        <a:rPr lang="en-GB" sz="2000" dirty="0" err="1">
                          <a:solidFill>
                            <a:srgbClr val="115076"/>
                          </a:solidFill>
                        </a:rPr>
                        <a:t>lasst</a:t>
                      </a:r>
                      <a:r>
                        <a:rPr lang="en-GB" sz="2000" dirty="0">
                          <a:solidFill>
                            <a:srgbClr val="115076"/>
                          </a:solidFill>
                        </a:rPr>
                        <a:t> </a:t>
                      </a:r>
                      <a:r>
                        <a:rPr lang="en-GB" sz="2000" dirty="0" err="1">
                          <a:solidFill>
                            <a:srgbClr val="115076"/>
                          </a:solidFill>
                        </a:rPr>
                        <a:t>nichts</a:t>
                      </a:r>
                      <a:r>
                        <a:rPr lang="en-GB" sz="2000" dirty="0">
                          <a:solidFill>
                            <a:srgbClr val="115076"/>
                          </a:solidFill>
                        </a:rPr>
                        <a:t> auf </a:t>
                      </a:r>
                      <a:r>
                        <a:rPr lang="en-GB" sz="2000" dirty="0" err="1">
                          <a:solidFill>
                            <a:srgbClr val="115076"/>
                          </a:solidFill>
                        </a:rPr>
                        <a:t>dem</a:t>
                      </a:r>
                      <a:r>
                        <a:rPr lang="en-GB" sz="2000" dirty="0">
                          <a:solidFill>
                            <a:srgbClr val="115076"/>
                          </a:solidFill>
                        </a:rPr>
                        <a:t> Boden </a:t>
                      </a:r>
                      <a:r>
                        <a:rPr lang="en-GB" sz="2000" dirty="0" err="1">
                          <a:solidFill>
                            <a:srgbClr val="115076"/>
                          </a:solidFill>
                        </a:rPr>
                        <a:t>im</a:t>
                      </a:r>
                      <a:r>
                        <a:rPr lang="en-GB" sz="2000" dirty="0">
                          <a:solidFill>
                            <a:srgbClr val="115076"/>
                          </a:solidFill>
                        </a:rPr>
                        <a:t> </a:t>
                      </a:r>
                      <a:r>
                        <a:rPr lang="en-GB" sz="2000" dirty="0" err="1">
                          <a:solidFill>
                            <a:srgbClr val="115076"/>
                          </a:solidFill>
                        </a:rPr>
                        <a:t>Wohnzimmer</a:t>
                      </a:r>
                      <a:r>
                        <a:rPr lang="en-GB" sz="2000" dirty="0">
                          <a:solidFill>
                            <a:srgbClr val="115076"/>
                          </a:solidFill>
                        </a:rPr>
                        <a:t>, </a:t>
                      </a:r>
                      <a:r>
                        <a:rPr lang="en-GB" sz="2000" dirty="0" err="1">
                          <a:solidFill>
                            <a:srgbClr val="115076"/>
                          </a:solidFill>
                        </a:rPr>
                        <a:t>ist</a:t>
                      </a:r>
                      <a:r>
                        <a:rPr lang="en-GB" sz="2000" dirty="0">
                          <a:solidFill>
                            <a:srgbClr val="115076"/>
                          </a:solidFill>
                        </a:rPr>
                        <a:t> das </a:t>
                      </a:r>
                      <a:r>
                        <a:rPr lang="en-GB" sz="2000" dirty="0" err="1">
                          <a:solidFill>
                            <a:srgbClr val="115076"/>
                          </a:solidFill>
                        </a:rPr>
                        <a:t>klar</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O</a:t>
                      </a:r>
                      <a:r>
                        <a:rPr lang="en-GB" sz="2000" dirty="0">
                          <a:solidFill>
                            <a:srgbClr val="115076"/>
                          </a:solidFill>
                        </a:rPr>
                        <a:t>pa </a:t>
                      </a:r>
                      <a:r>
                        <a:rPr lang="en-GB" sz="2000" dirty="0" err="1">
                          <a:solidFill>
                            <a:srgbClr val="115076"/>
                          </a:solidFill>
                        </a:rPr>
                        <a:t>fängt</a:t>
                      </a:r>
                      <a:r>
                        <a:rPr lang="en-GB" sz="2000" dirty="0">
                          <a:solidFill>
                            <a:srgbClr val="115076"/>
                          </a:solidFill>
                        </a:rPr>
                        <a:t> </a:t>
                      </a:r>
                      <a:r>
                        <a:rPr lang="en-GB" sz="2000" dirty="0" err="1">
                          <a:solidFill>
                            <a:srgbClr val="115076"/>
                          </a:solidFill>
                        </a:rPr>
                        <a:t>heute</a:t>
                      </a:r>
                      <a:r>
                        <a:rPr lang="en-GB" sz="2000" dirty="0">
                          <a:solidFill>
                            <a:srgbClr val="115076"/>
                          </a:solidFill>
                        </a:rPr>
                        <a:t> </a:t>
                      </a:r>
                      <a:r>
                        <a:rPr lang="en-GB" sz="2000" dirty="0" err="1">
                          <a:solidFill>
                            <a:srgbClr val="115076"/>
                          </a:solidFill>
                        </a:rPr>
                        <a:t>Nachmittag</a:t>
                      </a:r>
                      <a:r>
                        <a:rPr lang="en-GB" sz="2000" dirty="0">
                          <a:solidFill>
                            <a:srgbClr val="115076"/>
                          </a:solidFill>
                        </a:rPr>
                        <a:t> an, </a:t>
                      </a:r>
                      <a:r>
                        <a:rPr lang="en-GB" sz="2000" dirty="0" err="1">
                          <a:solidFill>
                            <a:srgbClr val="115076"/>
                          </a:solidFill>
                        </a:rPr>
                        <a:t>zu</a:t>
                      </a:r>
                      <a:r>
                        <a:rPr lang="en-GB" sz="2000" dirty="0">
                          <a:solidFill>
                            <a:srgbClr val="115076"/>
                          </a:solidFill>
                        </a:rPr>
                        <a:t> </a:t>
                      </a:r>
                      <a:r>
                        <a:rPr lang="en-GB" sz="2000" dirty="0" err="1">
                          <a:solidFill>
                            <a:srgbClr val="115076"/>
                          </a:solidFill>
                        </a:rPr>
                        <a:t>putzen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Dann </a:t>
                      </a:r>
                      <a:r>
                        <a:rPr lang="en-US" sz="2000" dirty="0" err="1">
                          <a:solidFill>
                            <a:srgbClr val="115076"/>
                          </a:solidFill>
                        </a:rPr>
                        <a:t>lauft</a:t>
                      </a:r>
                      <a:r>
                        <a:rPr lang="en-US" sz="2000" dirty="0">
                          <a:solidFill>
                            <a:srgbClr val="115076"/>
                          </a:solidFill>
                        </a:rPr>
                        <a:t> </a:t>
                      </a:r>
                      <a:r>
                        <a:rPr lang="en-US" sz="2000" dirty="0" err="1">
                          <a:solidFill>
                            <a:srgbClr val="115076"/>
                          </a:solidFill>
                        </a:rPr>
                        <a:t>ihr</a:t>
                      </a:r>
                      <a:r>
                        <a:rPr lang="en-US" sz="2000" dirty="0">
                          <a:solidFill>
                            <a:srgbClr val="115076"/>
                          </a:solidFill>
                        </a:rPr>
                        <a:t> </a:t>
                      </a:r>
                      <a:r>
                        <a:rPr lang="en-US" sz="2000" dirty="0" err="1">
                          <a:solidFill>
                            <a:srgbClr val="115076"/>
                          </a:solidFill>
                        </a:rPr>
                        <a:t>zum</a:t>
                      </a:r>
                      <a:r>
                        <a:rPr lang="en-US" sz="2000" dirty="0">
                          <a:solidFill>
                            <a:srgbClr val="115076"/>
                          </a:solidFill>
                        </a:rPr>
                        <a:t> </a:t>
                      </a:r>
                      <a:r>
                        <a:rPr lang="en-US" sz="2000" dirty="0" err="1">
                          <a:solidFill>
                            <a:srgbClr val="115076"/>
                          </a:solidFill>
                        </a:rPr>
                        <a:t>Supermarkt</a:t>
                      </a:r>
                      <a:r>
                        <a:rPr lang="en-US" sz="2000" dirty="0">
                          <a:solidFill>
                            <a:srgbClr val="115076"/>
                          </a:solidFill>
                        </a:rPr>
                        <a:t> und </a:t>
                      </a:r>
                      <a:r>
                        <a:rPr lang="en-US" sz="2000" dirty="0" err="1">
                          <a:solidFill>
                            <a:srgbClr val="115076"/>
                          </a:solidFill>
                        </a:rPr>
                        <a:t>kauft</a:t>
                      </a:r>
                      <a:r>
                        <a:rPr lang="en-US" sz="2000" dirty="0">
                          <a:solidFill>
                            <a:srgbClr val="115076"/>
                          </a:solidFill>
                        </a:rPr>
                        <a:t> </a:t>
                      </a:r>
                      <a:r>
                        <a:rPr lang="en-US" sz="2000" dirty="0" err="1">
                          <a:solidFill>
                            <a:srgbClr val="115076"/>
                          </a:solidFill>
                        </a:rPr>
                        <a:t>ein</a:t>
                      </a:r>
                      <a:r>
                        <a:rPr lang="en-US" sz="2000" dirty="0">
                          <a:solidFill>
                            <a:srgbClr val="115076"/>
                          </a:solidFill>
                        </a:rPr>
                        <a: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I</a:t>
                      </a:r>
                      <a:r>
                        <a:rPr lang="en-GB" sz="2000" dirty="0">
                          <a:solidFill>
                            <a:srgbClr val="115076"/>
                          </a:solidFill>
                        </a:rPr>
                        <a:t>hr </a:t>
                      </a:r>
                      <a:r>
                        <a:rPr lang="en-GB" sz="2000" dirty="0" err="1">
                          <a:solidFill>
                            <a:srgbClr val="115076"/>
                          </a:solidFill>
                        </a:rPr>
                        <a:t>nehmt</a:t>
                      </a:r>
                      <a:r>
                        <a:rPr lang="en-GB" sz="2000" dirty="0">
                          <a:solidFill>
                            <a:srgbClr val="115076"/>
                          </a:solidFill>
                        </a:rPr>
                        <a:t> den Bus </a:t>
                      </a:r>
                      <a:r>
                        <a:rPr lang="en-GB" sz="2000" dirty="0" err="1">
                          <a:solidFill>
                            <a:srgbClr val="115076"/>
                          </a:solidFill>
                        </a:rPr>
                        <a:t>nach</a:t>
                      </a:r>
                      <a:r>
                        <a:rPr lang="en-GB" sz="2000" dirty="0">
                          <a:solidFill>
                            <a:srgbClr val="115076"/>
                          </a:solidFill>
                        </a:rPr>
                        <a:t> </a:t>
                      </a:r>
                      <a:r>
                        <a:rPr lang="en-GB" sz="2000" dirty="0" err="1">
                          <a:solidFill>
                            <a:srgbClr val="115076"/>
                          </a:solidFill>
                        </a:rPr>
                        <a:t>Hause</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S</a:t>
                      </a:r>
                      <a:r>
                        <a:rPr lang="en-GB" sz="2000" dirty="0" err="1">
                          <a:solidFill>
                            <a:srgbClr val="115076"/>
                          </a:solidFill>
                        </a:rPr>
                        <a:t>päter</a:t>
                      </a:r>
                      <a:r>
                        <a:rPr lang="en-GB" sz="2000" dirty="0">
                          <a:solidFill>
                            <a:srgbClr val="115076"/>
                          </a:solidFill>
                        </a:rPr>
                        <a:t> </a:t>
                      </a:r>
                      <a:r>
                        <a:rPr lang="en-GB" sz="2000" dirty="0" err="1">
                          <a:solidFill>
                            <a:srgbClr val="115076"/>
                          </a:solidFill>
                        </a:rPr>
                        <a:t>trägt</a:t>
                      </a:r>
                      <a:r>
                        <a:rPr lang="en-GB" sz="2000" dirty="0">
                          <a:solidFill>
                            <a:srgbClr val="115076"/>
                          </a:solidFill>
                        </a:rPr>
                        <a:t> </a:t>
                      </a:r>
                      <a:r>
                        <a:rPr lang="en-GB" sz="2000" dirty="0" err="1">
                          <a:solidFill>
                            <a:srgbClr val="115076"/>
                          </a:solidFill>
                        </a:rPr>
                        <a:t>Opa</a:t>
                      </a:r>
                      <a:r>
                        <a:rPr lang="en-GB" sz="2000" dirty="0">
                          <a:solidFill>
                            <a:srgbClr val="115076"/>
                          </a:solidFill>
                        </a:rPr>
                        <a:t> die </a:t>
                      </a:r>
                      <a:r>
                        <a:rPr lang="en-GB" sz="2000" dirty="0" err="1">
                          <a:solidFill>
                            <a:srgbClr val="115076"/>
                          </a:solidFill>
                        </a:rPr>
                        <a:t>Einkaufstaschen</a:t>
                      </a:r>
                      <a:r>
                        <a:rPr lang="en-GB" sz="2000" dirty="0">
                          <a:solidFill>
                            <a:srgbClr val="115076"/>
                          </a:solidFill>
                        </a:rPr>
                        <a:t> in die </a:t>
                      </a:r>
                      <a:r>
                        <a:rPr lang="en-GB" sz="2000" dirty="0" err="1">
                          <a:solidFill>
                            <a:srgbClr val="115076"/>
                          </a:solidFill>
                        </a:rPr>
                        <a:t>Küche</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err="1">
                          <a:solidFill>
                            <a:srgbClr val="115076"/>
                          </a:solidFill>
                        </a:rPr>
                        <a:t>Hoffentlich</a:t>
                      </a:r>
                      <a:r>
                        <a:rPr lang="en-US" sz="2000" dirty="0">
                          <a:solidFill>
                            <a:srgbClr val="115076"/>
                          </a:solidFill>
                        </a:rPr>
                        <a:t> </a:t>
                      </a:r>
                      <a:r>
                        <a:rPr lang="en-US" sz="2000" dirty="0" err="1">
                          <a:solidFill>
                            <a:srgbClr val="115076"/>
                          </a:solidFill>
                        </a:rPr>
                        <a:t>schlaft</a:t>
                      </a:r>
                      <a:r>
                        <a:rPr lang="en-US" sz="2000" dirty="0">
                          <a:solidFill>
                            <a:srgbClr val="115076"/>
                          </a:solidFill>
                        </a:rPr>
                        <a:t> </a:t>
                      </a:r>
                      <a:r>
                        <a:rPr lang="en-US" sz="2000" dirty="0" err="1">
                          <a:solidFill>
                            <a:srgbClr val="115076"/>
                          </a:solidFill>
                        </a:rPr>
                        <a:t>ihr</a:t>
                      </a:r>
                      <a:r>
                        <a:rPr lang="en-US" sz="2000" dirty="0">
                          <a:solidFill>
                            <a:srgbClr val="115076"/>
                          </a:solidFill>
                        </a:rPr>
                        <a:t> gut </a:t>
                      </a:r>
                      <a:r>
                        <a:rPr lang="en-US" sz="2000" dirty="0" err="1">
                          <a:solidFill>
                            <a:srgbClr val="115076"/>
                          </a:solidFill>
                        </a:rPr>
                        <a:t>heute</a:t>
                      </a:r>
                      <a:r>
                        <a:rPr lang="en-US" sz="2000" dirty="0">
                          <a:solidFill>
                            <a:srgbClr val="115076"/>
                          </a:solidFill>
                        </a:rPr>
                        <a:t> Nacht!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275414229"/>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Morgen </a:t>
                      </a:r>
                      <a:r>
                        <a:rPr lang="en-US" sz="2000" dirty="0" err="1">
                          <a:solidFill>
                            <a:srgbClr val="115076"/>
                          </a:solidFill>
                        </a:rPr>
                        <a:t>tragt</a:t>
                      </a:r>
                      <a:r>
                        <a:rPr lang="en-US" sz="2000" dirty="0">
                          <a:solidFill>
                            <a:srgbClr val="115076"/>
                          </a:solidFill>
                        </a:rPr>
                        <a:t> </a:t>
                      </a:r>
                      <a:r>
                        <a:rPr lang="en-US" sz="2000" dirty="0" err="1">
                          <a:solidFill>
                            <a:srgbClr val="115076"/>
                          </a:solidFill>
                        </a:rPr>
                        <a:t>ihr</a:t>
                      </a:r>
                      <a:r>
                        <a:rPr lang="en-US" sz="2000" dirty="0">
                          <a:solidFill>
                            <a:srgbClr val="115076"/>
                          </a:solidFill>
                        </a:rPr>
                        <a:t> </a:t>
                      </a:r>
                      <a:r>
                        <a:rPr lang="en-US" sz="2000" dirty="0" err="1">
                          <a:solidFill>
                            <a:srgbClr val="115076"/>
                          </a:solidFill>
                        </a:rPr>
                        <a:t>elegante</a:t>
                      </a:r>
                      <a:r>
                        <a:rPr lang="en-US" sz="2000" dirty="0">
                          <a:solidFill>
                            <a:srgbClr val="115076"/>
                          </a:solidFill>
                        </a:rPr>
                        <a:t> </a:t>
                      </a:r>
                      <a:r>
                        <a:rPr lang="en-US" sz="2000" dirty="0" err="1">
                          <a:solidFill>
                            <a:srgbClr val="115076"/>
                          </a:solidFill>
                        </a:rPr>
                        <a:t>Kleidung</a:t>
                      </a:r>
                      <a:r>
                        <a:rPr lang="en-US" sz="2000" dirty="0">
                          <a:solidFill>
                            <a:srgbClr val="115076"/>
                          </a:solidFill>
                        </a:rPr>
                        <a:t>, </a:t>
                      </a:r>
                      <a:r>
                        <a:rPr lang="en-US" sz="2000" dirty="0" err="1">
                          <a:solidFill>
                            <a:srgbClr val="115076"/>
                          </a:solidFill>
                        </a:rPr>
                        <a:t>nicht</a:t>
                      </a:r>
                      <a:r>
                        <a:rPr lang="en-US" sz="2000" dirty="0">
                          <a:solidFill>
                            <a:srgbClr val="115076"/>
                          </a:solidFill>
                        </a:rPr>
                        <a:t> </a:t>
                      </a:r>
                      <a:r>
                        <a:rPr lang="en-US" sz="2000" dirty="0" err="1">
                          <a:solidFill>
                            <a:srgbClr val="115076"/>
                          </a:solidFill>
                        </a:rPr>
                        <a:t>wahr</a:t>
                      </a:r>
                      <a:r>
                        <a:rPr lang="en-US" sz="2000" dirty="0">
                          <a:solidFill>
                            <a:srgbClr val="115076"/>
                          </a:solidFill>
                        </a:rPr>
                        <a: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565526295"/>
                  </a:ext>
                </a:extLst>
              </a:tr>
            </a:tbl>
          </a:graphicData>
        </a:graphic>
      </p:graphicFrame>
      <p:sp>
        <p:nvSpPr>
          <p:cNvPr id="8" name="Action Button: Custom 16">
            <a:hlinkClick r:id="" action="ppaction://noaction" highlightClick="1">
              <a:snd r:embed="rId5" name="9.1.1.2 Slide 10 1b.wav"/>
            </a:hlinkClick>
            <a:extLst>
              <a:ext uri="{FF2B5EF4-FFF2-40B4-BE49-F238E27FC236}">
                <a16:creationId xmlns:a16="http://schemas.microsoft.com/office/drawing/2014/main" id="{3B418770-1E72-B240-9307-3BBF955557C6}"/>
              </a:ext>
            </a:extLst>
          </p:cNvPr>
          <p:cNvSpPr/>
          <p:nvPr/>
        </p:nvSpPr>
        <p:spPr>
          <a:xfrm>
            <a:off x="307059" y="14660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998864" y="1500090"/>
            <a:ext cx="4717587" cy="30777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fahren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0" name="Picture 9" descr="green checkmark">
            <a:hlinkClick r:id="" action="ppaction://noaction">
              <a:snd r:embed="rId6" name="9.1.1.2 Slide 10 1.wav"/>
            </a:hlinkClick>
            <a:extLst>
              <a:ext uri="{FF2B5EF4-FFF2-40B4-BE49-F238E27FC236}">
                <a16:creationId xmlns:a16="http://schemas.microsoft.com/office/drawing/2014/main" id="{57659676-FF91-E744-A53B-2FB8359C68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6249" y="1490148"/>
            <a:ext cx="282522" cy="294294"/>
          </a:xfrm>
          <a:prstGeom prst="rect">
            <a:avLst/>
          </a:prstGeom>
        </p:spPr>
      </p:pic>
      <p:sp>
        <p:nvSpPr>
          <p:cNvPr id="11" name="Action Button: Custom 16">
            <a:hlinkClick r:id="" action="ppaction://noaction" highlightClick="1">
              <a:snd r:embed="rId8" name="9.1.1.2 Slide 10 2b.wav"/>
            </a:hlinkClick>
            <a:extLst>
              <a:ext uri="{FF2B5EF4-FFF2-40B4-BE49-F238E27FC236}">
                <a16:creationId xmlns:a16="http://schemas.microsoft.com/office/drawing/2014/main" id="{F18D09F0-0D24-5B4F-A26E-132DCCD8073A}"/>
              </a:ext>
            </a:extLst>
          </p:cNvPr>
          <p:cNvSpPr/>
          <p:nvPr/>
        </p:nvSpPr>
        <p:spPr>
          <a:xfrm>
            <a:off x="304981" y="19599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983741" y="1983661"/>
            <a:ext cx="471758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3" name="Picture 12" descr="green checkmark">
            <a:hlinkClick r:id="" action="ppaction://noaction">
              <a:snd r:embed="rId9" name="9.1.1.2 Slide 10 2.wav"/>
            </a:hlinkClick>
            <a:extLst>
              <a:ext uri="{FF2B5EF4-FFF2-40B4-BE49-F238E27FC236}">
                <a16:creationId xmlns:a16="http://schemas.microsoft.com/office/drawing/2014/main" id="{89063457-6FB4-0F49-BA86-BE890AC7FE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6971" y="2019979"/>
            <a:ext cx="282522" cy="294294"/>
          </a:xfrm>
          <a:prstGeom prst="rect">
            <a:avLst/>
          </a:prstGeom>
        </p:spPr>
      </p:pic>
      <p:sp>
        <p:nvSpPr>
          <p:cNvPr id="14" name="Action Button: Custom 16">
            <a:hlinkClick r:id="" action="ppaction://noaction" highlightClick="1">
              <a:snd r:embed="rId10" name="9.1.1.2 Slide 10 3b.wav"/>
            </a:hlinkClick>
            <a:extLst>
              <a:ext uri="{FF2B5EF4-FFF2-40B4-BE49-F238E27FC236}">
                <a16:creationId xmlns:a16="http://schemas.microsoft.com/office/drawing/2014/main" id="{747EFDEF-0DCF-DB44-BBF0-27990DDE521B}"/>
              </a:ext>
            </a:extLst>
          </p:cNvPr>
          <p:cNvSpPr/>
          <p:nvPr/>
        </p:nvSpPr>
        <p:spPr>
          <a:xfrm>
            <a:off x="304981" y="24482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998864" y="2483018"/>
            <a:ext cx="4702464"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einladen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6" name="Picture 15" descr="green checkmark">
            <a:hlinkClick r:id="" action="ppaction://noaction">
              <a:snd r:embed="rId11" name="9.1.1.2 Slide 10 3.wav"/>
            </a:hlinkClick>
            <a:extLst>
              <a:ext uri="{FF2B5EF4-FFF2-40B4-BE49-F238E27FC236}">
                <a16:creationId xmlns:a16="http://schemas.microsoft.com/office/drawing/2014/main" id="{EF662689-2FD9-C34C-966B-BF198EDE2E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1696" y="2505246"/>
            <a:ext cx="282522" cy="294294"/>
          </a:xfrm>
          <a:prstGeom prst="rect">
            <a:avLst/>
          </a:prstGeom>
        </p:spPr>
      </p:pic>
      <p:sp>
        <p:nvSpPr>
          <p:cNvPr id="17" name="Action Button: Custom 16">
            <a:hlinkClick r:id="" action="ppaction://noaction" highlightClick="1">
              <a:snd r:embed="rId12" name="9.1.1.2 Slide 10 4b.wav"/>
            </a:hlinkClick>
            <a:extLst>
              <a:ext uri="{FF2B5EF4-FFF2-40B4-BE49-F238E27FC236}">
                <a16:creationId xmlns:a16="http://schemas.microsoft.com/office/drawing/2014/main" id="{408DED6B-8D00-7843-820C-3A35CED50594}"/>
              </a:ext>
            </a:extLst>
          </p:cNvPr>
          <p:cNvSpPr/>
          <p:nvPr/>
        </p:nvSpPr>
        <p:spPr>
          <a:xfrm>
            <a:off x="304981" y="29267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987754" y="2978612"/>
            <a:ext cx="7291542" cy="307777"/>
          </a:xfrm>
          <a:prstGeom prst="rect">
            <a:avLst/>
          </a:prstGeom>
          <a:solidFill>
            <a:srgbClr val="FFF4E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lassen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9" name="Picture 18" descr="green checkmark">
            <a:hlinkClick r:id="" action="ppaction://noaction">
              <a:snd r:embed="rId13" name="9.1.1.2 Slide 10 4.wav"/>
            </a:hlinkClick>
            <a:extLst>
              <a:ext uri="{FF2B5EF4-FFF2-40B4-BE49-F238E27FC236}">
                <a16:creationId xmlns:a16="http://schemas.microsoft.com/office/drawing/2014/main" id="{67DE927D-B684-4E4C-B1E7-D9412F7A76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1696" y="3057374"/>
            <a:ext cx="282522" cy="294294"/>
          </a:xfrm>
          <a:prstGeom prst="rect">
            <a:avLst/>
          </a:prstGeom>
        </p:spPr>
      </p:pic>
      <p:sp>
        <p:nvSpPr>
          <p:cNvPr id="20" name="Action Button: Custom 16">
            <a:hlinkClick r:id="" action="ppaction://noaction" highlightClick="1">
              <a:snd r:embed="rId14" name="9.1.1.2 Slide 10 5b birdsong.wav"/>
            </a:hlinkClick>
            <a:extLst>
              <a:ext uri="{FF2B5EF4-FFF2-40B4-BE49-F238E27FC236}">
                <a16:creationId xmlns:a16="http://schemas.microsoft.com/office/drawing/2014/main" id="{25121CCC-82F7-F14F-B30E-8A5AD31BE634}"/>
              </a:ext>
            </a:extLst>
          </p:cNvPr>
          <p:cNvSpPr/>
          <p:nvPr/>
        </p:nvSpPr>
        <p:spPr>
          <a:xfrm>
            <a:off x="304981" y="34329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987753" y="3497451"/>
            <a:ext cx="5619109"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anfangen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22" name="Picture 21" descr="green checkmark">
            <a:hlinkClick r:id="" action="ppaction://noaction">
              <a:snd r:embed="rId15" name="9.1.1.2 Slide 10 5.wav"/>
            </a:hlinkClick>
            <a:extLst>
              <a:ext uri="{FF2B5EF4-FFF2-40B4-BE49-F238E27FC236}">
                <a16:creationId xmlns:a16="http://schemas.microsoft.com/office/drawing/2014/main" id="{5E63036D-0C5D-A948-8471-290BEC4FEA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6197" y="3463579"/>
            <a:ext cx="282522" cy="294294"/>
          </a:xfrm>
          <a:prstGeom prst="rect">
            <a:avLst/>
          </a:prstGeom>
        </p:spPr>
      </p:pic>
      <p:sp>
        <p:nvSpPr>
          <p:cNvPr id="23" name="Action Button: Custom 16">
            <a:hlinkClick r:id="" action="ppaction://noaction" highlightClick="1">
              <a:snd r:embed="rId16" name="9.1.1.2 Slide 10 6b.wav"/>
            </a:hlinkClick>
            <a:extLst>
              <a:ext uri="{FF2B5EF4-FFF2-40B4-BE49-F238E27FC236}">
                <a16:creationId xmlns:a16="http://schemas.microsoft.com/office/drawing/2014/main" id="{DA5FAA28-0FFE-FD44-82BD-8BEA8CA05A2D}"/>
              </a:ext>
            </a:extLst>
          </p:cNvPr>
          <p:cNvSpPr/>
          <p:nvPr/>
        </p:nvSpPr>
        <p:spPr>
          <a:xfrm>
            <a:off x="306635" y="39206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983741" y="3976087"/>
            <a:ext cx="5747562" cy="307777"/>
          </a:xfrm>
          <a:prstGeom prst="rect">
            <a:avLst/>
          </a:prstGeom>
          <a:solidFill>
            <a:srgbClr val="FFF4E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laufen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25" name="Picture 24" descr="green checkmark">
            <a:hlinkClick r:id="" action="ppaction://noaction">
              <a:snd r:embed="rId17" name="9.1.1.2 Slide 10 6.wav"/>
            </a:hlinkClick>
            <a:extLst>
              <a:ext uri="{FF2B5EF4-FFF2-40B4-BE49-F238E27FC236}">
                <a16:creationId xmlns:a16="http://schemas.microsoft.com/office/drawing/2014/main" id="{309AB055-15F8-2F45-856E-A6F218E76C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5827" y="3980699"/>
            <a:ext cx="282522" cy="294294"/>
          </a:xfrm>
          <a:prstGeom prst="rect">
            <a:avLst/>
          </a:prstGeom>
        </p:spPr>
      </p:pic>
      <p:sp>
        <p:nvSpPr>
          <p:cNvPr id="26" name="Action Button: Custom 16">
            <a:hlinkClick r:id="" action="ppaction://noaction" highlightClick="1">
              <a:snd r:embed="rId18" name="9.1.1.2 Slide 10 7b.wav"/>
            </a:hlinkClick>
            <a:extLst>
              <a:ext uri="{FF2B5EF4-FFF2-40B4-BE49-F238E27FC236}">
                <a16:creationId xmlns:a16="http://schemas.microsoft.com/office/drawing/2014/main" id="{B941CF18-9FF3-084E-9E12-F82721CE7509}"/>
              </a:ext>
            </a:extLst>
          </p:cNvPr>
          <p:cNvSpPr/>
          <p:nvPr/>
        </p:nvSpPr>
        <p:spPr>
          <a:xfrm>
            <a:off x="309400" y="44316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931082" y="4486049"/>
            <a:ext cx="4091679"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nehmen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28" name="Picture 27" descr="green checkmark">
            <a:hlinkClick r:id="" action="ppaction://noaction">
              <a:snd r:embed="rId19" name="9.1.1.2 Slide 10 7.wav"/>
            </a:hlinkClick>
            <a:extLst>
              <a:ext uri="{FF2B5EF4-FFF2-40B4-BE49-F238E27FC236}">
                <a16:creationId xmlns:a16="http://schemas.microsoft.com/office/drawing/2014/main" id="{86E83B85-BDB0-D84C-8AB3-BE6BEEFCF8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1696" y="4519857"/>
            <a:ext cx="282522" cy="294294"/>
          </a:xfrm>
          <a:prstGeom prst="rect">
            <a:avLst/>
          </a:prstGeom>
        </p:spPr>
      </p:pic>
      <p:sp>
        <p:nvSpPr>
          <p:cNvPr id="29" name="Action Button: Custom 16">
            <a:hlinkClick r:id="" action="ppaction://noaction" highlightClick="1">
              <a:snd r:embed="rId20" name="9.1.1.2 Slide 10 8b.wav"/>
            </a:hlinkClick>
            <a:extLst>
              <a:ext uri="{FF2B5EF4-FFF2-40B4-BE49-F238E27FC236}">
                <a16:creationId xmlns:a16="http://schemas.microsoft.com/office/drawing/2014/main" id="{13F9AB66-2DAB-A849-89C4-7AF59987F5A8}"/>
              </a:ext>
            </a:extLst>
          </p:cNvPr>
          <p:cNvSpPr/>
          <p:nvPr/>
        </p:nvSpPr>
        <p:spPr>
          <a:xfrm>
            <a:off x="304981" y="4937915"/>
            <a:ext cx="396000" cy="3704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936237" y="5011241"/>
            <a:ext cx="6511287" cy="307777"/>
          </a:xfrm>
          <a:prstGeom prst="rect">
            <a:avLst/>
          </a:prstGeom>
          <a:solidFill>
            <a:srgbClr val="FFF4E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tragen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31" name="Picture 30" descr="green checkmark">
            <a:hlinkClick r:id="" action="ppaction://noaction">
              <a:snd r:embed="rId21" name="9.1.1.2 Slide 10 8.wav"/>
            </a:hlinkClick>
            <a:extLst>
              <a:ext uri="{FF2B5EF4-FFF2-40B4-BE49-F238E27FC236}">
                <a16:creationId xmlns:a16="http://schemas.microsoft.com/office/drawing/2014/main" id="{6648AC49-2E03-094D-97A1-9268DC8B13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2433" y="4966697"/>
            <a:ext cx="282522" cy="294294"/>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D56C13BF-941E-4CB2-8F8E-DCF51C4E0CA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84074" y="100235"/>
            <a:ext cx="701992" cy="867546"/>
          </a:xfrm>
          <a:prstGeom prst="rect">
            <a:avLst/>
          </a:prstGeom>
        </p:spPr>
      </p:pic>
      <p:pic>
        <p:nvPicPr>
          <p:cNvPr id="32" name="Picture 31" descr="A picture containing text, vector graphics&#10;&#10;Description automatically generated">
            <a:extLst>
              <a:ext uri="{FF2B5EF4-FFF2-40B4-BE49-F238E27FC236}">
                <a16:creationId xmlns:a16="http://schemas.microsoft.com/office/drawing/2014/main" id="{44E7FA05-BE64-4CBF-AE37-1AC1D7157DE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562957" y="76245"/>
            <a:ext cx="798547" cy="813226"/>
          </a:xfrm>
          <a:prstGeom prst="rect">
            <a:avLst/>
          </a:prstGeom>
        </p:spPr>
      </p:pic>
      <p:sp>
        <p:nvSpPr>
          <p:cNvPr id="37" name="TextBox 36">
            <a:extLst>
              <a:ext uri="{FF2B5EF4-FFF2-40B4-BE49-F238E27FC236}">
                <a16:creationId xmlns:a16="http://schemas.microsoft.com/office/drawing/2014/main" id="{1058DEAF-1137-48A9-AAE8-9988635C2E81}"/>
              </a:ext>
            </a:extLst>
          </p:cNvPr>
          <p:cNvSpPr txBox="1"/>
          <p:nvPr/>
        </p:nvSpPr>
        <p:spPr>
          <a:xfrm>
            <a:off x="3431049" y="758211"/>
            <a:ext cx="77735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Katrin?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und Mia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9" name="Picture 38">
            <a:extLst>
              <a:ext uri="{FF2B5EF4-FFF2-40B4-BE49-F238E27FC236}">
                <a16:creationId xmlns:a16="http://schemas.microsoft.com/office/drawing/2014/main" id="{0A0FCE7D-E03D-4DB7-B0AA-169785943FF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44347"/>
          <a:stretch/>
        </p:blipFill>
        <p:spPr>
          <a:xfrm>
            <a:off x="2486046" y="270740"/>
            <a:ext cx="1059824" cy="1136779"/>
          </a:xfrm>
          <a:prstGeom prst="rect">
            <a:avLst/>
          </a:prstGeom>
        </p:spPr>
      </p:pic>
      <p:sp>
        <p:nvSpPr>
          <p:cNvPr id="38" name="Action Button: Custom 16">
            <a:hlinkClick r:id="" action="ppaction://noaction" highlightClick="1">
              <a:snd r:embed="rId25" name="9.1.1.2 Slide 10 9b.wav"/>
            </a:hlinkClick>
            <a:extLst>
              <a:ext uri="{FF2B5EF4-FFF2-40B4-BE49-F238E27FC236}">
                <a16:creationId xmlns:a16="http://schemas.microsoft.com/office/drawing/2014/main" id="{7132DC3E-51E3-4DEC-AFA9-E6F6E96B131D}"/>
              </a:ext>
            </a:extLst>
          </p:cNvPr>
          <p:cNvSpPr/>
          <p:nvPr/>
        </p:nvSpPr>
        <p:spPr>
          <a:xfrm>
            <a:off x="304981" y="54097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Action Button: Custom 16">
            <a:hlinkClick r:id="" action="ppaction://noaction" highlightClick="1">
              <a:snd r:embed="rId26" name="9.1.1.2 Slide 10 10b.wav"/>
            </a:hlinkClick>
            <a:extLst>
              <a:ext uri="{FF2B5EF4-FFF2-40B4-BE49-F238E27FC236}">
                <a16:creationId xmlns:a16="http://schemas.microsoft.com/office/drawing/2014/main" id="{EA5AFEC7-05BF-4F5E-A4EE-1F9883B55E81}"/>
              </a:ext>
            </a:extLst>
          </p:cNvPr>
          <p:cNvSpPr/>
          <p:nvPr/>
        </p:nvSpPr>
        <p:spPr>
          <a:xfrm>
            <a:off x="304981" y="59166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0</a:t>
            </a:r>
          </a:p>
        </p:txBody>
      </p:sp>
      <p:sp>
        <p:nvSpPr>
          <p:cNvPr id="41" name="TextBox 40" descr="text box hiding answer">
            <a:extLst>
              <a:ext uri="{FF2B5EF4-FFF2-40B4-BE49-F238E27FC236}">
                <a16:creationId xmlns:a16="http://schemas.microsoft.com/office/drawing/2014/main" id="{DF7D0C45-6157-481C-9055-C7D1BFAE3692}"/>
              </a:ext>
            </a:extLst>
          </p:cNvPr>
          <p:cNvSpPr txBox="1"/>
          <p:nvPr/>
        </p:nvSpPr>
        <p:spPr>
          <a:xfrm>
            <a:off x="987753" y="5478725"/>
            <a:ext cx="5108247"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schlafen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42" name="Picture 41" descr="green checkmark">
            <a:hlinkClick r:id="" action="ppaction://noaction">
              <a:snd r:embed="rId27" name="9.1.1.2 Slide 10 9.wav"/>
            </a:hlinkClick>
            <a:extLst>
              <a:ext uri="{FF2B5EF4-FFF2-40B4-BE49-F238E27FC236}">
                <a16:creationId xmlns:a16="http://schemas.microsoft.com/office/drawing/2014/main" id="{C252BD21-0A82-48CA-9EDD-6DA85C022E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7047" y="5471552"/>
            <a:ext cx="282522" cy="294294"/>
          </a:xfrm>
          <a:prstGeom prst="rect">
            <a:avLst/>
          </a:prstGeom>
        </p:spPr>
      </p:pic>
      <p:sp>
        <p:nvSpPr>
          <p:cNvPr id="43" name="TextBox 42" descr="text box hiding answer">
            <a:extLst>
              <a:ext uri="{FF2B5EF4-FFF2-40B4-BE49-F238E27FC236}">
                <a16:creationId xmlns:a16="http://schemas.microsoft.com/office/drawing/2014/main" id="{161B0B19-A544-40D6-BE96-26241D170DF6}"/>
              </a:ext>
            </a:extLst>
          </p:cNvPr>
          <p:cNvSpPr txBox="1"/>
          <p:nvPr/>
        </p:nvSpPr>
        <p:spPr>
          <a:xfrm>
            <a:off x="936237" y="5964440"/>
            <a:ext cx="6511287" cy="307777"/>
          </a:xfrm>
          <a:prstGeom prst="rect">
            <a:avLst/>
          </a:prstGeom>
          <a:solidFill>
            <a:srgbClr val="FFF4E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tragen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44" name="Picture 43" descr="green checkmark">
            <a:hlinkClick r:id="" action="ppaction://noaction">
              <a:snd r:embed="rId28" name="9.1.1.2 Slide 10 10.wav"/>
            </a:hlinkClick>
            <a:extLst>
              <a:ext uri="{FF2B5EF4-FFF2-40B4-BE49-F238E27FC236}">
                <a16:creationId xmlns:a16="http://schemas.microsoft.com/office/drawing/2014/main" id="{B2D5049B-9B23-471D-B660-8824F752CB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0106" y="5978948"/>
            <a:ext cx="282522" cy="294294"/>
          </a:xfrm>
          <a:prstGeom prst="rect">
            <a:avLst/>
          </a:prstGeom>
        </p:spPr>
      </p:pic>
      <p:sp>
        <p:nvSpPr>
          <p:cNvPr id="45" name="Speech Bubble: Rectangle with Corners Rounded 44">
            <a:extLst>
              <a:ext uri="{FF2B5EF4-FFF2-40B4-BE49-F238E27FC236}">
                <a16:creationId xmlns:a16="http://schemas.microsoft.com/office/drawing/2014/main" id="{0E8E0041-465B-47D7-A7E9-C954DA1AD148}"/>
              </a:ext>
            </a:extLst>
          </p:cNvPr>
          <p:cNvSpPr/>
          <p:nvPr/>
        </p:nvSpPr>
        <p:spPr>
          <a:xfrm>
            <a:off x="125030" y="953774"/>
            <a:ext cx="2595224" cy="337975"/>
          </a:xfrm>
          <a:prstGeom prst="wedgeRoundRectCallout">
            <a:avLst>
              <a:gd name="adj1" fmla="val 57591"/>
              <a:gd name="adj2" fmla="val 217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einladen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invite</a:t>
            </a:r>
          </a:p>
        </p:txBody>
      </p:sp>
    </p:spTree>
    <p:extLst>
      <p:ext uri="{BB962C8B-B14F-4D97-AF65-F5344CB8AC3E}">
        <p14:creationId xmlns:p14="http://schemas.microsoft.com/office/powerpoint/2010/main" val="227078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1" grpId="0" animBg="1"/>
      <p:bldP spid="4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132785" cy="867128"/>
          </a:xfrm>
          <a:prstGeom prst="rect">
            <a:avLst/>
          </a:prstGeom>
        </p:spPr>
      </p:pic>
      <p:sp>
        <p:nvSpPr>
          <p:cNvPr id="9" name="Title 1"/>
          <p:cNvSpPr txBox="1">
            <a:spLocks/>
          </p:cNvSpPr>
          <p:nvPr/>
        </p:nvSpPr>
        <p:spPr>
          <a:xfrm>
            <a:off x="300039" y="382733"/>
            <a:ext cx="6100761"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Target SSC in Spanish</a:t>
            </a:r>
          </a:p>
        </p:txBody>
      </p:sp>
      <p:graphicFrame>
        <p:nvGraphicFramePr>
          <p:cNvPr id="2" name="Table 1">
            <a:extLst>
              <a:ext uri="{FF2B5EF4-FFF2-40B4-BE49-F238E27FC236}">
                <a16:creationId xmlns:a16="http://schemas.microsoft.com/office/drawing/2014/main" id="{E2CF48F6-4DA0-4E18-A697-3D83B057A2CB}"/>
              </a:ext>
            </a:extLst>
          </p:cNvPr>
          <p:cNvGraphicFramePr>
            <a:graphicFrameLocks noGrp="1"/>
          </p:cNvGraphicFramePr>
          <p:nvPr/>
        </p:nvGraphicFramePr>
        <p:xfrm>
          <a:off x="300040" y="1613754"/>
          <a:ext cx="4372322" cy="4441359"/>
        </p:xfrm>
        <a:graphic>
          <a:graphicData uri="http://schemas.openxmlformats.org/drawingml/2006/table">
            <a:tbl>
              <a:tblPr firstRow="1" firstCol="1" bandRow="1">
                <a:tableStyleId>{8A107856-5554-42FB-B03E-39F5DBC370BA}</a:tableStyleId>
              </a:tblPr>
              <a:tblGrid>
                <a:gridCol w="4372322">
                  <a:extLst>
                    <a:ext uri="{9D8B030D-6E8A-4147-A177-3AD203B41FA5}">
                      <a16:colId xmlns:a16="http://schemas.microsoft.com/office/drawing/2014/main" val="1282442803"/>
                    </a:ext>
                  </a:extLst>
                </a:gridCol>
              </a:tblGrid>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897765887"/>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578515415"/>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[e]</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3035911686"/>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i</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713274763"/>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[u]</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84156175"/>
                  </a:ext>
                </a:extLst>
              </a:tr>
              <a:tr h="683286">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ll</a:t>
                      </a:r>
                      <a:r>
                        <a:rPr lang="en-GB" sz="2000" b="0" kern="1200" dirty="0">
                          <a:solidFill>
                            <a:srgbClr val="002060"/>
                          </a:solidFill>
                          <a:effectLst/>
                          <a:latin typeface="Century Gothic" panose="020B0502020202020204" pitchFamily="34" charset="0"/>
                        </a:rPr>
                        <a:t>]</a:t>
                      </a:r>
                    </a:p>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ch</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834946114"/>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3980843700"/>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[cu]</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1274327985"/>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[cu] + vowel</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1947880137"/>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ce</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3317234039"/>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[ci]</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3771286028"/>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[z]</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383348291"/>
                  </a:ext>
                </a:extLst>
              </a:tr>
            </a:tbl>
          </a:graphicData>
        </a:graphic>
      </p:graphicFrame>
      <p:graphicFrame>
        <p:nvGraphicFramePr>
          <p:cNvPr id="3" name="Table 2">
            <a:extLst>
              <a:ext uri="{FF2B5EF4-FFF2-40B4-BE49-F238E27FC236}">
                <a16:creationId xmlns:a16="http://schemas.microsoft.com/office/drawing/2014/main" id="{4646C043-9267-40DD-9F3D-9F7F5ECF9D43}"/>
              </a:ext>
            </a:extLst>
          </p:cNvPr>
          <p:cNvGraphicFramePr>
            <a:graphicFrameLocks noGrp="1"/>
          </p:cNvGraphicFramePr>
          <p:nvPr/>
        </p:nvGraphicFramePr>
        <p:xfrm>
          <a:off x="5399049" y="1610581"/>
          <a:ext cx="5049644" cy="4441359"/>
        </p:xfrm>
        <a:graphic>
          <a:graphicData uri="http://schemas.openxmlformats.org/drawingml/2006/table">
            <a:tbl>
              <a:tblPr firstRow="1" firstCol="1" bandRow="1">
                <a:tableStyleId>{8A107856-5554-42FB-B03E-39F5DBC370BA}</a:tableStyleId>
              </a:tblPr>
              <a:tblGrid>
                <a:gridCol w="5049644">
                  <a:extLst>
                    <a:ext uri="{9D8B030D-6E8A-4147-A177-3AD203B41FA5}">
                      <a16:colId xmlns:a16="http://schemas.microsoft.com/office/drawing/2014/main" val="3123906417"/>
                    </a:ext>
                  </a:extLst>
                </a:gridCol>
              </a:tblGrid>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[que]</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1412277306"/>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[qui]</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714955275"/>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ga</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3564741628"/>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[go]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4219210914"/>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gu</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1587543548"/>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ge</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868948468"/>
                  </a:ext>
                </a:extLst>
              </a:tr>
              <a:tr h="683286">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gi</a:t>
                      </a: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gue</a:t>
                      </a:r>
                      <a:r>
                        <a:rPr lang="en-GB" sz="2000" b="0" kern="1200" dirty="0">
                          <a:solidFill>
                            <a:srgbClr val="002060"/>
                          </a:solidFill>
                          <a:effectLst/>
                          <a:latin typeface="Century Gothic" panose="020B0502020202020204" pitchFamily="34" charset="0"/>
                        </a:rPr>
                        <a:t>]</a:t>
                      </a:r>
                    </a:p>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gui</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013526762"/>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[j]</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946253793"/>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[ñ]</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364529503"/>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[v]</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665318289"/>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rr</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045671595"/>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silent h</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182765585"/>
                  </a:ext>
                </a:extLst>
              </a:tr>
            </a:tbl>
          </a:graphicData>
        </a:graphic>
      </p:graphicFrame>
    </p:spTree>
    <p:extLst>
      <p:ext uri="{BB962C8B-B14F-4D97-AF65-F5344CB8AC3E}">
        <p14:creationId xmlns:p14="http://schemas.microsoft.com/office/powerpoint/2010/main" val="33332413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132785" cy="867128"/>
          </a:xfrm>
          <a:prstGeom prst="rect">
            <a:avLst/>
          </a:prstGeom>
        </p:spPr>
      </p:pic>
      <p:sp>
        <p:nvSpPr>
          <p:cNvPr id="9" name="Title 1"/>
          <p:cNvSpPr txBox="1">
            <a:spLocks/>
          </p:cNvSpPr>
          <p:nvPr/>
        </p:nvSpPr>
        <p:spPr>
          <a:xfrm>
            <a:off x="-4761" y="382733"/>
            <a:ext cx="6100761"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Stress patterns and spelling</a:t>
            </a:r>
          </a:p>
        </p:txBody>
      </p:sp>
      <p:sp>
        <p:nvSpPr>
          <p:cNvPr id="4" name="Rectangle 3">
            <a:extLst>
              <a:ext uri="{FF2B5EF4-FFF2-40B4-BE49-F238E27FC236}">
                <a16:creationId xmlns:a16="http://schemas.microsoft.com/office/drawing/2014/main" id="{D49D47EB-EEAF-4F57-AAE5-2BC5CF8333CB}"/>
              </a:ext>
            </a:extLst>
          </p:cNvPr>
          <p:cNvSpPr/>
          <p:nvPr/>
        </p:nvSpPr>
        <p:spPr>
          <a:xfrm>
            <a:off x="254619" y="1126111"/>
            <a:ext cx="11682761" cy="5324535"/>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HIGHER TIER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1"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Key stress positions and associated spelling rules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The list which follows specifies key spelling rules determined by the position of stress,</a:t>
            </a:r>
            <a:r>
              <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which students will need to learn at GCSE to be able to accurately transcribe and read aloud unknown words.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When reading words aloud in Spanish:</a:t>
            </a:r>
          </a:p>
          <a:p>
            <a:pPr marL="342900" marR="0" lvl="0" indent="-342900" algn="l" defTabSz="914400" rtl="0" eaLnBrk="1" fontAlgn="auto" latinLnBrk="0" hangingPunct="0">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stress any vowel that has a written accent</a:t>
            </a:r>
          </a:p>
          <a:p>
            <a:pPr marL="342900" marR="0" lvl="0" indent="-342900" algn="l" defTabSz="914400" rtl="0" eaLnBrk="1" fontAlgn="auto" latinLnBrk="0" hangingPunct="0">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stress the final syllable in a word, except:</a:t>
            </a:r>
          </a:p>
          <a:p>
            <a:pPr marL="742950" marR="0" lvl="1" indent="-285750" algn="l" defTabSz="914400" rtl="0" eaLnBrk="1"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stress the penultimate syllable for any word ending in a vowel, ‘n’, or ‘s’ (unless there is a written accent)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b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When transcribing Spanish,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only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write an accent on the stressed vowel for:</a:t>
            </a:r>
          </a:p>
          <a:p>
            <a:pPr marL="342900" marR="0" lvl="0" indent="-342900" algn="l" defTabSz="914400" rtl="0" eaLnBrk="1" fontAlgn="auto" latinLnBrk="0" hangingPunct="0">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words with stress on a final syllable ending in a vowel, ‘n’, or ‘s’</a:t>
            </a:r>
          </a:p>
          <a:p>
            <a:pPr marL="342900" marR="0" lvl="0" indent="-342900" algn="l" defTabSz="914400" rtl="0" eaLnBrk="1" fontAlgn="auto" latinLnBrk="0" hangingPunct="0">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words with stress on penultimate (second to last) syllable for a word ending in a consonant (other than ‘n’ or ‘s’)</a:t>
            </a:r>
          </a:p>
          <a:p>
            <a:pPr marL="342900" marR="0" lvl="0" indent="-342900" algn="l" defTabSz="914400" rtl="0" eaLnBrk="1" fontAlgn="auto" latinLnBrk="0" hangingPunct="0">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all words with stress on the antepenultimate (third to last) syllable </a:t>
            </a:r>
          </a:p>
        </p:txBody>
      </p:sp>
    </p:spTree>
    <p:extLst>
      <p:ext uri="{BB962C8B-B14F-4D97-AF65-F5344CB8AC3E}">
        <p14:creationId xmlns:p14="http://schemas.microsoft.com/office/powerpoint/2010/main" val="3509682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4C8E6F-76B0-4C28-900A-E99731861335}"/>
              </a:ext>
            </a:extLst>
          </p:cNvPr>
          <p:cNvPicPr>
            <a:picLocks noChangeAspect="1"/>
          </p:cNvPicPr>
          <p:nvPr/>
        </p:nvPicPr>
        <p:blipFill>
          <a:blip r:embed="rId2"/>
          <a:stretch>
            <a:fillRect/>
          </a:stretch>
        </p:blipFill>
        <p:spPr>
          <a:xfrm>
            <a:off x="2048031" y="1190224"/>
            <a:ext cx="7470723" cy="5054732"/>
          </a:xfrm>
          <a:prstGeom prst="rect">
            <a:avLst/>
          </a:prstGeom>
        </p:spPr>
      </p:pic>
      <p:pic>
        <p:nvPicPr>
          <p:cNvPr id="5" name="Picture 4" descr="background rectangle">
            <a:extLst>
              <a:ext uri="{FF2B5EF4-FFF2-40B4-BE49-F238E27FC236}">
                <a16:creationId xmlns:a16="http://schemas.microsoft.com/office/drawing/2014/main" id="{1C5D61F6-5A4E-490F-857F-A50D40415D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a:extLst>
              <a:ext uri="{FF2B5EF4-FFF2-40B4-BE49-F238E27FC236}">
                <a16:creationId xmlns:a16="http://schemas.microsoft.com/office/drawing/2014/main" id="{48D977BA-26DD-4E1B-855A-BEB0293F09C0}"/>
              </a:ext>
            </a:extLst>
          </p:cNvPr>
          <p:cNvSpPr>
            <a:spLocks noGrp="1"/>
          </p:cNvSpPr>
          <p:nvPr>
            <p:ph type="title"/>
          </p:nvPr>
        </p:nvSpPr>
        <p:spPr>
          <a:xfrm>
            <a:off x="0" y="0"/>
            <a:ext cx="10515600" cy="1325563"/>
          </a:xfrm>
        </p:spPr>
        <p:txBody>
          <a:bodyPr/>
          <a:lstStyle/>
          <a:p>
            <a:r>
              <a:rPr lang="en-GB" b="1" dirty="0">
                <a:solidFill>
                  <a:schemeClr val="bg1"/>
                </a:solidFill>
              </a:rPr>
              <a:t>Spanish phonics</a:t>
            </a:r>
          </a:p>
        </p:txBody>
      </p:sp>
      <p:sp>
        <p:nvSpPr>
          <p:cNvPr id="6" name="Rectangle: Rounded Corners 5">
            <a:extLst>
              <a:ext uri="{FF2B5EF4-FFF2-40B4-BE49-F238E27FC236}">
                <a16:creationId xmlns:a16="http://schemas.microsoft.com/office/drawing/2014/main" id="{3488C534-E505-4C9F-BEA7-F2A8E107F44A}"/>
              </a:ext>
            </a:extLst>
          </p:cNvPr>
          <p:cNvSpPr/>
          <p:nvPr/>
        </p:nvSpPr>
        <p:spPr>
          <a:xfrm>
            <a:off x="2048031" y="5192969"/>
            <a:ext cx="7470723" cy="150556"/>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411176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797690" cy="1325563"/>
          </a:xfrm>
        </p:spPr>
        <p:txBody>
          <a:bodyPr>
            <a:normAutofit/>
          </a:bodyPr>
          <a:lstStyle/>
          <a:p>
            <a:r>
              <a:rPr lang="en-GB" sz="2400" b="1">
                <a:solidFill>
                  <a:schemeClr val="bg1"/>
                </a:solidFill>
              </a:rPr>
              <a:t>Ciudades de España y otros países de habla hispana</a:t>
            </a:r>
            <a:endParaRPr lang="en-GB" sz="24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39851"/>
            <a:ext cx="117229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escribe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ciudad. Remember: if the stress is on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the </a:t>
            </a:r>
            <a:r>
              <a:rPr kumimoji="0" lang="en-GB" sz="2000" b="1"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last</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syllable, and the word ends in the consonants ‘n’ or ‘s’, there will be an accent on the last vowel. </a:t>
            </a: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9519556" y="237479"/>
            <a:ext cx="2503977"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9519556" y="296863"/>
            <a:ext cx="2535586" cy="330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30" name="Tabla 29">
            <a:extLst>
              <a:ext uri="{FF2B5EF4-FFF2-40B4-BE49-F238E27FC236}">
                <a16:creationId xmlns:a16="http://schemas.microsoft.com/office/drawing/2014/main" id="{8D1284F0-2D32-184A-A36E-CA6A816724F6}"/>
              </a:ext>
            </a:extLst>
          </p:cNvPr>
          <p:cNvGraphicFramePr>
            <a:graphicFrameLocks noGrp="1"/>
          </p:cNvGraphicFramePr>
          <p:nvPr/>
        </p:nvGraphicFramePr>
        <p:xfrm>
          <a:off x="896016" y="2028234"/>
          <a:ext cx="10661224" cy="4181263"/>
        </p:xfrm>
        <a:graphic>
          <a:graphicData uri="http://schemas.openxmlformats.org/drawingml/2006/table">
            <a:tbl>
              <a:tblPr firstRow="1" bandRow="1">
                <a:tableStyleId>{5DA37D80-6434-44D0-A028-1B22A696006F}</a:tableStyleId>
              </a:tblPr>
              <a:tblGrid>
                <a:gridCol w="949112">
                  <a:extLst>
                    <a:ext uri="{9D8B030D-6E8A-4147-A177-3AD203B41FA5}">
                      <a16:colId xmlns:a16="http://schemas.microsoft.com/office/drawing/2014/main" val="3212352524"/>
                    </a:ext>
                  </a:extLst>
                </a:gridCol>
                <a:gridCol w="4856056">
                  <a:extLst>
                    <a:ext uri="{9D8B030D-6E8A-4147-A177-3AD203B41FA5}">
                      <a16:colId xmlns:a16="http://schemas.microsoft.com/office/drawing/2014/main" val="3975948012"/>
                    </a:ext>
                  </a:extLst>
                </a:gridCol>
                <a:gridCol w="4856056">
                  <a:extLst>
                    <a:ext uri="{9D8B030D-6E8A-4147-A177-3AD203B41FA5}">
                      <a16:colId xmlns:a16="http://schemas.microsoft.com/office/drawing/2014/main" val="2321293653"/>
                    </a:ext>
                  </a:extLst>
                </a:gridCol>
              </a:tblGrid>
              <a:tr h="461671">
                <a:tc>
                  <a:txBody>
                    <a:bodyPr/>
                    <a:lstStyle/>
                    <a:p>
                      <a:endParaRPr lang="x-none" sz="2000" dirty="0"/>
                    </a:p>
                  </a:txBody>
                  <a:tcPr/>
                </a:tc>
                <a:tc>
                  <a:txBody>
                    <a:bodyPr/>
                    <a:lstStyle/>
                    <a:p>
                      <a:pPr algn="ctr"/>
                      <a:r>
                        <a:rPr lang="es-ES" sz="2000">
                          <a:solidFill>
                            <a:srgbClr val="203864"/>
                          </a:solidFill>
                        </a:rPr>
                        <a:t>palabras con </a:t>
                      </a:r>
                      <a:r>
                        <a:rPr lang="es-ES" sz="2000" dirty="0">
                          <a:solidFill>
                            <a:srgbClr val="203864"/>
                          </a:solidFill>
                        </a:rPr>
                        <a:t>tilde</a:t>
                      </a:r>
                      <a:endParaRPr lang="x-none" sz="2000" dirty="0">
                        <a:solidFill>
                          <a:srgbClr val="203864"/>
                        </a:solidFill>
                      </a:endParaRPr>
                    </a:p>
                  </a:txBody>
                  <a:tcPr anchor="ctr"/>
                </a:tc>
                <a:tc>
                  <a:txBody>
                    <a:bodyPr/>
                    <a:lstStyle/>
                    <a:p>
                      <a:pPr algn="ctr"/>
                      <a:r>
                        <a:rPr lang="es-ES" sz="2000">
                          <a:solidFill>
                            <a:srgbClr val="203864"/>
                          </a:solidFill>
                        </a:rPr>
                        <a:t>palabras sin </a:t>
                      </a:r>
                      <a:r>
                        <a:rPr lang="es-ES" sz="2000" dirty="0">
                          <a:solidFill>
                            <a:srgbClr val="203864"/>
                          </a:solidFill>
                        </a:rPr>
                        <a:t>tilde</a:t>
                      </a:r>
                      <a:endParaRPr lang="x-none" sz="2000" dirty="0">
                        <a:solidFill>
                          <a:srgbClr val="203864"/>
                        </a:solidFill>
                      </a:endParaRPr>
                    </a:p>
                  </a:txBody>
                  <a:tcPr anchor="ctr"/>
                </a:tc>
                <a:extLst>
                  <a:ext uri="{0D108BD9-81ED-4DB2-BD59-A6C34878D82A}">
                    <a16:rowId xmlns:a16="http://schemas.microsoft.com/office/drawing/2014/main" val="1618326333"/>
                  </a:ext>
                </a:extLst>
              </a:tr>
              <a:tr h="464949">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1820434900"/>
                  </a:ext>
                </a:extLst>
              </a:tr>
              <a:tr h="464949">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51597389"/>
                  </a:ext>
                </a:extLst>
              </a:tr>
              <a:tr h="464949">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2002282666"/>
                  </a:ext>
                </a:extLst>
              </a:tr>
              <a:tr h="464949">
                <a:tc>
                  <a:txBody>
                    <a:bodyPr/>
                    <a:lstStyle/>
                    <a:p>
                      <a:endParaRPr lang="x-none" sz="2000"/>
                    </a:p>
                  </a:txBody>
                  <a:tcPr/>
                </a:tc>
                <a:tc>
                  <a:txBody>
                    <a:bodyPr/>
                    <a:lstStyle/>
                    <a:p>
                      <a:endParaRPr lang="x-none" sz="2000"/>
                    </a:p>
                  </a:txBody>
                  <a:tcPr/>
                </a:tc>
                <a:tc>
                  <a:txBody>
                    <a:bodyPr/>
                    <a:lstStyle/>
                    <a:p>
                      <a:endParaRPr lang="x-none" sz="2000"/>
                    </a:p>
                  </a:txBody>
                  <a:tcPr/>
                </a:tc>
                <a:extLst>
                  <a:ext uri="{0D108BD9-81ED-4DB2-BD59-A6C34878D82A}">
                    <a16:rowId xmlns:a16="http://schemas.microsoft.com/office/drawing/2014/main" val="2515354939"/>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362052452"/>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3919348041"/>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1482872676"/>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4000313067"/>
                  </a:ext>
                </a:extLst>
              </a:tr>
            </a:tbl>
          </a:graphicData>
        </a:graphic>
      </p:graphicFrame>
      <p:sp>
        <p:nvSpPr>
          <p:cNvPr id="4" name="Llamada ovalada 3">
            <a:extLst>
              <a:ext uri="{FF2B5EF4-FFF2-40B4-BE49-F238E27FC236}">
                <a16:creationId xmlns:a16="http://schemas.microsoft.com/office/drawing/2014/main" id="{AC988D2D-34D0-3346-8DA5-F81DE5F30CD5}"/>
              </a:ext>
            </a:extLst>
          </p:cNvPr>
          <p:cNvSpPr/>
          <p:nvPr/>
        </p:nvSpPr>
        <p:spPr>
          <a:xfrm>
            <a:off x="4704415" y="2435769"/>
            <a:ext cx="4888623" cy="1290894"/>
          </a:xfrm>
          <a:prstGeom prst="wedgeEllipseCallout">
            <a:avLst>
              <a:gd name="adj1" fmla="val -46160"/>
              <a:gd name="adj2" fmla="val -41188"/>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3864"/>
                </a:solidFill>
                <a:effectLst/>
                <a:uLnTx/>
                <a:uFillTx/>
                <a:latin typeface="Century Gothic"/>
                <a:ea typeface="+mn-ea"/>
                <a:cs typeface="+mn-cs"/>
              </a:rPr>
              <a:t>Remember, </a:t>
            </a:r>
            <a:r>
              <a:rPr kumimoji="0" lang="x-none" sz="2000" b="0" i="0" u="none" strike="noStrike" kern="1200" cap="none" spc="0" normalizeH="0" baseline="0" noProof="0">
                <a:ln>
                  <a:noFill/>
                </a:ln>
                <a:solidFill>
                  <a:srgbClr val="203864"/>
                </a:solidFill>
                <a:effectLst/>
                <a:uLnTx/>
                <a:uFillTx/>
                <a:latin typeface="Century Gothic"/>
                <a:ea typeface="+mn-ea"/>
                <a:cs typeface="+mn-cs"/>
              </a:rPr>
              <a:t>‘</a:t>
            </a:r>
            <a:r>
              <a:rPr kumimoji="0" lang="en-GB" sz="2000" b="0" i="0" u="none" strike="noStrike" kern="1200" cap="none" spc="0" normalizeH="0" baseline="0" noProof="0">
                <a:ln>
                  <a:noFill/>
                </a:ln>
                <a:solidFill>
                  <a:srgbClr val="203864"/>
                </a:solidFill>
                <a:effectLst/>
                <a:uLnTx/>
                <a:uFillTx/>
                <a:latin typeface="Century Gothic"/>
                <a:ea typeface="+mn-ea"/>
                <a:cs typeface="+mn-cs"/>
              </a:rPr>
              <a:t>t</a:t>
            </a:r>
            <a:r>
              <a:rPr kumimoji="0" lang="x-none" sz="2000" b="0" i="0" u="none" strike="noStrike" kern="1200" cap="none" spc="0" normalizeH="0" baseline="0" noProof="0">
                <a:ln>
                  <a:noFill/>
                </a:ln>
                <a:solidFill>
                  <a:srgbClr val="203864"/>
                </a:solidFill>
                <a:effectLst/>
                <a:uLnTx/>
                <a:uFillTx/>
                <a:latin typeface="Century Gothic"/>
                <a:ea typeface="+mn-ea"/>
                <a:cs typeface="+mn-cs"/>
              </a:rPr>
              <a:t>ilde</a:t>
            </a:r>
            <a:r>
              <a:rPr kumimoji="0" lang="x-none" sz="2000" b="0" i="0" u="none" strike="noStrike" kern="1200" cap="none" spc="0" normalizeH="0" baseline="0" noProof="0" dirty="0">
                <a:ln>
                  <a:noFill/>
                </a:ln>
                <a:solidFill>
                  <a:srgbClr val="203864"/>
                </a:solidFill>
                <a:effectLst/>
                <a:uLnTx/>
                <a:uFillTx/>
                <a:latin typeface="Century Gothic"/>
                <a:ea typeface="+mn-ea"/>
                <a:cs typeface="+mn-cs"/>
              </a:rPr>
              <a:t>’ </a:t>
            </a:r>
            <a:r>
              <a:rPr kumimoji="0" lang="x-none" sz="2000" b="0" i="0" u="none" strike="noStrike" kern="1200" cap="none" spc="0" normalizeH="0" baseline="0" noProof="0">
                <a:ln>
                  <a:noFill/>
                </a:ln>
                <a:solidFill>
                  <a:srgbClr val="203864"/>
                </a:solidFill>
                <a:effectLst/>
                <a:uLnTx/>
                <a:uFillTx/>
                <a:latin typeface="Century Gothic"/>
                <a:ea typeface="+mn-ea"/>
                <a:cs typeface="+mn-cs"/>
              </a:rPr>
              <a:t>is </a:t>
            </a:r>
            <a:r>
              <a:rPr kumimoji="0" lang="en-GB" sz="2000" b="0" i="0" u="none" strike="noStrike" kern="1200" cap="none" spc="0" normalizeH="0" baseline="0" noProof="0">
                <a:ln>
                  <a:noFill/>
                </a:ln>
                <a:solidFill>
                  <a:srgbClr val="203864"/>
                </a:solidFill>
                <a:effectLst/>
                <a:uLnTx/>
                <a:uFillTx/>
                <a:latin typeface="Century Gothic"/>
                <a:ea typeface="+mn-ea"/>
                <a:cs typeface="+mn-cs"/>
              </a:rPr>
              <a:t>another word</a:t>
            </a:r>
            <a:r>
              <a:rPr kumimoji="0" lang="x-none" sz="2000" b="0" i="0" u="none" strike="noStrike" kern="1200" cap="none" spc="0" normalizeH="0" baseline="0" noProof="0">
                <a:ln>
                  <a:noFill/>
                </a:ln>
                <a:solidFill>
                  <a:srgbClr val="203864"/>
                </a:solidFill>
                <a:effectLst/>
                <a:uLnTx/>
                <a:uFillTx/>
                <a:latin typeface="Century Gothic"/>
                <a:ea typeface="+mn-ea"/>
                <a:cs typeface="+mn-cs"/>
              </a:rPr>
              <a:t> </a:t>
            </a:r>
            <a:r>
              <a:rPr kumimoji="0" lang="x-none" sz="2000" b="0" i="0" u="none" strike="noStrike" kern="1200" cap="none" spc="0" normalizeH="0" baseline="0" noProof="0" dirty="0">
                <a:ln>
                  <a:noFill/>
                </a:ln>
                <a:solidFill>
                  <a:srgbClr val="203864"/>
                </a:solidFill>
                <a:effectLst/>
                <a:uLnTx/>
                <a:uFillTx/>
                <a:latin typeface="Century Gothic"/>
                <a:ea typeface="+mn-ea"/>
                <a:cs typeface="+mn-cs"/>
              </a:rPr>
              <a:t>for the written accent </a:t>
            </a:r>
            <a:r>
              <a:rPr kumimoji="0" lang="x-none" sz="2000" b="0" i="0" u="none" strike="noStrike" kern="1200" cap="none" spc="0" normalizeH="0" baseline="0" noProof="0">
                <a:ln>
                  <a:noFill/>
                </a:ln>
                <a:solidFill>
                  <a:srgbClr val="203864"/>
                </a:solidFill>
                <a:effectLst/>
                <a:uLnTx/>
                <a:uFillTx/>
                <a:latin typeface="Century Gothic"/>
                <a:ea typeface="+mn-ea"/>
                <a:cs typeface="+mn-cs"/>
              </a:rPr>
              <a:t>in Spanish</a:t>
            </a:r>
            <a:r>
              <a:rPr kumimoji="0" lang="en-GB" sz="2000" b="0" i="0" u="none" strike="noStrike" kern="1200" cap="none" spc="0" normalizeH="0" baseline="0" noProof="0">
                <a:ln>
                  <a:noFill/>
                </a:ln>
                <a:solidFill>
                  <a:srgbClr val="203864"/>
                </a:solidFill>
                <a:effectLst/>
                <a:uLnTx/>
                <a:uFillTx/>
                <a:latin typeface="Century Gothic"/>
                <a:ea typeface="+mn-ea"/>
                <a:cs typeface="+mn-cs"/>
              </a:rPr>
              <a:t>.</a:t>
            </a:r>
            <a:endParaRPr kumimoji="0" lang="x-none"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33" name="Action Button: Custom 20">
            <a:hlinkClick r:id="" action="ppaction://noaction" highlightClick="1">
              <a:snd r:embed="rId4" name="Bogota%CC%81.wav"/>
            </a:hlinkClick>
            <a:extLst>
              <a:ext uri="{FF2B5EF4-FFF2-40B4-BE49-F238E27FC236}">
                <a16:creationId xmlns:a16="http://schemas.microsoft.com/office/drawing/2014/main" id="{116F8D8C-2AE7-004B-84A8-6AE31668B9BD}"/>
              </a:ext>
            </a:extLst>
          </p:cNvPr>
          <p:cNvSpPr/>
          <p:nvPr/>
        </p:nvSpPr>
        <p:spPr>
          <a:xfrm>
            <a:off x="1152637" y="2546038"/>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20">
            <a:hlinkClick r:id="" action="ppaction://noaction" highlightClick="1">
              <a:snd r:embed="rId5" name="Jae%CC%81n.wav"/>
            </a:hlinkClick>
            <a:extLst>
              <a:ext uri="{FF2B5EF4-FFF2-40B4-BE49-F238E27FC236}">
                <a16:creationId xmlns:a16="http://schemas.microsoft.com/office/drawing/2014/main" id="{79BBBD57-E38F-684E-BF52-3F99BEF646C1}"/>
              </a:ext>
            </a:extLst>
          </p:cNvPr>
          <p:cNvSpPr/>
          <p:nvPr/>
        </p:nvSpPr>
        <p:spPr>
          <a:xfrm>
            <a:off x="1152637" y="2993694"/>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Action Button: Custom 20">
            <a:hlinkClick r:id="" action="ppaction://noaction" highlightClick="1">
              <a:snd r:embed="rId6" name="Guayaquil.wav"/>
            </a:hlinkClick>
            <a:extLst>
              <a:ext uri="{FF2B5EF4-FFF2-40B4-BE49-F238E27FC236}">
                <a16:creationId xmlns:a16="http://schemas.microsoft.com/office/drawing/2014/main" id="{2A50DBB8-F3B9-EA42-86F6-FCC1051A4407}"/>
              </a:ext>
            </a:extLst>
          </p:cNvPr>
          <p:cNvSpPr/>
          <p:nvPr/>
        </p:nvSpPr>
        <p:spPr>
          <a:xfrm>
            <a:off x="1152637" y="3465398"/>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6" name="Action Button: Custom 20">
            <a:hlinkClick r:id="" action="ppaction://noaction" highlightClick="1">
              <a:snd r:embed="rId7" name="Badajoz.wav"/>
            </a:hlinkClick>
            <a:extLst>
              <a:ext uri="{FF2B5EF4-FFF2-40B4-BE49-F238E27FC236}">
                <a16:creationId xmlns:a16="http://schemas.microsoft.com/office/drawing/2014/main" id="{DAECDA80-E40F-5947-994C-B9669D8B6A57}"/>
              </a:ext>
            </a:extLst>
          </p:cNvPr>
          <p:cNvSpPr/>
          <p:nvPr/>
        </p:nvSpPr>
        <p:spPr>
          <a:xfrm>
            <a:off x="1152637" y="3935285"/>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7" name="Action Button: Custom 20">
            <a:hlinkClick r:id="" action="ppaction://noaction" highlightClick="1">
              <a:snd r:embed="rId8" name="Medelli%CC%81n.wav"/>
            </a:hlinkClick>
            <a:extLst>
              <a:ext uri="{FF2B5EF4-FFF2-40B4-BE49-F238E27FC236}">
                <a16:creationId xmlns:a16="http://schemas.microsoft.com/office/drawing/2014/main" id="{F2579D89-BB2E-374F-ACFF-0B26227E99E6}"/>
              </a:ext>
            </a:extLst>
          </p:cNvPr>
          <p:cNvSpPr/>
          <p:nvPr/>
        </p:nvSpPr>
        <p:spPr>
          <a:xfrm>
            <a:off x="1152637" y="4382941"/>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20">
            <a:hlinkClick r:id="" action="ppaction://noaction" highlightClick="1">
              <a:snd r:embed="rId9" name="Santander.wav"/>
            </a:hlinkClick>
            <a:extLst>
              <a:ext uri="{FF2B5EF4-FFF2-40B4-BE49-F238E27FC236}">
                <a16:creationId xmlns:a16="http://schemas.microsoft.com/office/drawing/2014/main" id="{81165F80-0CB9-6246-9826-7ABF38500613}"/>
              </a:ext>
            </a:extLst>
          </p:cNvPr>
          <p:cNvSpPr/>
          <p:nvPr/>
        </p:nvSpPr>
        <p:spPr>
          <a:xfrm>
            <a:off x="1152637" y="4848563"/>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9" name="Action Button: Custom 20">
            <a:hlinkClick r:id="" action="ppaction://noaction" highlightClick="1">
              <a:snd r:embed="rId10" name="Potosi%CC%81.wav"/>
            </a:hlinkClick>
            <a:extLst>
              <a:ext uri="{FF2B5EF4-FFF2-40B4-BE49-F238E27FC236}">
                <a16:creationId xmlns:a16="http://schemas.microsoft.com/office/drawing/2014/main" id="{C8B84D81-6913-D748-B4A4-0518F2BD32F2}"/>
              </a:ext>
            </a:extLst>
          </p:cNvPr>
          <p:cNvSpPr/>
          <p:nvPr/>
        </p:nvSpPr>
        <p:spPr>
          <a:xfrm>
            <a:off x="1145792" y="5314185"/>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0" name="Action Button: Custom 20">
            <a:hlinkClick r:id="" action="ppaction://noaction" highlightClick="1">
              <a:snd r:embed="rId11" name="Leo%CC%81n.wav"/>
            </a:hlinkClick>
            <a:extLst>
              <a:ext uri="{FF2B5EF4-FFF2-40B4-BE49-F238E27FC236}">
                <a16:creationId xmlns:a16="http://schemas.microsoft.com/office/drawing/2014/main" id="{EBA7E742-B982-CE41-86D3-E85F90E87761}"/>
              </a:ext>
            </a:extLst>
          </p:cNvPr>
          <p:cNvSpPr/>
          <p:nvPr/>
        </p:nvSpPr>
        <p:spPr>
          <a:xfrm>
            <a:off x="1138947" y="5779807"/>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0" name="CuadroTexto 9">
            <a:extLst>
              <a:ext uri="{FF2B5EF4-FFF2-40B4-BE49-F238E27FC236}">
                <a16:creationId xmlns:a16="http://schemas.microsoft.com/office/drawing/2014/main" id="{AFE57BFE-165B-D245-A1D4-E04BA012CE13}"/>
              </a:ext>
            </a:extLst>
          </p:cNvPr>
          <p:cNvSpPr txBox="1"/>
          <p:nvPr/>
        </p:nvSpPr>
        <p:spPr>
          <a:xfrm>
            <a:off x="3617259" y="2512971"/>
            <a:ext cx="11929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Bogotá</a:t>
            </a:r>
          </a:p>
        </p:txBody>
      </p:sp>
      <p:sp>
        <p:nvSpPr>
          <p:cNvPr id="41" name="CuadroTexto 40">
            <a:extLst>
              <a:ext uri="{FF2B5EF4-FFF2-40B4-BE49-F238E27FC236}">
                <a16:creationId xmlns:a16="http://schemas.microsoft.com/office/drawing/2014/main" id="{A84E1657-6AB9-BC43-9EE2-A29E7C47F4E5}"/>
              </a:ext>
            </a:extLst>
          </p:cNvPr>
          <p:cNvSpPr txBox="1"/>
          <p:nvPr/>
        </p:nvSpPr>
        <p:spPr>
          <a:xfrm>
            <a:off x="3617258" y="2966807"/>
            <a:ext cx="86754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Jaén</a:t>
            </a:r>
          </a:p>
        </p:txBody>
      </p:sp>
      <p:sp>
        <p:nvSpPr>
          <p:cNvPr id="42" name="CuadroTexto 41">
            <a:extLst>
              <a:ext uri="{FF2B5EF4-FFF2-40B4-BE49-F238E27FC236}">
                <a16:creationId xmlns:a16="http://schemas.microsoft.com/office/drawing/2014/main" id="{5D1622E0-F239-594B-B530-6BB84985BEBC}"/>
              </a:ext>
            </a:extLst>
          </p:cNvPr>
          <p:cNvSpPr txBox="1"/>
          <p:nvPr/>
        </p:nvSpPr>
        <p:spPr>
          <a:xfrm>
            <a:off x="8248600" y="3465398"/>
            <a:ext cx="161294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Guayaquil</a:t>
            </a:r>
          </a:p>
        </p:txBody>
      </p:sp>
      <p:sp>
        <p:nvSpPr>
          <p:cNvPr id="44" name="CuadroTexto 43">
            <a:extLst>
              <a:ext uri="{FF2B5EF4-FFF2-40B4-BE49-F238E27FC236}">
                <a16:creationId xmlns:a16="http://schemas.microsoft.com/office/drawing/2014/main" id="{CF9AD4D9-D0C4-BE40-9FC1-F91AB715A4A6}"/>
              </a:ext>
            </a:extLst>
          </p:cNvPr>
          <p:cNvSpPr txBox="1"/>
          <p:nvPr/>
        </p:nvSpPr>
        <p:spPr>
          <a:xfrm>
            <a:off x="8411305" y="3935060"/>
            <a:ext cx="128753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Badajoz</a:t>
            </a:r>
          </a:p>
        </p:txBody>
      </p:sp>
      <p:sp>
        <p:nvSpPr>
          <p:cNvPr id="45" name="CuadroTexto 44">
            <a:extLst>
              <a:ext uri="{FF2B5EF4-FFF2-40B4-BE49-F238E27FC236}">
                <a16:creationId xmlns:a16="http://schemas.microsoft.com/office/drawing/2014/main" id="{77502B56-B18C-884E-9EA1-B0475F081657}"/>
              </a:ext>
            </a:extLst>
          </p:cNvPr>
          <p:cNvSpPr txBox="1"/>
          <p:nvPr/>
        </p:nvSpPr>
        <p:spPr>
          <a:xfrm>
            <a:off x="3541915" y="4382941"/>
            <a:ext cx="134363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Medellín</a:t>
            </a:r>
          </a:p>
        </p:txBody>
      </p:sp>
      <p:sp>
        <p:nvSpPr>
          <p:cNvPr id="46" name="CuadroTexto 45">
            <a:extLst>
              <a:ext uri="{FF2B5EF4-FFF2-40B4-BE49-F238E27FC236}">
                <a16:creationId xmlns:a16="http://schemas.microsoft.com/office/drawing/2014/main" id="{06F9FBF4-77DF-B04A-A5BF-72577A4E2173}"/>
              </a:ext>
            </a:extLst>
          </p:cNvPr>
          <p:cNvSpPr txBox="1"/>
          <p:nvPr/>
        </p:nvSpPr>
        <p:spPr>
          <a:xfrm>
            <a:off x="8248600" y="4837447"/>
            <a:ext cx="161133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Santander</a:t>
            </a:r>
          </a:p>
        </p:txBody>
      </p:sp>
      <p:sp>
        <p:nvSpPr>
          <p:cNvPr id="47" name="CuadroTexto 46">
            <a:extLst>
              <a:ext uri="{FF2B5EF4-FFF2-40B4-BE49-F238E27FC236}">
                <a16:creationId xmlns:a16="http://schemas.microsoft.com/office/drawing/2014/main" id="{99106ABC-F032-9F49-A997-50013F5EF6E6}"/>
              </a:ext>
            </a:extLst>
          </p:cNvPr>
          <p:cNvSpPr txBox="1"/>
          <p:nvPr/>
        </p:nvSpPr>
        <p:spPr>
          <a:xfrm>
            <a:off x="3723056" y="5274438"/>
            <a:ext cx="98135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Potosí</a:t>
            </a:r>
          </a:p>
        </p:txBody>
      </p:sp>
      <p:sp>
        <p:nvSpPr>
          <p:cNvPr id="48" name="CuadroTexto 47">
            <a:extLst>
              <a:ext uri="{FF2B5EF4-FFF2-40B4-BE49-F238E27FC236}">
                <a16:creationId xmlns:a16="http://schemas.microsoft.com/office/drawing/2014/main" id="{4F2DD8D8-C80D-B642-A8D1-48238E69250B}"/>
              </a:ext>
            </a:extLst>
          </p:cNvPr>
          <p:cNvSpPr txBox="1"/>
          <p:nvPr/>
        </p:nvSpPr>
        <p:spPr>
          <a:xfrm>
            <a:off x="3787175" y="5768556"/>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León</a:t>
            </a:r>
          </a:p>
        </p:txBody>
      </p:sp>
    </p:spTree>
    <p:extLst>
      <p:ext uri="{BB962C8B-B14F-4D97-AF65-F5344CB8AC3E}">
        <p14:creationId xmlns:p14="http://schemas.microsoft.com/office/powerpoint/2010/main" val="245351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p:bldP spid="41" grpId="0"/>
      <p:bldP spid="42" grpId="0"/>
      <p:bldP spid="45" grpId="0"/>
      <p:bldP spid="46" grpId="0"/>
      <p:bldP spid="47" grpId="0"/>
      <p:bldP spid="4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C89CF6-1560-274F-B835-ECA49D92B914}"/>
              </a:ext>
            </a:extLst>
          </p:cNvPr>
          <p:cNvSpPr>
            <a:spLocks noGrp="1"/>
          </p:cNvSpPr>
          <p:nvPr>
            <p:ph type="title"/>
          </p:nvPr>
        </p:nvSpPr>
        <p:spPr>
          <a:xfrm>
            <a:off x="393879" y="322151"/>
            <a:ext cx="10001250" cy="490377"/>
          </a:xfrm>
        </p:spPr>
        <p:txBody>
          <a:bodyPr>
            <a:normAutofit/>
          </a:bodyPr>
          <a:lstStyle/>
          <a:p>
            <a:r>
              <a:rPr lang="es-ES" sz="2600" b="1"/>
              <a:t>Ahora pronuncia los nombres de las ciudades.  </a:t>
            </a:r>
            <a:endParaRPr lang="x-none" sz="2600" b="1" dirty="0"/>
          </a:p>
        </p:txBody>
      </p:sp>
      <p:sp>
        <p:nvSpPr>
          <p:cNvPr id="1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Imagen 13">
            <a:extLst>
              <a:ext uri="{FF2B5EF4-FFF2-40B4-BE49-F238E27FC236}">
                <a16:creationId xmlns:a16="http://schemas.microsoft.com/office/drawing/2014/main" id="{0927BD0F-91E0-4545-BA41-ABB970A6F18C}"/>
              </a:ext>
            </a:extLst>
          </p:cNvPr>
          <p:cNvPicPr>
            <a:picLocks noChangeAspect="1"/>
          </p:cNvPicPr>
          <p:nvPr/>
        </p:nvPicPr>
        <p:blipFill rotWithShape="1">
          <a:blip r:embed="rId3"/>
          <a:srcRect l="10035" b="6057"/>
          <a:stretch/>
        </p:blipFill>
        <p:spPr>
          <a:xfrm>
            <a:off x="987826" y="905490"/>
            <a:ext cx="4455981" cy="5368854"/>
          </a:xfrm>
          <a:prstGeom prst="rect">
            <a:avLst/>
          </a:prstGeom>
        </p:spPr>
      </p:pic>
      <p:sp>
        <p:nvSpPr>
          <p:cNvPr id="22" name="CuadroTexto 18">
            <a:extLst>
              <a:ext uri="{FF2B5EF4-FFF2-40B4-BE49-F238E27FC236}">
                <a16:creationId xmlns:a16="http://schemas.microsoft.com/office/drawing/2014/main" id="{CC0DDF59-4F73-4B46-AE6B-E75CC19A33FB}"/>
              </a:ext>
            </a:extLst>
          </p:cNvPr>
          <p:cNvSpPr txBox="1"/>
          <p:nvPr/>
        </p:nvSpPr>
        <p:spPr>
          <a:xfrm>
            <a:off x="3077388" y="2657034"/>
            <a:ext cx="11031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Bogotá</a:t>
            </a:r>
          </a:p>
        </p:txBody>
      </p:sp>
      <p:pic>
        <p:nvPicPr>
          <p:cNvPr id="4098" name="Picture 2" descr="map of spain with labels - Clip Art Library">
            <a:extLst>
              <a:ext uri="{FF2B5EF4-FFF2-40B4-BE49-F238E27FC236}">
                <a16:creationId xmlns:a16="http://schemas.microsoft.com/office/drawing/2014/main" id="{8B8FD40A-C37D-0E46-987F-2C3FCDC12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929" y="1502515"/>
            <a:ext cx="6804723" cy="4821455"/>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CuadroTexto 18">
            <a:extLst>
              <a:ext uri="{FF2B5EF4-FFF2-40B4-BE49-F238E27FC236}">
                <a16:creationId xmlns:a16="http://schemas.microsoft.com/office/drawing/2014/main" id="{CBA0FFBA-E444-E545-928D-30429E9E985E}"/>
              </a:ext>
            </a:extLst>
          </p:cNvPr>
          <p:cNvSpPr txBox="1"/>
          <p:nvPr/>
        </p:nvSpPr>
        <p:spPr>
          <a:xfrm>
            <a:off x="9017566" y="4049903"/>
            <a:ext cx="8066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Jaén</a:t>
            </a:r>
          </a:p>
        </p:txBody>
      </p:sp>
      <p:sp>
        <p:nvSpPr>
          <p:cNvPr id="29" name="CuadroTexto 18">
            <a:extLst>
              <a:ext uri="{FF2B5EF4-FFF2-40B4-BE49-F238E27FC236}">
                <a16:creationId xmlns:a16="http://schemas.microsoft.com/office/drawing/2014/main" id="{549BCED2-C1E7-674E-8C76-6AB666FA300A}"/>
              </a:ext>
            </a:extLst>
          </p:cNvPr>
          <p:cNvSpPr txBox="1"/>
          <p:nvPr/>
        </p:nvSpPr>
        <p:spPr>
          <a:xfrm>
            <a:off x="1637004" y="3210980"/>
            <a:ext cx="14847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Guayaquil</a:t>
            </a:r>
          </a:p>
        </p:txBody>
      </p:sp>
      <p:sp>
        <p:nvSpPr>
          <p:cNvPr id="30" name="CuadroTexto 18">
            <a:extLst>
              <a:ext uri="{FF2B5EF4-FFF2-40B4-BE49-F238E27FC236}">
                <a16:creationId xmlns:a16="http://schemas.microsoft.com/office/drawing/2014/main" id="{9E2D87FB-9C5A-B74F-931A-34ED01CAD4C8}"/>
              </a:ext>
            </a:extLst>
          </p:cNvPr>
          <p:cNvSpPr txBox="1"/>
          <p:nvPr/>
        </p:nvSpPr>
        <p:spPr>
          <a:xfrm>
            <a:off x="6875801" y="3591260"/>
            <a:ext cx="11881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Badajoz</a:t>
            </a:r>
          </a:p>
        </p:txBody>
      </p:sp>
      <p:sp>
        <p:nvSpPr>
          <p:cNvPr id="31" name="CuadroTexto 18">
            <a:extLst>
              <a:ext uri="{FF2B5EF4-FFF2-40B4-BE49-F238E27FC236}">
                <a16:creationId xmlns:a16="http://schemas.microsoft.com/office/drawing/2014/main" id="{B8F60BF2-62BC-8E4A-90A7-F5F985C5BECD}"/>
              </a:ext>
            </a:extLst>
          </p:cNvPr>
          <p:cNvSpPr txBox="1"/>
          <p:nvPr/>
        </p:nvSpPr>
        <p:spPr>
          <a:xfrm>
            <a:off x="1637004" y="2314874"/>
            <a:ext cx="12410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Medellín</a:t>
            </a:r>
          </a:p>
        </p:txBody>
      </p:sp>
      <p:sp>
        <p:nvSpPr>
          <p:cNvPr id="32" name="CuadroTexto 18">
            <a:extLst>
              <a:ext uri="{FF2B5EF4-FFF2-40B4-BE49-F238E27FC236}">
                <a16:creationId xmlns:a16="http://schemas.microsoft.com/office/drawing/2014/main" id="{50E2C922-24BF-3A4C-A730-8EEDE81B2EA0}"/>
              </a:ext>
            </a:extLst>
          </p:cNvPr>
          <p:cNvSpPr txBox="1"/>
          <p:nvPr/>
        </p:nvSpPr>
        <p:spPr>
          <a:xfrm>
            <a:off x="8170170" y="1591273"/>
            <a:ext cx="14830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Santander</a:t>
            </a:r>
          </a:p>
        </p:txBody>
      </p:sp>
      <p:sp>
        <p:nvSpPr>
          <p:cNvPr id="33" name="CuadroTexto 18">
            <a:extLst>
              <a:ext uri="{FF2B5EF4-FFF2-40B4-BE49-F238E27FC236}">
                <a16:creationId xmlns:a16="http://schemas.microsoft.com/office/drawing/2014/main" id="{E24B5B4A-72F5-E74F-B8D1-BB04EE530909}"/>
              </a:ext>
            </a:extLst>
          </p:cNvPr>
          <p:cNvSpPr txBox="1"/>
          <p:nvPr/>
        </p:nvSpPr>
        <p:spPr>
          <a:xfrm>
            <a:off x="3121706" y="3595722"/>
            <a:ext cx="9108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Potosí</a:t>
            </a:r>
          </a:p>
        </p:txBody>
      </p:sp>
      <p:sp>
        <p:nvSpPr>
          <p:cNvPr id="34" name="CuadroTexto 18">
            <a:extLst>
              <a:ext uri="{FF2B5EF4-FFF2-40B4-BE49-F238E27FC236}">
                <a16:creationId xmlns:a16="http://schemas.microsoft.com/office/drawing/2014/main" id="{8C07729B-AAFB-7F41-A88B-D78CE885B1ED}"/>
              </a:ext>
            </a:extLst>
          </p:cNvPr>
          <p:cNvSpPr txBox="1"/>
          <p:nvPr/>
        </p:nvSpPr>
        <p:spPr>
          <a:xfrm>
            <a:off x="8446317" y="2217896"/>
            <a:ext cx="7954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León</a:t>
            </a:r>
          </a:p>
        </p:txBody>
      </p:sp>
      <p:sp>
        <p:nvSpPr>
          <p:cNvPr id="3" name="Elipse 2">
            <a:extLst>
              <a:ext uri="{FF2B5EF4-FFF2-40B4-BE49-F238E27FC236}">
                <a16:creationId xmlns:a16="http://schemas.microsoft.com/office/drawing/2014/main" id="{B4BB5F2B-1C4A-B343-A27B-60BD5261C5D7}"/>
              </a:ext>
            </a:extLst>
          </p:cNvPr>
          <p:cNvSpPr/>
          <p:nvPr/>
        </p:nvSpPr>
        <p:spPr>
          <a:xfrm>
            <a:off x="2962105" y="2806632"/>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Elipse 34">
            <a:extLst>
              <a:ext uri="{FF2B5EF4-FFF2-40B4-BE49-F238E27FC236}">
                <a16:creationId xmlns:a16="http://schemas.microsoft.com/office/drawing/2014/main" id="{42EDDE59-2F10-AC4D-B7F8-D7B68EE254A4}"/>
              </a:ext>
            </a:extLst>
          </p:cNvPr>
          <p:cNvSpPr/>
          <p:nvPr/>
        </p:nvSpPr>
        <p:spPr>
          <a:xfrm>
            <a:off x="2608746" y="3057144"/>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Elipse 35">
            <a:extLst>
              <a:ext uri="{FF2B5EF4-FFF2-40B4-BE49-F238E27FC236}">
                <a16:creationId xmlns:a16="http://schemas.microsoft.com/office/drawing/2014/main" id="{C1182342-D3DC-EC4E-B7D5-C68443E03A4C}"/>
              </a:ext>
            </a:extLst>
          </p:cNvPr>
          <p:cNvSpPr/>
          <p:nvPr/>
        </p:nvSpPr>
        <p:spPr>
          <a:xfrm>
            <a:off x="3385614" y="3991998"/>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Elipse 36">
            <a:extLst>
              <a:ext uri="{FF2B5EF4-FFF2-40B4-BE49-F238E27FC236}">
                <a16:creationId xmlns:a16="http://schemas.microsoft.com/office/drawing/2014/main" id="{C0B282CC-38C1-A543-B002-434001CE7139}"/>
              </a:ext>
            </a:extLst>
          </p:cNvPr>
          <p:cNvSpPr/>
          <p:nvPr/>
        </p:nvSpPr>
        <p:spPr>
          <a:xfrm>
            <a:off x="2851154" y="2633005"/>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Elipse 37">
            <a:extLst>
              <a:ext uri="{FF2B5EF4-FFF2-40B4-BE49-F238E27FC236}">
                <a16:creationId xmlns:a16="http://schemas.microsoft.com/office/drawing/2014/main" id="{C4B126F1-3D6F-4A49-97B5-7949B40982F0}"/>
              </a:ext>
            </a:extLst>
          </p:cNvPr>
          <p:cNvSpPr/>
          <p:nvPr/>
        </p:nvSpPr>
        <p:spPr>
          <a:xfrm>
            <a:off x="8911720" y="418988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Elipse 38">
            <a:extLst>
              <a:ext uri="{FF2B5EF4-FFF2-40B4-BE49-F238E27FC236}">
                <a16:creationId xmlns:a16="http://schemas.microsoft.com/office/drawing/2014/main" id="{E58575F8-D855-7349-AC42-4EAAF6508DE3}"/>
              </a:ext>
            </a:extLst>
          </p:cNvPr>
          <p:cNvSpPr/>
          <p:nvPr/>
        </p:nvSpPr>
        <p:spPr>
          <a:xfrm>
            <a:off x="8008472" y="372702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Elipse 39">
            <a:extLst>
              <a:ext uri="{FF2B5EF4-FFF2-40B4-BE49-F238E27FC236}">
                <a16:creationId xmlns:a16="http://schemas.microsoft.com/office/drawing/2014/main" id="{C467DA10-0FFF-D846-94DD-50CA99B8A253}"/>
              </a:ext>
            </a:extLst>
          </p:cNvPr>
          <p:cNvSpPr/>
          <p:nvPr/>
        </p:nvSpPr>
        <p:spPr>
          <a:xfrm>
            <a:off x="8335366" y="2357882"/>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Elipse 40">
            <a:extLst>
              <a:ext uri="{FF2B5EF4-FFF2-40B4-BE49-F238E27FC236}">
                <a16:creationId xmlns:a16="http://schemas.microsoft.com/office/drawing/2014/main" id="{77913A9B-80E0-6947-904D-00F9FEB129FC}"/>
              </a:ext>
            </a:extLst>
          </p:cNvPr>
          <p:cNvSpPr/>
          <p:nvPr/>
        </p:nvSpPr>
        <p:spPr>
          <a:xfrm>
            <a:off x="8856244" y="1970187"/>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Título 1">
            <a:extLst>
              <a:ext uri="{FF2B5EF4-FFF2-40B4-BE49-F238E27FC236}">
                <a16:creationId xmlns:a16="http://schemas.microsoft.com/office/drawing/2014/main" id="{C8D557E6-1C59-B848-8FB0-E3B8DE01845F}"/>
              </a:ext>
            </a:extLst>
          </p:cNvPr>
          <p:cNvSpPr txBox="1">
            <a:spLocks/>
          </p:cNvSpPr>
          <p:nvPr/>
        </p:nvSpPr>
        <p:spPr>
          <a:xfrm>
            <a:off x="342788" y="260212"/>
            <a:ext cx="9641454" cy="4903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 qué país está cada ciudad</a:t>
            </a:r>
            <a:r>
              <a:rPr kumimoji="0" lang="es-ES"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Las </a:t>
            </a:r>
            <a:r>
              <a:rPr kumimoji="0" lang="es-E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opciones son: Bolivia, España</a:t>
            </a:r>
            <a:r>
              <a:rPr kumimoji="0" lang="es-ES"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 Colombia y </a:t>
            </a:r>
            <a:r>
              <a:rPr kumimoji="0" lang="es-E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Ecuador.</a:t>
            </a:r>
            <a:endParaRPr kumimoji="0" lang="x-none"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4" name="CuadroTexto 3">
            <a:extLst>
              <a:ext uri="{FF2B5EF4-FFF2-40B4-BE49-F238E27FC236}">
                <a16:creationId xmlns:a16="http://schemas.microsoft.com/office/drawing/2014/main" id="{73DD6A99-0D0B-EA4A-BFEF-B34EC518E51E}"/>
              </a:ext>
            </a:extLst>
          </p:cNvPr>
          <p:cNvSpPr txBox="1"/>
          <p:nvPr/>
        </p:nvSpPr>
        <p:spPr>
          <a:xfrm>
            <a:off x="3270431" y="1005239"/>
            <a:ext cx="56412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Jaen, Badajoz, León y Santander están en...</a:t>
            </a:r>
          </a:p>
        </p:txBody>
      </p:sp>
      <p:sp>
        <p:nvSpPr>
          <p:cNvPr id="24" name="CuadroTexto 23">
            <a:extLst>
              <a:ext uri="{FF2B5EF4-FFF2-40B4-BE49-F238E27FC236}">
                <a16:creationId xmlns:a16="http://schemas.microsoft.com/office/drawing/2014/main" id="{C9398342-B110-7E4A-B2B5-3752ABFEBEDD}"/>
              </a:ext>
            </a:extLst>
          </p:cNvPr>
          <p:cNvSpPr txBox="1"/>
          <p:nvPr/>
        </p:nvSpPr>
        <p:spPr>
          <a:xfrm>
            <a:off x="8728268" y="997756"/>
            <a:ext cx="11737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a:ea typeface="+mn-ea"/>
                <a:cs typeface="+mn-cs"/>
              </a:rPr>
              <a:t>España.</a:t>
            </a:r>
          </a:p>
        </p:txBody>
      </p:sp>
      <p:sp>
        <p:nvSpPr>
          <p:cNvPr id="25" name="CuadroTexto 24">
            <a:extLst>
              <a:ext uri="{FF2B5EF4-FFF2-40B4-BE49-F238E27FC236}">
                <a16:creationId xmlns:a16="http://schemas.microsoft.com/office/drawing/2014/main" id="{D549CF43-3370-AA47-9665-854B1AB6517B}"/>
              </a:ext>
            </a:extLst>
          </p:cNvPr>
          <p:cNvSpPr txBox="1"/>
          <p:nvPr/>
        </p:nvSpPr>
        <p:spPr>
          <a:xfrm>
            <a:off x="3382418" y="994796"/>
            <a:ext cx="21146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Potosí está en...</a:t>
            </a:r>
          </a:p>
        </p:txBody>
      </p:sp>
      <p:sp>
        <p:nvSpPr>
          <p:cNvPr id="5" name="CuadroTexto 4">
            <a:extLst>
              <a:ext uri="{FF2B5EF4-FFF2-40B4-BE49-F238E27FC236}">
                <a16:creationId xmlns:a16="http://schemas.microsoft.com/office/drawing/2014/main" id="{869A3736-30BB-024B-BF5A-9BFE02B7CE51}"/>
              </a:ext>
            </a:extLst>
          </p:cNvPr>
          <p:cNvSpPr txBox="1"/>
          <p:nvPr/>
        </p:nvSpPr>
        <p:spPr>
          <a:xfrm>
            <a:off x="5394504" y="993444"/>
            <a:ext cx="10663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a:ea typeface="+mn-ea"/>
                <a:cs typeface="+mn-cs"/>
              </a:rPr>
              <a:t>Bolivia.</a:t>
            </a:r>
          </a:p>
        </p:txBody>
      </p:sp>
      <p:sp>
        <p:nvSpPr>
          <p:cNvPr id="27" name="CuadroTexto 26">
            <a:extLst>
              <a:ext uri="{FF2B5EF4-FFF2-40B4-BE49-F238E27FC236}">
                <a16:creationId xmlns:a16="http://schemas.microsoft.com/office/drawing/2014/main" id="{B4F4C6E9-1F5B-8041-93EC-BBA9180C2FFA}"/>
              </a:ext>
            </a:extLst>
          </p:cNvPr>
          <p:cNvSpPr txBox="1"/>
          <p:nvPr/>
        </p:nvSpPr>
        <p:spPr>
          <a:xfrm>
            <a:off x="3270431" y="989305"/>
            <a:ext cx="26885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Guayaquil está en...</a:t>
            </a:r>
          </a:p>
        </p:txBody>
      </p:sp>
      <p:sp>
        <p:nvSpPr>
          <p:cNvPr id="42" name="CuadroTexto 41">
            <a:extLst>
              <a:ext uri="{FF2B5EF4-FFF2-40B4-BE49-F238E27FC236}">
                <a16:creationId xmlns:a16="http://schemas.microsoft.com/office/drawing/2014/main" id="{B2DFEE12-34C9-BC43-B1AB-596F865CCFA2}"/>
              </a:ext>
            </a:extLst>
          </p:cNvPr>
          <p:cNvSpPr txBox="1"/>
          <p:nvPr/>
        </p:nvSpPr>
        <p:spPr>
          <a:xfrm>
            <a:off x="5813715" y="965340"/>
            <a:ext cx="12923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a:ea typeface="+mn-ea"/>
                <a:cs typeface="+mn-cs"/>
              </a:rPr>
              <a:t>Ecuador.</a:t>
            </a:r>
          </a:p>
        </p:txBody>
      </p:sp>
      <p:sp>
        <p:nvSpPr>
          <p:cNvPr id="43" name="CuadroTexto 42">
            <a:extLst>
              <a:ext uri="{FF2B5EF4-FFF2-40B4-BE49-F238E27FC236}">
                <a16:creationId xmlns:a16="http://schemas.microsoft.com/office/drawing/2014/main" id="{90902C17-9BF0-874D-8948-2C145D8F7219}"/>
              </a:ext>
            </a:extLst>
          </p:cNvPr>
          <p:cNvSpPr txBox="1"/>
          <p:nvPr/>
        </p:nvSpPr>
        <p:spPr>
          <a:xfrm>
            <a:off x="3266581" y="1005239"/>
            <a:ext cx="37994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Bogotá y Medellín están en...</a:t>
            </a:r>
          </a:p>
        </p:txBody>
      </p:sp>
      <p:sp>
        <p:nvSpPr>
          <p:cNvPr id="44" name="CuadroTexto 43">
            <a:extLst>
              <a:ext uri="{FF2B5EF4-FFF2-40B4-BE49-F238E27FC236}">
                <a16:creationId xmlns:a16="http://schemas.microsoft.com/office/drawing/2014/main" id="{4805C746-9FFF-CC42-BF3B-B84872AB49A8}"/>
              </a:ext>
            </a:extLst>
          </p:cNvPr>
          <p:cNvSpPr txBox="1"/>
          <p:nvPr/>
        </p:nvSpPr>
        <p:spPr>
          <a:xfrm>
            <a:off x="6910393" y="1006591"/>
            <a:ext cx="14863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a:ea typeface="+mn-ea"/>
                <a:cs typeface="+mn-cs"/>
              </a:rPr>
              <a:t>Colombia.</a:t>
            </a:r>
          </a:p>
        </p:txBody>
      </p:sp>
    </p:spTree>
    <p:extLst>
      <p:ext uri="{BB962C8B-B14F-4D97-AF65-F5344CB8AC3E}">
        <p14:creationId xmlns:p14="http://schemas.microsoft.com/office/powerpoint/2010/main" val="164710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4"/>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24">
                                            <p:txEl>
                                              <p:pRg st="0" end="0"/>
                                            </p:txEl>
                                          </p:spTgt>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5"/>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42"/>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8" grpId="0"/>
      <p:bldP spid="29" grpId="0"/>
      <p:bldP spid="30" grpId="0"/>
      <p:bldP spid="31" grpId="0"/>
      <p:bldP spid="32" grpId="0"/>
      <p:bldP spid="33" grpId="0"/>
      <p:bldP spid="34" grpId="0"/>
      <p:bldP spid="3" grpId="0" animBg="1"/>
      <p:bldP spid="35" grpId="0" animBg="1"/>
      <p:bldP spid="36" grpId="0" animBg="1"/>
      <p:bldP spid="37" grpId="0" animBg="1"/>
      <p:bldP spid="38" grpId="0" animBg="1"/>
      <p:bldP spid="39" grpId="0" animBg="1"/>
      <p:bldP spid="40" grpId="0" animBg="1"/>
      <p:bldP spid="41" grpId="0" animBg="1"/>
      <p:bldP spid="23" grpId="0"/>
      <p:bldP spid="4" grpId="0"/>
      <p:bldP spid="4" grpId="1"/>
      <p:bldP spid="24" grpId="0" build="allAtOnce"/>
      <p:bldP spid="25" grpId="0"/>
      <p:bldP spid="25" grpId="1"/>
      <p:bldP spid="5" grpId="0"/>
      <p:bldP spid="5" grpId="1"/>
      <p:bldP spid="27" grpId="0"/>
      <p:bldP spid="27" grpId="1"/>
      <p:bldP spid="42" grpId="0"/>
      <p:bldP spid="42" grpId="1"/>
      <p:bldP spid="43" grpId="0"/>
      <p:bldP spid="4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581666" cy="1325563"/>
          </a:xfrm>
        </p:spPr>
        <p:txBody>
          <a:bodyPr>
            <a:normAutofit/>
          </a:bodyPr>
          <a:lstStyle/>
          <a:p>
            <a:r>
              <a:rPr lang="en-GB" sz="2400" b="1">
                <a:solidFill>
                  <a:schemeClr val="bg1"/>
                </a:solidFill>
              </a:rPr>
              <a:t>Ciudades de España y otros países de habla hispana</a:t>
            </a:r>
            <a:endParaRPr lang="en-GB" sz="24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39851"/>
            <a:ext cx="117229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Leemos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escuchamos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escribimos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ciudades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Latinoamérica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310288" y="237479"/>
            <a:ext cx="37132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310288" y="229241"/>
            <a:ext cx="3713246" cy="441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5" name="TextBox 7">
            <a:extLst>
              <a:ext uri="{FF2B5EF4-FFF2-40B4-BE49-F238E27FC236}">
                <a16:creationId xmlns:a16="http://schemas.microsoft.com/office/drawing/2014/main" id="{0EAA0976-2F11-1349-B57C-D7B66E66F2D9}"/>
              </a:ext>
            </a:extLst>
          </p:cNvPr>
          <p:cNvSpPr txBox="1"/>
          <p:nvPr/>
        </p:nvSpPr>
        <p:spPr>
          <a:xfrm>
            <a:off x="234529" y="2306873"/>
            <a:ext cx="80757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lee los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ciudades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7">
            <a:extLst>
              <a:ext uri="{FF2B5EF4-FFF2-40B4-BE49-F238E27FC236}">
                <a16:creationId xmlns:a16="http://schemas.microsoft.com/office/drawing/2014/main" id="{BCBA7BDA-4B23-704D-9F81-5C4DC3A0F730}"/>
              </a:ext>
            </a:extLst>
          </p:cNvPr>
          <p:cNvSpPr txBox="1"/>
          <p:nvPr/>
        </p:nvSpPr>
        <p:spPr>
          <a:xfrm>
            <a:off x="234529" y="3004563"/>
            <a:ext cx="117229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los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¿Tienen tilde o no?</a:t>
            </a:r>
          </a:p>
        </p:txBody>
      </p:sp>
      <p:sp>
        <p:nvSpPr>
          <p:cNvPr id="27" name="TextBox 7">
            <a:extLst>
              <a:ext uri="{FF2B5EF4-FFF2-40B4-BE49-F238E27FC236}">
                <a16:creationId xmlns:a16="http://schemas.microsoft.com/office/drawing/2014/main" id="{13F1ED05-1D05-FE4C-87D0-33CC51B2131E}"/>
              </a:ext>
            </a:extLst>
          </p:cNvPr>
          <p:cNvSpPr txBox="1"/>
          <p:nvPr/>
        </p:nvSpPr>
        <p:spPr>
          <a:xfrm>
            <a:off x="234529" y="3702252"/>
            <a:ext cx="1706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TextBox 7">
            <a:extLst>
              <a:ext uri="{FF2B5EF4-FFF2-40B4-BE49-F238E27FC236}">
                <a16:creationId xmlns:a16="http://schemas.microsoft.com/office/drawing/2014/main" id="{68D77C3A-E903-0B4B-B6C2-04EFA226CBC4}"/>
              </a:ext>
            </a:extLst>
          </p:cNvPr>
          <p:cNvSpPr txBox="1"/>
          <p:nvPr/>
        </p:nvSpPr>
        <p:spPr>
          <a:xfrm>
            <a:off x="234529" y="4333438"/>
            <a:ext cx="2556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p>
        </p:txBody>
      </p:sp>
      <p:sp>
        <p:nvSpPr>
          <p:cNvPr id="29" name="TextBox 7">
            <a:extLst>
              <a:ext uri="{FF2B5EF4-FFF2-40B4-BE49-F238E27FC236}">
                <a16:creationId xmlns:a16="http://schemas.microsoft.com/office/drawing/2014/main" id="{66528249-1B97-C842-A6B4-974A69DDCE82}"/>
              </a:ext>
            </a:extLst>
          </p:cNvPr>
          <p:cNvSpPr txBox="1"/>
          <p:nvPr/>
        </p:nvSpPr>
        <p:spPr>
          <a:xfrm>
            <a:off x="7031889" y="4330850"/>
            <a:ext cx="2556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p>
        </p:txBody>
      </p:sp>
      <p:graphicFrame>
        <p:nvGraphicFramePr>
          <p:cNvPr id="3" name="Tabla 5">
            <a:extLst>
              <a:ext uri="{FF2B5EF4-FFF2-40B4-BE49-F238E27FC236}">
                <a16:creationId xmlns:a16="http://schemas.microsoft.com/office/drawing/2014/main" id="{89D93B7E-1973-7D42-A17E-6D17E4D5B849}"/>
              </a:ext>
            </a:extLst>
          </p:cNvPr>
          <p:cNvGraphicFramePr>
            <a:graphicFrameLocks noGrp="1"/>
          </p:cNvGraphicFramePr>
          <p:nvPr/>
        </p:nvGraphicFramePr>
        <p:xfrm>
          <a:off x="486611" y="4964624"/>
          <a:ext cx="4609432" cy="1010362"/>
        </p:xfrm>
        <a:graphic>
          <a:graphicData uri="http://schemas.openxmlformats.org/drawingml/2006/table">
            <a:tbl>
              <a:tblPr firstRow="1" bandRow="1">
                <a:tableStyleId>{5DA37D80-6434-44D0-A028-1B22A696006F}</a:tableStyleId>
              </a:tblPr>
              <a:tblGrid>
                <a:gridCol w="679116">
                  <a:extLst>
                    <a:ext uri="{9D8B030D-6E8A-4147-A177-3AD203B41FA5}">
                      <a16:colId xmlns:a16="http://schemas.microsoft.com/office/drawing/2014/main" val="2809489975"/>
                    </a:ext>
                  </a:extLst>
                </a:gridCol>
                <a:gridCol w="3930316">
                  <a:extLst>
                    <a:ext uri="{9D8B030D-6E8A-4147-A177-3AD203B41FA5}">
                      <a16:colId xmlns:a16="http://schemas.microsoft.com/office/drawing/2014/main" val="765692963"/>
                    </a:ext>
                  </a:extLst>
                </a:gridCol>
              </a:tblGrid>
              <a:tr h="505181">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tc>
                <a:extLst>
                  <a:ext uri="{0D108BD9-81ED-4DB2-BD59-A6C34878D82A}">
                    <a16:rowId xmlns:a16="http://schemas.microsoft.com/office/drawing/2014/main" val="1132191269"/>
                  </a:ext>
                </a:extLst>
              </a:tr>
              <a:tr h="505181">
                <a:tc>
                  <a:txBody>
                    <a:bodyPr/>
                    <a:lstStyle/>
                    <a:p>
                      <a:pPr algn="ctr"/>
                      <a:r>
                        <a:rPr lang="x-none" sz="2000" dirty="0">
                          <a:solidFill>
                            <a:srgbClr val="203864"/>
                          </a:solidFill>
                        </a:rPr>
                        <a:t>1</a:t>
                      </a:r>
                    </a:p>
                  </a:txBody>
                  <a:tcPr/>
                </a:tc>
                <a:tc>
                  <a:txBody>
                    <a:bodyPr/>
                    <a:lstStyle/>
                    <a:p>
                      <a:pPr algn="ctr"/>
                      <a:r>
                        <a:rPr lang="x-none" sz="2000" dirty="0">
                          <a:solidFill>
                            <a:srgbClr val="203864"/>
                          </a:solidFill>
                        </a:rPr>
                        <a:t>San José</a:t>
                      </a:r>
                    </a:p>
                  </a:txBody>
                  <a:tcPr anchor="ctr"/>
                </a:tc>
                <a:extLst>
                  <a:ext uri="{0D108BD9-81ED-4DB2-BD59-A6C34878D82A}">
                    <a16:rowId xmlns:a16="http://schemas.microsoft.com/office/drawing/2014/main" val="2760841848"/>
                  </a:ext>
                </a:extLst>
              </a:tr>
            </a:tbl>
          </a:graphicData>
        </a:graphic>
      </p:graphicFrame>
      <p:sp>
        <p:nvSpPr>
          <p:cNvPr id="31" name="Llamada rectangular redondeada 30">
            <a:extLst>
              <a:ext uri="{FF2B5EF4-FFF2-40B4-BE49-F238E27FC236}">
                <a16:creationId xmlns:a16="http://schemas.microsoft.com/office/drawing/2014/main" id="{1EBA3BA3-406F-6740-AE0B-C5CA884FDF09}"/>
              </a:ext>
            </a:extLst>
          </p:cNvPr>
          <p:cNvSpPr/>
          <p:nvPr/>
        </p:nvSpPr>
        <p:spPr>
          <a:xfrm>
            <a:off x="4802058" y="4908781"/>
            <a:ext cx="1577353" cy="582479"/>
          </a:xfrm>
          <a:prstGeom prst="wedgeRoundRectCallout">
            <a:avLst>
              <a:gd name="adj1" fmla="val -65600"/>
              <a:gd name="adj2" fmla="val 8251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a:ea typeface="+mn-ea"/>
                <a:cs typeface="+mn-cs"/>
              </a:rPr>
              <a:t>San José</a:t>
            </a:r>
          </a:p>
        </p:txBody>
      </p:sp>
      <p:graphicFrame>
        <p:nvGraphicFramePr>
          <p:cNvPr id="32" name="Tabla 5">
            <a:extLst>
              <a:ext uri="{FF2B5EF4-FFF2-40B4-BE49-F238E27FC236}">
                <a16:creationId xmlns:a16="http://schemas.microsoft.com/office/drawing/2014/main" id="{CB4FB99E-170B-F241-BA52-6D33934A130A}"/>
              </a:ext>
            </a:extLst>
          </p:cNvPr>
          <p:cNvGraphicFramePr>
            <a:graphicFrameLocks noGrp="1"/>
          </p:cNvGraphicFramePr>
          <p:nvPr/>
        </p:nvGraphicFramePr>
        <p:xfrm>
          <a:off x="7180030" y="4964624"/>
          <a:ext cx="4609432" cy="1010362"/>
        </p:xfrm>
        <a:graphic>
          <a:graphicData uri="http://schemas.openxmlformats.org/drawingml/2006/table">
            <a:tbl>
              <a:tblPr firstRow="1" bandRow="1">
                <a:tableStyleId>{5DA37D80-6434-44D0-A028-1B22A696006F}</a:tableStyleId>
              </a:tblPr>
              <a:tblGrid>
                <a:gridCol w="679116">
                  <a:extLst>
                    <a:ext uri="{9D8B030D-6E8A-4147-A177-3AD203B41FA5}">
                      <a16:colId xmlns:a16="http://schemas.microsoft.com/office/drawing/2014/main" val="2809489975"/>
                    </a:ext>
                  </a:extLst>
                </a:gridCol>
                <a:gridCol w="3930316">
                  <a:extLst>
                    <a:ext uri="{9D8B030D-6E8A-4147-A177-3AD203B41FA5}">
                      <a16:colId xmlns:a16="http://schemas.microsoft.com/office/drawing/2014/main" val="765692963"/>
                    </a:ext>
                  </a:extLst>
                </a:gridCol>
              </a:tblGrid>
              <a:tr h="505181">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tc>
                <a:extLst>
                  <a:ext uri="{0D108BD9-81ED-4DB2-BD59-A6C34878D82A}">
                    <a16:rowId xmlns:a16="http://schemas.microsoft.com/office/drawing/2014/main" val="1132191269"/>
                  </a:ext>
                </a:extLst>
              </a:tr>
              <a:tr h="505181">
                <a:tc>
                  <a:txBody>
                    <a:bodyPr/>
                    <a:lstStyle/>
                    <a:p>
                      <a:pPr algn="ctr"/>
                      <a:r>
                        <a:rPr lang="x-none" sz="2000" dirty="0">
                          <a:solidFill>
                            <a:srgbClr val="203864"/>
                          </a:solidFill>
                        </a:rPr>
                        <a:t>1</a:t>
                      </a:r>
                    </a:p>
                  </a:txBody>
                  <a:tcP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bl>
          </a:graphicData>
        </a:graphic>
      </p:graphicFrame>
      <p:pic>
        <p:nvPicPr>
          <p:cNvPr id="43" name="Picture 2" descr="Writing Drawing Clip art - writing png download - 2383*1898 - Free ...">
            <a:extLst>
              <a:ext uri="{FF2B5EF4-FFF2-40B4-BE49-F238E27FC236}">
                <a16:creationId xmlns:a16="http://schemas.microsoft.com/office/drawing/2014/main" id="{7745BD45-B1A4-E643-8E44-A4D85C3EB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4858" y="5025825"/>
            <a:ext cx="1230141" cy="97975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6918B4B1-C194-5840-B68B-4911041DB6DE}"/>
              </a:ext>
            </a:extLst>
          </p:cNvPr>
          <p:cNvSpPr txBox="1"/>
          <p:nvPr/>
        </p:nvSpPr>
        <p:spPr>
          <a:xfrm>
            <a:off x="9109885" y="5491260"/>
            <a:ext cx="1492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203864"/>
                </a:solidFill>
                <a:effectLst/>
                <a:uLnTx/>
                <a:uFillTx/>
                <a:latin typeface="Century Gothic"/>
                <a:ea typeface="+mn-ea"/>
                <a:cs typeface="+mn-cs"/>
              </a:rPr>
              <a:t>San Jos</a:t>
            </a:r>
            <a:r>
              <a:rPr kumimoji="0" lang="x-none" sz="2400" b="1" i="0" u="none" strike="noStrike" kern="1200" cap="none" spc="0" normalizeH="0" baseline="0" noProof="0" dirty="0">
                <a:ln>
                  <a:noFill/>
                </a:ln>
                <a:solidFill>
                  <a:srgbClr val="203864"/>
                </a:solidFill>
                <a:effectLst/>
                <a:uLnTx/>
                <a:uFillTx/>
                <a:latin typeface="Century Gothic"/>
                <a:ea typeface="+mn-ea"/>
                <a:cs typeface="+mn-cs"/>
              </a:rPr>
              <a:t>é</a:t>
            </a:r>
          </a:p>
        </p:txBody>
      </p:sp>
      <p:sp>
        <p:nvSpPr>
          <p:cNvPr id="8" name="Llamada rectangular 7">
            <a:extLst>
              <a:ext uri="{FF2B5EF4-FFF2-40B4-BE49-F238E27FC236}">
                <a16:creationId xmlns:a16="http://schemas.microsoft.com/office/drawing/2014/main" id="{1AF5FBEC-D2A2-C44C-AF4A-B1810E7148DE}"/>
              </a:ext>
            </a:extLst>
          </p:cNvPr>
          <p:cNvSpPr/>
          <p:nvPr/>
        </p:nvSpPr>
        <p:spPr>
          <a:xfrm>
            <a:off x="7031889" y="3553583"/>
            <a:ext cx="4893110" cy="1135269"/>
          </a:xfrm>
          <a:prstGeom prst="wedgeRectCallout">
            <a:avLst>
              <a:gd name="adj1" fmla="val 20322"/>
              <a:gd name="adj2" fmla="val 656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It needs the written accent </a:t>
            </a:r>
            <a:r>
              <a:rPr kumimoji="0" lang="x-none" sz="2000" b="0" i="0" u="none" strike="noStrike" kern="1200" cap="none" spc="0" normalizeH="0" baseline="0" noProof="0">
                <a:ln>
                  <a:noFill/>
                </a:ln>
                <a:solidFill>
                  <a:srgbClr val="4472C4">
                    <a:lumMod val="50000"/>
                  </a:srgbClr>
                </a:solidFill>
                <a:effectLst/>
                <a:uLnTx/>
                <a:uFillTx/>
                <a:latin typeface="Century Gothic"/>
                <a:ea typeface="+mn-ea"/>
                <a:cs typeface="+mn-cs"/>
              </a:rPr>
              <a:t>because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 final syllable is stressed </a:t>
            </a: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and</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it </a:t>
            </a:r>
            <a:r>
              <a:rPr kumimoji="0" lang="x-none" sz="2000" b="0" i="0" u="none" strike="noStrike" kern="1200" cap="none" spc="0" normalizeH="0" baseline="0" noProof="0">
                <a:ln>
                  <a:noFill/>
                </a:ln>
                <a:solidFill>
                  <a:srgbClr val="4472C4">
                    <a:lumMod val="50000"/>
                  </a:srgbClr>
                </a:solidFill>
                <a:effectLst/>
                <a:uLnTx/>
                <a:uFillTx/>
                <a:latin typeface="Century Gothic"/>
                <a:ea typeface="+mn-ea"/>
                <a:cs typeface="+mn-cs"/>
              </a:rPr>
              <a:t>ends </a:t>
            </a: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in a vowel.</a:t>
            </a:r>
          </a:p>
        </p:txBody>
      </p:sp>
      <p:pic>
        <p:nvPicPr>
          <p:cNvPr id="49" name="Imagen 13">
            <a:extLst>
              <a:ext uri="{FF2B5EF4-FFF2-40B4-BE49-F238E27FC236}">
                <a16:creationId xmlns:a16="http://schemas.microsoft.com/office/drawing/2014/main" id="{F1CCE042-52CA-4F47-B8F0-EBDFCE11821C}"/>
              </a:ext>
            </a:extLst>
          </p:cNvPr>
          <p:cNvPicPr>
            <a:picLocks noChangeAspect="1"/>
          </p:cNvPicPr>
          <p:nvPr/>
        </p:nvPicPr>
        <p:blipFill rotWithShape="1">
          <a:blip r:embed="rId5"/>
          <a:srcRect l="10035" b="46914"/>
          <a:stretch/>
        </p:blipFill>
        <p:spPr>
          <a:xfrm>
            <a:off x="10067597" y="1820313"/>
            <a:ext cx="2042117" cy="1390393"/>
          </a:xfrm>
          <a:prstGeom prst="rect">
            <a:avLst/>
          </a:prstGeom>
        </p:spPr>
      </p:pic>
      <p:sp>
        <p:nvSpPr>
          <p:cNvPr id="50" name="Elipse 49">
            <a:extLst>
              <a:ext uri="{FF2B5EF4-FFF2-40B4-BE49-F238E27FC236}">
                <a16:creationId xmlns:a16="http://schemas.microsoft.com/office/drawing/2014/main" id="{228528A5-C987-D243-BC56-10B6139238C5}"/>
              </a:ext>
            </a:extLst>
          </p:cNvPr>
          <p:cNvSpPr/>
          <p:nvPr/>
        </p:nvSpPr>
        <p:spPr>
          <a:xfrm>
            <a:off x="10694858" y="2499730"/>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1" name="CuadroTexto 18">
            <a:extLst>
              <a:ext uri="{FF2B5EF4-FFF2-40B4-BE49-F238E27FC236}">
                <a16:creationId xmlns:a16="http://schemas.microsoft.com/office/drawing/2014/main" id="{50634C0D-3511-A14C-BCCB-5A5D33C8CBB2}"/>
              </a:ext>
            </a:extLst>
          </p:cNvPr>
          <p:cNvSpPr txBox="1"/>
          <p:nvPr/>
        </p:nvSpPr>
        <p:spPr>
          <a:xfrm>
            <a:off x="7861401" y="2379459"/>
            <a:ext cx="28889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San José (Costa Rica)</a:t>
            </a:r>
          </a:p>
        </p:txBody>
      </p:sp>
    </p:spTree>
    <p:extLst>
      <p:ext uri="{BB962C8B-B14F-4D97-AF65-F5344CB8AC3E}">
        <p14:creationId xmlns:p14="http://schemas.microsoft.com/office/powerpoint/2010/main" val="215669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6" grpId="0"/>
      <p:bldP spid="27" grpId="0"/>
      <p:bldP spid="28" grpId="0"/>
      <p:bldP spid="29" grpId="0"/>
      <p:bldP spid="31" grpId="0" animBg="1"/>
      <p:bldP spid="6" grpId="0"/>
      <p:bldP spid="8" grpId="0" animBg="1"/>
      <p:bldP spid="50" grpId="0" animBg="1"/>
      <p:bldP spid="5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a 5">
            <a:extLst>
              <a:ext uri="{FF2B5EF4-FFF2-40B4-BE49-F238E27FC236}">
                <a16:creationId xmlns:a16="http://schemas.microsoft.com/office/drawing/2014/main" id="{151D374B-35C3-A44D-8950-04BF6915CCFF}"/>
              </a:ext>
            </a:extLst>
          </p:cNvPr>
          <p:cNvGraphicFramePr>
            <a:graphicFrameLocks noGrp="1"/>
          </p:cNvGraphicFramePr>
          <p:nvPr/>
        </p:nvGraphicFramePr>
        <p:xfrm>
          <a:off x="406651" y="1227150"/>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21" name="Title 2">
            <a:extLst>
              <a:ext uri="{FF2B5EF4-FFF2-40B4-BE49-F238E27FC236}">
                <a16:creationId xmlns:a16="http://schemas.microsoft.com/office/drawing/2014/main" id="{E1542AEB-4399-5A4E-A3B3-B518BF1BC6EA}"/>
              </a:ext>
            </a:extLst>
          </p:cNvPr>
          <p:cNvSpPr txBox="1">
            <a:spLocks/>
          </p:cNvSpPr>
          <p:nvPr/>
        </p:nvSpPr>
        <p:spPr>
          <a:xfrm>
            <a:off x="1419173" y="2701603"/>
            <a:ext cx="3713246" cy="441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panose="020B0502020202020204" pitchFamily="34" charset="0"/>
                <a:ea typeface="+mj-ea"/>
                <a:cs typeface="+mj-cs"/>
              </a:rPr>
              <a:t>Medellín</a:t>
            </a:r>
          </a:p>
        </p:txBody>
      </p:sp>
      <p:graphicFrame>
        <p:nvGraphicFramePr>
          <p:cNvPr id="12" name="Tabla 5">
            <a:extLst>
              <a:ext uri="{FF2B5EF4-FFF2-40B4-BE49-F238E27FC236}">
                <a16:creationId xmlns:a16="http://schemas.microsoft.com/office/drawing/2014/main" id="{D394841D-0485-5341-A5D5-CBA3F9AD414F}"/>
              </a:ext>
            </a:extLst>
          </p:cNvPr>
          <p:cNvGraphicFramePr>
            <a:graphicFrameLocks noGrp="1"/>
          </p:cNvGraphicFramePr>
          <p:nvPr/>
        </p:nvGraphicFramePr>
        <p:xfrm>
          <a:off x="6769712" y="1240838"/>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16" name="CuadroTexto 15">
            <a:extLst>
              <a:ext uri="{FF2B5EF4-FFF2-40B4-BE49-F238E27FC236}">
                <a16:creationId xmlns:a16="http://schemas.microsoft.com/office/drawing/2014/main" id="{19C7B7F4-8A97-A341-807C-21C88816E90C}"/>
              </a:ext>
            </a:extLst>
          </p:cNvPr>
          <p:cNvSpPr txBox="1"/>
          <p:nvPr/>
        </p:nvSpPr>
        <p:spPr>
          <a:xfrm>
            <a:off x="6737759" y="470670"/>
            <a:ext cx="20489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B</a:t>
            </a:r>
          </a:p>
        </p:txBody>
      </p:sp>
      <p:sp>
        <p:nvSpPr>
          <p:cNvPr id="10" name="Título 9">
            <a:extLst>
              <a:ext uri="{FF2B5EF4-FFF2-40B4-BE49-F238E27FC236}">
                <a16:creationId xmlns:a16="http://schemas.microsoft.com/office/drawing/2014/main" id="{BC3AF1CE-A1E1-9D47-8FFE-22B8506A6137}"/>
              </a:ext>
            </a:extLst>
          </p:cNvPr>
          <p:cNvSpPr>
            <a:spLocks noGrp="1"/>
          </p:cNvSpPr>
          <p:nvPr>
            <p:ph type="title"/>
          </p:nvPr>
        </p:nvSpPr>
        <p:spPr>
          <a:xfrm>
            <a:off x="328289" y="509885"/>
            <a:ext cx="2048959" cy="461666"/>
          </a:xfrm>
        </p:spPr>
        <p:txBody>
          <a:bodyPr>
            <a:normAutofit/>
          </a:bodyPr>
          <a:lstStyle/>
          <a:p>
            <a:r>
              <a:rPr lang="x-none" sz="2400" b="1"/>
              <a:t>Estudiante A</a:t>
            </a:r>
            <a:endParaRPr lang="x-none" sz="2400" b="1" dirty="0"/>
          </a:p>
        </p:txBody>
      </p:sp>
      <p:cxnSp>
        <p:nvCxnSpPr>
          <p:cNvPr id="22" name="Conector recto 21">
            <a:extLst>
              <a:ext uri="{FF2B5EF4-FFF2-40B4-BE49-F238E27FC236}">
                <a16:creationId xmlns:a16="http://schemas.microsoft.com/office/drawing/2014/main" id="{2DD3B924-A7DD-FA47-9FD3-D092B699B177}"/>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A7DDDF0-0E76-0743-9D18-2A1369507D06}"/>
              </a:ext>
            </a:extLst>
          </p:cNvPr>
          <p:cNvSpPr/>
          <p:nvPr/>
        </p:nvSpPr>
        <p:spPr>
          <a:xfrm>
            <a:off x="8599556" y="1984476"/>
            <a:ext cx="147187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Bogotá</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3" name="Rectangle 2">
            <a:extLst>
              <a:ext uri="{FF2B5EF4-FFF2-40B4-BE49-F238E27FC236}">
                <a16:creationId xmlns:a16="http://schemas.microsoft.com/office/drawing/2014/main" id="{C7EF3240-C96F-5A4E-97D8-20C370605750}"/>
              </a:ext>
            </a:extLst>
          </p:cNvPr>
          <p:cNvSpPr/>
          <p:nvPr/>
        </p:nvSpPr>
        <p:spPr>
          <a:xfrm>
            <a:off x="8762350" y="2606974"/>
            <a:ext cx="105670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Jaén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id="{6FF2F30E-5620-EE4E-AEAD-89EFCFBF0C1F}"/>
              </a:ext>
            </a:extLst>
          </p:cNvPr>
          <p:cNvSpPr/>
          <p:nvPr/>
        </p:nvSpPr>
        <p:spPr>
          <a:xfrm>
            <a:off x="8400072" y="3285535"/>
            <a:ext cx="200247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Santander</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B672F612-9EF3-0341-A1AA-0A19B3A84BC7}"/>
              </a:ext>
            </a:extLst>
          </p:cNvPr>
          <p:cNvSpPr/>
          <p:nvPr/>
        </p:nvSpPr>
        <p:spPr>
          <a:xfrm>
            <a:off x="8586031" y="3942776"/>
            <a:ext cx="131799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Alcalá</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6" name="Rectangle 5">
            <a:extLst>
              <a:ext uri="{FF2B5EF4-FFF2-40B4-BE49-F238E27FC236}">
                <a16:creationId xmlns:a16="http://schemas.microsoft.com/office/drawing/2014/main" id="{892259BA-120B-1446-A2EF-AF97577FA0EE}"/>
              </a:ext>
            </a:extLst>
          </p:cNvPr>
          <p:cNvSpPr/>
          <p:nvPr/>
        </p:nvSpPr>
        <p:spPr>
          <a:xfrm>
            <a:off x="8400072" y="4564305"/>
            <a:ext cx="17812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Popayán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442549B6-F8A6-4B43-A760-7C7BC57F95B3}"/>
              </a:ext>
            </a:extLst>
          </p:cNvPr>
          <p:cNvSpPr/>
          <p:nvPr/>
        </p:nvSpPr>
        <p:spPr>
          <a:xfrm>
            <a:off x="8287863" y="5284143"/>
            <a:ext cx="200567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Guayaquil</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FFB112E9-D6C8-5641-83DB-AD64B52ADE0B}"/>
              </a:ext>
            </a:extLst>
          </p:cNvPr>
          <p:cNvSpPr/>
          <p:nvPr/>
        </p:nvSpPr>
        <p:spPr>
          <a:xfrm>
            <a:off x="2391980" y="3299678"/>
            <a:ext cx="158889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Badajoz</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 name="Rectangle 8">
            <a:extLst>
              <a:ext uri="{FF2B5EF4-FFF2-40B4-BE49-F238E27FC236}">
                <a16:creationId xmlns:a16="http://schemas.microsoft.com/office/drawing/2014/main" id="{48391D2A-826D-3C41-B7EB-1186B4EAF2EC}"/>
              </a:ext>
            </a:extLst>
          </p:cNvPr>
          <p:cNvSpPr/>
          <p:nvPr/>
        </p:nvSpPr>
        <p:spPr>
          <a:xfrm>
            <a:off x="2653645" y="3960403"/>
            <a:ext cx="103906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León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E19F1830-8F86-C841-AAAF-92BB172A133C}"/>
              </a:ext>
            </a:extLst>
          </p:cNvPr>
          <p:cNvSpPr/>
          <p:nvPr/>
        </p:nvSpPr>
        <p:spPr>
          <a:xfrm>
            <a:off x="2594334" y="4617834"/>
            <a:ext cx="109837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Gijón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268C94A3-E4EC-F748-B554-E1D6DD3800B4}"/>
              </a:ext>
            </a:extLst>
          </p:cNvPr>
          <p:cNvSpPr/>
          <p:nvPr/>
        </p:nvSpPr>
        <p:spPr>
          <a:xfrm>
            <a:off x="1960372" y="5300645"/>
            <a:ext cx="263084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San Sebastián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104FE817-6226-9749-A6B9-9308F2514153}"/>
              </a:ext>
            </a:extLst>
          </p:cNvPr>
          <p:cNvSpPr/>
          <p:nvPr/>
        </p:nvSpPr>
        <p:spPr>
          <a:xfrm>
            <a:off x="2585143" y="2001804"/>
            <a:ext cx="120257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Potosí</a:t>
            </a:r>
          </a:p>
        </p:txBody>
      </p:sp>
    </p:spTree>
    <p:extLst>
      <p:ext uri="{BB962C8B-B14F-4D97-AF65-F5344CB8AC3E}">
        <p14:creationId xmlns:p14="http://schemas.microsoft.com/office/powerpoint/2010/main" val="35067727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a 5">
            <a:extLst>
              <a:ext uri="{FF2B5EF4-FFF2-40B4-BE49-F238E27FC236}">
                <a16:creationId xmlns:a16="http://schemas.microsoft.com/office/drawing/2014/main" id="{151D374B-35C3-A44D-8950-04BF6915CCFF}"/>
              </a:ext>
            </a:extLst>
          </p:cNvPr>
          <p:cNvGraphicFramePr>
            <a:graphicFrameLocks noGrp="1"/>
          </p:cNvGraphicFramePr>
          <p:nvPr/>
        </p:nvGraphicFramePr>
        <p:xfrm>
          <a:off x="6778994" y="1412776"/>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21" name="Title 2">
            <a:extLst>
              <a:ext uri="{FF2B5EF4-FFF2-40B4-BE49-F238E27FC236}">
                <a16:creationId xmlns:a16="http://schemas.microsoft.com/office/drawing/2014/main" id="{E1542AEB-4399-5A4E-A3B3-B518BF1BC6EA}"/>
              </a:ext>
            </a:extLst>
          </p:cNvPr>
          <p:cNvSpPr txBox="1">
            <a:spLocks/>
          </p:cNvSpPr>
          <p:nvPr/>
        </p:nvSpPr>
        <p:spPr>
          <a:xfrm>
            <a:off x="7791516" y="2887229"/>
            <a:ext cx="3713246" cy="441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panose="020B0502020202020204" pitchFamily="34" charset="0"/>
                <a:ea typeface="+mj-ea"/>
                <a:cs typeface="+mj-cs"/>
              </a:rPr>
              <a:t>Medellín</a:t>
            </a:r>
          </a:p>
        </p:txBody>
      </p:sp>
      <p:graphicFrame>
        <p:nvGraphicFramePr>
          <p:cNvPr id="12" name="Tabla 5">
            <a:extLst>
              <a:ext uri="{FF2B5EF4-FFF2-40B4-BE49-F238E27FC236}">
                <a16:creationId xmlns:a16="http://schemas.microsoft.com/office/drawing/2014/main" id="{D394841D-0485-5341-A5D5-CBA3F9AD414F}"/>
              </a:ext>
            </a:extLst>
          </p:cNvPr>
          <p:cNvGraphicFramePr>
            <a:graphicFrameLocks noGrp="1"/>
          </p:cNvGraphicFramePr>
          <p:nvPr/>
        </p:nvGraphicFramePr>
        <p:xfrm>
          <a:off x="400433" y="1412776"/>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16" name="CuadroTexto 15">
            <a:extLst>
              <a:ext uri="{FF2B5EF4-FFF2-40B4-BE49-F238E27FC236}">
                <a16:creationId xmlns:a16="http://schemas.microsoft.com/office/drawing/2014/main" id="{19C7B7F4-8A97-A341-807C-21C88816E90C}"/>
              </a:ext>
            </a:extLst>
          </p:cNvPr>
          <p:cNvSpPr txBox="1"/>
          <p:nvPr/>
        </p:nvSpPr>
        <p:spPr>
          <a:xfrm>
            <a:off x="6663911" y="947235"/>
            <a:ext cx="20489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B</a:t>
            </a:r>
          </a:p>
        </p:txBody>
      </p:sp>
      <p:sp>
        <p:nvSpPr>
          <p:cNvPr id="10" name="Título 9">
            <a:extLst>
              <a:ext uri="{FF2B5EF4-FFF2-40B4-BE49-F238E27FC236}">
                <a16:creationId xmlns:a16="http://schemas.microsoft.com/office/drawing/2014/main" id="{BC3AF1CE-A1E1-9D47-8FFE-22B8506A6137}"/>
              </a:ext>
            </a:extLst>
          </p:cNvPr>
          <p:cNvSpPr>
            <a:spLocks noGrp="1"/>
          </p:cNvSpPr>
          <p:nvPr>
            <p:ph type="title"/>
          </p:nvPr>
        </p:nvSpPr>
        <p:spPr>
          <a:xfrm>
            <a:off x="282876" y="957054"/>
            <a:ext cx="2048959" cy="461666"/>
          </a:xfrm>
        </p:spPr>
        <p:txBody>
          <a:bodyPr>
            <a:normAutofit/>
          </a:bodyPr>
          <a:lstStyle/>
          <a:p>
            <a:r>
              <a:rPr lang="x-none" sz="2400" b="1" dirty="0"/>
              <a:t>Estudiante A</a:t>
            </a:r>
          </a:p>
        </p:txBody>
      </p:sp>
      <p:cxnSp>
        <p:nvCxnSpPr>
          <p:cNvPr id="22" name="Conector recto 21">
            <a:extLst>
              <a:ext uri="{FF2B5EF4-FFF2-40B4-BE49-F238E27FC236}">
                <a16:creationId xmlns:a16="http://schemas.microsoft.com/office/drawing/2014/main" id="{2DD3B924-A7DD-FA47-9FD3-D092B699B177}"/>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A7DDDF0-0E76-0743-9D18-2A1369507D06}"/>
              </a:ext>
            </a:extLst>
          </p:cNvPr>
          <p:cNvSpPr/>
          <p:nvPr/>
        </p:nvSpPr>
        <p:spPr>
          <a:xfrm>
            <a:off x="2230277" y="2156414"/>
            <a:ext cx="147187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Bogotá</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3" name="Rectangle 2">
            <a:extLst>
              <a:ext uri="{FF2B5EF4-FFF2-40B4-BE49-F238E27FC236}">
                <a16:creationId xmlns:a16="http://schemas.microsoft.com/office/drawing/2014/main" id="{C7EF3240-C96F-5A4E-97D8-20C370605750}"/>
              </a:ext>
            </a:extLst>
          </p:cNvPr>
          <p:cNvSpPr/>
          <p:nvPr/>
        </p:nvSpPr>
        <p:spPr>
          <a:xfrm>
            <a:off x="2393071" y="2778912"/>
            <a:ext cx="105670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Jaén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id="{6FF2F30E-5620-EE4E-AEAD-89EFCFBF0C1F}"/>
              </a:ext>
            </a:extLst>
          </p:cNvPr>
          <p:cNvSpPr/>
          <p:nvPr/>
        </p:nvSpPr>
        <p:spPr>
          <a:xfrm>
            <a:off x="2030793" y="3457473"/>
            <a:ext cx="200247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Santander</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B672F612-9EF3-0341-A1AA-0A19B3A84BC7}"/>
              </a:ext>
            </a:extLst>
          </p:cNvPr>
          <p:cNvSpPr/>
          <p:nvPr/>
        </p:nvSpPr>
        <p:spPr>
          <a:xfrm>
            <a:off x="2216752" y="4114714"/>
            <a:ext cx="131799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Alcalá</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6" name="Rectangle 5">
            <a:extLst>
              <a:ext uri="{FF2B5EF4-FFF2-40B4-BE49-F238E27FC236}">
                <a16:creationId xmlns:a16="http://schemas.microsoft.com/office/drawing/2014/main" id="{892259BA-120B-1446-A2EF-AF97577FA0EE}"/>
              </a:ext>
            </a:extLst>
          </p:cNvPr>
          <p:cNvSpPr/>
          <p:nvPr/>
        </p:nvSpPr>
        <p:spPr>
          <a:xfrm>
            <a:off x="2030793" y="4736243"/>
            <a:ext cx="17812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Popayán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442549B6-F8A6-4B43-A760-7C7BC57F95B3}"/>
              </a:ext>
            </a:extLst>
          </p:cNvPr>
          <p:cNvSpPr/>
          <p:nvPr/>
        </p:nvSpPr>
        <p:spPr>
          <a:xfrm>
            <a:off x="1918584" y="5456081"/>
            <a:ext cx="200567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Guayaquil</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FFB112E9-D6C8-5641-83DB-AD64B52ADE0B}"/>
              </a:ext>
            </a:extLst>
          </p:cNvPr>
          <p:cNvSpPr/>
          <p:nvPr/>
        </p:nvSpPr>
        <p:spPr>
          <a:xfrm>
            <a:off x="8764323" y="3485304"/>
            <a:ext cx="158889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Badajoz</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 name="Rectangle 8">
            <a:extLst>
              <a:ext uri="{FF2B5EF4-FFF2-40B4-BE49-F238E27FC236}">
                <a16:creationId xmlns:a16="http://schemas.microsoft.com/office/drawing/2014/main" id="{48391D2A-826D-3C41-B7EB-1186B4EAF2EC}"/>
              </a:ext>
            </a:extLst>
          </p:cNvPr>
          <p:cNvSpPr/>
          <p:nvPr/>
        </p:nvSpPr>
        <p:spPr>
          <a:xfrm>
            <a:off x="9025988" y="4146029"/>
            <a:ext cx="103906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León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E19F1830-8F86-C841-AAAF-92BB172A133C}"/>
              </a:ext>
            </a:extLst>
          </p:cNvPr>
          <p:cNvSpPr/>
          <p:nvPr/>
        </p:nvSpPr>
        <p:spPr>
          <a:xfrm>
            <a:off x="8966677" y="4803460"/>
            <a:ext cx="109837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Gijón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268C94A3-E4EC-F748-B554-E1D6DD3800B4}"/>
              </a:ext>
            </a:extLst>
          </p:cNvPr>
          <p:cNvSpPr/>
          <p:nvPr/>
        </p:nvSpPr>
        <p:spPr>
          <a:xfrm>
            <a:off x="8332715" y="5486271"/>
            <a:ext cx="263084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San Sebastián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104FE817-6226-9749-A6B9-9308F2514153}"/>
              </a:ext>
            </a:extLst>
          </p:cNvPr>
          <p:cNvSpPr/>
          <p:nvPr/>
        </p:nvSpPr>
        <p:spPr>
          <a:xfrm>
            <a:off x="8957486" y="2187430"/>
            <a:ext cx="120257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Potosí</a:t>
            </a:r>
          </a:p>
        </p:txBody>
      </p:sp>
      <p:sp>
        <p:nvSpPr>
          <p:cNvPr id="19" name="Título 9">
            <a:extLst>
              <a:ext uri="{FF2B5EF4-FFF2-40B4-BE49-F238E27FC236}">
                <a16:creationId xmlns:a16="http://schemas.microsoft.com/office/drawing/2014/main" id="{BC3AF1CE-A1E1-9D47-8FFE-22B8506A6137}"/>
              </a:ext>
            </a:extLst>
          </p:cNvPr>
          <p:cNvSpPr txBox="1">
            <a:spLocks/>
          </p:cNvSpPr>
          <p:nvPr/>
        </p:nvSpPr>
        <p:spPr>
          <a:xfrm>
            <a:off x="266484" y="253512"/>
            <a:ext cx="2048959" cy="461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Respuestas</a:t>
            </a:r>
            <a:endParaRPr kumimoji="0" lang="x-none"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09442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3" grpId="0"/>
      <p:bldP spid="4" grpId="0"/>
      <p:bldP spid="5" grpId="0"/>
      <p:bldP spid="6" grpId="0"/>
      <p:bldP spid="7" grpId="0"/>
      <p:bldP spid="8" grpId="0"/>
      <p:bldP spid="9" grpId="0"/>
      <p:bldP spid="11" grpId="0"/>
      <p:bldP spid="13"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5" y="1246436"/>
            <a:ext cx="11702459" cy="47298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understand the rationale for phonics teaching in MFL</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look at some of the research evidence underpinning this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explore ways to assess phonics knowledge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share ‘quick wins’ for phonics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explore presentation, practice and consolidation resources (Fr, Gm,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Sp</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b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b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Questions, discussion and next steps</a:t>
            </a:r>
          </a:p>
        </p:txBody>
      </p:sp>
      <p:pic>
        <p:nvPicPr>
          <p:cNvPr id="6" name="Picture 5">
            <a:extLst>
              <a:ext uri="{FF2B5EF4-FFF2-40B4-BE49-F238E27FC236}">
                <a16:creationId xmlns:a16="http://schemas.microsoft.com/office/drawing/2014/main" id="{8819A641-DE07-4D2C-8CFB-1BFE75D1A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4349" y="1633071"/>
            <a:ext cx="522871" cy="544657"/>
          </a:xfrm>
          <a:prstGeom prst="rect">
            <a:avLst/>
          </a:prstGeom>
        </p:spPr>
      </p:pic>
      <p:pic>
        <p:nvPicPr>
          <p:cNvPr id="7" name="Picture 6">
            <a:extLst>
              <a:ext uri="{FF2B5EF4-FFF2-40B4-BE49-F238E27FC236}">
                <a16:creationId xmlns:a16="http://schemas.microsoft.com/office/drawing/2014/main" id="{FA95750A-9C43-4606-B89C-F00EB55452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7220" y="2177728"/>
            <a:ext cx="522871" cy="544657"/>
          </a:xfrm>
          <a:prstGeom prst="rect">
            <a:avLst/>
          </a:prstGeom>
        </p:spPr>
      </p:pic>
      <p:pic>
        <p:nvPicPr>
          <p:cNvPr id="8" name="Picture 7">
            <a:extLst>
              <a:ext uri="{FF2B5EF4-FFF2-40B4-BE49-F238E27FC236}">
                <a16:creationId xmlns:a16="http://schemas.microsoft.com/office/drawing/2014/main" id="{1FE366F2-190F-4EAD-844C-26019A055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0191" y="2727696"/>
            <a:ext cx="522871" cy="544657"/>
          </a:xfrm>
          <a:prstGeom prst="rect">
            <a:avLst/>
          </a:prstGeom>
        </p:spPr>
      </p:pic>
      <p:pic>
        <p:nvPicPr>
          <p:cNvPr id="9" name="Picture 8">
            <a:extLst>
              <a:ext uri="{FF2B5EF4-FFF2-40B4-BE49-F238E27FC236}">
                <a16:creationId xmlns:a16="http://schemas.microsoft.com/office/drawing/2014/main" id="{6B212E6A-CE9C-44F2-B4B2-B2F7CF71D8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6435" y="4221378"/>
            <a:ext cx="522871" cy="544657"/>
          </a:xfrm>
          <a:prstGeom prst="rect">
            <a:avLst/>
          </a:prstGeom>
        </p:spPr>
      </p:pic>
      <p:pic>
        <p:nvPicPr>
          <p:cNvPr id="10" name="Picture 9">
            <a:extLst>
              <a:ext uri="{FF2B5EF4-FFF2-40B4-BE49-F238E27FC236}">
                <a16:creationId xmlns:a16="http://schemas.microsoft.com/office/drawing/2014/main" id="{6EA5C745-C04A-4EB4-93BF-6E4E49C271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886" y="3804695"/>
            <a:ext cx="522871" cy="544657"/>
          </a:xfrm>
          <a:prstGeom prst="rect">
            <a:avLst/>
          </a:prstGeom>
        </p:spPr>
      </p:pic>
    </p:spTree>
    <p:extLst>
      <p:ext uri="{BB962C8B-B14F-4D97-AF65-F5344CB8AC3E}">
        <p14:creationId xmlns:p14="http://schemas.microsoft.com/office/powerpoint/2010/main" val="3454226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2631" y="171106"/>
            <a:ext cx="1408914" cy="939276"/>
          </a:xfrm>
          <a:prstGeom prst="rect">
            <a:avLst/>
          </a:prstGeom>
        </p:spPr>
      </p:pic>
      <p:sp>
        <p:nvSpPr>
          <p:cNvPr id="5" name="Text Box 4"/>
          <p:cNvSpPr txBox="1">
            <a:spLocks noChangeArrowheads="1"/>
          </p:cNvSpPr>
          <p:nvPr/>
        </p:nvSpPr>
        <p:spPr bwMode="auto">
          <a:xfrm>
            <a:off x="8058272" y="1218701"/>
            <a:ext cx="3527426" cy="1277273"/>
          </a:xfrm>
          <a:prstGeom prst="rect">
            <a:avLst/>
          </a:prstGeom>
          <a:solidFill>
            <a:srgbClr val="FFF4EF"/>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altLang="en-US" sz="36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m</a:t>
            </a:r>
            <a:r>
              <a:rPr kumimoji="0" lang="en-GB" sz="36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ú</a:t>
            </a:r>
            <a:r>
              <a:rPr kumimoji="0" lang="en-GB" altLang="en-US" sz="36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sica</a:t>
            </a:r>
            <a:endParaRPr kumimoji="0" lang="en-GB" altLang="en-US" sz="36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&lt;u&gt;	  &lt;</a:t>
            </a:r>
            <a:r>
              <a:rPr kumimoji="0" lang="en-GB" altLang="en-US" sz="36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i</a:t>
            </a:r>
            <a:r>
              <a:rPr kumimoji="0" lang="en-GB" altLang="en-US" sz="36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&gt;  &lt;a&gt;</a:t>
            </a:r>
          </a:p>
        </p:txBody>
      </p:sp>
      <p:pic>
        <p:nvPicPr>
          <p:cNvPr id="6" name="Picture 2" descr="http://www.paulsquiz.com/images/stories/traintrav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272" y="2819876"/>
            <a:ext cx="3527426" cy="250507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8058273" y="5525744"/>
            <a:ext cx="3527426" cy="646331"/>
          </a:xfrm>
          <a:prstGeom prst="rect">
            <a:avLst/>
          </a:prstGeom>
          <a:solidFill>
            <a:srgbClr val="FFF4EF"/>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/u/	   /</a:t>
            </a:r>
            <a:r>
              <a:rPr kumimoji="0" lang="en-GB" alt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a:t>
            </a:r>
            <a:r>
              <a:rPr kumimoji="0" lang="en-GB" alt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a:t>
            </a:r>
          </a:p>
        </p:txBody>
      </p:sp>
      <p:sp>
        <p:nvSpPr>
          <p:cNvPr id="3" name="TextBox 2"/>
          <p:cNvSpPr txBox="1"/>
          <p:nvPr/>
        </p:nvSpPr>
        <p:spPr>
          <a:xfrm>
            <a:off x="117029" y="1485212"/>
            <a:ext cx="7607300" cy="1569660"/>
          </a:xfrm>
          <a:prstGeom prst="rect">
            <a:avLst/>
          </a:prstGeom>
          <a:noFill/>
        </p:spPr>
        <p:txBody>
          <a:bodyPr wrap="square" rtlCol="0">
            <a:spAutoFit/>
          </a:bodyPr>
          <a:lstStyle/>
          <a:p>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Orthographic depth</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 measure of how consistent / transparent the mappings are between graphemes and phonemes in a given writing system.  </a:t>
            </a:r>
          </a:p>
        </p:txBody>
      </p:sp>
      <p:pic>
        <p:nvPicPr>
          <p:cNvPr id="8" name="Picture 7" descr="background rectangle">
            <a:extLst>
              <a:ext uri="{FF2B5EF4-FFF2-40B4-BE49-F238E27FC236}">
                <a16:creationId xmlns:a16="http://schemas.microsoft.com/office/drawing/2014/main" id="{2F268D8A-73FD-4CC5-8AD1-67AAEA53565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txBox="1">
            <a:spLocks/>
          </p:cNvSpPr>
          <p:nvPr/>
        </p:nvSpPr>
        <p:spPr>
          <a:xfrm>
            <a:off x="61153" y="349216"/>
            <a:ext cx="9675935" cy="1325563"/>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rPr>
              <a:t>Definitions [4/4]</a:t>
            </a:r>
          </a:p>
        </p:txBody>
      </p:sp>
    </p:spTree>
    <p:extLst>
      <p:ext uri="{BB962C8B-B14F-4D97-AF65-F5344CB8AC3E}">
        <p14:creationId xmlns:p14="http://schemas.microsoft.com/office/powerpoint/2010/main" val="392579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9600" b="1" dirty="0">
                <a:solidFill>
                  <a:srgbClr val="002060"/>
                </a:solidFill>
              </a:rPr>
              <a:t>QUESTIONS?</a:t>
            </a:r>
            <a:endParaRPr lang="en-GB" sz="19900"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995296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41CF9B-0818-4849-8CD7-AAA42D773FA8}"/>
              </a:ext>
            </a:extLst>
          </p:cNvPr>
          <p:cNvSpPr>
            <a:spLocks noGrp="1"/>
          </p:cNvSpPr>
          <p:nvPr>
            <p:ph type="title"/>
          </p:nvPr>
        </p:nvSpPr>
        <p:spPr>
          <a:xfrm>
            <a:off x="293451" y="280273"/>
            <a:ext cx="10515600" cy="1325563"/>
          </a:xfrm>
        </p:spPr>
        <p:txBody>
          <a:bodyPr anchor="ctr">
            <a:normAutofit/>
          </a:bodyPr>
          <a:lstStyle/>
          <a:p>
            <a:r>
              <a:rPr lang="en-GB" b="1" dirty="0"/>
              <a:t>Phonics collections</a:t>
            </a:r>
          </a:p>
        </p:txBody>
      </p:sp>
      <p:sp>
        <p:nvSpPr>
          <p:cNvPr id="11" name="Content Placeholder 3">
            <a:extLst>
              <a:ext uri="{FF2B5EF4-FFF2-40B4-BE49-F238E27FC236}">
                <a16:creationId xmlns:a16="http://schemas.microsoft.com/office/drawing/2014/main" id="{9B90A9CA-CF33-4DE0-9B2B-7E39BFDF141C}"/>
              </a:ext>
            </a:extLst>
          </p:cNvPr>
          <p:cNvSpPr>
            <a:spLocks noGrp="1"/>
          </p:cNvSpPr>
          <p:nvPr>
            <p:ph sz="half" idx="2"/>
          </p:nvPr>
        </p:nvSpPr>
        <p:spPr>
          <a:xfrm>
            <a:off x="608564" y="3195570"/>
            <a:ext cx="5181600" cy="1097538"/>
          </a:xfrm>
        </p:spPr>
        <p:txBody>
          <a:bodyPr>
            <a:normAutofit/>
          </a:bodyPr>
          <a:lstStyle/>
          <a:p>
            <a:pPr marL="0" indent="0">
              <a:lnSpc>
                <a:spcPct val="250000"/>
              </a:lnSpc>
              <a:buNone/>
            </a:pPr>
            <a:r>
              <a:rPr lang="en-US" dirty="0">
                <a:solidFill>
                  <a:srgbClr val="002060"/>
                </a:solidFill>
                <a:hlinkClick r:id="rId3"/>
              </a:rPr>
              <a:t>French phonics collection</a:t>
            </a:r>
            <a:endParaRPr lang="en-US" dirty="0">
              <a:solidFill>
                <a:srgbClr val="002060"/>
              </a:solidFill>
            </a:endParaRPr>
          </a:p>
        </p:txBody>
      </p:sp>
      <p:pic>
        <p:nvPicPr>
          <p:cNvPr id="3" name="Picture 2">
            <a:extLst>
              <a:ext uri="{FF2B5EF4-FFF2-40B4-BE49-F238E27FC236}">
                <a16:creationId xmlns:a16="http://schemas.microsoft.com/office/drawing/2014/main" id="{2EC09944-1FF5-4F4C-BE91-F5C9FF596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64460">
            <a:off x="4511231" y="1365277"/>
            <a:ext cx="1613745" cy="1075410"/>
          </a:xfrm>
          <a:prstGeom prst="rect">
            <a:avLst/>
          </a:prstGeom>
        </p:spPr>
      </p:pic>
      <p:pic>
        <p:nvPicPr>
          <p:cNvPr id="6" name="Picture 5" descr="Icon&#10;&#10;Description automatically generated">
            <a:extLst>
              <a:ext uri="{FF2B5EF4-FFF2-40B4-BE49-F238E27FC236}">
                <a16:creationId xmlns:a16="http://schemas.microsoft.com/office/drawing/2014/main" id="{9AFCE4E3-CC7D-49A7-8CD3-52022AFC9E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420" y="2465534"/>
            <a:ext cx="1696641" cy="2286000"/>
          </a:xfrm>
          <a:prstGeom prst="rect">
            <a:avLst/>
          </a:prstGeom>
        </p:spPr>
      </p:pic>
      <p:sp>
        <p:nvSpPr>
          <p:cNvPr id="8" name="Content Placeholder 3">
            <a:extLst>
              <a:ext uri="{FF2B5EF4-FFF2-40B4-BE49-F238E27FC236}">
                <a16:creationId xmlns:a16="http://schemas.microsoft.com/office/drawing/2014/main" id="{075F2576-0857-4438-876F-FBEB08E16F2E}"/>
              </a:ext>
            </a:extLst>
          </p:cNvPr>
          <p:cNvSpPr txBox="1">
            <a:spLocks/>
          </p:cNvSpPr>
          <p:nvPr/>
        </p:nvSpPr>
        <p:spPr>
          <a:xfrm>
            <a:off x="4873477" y="2377662"/>
            <a:ext cx="5181600" cy="1321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2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6"/>
              </a:rPr>
              <a:t>German phonics collection</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Content Placeholder 3">
            <a:extLst>
              <a:ext uri="{FF2B5EF4-FFF2-40B4-BE49-F238E27FC236}">
                <a16:creationId xmlns:a16="http://schemas.microsoft.com/office/drawing/2014/main" id="{C04D091E-50AD-41D4-A016-47D3C94238D9}"/>
              </a:ext>
            </a:extLst>
          </p:cNvPr>
          <p:cNvSpPr txBox="1">
            <a:spLocks/>
          </p:cNvSpPr>
          <p:nvPr/>
        </p:nvSpPr>
        <p:spPr>
          <a:xfrm>
            <a:off x="7249407" y="5127727"/>
            <a:ext cx="5181600" cy="1097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2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7"/>
              </a:rPr>
              <a:t>Spanish phonics collection</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A picture containing logo&#10;&#10;Description automatically generated">
            <a:extLst>
              <a:ext uri="{FF2B5EF4-FFF2-40B4-BE49-F238E27FC236}">
                <a16:creationId xmlns:a16="http://schemas.microsoft.com/office/drawing/2014/main" id="{5E181001-E2D1-438E-B1E6-87B8A71DB7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95309">
            <a:off x="6891220" y="3790103"/>
            <a:ext cx="1647805" cy="1098108"/>
          </a:xfrm>
          <a:prstGeom prst="rect">
            <a:avLst/>
          </a:prstGeom>
        </p:spPr>
      </p:pic>
      <p:sp>
        <p:nvSpPr>
          <p:cNvPr id="12" name="Teardrop 11">
            <a:extLst>
              <a:ext uri="{FF2B5EF4-FFF2-40B4-BE49-F238E27FC236}">
                <a16:creationId xmlns:a16="http://schemas.microsoft.com/office/drawing/2014/main" id="{5E9E8C23-C7AC-47C5-A435-151553A8A1C5}"/>
              </a:ext>
            </a:extLst>
          </p:cNvPr>
          <p:cNvSpPr/>
          <p:nvPr/>
        </p:nvSpPr>
        <p:spPr>
          <a:xfrm rot="20970591">
            <a:off x="6865221" y="3985870"/>
            <a:ext cx="112273" cy="2283715"/>
          </a:xfrm>
          <a:prstGeom prst="teardrop">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ardrop 12">
            <a:extLst>
              <a:ext uri="{FF2B5EF4-FFF2-40B4-BE49-F238E27FC236}">
                <a16:creationId xmlns:a16="http://schemas.microsoft.com/office/drawing/2014/main" id="{9A75655D-FDDF-4D60-9A45-DA0E55B3FF89}"/>
              </a:ext>
            </a:extLst>
          </p:cNvPr>
          <p:cNvSpPr/>
          <p:nvPr/>
        </p:nvSpPr>
        <p:spPr>
          <a:xfrm rot="20970591">
            <a:off x="4479456" y="1469488"/>
            <a:ext cx="112273" cy="2283715"/>
          </a:xfrm>
          <a:prstGeom prst="teardrop">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691793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9600" b="1" dirty="0">
                <a:solidFill>
                  <a:srgbClr val="002060"/>
                </a:solidFill>
              </a:rPr>
              <a:t>LUNCH</a:t>
            </a:r>
            <a:endParaRPr lang="en-GB" sz="19900"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6" name="Content Placeholder 4">
            <a:extLst>
              <a:ext uri="{FF2B5EF4-FFF2-40B4-BE49-F238E27FC236}">
                <a16:creationId xmlns:a16="http://schemas.microsoft.com/office/drawing/2014/main" id="{A2434ABD-747C-483D-A2C9-CF8FE1012242}"/>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678324" y="2137333"/>
            <a:ext cx="2019725" cy="2019725"/>
          </a:xfrm>
          <a:prstGeom prst="rect">
            <a:avLst/>
          </a:prstGeom>
        </p:spPr>
      </p:pic>
    </p:spTree>
    <p:extLst>
      <p:ext uri="{BB962C8B-B14F-4D97-AF65-F5344CB8AC3E}">
        <p14:creationId xmlns:p14="http://schemas.microsoft.com/office/powerpoint/2010/main" val="2322744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41CF9B-0818-4849-8CD7-AAA42D773FA8}"/>
              </a:ext>
            </a:extLst>
          </p:cNvPr>
          <p:cNvSpPr>
            <a:spLocks noGrp="1"/>
          </p:cNvSpPr>
          <p:nvPr>
            <p:ph type="title"/>
          </p:nvPr>
        </p:nvSpPr>
        <p:spPr>
          <a:xfrm>
            <a:off x="293451" y="280273"/>
            <a:ext cx="10515600" cy="1325563"/>
          </a:xfrm>
        </p:spPr>
        <p:txBody>
          <a:bodyPr anchor="ctr">
            <a:normAutofit/>
          </a:bodyPr>
          <a:lstStyle/>
          <a:p>
            <a:r>
              <a:rPr lang="en-GB" b="1" dirty="0"/>
              <a:t>Next steps – further support</a:t>
            </a:r>
          </a:p>
        </p:txBody>
      </p:sp>
      <p:pic>
        <p:nvPicPr>
          <p:cNvPr id="2" name="Picture 1">
            <a:extLst>
              <a:ext uri="{FF2B5EF4-FFF2-40B4-BE49-F238E27FC236}">
                <a16:creationId xmlns:a16="http://schemas.microsoft.com/office/drawing/2014/main" id="{43E424B5-514A-4B42-810C-51F4F92E3A26}"/>
              </a:ext>
            </a:extLst>
          </p:cNvPr>
          <p:cNvPicPr>
            <a:picLocks noChangeAspect="1"/>
          </p:cNvPicPr>
          <p:nvPr/>
        </p:nvPicPr>
        <p:blipFill>
          <a:blip r:embed="rId3"/>
          <a:stretch>
            <a:fillRect/>
          </a:stretch>
        </p:blipFill>
        <p:spPr>
          <a:xfrm>
            <a:off x="293451" y="1768636"/>
            <a:ext cx="6003614" cy="3827303"/>
          </a:xfrm>
          <a:prstGeom prst="rect">
            <a:avLst/>
          </a:prstGeom>
          <a:noFill/>
          <a:effectLst>
            <a:outerShdw blurRad="50800" dist="38100" dir="5400000" algn="t" rotWithShape="0">
              <a:prstClr val="black">
                <a:alpha val="40000"/>
              </a:prstClr>
            </a:outerShdw>
          </a:effectLst>
        </p:spPr>
      </p:pic>
      <p:sp>
        <p:nvSpPr>
          <p:cNvPr id="11" name="Content Placeholder 3">
            <a:extLst>
              <a:ext uri="{FF2B5EF4-FFF2-40B4-BE49-F238E27FC236}">
                <a16:creationId xmlns:a16="http://schemas.microsoft.com/office/drawing/2014/main" id="{9B90A9CA-CF33-4DE0-9B2B-7E39BFDF141C}"/>
              </a:ext>
            </a:extLst>
          </p:cNvPr>
          <p:cNvSpPr>
            <a:spLocks noGrp="1"/>
          </p:cNvSpPr>
          <p:nvPr>
            <p:ph sz="half" idx="2"/>
          </p:nvPr>
        </p:nvSpPr>
        <p:spPr>
          <a:xfrm>
            <a:off x="6716949" y="1563607"/>
            <a:ext cx="5181600" cy="4351338"/>
          </a:xfrm>
        </p:spPr>
        <p:txBody>
          <a:bodyPr>
            <a:normAutofit/>
          </a:bodyPr>
          <a:lstStyle/>
          <a:p>
            <a:r>
              <a:rPr lang="en-US" dirty="0">
                <a:solidFill>
                  <a:srgbClr val="002060"/>
                </a:solidFill>
              </a:rPr>
              <a:t>660 teachers outside the network on our </a:t>
            </a:r>
            <a:r>
              <a:rPr lang="en-US" dirty="0">
                <a:solidFill>
                  <a:srgbClr val="002060"/>
                </a:solidFill>
                <a:hlinkClick r:id="rId4">
                  <a:extLst>
                    <a:ext uri="{A12FA001-AC4F-418D-AE19-62706E023703}">
                      <ahyp:hlinkClr xmlns:ahyp="http://schemas.microsoft.com/office/drawing/2018/hyperlinkcolor" val="tx"/>
                    </a:ext>
                  </a:extLst>
                </a:hlinkClick>
              </a:rPr>
              <a:t>regular mailing list</a:t>
            </a:r>
            <a:endParaRPr lang="en-US" dirty="0">
              <a:solidFill>
                <a:srgbClr val="002060"/>
              </a:solidFill>
            </a:endParaRPr>
          </a:p>
          <a:p>
            <a:r>
              <a:rPr lang="en-US" dirty="0">
                <a:solidFill>
                  <a:srgbClr val="002060"/>
                </a:solidFill>
              </a:rPr>
              <a:t>Some schools using and/or adapting the NCELP SOW and resources</a:t>
            </a:r>
          </a:p>
          <a:p>
            <a:r>
              <a:rPr lang="en-US" dirty="0">
                <a:solidFill>
                  <a:srgbClr val="002060"/>
                </a:solidFill>
              </a:rPr>
              <a:t>New </a:t>
            </a:r>
            <a:r>
              <a:rPr lang="en-US" i="1" dirty="0">
                <a:solidFill>
                  <a:srgbClr val="002060"/>
                </a:solidFill>
              </a:rPr>
              <a:t>Getting into NCELP </a:t>
            </a:r>
            <a:r>
              <a:rPr lang="en-US" dirty="0">
                <a:solidFill>
                  <a:srgbClr val="002060"/>
                </a:solidFill>
              </a:rPr>
              <a:t>area of the website</a:t>
            </a:r>
          </a:p>
        </p:txBody>
      </p:sp>
    </p:spTree>
    <p:extLst>
      <p:ext uri="{BB962C8B-B14F-4D97-AF65-F5344CB8AC3E}">
        <p14:creationId xmlns:p14="http://schemas.microsoft.com/office/powerpoint/2010/main" val="4134692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References</a:t>
            </a:r>
          </a:p>
        </p:txBody>
      </p:sp>
      <p:sp>
        <p:nvSpPr>
          <p:cNvPr id="3" name="TextBox 2"/>
          <p:cNvSpPr txBox="1"/>
          <p:nvPr/>
        </p:nvSpPr>
        <p:spPr>
          <a:xfrm>
            <a:off x="82286" y="1179406"/>
            <a:ext cx="11717329"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Erler</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(2003) Reading in a Foreign Language – Near-Beginner Adolescents’ Experiences of French in English Secondary Schools.  DPhil Thesis, Oxford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Erler</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(2004) ‘Near-Beginner Learners of French Are Reading at a Disability Level’. Francophonie, vol. 30, pp. 9-15.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Erler</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 and </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Macaro</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(2012) ‘Decoding Ability in French as a Foreign Language and Language Learning Motivation’. The Modern Language Journal, 95(4): 496-518.</a:t>
            </a:r>
            <a:b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Hamada, M. and </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Koda</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(2008) ‘Influence of First Language Orthographic Experience on Second Language Decoding and Word Learning’. Language Learning, vol. 58, no. 1, pp.1-31.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Hamada, M. and </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Koda</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(2011) ‘The role of the phonological loop in English word learning: A comparison of Chinese ESL learners and native speakers’. Journal of Psycholinguistic Research, 40(2), pp.75-92.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Macaro</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(2007) ‘Do beginner learners of French have any writing strategies?’ Language Learning Journal, 35, pp. 23–36.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Nassaji</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(2014) ‘The role and importance of lower-level processes in second language reading’.  Language Teaching, 47(1): 1-37.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Porter, A.M.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(2014) An early start to French literacy:  Learning the spoken and written word simultaneously in English primary schools.  PhD thesis, University of Southampton.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(2007)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Weisse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Maus in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Meinem</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Haus”: Using Poems and Learner Strategies to Help Learners Decode the Sounds of the L2’. Language Learning Journal, vol. 35, no. 2, pp. 175-188.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(2009) ‘Beginners’ progress in decoding L2 French: some longitudinal evidence from English Modern Foreign Languages classrooms’. Language Learning Journal, vol. 37, no. 1, pp. 3-18.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(2010) ‘Thinking aloud about L2 decoding: an exploration into the strategies used by beginner learners when pronouncing unfamiliar French words’. Language Learning Journal, vol. 38, no. 1, pp. 3-17.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(2011) Investigating and developing beginner learners’ decoding proficiency in second language French: an evaluation of two programmes of instruction. Unpublished PhD thesis, University of Oxford.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(2014) ‘Beginner learners’ progress in decoding L2 French: transfer effects in typologically similar L1-L2 writing systems’.  Writing Systems Research, </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volume 4(2): 167-189.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(2018) ‘Learners’ pronunciations of familiar and unfamiliar French words: what can they tell us about phonological decoding in an L2?’ The Language Learning Journal, 46(4):456-69. </a:t>
            </a:r>
            <a:b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 Graham, S., Porter, A., Courtney, L. and </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Savory</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(2018) Foreign Language Education: Unlocking Reading (FLEUR) - A study into the teaching of reading to beginner learners of French in secondary school.  https://ora.ox.ac.uk/objects/uuid:4b0cb239-72f0-49e4-8f32-3672625884f0</a:t>
            </a:r>
          </a:p>
        </p:txBody>
      </p:sp>
    </p:spTree>
    <p:extLst>
      <p:ext uri="{BB962C8B-B14F-4D97-AF65-F5344CB8AC3E}">
        <p14:creationId xmlns:p14="http://schemas.microsoft.com/office/powerpoint/2010/main" val="1183158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31317" y="1646125"/>
            <a:ext cx="1452282" cy="45243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t</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m</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oo</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t</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wo</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thr</a:t>
            </a:r>
            <a:r>
              <a:rPr kumimoji="0" lang="en-GB" sz="2400" b="1" i="0" u="none" strike="noStrike" kern="1200" cap="none" spc="0" normalizeH="0" baseline="0" noProof="0" dirty="0">
                <a:ln>
                  <a:noFill/>
                </a:ln>
                <a:solidFill>
                  <a:srgbClr val="FF552D"/>
                </a:solidFill>
                <a:effectLst/>
                <a:uLnTx/>
                <a:uFillTx/>
                <a:latin typeface="Tw Cen MT" panose="020B0602020104020603" pitchFamily="34" charset="0"/>
                <a:ea typeface="+mn-ea"/>
                <a:cs typeface="+mn-cs"/>
              </a:rPr>
              <a:t>ough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sh</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fl</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ew</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fl</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bl</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ue</a:t>
            </a:r>
          </a:p>
        </p:txBody>
      </p:sp>
      <p:sp>
        <p:nvSpPr>
          <p:cNvPr id="4" name="TextBox 3"/>
          <p:cNvSpPr txBox="1"/>
          <p:nvPr/>
        </p:nvSpPr>
        <p:spPr>
          <a:xfrm>
            <a:off x="6645165" y="1994997"/>
            <a:ext cx="2537011"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r>
              <a:rPr kumimoji="0" lang="en-GB" sz="2400" b="1" i="0" u="none" strike="noStrike" kern="1200" cap="none" spc="0" normalizeH="0" baseline="0" noProof="0" dirty="0">
                <a:ln>
                  <a:noFill/>
                </a:ln>
                <a:solidFill>
                  <a:srgbClr val="FF552D"/>
                </a:solidFill>
                <a:effectLst/>
                <a:uLnTx/>
                <a:uFillTx/>
                <a:latin typeface="Tw Cen MT" panose="020B0602020104020603" pitchFamily="34" charset="0"/>
                <a:ea typeface="+mn-ea"/>
                <a:cs typeface="+mn-cs"/>
              </a:rPr>
              <a:t>u</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 (thr</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p>
        </p:txBody>
      </p:sp>
      <p:cxnSp>
        <p:nvCxnSpPr>
          <p:cNvPr id="5" name="Straight Connector 4"/>
          <p:cNvCxnSpPr/>
          <p:nvPr/>
        </p:nvCxnSpPr>
        <p:spPr>
          <a:xfrm flipV="1">
            <a:off x="4883599" y="2349444"/>
            <a:ext cx="1694330" cy="1281953"/>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4883599" y="2914220"/>
            <a:ext cx="1775012" cy="717177"/>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883599" y="3451387"/>
            <a:ext cx="1797424" cy="180011"/>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83599" y="3631396"/>
            <a:ext cx="1775012" cy="326744"/>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883599" y="3631397"/>
            <a:ext cx="1775012" cy="878541"/>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3600" y="3625733"/>
            <a:ext cx="1810871" cy="1421177"/>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83599" y="3625733"/>
            <a:ext cx="1824318" cy="2005669"/>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44329" y="1957363"/>
            <a:ext cx="2133600" cy="392081"/>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533976" y="2349444"/>
            <a:ext cx="2008094" cy="246063"/>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498117" y="2349444"/>
            <a:ext cx="2079812" cy="789829"/>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802918" y="2349444"/>
            <a:ext cx="1739153" cy="1276289"/>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533977" y="2352748"/>
            <a:ext cx="1972235" cy="1832095"/>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533977" y="2352748"/>
            <a:ext cx="1972235" cy="2387907"/>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462258" y="2352748"/>
            <a:ext cx="2079812" cy="2947895"/>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601211" y="2352747"/>
            <a:ext cx="1976718" cy="3530080"/>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81024" y="2535212"/>
            <a:ext cx="2537011" cy="34163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Tw Cen MT" panose="020B0602020104020603" pitchFamily="34" charset="0"/>
                <a:ea typeface="+mn-ea"/>
                <a:cs typeface="+mn-cs"/>
              </a:rPr>
              <a:t>ɒf</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 (c</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Tw Cen MT" panose="020B0602020104020603" pitchFamily="34" charset="0"/>
                <a:ea typeface="+mn-ea"/>
                <a:cs typeface="+mn-cs"/>
              </a:rPr>
              <a:t>əʊ</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 (th</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/ɔː/ (th</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Tw Cen MT" panose="020B0602020104020603" pitchFamily="34" charset="0"/>
                <a:ea typeface="+mn-ea"/>
                <a:cs typeface="+mn-cs"/>
              </a:rPr>
              <a:t>aʊ</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 (b</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/ə/ (thor</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Tw Cen MT" panose="020B0602020104020603" pitchFamily="34" charset="0"/>
                <a:ea typeface="+mn-ea"/>
                <a:cs typeface="+mn-cs"/>
              </a:rPr>
              <a:t>ɒx</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 (l</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p>
        </p:txBody>
      </p:sp>
      <p:pic>
        <p:nvPicPr>
          <p:cNvPr id="21" name="Picture 9" descr="http://t3.gstatic.com/images?q=tbn:ANd9GcT_ImHPSFn4NoOsFdBBRW9pGUpr7vVSg9h6XwE0dpAztm9b7J-tq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9413" y="123922"/>
            <a:ext cx="1308679"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http://t0.gstatic.com/images?q=tbn:ANd9GcQGia2TQM53bgl5DOkcMvAdMjzCz_lNhZKO9AlCMv5kHQWUJCM&amp;t=1&amp;usg=__gzPzCvUJ1OJbHZTEIo42BKcbTUI="/>
          <p:cNvPicPr>
            <a:picLocks noChangeAspect="1" noChangeArrowheads="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95745" y="424617"/>
            <a:ext cx="3439555" cy="186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background rectangle">
            <a:extLst>
              <a:ext uri="{FF2B5EF4-FFF2-40B4-BE49-F238E27FC236}">
                <a16:creationId xmlns:a16="http://schemas.microsoft.com/office/drawing/2014/main" id="{3B8D5DFC-E3B6-4755-A80C-29307496CE2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txBox="1">
            <a:spLocks/>
          </p:cNvSpPr>
          <p:nvPr/>
        </p:nvSpPr>
        <p:spPr>
          <a:xfrm>
            <a:off x="-35050" y="355981"/>
            <a:ext cx="9675935" cy="1325563"/>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rPr>
              <a:t>Orthographic depth</a:t>
            </a:r>
          </a:p>
        </p:txBody>
      </p:sp>
    </p:spTree>
    <p:extLst>
      <p:ext uri="{BB962C8B-B14F-4D97-AF65-F5344CB8AC3E}">
        <p14:creationId xmlns:p14="http://schemas.microsoft.com/office/powerpoint/2010/main" val="166546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p:cNvPicPr>
            <a:picLocks noChangeAspect="1" noChangeArrowheads="1"/>
          </p:cNvPicPr>
          <p:nvPr/>
        </p:nvPicPr>
        <p:blipFill>
          <a:blip r:embed="rId3">
            <a:extLst>
              <a:ext uri="{28A0092B-C50C-407E-A947-70E740481C1C}">
                <a14:useLocalDpi xmlns:a14="http://schemas.microsoft.com/office/drawing/2010/main" val="0"/>
              </a:ext>
            </a:extLst>
          </a:blip>
          <a:srcRect l="4153" r="4153" b="32536"/>
          <a:stretch>
            <a:fillRect/>
          </a:stretch>
        </p:blipFill>
        <p:spPr bwMode="auto">
          <a:xfrm>
            <a:off x="2653567" y="1197190"/>
            <a:ext cx="6642834" cy="4855582"/>
          </a:xfrm>
          <a:prstGeom prst="rect">
            <a:avLst/>
          </a:prstGeom>
          <a:solidFill>
            <a:srgbClr val="FFF9F7"/>
          </a:solidFill>
          <a:ln>
            <a:noFill/>
          </a:ln>
        </p:spPr>
      </p:pic>
      <p:sp>
        <p:nvSpPr>
          <p:cNvPr id="6" name="Text Box 3"/>
          <p:cNvSpPr txBox="1">
            <a:spLocks noChangeArrowheads="1"/>
          </p:cNvSpPr>
          <p:nvPr/>
        </p:nvSpPr>
        <p:spPr bwMode="auto">
          <a:xfrm>
            <a:off x="2549404" y="2884122"/>
            <a:ext cx="1873250"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vert</a:t>
            </a:r>
            <a:endParaRPr kumimoji="0" lang="en-GB" altLang="en-US" sz="18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endParaRPr>
          </a:p>
        </p:txBody>
      </p:sp>
      <p:sp>
        <p:nvSpPr>
          <p:cNvPr id="7" name="Text Box 4"/>
          <p:cNvSpPr txBox="1">
            <a:spLocks noChangeArrowheads="1"/>
          </p:cNvSpPr>
          <p:nvPr/>
        </p:nvSpPr>
        <p:spPr bwMode="auto">
          <a:xfrm>
            <a:off x="4393221" y="1091230"/>
            <a:ext cx="1154112"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err="1">
                <a:ln>
                  <a:noFill/>
                </a:ln>
                <a:solidFill>
                  <a:srgbClr val="002060"/>
                </a:solidFill>
                <a:effectLst/>
                <a:uLnTx/>
                <a:uFillTx/>
                <a:latin typeface="Century Gothic" panose="020F0302020204030204"/>
                <a:ea typeface="+mn-ea"/>
                <a:cs typeface="Arial" panose="020B0604020202020204" pitchFamily="34" charset="0"/>
              </a:rPr>
              <a:t>ver</a:t>
            </a:r>
            <a:endParaRPr kumimoji="0" lang="en-GB" altLang="en-US" sz="1800" b="0" i="0" u="none" strike="noStrike" kern="120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endParaRPr>
          </a:p>
        </p:txBody>
      </p:sp>
      <p:sp>
        <p:nvSpPr>
          <p:cNvPr id="8" name="Text Box 5"/>
          <p:cNvSpPr txBox="1">
            <a:spLocks noChangeArrowheads="1"/>
          </p:cNvSpPr>
          <p:nvPr/>
        </p:nvSpPr>
        <p:spPr bwMode="auto">
          <a:xfrm>
            <a:off x="5651496" y="1017165"/>
            <a:ext cx="1103312"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vers</a:t>
            </a:r>
            <a:endParaRPr kumimoji="0" lang="en-GB" altLang="en-US" sz="18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endParaRPr>
          </a:p>
        </p:txBody>
      </p:sp>
      <p:sp>
        <p:nvSpPr>
          <p:cNvPr id="9" name="Text Box 6"/>
          <p:cNvSpPr txBox="1">
            <a:spLocks noChangeArrowheads="1"/>
          </p:cNvSpPr>
          <p:nvPr/>
        </p:nvSpPr>
        <p:spPr bwMode="auto">
          <a:xfrm>
            <a:off x="2838694" y="2154176"/>
            <a:ext cx="1873250"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verts</a:t>
            </a:r>
            <a:endParaRPr kumimoji="0" lang="en-GB" altLang="en-US" sz="18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endParaRPr>
          </a:p>
        </p:txBody>
      </p:sp>
      <p:sp>
        <p:nvSpPr>
          <p:cNvPr id="10" name="Text Box 7"/>
          <p:cNvSpPr txBox="1">
            <a:spLocks noChangeArrowheads="1"/>
          </p:cNvSpPr>
          <p:nvPr/>
        </p:nvSpPr>
        <p:spPr bwMode="auto">
          <a:xfrm>
            <a:off x="7580803" y="1174841"/>
            <a:ext cx="1873250"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err="1">
                <a:ln>
                  <a:noFill/>
                </a:ln>
                <a:solidFill>
                  <a:srgbClr val="002060"/>
                </a:solidFill>
                <a:effectLst/>
                <a:uLnTx/>
                <a:uFillTx/>
                <a:latin typeface="Century Gothic" panose="020F0302020204030204"/>
                <a:ea typeface="+mn-ea"/>
                <a:cs typeface="Arial" panose="020B0604020202020204" pitchFamily="34" charset="0"/>
              </a:rPr>
              <a:t>verre</a:t>
            </a:r>
            <a:endParaRPr kumimoji="0" lang="en-GB" altLang="en-US" sz="1800" b="0" i="0" u="none" strike="noStrike" kern="120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endParaRPr>
          </a:p>
        </p:txBody>
      </p:sp>
      <p:sp>
        <p:nvSpPr>
          <p:cNvPr id="11" name="Text Box 8"/>
          <p:cNvSpPr txBox="1">
            <a:spLocks noChangeArrowheads="1"/>
          </p:cNvSpPr>
          <p:nvPr/>
        </p:nvSpPr>
        <p:spPr bwMode="auto">
          <a:xfrm>
            <a:off x="8416682" y="1877698"/>
            <a:ext cx="1873250" cy="646112"/>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verres</a:t>
            </a:r>
            <a:endParaRPr kumimoji="0" lang="en-GB" altLang="en-US" sz="18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endParaRPr>
          </a:p>
        </p:txBody>
      </p:sp>
      <p:sp>
        <p:nvSpPr>
          <p:cNvPr id="12" name="Text Box 9"/>
          <p:cNvSpPr txBox="1">
            <a:spLocks noChangeArrowheads="1"/>
          </p:cNvSpPr>
          <p:nvPr/>
        </p:nvSpPr>
        <p:spPr bwMode="auto">
          <a:xfrm>
            <a:off x="8602847" y="3099064"/>
            <a:ext cx="1873250"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 vaire</a:t>
            </a:r>
          </a:p>
        </p:txBody>
      </p:sp>
      <p:sp>
        <p:nvSpPr>
          <p:cNvPr id="13" name="Text Box 10"/>
          <p:cNvSpPr txBox="1">
            <a:spLocks noChangeArrowheads="1"/>
          </p:cNvSpPr>
          <p:nvPr/>
        </p:nvSpPr>
        <p:spPr bwMode="auto">
          <a:xfrm>
            <a:off x="8530280" y="3890698"/>
            <a:ext cx="1873250" cy="646112"/>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 vaires</a:t>
            </a:r>
          </a:p>
        </p:txBody>
      </p:sp>
      <p:sp>
        <p:nvSpPr>
          <p:cNvPr id="14" name="Text Box 11"/>
          <p:cNvSpPr txBox="1">
            <a:spLocks noChangeArrowheads="1"/>
          </p:cNvSpPr>
          <p:nvPr/>
        </p:nvSpPr>
        <p:spPr bwMode="auto">
          <a:xfrm>
            <a:off x="7593655" y="5104951"/>
            <a:ext cx="1873250" cy="646112"/>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 verd</a:t>
            </a:r>
          </a:p>
        </p:txBody>
      </p:sp>
      <p:pic>
        <p:nvPicPr>
          <p:cNvPr id="15" name="Picture 12" descr="scan001001"/>
          <p:cNvPicPr>
            <a:picLocks noChangeAspect="1" noChangeArrowheads="1"/>
          </p:cNvPicPr>
          <p:nvPr/>
        </p:nvPicPr>
        <p:blipFill>
          <a:blip r:embed="rId4">
            <a:extLst>
              <a:ext uri="{28A0092B-C50C-407E-A947-70E740481C1C}">
                <a14:useLocalDpi xmlns:a14="http://schemas.microsoft.com/office/drawing/2010/main" val="0"/>
              </a:ext>
            </a:extLst>
          </a:blip>
          <a:srcRect l="14078" t="32144" r="62671" b="61243"/>
          <a:stretch>
            <a:fillRect/>
          </a:stretch>
        </p:blipFill>
        <p:spPr bwMode="auto">
          <a:xfrm>
            <a:off x="5335467" y="6052771"/>
            <a:ext cx="16557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5"/>
          <p:cNvSpPr txBox="1">
            <a:spLocks noChangeArrowheads="1"/>
          </p:cNvSpPr>
          <p:nvPr/>
        </p:nvSpPr>
        <p:spPr bwMode="auto">
          <a:xfrm>
            <a:off x="1872947" y="4155709"/>
            <a:ext cx="1873250"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vair</a:t>
            </a:r>
            <a:endParaRPr kumimoji="0" lang="en-GB" altLang="en-US" sz="18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endParaRPr>
          </a:p>
        </p:txBody>
      </p:sp>
      <p:pic>
        <p:nvPicPr>
          <p:cNvPr id="4" name="Picture 3" descr="france_fl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1" y="141289"/>
            <a:ext cx="1305719" cy="86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background rectangle">
            <a:extLst>
              <a:ext uri="{FF2B5EF4-FFF2-40B4-BE49-F238E27FC236}">
                <a16:creationId xmlns:a16="http://schemas.microsoft.com/office/drawing/2014/main" id="{FF7B89BC-C17E-4447-BCF5-5271EC2B6DE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246229"/>
            <a:ext cx="6649156" cy="867128"/>
          </a:xfrm>
          <a:prstGeom prst="rect">
            <a:avLst/>
          </a:prstGeom>
        </p:spPr>
      </p:pic>
      <p:sp>
        <p:nvSpPr>
          <p:cNvPr id="2" name="Title 1"/>
          <p:cNvSpPr txBox="1">
            <a:spLocks/>
          </p:cNvSpPr>
          <p:nvPr/>
        </p:nvSpPr>
        <p:spPr>
          <a:xfrm>
            <a:off x="0" y="325959"/>
            <a:ext cx="9675935" cy="1325563"/>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rPr>
              <a:t>Orthographic depth</a:t>
            </a:r>
          </a:p>
        </p:txBody>
      </p:sp>
    </p:spTree>
    <p:extLst>
      <p:ext uri="{BB962C8B-B14F-4D97-AF65-F5344CB8AC3E}">
        <p14:creationId xmlns:p14="http://schemas.microsoft.com/office/powerpoint/2010/main" val="282294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aulsquiz.com/images/stories/traintrav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165" y="1329559"/>
            <a:ext cx="2202546" cy="16550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p:cNvPicPr>
            <a:picLocks noChangeAspect="1" noChangeArrowheads="1"/>
          </p:cNvPicPr>
          <p:nvPr/>
        </p:nvPicPr>
        <p:blipFill>
          <a:blip r:embed="rId4">
            <a:extLst>
              <a:ext uri="{28A0092B-C50C-407E-A947-70E740481C1C}">
                <a14:useLocalDpi xmlns:a14="http://schemas.microsoft.com/office/drawing/2010/main" val="0"/>
              </a:ext>
            </a:extLst>
          </a:blip>
          <a:srcRect l="4153" r="4153" b="32536"/>
          <a:stretch>
            <a:fillRect/>
          </a:stretch>
        </p:blipFill>
        <p:spPr bwMode="auto">
          <a:xfrm>
            <a:off x="5040232" y="1272009"/>
            <a:ext cx="2342984" cy="171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t0.gstatic.com/images?q=tbn:ANd9GcQGia2TQM53bgl5DOkcMvAdMjzCz_lNhZKO9AlCMv5kHQWUJCM&amp;t=1&amp;usg=__gzPzCvUJ1OJbHZTEIo42BKcbTUI="/>
          <p:cNvPicPr>
            <a:picLocks noChangeAspect="1" noChangeArrowheads="1"/>
          </p:cNvPicPr>
          <p:nvPr/>
        </p:nvPicPr>
        <p:blipFill>
          <a:blip r:embed="rId5">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18447" y="1239762"/>
            <a:ext cx="3285600" cy="177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a:off x="7718447" y="3016859"/>
            <a:ext cx="3416392" cy="2834787"/>
          </a:xfrm>
          <a:prstGeom prst="rect">
            <a:avLst/>
          </a:prstGeom>
        </p:spPr>
      </p:pic>
      <p:sp>
        <p:nvSpPr>
          <p:cNvPr id="8" name="TextBox 7"/>
          <p:cNvSpPr txBox="1"/>
          <p:nvPr/>
        </p:nvSpPr>
        <p:spPr>
          <a:xfrm>
            <a:off x="245661" y="2984615"/>
            <a:ext cx="6648082"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Awareness-raising tasks and analogies like these may be useful for MFL pupils!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Help them to understand the learning challenge they face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Aim is to develop healthier ‘attributions’ and sense of agency </a:t>
            </a:r>
          </a:p>
        </p:txBody>
      </p:sp>
      <p:pic>
        <p:nvPicPr>
          <p:cNvPr id="9" name="Picture 8" descr="background rectangle">
            <a:extLst>
              <a:ext uri="{FF2B5EF4-FFF2-40B4-BE49-F238E27FC236}">
                <a16:creationId xmlns:a16="http://schemas.microsoft.com/office/drawing/2014/main" id="{9DC4E5AA-EAC9-4F51-AD14-36DD1F8F4F2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191335"/>
            <a:ext cx="6649156" cy="867128"/>
          </a:xfrm>
          <a:prstGeom prst="rect">
            <a:avLst/>
          </a:prstGeom>
        </p:spPr>
      </p:pic>
      <p:sp>
        <p:nvSpPr>
          <p:cNvPr id="5" name="Title 4">
            <a:extLst>
              <a:ext uri="{FF2B5EF4-FFF2-40B4-BE49-F238E27FC236}">
                <a16:creationId xmlns:a16="http://schemas.microsoft.com/office/drawing/2014/main" id="{957F6C70-31E7-499A-8EB9-FE845E5ABE5F}"/>
              </a:ext>
            </a:extLst>
          </p:cNvPr>
          <p:cNvSpPr>
            <a:spLocks noGrp="1"/>
          </p:cNvSpPr>
          <p:nvPr>
            <p:ph type="title"/>
          </p:nvPr>
        </p:nvSpPr>
        <p:spPr>
          <a:xfrm>
            <a:off x="0" y="-85801"/>
            <a:ext cx="10515600" cy="1325563"/>
          </a:xfrm>
        </p:spPr>
        <p:txBody>
          <a:bodyPr>
            <a:normAutofit/>
          </a:bodyPr>
          <a:lstStyle/>
          <a:p>
            <a:r>
              <a:rPr lang="en-GB" sz="4000" b="1" dirty="0">
                <a:solidFill>
                  <a:schemeClr val="bg1"/>
                </a:solidFill>
              </a:rPr>
              <a:t>Orthographic depth</a:t>
            </a:r>
            <a:endParaRPr lang="en-GB" sz="4000" dirty="0"/>
          </a:p>
        </p:txBody>
      </p:sp>
    </p:spTree>
    <p:extLst>
      <p:ext uri="{BB962C8B-B14F-4D97-AF65-F5344CB8AC3E}">
        <p14:creationId xmlns:p14="http://schemas.microsoft.com/office/powerpoint/2010/main" val="1510416585"/>
      </p:ext>
    </p:extLst>
  </p:cSld>
  <p:clrMapOvr>
    <a:masterClrMapping/>
  </p:clrMapOvr>
</p:sld>
</file>

<file path=ppt/theme/theme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10.xml><?xml version="1.0" encoding="utf-8"?>
<a:theme xmlns:a="http://schemas.openxmlformats.org/drawingml/2006/main" name="1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8.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docProps/app.xml><?xml version="1.0" encoding="utf-8"?>
<Properties xmlns="http://schemas.openxmlformats.org/officeDocument/2006/extended-properties" xmlns:vt="http://schemas.openxmlformats.org/officeDocument/2006/docPropsVTypes">
  <TotalTime>144</TotalTime>
  <Words>14173</Words>
  <Application>Microsoft Office PowerPoint</Application>
  <PresentationFormat>Widescreen</PresentationFormat>
  <Paragraphs>1217</Paragraphs>
  <Slides>64</Slides>
  <Notes>62</Notes>
  <HiddenSlides>0</HiddenSlides>
  <MMClips>0</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64</vt:i4>
      </vt:variant>
    </vt:vector>
  </HeadingPairs>
  <TitlesOfParts>
    <vt:vector size="87" baseType="lpstr">
      <vt:lpstr>5yearsoldfont</vt:lpstr>
      <vt:lpstr>Twentieth Century</vt:lpstr>
      <vt:lpstr>Arial</vt:lpstr>
      <vt:lpstr>Calibri</vt:lpstr>
      <vt:lpstr>Calibri Light</vt:lpstr>
      <vt:lpstr>Century Gothic</vt:lpstr>
      <vt:lpstr>Courier New</vt:lpstr>
      <vt:lpstr>Symbol</vt:lpstr>
      <vt:lpstr>Tw Cen MT</vt:lpstr>
      <vt:lpstr>Wingdings</vt:lpstr>
      <vt:lpstr>6_Office Theme</vt:lpstr>
      <vt:lpstr>5_Office Theme</vt:lpstr>
      <vt:lpstr>1_Office Theme</vt:lpstr>
      <vt:lpstr>10_Office Theme</vt:lpstr>
      <vt:lpstr>2_Office Theme</vt:lpstr>
      <vt:lpstr>7_Office Theme</vt:lpstr>
      <vt:lpstr>8_Office Theme</vt:lpstr>
      <vt:lpstr>9_Office Theme</vt:lpstr>
      <vt:lpstr>11_Office Theme</vt:lpstr>
      <vt:lpstr>12_Office Theme</vt:lpstr>
      <vt:lpstr>13_Office Theme</vt:lpstr>
      <vt:lpstr>Office Theme</vt:lpstr>
      <vt:lpstr>3_Office Theme</vt:lpstr>
      <vt:lpstr>Session 2: How does explicit phonics teaching make a difference?</vt:lpstr>
      <vt:lpstr>Aims for the session</vt:lpstr>
      <vt:lpstr>Definitions [1/3]</vt:lpstr>
      <vt:lpstr>Definitions [2/4]</vt:lpstr>
      <vt:lpstr>Definitions [3/4]</vt:lpstr>
      <vt:lpstr>PowerPoint Presentation</vt:lpstr>
      <vt:lpstr>PowerPoint Presentation</vt:lpstr>
      <vt:lpstr>PowerPoint Presentation</vt:lpstr>
      <vt:lpstr>Orthographic depth</vt:lpstr>
      <vt:lpstr>Why teach phonics? [1/3]</vt:lpstr>
      <vt:lpstr>Why teach phonics? [2/3]</vt:lpstr>
      <vt:lpstr>Why teach phonics? [3/3]</vt:lpstr>
      <vt:lpstr>PowerPoint Presentation</vt:lpstr>
      <vt:lpstr>Can we teach phonics? </vt:lpstr>
      <vt:lpstr>Research evidence (1/7)</vt:lpstr>
      <vt:lpstr>Research evidence (2/7)</vt:lpstr>
      <vt:lpstr>Research evidence (3/7)</vt:lpstr>
      <vt:lpstr>Research evidence (4/7)</vt:lpstr>
      <vt:lpstr>Research evidence (5/7)</vt:lpstr>
      <vt:lpstr>Research evidence (6/7)</vt:lpstr>
      <vt:lpstr>Research evidence (7/7)</vt:lpstr>
      <vt:lpstr>Aims for the session</vt:lpstr>
      <vt:lpstr>PowerPoint Presentation</vt:lpstr>
      <vt:lpstr>PowerPoint Presentation</vt:lpstr>
      <vt:lpstr>Section A: Listening - Phonics</vt:lpstr>
      <vt:lpstr>SECTION D: Speaking - Phonics</vt:lpstr>
      <vt:lpstr>Y8 French Applying your knoweledge</vt:lpstr>
      <vt:lpstr>Summary key points</vt:lpstr>
      <vt:lpstr>Aims for the session</vt:lpstr>
      <vt:lpstr>What are some ‘quick wins’ ?</vt:lpstr>
      <vt:lpstr>Curriculum design take-aways</vt:lpstr>
      <vt:lpstr>Using unknown words [1]</vt:lpstr>
      <vt:lpstr>Phonetik - der Bodensee [1/2]</vt:lpstr>
      <vt:lpstr>Phonétique</vt:lpstr>
      <vt:lpstr>Using unknown words [2]</vt:lpstr>
      <vt:lpstr>Pirates!</vt:lpstr>
      <vt:lpstr>En anglais et en français</vt:lpstr>
      <vt:lpstr>PowerPoint Presentation</vt:lpstr>
      <vt:lpstr>French Phonics Collection </vt:lpstr>
      <vt:lpstr>French phonics</vt:lpstr>
      <vt:lpstr>SFC</vt:lpstr>
      <vt:lpstr>Phonétique (1/3)  </vt:lpstr>
      <vt:lpstr>Phonétique (2/3)  </vt:lpstr>
      <vt:lpstr>Phonétique (3/3)  </vt:lpstr>
      <vt:lpstr>PowerPoint Presentation</vt:lpstr>
      <vt:lpstr>German phonics</vt:lpstr>
      <vt:lpstr>Miezes Traum</vt:lpstr>
      <vt:lpstr>Phonetik</vt:lpstr>
      <vt:lpstr>Phonetik</vt:lpstr>
      <vt:lpstr>Katrin ruft an</vt:lpstr>
      <vt:lpstr>PowerPoint Presentation</vt:lpstr>
      <vt:lpstr>PowerPoint Presentation</vt:lpstr>
      <vt:lpstr>Spanish phonics</vt:lpstr>
      <vt:lpstr>Ciudades de España y otros países de habla hispana</vt:lpstr>
      <vt:lpstr>Ahora pronuncia los nombres de las ciudades.  </vt:lpstr>
      <vt:lpstr>Ciudades de España y otros países de habla hispana</vt:lpstr>
      <vt:lpstr>Estudiante A</vt:lpstr>
      <vt:lpstr>Estudiante A</vt:lpstr>
      <vt:lpstr>Aims for the session</vt:lpstr>
      <vt:lpstr>QUESTIONS?</vt:lpstr>
      <vt:lpstr>Phonics collections</vt:lpstr>
      <vt:lpstr>LUNCH</vt:lpstr>
      <vt:lpstr>Next steps – further support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 Curriculum Design: intent, implementation and impact in languages</dc:title>
  <dc:creator>Rachel Hawkes</dc:creator>
  <cp:lastModifiedBy>Rachel Hawkes</cp:lastModifiedBy>
  <cp:revision>11</cp:revision>
  <dcterms:created xsi:type="dcterms:W3CDTF">2021-05-29T16:30:18Z</dcterms:created>
  <dcterms:modified xsi:type="dcterms:W3CDTF">2021-07-03T14:19:59Z</dcterms:modified>
</cp:coreProperties>
</file>