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1" r:id="rId3"/>
    <p:sldMasterId id="2147483733" r:id="rId4"/>
    <p:sldMasterId id="2147483745" r:id="rId5"/>
    <p:sldMasterId id="2147483757" r:id="rId6"/>
    <p:sldMasterId id="2147483770" r:id="rId7"/>
    <p:sldMasterId id="2147483782" r:id="rId8"/>
  </p:sldMasterIdLst>
  <p:notesMasterIdLst>
    <p:notesMasterId r:id="rId49"/>
  </p:notesMasterIdLst>
  <p:sldIdLst>
    <p:sldId id="771" r:id="rId9"/>
    <p:sldId id="329" r:id="rId10"/>
    <p:sldId id="274" r:id="rId11"/>
    <p:sldId id="772" r:id="rId12"/>
    <p:sldId id="776" r:id="rId13"/>
    <p:sldId id="303" r:id="rId14"/>
    <p:sldId id="271" r:id="rId15"/>
    <p:sldId id="315" r:id="rId16"/>
    <p:sldId id="317" r:id="rId17"/>
    <p:sldId id="786" r:id="rId18"/>
    <p:sldId id="258" r:id="rId19"/>
    <p:sldId id="773" r:id="rId20"/>
    <p:sldId id="788" r:id="rId21"/>
    <p:sldId id="779" r:id="rId22"/>
    <p:sldId id="617" r:id="rId23"/>
    <p:sldId id="791" r:id="rId24"/>
    <p:sldId id="522" r:id="rId25"/>
    <p:sldId id="782" r:id="rId26"/>
    <p:sldId id="783" r:id="rId27"/>
    <p:sldId id="784" r:id="rId28"/>
    <p:sldId id="787" r:id="rId29"/>
    <p:sldId id="351" r:id="rId30"/>
    <p:sldId id="275" r:id="rId31"/>
    <p:sldId id="276" r:id="rId32"/>
    <p:sldId id="277" r:id="rId33"/>
    <p:sldId id="278" r:id="rId34"/>
    <p:sldId id="302" r:id="rId35"/>
    <p:sldId id="770" r:id="rId36"/>
    <p:sldId id="308" r:id="rId37"/>
    <p:sldId id="528" r:id="rId38"/>
    <p:sldId id="505" r:id="rId39"/>
    <p:sldId id="506" r:id="rId40"/>
    <p:sldId id="507" r:id="rId41"/>
    <p:sldId id="508" r:id="rId42"/>
    <p:sldId id="509" r:id="rId43"/>
    <p:sldId id="510" r:id="rId44"/>
    <p:sldId id="789" r:id="rId45"/>
    <p:sldId id="259" r:id="rId46"/>
    <p:sldId id="790" r:id="rId47"/>
    <p:sldId id="775" r:id="rId4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66400"/>
    <a:srgbClr val="E3EAFD"/>
    <a:srgbClr val="1F4E79"/>
    <a:srgbClr val="FBF0D5"/>
    <a:srgbClr val="EE6000"/>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3426" autoAdjust="0"/>
  </p:normalViewPr>
  <p:slideViewPr>
    <p:cSldViewPr snapToGrid="0">
      <p:cViewPr varScale="1">
        <p:scale>
          <a:sx n="56" d="100"/>
          <a:sy n="56" d="100"/>
        </p:scale>
        <p:origin x="1098"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79BAE9C-ACF2-4362-814B-1AB50972AD2E}" type="datetimeFigureOut">
              <a:rPr lang="en-GB" smtClean="0"/>
              <a:t>03/07/2021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introductory session examines the key drivers of curriculum planning and the core components of language learning, providing answers to the question, “What does an excellent languages curriculum look like?”</a:t>
            </a: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recently asked some NCELP project teachers to improve this slide.</a:t>
            </a:r>
            <a:br>
              <a:rPr lang="en-GB" baseline="0" dirty="0"/>
            </a:br>
            <a:r>
              <a:rPr lang="en-GB" baseline="0" dirty="0"/>
              <a:t>These were their main responses.</a:t>
            </a: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123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So, how could we improve the task on the previous slide.</a:t>
            </a:r>
            <a:br>
              <a:rPr lang="en-GB" sz="1300" dirty="0"/>
            </a:br>
            <a:r>
              <a:rPr lang="en-GB" sz="1300" dirty="0"/>
              <a:t>Obviously, it’s always a bit false working in a vacuum, creating a one-off task, but it’s also helpful to go a step further than critiquing an existing task. So…</a:t>
            </a:r>
            <a:br>
              <a:rPr lang="en-GB" sz="1300" dirty="0"/>
            </a:br>
            <a:br>
              <a:rPr lang="en-GB" sz="1300" dirty="0"/>
            </a:br>
            <a:r>
              <a:rPr lang="en-GB" sz="1300" dirty="0"/>
              <a:t>Our context is that this is the introduction to gender of nouns and the indefinite article… We have to assume that students have already met at least two parts of the verb TENER, too.</a:t>
            </a:r>
            <a:br>
              <a:rPr lang="en-GB" sz="1300" dirty="0"/>
            </a:br>
            <a:endParaRPr lang="en-GB" sz="1300" dirty="0"/>
          </a:p>
          <a:p>
            <a:r>
              <a:rPr lang="en-GB" sz="1300" dirty="0"/>
              <a:t>Improvements could include:</a:t>
            </a:r>
          </a:p>
          <a:p>
            <a:r>
              <a:rPr lang="en-GB" sz="1300" dirty="0"/>
              <a:t>1]  Remove the gender information (m) / (f) from the task – to make the students have to notice the form of the noun.</a:t>
            </a:r>
            <a:br>
              <a:rPr lang="en-GB" sz="1300" dirty="0"/>
            </a:br>
            <a:r>
              <a:rPr lang="en-GB" sz="1300" dirty="0"/>
              <a:t>2]  Ensure that the nouns we use consolidate the pattern of a lot of nouns in Spanish (ends in ‘o’ = (m), ends in ‘a’ = (f)</a:t>
            </a:r>
            <a:br>
              <a:rPr lang="en-GB" sz="1300" dirty="0"/>
            </a:br>
            <a:r>
              <a:rPr lang="en-GB" sz="1300" dirty="0"/>
              <a:t>so, leave out ‘</a:t>
            </a:r>
            <a:r>
              <a:rPr lang="en-GB" sz="1300" dirty="0" err="1"/>
              <a:t>pez</a:t>
            </a:r>
            <a:r>
              <a:rPr lang="en-GB" sz="1300" dirty="0"/>
              <a:t>’ and ‘</a:t>
            </a:r>
            <a:r>
              <a:rPr lang="en-GB" sz="1300" dirty="0" err="1"/>
              <a:t>serpiente</a:t>
            </a:r>
            <a:r>
              <a:rPr lang="en-GB" sz="1300" dirty="0"/>
              <a:t>’ and instead use….</a:t>
            </a:r>
            <a:br>
              <a:rPr lang="en-GB" sz="1300" dirty="0"/>
            </a:br>
            <a:r>
              <a:rPr lang="en-GB" sz="1300" dirty="0"/>
              <a:t>‘</a:t>
            </a:r>
            <a:r>
              <a:rPr lang="en-GB" sz="1300" dirty="0" err="1"/>
              <a:t>libro</a:t>
            </a:r>
            <a:r>
              <a:rPr lang="en-GB" sz="1300" dirty="0"/>
              <a:t>’ / ‘casa’</a:t>
            </a:r>
            <a:br>
              <a:rPr lang="en-GB" sz="1300" dirty="0"/>
            </a:br>
            <a:r>
              <a:rPr lang="en-GB" sz="1300" dirty="0"/>
              <a:t>3) Consider the usefulness (i.e. frequency) of the words we include – ‘</a:t>
            </a:r>
            <a:r>
              <a:rPr lang="en-GB" sz="1300" dirty="0" err="1"/>
              <a:t>cobaya</a:t>
            </a:r>
            <a:r>
              <a:rPr lang="en-GB" sz="1300" dirty="0"/>
              <a:t>’ clearly fits the pattern for gender, but is it a useful word?  Why not use grammar tasks to work with useful vocabulary, too?</a:t>
            </a:r>
            <a:br>
              <a:rPr lang="en-GB" sz="1300" dirty="0"/>
            </a:br>
            <a:r>
              <a:rPr lang="en-GB" sz="1300" dirty="0"/>
              <a:t>[This is a prompt again to think outside ‘topic’ lines – the original version of the task is topic-based – pets/family – we could keep the broad theme, potentially, but still include higher-frequency words]</a:t>
            </a:r>
            <a:br>
              <a:rPr lang="en-GB" sz="1300" dirty="0"/>
            </a:br>
            <a:r>
              <a:rPr lang="en-GB" sz="1300" dirty="0"/>
              <a:t>4] Three parts of TENER are used but are completely superfluous to the task.  If we’re not going to focus on them, we might as well get rid of them. OR, we make them a focus.  It’s trickier to make a focus of three persons at once, so suggest we contrast I and s/he, and add a comprehension step.</a:t>
            </a:r>
            <a:br>
              <a:rPr lang="en-GB" sz="130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393547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dirty="0">
                <a:solidFill>
                  <a:srgbClr val="1F4E79"/>
                </a:solidFill>
              </a:rPr>
              <a:t>Let’s summarise.</a:t>
            </a:r>
            <a:br>
              <a:rPr lang="en-GB" sz="1200" dirty="0">
                <a:solidFill>
                  <a:srgbClr val="1F4E79"/>
                </a:solidFill>
              </a:rPr>
            </a:br>
            <a:r>
              <a:rPr lang="en-GB" sz="1200" dirty="0">
                <a:solidFill>
                  <a:srgbClr val="1F4E79"/>
                </a:solidFill>
              </a:rPr>
              <a:t>So far, we have acknowledged that our learners learn language in a time-limited context, so that every minute counts.</a:t>
            </a:r>
          </a:p>
          <a:p>
            <a:pPr defTabSz="966155">
              <a:defRPr/>
            </a:pPr>
            <a:br>
              <a:rPr lang="en-GB" sz="1200" dirty="0">
                <a:solidFill>
                  <a:srgbClr val="1F4E79"/>
                </a:solidFill>
              </a:rPr>
            </a:br>
            <a:r>
              <a:rPr lang="en-GB" sz="1200" dirty="0">
                <a:solidFill>
                  <a:srgbClr val="1F4E79"/>
                </a:solidFill>
              </a:rPr>
              <a:t>Then, we are exploring the idea that our current, very natural assumptions about published courses may need revising because:</a:t>
            </a:r>
            <a:br>
              <a:rPr lang="en-GB" sz="1200" dirty="0">
                <a:solidFill>
                  <a:srgbClr val="1F4E79"/>
                </a:solidFill>
              </a:rPr>
            </a:br>
            <a:r>
              <a:rPr lang="en-GB" sz="1200" dirty="0" err="1">
                <a:solidFill>
                  <a:srgbClr val="1F4E79"/>
                </a:solidFill>
              </a:rPr>
              <a:t>i</a:t>
            </a:r>
            <a:r>
              <a:rPr lang="en-GB" sz="1200" dirty="0">
                <a:solidFill>
                  <a:srgbClr val="1F4E79"/>
                </a:solidFill>
              </a:rPr>
              <a:t>.  many tasks may only practise vocabulary</a:t>
            </a:r>
            <a:br>
              <a:rPr lang="en-GB" sz="1200" dirty="0">
                <a:solidFill>
                  <a:srgbClr val="1F4E79"/>
                </a:solidFill>
              </a:rPr>
            </a:br>
            <a:r>
              <a:rPr lang="en-GB" sz="1200" dirty="0">
                <a:solidFill>
                  <a:srgbClr val="1F4E79"/>
                </a:solidFill>
              </a:rPr>
              <a:t>ii. listening and reading that compel learners to process the grammar are missing</a:t>
            </a:r>
            <a:br>
              <a:rPr lang="en-GB" sz="1200" dirty="0">
                <a:solidFill>
                  <a:srgbClr val="1F4E79"/>
                </a:solidFill>
              </a:rPr>
            </a:br>
            <a:r>
              <a:rPr lang="en-GB" sz="1200" dirty="0">
                <a:solidFill>
                  <a:srgbClr val="1F4E79"/>
                </a:solidFill>
              </a:rPr>
              <a:t>iii. grammar-focused tasks (typically written) are often mechanical.</a:t>
            </a:r>
            <a:br>
              <a:rPr lang="en-GB" sz="1200" dirty="0">
                <a:solidFill>
                  <a:srgbClr val="1F4E79"/>
                </a:solidFill>
              </a:rPr>
            </a:br>
            <a:br>
              <a:rPr lang="en-GB" sz="1200" dirty="0">
                <a:solidFill>
                  <a:srgbClr val="1F4E79"/>
                </a:solidFill>
              </a:rPr>
            </a:br>
            <a:r>
              <a:rPr lang="en-GB" sz="1200" dirty="0">
                <a:solidFill>
                  <a:srgbClr val="1F4E79"/>
                </a:solidFill>
              </a:rPr>
              <a:t>Finally, as we’ve also just seen, we can adapt some text book tasks to make the grammar salient and increase the chances of students learning it.</a:t>
            </a:r>
            <a:br>
              <a:rPr lang="en-GB" sz="1200" dirty="0">
                <a:solidFill>
                  <a:srgbClr val="1F4E79"/>
                </a:solidFill>
              </a:rPr>
            </a:br>
            <a:br>
              <a:rPr lang="en-GB" sz="1200" dirty="0">
                <a:solidFill>
                  <a:srgbClr val="1F4E79"/>
                </a:solidFill>
              </a:rPr>
            </a:br>
            <a:r>
              <a:rPr lang="en-GB" sz="1200" dirty="0">
                <a:solidFill>
                  <a:srgbClr val="1F4E79"/>
                </a:solidFill>
              </a:rPr>
              <a:t>But this is only part of the issue.</a:t>
            </a:r>
            <a:br>
              <a:rPr lang="en-GB" sz="1200" dirty="0">
                <a:solidFill>
                  <a:srgbClr val="1F4E79"/>
                </a:solidFill>
              </a:rPr>
            </a:br>
            <a:endParaRPr lang="en-GB" sz="1200" dirty="0">
              <a:solidFill>
                <a:srgbClr val="1F4E79"/>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4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Can all the issues can be solved by re-designing the tasks to include a better grammar focus?</a:t>
            </a:r>
            <a:br>
              <a:rPr lang="en-GB" dirty="0"/>
            </a:br>
            <a:r>
              <a:rPr lang="en-GB" dirty="0"/>
              <a:t>One of the issues we saw (and then changed in the re-designed slide) was the choice of vocabulary.</a:t>
            </a:r>
            <a:br>
              <a:rPr lang="en-GB" dirty="0"/>
            </a:br>
            <a:r>
              <a:rPr lang="en-GB" dirty="0"/>
              <a:t>We swapped out some of the animals (those which didn’t have a helpful, regular pattern for students to grasp hold of and embed) for other items.  </a:t>
            </a:r>
            <a:br>
              <a:rPr lang="en-GB" dirty="0"/>
            </a:br>
            <a:r>
              <a:rPr lang="en-GB" dirty="0"/>
              <a:t>These items – plant, book, coin were more suited to learning the dominant gender pattern  - ends in –o  = masculine, ends in –a = feminine.</a:t>
            </a:r>
            <a:br>
              <a:rPr lang="en-GB" dirty="0"/>
            </a:br>
            <a:r>
              <a:rPr lang="en-GB" dirty="0"/>
              <a:t>However, what has consequently been de-emphasised is the topic of pets.</a:t>
            </a:r>
            <a:br>
              <a:rPr lang="en-GB" dirty="0"/>
            </a:br>
            <a:r>
              <a:rPr lang="en-GB" dirty="0"/>
              <a:t>This has taken a backseat, been </a:t>
            </a:r>
            <a:r>
              <a:rPr lang="en-GB" b="1" dirty="0"/>
              <a:t>backgrounded</a:t>
            </a:r>
            <a:r>
              <a:rPr lang="en-GB" dirty="0"/>
              <a:t>, if you like, in order for </a:t>
            </a:r>
            <a:r>
              <a:rPr lang="en-GB" b="1" dirty="0"/>
              <a:t>the regular pattern in the language to be foregrounded</a:t>
            </a:r>
            <a:r>
              <a:rPr lang="en-GB" dirty="0"/>
              <a:t>.</a:t>
            </a:r>
            <a:br>
              <a:rPr lang="en-GB" dirty="0"/>
            </a:br>
            <a:br>
              <a:rPr lang="en-GB" dirty="0"/>
            </a:br>
            <a:r>
              <a:rPr lang="en-GB" dirty="0"/>
              <a:t>Why?  Because it makes the patterns more salient, easier to learn. For most learners in most situations this gives most likelihood of students learning the pattern, and therefore (to re-use Ofsted’s criteria) be more likely to end up ‘knowing more’ and being ‘able to do more’.</a:t>
            </a:r>
            <a:br>
              <a:rPr lang="en-GB" dirty="0"/>
            </a:br>
            <a:endParaRPr lang="en-GB" dirty="0"/>
          </a:p>
          <a:p>
            <a:pPr defTabSz="966155">
              <a:defRPr/>
            </a:pPr>
            <a:r>
              <a:rPr lang="en-GB" dirty="0"/>
              <a:t>This one example of the pets is indicative of the wider issue.</a:t>
            </a:r>
            <a:br>
              <a:rPr lang="en-GB" dirty="0"/>
            </a:br>
            <a:r>
              <a:rPr lang="en-GB" dirty="0"/>
              <a:t>There is </a:t>
            </a:r>
            <a:r>
              <a:rPr lang="en-GB" b="1" dirty="0"/>
              <a:t>a tension </a:t>
            </a:r>
            <a:r>
              <a:rPr lang="en-GB" dirty="0"/>
              <a:t>between organising teaching (at the initial stages, at least) principally around topics (meaning the topics are king – they come first and other elements come after),  and presenting students with the </a:t>
            </a:r>
            <a:r>
              <a:rPr lang="en-GB" b="1" dirty="0"/>
              <a:t>clearest, most learnable patterns </a:t>
            </a:r>
            <a:r>
              <a:rPr lang="en-GB" dirty="0"/>
              <a:t>that will give them </a:t>
            </a:r>
            <a:r>
              <a:rPr lang="en-GB" b="1" dirty="0"/>
              <a:t>maximum confidence </a:t>
            </a:r>
            <a:r>
              <a:rPr lang="en-GB" dirty="0"/>
              <a:t>in </a:t>
            </a:r>
            <a:r>
              <a:rPr lang="en-GB" b="1" dirty="0"/>
              <a:t>creating their own sentences</a:t>
            </a:r>
            <a:r>
              <a:rPr lang="en-GB" dirty="0"/>
              <a:t>.</a:t>
            </a:r>
            <a:br>
              <a:rPr lang="en-GB" dirty="0"/>
            </a:br>
            <a:br>
              <a:rPr lang="en-GB" dirty="0"/>
            </a:br>
            <a:r>
              <a:rPr lang="en-GB" dirty="0"/>
              <a:t>The fundamental issue : when topics are the </a:t>
            </a:r>
            <a:r>
              <a:rPr lang="en-GB" b="1" dirty="0"/>
              <a:t>main organising principle </a:t>
            </a:r>
            <a:r>
              <a:rPr lang="en-GB" dirty="0"/>
              <a:t>of curriculum design this leads to compromises in terms of progression and language development</a:t>
            </a:r>
            <a:endParaRPr lang="en-GB"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08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 It means that they don’t come first as the primary organising principle of the curriculum.</a:t>
            </a:r>
            <a:br>
              <a:rPr lang="en-GB" dirty="0"/>
            </a:br>
            <a:r>
              <a:rPr lang="en-GB" dirty="0"/>
              <a:t>Themes and topics will still emerge when you set out to teach the most frequent, most used (therefore most useful) language.</a:t>
            </a:r>
            <a:br>
              <a:rPr lang="en-GB" dirty="0"/>
            </a:br>
            <a:r>
              <a:rPr lang="en-GB" dirty="0"/>
              <a:t>Let’s see a few examples just to reassured ourselves that this is true!</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6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Length of text: </a:t>
            </a:r>
            <a:r>
              <a:rPr lang="en-US" b="0" dirty="0"/>
              <a:t>175 words</a:t>
            </a:r>
            <a:br>
              <a:rPr lang="en-US" b="1" dirty="0"/>
            </a:br>
            <a:r>
              <a:rPr lang="en-US" b="1" dirty="0"/>
              <a:t>Frequency data: </a:t>
            </a:r>
            <a:r>
              <a:rPr lang="en-US" b="0" dirty="0"/>
              <a:t>95.59% words in the most frequent 2000 (removing proper nouns México, Nadia, and true cognates festival and altar). Only word not in most frequent 2000 is </a:t>
            </a:r>
            <a:r>
              <a:rPr lang="en-US" b="0" i="1" dirty="0" err="1"/>
              <a:t>divertido</a:t>
            </a:r>
            <a:r>
              <a:rPr lang="en-US" b="0" dirty="0"/>
              <a:t>, which occurs twice (and has, in any case, been taught).</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dirty="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dirty="0"/>
          </a:p>
          <a:p>
            <a:r>
              <a:rPr lang="x-none" dirty="0"/>
              <a:t>Photo of </a:t>
            </a:r>
            <a:r>
              <a:rPr lang="es-ES" dirty="0" err="1"/>
              <a:t>the</a:t>
            </a:r>
            <a:r>
              <a:rPr lang="es-ES" dirty="0"/>
              <a:t> </a:t>
            </a:r>
            <a:r>
              <a:rPr lang="es-ES" dirty="0" err="1"/>
              <a:t>child</a:t>
            </a:r>
            <a:r>
              <a:rPr lang="x-none" dirty="0"/>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7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Length of text: </a:t>
            </a:r>
            <a:r>
              <a:rPr lang="en-US" b="0" dirty="0"/>
              <a:t>175 words</a:t>
            </a:r>
            <a:br>
              <a:rPr lang="en-US" b="1" dirty="0"/>
            </a:br>
            <a:r>
              <a:rPr lang="en-US" b="1" dirty="0"/>
              <a:t>Frequency data: </a:t>
            </a:r>
            <a:r>
              <a:rPr lang="en-US" b="0" dirty="0"/>
              <a:t>95.59% words in the most frequent 2000 (removing proper nouns México, Nadia, and true cognates festival and altar). Only word not in most frequent 2000 is </a:t>
            </a:r>
            <a:r>
              <a:rPr lang="en-US" b="0" i="1" dirty="0" err="1"/>
              <a:t>divertido</a:t>
            </a:r>
            <a:r>
              <a:rPr lang="en-US" b="0" dirty="0"/>
              <a:t>, which occurs twice (and has, in any case, been taught).</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dirty="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dirty="0"/>
          </a:p>
          <a:p>
            <a:r>
              <a:rPr lang="x-none" dirty="0"/>
              <a:t>Photo of </a:t>
            </a:r>
            <a:r>
              <a:rPr lang="es-ES" dirty="0" err="1"/>
              <a:t>the</a:t>
            </a:r>
            <a:r>
              <a:rPr lang="es-ES" dirty="0"/>
              <a:t> </a:t>
            </a:r>
            <a:r>
              <a:rPr lang="es-ES" dirty="0" err="1"/>
              <a:t>child</a:t>
            </a:r>
            <a:r>
              <a:rPr lang="x-none" dirty="0"/>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79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Y8.1.1.2</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Choice>
        <mc:Fallback xmlns="">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Vokabeln</a:t>
                </a:r>
                <a:r>
                  <a:rPr lang="en-GB" sz="1200" b="1" kern="1200">
                    <a:solidFill>
                      <a:schemeClr val="tx1"/>
                    </a:solidFill>
                    <a:effectLst/>
                    <a:latin typeface="+mn-lt"/>
                    <a:ea typeface="+mn-ea"/>
                    <a:cs typeface="+mn-cs"/>
                  </a:rPr>
                  <a:t/>
                </a:r>
                <a:br>
                  <a:rPr lang="en-GB" sz="1200" b="1" kern="1200">
                    <a:solidFill>
                      <a:schemeClr val="tx1"/>
                    </a:solidFill>
                    <a:effectLst/>
                    <a:latin typeface="+mn-lt"/>
                    <a:ea typeface="+mn-ea"/>
                    <a:cs typeface="+mn-cs"/>
                  </a:rPr>
                </a:br>
                <a:r>
                  <a:rPr lang="en-GB" sz="1200" b="1" kern="1200" smtClean="0">
                    <a:solidFill>
                      <a:schemeClr val="tx1"/>
                    </a:solidFill>
                    <a:effectLst/>
                    <a:latin typeface="+mn-lt"/>
                    <a:ea typeface="+mn-ea"/>
                    <a:cs typeface="+mn-cs"/>
                  </a:rPr>
                  <a:t>Timing</a:t>
                </a:r>
                <a:endParaRPr lang="en-GB" sz="1200" b="1" kern="1200">
                  <a:solidFill>
                    <a:schemeClr val="tx1"/>
                  </a:solidFill>
                  <a:effectLst/>
                  <a:latin typeface="+mn-lt"/>
                  <a:ea typeface="+mn-ea"/>
                  <a:cs typeface="+mn-cs"/>
                </a:endParaRPr>
              </a:p>
              <a:p>
                <a:r>
                  <a:rPr lang="en-GB" sz="1200" b="0" kern="1200" smtClean="0">
                    <a:solidFill>
                      <a:schemeClr val="tx1"/>
                    </a:solidFill>
                    <a:effectLst/>
                    <a:latin typeface="+mn-lt"/>
                    <a:ea typeface="+mn-ea"/>
                    <a:cs typeface="+mn-cs"/>
                  </a:rPr>
                  <a:t>10 minutes</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US" sz="1200" kern="1200" smtClean="0">
                    <a:solidFill>
                      <a:schemeClr val="tx1"/>
                    </a:solidFill>
                    <a:effectLst/>
                    <a:latin typeface="+mn-lt"/>
                    <a:ea typeface="+mn-ea"/>
                    <a:cs typeface="+mn-cs"/>
                  </a:rPr>
                  <a:t>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1. Write 1-12.  Model sentence one and answer one with students.</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2. Students read each sentence and think about a past participle that fits the meaning.  They write it down in German.</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3. Check the answers, eliciting full sentence answers from students</a:t>
                </a:r>
                <a:r>
                  <a:rPr lang="en-US" sz="1200" kern="1200" smtClean="0">
                    <a:solidFill>
                      <a:schemeClr val="tx1"/>
                    </a:solidFill>
                    <a:effectLst/>
                    <a:latin typeface="+mn-lt"/>
                    <a:ea typeface="+mn-ea"/>
                    <a:cs typeface="+mn-cs"/>
                  </a:rPr>
                  <a:t>.</a:t>
                </a:r>
              </a:p>
              <a:p>
                <a:r>
                  <a:rPr lang="en-US" sz="1200" kern="1200" smtClean="0">
                    <a:solidFill>
                      <a:schemeClr val="tx1"/>
                    </a:solidFill>
                    <a:effectLst/>
                    <a:latin typeface="+mn-lt"/>
                    <a:ea typeface="+mn-ea"/>
                    <a:cs typeface="+mn-cs"/>
                  </a:rPr>
                  <a:t>4. The audio (optional) is available upon clicking each speech bubble.</a:t>
                </a:r>
                <a:r>
                  <a:rPr lang="en-US" sz="1200" kern="1200" smtClean="0">
                    <a:solidFill>
                      <a:schemeClr val="tx1"/>
                    </a:solidFill>
                    <a:effectLst/>
                    <a:latin typeface="+mn-lt"/>
                    <a:ea typeface="+mn-ea"/>
                    <a:cs typeface="+mn-cs"/>
                  </a:rPr>
                  <a:t/>
                </a:r>
                <a:br>
                  <a:rPr lang="en-US" sz="1200" kern="1200" smtClean="0">
                    <a:solidFill>
                      <a:schemeClr val="tx1"/>
                    </a:solidFill>
                    <a:effectLst/>
                    <a:latin typeface="+mn-lt"/>
                    <a:ea typeface="+mn-ea"/>
                    <a:cs typeface="+mn-cs"/>
                  </a:rPr>
                </a:b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smtClean="0">
                    <a:solidFill>
                      <a:schemeClr val="tx1"/>
                    </a:solidFill>
                    <a:effectLst/>
                    <a:latin typeface="+mn-lt"/>
                    <a:ea typeface="+mn-ea"/>
                    <a:cs typeface="+mn-cs"/>
                  </a:rPr>
                  <a:t>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smtClean="0">
                    <a:solidFill>
                      <a:schemeClr val="tx1"/>
                    </a:solidFill>
                    <a:effectLst/>
                    <a:latin typeface="+mn-lt"/>
                    <a:ea typeface="+mn-ea"/>
                    <a:cs typeface="+mn-cs"/>
                  </a:rPr>
                  <a:t>Transcript (optional)</a:t>
                </a:r>
                <a:endParaRPr lang="en-GB" sz="1200" b="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Mehmet </a:t>
                </a:r>
                <a:r>
                  <a:rPr kumimoji="0" lang="en-GB" sz="12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in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a:t>ß</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Ja! Und das is nicht alles: Heidi hat in Spanien Urlaub gemacht. Sie hat bei Freunden gewohnt und </a:t>
                </a:r>
                <a:r>
                  <a:rPr kumimoji="0" lang="de-DE"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hat viel Spanisch gesprochen. Sie hat die Großstadt von Madrid besucht. Wir haben Freunde getroffen und einen Film im Kino gesehen! Das ist nicht fair! Wann reisen wir?</a:t>
                </a:r>
                <a:endPar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smtClean="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5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Y7 T2</a:t>
            </a:r>
          </a:p>
          <a:p>
            <a:endParaRPr lang="en-GB" b="1" dirty="0"/>
          </a:p>
          <a:p>
            <a:r>
              <a:rPr lang="en-GB" b="1" dirty="0"/>
              <a:t>Timing: 10 minutes</a:t>
            </a:r>
          </a:p>
          <a:p>
            <a:endParaRPr lang="en-GB" b="1" dirty="0"/>
          </a:p>
          <a:p>
            <a:r>
              <a:rPr lang="en-GB" b="1" dirty="0"/>
              <a:t>Aim: </a:t>
            </a:r>
            <a:r>
              <a:rPr lang="en-GB" b="1" dirty="0" err="1"/>
              <a:t>Dictagloss</a:t>
            </a:r>
            <a:r>
              <a:rPr lang="en-GB" b="1" dirty="0"/>
              <a:t> – </a:t>
            </a:r>
            <a:r>
              <a:rPr lang="en-GB" b="0" dirty="0"/>
              <a:t>Reconstruct a text from notes</a:t>
            </a:r>
            <a:endParaRPr lang="en-GB" b="1" dirty="0"/>
          </a:p>
          <a:p>
            <a:endParaRPr lang="en-GB" b="1" dirty="0"/>
          </a:p>
          <a:p>
            <a:r>
              <a:rPr lang="en-GB" b="1" dirty="0"/>
              <a:t>Procedure:</a:t>
            </a:r>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presentation and take notes about each</a:t>
            </a:r>
            <a:r>
              <a:rPr lang="en-GB" b="0" baseline="0" dirty="0"/>
              <a:t> point</a:t>
            </a:r>
            <a:r>
              <a:rPr lang="en-GB" b="0" dirty="0"/>
              <a:t>.</a:t>
            </a:r>
          </a:p>
          <a:p>
            <a:pPr marL="228600" indent="-228600">
              <a:buFont typeface="+mj-lt"/>
              <a:buAutoNum type="arabicPeriod"/>
            </a:pPr>
            <a:r>
              <a:rPr lang="en-GB" b="0" dirty="0"/>
              <a:t>Play the presentation again if necessary. How many times depends on the class and ability level and is up to the teacher’s judgment.</a:t>
            </a:r>
          </a:p>
          <a:p>
            <a:pPr marL="228600" indent="-228600">
              <a:buFont typeface="+mj-lt"/>
              <a:buAutoNum type="arabicPeriod"/>
            </a:pPr>
            <a:r>
              <a:rPr lang="en-GB" b="0" dirty="0"/>
              <a:t>Based on the notes students reconstruct the monologue (could be done in pairs/groups of</a:t>
            </a:r>
            <a:r>
              <a:rPr lang="en-GB" b="0" baseline="0" dirty="0"/>
              <a:t> four</a:t>
            </a:r>
            <a:r>
              <a:rPr lang="en-GB" b="0" dirty="0"/>
              <a:t>).</a:t>
            </a:r>
          </a:p>
          <a:p>
            <a:pPr marL="228600" indent="-228600">
              <a:buFont typeface="+mj-lt"/>
              <a:buAutoNum type="arabicPeriod"/>
            </a:pPr>
            <a:r>
              <a:rPr lang="en-GB" b="0" dirty="0"/>
              <a:t>Students summarise the text in English and discuss any differences between school in France and England.</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br>
              <a:rPr lang="en-GB" b="1" dirty="0"/>
            </a:br>
            <a:r>
              <a:rPr lang="fr-FR" sz="1200" b="0" dirty="0">
                <a:solidFill>
                  <a:srgbClr val="115076"/>
                </a:solidFill>
              </a:rPr>
              <a:t>L’école primaire est pour les élèves de six à onze ans. </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On ne va pas à l’école le mercredi après-midi.</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collège est pour les élèves de onze à quinze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ne porte pas d’uniforme.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déjeuner est très important</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Chaque jour, on mange les repas à table dans la cantine.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Les professeurs donnent des notes sur vingt aux élèves.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Pour réussir un examen, un élève doit avoir une note de dix sur vingt (au minimum).</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Si on a une mauvaise note à la fin de l’année*, on doit redoubler</a:t>
            </a: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lycée est pour les élèves de quinze à dix-huit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Au lycée, on prépare le baccalauréat. Si on réussit, on peut aller à l’université. </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indent="0">
              <a:buFont typeface="+mj-lt"/>
              <a:buNone/>
            </a:pPr>
            <a:endParaRPr lang="en-GB" b="0" dirty="0"/>
          </a:p>
          <a:p>
            <a:pPr marL="0" indent="0">
              <a:buFont typeface="+mj-l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note [1161], </a:t>
            </a:r>
            <a:r>
              <a:rPr lang="en-GB" sz="1800" b="0" i="0" u="none" strike="noStrike" dirty="0" err="1">
                <a:solidFill>
                  <a:srgbClr val="000000"/>
                </a:solidFill>
                <a:effectLst/>
                <a:latin typeface="Calibri" panose="020F0502020204030204" pitchFamily="34" charset="0"/>
              </a:rPr>
              <a:t>système</a:t>
            </a:r>
            <a:r>
              <a:rPr lang="en-GB" dirty="0"/>
              <a:t> [289],</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présentation</a:t>
            </a:r>
            <a:r>
              <a:rPr lang="en-GB" sz="1200" b="0" i="0" u="none" strike="noStrike" kern="1200" cap="none" dirty="0">
                <a:solidFill>
                  <a:schemeClr val="tx1"/>
                </a:solidFill>
                <a:effectLst/>
                <a:latin typeface="+mn-lt"/>
                <a:ea typeface="Calibri"/>
                <a:cs typeface="Calibri"/>
                <a:sym typeface="Calibri"/>
              </a:rPr>
              <a:t> [1723]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0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primaire</a:t>
            </a:r>
            <a:r>
              <a:rPr lang="en-GB" sz="1200" b="0" i="0" u="none" strike="noStrike" kern="1200" cap="none" dirty="0">
                <a:solidFill>
                  <a:schemeClr val="tx1"/>
                </a:solidFill>
                <a:effectLst/>
                <a:latin typeface="+mn-lt"/>
                <a:ea typeface="Calibri"/>
                <a:cs typeface="Calibri"/>
                <a:sym typeface="Calibri"/>
              </a:rPr>
              <a:t> [2527]; table [1019];</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cantine</a:t>
            </a:r>
            <a:r>
              <a:rPr lang="en-GB" sz="1200" b="0" i="0" u="none" strike="noStrike" kern="1200" cap="none" baseline="0" dirty="0">
                <a:solidFill>
                  <a:schemeClr val="tx1"/>
                </a:solidFill>
                <a:effectLst/>
                <a:latin typeface="+mn-lt"/>
                <a:ea typeface="Calibri"/>
                <a:cs typeface="Calibri"/>
                <a:sym typeface="Calibri"/>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6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latin typeface="+mn-lt"/>
              </a:rPr>
              <a:t>The new Ofsted framework emphasises the </a:t>
            </a:r>
            <a:r>
              <a:rPr lang="en-GB" sz="1200" b="1" dirty="0">
                <a:solidFill>
                  <a:prstClr val="black"/>
                </a:solidFill>
                <a:latin typeface="+mn-lt"/>
              </a:rPr>
              <a:t>centrality of curriculum </a:t>
            </a:r>
            <a:r>
              <a:rPr lang="en-GB" sz="1200" dirty="0">
                <a:solidFill>
                  <a:prstClr val="black"/>
                </a:solidFill>
                <a:latin typeface="+mn-lt"/>
              </a:rPr>
              <a:t>to its quality of education judgements.  Three inter-related dimensions – intent, implementation and impact - are implicated, as follows: the </a:t>
            </a:r>
            <a:r>
              <a:rPr lang="en-GB" sz="1200" b="1" dirty="0">
                <a:solidFill>
                  <a:prstClr val="black"/>
                </a:solidFill>
                <a:latin typeface="+mn-lt"/>
              </a:rPr>
              <a:t>design of the curriculum </a:t>
            </a:r>
            <a:r>
              <a:rPr lang="en-GB" sz="1200" dirty="0">
                <a:solidFill>
                  <a:prstClr val="black"/>
                </a:solidFill>
                <a:latin typeface="+mn-lt"/>
              </a:rPr>
              <a:t>(vision and planning of it) is the INTENT, the </a:t>
            </a:r>
            <a:r>
              <a:rPr lang="en-GB" sz="1200" b="1" dirty="0">
                <a:solidFill>
                  <a:prstClr val="black"/>
                </a:solidFill>
                <a:latin typeface="+mn-lt"/>
              </a:rPr>
              <a:t>teaching</a:t>
            </a:r>
            <a:r>
              <a:rPr lang="en-GB" sz="1200" dirty="0">
                <a:solidFill>
                  <a:prstClr val="black"/>
                </a:solidFill>
                <a:latin typeface="+mn-lt"/>
              </a:rPr>
              <a:t> is the IMPLEMENTATION, and the </a:t>
            </a:r>
            <a:r>
              <a:rPr lang="en-GB" sz="1200" b="1" dirty="0">
                <a:solidFill>
                  <a:prstClr val="black"/>
                </a:solidFill>
                <a:latin typeface="+mn-lt"/>
              </a:rPr>
              <a:t>learning outcomes </a:t>
            </a:r>
            <a:r>
              <a:rPr lang="en-GB" sz="1200" dirty="0">
                <a:solidFill>
                  <a:prstClr val="black"/>
                </a:solidFill>
                <a:latin typeface="+mn-lt"/>
              </a:rPr>
              <a:t>are the IMPACT.</a:t>
            </a:r>
          </a:p>
          <a:p>
            <a:endParaRPr lang="en-GB" sz="1200" dirty="0">
              <a:solidFill>
                <a:prstClr val="black"/>
              </a:solidFill>
              <a:latin typeface="+mn-lt"/>
            </a:endParaRPr>
          </a:p>
          <a:p>
            <a:r>
              <a:rPr lang="en-GB" sz="1200" dirty="0">
                <a:solidFill>
                  <a:prstClr val="black"/>
                </a:solidFill>
                <a:latin typeface="+mn-lt"/>
              </a:rPr>
              <a:t>So, it’s clear the what we put into the curriculum and how we organise that content, i.e. sequence and plan its revisiting is really important.</a:t>
            </a:r>
            <a:br>
              <a:rPr lang="en-GB" sz="1200" dirty="0">
                <a:solidFill>
                  <a:prstClr val="black"/>
                </a:solidFill>
                <a:latin typeface="+mn-lt"/>
              </a:rPr>
            </a:br>
            <a:r>
              <a:rPr lang="en-GB" sz="1200" dirty="0">
                <a:solidFill>
                  <a:prstClr val="black"/>
                </a:solidFill>
                <a:latin typeface="+mn-lt"/>
              </a:rPr>
              <a:t>And fairly obvious, and nothing new.  We’ve not been wandering around our classrooms teaching without a plan for the past 25 years.</a:t>
            </a:r>
            <a:br>
              <a:rPr lang="en-GB" sz="1200" dirty="0">
                <a:solidFill>
                  <a:prstClr val="black"/>
                </a:solidFill>
                <a:latin typeface="+mn-lt"/>
              </a:rPr>
            </a:br>
            <a:r>
              <a:rPr lang="en-GB" sz="1200" dirty="0">
                <a:solidFill>
                  <a:prstClr val="black"/>
                </a:solidFill>
                <a:latin typeface="+mn-lt"/>
              </a:rPr>
              <a:t>So why might it be important to re-consider our curriculum design in languages and consider making some changes?</a:t>
            </a:r>
            <a:br>
              <a:rPr lang="en-GB" sz="1200" dirty="0">
                <a:solidFill>
                  <a:prstClr val="black"/>
                </a:solidFill>
                <a:latin typeface="+mn-lt"/>
              </a:rPr>
            </a:br>
            <a:br>
              <a:rPr lang="en-GB" sz="1200" dirty="0">
                <a:solidFill>
                  <a:prstClr val="black"/>
                </a:solidFill>
                <a:latin typeface="+mn-lt"/>
              </a:rPr>
            </a:br>
            <a:r>
              <a:rPr lang="en-GB" sz="1200" dirty="0">
                <a:solidFill>
                  <a:prstClr val="black"/>
                </a:solidFill>
                <a:latin typeface="+mn-lt"/>
              </a:rPr>
              <a:t>Answering that question is our purpose for this session.</a:t>
            </a:r>
            <a:br>
              <a:rPr lang="en-GB" sz="1200" dirty="0">
                <a:solidFill>
                  <a:prstClr val="black"/>
                </a:solidFill>
                <a:latin typeface="+mn-lt"/>
              </a:rPr>
            </a:br>
            <a:br>
              <a:rPr lang="en-GB" sz="1200" dirty="0">
                <a:solidFill>
                  <a:prstClr val="black"/>
                </a:solidFill>
                <a:latin typeface="+mn-lt"/>
              </a:rPr>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1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minimum [1410], </a:t>
            </a:r>
            <a:r>
              <a:rPr lang="en-GB" sz="1200" b="0" i="0" u="none" strike="noStrike" kern="1200" cap="none" dirty="0" err="1">
                <a:solidFill>
                  <a:schemeClr val="tx1"/>
                </a:solidFill>
                <a:effectLst/>
                <a:latin typeface="+mn-lt"/>
                <a:ea typeface="Calibri"/>
                <a:cs typeface="Calibri"/>
                <a:sym typeface="Calibri"/>
              </a:rPr>
              <a:t>redoubler</a:t>
            </a:r>
            <a:r>
              <a:rPr lang="en-GB" sz="1200" b="0" i="0" u="none" strike="noStrike" kern="1200" cap="none" dirty="0">
                <a:solidFill>
                  <a:schemeClr val="tx1"/>
                </a:solidFill>
                <a:effectLst/>
                <a:latin typeface="+mn-lt"/>
                <a:ea typeface="Calibri"/>
                <a:cs typeface="Calibri"/>
                <a:sym typeface="Calibri"/>
              </a:rPr>
              <a:t> [&gt;5000]; </a:t>
            </a:r>
            <a:r>
              <a:rPr lang="fr-FR" sz="1200" b="0" dirty="0">
                <a:solidFill>
                  <a:srgbClr val="115076"/>
                </a:solidFill>
              </a:rPr>
              <a:t>baccalauréat [&gt;5000], cantine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7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02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Pedagogy Review draws attention to three core strands of essential knowledge: vocabulary, a chosen set of words in the language; grammar – a set of features that are the essential building blocks needed to put language together to make meaningful sentences and phonics, which is the set of sound-symbol correspondences that represent the relationship between how the language sounds and how it is written.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metaphor of the braid here indicates that the knowledge is stronger because of the interconnections between the strands.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fact that they are closely intertwined suggests that each strand is important and affects the other.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loose ends recognise that the language learning process is always unfinished, and the knowledge is vulnerable to decay, just as the braid is prone to unravelling.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These themes will recur later in the session.</a:t>
            </a:r>
          </a:p>
          <a:p>
            <a:pPr algn="l" fontAlgn="base">
              <a:buFont typeface="Arial" panose="020B0604020202020204" pitchFamily="34" charset="0"/>
              <a:buNone/>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29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i="0" baseline="0"/>
              <a:t>So what’s the alternative? What could a SOW be like if topics didn’t come first? What would take their place as the ‘driver’ of the curriculum? </a:t>
            </a:r>
          </a:p>
          <a:p>
            <a:pPr defTabSz="966155">
              <a:defRPr/>
            </a:pPr>
            <a:endParaRPr lang="en-GB" b="0" i="0" baseline="0"/>
          </a:p>
          <a:p>
            <a:pPr defTabSz="966155">
              <a:defRPr/>
            </a:pPr>
            <a:r>
              <a:rPr lang="en-GB" b="0" i="0" baseline="0"/>
              <a:t>Without topics in the foreground, there is no need to make the language ‘fit’ a pre-selected topic. The language itself becomes the starting point for curriculum design. We can think about the structures and patterns that are likely to be most useful and learnable for our students. </a:t>
            </a:r>
          </a:p>
          <a:p>
            <a:pPr defTabSz="966155">
              <a:defRPr/>
            </a:pPr>
            <a:endParaRPr lang="en-GB" b="0" i="0" baseline="0"/>
          </a:p>
          <a:p>
            <a:pPr defTabSz="966155">
              <a:defRPr/>
            </a:pPr>
            <a:r>
              <a:rPr lang="en-GB" b="0" i="0" baseline="0"/>
              <a:t>This also allows us to sequence the teaching more logically. We can group grammar features that are naturally used together and bring them together for practice. For example, when we introduce forms of the verb ‘tener’, it seems logical to incorporate practice with indefinite articles (un/una), as people often use these features together to talk about possessions. </a:t>
            </a:r>
          </a:p>
          <a:p>
            <a:pPr defTabSz="966155">
              <a:defRPr/>
            </a:pPr>
            <a:endParaRPr lang="en-GB" b="0" i="0" baseline="0"/>
          </a:p>
          <a:p>
            <a:pPr defTabSz="966155">
              <a:defRPr/>
            </a:pPr>
            <a:r>
              <a:rPr lang="en-GB" b="0" i="0" baseline="0"/>
              <a:t>Without topics coming first, we can also think more about the cohesion between the different aspects of language that we plan to teach. For example, if our grammar focus is indefinite articles, which need to agree in gender with nouns, our selection of vocabulary might include nouns with regular gender marking patterns (-o for masculine, -a for feminine), and we can get students to make connections between vocabulary and grammar here.</a:t>
            </a:r>
          </a:p>
          <a:p>
            <a:pPr defTabSz="966155">
              <a:defRPr/>
            </a:pPr>
            <a:endParaRPr lang="en-GB" b="0" i="0" baseline="0"/>
          </a:p>
          <a:p>
            <a:pPr defTabSz="966155">
              <a:defRPr/>
            </a:pPr>
            <a:r>
              <a:rPr lang="en-GB" b="0" i="0" baseline="0"/>
              <a:t>The topics and contexts are still there, but with language taking precedence they can be made broader. For example, rather than a lesson on hobbies, we could have a lesson on ‘things that people do’ at different times and in different places.</a:t>
            </a:r>
          </a:p>
          <a:p>
            <a:pPr defTabSz="966155">
              <a:defRPr/>
            </a:pPr>
            <a:endParaRPr lang="en-GB" b="0" i="0" baseline="0"/>
          </a:p>
          <a:p>
            <a:pPr defTabSz="966155">
              <a:defRPr/>
            </a:pPr>
            <a:r>
              <a:rPr lang="en-GB" b="0" i="0" baseline="0"/>
              <a:t>Additional notes:</a:t>
            </a:r>
          </a:p>
          <a:p>
            <a:pPr defTabSz="966155">
              <a:defRPr/>
            </a:pPr>
            <a:r>
              <a:rPr lang="en-GB" b="0" i="0" baseline="0"/>
              <a:t>Re logical sequencing – in a topic-driven course reflexive pronouns are likely to be taught very early (je m’appelle, me llamo…). However, this is actually a complex grammar feature (word order is different from English, pronoun requires agreement with verb ending, and English often just omits it!). So if we think about the language itself, some traditional early topics probably aren’t optimal for a complete beginner in terms of language complexity.</a:t>
            </a:r>
          </a:p>
          <a:p>
            <a:pPr marL="181154" indent="-181154" defTabSz="966155">
              <a:buFont typeface="Arial" panose="020B0604020202020204" pitchFamily="34" charset="0"/>
              <a:buChar char="•"/>
              <a:defRPr/>
            </a:pPr>
            <a:endParaRPr lang="en-GB" b="0" i="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104691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On the last slide I mentioned three language components: phonics, vocabulary and grammar.</a:t>
            </a:r>
          </a:p>
          <a:p>
            <a:pPr defTabSz="966155">
              <a:defRPr/>
            </a:pPr>
            <a:r>
              <a:rPr lang="en-GB" b="0" baseline="0"/>
              <a:t>There will be sessions on each of these as part of NCELP’s series of talks at Bath Spa, but I’d like to outline a few of principles for each of these :</a:t>
            </a:r>
          </a:p>
          <a:p>
            <a:pPr defTabSz="966155">
              <a:defRPr/>
            </a:pPr>
            <a:endParaRPr lang="en-GB" b="0" baseline="0"/>
          </a:p>
          <a:p>
            <a:pPr marL="181154" indent="-181154">
              <a:buFont typeface="Arial" panose="020B0604020202020204" pitchFamily="34" charset="0"/>
              <a:buChar char="•"/>
            </a:pPr>
            <a:r>
              <a:rPr lang="en-GB" sz="1300">
                <a:latin typeface="Century Gothic" panose="020B0502020202020204" pitchFamily="34" charset="0"/>
              </a:rPr>
              <a:t>The first is to plan a SOW where </a:t>
            </a:r>
            <a:r>
              <a:rPr lang="en-GB" sz="1300" i="1">
                <a:latin typeface="Century Gothic" panose="020B0502020202020204" pitchFamily="34" charset="0"/>
              </a:rPr>
              <a:t>pairs</a:t>
            </a:r>
            <a:r>
              <a:rPr lang="en-GB" sz="1300">
                <a:latin typeface="Century Gothic" panose="020B0502020202020204" pitchFamily="34" charset="0"/>
              </a:rPr>
              <a:t> of grammar features are practised. For example, two verb endings with contrasing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 practice itself should require attention to form </a:t>
            </a:r>
            <a:r>
              <a:rPr lang="en-GB" sz="1300" i="1">
                <a:latin typeface="Century Gothic" panose="020B0502020202020204" pitchFamily="34" charset="0"/>
              </a:rPr>
              <a:t>and </a:t>
            </a:r>
            <a:r>
              <a:rPr lang="en-GB" sz="130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When features are revisited, they can be used more freely.</a:t>
            </a:r>
          </a:p>
          <a:p>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a:p>
          <a:p>
            <a:pPr defTabSz="966155">
              <a:defRPr/>
            </a:pPr>
            <a:endParaRPr lang="en-GB" b="0" baseline="0"/>
          </a:p>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39717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a:t>Up 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a:t>
            </a:r>
          </a:p>
          <a:p>
            <a:pPr defTabSz="966155">
              <a:defRPr/>
            </a:pPr>
            <a:endParaRPr lang="en-GB" baseline="0"/>
          </a:p>
          <a:p>
            <a:pPr defTabSz="966155">
              <a:defRPr/>
            </a:pPr>
            <a:r>
              <a:rPr lang="en-GB" baseline="0"/>
              <a:t>The current GCSE proposals suggest teaching 90% of words that are among the 2000 most frequent in the language – on the next slide I will show a graph illustrating the potential implications of this for text comprehension.</a:t>
            </a:r>
          </a:p>
          <a:p>
            <a:pPr defTabSz="966155">
              <a:defRPr/>
            </a:pPr>
            <a:endParaRPr lang="en-GB" baseline="0"/>
          </a:p>
          <a:p>
            <a:pPr defTabSz="966155">
              <a:defRPr/>
            </a:pPr>
            <a:r>
              <a:rPr lang="en-GB" baseline="0"/>
              <a:t>Other principles for vocabulary teaching include:</a:t>
            </a:r>
          </a:p>
          <a:p>
            <a:pPr marL="181154" indent="-181154" defTabSz="966155">
              <a:buFont typeface="Arial" panose="020B0604020202020204" pitchFamily="34" charset="0"/>
              <a:buChar char="•"/>
              <a:defRPr/>
            </a:pPr>
            <a:r>
              <a:rPr lang="en-GB" baseline="0"/>
              <a:t>combining different word classes in a each vocabulary set. This offers greater potential for sentence building than, say, a list of nouns used to fill a slot after a verb.</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practised – again, this is the cohesion between different language components that I mentioned on the last slide.</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unnecessary 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a:t>systematically revisiting previously taught words. This is the crucial factor leading to long-term retention. </a:t>
            </a:r>
          </a:p>
          <a:p>
            <a:pPr marL="181154" indent="-181154" defTabSz="966155">
              <a:buFontTx/>
              <a:buChar char="-"/>
              <a:defRPr/>
            </a:pPr>
            <a:endParaRPr lang="en-GB"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1705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The final component is phonics teaching: explicit teaching of the relationships between the letters of written words and their sounds.</a:t>
            </a:r>
          </a:p>
          <a:p>
            <a:pPr defTabSz="966155">
              <a:defRPr/>
            </a:pPr>
            <a:r>
              <a:rPr lang="en-GB" b="0" baseline="0"/>
              <a:t>Research has found that this improves students’ phonological decoding ability (their ability to sound out unknown words).</a:t>
            </a:r>
          </a:p>
          <a:p>
            <a:pPr defTabSz="966155">
              <a:defRPr/>
            </a:pPr>
            <a:r>
              <a:rPr lang="en-GB" b="0" baseline="0"/>
              <a:t>There are also many related benefits in terms of motivation and confidence in oral and written production.</a:t>
            </a:r>
          </a:p>
          <a:p>
            <a:pPr defTabSz="966155">
              <a:defRPr/>
            </a:pPr>
            <a:r>
              <a:rPr lang="en-GB" b="0" baseline="0"/>
              <a:t>And this also supports errorless learning – avoiding inaccurate representations regarding how the how new language sounds and is spelt.</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292504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solidFill>
                  <a:srgbClr val="002060"/>
                </a:solidFill>
                <a:latin typeface="Century Gothic" panose="020B0502020202020204" pitchFamily="34" charset="0"/>
              </a:rPr>
              <a:t>In this part of the presentation I’ve spoken about potential solutions. We can’t claim to present all of them here, not least because there is no single one-size-fits-all scheme of work. Different SOWs may be successful with different learners in different contexts. But to be confident in the planning, here are some key questions that we can ask:</a:t>
            </a:r>
          </a:p>
          <a:p>
            <a:pPr defTabSz="966155">
              <a:defRPr/>
            </a:pPr>
            <a:endParaRPr lang="en-GB" sz="1300" dirty="0">
              <a:solidFill>
                <a:srgbClr val="002060"/>
              </a:solidFill>
              <a:latin typeface="Century Gothic" panose="020B0502020202020204" pitchFamily="34" charset="0"/>
            </a:endParaRPr>
          </a:p>
          <a:p>
            <a:pPr defTabSz="966155">
              <a:defRPr/>
            </a:pPr>
            <a:r>
              <a:rPr lang="en-GB" sz="1300" dirty="0">
                <a:solidFill>
                  <a:srgbClr val="002060"/>
                </a:solidFill>
                <a:latin typeface="Century Gothic" panose="020B0502020202020204" pitchFamily="34" charset="0"/>
              </a:rPr>
              <a:t>Firstly, what is driving the choice of language and the order in which it is taught? Is it the usefulness of the language itself, or are we compromising (students’ ability to make progress in language learning) by making the language ‘fit’ a certain topic?</a:t>
            </a:r>
          </a:p>
          <a:p>
            <a:pPr defTabSz="966155">
              <a:defRPr/>
            </a:pPr>
            <a:r>
              <a:rPr lang="en-GB" sz="1300" dirty="0">
                <a:solidFill>
                  <a:srgbClr val="002060"/>
                </a:solidFill>
                <a:latin typeface="Century Gothic" panose="020B0502020202020204" pitchFamily="34" charset="0"/>
              </a:rPr>
              <a:t>Secondly, when is each grammar feature taught? Why then? Here we might think about things like cross-linguistic complexity (does the feature exist in English? If so, does it work in the same way?).</a:t>
            </a:r>
          </a:p>
          <a:p>
            <a:pPr defTabSz="966155">
              <a:defRPr/>
            </a:pPr>
            <a:r>
              <a:rPr lang="en-GB" sz="1300" dirty="0">
                <a:solidFill>
                  <a:srgbClr val="002060"/>
                </a:solidFill>
                <a:latin typeface="Century Gothic" panose="020B0502020202020204" pitchFamily="34" charset="0"/>
              </a:rPr>
              <a:t>Thirdly, how frequent is the vocabulary and what is our source? One published source of frequency data is the Routledge series of frequency dictionaries.</a:t>
            </a:r>
          </a:p>
          <a:p>
            <a:pPr defTabSz="966155">
              <a:defRPr/>
            </a:pPr>
            <a:r>
              <a:rPr lang="en-GB" sz="1300" dirty="0">
                <a:solidFill>
                  <a:srgbClr val="002060"/>
                </a:solidFill>
                <a:latin typeface="Century Gothic" panose="020B0502020202020204" pitchFamily="34" charset="0"/>
              </a:rPr>
              <a:t>Fourthly, is there explicit phonics teaching – which SSC are taught and why?</a:t>
            </a:r>
          </a:p>
          <a:p>
            <a:pPr defTabSz="966155">
              <a:defRPr/>
            </a:pPr>
            <a:r>
              <a:rPr lang="en-GB" sz="1300" dirty="0">
                <a:solidFill>
                  <a:srgbClr val="002060"/>
                </a:solidFill>
                <a:latin typeface="Century Gothic" panose="020B0502020202020204" pitchFamily="34" charset="0"/>
              </a:rPr>
              <a:t>Finally, how often do we revisit each language feature? And when we revisit them, do we give opportunities for that revisiting to happen in comprehension and production?</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49909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t>We are going to walk through the Y8 French Scheme of Work.</a:t>
            </a:r>
            <a:br>
              <a:rPr lang="en-GB" sz="1300" dirty="0"/>
            </a:br>
            <a:r>
              <a:rPr lang="en-GB" sz="1300" dirty="0"/>
              <a:t>All the SOW share the same design features.</a:t>
            </a:r>
            <a:br>
              <a:rPr lang="en-GB" sz="1300" dirty="0"/>
            </a:br>
            <a:r>
              <a:rPr lang="en-GB" sz="1300" dirty="0"/>
              <a:t>Before we start, it will be useful for us all to visualise a scheme of work, think about one that we know well.</a:t>
            </a:r>
            <a:br>
              <a:rPr lang="en-GB" sz="1300" dirty="0"/>
            </a:br>
            <a:r>
              <a:rPr lang="en-GB" sz="1300" dirty="0"/>
              <a:t>How is it laid out?  In columns?  What are the headings? What detail does it have?  </a:t>
            </a:r>
            <a:br>
              <a:rPr lang="en-GB" sz="1300" dirty="0"/>
            </a:br>
            <a:r>
              <a:rPr lang="en-GB" sz="1300" b="1" dirty="0"/>
              <a:t>As you conjure up one of the SOW you are currently using, type the features that you see into the chat.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5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NCELP SOW are written in excel.</a:t>
            </a:r>
            <a:br>
              <a:rPr lang="en-GB" dirty="0"/>
            </a:br>
            <a:r>
              <a:rPr lang="en-GB" dirty="0"/>
              <a:t>If you look at the bottom of the SOW Excel document you can see a number of useful tabs.</a:t>
            </a:r>
            <a:br>
              <a:rPr lang="en-GB" dirty="0"/>
            </a:br>
            <a:r>
              <a:rPr lang="en-GB" dirty="0"/>
              <a:t>We are going to explore the five main tabs:</a:t>
            </a:r>
          </a:p>
          <a:p>
            <a:endParaRPr lang="en-GB" dirty="0"/>
          </a:p>
          <a:p>
            <a:pPr marL="241539" indent="-241539" defTabSz="966155">
              <a:buFontTx/>
              <a:buAutoNum type="arabicPeriod"/>
              <a:defRPr/>
            </a:pPr>
            <a:r>
              <a:rPr lang="en-GB" b="1" dirty="0"/>
              <a:t>Y8 Grammar tracking</a:t>
            </a:r>
          </a:p>
          <a:p>
            <a:pPr marL="241539" indent="-241539" defTabSz="966155">
              <a:buFontTx/>
              <a:buAutoNum type="arabicPeriod"/>
              <a:defRPr/>
            </a:pPr>
            <a:r>
              <a:rPr lang="en-GB" dirty="0"/>
              <a:t>Y8 SOW </a:t>
            </a:r>
          </a:p>
          <a:p>
            <a:pPr marL="241539" indent="-241539" defTabSz="966155">
              <a:buFontTx/>
              <a:buAutoNum type="arabicPeriod"/>
              <a:defRPr/>
            </a:pPr>
            <a:r>
              <a:rPr lang="en-GB" dirty="0"/>
              <a:t>Y8 Resources</a:t>
            </a:r>
          </a:p>
          <a:p>
            <a:pPr marL="241539" indent="-241539" defTabSz="966155">
              <a:buFontTx/>
              <a:buAutoNum type="arabicPeriod"/>
              <a:defRPr/>
            </a:pPr>
            <a:r>
              <a:rPr lang="en-GB" dirty="0"/>
              <a:t>Y8 Vocabulary List</a:t>
            </a:r>
          </a:p>
          <a:p>
            <a:pPr marL="241539" indent="-241539" defTabSz="966155">
              <a:buFontTx/>
              <a:buAutoNum type="arabicPeriod"/>
              <a:defRPr/>
            </a:pPr>
            <a:r>
              <a:rPr lang="en-GB" dirty="0"/>
              <a:t>Y8 multiple senses</a:t>
            </a:r>
          </a:p>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4202053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7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375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layout of the Y8 French SoW looks like – this is from week two of the first term.</a:t>
            </a:r>
          </a:p>
          <a:p>
            <a:r>
              <a:rPr lang="en-US" dirty="0"/>
              <a:t>Starts with grammar introduced – here </a:t>
            </a:r>
            <a:r>
              <a:rPr lang="en-US" i="1" dirty="0" err="1"/>
              <a:t>est-ce</a:t>
            </a:r>
            <a:r>
              <a:rPr lang="en-US" i="1" dirty="0"/>
              <a:t> que </a:t>
            </a:r>
            <a:r>
              <a:rPr lang="en-US" dirty="0"/>
              <a:t>– in addition it references the grammar to be revisited, regular adjective gender agreement and the </a:t>
            </a:r>
            <a:r>
              <a:rPr lang="en-US" dirty="0" err="1"/>
              <a:t>feminisation</a:t>
            </a:r>
            <a:r>
              <a:rPr lang="en-US" dirty="0"/>
              <a:t> of nouns. Revisited for the second or subsequent time are yes/no and intonation questions (in italics).</a:t>
            </a:r>
          </a:p>
          <a:p>
            <a:r>
              <a:rPr lang="en-US" dirty="0"/>
              <a:t>Then we see new vocabulary introduced as well as vocabulary to be revisited – we revisit two sets of vocabulary every lesson from three and nine weeks ago - you can see that the sets differ a little in the number of words in each – the vocabulary is integrated as much as possible, but there are also stand-alone vocabulary tasks, where needed.</a:t>
            </a:r>
          </a:p>
          <a:p>
            <a:endParaRPr lang="en-US" dirty="0"/>
          </a:p>
          <a:p>
            <a:r>
              <a:rPr lang="en-US" dirty="0"/>
              <a:t>Then the sounds of the language  - in this week we are doing stress syllabification and a 2</a:t>
            </a:r>
            <a:r>
              <a:rPr lang="en-US" baseline="30000" dirty="0"/>
              <a:t>nd</a:t>
            </a:r>
            <a:r>
              <a:rPr lang="en-US" dirty="0"/>
              <a:t> revisiting of s-liaison.</a:t>
            </a:r>
            <a:br>
              <a:rPr lang="en-US" dirty="0"/>
            </a:br>
            <a:endParaRPr lang="en-US" dirty="0"/>
          </a:p>
          <a:p>
            <a:r>
              <a:rPr lang="en-US" dirty="0"/>
              <a:t>There is still a context – no traditional topic but a context for language use, here it is ‘Distinguishing between being and having’.</a:t>
            </a:r>
            <a:br>
              <a:rPr lang="en-US" dirty="0"/>
            </a:br>
            <a:br>
              <a:rPr lang="en-US" dirty="0"/>
            </a:br>
            <a:r>
              <a:rPr lang="en-US" dirty="0"/>
              <a:t>This particular week is a typical SOW week.  In addition, at regular intervals there are weeks set aside for some revision and consolidation, assessment (in term 2 and 3) and also for work on “rich” texts or authentic text exploitation, as we saw on the grammar tracking tab.</a:t>
            </a:r>
            <a:endParaRPr lang="en-GB"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83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471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Each hyperlink takes you to the resource on the portal.  You can choose the full lessons or you can download the PVG elements separately – the </a:t>
            </a:r>
            <a:r>
              <a:rPr lang="en-GB" dirty="0" err="1"/>
              <a:t>quizlet</a:t>
            </a:r>
            <a:r>
              <a:rPr lang="en-GB" dirty="0"/>
              <a:t> links for vocabulary introduced and also the vocabulary learning homework sheets</a:t>
            </a:r>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16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1036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6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738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0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their home language, children are exposed to more than 17,000 hours of exposure by the age of four (</a:t>
            </a:r>
            <a:r>
              <a:rPr lang="en-GB" sz="1200" b="0" i="0" kern="1200" dirty="0" err="1">
                <a:solidFill>
                  <a:schemeClr val="tx1"/>
                </a:solidFill>
                <a:effectLst/>
                <a:latin typeface="+mn-lt"/>
                <a:ea typeface="+mn-ea"/>
                <a:cs typeface="+mn-cs"/>
              </a:rPr>
              <a:t>Roffwarg</a:t>
            </a:r>
            <a:r>
              <a:rPr lang="en-GB" sz="1200" b="0" i="0" kern="1200" dirty="0">
                <a:solidFill>
                  <a:schemeClr val="tx1"/>
                </a:solidFill>
                <a:effectLst/>
                <a:latin typeface="+mn-lt"/>
                <a:ea typeface="+mn-ea"/>
                <a:cs typeface="+mn-cs"/>
              </a:rPr>
              <a:t> et al., 1966, cited in Collins &amp; Muñoz, 2016). However, in the secondary foreign language classroom in England, learners typically have around 450 hours of learning over five years.  At this rate, it would take 189 years for learners to have the equivalent hours of input as infants in the initial stages of learning their home language! Clearly, in time-poor classroom contexts, it is crucial to make every moment of practice count. It is important to identify what learners should practise and how best they should do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baseline="0" dirty="0"/>
              <a:t>As busy teachers, we make 1000s of decisions in one day, 100s in one lesson.</a:t>
            </a:r>
            <a:br>
              <a:rPr lang="en-GB" b="0" baseline="0" dirty="0"/>
            </a:br>
            <a:r>
              <a:rPr lang="en-GB" b="0" baseline="0" dirty="0"/>
              <a:t>The role is demanding.</a:t>
            </a:r>
            <a:br>
              <a:rPr lang="en-GB" b="0" baseline="0" dirty="0"/>
            </a:br>
            <a:r>
              <a:rPr lang="en-GB" b="0" baseline="0" dirty="0"/>
              <a:t>In each lesson our focus needs to be on the students moment-by-moment, to respond to what and how they are learning what we teach.  </a:t>
            </a:r>
            <a:br>
              <a:rPr lang="en-GB" b="0" baseline="0" dirty="0"/>
            </a:br>
            <a:r>
              <a:rPr lang="en-GB" b="0" baseline="0" dirty="0"/>
              <a:t>Every lesson is different in that respect, and it requires all of our attention and skill.</a:t>
            </a:r>
            <a:br>
              <a:rPr lang="en-GB" b="0" baseline="0" dirty="0"/>
            </a:br>
            <a:r>
              <a:rPr lang="en-GB" b="0" baseline="0" dirty="0"/>
              <a:t>We rely on the planning of our SOW, our published lesson materials, and/or our individual lesson resources to be all there ready in advance.</a:t>
            </a:r>
            <a:br>
              <a:rPr lang="en-GB" b="0" baseline="0" dirty="0"/>
            </a:br>
            <a:br>
              <a:rPr lang="en-GB" b="0" baseline="0" dirty="0"/>
            </a:br>
            <a:r>
              <a:rPr lang="en-GB" b="0" baseline="0" dirty="0"/>
              <a:t>We buy published courses because we know that those producing them have had the time to plan the course in detail, that they have taken every care to ensure that it covers the national curriculum programmes of study, or at KS4, the requirements of the GCSE.</a:t>
            </a:r>
            <a:br>
              <a:rPr lang="en-GB" b="0" baseline="0" dirty="0"/>
            </a:br>
            <a:r>
              <a:rPr lang="en-GB" b="0" baseline="0" dirty="0"/>
              <a:t>Of course, we reserve the right to adapt and supplement (or sometimes ignore) material from a text book or other course, to meet the needs of our classes.</a:t>
            </a:r>
            <a:br>
              <a:rPr lang="en-GB" b="0" baseline="0" dirty="0"/>
            </a:br>
            <a:r>
              <a:rPr lang="en-GB" b="0" baseline="0" dirty="0"/>
              <a:t>We completely get the fact that a text book is just a tool, that there is not enough space on the pages to have all the practice steps that we need for our learners.</a:t>
            </a:r>
            <a:br>
              <a:rPr lang="en-GB" b="0" baseline="0" dirty="0"/>
            </a:br>
            <a:r>
              <a:rPr lang="en-GB" b="0" baseline="0" dirty="0"/>
              <a:t>Many of us like to innovate and create, too.</a:t>
            </a:r>
            <a:br>
              <a:rPr lang="en-GB" b="0" baseline="0" dirty="0"/>
            </a:br>
            <a:r>
              <a:rPr lang="en-GB" b="0" baseline="0" dirty="0"/>
              <a:t>We tend to put in additional vocabulary practice stages, more revisiting activities at the start and ends of lessons, or create scaffolded versions to tasks to support lower proficiency learners or additional tasks to increase the challenge for our higher proficiency learners.  We also like to innovate and add in songs, more culture, or games etc..</a:t>
            </a:r>
          </a:p>
          <a:p>
            <a:pPr defTabSz="966155">
              <a:defRPr/>
            </a:pPr>
            <a:endParaRPr lang="en-GB" b="0" baseline="0" dirty="0"/>
          </a:p>
          <a:p>
            <a:pPr defTabSz="966155">
              <a:defRPr/>
            </a:pPr>
            <a:r>
              <a:rPr lang="en-GB" b="0" baseline="0" dirty="0"/>
              <a:t>But one thing we rarely have the opportunity to do is step back and look at things with different eyes.</a:t>
            </a:r>
            <a:br>
              <a:rPr lang="en-GB" b="0" baseline="0" dirty="0"/>
            </a:br>
            <a:r>
              <a:rPr lang="en-GB" b="0" baseline="0" dirty="0"/>
              <a:t>If we do that we can sometimes see things we hadn’t previously noticed.</a:t>
            </a:r>
            <a:br>
              <a:rPr lang="en-GB" b="0" baseline="0" dirty="0"/>
            </a:br>
            <a:r>
              <a:rPr lang="en-GB" b="0" baseline="0" dirty="0"/>
              <a:t>This is sometimes revealing so we’re going to start with that, here.</a:t>
            </a:r>
            <a:br>
              <a:rPr lang="en-GB" b="0" baseline="0" dirty="0"/>
            </a:br>
            <a:endParaRPr lang="en-GB" b="0"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12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unit from Y7 Spanish on pets, for example, as exists in many Y7 SOW and published resources.</a:t>
            </a:r>
            <a:br>
              <a:rPr lang="en-GB" dirty="0"/>
            </a:br>
            <a:r>
              <a:rPr lang="en-GB" dirty="0"/>
              <a:t>We might create a slide like this to give stronger visual support to what is in the text book.</a:t>
            </a:r>
            <a:br>
              <a:rPr lang="en-GB" dirty="0"/>
            </a:br>
            <a:endParaRPr lang="en-GB" dirty="0"/>
          </a:p>
          <a:p>
            <a:r>
              <a:rPr lang="en-GB" dirty="0"/>
              <a:t>What</a:t>
            </a:r>
            <a:r>
              <a:rPr lang="en-GB" baseline="0" dirty="0"/>
              <a:t> might we do with this slide?</a:t>
            </a:r>
            <a:br>
              <a:rPr lang="en-GB" baseline="0" dirty="0"/>
            </a:br>
            <a:r>
              <a:rPr lang="en-GB" baseline="0" dirty="0"/>
              <a:t>1. Present the vocabulary (use animations to build up to independent oral recall of the vocabulary items for a few minutes) -</a:t>
            </a:r>
            <a:br>
              <a:rPr lang="en-GB" baseline="0" dirty="0"/>
            </a:br>
            <a:r>
              <a:rPr lang="en-GB" baseline="0" dirty="0"/>
              <a:t>2. Typically we might then do a listening - e.g. listen and put the pets in order.</a:t>
            </a:r>
            <a:endParaRPr lang="en-GB" dirty="0"/>
          </a:p>
          <a:p>
            <a:r>
              <a:rPr lang="es-ES" sz="1300" b="1" dirty="0" err="1"/>
              <a:t>E.g</a:t>
            </a:r>
            <a:r>
              <a:rPr lang="es-ES" sz="1300" b="1" dirty="0"/>
              <a:t>  </a:t>
            </a:r>
            <a:endParaRPr lang="en-GB" sz="1300" b="1" dirty="0"/>
          </a:p>
          <a:p>
            <a:pPr lvl="0"/>
            <a:r>
              <a:rPr lang="es-ES" sz="1300" dirty="0"/>
              <a:t>¿Tienes mascotas?</a:t>
            </a:r>
            <a:endParaRPr lang="en-GB" sz="1300" dirty="0"/>
          </a:p>
          <a:p>
            <a:pPr lvl="0"/>
            <a:r>
              <a:rPr lang="es-ES" sz="1300" dirty="0"/>
              <a:t>Sí. Tengo un gato.</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serpiente.</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cobaya.</a:t>
            </a:r>
            <a:endParaRPr lang="en-GB" sz="1300" dirty="0"/>
          </a:p>
          <a:p>
            <a:r>
              <a:rPr lang="es-ES" sz="1300" dirty="0"/>
              <a:t>  </a:t>
            </a:r>
          </a:p>
          <a:p>
            <a:r>
              <a:rPr lang="es-ES" sz="1300" dirty="0" err="1"/>
              <a:t>Let’s</a:t>
            </a:r>
            <a:r>
              <a:rPr lang="es-ES" sz="1300" dirty="0"/>
              <a:t> pause </a:t>
            </a:r>
            <a:r>
              <a:rPr lang="es-ES" sz="1300" dirty="0" err="1"/>
              <a:t>for</a:t>
            </a:r>
            <a:r>
              <a:rPr lang="es-ES" sz="1300" dirty="0"/>
              <a:t> a </a:t>
            </a:r>
            <a:r>
              <a:rPr lang="es-ES" sz="1300" dirty="0" err="1"/>
              <a:t>moment</a:t>
            </a:r>
            <a:r>
              <a:rPr lang="es-ES" sz="1300" dirty="0"/>
              <a:t> </a:t>
            </a:r>
            <a:r>
              <a:rPr lang="es-ES" sz="1300" dirty="0" err="1"/>
              <a:t>to</a:t>
            </a:r>
            <a:r>
              <a:rPr lang="es-ES" sz="1300" dirty="0"/>
              <a:t> </a:t>
            </a:r>
            <a:r>
              <a:rPr lang="es-ES" sz="1300" dirty="0" err="1"/>
              <a:t>consider</a:t>
            </a:r>
            <a:r>
              <a:rPr lang="es-ES" sz="1300" dirty="0"/>
              <a:t> </a:t>
            </a:r>
            <a:r>
              <a:rPr lang="es-ES" sz="1300" dirty="0" err="1"/>
              <a:t>what</a:t>
            </a:r>
            <a:r>
              <a:rPr lang="es-ES" sz="1300" dirty="0"/>
              <a:t> </a:t>
            </a:r>
            <a:r>
              <a:rPr lang="es-ES" sz="1300" dirty="0" err="1"/>
              <a:t>content</a:t>
            </a:r>
            <a:r>
              <a:rPr lang="es-ES" sz="1300" dirty="0"/>
              <a:t> </a:t>
            </a:r>
            <a:r>
              <a:rPr lang="es-ES" sz="1300" dirty="0" err="1"/>
              <a:t>we</a:t>
            </a:r>
            <a:r>
              <a:rPr lang="es-ES" sz="1300" dirty="0"/>
              <a:t> are </a:t>
            </a:r>
            <a:r>
              <a:rPr lang="es-ES" sz="1300" dirty="0" err="1"/>
              <a:t>teaching</a:t>
            </a:r>
            <a:r>
              <a:rPr lang="es-ES" sz="1300" dirty="0"/>
              <a:t> </a:t>
            </a:r>
            <a:r>
              <a:rPr lang="es-ES" sz="1300" dirty="0" err="1"/>
              <a:t>here</a:t>
            </a:r>
            <a:r>
              <a:rPr lang="es-ES" sz="1300" dirty="0"/>
              <a:t>.</a:t>
            </a:r>
            <a:br>
              <a:rPr lang="es-ES" sz="1300" dirty="0"/>
            </a:br>
            <a:r>
              <a:rPr lang="es-ES" sz="1300" dirty="0" err="1"/>
              <a:t>What</a:t>
            </a:r>
            <a:r>
              <a:rPr lang="es-ES" sz="1300" dirty="0"/>
              <a:t> </a:t>
            </a:r>
            <a:r>
              <a:rPr lang="es-ES" sz="1300" dirty="0" err="1"/>
              <a:t>is</a:t>
            </a:r>
            <a:r>
              <a:rPr lang="es-ES" sz="1300" dirty="0"/>
              <a:t> </a:t>
            </a:r>
            <a:r>
              <a:rPr lang="es-ES" sz="1300" dirty="0" err="1"/>
              <a:t>the</a:t>
            </a:r>
            <a:r>
              <a:rPr lang="es-ES" sz="1300" dirty="0"/>
              <a:t> </a:t>
            </a:r>
            <a:r>
              <a:rPr lang="es-ES" sz="1300" dirty="0" err="1"/>
              <a:t>aim</a:t>
            </a:r>
            <a:r>
              <a:rPr lang="es-ES" sz="1300" dirty="0"/>
              <a:t> </a:t>
            </a:r>
            <a:r>
              <a:rPr lang="es-ES" sz="1300" dirty="0" err="1"/>
              <a:t>of</a:t>
            </a:r>
            <a:r>
              <a:rPr lang="es-ES" sz="1300" dirty="0"/>
              <a:t> </a:t>
            </a:r>
            <a:r>
              <a:rPr lang="es-ES" sz="1300" dirty="0" err="1"/>
              <a:t>the</a:t>
            </a:r>
            <a:r>
              <a:rPr lang="es-ES" sz="1300" dirty="0"/>
              <a:t> </a:t>
            </a:r>
            <a:r>
              <a:rPr lang="es-ES" sz="1300" dirty="0" err="1"/>
              <a:t>teaching</a:t>
            </a:r>
            <a:r>
              <a:rPr lang="es-ES" sz="1300" dirty="0"/>
              <a:t>?</a:t>
            </a:r>
          </a:p>
          <a:p>
            <a:endParaRPr lang="es-ES" sz="1300" dirty="0"/>
          </a:p>
          <a:p>
            <a:r>
              <a:rPr lang="es-ES" sz="1300" dirty="0" err="1"/>
              <a:t>Insert</a:t>
            </a:r>
            <a:r>
              <a:rPr lang="es-ES" sz="1300" dirty="0"/>
              <a:t> </a:t>
            </a:r>
            <a:r>
              <a:rPr lang="es-ES" sz="1300" dirty="0" err="1"/>
              <a:t>polling</a:t>
            </a:r>
            <a:r>
              <a:rPr lang="es-ES" sz="1300" dirty="0"/>
              <a:t> </a:t>
            </a:r>
            <a:r>
              <a:rPr lang="es-ES" sz="1300" dirty="0" err="1"/>
              <a:t>questions</a:t>
            </a:r>
            <a:r>
              <a:rPr lang="es-ES" sz="1300" dirty="0"/>
              <a:t> (</a:t>
            </a:r>
            <a:r>
              <a:rPr lang="es-ES" sz="1300" dirty="0" err="1"/>
              <a:t>multiple</a:t>
            </a:r>
            <a:r>
              <a:rPr lang="es-ES" sz="1300" dirty="0"/>
              <a:t> </a:t>
            </a:r>
            <a:r>
              <a:rPr lang="es-ES" sz="1300" dirty="0" err="1"/>
              <a:t>choice</a:t>
            </a:r>
            <a:r>
              <a:rPr lang="es-ES" sz="1300" dirty="0"/>
              <a:t>):</a:t>
            </a:r>
            <a:br>
              <a:rPr lang="es-ES" sz="1300" dirty="0"/>
            </a:br>
            <a:r>
              <a:rPr lang="es-ES" sz="1300" dirty="0"/>
              <a:t>Are </a:t>
            </a:r>
            <a:r>
              <a:rPr lang="es-ES" sz="1300" dirty="0" err="1"/>
              <a:t>we</a:t>
            </a:r>
            <a:r>
              <a:rPr lang="es-ES" sz="1300" dirty="0"/>
              <a:t> </a:t>
            </a:r>
            <a:r>
              <a:rPr lang="es-ES" sz="1300" dirty="0" err="1"/>
              <a:t>teaching</a:t>
            </a:r>
            <a:r>
              <a:rPr lang="es-ES" sz="1300" dirty="0"/>
              <a:t> </a:t>
            </a:r>
            <a:r>
              <a:rPr lang="es-ES" sz="1300" dirty="0" err="1"/>
              <a:t>knowledge</a:t>
            </a:r>
            <a:r>
              <a:rPr lang="es-ES" sz="1300" dirty="0"/>
              <a:t> </a:t>
            </a:r>
            <a:r>
              <a:rPr lang="es-ES" sz="1300" dirty="0" err="1"/>
              <a:t>of</a:t>
            </a:r>
            <a:r>
              <a:rPr lang="es-ES" sz="1300" dirty="0"/>
              <a:t>:</a:t>
            </a:r>
            <a:br>
              <a:rPr lang="es-ES" sz="1300" dirty="0"/>
            </a:br>
            <a:r>
              <a:rPr lang="es-ES" sz="1300" dirty="0"/>
              <a:t>a.  individual </a:t>
            </a:r>
            <a:r>
              <a:rPr lang="es-ES" sz="1300" dirty="0" err="1"/>
              <a:t>vocabulary</a:t>
            </a:r>
            <a:r>
              <a:rPr lang="es-ES" sz="1300" dirty="0"/>
              <a:t> ítems?</a:t>
            </a:r>
            <a:br>
              <a:rPr lang="es-ES" sz="1300" dirty="0"/>
            </a:br>
            <a:r>
              <a:rPr lang="es-ES" sz="1300" dirty="0"/>
              <a:t>b. </a:t>
            </a:r>
            <a:r>
              <a:rPr lang="es-ES" sz="1300" dirty="0" err="1"/>
              <a:t>two</a:t>
            </a:r>
            <a:r>
              <a:rPr lang="es-ES" sz="1300" dirty="0"/>
              <a:t> </a:t>
            </a:r>
            <a:r>
              <a:rPr lang="es-ES" sz="1300" dirty="0" err="1"/>
              <a:t>parts</a:t>
            </a:r>
            <a:r>
              <a:rPr lang="es-ES" sz="1300" dirty="0"/>
              <a:t> </a:t>
            </a:r>
            <a:r>
              <a:rPr lang="es-ES" sz="1300" dirty="0" err="1"/>
              <a:t>of</a:t>
            </a:r>
            <a:r>
              <a:rPr lang="es-ES" sz="1300" dirty="0"/>
              <a:t> </a:t>
            </a:r>
            <a:r>
              <a:rPr lang="es-ES" sz="1300" dirty="0" err="1"/>
              <a:t>the</a:t>
            </a:r>
            <a:r>
              <a:rPr lang="es-ES" sz="1300" dirty="0"/>
              <a:t> </a:t>
            </a:r>
            <a:r>
              <a:rPr lang="es-ES" sz="1300" dirty="0" err="1"/>
              <a:t>verb</a:t>
            </a:r>
            <a:r>
              <a:rPr lang="es-ES" sz="1300" dirty="0"/>
              <a:t> tener?</a:t>
            </a:r>
            <a:br>
              <a:rPr lang="es-ES" sz="1300" dirty="0"/>
            </a:br>
            <a:r>
              <a:rPr lang="es-ES" sz="1300" dirty="0"/>
              <a:t>c. </a:t>
            </a:r>
            <a:r>
              <a:rPr lang="es-ES" sz="1300" dirty="0" err="1"/>
              <a:t>knowledge</a:t>
            </a:r>
            <a:r>
              <a:rPr lang="es-ES" sz="1300" dirty="0"/>
              <a:t> </a:t>
            </a:r>
            <a:r>
              <a:rPr lang="es-ES" sz="1300" dirty="0" err="1"/>
              <a:t>of</a:t>
            </a:r>
            <a:r>
              <a:rPr lang="es-ES" sz="1300" dirty="0"/>
              <a:t> </a:t>
            </a:r>
            <a:r>
              <a:rPr lang="es-ES" sz="1300" dirty="0" err="1"/>
              <a:t>gender</a:t>
            </a:r>
            <a:r>
              <a:rPr lang="es-ES" sz="1300" dirty="0"/>
              <a:t> </a:t>
            </a:r>
            <a:r>
              <a:rPr lang="es-ES" sz="1300" dirty="0" err="1"/>
              <a:t>through</a:t>
            </a:r>
            <a:r>
              <a:rPr lang="es-ES" sz="1300" dirty="0"/>
              <a:t> </a:t>
            </a:r>
            <a:r>
              <a:rPr lang="es-ES" sz="1300" dirty="0" err="1"/>
              <a:t>the</a:t>
            </a:r>
            <a:r>
              <a:rPr lang="es-ES" sz="1300" dirty="0"/>
              <a:t> singular </a:t>
            </a:r>
            <a:r>
              <a:rPr lang="es-ES" sz="1300" dirty="0" err="1"/>
              <a:t>indefinite</a:t>
            </a:r>
            <a:r>
              <a:rPr lang="es-ES" sz="1300" dirty="0"/>
              <a:t> </a:t>
            </a:r>
            <a:r>
              <a:rPr lang="es-ES" sz="1300" dirty="0" err="1"/>
              <a:t>article</a:t>
            </a:r>
            <a:r>
              <a:rPr lang="es-ES" sz="1300" dirty="0"/>
              <a:t>?</a:t>
            </a:r>
          </a:p>
          <a:p>
            <a:endParaRPr lang="es-E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our teaching what is the thing students don’t remember?  How do we get at that, in the limited amount of time we have?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correct application of gender – they randomly assign un/una/el/la to all manners of nouns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verb forms – We ask them Que </a:t>
            </a:r>
            <a:r>
              <a:rPr lang="en-GB" sz="1200" kern="1200" dirty="0" err="1">
                <a:solidFill>
                  <a:schemeClr val="tx1"/>
                </a:solidFill>
                <a:effectLst/>
                <a:latin typeface="+mn-lt"/>
                <a:ea typeface="+mn-ea"/>
                <a:cs typeface="+mn-cs"/>
              </a:rPr>
              <a:t>tienes</a:t>
            </a:r>
            <a:r>
              <a:rPr lang="en-GB" sz="1200" kern="1200" dirty="0">
                <a:solidFill>
                  <a:schemeClr val="tx1"/>
                </a:solidFill>
                <a:effectLst/>
                <a:latin typeface="+mn-lt"/>
                <a:ea typeface="+mn-ea"/>
                <a:cs typeface="+mn-cs"/>
              </a:rPr>
              <a:t> … and they answer </a:t>
            </a:r>
            <a:r>
              <a:rPr lang="en-GB" sz="1200" kern="1200" dirty="0" err="1">
                <a:solidFill>
                  <a:schemeClr val="tx1"/>
                </a:solidFill>
                <a:effectLst/>
                <a:latin typeface="+mn-lt"/>
                <a:ea typeface="+mn-ea"/>
                <a:cs typeface="+mn-cs"/>
              </a:rPr>
              <a:t>Tienes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Why is that?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Because in this teaching here it wasn’t salient – it wasn’t task critical – they didn’t have to focus on it, process it, to do the task.</a:t>
            </a:r>
            <a:br>
              <a:rPr lang="en-GB" sz="1200" kern="1200" dirty="0">
                <a:solidFill>
                  <a:schemeClr val="tx1"/>
                </a:solidFill>
                <a:effectLst/>
                <a:latin typeface="+mn-lt"/>
                <a:ea typeface="+mn-ea"/>
                <a:cs typeface="+mn-cs"/>
              </a:rPr>
            </a:br>
            <a:r>
              <a:rPr lang="en-GB" sz="1200" kern="1200">
                <a:solidFill>
                  <a:schemeClr val="tx1"/>
                </a:solidFill>
                <a:effectLst/>
                <a:latin typeface="+mn-lt"/>
                <a:ea typeface="+mn-ea"/>
                <a:cs typeface="+mn-cs"/>
              </a:rPr>
              <a:t>what they needed was the noun so that got all their attention, and if they remember anything at all from this sort of task, it will be the noun itself, not gender or verb that went with it.</a:t>
            </a:r>
          </a:p>
          <a:p>
            <a:br>
              <a:rPr lang="es-ES" sz="1300" dirty="0"/>
            </a:br>
            <a:br>
              <a:rPr lang="es-ES" sz="1300" dirty="0"/>
            </a:br>
            <a:r>
              <a:rPr lang="es-ES" sz="1300" dirty="0"/>
              <a:t>3. </a:t>
            </a:r>
            <a:r>
              <a:rPr lang="es-ES" sz="1300" dirty="0" err="1"/>
              <a:t>Which</a:t>
            </a:r>
            <a:r>
              <a:rPr lang="es-ES" sz="1300" dirty="0"/>
              <a:t> </a:t>
            </a:r>
            <a:r>
              <a:rPr lang="es-ES" sz="1300" dirty="0" err="1"/>
              <a:t>grammar</a:t>
            </a:r>
            <a:r>
              <a:rPr lang="es-ES" sz="1300" dirty="0"/>
              <a:t> </a:t>
            </a:r>
            <a:r>
              <a:rPr lang="es-ES" sz="1300" dirty="0" err="1"/>
              <a:t>is</a:t>
            </a:r>
            <a:r>
              <a:rPr lang="es-ES" sz="1300" dirty="0"/>
              <a:t> </a:t>
            </a:r>
            <a:r>
              <a:rPr lang="es-ES" sz="1300" dirty="0" err="1"/>
              <a:t>meant</a:t>
            </a:r>
            <a:r>
              <a:rPr lang="es-ES" sz="1300" dirty="0"/>
              <a:t> to be in </a:t>
            </a:r>
            <a:r>
              <a:rPr lang="es-ES" sz="1300" dirty="0" err="1"/>
              <a:t>the</a:t>
            </a:r>
            <a:r>
              <a:rPr lang="es-ES" sz="1300" dirty="0"/>
              <a:t> </a:t>
            </a:r>
            <a:r>
              <a:rPr lang="es-ES" sz="1300" dirty="0" err="1"/>
              <a:t>spotlight</a:t>
            </a:r>
            <a:r>
              <a:rPr lang="es-ES" sz="1300" dirty="0"/>
              <a:t> </a:t>
            </a:r>
            <a:r>
              <a:rPr lang="es-ES" sz="1300" dirty="0" err="1"/>
              <a:t>here</a:t>
            </a:r>
            <a:r>
              <a:rPr lang="es-ES" sz="1300" dirty="0"/>
              <a:t>? </a:t>
            </a:r>
            <a:r>
              <a:rPr lang="es-ES" sz="1300" dirty="0" err="1"/>
              <a:t>the</a:t>
            </a:r>
            <a:r>
              <a:rPr lang="es-ES" sz="1300" dirty="0"/>
              <a:t> </a:t>
            </a:r>
            <a:r>
              <a:rPr lang="es-ES" sz="1300" dirty="0" err="1"/>
              <a:t>indef</a:t>
            </a:r>
            <a:r>
              <a:rPr lang="es-ES" sz="1300" dirty="0"/>
              <a:t> </a:t>
            </a:r>
            <a:r>
              <a:rPr lang="es-ES" sz="1300" dirty="0" err="1"/>
              <a:t>articles</a:t>
            </a:r>
            <a:r>
              <a:rPr lang="es-ES" sz="1300" dirty="0"/>
              <a:t> and tener…</a:t>
            </a:r>
            <a:br>
              <a:rPr lang="es-ES" sz="1300" dirty="0"/>
            </a:br>
            <a:r>
              <a:rPr lang="es-ES" sz="1300" dirty="0"/>
              <a:t>So - </a:t>
            </a:r>
            <a:r>
              <a:rPr lang="es-ES" sz="1300" dirty="0" err="1"/>
              <a:t>if</a:t>
            </a:r>
            <a:r>
              <a:rPr lang="es-ES" sz="1300" dirty="0"/>
              <a:t> </a:t>
            </a:r>
            <a:r>
              <a:rPr lang="es-ES" sz="1300" dirty="0" err="1"/>
              <a:t>we</a:t>
            </a:r>
            <a:r>
              <a:rPr lang="es-ES" sz="1300" dirty="0"/>
              <a:t> </a:t>
            </a:r>
            <a:r>
              <a:rPr lang="es-ES" sz="1300" dirty="0" err="1"/>
              <a:t>keep</a:t>
            </a:r>
            <a:r>
              <a:rPr lang="es-ES" sz="1300" dirty="0"/>
              <a:t> </a:t>
            </a:r>
            <a:r>
              <a:rPr lang="es-ES" sz="1300" dirty="0" err="1"/>
              <a:t>the</a:t>
            </a:r>
            <a:r>
              <a:rPr lang="es-ES" sz="1300" dirty="0"/>
              <a:t> </a:t>
            </a:r>
            <a:r>
              <a:rPr lang="es-ES" sz="1300" dirty="0" err="1"/>
              <a:t>articles</a:t>
            </a:r>
            <a:r>
              <a:rPr lang="es-ES" sz="1300" dirty="0"/>
              <a:t> </a:t>
            </a:r>
            <a:r>
              <a:rPr lang="es-ES" sz="1300" dirty="0" err="1"/>
              <a:t>with</a:t>
            </a:r>
            <a:r>
              <a:rPr lang="es-ES" sz="1300" dirty="0"/>
              <a:t> </a:t>
            </a:r>
            <a:r>
              <a:rPr lang="es-ES" sz="1300" dirty="0" err="1"/>
              <a:t>the</a:t>
            </a:r>
            <a:r>
              <a:rPr lang="es-ES" sz="1300" dirty="0"/>
              <a:t> </a:t>
            </a:r>
            <a:r>
              <a:rPr lang="es-ES" sz="1300" dirty="0" err="1"/>
              <a:t>noun</a:t>
            </a:r>
            <a:r>
              <a:rPr lang="es-ES" sz="1300" dirty="0"/>
              <a:t>, </a:t>
            </a:r>
            <a:r>
              <a:rPr lang="es-ES" sz="1300" dirty="0" err="1"/>
              <a:t>the</a:t>
            </a:r>
            <a:r>
              <a:rPr lang="es-ES" sz="1300" dirty="0"/>
              <a:t> chances are </a:t>
            </a:r>
            <a:r>
              <a:rPr lang="es-ES" sz="1300" dirty="0" err="1"/>
              <a:t>that</a:t>
            </a:r>
            <a:r>
              <a:rPr lang="es-ES" sz="1300" dirty="0"/>
              <a:t> </a:t>
            </a:r>
            <a:r>
              <a:rPr lang="es-ES" sz="1300" dirty="0" err="1"/>
              <a:t>students</a:t>
            </a:r>
            <a:r>
              <a:rPr lang="es-ES" sz="1300" dirty="0"/>
              <a:t> </a:t>
            </a:r>
            <a:r>
              <a:rPr lang="es-ES" sz="1300" dirty="0" err="1"/>
              <a:t>will</a:t>
            </a:r>
            <a:r>
              <a:rPr lang="es-ES" sz="1300" dirty="0"/>
              <a:t> </a:t>
            </a:r>
            <a:r>
              <a:rPr lang="es-ES" sz="1300" dirty="0" err="1"/>
              <a:t>retain</a:t>
            </a:r>
            <a:r>
              <a:rPr lang="es-ES" sz="1300" dirty="0"/>
              <a:t> </a:t>
            </a:r>
            <a:r>
              <a:rPr lang="es-ES" sz="1300" dirty="0" err="1"/>
              <a:t>the</a:t>
            </a:r>
            <a:r>
              <a:rPr lang="es-ES" sz="1300" dirty="0"/>
              <a:t> </a:t>
            </a:r>
            <a:r>
              <a:rPr lang="es-ES" sz="1300" dirty="0" err="1"/>
              <a:t>noun</a:t>
            </a:r>
            <a:r>
              <a:rPr lang="es-ES" sz="1300" dirty="0"/>
              <a:t> </a:t>
            </a:r>
            <a:r>
              <a:rPr lang="es-ES" sz="1300" dirty="0" err="1"/>
              <a:t>word</a:t>
            </a:r>
            <a:r>
              <a:rPr lang="es-ES" sz="1300" dirty="0"/>
              <a:t>, </a:t>
            </a:r>
            <a:r>
              <a:rPr lang="es-ES" sz="1300" dirty="0" err="1"/>
              <a:t>but</a:t>
            </a:r>
            <a:r>
              <a:rPr lang="es-ES" sz="1300" dirty="0"/>
              <a:t> </a:t>
            </a:r>
            <a:r>
              <a:rPr lang="es-ES" sz="1300" dirty="0" err="1"/>
              <a:t>might</a:t>
            </a:r>
            <a:r>
              <a:rPr lang="es-ES" sz="1300" dirty="0"/>
              <a:t> </a:t>
            </a:r>
            <a:r>
              <a:rPr lang="es-ES" sz="1300" dirty="0" err="1"/>
              <a:t>forget</a:t>
            </a:r>
            <a:r>
              <a:rPr lang="es-ES" sz="1300" dirty="0"/>
              <a:t> </a:t>
            </a:r>
            <a:r>
              <a:rPr lang="es-ES" sz="1300" dirty="0" err="1"/>
              <a:t>the</a:t>
            </a:r>
            <a:r>
              <a:rPr lang="es-ES" sz="1300" dirty="0"/>
              <a:t> </a:t>
            </a:r>
            <a:r>
              <a:rPr lang="es-ES" sz="1300" dirty="0" err="1"/>
              <a:t>gender</a:t>
            </a:r>
            <a:r>
              <a:rPr lang="es-ES" sz="1300" dirty="0"/>
              <a:t>.  </a:t>
            </a:r>
            <a:r>
              <a:rPr lang="es-ES" sz="1300" dirty="0" err="1"/>
              <a:t>Gender</a:t>
            </a:r>
            <a:r>
              <a:rPr lang="es-ES" sz="1300" dirty="0"/>
              <a:t> </a:t>
            </a:r>
            <a:r>
              <a:rPr lang="es-ES" sz="1300" dirty="0" err="1"/>
              <a:t>is</a:t>
            </a:r>
            <a:r>
              <a:rPr lang="es-ES" sz="1300" dirty="0"/>
              <a:t> non-</a:t>
            </a:r>
            <a:r>
              <a:rPr lang="es-ES" sz="1300" dirty="0" err="1"/>
              <a:t>salient</a:t>
            </a:r>
            <a:r>
              <a:rPr lang="es-ES" sz="1300" dirty="0"/>
              <a:t> </a:t>
            </a:r>
            <a:r>
              <a:rPr lang="es-ES" sz="1300" dirty="0" err="1"/>
              <a:t>for</a:t>
            </a:r>
            <a:r>
              <a:rPr lang="es-ES" sz="1300" dirty="0"/>
              <a:t> English </a:t>
            </a:r>
            <a:r>
              <a:rPr lang="es-ES" sz="1300" dirty="0" err="1"/>
              <a:t>speakers</a:t>
            </a:r>
            <a:r>
              <a:rPr lang="es-ES" sz="1300" dirty="0"/>
              <a:t> - </a:t>
            </a:r>
            <a:r>
              <a:rPr lang="es-ES" sz="1300" dirty="0" err="1"/>
              <a:t>we</a:t>
            </a:r>
            <a:r>
              <a:rPr lang="es-ES" sz="1300" dirty="0"/>
              <a:t> are </a:t>
            </a:r>
            <a:r>
              <a:rPr lang="es-ES" sz="1300" dirty="0" err="1"/>
              <a:t>not</a:t>
            </a:r>
            <a:r>
              <a:rPr lang="es-ES" sz="1300" dirty="0"/>
              <a:t> </a:t>
            </a:r>
            <a:r>
              <a:rPr lang="es-ES" sz="1300" dirty="0" err="1"/>
              <a:t>sensitive</a:t>
            </a:r>
            <a:r>
              <a:rPr lang="es-ES" sz="1300" dirty="0"/>
              <a:t> to </a:t>
            </a:r>
            <a:r>
              <a:rPr lang="es-ES" sz="1300" dirty="0" err="1"/>
              <a:t>it</a:t>
            </a:r>
            <a:r>
              <a:rPr lang="es-ES" sz="1300" dirty="0"/>
              <a:t> </a:t>
            </a:r>
            <a:r>
              <a:rPr lang="es-ES" sz="1300" dirty="0" err="1"/>
              <a:t>because</a:t>
            </a:r>
            <a:r>
              <a:rPr lang="es-ES" sz="1300" dirty="0"/>
              <a:t> </a:t>
            </a:r>
            <a:r>
              <a:rPr lang="es-ES" sz="1300" dirty="0" err="1"/>
              <a:t>we</a:t>
            </a:r>
            <a:r>
              <a:rPr lang="es-ES" sz="1300" dirty="0"/>
              <a:t> </a:t>
            </a:r>
            <a:r>
              <a:rPr lang="es-ES" sz="1300" dirty="0" err="1"/>
              <a:t>don’t</a:t>
            </a:r>
            <a:r>
              <a:rPr lang="es-ES" sz="1300" dirty="0"/>
              <a:t> </a:t>
            </a:r>
            <a:r>
              <a:rPr lang="es-ES" sz="1300" dirty="0" err="1"/>
              <a:t>have</a:t>
            </a:r>
            <a:r>
              <a:rPr lang="es-ES" sz="1300" dirty="0"/>
              <a:t> </a:t>
            </a:r>
            <a:r>
              <a:rPr lang="es-ES" sz="1300" dirty="0" err="1"/>
              <a:t>grammatical</a:t>
            </a:r>
            <a:r>
              <a:rPr lang="es-ES" sz="1300" dirty="0"/>
              <a:t> </a:t>
            </a:r>
            <a:r>
              <a:rPr lang="es-ES" sz="1300" dirty="0" err="1"/>
              <a:t>gender</a:t>
            </a:r>
            <a:r>
              <a:rPr lang="es-ES" sz="1300" dirty="0"/>
              <a:t> in English.</a:t>
            </a:r>
            <a:br>
              <a:rPr lang="es-ES" sz="1300" dirty="0"/>
            </a:br>
            <a:r>
              <a:rPr lang="es-ES" sz="1300" dirty="0"/>
              <a:t>4. </a:t>
            </a:r>
            <a:r>
              <a:rPr lang="es-ES" sz="1300" dirty="0" err="1"/>
              <a:t>The</a:t>
            </a:r>
            <a:r>
              <a:rPr lang="es-ES" sz="1300" dirty="0"/>
              <a:t> use of tener (</a:t>
            </a:r>
            <a:r>
              <a:rPr lang="es-ES" sz="1300" dirty="0" err="1"/>
              <a:t>orally</a:t>
            </a:r>
            <a:r>
              <a:rPr lang="es-ES" sz="1300" dirty="0"/>
              <a:t> and in </a:t>
            </a:r>
            <a:r>
              <a:rPr lang="es-ES" sz="1300" dirty="0" err="1"/>
              <a:t>the</a:t>
            </a:r>
            <a:r>
              <a:rPr lang="es-ES" sz="1300" dirty="0"/>
              <a:t> </a:t>
            </a:r>
            <a:r>
              <a:rPr lang="es-ES" sz="1300" dirty="0" err="1"/>
              <a:t>listening</a:t>
            </a:r>
            <a:r>
              <a:rPr lang="es-ES" sz="1300" dirty="0"/>
              <a:t>) </a:t>
            </a:r>
            <a:r>
              <a:rPr lang="es-ES" sz="1300" dirty="0" err="1"/>
              <a:t>doesn’t</a:t>
            </a:r>
            <a:r>
              <a:rPr lang="es-ES" sz="1300" dirty="0"/>
              <a:t> </a:t>
            </a:r>
            <a:r>
              <a:rPr lang="es-ES" sz="1300" dirty="0" err="1"/>
              <a:t>vary</a:t>
            </a:r>
            <a:r>
              <a:rPr lang="es-ES" sz="1300" dirty="0"/>
              <a:t> - Tienes…? Tengo… Tengo…</a:t>
            </a:r>
            <a:br>
              <a:rPr lang="es-ES" sz="1300" dirty="0"/>
            </a:br>
            <a:r>
              <a:rPr lang="es-ES" sz="1300" dirty="0" err="1"/>
              <a:t>It’s</a:t>
            </a:r>
            <a:r>
              <a:rPr lang="es-ES" sz="1300" dirty="0"/>
              <a:t> </a:t>
            </a:r>
            <a:r>
              <a:rPr lang="es-ES" sz="1300" dirty="0" err="1"/>
              <a:t>not</a:t>
            </a:r>
            <a:r>
              <a:rPr lang="es-ES" sz="1300" dirty="0"/>
              <a:t> </a:t>
            </a:r>
            <a:r>
              <a:rPr lang="es-ES" sz="1300" dirty="0" err="1"/>
              <a:t>necessary</a:t>
            </a:r>
            <a:r>
              <a:rPr lang="es-ES" sz="1300" dirty="0"/>
              <a:t> </a:t>
            </a:r>
            <a:r>
              <a:rPr lang="es-ES" sz="1300" dirty="0" err="1"/>
              <a:t>for</a:t>
            </a:r>
            <a:r>
              <a:rPr lang="es-ES" sz="1300" dirty="0"/>
              <a:t> </a:t>
            </a:r>
            <a:r>
              <a:rPr lang="es-ES" sz="1300" dirty="0" err="1"/>
              <a:t>it</a:t>
            </a:r>
            <a:r>
              <a:rPr lang="es-ES" sz="1300" dirty="0"/>
              <a:t> to be in </a:t>
            </a:r>
            <a:r>
              <a:rPr lang="es-ES" sz="1300" dirty="0" err="1"/>
              <a:t>the</a:t>
            </a:r>
            <a:r>
              <a:rPr lang="es-ES" sz="1300" dirty="0"/>
              <a:t> </a:t>
            </a:r>
            <a:r>
              <a:rPr lang="es-ES" sz="1300" dirty="0" err="1"/>
              <a:t>listening</a:t>
            </a:r>
            <a:r>
              <a:rPr lang="es-ES" sz="1300" dirty="0"/>
              <a:t> at </a:t>
            </a:r>
            <a:r>
              <a:rPr lang="es-ES" sz="1300" dirty="0" err="1"/>
              <a:t>all</a:t>
            </a:r>
            <a:r>
              <a:rPr lang="es-ES" sz="1300" dirty="0"/>
              <a:t>, </a:t>
            </a:r>
            <a:r>
              <a:rPr lang="es-ES" sz="1300" dirty="0" err="1"/>
              <a:t>for</a:t>
            </a:r>
            <a:r>
              <a:rPr lang="es-ES" sz="1300" dirty="0"/>
              <a:t> </a:t>
            </a:r>
            <a:r>
              <a:rPr lang="es-ES" sz="1300" dirty="0" err="1"/>
              <a:t>students</a:t>
            </a:r>
            <a:r>
              <a:rPr lang="es-ES" sz="1300" dirty="0"/>
              <a:t> to do </a:t>
            </a:r>
            <a:r>
              <a:rPr lang="es-ES" sz="1300" dirty="0" err="1"/>
              <a:t>the</a:t>
            </a:r>
            <a:r>
              <a:rPr lang="es-ES" sz="1300" dirty="0"/>
              <a:t> </a:t>
            </a:r>
            <a:r>
              <a:rPr lang="es-ES" sz="1300" dirty="0" err="1"/>
              <a:t>task</a:t>
            </a:r>
            <a:r>
              <a:rPr lang="es-ES" sz="1300" dirty="0"/>
              <a:t>.  </a:t>
            </a:r>
            <a:r>
              <a:rPr lang="es-ES" sz="1300" dirty="0" err="1"/>
              <a:t>Students</a:t>
            </a:r>
            <a:r>
              <a:rPr lang="es-ES" sz="1300" dirty="0"/>
              <a:t> </a:t>
            </a:r>
            <a:r>
              <a:rPr lang="es-ES" sz="1300" dirty="0" err="1"/>
              <a:t>will</a:t>
            </a:r>
            <a:r>
              <a:rPr lang="es-ES" sz="1300" dirty="0"/>
              <a:t> </a:t>
            </a:r>
            <a:r>
              <a:rPr lang="es-ES" sz="1300" dirty="0" err="1"/>
              <a:t>focus</a:t>
            </a:r>
            <a:r>
              <a:rPr lang="es-ES" sz="1300" dirty="0"/>
              <a:t> </a:t>
            </a:r>
            <a:r>
              <a:rPr lang="es-ES" sz="1300" dirty="0" err="1"/>
              <a:t>on</a:t>
            </a:r>
            <a:r>
              <a:rPr lang="es-ES" sz="1300" dirty="0"/>
              <a:t> </a:t>
            </a:r>
            <a:r>
              <a:rPr lang="es-ES" sz="1300" dirty="0" err="1"/>
              <a:t>what</a:t>
            </a:r>
            <a:r>
              <a:rPr lang="es-ES" sz="1300" dirty="0"/>
              <a:t> </a:t>
            </a:r>
            <a:r>
              <a:rPr lang="es-ES" sz="1300" dirty="0" err="1"/>
              <a:t>they</a:t>
            </a:r>
            <a:r>
              <a:rPr lang="es-ES" sz="1300" dirty="0"/>
              <a:t> </a:t>
            </a:r>
            <a:r>
              <a:rPr lang="es-ES" sz="1300" dirty="0" err="1"/>
              <a:t>need</a:t>
            </a:r>
            <a:r>
              <a:rPr lang="es-ES" sz="1300" dirty="0"/>
              <a:t> in </a:t>
            </a:r>
            <a:r>
              <a:rPr lang="es-ES" sz="1300" dirty="0" err="1"/>
              <a:t>order</a:t>
            </a:r>
            <a:r>
              <a:rPr lang="es-ES" sz="1300" dirty="0"/>
              <a:t> to do </a:t>
            </a:r>
            <a:r>
              <a:rPr lang="es-ES" sz="1300" dirty="0" err="1"/>
              <a:t>the</a:t>
            </a:r>
            <a:r>
              <a:rPr lang="es-ES" sz="1300" dirty="0"/>
              <a:t> </a:t>
            </a:r>
            <a:r>
              <a:rPr lang="es-ES" sz="1300" dirty="0" err="1"/>
              <a:t>task</a:t>
            </a:r>
            <a:r>
              <a:rPr lang="es-ES" sz="1300" dirty="0"/>
              <a:t>, i.e., </a:t>
            </a:r>
            <a:r>
              <a:rPr lang="es-ES" sz="1300" dirty="0" err="1"/>
              <a:t>the</a:t>
            </a:r>
            <a:r>
              <a:rPr lang="es-ES" sz="1300" dirty="0"/>
              <a:t> </a:t>
            </a:r>
            <a:r>
              <a:rPr lang="es-ES" sz="1300" dirty="0" err="1"/>
              <a:t>meaning</a:t>
            </a:r>
            <a:r>
              <a:rPr lang="es-ES" sz="1300" dirty="0"/>
              <a:t> of </a:t>
            </a:r>
            <a:r>
              <a:rPr lang="es-ES" sz="1300" dirty="0" err="1"/>
              <a:t>the</a:t>
            </a:r>
            <a:r>
              <a:rPr lang="es-ES" sz="1300" dirty="0"/>
              <a:t> </a:t>
            </a:r>
            <a:r>
              <a:rPr lang="es-ES" sz="1300" dirty="0" err="1"/>
              <a:t>noun</a:t>
            </a:r>
            <a:r>
              <a:rPr lang="es-ES" sz="1300" dirty="0"/>
              <a:t>.  </a:t>
            </a:r>
            <a:br>
              <a:rPr lang="es-ES" sz="1300" dirty="0"/>
            </a:br>
            <a:br>
              <a:rPr lang="es-ES" sz="1300" dirty="0"/>
            </a:br>
            <a:r>
              <a:rPr lang="es-ES" sz="1300" dirty="0"/>
              <a:t>So, </a:t>
            </a:r>
            <a:r>
              <a:rPr lang="es-ES" sz="1300" dirty="0" err="1"/>
              <a:t>from</a:t>
            </a:r>
            <a:r>
              <a:rPr lang="es-ES" sz="1300" dirty="0"/>
              <a:t> </a:t>
            </a:r>
            <a:r>
              <a:rPr lang="es-ES" sz="1300" dirty="0" err="1"/>
              <a:t>this</a:t>
            </a:r>
            <a:r>
              <a:rPr lang="es-ES" sz="1300" dirty="0"/>
              <a:t> </a:t>
            </a:r>
            <a:r>
              <a:rPr lang="es-ES" sz="1300" dirty="0" err="1"/>
              <a:t>teaching</a:t>
            </a:r>
            <a:r>
              <a:rPr lang="es-ES" sz="1300" dirty="0"/>
              <a:t> so </a:t>
            </a:r>
            <a:r>
              <a:rPr lang="es-ES" sz="1300" dirty="0" err="1"/>
              <a:t>far</a:t>
            </a:r>
            <a:r>
              <a:rPr lang="es-ES" sz="1300" dirty="0"/>
              <a:t>, </a:t>
            </a:r>
            <a:r>
              <a:rPr lang="es-ES" sz="1300" dirty="0" err="1"/>
              <a:t>we</a:t>
            </a:r>
            <a:r>
              <a:rPr lang="es-ES" sz="1300" dirty="0"/>
              <a:t> are </a:t>
            </a:r>
            <a:r>
              <a:rPr lang="es-ES" sz="1300" dirty="0" err="1"/>
              <a:t>likely</a:t>
            </a:r>
            <a:r>
              <a:rPr lang="es-ES" sz="1300" dirty="0"/>
              <a:t> to be in </a:t>
            </a:r>
            <a:r>
              <a:rPr lang="es-ES" sz="1300" dirty="0" err="1"/>
              <a:t>the</a:t>
            </a:r>
            <a:r>
              <a:rPr lang="es-ES" sz="1300" dirty="0"/>
              <a:t> </a:t>
            </a:r>
            <a:r>
              <a:rPr lang="es-ES" sz="1300" dirty="0" err="1"/>
              <a:t>process</a:t>
            </a:r>
            <a:r>
              <a:rPr lang="es-ES" sz="1300" dirty="0"/>
              <a:t> of </a:t>
            </a:r>
            <a:r>
              <a:rPr lang="es-ES" sz="1300" dirty="0" err="1"/>
              <a:t>learning</a:t>
            </a:r>
            <a:r>
              <a:rPr lang="es-ES" sz="1300" dirty="0"/>
              <a:t> </a:t>
            </a:r>
            <a:r>
              <a:rPr lang="es-ES" sz="1300" dirty="0" err="1"/>
              <a:t>some</a:t>
            </a:r>
            <a:r>
              <a:rPr lang="es-ES" sz="1300" dirty="0"/>
              <a:t> </a:t>
            </a:r>
            <a:r>
              <a:rPr lang="es-ES" sz="1300" dirty="0" err="1"/>
              <a:t>vocabulary</a:t>
            </a:r>
            <a:r>
              <a:rPr lang="es-ES" sz="1300" dirty="0"/>
              <a:t>, </a:t>
            </a:r>
            <a:r>
              <a:rPr lang="es-ES" sz="1300" dirty="0" err="1"/>
              <a:t>but</a:t>
            </a:r>
            <a:r>
              <a:rPr lang="es-ES" sz="1300" dirty="0"/>
              <a:t> </a:t>
            </a:r>
            <a:r>
              <a:rPr lang="es-ES" sz="1300" dirty="0" err="1"/>
              <a:t>we</a:t>
            </a:r>
            <a:r>
              <a:rPr lang="es-ES" sz="1300" dirty="0"/>
              <a:t> are </a:t>
            </a:r>
            <a:r>
              <a:rPr lang="es-ES" sz="1300" dirty="0" err="1"/>
              <a:t>unlikely</a:t>
            </a:r>
            <a:r>
              <a:rPr lang="es-ES" sz="1300" dirty="0"/>
              <a:t> to </a:t>
            </a:r>
            <a:r>
              <a:rPr lang="es-ES" sz="1300" dirty="0" err="1"/>
              <a:t>retain</a:t>
            </a:r>
            <a:r>
              <a:rPr lang="es-ES" sz="1300" dirty="0"/>
              <a:t> </a:t>
            </a:r>
            <a:r>
              <a:rPr lang="es-ES" sz="1300" dirty="0" err="1"/>
              <a:t>the</a:t>
            </a:r>
            <a:r>
              <a:rPr lang="es-ES" sz="1300" dirty="0"/>
              <a:t> </a:t>
            </a:r>
            <a:r>
              <a:rPr lang="es-ES" sz="1300" dirty="0" err="1"/>
              <a:t>meaning</a:t>
            </a:r>
            <a:r>
              <a:rPr lang="es-ES" sz="1300" dirty="0"/>
              <a:t> of tienes / tengo </a:t>
            </a:r>
            <a:r>
              <a:rPr lang="es-ES" sz="1300" dirty="0" err="1"/>
              <a:t>this</a:t>
            </a:r>
            <a:r>
              <a:rPr lang="es-ES" sz="1300" dirty="0"/>
              <a:t> </a:t>
            </a:r>
            <a:r>
              <a:rPr lang="es-ES" sz="1300" dirty="0" err="1"/>
              <a:t>way</a:t>
            </a:r>
            <a:r>
              <a:rPr lang="es-ES" sz="1300" dirty="0"/>
              <a:t>.  </a:t>
            </a:r>
            <a:br>
              <a:rPr lang="es-ES" sz="1300" dirty="0"/>
            </a:br>
            <a:r>
              <a:rPr lang="es-ES" sz="1300" dirty="0" err="1"/>
              <a:t>Most</a:t>
            </a:r>
            <a:r>
              <a:rPr lang="es-ES" sz="1300" dirty="0"/>
              <a:t> </a:t>
            </a:r>
            <a:r>
              <a:rPr lang="es-ES" sz="1300" dirty="0" err="1"/>
              <a:t>learners</a:t>
            </a:r>
            <a:r>
              <a:rPr lang="es-ES" sz="1300" dirty="0"/>
              <a:t> are </a:t>
            </a:r>
            <a:r>
              <a:rPr lang="es-ES" sz="1300" dirty="0" err="1"/>
              <a:t>not</a:t>
            </a:r>
            <a:r>
              <a:rPr lang="es-ES" sz="1300" dirty="0"/>
              <a:t> </a:t>
            </a:r>
            <a:r>
              <a:rPr lang="es-ES" sz="1300" dirty="0" err="1"/>
              <a:t>well</a:t>
            </a:r>
            <a:r>
              <a:rPr lang="es-ES" sz="1300" dirty="0"/>
              <a:t>-placed </a:t>
            </a:r>
            <a:r>
              <a:rPr lang="es-ES" sz="1300" dirty="0" err="1"/>
              <a:t>to</a:t>
            </a:r>
            <a:r>
              <a:rPr lang="es-ES" sz="1300" dirty="0"/>
              <a:t> </a:t>
            </a:r>
            <a:r>
              <a:rPr lang="es-ES" sz="1300" dirty="0" err="1"/>
              <a:t>learn</a:t>
            </a:r>
            <a:r>
              <a:rPr lang="es-ES" sz="1300" dirty="0"/>
              <a:t> </a:t>
            </a:r>
            <a:r>
              <a:rPr lang="es-ES" sz="1300" dirty="0" err="1"/>
              <a:t>the</a:t>
            </a:r>
            <a:r>
              <a:rPr lang="es-ES" sz="1300" dirty="0"/>
              <a:t> </a:t>
            </a:r>
            <a:r>
              <a:rPr lang="es-ES" sz="1300" dirty="0" err="1"/>
              <a:t>genders</a:t>
            </a:r>
            <a:r>
              <a:rPr lang="es-ES" sz="1300" dirty="0"/>
              <a:t> </a:t>
            </a:r>
            <a:r>
              <a:rPr lang="es-ES" sz="1300" dirty="0" err="1"/>
              <a:t>of</a:t>
            </a:r>
            <a:r>
              <a:rPr lang="es-ES" sz="1300" dirty="0"/>
              <a:t> </a:t>
            </a:r>
            <a:r>
              <a:rPr lang="es-ES" sz="1300" dirty="0" err="1"/>
              <a:t>these</a:t>
            </a:r>
            <a:r>
              <a:rPr lang="es-ES" sz="1300" dirty="0"/>
              <a:t> </a:t>
            </a:r>
            <a:r>
              <a:rPr lang="es-ES" sz="1300" dirty="0" err="1"/>
              <a:t>nouns</a:t>
            </a:r>
            <a:r>
              <a:rPr lang="es-ES" sz="1300" dirty="0"/>
              <a:t> </a:t>
            </a:r>
            <a:r>
              <a:rPr lang="es-ES" sz="1300" dirty="0" err="1"/>
              <a:t>this</a:t>
            </a:r>
            <a:r>
              <a:rPr lang="es-ES" sz="1300" dirty="0"/>
              <a:t> </a:t>
            </a:r>
            <a:r>
              <a:rPr lang="es-ES" sz="1300" dirty="0" err="1"/>
              <a:t>way</a:t>
            </a:r>
            <a:r>
              <a:rPr lang="es-ES" sz="1300" dirty="0"/>
              <a:t>.</a:t>
            </a:r>
            <a:br>
              <a:rPr lang="es-ES" sz="1300" dirty="0"/>
            </a:br>
            <a:br>
              <a:rPr lang="es-ES" sz="1300" dirty="0"/>
            </a:br>
            <a:r>
              <a:rPr lang="es-ES" sz="1300" dirty="0" err="1"/>
              <a:t>Other</a:t>
            </a:r>
            <a:r>
              <a:rPr lang="es-ES" sz="1300" dirty="0"/>
              <a:t> </a:t>
            </a:r>
            <a:r>
              <a:rPr lang="es-ES" sz="1300" dirty="0" err="1"/>
              <a:t>things</a:t>
            </a:r>
            <a:r>
              <a:rPr lang="es-ES" sz="1300" dirty="0"/>
              <a:t> </a:t>
            </a:r>
            <a:r>
              <a:rPr lang="es-ES" sz="1300" dirty="0" err="1"/>
              <a:t>make</a:t>
            </a:r>
            <a:r>
              <a:rPr lang="es-ES" sz="1300" dirty="0"/>
              <a:t> </a:t>
            </a:r>
            <a:r>
              <a:rPr lang="es-ES" sz="1300" dirty="0" err="1"/>
              <a:t>this</a:t>
            </a:r>
            <a:r>
              <a:rPr lang="es-ES" sz="1300" dirty="0"/>
              <a:t> </a:t>
            </a:r>
            <a:r>
              <a:rPr lang="es-ES" sz="1300" dirty="0" err="1"/>
              <a:t>selection</a:t>
            </a:r>
            <a:r>
              <a:rPr lang="es-ES" sz="1300" dirty="0"/>
              <a:t> of </a:t>
            </a:r>
            <a:r>
              <a:rPr lang="es-ES" sz="1300" dirty="0" err="1"/>
              <a:t>vocabulary</a:t>
            </a:r>
            <a:r>
              <a:rPr lang="es-ES" sz="1300" dirty="0"/>
              <a:t> </a:t>
            </a:r>
            <a:r>
              <a:rPr lang="es-ES" sz="1300" dirty="0" err="1"/>
              <a:t>tricky</a:t>
            </a:r>
            <a:r>
              <a:rPr lang="es-ES" sz="1300" dirty="0"/>
              <a:t>:</a:t>
            </a:r>
          </a:p>
          <a:p>
            <a:r>
              <a:rPr lang="es-ES" sz="1300" dirty="0"/>
              <a:t>1. pez, serpiente and ratón do </a:t>
            </a:r>
            <a:r>
              <a:rPr lang="es-ES" sz="1300" dirty="0" err="1"/>
              <a:t>not</a:t>
            </a:r>
            <a:r>
              <a:rPr lang="es-ES" sz="1300" dirty="0"/>
              <a:t> </a:t>
            </a:r>
            <a:r>
              <a:rPr lang="es-ES" sz="1300" dirty="0" err="1"/>
              <a:t>fit</a:t>
            </a:r>
            <a:r>
              <a:rPr lang="es-ES" sz="1300" dirty="0"/>
              <a:t> </a:t>
            </a:r>
            <a:r>
              <a:rPr lang="es-ES" sz="1300" dirty="0" err="1"/>
              <a:t>the</a:t>
            </a:r>
            <a:r>
              <a:rPr lang="es-ES" sz="1300" dirty="0"/>
              <a:t> regular </a:t>
            </a:r>
            <a:r>
              <a:rPr lang="es-ES" sz="1300" dirty="0" err="1"/>
              <a:t>pattern</a:t>
            </a:r>
            <a:r>
              <a:rPr lang="es-ES" sz="1300" dirty="0"/>
              <a:t> so </a:t>
            </a:r>
            <a:r>
              <a:rPr lang="es-ES" sz="1300" dirty="0" err="1"/>
              <a:t>don’t</a:t>
            </a:r>
            <a:r>
              <a:rPr lang="es-ES" sz="1300" dirty="0"/>
              <a:t> </a:t>
            </a:r>
            <a:r>
              <a:rPr lang="es-ES" sz="1300" dirty="0" err="1"/>
              <a:t>help</a:t>
            </a:r>
            <a:r>
              <a:rPr lang="es-ES" sz="1300" dirty="0"/>
              <a:t> </a:t>
            </a:r>
            <a:r>
              <a:rPr lang="es-ES" sz="1300" dirty="0" err="1"/>
              <a:t>students</a:t>
            </a:r>
            <a:r>
              <a:rPr lang="es-ES" sz="1300" dirty="0"/>
              <a:t> </a:t>
            </a:r>
            <a:r>
              <a:rPr lang="es-ES" sz="1300" dirty="0" err="1"/>
              <a:t>establish</a:t>
            </a:r>
            <a:r>
              <a:rPr lang="es-ES" sz="1300" dirty="0"/>
              <a:t> </a:t>
            </a:r>
            <a:r>
              <a:rPr lang="es-ES" sz="1300" dirty="0" err="1"/>
              <a:t>the</a:t>
            </a:r>
            <a:r>
              <a:rPr lang="es-ES" sz="1300" dirty="0"/>
              <a:t> </a:t>
            </a:r>
            <a:r>
              <a:rPr lang="es-ES" sz="1300" dirty="0" err="1"/>
              <a:t>knowledge</a:t>
            </a:r>
            <a:r>
              <a:rPr lang="es-ES" sz="1300" dirty="0"/>
              <a:t> </a:t>
            </a:r>
            <a:r>
              <a:rPr lang="es-ES" sz="1300" dirty="0" err="1"/>
              <a:t>that</a:t>
            </a:r>
            <a:r>
              <a:rPr lang="es-ES" sz="1300" dirty="0"/>
              <a:t> </a:t>
            </a:r>
            <a:r>
              <a:rPr lang="es-ES" sz="1300" dirty="0" err="1"/>
              <a:t>nouns</a:t>
            </a:r>
            <a:r>
              <a:rPr lang="es-ES" sz="1300" dirty="0"/>
              <a:t> </a:t>
            </a:r>
            <a:r>
              <a:rPr lang="es-ES" sz="1300" dirty="0" err="1"/>
              <a:t>ending</a:t>
            </a:r>
            <a:r>
              <a:rPr lang="es-ES" sz="1300" dirty="0"/>
              <a:t> in -o/-a are </a:t>
            </a:r>
            <a:r>
              <a:rPr lang="es-ES" sz="1300" dirty="0" err="1"/>
              <a:t>generally</a:t>
            </a:r>
            <a:r>
              <a:rPr lang="es-ES" sz="1300" dirty="0"/>
              <a:t> </a:t>
            </a:r>
            <a:r>
              <a:rPr lang="es-ES" sz="1300" dirty="0" err="1"/>
              <a:t>masculine</a:t>
            </a:r>
            <a:r>
              <a:rPr lang="es-ES" sz="1300" dirty="0"/>
              <a:t>/</a:t>
            </a:r>
            <a:r>
              <a:rPr lang="es-ES" sz="1300" dirty="0" err="1"/>
              <a:t>feminine</a:t>
            </a:r>
            <a:br>
              <a:rPr lang="es-ES" sz="1300" dirty="0"/>
            </a:br>
            <a:r>
              <a:rPr lang="es-ES" sz="1300" dirty="0"/>
              <a:t>2. caballo and cobaya </a:t>
            </a:r>
            <a:r>
              <a:rPr lang="es-ES" sz="1300" dirty="0" err="1"/>
              <a:t>sound</a:t>
            </a:r>
            <a:r>
              <a:rPr lang="es-ES" sz="1300" dirty="0"/>
              <a:t> </a:t>
            </a:r>
            <a:r>
              <a:rPr lang="es-ES" sz="1300" dirty="0" err="1"/>
              <a:t>very</a:t>
            </a:r>
            <a:r>
              <a:rPr lang="es-ES" sz="1300" dirty="0"/>
              <a:t> similar and </a:t>
            </a:r>
            <a:r>
              <a:rPr lang="es-ES" sz="1300" dirty="0" err="1"/>
              <a:t>tend</a:t>
            </a:r>
            <a:r>
              <a:rPr lang="es-ES" sz="1300" dirty="0"/>
              <a:t> to cause </a:t>
            </a:r>
            <a:r>
              <a:rPr lang="es-ES" sz="1300" dirty="0" err="1"/>
              <a:t>confusion</a:t>
            </a:r>
            <a:r>
              <a:rPr lang="es-ES" sz="1300" dirty="0"/>
              <a:t> in </a:t>
            </a:r>
            <a:r>
              <a:rPr lang="es-ES" sz="1300" dirty="0" err="1"/>
              <a:t>the</a:t>
            </a:r>
            <a:r>
              <a:rPr lang="es-ES" sz="1300" dirty="0"/>
              <a:t> </a:t>
            </a:r>
            <a:r>
              <a:rPr lang="es-ES" sz="1300" dirty="0" err="1"/>
              <a:t>early</a:t>
            </a:r>
            <a:r>
              <a:rPr lang="es-ES" sz="1300" dirty="0"/>
              <a:t> </a:t>
            </a:r>
            <a:r>
              <a:rPr lang="es-ES" sz="1300" dirty="0" err="1"/>
              <a:t>stages</a:t>
            </a:r>
            <a:r>
              <a:rPr lang="es-ES" sz="1300" dirty="0"/>
              <a:t> as </a:t>
            </a:r>
            <a:r>
              <a:rPr lang="es-ES" sz="1300" dirty="0" err="1"/>
              <a:t>students</a:t>
            </a:r>
            <a:r>
              <a:rPr lang="es-ES" sz="1300" dirty="0"/>
              <a:t>’ </a:t>
            </a:r>
            <a:r>
              <a:rPr lang="es-ES" sz="1300" dirty="0" err="1"/>
              <a:t>phonics</a:t>
            </a:r>
            <a:r>
              <a:rPr lang="es-ES" sz="1300" dirty="0"/>
              <a:t> </a:t>
            </a:r>
            <a:r>
              <a:rPr lang="es-ES" sz="1300" dirty="0" err="1"/>
              <a:t>knowledge</a:t>
            </a:r>
            <a:r>
              <a:rPr lang="es-ES" sz="1300" dirty="0"/>
              <a:t> </a:t>
            </a:r>
            <a:r>
              <a:rPr lang="es-ES" sz="1300" dirty="0" err="1"/>
              <a:t>is</a:t>
            </a:r>
            <a:r>
              <a:rPr lang="es-ES" sz="1300" dirty="0"/>
              <a:t> </a:t>
            </a:r>
            <a:r>
              <a:rPr lang="es-ES" sz="1300" dirty="0" err="1"/>
              <a:t>emergent</a:t>
            </a:r>
            <a:r>
              <a:rPr lang="es-ES" sz="1300" dirty="0"/>
              <a:t> and </a:t>
            </a:r>
            <a:r>
              <a:rPr lang="es-ES" sz="1300" dirty="0" err="1"/>
              <a:t>they</a:t>
            </a:r>
            <a:r>
              <a:rPr lang="es-ES" sz="1300" dirty="0"/>
              <a:t> </a:t>
            </a:r>
            <a:r>
              <a:rPr lang="es-ES" sz="1300" dirty="0" err="1"/>
              <a:t>can’t</a:t>
            </a:r>
            <a:r>
              <a:rPr lang="es-ES" sz="1300" dirty="0"/>
              <a:t> </a:t>
            </a:r>
            <a:r>
              <a:rPr lang="es-ES" sz="1300" dirty="0" err="1"/>
              <a:t>easily</a:t>
            </a:r>
            <a:r>
              <a:rPr lang="es-ES" sz="1300" dirty="0"/>
              <a:t> </a:t>
            </a:r>
            <a:r>
              <a:rPr lang="es-ES" sz="1300" dirty="0" err="1"/>
              <a:t>differentiate</a:t>
            </a:r>
            <a:r>
              <a:rPr lang="es-ES" sz="1300" dirty="0"/>
              <a:t> </a:t>
            </a:r>
            <a:r>
              <a:rPr lang="es-ES" sz="1300" dirty="0" err="1"/>
              <a:t>these</a:t>
            </a:r>
            <a:r>
              <a:rPr lang="es-ES" sz="1300" dirty="0"/>
              <a:t> </a:t>
            </a:r>
            <a:r>
              <a:rPr lang="es-ES" sz="1300" dirty="0" err="1"/>
              <a:t>two</a:t>
            </a:r>
            <a:r>
              <a:rPr lang="es-ES" sz="1300" dirty="0"/>
              <a:t> </a:t>
            </a:r>
            <a:r>
              <a:rPr lang="es-ES" sz="1300" dirty="0" err="1"/>
              <a:t>words</a:t>
            </a:r>
            <a:r>
              <a:rPr lang="es-ES" sz="1300" dirty="0"/>
              <a:t> in </a:t>
            </a:r>
            <a:r>
              <a:rPr lang="es-ES" sz="1300" dirty="0" err="1"/>
              <a:t>the</a:t>
            </a:r>
            <a:r>
              <a:rPr lang="es-ES" sz="1300" dirty="0"/>
              <a:t> oral </a:t>
            </a:r>
            <a:r>
              <a:rPr lang="es-ES" sz="1300" dirty="0" err="1"/>
              <a:t>modality</a:t>
            </a:r>
            <a:r>
              <a:rPr lang="es-ES" sz="1300" dirty="0"/>
              <a:t>.</a:t>
            </a:r>
          </a:p>
          <a:p>
            <a:pPr defTabSz="966155">
              <a:defRPr/>
            </a:pPr>
            <a:r>
              <a:rPr lang="es-ES" sz="1300" dirty="0"/>
              <a:t>3. </a:t>
            </a:r>
            <a:r>
              <a:rPr lang="es-ES" sz="1300" dirty="0" err="1"/>
              <a:t>word</a:t>
            </a:r>
            <a:r>
              <a:rPr lang="es-ES" sz="1300" dirty="0"/>
              <a:t> </a:t>
            </a:r>
            <a:r>
              <a:rPr lang="es-ES" sz="1300" dirty="0" err="1"/>
              <a:t>frequency</a:t>
            </a:r>
            <a:r>
              <a:rPr lang="es-ES" sz="1300" dirty="0"/>
              <a:t> - </a:t>
            </a:r>
            <a:r>
              <a:rPr lang="es-ES" sz="1300" dirty="0" err="1"/>
              <a:t>only</a:t>
            </a:r>
            <a:r>
              <a:rPr lang="es-ES" sz="1300" dirty="0"/>
              <a:t> gato [1728] and perro [888], caballo [907] are </a:t>
            </a:r>
            <a:r>
              <a:rPr lang="es-ES" sz="1300" dirty="0" err="1"/>
              <a:t>within</a:t>
            </a:r>
            <a:r>
              <a:rPr lang="es-ES" sz="1300" dirty="0"/>
              <a:t> 2000. </a:t>
            </a:r>
            <a:br>
              <a:rPr lang="es-ES" sz="1300" dirty="0"/>
            </a:br>
            <a:endParaRPr lang="es-ES" sz="1300" dirty="0"/>
          </a:p>
          <a:p>
            <a:pPr defTabSz="966155">
              <a:defRPr/>
            </a:pPr>
            <a:r>
              <a:rPr lang="es-ES" sz="1300" dirty="0"/>
              <a:t>ratón [3415]; pez [3579]; serpiente [3662]; cobaya [&gt;5000] mascota [&gt;5000]</a:t>
            </a:r>
            <a:br>
              <a:rPr lang="es-ES" sz="1300" dirty="0"/>
            </a:br>
            <a:r>
              <a:rPr lang="en-GB" sz="1300" dirty="0"/>
              <a:t>Source: Davies, M. &amp; Davies, K.  (2018). </a:t>
            </a:r>
            <a:r>
              <a:rPr lang="en-GB" sz="1300" i="1" dirty="0"/>
              <a:t>A Frequency Dictionary of Spanish: Core vocabulary for learners </a:t>
            </a:r>
            <a:r>
              <a:rPr lang="en-GB" sz="1300" dirty="0"/>
              <a:t>(2</a:t>
            </a:r>
            <a:r>
              <a:rPr lang="en-GB" sz="1300" baseline="30000" dirty="0"/>
              <a:t>nd</a:t>
            </a:r>
            <a:r>
              <a:rPr lang="en-GB" sz="1300" dirty="0"/>
              <a:t> ed.) London: Routledge</a:t>
            </a:r>
            <a:endParaRPr lang="en-GB" dirty="0"/>
          </a:p>
          <a:p>
            <a:endParaRPr lang="es-ES" sz="1300" dirty="0"/>
          </a:p>
          <a:p>
            <a:endParaRPr lang="en-GB" sz="1300"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07940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might think that this is ok.  We’re just focusing on the nouns themselves and then later we can focus on the grammar.</a:t>
            </a:r>
            <a:br>
              <a:rPr lang="en-GB" baseline="0" dirty="0"/>
            </a:br>
            <a:r>
              <a:rPr lang="en-GB" baseline="0" dirty="0"/>
              <a:t>How is this done in a text book?  </a:t>
            </a:r>
            <a:br>
              <a:rPr lang="en-GB" baseline="0" dirty="0"/>
            </a:br>
            <a:r>
              <a:rPr lang="en-GB" baseline="0" dirty="0"/>
              <a:t>Or, how do we as teachers then ensure that students practise the grammar?</a:t>
            </a:r>
            <a:br>
              <a:rPr lang="en-GB" baseline="0" dirty="0"/>
            </a:br>
            <a:endParaRPr lang="en-GB" baseline="0" dirty="0"/>
          </a:p>
          <a:p>
            <a:r>
              <a:rPr lang="en-GB" baseline="0" dirty="0"/>
              <a:t>Often grammar is practised in written grammar exercises, and usually students have a model to follow and refer to. Sometimes the practice is oral, led by the class teacher, with moment-by-moment feedback.</a:t>
            </a:r>
            <a:br>
              <a:rPr lang="en-GB" baseline="0" dirty="0"/>
            </a:br>
            <a:br>
              <a:rPr lang="en-GB" baseline="0" dirty="0"/>
            </a:br>
            <a:r>
              <a:rPr lang="en-GB" baseline="0" dirty="0"/>
              <a:t>Do these sorts of practice tasks meet our criteria / expectations for meaningful practice?</a:t>
            </a:r>
          </a:p>
          <a:p>
            <a:pPr>
              <a:lnSpc>
                <a:spcPct val="150000"/>
              </a:lnSpc>
            </a:pPr>
            <a:r>
              <a:rPr lang="en-GB" dirty="0"/>
              <a:t>meaning- and form-focused?</a:t>
            </a:r>
          </a:p>
          <a:p>
            <a:pPr>
              <a:lnSpc>
                <a:spcPct val="150000"/>
              </a:lnSpc>
            </a:pPr>
            <a:r>
              <a:rPr lang="en-GB" dirty="0"/>
              <a:t>involving an element of struggle?</a:t>
            </a:r>
          </a:p>
          <a:p>
            <a:pPr>
              <a:lnSpc>
                <a:spcPct val="150000"/>
              </a:lnSpc>
            </a:pPr>
            <a:r>
              <a:rPr lang="en-GB" dirty="0"/>
              <a:t>multi-modal?</a:t>
            </a:r>
          </a:p>
          <a:p>
            <a:endParaRPr lang="en-GB" baseline="0" dirty="0"/>
          </a:p>
          <a:p>
            <a:r>
              <a:rPr lang="en-GB" baseline="0" dirty="0"/>
              <a:t>1. Do we need to know the meaning of any of the words to do the task?</a:t>
            </a:r>
            <a:br>
              <a:rPr lang="en-GB" baseline="0" dirty="0"/>
            </a:br>
            <a:r>
              <a:rPr lang="en-GB" baseline="0" dirty="0"/>
              <a:t>2. Do we need to remember that ‘a’ for masculine words = ‘un’ and for feminine words = ‘</a:t>
            </a:r>
            <a:r>
              <a:rPr lang="en-GB" baseline="0" dirty="0" err="1"/>
              <a:t>una</a:t>
            </a:r>
            <a:r>
              <a:rPr lang="en-GB" baseline="0" dirty="0"/>
              <a:t>’?</a:t>
            </a:r>
            <a:br>
              <a:rPr lang="en-GB" baseline="0" dirty="0"/>
            </a:br>
            <a:r>
              <a:rPr lang="en-GB" baseline="0" dirty="0"/>
              <a:t>3. Do we have to listen and understand, read and understand, speak and understand or write and understand the meaning in these 6 sentences.</a:t>
            </a:r>
            <a:br>
              <a:rPr lang="en-GB" baseline="0" dirty="0"/>
            </a:br>
            <a:endParaRPr lang="en-GB" baseline="0" dirty="0"/>
          </a:p>
          <a:p>
            <a:r>
              <a:rPr lang="en-GB" dirty="0"/>
              <a:t>What are the chances that that</a:t>
            </a:r>
            <a:r>
              <a:rPr lang="en-GB" baseline="0" dirty="0"/>
              <a:t> this is the best way, in a time-poor classroom context, to:</a:t>
            </a:r>
          </a:p>
          <a:p>
            <a:pPr marL="241539" indent="-241539">
              <a:buAutoNum type="arabicPeriod"/>
            </a:pPr>
            <a:r>
              <a:rPr lang="en-GB" baseline="0" dirty="0"/>
              <a:t>practise the knowledge of indefinite articles</a:t>
            </a:r>
          </a:p>
          <a:p>
            <a:pPr marL="241539" indent="-241539">
              <a:buAutoNum type="arabicPeriod"/>
            </a:pPr>
            <a:r>
              <a:rPr lang="en-GB" baseline="0" dirty="0"/>
              <a:t>develop noun gender sensitivity/awareness</a:t>
            </a:r>
          </a:p>
          <a:p>
            <a:pPr marL="241539" indent="-241539">
              <a:buAutoNum type="arabicPeriod"/>
            </a:pPr>
            <a:r>
              <a:rPr lang="en-GB" baseline="0" dirty="0"/>
              <a:t>remember that every noun has gender in Spanish</a:t>
            </a:r>
          </a:p>
          <a:p>
            <a:pPr marL="241539" indent="-241539">
              <a:buAutoNum type="arabicPeriod"/>
            </a:pPr>
            <a:r>
              <a:rPr lang="en-GB" baseline="0" dirty="0"/>
              <a:t>know that the vast majority of nouns ending in ‘o’ are masculine and in ‘a’ are feminine (if the selection of nouns had only focused on those ending is -o/-a, then the gender information in brackets could have been omitted)</a:t>
            </a:r>
          </a:p>
          <a:p>
            <a:pPr marL="241539" indent="-241539">
              <a:buAutoNum type="arabicPeriod"/>
            </a:pPr>
            <a:endParaRPr lang="en-GB" baseline="0" dirty="0"/>
          </a:p>
          <a:p>
            <a:r>
              <a:rPr lang="en-GB" baseline="0" dirty="0"/>
              <a:t>So, it’s quite likely that we might say, ‘yes, I don’t tend to do those sorts of mechanical practice tasks anyway’.  </a:t>
            </a:r>
            <a:br>
              <a:rPr lang="en-GB" baseline="0" dirty="0"/>
            </a:br>
            <a:r>
              <a:rPr lang="en-GB" baseline="0" dirty="0"/>
              <a:t>We might say, ‘Instead, I…. do a lot of oral work to embed the grammar’,  but that probably looks a lot like the previous oral practice slide, the design of which practises the vocabulary but not the grammar very effectively…</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4794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teachers don’t just use the textbook. Many complement it with other materials and this is such an example that a member of the NCELP team has seen in a **personal** capacity recently (not in an NCELP school). </a:t>
            </a:r>
          </a:p>
          <a:p>
            <a:r>
              <a:rPr lang="en-US" dirty="0"/>
              <a:t>This explicit information was given to pupils after about 15 hours of teaching</a:t>
            </a:r>
          </a:p>
          <a:p>
            <a:r>
              <a:rPr lang="en-US" dirty="0"/>
              <a:t>There is a great deal of complexity involved in this explicit grammar explanation, all in one go – </a:t>
            </a:r>
            <a:r>
              <a:rPr lang="en-US" dirty="0" err="1"/>
              <a:t>definites</a:t>
            </a:r>
            <a:r>
              <a:rPr lang="en-US" dirty="0"/>
              <a:t>, indefinites, plurals, singulars, masculine,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Spanish one can usually know the gender of nouns in Spanish from the end of the noun itself (a is feminine, o is masculine), but this salient pattern hasn’t been described at all in this worksheet!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01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pupils had to produce these articles. They did not know what the nouns mean. And most of these </a:t>
            </a:r>
            <a:r>
              <a:rPr lang="en-US"/>
              <a:t>are irregular!!!! </a:t>
            </a:r>
            <a:r>
              <a:rPr lang="en-US" dirty="0"/>
              <a:t>and there is no way of knowing what the gender is. If any analytical learner </a:t>
            </a:r>
            <a:r>
              <a:rPr lang="en-US" b="1" i="1" dirty="0"/>
              <a:t>had </a:t>
            </a:r>
            <a:r>
              <a:rPr lang="en-US" dirty="0"/>
              <a:t>suspected a pattern, attempts to pick out that pattern would soon be abandoned.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88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9210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0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238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1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04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3996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39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23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8432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042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3437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2840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13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562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42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66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043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023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554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388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710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035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124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191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5160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89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38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901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04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8849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23412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29557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209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0240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37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823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230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120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9960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54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2116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45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6744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398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26233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479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3291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22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461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8651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76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437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96193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230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311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95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5181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46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21597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742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23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6954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03/07/2021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314154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03/07/2021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10593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03/07/2021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691953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03/07/2021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649696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03/07/2021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729516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9706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5318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7636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9213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221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4155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076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1619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844640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54653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8880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43938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873600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8601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5208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101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54747394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74854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9.jpeg"/><Relationship Id="rId12" Type="http://schemas.openxmlformats.org/officeDocument/2006/relationships/audio" Target="../media/audio5.wav"/><Relationship Id="rId17"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audio" Target="../media/audio7.wav"/><Relationship Id="rId1" Type="http://schemas.microsoft.com/office/2007/relationships/media" Target="../media/media1.wav"/><Relationship Id="rId6" Type="http://schemas.openxmlformats.org/officeDocument/2006/relationships/image" Target="../media/image28.tiff"/><Relationship Id="rId11" Type="http://schemas.openxmlformats.org/officeDocument/2006/relationships/audio" Target="../media/audio4.wav"/><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audio" Target="../media/audio3.wav"/><Relationship Id="rId4" Type="http://schemas.openxmlformats.org/officeDocument/2006/relationships/notesSlide" Target="../notesSlides/notesSlide15.xml"/><Relationship Id="rId9" Type="http://schemas.openxmlformats.org/officeDocument/2006/relationships/audio" Target="../media/audio2.wav"/><Relationship Id="rId1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9.jpeg"/><Relationship Id="rId12" Type="http://schemas.openxmlformats.org/officeDocument/2006/relationships/audio" Target="../media/audio5.wav"/><Relationship Id="rId2" Type="http://schemas.openxmlformats.org/officeDocument/2006/relationships/audio" Target="../media/media1.wav"/><Relationship Id="rId16"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28.tiff"/><Relationship Id="rId11" Type="http://schemas.openxmlformats.org/officeDocument/2006/relationships/audio" Target="../media/audio4.wav"/><Relationship Id="rId5" Type="http://schemas.openxmlformats.org/officeDocument/2006/relationships/image" Target="../media/image27.png"/><Relationship Id="rId15" Type="http://schemas.openxmlformats.org/officeDocument/2006/relationships/audio" Target="../media/audio7.wav"/><Relationship Id="rId10" Type="http://schemas.openxmlformats.org/officeDocument/2006/relationships/audio" Target="../media/audio3.wav"/><Relationship Id="rId4" Type="http://schemas.openxmlformats.org/officeDocument/2006/relationships/notesSlide" Target="../notesSlides/notesSlide16.xml"/><Relationship Id="rId9" Type="http://schemas.openxmlformats.org/officeDocument/2006/relationships/audio" Target="../media/audio2.wav"/><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8.wav"/><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audio" Target="../media/audio9.wav"/><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6.xml"/><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40.png"/><Relationship Id="rId4" Type="http://schemas.openxmlformats.org/officeDocument/2006/relationships/audio" Target="../media/audio11.wav"/><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image" Target="../media/image40.png"/><Relationship Id="rId4" Type="http://schemas.openxmlformats.org/officeDocument/2006/relationships/audio" Target="../media/audio16.wav"/><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resources.ncelp.org/concern/resources/p2676v62m?locale=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9.xml"/><Relationship Id="rId1" Type="http://schemas.openxmlformats.org/officeDocument/2006/relationships/tags" Target="../tags/tag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hyperlink" Target="http://www.gov.uk/government/organisations/ofsted"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1: Curriculum Design: </a:t>
            </a:r>
            <a:r>
              <a:rPr lang="en-GB" sz="4400" i="1" dirty="0">
                <a:solidFill>
                  <a:srgbClr val="002060"/>
                </a:solidFill>
              </a:rPr>
              <a:t>intent, implementation and impact in languages</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rPr>
              <a:t>Presenter: Rachel Hawkes</a:t>
            </a:r>
            <a:endParaRPr kumimoji="0" lang="en-GB" sz="1800" b="0" i="0" u="none" strike="noStrike" kern="1200" cap="none" spc="0" normalizeH="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
        <p:nvSpPr>
          <p:cNvPr id="9" name="Speech Bubble: Rectangle with Corners Rounded 8">
            <a:extLst>
              <a:ext uri="{FF2B5EF4-FFF2-40B4-BE49-F238E27FC236}">
                <a16:creationId xmlns:a16="http://schemas.microsoft.com/office/drawing/2014/main" id="{E3242EB1-9D6E-4077-A603-919E14C9DDEE}"/>
              </a:ext>
            </a:extLst>
          </p:cNvPr>
          <p:cNvSpPr/>
          <p:nvPr/>
        </p:nvSpPr>
        <p:spPr>
          <a:xfrm>
            <a:off x="9683827" y="352541"/>
            <a:ext cx="230252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Change the nouns so they all have the –o/-a pattern.</a:t>
            </a:r>
          </a:p>
        </p:txBody>
      </p:sp>
      <p:sp>
        <p:nvSpPr>
          <p:cNvPr id="10" name="Speech Bubble: Rectangle with Corners Rounded 9">
            <a:extLst>
              <a:ext uri="{FF2B5EF4-FFF2-40B4-BE49-F238E27FC236}">
                <a16:creationId xmlns:a16="http://schemas.microsoft.com/office/drawing/2014/main" id="{C1188427-52F7-457C-A422-20506F1AD124}"/>
              </a:ext>
            </a:extLst>
          </p:cNvPr>
          <p:cNvSpPr/>
          <p:nvPr/>
        </p:nvSpPr>
        <p:spPr>
          <a:xfrm>
            <a:off x="181035" y="387273"/>
            <a:ext cx="230252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this table and replace with brief explanation.</a:t>
            </a:r>
          </a:p>
        </p:txBody>
      </p:sp>
      <p:sp>
        <p:nvSpPr>
          <p:cNvPr id="11" name="Speech Bubble: Rectangle with Corners Rounded 10">
            <a:extLst>
              <a:ext uri="{FF2B5EF4-FFF2-40B4-BE49-F238E27FC236}">
                <a16:creationId xmlns:a16="http://schemas.microsoft.com/office/drawing/2014/main" id="{5ED20B5C-6E45-4683-8A36-69E2268123F2}"/>
              </a:ext>
            </a:extLst>
          </p:cNvPr>
          <p:cNvSpPr/>
          <p:nvPr/>
        </p:nvSpPr>
        <p:spPr>
          <a:xfrm>
            <a:off x="9683827" y="302094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the (m) and (f) gender cues.</a:t>
            </a:r>
          </a:p>
        </p:txBody>
      </p:sp>
      <p:sp>
        <p:nvSpPr>
          <p:cNvPr id="12" name="Speech Bubble: Rectangle with Corners Rounded 11">
            <a:extLst>
              <a:ext uri="{FF2B5EF4-FFF2-40B4-BE49-F238E27FC236}">
                <a16:creationId xmlns:a16="http://schemas.microsoft.com/office/drawing/2014/main" id="{C79BB177-7003-4D39-8A87-C758B4A370AB}"/>
              </a:ext>
            </a:extLst>
          </p:cNvPr>
          <p:cNvSpPr/>
          <p:nvPr/>
        </p:nvSpPr>
        <p:spPr>
          <a:xfrm>
            <a:off x="9697318" y="4490334"/>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Make sure they listen, read, then speak, write – all modalities involved.</a:t>
            </a:r>
          </a:p>
        </p:txBody>
      </p:sp>
      <p:sp>
        <p:nvSpPr>
          <p:cNvPr id="13" name="Speech Bubble: Rectangle with Corners Rounded 12">
            <a:extLst>
              <a:ext uri="{FF2B5EF4-FFF2-40B4-BE49-F238E27FC236}">
                <a16:creationId xmlns:a16="http://schemas.microsoft.com/office/drawing/2014/main" id="{FC3B85D9-EDE4-431C-A69C-8B2688AE07A1}"/>
              </a:ext>
            </a:extLst>
          </p:cNvPr>
          <p:cNvSpPr/>
          <p:nvPr/>
        </p:nvSpPr>
        <p:spPr>
          <a:xfrm>
            <a:off x="154673" y="221950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Ensure they have to connect the un with –o and the una with –a.</a:t>
            </a:r>
          </a:p>
        </p:txBody>
      </p:sp>
      <p:sp>
        <p:nvSpPr>
          <p:cNvPr id="14" name="Speech Bubble: Rectangle with Corners Rounded 13">
            <a:extLst>
              <a:ext uri="{FF2B5EF4-FFF2-40B4-BE49-F238E27FC236}">
                <a16:creationId xmlns:a16="http://schemas.microsoft.com/office/drawing/2014/main" id="{85916E55-6A95-4069-B3C5-EF742AAB41D1}"/>
              </a:ext>
            </a:extLst>
          </p:cNvPr>
          <p:cNvSpPr/>
          <p:nvPr/>
        </p:nvSpPr>
        <p:spPr>
          <a:xfrm>
            <a:off x="4592634" y="255784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Add something so that they have to know what the words mean.</a:t>
            </a:r>
          </a:p>
        </p:txBody>
      </p:sp>
      <p:sp>
        <p:nvSpPr>
          <p:cNvPr id="15" name="Speech Bubble: Rectangle with Corners Rounded 14">
            <a:extLst>
              <a:ext uri="{FF2B5EF4-FFF2-40B4-BE49-F238E27FC236}">
                <a16:creationId xmlns:a16="http://schemas.microsoft.com/office/drawing/2014/main" id="{4C4A7A3E-EC85-4FF0-88EC-D4D4C7588595}"/>
              </a:ext>
            </a:extLst>
          </p:cNvPr>
          <p:cNvSpPr/>
          <p:nvPr/>
        </p:nvSpPr>
        <p:spPr>
          <a:xfrm>
            <a:off x="4592633" y="4551833"/>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Include the need to practise understanding the verbs, too.</a:t>
            </a:r>
          </a:p>
        </p:txBody>
      </p:sp>
      <p:sp>
        <p:nvSpPr>
          <p:cNvPr id="16" name="Speech Bubble: Rectangle with Corners Rounded 15">
            <a:extLst>
              <a:ext uri="{FF2B5EF4-FFF2-40B4-BE49-F238E27FC236}">
                <a16:creationId xmlns:a16="http://schemas.microsoft.com/office/drawing/2014/main" id="{6FAEC021-D763-41B2-9312-CEF3AE9D1A93}"/>
              </a:ext>
            </a:extLst>
          </p:cNvPr>
          <p:cNvSpPr/>
          <p:nvPr/>
        </p:nvSpPr>
        <p:spPr>
          <a:xfrm>
            <a:off x="7879332" y="181692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Choice of nouns should reflect frequency of use.</a:t>
            </a:r>
          </a:p>
        </p:txBody>
      </p:sp>
    </p:spTree>
    <p:extLst>
      <p:ext uri="{BB962C8B-B14F-4D97-AF65-F5344CB8AC3E}">
        <p14:creationId xmlns:p14="http://schemas.microsoft.com/office/powerpoint/2010/main" val="9094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169" y="154556"/>
            <a:ext cx="11031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change according to whether the noun is masculine or feminine.</a:t>
            </a:r>
          </a:p>
        </p:txBody>
      </p:sp>
      <p:graphicFrame>
        <p:nvGraphicFramePr>
          <p:cNvPr id="6" name="Table 5"/>
          <p:cNvGraphicFramePr>
            <a:graphicFrameLocks noGrp="1"/>
          </p:cNvGraphicFramePr>
          <p:nvPr/>
        </p:nvGraphicFramePr>
        <p:xfrm>
          <a:off x="3245978" y="981990"/>
          <a:ext cx="4520913" cy="792480"/>
        </p:xfrm>
        <a:graphic>
          <a:graphicData uri="http://schemas.openxmlformats.org/drawingml/2006/table">
            <a:tbl>
              <a:tblPr firstRow="1" bandRow="1">
                <a:tableStyleId>{5940675A-B579-460E-94D1-54222C63F5DA}</a:tableStyleId>
              </a:tblPr>
              <a:tblGrid>
                <a:gridCol w="1557376">
                  <a:extLst>
                    <a:ext uri="{9D8B030D-6E8A-4147-A177-3AD203B41FA5}">
                      <a16:colId xmlns:a16="http://schemas.microsoft.com/office/drawing/2014/main" val="20000"/>
                    </a:ext>
                  </a:extLst>
                </a:gridCol>
                <a:gridCol w="1421176">
                  <a:extLst>
                    <a:ext uri="{9D8B030D-6E8A-4147-A177-3AD203B41FA5}">
                      <a16:colId xmlns:a16="http://schemas.microsoft.com/office/drawing/2014/main" val="20001"/>
                    </a:ext>
                  </a:extLst>
                </a:gridCol>
                <a:gridCol w="154236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casa</a:t>
                      </a: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house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26505" y="3124417"/>
          <a:ext cx="3760753" cy="3102900"/>
        </p:xfrm>
        <a:graphic>
          <a:graphicData uri="http://schemas.openxmlformats.org/drawingml/2006/table">
            <a:tbl>
              <a:tblPr firstRow="1" bandRow="1">
                <a:tableStyleId>{5940675A-B579-460E-94D1-54222C63F5DA}</a:tableStyleId>
              </a:tblPr>
              <a:tblGrid>
                <a:gridCol w="3760753">
                  <a:extLst>
                    <a:ext uri="{9D8B030D-6E8A-4147-A177-3AD203B41FA5}">
                      <a16:colId xmlns:a16="http://schemas.microsoft.com/office/drawing/2014/main" val="20000"/>
                    </a:ext>
                  </a:extLst>
                </a:gridCol>
              </a:tblGrid>
              <a:tr h="517150">
                <a:tc>
                  <a:txBody>
                    <a:bodyPr/>
                    <a:lstStyle/>
                    <a:p>
                      <a:r>
                        <a:rPr lang="en-GB" sz="2000" dirty="0">
                          <a:solidFill>
                            <a:schemeClr val="accent5">
                              <a:lumMod val="50000"/>
                            </a:schemeClr>
                          </a:solidFill>
                          <a:latin typeface="Century Gothic" panose="020B0502020202020204" pitchFamily="34" charset="0"/>
                        </a:rPr>
                        <a:t>1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0"/>
                  </a:ext>
                </a:extLst>
              </a:tr>
              <a:tr h="517150">
                <a:tc>
                  <a:txBody>
                    <a:bodyPr/>
                    <a:lstStyle/>
                    <a:p>
                      <a:r>
                        <a:rPr lang="en-GB" sz="2000" dirty="0">
                          <a:solidFill>
                            <a:schemeClr val="accent5">
                              <a:lumMod val="50000"/>
                            </a:schemeClr>
                          </a:solidFill>
                          <a:latin typeface="Century Gothic" panose="020B0502020202020204" pitchFamily="34" charset="0"/>
                        </a:rPr>
                        <a:t>2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cámara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1"/>
                  </a:ext>
                </a:extLst>
              </a:tr>
              <a:tr h="517150">
                <a:tc>
                  <a:txBody>
                    <a:bodyPr/>
                    <a:lstStyle/>
                    <a:p>
                      <a:r>
                        <a:rPr lang="en-GB" sz="2000" dirty="0">
                          <a:solidFill>
                            <a:schemeClr val="accent5">
                              <a:lumMod val="50000"/>
                            </a:schemeClr>
                          </a:solidFill>
                          <a:latin typeface="Century Gothic" panose="020B0502020202020204" pitchFamily="34" charset="0"/>
                        </a:rPr>
                        <a:t>3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gato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2"/>
                  </a:ext>
                </a:extLst>
              </a:tr>
              <a:tr h="517150">
                <a:tc>
                  <a:txBody>
                    <a:bodyPr/>
                    <a:lstStyle/>
                    <a:p>
                      <a:r>
                        <a:rPr lang="en-GB" sz="2000" dirty="0">
                          <a:solidFill>
                            <a:schemeClr val="accent5">
                              <a:lumMod val="50000"/>
                            </a:schemeClr>
                          </a:solidFill>
                          <a:latin typeface="Century Gothic" panose="020B0502020202020204" pitchFamily="34" charset="0"/>
                        </a:rPr>
                        <a:t>4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planta.</a:t>
                      </a:r>
                    </a:p>
                  </a:txBody>
                  <a:tcPr anchor="ctr"/>
                </a:tc>
                <a:extLst>
                  <a:ext uri="{0D108BD9-81ED-4DB2-BD59-A6C34878D82A}">
                    <a16:rowId xmlns:a16="http://schemas.microsoft.com/office/drawing/2014/main" val="10003"/>
                  </a:ext>
                </a:extLst>
              </a:tr>
              <a:tr h="517150">
                <a:tc>
                  <a:txBody>
                    <a:bodyPr/>
                    <a:lstStyle/>
                    <a:p>
                      <a:r>
                        <a:rPr lang="en-GB" sz="2000" dirty="0">
                          <a:solidFill>
                            <a:schemeClr val="accent5">
                              <a:lumMod val="50000"/>
                            </a:schemeClr>
                          </a:solidFill>
                          <a:latin typeface="Century Gothic" panose="020B0502020202020204" pitchFamily="34" charset="0"/>
                        </a:rPr>
                        <a:t>5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bolsa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4"/>
                  </a:ext>
                </a:extLst>
              </a:tr>
              <a:tr h="517150">
                <a:tc>
                  <a:txBody>
                    <a:bodyPr/>
                    <a:lstStyle/>
                    <a:p>
                      <a:r>
                        <a:rPr lang="en-GB" sz="2000" dirty="0">
                          <a:solidFill>
                            <a:schemeClr val="accent5">
                              <a:lumMod val="50000"/>
                            </a:schemeClr>
                          </a:solidFill>
                          <a:latin typeface="Century Gothic" panose="020B0502020202020204" pitchFamily="34" charset="0"/>
                        </a:rPr>
                        <a:t>6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_______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8" name="TextBox 7"/>
          <p:cNvSpPr txBox="1"/>
          <p:nvPr/>
        </p:nvSpPr>
        <p:spPr>
          <a:xfrm>
            <a:off x="326505" y="2724307"/>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Then write two lists in English, one for Mia, one for Elena.</a:t>
            </a:r>
          </a:p>
        </p:txBody>
      </p:sp>
      <p:sp>
        <p:nvSpPr>
          <p:cNvPr id="2" name="TextBox 1"/>
          <p:cNvSpPr txBox="1"/>
          <p:nvPr/>
        </p:nvSpPr>
        <p:spPr>
          <a:xfrm>
            <a:off x="326505" y="2401849"/>
            <a:ext cx="12177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writes what she has and what her friend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Elena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has. Her drink spills, smudging her list.</a:t>
            </a:r>
          </a:p>
        </p:txBody>
      </p:sp>
      <p:sp>
        <p:nvSpPr>
          <p:cNvPr id="9" name="TextBox 8"/>
          <p:cNvSpPr txBox="1"/>
          <p:nvPr/>
        </p:nvSpPr>
        <p:spPr>
          <a:xfrm>
            <a:off x="326505" y="1833606"/>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Many Spanish masculine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many feminine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pSp>
        <p:nvGrpSpPr>
          <p:cNvPr id="50" name="Group 49" descr="list of what Mia has"/>
          <p:cNvGrpSpPr/>
          <p:nvPr/>
        </p:nvGrpSpPr>
        <p:grpSpPr>
          <a:xfrm>
            <a:off x="5520833" y="3098846"/>
            <a:ext cx="2322175" cy="3082476"/>
            <a:chOff x="5520833" y="3098846"/>
            <a:chExt cx="2322175" cy="3082476"/>
          </a:xfrm>
        </p:grpSpPr>
        <p:sp>
          <p:nvSpPr>
            <p:cNvPr id="4" name="TextBox 3"/>
            <p:cNvSpPr txBox="1"/>
            <p:nvPr/>
          </p:nvSpPr>
          <p:spPr>
            <a:xfrm>
              <a:off x="5520833" y="3098846"/>
              <a:ext cx="2322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Mia (I have …)</a:t>
              </a:r>
            </a:p>
          </p:txBody>
        </p:sp>
        <p:sp>
          <p:nvSpPr>
            <p:cNvPr id="12" name="Rounded Rectangle 11"/>
            <p:cNvSpPr/>
            <p:nvPr/>
          </p:nvSpPr>
          <p:spPr>
            <a:xfrm>
              <a:off x="5520833" y="3499509"/>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p:cNvCxnSpPr/>
            <p:nvPr/>
          </p:nvCxnSpPr>
          <p:spPr>
            <a:xfrm>
              <a:off x="6309581" y="4302129"/>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9581" y="4871781"/>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9581" y="5493653"/>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52844" y="4103825"/>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5663011" y="4629258"/>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5663011" y="5195406"/>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1" name="Group 50" descr="list of what Elena has"/>
          <p:cNvGrpSpPr/>
          <p:nvPr/>
        </p:nvGrpSpPr>
        <p:grpSpPr>
          <a:xfrm>
            <a:off x="8124265" y="3075263"/>
            <a:ext cx="3091107" cy="3137424"/>
            <a:chOff x="8124265" y="3075263"/>
            <a:chExt cx="3091107" cy="3137424"/>
          </a:xfrm>
        </p:grpSpPr>
        <p:sp>
          <p:nvSpPr>
            <p:cNvPr id="11" name="TextBox 10"/>
            <p:cNvSpPr txBox="1"/>
            <p:nvPr/>
          </p:nvSpPr>
          <p:spPr>
            <a:xfrm>
              <a:off x="8124265" y="3075263"/>
              <a:ext cx="3091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Elena (she has …)</a:t>
              </a:r>
            </a:p>
          </p:txBody>
        </p:sp>
        <p:sp>
          <p:nvSpPr>
            <p:cNvPr id="21" name="Rounded Rectangle 20"/>
            <p:cNvSpPr/>
            <p:nvPr/>
          </p:nvSpPr>
          <p:spPr>
            <a:xfrm>
              <a:off x="8570669" y="3530874"/>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 name="Straight Connector 21"/>
            <p:cNvCxnSpPr/>
            <p:nvPr/>
          </p:nvCxnSpPr>
          <p:spPr>
            <a:xfrm>
              <a:off x="9359417" y="4333494"/>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359417" y="4903146"/>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59417" y="5525018"/>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702680" y="4135190"/>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p:cNvSpPr/>
            <p:nvPr/>
          </p:nvSpPr>
          <p:spPr>
            <a:xfrm>
              <a:off x="8712847" y="4660623"/>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p:cNvSpPr/>
            <p:nvPr/>
          </p:nvSpPr>
          <p:spPr>
            <a:xfrm>
              <a:off x="8712847" y="5226771"/>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1383567" y="3181575"/>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1" name="TextBox 30"/>
          <p:cNvSpPr txBox="1"/>
          <p:nvPr/>
        </p:nvSpPr>
        <p:spPr>
          <a:xfrm>
            <a:off x="1383567" y="368219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8" name="Picture 2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736" y="2930781"/>
            <a:ext cx="1000383" cy="855796"/>
          </a:xfrm>
          <a:prstGeom prst="rect">
            <a:avLst/>
          </a:prstGeom>
        </p:spPr>
      </p:pic>
      <p:sp>
        <p:nvSpPr>
          <p:cNvPr id="32" name="TextBox 31"/>
          <p:cNvSpPr txBox="1"/>
          <p:nvPr/>
        </p:nvSpPr>
        <p:spPr>
          <a:xfrm>
            <a:off x="1392206" y="4225722"/>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3" name="TextBox 32"/>
          <p:cNvSpPr txBox="1"/>
          <p:nvPr/>
        </p:nvSpPr>
        <p:spPr>
          <a:xfrm>
            <a:off x="1398091" y="4726341"/>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502917" y="524885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p:cNvSpPr txBox="1"/>
          <p:nvPr/>
        </p:nvSpPr>
        <p:spPr>
          <a:xfrm>
            <a:off x="1506425" y="5777786"/>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7" name="Picture 36"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75" y="3487501"/>
            <a:ext cx="1000383" cy="855796"/>
          </a:xfrm>
          <a:prstGeom prst="rect">
            <a:avLst/>
          </a:prstGeom>
        </p:spPr>
      </p:pic>
      <p:pic>
        <p:nvPicPr>
          <p:cNvPr id="38" name="Picture 3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53" y="3997879"/>
            <a:ext cx="1000383" cy="855796"/>
          </a:xfrm>
          <a:prstGeom prst="rect">
            <a:avLst/>
          </a:prstGeom>
        </p:spPr>
      </p:pic>
      <p:pic>
        <p:nvPicPr>
          <p:cNvPr id="39" name="Picture 38"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787" y="4534272"/>
            <a:ext cx="1000383" cy="855796"/>
          </a:xfrm>
          <a:prstGeom prst="rect">
            <a:avLst/>
          </a:prstGeom>
        </p:spPr>
      </p:pic>
      <p:pic>
        <p:nvPicPr>
          <p:cNvPr id="40" name="Picture 39"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965" y="5070665"/>
            <a:ext cx="1000383" cy="855796"/>
          </a:xfrm>
          <a:prstGeom prst="rect">
            <a:avLst/>
          </a:prstGeom>
        </p:spPr>
      </p:pic>
      <p:pic>
        <p:nvPicPr>
          <p:cNvPr id="41" name="Picture 40"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107" y="5610284"/>
            <a:ext cx="1000383" cy="855796"/>
          </a:xfrm>
          <a:prstGeom prst="rect">
            <a:avLst/>
          </a:prstGeom>
        </p:spPr>
      </p:pic>
      <p:sp>
        <p:nvSpPr>
          <p:cNvPr id="42" name="TextBox 41" descr="list of what Mia has"/>
          <p:cNvSpPr txBox="1"/>
          <p:nvPr/>
        </p:nvSpPr>
        <p:spPr>
          <a:xfrm>
            <a:off x="6286830" y="3935603"/>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cat</a:t>
            </a:r>
          </a:p>
        </p:txBody>
      </p:sp>
      <p:sp>
        <p:nvSpPr>
          <p:cNvPr id="43" name="TextBox 42"/>
          <p:cNvSpPr txBox="1"/>
          <p:nvPr/>
        </p:nvSpPr>
        <p:spPr>
          <a:xfrm>
            <a:off x="6292774" y="4529916"/>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bag</a:t>
            </a:r>
          </a:p>
        </p:txBody>
      </p:sp>
      <p:sp>
        <p:nvSpPr>
          <p:cNvPr id="44" name="TextBox 43"/>
          <p:cNvSpPr txBox="1"/>
          <p:nvPr/>
        </p:nvSpPr>
        <p:spPr>
          <a:xfrm>
            <a:off x="6227562" y="5124229"/>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coin</a:t>
            </a:r>
          </a:p>
        </p:txBody>
      </p:sp>
      <p:sp>
        <p:nvSpPr>
          <p:cNvPr id="45" name="TextBox 44"/>
          <p:cNvSpPr txBox="1"/>
          <p:nvPr/>
        </p:nvSpPr>
        <p:spPr>
          <a:xfrm>
            <a:off x="9206417" y="3961331"/>
            <a:ext cx="217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book</a:t>
            </a:r>
          </a:p>
        </p:txBody>
      </p:sp>
      <p:sp>
        <p:nvSpPr>
          <p:cNvPr id="46" name="TextBox 45"/>
          <p:cNvSpPr txBox="1"/>
          <p:nvPr/>
        </p:nvSpPr>
        <p:spPr>
          <a:xfrm>
            <a:off x="9196277" y="4604675"/>
            <a:ext cx="1507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camera</a:t>
            </a:r>
          </a:p>
        </p:txBody>
      </p:sp>
      <p:sp>
        <p:nvSpPr>
          <p:cNvPr id="47" name="TextBox 46"/>
          <p:cNvSpPr txBox="1"/>
          <p:nvPr/>
        </p:nvSpPr>
        <p:spPr>
          <a:xfrm>
            <a:off x="9145477" y="5184880"/>
            <a:ext cx="1507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plant</a:t>
            </a:r>
          </a:p>
        </p:txBody>
      </p:sp>
      <p:sp>
        <p:nvSpPr>
          <p:cNvPr id="48" name="Rounded Rectangular Callout 47" descr="rectangular callout"/>
          <p:cNvSpPr/>
          <p:nvPr/>
        </p:nvSpPr>
        <p:spPr>
          <a:xfrm>
            <a:off x="8290503" y="374554"/>
            <a:ext cx="2707697" cy="1496444"/>
          </a:xfrm>
          <a:prstGeom prst="wedgeRoundRectCallout">
            <a:avLst>
              <a:gd name="adj1" fmla="val -60685"/>
              <a:gd name="adj2" fmla="val 20066"/>
              <a:gd name="adj3" fmla="val 1666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TextBox 48"/>
          <p:cNvSpPr txBox="1"/>
          <p:nvPr/>
        </p:nvSpPr>
        <p:spPr>
          <a:xfrm>
            <a:off x="8341439" y="484071"/>
            <a:ext cx="265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grammatical</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not biological gender! A house is not female, it is a </a:t>
            </a:r>
            <a:r>
              <a:rPr kumimoji="0" lang="en-GB" sz="18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 noun</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Title 2"/>
          <p:cNvSpPr>
            <a:spLocks noGrp="1"/>
          </p:cNvSpPr>
          <p:nvPr>
            <p:ph type="title"/>
          </p:nvPr>
        </p:nvSpPr>
        <p:spPr>
          <a:xfrm>
            <a:off x="188234" y="-347921"/>
            <a:ext cx="10515600" cy="1325563"/>
          </a:xfrm>
        </p:spPr>
        <p:txBody>
          <a:bodyPr/>
          <a:lstStyle/>
          <a:p>
            <a:r>
              <a:rPr lang="en-GB" sz="2000" b="1" dirty="0">
                <a:solidFill>
                  <a:srgbClr val="4472C4">
                    <a:lumMod val="50000"/>
                  </a:srgbClr>
                </a:solidFill>
                <a:ea typeface="+mn-ea"/>
                <a:cs typeface="+mn-cs"/>
              </a:rPr>
              <a:t>The indefinite article</a:t>
            </a:r>
            <a:endParaRPr lang="en-GB" dirty="0"/>
          </a:p>
        </p:txBody>
      </p:sp>
    </p:spTree>
    <p:extLst>
      <p:ext uri="{BB962C8B-B14F-4D97-AF65-F5344CB8AC3E}">
        <p14:creationId xmlns:p14="http://schemas.microsoft.com/office/powerpoint/2010/main" val="534896759"/>
      </p:ext>
    </p:extLst>
  </p:cSld>
  <p:clrMapOvr>
    <a:masterClrMapping/>
  </p:clrMapOvr>
  <mc:AlternateContent xmlns:mc="http://schemas.openxmlformats.org/markup-compatibility/2006" xmlns:p14="http://schemas.microsoft.com/office/powerpoint/2010/main">
    <mc:Choice Requires="p14">
      <p:transition spd="slow" p14:dur="2000" advTm="112071"/>
    </mc:Choice>
    <mc:Fallback xmlns="">
      <p:transition spd="slow" advTm="112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iterate type="lt">
                                    <p:tmPct val="10000"/>
                                  </p:iterate>
                                  <p:childTnLst>
                                    <p:set>
                                      <p:cBhvr>
                                        <p:cTn id="72" dur="1" fill="hold">
                                          <p:stCondLst>
                                            <p:cond delay="0"/>
                                          </p:stCondLst>
                                        </p:cTn>
                                        <p:tgtEl>
                                          <p:spTgt spid="42"/>
                                        </p:tgtEl>
                                        <p:attrNameLst>
                                          <p:attrName>style.visibility</p:attrName>
                                        </p:attrNameLst>
                                      </p:cBhvr>
                                      <p:to>
                                        <p:strVal val="visible"/>
                                      </p:to>
                                    </p:set>
                                    <p:animEffect transition="in" filter="wipe(left)">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iterate type="lt">
                                    <p:tmPct val="10000"/>
                                  </p:iterate>
                                  <p:childTnLst>
                                    <p:set>
                                      <p:cBhvr>
                                        <p:cTn id="82" dur="1" fill="hold">
                                          <p:stCondLst>
                                            <p:cond delay="0"/>
                                          </p:stCondLst>
                                        </p:cTn>
                                        <p:tgtEl>
                                          <p:spTgt spid="44"/>
                                        </p:tgtEl>
                                        <p:attrNameLst>
                                          <p:attrName>style.visibility</p:attrName>
                                        </p:attrNameLst>
                                      </p:cBhvr>
                                      <p:to>
                                        <p:strVal val="visible"/>
                                      </p:to>
                                    </p:set>
                                    <p:animEffect transition="in" filter="wipe(left)">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iterate type="lt">
                                    <p:tmPct val="10000"/>
                                  </p:iterate>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lt">
                                    <p:tmPct val="10000"/>
                                  </p:iterate>
                                  <p:childTnLst>
                                    <p:set>
                                      <p:cBhvr>
                                        <p:cTn id="92" dur="1" fill="hold">
                                          <p:stCondLst>
                                            <p:cond delay="0"/>
                                          </p:stCondLst>
                                        </p:cTn>
                                        <p:tgtEl>
                                          <p:spTgt spid="46"/>
                                        </p:tgtEl>
                                        <p:attrNameLst>
                                          <p:attrName>style.visibility</p:attrName>
                                        </p:attrNameLst>
                                      </p:cBhvr>
                                      <p:to>
                                        <p:strVal val="visible"/>
                                      </p:to>
                                    </p:set>
                                    <p:animEffect transition="in" filter="wipe(left)">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iterate type="lt">
                                    <p:tmPct val="10000"/>
                                  </p:iterate>
                                  <p:childTnLst>
                                    <p:set>
                                      <p:cBhvr>
                                        <p:cTn id="97" dur="1" fill="hold">
                                          <p:stCondLst>
                                            <p:cond delay="0"/>
                                          </p:stCondLst>
                                        </p:cTn>
                                        <p:tgtEl>
                                          <p:spTgt spid="47"/>
                                        </p:tgtEl>
                                        <p:attrNameLst>
                                          <p:attrName>style.visibility</p:attrName>
                                        </p:attrNameLst>
                                      </p:cBhvr>
                                      <p:to>
                                        <p:strVal val="visible"/>
                                      </p:to>
                                    </p:set>
                                    <p:animEffect transition="in" filter="wipe(left)">
                                      <p:cBhvr>
                                        <p:cTn id="9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9" grpId="0"/>
      <p:bldP spid="30" grpId="0"/>
      <p:bldP spid="31" grpId="0"/>
      <p:bldP spid="32" grpId="0"/>
      <p:bldP spid="33" grpId="0"/>
      <p:bldP spid="34" grpId="0"/>
      <p:bldP spid="35" grpId="0"/>
      <p:bldP spid="42" grpId="0"/>
      <p:bldP spid="43" grpId="0"/>
      <p:bldP spid="44" grpId="0"/>
      <p:bldP spid="45" grpId="0"/>
      <p:bldP spid="46" grpId="0"/>
      <p:bldP spid="47" grpId="0"/>
      <p:bldP spid="48"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[2/3]</a:t>
            </a:r>
          </a:p>
        </p:txBody>
      </p:sp>
      <p:sp>
        <p:nvSpPr>
          <p:cNvPr id="5" name="TextBox 4">
            <a:extLst>
              <a:ext uri="{FF2B5EF4-FFF2-40B4-BE49-F238E27FC236}">
                <a16:creationId xmlns:a16="http://schemas.microsoft.com/office/drawing/2014/main" id="{37A1DB18-FB1C-4AC7-A16F-FC8EB0218DDB}"/>
              </a:ext>
            </a:extLst>
          </p:cNvPr>
          <p:cNvSpPr txBox="1"/>
          <p:nvPr/>
        </p:nvSpPr>
        <p:spPr>
          <a:xfrm>
            <a:off x="266031" y="1288446"/>
            <a:ext cx="11659938" cy="48234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Classroom-based language learning is time-limited</a:t>
            </a:r>
          </a:p>
          <a:p>
            <a:pPr marL="285750" indent="-285750">
              <a:lnSpc>
                <a:spcPct val="150000"/>
              </a:lnSpc>
              <a:buFont typeface="Arial" panose="020B0604020202020204" pitchFamily="34" charset="0"/>
              <a:buChar char="•"/>
            </a:pPr>
            <a:r>
              <a:rPr lang="en-GB" sz="2400" dirty="0">
                <a:solidFill>
                  <a:srgbClr val="002060"/>
                </a:solidFill>
              </a:rPr>
              <a:t>Our assumptions about current course design may need revisiting because:</a:t>
            </a:r>
          </a:p>
          <a:p>
            <a:pPr marL="742950" lvl="1" indent="-285750">
              <a:lnSpc>
                <a:spcPct val="150000"/>
              </a:lnSpc>
              <a:buFont typeface="Arial" panose="020B0604020202020204" pitchFamily="34" charset="0"/>
              <a:buChar char="•"/>
            </a:pPr>
            <a:r>
              <a:rPr lang="en-GB" sz="2400" dirty="0">
                <a:solidFill>
                  <a:srgbClr val="002060"/>
                </a:solidFill>
              </a:rPr>
              <a:t>many tasks may practise vocabulary only</a:t>
            </a:r>
          </a:p>
          <a:p>
            <a:pPr marL="742950" lvl="1" indent="-285750">
              <a:lnSpc>
                <a:spcPct val="150000"/>
              </a:lnSpc>
              <a:buFont typeface="Arial" panose="020B0604020202020204" pitchFamily="34" charset="0"/>
              <a:buChar char="•"/>
            </a:pPr>
            <a:r>
              <a:rPr lang="en-GB" sz="2400" dirty="0">
                <a:solidFill>
                  <a:srgbClr val="002060"/>
                </a:solidFill>
              </a:rPr>
              <a:t>listening and reading tasks that focus on processing grammar are typically missing</a:t>
            </a:r>
            <a:br>
              <a:rPr lang="en-GB" sz="2400" dirty="0">
                <a:solidFill>
                  <a:srgbClr val="002060"/>
                </a:solidFill>
              </a:rPr>
            </a:br>
            <a:r>
              <a:rPr lang="en-GB" sz="2000" i="1" dirty="0">
                <a:solidFill>
                  <a:srgbClr val="002060"/>
                </a:solidFill>
              </a:rPr>
              <a:t>(e.g. gender, verb endings)</a:t>
            </a:r>
            <a:endParaRPr lang="en-GB" sz="2400" dirty="0">
              <a:solidFill>
                <a:srgbClr val="002060"/>
              </a:solidFill>
            </a:endParaRPr>
          </a:p>
          <a:p>
            <a:pPr marL="742950" lvl="1" indent="-285750">
              <a:lnSpc>
                <a:spcPct val="150000"/>
              </a:lnSpc>
              <a:buFont typeface="Arial" panose="020B0604020202020204" pitchFamily="34" charset="0"/>
              <a:buChar char="•"/>
            </a:pPr>
            <a:r>
              <a:rPr lang="en-GB" sz="2400" dirty="0">
                <a:solidFill>
                  <a:srgbClr val="002060"/>
                </a:solidFill>
              </a:rPr>
              <a:t>grammar-focused tasks may be a written, mechanical add-on</a:t>
            </a:r>
            <a:br>
              <a:rPr lang="en-GB" sz="2400" dirty="0">
                <a:solidFill>
                  <a:srgbClr val="002060"/>
                </a:solidFill>
              </a:rPr>
            </a:br>
            <a:r>
              <a:rPr lang="en-GB" sz="2000" i="1" dirty="0">
                <a:solidFill>
                  <a:srgbClr val="002060"/>
                </a:solidFill>
              </a:rPr>
              <a:t>(i.e. it is possible to complete them without processing the language for meaning)</a:t>
            </a:r>
          </a:p>
          <a:p>
            <a:pPr marL="285750" indent="-285750">
              <a:lnSpc>
                <a:spcPct val="150000"/>
              </a:lnSpc>
              <a:buFont typeface="Arial" panose="020B0604020202020204" pitchFamily="34" charset="0"/>
              <a:buChar char="•"/>
            </a:pPr>
            <a:r>
              <a:rPr lang="en-GB" sz="2400" dirty="0">
                <a:solidFill>
                  <a:srgbClr val="002060"/>
                </a:solidFill>
              </a:rPr>
              <a:t>We can adapt tasks to increase the chances of student learning</a:t>
            </a:r>
          </a:p>
        </p:txBody>
      </p:sp>
    </p:spTree>
    <p:extLst>
      <p:ext uri="{BB962C8B-B14F-4D97-AF65-F5344CB8AC3E}">
        <p14:creationId xmlns:p14="http://schemas.microsoft.com/office/powerpoint/2010/main" val="23266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[3/3]</a:t>
            </a:r>
          </a:p>
        </p:txBody>
      </p:sp>
      <p:sp>
        <p:nvSpPr>
          <p:cNvPr id="6" name="TextBox 5">
            <a:extLst>
              <a:ext uri="{FF2B5EF4-FFF2-40B4-BE49-F238E27FC236}">
                <a16:creationId xmlns:a16="http://schemas.microsoft.com/office/drawing/2014/main" id="{FAE58D77-AE2D-4FC9-B2B1-D3E9DC90A276}"/>
              </a:ext>
            </a:extLst>
          </p:cNvPr>
          <p:cNvSpPr txBox="1"/>
          <p:nvPr/>
        </p:nvSpPr>
        <p:spPr>
          <a:xfrm>
            <a:off x="385739" y="1325563"/>
            <a:ext cx="11532991" cy="3888372"/>
          </a:xfrm>
          <a:prstGeom prst="rect">
            <a:avLst/>
          </a:prstGeom>
          <a:noFill/>
        </p:spPr>
        <p:txBody>
          <a:bodyPr wrap="square" rtlCol="0">
            <a:spAutoFit/>
          </a:bodyPr>
          <a:lstStyle/>
          <a:p>
            <a:pPr>
              <a:lnSpc>
                <a:spcPct val="150000"/>
              </a:lnSpc>
            </a:pPr>
            <a:r>
              <a:rPr lang="en-GB" sz="2800" dirty="0">
                <a:solidFill>
                  <a:srgbClr val="002060"/>
                </a:solidFill>
              </a:rPr>
              <a:t>If topics come first…</a:t>
            </a:r>
          </a:p>
          <a:p>
            <a:pPr marL="342900" indent="-342900">
              <a:lnSpc>
                <a:spcPct val="150000"/>
              </a:lnSpc>
              <a:buFont typeface="Arial" panose="020B0604020202020204" pitchFamily="34" charset="0"/>
              <a:buChar char="•"/>
            </a:pPr>
            <a:r>
              <a:rPr lang="en-GB" sz="2800" dirty="0">
                <a:solidFill>
                  <a:srgbClr val="002060"/>
                </a:solidFill>
              </a:rPr>
              <a:t>then learning the patterns will be secondary (and not as strong)</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students will learn some rare vocab that is not as useful</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learning is less secure and intrinsic motivation lower</a:t>
            </a:r>
          </a:p>
        </p:txBody>
      </p:sp>
    </p:spTree>
    <p:extLst>
      <p:ext uri="{BB962C8B-B14F-4D97-AF65-F5344CB8AC3E}">
        <p14:creationId xmlns:p14="http://schemas.microsoft.com/office/powerpoint/2010/main" val="235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Does this mean that we get rid of themes and topics???!!!</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2383677-016A-4715-AD82-1CFE81BC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6477" y="3869351"/>
            <a:ext cx="3424171" cy="2142782"/>
          </a:xfrm>
          <a:prstGeom prst="rect">
            <a:avLst/>
          </a:prstGeom>
          <a:ln>
            <a:noFill/>
          </a:ln>
        </p:spPr>
      </p:pic>
      <p:pic>
        <p:nvPicPr>
          <p:cNvPr id="13" name="Picture 12" descr="Shape, arrow&#10;&#10;Description automatically generated">
            <a:extLst>
              <a:ext uri="{FF2B5EF4-FFF2-40B4-BE49-F238E27FC236}">
                <a16:creationId xmlns:a16="http://schemas.microsoft.com/office/drawing/2014/main" id="{D7B8E71E-0C26-458E-B947-5148704B8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737" y="4437024"/>
            <a:ext cx="3763673" cy="2340534"/>
          </a:xfrm>
          <a:prstGeom prst="rect">
            <a:avLst/>
          </a:prstGeom>
        </p:spPr>
      </p:pic>
      <p:sp>
        <p:nvSpPr>
          <p:cNvPr id="3" name="Rectangle: Rounded Corners 2">
            <a:extLst>
              <a:ext uri="{FF2B5EF4-FFF2-40B4-BE49-F238E27FC236}">
                <a16:creationId xmlns:a16="http://schemas.microsoft.com/office/drawing/2014/main" id="{937E4911-7E89-4D50-9088-1B436234C934}"/>
              </a:ext>
            </a:extLst>
          </p:cNvPr>
          <p:cNvSpPr/>
          <p:nvPr/>
        </p:nvSpPr>
        <p:spPr>
          <a:xfrm rot="20164008">
            <a:off x="1156246" y="2130112"/>
            <a:ext cx="8542421" cy="2006401"/>
          </a:xfrm>
          <a:prstGeom prst="roundRect">
            <a:avLst/>
          </a:prstGeom>
          <a:solidFill>
            <a:srgbClr val="115076"/>
          </a:solid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err="1">
                <a:solidFill>
                  <a:srgbClr val="E3EAFD"/>
                </a:solidFill>
                <a:latin typeface="Century Gothic" panose="020B0502020202020204" pitchFamily="34" charset="0"/>
              </a:rPr>
              <a:t>Nooooo</a:t>
            </a:r>
            <a:r>
              <a:rPr lang="en-GB" sz="7200" b="1" dirty="0">
                <a:solidFill>
                  <a:srgbClr val="E3EAFD"/>
                </a:solidFill>
                <a:latin typeface="Century Gothic" panose="020B0502020202020204" pitchFamily="34" charset="0"/>
              </a:rPr>
              <a:t>!</a:t>
            </a:r>
          </a:p>
        </p:txBody>
      </p:sp>
    </p:spTree>
    <p:extLst>
      <p:ext uri="{BB962C8B-B14F-4D97-AF65-F5344CB8AC3E}">
        <p14:creationId xmlns:p14="http://schemas.microsoft.com/office/powerpoint/2010/main" val="5330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ierra 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tiene varios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el cielo*. 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cielo = sky, heaven; *varios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285446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ierra 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levanta temprano para ayudar 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abuela: preparan pan* de muerto y un poco de fruta para el altar.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altar tiene varios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el cielo*. Nadia pone allí fotos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abuelo y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sienta al lado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queda unas horas en casa con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familia y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acuerda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pone ropa divertida,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pinta de blanco y negro y va a la calle con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hermano. En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cielo = sky, heaven; *varios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5"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685291" y="740256"/>
            <a:ext cx="609600" cy="609600"/>
          </a:xfrm>
          <a:prstGeom prst="rect">
            <a:avLst/>
          </a:prstGeom>
        </p:spPr>
      </p:pic>
    </p:spTree>
    <p:extLst>
      <p:ext uri="{BB962C8B-B14F-4D97-AF65-F5344CB8AC3E}">
        <p14:creationId xmlns:p14="http://schemas.microsoft.com/office/powerpoint/2010/main" val="32855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9881" fill="hold"/>
                                        <p:tgtEl>
                                          <p:spTgt spid="14"/>
                                        </p:tgtEl>
                                      </p:cBhvr>
                                    </p:cmd>
                                  </p:childTnLst>
                                </p:cTn>
                              </p:par>
                            </p:childTnLst>
                          </p:cTn>
                        </p:par>
                      </p:childTnLst>
                    </p:cTn>
                  </p:par>
                </p:childTnLst>
              </p:cTn>
              <p:nextCondLst>
                <p:cond evt="onClick" delay="0">
                  <p:tgtEl>
                    <p:spTgt spid="14"/>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a:hlinkClick r:id="" action="ppaction://noaction">
              <a:snd r:embed="rId3" name="27_Mia.wav"/>
            </a:hlinkClick>
          </p:cNvPr>
          <p:cNvSpPr/>
          <p:nvPr/>
        </p:nvSpPr>
        <p:spPr>
          <a:xfrm>
            <a:off x="8051075" y="2453268"/>
            <a:ext cx="3990450" cy="3860062"/>
          </a:xfrm>
          <a:prstGeom prst="wedgeRoundRectCallout">
            <a:avLst>
              <a:gd name="adj1" fmla="val -56506"/>
              <a:gd name="adj2" fmla="val 1492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gesprochen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die Großstadt von Madrid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besucht</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Wir haben Freunde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getroffen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einen Film im Kino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gesehen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ist nicht fair! Wann reisen wir?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Google Shape;148;p2"/>
          <p:cNvPicPr preferRelativeResize="0"/>
          <p:nvPr/>
        </p:nvPicPr>
        <p:blipFill rotWithShape="1">
          <a:blip r:embed="rId4">
            <a:alphaModFix/>
          </a:blip>
          <a:srcRect/>
          <a:stretch/>
        </p:blipFill>
        <p:spPr>
          <a:xfrm>
            <a:off x="0" y="267916"/>
            <a:ext cx="6275860"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3200" b="1" dirty="0" err="1">
                <a:solidFill>
                  <a:schemeClr val="bg1"/>
                </a:solidFill>
              </a:rPr>
              <a:t>Mehmets</a:t>
            </a:r>
            <a:r>
              <a:rPr lang="en-GB" sz="3200" b="1" dirty="0">
                <a:solidFill>
                  <a:schemeClr val="bg1"/>
                </a:solidFill>
              </a:rPr>
              <a:t> und </a:t>
            </a:r>
            <a:r>
              <a:rPr lang="en-GB" sz="3200" b="1" dirty="0" err="1">
                <a:solidFill>
                  <a:schemeClr val="bg1"/>
                </a:solidFill>
              </a:rPr>
              <a:t>Heidis</a:t>
            </a:r>
            <a:r>
              <a:rPr lang="en-GB" sz="3200" b="1" dirty="0">
                <a:solidFill>
                  <a:schemeClr val="bg1"/>
                </a:solidFill>
              </a:rPr>
              <a:t> </a:t>
            </a:r>
            <a:r>
              <a:rPr lang="en-GB" sz="3200" b="1" dirty="0" err="1">
                <a:solidFill>
                  <a:schemeClr val="bg1"/>
                </a:solidFill>
              </a:rPr>
              <a:t>Ferien</a:t>
            </a:r>
            <a:endParaRPr lang="en-GB" sz="3200" b="1" dirty="0">
              <a:solidFill>
                <a:schemeClr val="bg1"/>
              </a:solidFill>
            </a:endParaRPr>
          </a:p>
        </p:txBody>
      </p:sp>
      <mc:AlternateContent xmlns:mc="http://schemas.openxmlformats.org/markup-compatibility/2006" xmlns:a14="http://schemas.microsoft.com/office/drawing/2010/main">
        <mc:Choice Requires="a14">
          <p:sp>
            <p:nvSpPr>
              <p:cNvPr id="8" name="Rounded Rectangular Callout 7">
                <a:hlinkClick r:id="" action="ppaction://noaction">
                  <a:snd r:embed="rId5" name="27_Wolfgang.wav"/>
                </a:hlinkClick>
              </p:cNvPr>
              <p:cNvSpPr/>
              <p:nvPr/>
            </p:nvSpPr>
            <p:spPr>
              <a:xfrm>
                <a:off x="188495" y="2162818"/>
                <a:ext cx="3595199" cy="4013254"/>
              </a:xfrm>
              <a:prstGeom prst="wedgeRoundRectCallout">
                <a:avLst>
                  <a:gd name="adj1" fmla="val 63617"/>
                  <a:gd name="adj2" fmla="val 253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der Schweiz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188495" y="2162818"/>
                <a:ext cx="3595199" cy="4013254"/>
              </a:xfrm>
              <a:prstGeom prst="wedgeRoundRectCallout">
                <a:avLst>
                  <a:gd name="adj1" fmla="val 63617"/>
                  <a:gd name="adj2" fmla="val 25300"/>
                  <a:gd name="adj3" fmla="val 16667"/>
                </a:avLst>
              </a:prstGeom>
              <a:blipFill>
                <a:blip r:embed="rId6"/>
                <a:stretch>
                  <a:fillRect/>
                </a:stretch>
              </a:blipFill>
              <a:ln>
                <a:solidFill>
                  <a:srgbClr val="104F75"/>
                </a:solidFill>
              </a:ln>
            </p:spPr>
            <p:txBody>
              <a:bodyPr/>
              <a:lstStyle/>
              <a:p>
                <a:r>
                  <a:rPr lang="en-GB">
                    <a:noFill/>
                  </a:rPr>
                  <a:t> </a:t>
                </a:r>
              </a:p>
            </p:txBody>
          </p:sp>
        </mc:Fallback>
      </mc:AlternateContent>
      <p:sp>
        <p:nvSpPr>
          <p:cNvPr id="14" name="Google Shape;150;p2"/>
          <p:cNvSpPr/>
          <p:nvPr/>
        </p:nvSpPr>
        <p:spPr>
          <a:xfrm>
            <a:off x="10939346" y="103918"/>
            <a:ext cx="1102179" cy="44075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0770" y="3650042"/>
            <a:ext cx="2625090" cy="2526030"/>
          </a:xfrm>
          <a:prstGeom prst="rect">
            <a:avLst/>
          </a:prstGeom>
        </p:spPr>
      </p:pic>
      <p:sp>
        <p:nvSpPr>
          <p:cNvPr id="7" name="TextBox 6"/>
          <p:cNvSpPr txBox="1"/>
          <p:nvPr/>
        </p:nvSpPr>
        <p:spPr>
          <a:xfrm>
            <a:off x="4963315" y="1616927"/>
            <a:ext cx="1987299" cy="1938992"/>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besucht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gesprochen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gemacht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gesehen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getroffen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gewohnt</a:t>
            </a:r>
          </a:p>
        </p:txBody>
      </p:sp>
      <p:sp>
        <p:nvSpPr>
          <p:cNvPr id="9" name="TextBox 8"/>
          <p:cNvSpPr txBox="1"/>
          <p:nvPr/>
        </p:nvSpPr>
        <p:spPr>
          <a:xfrm>
            <a:off x="8632438" y="3441507"/>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2" name="TextBox 11"/>
          <p:cNvSpPr txBox="1"/>
          <p:nvPr/>
        </p:nvSpPr>
        <p:spPr>
          <a:xfrm>
            <a:off x="9574715" y="373480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5" name="TextBox 14"/>
          <p:cNvSpPr txBox="1"/>
          <p:nvPr/>
        </p:nvSpPr>
        <p:spPr>
          <a:xfrm>
            <a:off x="10103005" y="4047894"/>
            <a:ext cx="1471961"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16" name="TextBox 15"/>
          <p:cNvSpPr txBox="1"/>
          <p:nvPr/>
        </p:nvSpPr>
        <p:spPr>
          <a:xfrm>
            <a:off x="9251225" y="4650918"/>
            <a:ext cx="115460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7" name="TextBox 16"/>
          <p:cNvSpPr txBox="1"/>
          <p:nvPr/>
        </p:nvSpPr>
        <p:spPr>
          <a:xfrm>
            <a:off x="9715833" y="4945901"/>
            <a:ext cx="1223514"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p>
        </p:txBody>
      </p:sp>
      <p:sp>
        <p:nvSpPr>
          <p:cNvPr id="18" name="TextBox 17"/>
          <p:cNvSpPr txBox="1"/>
          <p:nvPr/>
        </p:nvSpPr>
        <p:spPr>
          <a:xfrm>
            <a:off x="10543240" y="526480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12</a:t>
            </a:r>
          </a:p>
        </p:txBody>
      </p:sp>
      <p:sp>
        <p:nvSpPr>
          <p:cNvPr id="10" name="TextBox 9"/>
          <p:cNvSpPr txBox="1"/>
          <p:nvPr/>
        </p:nvSpPr>
        <p:spPr>
          <a:xfrm>
            <a:off x="4066443" y="1062532"/>
            <a:ext cx="37810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Welches Verb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passt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9" name="TextBox 18"/>
          <p:cNvSpPr txBox="1"/>
          <p:nvPr/>
        </p:nvSpPr>
        <p:spPr>
          <a:xfrm>
            <a:off x="2275133" y="2617198"/>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0" name="TextBox 19"/>
          <p:cNvSpPr txBox="1"/>
          <p:nvPr/>
        </p:nvSpPr>
        <p:spPr>
          <a:xfrm>
            <a:off x="1806824" y="324145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1" name="TextBox 20"/>
          <p:cNvSpPr txBox="1"/>
          <p:nvPr/>
        </p:nvSpPr>
        <p:spPr>
          <a:xfrm>
            <a:off x="463050" y="3813663"/>
            <a:ext cx="104987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2" name="TextBox 21"/>
          <p:cNvSpPr txBox="1"/>
          <p:nvPr/>
        </p:nvSpPr>
        <p:spPr>
          <a:xfrm>
            <a:off x="1359734" y="4112566"/>
            <a:ext cx="1111416"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3" name="TextBox 22"/>
          <p:cNvSpPr txBox="1"/>
          <p:nvPr/>
        </p:nvSpPr>
        <p:spPr>
          <a:xfrm>
            <a:off x="2134109" y="4437855"/>
            <a:ext cx="105010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4" name="TextBox 23"/>
          <p:cNvSpPr txBox="1"/>
          <p:nvPr/>
        </p:nvSpPr>
        <p:spPr>
          <a:xfrm>
            <a:off x="488450" y="505102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7685" y="3709999"/>
            <a:ext cx="2400300" cy="2449830"/>
          </a:xfrm>
          <a:prstGeom prst="rect">
            <a:avLst/>
          </a:prstGeom>
        </p:spPr>
      </p:pic>
      <p:sp>
        <p:nvSpPr>
          <p:cNvPr id="5" name="Rectangle 4">
            <a:extLst>
              <a:ext uri="{FF2B5EF4-FFF2-40B4-BE49-F238E27FC236}">
                <a16:creationId xmlns:a16="http://schemas.microsoft.com/office/drawing/2014/main" id="{13B6C21D-7B48-4283-A03A-E8F870E29D67}"/>
              </a:ext>
            </a:extLst>
          </p:cNvPr>
          <p:cNvSpPr/>
          <p:nvPr/>
        </p:nvSpPr>
        <p:spPr>
          <a:xfrm>
            <a:off x="4847988" y="1591503"/>
            <a:ext cx="2390127" cy="202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5" name="Picture 24">
            <a:extLst>
              <a:ext uri="{FF2B5EF4-FFF2-40B4-BE49-F238E27FC236}">
                <a16:creationId xmlns:a16="http://schemas.microsoft.com/office/drawing/2014/main" id="{BF3C386F-338C-4D5F-B110-3291FA1BEB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5238" y="1303972"/>
            <a:ext cx="886943" cy="1193082"/>
          </a:xfrm>
          <a:prstGeom prst="rect">
            <a:avLst/>
          </a:prstGeom>
        </p:spPr>
      </p:pic>
      <p:pic>
        <p:nvPicPr>
          <p:cNvPr id="27" name="Picture 26" descr="A picture containing text, vector graphics&#10;&#10;Description automatically generated">
            <a:extLst>
              <a:ext uri="{FF2B5EF4-FFF2-40B4-BE49-F238E27FC236}">
                <a16:creationId xmlns:a16="http://schemas.microsoft.com/office/drawing/2014/main" id="{9D00E3D7-6DFB-4A9A-B0AF-B9451754D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312" y="1123507"/>
            <a:ext cx="882120" cy="1041895"/>
          </a:xfrm>
          <a:prstGeom prst="rect">
            <a:avLst/>
          </a:prstGeom>
        </p:spPr>
      </p:pic>
      <p:pic>
        <p:nvPicPr>
          <p:cNvPr id="29" name="Picture 28" descr="Logo&#10;&#10;Description automatically generated">
            <a:extLst>
              <a:ext uri="{FF2B5EF4-FFF2-40B4-BE49-F238E27FC236}">
                <a16:creationId xmlns:a16="http://schemas.microsoft.com/office/drawing/2014/main" id="{6C6A2F56-E534-46B5-8D9E-1C91D25B70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92353" y="1369358"/>
            <a:ext cx="641756" cy="641756"/>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AEF04AC6-AEC3-4BA2-87DC-E4696C6E49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8832" y="1555944"/>
            <a:ext cx="835676" cy="556900"/>
          </a:xfrm>
          <a:prstGeom prst="rect">
            <a:avLst/>
          </a:prstGeom>
        </p:spPr>
      </p:pic>
    </p:spTree>
    <p:extLst>
      <p:ext uri="{BB962C8B-B14F-4D97-AF65-F5344CB8AC3E}">
        <p14:creationId xmlns:p14="http://schemas.microsoft.com/office/powerpoint/2010/main" val="25939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pPr rtl="0" eaLnBrk="1" fontAlgn="auto" latinLnBrk="0" hangingPunct="1"/>
            <a:r>
              <a:rPr lang="en-GB" sz="2800" b="1" i="0" kern="1200" baseline="0" dirty="0" err="1">
                <a:solidFill>
                  <a:schemeClr val="accent5">
                    <a:lumMod val="50000"/>
                  </a:schemeClr>
                </a:solidFill>
                <a:effectLst/>
                <a:latin typeface="Century Gothic" panose="020B0502020202020204" pitchFamily="34" charset="0"/>
                <a:ea typeface="+mj-ea"/>
                <a:cs typeface="+mj-cs"/>
              </a:rPr>
              <a:t>Léa</a:t>
            </a:r>
            <a:r>
              <a:rPr lang="en-GB" sz="2800" b="1" i="0" kern="1200" baseline="0" dirty="0">
                <a:solidFill>
                  <a:schemeClr val="accent5">
                    <a:lumMod val="50000"/>
                  </a:schemeClr>
                </a:solidFill>
                <a:effectLst/>
                <a:latin typeface="Century Gothic" panose="020B0502020202020204" pitchFamily="34" charset="0"/>
                <a:ea typeface="+mj-ea"/>
                <a:cs typeface="+mj-cs"/>
              </a:rPr>
              <a:t> parle des écoles </a:t>
            </a:r>
            <a:r>
              <a:rPr lang="en-GB" sz="2800" b="1" i="0" kern="1200" baseline="0" dirty="0" err="1">
                <a:solidFill>
                  <a:schemeClr val="accent5">
                    <a:lumMod val="50000"/>
                  </a:schemeClr>
                </a:solidFill>
                <a:effectLst/>
                <a:latin typeface="Century Gothic" panose="020B0502020202020204" pitchFamily="34" charset="0"/>
                <a:ea typeface="+mj-ea"/>
                <a:cs typeface="+mj-cs"/>
              </a:rPr>
              <a:t>en</a:t>
            </a:r>
            <a:r>
              <a:rPr lang="en-GB" sz="2800" b="1" i="0" kern="1200" baseline="0" dirty="0">
                <a:solidFill>
                  <a:schemeClr val="accent5">
                    <a:lumMod val="50000"/>
                  </a:schemeClr>
                </a:solidFill>
                <a:effectLst/>
                <a:latin typeface="Century Gothic" panose="020B0502020202020204" pitchFamily="34" charset="0"/>
                <a:ea typeface="+mj-ea"/>
                <a:cs typeface="+mj-cs"/>
              </a:rPr>
              <a:t> France  </a:t>
            </a:r>
            <a:endParaRPr lang="en-GB" sz="2000" dirty="0">
              <a:effectLst/>
            </a:endParaRPr>
          </a:p>
        </p:txBody>
      </p:sp>
      <p:sp>
        <p:nvSpPr>
          <p:cNvPr id="2" name="TextBox 1">
            <a:extLst>
              <a:ext uri="{FF2B5EF4-FFF2-40B4-BE49-F238E27FC236}">
                <a16:creationId xmlns:a16="http://schemas.microsoft.com/office/drawing/2014/main" id="{77E274DB-3801-4729-80DD-6CAA868E1C2B}"/>
              </a:ext>
            </a:extLst>
          </p:cNvPr>
          <p:cNvSpPr txBox="1"/>
          <p:nvPr/>
        </p:nvSpPr>
        <p:spPr>
          <a:xfrm>
            <a:off x="327052" y="1303745"/>
            <a:ext cx="112834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présentation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sur le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système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scolaire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France.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des notes.</a:t>
            </a:r>
          </a:p>
        </p:txBody>
      </p:sp>
      <p:pic>
        <p:nvPicPr>
          <p:cNvPr id="13" name="Picture 12" descr="background rectangle">
            <a:extLst>
              <a:ext uri="{FF2B5EF4-FFF2-40B4-BE49-F238E27FC236}">
                <a16:creationId xmlns:a16="http://schemas.microsoft.com/office/drawing/2014/main" id="{3B471AE0-DBB0-4206-8657-541D4F7F9CD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AFE5C65-43DD-4734-B61F-C22280F0A08B}"/>
              </a:ext>
            </a:extLst>
          </p:cNvPr>
          <p:cNvSpPr txBox="1">
            <a:spLocks/>
          </p:cNvSpPr>
          <p:nvPr/>
        </p:nvSpPr>
        <p:spPr>
          <a:xfrm>
            <a:off x="0" y="296864"/>
            <a:ext cx="5715000" cy="7078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p:txBody>
      </p:sp>
      <p:sp>
        <p:nvSpPr>
          <p:cNvPr id="17" name="Rounded Rectangle 46">
            <a:extLst>
              <a:ext uri="{FF2B5EF4-FFF2-40B4-BE49-F238E27FC236}">
                <a16:creationId xmlns:a16="http://schemas.microsoft.com/office/drawing/2014/main" id="{1E8B3F3C-A916-4663-809C-A612C6272018}"/>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éa smiling wearing red to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438" y="3365848"/>
            <a:ext cx="2482888" cy="2482888"/>
          </a:xfrm>
          <a:prstGeom prst="rect">
            <a:avLst/>
          </a:prstGeom>
        </p:spPr>
      </p:pic>
      <p:grpSp>
        <p:nvGrpSpPr>
          <p:cNvPr id="8" name="Group 7" descr="Blackboard"/>
          <p:cNvGrpSpPr/>
          <p:nvPr/>
        </p:nvGrpSpPr>
        <p:grpSpPr>
          <a:xfrm>
            <a:off x="5263806" y="2911491"/>
            <a:ext cx="4643427" cy="3059015"/>
            <a:chOff x="5263806" y="2911491"/>
            <a:chExt cx="4643427" cy="3059015"/>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3806" y="2911491"/>
              <a:ext cx="4643427" cy="3059015"/>
            </a:xfrm>
            <a:prstGeom prst="rect">
              <a:avLst/>
            </a:prstGeom>
          </p:spPr>
        </p:pic>
        <p:sp>
          <p:nvSpPr>
            <p:cNvPr id="5" name="TextBox 4"/>
            <p:cNvSpPr txBox="1"/>
            <p:nvPr/>
          </p:nvSpPr>
          <p:spPr>
            <a:xfrm>
              <a:off x="5558590" y="3506035"/>
              <a:ext cx="35372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différentes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écoles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Présentation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grpSp>
      <p:pic>
        <p:nvPicPr>
          <p:cNvPr id="6" name="full audio" descr="L’école primaire est pour les élèves de six à onze ans. &#10;On ne va pas à l’école le mercredi après-midi.&#10;Le collège est pour les élèves de onze à quinze ans.&#10;On ne porte pas d’uniforme.&#10;Le déjeuner est très important.  Chaque jour, on mange les repas à table dans la cantine.&#10;Les professeurs donnent des notes sur vingt aux élèves. &#10;Pour réussir un examen, un élève doit avoir une note de dix sur vingt (au minimum).&#10;Si on a une mauvaise note à la fin de l’année*, on doit redoubler.&#10;Le lycée est pour les élèves de quinze à dix-huit ans.&#10;Au lycée, on prépare le baccalauréat. Si on réussit, on peut aller à l’université. &#10;">
            <a:hlinkClick r:id="" action="ppaction://media"/>
            <a:extLst>
              <a:ext uri="{FF2B5EF4-FFF2-40B4-BE49-F238E27FC236}">
                <a16:creationId xmlns:a16="http://schemas.microsoft.com/office/drawing/2014/main" id="{C51E902C-ED54-4272-B8B8-8857E677D8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52801" y="249869"/>
            <a:ext cx="609600" cy="609600"/>
          </a:xfrm>
          <a:prstGeom prst="rect">
            <a:avLst/>
          </a:prstGeom>
        </p:spPr>
      </p:pic>
    </p:spTree>
    <p:extLst>
      <p:ext uri="{BB962C8B-B14F-4D97-AF65-F5344CB8AC3E}">
        <p14:creationId xmlns:p14="http://schemas.microsoft.com/office/powerpoint/2010/main" val="25641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a:t>
            </a:r>
            <a:r>
              <a:rPr lang="en-GB" sz="4400" b="1" i="0" kern="1200" baseline="0" dirty="0">
                <a:solidFill>
                  <a:schemeClr val="accent5">
                    <a:lumMod val="50000"/>
                  </a:schemeClr>
                </a:solidFill>
                <a:effectLst/>
                <a:latin typeface="Century Gothic" panose="020B0502020202020204" pitchFamily="34" charset="0"/>
                <a:ea typeface="+mj-ea"/>
                <a:cs typeface="+mj-cs"/>
              </a:rPr>
              <a:t>écoles </a:t>
            </a:r>
            <a:r>
              <a:rPr lang="en-GB" sz="4400" b="1" i="0" kern="1200" baseline="0" dirty="0" err="1">
                <a:solidFill>
                  <a:schemeClr val="accent5">
                    <a:lumMod val="50000"/>
                  </a:schemeClr>
                </a:solidFill>
                <a:effectLst/>
                <a:latin typeface="Century Gothic" panose="020B0502020202020204" pitchFamily="34" charset="0"/>
                <a:ea typeface="+mj-ea"/>
                <a:cs typeface="+mj-cs"/>
              </a:rPr>
              <a:t>en</a:t>
            </a:r>
            <a:r>
              <a:rPr lang="en-GB" sz="4400" b="1" i="0" kern="1200" baseline="0" dirty="0">
                <a:solidFill>
                  <a:schemeClr val="accent5">
                    <a:lumMod val="50000"/>
                  </a:schemeClr>
                </a:solidFill>
                <a:effectLst/>
                <a:latin typeface="Century Gothic" panose="020B0502020202020204" pitchFamily="34" charset="0"/>
                <a:ea typeface="+mj-ea"/>
                <a:cs typeface="+mj-cs"/>
              </a:rPr>
              <a:t> France  </a:t>
            </a:r>
            <a:endParaRPr lang="en-GB" sz="3600" dirty="0">
              <a:effectLst/>
            </a:endParaRPr>
          </a:p>
        </p:txBody>
      </p:sp>
      <p:sp>
        <p:nvSpPr>
          <p:cNvPr id="22" name="Action Button: Custom 66" descr="number 1">
            <a:hlinkClick r:id="" action="ppaction://noaction" highlightClick="1">
              <a:snd r:embed="rId3" name="1.wav"/>
            </a:hlinkClick>
            <a:extLst>
              <a:ext uri="{FF2B5EF4-FFF2-40B4-BE49-F238E27FC236}">
                <a16:creationId xmlns:a16="http://schemas.microsoft.com/office/drawing/2014/main" id="{2288E84B-C4D5-4654-892B-9E6CF1C8ACF2}"/>
              </a:ext>
            </a:extLst>
          </p:cNvPr>
          <p:cNvSpPr/>
          <p:nvPr/>
        </p:nvSpPr>
        <p:spPr>
          <a:xfrm>
            <a:off x="188942" y="1600480"/>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510480"/>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L’école primaire est pour les élèves de six à onze ans. </a:t>
            </a:r>
          </a:p>
        </p:txBody>
      </p:sp>
      <p:sp>
        <p:nvSpPr>
          <p:cNvPr id="27" name="Action Button: Custom 66" descr="number 1">
            <a:hlinkClick r:id="" action="ppaction://noaction" highlightClick="1">
              <a:snd r:embed="rId4" name="2.wav"/>
            </a:hlinkClick>
            <a:extLst>
              <a:ext uri="{FF2B5EF4-FFF2-40B4-BE49-F238E27FC236}">
                <a16:creationId xmlns:a16="http://schemas.microsoft.com/office/drawing/2014/main" id="{9E7A0374-2C6C-40AB-BB52-AA343390E55C}"/>
              </a:ext>
            </a:extLst>
          </p:cNvPr>
          <p:cNvSpPr/>
          <p:nvPr/>
        </p:nvSpPr>
        <p:spPr>
          <a:xfrm>
            <a:off x="188942" y="24982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Title 11">
            <a:extLst>
              <a:ext uri="{FF2B5EF4-FFF2-40B4-BE49-F238E27FC236}">
                <a16:creationId xmlns:a16="http://schemas.microsoft.com/office/drawing/2014/main" id="{3EB6C2AD-35E2-40F2-BB8F-1B091712D9FE}"/>
              </a:ext>
            </a:extLst>
          </p:cNvPr>
          <p:cNvSpPr txBox="1">
            <a:spLocks/>
          </p:cNvSpPr>
          <p:nvPr/>
        </p:nvSpPr>
        <p:spPr>
          <a:xfrm>
            <a:off x="1203058" y="2414602"/>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va pas à l’école le mercredi après-midi.</a:t>
            </a:r>
          </a:p>
        </p:txBody>
      </p:sp>
      <p:sp>
        <p:nvSpPr>
          <p:cNvPr id="28" name="Action Button: Custom 66" descr="number 1">
            <a:hlinkClick r:id="" action="ppaction://noaction" highlightClick="1">
              <a:snd r:embed="rId5" name="3.wav"/>
            </a:hlinkClick>
            <a:extLst>
              <a:ext uri="{FF2B5EF4-FFF2-40B4-BE49-F238E27FC236}">
                <a16:creationId xmlns:a16="http://schemas.microsoft.com/office/drawing/2014/main" id="{0EA57DE8-480E-474A-9BAB-5EA74D1D97FE}"/>
              </a:ext>
            </a:extLst>
          </p:cNvPr>
          <p:cNvSpPr/>
          <p:nvPr/>
        </p:nvSpPr>
        <p:spPr>
          <a:xfrm>
            <a:off x="188942" y="339391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03058" y="331872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collège est pour les élèves de onze à quinze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9" name="Action Button: Custom 66" descr="number 1">
            <a:hlinkClick r:id="" action="ppaction://noaction" highlightClick="1">
              <a:snd r:embed="rId6" name="4.wav"/>
            </a:hlinkClick>
            <a:extLst>
              <a:ext uri="{FF2B5EF4-FFF2-40B4-BE49-F238E27FC236}">
                <a16:creationId xmlns:a16="http://schemas.microsoft.com/office/drawing/2014/main" id="{5E63E3C2-DD09-4E20-80E8-FA8798D687BC}"/>
              </a:ext>
            </a:extLst>
          </p:cNvPr>
          <p:cNvSpPr/>
          <p:nvPr/>
        </p:nvSpPr>
        <p:spPr>
          <a:xfrm>
            <a:off x="188942" y="428954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6" name="Title 11">
            <a:extLst>
              <a:ext uri="{FF2B5EF4-FFF2-40B4-BE49-F238E27FC236}">
                <a16:creationId xmlns:a16="http://schemas.microsoft.com/office/drawing/2014/main" id="{C3A58F06-6FE2-468F-BB18-826150949ADB}"/>
              </a:ext>
            </a:extLst>
          </p:cNvPr>
          <p:cNvSpPr txBox="1">
            <a:spLocks/>
          </p:cNvSpPr>
          <p:nvPr/>
        </p:nvSpPr>
        <p:spPr>
          <a:xfrm>
            <a:off x="1226454" y="4222846"/>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porte pas d’uniforme.</a:t>
            </a:r>
          </a:p>
        </p:txBody>
      </p:sp>
      <p:sp>
        <p:nvSpPr>
          <p:cNvPr id="30" name="Action Button: Custom 66" descr="number 1">
            <a:hlinkClick r:id="" action="ppaction://noaction" highlightClick="1">
              <a:snd r:embed="rId7" name="61-5.wav"/>
            </a:hlinkClick>
            <a:extLst>
              <a:ext uri="{FF2B5EF4-FFF2-40B4-BE49-F238E27FC236}">
                <a16:creationId xmlns:a16="http://schemas.microsoft.com/office/drawing/2014/main" id="{0A125EBE-7EEE-457B-8E66-A42D2DDB9244}"/>
              </a:ext>
            </a:extLst>
          </p:cNvPr>
          <p:cNvSpPr/>
          <p:nvPr/>
        </p:nvSpPr>
        <p:spPr>
          <a:xfrm>
            <a:off x="188942" y="518653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8" name="Title 11" descr="Le déjeuner est très important. Chaque jour, on mange les repas à table à la cantine.&#10;">
            <a:extLst>
              <a:ext uri="{FF2B5EF4-FFF2-40B4-BE49-F238E27FC236}">
                <a16:creationId xmlns:a16="http://schemas.microsoft.com/office/drawing/2014/main" id="{B38B65EB-5BA8-4C15-9EE1-3E57227D68D5}"/>
              </a:ext>
            </a:extLst>
          </p:cNvPr>
          <p:cNvSpPr txBox="1">
            <a:spLocks/>
          </p:cNvSpPr>
          <p:nvPr/>
        </p:nvSpPr>
        <p:spPr>
          <a:xfrm>
            <a:off x="1226454"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7" name="Picture 16" descr="background rectangle">
            <a:extLst>
              <a:ext uri="{FF2B5EF4-FFF2-40B4-BE49-F238E27FC236}">
                <a16:creationId xmlns:a16="http://schemas.microsoft.com/office/drawing/2014/main" id="{94C714EC-FC03-48E6-809C-6EE99256D25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descr="Léa parle des écoles en France">
            <a:extLst>
              <a:ext uri="{FF2B5EF4-FFF2-40B4-BE49-F238E27FC236}">
                <a16:creationId xmlns:a16="http://schemas.microsoft.com/office/drawing/2014/main" id="{B68E6453-90C6-421F-82B8-DF0D8C13950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DC0B7A53-58C6-425D-9425-B25C7A0C47B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8324" y="94789"/>
            <a:ext cx="1453944" cy="1453944"/>
          </a:xfrm>
          <a:prstGeom prst="rect">
            <a:avLst/>
          </a:prstGeom>
        </p:spPr>
      </p:pic>
      <p:pic>
        <p:nvPicPr>
          <p:cNvPr id="23" name="Picture 22"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7250" y="202967"/>
            <a:ext cx="2754175" cy="14730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 y="472946"/>
            <a:ext cx="6096000" cy="438582"/>
          </a:xfrm>
          <a:prstGeom prst="rect">
            <a:avLst/>
          </a:prstGeom>
        </p:spPr>
        <p:txBody>
          <a:bodyPr>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des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écoles</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r>
              <a:rPr kumimoji="0" lang="en-GB"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Title 11">
            <a:extLst>
              <a:ext uri="{FF2B5EF4-FFF2-40B4-BE49-F238E27FC236}">
                <a16:creationId xmlns:a16="http://schemas.microsoft.com/office/drawing/2014/main" id="{CF87D0EC-384E-4FBC-ABB4-629CEA42974A}"/>
              </a:ext>
              <a:ext uri="{C183D7F6-B498-43B3-948B-1728B52AA6E4}">
                <adec:decorative xmlns:adec="http://schemas.microsoft.com/office/drawing/2017/decorative" val="1"/>
              </a:ext>
            </a:extLst>
          </p:cNvPr>
          <p:cNvSpPr txBox="1">
            <a:spLocks/>
          </p:cNvSpPr>
          <p:nvPr/>
        </p:nvSpPr>
        <p:spPr>
          <a:xfrm>
            <a:off x="1249850"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déjeuner est très important. Chaque jour, on mange les repas à table à la cantine.</a:t>
            </a:r>
          </a:p>
        </p:txBody>
      </p:sp>
    </p:spTree>
    <p:extLst>
      <p:ext uri="{BB962C8B-B14F-4D97-AF65-F5344CB8AC3E}">
        <p14:creationId xmlns:p14="http://schemas.microsoft.com/office/powerpoint/2010/main" val="143128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peech Bubble: Rectangle with Corners Rounded 31">
            <a:extLst>
              <a:ext uri="{FF2B5EF4-FFF2-40B4-BE49-F238E27FC236}">
                <a16:creationId xmlns:a16="http://schemas.microsoft.com/office/drawing/2014/main" id="{E71C831B-7143-4548-A91A-D1C77EE2DE98}"/>
              </a:ext>
            </a:extLst>
          </p:cNvPr>
          <p:cNvSpPr/>
          <p:nvPr/>
        </p:nvSpPr>
        <p:spPr>
          <a:xfrm>
            <a:off x="462699" y="4405139"/>
            <a:ext cx="4503760" cy="1073658"/>
          </a:xfrm>
          <a:prstGeom prst="wedgeRoundRectCallout">
            <a:avLst>
              <a:gd name="adj1" fmla="val 26743"/>
              <a:gd name="adj2" fmla="val -130677"/>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implementation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43923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three ‘I’s</a:t>
            </a:r>
          </a:p>
        </p:txBody>
      </p:sp>
      <p:sp>
        <p:nvSpPr>
          <p:cNvPr id="6" name="Speech Bubble: Rectangle with Corners Rounded 5">
            <a:extLst>
              <a:ext uri="{FF2B5EF4-FFF2-40B4-BE49-F238E27FC236}">
                <a16:creationId xmlns:a16="http://schemas.microsoft.com/office/drawing/2014/main" id="{3479E101-1CC4-406F-A427-DFD35E826ED2}"/>
              </a:ext>
            </a:extLst>
          </p:cNvPr>
          <p:cNvSpPr/>
          <p:nvPr/>
        </p:nvSpPr>
        <p:spPr>
          <a:xfrm>
            <a:off x="5718413" y="1004713"/>
            <a:ext cx="4503760" cy="707849"/>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intent</a:t>
            </a:r>
          </a:p>
        </p:txBody>
      </p:sp>
      <p:sp>
        <p:nvSpPr>
          <p:cNvPr id="5" name="Rectangle 4">
            <a:extLst>
              <a:ext uri="{FF2B5EF4-FFF2-40B4-BE49-F238E27FC236}">
                <a16:creationId xmlns:a16="http://schemas.microsoft.com/office/drawing/2014/main" id="{09F6D1EC-CD1C-4ADE-80FD-489A0A0A97C8}"/>
              </a:ext>
            </a:extLst>
          </p:cNvPr>
          <p:cNvSpPr/>
          <p:nvPr/>
        </p:nvSpPr>
        <p:spPr>
          <a:xfrm>
            <a:off x="1210102" y="1712562"/>
            <a:ext cx="9935569" cy="2246769"/>
          </a:xfrm>
          <a:prstGeom prst="rect">
            <a:avLst/>
          </a:prstGeom>
        </p:spPr>
        <p:txBody>
          <a:bodyPr wrap="square">
            <a:spAutoFit/>
          </a:bodyPr>
          <a:lstStyle/>
          <a:p>
            <a:pPr lvl="0"/>
            <a:r>
              <a:rPr lang="en-GB" sz="2800" dirty="0">
                <a:solidFill>
                  <a:srgbClr val="1F4E79"/>
                </a:solidFill>
                <a:latin typeface="+mj-lt"/>
              </a:rPr>
              <a:t>“Leaders and teachers </a:t>
            </a:r>
            <a:r>
              <a:rPr lang="en-GB" sz="2800" b="1" dirty="0">
                <a:solidFill>
                  <a:srgbClr val="1F4E79"/>
                </a:solidFill>
                <a:latin typeface="+mj-lt"/>
              </a:rPr>
              <a:t>design, structure</a:t>
            </a:r>
            <a:r>
              <a:rPr lang="en-GB" sz="2800" dirty="0">
                <a:solidFill>
                  <a:srgbClr val="1F4E79"/>
                </a:solidFill>
                <a:latin typeface="+mj-lt"/>
              </a:rPr>
              <a:t> and </a:t>
            </a:r>
            <a:r>
              <a:rPr lang="en-GB" sz="2800" b="1" dirty="0">
                <a:solidFill>
                  <a:srgbClr val="1F4E79"/>
                </a:solidFill>
                <a:latin typeface="+mj-lt"/>
              </a:rPr>
              <a:t>sequence</a:t>
            </a:r>
            <a:r>
              <a:rPr lang="en-GB" sz="2800" dirty="0">
                <a:solidFill>
                  <a:srgbClr val="1F4E79"/>
                </a:solidFill>
                <a:latin typeface="+mj-lt"/>
              </a:rPr>
              <a:t> a curriculum, which is then implemented through </a:t>
            </a:r>
            <a:r>
              <a:rPr lang="en-GB" sz="2800" b="1" dirty="0">
                <a:solidFill>
                  <a:srgbClr val="1F4E79"/>
                </a:solidFill>
                <a:latin typeface="+mj-lt"/>
              </a:rPr>
              <a:t>classroom teaching</a:t>
            </a:r>
            <a:r>
              <a:rPr lang="en-GB" sz="2800" dirty="0">
                <a:solidFill>
                  <a:srgbClr val="1F4E79"/>
                </a:solidFill>
                <a:latin typeface="+mj-lt"/>
              </a:rPr>
              <a:t>. The end result of a good, well-taught curriculum is that </a:t>
            </a:r>
            <a:r>
              <a:rPr lang="en-GB" sz="2800" b="1" dirty="0">
                <a:solidFill>
                  <a:srgbClr val="1F4E79"/>
                </a:solidFill>
                <a:latin typeface="+mj-lt"/>
              </a:rPr>
              <a:t>pupils know more</a:t>
            </a:r>
            <a:r>
              <a:rPr lang="en-GB" sz="2800" dirty="0">
                <a:solidFill>
                  <a:srgbClr val="1F4E79"/>
                </a:solidFill>
                <a:latin typeface="+mj-lt"/>
              </a:rPr>
              <a:t> and </a:t>
            </a:r>
            <a:r>
              <a:rPr lang="en-GB" sz="2800" b="1" dirty="0">
                <a:solidFill>
                  <a:srgbClr val="1F4E79"/>
                </a:solidFill>
                <a:latin typeface="+mj-lt"/>
              </a:rPr>
              <a:t>are able to do more</a:t>
            </a:r>
            <a:r>
              <a:rPr lang="en-GB" sz="2800" dirty="0">
                <a:solidFill>
                  <a:srgbClr val="1F4E79"/>
                </a:solidFill>
                <a:latin typeface="+mj-lt"/>
              </a:rPr>
              <a:t>.”                                                        </a:t>
            </a:r>
            <a:r>
              <a:rPr lang="en-GB" dirty="0">
                <a:solidFill>
                  <a:srgbClr val="1F4E79"/>
                </a:solidFill>
                <a:latin typeface="+mj-lt"/>
              </a:rPr>
              <a:t>p.3, Ofsted, 2019a </a:t>
            </a:r>
            <a:endParaRPr lang="en-GB" sz="2800" dirty="0">
              <a:solidFill>
                <a:srgbClr val="1F4E79"/>
              </a:solidFill>
              <a:latin typeface="+mj-lt"/>
            </a:endParaRPr>
          </a:p>
        </p:txBody>
      </p:sp>
      <p:sp>
        <p:nvSpPr>
          <p:cNvPr id="36" name="Speech Bubble: Rectangle with Corners Rounded 35">
            <a:extLst>
              <a:ext uri="{FF2B5EF4-FFF2-40B4-BE49-F238E27FC236}">
                <a16:creationId xmlns:a16="http://schemas.microsoft.com/office/drawing/2014/main" id="{0876DC84-9A48-437F-BFEB-2D17D668C04B}"/>
              </a:ext>
            </a:extLst>
          </p:cNvPr>
          <p:cNvSpPr/>
          <p:nvPr/>
        </p:nvSpPr>
        <p:spPr>
          <a:xfrm>
            <a:off x="5851005" y="3959331"/>
            <a:ext cx="3076623" cy="1073658"/>
          </a:xfrm>
          <a:prstGeom prst="wedgeRoundRectCallout">
            <a:avLst>
              <a:gd name="adj1" fmla="val 26743"/>
              <a:gd name="adj2" fmla="val -10017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impact</a:t>
            </a:r>
          </a:p>
        </p:txBody>
      </p:sp>
    </p:spTree>
    <p:extLst>
      <p:ext uri="{BB962C8B-B14F-4D97-AF65-F5344CB8AC3E}">
        <p14:creationId xmlns:p14="http://schemas.microsoft.com/office/powerpoint/2010/main" val="181462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écoles </a:t>
            </a:r>
            <a:r>
              <a:rPr lang="en-GB" sz="4400" b="1" i="0" kern="1200" baseline="0" dirty="0" err="1">
                <a:solidFill>
                  <a:schemeClr val="bg1"/>
                </a:solidFill>
                <a:effectLst/>
                <a:latin typeface="Century Gothic" panose="020B0502020202020204" pitchFamily="34" charset="0"/>
                <a:ea typeface="+mj-ea"/>
                <a:cs typeface="+mj-cs"/>
              </a:rPr>
              <a:t>en</a:t>
            </a:r>
            <a:r>
              <a:rPr lang="en-GB" sz="4400" b="1" i="0" kern="1200" baseline="0" dirty="0">
                <a:solidFill>
                  <a:schemeClr val="bg1"/>
                </a:solidFill>
                <a:effectLst/>
              </a:rPr>
              <a:t> France  </a:t>
            </a:r>
            <a:endParaRPr lang="en-GB" sz="3600" dirty="0">
              <a:solidFill>
                <a:schemeClr val="bg1"/>
              </a:solidFill>
              <a:effectLst/>
            </a:endParaRPr>
          </a:p>
        </p:txBody>
      </p:sp>
      <p:sp>
        <p:nvSpPr>
          <p:cNvPr id="22" name="Action Button: Custom 66" descr="number 1">
            <a:hlinkClick r:id="" action="ppaction://noaction" highlightClick="1">
              <a:snd r:embed="rId3" name="6.wav"/>
            </a:hlinkClick>
            <a:extLst>
              <a:ext uri="{FF2B5EF4-FFF2-40B4-BE49-F238E27FC236}">
                <a16:creationId xmlns:a16="http://schemas.microsoft.com/office/drawing/2014/main" id="{2288E84B-C4D5-4654-892B-9E6CF1C8ACF2}"/>
              </a:ext>
            </a:extLst>
          </p:cNvPr>
          <p:cNvSpPr/>
          <p:nvPr/>
        </p:nvSpPr>
        <p:spPr>
          <a:xfrm>
            <a:off x="188942" y="157542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485428"/>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Les professeurs donnent des notes sur vingt aux élèves.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7" name="Action Button: Custom 66" descr="number 1">
            <a:hlinkClick r:id="" action="ppaction://noaction" highlightClick="1">
              <a:snd r:embed="rId4" name="7.wav"/>
            </a:hlinkClick>
            <a:extLst>
              <a:ext uri="{FF2B5EF4-FFF2-40B4-BE49-F238E27FC236}">
                <a16:creationId xmlns:a16="http://schemas.microsoft.com/office/drawing/2014/main" id="{9E7A0374-2C6C-40AB-BB52-AA343390E55C}"/>
              </a:ext>
            </a:extLst>
          </p:cNvPr>
          <p:cNvSpPr/>
          <p:nvPr/>
        </p:nvSpPr>
        <p:spPr>
          <a:xfrm>
            <a:off x="188942" y="247324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itle 11">
            <a:extLst>
              <a:ext uri="{FF2B5EF4-FFF2-40B4-BE49-F238E27FC236}">
                <a16:creationId xmlns:a16="http://schemas.microsoft.com/office/drawing/2014/main" id="{BD546021-CFE1-4025-97B5-9D9F41992716}"/>
              </a:ext>
            </a:extLst>
          </p:cNvPr>
          <p:cNvSpPr txBox="1">
            <a:spLocks/>
          </p:cNvSpPr>
          <p:nvPr/>
        </p:nvSpPr>
        <p:spPr>
          <a:xfrm>
            <a:off x="1226454" y="2383241"/>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Pour réussir un examen, un élève doit avoir une note de dix sur vingt (au minimum).</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8" name="Action Button: Custom 66" descr="number 1">
            <a:hlinkClick r:id="" action="ppaction://noaction" highlightClick="1">
              <a:snd r:embed="rId5" name="8.wav"/>
            </a:hlinkClick>
            <a:extLst>
              <a:ext uri="{FF2B5EF4-FFF2-40B4-BE49-F238E27FC236}">
                <a16:creationId xmlns:a16="http://schemas.microsoft.com/office/drawing/2014/main" id="{0EA57DE8-480E-474A-9BAB-5EA74D1D97FE}"/>
              </a:ext>
            </a:extLst>
          </p:cNvPr>
          <p:cNvSpPr/>
          <p:nvPr/>
        </p:nvSpPr>
        <p:spPr>
          <a:xfrm>
            <a:off x="188942" y="336886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26454" y="33688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Si on a une mauvaise note à la fin de l’année*, on doit redoubler.</a:t>
            </a:r>
          </a:p>
        </p:txBody>
      </p:sp>
      <p:sp>
        <p:nvSpPr>
          <p:cNvPr id="29" name="Action Button: Custom 66" descr="number 1">
            <a:hlinkClick r:id="" action="ppaction://noaction" highlightClick="1">
              <a:snd r:embed="rId6" name="9.wav"/>
            </a:hlinkClick>
            <a:extLst>
              <a:ext uri="{FF2B5EF4-FFF2-40B4-BE49-F238E27FC236}">
                <a16:creationId xmlns:a16="http://schemas.microsoft.com/office/drawing/2014/main" id="{5E63E3C2-DD09-4E20-80E8-FA8798D687BC}"/>
              </a:ext>
            </a:extLst>
          </p:cNvPr>
          <p:cNvSpPr/>
          <p:nvPr/>
        </p:nvSpPr>
        <p:spPr>
          <a:xfrm>
            <a:off x="188942" y="42644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9" name="Title 11">
            <a:extLst>
              <a:ext uri="{FF2B5EF4-FFF2-40B4-BE49-F238E27FC236}">
                <a16:creationId xmlns:a16="http://schemas.microsoft.com/office/drawing/2014/main" id="{C00C0474-8405-4450-BCE2-7DB2E53D1663}"/>
              </a:ext>
            </a:extLst>
          </p:cNvPr>
          <p:cNvSpPr txBox="1">
            <a:spLocks/>
          </p:cNvSpPr>
          <p:nvPr/>
        </p:nvSpPr>
        <p:spPr>
          <a:xfrm>
            <a:off x="1226454" y="418105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lycée est pour les élèves de quinze à dix-huit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30" name="Action Button: Custom 66" descr="number 1">
            <a:hlinkClick r:id="" action="ppaction://noaction" highlightClick="1">
              <a:snd r:embed="rId7" name="10.wav"/>
            </a:hlinkClick>
            <a:extLst>
              <a:ext uri="{FF2B5EF4-FFF2-40B4-BE49-F238E27FC236}">
                <a16:creationId xmlns:a16="http://schemas.microsoft.com/office/drawing/2014/main" id="{0A125EBE-7EEE-457B-8E66-A42D2DDB9244}"/>
              </a:ext>
            </a:extLst>
          </p:cNvPr>
          <p:cNvSpPr/>
          <p:nvPr/>
        </p:nvSpPr>
        <p:spPr>
          <a:xfrm>
            <a:off x="188942" y="516148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20" name="Title 11">
            <a:extLst>
              <a:ext uri="{FF2B5EF4-FFF2-40B4-BE49-F238E27FC236}">
                <a16:creationId xmlns:a16="http://schemas.microsoft.com/office/drawing/2014/main" id="{C00C0474-8405-4450-BCE2-7DB2E53D1663}"/>
              </a:ext>
            </a:extLst>
          </p:cNvPr>
          <p:cNvSpPr txBox="1">
            <a:spLocks/>
          </p:cNvSpPr>
          <p:nvPr/>
        </p:nvSpPr>
        <p:spPr>
          <a:xfrm>
            <a:off x="1226454" y="507148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Au lycée, on prépare le baccalauréat. Si on réussit, on peut aller à l’université. </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5" name="Picture 14" descr="background rectangle">
            <a:extLst>
              <a:ext uri="{FF2B5EF4-FFF2-40B4-BE49-F238E27FC236}">
                <a16:creationId xmlns:a16="http://schemas.microsoft.com/office/drawing/2014/main" id="{14A4A17C-51B6-4EBF-AF48-28A352C80C2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3254628B-6091-45F9-A328-0BF3C9F93C9C}"/>
              </a:ext>
              <a:ext uri="{C183D7F6-B498-43B3-948B-1728B52AA6E4}">
                <adec:decorative xmlns:adec="http://schemas.microsoft.com/office/drawing/2017/decorative" val="1"/>
              </a:ext>
            </a:extLst>
          </p:cNvPr>
          <p:cNvSpPr txBox="1">
            <a:spLocks/>
          </p:cNvSpPr>
          <p:nvPr/>
        </p:nvSpPr>
        <p:spPr>
          <a:xfrm>
            <a:off x="0" y="466269"/>
            <a:ext cx="5265384" cy="70784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7" name="Rounded Rectangle 46">
            <a:extLst>
              <a:ext uri="{FF2B5EF4-FFF2-40B4-BE49-F238E27FC236}">
                <a16:creationId xmlns:a16="http://schemas.microsoft.com/office/drawing/2014/main" id="{73B21E3C-3BBF-4C5E-90D0-29E296298FCC}"/>
              </a:ext>
              <a:ext uri="{C183D7F6-B498-43B3-948B-1728B52AA6E4}">
                <adec:decorative xmlns:adec="http://schemas.microsoft.com/office/drawing/2017/decorative" val="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9110547" y="3165435"/>
            <a:ext cx="2915908" cy="1976340"/>
          </a:xfrm>
          <a:prstGeom prst="wedgeRoundRectCallout">
            <a:avLst>
              <a:gd name="adj1" fmla="val -65598"/>
              <a:gd name="adj2" fmla="val -2258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Redoubler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means to repeat a year.  This happens if you are not ready to move up to the next academic year.</a:t>
            </a:r>
          </a:p>
        </p:txBody>
      </p:sp>
      <p:sp>
        <p:nvSpPr>
          <p:cNvPr id="21" name="Rounded Rectangular Callout 20"/>
          <p:cNvSpPr/>
          <p:nvPr/>
        </p:nvSpPr>
        <p:spPr>
          <a:xfrm>
            <a:off x="1226453" y="5893241"/>
            <a:ext cx="9470122" cy="761792"/>
          </a:xfrm>
          <a:prstGeom prst="wedgeRoundRectCallout">
            <a:avLst>
              <a:gd name="adj1" fmla="val -23715"/>
              <a:gd name="adj2" fmla="val -7051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baccalauréat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the high school leaving qualification you need to get if you want to study at university. You take it at around age 18.</a:t>
            </a:r>
          </a:p>
        </p:txBody>
      </p:sp>
      <p:pic>
        <p:nvPicPr>
          <p:cNvPr id="23" name="Picture 22"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32" y="69160"/>
            <a:ext cx="1453944" cy="1453944"/>
          </a:xfrm>
          <a:prstGeom prst="rect">
            <a:avLst/>
          </a:prstGeom>
        </p:spPr>
      </p:pic>
      <p:pic>
        <p:nvPicPr>
          <p:cNvPr id="24" name="Picture 23"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4358" y="177338"/>
            <a:ext cx="2754175" cy="1473049"/>
          </a:xfrm>
          <a:prstGeom prst="rect">
            <a:avLst/>
          </a:prstGeom>
        </p:spPr>
      </p:pic>
      <p:sp>
        <p:nvSpPr>
          <p:cNvPr id="3" name="TextBox 2"/>
          <p:cNvSpPr txBox="1"/>
          <p:nvPr/>
        </p:nvSpPr>
        <p:spPr>
          <a:xfrm>
            <a:off x="7733930" y="430477"/>
            <a:ext cx="1955029"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the end of the year.</a:t>
            </a:r>
          </a:p>
        </p:txBody>
      </p:sp>
    </p:spTree>
    <p:extLst>
      <p:ext uri="{BB962C8B-B14F-4D97-AF65-F5344CB8AC3E}">
        <p14:creationId xmlns:p14="http://schemas.microsoft.com/office/powerpoint/2010/main" val="17008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0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98" y="443073"/>
            <a:ext cx="11076102" cy="1325563"/>
          </a:xfrm>
        </p:spPr>
        <p:txBody>
          <a:bodyPr>
            <a:normAutofit fontScale="90000"/>
          </a:bodyPr>
          <a:lstStyle/>
          <a:p>
            <a:r>
              <a:rPr lang="en-GB" b="1"/>
              <a:t>TSC review: Essential </a:t>
            </a:r>
            <a:r>
              <a:rPr lang="en-GB" b="1" dirty="0"/>
              <a:t>language knowledge </a:t>
            </a:r>
            <a:br>
              <a:rPr lang="en-GB" dirty="0"/>
            </a:br>
            <a:r>
              <a:rPr lang="en-GB" sz="3600" dirty="0"/>
              <a:t>(</a:t>
            </a:r>
            <a:r>
              <a:rPr lang="en-GB" sz="3600" i="1" dirty="0"/>
              <a:t>for beginner language learners)</a:t>
            </a:r>
          </a:p>
        </p:txBody>
      </p:sp>
      <p:sp>
        <p:nvSpPr>
          <p:cNvPr id="12" name="Rectangle 11"/>
          <p:cNvSpPr/>
          <p:nvPr/>
        </p:nvSpPr>
        <p:spPr>
          <a:xfrm>
            <a:off x="277698" y="2035106"/>
            <a:ext cx="645700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need to gain systematic knowledge of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sound and spelling systems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phonics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their new language, and how these are used by speakers of the language. They need to reinforce this knowledge with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extensive planned practice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use it in order to build the skills needed for communication. (MFL Pedagogy Review, p.3)</a:t>
            </a: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8405" y="1509709"/>
            <a:ext cx="5413595" cy="3941717"/>
          </a:xfrm>
          <a:prstGeom prst="rect">
            <a:avLst/>
          </a:prstGeom>
        </p:spPr>
      </p:pic>
    </p:spTree>
    <p:extLst>
      <p:ext uri="{BB962C8B-B14F-4D97-AF65-F5344CB8AC3E}">
        <p14:creationId xmlns:p14="http://schemas.microsoft.com/office/powerpoint/2010/main" val="3034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Exploring alternatives</a:t>
            </a:r>
            <a:endParaRPr lang="en-GB" sz="3200" b="1" dirty="0">
              <a:solidFill>
                <a:schemeClr val="bg1"/>
              </a:solidFill>
            </a:endParaRPr>
          </a:p>
        </p:txBody>
      </p:sp>
      <p:sp>
        <p:nvSpPr>
          <p:cNvPr id="6" name="CuadroTexto 5">
            <a:extLst>
              <a:ext uri="{FF2B5EF4-FFF2-40B4-BE49-F238E27FC236}">
                <a16:creationId xmlns:a16="http://schemas.microsoft.com/office/drawing/2014/main" id="{99197521-A95C-C944-9E79-8F64FF54529A}"/>
              </a:ext>
            </a:extLst>
          </p:cNvPr>
          <p:cNvSpPr txBox="1"/>
          <p:nvPr/>
        </p:nvSpPr>
        <p:spPr>
          <a:xfrm>
            <a:off x="82286" y="1509137"/>
            <a:ext cx="9014006" cy="461665"/>
          </a:xfrm>
          <a:prstGeom prst="rect">
            <a:avLst/>
          </a:prstGeom>
          <a:noFill/>
        </p:spPr>
        <p:txBody>
          <a:bodyPr wrap="none" rtlCol="0">
            <a:spAutoFit/>
          </a:bodyPr>
          <a:lstStyle/>
          <a:p>
            <a:r>
              <a:rPr lang="en-GB" sz="2400" b="1">
                <a:solidFill>
                  <a:srgbClr val="002060"/>
                </a:solidFill>
              </a:rPr>
              <a:t>If we don’t foreground topics, what kind of SOW is possible?</a:t>
            </a:r>
            <a:endParaRPr lang="es-GB" sz="2400" b="1" dirty="0">
              <a:solidFill>
                <a:srgbClr val="002060"/>
              </a:solidFill>
            </a:endParaRPr>
          </a:p>
        </p:txBody>
      </p:sp>
      <p:sp>
        <p:nvSpPr>
          <p:cNvPr id="4" name="TextBox 3"/>
          <p:cNvSpPr txBox="1"/>
          <p:nvPr/>
        </p:nvSpPr>
        <p:spPr>
          <a:xfrm>
            <a:off x="261257" y="2280958"/>
            <a:ext cx="11930743"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400" dirty="0">
                <a:solidFill>
                  <a:srgbClr val="002060"/>
                </a:solidFill>
              </a:rPr>
              <a:t>A scheme of work driven </a:t>
            </a:r>
            <a:r>
              <a:rPr lang="en-GB" sz="2400">
                <a:solidFill>
                  <a:srgbClr val="002060"/>
                </a:solidFill>
              </a:rPr>
              <a:t>by the language itself</a:t>
            </a:r>
            <a:endParaRPr lang="en-GB" sz="2400" dirty="0">
              <a:solidFill>
                <a:srgbClr val="002060"/>
              </a:solidFill>
            </a:endParaRP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More logical sequencing</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Cohesion of different aspects of language (phonics, vocabulary, grammar)</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a:solidFill>
                  <a:srgbClr val="002060"/>
                </a:solidFill>
              </a:rPr>
              <a:t>Broader </a:t>
            </a:r>
            <a:r>
              <a:rPr lang="en-GB" sz="2400" dirty="0">
                <a:solidFill>
                  <a:srgbClr val="002060"/>
                </a:solidFill>
              </a:rPr>
              <a:t>contexts for teaching</a:t>
            </a:r>
          </a:p>
          <a:p>
            <a:pPr marL="285750" indent="-285750">
              <a:lnSpc>
                <a:spcPct val="120000"/>
              </a:lnSpc>
              <a:buFont typeface="Arial" panose="020B0604020202020204" pitchFamily="34" charset="0"/>
              <a:buChar char="•"/>
            </a:pPr>
            <a:endParaRPr lang="en-GB" sz="2400" dirty="0">
              <a:solidFill>
                <a:srgbClr val="002060"/>
              </a:solidFill>
            </a:endParaRPr>
          </a:p>
        </p:txBody>
      </p:sp>
    </p:spTree>
    <p:extLst>
      <p:ext uri="{BB962C8B-B14F-4D97-AF65-F5344CB8AC3E}">
        <p14:creationId xmlns:p14="http://schemas.microsoft.com/office/powerpoint/2010/main" val="8574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Grammar</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practice </a:t>
            </a:r>
            <a:r>
              <a:rPr lang="en-GB" sz="2400" dirty="0">
                <a:solidFill>
                  <a:srgbClr val="002060"/>
                </a:solidFill>
                <a:latin typeface="Century Gothic" panose="020B0502020202020204" pitchFamily="34" charset="0"/>
              </a:rPr>
              <a:t>with</a:t>
            </a:r>
            <a:r>
              <a:rPr lang="en-GB" sz="2400" i="1" dirty="0">
                <a:solidFill>
                  <a:srgbClr val="002060"/>
                </a:solidFill>
                <a:latin typeface="Century Gothic" panose="020B0502020202020204" pitchFamily="34" charset="0"/>
              </a:rPr>
              <a:t> ‘pairs’ </a:t>
            </a:r>
            <a:r>
              <a:rPr lang="en-GB" sz="2400">
                <a:solidFill>
                  <a:srgbClr val="002060"/>
                </a:solidFill>
                <a:latin typeface="Century Gothic" panose="020B0502020202020204" pitchFamily="34" charset="0"/>
              </a:rPr>
              <a:t>of features (not whole paradigms)</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compels thinking about form </a:t>
            </a:r>
            <a:r>
              <a:rPr lang="en-GB" sz="2400" i="1">
                <a:solidFill>
                  <a:srgbClr val="002060"/>
                </a:solidFill>
                <a:latin typeface="Century Gothic" panose="020B0502020202020204" pitchFamily="34" charset="0"/>
              </a:rPr>
              <a:t>and </a:t>
            </a:r>
            <a:r>
              <a:rPr lang="en-GB" sz="2400">
                <a:solidFill>
                  <a:srgbClr val="002060"/>
                </a:solidFill>
                <a:latin typeface="Century Gothic" panose="020B0502020202020204" pitchFamily="34" charset="0"/>
              </a:rPr>
              <a:t>meaning</a:t>
            </a:r>
            <a:endParaRPr lang="en-GB" sz="2400" dirty="0">
              <a:solidFill>
                <a:srgbClr val="002060"/>
              </a:solidFill>
              <a:latin typeface="Century Gothic" panose="020B0502020202020204" pitchFamily="34" charset="0"/>
            </a:endParaRP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brief explanation followed by input practice, then scaffolded production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revisiting leads to freer production activities</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promotes true manipulation of language, where possible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76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using frequency to inform vocabulary selection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mixed word classes – allowing for sentence creation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word selection to support grammar practice</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teaching one new meaning at a time (e.g., rico – rich, tasty)</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systematic revisiting</a:t>
            </a:r>
          </a:p>
        </p:txBody>
      </p:sp>
    </p:spTree>
    <p:extLst>
      <p:ext uri="{BB962C8B-B14F-4D97-AF65-F5344CB8AC3E}">
        <p14:creationId xmlns:p14="http://schemas.microsoft.com/office/powerpoint/2010/main" val="316952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90691" y="1768862"/>
            <a:ext cx="11426989"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explicit teaching of the key sound-spelling correspondences (SSCs)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improves ability to accurately sound out unknown words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positively associated with motivation and confidence in spoken and written production</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supports errorless learning (accurate representation of the language from first exposure)</a:t>
            </a:r>
          </a:p>
        </p:txBody>
      </p:sp>
    </p:spTree>
    <p:extLst>
      <p:ext uri="{BB962C8B-B14F-4D97-AF65-F5344CB8AC3E}">
        <p14:creationId xmlns:p14="http://schemas.microsoft.com/office/powerpoint/2010/main" val="24136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3053"/>
            <a:ext cx="10515600" cy="1325563"/>
          </a:xfrm>
        </p:spPr>
        <p:txBody>
          <a:bodyPr>
            <a:normAutofit/>
          </a:bodyPr>
          <a:lstStyle/>
          <a:p>
            <a:r>
              <a:rPr lang="en-GB" sz="4000" b="1" dirty="0">
                <a:solidFill>
                  <a:schemeClr val="bg1"/>
                </a:solidFill>
              </a:rPr>
              <a:t>Summing up</a:t>
            </a:r>
          </a:p>
        </p:txBody>
      </p:sp>
      <p:sp>
        <p:nvSpPr>
          <p:cNvPr id="6" name="TextBox 5"/>
          <p:cNvSpPr txBox="1"/>
          <p:nvPr/>
        </p:nvSpPr>
        <p:spPr>
          <a:xfrm>
            <a:off x="467831" y="1338616"/>
            <a:ext cx="11442229" cy="4893647"/>
          </a:xfrm>
          <a:prstGeom prst="rect">
            <a:avLst/>
          </a:prstGeom>
          <a:noFill/>
        </p:spPr>
        <p:txBody>
          <a:bodyPr wrap="square" rtlCol="0">
            <a:spAutoFit/>
          </a:bodyPr>
          <a:lstStyle/>
          <a:p>
            <a:r>
              <a:rPr lang="en-GB" sz="2400">
                <a:solidFill>
                  <a:srgbClr val="002060"/>
                </a:solidFill>
                <a:latin typeface="Century Gothic" panose="020B0502020202020204" pitchFamily="34" charset="0"/>
              </a:rPr>
              <a:t>Five questions for SOW evaluation:</a:t>
            </a:r>
          </a:p>
          <a:p>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What is ‘driving’ the choice of the language and order of teaching?</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When is each </a:t>
            </a:r>
            <a:r>
              <a:rPr lang="en-GB" sz="2400" b="1" i="1">
                <a:solidFill>
                  <a:srgbClr val="002060"/>
                </a:solidFill>
                <a:latin typeface="Century Gothic" panose="020B0502020202020204" pitchFamily="34" charset="0"/>
              </a:rPr>
              <a:t>grammar</a:t>
            </a:r>
            <a:r>
              <a:rPr lang="en-GB" sz="2400">
                <a:solidFill>
                  <a:srgbClr val="002060"/>
                </a:solidFill>
                <a:latin typeface="Century Gothic" panose="020B0502020202020204" pitchFamily="34" charset="0"/>
              </a:rPr>
              <a:t> feature taught and why then – what is the rationale for the sequencing? </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 </a:t>
            </a:r>
            <a:r>
              <a:rPr lang="en-GB" sz="2400" b="1" i="1">
                <a:solidFill>
                  <a:srgbClr val="002060"/>
                </a:solidFill>
                <a:latin typeface="Century Gothic" panose="020B0502020202020204" pitchFamily="34" charset="0"/>
              </a:rPr>
              <a:t>vocabulary</a:t>
            </a:r>
            <a:r>
              <a:rPr lang="en-GB" sz="2400">
                <a:solidFill>
                  <a:srgbClr val="002060"/>
                </a:solidFill>
                <a:latin typeface="Century Gothic" panose="020B0502020202020204" pitchFamily="34" charset="0"/>
              </a:rPr>
              <a:t> highly frequent? How is the frequency known?</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there explicit </a:t>
            </a:r>
            <a:r>
              <a:rPr lang="en-GB" sz="2400" b="1" i="1">
                <a:solidFill>
                  <a:srgbClr val="002060"/>
                </a:solidFill>
                <a:latin typeface="Century Gothic" panose="020B0502020202020204" pitchFamily="34" charset="0"/>
              </a:rPr>
              <a:t>phonics</a:t>
            </a:r>
            <a:r>
              <a:rPr lang="en-GB" sz="2400">
                <a:solidFill>
                  <a:srgbClr val="002060"/>
                </a:solidFill>
                <a:latin typeface="Century Gothic" panose="020B0502020202020204" pitchFamily="34" charset="0"/>
              </a:rPr>
              <a:t> teaching? Which SSC are taught and why?</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How often is each language feature re-visited? Is it practised in both comprehension and production?</a:t>
            </a:r>
            <a:endParaRPr lang="en-GB" sz="2400" dirty="0">
              <a:solidFill>
                <a:srgbClr val="002060"/>
              </a:solidFill>
              <a:latin typeface="Century Gothic" panose="020B0502020202020204" pitchFamily="34" charset="0"/>
            </a:endParaRPr>
          </a:p>
        </p:txBody>
      </p:sp>
      <p:sp>
        <p:nvSpPr>
          <p:cNvPr id="3" name="Rectangle 2"/>
          <p:cNvSpPr/>
          <p:nvPr/>
        </p:nvSpPr>
        <p:spPr>
          <a:xfrm>
            <a:off x="7571740" y="253373"/>
            <a:ext cx="4338320" cy="954107"/>
          </a:xfrm>
          <a:prstGeom prst="rect">
            <a:avLst/>
          </a:prstGeom>
        </p:spPr>
        <p:txBody>
          <a:bodyPr wrap="square">
            <a:spAutoFit/>
          </a:bodyPr>
          <a:lstStyle/>
          <a:p>
            <a:r>
              <a:rPr lang="en-GB" sz="2000" b="1" dirty="0">
                <a:solidFill>
                  <a:srgbClr val="002060"/>
                </a:solidFill>
              </a:rPr>
              <a:t>Full SOW evaluation doc here!</a:t>
            </a:r>
            <a:endParaRPr lang="en-GB" sz="2000" b="1" dirty="0">
              <a:solidFill>
                <a:srgbClr val="002060"/>
              </a:solidFill>
              <a:hlinkClick r:id="rId4"/>
            </a:endParaRPr>
          </a:p>
          <a:p>
            <a:r>
              <a:rPr lang="en-GB" dirty="0">
                <a:hlinkClick r:id="rId4"/>
              </a:rPr>
              <a:t>https://resources.ncelp.org/concern/resources/p2676v62m?locale=en</a:t>
            </a:r>
            <a:r>
              <a:rPr lang="en-GB" dirty="0"/>
              <a:t> </a:t>
            </a:r>
          </a:p>
        </p:txBody>
      </p:sp>
    </p:spTree>
    <p:extLst>
      <p:ext uri="{BB962C8B-B14F-4D97-AF65-F5344CB8AC3E}">
        <p14:creationId xmlns:p14="http://schemas.microsoft.com/office/powerpoint/2010/main" val="4681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200" b="1" dirty="0">
                <a:solidFill>
                  <a:schemeClr val="bg1"/>
                </a:solidFill>
              </a:rPr>
              <a:t>Explore one SOW in detail</a:t>
            </a:r>
          </a:p>
        </p:txBody>
      </p:sp>
      <p:sp>
        <p:nvSpPr>
          <p:cNvPr id="7" name="Content Placeholder 2">
            <a:extLst>
              <a:ext uri="{FF2B5EF4-FFF2-40B4-BE49-F238E27FC236}">
                <a16:creationId xmlns:a16="http://schemas.microsoft.com/office/drawing/2014/main" id="{584453F3-9091-4F6D-9228-EB4FC0EAD378}"/>
              </a:ext>
            </a:extLst>
          </p:cNvPr>
          <p:cNvSpPr>
            <a:spLocks noGrp="1"/>
          </p:cNvSpPr>
          <p:nvPr>
            <p:ph idx="1"/>
          </p:nvPr>
        </p:nvSpPr>
        <p:spPr>
          <a:xfrm>
            <a:off x="668079" y="1622426"/>
            <a:ext cx="10515600" cy="4351338"/>
          </a:xfrm>
        </p:spPr>
        <p:txBody>
          <a:bodyPr>
            <a:normAutofit/>
          </a:bodyPr>
          <a:lstStyle/>
          <a:p>
            <a:pPr>
              <a:lnSpc>
                <a:spcPct val="150000"/>
              </a:lnSpc>
              <a:buClr>
                <a:schemeClr val="accent2"/>
              </a:buClr>
            </a:pPr>
            <a:r>
              <a:rPr lang="en-GB" dirty="0">
                <a:solidFill>
                  <a:srgbClr val="002060"/>
                </a:solidFill>
              </a:rPr>
              <a:t>Think of a SOW you are currently using</a:t>
            </a:r>
          </a:p>
          <a:p>
            <a:pPr>
              <a:lnSpc>
                <a:spcPct val="150000"/>
              </a:lnSpc>
              <a:buClr>
                <a:schemeClr val="accent2"/>
              </a:buClr>
            </a:pPr>
            <a:r>
              <a:rPr lang="en-GB" dirty="0">
                <a:solidFill>
                  <a:srgbClr val="002060"/>
                </a:solidFill>
              </a:rPr>
              <a:t>How is it laid out?  in columns?  </a:t>
            </a:r>
          </a:p>
          <a:p>
            <a:pPr>
              <a:lnSpc>
                <a:spcPct val="150000"/>
              </a:lnSpc>
              <a:buClr>
                <a:schemeClr val="accent2"/>
              </a:buClr>
            </a:pPr>
            <a:r>
              <a:rPr lang="en-GB" dirty="0">
                <a:solidFill>
                  <a:srgbClr val="002060"/>
                </a:solidFill>
              </a:rPr>
              <a:t>What headings does each column have?</a:t>
            </a:r>
          </a:p>
          <a:p>
            <a:pPr>
              <a:lnSpc>
                <a:spcPct val="150000"/>
              </a:lnSpc>
              <a:buClr>
                <a:schemeClr val="accent2"/>
              </a:buClr>
            </a:pPr>
            <a:r>
              <a:rPr lang="en-GB" dirty="0">
                <a:solidFill>
                  <a:srgbClr val="002060"/>
                </a:solidFill>
              </a:rPr>
              <a:t>What detail is included – about the language content?</a:t>
            </a:r>
          </a:p>
        </p:txBody>
      </p:sp>
    </p:spTree>
    <p:extLst>
      <p:ext uri="{BB962C8B-B14F-4D97-AF65-F5344CB8AC3E}">
        <p14:creationId xmlns:p14="http://schemas.microsoft.com/office/powerpoint/2010/main" val="2801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9" name="Oval Callout 5">
            <a:extLst>
              <a:ext uri="{FF2B5EF4-FFF2-40B4-BE49-F238E27FC236}">
                <a16:creationId xmlns:a16="http://schemas.microsoft.com/office/drawing/2014/main" id="{69DB7B27-0082-444E-A1F3-3ABF36AAC6F5}"/>
              </a:ext>
            </a:extLst>
          </p:cNvPr>
          <p:cNvSpPr/>
          <p:nvPr/>
        </p:nvSpPr>
        <p:spPr>
          <a:xfrm>
            <a:off x="1266092" y="3076173"/>
            <a:ext cx="7007950" cy="2348089"/>
          </a:xfrm>
          <a:prstGeom prst="wedgeEllipseCallout">
            <a:avLst>
              <a:gd name="adj1" fmla="val -36488"/>
              <a:gd name="adj2" fmla="val -940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grammar tracking tab is a week-by-week overview of the grammar spine, listing the new and revisited grammar features.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Tree>
    <p:custDataLst>
      <p:tags r:id="rId1"/>
    </p:custDataLst>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to understand the rationale for a new approach to curriculum design</a:t>
            </a:r>
          </a:p>
          <a:p>
            <a:pPr marL="742950" lvl="1" indent="-285750">
              <a:lnSpc>
                <a:spcPct val="150000"/>
              </a:lnSpc>
              <a:buFont typeface="Arial" panose="020B0604020202020204" pitchFamily="34" charset="0"/>
              <a:buChar char="•"/>
            </a:pPr>
            <a:r>
              <a:rPr lang="en-GB" sz="2400" dirty="0">
                <a:solidFill>
                  <a:srgbClr val="002060"/>
                </a:solidFill>
              </a:rPr>
              <a:t>identifying issues</a:t>
            </a:r>
          </a:p>
          <a:p>
            <a:pPr marL="742950" lvl="1" indent="-285750">
              <a:lnSpc>
                <a:spcPct val="150000"/>
              </a:lnSpc>
              <a:buFont typeface="Arial" panose="020B0604020202020204" pitchFamily="34" charset="0"/>
              <a:buChar char="•"/>
            </a:pPr>
            <a:r>
              <a:rPr lang="en-GB" sz="2400" dirty="0">
                <a:solidFill>
                  <a:srgbClr val="002060"/>
                </a:solidFill>
              </a:rPr>
              <a:t>setting out potential solutions</a:t>
            </a:r>
          </a:p>
        </p:txBody>
      </p:sp>
    </p:spTree>
    <p:extLst>
      <p:ext uri="{BB962C8B-B14F-4D97-AF65-F5344CB8AC3E}">
        <p14:creationId xmlns:p14="http://schemas.microsoft.com/office/powerpoint/2010/main" val="3451984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C406BA1-87BC-410A-9E9A-99C3BE1C2793}"/>
              </a:ext>
            </a:extLst>
          </p:cNvPr>
          <p:cNvGrpSpPr/>
          <p:nvPr/>
        </p:nvGrpSpPr>
        <p:grpSpPr>
          <a:xfrm>
            <a:off x="189554" y="1340182"/>
            <a:ext cx="11581778" cy="4739558"/>
            <a:chOff x="189554" y="915819"/>
            <a:chExt cx="11581778" cy="4739558"/>
          </a:xfrm>
        </p:grpSpPr>
        <p:pic>
          <p:nvPicPr>
            <p:cNvPr id="24" name="Picture 23">
              <a:extLst>
                <a:ext uri="{FF2B5EF4-FFF2-40B4-BE49-F238E27FC236}">
                  <a16:creationId xmlns:a16="http://schemas.microsoft.com/office/drawing/2014/main" id="{1A9E7E0F-DC6C-4A78-B9CF-40F913D32FEE}"/>
                </a:ext>
              </a:extLst>
            </p:cNvPr>
            <p:cNvPicPr>
              <a:picLocks noChangeAspect="1"/>
            </p:cNvPicPr>
            <p:nvPr/>
          </p:nvPicPr>
          <p:blipFill>
            <a:blip r:embed="rId4"/>
            <a:stretch>
              <a:fillRect/>
            </a:stretch>
          </p:blipFill>
          <p:spPr>
            <a:xfrm>
              <a:off x="189554" y="915819"/>
              <a:ext cx="11581778" cy="4416197"/>
            </a:xfrm>
            <a:prstGeom prst="rect">
              <a:avLst/>
            </a:prstGeom>
          </p:spPr>
        </p:pic>
        <p:pic>
          <p:nvPicPr>
            <p:cNvPr id="26" name="Picture 25">
              <a:extLst>
                <a:ext uri="{FF2B5EF4-FFF2-40B4-BE49-F238E27FC236}">
                  <a16:creationId xmlns:a16="http://schemas.microsoft.com/office/drawing/2014/main" id="{08D56C99-0FD0-4AA3-BC8F-935F71AA1E4B}"/>
                </a:ext>
              </a:extLst>
            </p:cNvPr>
            <p:cNvPicPr>
              <a:picLocks noChangeAspect="1"/>
            </p:cNvPicPr>
            <p:nvPr/>
          </p:nvPicPr>
          <p:blipFill>
            <a:blip r:embed="rId5"/>
            <a:stretch>
              <a:fillRect/>
            </a:stretch>
          </p:blipFill>
          <p:spPr>
            <a:xfrm>
              <a:off x="189554" y="5311704"/>
              <a:ext cx="11581778" cy="343673"/>
            </a:xfrm>
            <a:prstGeom prst="rect">
              <a:avLst/>
            </a:prstGeom>
          </p:spPr>
        </p:pic>
      </p:grpSp>
      <p:sp>
        <p:nvSpPr>
          <p:cNvPr id="3" name="Title 3">
            <a:extLst>
              <a:ext uri="{FF2B5EF4-FFF2-40B4-BE49-F238E27FC236}">
                <a16:creationId xmlns:a16="http://schemas.microsoft.com/office/drawing/2014/main" id="{8F3D1196-9A7D-4B3F-95BE-17B5A6247A91}"/>
              </a:ext>
            </a:extLst>
          </p:cNvPr>
          <p:cNvSpPr txBox="1">
            <a:spLocks/>
          </p:cNvSpPr>
          <p:nvPr/>
        </p:nvSpPr>
        <p:spPr>
          <a:xfrm>
            <a:off x="112542" y="70338"/>
            <a:ext cx="3629464" cy="506436"/>
          </a:xfrm>
          <a:prstGeom prst="rect">
            <a:avLst/>
          </a:prstGeom>
          <a:solidFill>
            <a:srgbClr val="F77819"/>
          </a:solidFill>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Grammar tracking tab</a:t>
            </a:r>
          </a:p>
        </p:txBody>
      </p:sp>
      <p:sp>
        <p:nvSpPr>
          <p:cNvPr id="6" name="Speech Bubble: Rectangle with Corners Rounded 5">
            <a:extLst>
              <a:ext uri="{FF2B5EF4-FFF2-40B4-BE49-F238E27FC236}">
                <a16:creationId xmlns:a16="http://schemas.microsoft.com/office/drawing/2014/main" id="{AA75DFC1-B315-412C-9D65-62908C55C480}"/>
              </a:ext>
            </a:extLst>
          </p:cNvPr>
          <p:cNvSpPr/>
          <p:nvPr/>
        </p:nvSpPr>
        <p:spPr>
          <a:xfrm>
            <a:off x="4178122" y="2353491"/>
            <a:ext cx="2177675" cy="1075509"/>
          </a:xfrm>
          <a:prstGeom prst="wedgeRoundRectCallout">
            <a:avLst>
              <a:gd name="adj1" fmla="val -64117"/>
              <a:gd name="adj2" fmla="val 3959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p:txBody>
      </p:sp>
      <p:sp>
        <p:nvSpPr>
          <p:cNvPr id="8" name="Speech Bubble: Rectangle with Corners Rounded 7">
            <a:extLst>
              <a:ext uri="{FF2B5EF4-FFF2-40B4-BE49-F238E27FC236}">
                <a16:creationId xmlns:a16="http://schemas.microsoft.com/office/drawing/2014/main" id="{A28EFF55-5292-44CA-A583-35777AC649C3}"/>
              </a:ext>
            </a:extLst>
          </p:cNvPr>
          <p:cNvSpPr/>
          <p:nvPr/>
        </p:nvSpPr>
        <p:spPr>
          <a:xfrm>
            <a:off x="3742006" y="4808280"/>
            <a:ext cx="2803200" cy="1075509"/>
          </a:xfrm>
          <a:prstGeom prst="wedgeRoundRectCallout">
            <a:avLst>
              <a:gd name="adj1" fmla="val -52105"/>
              <a:gd name="adj2" fmla="val -7662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subsequent revisits are in italics.</a:t>
            </a:r>
          </a:p>
        </p:txBody>
      </p:sp>
      <p:sp>
        <p:nvSpPr>
          <p:cNvPr id="9" name="Speech Bubble: Rectangle with Corners Rounded 8">
            <a:extLst>
              <a:ext uri="{FF2B5EF4-FFF2-40B4-BE49-F238E27FC236}">
                <a16:creationId xmlns:a16="http://schemas.microsoft.com/office/drawing/2014/main" id="{E67540AA-EFCC-4286-84B4-25DCC1C748C5}"/>
              </a:ext>
            </a:extLst>
          </p:cNvPr>
          <p:cNvSpPr/>
          <p:nvPr/>
        </p:nvSpPr>
        <p:spPr>
          <a:xfrm>
            <a:off x="5380971" y="145518"/>
            <a:ext cx="2842682" cy="1075509"/>
          </a:xfrm>
          <a:prstGeom prst="wedgeRoundRectCallout">
            <a:avLst>
              <a:gd name="adj1" fmla="val 33061"/>
              <a:gd name="adj2" fmla="val 7990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columns denote the focus tense for that week.</a:t>
            </a:r>
          </a:p>
        </p:txBody>
      </p:sp>
      <p:sp>
        <p:nvSpPr>
          <p:cNvPr id="10" name="Speech Bubble: Rectangle with Corners Rounded 9">
            <a:extLst>
              <a:ext uri="{FF2B5EF4-FFF2-40B4-BE49-F238E27FC236}">
                <a16:creationId xmlns:a16="http://schemas.microsoft.com/office/drawing/2014/main" id="{C49E5153-5ACB-45CA-8B0F-58A07ACD7FC4}"/>
              </a:ext>
            </a:extLst>
          </p:cNvPr>
          <p:cNvSpPr/>
          <p:nvPr/>
        </p:nvSpPr>
        <p:spPr>
          <a:xfrm>
            <a:off x="9182248" y="149938"/>
            <a:ext cx="2399530" cy="1075509"/>
          </a:xfrm>
          <a:prstGeom prst="wedgeRoundRectCallout">
            <a:avLst>
              <a:gd name="adj1" fmla="val -7961"/>
              <a:gd name="adj2" fmla="val 73091"/>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p:txBody>
      </p:sp>
      <p:sp>
        <p:nvSpPr>
          <p:cNvPr id="7" name="Speech Bubble: Rectangle with Corners Rounded 6">
            <a:extLst>
              <a:ext uri="{FF2B5EF4-FFF2-40B4-BE49-F238E27FC236}">
                <a16:creationId xmlns:a16="http://schemas.microsoft.com/office/drawing/2014/main" id="{D6A14119-5973-465E-A6C1-70DB9594FD38}"/>
              </a:ext>
            </a:extLst>
          </p:cNvPr>
          <p:cNvSpPr/>
          <p:nvPr/>
        </p:nvSpPr>
        <p:spPr>
          <a:xfrm>
            <a:off x="4600907" y="3525063"/>
            <a:ext cx="2490652" cy="1075509"/>
          </a:xfrm>
          <a:prstGeom prst="wedgeRoundRectCallout">
            <a:avLst>
              <a:gd name="adj1" fmla="val -143505"/>
              <a:gd name="adj2" fmla="val -3299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Features for 1</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revisiting are in normal type.</a:t>
            </a:r>
          </a:p>
        </p:txBody>
      </p:sp>
      <p:sp>
        <p:nvSpPr>
          <p:cNvPr id="15" name="Speech Bubble: Rectangle with Corners Rounded 14">
            <a:extLst>
              <a:ext uri="{FF2B5EF4-FFF2-40B4-BE49-F238E27FC236}">
                <a16:creationId xmlns:a16="http://schemas.microsoft.com/office/drawing/2014/main" id="{330D6677-BE2B-4444-935B-7A13784AB7CA}"/>
              </a:ext>
            </a:extLst>
          </p:cNvPr>
          <p:cNvSpPr/>
          <p:nvPr/>
        </p:nvSpPr>
        <p:spPr>
          <a:xfrm>
            <a:off x="1900770" y="6049754"/>
            <a:ext cx="3744313" cy="658445"/>
          </a:xfrm>
          <a:prstGeom prst="wedgeRoundRectCallout">
            <a:avLst>
              <a:gd name="adj1" fmla="val -55525"/>
              <a:gd name="adj2" fmla="val -505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Extended text exploitation weeks are in blue type.</a:t>
            </a:r>
          </a:p>
        </p:txBody>
      </p:sp>
      <p:sp>
        <p:nvSpPr>
          <p:cNvPr id="2" name="Speech Bubble: Rectangle with Corners Rounded 1">
            <a:extLst>
              <a:ext uri="{FF2B5EF4-FFF2-40B4-BE49-F238E27FC236}">
                <a16:creationId xmlns:a16="http://schemas.microsoft.com/office/drawing/2014/main" id="{D4499744-BBDD-4519-9089-702AE3B2FB65}"/>
              </a:ext>
            </a:extLst>
          </p:cNvPr>
          <p:cNvSpPr/>
          <p:nvPr/>
        </p:nvSpPr>
        <p:spPr>
          <a:xfrm>
            <a:off x="611257" y="480241"/>
            <a:ext cx="4089344" cy="1251857"/>
          </a:xfrm>
          <a:prstGeom prst="wedgeRoundRectCallout">
            <a:avLst>
              <a:gd name="adj1" fmla="val -21591"/>
              <a:gd name="adj2" fmla="val 7128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consolidation week revises vocabulary from Y7 and grammar features from either Y7 or Y8.</a:t>
            </a:r>
          </a:p>
        </p:txBody>
      </p:sp>
    </p:spTree>
    <p:custDataLst>
      <p:tags r:id="rId1"/>
    </p:custDataLst>
    <p:extLst>
      <p:ext uri="{BB962C8B-B14F-4D97-AF65-F5344CB8AC3E}">
        <p14:creationId xmlns:p14="http://schemas.microsoft.com/office/powerpoint/2010/main" val="3804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7" grpId="0" animBg="1"/>
      <p:bldP spid="1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B682869A-4893-43BC-9913-436AC57F8FFD}"/>
              </a:ext>
            </a:extLst>
          </p:cNvPr>
          <p:cNvSpPr/>
          <p:nvPr/>
        </p:nvSpPr>
        <p:spPr>
          <a:xfrm>
            <a:off x="1266092" y="3076173"/>
            <a:ext cx="7395308" cy="2765827"/>
          </a:xfrm>
          <a:prstGeom prst="wedgeEllipseCallout">
            <a:avLst>
              <a:gd name="adj1" fmla="val -11189"/>
              <a:gd name="adj2" fmla="val -9169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Y8 SOW tab is the detailed planning document for each week, with grammar, vocabulary, sounds of the language, and lesson overviews.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8521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096DC-2218-4FCC-B501-604E263599CE}"/>
              </a:ext>
            </a:extLst>
          </p:cNvPr>
          <p:cNvPicPr>
            <a:picLocks noChangeAspect="1"/>
          </p:cNvPicPr>
          <p:nvPr/>
        </p:nvPicPr>
        <p:blipFill>
          <a:blip r:embed="rId4"/>
          <a:stretch>
            <a:fillRect/>
          </a:stretch>
        </p:blipFill>
        <p:spPr>
          <a:xfrm>
            <a:off x="228600" y="762000"/>
            <a:ext cx="11734800" cy="5334000"/>
          </a:xfrm>
          <a:prstGeom prst="rect">
            <a:avLst/>
          </a:prstGeom>
        </p:spPr>
      </p:pic>
      <p:sp>
        <p:nvSpPr>
          <p:cNvPr id="4" name="Title 3">
            <a:extLst>
              <a:ext uri="{FF2B5EF4-FFF2-40B4-BE49-F238E27FC236}">
                <a16:creationId xmlns:a16="http://schemas.microsoft.com/office/drawing/2014/main" id="{92BBA1FB-3F39-463D-A078-EBB2FBAB1187}"/>
              </a:ext>
            </a:extLst>
          </p:cNvPr>
          <p:cNvSpPr txBox="1">
            <a:spLocks/>
          </p:cNvSpPr>
          <p:nvPr/>
        </p:nvSpPr>
        <p:spPr>
          <a:xfrm>
            <a:off x="112542" y="70338"/>
            <a:ext cx="1392701"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SOW</a:t>
            </a:r>
          </a:p>
        </p:txBody>
      </p:sp>
      <p:sp>
        <p:nvSpPr>
          <p:cNvPr id="10" name="Speech Bubble: Rectangle with Corners Rounded 9">
            <a:extLst>
              <a:ext uri="{FF2B5EF4-FFF2-40B4-BE49-F238E27FC236}">
                <a16:creationId xmlns:a16="http://schemas.microsoft.com/office/drawing/2014/main" id="{50BDC0A6-00E6-4BAE-9757-9D6DF16364BF}"/>
              </a:ext>
            </a:extLst>
          </p:cNvPr>
          <p:cNvSpPr/>
          <p:nvPr/>
        </p:nvSpPr>
        <p:spPr>
          <a:xfrm>
            <a:off x="1100964" y="422338"/>
            <a:ext cx="3209779" cy="1075509"/>
          </a:xfrm>
          <a:prstGeom prst="wedgeRoundRectCallout">
            <a:avLst>
              <a:gd name="adj1" fmla="val 31612"/>
              <a:gd name="adj2" fmla="val 10632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Systematic revisiting of vocabulary every 3 weeks and 9 weeks.</a:t>
            </a:r>
          </a:p>
        </p:txBody>
      </p:sp>
      <p:graphicFrame>
        <p:nvGraphicFramePr>
          <p:cNvPr id="12" name="Table 14">
            <a:extLst>
              <a:ext uri="{FF2B5EF4-FFF2-40B4-BE49-F238E27FC236}">
                <a16:creationId xmlns:a16="http://schemas.microsoft.com/office/drawing/2014/main" id="{8C1C2FE3-6573-420A-B200-65DC83821D70}"/>
              </a:ext>
            </a:extLst>
          </p:cNvPr>
          <p:cNvGraphicFramePr>
            <a:graphicFrameLocks noGrp="1"/>
          </p:cNvGraphicFramePr>
          <p:nvPr/>
        </p:nvGraphicFramePr>
        <p:xfrm>
          <a:off x="2715569" y="3614520"/>
          <a:ext cx="5661241" cy="2481480"/>
        </p:xfrm>
        <a:graphic>
          <a:graphicData uri="http://schemas.openxmlformats.org/drawingml/2006/table">
            <a:tbl>
              <a:tblPr firstRow="1" bandRow="1"/>
              <a:tblGrid>
                <a:gridCol w="2482073">
                  <a:extLst>
                    <a:ext uri="{9D8B030D-6E8A-4147-A177-3AD203B41FA5}">
                      <a16:colId xmlns:a16="http://schemas.microsoft.com/office/drawing/2014/main" val="2745695066"/>
                    </a:ext>
                  </a:extLst>
                </a:gridCol>
                <a:gridCol w="1576137">
                  <a:extLst>
                    <a:ext uri="{9D8B030D-6E8A-4147-A177-3AD203B41FA5}">
                      <a16:colId xmlns:a16="http://schemas.microsoft.com/office/drawing/2014/main" val="3806306475"/>
                    </a:ext>
                  </a:extLst>
                </a:gridCol>
                <a:gridCol w="1603031">
                  <a:extLst>
                    <a:ext uri="{9D8B030D-6E8A-4147-A177-3AD203B41FA5}">
                      <a16:colId xmlns:a16="http://schemas.microsoft.com/office/drawing/2014/main" val="4098391719"/>
                    </a:ext>
                  </a:extLst>
                </a:gridCol>
              </a:tblGrid>
              <a:tr h="2481480">
                <a:tc>
                  <a:txBody>
                    <a:bodyPr/>
                    <a:lstStyle/>
                    <a:p>
                      <a:pPr algn="ctr"/>
                      <a:r>
                        <a:rPr lang="en-GB" sz="2400" b="1" dirty="0">
                          <a:solidFill>
                            <a:schemeClr val="accent5">
                              <a:lumMod val="50000"/>
                            </a:schemeClr>
                          </a:solidFill>
                        </a:rPr>
                        <a:t>new</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53336654"/>
                  </a:ext>
                </a:extLst>
              </a:tr>
            </a:tbl>
          </a:graphicData>
        </a:graphic>
      </p:graphicFrame>
      <p:sp>
        <p:nvSpPr>
          <p:cNvPr id="8" name="Speech Bubble: Rectangle with Corners Rounded 7">
            <a:extLst>
              <a:ext uri="{FF2B5EF4-FFF2-40B4-BE49-F238E27FC236}">
                <a16:creationId xmlns:a16="http://schemas.microsoft.com/office/drawing/2014/main" id="{581B040E-3A1C-4D7F-88AF-8595511C0772}"/>
              </a:ext>
            </a:extLst>
          </p:cNvPr>
          <p:cNvSpPr/>
          <p:nvPr/>
        </p:nvSpPr>
        <p:spPr>
          <a:xfrm>
            <a:off x="112542" y="5205717"/>
            <a:ext cx="5661241" cy="1075509"/>
          </a:xfrm>
          <a:prstGeom prst="wedgeRoundRectCallout">
            <a:avLst>
              <a:gd name="adj1" fmla="val -22067"/>
              <a:gd name="adj2" fmla="val -8254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The grammar column reproduces the</a:t>
            </a:r>
          </a:p>
          <a:p>
            <a:pPr marL="857250" marR="0" lvl="0" indent="-85725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information from the grammar tracking tab.</a:t>
            </a:r>
          </a:p>
        </p:txBody>
      </p:sp>
      <p:sp>
        <p:nvSpPr>
          <p:cNvPr id="13" name="Speech Bubble: Rectangle with Corners Rounded 12">
            <a:extLst>
              <a:ext uri="{FF2B5EF4-FFF2-40B4-BE49-F238E27FC236}">
                <a16:creationId xmlns:a16="http://schemas.microsoft.com/office/drawing/2014/main" id="{506F4C62-D12F-448D-A9F5-2BE3EBE55F01}"/>
              </a:ext>
            </a:extLst>
          </p:cNvPr>
          <p:cNvSpPr/>
          <p:nvPr/>
        </p:nvSpPr>
        <p:spPr>
          <a:xfrm>
            <a:off x="4771961" y="136798"/>
            <a:ext cx="2648077" cy="1075509"/>
          </a:xfrm>
          <a:prstGeom prst="wedgeRoundRectCallout">
            <a:avLst>
              <a:gd name="adj1" fmla="val -8654"/>
              <a:gd name="adj2" fmla="val 6928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Sounds of the language practice in every lesson.</a:t>
            </a:r>
          </a:p>
        </p:txBody>
      </p:sp>
      <p:sp>
        <p:nvSpPr>
          <p:cNvPr id="15" name="Speech Bubble: Rectangle with Corners Rounded 14">
            <a:extLst>
              <a:ext uri="{FF2B5EF4-FFF2-40B4-BE49-F238E27FC236}">
                <a16:creationId xmlns:a16="http://schemas.microsoft.com/office/drawing/2014/main" id="{9F5AC41F-37FA-479E-917B-85EEDA2D1FD7}"/>
              </a:ext>
            </a:extLst>
          </p:cNvPr>
          <p:cNvSpPr/>
          <p:nvPr/>
        </p:nvSpPr>
        <p:spPr>
          <a:xfrm>
            <a:off x="7845752" y="5177450"/>
            <a:ext cx="3209779" cy="1075509"/>
          </a:xfrm>
          <a:prstGeom prst="wedgeRoundRectCallout">
            <a:avLst>
              <a:gd name="adj1" fmla="val 9195"/>
              <a:gd name="adj2" fmla="val -6746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Additional notes detailing the content of each lesson.</a:t>
            </a:r>
          </a:p>
        </p:txBody>
      </p:sp>
    </p:spTree>
    <p:custDataLst>
      <p:tags r:id="rId1"/>
    </p:custDataLst>
    <p:extLst>
      <p:ext uri="{BB962C8B-B14F-4D97-AF65-F5344CB8AC3E}">
        <p14:creationId xmlns:p14="http://schemas.microsoft.com/office/powerpoint/2010/main" val="24681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9" name="Oval Callout 5">
            <a:extLst>
              <a:ext uri="{FF2B5EF4-FFF2-40B4-BE49-F238E27FC236}">
                <a16:creationId xmlns:a16="http://schemas.microsoft.com/office/drawing/2014/main" id="{ED9BD5A3-39E2-405C-AE60-098D9DDA9FA6}"/>
              </a:ext>
            </a:extLst>
          </p:cNvPr>
          <p:cNvSpPr/>
          <p:nvPr/>
        </p:nvSpPr>
        <p:spPr>
          <a:xfrm>
            <a:off x="2032000" y="3076173"/>
            <a:ext cx="6629400" cy="1889527"/>
          </a:xfrm>
          <a:prstGeom prst="wedgeEllipseCallout">
            <a:avLst>
              <a:gd name="adj1" fmla="val 2452"/>
              <a:gd name="adj2" fmla="val -11234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RESOURCES tab is a page of individual links to each SOW resource.</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20139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495F07-9D1A-41F1-A921-49987B761FF6}"/>
              </a:ext>
            </a:extLst>
          </p:cNvPr>
          <p:cNvSpPr>
            <a:spLocks noGrp="1"/>
          </p:cNvSpPr>
          <p:nvPr>
            <p:ph type="title"/>
          </p:nvPr>
        </p:nvSpPr>
        <p:spPr>
          <a:xfrm>
            <a:off x="112543" y="70338"/>
            <a:ext cx="1647677" cy="506436"/>
          </a:xfrm>
          <a:solidFill>
            <a:srgbClr val="F77819"/>
          </a:solidFill>
        </p:spPr>
        <p:txBody>
          <a:bodyPr anchor="ctr">
            <a:normAutofit fontScale="90000"/>
          </a:bodyPr>
          <a:lstStyle/>
          <a:p>
            <a:r>
              <a:rPr lang="en-GB" sz="2400" b="1" dirty="0">
                <a:solidFill>
                  <a:schemeClr val="bg1"/>
                </a:solidFill>
                <a:latin typeface="+mj-lt"/>
              </a:rPr>
              <a:t>Resources</a:t>
            </a:r>
          </a:p>
        </p:txBody>
      </p:sp>
      <p:pic>
        <p:nvPicPr>
          <p:cNvPr id="9" name="Picture 8">
            <a:extLst>
              <a:ext uri="{FF2B5EF4-FFF2-40B4-BE49-F238E27FC236}">
                <a16:creationId xmlns:a16="http://schemas.microsoft.com/office/drawing/2014/main" id="{C8B99569-E7AC-47BF-BE3B-3C9A4AB9B9E5}"/>
              </a:ext>
            </a:extLst>
          </p:cNvPr>
          <p:cNvPicPr>
            <a:picLocks noChangeAspect="1"/>
          </p:cNvPicPr>
          <p:nvPr/>
        </p:nvPicPr>
        <p:blipFill>
          <a:blip r:embed="rId3"/>
          <a:stretch>
            <a:fillRect/>
          </a:stretch>
        </p:blipFill>
        <p:spPr>
          <a:xfrm>
            <a:off x="217857" y="1478727"/>
            <a:ext cx="11756286" cy="3900546"/>
          </a:xfrm>
          <a:prstGeom prst="rect">
            <a:avLst/>
          </a:prstGeom>
        </p:spPr>
      </p:pic>
    </p:spTree>
    <p:extLst>
      <p:ext uri="{BB962C8B-B14F-4D97-AF65-F5344CB8AC3E}">
        <p14:creationId xmlns:p14="http://schemas.microsoft.com/office/powerpoint/2010/main" val="665977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0C41DD30-BB91-488A-8B3A-B15F5C508CEC}"/>
              </a:ext>
            </a:extLst>
          </p:cNvPr>
          <p:cNvSpPr/>
          <p:nvPr/>
        </p:nvSpPr>
        <p:spPr>
          <a:xfrm>
            <a:off x="2781299" y="3196530"/>
            <a:ext cx="6629400" cy="2416870"/>
          </a:xfrm>
          <a:prstGeom prst="wedgeEllipseCallout">
            <a:avLst>
              <a:gd name="adj1" fmla="val 26820"/>
              <a:gd name="adj2" fmla="val -103321"/>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NCELP Y8 vocabulary list contains all French words taught in Y8, with English meanings, parts of speech and frequency information.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202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8746421-3352-4FBA-A565-078536BEF3BF}"/>
              </a:ext>
            </a:extLst>
          </p:cNvPr>
          <p:cNvSpPr txBox="1">
            <a:spLocks/>
          </p:cNvSpPr>
          <p:nvPr/>
        </p:nvSpPr>
        <p:spPr>
          <a:xfrm>
            <a:off x="112543" y="70338"/>
            <a:ext cx="3953020"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NCELP vocabulary list</a:t>
            </a:r>
          </a:p>
        </p:txBody>
      </p:sp>
      <p:sp>
        <p:nvSpPr>
          <p:cNvPr id="6" name="Speech Bubble: Rectangle with Corners Rounded 5">
            <a:extLst>
              <a:ext uri="{FF2B5EF4-FFF2-40B4-BE49-F238E27FC236}">
                <a16:creationId xmlns:a16="http://schemas.microsoft.com/office/drawing/2014/main" id="{45AEFCB0-AC29-4397-AA1D-B209FA914F84}"/>
              </a:ext>
            </a:extLst>
          </p:cNvPr>
          <p:cNvSpPr/>
          <p:nvPr/>
        </p:nvSpPr>
        <p:spPr>
          <a:xfrm>
            <a:off x="7384431" y="5434287"/>
            <a:ext cx="3553644" cy="820913"/>
          </a:xfrm>
          <a:prstGeom prst="wedgeRoundRectCallout">
            <a:avLst>
              <a:gd name="adj1" fmla="val -14158"/>
              <a:gd name="adj2" fmla="val -8225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Frequency ranking of all words is provided, here.</a:t>
            </a:r>
          </a:p>
        </p:txBody>
      </p:sp>
      <p:sp>
        <p:nvSpPr>
          <p:cNvPr id="9" name="Rectangle 8">
            <a:extLst>
              <a:ext uri="{FF2B5EF4-FFF2-40B4-BE49-F238E27FC236}">
                <a16:creationId xmlns:a16="http://schemas.microsoft.com/office/drawing/2014/main" id="{2E755CC9-2ADC-4D7E-B374-5794A5CFBC6B}"/>
              </a:ext>
            </a:extLst>
          </p:cNvPr>
          <p:cNvSpPr/>
          <p:nvPr/>
        </p:nvSpPr>
        <p:spPr>
          <a:xfrm>
            <a:off x="112543" y="545022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 of frequency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 &amp; Le Bras, Y.  (2009). </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Core vocabulary for learners </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London: Routledge.</a:t>
            </a:r>
          </a:p>
        </p:txBody>
      </p:sp>
      <p:pic>
        <p:nvPicPr>
          <p:cNvPr id="12" name="Picture 11">
            <a:extLst>
              <a:ext uri="{FF2B5EF4-FFF2-40B4-BE49-F238E27FC236}">
                <a16:creationId xmlns:a16="http://schemas.microsoft.com/office/drawing/2014/main" id="{4ED84A8A-9B77-4033-98A3-1C9E279401FE}"/>
              </a:ext>
            </a:extLst>
          </p:cNvPr>
          <p:cNvPicPr>
            <a:picLocks noChangeAspect="1"/>
          </p:cNvPicPr>
          <p:nvPr/>
        </p:nvPicPr>
        <p:blipFill>
          <a:blip r:embed="rId4"/>
          <a:stretch>
            <a:fillRect/>
          </a:stretch>
        </p:blipFill>
        <p:spPr>
          <a:xfrm>
            <a:off x="121861" y="912458"/>
            <a:ext cx="11948277" cy="4186145"/>
          </a:xfrm>
          <a:prstGeom prst="rect">
            <a:avLst/>
          </a:prstGeom>
        </p:spPr>
      </p:pic>
    </p:spTree>
    <p:custDataLst>
      <p:tags r:id="rId1"/>
    </p:custDataLst>
    <p:extLst>
      <p:ext uri="{BB962C8B-B14F-4D97-AF65-F5344CB8AC3E}">
        <p14:creationId xmlns:p14="http://schemas.microsoft.com/office/powerpoint/2010/main" val="119492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How can I change things now without changing everything?!</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5146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559800" cy="867128"/>
          </a:xfrm>
          <a:prstGeom prst="rect">
            <a:avLst/>
          </a:prstGeom>
        </p:spPr>
      </p:pic>
      <p:sp>
        <p:nvSpPr>
          <p:cNvPr id="2" name="Title 1"/>
          <p:cNvSpPr>
            <a:spLocks noGrp="1"/>
          </p:cNvSpPr>
          <p:nvPr>
            <p:ph type="title"/>
          </p:nvPr>
        </p:nvSpPr>
        <p:spPr>
          <a:xfrm>
            <a:off x="0" y="-6167"/>
            <a:ext cx="10515600" cy="1325563"/>
          </a:xfrm>
        </p:spPr>
        <p:txBody>
          <a:bodyPr>
            <a:normAutofit/>
          </a:bodyPr>
          <a:lstStyle/>
          <a:p>
            <a:r>
              <a:rPr lang="en-GB" sz="3600" b="1" dirty="0">
                <a:solidFill>
                  <a:schemeClr val="bg1"/>
                </a:solidFill>
              </a:rPr>
              <a:t>Curriculum design take-aways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h/n/L/q/t/u/bright-green-tick-md.png">
            <a:extLst>
              <a:ext uri="{FF2B5EF4-FFF2-40B4-BE49-F238E27FC236}">
                <a16:creationId xmlns:a16="http://schemas.microsoft.com/office/drawing/2014/main" id="{8EDDD80A-B02E-4B2E-8531-EC4DD060F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8795" y="2629356"/>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5E44BE9-5101-45D7-9408-C8028A840558}"/>
              </a:ext>
            </a:extLst>
          </p:cNvPr>
          <p:cNvSpPr txBox="1">
            <a:spLocks/>
          </p:cNvSpPr>
          <p:nvPr/>
        </p:nvSpPr>
        <p:spPr>
          <a:xfrm>
            <a:off x="181713" y="3429000"/>
            <a:ext cx="11928001" cy="1684115"/>
          </a:xfrm>
          <a:prstGeom prst="rect">
            <a:avLst/>
          </a:prstGeom>
          <a:solidFill>
            <a:schemeClr val="bg1"/>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002060"/>
                </a:solidFill>
              </a:rPr>
              <a:t>Questions?</a:t>
            </a:r>
            <a:endParaRPr lang="en-GB" sz="4800" i="1" dirty="0">
              <a:solidFill>
                <a:srgbClr val="002060"/>
              </a:solidFill>
            </a:endParaRPr>
          </a:p>
        </p:txBody>
      </p:sp>
    </p:spTree>
    <p:extLst>
      <p:ext uri="{BB962C8B-B14F-4D97-AF65-F5344CB8AC3E}">
        <p14:creationId xmlns:p14="http://schemas.microsoft.com/office/powerpoint/2010/main" val="280897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[1/3]</a:t>
            </a:r>
          </a:p>
        </p:txBody>
      </p:sp>
      <p:sp>
        <p:nvSpPr>
          <p:cNvPr id="9" name="Content Placeholder 2">
            <a:extLst>
              <a:ext uri="{FF2B5EF4-FFF2-40B4-BE49-F238E27FC236}">
                <a16:creationId xmlns:a16="http://schemas.microsoft.com/office/drawing/2014/main" id="{247E8F67-823B-473B-971E-3D4D0D2C7CC5}"/>
              </a:ext>
            </a:extLst>
          </p:cNvPr>
          <p:cNvSpPr>
            <a:spLocks noGrp="1"/>
          </p:cNvSpPr>
          <p:nvPr>
            <p:ph idx="1"/>
          </p:nvPr>
        </p:nvSpPr>
        <p:spPr>
          <a:xfrm>
            <a:off x="838199" y="1553326"/>
            <a:ext cx="11204643" cy="4108247"/>
          </a:xfrm>
        </p:spPr>
        <p:txBody>
          <a:bodyPr anchor="t">
            <a:normAutofit/>
          </a:bodyPr>
          <a:lstStyle/>
          <a:p>
            <a:pPr>
              <a:lnSpc>
                <a:spcPct val="100000"/>
              </a:lnSpc>
            </a:pPr>
            <a:r>
              <a:rPr lang="en-GB" sz="3200" dirty="0"/>
              <a:t>1</a:t>
            </a:r>
            <a:r>
              <a:rPr lang="en-GB" sz="3200" baseline="30000" dirty="0"/>
              <a:t>st</a:t>
            </a:r>
            <a:r>
              <a:rPr lang="en-GB" sz="3200" dirty="0"/>
              <a:t> language - 17,000 hours of exposure by age of four</a:t>
            </a:r>
          </a:p>
          <a:p>
            <a:pPr marL="0" indent="0">
              <a:lnSpc>
                <a:spcPct val="100000"/>
              </a:lnSpc>
              <a:buNone/>
            </a:pPr>
            <a:endParaRPr lang="en-GB" sz="3200" dirty="0"/>
          </a:p>
          <a:p>
            <a:pPr>
              <a:lnSpc>
                <a:spcPct val="100000"/>
              </a:lnSpc>
            </a:pPr>
            <a:r>
              <a:rPr lang="en-GB" sz="3200" dirty="0"/>
              <a:t> 2</a:t>
            </a:r>
            <a:r>
              <a:rPr lang="en-GB" sz="3200" baseline="30000" dirty="0"/>
              <a:t>nd</a:t>
            </a:r>
            <a:r>
              <a:rPr lang="en-GB" sz="3200" dirty="0"/>
              <a:t> language in classroom - 450 hours approx. over five years</a:t>
            </a:r>
          </a:p>
          <a:p>
            <a:pPr marL="0" indent="0">
              <a:lnSpc>
                <a:spcPct val="100000"/>
              </a:lnSpc>
              <a:buNone/>
            </a:pPr>
            <a:endParaRPr lang="en-GB" sz="3200" dirty="0"/>
          </a:p>
          <a:p>
            <a:pPr>
              <a:lnSpc>
                <a:spcPct val="100000"/>
              </a:lnSpc>
            </a:pPr>
            <a:r>
              <a:rPr lang="en-GB" sz="3200" dirty="0"/>
              <a:t> in time-poor classroom context, every moment</a:t>
            </a:r>
            <a:br>
              <a:rPr lang="en-GB" sz="3200" dirty="0"/>
            </a:br>
            <a:r>
              <a:rPr lang="en-GB" sz="3200" dirty="0"/>
              <a:t> of practice counts</a:t>
            </a:r>
          </a:p>
          <a:p>
            <a:pPr>
              <a:lnSpc>
                <a:spcPct val="100000"/>
              </a:lnSpc>
            </a:pPr>
            <a:endParaRPr lang="en-GB" sz="3200" dirty="0"/>
          </a:p>
          <a:p>
            <a:pPr>
              <a:lnSpc>
                <a:spcPct val="100000"/>
              </a:lnSpc>
            </a:pPr>
            <a:endParaRPr lang="en-GB" sz="3200" dirty="0"/>
          </a:p>
        </p:txBody>
      </p:sp>
      <p:sp>
        <p:nvSpPr>
          <p:cNvPr id="10" name="Rectangle 9">
            <a:extLst>
              <a:ext uri="{FF2B5EF4-FFF2-40B4-BE49-F238E27FC236}">
                <a16:creationId xmlns:a16="http://schemas.microsoft.com/office/drawing/2014/main" id="{D968E3B9-A38F-454A-BA86-5C2190D4C97A}"/>
              </a:ext>
            </a:extLst>
          </p:cNvPr>
          <p:cNvSpPr/>
          <p:nvPr/>
        </p:nvSpPr>
        <p:spPr>
          <a:xfrm>
            <a:off x="5991185" y="2038532"/>
            <a:ext cx="60516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Roffwarg</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al., 1966, cited in Collins &amp; Muñoz, 2016)</a:t>
            </a:r>
          </a:p>
        </p:txBody>
      </p:sp>
      <p:pic>
        <p:nvPicPr>
          <p:cNvPr id="11" name="Picture 10" descr="A picture containing sandglass&#10;&#10;Description automatically generated">
            <a:extLst>
              <a:ext uri="{FF2B5EF4-FFF2-40B4-BE49-F238E27FC236}">
                <a16:creationId xmlns:a16="http://schemas.microsoft.com/office/drawing/2014/main" id="{9B225B99-EF29-4B46-A3CA-8C77F88AB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2609" y="3396552"/>
            <a:ext cx="1899391" cy="2911642"/>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891C-5B03-461F-A22E-E7CF2C17F45A}"/>
              </a:ext>
            </a:extLst>
          </p:cNvPr>
          <p:cNvSpPr>
            <a:spLocks noGrp="1"/>
          </p:cNvSpPr>
          <p:nvPr>
            <p:ph type="title"/>
          </p:nvPr>
        </p:nvSpPr>
        <p:spPr>
          <a:xfrm>
            <a:off x="136478" y="100528"/>
            <a:ext cx="10515600" cy="471327"/>
          </a:xfrm>
        </p:spPr>
        <p:txBody>
          <a:bodyPr>
            <a:noAutofit/>
          </a:bodyPr>
          <a:lstStyle/>
          <a:p>
            <a:r>
              <a:rPr lang="en-GB" sz="2000" b="1" dirty="0"/>
              <a:t>References</a:t>
            </a:r>
          </a:p>
        </p:txBody>
      </p:sp>
      <p:sp>
        <p:nvSpPr>
          <p:cNvPr id="3" name="Content Placeholder 2">
            <a:extLst>
              <a:ext uri="{FF2B5EF4-FFF2-40B4-BE49-F238E27FC236}">
                <a16:creationId xmlns:a16="http://schemas.microsoft.com/office/drawing/2014/main" id="{340BA8BB-9C45-403F-81CA-B67F9CB2299E}"/>
              </a:ext>
            </a:extLst>
          </p:cNvPr>
          <p:cNvSpPr>
            <a:spLocks noGrp="1"/>
          </p:cNvSpPr>
          <p:nvPr>
            <p:ph idx="1"/>
          </p:nvPr>
        </p:nvSpPr>
        <p:spPr>
          <a:xfrm>
            <a:off x="136478" y="571855"/>
            <a:ext cx="12055522" cy="5495926"/>
          </a:xfrm>
        </p:spPr>
        <p:txBody>
          <a:bodyPr>
            <a:normAutofit/>
          </a:bodyPr>
          <a:lstStyle/>
          <a:p>
            <a:pPr marL="0" indent="0">
              <a:buNone/>
            </a:pPr>
            <a:r>
              <a:rPr lang="en-GB" sz="1600" dirty="0" err="1">
                <a:solidFill>
                  <a:srgbClr val="4472C4">
                    <a:lumMod val="50000"/>
                  </a:srgbClr>
                </a:solidFill>
              </a:rPr>
              <a:t>Londsale</a:t>
            </a:r>
            <a:r>
              <a:rPr lang="en-GB" sz="1600" dirty="0">
                <a:solidFill>
                  <a:srgbClr val="4472C4">
                    <a:lumMod val="50000"/>
                  </a:srgbClr>
                </a:solidFill>
              </a:rPr>
              <a:t>, D., &amp; Le Bras, Y.  (2009). </a:t>
            </a:r>
            <a:r>
              <a:rPr lang="en-GB" sz="1600" i="1" dirty="0">
                <a:solidFill>
                  <a:srgbClr val="4472C4">
                    <a:lumMod val="50000"/>
                  </a:srgbClr>
                </a:solidFill>
              </a:rPr>
              <a:t>A Frequency Dictionary of French: Core vocabulary for learners </a:t>
            </a:r>
            <a:r>
              <a:rPr lang="en-GB" sz="1600" dirty="0">
                <a:solidFill>
                  <a:srgbClr val="4472C4">
                    <a:lumMod val="50000"/>
                  </a:srgbClr>
                </a:solidFill>
              </a:rPr>
              <a:t>London: Routledge.</a:t>
            </a:r>
          </a:p>
          <a:p>
            <a:pPr marL="0" indent="0">
              <a:buNone/>
            </a:pPr>
            <a:r>
              <a:rPr lang="en-GB" sz="1600" dirty="0"/>
              <a:t>Ofsted, (2019a). Inspecting the curriculum, May 2019, 190024, </a:t>
            </a:r>
            <a:r>
              <a:rPr lang="en-GB" sz="1600" dirty="0">
                <a:hlinkClick r:id="rId2"/>
              </a:rPr>
              <a:t>www.gov.uk/government/organisations/ofsted</a:t>
            </a:r>
            <a:r>
              <a:rPr lang="en-GB" sz="1600" dirty="0"/>
              <a:t>.</a:t>
            </a:r>
          </a:p>
          <a:p>
            <a:pPr marL="0" indent="0">
              <a:buNone/>
            </a:pPr>
            <a:r>
              <a:rPr lang="en-GB" sz="1600" dirty="0"/>
              <a:t>Ofsted, (2019b). School Inspection Handbook, September 2019, 190024, </a:t>
            </a:r>
            <a:r>
              <a:rPr lang="en-GB" sz="1600" dirty="0">
                <a:hlinkClick r:id="rId2"/>
              </a:rPr>
              <a:t>www.gov.uk/government/organisations/ofsted</a:t>
            </a:r>
            <a:r>
              <a:rPr lang="en-GB" sz="1600" dirty="0"/>
              <a:t>. </a:t>
            </a:r>
            <a:br>
              <a:rPr lang="en-GB" sz="1600" dirty="0"/>
            </a:br>
            <a:br>
              <a:rPr lang="en-GB" sz="1600" dirty="0"/>
            </a:br>
            <a:r>
              <a:rPr lang="en-GB" sz="1600" dirty="0" err="1"/>
              <a:t>Roffwarg</a:t>
            </a:r>
            <a:r>
              <a:rPr lang="en-GB" sz="1600" dirty="0"/>
              <a:t>, H. P., </a:t>
            </a:r>
            <a:r>
              <a:rPr lang="en-GB" sz="1600" dirty="0" err="1"/>
              <a:t>Muzio</a:t>
            </a:r>
            <a:r>
              <a:rPr lang="en-GB" sz="1600" dirty="0"/>
              <a:t>, J. N., &amp; Dement, W. C. (1966). Ontogenetic development of the human sleep dream cycle. Science, 152, 604–618.</a:t>
            </a:r>
            <a:br>
              <a:rPr lang="en-GB" sz="1600" dirty="0"/>
            </a:br>
            <a:br>
              <a:rPr lang="en-GB" sz="1600" dirty="0"/>
            </a:br>
            <a:r>
              <a:rPr lang="en-GB" sz="1600" dirty="0"/>
              <a:t>Teaching School Council, (2016). Modern Foreign Languages Pedagogy Review.</a:t>
            </a:r>
          </a:p>
        </p:txBody>
      </p:sp>
    </p:spTree>
    <p:extLst>
      <p:ext uri="{BB962C8B-B14F-4D97-AF65-F5344CB8AC3E}">
        <p14:creationId xmlns:p14="http://schemas.microsoft.com/office/powerpoint/2010/main" val="101814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[2/3]</a:t>
            </a:r>
          </a:p>
        </p:txBody>
      </p:sp>
      <p:pic>
        <p:nvPicPr>
          <p:cNvPr id="7" name="Picture 6" descr="A picture containing old, surrounded, pond&#10;&#10;Description automatically generated">
            <a:extLst>
              <a:ext uri="{FF2B5EF4-FFF2-40B4-BE49-F238E27FC236}">
                <a16:creationId xmlns:a16="http://schemas.microsoft.com/office/drawing/2014/main" id="{31FAF035-F591-42FA-B395-A9B25D435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898" y="1296338"/>
            <a:ext cx="7272170" cy="4545106"/>
          </a:xfrm>
          <a:prstGeom prst="rect">
            <a:avLst/>
          </a:prstGeom>
        </p:spPr>
      </p:pic>
      <p:pic>
        <p:nvPicPr>
          <p:cNvPr id="8" name="Picture 7">
            <a:extLst>
              <a:ext uri="{FF2B5EF4-FFF2-40B4-BE49-F238E27FC236}">
                <a16:creationId xmlns:a16="http://schemas.microsoft.com/office/drawing/2014/main" id="{19BE502A-15AA-4F5A-B9CC-6CC1FCC9D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42697"/>
            <a:ext cx="7637929" cy="3818965"/>
          </a:xfrm>
          <a:prstGeom prst="rect">
            <a:avLst/>
          </a:prstGeom>
        </p:spPr>
      </p:pic>
    </p:spTree>
    <p:extLst>
      <p:ext uri="{BB962C8B-B14F-4D97-AF65-F5344CB8AC3E}">
        <p14:creationId xmlns:p14="http://schemas.microsoft.com/office/powerpoint/2010/main" val="13460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749"/>
            <a:ext cx="8493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Tienes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5" name="Table 4"/>
          <p:cNvGraphicFramePr>
            <a:graphicFrameLocks noGrp="1"/>
          </p:cNvGraphicFramePr>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extLst>
                    <a:ext uri="{9D8B030D-6E8A-4147-A177-3AD203B41FA5}">
                      <a16:colId xmlns:a16="http://schemas.microsoft.com/office/drawing/2014/main" val="20000"/>
                    </a:ext>
                  </a:extLst>
                </a:gridCol>
                <a:gridCol w="2878138">
                  <a:extLst>
                    <a:ext uri="{9D8B030D-6E8A-4147-A177-3AD203B41FA5}">
                      <a16:colId xmlns:a16="http://schemas.microsoft.com/office/drawing/2014/main" val="20001"/>
                    </a:ext>
                  </a:extLst>
                </a:gridCol>
                <a:gridCol w="2878138">
                  <a:extLst>
                    <a:ext uri="{9D8B030D-6E8A-4147-A177-3AD203B41FA5}">
                      <a16:colId xmlns:a16="http://schemas.microsoft.com/office/drawing/2014/main" val="20002"/>
                    </a:ext>
                  </a:extLst>
                </a:gridCol>
                <a:gridCol w="2878138">
                  <a:extLst>
                    <a:ext uri="{9D8B030D-6E8A-4147-A177-3AD203B41FA5}">
                      <a16:colId xmlns:a16="http://schemas.microsoft.com/office/drawing/2014/main" val="20003"/>
                    </a:ext>
                  </a:extLst>
                </a:gridCol>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gato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caballo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ratón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serpiente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cobaya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509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Tree>
    <p:extLst>
      <p:ext uri="{BB962C8B-B14F-4D97-AF65-F5344CB8AC3E}">
        <p14:creationId xmlns:p14="http://schemas.microsoft.com/office/powerpoint/2010/main" val="3132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610195" y="461665"/>
            <a:ext cx="10971609" cy="5668044"/>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3592376" y="0"/>
            <a:ext cx="53367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about 15 hours of teaching…</a:t>
            </a:r>
          </a:p>
        </p:txBody>
      </p:sp>
    </p:spTree>
    <p:extLst>
      <p:ext uri="{BB962C8B-B14F-4D97-AF65-F5344CB8AC3E}">
        <p14:creationId xmlns:p14="http://schemas.microsoft.com/office/powerpoint/2010/main" val="287718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9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9"/>
</p:tagLst>
</file>

<file path=ppt/tags/tag2.xml><?xml version="1.0" encoding="utf-8"?>
<p:tagLst xmlns:a="http://schemas.openxmlformats.org/drawingml/2006/main" xmlns:r="http://schemas.openxmlformats.org/officeDocument/2006/relationships" xmlns:p="http://schemas.openxmlformats.org/presentationml/2006/main">
  <p:tag name="TIMING" val="|17.7|4.3|10|77.3|6.2|6.8|13.5"/>
</p:tagLst>
</file>

<file path=ppt/tags/tag3.xml><?xml version="1.0" encoding="utf-8"?>
<p:tagLst xmlns:a="http://schemas.openxmlformats.org/drawingml/2006/main" xmlns:r="http://schemas.openxmlformats.org/officeDocument/2006/relationships" xmlns:p="http://schemas.openxmlformats.org/presentationml/2006/main">
  <p:tag name="TIMING" val="|21.3"/>
</p:tagLst>
</file>

<file path=ppt/tags/tag4.xml><?xml version="1.0" encoding="utf-8"?>
<p:tagLst xmlns:a="http://schemas.openxmlformats.org/drawingml/2006/main" xmlns:r="http://schemas.openxmlformats.org/officeDocument/2006/relationships" xmlns:p="http://schemas.openxmlformats.org/presentationml/2006/main">
  <p:tag name="TIMING" val="|27.3|33.9|61.9|67.9"/>
</p:tagLst>
</file>

<file path=ppt/tags/tag5.xml><?xml version="1.0" encoding="utf-8"?>
<p:tagLst xmlns:a="http://schemas.openxmlformats.org/drawingml/2006/main" xmlns:r="http://schemas.openxmlformats.org/officeDocument/2006/relationships" xmlns:p="http://schemas.openxmlformats.org/presentationml/2006/main">
  <p:tag name="TIMING" val="|4.3"/>
</p:tagLst>
</file>

<file path=ppt/tags/tag6.xml><?xml version="1.0" encoding="utf-8"?>
<p:tagLst xmlns:a="http://schemas.openxmlformats.org/drawingml/2006/main" xmlns:r="http://schemas.openxmlformats.org/officeDocument/2006/relationships" xmlns:p="http://schemas.openxmlformats.org/presentationml/2006/main">
  <p:tag name="TIMING" val="|7.6"/>
</p:tagLst>
</file>

<file path=ppt/tags/tag7.xml><?xml version="1.0" encoding="utf-8"?>
<p:tagLst xmlns:a="http://schemas.openxmlformats.org/drawingml/2006/main" xmlns:r="http://schemas.openxmlformats.org/officeDocument/2006/relationships" xmlns:p="http://schemas.openxmlformats.org/presentationml/2006/main">
  <p:tag name="TIMING" val="|22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Spanish_French_German_Templates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9344</TotalTime>
  <Words>9154</Words>
  <Application>Microsoft Office PowerPoint</Application>
  <PresentationFormat>Widescreen</PresentationFormat>
  <Paragraphs>608</Paragraphs>
  <Slides>40</Slides>
  <Notes>39</Notes>
  <HiddenSlides>0</HiddenSlides>
  <MMClips>3</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40</vt:i4>
      </vt:variant>
    </vt:vector>
  </HeadingPairs>
  <TitlesOfParts>
    <vt:vector size="54" baseType="lpstr">
      <vt:lpstr>Arial</vt:lpstr>
      <vt:lpstr>Calibri</vt:lpstr>
      <vt:lpstr>Cambria Math</vt:lpstr>
      <vt:lpstr>Century Gothic</vt:lpstr>
      <vt:lpstr>Lucida Handwriting</vt:lpstr>
      <vt:lpstr>Tw Cen MT</vt:lpstr>
      <vt:lpstr>1_Office Theme</vt:lpstr>
      <vt:lpstr>3_Office Theme</vt:lpstr>
      <vt:lpstr>6_Office Theme</vt:lpstr>
      <vt:lpstr>NCELP Theme</vt:lpstr>
      <vt:lpstr>4_Office Theme</vt:lpstr>
      <vt:lpstr>5_Office Theme</vt:lpstr>
      <vt:lpstr>Spanish_French_German_Templates2</vt:lpstr>
      <vt:lpstr>7_Office Theme</vt:lpstr>
      <vt:lpstr>Session 1: Curriculum Design: intent, implementation and impact in languages</vt:lpstr>
      <vt:lpstr>The three ‘I’s</vt:lpstr>
      <vt:lpstr>Aims for the session</vt:lpstr>
      <vt:lpstr>Identifying issues [1/3]</vt:lpstr>
      <vt:lpstr>Identifying issues [2/3]</vt:lpstr>
      <vt:lpstr>PowerPoint Presentation</vt:lpstr>
      <vt:lpstr>PowerPoint Presentation</vt:lpstr>
      <vt:lpstr>PowerPoint Presentation</vt:lpstr>
      <vt:lpstr>PowerPoint Presentation</vt:lpstr>
      <vt:lpstr>PowerPoint Presentation</vt:lpstr>
      <vt:lpstr>The indefinite article</vt:lpstr>
      <vt:lpstr>Identifying issues [2/3]</vt:lpstr>
      <vt:lpstr>Identifying issues [3/3]</vt:lpstr>
      <vt:lpstr>Does this mean that we get rid of themes and topics???!!!</vt:lpstr>
      <vt:lpstr>Una tradición mexicana: el Día de Muertos</vt:lpstr>
      <vt:lpstr>Una tradición mexicana: el Día de Muertos</vt:lpstr>
      <vt:lpstr>Mehmets und Heidis Ferien</vt:lpstr>
      <vt:lpstr>Léa parle des écoles en France  </vt:lpstr>
      <vt:lpstr>Léa parle des écoles en France  </vt:lpstr>
      <vt:lpstr>Léa parle des écoles en France  </vt:lpstr>
      <vt:lpstr>Aims for the session</vt:lpstr>
      <vt:lpstr>TSC review: Essential language knowledge  (for beginner language learners)</vt:lpstr>
      <vt:lpstr>Exploring alternatives</vt:lpstr>
      <vt:lpstr>Grammar</vt:lpstr>
      <vt:lpstr>Vocabulary</vt:lpstr>
      <vt:lpstr>Phonics</vt:lpstr>
      <vt:lpstr>Summing up</vt:lpstr>
      <vt:lpstr>Explore one SOW in detail</vt:lpstr>
      <vt:lpstr>Tabs in the NCELP SOW</vt:lpstr>
      <vt:lpstr>PowerPoint Presentation</vt:lpstr>
      <vt:lpstr>Tabs in the NCELP SOW</vt:lpstr>
      <vt:lpstr>PowerPoint Presentation</vt:lpstr>
      <vt:lpstr>Tabs in the NCELP SOW</vt:lpstr>
      <vt:lpstr>Resources</vt:lpstr>
      <vt:lpstr>Tabs in the NCELP SOW</vt:lpstr>
      <vt:lpstr>PowerPoint Presentation</vt:lpstr>
      <vt:lpstr>How can I change things now without changing everything?!</vt:lpstr>
      <vt:lpstr>Curriculum design take-aways</vt:lpstr>
      <vt:lpstr>Aims for the session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461</cp:revision>
  <cp:lastPrinted>2021-05-13T14:24:29Z</cp:lastPrinted>
  <dcterms:created xsi:type="dcterms:W3CDTF">2019-03-27T07:30:03Z</dcterms:created>
  <dcterms:modified xsi:type="dcterms:W3CDTF">2021-07-03T14:19:20Z</dcterms:modified>
</cp:coreProperties>
</file>