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8"/>
  </p:notesMasterIdLst>
  <p:sldIdLst>
    <p:sldId id="257" r:id="rId4"/>
    <p:sldId id="382" r:id="rId5"/>
    <p:sldId id="447" r:id="rId6"/>
    <p:sldId id="303" r:id="rId7"/>
    <p:sldId id="329" r:id="rId8"/>
    <p:sldId id="383" r:id="rId9"/>
    <p:sldId id="304" r:id="rId10"/>
    <p:sldId id="448" r:id="rId11"/>
    <p:sldId id="449" r:id="rId12"/>
    <p:sldId id="305" r:id="rId13"/>
    <p:sldId id="321" r:id="rId14"/>
    <p:sldId id="322" r:id="rId15"/>
    <p:sldId id="324" r:id="rId16"/>
    <p:sldId id="315" r:id="rId17"/>
    <p:sldId id="325" r:id="rId18"/>
    <p:sldId id="326" r:id="rId19"/>
    <p:sldId id="330" r:id="rId20"/>
    <p:sldId id="328" r:id="rId21"/>
    <p:sldId id="331" r:id="rId22"/>
    <p:sldId id="332" r:id="rId23"/>
    <p:sldId id="327" r:id="rId24"/>
    <p:sldId id="333" r:id="rId25"/>
    <p:sldId id="334" r:id="rId26"/>
    <p:sldId id="335" r:id="rId27"/>
    <p:sldId id="337" r:id="rId28"/>
    <p:sldId id="339" r:id="rId29"/>
    <p:sldId id="341" r:id="rId30"/>
    <p:sldId id="343" r:id="rId31"/>
    <p:sldId id="345" r:id="rId32"/>
    <p:sldId id="346" r:id="rId33"/>
    <p:sldId id="347" r:id="rId34"/>
    <p:sldId id="348" r:id="rId35"/>
    <p:sldId id="349" r:id="rId36"/>
    <p:sldId id="350" r:id="rId37"/>
    <p:sldId id="351" r:id="rId38"/>
    <p:sldId id="352" r:id="rId39"/>
    <p:sldId id="353" r:id="rId40"/>
    <p:sldId id="354" r:id="rId41"/>
    <p:sldId id="355" r:id="rId42"/>
    <p:sldId id="356" r:id="rId43"/>
    <p:sldId id="357" r:id="rId44"/>
    <p:sldId id="323" r:id="rId45"/>
    <p:sldId id="358" r:id="rId46"/>
    <p:sldId id="359" r:id="rId47"/>
    <p:sldId id="360" r:id="rId48"/>
    <p:sldId id="361" r:id="rId49"/>
    <p:sldId id="362" r:id="rId50"/>
    <p:sldId id="363" r:id="rId51"/>
    <p:sldId id="364" r:id="rId52"/>
    <p:sldId id="365" r:id="rId53"/>
    <p:sldId id="366" r:id="rId54"/>
    <p:sldId id="367" r:id="rId55"/>
    <p:sldId id="446" r:id="rId56"/>
    <p:sldId id="36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autoAdjust="0"/>
    <p:restoredTop sz="71277" autoAdjust="0"/>
  </p:normalViewPr>
  <p:slideViewPr>
    <p:cSldViewPr snapToGrid="0">
      <p:cViewPr varScale="1">
        <p:scale>
          <a:sx n="75" d="100"/>
          <a:sy n="75" d="100"/>
        </p:scale>
        <p:origin x="1888" y="1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9DE8E-FAFF-4A38-A0F6-EF88AA867E0C}"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0793B-A167-4084-980B-BBBD3228DC0A}" type="slidenum">
              <a:rPr lang="en-GB" smtClean="0"/>
              <a:t>‹#›</a:t>
            </a:fld>
            <a:endParaRPr lang="en-GB"/>
          </a:p>
        </p:txBody>
      </p:sp>
    </p:spTree>
    <p:extLst>
      <p:ext uri="{BB962C8B-B14F-4D97-AF65-F5344CB8AC3E}">
        <p14:creationId xmlns:p14="http://schemas.microsoft.com/office/powerpoint/2010/main" val="64369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reeworldmaps.net/europe/spain/political.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a:t>
            </a:r>
            <a:r>
              <a:rPr lang="en-GB" sz="1200" b="0" dirty="0">
                <a:solidFill>
                  <a:prstClr val="white"/>
                </a:solidFill>
              </a:rPr>
              <a:t>son’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‘es’, ‘hay’ and ‘tiene’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SSC [ga], [go],</a:t>
            </a:r>
            <a:r>
              <a:rPr lang="en-GB" b="0" baseline="0" dirty="0"/>
              <a:t> </a:t>
            </a:r>
            <a:r>
              <a:rPr lang="en-GB" b="0" dirty="0"/>
              <a:t>[gu]</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7.1.2.4 (introduce) </a:t>
            </a:r>
            <a:r>
              <a:rPr lang="es-ES" b="0" dirty="0"/>
              <a:t>son [ser-7]; pequeño [202]; bueno [98]; malo [368]; famoso [997]; bonito [891]; feo [2373]; rico¹ [398]; caro [2179]; barato [2164]; antiguo [446] ¿cómo es? [cómo-151]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7.1.2.1 (</a:t>
            </a:r>
            <a:r>
              <a:rPr lang="es-ES" b="1" dirty="0" err="1"/>
              <a:t>revisit</a:t>
            </a:r>
            <a:r>
              <a:rPr lang="es-ES" b="1" dirty="0"/>
              <a:t>) </a:t>
            </a:r>
            <a:r>
              <a:rPr lang="es-ES" b="0" dirty="0"/>
              <a:t>no [11]; caminar [514]; estudiar [281]; español¹ [262]; inglés¹ [583]; arte [208]; ciencia(s) [738]; señor¹ [201]; señora¹ [509]; mucho (as </a:t>
            </a:r>
            <a:r>
              <a:rPr lang="es-ES" b="0" dirty="0" err="1"/>
              <a:t>adverb</a:t>
            </a:r>
            <a:r>
              <a:rPr lang="es-ES" b="0" dirty="0"/>
              <a:t> </a:t>
            </a:r>
            <a:r>
              <a:rPr lang="es-ES" b="0" dirty="0" err="1"/>
              <a:t>only</a:t>
            </a:r>
            <a:r>
              <a:rPr lang="es-ES" b="0" dirty="0"/>
              <a:t>) [41]; pero [30]; verdadero [558]; o [29]; falso [1599]; entiendo [entender-229]; silencio [518]; grupo [200]; perdón [1729]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7.1.1.3 (</a:t>
            </a:r>
            <a:r>
              <a:rPr lang="es-ES" b="1" dirty="0" err="1"/>
              <a:t>revisit</a:t>
            </a:r>
            <a:r>
              <a:rPr lang="es-ES" b="1" dirty="0"/>
              <a:t>) </a:t>
            </a:r>
            <a:r>
              <a:rPr lang="es-ES" b="0" dirty="0"/>
              <a:t>ser [7]; soy; eres; es; alegre [2081]; simpático [3349]; guapo [4192]; alto¹ [231]; bajo¹ [236]; y [4]; marca [marcar-993]; correcto [1467]; opción [1175]</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10</a:t>
            </a:fld>
            <a:endParaRPr lang="en-GB" dirty="0"/>
          </a:p>
        </p:txBody>
      </p:sp>
    </p:spTree>
    <p:extLst>
      <p:ext uri="{BB962C8B-B14F-4D97-AF65-F5344CB8AC3E}">
        <p14:creationId xmlns:p14="http://schemas.microsoft.com/office/powerpoint/2010/main" val="428244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See</a:t>
            </a:r>
            <a:r>
              <a:rPr lang="en-GB" sz="1200" kern="1200" baseline="0" dirty="0">
                <a:solidFill>
                  <a:schemeClr val="tx1"/>
                </a:solidFill>
                <a:effectLst/>
                <a:latin typeface="+mn-lt"/>
                <a:ea typeface="+mn-ea"/>
                <a:cs typeface="+mn-cs"/>
              </a:rPr>
              <a:t> the next slide for a variation of this activity.</a:t>
            </a:r>
            <a:endParaRPr lang="en-US" b="1" dirty="0"/>
          </a:p>
          <a:p>
            <a:endParaRPr lang="en-US" b="1" dirty="0"/>
          </a:p>
          <a:p>
            <a:r>
              <a:rPr lang="en-US" b="1" dirty="0"/>
              <a:t>Timing: </a:t>
            </a:r>
            <a:r>
              <a:rPr lang="en-US" b="0" dirty="0"/>
              <a:t>7 minutes</a:t>
            </a:r>
          </a:p>
          <a:p>
            <a:endParaRPr lang="en-US" b="1" dirty="0"/>
          </a:p>
          <a:p>
            <a:r>
              <a:rPr lang="en-US" b="1" dirty="0"/>
              <a:t>Aim: </a:t>
            </a:r>
            <a:r>
              <a:rPr lang="en-US" b="0" dirty="0"/>
              <a:t>to practise mapping</a:t>
            </a:r>
            <a:r>
              <a:rPr lang="en-US" b="0" baseline="0" dirty="0"/>
              <a:t> sound to spelling for the SSCs [</a:t>
            </a:r>
            <a:r>
              <a:rPr lang="en-US" b="0" baseline="0" dirty="0" err="1"/>
              <a:t>ga</a:t>
            </a:r>
            <a:r>
              <a:rPr lang="en-US" b="0" baseline="0" dirty="0"/>
              <a:t>], [go] and [</a:t>
            </a:r>
            <a:r>
              <a:rPr lang="en-US" b="0" baseline="0" dirty="0" err="1"/>
              <a:t>gu</a:t>
            </a:r>
            <a:r>
              <a:rPr lang="en-US" b="0" baseline="0" dirty="0"/>
              <a:t>]</a:t>
            </a:r>
            <a:endParaRPr lang="en-US" b="0" dirty="0"/>
          </a:p>
          <a:p>
            <a:endParaRPr lang="en-US" b="1" dirty="0"/>
          </a:p>
          <a:p>
            <a:r>
              <a:rPr lang="en-US" b="1" dirty="0"/>
              <a:t>Procedure:</a:t>
            </a:r>
          </a:p>
          <a:p>
            <a:r>
              <a:rPr lang="en-US" b="0" dirty="0"/>
              <a:t>1. Students write</a:t>
            </a:r>
            <a:r>
              <a:rPr lang="en-US" b="0" baseline="0" dirty="0"/>
              <a:t> 1-10.</a:t>
            </a:r>
            <a:endParaRPr lang="en-US" b="0" dirty="0"/>
          </a:p>
          <a:p>
            <a:r>
              <a:rPr lang="en-US" b="0" dirty="0"/>
              <a:t>2. Students</a:t>
            </a:r>
            <a:r>
              <a:rPr lang="en-US" b="0" baseline="0" dirty="0"/>
              <a:t> listen. For each item, they write ‘</a:t>
            </a:r>
            <a:r>
              <a:rPr lang="en-US" b="0" baseline="0" dirty="0" err="1"/>
              <a:t>ga</a:t>
            </a:r>
            <a:r>
              <a:rPr lang="en-US" b="0" baseline="0" dirty="0"/>
              <a:t>’, ‘go’ or ‘</a:t>
            </a:r>
            <a:r>
              <a:rPr lang="en-US" b="0" baseline="0" dirty="0" err="1"/>
              <a:t>gu</a:t>
            </a:r>
            <a:r>
              <a:rPr lang="en-US" b="0" baseline="0" dirty="0"/>
              <a:t>’.</a:t>
            </a:r>
            <a:endParaRPr lang="en-US" b="0" dirty="0"/>
          </a:p>
          <a:p>
            <a:r>
              <a:rPr lang="en-US" b="0" dirty="0"/>
              <a:t>3. Afterwards, students translate the</a:t>
            </a:r>
            <a:r>
              <a:rPr lang="en-US" b="0" baseline="0" dirty="0"/>
              <a:t> words into English.</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r>
              <a:rPr lang="en-GB" sz="1200" kern="1200" dirty="0">
                <a:solidFill>
                  <a:schemeClr val="tx1"/>
                </a:solidFill>
                <a:effectLst/>
                <a:latin typeface="+mn-lt"/>
                <a:ea typeface="+mn-ea"/>
                <a:cs typeface="+mn-cs"/>
              </a:rPr>
              <a:t>These are high-frequency words that some students will acquire incidentally.</a:t>
            </a:r>
            <a:r>
              <a:rPr lang="en-GB" sz="1200" kern="1200" baseline="0" dirty="0">
                <a:solidFill>
                  <a:schemeClr val="tx1"/>
                </a:solidFill>
                <a:effectLst/>
                <a:latin typeface="+mn-lt"/>
                <a:ea typeface="+mn-ea"/>
                <a:cs typeface="+mn-cs"/>
              </a:rPr>
              <a:t> They</a:t>
            </a:r>
            <a:r>
              <a:rPr lang="en-GB" sz="1200" kern="1200" dirty="0">
                <a:solidFill>
                  <a:schemeClr val="tx1"/>
                </a:solidFill>
                <a:effectLst/>
                <a:latin typeface="+mn-lt"/>
                <a:ea typeface="+mn-ea"/>
                <a:cs typeface="+mn-cs"/>
              </a:rPr>
              <a:t> are not</a:t>
            </a:r>
            <a:r>
              <a:rPr lang="en-GB" sz="1200" kern="1200" baseline="0" dirty="0">
                <a:solidFill>
                  <a:schemeClr val="tx1"/>
                </a:solidFill>
                <a:effectLst/>
                <a:latin typeface="+mn-lt"/>
                <a:ea typeface="+mn-ea"/>
                <a:cs typeface="+mn-cs"/>
              </a:rPr>
              <a:t> automatically </a:t>
            </a:r>
            <a:r>
              <a:rPr lang="en-GB" sz="1200" kern="1200" dirty="0">
                <a:solidFill>
                  <a:schemeClr val="tx1"/>
                </a:solidFill>
                <a:effectLst/>
                <a:latin typeface="+mn-lt"/>
                <a:ea typeface="+mn-ea"/>
                <a:cs typeface="+mn-cs"/>
              </a:rPr>
              <a:t>counted within the core expected learning of 360 words in Y7 (though some will be introduced</a:t>
            </a:r>
            <a:r>
              <a:rPr lang="en-GB" sz="1200" kern="1200" baseline="0" dirty="0">
                <a:solidFill>
                  <a:schemeClr val="tx1"/>
                </a:solidFill>
                <a:effectLst/>
                <a:latin typeface="+mn-lt"/>
                <a:ea typeface="+mn-ea"/>
                <a:cs typeface="+mn-cs"/>
              </a:rPr>
              <a:t> as vocabulary items). T</a:t>
            </a:r>
            <a:r>
              <a:rPr lang="en-GB" sz="1200" kern="1200" dirty="0">
                <a:solidFill>
                  <a:schemeClr val="tx1"/>
                </a:solidFill>
                <a:effectLst/>
                <a:latin typeface="+mn-lt"/>
                <a:ea typeface="+mn-ea"/>
                <a:cs typeface="+mn-cs"/>
              </a:rPr>
              <a:t>he additional challenge of translating into English shouldn’t be seen as a test, but as an additional opportunity.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US" b="1" dirty="0"/>
              <a:t>Transcript:</a:t>
            </a:r>
          </a:p>
          <a:p>
            <a:pPr marL="228600" indent="-228600">
              <a:buAutoNum type="arabicPeriod"/>
            </a:pPr>
            <a:r>
              <a:rPr lang="en-US" b="0" dirty="0" err="1"/>
              <a:t>Conmigo</a:t>
            </a:r>
            <a:endParaRPr lang="en-US" b="0" dirty="0"/>
          </a:p>
          <a:p>
            <a:pPr marL="228600" indent="-228600">
              <a:buAutoNum type="arabicPeriod"/>
            </a:pPr>
            <a:r>
              <a:rPr lang="en-US" b="0" dirty="0" err="1"/>
              <a:t>Seguro</a:t>
            </a:r>
            <a:endParaRPr lang="en-US" b="0" dirty="0"/>
          </a:p>
          <a:p>
            <a:pPr marL="228600" indent="-228600">
              <a:buAutoNum type="arabicPeriod"/>
            </a:pPr>
            <a:r>
              <a:rPr lang="en-US" b="0" dirty="0" err="1"/>
              <a:t>Gol</a:t>
            </a:r>
            <a:endParaRPr lang="en-US" b="0" dirty="0"/>
          </a:p>
          <a:p>
            <a:pPr marL="228600" indent="-228600">
              <a:buAutoNum type="arabicPeriod"/>
            </a:pPr>
            <a:r>
              <a:rPr lang="en-US" b="0" dirty="0" err="1"/>
              <a:t>Gato</a:t>
            </a:r>
            <a:endParaRPr lang="en-US" b="0" dirty="0"/>
          </a:p>
          <a:p>
            <a:pPr marL="228600" indent="-228600">
              <a:buAutoNum type="arabicPeriod"/>
            </a:pPr>
            <a:r>
              <a:rPr lang="en-US" b="0" dirty="0" err="1"/>
              <a:t>Preguntar</a:t>
            </a:r>
            <a:endParaRPr lang="en-US" b="0" dirty="0"/>
          </a:p>
          <a:p>
            <a:pPr marL="228600" indent="-228600">
              <a:buAutoNum type="arabicPeriod"/>
            </a:pPr>
            <a:r>
              <a:rPr lang="en-US" b="0" dirty="0"/>
              <a:t>Segundo</a:t>
            </a:r>
          </a:p>
          <a:p>
            <a:pPr marL="228600" indent="-228600">
              <a:buAutoNum type="arabicPeriod"/>
            </a:pPr>
            <a:r>
              <a:rPr lang="en-US" b="0" dirty="0"/>
              <a:t>Amiga</a:t>
            </a:r>
          </a:p>
          <a:p>
            <a:pPr marL="228600" indent="-228600">
              <a:buAutoNum type="arabicPeriod"/>
            </a:pPr>
            <a:r>
              <a:rPr lang="en-US" b="0" dirty="0" err="1"/>
              <a:t>Ganar</a:t>
            </a:r>
            <a:endParaRPr lang="en-US" b="0" dirty="0"/>
          </a:p>
          <a:p>
            <a:pPr marL="228600" indent="-228600">
              <a:buAutoNum type="arabicPeriod"/>
            </a:pPr>
            <a:r>
              <a:rPr lang="en-US" b="0" dirty="0"/>
              <a:t>Largo</a:t>
            </a:r>
          </a:p>
          <a:p>
            <a:pPr marL="228600" indent="-228600">
              <a:buAutoNum type="arabicPeriod"/>
            </a:pPr>
            <a:r>
              <a:rPr lang="en-US" b="0" dirty="0"/>
              <a:t>Lugar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ganar</a:t>
            </a:r>
            <a:r>
              <a:rPr lang="en-GB" b="0" baseline="0" dirty="0"/>
              <a:t> [295]; </a:t>
            </a:r>
            <a:r>
              <a:rPr lang="en-GB" b="0" baseline="0" dirty="0" err="1"/>
              <a:t>gato</a:t>
            </a:r>
            <a:r>
              <a:rPr lang="en-GB" b="0" baseline="0" dirty="0"/>
              <a:t> [1728]; amiga [1172]; </a:t>
            </a:r>
            <a:r>
              <a:rPr lang="en-GB" b="0" baseline="0" dirty="0" err="1"/>
              <a:t>gol</a:t>
            </a:r>
            <a:r>
              <a:rPr lang="en-GB" b="0" baseline="0" dirty="0"/>
              <a:t> [2069]; </a:t>
            </a:r>
            <a:r>
              <a:rPr lang="en-GB" b="0" baseline="0" dirty="0" err="1"/>
              <a:t>conmigo</a:t>
            </a:r>
            <a:r>
              <a:rPr lang="en-GB" b="0" baseline="0" dirty="0"/>
              <a:t> [1256]; largo [1755]; </a:t>
            </a:r>
            <a:r>
              <a:rPr lang="en-GB" b="0" baseline="0" dirty="0" err="1"/>
              <a:t>preguntar</a:t>
            </a:r>
            <a:r>
              <a:rPr lang="en-GB" b="0" baseline="0" dirty="0"/>
              <a:t> [219]; </a:t>
            </a:r>
            <a:r>
              <a:rPr lang="en-GB" b="0" baseline="0" dirty="0" err="1"/>
              <a:t>segundo</a:t>
            </a:r>
            <a:r>
              <a:rPr lang="en-GB" b="0" baseline="0" dirty="0"/>
              <a:t> [223]; </a:t>
            </a:r>
            <a:r>
              <a:rPr lang="en-GB" b="0" baseline="0" dirty="0" err="1"/>
              <a:t>seguro</a:t>
            </a:r>
            <a:r>
              <a:rPr lang="en-GB" b="0" baseline="0" dirty="0"/>
              <a:t> [407]; </a:t>
            </a:r>
            <a:r>
              <a:rPr lang="en-GB" b="0" baseline="0" dirty="0" err="1"/>
              <a:t>lugar</a:t>
            </a:r>
            <a:r>
              <a:rPr lang="en-GB" b="0" baseline="0" dirty="0"/>
              <a:t> [144]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Variation: </a:t>
            </a:r>
            <a:r>
              <a:rPr lang="en-GB" sz="1200" kern="1200" dirty="0">
                <a:solidFill>
                  <a:schemeClr val="tx1"/>
                </a:solidFill>
                <a:effectLst/>
                <a:latin typeface="+mn-lt"/>
                <a:ea typeface="+mn-ea"/>
                <a:cs typeface="+mn-cs"/>
              </a:rPr>
              <a:t>students</a:t>
            </a:r>
            <a:r>
              <a:rPr lang="en-GB" sz="1200" kern="1200" baseline="0" dirty="0">
                <a:solidFill>
                  <a:schemeClr val="tx1"/>
                </a:solidFill>
                <a:effectLst/>
                <a:latin typeface="+mn-lt"/>
                <a:ea typeface="+mn-ea"/>
                <a:cs typeface="+mn-cs"/>
              </a:rPr>
              <a:t> have to write the whole word.</a:t>
            </a:r>
            <a:endParaRPr lang="en-GB" sz="1200" kern="1200" dirty="0">
              <a:solidFill>
                <a:schemeClr val="tx1"/>
              </a:solidFill>
              <a:effectLst/>
              <a:latin typeface="+mn-lt"/>
              <a:ea typeface="+mn-ea"/>
              <a:cs typeface="+mn-cs"/>
            </a:endParaRPr>
          </a:p>
          <a:p>
            <a:endParaRPr lang="en-US" b="0" dirty="0"/>
          </a:p>
          <a:p>
            <a:r>
              <a:rPr lang="en-US" b="1" dirty="0"/>
              <a:t>Transcript:</a:t>
            </a:r>
          </a:p>
          <a:p>
            <a:pPr marL="228600" indent="-228600">
              <a:buAutoNum type="arabicPeriod"/>
            </a:pPr>
            <a:r>
              <a:rPr lang="en-US" b="0" dirty="0" err="1"/>
              <a:t>Conmigo</a:t>
            </a:r>
            <a:endParaRPr lang="en-US" b="0" dirty="0"/>
          </a:p>
          <a:p>
            <a:pPr marL="228600" indent="-228600">
              <a:buAutoNum type="arabicPeriod"/>
            </a:pPr>
            <a:r>
              <a:rPr lang="en-US" b="0" dirty="0"/>
              <a:t>Seguro</a:t>
            </a:r>
          </a:p>
          <a:p>
            <a:pPr marL="228600" indent="-228600">
              <a:buAutoNum type="arabicPeriod"/>
            </a:pPr>
            <a:r>
              <a:rPr lang="en-US" b="0" dirty="0"/>
              <a:t>Gol</a:t>
            </a:r>
          </a:p>
          <a:p>
            <a:pPr marL="228600" indent="-228600">
              <a:buAutoNum type="arabicPeriod"/>
            </a:pPr>
            <a:r>
              <a:rPr lang="en-US" b="0" dirty="0" err="1"/>
              <a:t>Gato</a:t>
            </a:r>
            <a:endParaRPr lang="en-US" b="0" dirty="0"/>
          </a:p>
          <a:p>
            <a:pPr marL="228600" indent="-228600">
              <a:buAutoNum type="arabicPeriod"/>
            </a:pPr>
            <a:r>
              <a:rPr lang="en-US" b="0" dirty="0" err="1"/>
              <a:t>Preguntar</a:t>
            </a:r>
            <a:endParaRPr lang="en-US" b="0" dirty="0"/>
          </a:p>
          <a:p>
            <a:pPr marL="228600" indent="-228600">
              <a:buAutoNum type="arabicPeriod"/>
            </a:pPr>
            <a:r>
              <a:rPr lang="en-US" b="0" dirty="0"/>
              <a:t>Segundo</a:t>
            </a:r>
          </a:p>
          <a:p>
            <a:pPr marL="228600" indent="-228600">
              <a:buAutoNum type="arabicPeriod"/>
            </a:pPr>
            <a:r>
              <a:rPr lang="en-US" b="0" dirty="0"/>
              <a:t>Amiga</a:t>
            </a:r>
          </a:p>
          <a:p>
            <a:pPr marL="228600" indent="-228600">
              <a:buAutoNum type="arabicPeriod"/>
            </a:pPr>
            <a:r>
              <a:rPr lang="en-US" b="0" dirty="0" err="1"/>
              <a:t>Ganar</a:t>
            </a:r>
            <a:endParaRPr lang="en-US" b="0" dirty="0"/>
          </a:p>
          <a:p>
            <a:pPr marL="228600" indent="-228600">
              <a:buAutoNum type="arabicPeriod"/>
            </a:pPr>
            <a:r>
              <a:rPr lang="en-US" b="0" dirty="0"/>
              <a:t>Largo</a:t>
            </a:r>
          </a:p>
          <a:p>
            <a:pPr marL="228600" indent="-228600">
              <a:buAutoNum type="arabicPeriod"/>
            </a:pPr>
            <a:r>
              <a:rPr lang="en-US" b="0" dirty="0"/>
              <a:t>Lugar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ganar</a:t>
            </a:r>
            <a:r>
              <a:rPr lang="en-GB" b="0" baseline="0" dirty="0"/>
              <a:t> [295]; </a:t>
            </a:r>
            <a:r>
              <a:rPr lang="en-GB" b="0" baseline="0" dirty="0" err="1"/>
              <a:t>gato</a:t>
            </a:r>
            <a:r>
              <a:rPr lang="en-GB" b="0" baseline="0" dirty="0"/>
              <a:t> [1728]; amiga [1172]; </a:t>
            </a:r>
            <a:r>
              <a:rPr lang="en-GB" b="0" baseline="0" dirty="0" err="1"/>
              <a:t>gol</a:t>
            </a:r>
            <a:r>
              <a:rPr lang="en-GB" b="0" baseline="0" dirty="0"/>
              <a:t> [2069]; </a:t>
            </a:r>
            <a:r>
              <a:rPr lang="en-GB" b="0" baseline="0" dirty="0" err="1"/>
              <a:t>conmigo</a:t>
            </a:r>
            <a:r>
              <a:rPr lang="en-GB" b="0" baseline="0" dirty="0"/>
              <a:t> [1256]; largo [1755]; </a:t>
            </a:r>
            <a:r>
              <a:rPr lang="en-GB" b="0" baseline="0" dirty="0" err="1"/>
              <a:t>preguntar</a:t>
            </a:r>
            <a:r>
              <a:rPr lang="en-GB" b="0" baseline="0" dirty="0"/>
              <a:t> [219]; </a:t>
            </a:r>
            <a:r>
              <a:rPr lang="en-GB" b="0" baseline="0" dirty="0" err="1"/>
              <a:t>segundo</a:t>
            </a:r>
            <a:r>
              <a:rPr lang="en-GB" b="0" baseline="0" dirty="0"/>
              <a:t> [223]; </a:t>
            </a:r>
            <a:r>
              <a:rPr lang="en-GB" b="0" baseline="0" dirty="0" err="1"/>
              <a:t>seguro</a:t>
            </a:r>
            <a:r>
              <a:rPr lang="en-GB" b="0" baseline="0" dirty="0"/>
              <a:t> [407]; </a:t>
            </a:r>
            <a:r>
              <a:rPr lang="en-GB" b="0" baseline="0" dirty="0" err="1"/>
              <a:t>lugar</a:t>
            </a:r>
            <a:r>
              <a:rPr lang="en-GB" b="0" baseline="0" dirty="0"/>
              <a:t> [144]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err="1"/>
              <a:t>Vocabulario</a:t>
            </a:r>
            <a:endParaRPr lang="en-GB" b="1" dirty="0"/>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br>
              <a:rPr lang="en-GB"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son [7 – ser]; </a:t>
            </a:r>
            <a:r>
              <a:rPr lang="es-ES" baseline="0" dirty="0"/>
              <a:t>pequeño [202]; bueno [98]; malo [368]; famoso [997]; bonito [891]; feo [2373]; rico [398]; caro [2179]; barato [2164]; antiguo [446]  ¿cómo es? [cómo - 151]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Game of pairs.</a:t>
            </a:r>
            <a:endParaRPr lang="en-GB" b="1" dirty="0"/>
          </a:p>
          <a:p>
            <a:endParaRPr lang="en-US" b="1" dirty="0"/>
          </a:p>
          <a:p>
            <a:r>
              <a:rPr lang="en-US" b="1" dirty="0"/>
              <a:t>Timing:</a:t>
            </a:r>
            <a:r>
              <a:rPr lang="en-US" b="1" baseline="0" dirty="0"/>
              <a:t> </a:t>
            </a:r>
            <a:r>
              <a:rPr lang="en-US" b="0" baseline="0" dirty="0"/>
              <a:t>5 minutes (slides 14-15)</a:t>
            </a:r>
            <a:endParaRPr lang="en-US" b="0" dirty="0"/>
          </a:p>
          <a:p>
            <a:endParaRPr lang="en-US" b="1" dirty="0"/>
          </a:p>
          <a:p>
            <a:r>
              <a:rPr lang="en-US" b="1" dirty="0"/>
              <a:t>Aim: </a:t>
            </a:r>
            <a:r>
              <a:rPr lang="en-US" b="0" dirty="0"/>
              <a:t>to identify the correct Spanish word for each</a:t>
            </a:r>
            <a:r>
              <a:rPr lang="en-US" b="0" baseline="0" dirty="0"/>
              <a:t> English word </a:t>
            </a:r>
          </a:p>
          <a:p>
            <a:endParaRPr lang="en-US" b="0"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Each letter disappears on click, then is obscured again on second click</a:t>
            </a:r>
            <a:endParaRPr lang="en-US" b="0" dirty="0"/>
          </a:p>
          <a:p>
            <a:r>
              <a:rPr lang="en-US" b="0" dirty="0"/>
              <a:t>2. The teacher can prompt students to say a letter. This can be done in any order.</a:t>
            </a:r>
          </a:p>
          <a:p>
            <a:r>
              <a:rPr lang="en-US" b="0" dirty="0"/>
              <a:t>3. Once all</a:t>
            </a:r>
            <a:r>
              <a:rPr lang="en-US" b="0" baseline="0" dirty="0"/>
              <a:t> 6 pairs are identified, move on to the next slide.</a:t>
            </a:r>
          </a:p>
          <a:p>
            <a:endParaRPr lang="en-US" b="0" dirty="0"/>
          </a:p>
          <a:p>
            <a:r>
              <a:rPr lang="en-GB" b="1" dirty="0"/>
              <a:t>Notes:</a:t>
            </a:r>
            <a:endParaRPr lang="en-GB" baseline="0" dirty="0"/>
          </a:p>
          <a:p>
            <a:r>
              <a:rPr lang="en-GB" baseline="0" dirty="0"/>
              <a:t>1. This is also a way to practise the alphabet – encourage students to say a letter aloud to reveal the word behind it. (This could also be adapted to practise numbers.)</a:t>
            </a:r>
          </a:p>
          <a:p>
            <a:r>
              <a:rPr lang="en-GB" b="0" baseline="0" dirty="0"/>
              <a:t>2. Answers:</a:t>
            </a:r>
          </a:p>
          <a:p>
            <a:r>
              <a:rPr lang="en-GB" b="1" baseline="0" dirty="0"/>
              <a:t>A-F: </a:t>
            </a:r>
            <a:r>
              <a:rPr lang="en-GB" baseline="0" dirty="0"/>
              <a:t>bonito; </a:t>
            </a:r>
            <a:r>
              <a:rPr lang="en-GB" baseline="0" dirty="0" err="1"/>
              <a:t>caro</a:t>
            </a:r>
            <a:r>
              <a:rPr lang="en-GB" baseline="0" dirty="0"/>
              <a:t>; </a:t>
            </a:r>
            <a:r>
              <a:rPr lang="en-GB" baseline="0" dirty="0" err="1"/>
              <a:t>antiguo</a:t>
            </a:r>
            <a:r>
              <a:rPr lang="en-GB" baseline="0" dirty="0"/>
              <a:t>; ¿Cómo es?; </a:t>
            </a:r>
            <a:r>
              <a:rPr lang="en-GB" baseline="0" dirty="0" err="1"/>
              <a:t>malo</a:t>
            </a:r>
            <a:r>
              <a:rPr lang="en-GB" baseline="0" dirty="0"/>
              <a:t>; </a:t>
            </a:r>
            <a:r>
              <a:rPr lang="en-GB" baseline="0" dirty="0" err="1"/>
              <a:t>feo</a:t>
            </a:r>
            <a:endParaRPr lang="en-GB" baseline="0" dirty="0"/>
          </a:p>
          <a:p>
            <a:r>
              <a:rPr lang="en-GB" b="1" baseline="0" dirty="0"/>
              <a:t>G-L: </a:t>
            </a:r>
            <a:r>
              <a:rPr lang="en-GB" baseline="0" dirty="0"/>
              <a:t>ugly; expensive; beautiful; what is he/she/it like?; old; ancient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Snap! </a:t>
            </a:r>
            <a:r>
              <a:rPr lang="en-GB" b="0" dirty="0"/>
              <a:t>Vocabulary practice</a:t>
            </a:r>
            <a:r>
              <a:rPr lang="en-GB" b="0" baseline="0" dirty="0"/>
              <a:t> </a:t>
            </a:r>
            <a:r>
              <a:rPr lang="en-GB" dirty="0"/>
              <a:t>(continued)</a:t>
            </a:r>
          </a:p>
          <a:p>
            <a:endParaRPr lang="en-GB" dirty="0"/>
          </a:p>
          <a:p>
            <a:r>
              <a:rPr lang="en-GB" b="1" baseline="0" dirty="0"/>
              <a:t>Procedure:</a:t>
            </a:r>
          </a:p>
          <a:p>
            <a:r>
              <a:rPr lang="en-GB" baseline="0" dirty="0"/>
              <a:t>1. As described on previous slide</a:t>
            </a:r>
          </a:p>
          <a:p>
            <a:r>
              <a:rPr lang="en-GB" baseline="0" dirty="0"/>
              <a:t>2. Finish the alphabet (ask students which letters are missing). These are X, Y and Z.</a:t>
            </a:r>
          </a:p>
          <a:p>
            <a:endParaRPr lang="en-GB" baseline="0" dirty="0"/>
          </a:p>
          <a:p>
            <a:r>
              <a:rPr lang="en-GB" dirty="0"/>
              <a:t>Answers:</a:t>
            </a:r>
          </a:p>
          <a:p>
            <a:r>
              <a:rPr lang="en-GB" b="1" baseline="0" dirty="0"/>
              <a:t>M-Q: </a:t>
            </a:r>
            <a:r>
              <a:rPr lang="en-GB" baseline="0" dirty="0"/>
              <a:t>Bueno; </a:t>
            </a:r>
            <a:r>
              <a:rPr lang="en-GB" baseline="0" dirty="0" err="1"/>
              <a:t>rico</a:t>
            </a:r>
            <a:r>
              <a:rPr lang="en-GB" baseline="0" dirty="0"/>
              <a:t>; son; </a:t>
            </a:r>
            <a:r>
              <a:rPr lang="en-GB" baseline="0" dirty="0" err="1"/>
              <a:t>barato</a:t>
            </a:r>
            <a:r>
              <a:rPr lang="en-GB" baseline="0" dirty="0"/>
              <a:t>; </a:t>
            </a:r>
            <a:r>
              <a:rPr lang="en-GB" baseline="0" dirty="0" err="1"/>
              <a:t>famoso</a:t>
            </a:r>
            <a:r>
              <a:rPr lang="en-GB" baseline="0" dirty="0"/>
              <a:t>; </a:t>
            </a:r>
            <a:r>
              <a:rPr lang="en-GB" baseline="0" dirty="0" err="1"/>
              <a:t>pequeño</a:t>
            </a:r>
            <a:endParaRPr lang="en-GB" baseline="0" dirty="0"/>
          </a:p>
          <a:p>
            <a:r>
              <a:rPr lang="en-GB" b="1" baseline="0" dirty="0"/>
              <a:t>R-W:</a:t>
            </a:r>
            <a:r>
              <a:rPr lang="en-GB" b="0" baseline="0" dirty="0"/>
              <a:t> small, little; famous; they are (permanent); cheap; good; rich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3677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Grammar explanation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Timing: </a:t>
            </a:r>
            <a:r>
              <a:rPr lang="en-GB" b="0" i="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0" baseline="0" dirty="0"/>
              <a:t>In learning ‘son’, students also begin to encounter adjectives with plural number marking, e.g. </a:t>
            </a:r>
            <a:r>
              <a:rPr lang="en-GB" b="0" baseline="0" dirty="0" err="1"/>
              <a:t>altas</a:t>
            </a:r>
            <a:r>
              <a:rPr lang="en-GB" b="0" baseline="0" dirty="0"/>
              <a:t>. </a:t>
            </a:r>
            <a:r>
              <a:rPr lang="en-GB" baseline="0" dirty="0"/>
              <a:t>This grammar feature will be fully explained and practised in lesson 2. For now, to avoid overload, </a:t>
            </a:r>
            <a:r>
              <a:rPr lang="en-GB" i="0" baseline="0" dirty="0"/>
              <a:t>students are only expected to </a:t>
            </a:r>
            <a:r>
              <a:rPr lang="en-GB" baseline="0" dirty="0"/>
              <a:t>understand when to use ‘es’ and ‘son’ correctly, and to understand the meanings of the new adjectives.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0221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Listening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US" b="1" dirty="0"/>
              <a:t>Timing: </a:t>
            </a:r>
            <a:r>
              <a:rPr lang="en-US" b="0" dirty="0"/>
              <a:t>7 minutes</a:t>
            </a:r>
          </a:p>
          <a:p>
            <a:endParaRPr lang="en-US" b="1" dirty="0"/>
          </a:p>
          <a:p>
            <a:r>
              <a:rPr lang="en-US" b="1" dirty="0"/>
              <a:t>Aim: </a:t>
            </a:r>
            <a:r>
              <a:rPr lang="en-US" b="0" dirty="0"/>
              <a:t>to practise</a:t>
            </a:r>
            <a:r>
              <a:rPr lang="en-US" b="0" baseline="0" dirty="0"/>
              <a:t> distinguishing between ‘es’ and ‘son’; to consolidate understanding of the new adjectives</a:t>
            </a:r>
            <a:endParaRPr lang="en-US" b="0" dirty="0"/>
          </a:p>
          <a:p>
            <a:endParaRPr lang="en-US" b="1" dirty="0"/>
          </a:p>
          <a:p>
            <a:r>
              <a:rPr lang="en-US" b="1" dirty="0"/>
              <a:t>Procedure:</a:t>
            </a:r>
          </a:p>
          <a:p>
            <a:r>
              <a:rPr lang="en-US" b="0" dirty="0"/>
              <a:t>1. Students</a:t>
            </a:r>
            <a:r>
              <a:rPr lang="en-US" b="0" baseline="0" dirty="0"/>
              <a:t> write 1-10.</a:t>
            </a:r>
            <a:endParaRPr lang="en-US" b="0" dirty="0"/>
          </a:p>
          <a:p>
            <a:r>
              <a:rPr lang="en-US" b="0" dirty="0"/>
              <a:t>2. They listen to each item and write ‘it is’ or ‘they are’.</a:t>
            </a:r>
          </a:p>
          <a:p>
            <a:r>
              <a:rPr lang="en-US" b="0" dirty="0"/>
              <a:t>3. They listen again. This time,</a:t>
            </a:r>
            <a:r>
              <a:rPr lang="en-US" b="0" baseline="0" dirty="0"/>
              <a:t> they write the adjective in English.</a:t>
            </a:r>
            <a:endParaRPr lang="en-US" b="0" dirty="0"/>
          </a:p>
          <a:p>
            <a:r>
              <a:rPr lang="en-US" b="0" dirty="0"/>
              <a:t>4. Teacher checks</a:t>
            </a:r>
            <a:r>
              <a:rPr lang="en-US" b="0" baseline="0" dirty="0"/>
              <a:t> answers.</a:t>
            </a:r>
            <a:endParaRPr lang="en-US" b="0" dirty="0"/>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Ciudad’ has been practised as a phonics word (T1.1, Week 7). </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bonito.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pequeño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caros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feos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antiguo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baratos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famoso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buenos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raro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tranquilos</a:t>
            </a:r>
            <a:r>
              <a:rPr lang="en-GB"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Image free to use. Retrieved from </a:t>
            </a:r>
            <a:r>
              <a:rPr lang="en-GB" dirty="0">
                <a:hlinkClick r:id="rId3"/>
              </a:rPr>
              <a:t>https://www.freeworldmaps.net/europe/spain/political.html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bonito [891]; </a:t>
            </a:r>
            <a:r>
              <a:rPr lang="en-GB" baseline="0" dirty="0" err="1"/>
              <a:t>pequeño</a:t>
            </a:r>
            <a:r>
              <a:rPr lang="en-GB" baseline="0" dirty="0"/>
              <a:t> [202]; </a:t>
            </a:r>
            <a:r>
              <a:rPr lang="en-GB" baseline="0" dirty="0" err="1"/>
              <a:t>caro</a:t>
            </a:r>
            <a:r>
              <a:rPr lang="en-GB" baseline="0" dirty="0"/>
              <a:t> [2179]; </a:t>
            </a:r>
            <a:r>
              <a:rPr lang="en-GB" baseline="0" dirty="0" err="1"/>
              <a:t>feo</a:t>
            </a:r>
            <a:r>
              <a:rPr lang="en-GB" baseline="0" dirty="0"/>
              <a:t> [2373]; </a:t>
            </a:r>
            <a:r>
              <a:rPr lang="en-GB" baseline="0" dirty="0" err="1"/>
              <a:t>antiguo</a:t>
            </a:r>
            <a:r>
              <a:rPr lang="en-GB" baseline="0" dirty="0"/>
              <a:t> [446]; </a:t>
            </a:r>
            <a:r>
              <a:rPr lang="en-GB" baseline="0" dirty="0" err="1"/>
              <a:t>barato</a:t>
            </a:r>
            <a:r>
              <a:rPr lang="en-GB" baseline="0" dirty="0"/>
              <a:t> [2164]; </a:t>
            </a:r>
            <a:r>
              <a:rPr lang="en-GB" baseline="0" dirty="0" err="1"/>
              <a:t>famoso</a:t>
            </a:r>
            <a:r>
              <a:rPr lang="en-GB" baseline="0" dirty="0"/>
              <a:t> [997]; </a:t>
            </a:r>
            <a:r>
              <a:rPr lang="en-GB" baseline="0" dirty="0" err="1"/>
              <a:t>bueno</a:t>
            </a:r>
            <a:r>
              <a:rPr lang="en-GB" baseline="0" dirty="0"/>
              <a:t> [98]; </a:t>
            </a:r>
            <a:r>
              <a:rPr lang="en-GB" baseline="0" dirty="0" err="1"/>
              <a:t>raro</a:t>
            </a:r>
            <a:r>
              <a:rPr lang="en-GB" baseline="0" dirty="0"/>
              <a:t> [1005]; </a:t>
            </a:r>
            <a:r>
              <a:rPr lang="en-GB" baseline="0" dirty="0" err="1"/>
              <a:t>tranquilo</a:t>
            </a:r>
            <a:r>
              <a:rPr lang="en-GB" baseline="0" dirty="0"/>
              <a:t> [1073]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Reading activity [1/2]</a:t>
            </a:r>
          </a:p>
          <a:p>
            <a:endParaRPr lang="en-US" b="1" dirty="0"/>
          </a:p>
          <a:p>
            <a:r>
              <a:rPr lang="en-US" b="1" dirty="0"/>
              <a:t>Timing: </a:t>
            </a:r>
            <a:r>
              <a:rPr lang="en-US" b="0" dirty="0"/>
              <a:t>8 minutes</a:t>
            </a:r>
          </a:p>
          <a:p>
            <a:endParaRPr lang="en-US" b="1" dirty="0"/>
          </a:p>
          <a:p>
            <a:r>
              <a:rPr lang="en-US" b="1" dirty="0"/>
              <a:t>Aim: </a:t>
            </a:r>
            <a:r>
              <a:rPr lang="en-US" b="0" dirty="0"/>
              <a:t>to consolidate</a:t>
            </a:r>
            <a:r>
              <a:rPr lang="en-US" b="0" baseline="0" dirty="0"/>
              <a:t> understanding of the difference between ‘hay’ and ‘tiene’; to continue distinguishing between the meanings of ‘es’ and ‘son’.</a:t>
            </a:r>
            <a:endParaRPr lang="en-US" b="0" dirty="0"/>
          </a:p>
          <a:p>
            <a:endParaRPr lang="en-US" b="1" dirty="0"/>
          </a:p>
          <a:p>
            <a:r>
              <a:rPr lang="en-US" b="1" dirty="0"/>
              <a:t>Procedure:</a:t>
            </a:r>
          </a:p>
          <a:p>
            <a:r>
              <a:rPr lang="en-US" b="0" dirty="0"/>
              <a:t>1.</a:t>
            </a:r>
            <a:r>
              <a:rPr lang="en-GB" dirty="0"/>
              <a:t> Students first decide</a:t>
            </a:r>
            <a:r>
              <a:rPr lang="en-GB" baseline="0" dirty="0"/>
              <a:t> which sentence starter is correct, based on whether the ending includes ‘hay’ or ‘tiene’. </a:t>
            </a:r>
            <a:endParaRPr lang="en-US" b="0" dirty="0"/>
          </a:p>
          <a:p>
            <a:r>
              <a:rPr lang="en-US" b="0" dirty="0"/>
              <a:t>2.</a:t>
            </a:r>
            <a:r>
              <a:rPr lang="en-GB" baseline="0" dirty="0"/>
              <a:t> They then decide if the following sentence uses ‘es’ or ‘son’, based on the noun in the preceding sentence. </a:t>
            </a:r>
            <a:endParaRPr lang="en-US" b="0" dirty="0"/>
          </a:p>
          <a:p>
            <a:r>
              <a:rPr lang="en-US" b="0" dirty="0"/>
              <a:t>3. Once items 1-5</a:t>
            </a:r>
            <a:r>
              <a:rPr lang="en-US" b="0" baseline="0" dirty="0"/>
              <a:t> are done, go to next slide for 6-10.</a:t>
            </a:r>
            <a:endParaRPr lang="en-US" b="0" dirty="0"/>
          </a:p>
          <a:p>
            <a:endParaRPr lang="en-US" b="0" dirty="0"/>
          </a:p>
          <a:p>
            <a:r>
              <a:rPr lang="en-US" b="1" dirty="0"/>
              <a:t>Notes:</a:t>
            </a:r>
          </a:p>
          <a:p>
            <a:r>
              <a:rPr lang="en-GB" baseline="0" dirty="0"/>
              <a:t>1. Check that ‘</a:t>
            </a:r>
            <a:r>
              <a:rPr lang="en-GB" baseline="0" dirty="0" err="1"/>
              <a:t>segunda</a:t>
            </a:r>
            <a:r>
              <a:rPr lang="en-GB" baseline="0" dirty="0"/>
              <a:t>’ is clear – this was introduced as a phonics practice word earlier in the lesson.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Differentiation: higher-achieving groups may be able to complete both parts of the task as they read each item.</a:t>
            </a:r>
            <a:endParaRPr lang="en-US" b="1" dirty="0"/>
          </a:p>
          <a:p>
            <a:endParaRPr lang="en-US" b="1" dirty="0"/>
          </a:p>
          <a:p>
            <a:r>
              <a:rPr lang="en-GB" b="1" baseline="0" dirty="0"/>
              <a:t>Word frequency (1 is the most frequent word in Spanish): </a:t>
            </a:r>
            <a:br>
              <a:rPr lang="en-GB" baseline="0" dirty="0"/>
            </a:br>
            <a:r>
              <a:rPr lang="en-GB" baseline="0" dirty="0" err="1"/>
              <a:t>monumento</a:t>
            </a:r>
            <a:r>
              <a:rPr lang="en-GB" baseline="0" dirty="0"/>
              <a:t> [3149]; </a:t>
            </a:r>
            <a:r>
              <a:rPr lang="en-GB" baseline="0" dirty="0" err="1"/>
              <a:t>parque</a:t>
            </a:r>
            <a:r>
              <a:rPr lang="en-GB" baseline="0" dirty="0"/>
              <a:t> [1354]; </a:t>
            </a:r>
            <a:r>
              <a:rPr lang="en-GB" baseline="0" dirty="0" err="1"/>
              <a:t>escuela</a:t>
            </a:r>
            <a:r>
              <a:rPr lang="en-GB" baseline="0" dirty="0"/>
              <a:t> [424]; </a:t>
            </a:r>
            <a:r>
              <a:rPr lang="en-GB" baseline="0" dirty="0" err="1"/>
              <a:t>coche</a:t>
            </a:r>
            <a:r>
              <a:rPr lang="en-GB" baseline="0" dirty="0"/>
              <a:t> [1190]; casa [106]; bonito [891]; </a:t>
            </a:r>
            <a:r>
              <a:rPr lang="en-GB" baseline="0" dirty="0" err="1"/>
              <a:t>pequeño</a:t>
            </a:r>
            <a:r>
              <a:rPr lang="en-GB" baseline="0" dirty="0"/>
              <a:t> [202]; </a:t>
            </a:r>
            <a:r>
              <a:rPr lang="en-GB" baseline="0" dirty="0" err="1"/>
              <a:t>caro</a:t>
            </a:r>
            <a:r>
              <a:rPr lang="en-GB" baseline="0" dirty="0"/>
              <a:t> [2179]; </a:t>
            </a:r>
            <a:r>
              <a:rPr lang="en-GB" baseline="0" dirty="0" err="1"/>
              <a:t>antiguo</a:t>
            </a:r>
            <a:r>
              <a:rPr lang="en-GB" baseline="0" dirty="0"/>
              <a:t> [446]; </a:t>
            </a:r>
            <a:r>
              <a:rPr lang="en-GB" baseline="0" dirty="0" err="1"/>
              <a:t>bueno</a:t>
            </a:r>
            <a:r>
              <a:rPr lang="en-GB" baseline="0" dirty="0"/>
              <a:t> [98]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Reading activity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a:t>
            </a:r>
            <a:r>
              <a:rPr lang="en-GB" dirty="0"/>
              <a:t>‘Teatro’,</a:t>
            </a:r>
            <a:r>
              <a:rPr lang="en-GB" baseline="0" dirty="0"/>
              <a:t> ‘bar’ and ‘</a:t>
            </a:r>
            <a:r>
              <a:rPr lang="en-GB" baseline="0" dirty="0" err="1"/>
              <a:t>catedral</a:t>
            </a:r>
            <a:r>
              <a:rPr lang="en-GB" baseline="0" dirty="0"/>
              <a:t>’ are cognates/near-cognates that were included as they fit the context of the activity. ‘Teatro’ will also be formally introduced next week. </a:t>
            </a:r>
            <a:endParaRPr lang="en-US" b="1" dirty="0"/>
          </a:p>
          <a:p>
            <a:endParaRPr lang="en-US" b="1" dirty="0"/>
          </a:p>
          <a:p>
            <a:r>
              <a:rPr lang="en-GB" b="1" baseline="0" dirty="0"/>
              <a:t>Word frequency (1 is the most frequent word in Spanish): </a:t>
            </a:r>
            <a:br>
              <a:rPr lang="en-GB" baseline="0" dirty="0"/>
            </a:br>
            <a:r>
              <a:rPr lang="en-GB" baseline="0" dirty="0"/>
              <a:t>bar [1938]; persona [108]; </a:t>
            </a:r>
            <a:r>
              <a:rPr lang="en-GB" baseline="0" dirty="0" err="1"/>
              <a:t>catedral</a:t>
            </a:r>
            <a:r>
              <a:rPr lang="en-GB" baseline="0" dirty="0"/>
              <a:t> [2679]; </a:t>
            </a:r>
            <a:r>
              <a:rPr lang="en-GB" baseline="0" dirty="0" err="1"/>
              <a:t>barco</a:t>
            </a:r>
            <a:r>
              <a:rPr lang="en-GB" baseline="0" dirty="0"/>
              <a:t> [1384]; </a:t>
            </a:r>
            <a:r>
              <a:rPr lang="en-GB" baseline="0" dirty="0" err="1"/>
              <a:t>teatro</a:t>
            </a:r>
            <a:r>
              <a:rPr lang="en-GB" baseline="0" dirty="0"/>
              <a:t> [605]; </a:t>
            </a:r>
            <a:r>
              <a:rPr lang="en-GB" baseline="0" dirty="0" err="1"/>
              <a:t>feo</a:t>
            </a:r>
            <a:r>
              <a:rPr lang="en-GB" baseline="0" dirty="0"/>
              <a:t> [2373]; </a:t>
            </a:r>
            <a:r>
              <a:rPr lang="en-GB" baseline="0" dirty="0" err="1"/>
              <a:t>barato</a:t>
            </a:r>
            <a:r>
              <a:rPr lang="en-GB" baseline="0" dirty="0"/>
              <a:t> [2164]; </a:t>
            </a:r>
            <a:r>
              <a:rPr lang="en-GB" baseline="0" dirty="0" err="1"/>
              <a:t>famoso</a:t>
            </a:r>
            <a:r>
              <a:rPr lang="en-GB" baseline="0" dirty="0"/>
              <a:t> [997]; </a:t>
            </a:r>
            <a:r>
              <a:rPr lang="es-ES" b="0" dirty="0"/>
              <a:t>rico¹ [398]; malo [368]; </a:t>
            </a:r>
            <a:endParaRPr lang="en-GB" b="0" baseline="0" dirty="0"/>
          </a:p>
          <a:p>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ga</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a:t>
            </a:fld>
            <a:endParaRPr lang="en-GB" dirty="0"/>
          </a:p>
        </p:txBody>
      </p:sp>
    </p:spTree>
    <p:extLst>
      <p:ext uri="{BB962C8B-B14F-4D97-AF65-F5344CB8AC3E}">
        <p14:creationId xmlns:p14="http://schemas.microsoft.com/office/powerpoint/2010/main" val="216110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EXTENSION SLIDE</a:t>
            </a:r>
          </a:p>
          <a:p>
            <a:r>
              <a:rPr lang="en-GB" b="1" dirty="0"/>
              <a:t>Procedure</a:t>
            </a:r>
            <a:r>
              <a:rPr lang="en-GB" b="0" dirty="0"/>
              <a:t>: </a:t>
            </a:r>
          </a:p>
          <a:p>
            <a:r>
              <a:rPr lang="en-GB" b="0" dirty="0"/>
              <a:t>1. Students translate</a:t>
            </a:r>
            <a:r>
              <a:rPr lang="en-GB" b="0" baseline="0" dirty="0"/>
              <a:t> the Spanish sentences into English.</a:t>
            </a:r>
          </a:p>
          <a:p>
            <a:endParaRPr lang="en-GB" b="0" dirty="0"/>
          </a:p>
          <a:p>
            <a:r>
              <a:rPr lang="en-GB" b="1" dirty="0"/>
              <a:t>Notes:</a:t>
            </a:r>
          </a:p>
          <a:p>
            <a:r>
              <a:rPr lang="en-GB" b="0" dirty="0"/>
              <a:t>1.</a:t>
            </a:r>
            <a:r>
              <a:rPr lang="en-GB" b="0" baseline="0" dirty="0"/>
              <a:t> S</a:t>
            </a:r>
            <a:r>
              <a:rPr lang="en-GB" b="0" dirty="0"/>
              <a:t>tudents can opt to produce</a:t>
            </a:r>
            <a:r>
              <a:rPr lang="en-GB" b="0" baseline="0" dirty="0"/>
              <a:t> the sentences in any order.  The shapes are triggered to reveal the English translation when the shape itself is clicked.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Writing activity</a:t>
            </a:r>
          </a:p>
          <a:p>
            <a:endParaRPr lang="en-GB" dirty="0"/>
          </a:p>
          <a:p>
            <a:r>
              <a:rPr lang="en-US" b="1" dirty="0"/>
              <a:t>Timing: </a:t>
            </a:r>
            <a:r>
              <a:rPr lang="en-US" b="0" dirty="0"/>
              <a:t>5 minutes</a:t>
            </a:r>
          </a:p>
          <a:p>
            <a:endParaRPr lang="en-US" b="1" dirty="0"/>
          </a:p>
          <a:p>
            <a:r>
              <a:rPr lang="en-US" b="1" dirty="0"/>
              <a:t>Aim: </a:t>
            </a:r>
            <a:r>
              <a:rPr lang="en-US" b="0" dirty="0"/>
              <a:t>to practise identifying the meanings of adjectives and using ‘es’ and ‘son’ in written production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Teacher asks </a:t>
            </a:r>
            <a:r>
              <a:rPr lang="en-GB" baseline="0" dirty="0"/>
              <a:t>students to translate the title as it contains core vocabulary introduced this week (¿Cómo es?)</a:t>
            </a:r>
            <a:endParaRPr lang="en-GB" dirty="0"/>
          </a:p>
          <a:p>
            <a:r>
              <a:rPr lang="en-US" b="0" dirty="0"/>
              <a:t>2. Students</a:t>
            </a:r>
            <a:r>
              <a:rPr lang="en-US" b="0" baseline="0" dirty="0"/>
              <a:t> look at the pictures and decide which city to write and whether to use ‘es’ or ‘son’.</a:t>
            </a:r>
            <a:endParaRPr lang="en-US" b="0" dirty="0"/>
          </a:p>
          <a:p>
            <a:endParaRPr lang="en-US" b="0" dirty="0"/>
          </a:p>
          <a:p>
            <a:r>
              <a:rPr lang="en-US" b="1" dirty="0"/>
              <a:t>Notes:</a:t>
            </a:r>
          </a:p>
          <a:p>
            <a:r>
              <a:rPr lang="en-US" b="0" dirty="0"/>
              <a:t>1.</a:t>
            </a:r>
            <a:r>
              <a:rPr lang="en-US" b="0" baseline="0" dirty="0"/>
              <a:t> </a:t>
            </a:r>
            <a:r>
              <a:rPr lang="en-GB" dirty="0"/>
              <a:t>Notice that the Spanish adjectives are already provided. In</a:t>
            </a:r>
            <a:r>
              <a:rPr lang="en-GB" baseline="0" dirty="0"/>
              <a:t> lesson 1 we want students to focus on the correct use of es/son and the meaning of the new adjectives. In lesson 2, students will focus on manipulating their endings to reflect number (and gender) agreement.</a:t>
            </a:r>
          </a:p>
          <a:p>
            <a:endParaRPr lang="en-GB" baseline="0" dirty="0"/>
          </a:p>
          <a:p>
            <a:r>
              <a:rPr lang="en-GB" baseline="0" dirty="0"/>
              <a:t>Map courtesy www.pinterest.com (no author found).</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Image of San </a:t>
            </a:r>
            <a:r>
              <a:rPr lang="en-GB" b="0" baseline="0" dirty="0" err="1"/>
              <a:t>Sebastián</a:t>
            </a:r>
            <a:r>
              <a:rPr lang="en-GB" b="0" baseline="0" dirty="0"/>
              <a:t> free from lizzybeth74 on </a:t>
            </a:r>
            <a:r>
              <a:rPr lang="en-GB" b="0" baseline="0" dirty="0" err="1"/>
              <a:t>Pixabay</a:t>
            </a:r>
            <a:r>
              <a:rPr lang="en-GB" b="0" baseline="0" dirty="0"/>
              <a:t>, https://</a:t>
            </a:r>
            <a:r>
              <a:rPr lang="en-GB" b="0" baseline="0" dirty="0" err="1"/>
              <a:t>pixabay.com</a:t>
            </a:r>
            <a:r>
              <a:rPr lang="en-GB" b="0" baseline="0" dirty="0"/>
              <a:t>/</a:t>
            </a:r>
            <a:r>
              <a:rPr lang="en-GB" b="0" baseline="0" dirty="0" err="1"/>
              <a:t>es</a:t>
            </a:r>
            <a:r>
              <a:rPr lang="en-GB" b="0" baseline="0" dirty="0"/>
              <a:t>/photos/san-sebasti%C3%A1n-espa%C3%B1a-de-viaje-447407/</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bonito [891]; </a:t>
            </a:r>
            <a:r>
              <a:rPr lang="en-GB" baseline="0" dirty="0" err="1"/>
              <a:t>pequeño</a:t>
            </a:r>
            <a:r>
              <a:rPr lang="en-GB" baseline="0" dirty="0"/>
              <a:t> [202]; </a:t>
            </a:r>
            <a:r>
              <a:rPr lang="en-GB" baseline="0" dirty="0" err="1"/>
              <a:t>antiguo</a:t>
            </a:r>
            <a:r>
              <a:rPr lang="en-GB" baseline="0" dirty="0"/>
              <a:t> [446]; </a:t>
            </a:r>
            <a:r>
              <a:rPr lang="en-GB" baseline="0" dirty="0" err="1"/>
              <a:t>barato</a:t>
            </a:r>
            <a:r>
              <a:rPr lang="en-GB" baseline="0" dirty="0"/>
              <a:t> [2164]; </a:t>
            </a:r>
            <a:r>
              <a:rPr lang="en-GB" baseline="0" dirty="0" err="1"/>
              <a:t>raro</a:t>
            </a:r>
            <a:r>
              <a:rPr lang="en-GB" baseline="0" dirty="0"/>
              <a:t> [1005]; </a:t>
            </a:r>
            <a:r>
              <a:rPr lang="en-GB" baseline="0" dirty="0" err="1"/>
              <a:t>tranquilo</a:t>
            </a:r>
            <a:r>
              <a:rPr lang="en-GB" baseline="0" dirty="0"/>
              <a:t> [1073]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Writing activity</a:t>
            </a:r>
          </a:p>
          <a:p>
            <a:endParaRPr lang="en-GB" baseline="0" dirty="0"/>
          </a:p>
          <a:p>
            <a:r>
              <a:rPr lang="en-US" b="1" dirty="0"/>
              <a:t>Timing: 8</a:t>
            </a:r>
            <a:r>
              <a:rPr lang="en-US" b="1" baseline="0" dirty="0"/>
              <a:t> minutes</a:t>
            </a:r>
            <a:endParaRPr lang="en-US" b="1" dirty="0"/>
          </a:p>
          <a:p>
            <a:endParaRPr lang="en-US" b="1" dirty="0"/>
          </a:p>
          <a:p>
            <a:r>
              <a:rPr lang="en-US" b="1" dirty="0"/>
              <a:t>Aim: </a:t>
            </a:r>
            <a:r>
              <a:rPr lang="en-US" b="0" dirty="0"/>
              <a:t>to use ‘es’ and ‘son’ in</a:t>
            </a:r>
            <a:r>
              <a:rPr lang="en-US" b="0" baseline="0" dirty="0"/>
              <a:t> written production in a freer context</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b="0" baseline="0" dirty="0"/>
              <a:t> </a:t>
            </a:r>
            <a:r>
              <a:rPr lang="en-GB" baseline="0" dirty="0"/>
              <a:t>Students need to pay attention to the adjective ending (whether it ends with –s or not) as a cue for writing about one or more than one city. They are using this receptively to direct their production of ‘es’ and ‘son’.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bonito [891]; </a:t>
            </a:r>
            <a:r>
              <a:rPr lang="en-GB" baseline="0" dirty="0" err="1"/>
              <a:t>pequeño</a:t>
            </a:r>
            <a:r>
              <a:rPr lang="en-GB" baseline="0" dirty="0"/>
              <a:t> [202]; </a:t>
            </a:r>
            <a:r>
              <a:rPr lang="en-GB" baseline="0" dirty="0" err="1"/>
              <a:t>antiguo</a:t>
            </a:r>
            <a:r>
              <a:rPr lang="en-GB" baseline="0" dirty="0"/>
              <a:t> [446]; </a:t>
            </a:r>
            <a:r>
              <a:rPr lang="en-GB" baseline="0" dirty="0" err="1"/>
              <a:t>barato</a:t>
            </a:r>
            <a:r>
              <a:rPr lang="en-GB" baseline="0" dirty="0"/>
              <a:t> [2164]; </a:t>
            </a:r>
            <a:r>
              <a:rPr lang="en-GB" baseline="0" dirty="0" err="1"/>
              <a:t>raro</a:t>
            </a:r>
            <a:r>
              <a:rPr lang="en-GB" baseline="0" dirty="0"/>
              <a:t> [1005]; </a:t>
            </a:r>
            <a:r>
              <a:rPr lang="en-GB" baseline="0" dirty="0" err="1"/>
              <a:t>tranquilo</a:t>
            </a:r>
            <a:r>
              <a:rPr lang="en-GB" baseline="0" dirty="0"/>
              <a:t> [1073]; </a:t>
            </a:r>
            <a:r>
              <a:rPr lang="en-GB" baseline="0" dirty="0" err="1"/>
              <a:t>feo</a:t>
            </a:r>
            <a:r>
              <a:rPr lang="en-GB" baseline="0" dirty="0"/>
              <a:t> [2373]; </a:t>
            </a:r>
            <a:r>
              <a:rPr lang="en-GB" baseline="0" dirty="0" err="1"/>
              <a:t>caro</a:t>
            </a:r>
            <a:r>
              <a:rPr lang="en-GB" baseline="0" dirty="0"/>
              <a:t> [2179]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0" dirty="0">
                <a:solidFill>
                  <a:prstClr val="white"/>
                </a:solidFill>
              </a:rPr>
              <a:t>adjective number agreement -s (as complement to verb)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SSCs</a:t>
            </a:r>
            <a:r>
              <a:rPr lang="en-GB" b="0" baseline="0" dirty="0"/>
              <a:t> </a:t>
            </a:r>
            <a:r>
              <a:rPr lang="en-GB" b="0" dirty="0"/>
              <a:t>[ga], [go], [gu]</a:t>
            </a:r>
            <a:br>
              <a:rPr lang="en-GB" b="1" dirty="0"/>
            </a:br>
            <a:r>
              <a:rPr lang="en-GB" sz="1200" b="0" i="0" dirty="0">
                <a:solidFill>
                  <a:prstClr val="white"/>
                </a:solidFill>
                <a:latin typeface="Calibri" panose="020F0502020204030204" pitchFamily="34" charset="0"/>
                <a:cs typeface="Calibri" panose="020F0502020204030204" pitchFamily="34" charset="0"/>
              </a:rPr>
              <a:t>Consolidation of </a:t>
            </a:r>
            <a:r>
              <a:rPr lang="en-GB" sz="1200" b="0" dirty="0">
                <a:solidFill>
                  <a:prstClr val="white"/>
                </a:solidFill>
              </a:rPr>
              <a:t>adjective gender agreement -o, -a (now including abstract gender)</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7.1.2.4 (introduce) </a:t>
            </a:r>
            <a:r>
              <a:rPr lang="es-ES" b="0" dirty="0"/>
              <a:t>son [ser-7]; pequeño [202]; bueno [98]; malo [368]; famoso [997]; bonito [891]; feo [2373]; rico¹ [398]; caro [2179]; barato [2164]; antiguo [446] ¿cómo es? [cómo-151]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7.1.2.1 (</a:t>
            </a:r>
            <a:r>
              <a:rPr lang="es-ES" b="1" dirty="0" err="1"/>
              <a:t>revisit</a:t>
            </a:r>
            <a:r>
              <a:rPr lang="es-ES" b="1" dirty="0"/>
              <a:t>) </a:t>
            </a:r>
            <a:r>
              <a:rPr lang="es-ES" b="0" dirty="0"/>
              <a:t>no [11]; caminar [514]; estudiar [281]; español¹ [262]; inglés¹ [583]; arte [208]; ciencia(s) [738]; señor¹ [201]; señora¹ [509]; mucho (as </a:t>
            </a:r>
            <a:r>
              <a:rPr lang="es-ES" b="0" dirty="0" err="1"/>
              <a:t>adverb</a:t>
            </a:r>
            <a:r>
              <a:rPr lang="es-ES" b="0" dirty="0"/>
              <a:t> </a:t>
            </a:r>
            <a:r>
              <a:rPr lang="es-ES" b="0" dirty="0" err="1"/>
              <a:t>only</a:t>
            </a:r>
            <a:r>
              <a:rPr lang="es-ES" b="0" dirty="0"/>
              <a:t>) [41]; pero [30]; verdadero [558]; o [29]; falso [1599]; entiendo [entender-229]; silencio [518]; grupo [200]; perdón [1729]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7.1.1.3 (</a:t>
            </a:r>
            <a:r>
              <a:rPr lang="es-ES" b="1" dirty="0" err="1"/>
              <a:t>revisit</a:t>
            </a:r>
            <a:r>
              <a:rPr lang="es-ES" b="1" dirty="0"/>
              <a:t>) </a:t>
            </a:r>
            <a:r>
              <a:rPr lang="es-ES" b="0" dirty="0"/>
              <a:t>ser [7]; soy; eres; es; alegre [2081]; simpático [3349]; guapo [4192]; alto¹ [231]; bajo¹ [236]; y [4]; marca [marcar-993]; correcto [1467]; opción [1175]</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a:t>
            </a:r>
            <a:endParaRPr lang="en-US" b="1" dirty="0"/>
          </a:p>
          <a:p>
            <a:endParaRPr lang="en-US" b="1" dirty="0"/>
          </a:p>
          <a:p>
            <a:r>
              <a:rPr lang="en-US" b="1" dirty="0"/>
              <a:t>Timing: </a:t>
            </a:r>
            <a:r>
              <a:rPr lang="en-US" b="0" dirty="0"/>
              <a:t>5 minutes</a:t>
            </a:r>
          </a:p>
          <a:p>
            <a:endParaRPr lang="en-US" b="1" dirty="0"/>
          </a:p>
          <a:p>
            <a:r>
              <a:rPr lang="en-US" b="1" dirty="0"/>
              <a:t>Aim: </a:t>
            </a:r>
            <a:r>
              <a:rPr lang="en-US" b="0" dirty="0"/>
              <a:t>to practise</a:t>
            </a:r>
            <a:r>
              <a:rPr lang="en-US" b="0" baseline="0" dirty="0"/>
              <a:t> ‘listening out’ for the target SSC and understanding the source/cluster word in context</a:t>
            </a:r>
            <a:endParaRPr lang="en-US" b="0" dirty="0"/>
          </a:p>
          <a:p>
            <a:endParaRPr lang="en-US" b="1" dirty="0"/>
          </a:p>
          <a:p>
            <a:r>
              <a:rPr lang="en-US" b="1" dirty="0"/>
              <a:t>Procedure:</a:t>
            </a:r>
          </a:p>
          <a:p>
            <a:r>
              <a:rPr lang="en-US" b="0" dirty="0"/>
              <a:t>1.</a:t>
            </a:r>
            <a:r>
              <a:rPr lang="en-GB" b="0" baseline="0" dirty="0"/>
              <a:t> Students first listen and decide which target SSC(s) they hear.</a:t>
            </a:r>
            <a:endParaRPr lang="en-US" b="0" dirty="0"/>
          </a:p>
          <a:p>
            <a:r>
              <a:rPr lang="en-US" b="0" dirty="0"/>
              <a:t>2.</a:t>
            </a:r>
            <a:r>
              <a:rPr lang="en-GB" b="0" baseline="0" dirty="0"/>
              <a:t> They are then shown the sentence. Before showing its translation, try to elicit it from students. </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ganar</a:t>
            </a:r>
            <a:r>
              <a:rPr lang="en-GB" b="0" baseline="0" dirty="0"/>
              <a:t> [295]; </a:t>
            </a:r>
            <a:r>
              <a:rPr lang="en-GB" b="0" baseline="0" dirty="0" err="1"/>
              <a:t>gato</a:t>
            </a:r>
            <a:r>
              <a:rPr lang="en-GB" b="0" baseline="0" dirty="0"/>
              <a:t> [1728]; amiga [1172]; </a:t>
            </a:r>
            <a:r>
              <a:rPr lang="en-GB" b="0" baseline="0" dirty="0" err="1"/>
              <a:t>gol</a:t>
            </a:r>
            <a:r>
              <a:rPr lang="en-GB" b="0" baseline="0" dirty="0"/>
              <a:t> [2069]; </a:t>
            </a:r>
            <a:r>
              <a:rPr lang="en-GB" b="0" baseline="0" dirty="0" err="1"/>
              <a:t>conmigo</a:t>
            </a:r>
            <a:r>
              <a:rPr lang="en-GB" b="0" baseline="0" dirty="0"/>
              <a:t> [1256]; </a:t>
            </a:r>
            <a:r>
              <a:rPr lang="en-GB" b="0" baseline="0" dirty="0" err="1"/>
              <a:t>preguntar</a:t>
            </a:r>
            <a:r>
              <a:rPr lang="en-GB" b="0" baseline="0" dirty="0"/>
              <a:t> [219]; </a:t>
            </a:r>
            <a:r>
              <a:rPr lang="en-GB" b="0" baseline="0" dirty="0" err="1"/>
              <a:t>segundo</a:t>
            </a:r>
            <a:r>
              <a:rPr lang="en-GB" b="0" baseline="0" dirty="0"/>
              <a:t> [223]; </a:t>
            </a:r>
            <a:r>
              <a:rPr lang="en-GB" b="0" baseline="0" dirty="0" err="1"/>
              <a:t>seguro</a:t>
            </a:r>
            <a:r>
              <a:rPr lang="en-GB" b="0" baseline="0" dirty="0"/>
              <a:t> [407]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991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8528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7593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6378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revision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6</a:t>
            </a:r>
            <a:r>
              <a:rPr lang="en-GB" b="0" baseline="0" dirty="0"/>
              <a:t> minutes (slides 29-39)</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retrieve the new words from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 elicits the Spanish word from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twice – once to make the correct letter move next to its translation, and again to bring up the whole word. The first step could help to give students a hint.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Note: </a:t>
            </a:r>
            <a:r>
              <a:rPr lang="en-GB" sz="1200" b="0" kern="1200" dirty="0">
                <a:solidFill>
                  <a:schemeClr val="tx1"/>
                </a:solidFill>
                <a:effectLst/>
                <a:latin typeface="+mn-lt"/>
                <a:ea typeface="+mn-ea"/>
                <a:cs typeface="+mn-cs"/>
              </a:rPr>
              <a:t>If classes are not yet able to retrieve the word</a:t>
            </a:r>
            <a:r>
              <a:rPr lang="en-GB" sz="1200" b="0" kern="1200" baseline="0" dirty="0">
                <a:solidFill>
                  <a:schemeClr val="tx1"/>
                </a:solidFill>
                <a:effectLst/>
                <a:latin typeface="+mn-lt"/>
                <a:ea typeface="+mn-ea"/>
                <a:cs typeface="+mn-cs"/>
              </a:rPr>
              <a:t> from memory,</a:t>
            </a:r>
            <a:r>
              <a:rPr lang="en-GB" sz="1200" b="0" kern="1200" dirty="0">
                <a:solidFill>
                  <a:schemeClr val="tx1"/>
                </a:solidFill>
                <a:effectLst/>
                <a:latin typeface="+mn-lt"/>
                <a:ea typeface="+mn-ea"/>
                <a:cs typeface="+mn-cs"/>
              </a:rPr>
              <a:t> letters</a:t>
            </a:r>
            <a:r>
              <a:rPr lang="en-GB" sz="1200" b="0" kern="1200" baseline="0" dirty="0">
                <a:solidFill>
                  <a:schemeClr val="tx1"/>
                </a:solidFill>
                <a:effectLst/>
                <a:latin typeface="+mn-lt"/>
                <a:ea typeface="+mn-ea"/>
                <a:cs typeface="+mn-cs"/>
              </a:rPr>
              <a:t> could be added </a:t>
            </a:r>
            <a:r>
              <a:rPr lang="en-GB" sz="1200" b="0" kern="1200" dirty="0">
                <a:solidFill>
                  <a:schemeClr val="tx1"/>
                </a:solidFill>
                <a:effectLst/>
                <a:latin typeface="+mn-lt"/>
                <a:ea typeface="+mn-ea"/>
                <a:cs typeface="+mn-cs"/>
              </a:rPr>
              <a:t>to offer the additional support.</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196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a:t>
            </a:fld>
            <a:endParaRPr lang="en-GB" dirty="0"/>
          </a:p>
        </p:txBody>
      </p:sp>
    </p:spTree>
    <p:extLst>
      <p:ext uri="{BB962C8B-B14F-4D97-AF65-F5344CB8AC3E}">
        <p14:creationId xmlns:p14="http://schemas.microsoft.com/office/powerpoint/2010/main" val="1359667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7472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0941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29430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6361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2754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6372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169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7760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9384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Vocabulary revision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612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3317528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Grammar explanation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Students haven’t yet learnt any adjectives that end in a consonant (e.g. </a:t>
            </a:r>
            <a:r>
              <a:rPr lang="en-GB" baseline="0" dirty="0" err="1"/>
              <a:t>azul</a:t>
            </a:r>
            <a:r>
              <a:rPr lang="en-GB" baseline="0" dirty="0"/>
              <a:t>), which require –es to form a plural adjective. We therefore don’t teach this rule here. The </a:t>
            </a:r>
            <a:r>
              <a:rPr lang="en-GB" dirty="0"/>
              <a:t>aim here is to get them to learn a ‘default’, main pattern. We can introduce the complexities and exceptions to the rule later. </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16757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Listening task</a:t>
            </a:r>
            <a:endParaRPr lang="en-GB" b="0" baseline="0" dirty="0"/>
          </a:p>
          <a:p>
            <a:endParaRPr lang="en-GB" b="1" baseline="0" dirty="0"/>
          </a:p>
          <a:p>
            <a:r>
              <a:rPr lang="en-US" b="1" dirty="0"/>
              <a:t>Timing: </a:t>
            </a:r>
            <a:r>
              <a:rPr lang="en-US" b="0" dirty="0"/>
              <a:t>8 minutes</a:t>
            </a:r>
          </a:p>
          <a:p>
            <a:endParaRPr lang="en-US" b="1" dirty="0"/>
          </a:p>
          <a:p>
            <a:r>
              <a:rPr lang="en-US" b="1" dirty="0"/>
              <a:t>Aim: </a:t>
            </a:r>
            <a:r>
              <a:rPr lang="en-US" b="0" dirty="0"/>
              <a:t>to practise listening</a:t>
            </a:r>
            <a:r>
              <a:rPr lang="en-US" b="0" baseline="0" dirty="0"/>
              <a:t> out for ‘es’ and ‘son’ and understanding their meaning</a:t>
            </a:r>
            <a:endParaRPr lang="en-US" b="0" dirty="0"/>
          </a:p>
          <a:p>
            <a:endParaRPr lang="en-US" b="1" dirty="0"/>
          </a:p>
          <a:p>
            <a:r>
              <a:rPr lang="en-US" b="1" dirty="0"/>
              <a:t>Procedure:</a:t>
            </a:r>
          </a:p>
          <a:p>
            <a:r>
              <a:rPr lang="en-US" b="0" dirty="0"/>
              <a:t>1.</a:t>
            </a:r>
            <a:r>
              <a:rPr lang="en-GB" b="0" baseline="0" dirty="0"/>
              <a:t> Students first listen out for ‘es’ and ‘son’ to decide whether the subject is singular ‘he’ or plural ‘they’. </a:t>
            </a:r>
            <a:endParaRPr lang="en-US" b="0" dirty="0"/>
          </a:p>
          <a:p>
            <a:r>
              <a:rPr lang="en-US" b="0" dirty="0"/>
              <a:t>2.</a:t>
            </a:r>
            <a:r>
              <a:rPr lang="en-GB" b="0" baseline="0" dirty="0"/>
              <a:t> Then, they listen again and write the Spanish (i.e., transcription). This should help them to begin to associate ‘es’ and ‘son’ with the singular and plural forms of the adjective.</a:t>
            </a:r>
            <a:endParaRPr lang="en-US" b="0" dirty="0"/>
          </a:p>
          <a:p>
            <a:endParaRPr lang="en-US" b="0" dirty="0"/>
          </a:p>
          <a:p>
            <a:r>
              <a:rPr lang="en-US" b="1" dirty="0"/>
              <a:t>Notes:</a:t>
            </a:r>
          </a:p>
          <a:p>
            <a:r>
              <a:rPr lang="en-GB" b="0" baseline="0" dirty="0"/>
              <a:t>Adjectives taught this week: </a:t>
            </a:r>
            <a:r>
              <a:rPr lang="en-GB" b="0" baseline="0" dirty="0" err="1"/>
              <a:t>rico</a:t>
            </a:r>
            <a:r>
              <a:rPr lang="en-GB" b="0" baseline="0" dirty="0"/>
              <a:t>, bonito, </a:t>
            </a:r>
            <a:r>
              <a:rPr lang="en-GB" b="0" baseline="0" dirty="0" err="1"/>
              <a:t>famoso</a:t>
            </a:r>
            <a:r>
              <a:rPr lang="en-GB" b="0" baseline="0" dirty="0"/>
              <a:t>, </a:t>
            </a:r>
            <a:r>
              <a:rPr lang="en-GB" b="0" baseline="0" dirty="0" err="1"/>
              <a:t>feo</a:t>
            </a:r>
            <a:r>
              <a:rPr lang="en-GB" b="0" baseline="0" dirty="0"/>
              <a:t>; </a:t>
            </a:r>
          </a:p>
          <a:p>
            <a:r>
              <a:rPr lang="en-GB" b="0" baseline="0" dirty="0"/>
              <a:t>Adjectives recently re-visited in Quizlet: tonto, </a:t>
            </a:r>
            <a:r>
              <a:rPr lang="en-GB" b="0" baseline="0" dirty="0" err="1"/>
              <a:t>tranquilo</a:t>
            </a:r>
            <a:r>
              <a:rPr lang="en-GB" b="0" baseline="0" dirty="0"/>
              <a:t>, </a:t>
            </a:r>
            <a:r>
              <a:rPr lang="en-GB" b="0" baseline="0" dirty="0" err="1"/>
              <a:t>serio</a:t>
            </a:r>
            <a:r>
              <a:rPr lang="en-GB" b="0" baseline="0" dirty="0"/>
              <a:t>, </a:t>
            </a:r>
            <a:r>
              <a:rPr lang="en-GB" b="0" baseline="0" dirty="0" err="1"/>
              <a:t>raro</a:t>
            </a:r>
            <a:r>
              <a:rPr lang="en-GB" b="0" baseline="0" dirty="0"/>
              <a:t>; </a:t>
            </a:r>
          </a:p>
          <a:p>
            <a:r>
              <a:rPr lang="en-GB" b="0" baseline="0" dirty="0"/>
              <a:t>Adjectives taught in other weeks: alto, </a:t>
            </a:r>
            <a:r>
              <a:rPr lang="en-GB" b="0" baseline="0" dirty="0" err="1"/>
              <a:t>bajo</a:t>
            </a:r>
            <a:endParaRPr lang="en-US" b="1"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Son </a:t>
            </a:r>
            <a:r>
              <a:rPr lang="en-GB" dirty="0" err="1"/>
              <a:t>ricos</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Son bonitos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alto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tontos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tranquilo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serio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son </a:t>
            </a:r>
            <a:r>
              <a:rPr lang="en-GB" baseline="0" dirty="0" err="1"/>
              <a:t>famosos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es </a:t>
            </a:r>
            <a:r>
              <a:rPr lang="en-GB" baseline="0" dirty="0" err="1"/>
              <a:t>feo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bajos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son </a:t>
            </a:r>
            <a:r>
              <a:rPr lang="en-GB" baseline="0" dirty="0" err="1"/>
              <a:t>raros</a:t>
            </a:r>
            <a:r>
              <a:rPr lang="en-GB"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bonito [891]; </a:t>
            </a:r>
            <a:r>
              <a:rPr lang="es-ES" b="0" dirty="0"/>
              <a:t>famoso [997]; feo [2373]; rico¹ [398]; alto² [231]; raro¹ [1005]; tonto [2379]; tranquilo [1073]; serio [856]; bajo¹ [236]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Reading activity</a:t>
            </a:r>
            <a:endParaRPr lang="en-US" b="1" dirty="0"/>
          </a:p>
          <a:p>
            <a:endParaRPr lang="en-US" b="1" dirty="0"/>
          </a:p>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for</a:t>
            </a:r>
            <a:r>
              <a:rPr lang="en-US" b="1" dirty="0"/>
              <a:t> </a:t>
            </a:r>
            <a:r>
              <a:rPr lang="en-GB" baseline="0" dirty="0"/>
              <a:t>students to engage with the meaning of the words that they just heard and transcribed.</a:t>
            </a:r>
            <a:endParaRPr lang="en-US" b="1" dirty="0"/>
          </a:p>
          <a:p>
            <a:endParaRPr lang="en-US" b="1" dirty="0"/>
          </a:p>
          <a:p>
            <a:r>
              <a:rPr lang="en-US" b="1" dirty="0"/>
              <a:t>Procedure:</a:t>
            </a:r>
          </a:p>
          <a:p>
            <a:r>
              <a:rPr lang="en-US" b="0" dirty="0"/>
              <a:t>1.</a:t>
            </a:r>
            <a:r>
              <a:rPr lang="en-GB" dirty="0"/>
              <a:t> Students</a:t>
            </a:r>
            <a:r>
              <a:rPr lang="en-GB" baseline="0" dirty="0"/>
              <a:t> have to decide if the statements are positive, affirmative or whether it depends (ensure that ‘</a:t>
            </a:r>
            <a:r>
              <a:rPr lang="en-GB" baseline="0" dirty="0" err="1"/>
              <a:t>depende</a:t>
            </a:r>
            <a:r>
              <a:rPr lang="en-GB" baseline="0" dirty="0"/>
              <a:t>’ is clear when introducing the task). </a:t>
            </a:r>
            <a:endParaRPr lang="en-US" b="0" dirty="0"/>
          </a:p>
          <a:p>
            <a:endParaRPr lang="en-US" b="1" dirty="0"/>
          </a:p>
          <a:p>
            <a:r>
              <a:rPr lang="en-US" b="1" dirty="0"/>
              <a:t>Notes:</a:t>
            </a:r>
            <a:r>
              <a:rPr lang="en-US" b="1" baseline="0" dirty="0"/>
              <a:t> </a:t>
            </a:r>
            <a:r>
              <a:rPr lang="en-GB" dirty="0"/>
              <a:t>A</a:t>
            </a:r>
            <a:r>
              <a:rPr lang="en-GB" baseline="0" dirty="0"/>
              <a:t> number of these are of course open to interpretation. The idea is that students engage with the meaning of the words that they just heard and transcribed.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bonito [891]; </a:t>
            </a:r>
            <a:r>
              <a:rPr lang="es-ES" b="0" dirty="0"/>
              <a:t>famoso [997]; feo [2373]; rico¹ [398]; alto² [231]; raro¹ [1005]; tonto [2379]; tranquilo [1073]; serio [856]; bajo¹ [236]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Reading</a:t>
            </a:r>
            <a:r>
              <a:rPr lang="en-US" b="1" baseline="0" dirty="0"/>
              <a:t> activity [1/2]</a:t>
            </a:r>
            <a:endParaRPr lang="en-US" b="1" dirty="0"/>
          </a:p>
          <a:p>
            <a:endParaRPr lang="en-US" b="1" dirty="0"/>
          </a:p>
          <a:p>
            <a:r>
              <a:rPr lang="en-US" b="1" dirty="0"/>
              <a:t>Timing: </a:t>
            </a:r>
            <a:r>
              <a:rPr lang="en-US" b="0" dirty="0"/>
              <a:t>8 minutes (slides 43-44)</a:t>
            </a:r>
          </a:p>
          <a:p>
            <a:endParaRPr lang="en-US" b="1" dirty="0"/>
          </a:p>
          <a:p>
            <a:r>
              <a:rPr lang="en-US" b="1" dirty="0"/>
              <a:t>Aim: </a:t>
            </a:r>
            <a:r>
              <a:rPr lang="en-US" b="0" dirty="0"/>
              <a:t>to practise attending to adjective</a:t>
            </a:r>
            <a:r>
              <a:rPr lang="en-US" b="0" baseline="0" dirty="0"/>
              <a:t> number agreement as a cue for understanding the subject of the sentence; to consolidate understanding of ‘es’ and ‘son’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baseline="0" dirty="0"/>
              <a:t> Teacher runs through the instructions. Elicit the meaning of ‘</a:t>
            </a:r>
            <a:r>
              <a:rPr lang="en-GB" baseline="0" dirty="0" err="1"/>
              <a:t>cómo</a:t>
            </a:r>
            <a:r>
              <a:rPr lang="en-GB" baseline="0" dirty="0"/>
              <a:t> son’ in the title.</a:t>
            </a:r>
            <a:endParaRPr lang="en-US" b="0" dirty="0"/>
          </a:p>
          <a:p>
            <a:r>
              <a:rPr lang="en-US" b="0" dirty="0"/>
              <a:t>2. Students </a:t>
            </a:r>
            <a:r>
              <a:rPr lang="en-GB" baseline="0" dirty="0"/>
              <a:t>use the adjective at the end of the sentence to decide which sentence starter is correct. </a:t>
            </a:r>
            <a:endParaRPr lang="en-US" b="0" dirty="0"/>
          </a:p>
          <a:p>
            <a:r>
              <a:rPr lang="en-US" b="0" dirty="0"/>
              <a:t>3. They then complete the sentence with ‘es’ or ‘son’.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aseline="0" dirty="0"/>
              <a:t> Items 6-10 appear on the next slide.</a:t>
            </a:r>
            <a:endParaRPr lang="en-US" b="0" dirty="0"/>
          </a:p>
          <a:p>
            <a:endParaRPr lang="en-US" b="0" dirty="0"/>
          </a:p>
          <a:p>
            <a:r>
              <a:rPr lang="en-US" b="1" dirty="0"/>
              <a:t>Notes:</a:t>
            </a:r>
          </a:p>
          <a:p>
            <a:r>
              <a:rPr lang="en-GB" baseline="0" dirty="0"/>
              <a:t>Adjectives taught this week: </a:t>
            </a:r>
            <a:r>
              <a:rPr lang="en-GB" baseline="0" dirty="0" err="1"/>
              <a:t>bueno</a:t>
            </a:r>
            <a:r>
              <a:rPr lang="en-GB" baseline="0" dirty="0"/>
              <a:t>, bonito, </a:t>
            </a:r>
            <a:r>
              <a:rPr lang="en-GB" baseline="0" dirty="0" err="1"/>
              <a:t>malo</a:t>
            </a:r>
            <a:r>
              <a:rPr lang="en-GB" baseline="0" dirty="0"/>
              <a:t>, </a:t>
            </a:r>
            <a:r>
              <a:rPr lang="en-GB" baseline="0" dirty="0" err="1"/>
              <a:t>famoso</a:t>
            </a:r>
            <a:endParaRPr lang="en-GB" baseline="0" dirty="0"/>
          </a:p>
          <a:p>
            <a:r>
              <a:rPr lang="en-GB" baseline="0" dirty="0"/>
              <a:t>Adjectives recently re-visited in Quizlet: </a:t>
            </a:r>
            <a:r>
              <a:rPr lang="en-GB" baseline="0" dirty="0" err="1"/>
              <a:t>nervioso</a:t>
            </a:r>
            <a:r>
              <a:rPr lang="en-GB" baseline="0" dirty="0"/>
              <a:t>, </a:t>
            </a:r>
            <a:r>
              <a:rPr lang="en-GB" baseline="0" dirty="0" err="1"/>
              <a:t>tranquilo</a:t>
            </a:r>
            <a:r>
              <a:rPr lang="en-GB" baseline="0" dirty="0"/>
              <a:t>, </a:t>
            </a:r>
            <a:r>
              <a:rPr lang="en-GB" baseline="0" dirty="0" err="1"/>
              <a:t>raro</a:t>
            </a:r>
            <a:r>
              <a:rPr lang="en-GB" baseline="0" dirty="0"/>
              <a:t>, tonto, </a:t>
            </a:r>
            <a:r>
              <a:rPr lang="en-GB" baseline="0" dirty="0" err="1"/>
              <a:t>serio</a:t>
            </a:r>
            <a:endParaRPr lang="en-GB" baseline="0" dirty="0"/>
          </a:p>
          <a:p>
            <a:r>
              <a:rPr lang="en-GB" baseline="0" dirty="0"/>
              <a:t>Adjectives taught in other weeks: </a:t>
            </a:r>
            <a:r>
              <a:rPr lang="en-GB" baseline="0" dirty="0" err="1"/>
              <a:t>alegre</a:t>
            </a:r>
            <a:r>
              <a:rPr lang="en-GB" baseline="0" dirty="0"/>
              <a:t>, </a:t>
            </a:r>
            <a:r>
              <a:rPr lang="en-GB" baseline="0" dirty="0" err="1"/>
              <a:t>guapo</a:t>
            </a:r>
            <a:r>
              <a:rPr lang="en-GB" baseline="0" dirty="0"/>
              <a:t>, alto</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alto² [231]; raro¹ [1005]; tonto [2379]; tranquilo [1073]; </a:t>
            </a:r>
            <a:r>
              <a:rPr lang="en-GB" baseline="0" dirty="0" err="1"/>
              <a:t>bueno</a:t>
            </a:r>
            <a:r>
              <a:rPr lang="en-GB" baseline="0" dirty="0"/>
              <a:t> [98]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Reading</a:t>
            </a:r>
            <a:r>
              <a:rPr lang="en-US" b="1" baseline="0" dirty="0"/>
              <a:t> activity [2/2]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Continue the procedure outlined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a:t>
            </a:r>
            <a:r>
              <a:rPr lang="en-GB" baseline="0" dirty="0"/>
              <a:t> </a:t>
            </a:r>
            <a:r>
              <a:rPr lang="en-GB" dirty="0"/>
              <a:t>Encourage students to translate the</a:t>
            </a:r>
            <a:r>
              <a:rPr lang="en-GB" baseline="0" dirty="0"/>
              <a:t> title again. The last slide focused on ‘</a:t>
            </a:r>
            <a:r>
              <a:rPr lang="en-GB" baseline="0" dirty="0" err="1"/>
              <a:t>profesores</a:t>
            </a:r>
            <a:r>
              <a:rPr lang="en-GB" baseline="0" dirty="0"/>
              <a:t>’ – this slide focuses on ‘</a:t>
            </a:r>
            <a:r>
              <a:rPr lang="en-GB" baseline="0" dirty="0" err="1"/>
              <a:t>profesoras</a:t>
            </a:r>
            <a:r>
              <a:rPr lang="en-GB" baseline="0" dirty="0"/>
              <a:t>’!</a:t>
            </a:r>
            <a:endParaRPr lang="en-US" b="1" dirty="0"/>
          </a:p>
          <a:p>
            <a:endParaRPr lang="en-US" b="1" dirty="0"/>
          </a:p>
          <a:p>
            <a:r>
              <a:rPr lang="en-GB" b="1" baseline="0" dirty="0"/>
              <a:t>Word frequency (1 is the most frequent word in Spanish): </a:t>
            </a:r>
            <a:br>
              <a:rPr lang="en-GB" baseline="0" dirty="0"/>
            </a:br>
            <a:r>
              <a:rPr lang="en-GB" baseline="0" dirty="0"/>
              <a:t>bonito [891]; </a:t>
            </a:r>
            <a:r>
              <a:rPr lang="es-ES" b="0" dirty="0"/>
              <a:t>famoso [997]; serio [856]; malo [368]; guapo [4192]; alegre [2081]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EXTENSION SLIDE</a:t>
            </a:r>
          </a:p>
          <a:p>
            <a:endParaRPr lang="en-GB" b="1" dirty="0"/>
          </a:p>
          <a:p>
            <a:r>
              <a:rPr lang="en-GB" b="1" dirty="0"/>
              <a:t>Procedure: </a:t>
            </a:r>
            <a:r>
              <a:rPr lang="en-GB" b="0" dirty="0"/>
              <a:t>students translate the sentences into English</a:t>
            </a:r>
          </a:p>
          <a:p>
            <a:endParaRPr lang="en-GB" b="1" dirty="0"/>
          </a:p>
          <a:p>
            <a:r>
              <a:rPr lang="en-GB" b="1" dirty="0"/>
              <a:t>Note: </a:t>
            </a:r>
            <a:r>
              <a:rPr lang="en-GB" b="0" dirty="0"/>
              <a:t>students can opt to produce</a:t>
            </a:r>
            <a:r>
              <a:rPr lang="en-GB" b="0" baseline="0" dirty="0"/>
              <a:t> the sentences in any order.  The shapes are triggered to reveal the English translation when the shape itself is clicked.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Listening activity [1/2]</a:t>
            </a:r>
          </a:p>
          <a:p>
            <a:endParaRPr lang="en-US" b="1" dirty="0"/>
          </a:p>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baseline="0" dirty="0"/>
              <a:t> </a:t>
            </a:r>
            <a:r>
              <a:rPr lang="en-US" b="0" dirty="0"/>
              <a:t>t</a:t>
            </a:r>
            <a:r>
              <a:rPr lang="en-GB" dirty="0"/>
              <a:t>o continue practising number agreement while also revisiting</a:t>
            </a:r>
            <a:r>
              <a:rPr lang="en-GB" baseline="0" dirty="0"/>
              <a:t> gender agreement on adjectives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will just hear</a:t>
            </a:r>
            <a:r>
              <a:rPr lang="en-GB" baseline="0" dirty="0"/>
              <a:t> the adjective in the audio. They have to pay attention to its ending (–s or no –s?) to work out whether the subject is singular (1) or plural (2).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they decide if the subject is masculine or feminine. This will require writing the names, as students won’t have copied the whole table into books.</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Go to next slide for items 6-10.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Feo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Buenos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Famosas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Bonita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Rico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bueno</a:t>
            </a:r>
            <a:r>
              <a:rPr lang="en-GB" baseline="0" dirty="0"/>
              <a:t> [98]; bonito [891]; </a:t>
            </a:r>
            <a:r>
              <a:rPr lang="es-ES" b="0" dirty="0"/>
              <a:t>famoso [997]; feo [2373]; rico¹ [398];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Listening activity [2/2]</a:t>
            </a:r>
          </a:p>
          <a:p>
            <a:endParaRPr lang="en-US" b="0" dirty="0"/>
          </a:p>
          <a:p>
            <a:r>
              <a:rPr lang="en-US" b="0" dirty="0"/>
              <a:t>Continue with activity as outlined on previous slide.</a:t>
            </a:r>
          </a:p>
          <a:p>
            <a:endParaRPr lang="en-US" b="0" dirty="0"/>
          </a:p>
          <a:p>
            <a:r>
              <a:rPr lang="en-US" b="1" dirty="0"/>
              <a:t>Transcript:</a:t>
            </a:r>
          </a:p>
          <a:p>
            <a:r>
              <a:rPr lang="en-GB" baseline="0" dirty="0"/>
              <a:t>6. Malas</a:t>
            </a:r>
          </a:p>
          <a:p>
            <a:r>
              <a:rPr lang="en-GB" b="0" baseline="0" dirty="0"/>
              <a:t>7. </a:t>
            </a:r>
            <a:r>
              <a:rPr lang="en-GB" b="0" baseline="0" dirty="0" err="1"/>
              <a:t>Tontos</a:t>
            </a:r>
            <a:endParaRPr lang="en-GB" b="0" baseline="0" dirty="0"/>
          </a:p>
          <a:p>
            <a:r>
              <a:rPr lang="en-GB" b="0" baseline="0" dirty="0"/>
              <a:t>8. </a:t>
            </a:r>
            <a:r>
              <a:rPr lang="en-GB" b="0" baseline="0" dirty="0" err="1"/>
              <a:t>Tranquila</a:t>
            </a:r>
            <a:endParaRPr lang="en-GB" b="0" baseline="0" dirty="0"/>
          </a:p>
          <a:p>
            <a:r>
              <a:rPr lang="en-GB" b="0" baseline="0" dirty="0"/>
              <a:t>9. </a:t>
            </a:r>
            <a:r>
              <a:rPr lang="en-GB" b="0" baseline="0" dirty="0" err="1"/>
              <a:t>Serias</a:t>
            </a:r>
            <a:endParaRPr lang="en-GB" b="0" baseline="0" dirty="0"/>
          </a:p>
          <a:p>
            <a:r>
              <a:rPr lang="en-GB" b="0" baseline="0" dirty="0"/>
              <a:t>10. </a:t>
            </a:r>
            <a:r>
              <a:rPr lang="en-GB" b="0" baseline="0" dirty="0" err="1"/>
              <a:t>Raro</a:t>
            </a:r>
            <a:endParaRPr lang="en-US" b="1"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raro¹ [1005]; tonto [2379]; tranquilo [1073]; serio [856]; malo [368]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Paired listening/speaking</a:t>
            </a:r>
          </a:p>
          <a:p>
            <a:endParaRPr lang="en-US" b="1" dirty="0"/>
          </a:p>
          <a:p>
            <a:r>
              <a:rPr lang="en-US" b="1" dirty="0"/>
              <a:t>Timing: </a:t>
            </a:r>
            <a:r>
              <a:rPr lang="en-US" b="0" dirty="0"/>
              <a:t>10-12</a:t>
            </a:r>
            <a:r>
              <a:rPr lang="en-US" b="0" baseline="0" dirty="0"/>
              <a:t> minutes</a:t>
            </a:r>
            <a:endParaRPr lang="en-US" b="0" dirty="0"/>
          </a:p>
          <a:p>
            <a:endParaRPr lang="en-US" b="1" dirty="0"/>
          </a:p>
          <a:p>
            <a:r>
              <a:rPr lang="en-US" b="1" dirty="0"/>
              <a:t>Aim: </a:t>
            </a:r>
            <a:r>
              <a:rPr lang="en-US" b="0" dirty="0"/>
              <a:t>to practise using ‘es’ and ‘son’ to refer to singular and</a:t>
            </a:r>
            <a:r>
              <a:rPr lang="en-US" b="0" baseline="0" dirty="0"/>
              <a:t> plural subjects; to practise using gender and number agreement in the oral modality</a:t>
            </a:r>
            <a:endParaRPr lang="en-US" b="0" dirty="0"/>
          </a:p>
          <a:p>
            <a:endParaRPr lang="en-US" b="1" dirty="0"/>
          </a:p>
          <a:p>
            <a:r>
              <a:rPr lang="en-US" b="1" dirty="0"/>
              <a:t>Procedure:</a:t>
            </a:r>
          </a:p>
          <a:p>
            <a:r>
              <a:rPr lang="en-US" b="0" dirty="0"/>
              <a:t>1. Teacher elicits meaning of ‘</a:t>
            </a:r>
            <a:r>
              <a:rPr lang="en-US" b="0" dirty="0" err="1"/>
              <a:t>parejas</a:t>
            </a:r>
            <a:r>
              <a:rPr lang="en-US" b="0" dirty="0"/>
              <a:t>’.</a:t>
            </a:r>
            <a:r>
              <a:rPr lang="en-US" b="0" baseline="0" dirty="0"/>
              <a:t> It is first introduced as ‘pairs’. Later, they will also learn that it can mean ‘partner’.</a:t>
            </a:r>
            <a:endParaRPr lang="en-US" b="0" dirty="0"/>
          </a:p>
          <a:p>
            <a:r>
              <a:rPr lang="en-US" b="0" dirty="0"/>
              <a:t>2. Teacher uses this slide and the next to explain and model the activity – see next slide for the grid that students will copy into books. </a:t>
            </a:r>
          </a:p>
          <a:p>
            <a:r>
              <a:rPr lang="en-US" b="0" dirty="0"/>
              <a:t>3. </a:t>
            </a:r>
            <a:r>
              <a:rPr lang="en-GB" dirty="0"/>
              <a:t>Students should</a:t>
            </a:r>
            <a:r>
              <a:rPr lang="en-GB" baseline="0" dirty="0"/>
              <a:t> also be reminded that on the speaking cards there will be male and female teachers (one set of cards with male, one set with female, to avoid overload). </a:t>
            </a:r>
          </a:p>
          <a:p>
            <a:r>
              <a:rPr lang="en-GB" baseline="0" dirty="0"/>
              <a:t>They need to remember to use the correct adjective, depending on their gender.</a:t>
            </a:r>
            <a:endParaRPr lang="en-US" b="1" baseline="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bonito [891]; </a:t>
            </a:r>
            <a:r>
              <a:rPr lang="es-ES" b="0" dirty="0"/>
              <a:t>famoso [997]; feo [2373]; rico¹ [398]; alto² [231]; raro¹ [1005]; tonto [2379]; tranquilo [1073]; serio [856]; </a:t>
            </a:r>
            <a:r>
              <a:rPr lang="en-GB" baseline="0" dirty="0" err="1"/>
              <a:t>bueno</a:t>
            </a:r>
            <a:r>
              <a:rPr lang="en-GB" baseline="0" dirty="0"/>
              <a:t> [98]; </a:t>
            </a:r>
            <a:r>
              <a:rPr lang="es-ES" b="0" dirty="0"/>
              <a:t>malo [368]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Students copy</a:t>
            </a:r>
            <a:r>
              <a:rPr lang="en-GB" baseline="0" dirty="0"/>
              <a:t> the blank grid into their books before beginning the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‘go’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991174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 A speaking cards</a:t>
            </a:r>
            <a:br>
              <a:rPr lang="en-GB" baseline="0" dirty="0"/>
            </a:br>
            <a:r>
              <a:rPr lang="en-GB" b="1" baseline="0" dirty="0"/>
              <a:t>Note: </a:t>
            </a:r>
            <a:r>
              <a:rPr lang="en-GB" baseline="0" dirty="0"/>
              <a:t>These can be reduced on the photocopier so that 4 sets per A4 page are created.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5160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 NOT DISPLAY DURING ACTIVITY</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 B speaking cards</a:t>
            </a:r>
            <a:br>
              <a:rPr lang="en-GB" baseline="0" dirty="0"/>
            </a:br>
            <a:r>
              <a:rPr lang="en-GB" b="1" baseline="0" dirty="0"/>
              <a:t>Note: </a:t>
            </a:r>
            <a:r>
              <a:rPr lang="en-GB" baseline="0" dirty="0"/>
              <a:t>These can be reduced on the photocopier so that 4 sets per A4 page are created.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736375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a:t>
            </a:r>
            <a:r>
              <a:rPr lang="en-GB" baseline="0" dirty="0"/>
              <a:t>complete this with words in the correct column, plus the English translations of the words they hear.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96639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1349986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gu</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a:t>
            </a:fld>
            <a:endParaRPr lang="en-GB" dirty="0"/>
          </a:p>
        </p:txBody>
      </p:sp>
    </p:spTree>
    <p:extLst>
      <p:ext uri="{BB962C8B-B14F-4D97-AF65-F5344CB8AC3E}">
        <p14:creationId xmlns:p14="http://schemas.microsoft.com/office/powerpoint/2010/main" val="2448720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a:t>
            </a:fld>
            <a:endParaRPr lang="en-GB" dirty="0"/>
          </a:p>
        </p:txBody>
      </p:sp>
    </p:spTree>
    <p:extLst>
      <p:ext uri="{BB962C8B-B14F-4D97-AF65-F5344CB8AC3E}">
        <p14:creationId xmlns:p14="http://schemas.microsoft.com/office/powerpoint/2010/main" val="690269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0768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8209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2432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32427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089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7892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701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4581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4201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67705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158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3508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72840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71890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40159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85843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256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42836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6028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004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43196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95676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7464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79653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56378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21715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56433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1876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4305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589002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63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9092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63469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5699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21146684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3364669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0.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12.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image" Target="../media/image20.png"/><Relationship Id="rId7" Type="http://schemas.openxmlformats.org/officeDocument/2006/relationships/audio" Target="../media/audio22.wav"/><Relationship Id="rId12" Type="http://schemas.openxmlformats.org/officeDocument/2006/relationships/audio" Target="../media/audio27.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20.png"/><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audio" Target="../media/audio39.wav"/></Relationships>
</file>

<file path=ppt/slides/_rels/slide25.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20.png"/><Relationship Id="rId3" Type="http://schemas.openxmlformats.org/officeDocument/2006/relationships/audio" Target="../media/audio44.wav"/><Relationship Id="rId7" Type="http://schemas.openxmlformats.org/officeDocument/2006/relationships/audio" Target="../media/audio48.wav"/><Relationship Id="rId12" Type="http://schemas.openxmlformats.org/officeDocument/2006/relationships/audio" Target="../media/audio53.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audio" Target="../media/audio45.wav"/><Relationship Id="rId9" Type="http://schemas.openxmlformats.org/officeDocument/2006/relationships/audio" Target="../media/audio50.wav"/></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image" Target="../media/image27.png"/><Relationship Id="rId7" Type="http://schemas.openxmlformats.org/officeDocument/2006/relationships/audio" Target="../media/audio56.wav"/><Relationship Id="rId12"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55.wav"/><Relationship Id="rId11" Type="http://schemas.openxmlformats.org/officeDocument/2006/relationships/image" Target="../media/image33.png"/><Relationship Id="rId5" Type="http://schemas.openxmlformats.org/officeDocument/2006/relationships/audio" Target="../media/audio54.wav"/><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audio" Target="../media/audio58.wav"/></Relationships>
</file>

<file path=ppt/slides/_rels/slide47.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image" Target="../media/image27.png"/><Relationship Id="rId7" Type="http://schemas.openxmlformats.org/officeDocument/2006/relationships/audio" Target="../media/audio61.wav"/><Relationship Id="rId12"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60.wav"/><Relationship Id="rId11" Type="http://schemas.openxmlformats.org/officeDocument/2006/relationships/image" Target="../media/image33.png"/><Relationship Id="rId5" Type="http://schemas.openxmlformats.org/officeDocument/2006/relationships/audio" Target="../media/audio59.wav"/><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audio" Target="../media/audio63.wav"/></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53.xml"/><Relationship Id="rId1" Type="http://schemas.openxmlformats.org/officeDocument/2006/relationships/slideLayout" Target="../slideLayouts/slideLayout28.xml"/><Relationship Id="rId5" Type="http://schemas.openxmlformats.org/officeDocument/2006/relationships/image" Target="../media/image36.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8" Type="http://schemas.openxmlformats.org/officeDocument/2006/relationships/hyperlink" Target="https://quizlet.com/gb/440772272/year-7-spanish-term-12-week-2-flash-cards/" TargetMode="External"/><Relationship Id="rId3" Type="http://schemas.openxmlformats.org/officeDocument/2006/relationships/image" Target="../media/image21.png"/><Relationship Id="rId7" Type="http://schemas.openxmlformats.org/officeDocument/2006/relationships/hyperlink" Target="https://quizlet.com/gb/451535343/year-7-spanish-term-12-week-5-flash-card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resources.ncelp.org/concern/resources/v118rd66h?locale=en" TargetMode="External"/><Relationship Id="rId11" Type="http://schemas.openxmlformats.org/officeDocument/2006/relationships/image" Target="../media/image39.png"/><Relationship Id="rId5" Type="http://schemas.openxmlformats.org/officeDocument/2006/relationships/hyperlink" Target="http://www.ncelp.org/audio/SY7T1-2W5" TargetMode="External"/><Relationship Id="rId10"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hyperlink" Target="https://quizlet.com/gb/429092074/year-7-spanish-term-11-week-4-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5.wav"/><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62656" y="2355781"/>
            <a:ext cx="8489575" cy="879475"/>
          </a:xfrm>
        </p:spPr>
        <p:txBody>
          <a:bodyPr>
            <a:normAutofit fontScale="90000"/>
          </a:bodyPr>
          <a:lstStyle/>
          <a:p>
            <a:pPr algn="l"/>
            <a:r>
              <a:rPr lang="en-GB" sz="4000" b="1" dirty="0">
                <a:solidFill>
                  <a:prstClr val="white"/>
                </a:solidFill>
              </a:rPr>
              <a:t>Saying what there is around you and describing it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62656" y="3299733"/>
            <a:ext cx="7840279" cy="4031575"/>
          </a:xfrm>
        </p:spPr>
        <p:txBody>
          <a:bodyPr>
            <a:normAutofit/>
          </a:bodyPr>
          <a:lstStyle/>
          <a:p>
            <a:pPr algn="l"/>
            <a:r>
              <a:rPr lang="en-GB" sz="2900" dirty="0">
                <a:solidFill>
                  <a:prstClr val="white"/>
                </a:solidFill>
              </a:rPr>
              <a:t>SER – ‘es’ [revisited] and ‘son’</a:t>
            </a:r>
          </a:p>
          <a:p>
            <a:pPr algn="l"/>
            <a:r>
              <a:rPr lang="en-GB" sz="2900" dirty="0">
                <a:solidFill>
                  <a:prstClr val="white"/>
                </a:solidFill>
              </a:rPr>
              <a:t>‘Hay’ vs ‘tiene’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62656" y="4343029"/>
            <a:ext cx="785782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 [ga], [go], [gu]</a:t>
            </a:r>
            <a:endParaRPr kumimoji="0" lang="en-US" sz="29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5108" y="484808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4 - Lesson 21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85320"/>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gu</a:t>
            </a:r>
            <a:endParaRPr lang="en-GB" sz="12000" b="0" dirty="0"/>
          </a:p>
        </p:txBody>
      </p:sp>
      <p:sp>
        <p:nvSpPr>
          <p:cNvPr id="4" name="Rounded Rectangle 3" descr="rectangle"/>
          <p:cNvSpPr/>
          <p:nvPr/>
        </p:nvSpPr>
        <p:spPr>
          <a:xfrm>
            <a:off x="3776132"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spTree>
    <p:extLst>
      <p:ext uri="{BB962C8B-B14F-4D97-AF65-F5344CB8AC3E}">
        <p14:creationId xmlns:p14="http://schemas.microsoft.com/office/powerpoint/2010/main" val="34355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6" name="Table 65">
            <a:extLst>
              <a:ext uri="{FF2B5EF4-FFF2-40B4-BE49-F238E27FC236}">
                <a16:creationId xmlns:a16="http://schemas.microsoft.com/office/drawing/2014/main" id="{C331FC57-B92D-4EF0-A1C1-F959F44A28B7}"/>
              </a:ext>
            </a:extLst>
          </p:cNvPr>
          <p:cNvGraphicFramePr>
            <a:graphicFrameLocks noGrp="1"/>
          </p:cNvGraphicFramePr>
          <p:nvPr>
            <p:extLst>
              <p:ext uri="{D42A27DB-BD31-4B8C-83A1-F6EECF244321}">
                <p14:modId xmlns:p14="http://schemas.microsoft.com/office/powerpoint/2010/main" val="1823107635"/>
              </p:ext>
            </p:extLst>
          </p:nvPr>
        </p:nvGraphicFramePr>
        <p:xfrm>
          <a:off x="5429925" y="721044"/>
          <a:ext cx="1592177" cy="5696459"/>
        </p:xfrm>
        <a:graphic>
          <a:graphicData uri="http://schemas.openxmlformats.org/drawingml/2006/table">
            <a:tbl>
              <a:tblPr firstRow="1" bandRow="1"/>
              <a:tblGrid>
                <a:gridCol w="1592177">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145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67" name="TextBox 66">
            <a:extLst>
              <a:ext uri="{FF2B5EF4-FFF2-40B4-BE49-F238E27FC236}">
                <a16:creationId xmlns:a16="http://schemas.microsoft.com/office/drawing/2014/main" id="{935F87E7-28FC-46D8-8FF1-38931BD758A3}"/>
              </a:ext>
            </a:extLst>
          </p:cNvPr>
          <p:cNvSpPr txBox="1"/>
          <p:nvPr/>
        </p:nvSpPr>
        <p:spPr>
          <a:xfrm>
            <a:off x="5528511" y="3882207"/>
            <a:ext cx="143714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se___</a:t>
            </a:r>
            <a:r>
              <a:rPr kumimoji="0" lang="en-GB" sz="2200" b="1" i="0" u="none" strike="noStrike" kern="0" cap="none" spc="0" normalizeH="0" baseline="0" noProof="0" dirty="0" err="1">
                <a:ln>
                  <a:noFill/>
                </a:ln>
                <a:solidFill>
                  <a:srgbClr val="002060"/>
                </a:solidFill>
                <a:effectLst/>
                <a:uLnTx/>
                <a:uFillTx/>
                <a:latin typeface="+mj-lt"/>
              </a:rPr>
              <a:t>ndo</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68" name="TextBox 67">
            <a:extLst>
              <a:ext uri="{FF2B5EF4-FFF2-40B4-BE49-F238E27FC236}">
                <a16:creationId xmlns:a16="http://schemas.microsoft.com/office/drawing/2014/main" id="{979B856A-2BCE-46D5-A800-EC1A02A04DA2}"/>
              </a:ext>
            </a:extLst>
          </p:cNvPr>
          <p:cNvSpPr txBox="1"/>
          <p:nvPr/>
        </p:nvSpPr>
        <p:spPr>
          <a:xfrm>
            <a:off x="5429925" y="3353829"/>
            <a:ext cx="164100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pre___</a:t>
            </a:r>
            <a:r>
              <a:rPr kumimoji="0" lang="en-GB" sz="2200" b="1" i="0" u="none" strike="noStrike" kern="0" cap="none" spc="0" normalizeH="0" baseline="0" noProof="0" dirty="0" err="1">
                <a:ln>
                  <a:noFill/>
                </a:ln>
                <a:solidFill>
                  <a:srgbClr val="002060"/>
                </a:solidFill>
                <a:effectLst/>
                <a:uLnTx/>
                <a:uFillTx/>
                <a:latin typeface="+mj-lt"/>
              </a:rPr>
              <a:t>ntar</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69" name="TextBox 68">
            <a:extLst>
              <a:ext uri="{FF2B5EF4-FFF2-40B4-BE49-F238E27FC236}">
                <a16:creationId xmlns:a16="http://schemas.microsoft.com/office/drawing/2014/main" id="{BCD4120E-AB3B-44A6-BDCE-0579C0644CDF}"/>
              </a:ext>
            </a:extLst>
          </p:cNvPr>
          <p:cNvSpPr txBox="1"/>
          <p:nvPr/>
        </p:nvSpPr>
        <p:spPr>
          <a:xfrm>
            <a:off x="6020835" y="2836043"/>
            <a:ext cx="134796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__to</a:t>
            </a:r>
            <a:endParaRPr kumimoji="0" lang="en-GB" sz="2200" b="1" i="0" u="none" strike="noStrike" kern="0" cap="none" spc="0" normalizeH="0" baseline="0" noProof="0" dirty="0">
              <a:ln>
                <a:noFill/>
              </a:ln>
              <a:solidFill>
                <a:srgbClr val="7030A0"/>
              </a:solidFill>
              <a:effectLst/>
              <a:uLnTx/>
              <a:uFillTx/>
              <a:latin typeface="+mj-lt"/>
            </a:endParaRPr>
          </a:p>
        </p:txBody>
      </p:sp>
      <p:sp>
        <p:nvSpPr>
          <p:cNvPr id="70" name="TextBox 69">
            <a:extLst>
              <a:ext uri="{FF2B5EF4-FFF2-40B4-BE49-F238E27FC236}">
                <a16:creationId xmlns:a16="http://schemas.microsoft.com/office/drawing/2014/main" id="{625DE963-B9BC-42E3-B15A-06AC66F77685}"/>
              </a:ext>
            </a:extLst>
          </p:cNvPr>
          <p:cNvSpPr txBox="1"/>
          <p:nvPr/>
        </p:nvSpPr>
        <p:spPr>
          <a:xfrm>
            <a:off x="5979052" y="2284901"/>
            <a:ext cx="153844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___l</a:t>
            </a:r>
          </a:p>
        </p:txBody>
      </p:sp>
      <p:graphicFrame>
        <p:nvGraphicFramePr>
          <p:cNvPr id="71" name="Table 70">
            <a:extLst>
              <a:ext uri="{FF2B5EF4-FFF2-40B4-BE49-F238E27FC236}">
                <a16:creationId xmlns:a16="http://schemas.microsoft.com/office/drawing/2014/main" id="{F0EB70A1-C194-47B5-9A22-F54427A520E2}"/>
              </a:ext>
            </a:extLst>
          </p:cNvPr>
          <p:cNvGraphicFramePr>
            <a:graphicFrameLocks noGrp="1"/>
          </p:cNvGraphicFramePr>
          <p:nvPr>
            <p:extLst>
              <p:ext uri="{D42A27DB-BD31-4B8C-83A1-F6EECF244321}">
                <p14:modId xmlns:p14="http://schemas.microsoft.com/office/powerpoint/2010/main" val="1045666329"/>
              </p:ext>
            </p:extLst>
          </p:nvPr>
        </p:nvGraphicFramePr>
        <p:xfrm>
          <a:off x="1343591" y="706582"/>
          <a:ext cx="3990563" cy="5682547"/>
        </p:xfrm>
        <a:graphic>
          <a:graphicData uri="http://schemas.openxmlformats.org/drawingml/2006/table">
            <a:tbl>
              <a:tblPr firstRow="1" bandRow="1"/>
              <a:tblGrid>
                <a:gridCol w="599016">
                  <a:extLst>
                    <a:ext uri="{9D8B030D-6E8A-4147-A177-3AD203B41FA5}">
                      <a16:colId xmlns:a16="http://schemas.microsoft.com/office/drawing/2014/main" val="3826511760"/>
                    </a:ext>
                  </a:extLst>
                </a:gridCol>
                <a:gridCol w="1168565">
                  <a:extLst>
                    <a:ext uri="{9D8B030D-6E8A-4147-A177-3AD203B41FA5}">
                      <a16:colId xmlns:a16="http://schemas.microsoft.com/office/drawing/2014/main" val="2766133930"/>
                    </a:ext>
                  </a:extLst>
                </a:gridCol>
                <a:gridCol w="1111491">
                  <a:extLst>
                    <a:ext uri="{9D8B030D-6E8A-4147-A177-3AD203B41FA5}">
                      <a16:colId xmlns:a16="http://schemas.microsoft.com/office/drawing/2014/main" val="1055200239"/>
                    </a:ext>
                  </a:extLst>
                </a:gridCol>
                <a:gridCol w="1111491">
                  <a:extLst>
                    <a:ext uri="{9D8B030D-6E8A-4147-A177-3AD203B41FA5}">
                      <a16:colId xmlns:a16="http://schemas.microsoft.com/office/drawing/2014/main" val="3969185420"/>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GU</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72" name="Action Button: Custom 4">
            <a:hlinkClick r:id="" action="ppaction://noaction" highlightClick="1">
              <a:snd r:embed="rId3" name="conmigo.wav"/>
            </a:hlinkClick>
            <a:extLst>
              <a:ext uri="{FF2B5EF4-FFF2-40B4-BE49-F238E27FC236}">
                <a16:creationId xmlns:a16="http://schemas.microsoft.com/office/drawing/2014/main" id="{EDCC407C-D007-45C4-965A-7D73AB05C8C0}"/>
              </a:ext>
            </a:extLst>
          </p:cNvPr>
          <p:cNvSpPr/>
          <p:nvPr/>
        </p:nvSpPr>
        <p:spPr>
          <a:xfrm>
            <a:off x="1488306" y="130871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73" name="Action Button: Custom 5">
            <a:hlinkClick r:id="" action="ppaction://noaction" highlightClick="1">
              <a:snd r:embed="rId4" name="seguro.wav"/>
            </a:hlinkClick>
            <a:extLst>
              <a:ext uri="{FF2B5EF4-FFF2-40B4-BE49-F238E27FC236}">
                <a16:creationId xmlns:a16="http://schemas.microsoft.com/office/drawing/2014/main" id="{8E0D2831-4692-40F1-9402-07D7A030E1F0}"/>
              </a:ext>
            </a:extLst>
          </p:cNvPr>
          <p:cNvSpPr/>
          <p:nvPr/>
        </p:nvSpPr>
        <p:spPr>
          <a:xfrm>
            <a:off x="1488306" y="188679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74" name="Action Button: Custom 6">
            <a:hlinkClick r:id="" action="ppaction://noaction" highlightClick="1">
              <a:snd r:embed="rId5" name="gol.wav"/>
            </a:hlinkClick>
            <a:extLst>
              <a:ext uri="{FF2B5EF4-FFF2-40B4-BE49-F238E27FC236}">
                <a16:creationId xmlns:a16="http://schemas.microsoft.com/office/drawing/2014/main" id="{A84B8CB1-6677-47C7-A659-15F69B49DD9C}"/>
              </a:ext>
            </a:extLst>
          </p:cNvPr>
          <p:cNvSpPr/>
          <p:nvPr/>
        </p:nvSpPr>
        <p:spPr>
          <a:xfrm>
            <a:off x="1475144" y="238122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75" name="Action Button: Custom 7">
            <a:hlinkClick r:id="" action="ppaction://noaction" highlightClick="1">
              <a:snd r:embed="rId6" name="gato.wav"/>
            </a:hlinkClick>
            <a:extLst>
              <a:ext uri="{FF2B5EF4-FFF2-40B4-BE49-F238E27FC236}">
                <a16:creationId xmlns:a16="http://schemas.microsoft.com/office/drawing/2014/main" id="{5D15BE47-D065-4ED8-99B5-FC7240AFC91F}"/>
              </a:ext>
            </a:extLst>
          </p:cNvPr>
          <p:cNvSpPr/>
          <p:nvPr/>
        </p:nvSpPr>
        <p:spPr>
          <a:xfrm>
            <a:off x="1488305" y="29042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76" name="Action Button: Custom 8">
            <a:hlinkClick r:id="" action="ppaction://noaction" highlightClick="1">
              <a:snd r:embed="rId7" name="preguntar.wav"/>
            </a:hlinkClick>
            <a:extLst>
              <a:ext uri="{FF2B5EF4-FFF2-40B4-BE49-F238E27FC236}">
                <a16:creationId xmlns:a16="http://schemas.microsoft.com/office/drawing/2014/main" id="{AB7560CB-2E78-408F-8E08-A664084E4A15}"/>
              </a:ext>
            </a:extLst>
          </p:cNvPr>
          <p:cNvSpPr/>
          <p:nvPr/>
        </p:nvSpPr>
        <p:spPr>
          <a:xfrm>
            <a:off x="1475143" y="340685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77" name="Action Button: Custom 9">
            <a:hlinkClick r:id="" action="ppaction://noaction" highlightClick="1">
              <a:snd r:embed="rId8" name="segundo.wav"/>
            </a:hlinkClick>
            <a:extLst>
              <a:ext uri="{FF2B5EF4-FFF2-40B4-BE49-F238E27FC236}">
                <a16:creationId xmlns:a16="http://schemas.microsoft.com/office/drawing/2014/main" id="{ECED3483-9924-407E-A7C6-B71A83887608}"/>
              </a:ext>
            </a:extLst>
          </p:cNvPr>
          <p:cNvSpPr/>
          <p:nvPr/>
        </p:nvSpPr>
        <p:spPr>
          <a:xfrm>
            <a:off x="1475143" y="3929892"/>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78" name="Action Button: Custom 10">
            <a:hlinkClick r:id="" action="ppaction://noaction" highlightClick="1">
              <a:snd r:embed="rId9" name="amiga.wav"/>
            </a:hlinkClick>
            <a:extLst>
              <a:ext uri="{FF2B5EF4-FFF2-40B4-BE49-F238E27FC236}">
                <a16:creationId xmlns:a16="http://schemas.microsoft.com/office/drawing/2014/main" id="{3F4EDB39-7075-4F89-960E-5B693FFA2722}"/>
              </a:ext>
            </a:extLst>
          </p:cNvPr>
          <p:cNvSpPr/>
          <p:nvPr/>
        </p:nvSpPr>
        <p:spPr>
          <a:xfrm>
            <a:off x="1475142" y="44272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79" name="Action Button: Custom 11">
            <a:hlinkClick r:id="" action="ppaction://noaction" highlightClick="1">
              <a:snd r:embed="rId10" name="ganar.wav"/>
            </a:hlinkClick>
            <a:extLst>
              <a:ext uri="{FF2B5EF4-FFF2-40B4-BE49-F238E27FC236}">
                <a16:creationId xmlns:a16="http://schemas.microsoft.com/office/drawing/2014/main" id="{E12D013F-302B-484D-81DC-D84F647F5FDB}"/>
              </a:ext>
            </a:extLst>
          </p:cNvPr>
          <p:cNvSpPr/>
          <p:nvPr/>
        </p:nvSpPr>
        <p:spPr>
          <a:xfrm>
            <a:off x="1475142" y="495416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80" name="Action Button: Custom 12">
            <a:hlinkClick r:id="" action="ppaction://noaction" highlightClick="1">
              <a:snd r:embed="rId11" name="largo.wav"/>
            </a:hlinkClick>
            <a:extLst>
              <a:ext uri="{FF2B5EF4-FFF2-40B4-BE49-F238E27FC236}">
                <a16:creationId xmlns:a16="http://schemas.microsoft.com/office/drawing/2014/main" id="{A32E0455-7154-458B-A7A5-94180A50E14A}"/>
              </a:ext>
            </a:extLst>
          </p:cNvPr>
          <p:cNvSpPr/>
          <p:nvPr/>
        </p:nvSpPr>
        <p:spPr>
          <a:xfrm>
            <a:off x="1475142" y="54742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81" name="Action Button: Custom 13">
            <a:hlinkClick r:id="" action="ppaction://noaction" highlightClick="1">
              <a:snd r:embed="rId12" name="lugar.wav"/>
            </a:hlinkClick>
            <a:extLst>
              <a:ext uri="{FF2B5EF4-FFF2-40B4-BE49-F238E27FC236}">
                <a16:creationId xmlns:a16="http://schemas.microsoft.com/office/drawing/2014/main" id="{74004AC7-F990-402F-AC9C-772980E9D8EC}"/>
              </a:ext>
            </a:extLst>
          </p:cNvPr>
          <p:cNvSpPr/>
          <p:nvPr/>
        </p:nvSpPr>
        <p:spPr>
          <a:xfrm>
            <a:off x="1475141" y="596014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pic>
        <p:nvPicPr>
          <p:cNvPr id="82" name="Picture 81">
            <a:extLst>
              <a:ext uri="{FF2B5EF4-FFF2-40B4-BE49-F238E27FC236}">
                <a16:creationId xmlns:a16="http://schemas.microsoft.com/office/drawing/2014/main" id="{788A2075-CB62-4C33-B389-23F4624A8B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83626" y="1216660"/>
            <a:ext cx="522871" cy="544657"/>
          </a:xfrm>
          <a:prstGeom prst="rect">
            <a:avLst/>
          </a:prstGeom>
        </p:spPr>
      </p:pic>
      <p:pic>
        <p:nvPicPr>
          <p:cNvPr id="83" name="Picture 82">
            <a:extLst>
              <a:ext uri="{FF2B5EF4-FFF2-40B4-BE49-F238E27FC236}">
                <a16:creationId xmlns:a16="http://schemas.microsoft.com/office/drawing/2014/main" id="{8451CF8B-CAC6-4268-8DAB-9A2F86D46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57222" y="1719525"/>
            <a:ext cx="522871" cy="544657"/>
          </a:xfrm>
          <a:prstGeom prst="rect">
            <a:avLst/>
          </a:prstGeom>
        </p:spPr>
      </p:pic>
      <p:pic>
        <p:nvPicPr>
          <p:cNvPr id="84" name="Picture 83">
            <a:extLst>
              <a:ext uri="{FF2B5EF4-FFF2-40B4-BE49-F238E27FC236}">
                <a16:creationId xmlns:a16="http://schemas.microsoft.com/office/drawing/2014/main" id="{3069E1A1-DA14-40F6-B83A-A12879851A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07689" y="2239265"/>
            <a:ext cx="522871" cy="544657"/>
          </a:xfrm>
          <a:prstGeom prst="rect">
            <a:avLst/>
          </a:prstGeom>
        </p:spPr>
      </p:pic>
      <p:pic>
        <p:nvPicPr>
          <p:cNvPr id="85" name="Picture 84">
            <a:extLst>
              <a:ext uri="{FF2B5EF4-FFF2-40B4-BE49-F238E27FC236}">
                <a16:creationId xmlns:a16="http://schemas.microsoft.com/office/drawing/2014/main" id="{CB8D5ECB-9885-4129-99D1-50E5AAB85D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01410" y="2798705"/>
            <a:ext cx="522871" cy="544657"/>
          </a:xfrm>
          <a:prstGeom prst="rect">
            <a:avLst/>
          </a:prstGeom>
        </p:spPr>
      </p:pic>
      <p:pic>
        <p:nvPicPr>
          <p:cNvPr id="86" name="Picture 85">
            <a:extLst>
              <a:ext uri="{FF2B5EF4-FFF2-40B4-BE49-F238E27FC236}">
                <a16:creationId xmlns:a16="http://schemas.microsoft.com/office/drawing/2014/main" id="{83F86FBB-7DCC-42D4-AACE-6916907ED7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07895" y="3317052"/>
            <a:ext cx="522871" cy="544657"/>
          </a:xfrm>
          <a:prstGeom prst="rect">
            <a:avLst/>
          </a:prstGeom>
        </p:spPr>
      </p:pic>
      <p:pic>
        <p:nvPicPr>
          <p:cNvPr id="87" name="Picture 86">
            <a:extLst>
              <a:ext uri="{FF2B5EF4-FFF2-40B4-BE49-F238E27FC236}">
                <a16:creationId xmlns:a16="http://schemas.microsoft.com/office/drawing/2014/main" id="{9FA57D0A-9E72-4444-A3C6-C4A6E0F3F88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99738" y="3810279"/>
            <a:ext cx="522871" cy="544657"/>
          </a:xfrm>
          <a:prstGeom prst="rect">
            <a:avLst/>
          </a:prstGeom>
        </p:spPr>
      </p:pic>
      <p:pic>
        <p:nvPicPr>
          <p:cNvPr id="88" name="Picture 87">
            <a:extLst>
              <a:ext uri="{FF2B5EF4-FFF2-40B4-BE49-F238E27FC236}">
                <a16:creationId xmlns:a16="http://schemas.microsoft.com/office/drawing/2014/main" id="{D877EC8B-E8D9-4331-B9A2-57C7F1E025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83906" y="4323610"/>
            <a:ext cx="522871" cy="544657"/>
          </a:xfrm>
          <a:prstGeom prst="rect">
            <a:avLst/>
          </a:prstGeom>
        </p:spPr>
      </p:pic>
      <p:pic>
        <p:nvPicPr>
          <p:cNvPr id="89" name="Picture 88">
            <a:extLst>
              <a:ext uri="{FF2B5EF4-FFF2-40B4-BE49-F238E27FC236}">
                <a16:creationId xmlns:a16="http://schemas.microsoft.com/office/drawing/2014/main" id="{9748B8BC-4766-40CB-A632-6D3400A479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59843" y="4855315"/>
            <a:ext cx="522871" cy="544657"/>
          </a:xfrm>
          <a:prstGeom prst="rect">
            <a:avLst/>
          </a:prstGeom>
        </p:spPr>
      </p:pic>
      <p:pic>
        <p:nvPicPr>
          <p:cNvPr id="90" name="Picture 89">
            <a:extLst>
              <a:ext uri="{FF2B5EF4-FFF2-40B4-BE49-F238E27FC236}">
                <a16:creationId xmlns:a16="http://schemas.microsoft.com/office/drawing/2014/main" id="{5EA50481-180B-4BD2-9E40-ACC054B847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92347" y="5373050"/>
            <a:ext cx="522871" cy="544657"/>
          </a:xfrm>
          <a:prstGeom prst="rect">
            <a:avLst/>
          </a:prstGeom>
        </p:spPr>
      </p:pic>
      <p:pic>
        <p:nvPicPr>
          <p:cNvPr id="91" name="Picture 90">
            <a:extLst>
              <a:ext uri="{FF2B5EF4-FFF2-40B4-BE49-F238E27FC236}">
                <a16:creationId xmlns:a16="http://schemas.microsoft.com/office/drawing/2014/main" id="{CA4C3FF0-68FA-4596-99A7-2DC2045FF8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59842" y="5832477"/>
            <a:ext cx="522871" cy="544657"/>
          </a:xfrm>
          <a:prstGeom prst="rect">
            <a:avLst/>
          </a:prstGeom>
        </p:spPr>
      </p:pic>
      <p:sp>
        <p:nvSpPr>
          <p:cNvPr id="92" name="TextBox 91">
            <a:extLst>
              <a:ext uri="{FF2B5EF4-FFF2-40B4-BE49-F238E27FC236}">
                <a16:creationId xmlns:a16="http://schemas.microsoft.com/office/drawing/2014/main" id="{22B8FD4B-EB8C-42A4-B1C3-26326DA607EA}"/>
              </a:ext>
            </a:extLst>
          </p:cNvPr>
          <p:cNvSpPr txBox="1"/>
          <p:nvPr/>
        </p:nvSpPr>
        <p:spPr>
          <a:xfrm>
            <a:off x="5696045" y="1748105"/>
            <a:ext cx="153348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se___ro</a:t>
            </a:r>
          </a:p>
        </p:txBody>
      </p:sp>
      <p:sp>
        <p:nvSpPr>
          <p:cNvPr id="93" name="TextBox 92">
            <a:extLst>
              <a:ext uri="{FF2B5EF4-FFF2-40B4-BE49-F238E27FC236}">
                <a16:creationId xmlns:a16="http://schemas.microsoft.com/office/drawing/2014/main" id="{68F422F4-39E8-43D6-BBA0-DEA5AEA6381A}"/>
              </a:ext>
            </a:extLst>
          </p:cNvPr>
          <p:cNvSpPr txBox="1"/>
          <p:nvPr/>
        </p:nvSpPr>
        <p:spPr>
          <a:xfrm>
            <a:off x="5815409" y="5401590"/>
            <a:ext cx="12307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lar__</a:t>
            </a:r>
          </a:p>
        </p:txBody>
      </p:sp>
      <p:sp>
        <p:nvSpPr>
          <p:cNvPr id="94" name="TextBox 93">
            <a:extLst>
              <a:ext uri="{FF2B5EF4-FFF2-40B4-BE49-F238E27FC236}">
                <a16:creationId xmlns:a16="http://schemas.microsoft.com/office/drawing/2014/main" id="{EC437BBD-24F5-4D12-8CF5-5951EAD6AD5A}"/>
              </a:ext>
            </a:extLst>
          </p:cNvPr>
          <p:cNvSpPr txBox="1"/>
          <p:nvPr/>
        </p:nvSpPr>
        <p:spPr>
          <a:xfrm>
            <a:off x="5808299" y="4868267"/>
            <a:ext cx="142123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__</a:t>
            </a:r>
            <a:r>
              <a:rPr kumimoji="0" lang="en-GB" sz="2200" b="1" i="0" u="none" strike="noStrike" kern="0" cap="none" spc="0" normalizeH="0" baseline="0" noProof="0" dirty="0" err="1">
                <a:ln>
                  <a:noFill/>
                </a:ln>
                <a:solidFill>
                  <a:srgbClr val="002060"/>
                </a:solidFill>
                <a:effectLst/>
                <a:uLnTx/>
                <a:uFillTx/>
                <a:latin typeface="+mj-lt"/>
              </a:rPr>
              <a:t>nar</a:t>
            </a:r>
            <a:endParaRPr kumimoji="0" lang="en-GB" sz="2200" b="1" i="0" u="none" strike="noStrike" kern="0" cap="none" spc="0" normalizeH="0" baseline="0" noProof="0" dirty="0">
              <a:ln>
                <a:noFill/>
              </a:ln>
              <a:solidFill>
                <a:srgbClr val="002060"/>
              </a:solidFill>
              <a:effectLst/>
              <a:uLnTx/>
              <a:uFillTx/>
              <a:latin typeface="+mj-lt"/>
            </a:endParaRPr>
          </a:p>
        </p:txBody>
      </p:sp>
      <p:sp>
        <p:nvSpPr>
          <p:cNvPr id="95" name="TextBox 94">
            <a:extLst>
              <a:ext uri="{FF2B5EF4-FFF2-40B4-BE49-F238E27FC236}">
                <a16:creationId xmlns:a16="http://schemas.microsoft.com/office/drawing/2014/main" id="{26136C45-9E48-42A5-A964-B2E9E9858289}"/>
              </a:ext>
            </a:extLst>
          </p:cNvPr>
          <p:cNvSpPr txBox="1"/>
          <p:nvPr/>
        </p:nvSpPr>
        <p:spPr>
          <a:xfrm>
            <a:off x="5715940" y="4361183"/>
            <a:ext cx="142123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mj-lt"/>
              </a:rPr>
              <a:t>ami</a:t>
            </a:r>
            <a:r>
              <a:rPr kumimoji="0" lang="en-GB" sz="2200" b="1" i="0" u="none" strike="noStrike" kern="0" cap="none" spc="0" normalizeH="0" baseline="0" noProof="0" dirty="0">
                <a:ln>
                  <a:noFill/>
                </a:ln>
                <a:solidFill>
                  <a:srgbClr val="002060"/>
                </a:solidFill>
                <a:effectLst/>
                <a:uLnTx/>
                <a:uFillTx/>
                <a:latin typeface="+mj-lt"/>
              </a:rPr>
              <a:t>__</a:t>
            </a:r>
          </a:p>
        </p:txBody>
      </p:sp>
      <p:sp>
        <p:nvSpPr>
          <p:cNvPr id="96" name="TextBox 95">
            <a:extLst>
              <a:ext uri="{FF2B5EF4-FFF2-40B4-BE49-F238E27FC236}">
                <a16:creationId xmlns:a16="http://schemas.microsoft.com/office/drawing/2014/main" id="{E03E254D-F7B3-4E0C-9C32-5618F334F570}"/>
              </a:ext>
            </a:extLst>
          </p:cNvPr>
          <p:cNvSpPr txBox="1"/>
          <p:nvPr/>
        </p:nvSpPr>
        <p:spPr>
          <a:xfrm>
            <a:off x="5750787" y="5904821"/>
            <a:ext cx="153844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mj-lt"/>
              </a:rPr>
              <a:t>lu</a:t>
            </a:r>
            <a:r>
              <a:rPr kumimoji="0" lang="en-GB" sz="2200" b="1" i="0" u="none" strike="noStrike" kern="0" cap="none" spc="0" normalizeH="0" baseline="0" noProof="0" dirty="0">
                <a:ln>
                  <a:noFill/>
                </a:ln>
                <a:solidFill>
                  <a:srgbClr val="002060"/>
                </a:solidFill>
                <a:effectLst/>
                <a:uLnTx/>
                <a:uFillTx/>
                <a:latin typeface="+mj-lt"/>
              </a:rPr>
              <a:t>___r</a:t>
            </a:r>
          </a:p>
        </p:txBody>
      </p:sp>
      <p:sp>
        <p:nvSpPr>
          <p:cNvPr id="97" name="TextBox 96">
            <a:extLst>
              <a:ext uri="{FF2B5EF4-FFF2-40B4-BE49-F238E27FC236}">
                <a16:creationId xmlns:a16="http://schemas.microsoft.com/office/drawing/2014/main" id="{3BA7515F-622B-4018-B2C4-FF3FC054F852}"/>
              </a:ext>
            </a:extLst>
          </p:cNvPr>
          <p:cNvSpPr txBox="1"/>
          <p:nvPr/>
        </p:nvSpPr>
        <p:spPr>
          <a:xfrm>
            <a:off x="0" y="276718"/>
            <a:ext cx="315579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Escucha otra vez.</a:t>
            </a:r>
          </a:p>
        </p:txBody>
      </p:sp>
      <p:sp>
        <p:nvSpPr>
          <p:cNvPr id="98" name="TextBox 97">
            <a:extLst>
              <a:ext uri="{FF2B5EF4-FFF2-40B4-BE49-F238E27FC236}">
                <a16:creationId xmlns:a16="http://schemas.microsoft.com/office/drawing/2014/main" id="{8428E954-FE1B-4D56-9AC9-3F7FE06F7308}"/>
              </a:ext>
            </a:extLst>
          </p:cNvPr>
          <p:cNvSpPr txBox="1"/>
          <p:nvPr/>
        </p:nvSpPr>
        <p:spPr>
          <a:xfrm>
            <a:off x="2648176" y="276717"/>
            <a:ext cx="295835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Escribe la palabra.</a:t>
            </a:r>
          </a:p>
        </p:txBody>
      </p:sp>
      <p:sp>
        <p:nvSpPr>
          <p:cNvPr id="99" name="TextBox 98">
            <a:extLst>
              <a:ext uri="{FF2B5EF4-FFF2-40B4-BE49-F238E27FC236}">
                <a16:creationId xmlns:a16="http://schemas.microsoft.com/office/drawing/2014/main" id="{6FC24F17-8087-4447-9912-CB4EA25E0C3A}"/>
              </a:ext>
            </a:extLst>
          </p:cNvPr>
          <p:cNvSpPr txBox="1"/>
          <p:nvPr/>
        </p:nvSpPr>
        <p:spPr>
          <a:xfrm>
            <a:off x="0" y="-32806"/>
            <a:ext cx="196244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Escucha.</a:t>
            </a:r>
          </a:p>
        </p:txBody>
      </p:sp>
      <p:sp>
        <p:nvSpPr>
          <p:cNvPr id="100" name="TextBox 99">
            <a:extLst>
              <a:ext uri="{FF2B5EF4-FFF2-40B4-BE49-F238E27FC236}">
                <a16:creationId xmlns:a16="http://schemas.microsoft.com/office/drawing/2014/main" id="{30C4927C-C89F-44A1-A901-6DEF6BBF4111}"/>
              </a:ext>
            </a:extLst>
          </p:cNvPr>
          <p:cNvSpPr txBox="1"/>
          <p:nvPr/>
        </p:nvSpPr>
        <p:spPr>
          <a:xfrm>
            <a:off x="1453026" y="-34501"/>
            <a:ext cx="382331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Marca ‘GA’, ‘GO’ o ‘GU’.</a:t>
            </a:r>
          </a:p>
        </p:txBody>
      </p:sp>
      <p:sp>
        <p:nvSpPr>
          <p:cNvPr id="101" name="TextBox 100">
            <a:extLst>
              <a:ext uri="{FF2B5EF4-FFF2-40B4-BE49-F238E27FC236}">
                <a16:creationId xmlns:a16="http://schemas.microsoft.com/office/drawing/2014/main" id="{40E00D77-1DEC-43FF-9CBB-C1154E35EF3F}"/>
              </a:ext>
            </a:extLst>
          </p:cNvPr>
          <p:cNvSpPr txBox="1"/>
          <p:nvPr/>
        </p:nvSpPr>
        <p:spPr>
          <a:xfrm>
            <a:off x="6014432" y="1748105"/>
            <a:ext cx="55693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gu</a:t>
            </a:r>
          </a:p>
        </p:txBody>
      </p:sp>
      <p:sp>
        <p:nvSpPr>
          <p:cNvPr id="102" name="TextBox 101">
            <a:extLst>
              <a:ext uri="{FF2B5EF4-FFF2-40B4-BE49-F238E27FC236}">
                <a16:creationId xmlns:a16="http://schemas.microsoft.com/office/drawing/2014/main" id="{68BE1F55-26FA-440E-BC74-CDDAF1D20940}"/>
              </a:ext>
            </a:extLst>
          </p:cNvPr>
          <p:cNvSpPr txBox="1"/>
          <p:nvPr/>
        </p:nvSpPr>
        <p:spPr>
          <a:xfrm>
            <a:off x="6014432" y="2275527"/>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go</a:t>
            </a:r>
          </a:p>
        </p:txBody>
      </p:sp>
      <p:sp>
        <p:nvSpPr>
          <p:cNvPr id="103" name="TextBox 102">
            <a:extLst>
              <a:ext uri="{FF2B5EF4-FFF2-40B4-BE49-F238E27FC236}">
                <a16:creationId xmlns:a16="http://schemas.microsoft.com/office/drawing/2014/main" id="{2BD2AB01-BB00-4776-BA96-DD7C64E66D7C}"/>
              </a:ext>
            </a:extLst>
          </p:cNvPr>
          <p:cNvSpPr txBox="1"/>
          <p:nvPr/>
        </p:nvSpPr>
        <p:spPr>
          <a:xfrm>
            <a:off x="5925064" y="2825677"/>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ga</a:t>
            </a:r>
          </a:p>
        </p:txBody>
      </p:sp>
      <p:sp>
        <p:nvSpPr>
          <p:cNvPr id="104" name="TextBox 103">
            <a:extLst>
              <a:ext uri="{FF2B5EF4-FFF2-40B4-BE49-F238E27FC236}">
                <a16:creationId xmlns:a16="http://schemas.microsoft.com/office/drawing/2014/main" id="{C2472B49-80AD-4319-9CD1-9EE876488C2A}"/>
              </a:ext>
            </a:extLst>
          </p:cNvPr>
          <p:cNvSpPr txBox="1"/>
          <p:nvPr/>
        </p:nvSpPr>
        <p:spPr>
          <a:xfrm>
            <a:off x="5905525" y="3357240"/>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gu</a:t>
            </a:r>
          </a:p>
        </p:txBody>
      </p:sp>
      <p:sp>
        <p:nvSpPr>
          <p:cNvPr id="105" name="TextBox 104">
            <a:extLst>
              <a:ext uri="{FF2B5EF4-FFF2-40B4-BE49-F238E27FC236}">
                <a16:creationId xmlns:a16="http://schemas.microsoft.com/office/drawing/2014/main" id="{11FE0FCA-B71A-4BC6-B5D4-4D78093272F4}"/>
              </a:ext>
            </a:extLst>
          </p:cNvPr>
          <p:cNvSpPr txBox="1"/>
          <p:nvPr/>
        </p:nvSpPr>
        <p:spPr>
          <a:xfrm>
            <a:off x="5869519" y="3890578"/>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gu</a:t>
            </a:r>
          </a:p>
        </p:txBody>
      </p:sp>
      <p:sp>
        <p:nvSpPr>
          <p:cNvPr id="106" name="TextBox 105">
            <a:extLst>
              <a:ext uri="{FF2B5EF4-FFF2-40B4-BE49-F238E27FC236}">
                <a16:creationId xmlns:a16="http://schemas.microsoft.com/office/drawing/2014/main" id="{8EAAED40-0562-45DD-9CCF-B67458EF0694}"/>
              </a:ext>
            </a:extLst>
          </p:cNvPr>
          <p:cNvSpPr txBox="1"/>
          <p:nvPr/>
        </p:nvSpPr>
        <p:spPr>
          <a:xfrm>
            <a:off x="6174780" y="5392232"/>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go</a:t>
            </a:r>
          </a:p>
        </p:txBody>
      </p:sp>
      <p:sp>
        <p:nvSpPr>
          <p:cNvPr id="107" name="TextBox 106">
            <a:extLst>
              <a:ext uri="{FF2B5EF4-FFF2-40B4-BE49-F238E27FC236}">
                <a16:creationId xmlns:a16="http://schemas.microsoft.com/office/drawing/2014/main" id="{87A0904A-CE36-4239-A9F9-4B0633880141}"/>
              </a:ext>
            </a:extLst>
          </p:cNvPr>
          <p:cNvSpPr txBox="1"/>
          <p:nvPr/>
        </p:nvSpPr>
        <p:spPr>
          <a:xfrm>
            <a:off x="5696045" y="4876638"/>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ga</a:t>
            </a:r>
          </a:p>
        </p:txBody>
      </p:sp>
      <p:sp>
        <p:nvSpPr>
          <p:cNvPr id="108" name="TextBox 107">
            <a:extLst>
              <a:ext uri="{FF2B5EF4-FFF2-40B4-BE49-F238E27FC236}">
                <a16:creationId xmlns:a16="http://schemas.microsoft.com/office/drawing/2014/main" id="{BEF19A78-7A8F-4495-894C-42C7BF37FDE5}"/>
              </a:ext>
            </a:extLst>
          </p:cNvPr>
          <p:cNvSpPr txBox="1"/>
          <p:nvPr/>
        </p:nvSpPr>
        <p:spPr>
          <a:xfrm>
            <a:off x="6247556" y="4361409"/>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ga</a:t>
            </a:r>
          </a:p>
        </p:txBody>
      </p:sp>
      <p:sp>
        <p:nvSpPr>
          <p:cNvPr id="109" name="TextBox 108">
            <a:extLst>
              <a:ext uri="{FF2B5EF4-FFF2-40B4-BE49-F238E27FC236}">
                <a16:creationId xmlns:a16="http://schemas.microsoft.com/office/drawing/2014/main" id="{5269D86A-4E2A-4342-BC1E-74F7502A6E91}"/>
              </a:ext>
            </a:extLst>
          </p:cNvPr>
          <p:cNvSpPr txBox="1"/>
          <p:nvPr/>
        </p:nvSpPr>
        <p:spPr>
          <a:xfrm>
            <a:off x="5987601" y="5908564"/>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ga</a:t>
            </a:r>
          </a:p>
        </p:txBody>
      </p:sp>
      <p:graphicFrame>
        <p:nvGraphicFramePr>
          <p:cNvPr id="110" name="Table 109">
            <a:extLst>
              <a:ext uri="{FF2B5EF4-FFF2-40B4-BE49-F238E27FC236}">
                <a16:creationId xmlns:a16="http://schemas.microsoft.com/office/drawing/2014/main" id="{BDBDB508-36BC-4665-9B9C-1574F3C69B82}"/>
              </a:ext>
            </a:extLst>
          </p:cNvPr>
          <p:cNvGraphicFramePr>
            <a:graphicFrameLocks noGrp="1"/>
          </p:cNvGraphicFramePr>
          <p:nvPr>
            <p:extLst>
              <p:ext uri="{D42A27DB-BD31-4B8C-83A1-F6EECF244321}">
                <p14:modId xmlns:p14="http://schemas.microsoft.com/office/powerpoint/2010/main" val="3175582702"/>
              </p:ext>
            </p:extLst>
          </p:nvPr>
        </p:nvGraphicFramePr>
        <p:xfrm>
          <a:off x="7121882" y="727746"/>
          <a:ext cx="3130176" cy="5696459"/>
        </p:xfrm>
        <a:graphic>
          <a:graphicData uri="http://schemas.openxmlformats.org/drawingml/2006/table">
            <a:tbl>
              <a:tblPr firstRow="1" bandRow="1"/>
              <a:tblGrid>
                <a:gridCol w="3130176">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145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111" name="TextBox 110">
            <a:extLst>
              <a:ext uri="{FF2B5EF4-FFF2-40B4-BE49-F238E27FC236}">
                <a16:creationId xmlns:a16="http://schemas.microsoft.com/office/drawing/2014/main" id="{0125F7FA-C45E-4D94-892E-AF84733D5429}"/>
              </a:ext>
            </a:extLst>
          </p:cNvPr>
          <p:cNvSpPr txBox="1"/>
          <p:nvPr/>
        </p:nvSpPr>
        <p:spPr>
          <a:xfrm>
            <a:off x="7147510" y="795116"/>
            <a:ext cx="3200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mj-lt"/>
              </a:rPr>
              <a:t>¿Cómo se dice en inglés?</a:t>
            </a:r>
          </a:p>
        </p:txBody>
      </p:sp>
      <p:sp>
        <p:nvSpPr>
          <p:cNvPr id="112" name="TextBox 111">
            <a:extLst>
              <a:ext uri="{FF2B5EF4-FFF2-40B4-BE49-F238E27FC236}">
                <a16:creationId xmlns:a16="http://schemas.microsoft.com/office/drawing/2014/main" id="{37175D9E-ED3B-458E-8127-41231936CC76}"/>
              </a:ext>
            </a:extLst>
          </p:cNvPr>
          <p:cNvSpPr txBox="1"/>
          <p:nvPr/>
        </p:nvSpPr>
        <p:spPr>
          <a:xfrm>
            <a:off x="8024712" y="1252982"/>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with me</a:t>
            </a:r>
          </a:p>
        </p:txBody>
      </p:sp>
      <p:sp>
        <p:nvSpPr>
          <p:cNvPr id="113" name="TextBox 112">
            <a:extLst>
              <a:ext uri="{FF2B5EF4-FFF2-40B4-BE49-F238E27FC236}">
                <a16:creationId xmlns:a16="http://schemas.microsoft.com/office/drawing/2014/main" id="{A10F6C17-B9CC-4F54-8B03-DBF908A99187}"/>
              </a:ext>
            </a:extLst>
          </p:cNvPr>
          <p:cNvSpPr txBox="1"/>
          <p:nvPr/>
        </p:nvSpPr>
        <p:spPr>
          <a:xfrm>
            <a:off x="8048067" y="1761317"/>
            <a:ext cx="158700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sure, safe</a:t>
            </a:r>
          </a:p>
        </p:txBody>
      </p:sp>
      <p:sp>
        <p:nvSpPr>
          <p:cNvPr id="114" name="TextBox 113">
            <a:extLst>
              <a:ext uri="{FF2B5EF4-FFF2-40B4-BE49-F238E27FC236}">
                <a16:creationId xmlns:a16="http://schemas.microsoft.com/office/drawing/2014/main" id="{61AB15F9-29DB-4ACE-A805-EE064DB2A3FF}"/>
              </a:ext>
            </a:extLst>
          </p:cNvPr>
          <p:cNvSpPr txBox="1"/>
          <p:nvPr/>
        </p:nvSpPr>
        <p:spPr>
          <a:xfrm>
            <a:off x="8251799" y="2298850"/>
            <a:ext cx="106776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goal</a:t>
            </a:r>
          </a:p>
        </p:txBody>
      </p:sp>
      <p:sp>
        <p:nvSpPr>
          <p:cNvPr id="115" name="TextBox 114">
            <a:extLst>
              <a:ext uri="{FF2B5EF4-FFF2-40B4-BE49-F238E27FC236}">
                <a16:creationId xmlns:a16="http://schemas.microsoft.com/office/drawing/2014/main" id="{AFDACB13-4059-4C40-9A86-16F78392F141}"/>
              </a:ext>
            </a:extLst>
          </p:cNvPr>
          <p:cNvSpPr txBox="1"/>
          <p:nvPr/>
        </p:nvSpPr>
        <p:spPr>
          <a:xfrm>
            <a:off x="8290609" y="2836383"/>
            <a:ext cx="93301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cat</a:t>
            </a:r>
          </a:p>
        </p:txBody>
      </p:sp>
      <p:sp>
        <p:nvSpPr>
          <p:cNvPr id="116" name="TextBox 115">
            <a:extLst>
              <a:ext uri="{FF2B5EF4-FFF2-40B4-BE49-F238E27FC236}">
                <a16:creationId xmlns:a16="http://schemas.microsoft.com/office/drawing/2014/main" id="{510839CF-3C28-4030-B20D-CB4E573B3BE3}"/>
              </a:ext>
            </a:extLst>
          </p:cNvPr>
          <p:cNvSpPr txBox="1"/>
          <p:nvPr/>
        </p:nvSpPr>
        <p:spPr>
          <a:xfrm>
            <a:off x="8174218" y="3359575"/>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to ask</a:t>
            </a:r>
          </a:p>
        </p:txBody>
      </p:sp>
      <p:sp>
        <p:nvSpPr>
          <p:cNvPr id="117" name="TextBox 116">
            <a:extLst>
              <a:ext uri="{FF2B5EF4-FFF2-40B4-BE49-F238E27FC236}">
                <a16:creationId xmlns:a16="http://schemas.microsoft.com/office/drawing/2014/main" id="{58CD2C34-5F8D-456D-80D2-E9AEEC4EEC1F}"/>
              </a:ext>
            </a:extLst>
          </p:cNvPr>
          <p:cNvSpPr txBox="1"/>
          <p:nvPr/>
        </p:nvSpPr>
        <p:spPr>
          <a:xfrm>
            <a:off x="8078581" y="3861709"/>
            <a:ext cx="122855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second</a:t>
            </a:r>
          </a:p>
        </p:txBody>
      </p:sp>
      <p:sp>
        <p:nvSpPr>
          <p:cNvPr id="118" name="TextBox 117">
            <a:extLst>
              <a:ext uri="{FF2B5EF4-FFF2-40B4-BE49-F238E27FC236}">
                <a16:creationId xmlns:a16="http://schemas.microsoft.com/office/drawing/2014/main" id="{EB47AB1E-4B26-4BB1-A592-DF630B2FCB8A}"/>
              </a:ext>
            </a:extLst>
          </p:cNvPr>
          <p:cNvSpPr txBox="1"/>
          <p:nvPr/>
        </p:nvSpPr>
        <p:spPr>
          <a:xfrm>
            <a:off x="8335045" y="5437506"/>
            <a:ext cx="84833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long</a:t>
            </a:r>
          </a:p>
        </p:txBody>
      </p:sp>
      <p:sp>
        <p:nvSpPr>
          <p:cNvPr id="119" name="TextBox 118">
            <a:extLst>
              <a:ext uri="{FF2B5EF4-FFF2-40B4-BE49-F238E27FC236}">
                <a16:creationId xmlns:a16="http://schemas.microsoft.com/office/drawing/2014/main" id="{69E558E3-5803-4B32-8BC4-6886D252F060}"/>
              </a:ext>
            </a:extLst>
          </p:cNvPr>
          <p:cNvSpPr txBox="1"/>
          <p:nvPr/>
        </p:nvSpPr>
        <p:spPr>
          <a:xfrm>
            <a:off x="8290609" y="4912199"/>
            <a:ext cx="105873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to win</a:t>
            </a:r>
          </a:p>
        </p:txBody>
      </p:sp>
      <p:sp>
        <p:nvSpPr>
          <p:cNvPr id="120" name="TextBox 119">
            <a:extLst>
              <a:ext uri="{FF2B5EF4-FFF2-40B4-BE49-F238E27FC236}">
                <a16:creationId xmlns:a16="http://schemas.microsoft.com/office/drawing/2014/main" id="{53DB317D-A58E-4E1A-8BB6-8C24CCB90A6D}"/>
              </a:ext>
            </a:extLst>
          </p:cNvPr>
          <p:cNvSpPr txBox="1"/>
          <p:nvPr/>
        </p:nvSpPr>
        <p:spPr>
          <a:xfrm>
            <a:off x="7668786" y="4392778"/>
            <a:ext cx="257435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(female) friend</a:t>
            </a:r>
          </a:p>
        </p:txBody>
      </p:sp>
      <p:sp>
        <p:nvSpPr>
          <p:cNvPr id="121" name="TextBox 120">
            <a:extLst>
              <a:ext uri="{FF2B5EF4-FFF2-40B4-BE49-F238E27FC236}">
                <a16:creationId xmlns:a16="http://schemas.microsoft.com/office/drawing/2014/main" id="{8C441493-7C2F-49B3-B1BD-EC36780D53C6}"/>
              </a:ext>
            </a:extLst>
          </p:cNvPr>
          <p:cNvSpPr txBox="1"/>
          <p:nvPr/>
        </p:nvSpPr>
        <p:spPr>
          <a:xfrm>
            <a:off x="8290609" y="5918825"/>
            <a:ext cx="108395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place</a:t>
            </a:r>
          </a:p>
        </p:txBody>
      </p:sp>
      <p:sp>
        <p:nvSpPr>
          <p:cNvPr id="122" name="TextBox 121">
            <a:extLst>
              <a:ext uri="{FF2B5EF4-FFF2-40B4-BE49-F238E27FC236}">
                <a16:creationId xmlns:a16="http://schemas.microsoft.com/office/drawing/2014/main" id="{E52AAE93-139B-4CDC-AA91-B11B81A97F68}"/>
              </a:ext>
            </a:extLst>
          </p:cNvPr>
          <p:cNvSpPr txBox="1"/>
          <p:nvPr/>
        </p:nvSpPr>
        <p:spPr>
          <a:xfrm>
            <a:off x="5515568" y="1240833"/>
            <a:ext cx="155466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mj-lt"/>
              </a:rPr>
              <a:t>conmi</a:t>
            </a:r>
            <a:r>
              <a:rPr kumimoji="0" lang="en-GB" sz="2200" b="1" i="0" u="none" strike="noStrike" kern="0" cap="none" spc="0" normalizeH="0" baseline="0" noProof="0" dirty="0">
                <a:ln>
                  <a:noFill/>
                </a:ln>
                <a:solidFill>
                  <a:srgbClr val="002060"/>
                </a:solidFill>
                <a:effectLst/>
                <a:uLnTx/>
                <a:uFillTx/>
                <a:latin typeface="+mj-lt"/>
              </a:rPr>
              <a:t>___</a:t>
            </a:r>
          </a:p>
        </p:txBody>
      </p:sp>
      <p:sp>
        <p:nvSpPr>
          <p:cNvPr id="123" name="TextBox 122">
            <a:extLst>
              <a:ext uri="{FF2B5EF4-FFF2-40B4-BE49-F238E27FC236}">
                <a16:creationId xmlns:a16="http://schemas.microsoft.com/office/drawing/2014/main" id="{ACA865D5-219E-4253-BC6E-97C4AE436031}"/>
              </a:ext>
            </a:extLst>
          </p:cNvPr>
          <p:cNvSpPr txBox="1"/>
          <p:nvPr/>
        </p:nvSpPr>
        <p:spPr>
          <a:xfrm>
            <a:off x="6387070" y="1240746"/>
            <a:ext cx="78929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mj-lt"/>
              </a:rPr>
              <a:t>go</a:t>
            </a:r>
          </a:p>
        </p:txBody>
      </p:sp>
      <p:sp>
        <p:nvSpPr>
          <p:cNvPr id="124" name="Title 123">
            <a:extLst>
              <a:ext uri="{FF2B5EF4-FFF2-40B4-BE49-F238E27FC236}">
                <a16:creationId xmlns:a16="http://schemas.microsoft.com/office/drawing/2014/main" id="{E4DC70DE-41F8-4E22-8885-256E355C9FD3}"/>
              </a:ext>
            </a:extLst>
          </p:cNvPr>
          <p:cNvSpPr>
            <a:spLocks noGrp="1"/>
          </p:cNvSpPr>
          <p:nvPr>
            <p:ph type="title"/>
          </p:nvPr>
        </p:nvSpPr>
        <p:spPr>
          <a:xfrm>
            <a:off x="9417711" y="-100654"/>
            <a:ext cx="2568243" cy="1118557"/>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6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22"/>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0"/>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7"/>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93"/>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94"/>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95"/>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96"/>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2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01"/>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2"/>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0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04"/>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05"/>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108"/>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7"/>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06"/>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09"/>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110"/>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11"/>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112"/>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13"/>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14"/>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115"/>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116"/>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grpId="0" nodeType="clickEffect">
                                  <p:stCondLst>
                                    <p:cond delay="0"/>
                                  </p:stCondLst>
                                  <p:childTnLst>
                                    <p:set>
                                      <p:cBhvr>
                                        <p:cTn id="181" dur="1" fill="hold">
                                          <p:stCondLst>
                                            <p:cond delay="0"/>
                                          </p:stCondLst>
                                        </p:cTn>
                                        <p:tgtEl>
                                          <p:spTgt spid="117"/>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120"/>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119"/>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118"/>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6696615F-10BA-43E7-A6BF-9073D3FB404D}"/>
              </a:ext>
            </a:extLst>
          </p:cNvPr>
          <p:cNvGraphicFramePr>
            <a:graphicFrameLocks noGrp="1"/>
          </p:cNvGraphicFramePr>
          <p:nvPr>
            <p:extLst>
              <p:ext uri="{D42A27DB-BD31-4B8C-83A1-F6EECF244321}">
                <p14:modId xmlns:p14="http://schemas.microsoft.com/office/powerpoint/2010/main" val="2191544990"/>
              </p:ext>
            </p:extLst>
          </p:nvPr>
        </p:nvGraphicFramePr>
        <p:xfrm>
          <a:off x="5429925" y="721044"/>
          <a:ext cx="1592177" cy="5696459"/>
        </p:xfrm>
        <a:graphic>
          <a:graphicData uri="http://schemas.openxmlformats.org/drawingml/2006/table">
            <a:tbl>
              <a:tblPr firstRow="1" bandRow="1"/>
              <a:tblGrid>
                <a:gridCol w="1592177">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145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9" name="TextBox 8">
            <a:extLst>
              <a:ext uri="{FF2B5EF4-FFF2-40B4-BE49-F238E27FC236}">
                <a16:creationId xmlns:a16="http://schemas.microsoft.com/office/drawing/2014/main" id="{A6F6F3B6-D946-4217-80C8-4DA2D9698896}"/>
              </a:ext>
            </a:extLst>
          </p:cNvPr>
          <p:cNvSpPr txBox="1"/>
          <p:nvPr/>
        </p:nvSpPr>
        <p:spPr>
          <a:xfrm>
            <a:off x="5572279" y="3868877"/>
            <a:ext cx="143714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se</a:t>
            </a:r>
            <a:r>
              <a:rPr kumimoji="0" lang="en-GB" sz="2200" b="1" i="0" u="none" strike="noStrike" kern="0" cap="none" spc="0" normalizeH="0" baseline="0" noProof="0" dirty="0" err="1">
                <a:ln>
                  <a:noFill/>
                </a:ln>
                <a:solidFill>
                  <a:srgbClr val="ED7D31"/>
                </a:solidFill>
                <a:effectLst/>
                <a:uLnTx/>
                <a:uFillTx/>
              </a:rPr>
              <a:t>gu</a:t>
            </a:r>
            <a:r>
              <a:rPr kumimoji="0" lang="en-GB" sz="2200" b="1" i="0" u="none" strike="noStrike" kern="0" cap="none" spc="0" normalizeH="0" baseline="0" noProof="0" dirty="0" err="1">
                <a:ln>
                  <a:noFill/>
                </a:ln>
                <a:solidFill>
                  <a:srgbClr val="002060"/>
                </a:solidFill>
                <a:effectLst/>
                <a:uLnTx/>
                <a:uFillTx/>
              </a:rPr>
              <a:t>ndo</a:t>
            </a:r>
            <a:endParaRPr kumimoji="0" lang="en-GB" sz="2200" b="1" i="0" u="none" strike="noStrike" kern="0" cap="none" spc="0" normalizeH="0" baseline="0" noProof="0" dirty="0">
              <a:ln>
                <a:noFill/>
              </a:ln>
              <a:solidFill>
                <a:srgbClr val="002060"/>
              </a:solidFill>
              <a:effectLst/>
              <a:uLnTx/>
              <a:uFillTx/>
            </a:endParaRPr>
          </a:p>
        </p:txBody>
      </p:sp>
      <p:sp>
        <p:nvSpPr>
          <p:cNvPr id="10" name="TextBox 9">
            <a:extLst>
              <a:ext uri="{FF2B5EF4-FFF2-40B4-BE49-F238E27FC236}">
                <a16:creationId xmlns:a16="http://schemas.microsoft.com/office/drawing/2014/main" id="{0B7610D8-1DB3-4989-9E41-C7923EA43372}"/>
              </a:ext>
            </a:extLst>
          </p:cNvPr>
          <p:cNvSpPr txBox="1"/>
          <p:nvPr/>
        </p:nvSpPr>
        <p:spPr>
          <a:xfrm>
            <a:off x="5443016" y="3353929"/>
            <a:ext cx="164100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pre</a:t>
            </a:r>
            <a:r>
              <a:rPr kumimoji="0" lang="en-GB" sz="2200" b="1" i="0" u="none" strike="noStrike" kern="0" cap="none" spc="0" normalizeH="0" baseline="0" noProof="0" dirty="0" err="1">
                <a:ln>
                  <a:noFill/>
                </a:ln>
                <a:solidFill>
                  <a:srgbClr val="ED7D31"/>
                </a:solidFill>
                <a:effectLst/>
                <a:uLnTx/>
                <a:uFillTx/>
              </a:rPr>
              <a:t>gu</a:t>
            </a:r>
            <a:r>
              <a:rPr kumimoji="0" lang="en-GB" sz="2200" b="1" i="0" u="none" strike="noStrike" kern="0" cap="none" spc="0" normalizeH="0" baseline="0" noProof="0" dirty="0" err="1">
                <a:ln>
                  <a:noFill/>
                </a:ln>
                <a:solidFill>
                  <a:srgbClr val="002060"/>
                </a:solidFill>
                <a:effectLst/>
                <a:uLnTx/>
                <a:uFillTx/>
              </a:rPr>
              <a:t>ntar</a:t>
            </a:r>
            <a:endParaRPr kumimoji="0" lang="en-GB" sz="2200" b="1" i="0" u="none" strike="noStrike" kern="0" cap="none" spc="0" normalizeH="0" baseline="0" noProof="0" dirty="0">
              <a:ln>
                <a:noFill/>
              </a:ln>
              <a:solidFill>
                <a:srgbClr val="002060"/>
              </a:solidFill>
              <a:effectLst/>
              <a:uLnTx/>
              <a:uFillTx/>
            </a:endParaRPr>
          </a:p>
        </p:txBody>
      </p:sp>
      <p:sp>
        <p:nvSpPr>
          <p:cNvPr id="11" name="TextBox 10">
            <a:extLst>
              <a:ext uri="{FF2B5EF4-FFF2-40B4-BE49-F238E27FC236}">
                <a16:creationId xmlns:a16="http://schemas.microsoft.com/office/drawing/2014/main" id="{DE0CDFF9-A110-4626-8286-77D4B9A31B44}"/>
              </a:ext>
            </a:extLst>
          </p:cNvPr>
          <p:cNvSpPr txBox="1"/>
          <p:nvPr/>
        </p:nvSpPr>
        <p:spPr>
          <a:xfrm>
            <a:off x="5903535" y="2849169"/>
            <a:ext cx="134796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ED7D31"/>
                </a:solidFill>
                <a:effectLst/>
                <a:uLnTx/>
                <a:uFillTx/>
              </a:rPr>
              <a:t>ga</a:t>
            </a:r>
            <a:r>
              <a:rPr kumimoji="0" lang="en-GB" sz="2200" b="1" i="0" u="none" strike="noStrike" kern="0" cap="none" spc="0" normalizeH="0" baseline="0" noProof="0" dirty="0" err="1">
                <a:ln>
                  <a:noFill/>
                </a:ln>
                <a:solidFill>
                  <a:srgbClr val="002060"/>
                </a:solidFill>
                <a:effectLst/>
                <a:uLnTx/>
                <a:uFillTx/>
              </a:rPr>
              <a:t>to</a:t>
            </a:r>
            <a:endParaRPr kumimoji="0" lang="en-GB" sz="2200" b="1" i="0" u="none" strike="noStrike" kern="0" cap="none" spc="0" normalizeH="0" baseline="0" noProof="0" dirty="0">
              <a:ln>
                <a:noFill/>
              </a:ln>
              <a:solidFill>
                <a:srgbClr val="7030A0"/>
              </a:solidFill>
              <a:effectLst/>
              <a:uLnTx/>
              <a:uFillTx/>
            </a:endParaRPr>
          </a:p>
        </p:txBody>
      </p:sp>
      <p:sp>
        <p:nvSpPr>
          <p:cNvPr id="12" name="TextBox 11">
            <a:extLst>
              <a:ext uri="{FF2B5EF4-FFF2-40B4-BE49-F238E27FC236}">
                <a16:creationId xmlns:a16="http://schemas.microsoft.com/office/drawing/2014/main" id="{6F52AEEE-9FCA-4886-B61C-0E2498162DCB}"/>
              </a:ext>
            </a:extLst>
          </p:cNvPr>
          <p:cNvSpPr txBox="1"/>
          <p:nvPr/>
        </p:nvSpPr>
        <p:spPr>
          <a:xfrm>
            <a:off x="5979052" y="2284901"/>
            <a:ext cx="69869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ED7D31"/>
                </a:solidFill>
                <a:effectLst/>
                <a:uLnTx/>
                <a:uFillTx/>
              </a:rPr>
              <a:t>go</a:t>
            </a:r>
            <a:r>
              <a:rPr kumimoji="0" lang="en-GB" sz="2200" b="1" i="0" u="none" strike="noStrike" kern="0" cap="none" spc="0" normalizeH="0" baseline="0" noProof="0" dirty="0" err="1">
                <a:ln>
                  <a:noFill/>
                </a:ln>
                <a:solidFill>
                  <a:srgbClr val="002060"/>
                </a:solidFill>
                <a:effectLst/>
                <a:uLnTx/>
                <a:uFillTx/>
              </a:rPr>
              <a:t>l</a:t>
            </a:r>
            <a:endParaRPr kumimoji="0" lang="en-GB" sz="2200" b="1" i="0" u="none" strike="noStrike" kern="0" cap="none" spc="0" normalizeH="0" baseline="0" noProof="0" dirty="0">
              <a:ln>
                <a:noFill/>
              </a:ln>
              <a:solidFill>
                <a:srgbClr val="002060"/>
              </a:solidFill>
              <a:effectLst/>
              <a:uLnTx/>
              <a:uFillTx/>
            </a:endParaRPr>
          </a:p>
        </p:txBody>
      </p:sp>
      <p:graphicFrame>
        <p:nvGraphicFramePr>
          <p:cNvPr id="13" name="Table 12">
            <a:extLst>
              <a:ext uri="{FF2B5EF4-FFF2-40B4-BE49-F238E27FC236}">
                <a16:creationId xmlns:a16="http://schemas.microsoft.com/office/drawing/2014/main" id="{DD60DF63-BEEF-4FF3-A37C-286431CFA7BB}"/>
              </a:ext>
            </a:extLst>
          </p:cNvPr>
          <p:cNvGraphicFramePr>
            <a:graphicFrameLocks noGrp="1"/>
          </p:cNvGraphicFramePr>
          <p:nvPr>
            <p:extLst>
              <p:ext uri="{D42A27DB-BD31-4B8C-83A1-F6EECF244321}">
                <p14:modId xmlns:p14="http://schemas.microsoft.com/office/powerpoint/2010/main" val="752859521"/>
              </p:ext>
            </p:extLst>
          </p:nvPr>
        </p:nvGraphicFramePr>
        <p:xfrm>
          <a:off x="1343591" y="706582"/>
          <a:ext cx="3990563" cy="5682547"/>
        </p:xfrm>
        <a:graphic>
          <a:graphicData uri="http://schemas.openxmlformats.org/drawingml/2006/table">
            <a:tbl>
              <a:tblPr firstRow="1" bandRow="1"/>
              <a:tblGrid>
                <a:gridCol w="599016">
                  <a:extLst>
                    <a:ext uri="{9D8B030D-6E8A-4147-A177-3AD203B41FA5}">
                      <a16:colId xmlns:a16="http://schemas.microsoft.com/office/drawing/2014/main" val="3826511760"/>
                    </a:ext>
                  </a:extLst>
                </a:gridCol>
                <a:gridCol w="1168565">
                  <a:extLst>
                    <a:ext uri="{9D8B030D-6E8A-4147-A177-3AD203B41FA5}">
                      <a16:colId xmlns:a16="http://schemas.microsoft.com/office/drawing/2014/main" val="2766133930"/>
                    </a:ext>
                  </a:extLst>
                </a:gridCol>
                <a:gridCol w="1111491">
                  <a:extLst>
                    <a:ext uri="{9D8B030D-6E8A-4147-A177-3AD203B41FA5}">
                      <a16:colId xmlns:a16="http://schemas.microsoft.com/office/drawing/2014/main" val="1055200239"/>
                    </a:ext>
                  </a:extLst>
                </a:gridCol>
                <a:gridCol w="1111491">
                  <a:extLst>
                    <a:ext uri="{9D8B030D-6E8A-4147-A177-3AD203B41FA5}">
                      <a16:colId xmlns:a16="http://schemas.microsoft.com/office/drawing/2014/main" val="3969185420"/>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GU</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pic>
        <p:nvPicPr>
          <p:cNvPr id="14" name="Picture 13">
            <a:extLst>
              <a:ext uri="{FF2B5EF4-FFF2-40B4-BE49-F238E27FC236}">
                <a16:creationId xmlns:a16="http://schemas.microsoft.com/office/drawing/2014/main" id="{3156906A-C432-400C-B166-1FD644744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500" y="1216660"/>
            <a:ext cx="522871" cy="544657"/>
          </a:xfrm>
          <a:prstGeom prst="rect">
            <a:avLst/>
          </a:prstGeom>
        </p:spPr>
      </p:pic>
      <p:pic>
        <p:nvPicPr>
          <p:cNvPr id="15" name="Picture 14">
            <a:extLst>
              <a:ext uri="{FF2B5EF4-FFF2-40B4-BE49-F238E27FC236}">
                <a16:creationId xmlns:a16="http://schemas.microsoft.com/office/drawing/2014/main" id="{9464D94A-8FD8-476A-BD26-615116D41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7259" y="1719525"/>
            <a:ext cx="522871" cy="544657"/>
          </a:xfrm>
          <a:prstGeom prst="rect">
            <a:avLst/>
          </a:prstGeom>
        </p:spPr>
      </p:pic>
      <p:pic>
        <p:nvPicPr>
          <p:cNvPr id="16" name="Picture 15">
            <a:extLst>
              <a:ext uri="{FF2B5EF4-FFF2-40B4-BE49-F238E27FC236}">
                <a16:creationId xmlns:a16="http://schemas.microsoft.com/office/drawing/2014/main" id="{707A3D16-0BEB-4C51-9F10-DAD1A87A5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689" y="2239265"/>
            <a:ext cx="522871" cy="544657"/>
          </a:xfrm>
          <a:prstGeom prst="rect">
            <a:avLst/>
          </a:prstGeom>
        </p:spPr>
      </p:pic>
      <p:pic>
        <p:nvPicPr>
          <p:cNvPr id="17" name="Picture 16">
            <a:extLst>
              <a:ext uri="{FF2B5EF4-FFF2-40B4-BE49-F238E27FC236}">
                <a16:creationId xmlns:a16="http://schemas.microsoft.com/office/drawing/2014/main" id="{07B61AAA-5176-4479-BE12-8E1851D59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840" y="2812010"/>
            <a:ext cx="522871" cy="544657"/>
          </a:xfrm>
          <a:prstGeom prst="rect">
            <a:avLst/>
          </a:prstGeom>
        </p:spPr>
      </p:pic>
      <p:pic>
        <p:nvPicPr>
          <p:cNvPr id="18" name="Picture 17">
            <a:extLst>
              <a:ext uri="{FF2B5EF4-FFF2-40B4-BE49-F238E27FC236}">
                <a16:creationId xmlns:a16="http://schemas.microsoft.com/office/drawing/2014/main" id="{9BC6F3BD-A71B-4CBC-B41E-813A7EBF07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895" y="3284974"/>
            <a:ext cx="522871" cy="544657"/>
          </a:xfrm>
          <a:prstGeom prst="rect">
            <a:avLst/>
          </a:prstGeom>
        </p:spPr>
      </p:pic>
      <p:pic>
        <p:nvPicPr>
          <p:cNvPr id="19" name="Picture 18">
            <a:extLst>
              <a:ext uri="{FF2B5EF4-FFF2-40B4-BE49-F238E27FC236}">
                <a16:creationId xmlns:a16="http://schemas.microsoft.com/office/drawing/2014/main" id="{F6C418B3-D1ED-45AA-89DF-95E41E5DA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651" y="3781998"/>
            <a:ext cx="522871" cy="544657"/>
          </a:xfrm>
          <a:prstGeom prst="rect">
            <a:avLst/>
          </a:prstGeom>
        </p:spPr>
      </p:pic>
      <p:pic>
        <p:nvPicPr>
          <p:cNvPr id="20" name="Picture 19">
            <a:extLst>
              <a:ext uri="{FF2B5EF4-FFF2-40B4-BE49-F238E27FC236}">
                <a16:creationId xmlns:a16="http://schemas.microsoft.com/office/drawing/2014/main" id="{2C4CE47E-F32E-4246-A0D5-552AC8F79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210" y="4309564"/>
            <a:ext cx="522871" cy="544657"/>
          </a:xfrm>
          <a:prstGeom prst="rect">
            <a:avLst/>
          </a:prstGeom>
        </p:spPr>
      </p:pic>
      <p:pic>
        <p:nvPicPr>
          <p:cNvPr id="21" name="Picture 20">
            <a:extLst>
              <a:ext uri="{FF2B5EF4-FFF2-40B4-BE49-F238E27FC236}">
                <a16:creationId xmlns:a16="http://schemas.microsoft.com/office/drawing/2014/main" id="{F90E8C85-6403-49A0-87B6-7A79F21B3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211" y="4841963"/>
            <a:ext cx="522871" cy="544657"/>
          </a:xfrm>
          <a:prstGeom prst="rect">
            <a:avLst/>
          </a:prstGeom>
        </p:spPr>
      </p:pic>
      <p:pic>
        <p:nvPicPr>
          <p:cNvPr id="22" name="Picture 21">
            <a:extLst>
              <a:ext uri="{FF2B5EF4-FFF2-40B4-BE49-F238E27FC236}">
                <a16:creationId xmlns:a16="http://schemas.microsoft.com/office/drawing/2014/main" id="{1DD143A9-EB76-4983-86C3-5DBA5D74C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1585" y="5344704"/>
            <a:ext cx="522871" cy="544657"/>
          </a:xfrm>
          <a:prstGeom prst="rect">
            <a:avLst/>
          </a:prstGeom>
        </p:spPr>
      </p:pic>
      <p:pic>
        <p:nvPicPr>
          <p:cNvPr id="23" name="Picture 22">
            <a:extLst>
              <a:ext uri="{FF2B5EF4-FFF2-40B4-BE49-F238E27FC236}">
                <a16:creationId xmlns:a16="http://schemas.microsoft.com/office/drawing/2014/main" id="{A0982B6D-4CD6-4824-AB50-8196BAC88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840" y="5832477"/>
            <a:ext cx="522871" cy="544657"/>
          </a:xfrm>
          <a:prstGeom prst="rect">
            <a:avLst/>
          </a:prstGeom>
        </p:spPr>
      </p:pic>
      <p:sp>
        <p:nvSpPr>
          <p:cNvPr id="24" name="TextBox 23">
            <a:extLst>
              <a:ext uri="{FF2B5EF4-FFF2-40B4-BE49-F238E27FC236}">
                <a16:creationId xmlns:a16="http://schemas.microsoft.com/office/drawing/2014/main" id="{AE51C01E-1142-4FD3-9FE3-2569DB4D8557}"/>
              </a:ext>
            </a:extLst>
          </p:cNvPr>
          <p:cNvSpPr txBox="1"/>
          <p:nvPr/>
        </p:nvSpPr>
        <p:spPr>
          <a:xfrm>
            <a:off x="5696045" y="1748105"/>
            <a:ext cx="153348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se</a:t>
            </a:r>
            <a:r>
              <a:rPr kumimoji="0" lang="en-GB" sz="2200" b="1" i="0" u="none" strike="noStrike" kern="0" cap="none" spc="0" normalizeH="0" baseline="0" noProof="0" dirty="0" err="1">
                <a:ln>
                  <a:noFill/>
                </a:ln>
                <a:solidFill>
                  <a:srgbClr val="ED7D31"/>
                </a:solidFill>
                <a:effectLst/>
                <a:uLnTx/>
                <a:uFillTx/>
              </a:rPr>
              <a:t>gu</a:t>
            </a:r>
            <a:r>
              <a:rPr kumimoji="0" lang="en-GB" sz="2200" b="1" i="0" u="none" strike="noStrike" kern="0" cap="none" spc="0" normalizeH="0" baseline="0" noProof="0" dirty="0" err="1">
                <a:ln>
                  <a:noFill/>
                </a:ln>
                <a:solidFill>
                  <a:srgbClr val="002060"/>
                </a:solidFill>
                <a:effectLst/>
                <a:uLnTx/>
                <a:uFillTx/>
              </a:rPr>
              <a:t>ro</a:t>
            </a:r>
            <a:endParaRPr kumimoji="0" lang="en-GB" sz="2200" b="1" i="0" u="none" strike="noStrike" kern="0" cap="none" spc="0" normalizeH="0" baseline="0" noProof="0" dirty="0">
              <a:ln>
                <a:noFill/>
              </a:ln>
              <a:solidFill>
                <a:srgbClr val="002060"/>
              </a:solidFill>
              <a:effectLst/>
              <a:uLnTx/>
              <a:uFillTx/>
            </a:endParaRPr>
          </a:p>
        </p:txBody>
      </p:sp>
      <p:sp>
        <p:nvSpPr>
          <p:cNvPr id="25" name="TextBox 24">
            <a:extLst>
              <a:ext uri="{FF2B5EF4-FFF2-40B4-BE49-F238E27FC236}">
                <a16:creationId xmlns:a16="http://schemas.microsoft.com/office/drawing/2014/main" id="{3516F8C2-F900-495F-98C7-4E80D7B39690}"/>
              </a:ext>
            </a:extLst>
          </p:cNvPr>
          <p:cNvSpPr txBox="1"/>
          <p:nvPr/>
        </p:nvSpPr>
        <p:spPr>
          <a:xfrm>
            <a:off x="5815409" y="5401590"/>
            <a:ext cx="12307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lar</a:t>
            </a:r>
            <a:r>
              <a:rPr kumimoji="0" lang="en-GB" sz="2200" b="1" i="0" u="none" strike="noStrike" kern="0" cap="none" spc="0" normalizeH="0" baseline="0" noProof="0" dirty="0">
                <a:ln>
                  <a:noFill/>
                </a:ln>
                <a:solidFill>
                  <a:srgbClr val="ED7D31"/>
                </a:solidFill>
                <a:effectLst/>
                <a:uLnTx/>
                <a:uFillTx/>
              </a:rPr>
              <a:t>go</a:t>
            </a:r>
          </a:p>
        </p:txBody>
      </p:sp>
      <p:sp>
        <p:nvSpPr>
          <p:cNvPr id="26" name="TextBox 25">
            <a:extLst>
              <a:ext uri="{FF2B5EF4-FFF2-40B4-BE49-F238E27FC236}">
                <a16:creationId xmlns:a16="http://schemas.microsoft.com/office/drawing/2014/main" id="{5755963D-9317-4CE1-A666-C1DF11A3B623}"/>
              </a:ext>
            </a:extLst>
          </p:cNvPr>
          <p:cNvSpPr txBox="1"/>
          <p:nvPr/>
        </p:nvSpPr>
        <p:spPr>
          <a:xfrm>
            <a:off x="5808299" y="4854221"/>
            <a:ext cx="142123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ED7D31"/>
                </a:solidFill>
                <a:effectLst/>
                <a:uLnTx/>
                <a:uFillTx/>
              </a:rPr>
              <a:t>ga</a:t>
            </a:r>
            <a:r>
              <a:rPr kumimoji="0" lang="en-GB" sz="2200" b="1" i="0" u="none" strike="noStrike" kern="0" cap="none" spc="0" normalizeH="0" baseline="0" noProof="0" dirty="0" err="1">
                <a:ln>
                  <a:noFill/>
                </a:ln>
                <a:solidFill>
                  <a:srgbClr val="002060"/>
                </a:solidFill>
                <a:effectLst/>
                <a:uLnTx/>
                <a:uFillTx/>
              </a:rPr>
              <a:t>nar</a:t>
            </a:r>
            <a:endParaRPr kumimoji="0" lang="en-GB" sz="2200" b="1" i="0" u="none" strike="noStrike" kern="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23A53A4F-A2A6-4057-8ED5-678957BE1686}"/>
              </a:ext>
            </a:extLst>
          </p:cNvPr>
          <p:cNvSpPr txBox="1"/>
          <p:nvPr/>
        </p:nvSpPr>
        <p:spPr>
          <a:xfrm>
            <a:off x="5715940" y="4361183"/>
            <a:ext cx="142123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ami</a:t>
            </a:r>
            <a:r>
              <a:rPr kumimoji="0" lang="en-GB" sz="2200" b="1" i="0" u="none" strike="noStrike" kern="0" cap="none" spc="0" normalizeH="0" baseline="0" noProof="0" dirty="0" err="1">
                <a:ln>
                  <a:noFill/>
                </a:ln>
                <a:solidFill>
                  <a:srgbClr val="ED7D31"/>
                </a:solidFill>
                <a:effectLst/>
                <a:uLnTx/>
                <a:uFillTx/>
              </a:rPr>
              <a:t>ga</a:t>
            </a:r>
            <a:endParaRPr kumimoji="0" lang="en-GB" sz="2200" b="1" i="0" u="none" strike="noStrike" kern="0" cap="none" spc="0" normalizeH="0" baseline="0" noProof="0" dirty="0">
              <a:ln>
                <a:noFill/>
              </a:ln>
              <a:solidFill>
                <a:srgbClr val="ED7D31"/>
              </a:solidFill>
              <a:effectLst/>
              <a:uLnTx/>
              <a:uFillTx/>
            </a:endParaRPr>
          </a:p>
        </p:txBody>
      </p:sp>
      <p:sp>
        <p:nvSpPr>
          <p:cNvPr id="28" name="TextBox 27">
            <a:extLst>
              <a:ext uri="{FF2B5EF4-FFF2-40B4-BE49-F238E27FC236}">
                <a16:creationId xmlns:a16="http://schemas.microsoft.com/office/drawing/2014/main" id="{145423B3-82E8-452F-A773-AB6A7F73B28B}"/>
              </a:ext>
            </a:extLst>
          </p:cNvPr>
          <p:cNvSpPr txBox="1"/>
          <p:nvPr/>
        </p:nvSpPr>
        <p:spPr>
          <a:xfrm>
            <a:off x="5808299" y="5904821"/>
            <a:ext cx="153844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lu</a:t>
            </a:r>
            <a:r>
              <a:rPr kumimoji="0" lang="en-GB" sz="2200" b="1" i="0" u="none" strike="noStrike" kern="0" cap="none" spc="0" normalizeH="0" baseline="0" noProof="0" dirty="0" err="1">
                <a:ln>
                  <a:noFill/>
                </a:ln>
                <a:solidFill>
                  <a:srgbClr val="ED7D31"/>
                </a:solidFill>
                <a:effectLst/>
                <a:uLnTx/>
                <a:uFillTx/>
              </a:rPr>
              <a:t>ga</a:t>
            </a:r>
            <a:r>
              <a:rPr kumimoji="0" lang="en-GB" sz="2200" b="1" i="0" u="none" strike="noStrike" kern="0" cap="none" spc="0" normalizeH="0" baseline="0" noProof="0" dirty="0" err="1">
                <a:ln>
                  <a:noFill/>
                </a:ln>
                <a:solidFill>
                  <a:srgbClr val="002060"/>
                </a:solidFill>
                <a:effectLst/>
                <a:uLnTx/>
                <a:uFillTx/>
              </a:rPr>
              <a:t>r</a:t>
            </a:r>
            <a:endParaRPr kumimoji="0" lang="en-GB" sz="2200" b="1" i="0" u="none" strike="noStrike" kern="0" cap="none" spc="0" normalizeH="0" baseline="0" noProof="0" dirty="0">
              <a:ln>
                <a:noFill/>
              </a:ln>
              <a:solidFill>
                <a:srgbClr val="002060"/>
              </a:solidFill>
              <a:effectLst/>
              <a:uLnTx/>
              <a:uFillTx/>
            </a:endParaRPr>
          </a:p>
        </p:txBody>
      </p:sp>
      <p:sp>
        <p:nvSpPr>
          <p:cNvPr id="29" name="TextBox 28">
            <a:extLst>
              <a:ext uri="{FF2B5EF4-FFF2-40B4-BE49-F238E27FC236}">
                <a16:creationId xmlns:a16="http://schemas.microsoft.com/office/drawing/2014/main" id="{F1427A4D-A6D8-461D-8B7C-DF96B35FF934}"/>
              </a:ext>
            </a:extLst>
          </p:cNvPr>
          <p:cNvSpPr txBox="1"/>
          <p:nvPr/>
        </p:nvSpPr>
        <p:spPr>
          <a:xfrm>
            <a:off x="0" y="277505"/>
            <a:ext cx="315579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rPr>
              <a:t>Escucha otra vez.</a:t>
            </a:r>
          </a:p>
        </p:txBody>
      </p:sp>
      <p:sp>
        <p:nvSpPr>
          <p:cNvPr id="30" name="TextBox 29">
            <a:extLst>
              <a:ext uri="{FF2B5EF4-FFF2-40B4-BE49-F238E27FC236}">
                <a16:creationId xmlns:a16="http://schemas.microsoft.com/office/drawing/2014/main" id="{48430E04-1C5C-4146-9678-B4D62F686DEE}"/>
              </a:ext>
            </a:extLst>
          </p:cNvPr>
          <p:cNvSpPr txBox="1"/>
          <p:nvPr/>
        </p:nvSpPr>
        <p:spPr>
          <a:xfrm>
            <a:off x="2648176" y="277504"/>
            <a:ext cx="295835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rPr>
              <a:t>Escribe la palabra.</a:t>
            </a:r>
          </a:p>
        </p:txBody>
      </p:sp>
      <p:sp>
        <p:nvSpPr>
          <p:cNvPr id="31" name="TextBox 30">
            <a:extLst>
              <a:ext uri="{FF2B5EF4-FFF2-40B4-BE49-F238E27FC236}">
                <a16:creationId xmlns:a16="http://schemas.microsoft.com/office/drawing/2014/main" id="{C5024435-A181-4816-96B9-3397F95C39AA}"/>
              </a:ext>
            </a:extLst>
          </p:cNvPr>
          <p:cNvSpPr txBox="1"/>
          <p:nvPr/>
        </p:nvSpPr>
        <p:spPr>
          <a:xfrm>
            <a:off x="0" y="-33569"/>
            <a:ext cx="196244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rPr>
              <a:t>Escucha.</a:t>
            </a:r>
          </a:p>
        </p:txBody>
      </p:sp>
      <p:sp>
        <p:nvSpPr>
          <p:cNvPr id="32" name="TextBox 31">
            <a:extLst>
              <a:ext uri="{FF2B5EF4-FFF2-40B4-BE49-F238E27FC236}">
                <a16:creationId xmlns:a16="http://schemas.microsoft.com/office/drawing/2014/main" id="{17DA09DC-0A23-404C-87C2-282809559229}"/>
              </a:ext>
            </a:extLst>
          </p:cNvPr>
          <p:cNvSpPr txBox="1"/>
          <p:nvPr/>
        </p:nvSpPr>
        <p:spPr>
          <a:xfrm>
            <a:off x="1453026" y="-35264"/>
            <a:ext cx="382331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rPr>
              <a:t>Marca ‘GA’, ‘GO’ o ‘GU’.</a:t>
            </a:r>
          </a:p>
        </p:txBody>
      </p:sp>
      <p:graphicFrame>
        <p:nvGraphicFramePr>
          <p:cNvPr id="33" name="Table 32">
            <a:extLst>
              <a:ext uri="{FF2B5EF4-FFF2-40B4-BE49-F238E27FC236}">
                <a16:creationId xmlns:a16="http://schemas.microsoft.com/office/drawing/2014/main" id="{0C06C225-0177-474C-ABD7-CB7FE42013D7}"/>
              </a:ext>
            </a:extLst>
          </p:cNvPr>
          <p:cNvGraphicFramePr>
            <a:graphicFrameLocks noGrp="1"/>
          </p:cNvGraphicFramePr>
          <p:nvPr>
            <p:extLst>
              <p:ext uri="{D42A27DB-BD31-4B8C-83A1-F6EECF244321}">
                <p14:modId xmlns:p14="http://schemas.microsoft.com/office/powerpoint/2010/main" val="1950092098"/>
              </p:ext>
            </p:extLst>
          </p:nvPr>
        </p:nvGraphicFramePr>
        <p:xfrm>
          <a:off x="7121882" y="727746"/>
          <a:ext cx="3130176" cy="5696459"/>
        </p:xfrm>
        <a:graphic>
          <a:graphicData uri="http://schemas.openxmlformats.org/drawingml/2006/table">
            <a:tbl>
              <a:tblPr firstRow="1" bandRow="1"/>
              <a:tblGrid>
                <a:gridCol w="3130176">
                  <a:extLst>
                    <a:ext uri="{9D8B030D-6E8A-4147-A177-3AD203B41FA5}">
                      <a16:colId xmlns:a16="http://schemas.microsoft.com/office/drawing/2014/main" val="3826511760"/>
                    </a:ext>
                  </a:extLst>
                </a:gridCol>
              </a:tblGrid>
              <a:tr h="513893">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599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145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389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34" name="TextBox 33">
            <a:extLst>
              <a:ext uri="{FF2B5EF4-FFF2-40B4-BE49-F238E27FC236}">
                <a16:creationId xmlns:a16="http://schemas.microsoft.com/office/drawing/2014/main" id="{FEAEE2A6-B516-4D7F-8879-793914EA7948}"/>
              </a:ext>
            </a:extLst>
          </p:cNvPr>
          <p:cNvSpPr txBox="1"/>
          <p:nvPr/>
        </p:nvSpPr>
        <p:spPr>
          <a:xfrm>
            <a:off x="7147510" y="795116"/>
            <a:ext cx="3200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rPr>
              <a:t>¿Cómo se dice en inglés?</a:t>
            </a:r>
          </a:p>
        </p:txBody>
      </p:sp>
      <p:sp>
        <p:nvSpPr>
          <p:cNvPr id="35" name="TextBox 34">
            <a:extLst>
              <a:ext uri="{FF2B5EF4-FFF2-40B4-BE49-F238E27FC236}">
                <a16:creationId xmlns:a16="http://schemas.microsoft.com/office/drawing/2014/main" id="{534F1DB0-33BC-48A1-96AC-4D5C52DAD4BD}"/>
              </a:ext>
            </a:extLst>
          </p:cNvPr>
          <p:cNvSpPr txBox="1"/>
          <p:nvPr/>
        </p:nvSpPr>
        <p:spPr>
          <a:xfrm>
            <a:off x="8024712" y="1252982"/>
            <a:ext cx="144639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with me</a:t>
            </a:r>
          </a:p>
        </p:txBody>
      </p:sp>
      <p:sp>
        <p:nvSpPr>
          <p:cNvPr id="36" name="TextBox 35">
            <a:extLst>
              <a:ext uri="{FF2B5EF4-FFF2-40B4-BE49-F238E27FC236}">
                <a16:creationId xmlns:a16="http://schemas.microsoft.com/office/drawing/2014/main" id="{DBAB7706-9920-4CF7-8880-2A180168DC68}"/>
              </a:ext>
            </a:extLst>
          </p:cNvPr>
          <p:cNvSpPr txBox="1"/>
          <p:nvPr/>
        </p:nvSpPr>
        <p:spPr>
          <a:xfrm>
            <a:off x="7937968" y="1761317"/>
            <a:ext cx="181778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sure, safe</a:t>
            </a:r>
          </a:p>
        </p:txBody>
      </p:sp>
      <p:sp>
        <p:nvSpPr>
          <p:cNvPr id="37" name="TextBox 36">
            <a:extLst>
              <a:ext uri="{FF2B5EF4-FFF2-40B4-BE49-F238E27FC236}">
                <a16:creationId xmlns:a16="http://schemas.microsoft.com/office/drawing/2014/main" id="{B96645A3-83F4-4591-8641-E3D510B251C3}"/>
              </a:ext>
            </a:extLst>
          </p:cNvPr>
          <p:cNvSpPr txBox="1"/>
          <p:nvPr/>
        </p:nvSpPr>
        <p:spPr>
          <a:xfrm>
            <a:off x="8251799" y="2298850"/>
            <a:ext cx="106776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goal</a:t>
            </a:r>
          </a:p>
        </p:txBody>
      </p:sp>
      <p:sp>
        <p:nvSpPr>
          <p:cNvPr id="38" name="TextBox 37">
            <a:extLst>
              <a:ext uri="{FF2B5EF4-FFF2-40B4-BE49-F238E27FC236}">
                <a16:creationId xmlns:a16="http://schemas.microsoft.com/office/drawing/2014/main" id="{AA21A9E7-29ED-47B6-9229-C9A4295422CC}"/>
              </a:ext>
            </a:extLst>
          </p:cNvPr>
          <p:cNvSpPr txBox="1"/>
          <p:nvPr/>
        </p:nvSpPr>
        <p:spPr>
          <a:xfrm>
            <a:off x="8290609" y="2836383"/>
            <a:ext cx="93301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cat</a:t>
            </a:r>
          </a:p>
        </p:txBody>
      </p:sp>
      <p:sp>
        <p:nvSpPr>
          <p:cNvPr id="39" name="TextBox 38">
            <a:extLst>
              <a:ext uri="{FF2B5EF4-FFF2-40B4-BE49-F238E27FC236}">
                <a16:creationId xmlns:a16="http://schemas.microsoft.com/office/drawing/2014/main" id="{4ABD5D49-364E-40FA-B862-B26587ABB414}"/>
              </a:ext>
            </a:extLst>
          </p:cNvPr>
          <p:cNvSpPr txBox="1"/>
          <p:nvPr/>
        </p:nvSpPr>
        <p:spPr>
          <a:xfrm>
            <a:off x="8174218" y="3359575"/>
            <a:ext cx="102665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to ask</a:t>
            </a:r>
          </a:p>
        </p:txBody>
      </p:sp>
      <p:sp>
        <p:nvSpPr>
          <p:cNvPr id="40" name="TextBox 39">
            <a:extLst>
              <a:ext uri="{FF2B5EF4-FFF2-40B4-BE49-F238E27FC236}">
                <a16:creationId xmlns:a16="http://schemas.microsoft.com/office/drawing/2014/main" id="{A4FA15E3-F58D-4657-8E18-97CA82F27E5A}"/>
              </a:ext>
            </a:extLst>
          </p:cNvPr>
          <p:cNvSpPr txBox="1"/>
          <p:nvPr/>
        </p:nvSpPr>
        <p:spPr>
          <a:xfrm>
            <a:off x="8078581" y="3861709"/>
            <a:ext cx="122855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second</a:t>
            </a:r>
          </a:p>
        </p:txBody>
      </p:sp>
      <p:sp>
        <p:nvSpPr>
          <p:cNvPr id="41" name="TextBox 40">
            <a:extLst>
              <a:ext uri="{FF2B5EF4-FFF2-40B4-BE49-F238E27FC236}">
                <a16:creationId xmlns:a16="http://schemas.microsoft.com/office/drawing/2014/main" id="{D88D1B6E-13A1-45D2-89A7-27473ABE3892}"/>
              </a:ext>
            </a:extLst>
          </p:cNvPr>
          <p:cNvSpPr txBox="1"/>
          <p:nvPr/>
        </p:nvSpPr>
        <p:spPr>
          <a:xfrm>
            <a:off x="8370039" y="5418932"/>
            <a:ext cx="84833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long</a:t>
            </a:r>
          </a:p>
        </p:txBody>
      </p:sp>
      <p:sp>
        <p:nvSpPr>
          <p:cNvPr id="42" name="TextBox 41">
            <a:extLst>
              <a:ext uri="{FF2B5EF4-FFF2-40B4-BE49-F238E27FC236}">
                <a16:creationId xmlns:a16="http://schemas.microsoft.com/office/drawing/2014/main" id="{8586C2E4-3201-4CF8-8301-342EF89806F3}"/>
              </a:ext>
            </a:extLst>
          </p:cNvPr>
          <p:cNvSpPr txBox="1"/>
          <p:nvPr/>
        </p:nvSpPr>
        <p:spPr>
          <a:xfrm>
            <a:off x="8285837" y="4898847"/>
            <a:ext cx="108872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to win</a:t>
            </a:r>
          </a:p>
        </p:txBody>
      </p:sp>
      <p:sp>
        <p:nvSpPr>
          <p:cNvPr id="43" name="TextBox 42">
            <a:extLst>
              <a:ext uri="{FF2B5EF4-FFF2-40B4-BE49-F238E27FC236}">
                <a16:creationId xmlns:a16="http://schemas.microsoft.com/office/drawing/2014/main" id="{E410C532-2D7B-4949-A31A-A2DBA4B41E6D}"/>
              </a:ext>
            </a:extLst>
          </p:cNvPr>
          <p:cNvSpPr txBox="1"/>
          <p:nvPr/>
        </p:nvSpPr>
        <p:spPr>
          <a:xfrm>
            <a:off x="7715563" y="4393467"/>
            <a:ext cx="257435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(female) friend</a:t>
            </a:r>
          </a:p>
        </p:txBody>
      </p:sp>
      <p:sp>
        <p:nvSpPr>
          <p:cNvPr id="44" name="TextBox 43">
            <a:extLst>
              <a:ext uri="{FF2B5EF4-FFF2-40B4-BE49-F238E27FC236}">
                <a16:creationId xmlns:a16="http://schemas.microsoft.com/office/drawing/2014/main" id="{6794AE83-287C-4A05-BDEE-28626610C58C}"/>
              </a:ext>
            </a:extLst>
          </p:cNvPr>
          <p:cNvSpPr txBox="1"/>
          <p:nvPr/>
        </p:nvSpPr>
        <p:spPr>
          <a:xfrm>
            <a:off x="8290609" y="5918825"/>
            <a:ext cx="108395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rPr>
              <a:t>place</a:t>
            </a:r>
          </a:p>
        </p:txBody>
      </p:sp>
      <p:sp>
        <p:nvSpPr>
          <p:cNvPr id="45" name="TextBox 44">
            <a:extLst>
              <a:ext uri="{FF2B5EF4-FFF2-40B4-BE49-F238E27FC236}">
                <a16:creationId xmlns:a16="http://schemas.microsoft.com/office/drawing/2014/main" id="{4FAEFA97-27AC-448D-A0E2-7C814E33FA72}"/>
              </a:ext>
            </a:extLst>
          </p:cNvPr>
          <p:cNvSpPr txBox="1"/>
          <p:nvPr/>
        </p:nvSpPr>
        <p:spPr>
          <a:xfrm>
            <a:off x="5515568" y="1240833"/>
            <a:ext cx="155466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conmi</a:t>
            </a:r>
            <a:r>
              <a:rPr kumimoji="0" lang="en-GB" sz="2200" b="1" i="0" u="none" strike="noStrike" kern="0" cap="none" spc="0" normalizeH="0" baseline="0" noProof="0" dirty="0" err="1">
                <a:ln>
                  <a:noFill/>
                </a:ln>
                <a:solidFill>
                  <a:srgbClr val="ED7D31"/>
                </a:solidFill>
                <a:effectLst/>
                <a:uLnTx/>
                <a:uFillTx/>
              </a:rPr>
              <a:t>go</a:t>
            </a:r>
            <a:endParaRPr kumimoji="0" lang="en-GB" sz="2200" b="1" i="0" u="none" strike="noStrike" kern="0" cap="none" spc="0" normalizeH="0" baseline="0" noProof="0" dirty="0">
              <a:ln>
                <a:noFill/>
              </a:ln>
              <a:solidFill>
                <a:srgbClr val="ED7D31"/>
              </a:solidFill>
              <a:effectLst/>
              <a:uLnTx/>
              <a:uFillTx/>
            </a:endParaRPr>
          </a:p>
        </p:txBody>
      </p:sp>
      <p:sp>
        <p:nvSpPr>
          <p:cNvPr id="46" name="Action Button: Custom 60">
            <a:hlinkClick r:id="" action="ppaction://noaction" highlightClick="1">
              <a:snd r:embed="rId4" name="conmigo.wav"/>
            </a:hlinkClick>
            <a:extLst>
              <a:ext uri="{FF2B5EF4-FFF2-40B4-BE49-F238E27FC236}">
                <a16:creationId xmlns:a16="http://schemas.microsoft.com/office/drawing/2014/main" id="{3E5D3601-2824-40BA-A327-6B7212AE7F6F}"/>
              </a:ext>
            </a:extLst>
          </p:cNvPr>
          <p:cNvSpPr/>
          <p:nvPr/>
        </p:nvSpPr>
        <p:spPr>
          <a:xfrm>
            <a:off x="1488306" y="130871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7" name="Action Button: Custom 61">
            <a:hlinkClick r:id="" action="ppaction://noaction" highlightClick="1">
              <a:snd r:embed="rId5" name="seguro.wav"/>
            </a:hlinkClick>
            <a:extLst>
              <a:ext uri="{FF2B5EF4-FFF2-40B4-BE49-F238E27FC236}">
                <a16:creationId xmlns:a16="http://schemas.microsoft.com/office/drawing/2014/main" id="{3DFE4956-854D-4DC4-B519-333B57B0C5EA}"/>
              </a:ext>
            </a:extLst>
          </p:cNvPr>
          <p:cNvSpPr/>
          <p:nvPr/>
        </p:nvSpPr>
        <p:spPr>
          <a:xfrm>
            <a:off x="1488306" y="188679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8" name="Action Button: Custom 62">
            <a:hlinkClick r:id="" action="ppaction://noaction" highlightClick="1">
              <a:snd r:embed="rId6" name="gol.wav"/>
            </a:hlinkClick>
            <a:extLst>
              <a:ext uri="{FF2B5EF4-FFF2-40B4-BE49-F238E27FC236}">
                <a16:creationId xmlns:a16="http://schemas.microsoft.com/office/drawing/2014/main" id="{A7EA0443-DF7C-4F98-B480-8A82BFA52A2A}"/>
              </a:ext>
            </a:extLst>
          </p:cNvPr>
          <p:cNvSpPr/>
          <p:nvPr/>
        </p:nvSpPr>
        <p:spPr>
          <a:xfrm>
            <a:off x="1475144" y="238122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9" name="Action Button: Custom 63">
            <a:hlinkClick r:id="" action="ppaction://noaction" highlightClick="1">
              <a:snd r:embed="rId7" name="gato.wav"/>
            </a:hlinkClick>
            <a:extLst>
              <a:ext uri="{FF2B5EF4-FFF2-40B4-BE49-F238E27FC236}">
                <a16:creationId xmlns:a16="http://schemas.microsoft.com/office/drawing/2014/main" id="{3F060E82-3C57-4821-A506-C29704762E1D}"/>
              </a:ext>
            </a:extLst>
          </p:cNvPr>
          <p:cNvSpPr/>
          <p:nvPr/>
        </p:nvSpPr>
        <p:spPr>
          <a:xfrm>
            <a:off x="1488305" y="29042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0" name="Action Button: Custom 64">
            <a:hlinkClick r:id="" action="ppaction://noaction" highlightClick="1">
              <a:snd r:embed="rId8" name="preguntar.wav"/>
            </a:hlinkClick>
            <a:extLst>
              <a:ext uri="{FF2B5EF4-FFF2-40B4-BE49-F238E27FC236}">
                <a16:creationId xmlns:a16="http://schemas.microsoft.com/office/drawing/2014/main" id="{76185014-05AB-4FEF-92C8-E172EDC2CC5D}"/>
              </a:ext>
            </a:extLst>
          </p:cNvPr>
          <p:cNvSpPr/>
          <p:nvPr/>
        </p:nvSpPr>
        <p:spPr>
          <a:xfrm>
            <a:off x="1475143" y="340685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1" name="Action Button: Custom 65">
            <a:hlinkClick r:id="" action="ppaction://noaction" highlightClick="1">
              <a:snd r:embed="rId9" name="segundo.wav"/>
            </a:hlinkClick>
            <a:extLst>
              <a:ext uri="{FF2B5EF4-FFF2-40B4-BE49-F238E27FC236}">
                <a16:creationId xmlns:a16="http://schemas.microsoft.com/office/drawing/2014/main" id="{0D31064E-59C1-4E6D-8627-63F046EE3AC4}"/>
              </a:ext>
            </a:extLst>
          </p:cNvPr>
          <p:cNvSpPr/>
          <p:nvPr/>
        </p:nvSpPr>
        <p:spPr>
          <a:xfrm>
            <a:off x="1475143" y="3929892"/>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2" name="Action Button: Custom 66">
            <a:hlinkClick r:id="" action="ppaction://noaction" highlightClick="1">
              <a:snd r:embed="rId10" name="amiga.wav"/>
            </a:hlinkClick>
            <a:extLst>
              <a:ext uri="{FF2B5EF4-FFF2-40B4-BE49-F238E27FC236}">
                <a16:creationId xmlns:a16="http://schemas.microsoft.com/office/drawing/2014/main" id="{CA31B91C-1B5A-4A43-8D4A-D54BFAFD34F6}"/>
              </a:ext>
            </a:extLst>
          </p:cNvPr>
          <p:cNvSpPr/>
          <p:nvPr/>
        </p:nvSpPr>
        <p:spPr>
          <a:xfrm>
            <a:off x="1475142" y="44272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3" name="Action Button: Custom 67">
            <a:hlinkClick r:id="" action="ppaction://noaction" highlightClick="1">
              <a:snd r:embed="rId11" name="ganar.wav"/>
            </a:hlinkClick>
            <a:extLst>
              <a:ext uri="{FF2B5EF4-FFF2-40B4-BE49-F238E27FC236}">
                <a16:creationId xmlns:a16="http://schemas.microsoft.com/office/drawing/2014/main" id="{CC21F9B7-2D70-423E-9CBF-11BFF27DDAD6}"/>
              </a:ext>
            </a:extLst>
          </p:cNvPr>
          <p:cNvSpPr/>
          <p:nvPr/>
        </p:nvSpPr>
        <p:spPr>
          <a:xfrm>
            <a:off x="1475142" y="495416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4" name="Action Button: Custom 68">
            <a:hlinkClick r:id="" action="ppaction://noaction" highlightClick="1">
              <a:snd r:embed="rId12" name="largo.wav"/>
            </a:hlinkClick>
            <a:extLst>
              <a:ext uri="{FF2B5EF4-FFF2-40B4-BE49-F238E27FC236}">
                <a16:creationId xmlns:a16="http://schemas.microsoft.com/office/drawing/2014/main" id="{385C3985-8C19-4B75-AF74-B950DAD356EE}"/>
              </a:ext>
            </a:extLst>
          </p:cNvPr>
          <p:cNvSpPr/>
          <p:nvPr/>
        </p:nvSpPr>
        <p:spPr>
          <a:xfrm>
            <a:off x="1475142" y="547425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55" name="Action Button: Custom 69">
            <a:hlinkClick r:id="" action="ppaction://noaction" highlightClick="1">
              <a:snd r:embed="rId13" name="lugar.wav"/>
            </a:hlinkClick>
            <a:extLst>
              <a:ext uri="{FF2B5EF4-FFF2-40B4-BE49-F238E27FC236}">
                <a16:creationId xmlns:a16="http://schemas.microsoft.com/office/drawing/2014/main" id="{67503894-9B6F-471E-A9A4-5F138001A0E2}"/>
              </a:ext>
            </a:extLst>
          </p:cNvPr>
          <p:cNvSpPr/>
          <p:nvPr/>
        </p:nvSpPr>
        <p:spPr>
          <a:xfrm>
            <a:off x="1475141" y="596014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56" name="Title 55">
            <a:extLst>
              <a:ext uri="{FF2B5EF4-FFF2-40B4-BE49-F238E27FC236}">
                <a16:creationId xmlns:a16="http://schemas.microsoft.com/office/drawing/2014/main" id="{FDFCB520-2C4F-4657-9427-3449BB7CC030}"/>
              </a:ext>
            </a:extLst>
          </p:cNvPr>
          <p:cNvSpPr>
            <a:spLocks noGrp="1"/>
          </p:cNvSpPr>
          <p:nvPr>
            <p:ph type="title"/>
          </p:nvPr>
        </p:nvSpPr>
        <p:spPr>
          <a:xfrm>
            <a:off x="9417711" y="-187088"/>
            <a:ext cx="2574353"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18626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7"/>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3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40"/>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4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42"/>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41"/>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4" grpId="0"/>
      <p:bldP spid="25" grpId="0"/>
      <p:bldP spid="26" grpId="0"/>
      <p:bldP spid="27" grpId="0"/>
      <p:bldP spid="28"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1B4E23CC-4A45-499E-974B-CD1E867E3C84}"/>
              </a:ext>
            </a:extLst>
          </p:cNvPr>
          <p:cNvSpPr>
            <a:spLocks noChangeArrowheads="1"/>
          </p:cNvSpPr>
          <p:nvPr/>
        </p:nvSpPr>
        <p:spPr bwMode="auto">
          <a:xfrm>
            <a:off x="1619596" y="1335127"/>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BA3CC843-01A9-403C-BC54-D07A57AC7D28}"/>
              </a:ext>
            </a:extLst>
          </p:cNvPr>
          <p:cNvSpPr>
            <a:spLocks noChangeArrowheads="1"/>
          </p:cNvSpPr>
          <p:nvPr/>
        </p:nvSpPr>
        <p:spPr bwMode="auto">
          <a:xfrm>
            <a:off x="1617230" y="1335125"/>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FFF106BF-A57E-4E21-9C6E-7D03171993B4}"/>
              </a:ext>
            </a:extLst>
          </p:cNvPr>
          <p:cNvSpPr>
            <a:spLocks noChangeShapeType="1"/>
          </p:cNvSpPr>
          <p:nvPr/>
        </p:nvSpPr>
        <p:spPr bwMode="auto">
          <a:xfrm>
            <a:off x="2302969" y="1323699"/>
            <a:ext cx="0" cy="4156259"/>
          </a:xfrm>
          <a:prstGeom prst="line">
            <a:avLst/>
          </a:prstGeom>
          <a:noFill/>
          <a:ln w="28575">
            <a:solidFill>
              <a:srgbClr val="5B9BD5">
                <a:lumMod val="50000"/>
              </a:srgbClr>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0" name="Line 7">
            <a:extLst>
              <a:ext uri="{FF2B5EF4-FFF2-40B4-BE49-F238E27FC236}">
                <a16:creationId xmlns:a16="http://schemas.microsoft.com/office/drawing/2014/main" id="{8C8AD7E4-5273-49DD-B74B-D83BD02F7BF4}"/>
              </a:ext>
            </a:extLst>
          </p:cNvPr>
          <p:cNvSpPr>
            <a:spLocks noChangeShapeType="1"/>
          </p:cNvSpPr>
          <p:nvPr/>
        </p:nvSpPr>
        <p:spPr bwMode="auto">
          <a:xfrm>
            <a:off x="2327657" y="1323699"/>
            <a:ext cx="216791" cy="0"/>
          </a:xfrm>
          <a:prstGeom prst="line">
            <a:avLst/>
          </a:prstGeom>
          <a:noFill/>
          <a:ln w="28575">
            <a:solidFill>
              <a:srgbClr val="5B9BD5">
                <a:lumMod val="50000"/>
              </a:srgbClr>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9">
            <a:extLst>
              <a:ext uri="{FF2B5EF4-FFF2-40B4-BE49-F238E27FC236}">
                <a16:creationId xmlns:a16="http://schemas.microsoft.com/office/drawing/2014/main" id="{A5F8F859-58D1-4C3B-B72D-C5EB577AC9E2}"/>
              </a:ext>
            </a:extLst>
          </p:cNvPr>
          <p:cNvSpPr>
            <a:spLocks noChangeShapeType="1"/>
          </p:cNvSpPr>
          <p:nvPr/>
        </p:nvSpPr>
        <p:spPr bwMode="auto">
          <a:xfrm>
            <a:off x="2302969" y="5479958"/>
            <a:ext cx="216791" cy="0"/>
          </a:xfrm>
          <a:prstGeom prst="line">
            <a:avLst/>
          </a:prstGeom>
          <a:noFill/>
          <a:ln w="28575">
            <a:solidFill>
              <a:srgbClr val="5B9BD5">
                <a:lumMod val="50000"/>
              </a:srgbClr>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Text Box 10">
            <a:extLst>
              <a:ext uri="{FF2B5EF4-FFF2-40B4-BE49-F238E27FC236}">
                <a16:creationId xmlns:a16="http://schemas.microsoft.com/office/drawing/2014/main" id="{98133537-E387-490A-97BF-5F1F5CE19DCC}"/>
              </a:ext>
            </a:extLst>
          </p:cNvPr>
          <p:cNvSpPr txBox="1">
            <a:spLocks noChangeArrowheads="1"/>
          </p:cNvSpPr>
          <p:nvPr/>
        </p:nvSpPr>
        <p:spPr bwMode="auto">
          <a:xfrm>
            <a:off x="2302969" y="330760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3" name="Text Box 12">
            <a:extLst>
              <a:ext uri="{FF2B5EF4-FFF2-40B4-BE49-F238E27FC236}">
                <a16:creationId xmlns:a16="http://schemas.microsoft.com/office/drawing/2014/main" id="{87C885B2-9C02-42CE-AA6C-6074BB3105DC}"/>
              </a:ext>
            </a:extLst>
          </p:cNvPr>
          <p:cNvSpPr txBox="1">
            <a:spLocks noChangeArrowheads="1"/>
          </p:cNvSpPr>
          <p:nvPr/>
        </p:nvSpPr>
        <p:spPr bwMode="auto">
          <a:xfrm>
            <a:off x="2544448" y="116584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4" name="Text Box 14">
            <a:extLst>
              <a:ext uri="{FF2B5EF4-FFF2-40B4-BE49-F238E27FC236}">
                <a16:creationId xmlns:a16="http://schemas.microsoft.com/office/drawing/2014/main" id="{FF7DF0A9-16F8-46C1-931A-2909EA6428EA}"/>
              </a:ext>
            </a:extLst>
          </p:cNvPr>
          <p:cNvSpPr txBox="1">
            <a:spLocks noChangeArrowheads="1"/>
          </p:cNvSpPr>
          <p:nvPr/>
        </p:nvSpPr>
        <p:spPr bwMode="auto">
          <a:xfrm>
            <a:off x="2519760" y="529943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graphicFrame>
        <p:nvGraphicFramePr>
          <p:cNvPr id="15" name="Table 14">
            <a:extLst>
              <a:ext uri="{FF2B5EF4-FFF2-40B4-BE49-F238E27FC236}">
                <a16:creationId xmlns:a16="http://schemas.microsoft.com/office/drawing/2014/main" id="{B446A203-E4F0-4F48-882F-16960F47C0E5}"/>
              </a:ext>
            </a:extLst>
          </p:cNvPr>
          <p:cNvGraphicFramePr>
            <a:graphicFrameLocks noGrp="1"/>
          </p:cNvGraphicFramePr>
          <p:nvPr>
            <p:extLst>
              <p:ext uri="{D42A27DB-BD31-4B8C-83A1-F6EECF244321}">
                <p14:modId xmlns:p14="http://schemas.microsoft.com/office/powerpoint/2010/main" val="156213150"/>
              </p:ext>
            </p:extLst>
          </p:nvPr>
        </p:nvGraphicFramePr>
        <p:xfrm>
          <a:off x="6243924" y="777061"/>
          <a:ext cx="5087257" cy="5481819"/>
        </p:xfrm>
        <a:graphic>
          <a:graphicData uri="http://schemas.openxmlformats.org/drawingml/2006/table">
            <a:tbl>
              <a:tblPr firstRow="1" firstCol="1" bandRow="1"/>
              <a:tblGrid>
                <a:gridCol w="493486">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2910114">
                  <a:extLst>
                    <a:ext uri="{9D8B030D-6E8A-4147-A177-3AD203B41FA5}">
                      <a16:colId xmlns:a16="http://schemas.microsoft.com/office/drawing/2014/main" val="20002"/>
                    </a:ext>
                  </a:extLst>
                </a:gridCol>
              </a:tblGrid>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son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they are (permanent)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pequeño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small, little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bueno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good</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malo</a:t>
                      </a:r>
                      <a:endPar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bad</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famoso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famous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bonito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pretty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feo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ugly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rico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rich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caro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expensive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barato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cheap</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antiguo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old, ancient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586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¿Cómo es?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What is s/he like? </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What is</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it like? </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706369305"/>
                  </a:ext>
                </a:extLst>
              </a:tr>
            </a:tbl>
          </a:graphicData>
        </a:graphic>
      </p:graphicFrame>
      <p:sp>
        <p:nvSpPr>
          <p:cNvPr id="16" name="AutoShape 11">
            <a:hlinkClick r:id="" action="ppaction://noaction" highlightClick="1"/>
            <a:extLst>
              <a:ext uri="{FF2B5EF4-FFF2-40B4-BE49-F238E27FC236}">
                <a16:creationId xmlns:a16="http://schemas.microsoft.com/office/drawing/2014/main" id="{62F9F7DF-A032-4CAF-A6FC-A1619B1F464D}"/>
              </a:ext>
            </a:extLst>
          </p:cNvPr>
          <p:cNvSpPr>
            <a:spLocks noChangeArrowheads="1"/>
          </p:cNvSpPr>
          <p:nvPr/>
        </p:nvSpPr>
        <p:spPr bwMode="auto">
          <a:xfrm>
            <a:off x="1356332" y="5710378"/>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E6B0AEE1-91B1-41C1-A3F9-0EA5706B7F7B}"/>
              </a:ext>
            </a:extLst>
          </p:cNvPr>
          <p:cNvGrpSpPr/>
          <p:nvPr/>
        </p:nvGrpSpPr>
        <p:grpSpPr>
          <a:xfrm>
            <a:off x="8524118" y="1212066"/>
            <a:ext cx="2726928" cy="5021017"/>
            <a:chOff x="9259531" y="1019520"/>
            <a:chExt cx="2726928" cy="5367562"/>
          </a:xfrm>
        </p:grpSpPr>
        <p:sp>
          <p:nvSpPr>
            <p:cNvPr id="18" name="Rectangle 17">
              <a:extLst>
                <a:ext uri="{FF2B5EF4-FFF2-40B4-BE49-F238E27FC236}">
                  <a16:creationId xmlns:a16="http://schemas.microsoft.com/office/drawing/2014/main" id="{E5B15188-667A-4F3C-91EB-CF44E6E763F0}"/>
                </a:ext>
              </a:extLst>
            </p:cNvPr>
            <p:cNvSpPr/>
            <p:nvPr/>
          </p:nvSpPr>
          <p:spPr>
            <a:xfrm>
              <a:off x="9259531" y="1019520"/>
              <a:ext cx="2654963"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77FF3E29-710E-4C13-886E-557BA03C38E8}"/>
                </a:ext>
              </a:extLst>
            </p:cNvPr>
            <p:cNvSpPr/>
            <p:nvPr/>
          </p:nvSpPr>
          <p:spPr>
            <a:xfrm>
              <a:off x="9259533" y="1456058"/>
              <a:ext cx="2654963"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25757E60-7417-4B92-8C03-0165E041908E}"/>
                </a:ext>
              </a:extLst>
            </p:cNvPr>
            <p:cNvSpPr/>
            <p:nvPr/>
          </p:nvSpPr>
          <p:spPr>
            <a:xfrm>
              <a:off x="9259533" y="1874337"/>
              <a:ext cx="2654963"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3768D17F-4B47-46C0-9984-3A5D9C01C0D5}"/>
                </a:ext>
              </a:extLst>
            </p:cNvPr>
            <p:cNvSpPr/>
            <p:nvPr/>
          </p:nvSpPr>
          <p:spPr>
            <a:xfrm>
              <a:off x="9259533" y="2335605"/>
              <a:ext cx="2654963"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D97B27EE-3353-40E7-A285-6FCC77CFEFCD}"/>
                </a:ext>
              </a:extLst>
            </p:cNvPr>
            <p:cNvSpPr/>
            <p:nvPr/>
          </p:nvSpPr>
          <p:spPr>
            <a:xfrm>
              <a:off x="9259533" y="2752081"/>
              <a:ext cx="2654963"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9895F999-4B8F-4046-8277-5A9E1436189D}"/>
                </a:ext>
              </a:extLst>
            </p:cNvPr>
            <p:cNvSpPr/>
            <p:nvPr/>
          </p:nvSpPr>
          <p:spPr>
            <a:xfrm>
              <a:off x="9259533" y="3160295"/>
              <a:ext cx="2654963"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976D5AD2-AB4E-430E-BF46-003A3C3F42E5}"/>
                </a:ext>
              </a:extLst>
            </p:cNvPr>
            <p:cNvSpPr/>
            <p:nvPr/>
          </p:nvSpPr>
          <p:spPr>
            <a:xfrm>
              <a:off x="9259533" y="3600025"/>
              <a:ext cx="2654963"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B9B43FBE-335A-46B4-83C7-E1FE27F97390}"/>
                </a:ext>
              </a:extLst>
            </p:cNvPr>
            <p:cNvSpPr/>
            <p:nvPr/>
          </p:nvSpPr>
          <p:spPr>
            <a:xfrm>
              <a:off x="9259531" y="4034583"/>
              <a:ext cx="2654963"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10B175A6-E3BC-4248-BFBE-1CF06A7086DC}"/>
                </a:ext>
              </a:extLst>
            </p:cNvPr>
            <p:cNvSpPr/>
            <p:nvPr/>
          </p:nvSpPr>
          <p:spPr>
            <a:xfrm>
              <a:off x="9259533" y="4466162"/>
              <a:ext cx="2654963"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31578992-2FE1-4585-95EC-8E564F99D928}"/>
                </a:ext>
              </a:extLst>
            </p:cNvPr>
            <p:cNvSpPr/>
            <p:nvPr/>
          </p:nvSpPr>
          <p:spPr>
            <a:xfrm>
              <a:off x="9259531" y="4915637"/>
              <a:ext cx="265496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28FD61B9-ACD2-4432-BCD6-BFBE68F8BE7F}"/>
                </a:ext>
              </a:extLst>
            </p:cNvPr>
            <p:cNvSpPr/>
            <p:nvPr/>
          </p:nvSpPr>
          <p:spPr>
            <a:xfrm>
              <a:off x="9259531" y="5330928"/>
              <a:ext cx="265496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9" name="Rectangle 28">
              <a:extLst>
                <a:ext uri="{FF2B5EF4-FFF2-40B4-BE49-F238E27FC236}">
                  <a16:creationId xmlns:a16="http://schemas.microsoft.com/office/drawing/2014/main" id="{7A8C784B-4E94-4CD6-A755-6DFC1B86BF23}"/>
                </a:ext>
              </a:extLst>
            </p:cNvPr>
            <p:cNvSpPr/>
            <p:nvPr/>
          </p:nvSpPr>
          <p:spPr>
            <a:xfrm>
              <a:off x="9331496" y="5788226"/>
              <a:ext cx="2654963" cy="59885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30" name="Group 29">
            <a:extLst>
              <a:ext uri="{FF2B5EF4-FFF2-40B4-BE49-F238E27FC236}">
                <a16:creationId xmlns:a16="http://schemas.microsoft.com/office/drawing/2014/main" id="{C6E91912-5B98-4537-A1B7-EC52E5D0AD88}"/>
              </a:ext>
            </a:extLst>
          </p:cNvPr>
          <p:cNvGrpSpPr/>
          <p:nvPr/>
        </p:nvGrpSpPr>
        <p:grpSpPr>
          <a:xfrm>
            <a:off x="6895151" y="1228912"/>
            <a:ext cx="1469320" cy="4911109"/>
            <a:chOff x="7524483" y="1009005"/>
            <a:chExt cx="1469320" cy="5250068"/>
          </a:xfrm>
        </p:grpSpPr>
        <p:sp>
          <p:nvSpPr>
            <p:cNvPr id="31" name="Rectangle 30">
              <a:extLst>
                <a:ext uri="{FF2B5EF4-FFF2-40B4-BE49-F238E27FC236}">
                  <a16:creationId xmlns:a16="http://schemas.microsoft.com/office/drawing/2014/main" id="{51ECCA79-BF23-4945-A4E6-95B4FCFEBCDE}"/>
                </a:ext>
              </a:extLst>
            </p:cNvPr>
            <p:cNvSpPr/>
            <p:nvPr/>
          </p:nvSpPr>
          <p:spPr>
            <a:xfrm>
              <a:off x="7524483" y="1009005"/>
              <a:ext cx="1469319"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D710F07D-7962-434E-ADDB-04BD889D4F95}"/>
                </a:ext>
              </a:extLst>
            </p:cNvPr>
            <p:cNvSpPr/>
            <p:nvPr/>
          </p:nvSpPr>
          <p:spPr>
            <a:xfrm>
              <a:off x="7524484" y="1445543"/>
              <a:ext cx="1469319"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A2D9A3A8-DF28-467A-979C-05AC325ECA34}"/>
                </a:ext>
              </a:extLst>
            </p:cNvPr>
            <p:cNvSpPr/>
            <p:nvPr/>
          </p:nvSpPr>
          <p:spPr>
            <a:xfrm>
              <a:off x="7524484" y="1863822"/>
              <a:ext cx="1469319"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DB1EADA9-5B27-4087-BFBE-2F0684903984}"/>
                </a:ext>
              </a:extLst>
            </p:cNvPr>
            <p:cNvSpPr/>
            <p:nvPr/>
          </p:nvSpPr>
          <p:spPr>
            <a:xfrm>
              <a:off x="7524484" y="2325090"/>
              <a:ext cx="1469319"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2BFB3873-4203-4081-A21A-3117979817DC}"/>
                </a:ext>
              </a:extLst>
            </p:cNvPr>
            <p:cNvSpPr/>
            <p:nvPr/>
          </p:nvSpPr>
          <p:spPr>
            <a:xfrm>
              <a:off x="7524484" y="2741566"/>
              <a:ext cx="1469319"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946A206E-F5D4-4EC6-A6C2-029CE5107525}"/>
                </a:ext>
              </a:extLst>
            </p:cNvPr>
            <p:cNvSpPr/>
            <p:nvPr/>
          </p:nvSpPr>
          <p:spPr>
            <a:xfrm>
              <a:off x="7524484" y="3149780"/>
              <a:ext cx="1469319"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6AFB2557-C027-41F1-858E-F158F1A2040F}"/>
                </a:ext>
              </a:extLst>
            </p:cNvPr>
            <p:cNvSpPr/>
            <p:nvPr/>
          </p:nvSpPr>
          <p:spPr>
            <a:xfrm>
              <a:off x="7524484" y="3589510"/>
              <a:ext cx="1469319"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960C1C58-A719-45E7-990F-5B7D3C8928A6}"/>
                </a:ext>
              </a:extLst>
            </p:cNvPr>
            <p:cNvSpPr/>
            <p:nvPr/>
          </p:nvSpPr>
          <p:spPr>
            <a:xfrm>
              <a:off x="7524483" y="4024068"/>
              <a:ext cx="1469319"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E0C2183D-FEB7-4EF0-A738-018DCD65ADB7}"/>
                </a:ext>
              </a:extLst>
            </p:cNvPr>
            <p:cNvSpPr/>
            <p:nvPr/>
          </p:nvSpPr>
          <p:spPr>
            <a:xfrm>
              <a:off x="7524484" y="4455647"/>
              <a:ext cx="1469319"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9898635D-8455-4FD5-A903-13B7F2B58608}"/>
                </a:ext>
              </a:extLst>
            </p:cNvPr>
            <p:cNvSpPr/>
            <p:nvPr/>
          </p:nvSpPr>
          <p:spPr>
            <a:xfrm>
              <a:off x="7524483" y="4905122"/>
              <a:ext cx="1469319"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1" name="Rectangle 40">
              <a:extLst>
                <a:ext uri="{FF2B5EF4-FFF2-40B4-BE49-F238E27FC236}">
                  <a16:creationId xmlns:a16="http://schemas.microsoft.com/office/drawing/2014/main" id="{85BACD6F-6B9C-42D9-9547-8CFCDCBDA29B}"/>
                </a:ext>
              </a:extLst>
            </p:cNvPr>
            <p:cNvSpPr/>
            <p:nvPr/>
          </p:nvSpPr>
          <p:spPr>
            <a:xfrm>
              <a:off x="7524483" y="5350072"/>
              <a:ext cx="1469319"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2" name="Rectangle 41">
              <a:extLst>
                <a:ext uri="{FF2B5EF4-FFF2-40B4-BE49-F238E27FC236}">
                  <a16:creationId xmlns:a16="http://schemas.microsoft.com/office/drawing/2014/main" id="{6191239D-9DA9-4D03-8546-FB7E3E546CD6}"/>
                </a:ext>
              </a:extLst>
            </p:cNvPr>
            <p:cNvSpPr/>
            <p:nvPr/>
          </p:nvSpPr>
          <p:spPr>
            <a:xfrm>
              <a:off x="7524483" y="5788226"/>
              <a:ext cx="1469319" cy="47084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
        <p:nvSpPr>
          <p:cNvPr id="3" name="Rounded Rectangular Callout 2"/>
          <p:cNvSpPr/>
          <p:nvPr/>
        </p:nvSpPr>
        <p:spPr>
          <a:xfrm>
            <a:off x="3253934" y="4602760"/>
            <a:ext cx="2830343" cy="1630323"/>
          </a:xfrm>
          <a:prstGeom prst="wedgeRoundRectCallout">
            <a:avLst>
              <a:gd name="adj1" fmla="val 51237"/>
              <a:gd name="adj2" fmla="val -8059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All of these adjectives also have a feminine form, ending in </a:t>
            </a:r>
            <a:r>
              <a:rPr lang="en-GB" b="1" dirty="0">
                <a:solidFill>
                  <a:srgbClr val="002060"/>
                </a:solidFill>
              </a:rPr>
              <a:t>–a</a:t>
            </a:r>
            <a:r>
              <a:rPr lang="en-GB" dirty="0">
                <a:solidFill>
                  <a:srgbClr val="002060"/>
                </a:solidFill>
              </a:rPr>
              <a:t>. </a:t>
            </a:r>
          </a:p>
        </p:txBody>
      </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64ADCF-F26A-4F5A-8508-F920208DB767}"/>
              </a:ext>
            </a:extLst>
          </p:cNvPr>
          <p:cNvSpPr/>
          <p:nvPr/>
        </p:nvSpPr>
        <p:spPr>
          <a:xfrm>
            <a:off x="120320" y="2784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bonito</a:t>
            </a:r>
          </a:p>
        </p:txBody>
      </p:sp>
      <p:sp>
        <p:nvSpPr>
          <p:cNvPr id="7" name="Rectangle 6">
            <a:extLst>
              <a:ext uri="{FF2B5EF4-FFF2-40B4-BE49-F238E27FC236}">
                <a16:creationId xmlns:a16="http://schemas.microsoft.com/office/drawing/2014/main" id="{76B063CE-A493-49EE-B97D-CB500DBAB5CA}"/>
              </a:ext>
            </a:extLst>
          </p:cNvPr>
          <p:cNvSpPr/>
          <p:nvPr/>
        </p:nvSpPr>
        <p:spPr>
          <a:xfrm>
            <a:off x="5266822"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ugly</a:t>
            </a:r>
          </a:p>
        </p:txBody>
      </p:sp>
      <p:sp>
        <p:nvSpPr>
          <p:cNvPr id="8" name="Rectangle 7">
            <a:extLst>
              <a:ext uri="{FF2B5EF4-FFF2-40B4-BE49-F238E27FC236}">
                <a16:creationId xmlns:a16="http://schemas.microsoft.com/office/drawing/2014/main" id="{F9B9559D-445D-44A1-A0BE-B41D6AAB272B}"/>
              </a:ext>
            </a:extLst>
          </p:cNvPr>
          <p:cNvSpPr/>
          <p:nvPr/>
        </p:nvSpPr>
        <p:spPr>
          <a:xfrm>
            <a:off x="5266822" y="319833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G</a:t>
            </a:r>
          </a:p>
        </p:txBody>
      </p:sp>
      <p:sp>
        <p:nvSpPr>
          <p:cNvPr id="9" name="Rectangle 8">
            <a:extLst>
              <a:ext uri="{FF2B5EF4-FFF2-40B4-BE49-F238E27FC236}">
                <a16:creationId xmlns:a16="http://schemas.microsoft.com/office/drawing/2014/main" id="{88CCACA6-9C5A-47D8-B835-386C055BD48D}"/>
              </a:ext>
            </a:extLst>
          </p:cNvPr>
          <p:cNvSpPr/>
          <p:nvPr/>
        </p:nvSpPr>
        <p:spPr>
          <a:xfrm>
            <a:off x="5266822"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4472C4">
                    <a:lumMod val="50000"/>
                  </a:srgbClr>
                </a:solidFill>
                <a:latin typeface="Century Gothic" panose="020B0502020202020204" pitchFamily="34" charset="0"/>
              </a:rPr>
              <a:t>What is he/she/it like? </a:t>
            </a:r>
          </a:p>
        </p:txBody>
      </p:sp>
      <p:sp>
        <p:nvSpPr>
          <p:cNvPr id="10" name="Rectangle 9">
            <a:extLst>
              <a:ext uri="{FF2B5EF4-FFF2-40B4-BE49-F238E27FC236}">
                <a16:creationId xmlns:a16="http://schemas.microsoft.com/office/drawing/2014/main" id="{44EDED87-D0C6-45C4-8949-1DFB3AE9F5C7}"/>
              </a:ext>
            </a:extLst>
          </p:cNvPr>
          <p:cNvSpPr/>
          <p:nvPr/>
        </p:nvSpPr>
        <p:spPr>
          <a:xfrm>
            <a:off x="5266822" y="489378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J</a:t>
            </a:r>
          </a:p>
        </p:txBody>
      </p:sp>
      <p:sp>
        <p:nvSpPr>
          <p:cNvPr id="12" name="Rectangle 11">
            <a:extLst>
              <a:ext uri="{FF2B5EF4-FFF2-40B4-BE49-F238E27FC236}">
                <a16:creationId xmlns:a16="http://schemas.microsoft.com/office/drawing/2014/main" id="{B987C4DA-844C-487B-8B1F-C14776EA11EB}"/>
              </a:ext>
            </a:extLst>
          </p:cNvPr>
          <p:cNvSpPr/>
          <p:nvPr/>
        </p:nvSpPr>
        <p:spPr>
          <a:xfrm>
            <a:off x="7629022"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4472C4">
                    <a:lumMod val="50000"/>
                  </a:srgbClr>
                </a:solidFill>
                <a:latin typeface="Century Gothic" panose="020B0502020202020204" pitchFamily="34" charset="0"/>
              </a:rPr>
              <a:t>expensive</a:t>
            </a:r>
          </a:p>
        </p:txBody>
      </p:sp>
      <p:sp>
        <p:nvSpPr>
          <p:cNvPr id="13" name="Rectangle 12">
            <a:extLst>
              <a:ext uri="{FF2B5EF4-FFF2-40B4-BE49-F238E27FC236}">
                <a16:creationId xmlns:a16="http://schemas.microsoft.com/office/drawing/2014/main" id="{EAEE7426-8000-4348-98D4-2CD0BC6F708B}"/>
              </a:ext>
            </a:extLst>
          </p:cNvPr>
          <p:cNvSpPr/>
          <p:nvPr/>
        </p:nvSpPr>
        <p:spPr>
          <a:xfrm>
            <a:off x="7629022" y="319551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H</a:t>
            </a:r>
          </a:p>
        </p:txBody>
      </p:sp>
      <p:sp>
        <p:nvSpPr>
          <p:cNvPr id="14" name="Rectangle 13">
            <a:extLst>
              <a:ext uri="{FF2B5EF4-FFF2-40B4-BE49-F238E27FC236}">
                <a16:creationId xmlns:a16="http://schemas.microsoft.com/office/drawing/2014/main" id="{F6B05647-88B1-41FC-847C-01EDE807C3FF}"/>
              </a:ext>
            </a:extLst>
          </p:cNvPr>
          <p:cNvSpPr/>
          <p:nvPr/>
        </p:nvSpPr>
        <p:spPr>
          <a:xfrm>
            <a:off x="7629022"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bad</a:t>
            </a:r>
          </a:p>
        </p:txBody>
      </p:sp>
      <p:sp>
        <p:nvSpPr>
          <p:cNvPr id="15" name="Rectangle 14">
            <a:extLst>
              <a:ext uri="{FF2B5EF4-FFF2-40B4-BE49-F238E27FC236}">
                <a16:creationId xmlns:a16="http://schemas.microsoft.com/office/drawing/2014/main" id="{E4776916-F225-46E3-A6E4-5950832A3C78}"/>
              </a:ext>
            </a:extLst>
          </p:cNvPr>
          <p:cNvSpPr/>
          <p:nvPr/>
        </p:nvSpPr>
        <p:spPr>
          <a:xfrm>
            <a:off x="7629022" y="4901494"/>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K</a:t>
            </a:r>
          </a:p>
        </p:txBody>
      </p:sp>
      <p:sp>
        <p:nvSpPr>
          <p:cNvPr id="16" name="Rectangle 15">
            <a:extLst>
              <a:ext uri="{FF2B5EF4-FFF2-40B4-BE49-F238E27FC236}">
                <a16:creationId xmlns:a16="http://schemas.microsoft.com/office/drawing/2014/main" id="{BA8DBB4E-B0DA-489B-8E9B-5918E260D016}"/>
              </a:ext>
            </a:extLst>
          </p:cNvPr>
          <p:cNvSpPr/>
          <p:nvPr/>
        </p:nvSpPr>
        <p:spPr>
          <a:xfrm>
            <a:off x="9991222"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old, ancient</a:t>
            </a:r>
          </a:p>
        </p:txBody>
      </p:sp>
      <p:sp>
        <p:nvSpPr>
          <p:cNvPr id="17" name="Rectangle 16">
            <a:extLst>
              <a:ext uri="{FF2B5EF4-FFF2-40B4-BE49-F238E27FC236}">
                <a16:creationId xmlns:a16="http://schemas.microsoft.com/office/drawing/2014/main" id="{25CA150C-08B5-4015-98FF-0BAB617DE8F9}"/>
              </a:ext>
            </a:extLst>
          </p:cNvPr>
          <p:cNvSpPr/>
          <p:nvPr/>
        </p:nvSpPr>
        <p:spPr>
          <a:xfrm>
            <a:off x="9991222"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L</a:t>
            </a:r>
          </a:p>
        </p:txBody>
      </p:sp>
      <p:sp>
        <p:nvSpPr>
          <p:cNvPr id="18" name="Rectangle 17">
            <a:extLst>
              <a:ext uri="{FF2B5EF4-FFF2-40B4-BE49-F238E27FC236}">
                <a16:creationId xmlns:a16="http://schemas.microsoft.com/office/drawing/2014/main" id="{DA9026AC-504D-48A9-9BFF-B3F11DE43F32}"/>
              </a:ext>
            </a:extLst>
          </p:cNvPr>
          <p:cNvSpPr/>
          <p:nvPr/>
        </p:nvSpPr>
        <p:spPr>
          <a:xfrm>
            <a:off x="9991222"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pretty</a:t>
            </a:r>
          </a:p>
        </p:txBody>
      </p:sp>
      <p:sp>
        <p:nvSpPr>
          <p:cNvPr id="19" name="Rectangle 18">
            <a:extLst>
              <a:ext uri="{FF2B5EF4-FFF2-40B4-BE49-F238E27FC236}">
                <a16:creationId xmlns:a16="http://schemas.microsoft.com/office/drawing/2014/main" id="{55E4442E-976D-458B-9ECA-211A236E6E9F}"/>
              </a:ext>
            </a:extLst>
          </p:cNvPr>
          <p:cNvSpPr/>
          <p:nvPr/>
        </p:nvSpPr>
        <p:spPr>
          <a:xfrm>
            <a:off x="9991222" y="319551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I</a:t>
            </a:r>
          </a:p>
        </p:txBody>
      </p:sp>
      <p:sp>
        <p:nvSpPr>
          <p:cNvPr id="21" name="TextBox 20">
            <a:extLst>
              <a:ext uri="{FF2B5EF4-FFF2-40B4-BE49-F238E27FC236}">
                <a16:creationId xmlns:a16="http://schemas.microsoft.com/office/drawing/2014/main" id="{EAD81794-3DC2-4323-94FA-6952700992EF}"/>
              </a:ext>
            </a:extLst>
          </p:cNvPr>
          <p:cNvSpPr txBox="1"/>
          <p:nvPr/>
        </p:nvSpPr>
        <p:spPr>
          <a:xfrm>
            <a:off x="1448934" y="5844560"/>
            <a:ext cx="3866016" cy="523220"/>
          </a:xfrm>
          <a:prstGeom prst="rect">
            <a:avLst/>
          </a:prstGeom>
          <a:noFill/>
        </p:spPr>
        <p:txBody>
          <a:bodyPr wrap="square" rtlCol="0">
            <a:spAutoFit/>
          </a:bodyPr>
          <a:lstStyle/>
          <a:p>
            <a:r>
              <a:rPr lang="en-GB" sz="2800" b="1" dirty="0">
                <a:solidFill>
                  <a:srgbClr val="4472C4">
                    <a:lumMod val="50000"/>
                  </a:srgbClr>
                </a:solidFill>
                <a:latin typeface="Century Gothic" panose="020B0502020202020204" pitchFamily="34" charset="0"/>
              </a:rPr>
              <a:t>palabras en inglés </a:t>
            </a:r>
            <a:r>
              <a:rPr lang="en-GB" sz="2800" b="1" dirty="0">
                <a:solidFill>
                  <a:srgbClr val="4472C4">
                    <a:lumMod val="50000"/>
                  </a:srgbClr>
                </a:solidFill>
                <a:latin typeface="Century Gothic" panose="020B0502020202020204" pitchFamily="34" charset="0"/>
                <a:sym typeface="Wingdings" panose="05000000000000000000" pitchFamily="2" charset="2"/>
              </a:rPr>
              <a:t></a:t>
            </a:r>
            <a:endParaRPr lang="en-GB" sz="2800" b="1" dirty="0">
              <a:solidFill>
                <a:srgbClr val="4472C4">
                  <a:lumMod val="50000"/>
                </a:srgbClr>
              </a:solidFill>
              <a:latin typeface="Century Gothic" panose="020B0502020202020204" pitchFamily="34" charset="0"/>
            </a:endParaRPr>
          </a:p>
        </p:txBody>
      </p:sp>
      <p:sp>
        <p:nvSpPr>
          <p:cNvPr id="22" name="Rectangle 21">
            <a:extLst>
              <a:ext uri="{FF2B5EF4-FFF2-40B4-BE49-F238E27FC236}">
                <a16:creationId xmlns:a16="http://schemas.microsoft.com/office/drawing/2014/main" id="{AA465DA4-BBF1-4C01-84B5-E27D15C8639D}"/>
              </a:ext>
            </a:extLst>
          </p:cNvPr>
          <p:cNvSpPr/>
          <p:nvPr/>
        </p:nvSpPr>
        <p:spPr>
          <a:xfrm>
            <a:off x="120320" y="41164"/>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A</a:t>
            </a:r>
          </a:p>
        </p:txBody>
      </p:sp>
      <p:sp>
        <p:nvSpPr>
          <p:cNvPr id="23" name="Rectangle 22">
            <a:extLst>
              <a:ext uri="{FF2B5EF4-FFF2-40B4-BE49-F238E27FC236}">
                <a16:creationId xmlns:a16="http://schemas.microsoft.com/office/drawing/2014/main" id="{3C28F6D1-2DBE-4203-A4F6-3E20C5491C82}"/>
              </a:ext>
            </a:extLst>
          </p:cNvPr>
          <p:cNvSpPr/>
          <p:nvPr/>
        </p:nvSpPr>
        <p:spPr>
          <a:xfrm>
            <a:off x="120320" y="1723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rgbClr val="4472C4">
                    <a:lumMod val="50000"/>
                  </a:srgbClr>
                </a:solidFill>
                <a:latin typeface="Century Gothic" panose="020B0502020202020204" pitchFamily="34" charset="0"/>
              </a:rPr>
              <a:t>¿Cómo es?</a:t>
            </a:r>
          </a:p>
        </p:txBody>
      </p:sp>
      <p:sp>
        <p:nvSpPr>
          <p:cNvPr id="24" name="Rectangle 23">
            <a:extLst>
              <a:ext uri="{FF2B5EF4-FFF2-40B4-BE49-F238E27FC236}">
                <a16:creationId xmlns:a16="http://schemas.microsoft.com/office/drawing/2014/main" id="{10B139C6-45B3-414F-9CC9-80ABF7228BFB}"/>
              </a:ext>
            </a:extLst>
          </p:cNvPr>
          <p:cNvSpPr/>
          <p:nvPr/>
        </p:nvSpPr>
        <p:spPr>
          <a:xfrm>
            <a:off x="120320" y="1718706"/>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D</a:t>
            </a:r>
          </a:p>
        </p:txBody>
      </p:sp>
      <p:sp>
        <p:nvSpPr>
          <p:cNvPr id="25" name="Rectangle 24">
            <a:extLst>
              <a:ext uri="{FF2B5EF4-FFF2-40B4-BE49-F238E27FC236}">
                <a16:creationId xmlns:a16="http://schemas.microsoft.com/office/drawing/2014/main" id="{EA686627-8FB0-4640-A3F0-63E276053323}"/>
              </a:ext>
            </a:extLst>
          </p:cNvPr>
          <p:cNvSpPr/>
          <p:nvPr/>
        </p:nvSpPr>
        <p:spPr>
          <a:xfrm>
            <a:off x="2482520" y="2784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caro</a:t>
            </a:r>
          </a:p>
        </p:txBody>
      </p:sp>
      <p:sp>
        <p:nvSpPr>
          <p:cNvPr id="26" name="Rectangle 25">
            <a:extLst>
              <a:ext uri="{FF2B5EF4-FFF2-40B4-BE49-F238E27FC236}">
                <a16:creationId xmlns:a16="http://schemas.microsoft.com/office/drawing/2014/main" id="{331266D1-A18A-4ABC-BB4A-E717ED8EA93A}"/>
              </a:ext>
            </a:extLst>
          </p:cNvPr>
          <p:cNvSpPr/>
          <p:nvPr/>
        </p:nvSpPr>
        <p:spPr>
          <a:xfrm>
            <a:off x="2482520" y="41164"/>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B</a:t>
            </a:r>
          </a:p>
        </p:txBody>
      </p:sp>
      <p:sp>
        <p:nvSpPr>
          <p:cNvPr id="27" name="Rectangle 26">
            <a:extLst>
              <a:ext uri="{FF2B5EF4-FFF2-40B4-BE49-F238E27FC236}">
                <a16:creationId xmlns:a16="http://schemas.microsoft.com/office/drawing/2014/main" id="{4EE61821-A09B-48C2-9157-EA5CB7FBE639}"/>
              </a:ext>
            </a:extLst>
          </p:cNvPr>
          <p:cNvSpPr/>
          <p:nvPr/>
        </p:nvSpPr>
        <p:spPr>
          <a:xfrm>
            <a:off x="2482520" y="1723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malo</a:t>
            </a:r>
          </a:p>
        </p:txBody>
      </p:sp>
      <p:sp>
        <p:nvSpPr>
          <p:cNvPr id="28" name="Rectangle 27">
            <a:extLst>
              <a:ext uri="{FF2B5EF4-FFF2-40B4-BE49-F238E27FC236}">
                <a16:creationId xmlns:a16="http://schemas.microsoft.com/office/drawing/2014/main" id="{C0C4AF36-99A7-4894-AECE-96208F33181F}"/>
              </a:ext>
            </a:extLst>
          </p:cNvPr>
          <p:cNvSpPr/>
          <p:nvPr/>
        </p:nvSpPr>
        <p:spPr>
          <a:xfrm>
            <a:off x="2473779" y="1723291"/>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E</a:t>
            </a:r>
          </a:p>
        </p:txBody>
      </p:sp>
      <p:sp>
        <p:nvSpPr>
          <p:cNvPr id="29" name="Rectangle 28">
            <a:extLst>
              <a:ext uri="{FF2B5EF4-FFF2-40B4-BE49-F238E27FC236}">
                <a16:creationId xmlns:a16="http://schemas.microsoft.com/office/drawing/2014/main" id="{28C57EC0-3576-4563-806F-9409DE2E5665}"/>
              </a:ext>
            </a:extLst>
          </p:cNvPr>
          <p:cNvSpPr/>
          <p:nvPr/>
        </p:nvSpPr>
        <p:spPr>
          <a:xfrm>
            <a:off x="4844720" y="1723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feo</a:t>
            </a:r>
          </a:p>
        </p:txBody>
      </p:sp>
      <p:sp>
        <p:nvSpPr>
          <p:cNvPr id="30" name="Rectangle 29">
            <a:extLst>
              <a:ext uri="{FF2B5EF4-FFF2-40B4-BE49-F238E27FC236}">
                <a16:creationId xmlns:a16="http://schemas.microsoft.com/office/drawing/2014/main" id="{F56D5836-1916-417F-99E1-A505497FDA2E}"/>
              </a:ext>
            </a:extLst>
          </p:cNvPr>
          <p:cNvSpPr/>
          <p:nvPr/>
        </p:nvSpPr>
        <p:spPr>
          <a:xfrm>
            <a:off x="4844720" y="1718706"/>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F</a:t>
            </a:r>
          </a:p>
        </p:txBody>
      </p:sp>
      <p:sp>
        <p:nvSpPr>
          <p:cNvPr id="31" name="Rectangle 30">
            <a:extLst>
              <a:ext uri="{FF2B5EF4-FFF2-40B4-BE49-F238E27FC236}">
                <a16:creationId xmlns:a16="http://schemas.microsoft.com/office/drawing/2014/main" id="{6C2F8AB7-4831-448F-A428-F0FC89DDC564}"/>
              </a:ext>
            </a:extLst>
          </p:cNvPr>
          <p:cNvSpPr/>
          <p:nvPr/>
        </p:nvSpPr>
        <p:spPr>
          <a:xfrm>
            <a:off x="4844720" y="2784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antiguo</a:t>
            </a:r>
          </a:p>
        </p:txBody>
      </p:sp>
      <p:sp>
        <p:nvSpPr>
          <p:cNvPr id="32" name="Rectangle 31">
            <a:extLst>
              <a:ext uri="{FF2B5EF4-FFF2-40B4-BE49-F238E27FC236}">
                <a16:creationId xmlns:a16="http://schemas.microsoft.com/office/drawing/2014/main" id="{FADF81C1-B109-484C-8061-A86E15463830}"/>
              </a:ext>
            </a:extLst>
          </p:cNvPr>
          <p:cNvSpPr/>
          <p:nvPr/>
        </p:nvSpPr>
        <p:spPr>
          <a:xfrm>
            <a:off x="4844720" y="25021"/>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C</a:t>
            </a:r>
          </a:p>
        </p:txBody>
      </p:sp>
      <p:sp>
        <p:nvSpPr>
          <p:cNvPr id="4" name="Title 3">
            <a:extLst>
              <a:ext uri="{FF2B5EF4-FFF2-40B4-BE49-F238E27FC236}">
                <a16:creationId xmlns:a16="http://schemas.microsoft.com/office/drawing/2014/main" id="{E9925940-9DA3-4C81-B11B-E043F34824EC}"/>
              </a:ext>
            </a:extLst>
          </p:cNvPr>
          <p:cNvSpPr>
            <a:spLocks noGrp="1"/>
          </p:cNvSpPr>
          <p:nvPr>
            <p:ph type="title"/>
          </p:nvPr>
        </p:nvSpPr>
        <p:spPr>
          <a:xfrm>
            <a:off x="7086600" y="-78371"/>
            <a:ext cx="4581041" cy="1325563"/>
          </a:xfrm>
        </p:spPr>
        <p:txBody>
          <a:bodyPr/>
          <a:lstStyle/>
          <a:p>
            <a:pPr rtl="0" eaLnBrk="1" latinLnBrk="0" hangingPunct="1"/>
            <a:r>
              <a:rPr lang="en-GB" sz="2800" b="1" kern="1200" dirty="0">
                <a:solidFill>
                  <a:srgbClr val="203864"/>
                </a:solidFill>
                <a:effectLst/>
                <a:latin typeface="Century Gothic" panose="020B0502020202020204" pitchFamily="34" charset="0"/>
                <a:ea typeface="+mn-ea"/>
                <a:cs typeface="+mn-cs"/>
                <a:sym typeface="Wingdings" panose="05000000000000000000" pitchFamily="2" charset="2"/>
              </a:rPr>
              <a:t></a:t>
            </a:r>
            <a:r>
              <a:rPr lang="en-GB" sz="2800" b="1" kern="1200" dirty="0">
                <a:solidFill>
                  <a:srgbClr val="203864"/>
                </a:solidFill>
                <a:effectLst/>
                <a:latin typeface="Century Gothic" panose="020B0502020202020204" pitchFamily="34" charset="0"/>
                <a:ea typeface="+mn-ea"/>
                <a:cs typeface="+mn-cs"/>
              </a:rPr>
              <a:t> palabras </a:t>
            </a:r>
            <a:r>
              <a:rPr lang="en-GB" sz="2800" b="1" kern="1200" dirty="0" err="1">
                <a:solidFill>
                  <a:srgbClr val="203864"/>
                </a:solidFill>
                <a:effectLst/>
                <a:latin typeface="Century Gothic" panose="020B0502020202020204" pitchFamily="34" charset="0"/>
                <a:ea typeface="+mn-ea"/>
                <a:cs typeface="+mn-cs"/>
              </a:rPr>
              <a:t>en</a:t>
            </a:r>
            <a:r>
              <a:rPr lang="en-GB" sz="2800" b="1" kern="1200" dirty="0">
                <a:solidFill>
                  <a:srgbClr val="203864"/>
                </a:solidFill>
                <a:effectLst/>
                <a:latin typeface="Century Gothic" panose="020B0502020202020204" pitchFamily="34" charset="0"/>
                <a:ea typeface="+mn-ea"/>
                <a:cs typeface="+mn-cs"/>
              </a:rPr>
              <a:t> </a:t>
            </a:r>
            <a:r>
              <a:rPr lang="en-GB" sz="2800" b="1" kern="1200" dirty="0" err="1">
                <a:solidFill>
                  <a:srgbClr val="203864"/>
                </a:solidFill>
                <a:effectLst/>
                <a:latin typeface="Century Gothic" panose="020B0502020202020204" pitchFamily="34" charset="0"/>
                <a:ea typeface="+mn-ea"/>
                <a:cs typeface="+mn-cs"/>
              </a:rPr>
              <a:t>español</a:t>
            </a:r>
            <a:endParaRPr lang="en-GB" dirty="0">
              <a:effectLst/>
            </a:endParaRPr>
          </a:p>
          <a:p>
            <a:endParaRPr lang="en-GB" dirty="0"/>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2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5" restart="whenNotActive" fill="hold" evtFilter="cancelBubble" nodeType="interactiveSeq">
                <p:stCondLst>
                  <p:cond evt="onClick" delay="0">
                    <p:tgtEl>
                      <p:spTgt spid="23"/>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1" nodeType="click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6" restart="whenNotActive" fill="hold" evtFilter="cancelBubble" nodeType="interactiveSeq">
                <p:stCondLst>
                  <p:cond evt="onClick" delay="0">
                    <p:tgtEl>
                      <p:spTgt spid="25"/>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28"/>
                                        </p:tgtEl>
                                      </p:cBhvr>
                                    </p:animEffect>
                                    <p:set>
                                      <p:cBhvr>
                                        <p:cTn id="10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7" restart="whenNotActive" fill="hold" evtFilter="cancelBubble" nodeType="interactiveSeq">
                <p:stCondLst>
                  <p:cond evt="onClick" delay="0">
                    <p:tgtEl>
                      <p:spTgt spid="27"/>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30"/>
                                        </p:tgtEl>
                                      </p:cBhvr>
                                    </p:animEffect>
                                    <p:set>
                                      <p:cBhvr>
                                        <p:cTn id="11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8" restart="whenNotActive" fill="hold" evtFilter="cancelBubble" nodeType="interactiveSeq">
                <p:stCondLst>
                  <p:cond evt="onClick" delay="0">
                    <p:tgtEl>
                      <p:spTgt spid="29"/>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23" restart="whenNotActive" fill="hold" evtFilter="cancelBubble" nodeType="interactiveSeq">
                <p:stCondLst>
                  <p:cond evt="onClick" delay="0">
                    <p:tgtEl>
                      <p:spTgt spid="32"/>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grpId="0" nodeType="clickEffect">
                                  <p:stCondLst>
                                    <p:cond delay="0"/>
                                  </p:stCondLst>
                                  <p:childTnLst>
                                    <p:animEffect transition="out" filter="fade">
                                      <p:cBhvr>
                                        <p:cTn id="127" dur="500"/>
                                        <p:tgtEl>
                                          <p:spTgt spid="32"/>
                                        </p:tgtEl>
                                      </p:cBhvr>
                                    </p:animEffect>
                                    <p:set>
                                      <p:cBhvr>
                                        <p:cTn id="1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9" restart="whenNotActive" fill="hold" evtFilter="cancelBubble" nodeType="interactiveSeq">
                <p:stCondLst>
                  <p:cond evt="onClick" delay="0">
                    <p:tgtEl>
                      <p:spTgt spid="31"/>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1" nodeType="clickEffect">
                                  <p:stCondLst>
                                    <p:cond delay="0"/>
                                  </p:stCondLst>
                                  <p:childTnLst>
                                    <p:set>
                                      <p:cBhvr>
                                        <p:cTn id="133"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bldLst>
      <p:bldP spid="8" grpId="0" animBg="1"/>
      <p:bldP spid="8" grpId="1" animBg="1"/>
      <p:bldP spid="10" grpId="0" animBg="1"/>
      <p:bldP spid="10" grpId="1" animBg="1"/>
      <p:bldP spid="13" grpId="0" animBg="1"/>
      <p:bldP spid="13" grpId="1" animBg="1"/>
      <p:bldP spid="15" grpId="0" animBg="1"/>
      <p:bldP spid="15" grpId="1" animBg="1"/>
      <p:bldP spid="17" grpId="0" animBg="1"/>
      <p:bldP spid="17" grpId="1" animBg="1"/>
      <p:bldP spid="19" grpId="0" animBg="1"/>
      <p:bldP spid="19" grpId="1" animBg="1"/>
      <p:bldP spid="22" grpId="0" animBg="1"/>
      <p:bldP spid="22" grpId="1" animBg="1"/>
      <p:bldP spid="24" grpId="0" animBg="1"/>
      <p:bldP spid="24" grpId="1" animBg="1"/>
      <p:bldP spid="26" grpId="0" animBg="1"/>
      <p:bldP spid="26" grpId="1" animBg="1"/>
      <p:bldP spid="28" grpId="0" animBg="1"/>
      <p:bldP spid="28" grpId="1" animBg="1"/>
      <p:bldP spid="30" grpId="0" animBg="1"/>
      <p:bldP spid="30" grpId="1" animBg="1"/>
      <p:bldP spid="32" grpId="0" animBg="1"/>
      <p:bldP spid="32"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AA5F1D-3461-493E-AA74-101D27EF17BA}"/>
              </a:ext>
            </a:extLst>
          </p:cNvPr>
          <p:cNvSpPr/>
          <p:nvPr/>
        </p:nvSpPr>
        <p:spPr>
          <a:xfrm>
            <a:off x="5254790" y="3195232"/>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4472C4">
                    <a:lumMod val="50000"/>
                  </a:srgbClr>
                </a:solidFill>
                <a:latin typeface="Century Gothic" panose="020B0502020202020204" pitchFamily="34" charset="0"/>
              </a:rPr>
              <a:t>small, little</a:t>
            </a:r>
            <a:r>
              <a:rPr lang="en-GB" sz="3200" dirty="0">
                <a:solidFill>
                  <a:srgbClr val="4472C4">
                    <a:lumMod val="50000"/>
                  </a:srgbClr>
                </a:solidFill>
                <a:latin typeface="Century Gothic" panose="020B0502020202020204" pitchFamily="34" charset="0"/>
              </a:rPr>
              <a:t>	</a:t>
            </a:r>
          </a:p>
        </p:txBody>
      </p:sp>
      <p:sp>
        <p:nvSpPr>
          <p:cNvPr id="3" name="Rectangle 2">
            <a:extLst>
              <a:ext uri="{FF2B5EF4-FFF2-40B4-BE49-F238E27FC236}">
                <a16:creationId xmlns:a16="http://schemas.microsoft.com/office/drawing/2014/main" id="{422BA1C7-531E-41EC-95D9-09DEAC774F2C}"/>
              </a:ext>
            </a:extLst>
          </p:cNvPr>
          <p:cNvSpPr/>
          <p:nvPr/>
        </p:nvSpPr>
        <p:spPr>
          <a:xfrm>
            <a:off x="5254790" y="3195232"/>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R</a:t>
            </a:r>
          </a:p>
        </p:txBody>
      </p:sp>
      <p:sp>
        <p:nvSpPr>
          <p:cNvPr id="4" name="Rectangle 3">
            <a:extLst>
              <a:ext uri="{FF2B5EF4-FFF2-40B4-BE49-F238E27FC236}">
                <a16:creationId xmlns:a16="http://schemas.microsoft.com/office/drawing/2014/main" id="{89E58204-4692-42BA-877E-030594506063}"/>
              </a:ext>
            </a:extLst>
          </p:cNvPr>
          <p:cNvSpPr/>
          <p:nvPr/>
        </p:nvSpPr>
        <p:spPr>
          <a:xfrm>
            <a:off x="5254790"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cheap</a:t>
            </a:r>
          </a:p>
        </p:txBody>
      </p:sp>
      <p:sp>
        <p:nvSpPr>
          <p:cNvPr id="5" name="Rectangle 4">
            <a:extLst>
              <a:ext uri="{FF2B5EF4-FFF2-40B4-BE49-F238E27FC236}">
                <a16:creationId xmlns:a16="http://schemas.microsoft.com/office/drawing/2014/main" id="{CD9CAA24-BC3B-4FE6-B7A2-13257FAB8801}"/>
              </a:ext>
            </a:extLst>
          </p:cNvPr>
          <p:cNvSpPr/>
          <p:nvPr/>
        </p:nvSpPr>
        <p:spPr>
          <a:xfrm>
            <a:off x="5254790"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U</a:t>
            </a:r>
          </a:p>
        </p:txBody>
      </p:sp>
      <p:sp>
        <p:nvSpPr>
          <p:cNvPr id="6" name="Rectangle 5">
            <a:extLst>
              <a:ext uri="{FF2B5EF4-FFF2-40B4-BE49-F238E27FC236}">
                <a16:creationId xmlns:a16="http://schemas.microsoft.com/office/drawing/2014/main" id="{636950CC-2CD8-4F6A-93BD-F3EDF93E1AC9}"/>
              </a:ext>
            </a:extLst>
          </p:cNvPr>
          <p:cNvSpPr/>
          <p:nvPr/>
        </p:nvSpPr>
        <p:spPr>
          <a:xfrm>
            <a:off x="7616990"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famous</a:t>
            </a:r>
          </a:p>
        </p:txBody>
      </p:sp>
      <p:sp>
        <p:nvSpPr>
          <p:cNvPr id="7" name="Rectangle 6">
            <a:extLst>
              <a:ext uri="{FF2B5EF4-FFF2-40B4-BE49-F238E27FC236}">
                <a16:creationId xmlns:a16="http://schemas.microsoft.com/office/drawing/2014/main" id="{C69AE1B9-508F-4FDC-BB4E-01B801F1E875}"/>
              </a:ext>
            </a:extLst>
          </p:cNvPr>
          <p:cNvSpPr/>
          <p:nvPr/>
        </p:nvSpPr>
        <p:spPr>
          <a:xfrm>
            <a:off x="7616990" y="319551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S</a:t>
            </a:r>
          </a:p>
        </p:txBody>
      </p:sp>
      <p:sp>
        <p:nvSpPr>
          <p:cNvPr id="8" name="Rectangle 7">
            <a:extLst>
              <a:ext uri="{FF2B5EF4-FFF2-40B4-BE49-F238E27FC236}">
                <a16:creationId xmlns:a16="http://schemas.microsoft.com/office/drawing/2014/main" id="{F4401816-CCD7-44EA-BF08-532692317E84}"/>
              </a:ext>
            </a:extLst>
          </p:cNvPr>
          <p:cNvSpPr/>
          <p:nvPr/>
        </p:nvSpPr>
        <p:spPr>
          <a:xfrm>
            <a:off x="7616990"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good</a:t>
            </a:r>
          </a:p>
        </p:txBody>
      </p:sp>
      <p:sp>
        <p:nvSpPr>
          <p:cNvPr id="9" name="Rectangle 8">
            <a:extLst>
              <a:ext uri="{FF2B5EF4-FFF2-40B4-BE49-F238E27FC236}">
                <a16:creationId xmlns:a16="http://schemas.microsoft.com/office/drawing/2014/main" id="{E35E8F4C-8FDB-4C0B-8A88-F030988DE110}"/>
              </a:ext>
            </a:extLst>
          </p:cNvPr>
          <p:cNvSpPr/>
          <p:nvPr/>
        </p:nvSpPr>
        <p:spPr>
          <a:xfrm>
            <a:off x="7633030"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V</a:t>
            </a:r>
          </a:p>
        </p:txBody>
      </p:sp>
      <p:sp>
        <p:nvSpPr>
          <p:cNvPr id="10" name="Rectangle 9">
            <a:extLst>
              <a:ext uri="{FF2B5EF4-FFF2-40B4-BE49-F238E27FC236}">
                <a16:creationId xmlns:a16="http://schemas.microsoft.com/office/drawing/2014/main" id="{0CADE584-1D94-4C46-B6A7-8BD19F553D0B}"/>
              </a:ext>
            </a:extLst>
          </p:cNvPr>
          <p:cNvSpPr/>
          <p:nvPr/>
        </p:nvSpPr>
        <p:spPr>
          <a:xfrm>
            <a:off x="9979190"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rich</a:t>
            </a:r>
          </a:p>
        </p:txBody>
      </p:sp>
      <p:sp>
        <p:nvSpPr>
          <p:cNvPr id="11" name="Rectangle 10">
            <a:extLst>
              <a:ext uri="{FF2B5EF4-FFF2-40B4-BE49-F238E27FC236}">
                <a16:creationId xmlns:a16="http://schemas.microsoft.com/office/drawing/2014/main" id="{E5FF370C-1CF3-4EEB-9E0D-A450508A6BE5}"/>
              </a:ext>
            </a:extLst>
          </p:cNvPr>
          <p:cNvSpPr/>
          <p:nvPr/>
        </p:nvSpPr>
        <p:spPr>
          <a:xfrm>
            <a:off x="9979190"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W</a:t>
            </a:r>
          </a:p>
        </p:txBody>
      </p:sp>
      <p:sp>
        <p:nvSpPr>
          <p:cNvPr id="12" name="Rectangle 11">
            <a:extLst>
              <a:ext uri="{FF2B5EF4-FFF2-40B4-BE49-F238E27FC236}">
                <a16:creationId xmlns:a16="http://schemas.microsoft.com/office/drawing/2014/main" id="{12978B1F-916A-4EBE-8C46-A8232B38BD77}"/>
              </a:ext>
            </a:extLst>
          </p:cNvPr>
          <p:cNvSpPr/>
          <p:nvPr/>
        </p:nvSpPr>
        <p:spPr>
          <a:xfrm>
            <a:off x="9979190"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they are (permanent)</a:t>
            </a:r>
          </a:p>
        </p:txBody>
      </p:sp>
      <p:sp>
        <p:nvSpPr>
          <p:cNvPr id="13" name="Rectangle 12">
            <a:extLst>
              <a:ext uri="{FF2B5EF4-FFF2-40B4-BE49-F238E27FC236}">
                <a16:creationId xmlns:a16="http://schemas.microsoft.com/office/drawing/2014/main" id="{978E4209-87A6-47F2-87E2-DBF98AC81DA0}"/>
              </a:ext>
            </a:extLst>
          </p:cNvPr>
          <p:cNvSpPr/>
          <p:nvPr/>
        </p:nvSpPr>
        <p:spPr>
          <a:xfrm>
            <a:off x="9979190" y="319551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T</a:t>
            </a:r>
          </a:p>
        </p:txBody>
      </p:sp>
      <p:sp>
        <p:nvSpPr>
          <p:cNvPr id="14" name="Rectangle 13">
            <a:extLst>
              <a:ext uri="{FF2B5EF4-FFF2-40B4-BE49-F238E27FC236}">
                <a16:creationId xmlns:a16="http://schemas.microsoft.com/office/drawing/2014/main" id="{A23B2C69-6B89-4892-BE54-6D27751F4AD4}"/>
              </a:ext>
            </a:extLst>
          </p:cNvPr>
          <p:cNvSpPr/>
          <p:nvPr/>
        </p:nvSpPr>
        <p:spPr>
          <a:xfrm>
            <a:off x="60160" y="3987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  bueno	</a:t>
            </a:r>
          </a:p>
        </p:txBody>
      </p:sp>
      <p:sp>
        <p:nvSpPr>
          <p:cNvPr id="15" name="Rectangle 14">
            <a:extLst>
              <a:ext uri="{FF2B5EF4-FFF2-40B4-BE49-F238E27FC236}">
                <a16:creationId xmlns:a16="http://schemas.microsoft.com/office/drawing/2014/main" id="{65D87BBD-5DE7-49D0-B471-FE553E9C075D}"/>
              </a:ext>
            </a:extLst>
          </p:cNvPr>
          <p:cNvSpPr/>
          <p:nvPr/>
        </p:nvSpPr>
        <p:spPr>
          <a:xfrm>
            <a:off x="60160" y="3987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M</a:t>
            </a:r>
          </a:p>
        </p:txBody>
      </p:sp>
      <p:sp>
        <p:nvSpPr>
          <p:cNvPr id="16" name="Rectangle 15">
            <a:extLst>
              <a:ext uri="{FF2B5EF4-FFF2-40B4-BE49-F238E27FC236}">
                <a16:creationId xmlns:a16="http://schemas.microsoft.com/office/drawing/2014/main" id="{5704FBD2-35CF-40F7-9ABD-C49CFFD21062}"/>
              </a:ext>
            </a:extLst>
          </p:cNvPr>
          <p:cNvSpPr/>
          <p:nvPr/>
        </p:nvSpPr>
        <p:spPr>
          <a:xfrm>
            <a:off x="60160" y="163478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barato</a:t>
            </a:r>
          </a:p>
        </p:txBody>
      </p:sp>
      <p:sp>
        <p:nvSpPr>
          <p:cNvPr id="17" name="Rectangle 16">
            <a:extLst>
              <a:ext uri="{FF2B5EF4-FFF2-40B4-BE49-F238E27FC236}">
                <a16:creationId xmlns:a16="http://schemas.microsoft.com/office/drawing/2014/main" id="{D0F5580A-096C-4343-AD67-D442B4AC92FE}"/>
              </a:ext>
            </a:extLst>
          </p:cNvPr>
          <p:cNvSpPr/>
          <p:nvPr/>
        </p:nvSpPr>
        <p:spPr>
          <a:xfrm>
            <a:off x="60160" y="1634781"/>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O</a:t>
            </a:r>
          </a:p>
        </p:txBody>
      </p:sp>
      <p:sp>
        <p:nvSpPr>
          <p:cNvPr id="18" name="Rectangle 17">
            <a:extLst>
              <a:ext uri="{FF2B5EF4-FFF2-40B4-BE49-F238E27FC236}">
                <a16:creationId xmlns:a16="http://schemas.microsoft.com/office/drawing/2014/main" id="{CFCE932B-97A7-481B-AAB0-DBAB06C7B9CE}"/>
              </a:ext>
            </a:extLst>
          </p:cNvPr>
          <p:cNvSpPr/>
          <p:nvPr/>
        </p:nvSpPr>
        <p:spPr>
          <a:xfrm>
            <a:off x="2422360" y="3987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rico	</a:t>
            </a:r>
          </a:p>
        </p:txBody>
      </p:sp>
      <p:sp>
        <p:nvSpPr>
          <p:cNvPr id="19" name="Rectangle 18">
            <a:extLst>
              <a:ext uri="{FF2B5EF4-FFF2-40B4-BE49-F238E27FC236}">
                <a16:creationId xmlns:a16="http://schemas.microsoft.com/office/drawing/2014/main" id="{0E4239E2-1EBF-453F-8675-38A9CC19ABCF}"/>
              </a:ext>
            </a:extLst>
          </p:cNvPr>
          <p:cNvSpPr/>
          <p:nvPr/>
        </p:nvSpPr>
        <p:spPr>
          <a:xfrm>
            <a:off x="2422360" y="3987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N</a:t>
            </a:r>
          </a:p>
        </p:txBody>
      </p:sp>
      <p:sp>
        <p:nvSpPr>
          <p:cNvPr id="20" name="Rectangle 19">
            <a:extLst>
              <a:ext uri="{FF2B5EF4-FFF2-40B4-BE49-F238E27FC236}">
                <a16:creationId xmlns:a16="http://schemas.microsoft.com/office/drawing/2014/main" id="{7DDC7207-8D60-4F0A-ACB9-331069A5DDD4}"/>
              </a:ext>
            </a:extLst>
          </p:cNvPr>
          <p:cNvSpPr/>
          <p:nvPr/>
        </p:nvSpPr>
        <p:spPr>
          <a:xfrm>
            <a:off x="2422360" y="163478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famoso</a:t>
            </a:r>
          </a:p>
        </p:txBody>
      </p:sp>
      <p:sp>
        <p:nvSpPr>
          <p:cNvPr id="21" name="Rectangle 20">
            <a:extLst>
              <a:ext uri="{FF2B5EF4-FFF2-40B4-BE49-F238E27FC236}">
                <a16:creationId xmlns:a16="http://schemas.microsoft.com/office/drawing/2014/main" id="{78001B14-0E33-4F08-915A-C78FA91FD1C2}"/>
              </a:ext>
            </a:extLst>
          </p:cNvPr>
          <p:cNvSpPr/>
          <p:nvPr/>
        </p:nvSpPr>
        <p:spPr>
          <a:xfrm>
            <a:off x="2422360" y="1648599"/>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P</a:t>
            </a:r>
          </a:p>
        </p:txBody>
      </p:sp>
      <p:sp>
        <p:nvSpPr>
          <p:cNvPr id="22" name="Rectangle 21">
            <a:extLst>
              <a:ext uri="{FF2B5EF4-FFF2-40B4-BE49-F238E27FC236}">
                <a16:creationId xmlns:a16="http://schemas.microsoft.com/office/drawing/2014/main" id="{0A928D87-E079-4802-A337-0C94E8C36820}"/>
              </a:ext>
            </a:extLst>
          </p:cNvPr>
          <p:cNvSpPr/>
          <p:nvPr/>
        </p:nvSpPr>
        <p:spPr>
          <a:xfrm>
            <a:off x="4784560" y="163478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rgbClr val="4472C4">
                    <a:lumMod val="50000"/>
                  </a:srgbClr>
                </a:solidFill>
                <a:latin typeface="Century Gothic" panose="020B0502020202020204" pitchFamily="34" charset="0"/>
              </a:rPr>
              <a:t>pequeño</a:t>
            </a:r>
          </a:p>
        </p:txBody>
      </p:sp>
      <p:sp>
        <p:nvSpPr>
          <p:cNvPr id="23" name="Rectangle 22">
            <a:extLst>
              <a:ext uri="{FF2B5EF4-FFF2-40B4-BE49-F238E27FC236}">
                <a16:creationId xmlns:a16="http://schemas.microsoft.com/office/drawing/2014/main" id="{43DF3837-E047-41AD-B7D6-62B2A45E43D5}"/>
              </a:ext>
            </a:extLst>
          </p:cNvPr>
          <p:cNvSpPr/>
          <p:nvPr/>
        </p:nvSpPr>
        <p:spPr>
          <a:xfrm>
            <a:off x="4784560" y="1644897"/>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Q</a:t>
            </a:r>
          </a:p>
        </p:txBody>
      </p:sp>
      <p:sp>
        <p:nvSpPr>
          <p:cNvPr id="24" name="Rectangle 23">
            <a:extLst>
              <a:ext uri="{FF2B5EF4-FFF2-40B4-BE49-F238E27FC236}">
                <a16:creationId xmlns:a16="http://schemas.microsoft.com/office/drawing/2014/main" id="{3C5E5C8E-4C13-4664-AE81-A2119E3B512F}"/>
              </a:ext>
            </a:extLst>
          </p:cNvPr>
          <p:cNvSpPr/>
          <p:nvPr/>
        </p:nvSpPr>
        <p:spPr>
          <a:xfrm>
            <a:off x="4784560" y="3987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son</a:t>
            </a:r>
          </a:p>
        </p:txBody>
      </p:sp>
      <p:sp>
        <p:nvSpPr>
          <p:cNvPr id="25" name="Rectangle 24">
            <a:extLst>
              <a:ext uri="{FF2B5EF4-FFF2-40B4-BE49-F238E27FC236}">
                <a16:creationId xmlns:a16="http://schemas.microsoft.com/office/drawing/2014/main" id="{1BA1E915-9E14-4694-B625-92990E1CB452}"/>
              </a:ext>
            </a:extLst>
          </p:cNvPr>
          <p:cNvSpPr/>
          <p:nvPr/>
        </p:nvSpPr>
        <p:spPr>
          <a:xfrm>
            <a:off x="4784560" y="3987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Ñ</a:t>
            </a:r>
          </a:p>
        </p:txBody>
      </p:sp>
      <p:sp>
        <p:nvSpPr>
          <p:cNvPr id="27" name="TextBox 26">
            <a:extLst>
              <a:ext uri="{FF2B5EF4-FFF2-40B4-BE49-F238E27FC236}">
                <a16:creationId xmlns:a16="http://schemas.microsoft.com/office/drawing/2014/main" id="{E792A40F-40C8-4BE9-AFEC-F4B1A0F91E75}"/>
              </a:ext>
            </a:extLst>
          </p:cNvPr>
          <p:cNvSpPr txBox="1"/>
          <p:nvPr/>
        </p:nvSpPr>
        <p:spPr>
          <a:xfrm>
            <a:off x="1448934" y="5844560"/>
            <a:ext cx="3866016" cy="523220"/>
          </a:xfrm>
          <a:prstGeom prst="rect">
            <a:avLst/>
          </a:prstGeom>
          <a:noFill/>
        </p:spPr>
        <p:txBody>
          <a:bodyPr wrap="square" rtlCol="0">
            <a:spAutoFit/>
          </a:bodyPr>
          <a:lstStyle/>
          <a:p>
            <a:r>
              <a:rPr lang="en-GB" sz="2800" b="1" dirty="0">
                <a:solidFill>
                  <a:srgbClr val="4472C4">
                    <a:lumMod val="50000"/>
                  </a:srgbClr>
                </a:solidFill>
                <a:latin typeface="Century Gothic" panose="020B0502020202020204" pitchFamily="34" charset="0"/>
              </a:rPr>
              <a:t>palabras en inglés </a:t>
            </a:r>
            <a:r>
              <a:rPr lang="en-GB" sz="2800" b="1" dirty="0">
                <a:solidFill>
                  <a:srgbClr val="4472C4">
                    <a:lumMod val="50000"/>
                  </a:srgbClr>
                </a:solidFill>
                <a:latin typeface="Century Gothic" panose="020B0502020202020204" pitchFamily="34" charset="0"/>
                <a:sym typeface="Wingdings" panose="05000000000000000000" pitchFamily="2" charset="2"/>
              </a:rPr>
              <a:t></a:t>
            </a:r>
            <a:endParaRPr lang="en-GB" sz="2800" b="1" dirty="0">
              <a:solidFill>
                <a:srgbClr val="4472C4">
                  <a:lumMod val="50000"/>
                </a:srgbClr>
              </a:solidFill>
              <a:latin typeface="Century Gothic" panose="020B0502020202020204" pitchFamily="34" charset="0"/>
            </a:endParaRPr>
          </a:p>
        </p:txBody>
      </p:sp>
      <p:sp>
        <p:nvSpPr>
          <p:cNvPr id="29" name="Title 28">
            <a:extLst>
              <a:ext uri="{FF2B5EF4-FFF2-40B4-BE49-F238E27FC236}">
                <a16:creationId xmlns:a16="http://schemas.microsoft.com/office/drawing/2014/main" id="{7683F903-360F-405D-805B-047E664AAE8F}"/>
              </a:ext>
            </a:extLst>
          </p:cNvPr>
          <p:cNvSpPr>
            <a:spLocks noGrp="1"/>
          </p:cNvSpPr>
          <p:nvPr>
            <p:ph type="title"/>
          </p:nvPr>
        </p:nvSpPr>
        <p:spPr>
          <a:xfrm>
            <a:off x="7086600" y="-389742"/>
            <a:ext cx="4416590" cy="1325563"/>
          </a:xfrm>
        </p:spPr>
        <p:txBody>
          <a:bodyPr/>
          <a:lstStyle/>
          <a:p>
            <a:pPr rtl="0" eaLnBrk="1" latinLnBrk="0" hangingPunct="1"/>
            <a:r>
              <a:rPr lang="en-GB" sz="2800" b="1" kern="1200" dirty="0">
                <a:solidFill>
                  <a:srgbClr val="203864"/>
                </a:solidFill>
                <a:effectLst/>
                <a:latin typeface="Century Gothic" panose="020B0502020202020204" pitchFamily="34" charset="0"/>
                <a:ea typeface="+mn-ea"/>
                <a:cs typeface="+mn-cs"/>
                <a:sym typeface="Wingdings" panose="05000000000000000000" pitchFamily="2" charset="2"/>
              </a:rPr>
              <a:t></a:t>
            </a:r>
            <a:r>
              <a:rPr lang="en-GB" sz="2800" b="1" kern="1200" dirty="0">
                <a:solidFill>
                  <a:srgbClr val="203864"/>
                </a:solidFill>
                <a:effectLst/>
                <a:latin typeface="Century Gothic" panose="020B0502020202020204" pitchFamily="34" charset="0"/>
                <a:ea typeface="+mn-ea"/>
                <a:cs typeface="+mn-cs"/>
              </a:rPr>
              <a:t> palabras </a:t>
            </a:r>
            <a:r>
              <a:rPr lang="en-GB" sz="2800" b="1" kern="1200" dirty="0" err="1">
                <a:solidFill>
                  <a:srgbClr val="203864"/>
                </a:solidFill>
                <a:effectLst/>
                <a:latin typeface="Century Gothic" panose="020B0502020202020204" pitchFamily="34" charset="0"/>
                <a:ea typeface="+mn-ea"/>
                <a:cs typeface="+mn-cs"/>
              </a:rPr>
              <a:t>en</a:t>
            </a:r>
            <a:r>
              <a:rPr lang="en-GB" sz="2800" b="1" kern="1200" dirty="0">
                <a:solidFill>
                  <a:srgbClr val="203864"/>
                </a:solidFill>
                <a:effectLst/>
                <a:latin typeface="Century Gothic" panose="020B0502020202020204" pitchFamily="34" charset="0"/>
                <a:ea typeface="+mn-ea"/>
                <a:cs typeface="+mn-cs"/>
              </a:rPr>
              <a:t> </a:t>
            </a:r>
            <a:r>
              <a:rPr lang="en-GB" sz="2800" b="1" kern="1200" dirty="0" err="1">
                <a:solidFill>
                  <a:srgbClr val="203864"/>
                </a:solidFill>
                <a:effectLst/>
                <a:latin typeface="Century Gothic" panose="020B0502020202020204" pitchFamily="34" charset="0"/>
                <a:ea typeface="+mn-ea"/>
                <a:cs typeface="+mn-cs"/>
              </a:rPr>
              <a:t>español</a:t>
            </a:r>
            <a:endParaRPr lang="en-GB" dirty="0">
              <a:effectLst/>
            </a:endParaRPr>
          </a:p>
        </p:txBody>
      </p:sp>
    </p:spTree>
    <p:extLst>
      <p:ext uri="{BB962C8B-B14F-4D97-AF65-F5344CB8AC3E}">
        <p14:creationId xmlns:p14="http://schemas.microsoft.com/office/powerpoint/2010/main" val="234189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5" restart="whenNotActive" fill="hold" evtFilter="cancelBubble" nodeType="interactiveSeq">
                <p:stCondLst>
                  <p:cond evt="onClick" delay="0">
                    <p:tgtEl>
                      <p:spTgt spid="16"/>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1" nodeType="clickEffect">
                                  <p:stCondLst>
                                    <p:cond delay="0"/>
                                  </p:stCondLst>
                                  <p:childTnLst>
                                    <p:set>
                                      <p:cBhvr>
                                        <p:cTn id="89"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90" restart="whenNotActive" fill="hold" evtFilter="cancelBubble" nodeType="interactiveSeq">
                <p:stCondLst>
                  <p:cond evt="onClick" delay="0">
                    <p:tgtEl>
                      <p:spTgt spid="1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01" restart="whenNotActive" fill="hold" evtFilter="cancelBubble" nodeType="interactiveSeq">
                <p:stCondLst>
                  <p:cond evt="onClick" delay="0">
                    <p:tgtEl>
                      <p:spTgt spid="21"/>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0"/>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12" restart="whenNotActive" fill="hold" evtFilter="cancelBubble" nodeType="interactiveSeq">
                <p:stCondLst>
                  <p:cond evt="onClick" delay="0">
                    <p:tgtEl>
                      <p:spTgt spid="2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23" restart="whenNotActive" fill="hold" evtFilter="cancelBubble" nodeType="interactiveSeq">
                <p:stCondLst>
                  <p:cond evt="onClick" delay="0">
                    <p:tgtEl>
                      <p:spTgt spid="25"/>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grpId="0" nodeType="clickEffect">
                                  <p:stCondLst>
                                    <p:cond delay="0"/>
                                  </p:stCondLst>
                                  <p:childTnLst>
                                    <p:animEffect transition="out" filter="fade">
                                      <p:cBhvr>
                                        <p:cTn id="127" dur="500"/>
                                        <p:tgtEl>
                                          <p:spTgt spid="25"/>
                                        </p:tgtEl>
                                      </p:cBhvr>
                                    </p:animEffect>
                                    <p:set>
                                      <p:cBhvr>
                                        <p:cTn id="12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9" restart="whenNotActive" fill="hold" evtFilter="cancelBubble" nodeType="interactiveSeq">
                <p:stCondLst>
                  <p:cond evt="onClick" delay="0">
                    <p:tgtEl>
                      <p:spTgt spid="24"/>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1" nodeType="clickEffect">
                                  <p:stCondLst>
                                    <p:cond delay="0"/>
                                  </p:stCondLst>
                                  <p:childTnLst>
                                    <p:set>
                                      <p:cBhvr>
                                        <p:cTn id="13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5" grpId="0" animBg="1"/>
      <p:bldP spid="15" grpId="1" animBg="1"/>
      <p:bldP spid="17" grpId="0" animBg="1"/>
      <p:bldP spid="17" grpId="1" animBg="1"/>
      <p:bldP spid="19" grpId="0" animBg="1"/>
      <p:bldP spid="19" grpId="1" animBg="1"/>
      <p:bldP spid="21" grpId="0" animBg="1"/>
      <p:bldP spid="21" grpId="1" animBg="1"/>
      <p:bldP spid="23" grpId="0" animBg="1"/>
      <p:bldP spid="23" grpId="1" animBg="1"/>
      <p:bldP spid="25" grpId="0" animBg="1"/>
      <p:bldP spid="25"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BE94F1-9E00-4C1C-8AC1-430B83A47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3" name="Title 1">
            <a:extLst>
              <a:ext uri="{FF2B5EF4-FFF2-40B4-BE49-F238E27FC236}">
                <a16:creationId xmlns:a16="http://schemas.microsoft.com/office/drawing/2014/main" id="{964F735B-B22B-443F-B94B-BA7310C96EB3}"/>
              </a:ext>
            </a:extLst>
          </p:cNvPr>
          <p:cNvSpPr>
            <a:spLocks noGrp="1"/>
          </p:cNvSpPr>
          <p:nvPr>
            <p:ph type="title"/>
          </p:nvPr>
        </p:nvSpPr>
        <p:spPr>
          <a:xfrm>
            <a:off x="0" y="318052"/>
            <a:ext cx="10429875" cy="739223"/>
          </a:xfrm>
        </p:spPr>
        <p:txBody>
          <a:bodyPr>
            <a:normAutofit fontScale="90000"/>
          </a:bodyPr>
          <a:lstStyle/>
          <a:p>
            <a:r>
              <a:rPr lang="en-GB" sz="2400" b="1" dirty="0">
                <a:solidFill>
                  <a:prstClr val="white"/>
                </a:solidFill>
                <a:latin typeface="Century Gothic" panose="020B0502020202020204" pitchFamily="34" charset="0"/>
              </a:rPr>
              <a:t>Describing what there is around you:</a:t>
            </a:r>
            <a:br>
              <a:rPr lang="en-GB" sz="2400" b="1" dirty="0">
                <a:solidFill>
                  <a:prstClr val="white"/>
                </a:solidFill>
                <a:latin typeface="Century Gothic" panose="020B0502020202020204" pitchFamily="34" charset="0"/>
              </a:rPr>
            </a:br>
            <a:r>
              <a:rPr lang="en-GB" sz="2400" dirty="0">
                <a:solidFill>
                  <a:prstClr val="white"/>
                </a:solidFill>
                <a:latin typeface="Century Gothic" panose="020B0502020202020204" pitchFamily="34" charset="0"/>
              </a:rPr>
              <a:t>Using ‘es’ and ‘son’</a:t>
            </a:r>
            <a:endParaRPr lang="en-GB" sz="26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9151E57E-A100-4B51-B3CB-4E4B41A234D0}"/>
              </a:ext>
            </a:extLst>
          </p:cNvPr>
          <p:cNvSpPr txBox="1"/>
          <p:nvPr/>
        </p:nvSpPr>
        <p:spPr>
          <a:xfrm>
            <a:off x="307969" y="1330524"/>
            <a:ext cx="1141710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describe someone or something, Spanish often uses ‘es’.</a:t>
            </a:r>
            <a:endParaRPr lang="en-GB" sz="2800" i="1" dirty="0">
              <a:solidFill>
                <a:srgbClr val="002060"/>
              </a:solidFill>
              <a:latin typeface="Century Gothic" panose="020B0502020202020204" pitchFamily="34" charset="0"/>
            </a:endParaRPr>
          </a:p>
        </p:txBody>
      </p:sp>
      <p:sp>
        <p:nvSpPr>
          <p:cNvPr id="5" name="TextBox 4">
            <a:extLst>
              <a:ext uri="{FF2B5EF4-FFF2-40B4-BE49-F238E27FC236}">
                <a16:creationId xmlns:a16="http://schemas.microsoft.com/office/drawing/2014/main" id="{5C485836-C73D-4480-97D0-E89C81D6FAF4}"/>
              </a:ext>
            </a:extLst>
          </p:cNvPr>
          <p:cNvSpPr txBox="1"/>
          <p:nvPr/>
        </p:nvSpPr>
        <p:spPr>
          <a:xfrm>
            <a:off x="307969" y="1940725"/>
            <a:ext cx="4859117" cy="492764"/>
          </a:xfrm>
          <a:prstGeom prst="rect">
            <a:avLst/>
          </a:prstGeom>
          <a:noFill/>
        </p:spPr>
        <p:txBody>
          <a:bodyPr wrap="square" rtlCol="0">
            <a:spAutoFit/>
          </a:bodyPr>
          <a:lstStyle/>
          <a:p>
            <a:pPr>
              <a:lnSpc>
                <a:spcPct val="120000"/>
              </a:lnSpc>
            </a:pPr>
            <a:r>
              <a:rPr lang="en-GB" sz="2400" dirty="0">
                <a:solidFill>
                  <a:schemeClr val="accent5">
                    <a:lumMod val="50000"/>
                  </a:schemeClr>
                </a:solidFill>
                <a:latin typeface="Century Gothic" panose="020B0502020202020204" pitchFamily="34" charset="0"/>
              </a:rPr>
              <a:t>Hay una casa. </a:t>
            </a:r>
            <a:r>
              <a:rPr lang="en-GB" sz="2400" b="1" dirty="0">
                <a:solidFill>
                  <a:schemeClr val="accent5">
                    <a:lumMod val="50000"/>
                  </a:schemeClr>
                </a:solidFill>
                <a:latin typeface="Century Gothic" panose="020B0502020202020204" pitchFamily="34" charset="0"/>
              </a:rPr>
              <a:t>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cara</a:t>
            </a:r>
            <a:r>
              <a:rPr lang="en-GB" sz="2400" dirty="0">
                <a:solidFill>
                  <a:schemeClr val="accent5">
                    <a:lumMod val="50000"/>
                  </a:schemeClr>
                </a:solidFill>
                <a:latin typeface="Century Gothic" panose="020B0502020202020204" pitchFamily="34" charset="0"/>
              </a:rPr>
              <a:t>.</a:t>
            </a:r>
          </a:p>
        </p:txBody>
      </p:sp>
      <p:sp>
        <p:nvSpPr>
          <p:cNvPr id="6" name="TextBox 5">
            <a:extLst>
              <a:ext uri="{FF2B5EF4-FFF2-40B4-BE49-F238E27FC236}">
                <a16:creationId xmlns:a16="http://schemas.microsoft.com/office/drawing/2014/main" id="{33B9C17F-4AC4-427E-86C8-5DABBBBF824D}"/>
              </a:ext>
            </a:extLst>
          </p:cNvPr>
          <p:cNvSpPr txBox="1"/>
          <p:nvPr/>
        </p:nvSpPr>
        <p:spPr>
          <a:xfrm>
            <a:off x="4013267" y="1940725"/>
            <a:ext cx="7112000" cy="494366"/>
          </a:xfrm>
          <a:prstGeom prst="rect">
            <a:avLst/>
          </a:prstGeom>
          <a:noFill/>
        </p:spPr>
        <p:txBody>
          <a:bodyPr wrap="square" rtlCol="0">
            <a:spAutoFit/>
          </a:bodyPr>
          <a:lstStyle/>
          <a:p>
            <a:pPr>
              <a:lnSpc>
                <a:spcPct val="120000"/>
              </a:lnSpc>
              <a:spcBef>
                <a:spcPts val="600"/>
              </a:spcBef>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schemeClr val="accent5">
                    <a:lumMod val="50000"/>
                  </a:schemeClr>
                </a:solidFill>
                <a:latin typeface="Century Gothic" panose="020B0502020202020204" pitchFamily="34" charset="0"/>
              </a:rPr>
              <a:t> There is a house. </a:t>
            </a:r>
            <a:r>
              <a:rPr lang="en-GB" sz="2400" b="1" dirty="0">
                <a:solidFill>
                  <a:schemeClr val="accent5">
                    <a:lumMod val="50000"/>
                  </a:schemeClr>
                </a:solidFill>
                <a:latin typeface="Century Gothic" panose="020B0502020202020204" pitchFamily="34" charset="0"/>
              </a:rPr>
              <a:t>It is </a:t>
            </a:r>
            <a:r>
              <a:rPr lang="en-GB" sz="2400" dirty="0">
                <a:solidFill>
                  <a:schemeClr val="accent5">
                    <a:lumMod val="50000"/>
                  </a:schemeClr>
                </a:solidFill>
                <a:latin typeface="Century Gothic" panose="020B0502020202020204" pitchFamily="34" charset="0"/>
              </a:rPr>
              <a:t>expensive.</a:t>
            </a:r>
          </a:p>
        </p:txBody>
      </p:sp>
      <p:sp>
        <p:nvSpPr>
          <p:cNvPr id="7" name="TextBox 6">
            <a:extLst>
              <a:ext uri="{FF2B5EF4-FFF2-40B4-BE49-F238E27FC236}">
                <a16:creationId xmlns:a16="http://schemas.microsoft.com/office/drawing/2014/main" id="{3833C06D-D749-4E1E-B24F-6A28C0D9096C}"/>
              </a:ext>
            </a:extLst>
          </p:cNvPr>
          <p:cNvSpPr txBox="1"/>
          <p:nvPr/>
        </p:nvSpPr>
        <p:spPr>
          <a:xfrm>
            <a:off x="307969" y="3051187"/>
            <a:ext cx="1172437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describe two or more people or things, Spanish often uses ‘son’.</a:t>
            </a:r>
            <a:endParaRPr lang="en-GB" sz="2800" i="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6218DC63-2710-401B-8A88-7C8C255EE085}"/>
              </a:ext>
            </a:extLst>
          </p:cNvPr>
          <p:cNvSpPr txBox="1"/>
          <p:nvPr/>
        </p:nvSpPr>
        <p:spPr>
          <a:xfrm>
            <a:off x="307969" y="3666066"/>
            <a:ext cx="4859117" cy="492764"/>
          </a:xfrm>
          <a:prstGeom prst="rect">
            <a:avLst/>
          </a:prstGeom>
          <a:noFill/>
        </p:spPr>
        <p:txBody>
          <a:bodyPr wrap="square" rtlCol="0">
            <a:spAutoFit/>
          </a:bodyPr>
          <a:lstStyle/>
          <a:p>
            <a:pPr>
              <a:lnSpc>
                <a:spcPct val="120000"/>
              </a:lnSpc>
            </a:pPr>
            <a:r>
              <a:rPr lang="en-GB" sz="2400" dirty="0">
                <a:solidFill>
                  <a:schemeClr val="accent5">
                    <a:lumMod val="50000"/>
                  </a:schemeClr>
                </a:solidFill>
                <a:latin typeface="Century Gothic" panose="020B0502020202020204" pitchFamily="34" charset="0"/>
              </a:rPr>
              <a:t>Hay unas casas. </a:t>
            </a:r>
            <a:r>
              <a:rPr lang="en-GB" sz="2400" b="1" dirty="0">
                <a:solidFill>
                  <a:schemeClr val="accent5">
                    <a:lumMod val="50000"/>
                  </a:schemeClr>
                </a:solidFill>
                <a:latin typeface="Century Gothic" panose="020B0502020202020204" pitchFamily="34" charset="0"/>
              </a:rPr>
              <a:t>Son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caras</a:t>
            </a:r>
            <a:r>
              <a:rPr lang="en-GB" sz="2400" dirty="0">
                <a:solidFill>
                  <a:schemeClr val="accent5">
                    <a:lumMod val="50000"/>
                  </a:schemeClr>
                </a:solidFill>
                <a:latin typeface="Century Gothic" panose="020B0502020202020204" pitchFamily="34" charset="0"/>
              </a:rPr>
              <a:t>.</a:t>
            </a:r>
          </a:p>
        </p:txBody>
      </p:sp>
      <p:sp>
        <p:nvSpPr>
          <p:cNvPr id="9" name="TextBox 8">
            <a:extLst>
              <a:ext uri="{FF2B5EF4-FFF2-40B4-BE49-F238E27FC236}">
                <a16:creationId xmlns:a16="http://schemas.microsoft.com/office/drawing/2014/main" id="{CF926662-F2DF-41CB-B0C5-76D3329E0D68}"/>
              </a:ext>
            </a:extLst>
          </p:cNvPr>
          <p:cNvSpPr txBox="1"/>
          <p:nvPr/>
        </p:nvSpPr>
        <p:spPr>
          <a:xfrm>
            <a:off x="4577246" y="3658065"/>
            <a:ext cx="7728594" cy="494366"/>
          </a:xfrm>
          <a:prstGeom prst="rect">
            <a:avLst/>
          </a:prstGeom>
          <a:noFill/>
        </p:spPr>
        <p:txBody>
          <a:bodyPr wrap="square" rtlCol="0">
            <a:spAutoFit/>
          </a:bodyPr>
          <a:lstStyle/>
          <a:p>
            <a:pPr>
              <a:lnSpc>
                <a:spcPct val="120000"/>
              </a:lnSpc>
              <a:spcBef>
                <a:spcPts val="600"/>
              </a:spcBef>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schemeClr val="accent5">
                    <a:lumMod val="50000"/>
                  </a:schemeClr>
                </a:solidFill>
                <a:latin typeface="Century Gothic" panose="020B0502020202020204" pitchFamily="34" charset="0"/>
              </a:rPr>
              <a:t> There are some houses. </a:t>
            </a:r>
            <a:r>
              <a:rPr lang="en-GB" sz="2400" b="1" dirty="0">
                <a:solidFill>
                  <a:schemeClr val="accent5">
                    <a:lumMod val="50000"/>
                  </a:schemeClr>
                </a:solidFill>
                <a:latin typeface="Century Gothic" panose="020B0502020202020204" pitchFamily="34" charset="0"/>
              </a:rPr>
              <a:t>They are</a:t>
            </a:r>
            <a:r>
              <a:rPr lang="en-GB" sz="2400" dirty="0">
                <a:solidFill>
                  <a:schemeClr val="accent5">
                    <a:lumMod val="50000"/>
                  </a:schemeClr>
                </a:solidFill>
                <a:latin typeface="Century Gothic" panose="020B0502020202020204" pitchFamily="34" charset="0"/>
              </a:rPr>
              <a:t> expensive.</a:t>
            </a:r>
          </a:p>
        </p:txBody>
      </p:sp>
      <p:sp>
        <p:nvSpPr>
          <p:cNvPr id="10" name="TextBox 9">
            <a:extLst>
              <a:ext uri="{FF2B5EF4-FFF2-40B4-BE49-F238E27FC236}">
                <a16:creationId xmlns:a16="http://schemas.microsoft.com/office/drawing/2014/main" id="{6621BC40-F5E9-483D-B82B-1C5D0A8A7D5F}"/>
              </a:ext>
            </a:extLst>
          </p:cNvPr>
          <p:cNvSpPr txBox="1"/>
          <p:nvPr/>
        </p:nvSpPr>
        <p:spPr>
          <a:xfrm>
            <a:off x="307969" y="4851814"/>
            <a:ext cx="11724374"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¡Importante!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Es’ and ‘son’ both refer to permanent characteristics.</a:t>
            </a:r>
            <a:endParaRPr lang="en-GB" sz="28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1268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mj-lt"/>
              <a:ea typeface="+mn-ea"/>
              <a:cs typeface="+mn-cs"/>
            </a:endParaRPr>
          </a:p>
        </p:txBody>
      </p:sp>
      <p:graphicFrame>
        <p:nvGraphicFramePr>
          <p:cNvPr id="8" name="Table 7">
            <a:extLst>
              <a:ext uri="{FF2B5EF4-FFF2-40B4-BE49-F238E27FC236}">
                <a16:creationId xmlns:a16="http://schemas.microsoft.com/office/drawing/2014/main" id="{25E14EF4-988E-4529-A805-2CAAC979B01E}"/>
              </a:ext>
            </a:extLst>
          </p:cNvPr>
          <p:cNvGraphicFramePr>
            <a:graphicFrameLocks noGrp="1"/>
          </p:cNvGraphicFramePr>
          <p:nvPr>
            <p:extLst>
              <p:ext uri="{D42A27DB-BD31-4B8C-83A1-F6EECF244321}">
                <p14:modId xmlns:p14="http://schemas.microsoft.com/office/powerpoint/2010/main" val="2457616066"/>
              </p:ext>
            </p:extLst>
          </p:nvPr>
        </p:nvGraphicFramePr>
        <p:xfrm>
          <a:off x="296226" y="639905"/>
          <a:ext cx="7476174" cy="5682547"/>
        </p:xfrm>
        <a:graphic>
          <a:graphicData uri="http://schemas.openxmlformats.org/drawingml/2006/table">
            <a:tbl>
              <a:tblPr firstRow="1" bandRow="1"/>
              <a:tblGrid>
                <a:gridCol w="723463">
                  <a:extLst>
                    <a:ext uri="{9D8B030D-6E8A-4147-A177-3AD203B41FA5}">
                      <a16:colId xmlns:a16="http://schemas.microsoft.com/office/drawing/2014/main" val="3826511760"/>
                    </a:ext>
                  </a:extLst>
                </a:gridCol>
                <a:gridCol w="3285611">
                  <a:extLst>
                    <a:ext uri="{9D8B030D-6E8A-4147-A177-3AD203B41FA5}">
                      <a16:colId xmlns:a16="http://schemas.microsoft.com/office/drawing/2014/main" val="2766133930"/>
                    </a:ext>
                  </a:extLst>
                </a:gridCol>
                <a:gridCol w="3467100">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Toledo (‘it is’)</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Oviedo y</a:t>
                      </a:r>
                      <a:r>
                        <a:rPr lang="en-GB" sz="2000" b="0" baseline="0" dirty="0">
                          <a:solidFill>
                            <a:srgbClr val="002060"/>
                          </a:solidFill>
                          <a:latin typeface="Century Gothic" panose="020B0502020202020204" pitchFamily="34" charset="0"/>
                        </a:rPr>
                        <a:t> León (‘they are’)</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9" name="Action Button: Custom 26">
            <a:hlinkClick r:id="" action="ppaction://noaction" highlightClick="1">
              <a:snd r:embed="rId3" name="es bonito.wav"/>
            </a:hlinkClick>
            <a:extLst>
              <a:ext uri="{FF2B5EF4-FFF2-40B4-BE49-F238E27FC236}">
                <a16:creationId xmlns:a16="http://schemas.microsoft.com/office/drawing/2014/main" id="{C78A705E-AD4F-4CA3-871E-B4F6EF1DA88A}"/>
              </a:ext>
            </a:extLst>
          </p:cNvPr>
          <p:cNvSpPr/>
          <p:nvPr/>
        </p:nvSpPr>
        <p:spPr>
          <a:xfrm>
            <a:off x="557770" y="12283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10" name="Action Button: Custom 27">
            <a:hlinkClick r:id="" action="ppaction://noaction" highlightClick="1">
              <a:snd r:embed="rId4" name="es pequeno.wav"/>
            </a:hlinkClick>
            <a:extLst>
              <a:ext uri="{FF2B5EF4-FFF2-40B4-BE49-F238E27FC236}">
                <a16:creationId xmlns:a16="http://schemas.microsoft.com/office/drawing/2014/main" id="{B20FCD5C-C84E-4410-BD64-BFF920DCCDB3}"/>
              </a:ext>
            </a:extLst>
          </p:cNvPr>
          <p:cNvSpPr/>
          <p:nvPr/>
        </p:nvSpPr>
        <p:spPr>
          <a:xfrm>
            <a:off x="557769" y="17799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11" name="Action Button: Custom 28">
            <a:hlinkClick r:id="" action="ppaction://noaction" highlightClick="1">
              <a:snd r:embed="rId5" name="son caros.wav"/>
            </a:hlinkClick>
            <a:extLst>
              <a:ext uri="{FF2B5EF4-FFF2-40B4-BE49-F238E27FC236}">
                <a16:creationId xmlns:a16="http://schemas.microsoft.com/office/drawing/2014/main" id="{7EBE39D1-557E-4113-88F0-83D467E766DB}"/>
              </a:ext>
            </a:extLst>
          </p:cNvPr>
          <p:cNvSpPr/>
          <p:nvPr/>
        </p:nvSpPr>
        <p:spPr>
          <a:xfrm>
            <a:off x="544608" y="230088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12" name="Action Button: Custom 29">
            <a:hlinkClick r:id="" action="ppaction://noaction" highlightClick="1">
              <a:snd r:embed="rId6" name="son feos.wav"/>
            </a:hlinkClick>
            <a:extLst>
              <a:ext uri="{FF2B5EF4-FFF2-40B4-BE49-F238E27FC236}">
                <a16:creationId xmlns:a16="http://schemas.microsoft.com/office/drawing/2014/main" id="{D26A8D21-A0D2-4C6C-BA39-53A9789DAC6B}"/>
              </a:ext>
            </a:extLst>
          </p:cNvPr>
          <p:cNvSpPr/>
          <p:nvPr/>
        </p:nvSpPr>
        <p:spPr>
          <a:xfrm>
            <a:off x="557769" y="282392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13" name="Action Button: Custom 30">
            <a:hlinkClick r:id="" action="ppaction://noaction" highlightClick="1">
              <a:snd r:embed="rId7" name="es antiguo.wav"/>
            </a:hlinkClick>
            <a:extLst>
              <a:ext uri="{FF2B5EF4-FFF2-40B4-BE49-F238E27FC236}">
                <a16:creationId xmlns:a16="http://schemas.microsoft.com/office/drawing/2014/main" id="{FAE8EA9E-9470-407C-9665-852DBD845120}"/>
              </a:ext>
            </a:extLst>
          </p:cNvPr>
          <p:cNvSpPr/>
          <p:nvPr/>
        </p:nvSpPr>
        <p:spPr>
          <a:xfrm>
            <a:off x="544607" y="33265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14" name="Action Button: Custom 31">
            <a:hlinkClick r:id="" action="ppaction://noaction" highlightClick="1">
              <a:snd r:embed="rId8" name="son baratos.wav"/>
            </a:hlinkClick>
            <a:extLst>
              <a:ext uri="{FF2B5EF4-FFF2-40B4-BE49-F238E27FC236}">
                <a16:creationId xmlns:a16="http://schemas.microsoft.com/office/drawing/2014/main" id="{FBDB76B3-1296-4970-B8A5-14CED2028505}"/>
              </a:ext>
            </a:extLst>
          </p:cNvPr>
          <p:cNvSpPr/>
          <p:nvPr/>
        </p:nvSpPr>
        <p:spPr>
          <a:xfrm>
            <a:off x="544607" y="384955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15" name="Action Button: Custom 32">
            <a:hlinkClick r:id="" action="ppaction://noaction" highlightClick="1">
              <a:snd r:embed="rId9" name="es famoso.wav"/>
            </a:hlinkClick>
            <a:extLst>
              <a:ext uri="{FF2B5EF4-FFF2-40B4-BE49-F238E27FC236}">
                <a16:creationId xmlns:a16="http://schemas.microsoft.com/office/drawing/2014/main" id="{B0FC16AC-D8A7-4E54-B641-8F2E039F09D4}"/>
              </a:ext>
            </a:extLst>
          </p:cNvPr>
          <p:cNvSpPr/>
          <p:nvPr/>
        </p:nvSpPr>
        <p:spPr>
          <a:xfrm>
            <a:off x="544606" y="434690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16" name="Action Button: Custom 33">
            <a:hlinkClick r:id="" action="ppaction://noaction" highlightClick="1">
              <a:snd r:embed="rId10" name="son buenos.wav"/>
            </a:hlinkClick>
            <a:extLst>
              <a:ext uri="{FF2B5EF4-FFF2-40B4-BE49-F238E27FC236}">
                <a16:creationId xmlns:a16="http://schemas.microsoft.com/office/drawing/2014/main" id="{1A16B176-57AC-4368-9FE1-EC4D7AC26C65}"/>
              </a:ext>
            </a:extLst>
          </p:cNvPr>
          <p:cNvSpPr/>
          <p:nvPr/>
        </p:nvSpPr>
        <p:spPr>
          <a:xfrm>
            <a:off x="544606" y="48738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17" name="Action Button: Custom 34">
            <a:hlinkClick r:id="" action="ppaction://noaction" highlightClick="1">
              <a:snd r:embed="rId11" name="es raro.wav"/>
            </a:hlinkClick>
            <a:extLst>
              <a:ext uri="{FF2B5EF4-FFF2-40B4-BE49-F238E27FC236}">
                <a16:creationId xmlns:a16="http://schemas.microsoft.com/office/drawing/2014/main" id="{5FD6D25B-D6CB-49E4-971A-682227FC31DD}"/>
              </a:ext>
            </a:extLst>
          </p:cNvPr>
          <p:cNvSpPr/>
          <p:nvPr/>
        </p:nvSpPr>
        <p:spPr>
          <a:xfrm>
            <a:off x="544606" y="539390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18" name="Action Button: Custom 35">
            <a:hlinkClick r:id="" action="ppaction://noaction" highlightClick="1">
              <a:snd r:embed="rId12" name="son tranquilos.wav"/>
            </a:hlinkClick>
            <a:extLst>
              <a:ext uri="{FF2B5EF4-FFF2-40B4-BE49-F238E27FC236}">
                <a16:creationId xmlns:a16="http://schemas.microsoft.com/office/drawing/2014/main" id="{DF0BEF8C-820A-472E-B4B7-4610518B9182}"/>
              </a:ext>
            </a:extLst>
          </p:cNvPr>
          <p:cNvSpPr/>
          <p:nvPr/>
        </p:nvSpPr>
        <p:spPr>
          <a:xfrm>
            <a:off x="544605" y="58797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pic>
        <p:nvPicPr>
          <p:cNvPr id="19" name="Picture 18">
            <a:extLst>
              <a:ext uri="{FF2B5EF4-FFF2-40B4-BE49-F238E27FC236}">
                <a16:creationId xmlns:a16="http://schemas.microsoft.com/office/drawing/2014/main" id="{0A131276-4F64-434F-8F4E-D4D2437CD3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9818" y="1144356"/>
            <a:ext cx="522871" cy="544657"/>
          </a:xfrm>
          <a:prstGeom prst="rect">
            <a:avLst/>
          </a:prstGeom>
        </p:spPr>
      </p:pic>
      <p:pic>
        <p:nvPicPr>
          <p:cNvPr id="20" name="Picture 19">
            <a:extLst>
              <a:ext uri="{FF2B5EF4-FFF2-40B4-BE49-F238E27FC236}">
                <a16:creationId xmlns:a16="http://schemas.microsoft.com/office/drawing/2014/main" id="{2F6E8A2E-2B04-49C2-B5D4-DCE17D5AF9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84356" y="1631975"/>
            <a:ext cx="522871" cy="544657"/>
          </a:xfrm>
          <a:prstGeom prst="rect">
            <a:avLst/>
          </a:prstGeom>
        </p:spPr>
      </p:pic>
      <p:pic>
        <p:nvPicPr>
          <p:cNvPr id="21" name="Picture 20">
            <a:extLst>
              <a:ext uri="{FF2B5EF4-FFF2-40B4-BE49-F238E27FC236}">
                <a16:creationId xmlns:a16="http://schemas.microsoft.com/office/drawing/2014/main" id="{23758398-4B78-43DF-8DAE-08E601400D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2" y="2132988"/>
            <a:ext cx="522871" cy="544657"/>
          </a:xfrm>
          <a:prstGeom prst="rect">
            <a:avLst/>
          </a:prstGeom>
        </p:spPr>
      </p:pic>
      <p:pic>
        <p:nvPicPr>
          <p:cNvPr id="22" name="Picture 21">
            <a:extLst>
              <a:ext uri="{FF2B5EF4-FFF2-40B4-BE49-F238E27FC236}">
                <a16:creationId xmlns:a16="http://schemas.microsoft.com/office/drawing/2014/main" id="{5D95ED58-5F49-4FC5-BF07-884E6BDD5D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4" y="2721289"/>
            <a:ext cx="522871" cy="544657"/>
          </a:xfrm>
          <a:prstGeom prst="rect">
            <a:avLst/>
          </a:prstGeom>
        </p:spPr>
      </p:pic>
      <p:pic>
        <p:nvPicPr>
          <p:cNvPr id="23" name="Picture 22">
            <a:extLst>
              <a:ext uri="{FF2B5EF4-FFF2-40B4-BE49-F238E27FC236}">
                <a16:creationId xmlns:a16="http://schemas.microsoft.com/office/drawing/2014/main" id="{69B6DE63-1601-4D73-804F-B7B216C88B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9817" y="3238078"/>
            <a:ext cx="522871" cy="544657"/>
          </a:xfrm>
          <a:prstGeom prst="rect">
            <a:avLst/>
          </a:prstGeom>
        </p:spPr>
      </p:pic>
      <p:pic>
        <p:nvPicPr>
          <p:cNvPr id="24" name="Picture 23">
            <a:extLst>
              <a:ext uri="{FF2B5EF4-FFF2-40B4-BE49-F238E27FC236}">
                <a16:creationId xmlns:a16="http://schemas.microsoft.com/office/drawing/2014/main" id="{F189ABDB-E710-45B8-A6D1-35020B10F68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1780" y="3773045"/>
            <a:ext cx="522871" cy="544657"/>
          </a:xfrm>
          <a:prstGeom prst="rect">
            <a:avLst/>
          </a:prstGeom>
        </p:spPr>
      </p:pic>
      <p:pic>
        <p:nvPicPr>
          <p:cNvPr id="25" name="Picture 24">
            <a:extLst>
              <a:ext uri="{FF2B5EF4-FFF2-40B4-BE49-F238E27FC236}">
                <a16:creationId xmlns:a16="http://schemas.microsoft.com/office/drawing/2014/main" id="{C90E520E-9C27-4F41-9AE7-576EC67482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84356" y="4263714"/>
            <a:ext cx="522871" cy="544657"/>
          </a:xfrm>
          <a:prstGeom prst="rect">
            <a:avLst/>
          </a:prstGeom>
        </p:spPr>
      </p:pic>
      <p:pic>
        <p:nvPicPr>
          <p:cNvPr id="26" name="Picture 25">
            <a:extLst>
              <a:ext uri="{FF2B5EF4-FFF2-40B4-BE49-F238E27FC236}">
                <a16:creationId xmlns:a16="http://schemas.microsoft.com/office/drawing/2014/main" id="{5900B1D1-3AD7-4F7B-A24C-23F9D89712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2" y="4739414"/>
            <a:ext cx="522871" cy="544657"/>
          </a:xfrm>
          <a:prstGeom prst="rect">
            <a:avLst/>
          </a:prstGeom>
        </p:spPr>
      </p:pic>
      <p:pic>
        <p:nvPicPr>
          <p:cNvPr id="27" name="Picture 26">
            <a:extLst>
              <a:ext uri="{FF2B5EF4-FFF2-40B4-BE49-F238E27FC236}">
                <a16:creationId xmlns:a16="http://schemas.microsoft.com/office/drawing/2014/main" id="{16D6864E-193A-4764-8574-86FE22901D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3" y="5796852"/>
            <a:ext cx="522871" cy="544657"/>
          </a:xfrm>
          <a:prstGeom prst="rect">
            <a:avLst/>
          </a:prstGeom>
        </p:spPr>
      </p:pic>
      <p:sp>
        <p:nvSpPr>
          <p:cNvPr id="28" name="TextBox 27">
            <a:extLst>
              <a:ext uri="{FF2B5EF4-FFF2-40B4-BE49-F238E27FC236}">
                <a16:creationId xmlns:a16="http://schemas.microsoft.com/office/drawing/2014/main" id="{1E235025-653F-45A8-96CE-65B67EC174BD}"/>
              </a:ext>
            </a:extLst>
          </p:cNvPr>
          <p:cNvSpPr txBox="1"/>
          <p:nvPr/>
        </p:nvSpPr>
        <p:spPr>
          <a:xfrm>
            <a:off x="296226" y="-35800"/>
            <a:ext cx="34049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Amanda </a:t>
            </a:r>
            <a:r>
              <a:rPr kumimoji="0" lang="en-GB" sz="2000" b="1" i="1" u="none" strike="noStrike" kern="0" cap="none" spc="0" normalizeH="0" baseline="0" noProof="0" dirty="0" err="1">
                <a:ln>
                  <a:noFill/>
                </a:ln>
                <a:solidFill>
                  <a:srgbClr val="002060"/>
                </a:solidFill>
                <a:effectLst/>
                <a:uLnTx/>
                <a:uFillTx/>
                <a:latin typeface="+mj-lt"/>
              </a:rPr>
              <a:t>está</a:t>
            </a:r>
            <a:r>
              <a:rPr kumimoji="0" lang="en-GB" sz="2000" b="1" i="1" u="none" strike="noStrike" kern="0" cap="none" spc="0" normalizeH="0" baseline="0" noProof="0" dirty="0">
                <a:ln>
                  <a:noFill/>
                </a:ln>
                <a:solidFill>
                  <a:srgbClr val="002060"/>
                </a:solidFill>
                <a:effectLst/>
                <a:uLnTx/>
                <a:uFillTx/>
                <a:latin typeface="+mj-lt"/>
              </a:rPr>
              <a:t> en España. </a:t>
            </a:r>
          </a:p>
        </p:txBody>
      </p:sp>
      <p:sp>
        <p:nvSpPr>
          <p:cNvPr id="29" name="TextBox 28">
            <a:extLst>
              <a:ext uri="{FF2B5EF4-FFF2-40B4-BE49-F238E27FC236}">
                <a16:creationId xmlns:a16="http://schemas.microsoft.com/office/drawing/2014/main" id="{5C5FBAA3-FD72-476B-BFEC-6B3B1DD2B028}"/>
              </a:ext>
            </a:extLst>
          </p:cNvPr>
          <p:cNvSpPr txBox="1"/>
          <p:nvPr/>
        </p:nvSpPr>
        <p:spPr>
          <a:xfrm>
            <a:off x="296226" y="264171"/>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Marca la opción correcta.</a:t>
            </a:r>
            <a:endParaRPr kumimoji="0" lang="en-GB" sz="2000" b="0" i="0" u="none" strike="noStrike" kern="0" cap="none" spc="0" normalizeH="0" baseline="0" noProof="0" dirty="0">
              <a:ln>
                <a:noFill/>
              </a:ln>
              <a:solidFill>
                <a:prstClr val="black"/>
              </a:solidFill>
              <a:effectLst/>
              <a:uLnTx/>
              <a:uFillTx/>
              <a:latin typeface="+mj-lt"/>
            </a:endParaRPr>
          </a:p>
        </p:txBody>
      </p:sp>
      <p:sp>
        <p:nvSpPr>
          <p:cNvPr id="30" name="TextBox 29">
            <a:extLst>
              <a:ext uri="{FF2B5EF4-FFF2-40B4-BE49-F238E27FC236}">
                <a16:creationId xmlns:a16="http://schemas.microsoft.com/office/drawing/2014/main" id="{A0DBD5BA-D7C6-49E6-9AF3-D31690F1202A}"/>
              </a:ext>
            </a:extLst>
          </p:cNvPr>
          <p:cNvSpPr txBox="1"/>
          <p:nvPr/>
        </p:nvSpPr>
        <p:spPr>
          <a:xfrm>
            <a:off x="7957743" y="1144356"/>
            <a:ext cx="255848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pretty</a:t>
            </a:r>
          </a:p>
        </p:txBody>
      </p:sp>
      <p:sp>
        <p:nvSpPr>
          <p:cNvPr id="31" name="TextBox 30">
            <a:extLst>
              <a:ext uri="{FF2B5EF4-FFF2-40B4-BE49-F238E27FC236}">
                <a16:creationId xmlns:a16="http://schemas.microsoft.com/office/drawing/2014/main" id="{6E91E005-D9C5-4404-B6EF-5A93EADF2458}"/>
              </a:ext>
            </a:extLst>
          </p:cNvPr>
          <p:cNvSpPr txBox="1"/>
          <p:nvPr/>
        </p:nvSpPr>
        <p:spPr>
          <a:xfrm>
            <a:off x="8236724" y="439850"/>
            <a:ext cx="235465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Escucha </a:t>
            </a:r>
            <a:r>
              <a:rPr kumimoji="0" lang="en-GB" sz="2000" b="1" i="1" u="none" strike="noStrike" kern="0" cap="none" spc="0" normalizeH="0" baseline="0" noProof="0" dirty="0" err="1">
                <a:ln>
                  <a:noFill/>
                </a:ln>
                <a:solidFill>
                  <a:srgbClr val="002060"/>
                </a:solidFill>
                <a:effectLst/>
                <a:uLnTx/>
                <a:uFillTx/>
                <a:latin typeface="+mj-lt"/>
              </a:rPr>
              <a:t>otra</a:t>
            </a:r>
            <a:r>
              <a:rPr kumimoji="0" lang="en-GB" sz="2000" b="1" i="1" u="none" strike="noStrike" kern="0" cap="none" spc="0" normalizeH="0" baseline="0" noProof="0" dirty="0">
                <a:ln>
                  <a:noFill/>
                </a:ln>
                <a:solidFill>
                  <a:srgbClr val="002060"/>
                </a:solidFill>
                <a:effectLst/>
                <a:uLnTx/>
                <a:uFillTx/>
                <a:latin typeface="+mj-lt"/>
              </a:rPr>
              <a:t> </a:t>
            </a:r>
            <a:r>
              <a:rPr kumimoji="0" lang="en-GB" sz="2000" b="1" i="1" u="none" strike="noStrike" kern="0" cap="none" spc="0" normalizeH="0" baseline="0" noProof="0" dirty="0" err="1">
                <a:ln>
                  <a:noFill/>
                </a:ln>
                <a:solidFill>
                  <a:srgbClr val="002060"/>
                </a:solidFill>
                <a:effectLst/>
                <a:uLnTx/>
                <a:uFillTx/>
                <a:latin typeface="+mj-lt"/>
              </a:rPr>
              <a:t>vez</a:t>
            </a:r>
            <a:r>
              <a:rPr kumimoji="0" lang="en-GB" sz="2000" b="1" i="1" u="none" strike="noStrike" kern="0" cap="none" spc="0" normalizeH="0" baseline="0" noProof="0" dirty="0">
                <a:ln>
                  <a:noFill/>
                </a:ln>
                <a:solidFill>
                  <a:srgbClr val="002060"/>
                </a:solidFill>
                <a:effectLst/>
                <a:uLnTx/>
                <a:uFillTx/>
                <a:latin typeface="+mj-lt"/>
              </a:rPr>
              <a:t>.</a:t>
            </a:r>
            <a:endParaRPr kumimoji="0" lang="en-GB" sz="2000" b="0" i="0" u="none" strike="noStrike" kern="0" cap="none" spc="0" normalizeH="0" baseline="0" noProof="0" dirty="0">
              <a:ln>
                <a:noFill/>
              </a:ln>
              <a:solidFill>
                <a:prstClr val="black"/>
              </a:solidFill>
              <a:effectLst/>
              <a:uLnTx/>
              <a:uFillTx/>
              <a:latin typeface="+mj-lt"/>
            </a:endParaRPr>
          </a:p>
        </p:txBody>
      </p:sp>
      <p:sp>
        <p:nvSpPr>
          <p:cNvPr id="32" name="TextBox 31">
            <a:extLst>
              <a:ext uri="{FF2B5EF4-FFF2-40B4-BE49-F238E27FC236}">
                <a16:creationId xmlns:a16="http://schemas.microsoft.com/office/drawing/2014/main" id="{51E9B2C5-EB1D-4C9D-8629-2338909EE3CD}"/>
              </a:ext>
            </a:extLst>
          </p:cNvPr>
          <p:cNvSpPr txBox="1"/>
          <p:nvPr/>
        </p:nvSpPr>
        <p:spPr>
          <a:xfrm>
            <a:off x="8236724" y="756284"/>
            <a:ext cx="4119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Escribe el adjetivo en inglés.</a:t>
            </a:r>
            <a:endParaRPr kumimoji="0" lang="en-GB" sz="2000" b="0" i="0" u="none" strike="noStrike" kern="0" cap="none" spc="0" normalizeH="0" baseline="0" noProof="0" dirty="0">
              <a:ln>
                <a:noFill/>
              </a:ln>
              <a:solidFill>
                <a:prstClr val="black"/>
              </a:solidFill>
              <a:effectLst/>
              <a:uLnTx/>
              <a:uFillTx/>
              <a:latin typeface="+mj-lt"/>
            </a:endParaRPr>
          </a:p>
        </p:txBody>
      </p:sp>
      <p:sp>
        <p:nvSpPr>
          <p:cNvPr id="33" name="TextBox 32">
            <a:extLst>
              <a:ext uri="{FF2B5EF4-FFF2-40B4-BE49-F238E27FC236}">
                <a16:creationId xmlns:a16="http://schemas.microsoft.com/office/drawing/2014/main" id="{58CB22EC-3E94-469D-A9A2-B146AAF3B54E}"/>
              </a:ext>
            </a:extLst>
          </p:cNvPr>
          <p:cNvSpPr txBox="1"/>
          <p:nvPr/>
        </p:nvSpPr>
        <p:spPr>
          <a:xfrm>
            <a:off x="7957743" y="1679265"/>
            <a:ext cx="28035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small, little</a:t>
            </a:r>
          </a:p>
        </p:txBody>
      </p:sp>
      <p:sp>
        <p:nvSpPr>
          <p:cNvPr id="34" name="TextBox 33">
            <a:extLst>
              <a:ext uri="{FF2B5EF4-FFF2-40B4-BE49-F238E27FC236}">
                <a16:creationId xmlns:a16="http://schemas.microsoft.com/office/drawing/2014/main" id="{CBBB4FEF-FAF6-4FCE-A629-080F42F7F8DC}"/>
              </a:ext>
            </a:extLst>
          </p:cNvPr>
          <p:cNvSpPr txBox="1"/>
          <p:nvPr/>
        </p:nvSpPr>
        <p:spPr>
          <a:xfrm>
            <a:off x="7969990" y="2202136"/>
            <a:ext cx="2791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expensive</a:t>
            </a:r>
          </a:p>
        </p:txBody>
      </p:sp>
      <p:sp>
        <p:nvSpPr>
          <p:cNvPr id="35" name="TextBox 34">
            <a:extLst>
              <a:ext uri="{FF2B5EF4-FFF2-40B4-BE49-F238E27FC236}">
                <a16:creationId xmlns:a16="http://schemas.microsoft.com/office/drawing/2014/main" id="{606BC224-E028-427C-A35F-14BBF42CEC8E}"/>
              </a:ext>
            </a:extLst>
          </p:cNvPr>
          <p:cNvSpPr txBox="1"/>
          <p:nvPr/>
        </p:nvSpPr>
        <p:spPr>
          <a:xfrm>
            <a:off x="7969991" y="2753215"/>
            <a:ext cx="13895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ugly</a:t>
            </a:r>
          </a:p>
        </p:txBody>
      </p:sp>
      <p:sp>
        <p:nvSpPr>
          <p:cNvPr id="36" name="TextBox 35">
            <a:extLst>
              <a:ext uri="{FF2B5EF4-FFF2-40B4-BE49-F238E27FC236}">
                <a16:creationId xmlns:a16="http://schemas.microsoft.com/office/drawing/2014/main" id="{BFA198B5-9BD4-4637-A1FB-C3F585E994F2}"/>
              </a:ext>
            </a:extLst>
          </p:cNvPr>
          <p:cNvSpPr txBox="1"/>
          <p:nvPr/>
        </p:nvSpPr>
        <p:spPr>
          <a:xfrm>
            <a:off x="7957742" y="3271429"/>
            <a:ext cx="234014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old, ancient</a:t>
            </a:r>
          </a:p>
        </p:txBody>
      </p:sp>
      <p:sp>
        <p:nvSpPr>
          <p:cNvPr id="37" name="TextBox 36">
            <a:extLst>
              <a:ext uri="{FF2B5EF4-FFF2-40B4-BE49-F238E27FC236}">
                <a16:creationId xmlns:a16="http://schemas.microsoft.com/office/drawing/2014/main" id="{F90F47FC-B431-4BEA-9CAC-7DB500201939}"/>
              </a:ext>
            </a:extLst>
          </p:cNvPr>
          <p:cNvSpPr txBox="1"/>
          <p:nvPr/>
        </p:nvSpPr>
        <p:spPr>
          <a:xfrm>
            <a:off x="7957741" y="3774589"/>
            <a:ext cx="1324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cheap</a:t>
            </a:r>
          </a:p>
        </p:txBody>
      </p:sp>
      <p:sp>
        <p:nvSpPr>
          <p:cNvPr id="38" name="TextBox 37">
            <a:extLst>
              <a:ext uri="{FF2B5EF4-FFF2-40B4-BE49-F238E27FC236}">
                <a16:creationId xmlns:a16="http://schemas.microsoft.com/office/drawing/2014/main" id="{51125EA1-14B1-44B9-8EBA-E8360C514362}"/>
              </a:ext>
            </a:extLst>
          </p:cNvPr>
          <p:cNvSpPr txBox="1"/>
          <p:nvPr/>
        </p:nvSpPr>
        <p:spPr>
          <a:xfrm>
            <a:off x="7969991" y="4277749"/>
            <a:ext cx="1324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famous</a:t>
            </a:r>
          </a:p>
        </p:txBody>
      </p:sp>
      <p:sp>
        <p:nvSpPr>
          <p:cNvPr id="39" name="TextBox 38">
            <a:extLst>
              <a:ext uri="{FF2B5EF4-FFF2-40B4-BE49-F238E27FC236}">
                <a16:creationId xmlns:a16="http://schemas.microsoft.com/office/drawing/2014/main" id="{ED765A15-BDB3-44A8-AA79-C706F6B98F7A}"/>
              </a:ext>
            </a:extLst>
          </p:cNvPr>
          <p:cNvSpPr txBox="1"/>
          <p:nvPr/>
        </p:nvSpPr>
        <p:spPr>
          <a:xfrm>
            <a:off x="8035178" y="4803118"/>
            <a:ext cx="1324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good</a:t>
            </a:r>
          </a:p>
        </p:txBody>
      </p:sp>
      <p:sp>
        <p:nvSpPr>
          <p:cNvPr id="40" name="TextBox 39">
            <a:extLst>
              <a:ext uri="{FF2B5EF4-FFF2-40B4-BE49-F238E27FC236}">
                <a16:creationId xmlns:a16="http://schemas.microsoft.com/office/drawing/2014/main" id="{3C5C8D8B-2102-4F5F-A5A7-80E36D5C0006}"/>
              </a:ext>
            </a:extLst>
          </p:cNvPr>
          <p:cNvSpPr txBox="1"/>
          <p:nvPr/>
        </p:nvSpPr>
        <p:spPr>
          <a:xfrm>
            <a:off x="8020779" y="5351699"/>
            <a:ext cx="1324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strange</a:t>
            </a:r>
          </a:p>
        </p:txBody>
      </p:sp>
      <p:sp>
        <p:nvSpPr>
          <p:cNvPr id="41" name="TextBox 40">
            <a:extLst>
              <a:ext uri="{FF2B5EF4-FFF2-40B4-BE49-F238E27FC236}">
                <a16:creationId xmlns:a16="http://schemas.microsoft.com/office/drawing/2014/main" id="{EF0E92ED-3526-48A0-8112-ACBF2B67BE91}"/>
              </a:ext>
            </a:extLst>
          </p:cNvPr>
          <p:cNvSpPr txBox="1"/>
          <p:nvPr/>
        </p:nvSpPr>
        <p:spPr>
          <a:xfrm>
            <a:off x="8020779" y="5823917"/>
            <a:ext cx="274046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calm, tranquil</a:t>
            </a:r>
          </a:p>
        </p:txBody>
      </p:sp>
      <p:sp>
        <p:nvSpPr>
          <p:cNvPr id="42" name="TextBox 41">
            <a:extLst>
              <a:ext uri="{FF2B5EF4-FFF2-40B4-BE49-F238E27FC236}">
                <a16:creationId xmlns:a16="http://schemas.microsoft.com/office/drawing/2014/main" id="{0AC67D5E-2AC5-4871-9D5C-5D112D0EC183}"/>
              </a:ext>
            </a:extLst>
          </p:cNvPr>
          <p:cNvSpPr txBox="1"/>
          <p:nvPr/>
        </p:nvSpPr>
        <p:spPr>
          <a:xfrm>
            <a:off x="3589993" y="-35800"/>
            <a:ext cx="641034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Describe </a:t>
            </a:r>
            <a:r>
              <a:rPr kumimoji="0" lang="en-GB" sz="2000" b="1" i="1" u="none" strike="noStrike" kern="0" cap="none" spc="0" normalizeH="0" baseline="0" noProof="0" dirty="0" err="1">
                <a:ln>
                  <a:noFill/>
                </a:ln>
                <a:solidFill>
                  <a:srgbClr val="002060"/>
                </a:solidFill>
                <a:effectLst/>
                <a:uLnTx/>
                <a:uFillTx/>
                <a:latin typeface="+mj-lt"/>
              </a:rPr>
              <a:t>tres</a:t>
            </a:r>
            <a:r>
              <a:rPr kumimoji="0" lang="en-GB" sz="2000" b="1" i="1" u="none" strike="noStrike" kern="0" cap="none" spc="0" normalizeH="0" baseline="0" noProof="0" dirty="0">
                <a:ln>
                  <a:noFill/>
                </a:ln>
                <a:solidFill>
                  <a:srgbClr val="002060"/>
                </a:solidFill>
                <a:effectLst/>
                <a:uLnTx/>
                <a:uFillTx/>
                <a:latin typeface="+mj-lt"/>
              </a:rPr>
              <a:t> ciudades: Toledo, Oviedo y León.</a:t>
            </a:r>
          </a:p>
        </p:txBody>
      </p:sp>
      <p:pic>
        <p:nvPicPr>
          <p:cNvPr id="43" name="Picture 42">
            <a:extLst>
              <a:ext uri="{FF2B5EF4-FFF2-40B4-BE49-F238E27FC236}">
                <a16:creationId xmlns:a16="http://schemas.microsoft.com/office/drawing/2014/main" id="{6428C764-750D-470C-9161-FFD1BB0963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76953" y="5296651"/>
            <a:ext cx="522871" cy="544657"/>
          </a:xfrm>
          <a:prstGeom prst="rect">
            <a:avLst/>
          </a:prstGeom>
        </p:spPr>
      </p:pic>
      <p:grpSp>
        <p:nvGrpSpPr>
          <p:cNvPr id="44" name="Group 43">
            <a:extLst>
              <a:ext uri="{FF2B5EF4-FFF2-40B4-BE49-F238E27FC236}">
                <a16:creationId xmlns:a16="http://schemas.microsoft.com/office/drawing/2014/main" id="{49D5A8D3-493B-4CB4-B874-7AADAA5AD4C8}"/>
              </a:ext>
            </a:extLst>
          </p:cNvPr>
          <p:cNvGrpSpPr/>
          <p:nvPr/>
        </p:nvGrpSpPr>
        <p:grpSpPr>
          <a:xfrm>
            <a:off x="9467399" y="1978669"/>
            <a:ext cx="2712113" cy="2048443"/>
            <a:chOff x="9467399" y="1978669"/>
            <a:chExt cx="2712113" cy="2048443"/>
          </a:xfrm>
        </p:grpSpPr>
        <p:pic>
          <p:nvPicPr>
            <p:cNvPr id="45" name="Picture 2" descr="https://www.freeworldmaps.net/europe/spain/spain-outline-map.jpg">
              <a:extLst>
                <a:ext uri="{FF2B5EF4-FFF2-40B4-BE49-F238E27FC236}">
                  <a16:creationId xmlns:a16="http://schemas.microsoft.com/office/drawing/2014/main" id="{B55EB2E7-F1A9-4DA7-AD75-4F0785183D1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7399" y="1978669"/>
              <a:ext cx="2712113" cy="2048443"/>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5CF8F09-EE45-430A-B475-203C3CA60D6A}"/>
                </a:ext>
              </a:extLst>
            </p:cNvPr>
            <p:cNvSpPr txBox="1"/>
            <p:nvPr/>
          </p:nvSpPr>
          <p:spPr>
            <a:xfrm>
              <a:off x="10591380" y="2868746"/>
              <a:ext cx="1498803"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Toledo</a:t>
              </a:r>
            </a:p>
          </p:txBody>
        </p:sp>
        <p:sp>
          <p:nvSpPr>
            <p:cNvPr id="47" name="TextBox 46">
              <a:extLst>
                <a:ext uri="{FF2B5EF4-FFF2-40B4-BE49-F238E27FC236}">
                  <a16:creationId xmlns:a16="http://schemas.microsoft.com/office/drawing/2014/main" id="{8B34454B-C95B-4960-A550-F2C5FBDD9C34}"/>
                </a:ext>
              </a:extLst>
            </p:cNvPr>
            <p:cNvSpPr txBox="1"/>
            <p:nvPr/>
          </p:nvSpPr>
          <p:spPr>
            <a:xfrm>
              <a:off x="10181235" y="2016735"/>
              <a:ext cx="1530706"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Oviedo</a:t>
              </a:r>
            </a:p>
          </p:txBody>
        </p:sp>
        <p:sp>
          <p:nvSpPr>
            <p:cNvPr id="48" name="TextBox 47">
              <a:extLst>
                <a:ext uri="{FF2B5EF4-FFF2-40B4-BE49-F238E27FC236}">
                  <a16:creationId xmlns:a16="http://schemas.microsoft.com/office/drawing/2014/main" id="{B76D4F9C-F68E-4FA5-9C79-56A5A9CAA2F1}"/>
                </a:ext>
              </a:extLst>
            </p:cNvPr>
            <p:cNvSpPr txBox="1"/>
            <p:nvPr/>
          </p:nvSpPr>
          <p:spPr>
            <a:xfrm>
              <a:off x="10181235" y="2276340"/>
              <a:ext cx="1293848"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León</a:t>
              </a:r>
            </a:p>
          </p:txBody>
        </p:sp>
      </p:grpSp>
      <p:sp>
        <p:nvSpPr>
          <p:cNvPr id="49" name="Title 48">
            <a:extLst>
              <a:ext uri="{FF2B5EF4-FFF2-40B4-BE49-F238E27FC236}">
                <a16:creationId xmlns:a16="http://schemas.microsoft.com/office/drawing/2014/main" id="{9B5F87D9-0695-48A4-94E6-10A07282427A}"/>
              </a:ext>
            </a:extLst>
          </p:cNvPr>
          <p:cNvSpPr>
            <a:spLocks noGrp="1"/>
          </p:cNvSpPr>
          <p:nvPr>
            <p:ph type="title"/>
          </p:nvPr>
        </p:nvSpPr>
        <p:spPr>
          <a:xfrm>
            <a:off x="10554534" y="-191837"/>
            <a:ext cx="1886401"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5" name="Table 34">
            <a:extLst>
              <a:ext uri="{FF2B5EF4-FFF2-40B4-BE49-F238E27FC236}">
                <a16:creationId xmlns:a16="http://schemas.microsoft.com/office/drawing/2014/main" id="{A167614B-A8D5-4E5E-A128-A478B0D7BF54}"/>
              </a:ext>
            </a:extLst>
          </p:cNvPr>
          <p:cNvGraphicFramePr>
            <a:graphicFrameLocks noGrp="1"/>
          </p:cNvGraphicFramePr>
          <p:nvPr>
            <p:extLst>
              <p:ext uri="{D42A27DB-BD31-4B8C-83A1-F6EECF244321}">
                <p14:modId xmlns:p14="http://schemas.microsoft.com/office/powerpoint/2010/main" val="1308086062"/>
              </p:ext>
            </p:extLst>
          </p:nvPr>
        </p:nvGraphicFramePr>
        <p:xfrm>
          <a:off x="176115" y="1251423"/>
          <a:ext cx="7256735" cy="4744804"/>
        </p:xfrm>
        <a:graphic>
          <a:graphicData uri="http://schemas.openxmlformats.org/drawingml/2006/table">
            <a:tbl>
              <a:tblPr firstRow="1" bandRow="1"/>
              <a:tblGrid>
                <a:gridCol w="725305">
                  <a:extLst>
                    <a:ext uri="{9D8B030D-6E8A-4147-A177-3AD203B41FA5}">
                      <a16:colId xmlns:a16="http://schemas.microsoft.com/office/drawing/2014/main" val="1538968713"/>
                    </a:ext>
                  </a:extLst>
                </a:gridCol>
                <a:gridCol w="2694215">
                  <a:extLst>
                    <a:ext uri="{9D8B030D-6E8A-4147-A177-3AD203B41FA5}">
                      <a16:colId xmlns:a16="http://schemas.microsoft.com/office/drawing/2014/main" val="3902333431"/>
                    </a:ext>
                  </a:extLst>
                </a:gridCol>
                <a:gridCol w="816428">
                  <a:extLst>
                    <a:ext uri="{9D8B030D-6E8A-4147-A177-3AD203B41FA5}">
                      <a16:colId xmlns:a16="http://schemas.microsoft.com/office/drawing/2014/main" val="1208048317"/>
                    </a:ext>
                  </a:extLst>
                </a:gridCol>
                <a:gridCol w="3020787">
                  <a:extLst>
                    <a:ext uri="{9D8B030D-6E8A-4147-A177-3AD203B41FA5}">
                      <a16:colId xmlns:a16="http://schemas.microsoft.com/office/drawing/2014/main" val="3700692663"/>
                    </a:ext>
                  </a:extLst>
                </a:gridCol>
              </a:tblGrid>
              <a:tr h="394231">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1</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29687">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2</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3</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4</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5</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vMerge="1">
                  <a:txBody>
                    <a:bodyPr/>
                    <a:lstStyle/>
                    <a:p>
                      <a:endParaRPr lang="en-GB" dirty="0">
                        <a:solidFill>
                          <a:srgbClr val="002060"/>
                        </a:solidFill>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36" name="TextBox 35">
            <a:extLst>
              <a:ext uri="{FF2B5EF4-FFF2-40B4-BE49-F238E27FC236}">
                <a16:creationId xmlns:a16="http://schemas.microsoft.com/office/drawing/2014/main" id="{30F119A6-6CFC-4252-9B6C-22C05EEF1099}"/>
              </a:ext>
            </a:extLst>
          </p:cNvPr>
          <p:cNvSpPr txBox="1"/>
          <p:nvPr/>
        </p:nvSpPr>
        <p:spPr>
          <a:xfrm>
            <a:off x="880848" y="1600200"/>
            <a:ext cx="1645572"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Madrid</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Madrid</a:t>
            </a:r>
          </a:p>
        </p:txBody>
      </p:sp>
      <p:sp>
        <p:nvSpPr>
          <p:cNvPr id="37" name="TextBox 36">
            <a:extLst>
              <a:ext uri="{FF2B5EF4-FFF2-40B4-BE49-F238E27FC236}">
                <a16:creationId xmlns:a16="http://schemas.microsoft.com/office/drawing/2014/main" id="{8F27AE96-E6F9-44EC-BD16-EEE7109E2EAF}"/>
              </a:ext>
            </a:extLst>
          </p:cNvPr>
          <p:cNvSpPr txBox="1"/>
          <p:nvPr/>
        </p:nvSpPr>
        <p:spPr>
          <a:xfrm>
            <a:off x="4427529" y="1860117"/>
            <a:ext cx="288927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hay un monumento.</a:t>
            </a:r>
          </a:p>
        </p:txBody>
      </p:sp>
      <p:sp>
        <p:nvSpPr>
          <p:cNvPr id="38" name="TextBox 37">
            <a:extLst>
              <a:ext uri="{FF2B5EF4-FFF2-40B4-BE49-F238E27FC236}">
                <a16:creationId xmlns:a16="http://schemas.microsoft.com/office/drawing/2014/main" id="{B1A58746-96E0-406E-8C58-6E8735A48D38}"/>
              </a:ext>
            </a:extLst>
          </p:cNvPr>
          <p:cNvSpPr txBox="1"/>
          <p:nvPr/>
        </p:nvSpPr>
        <p:spPr>
          <a:xfrm>
            <a:off x="4428311" y="2722620"/>
            <a:ext cx="351619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tiene unos parques.  </a:t>
            </a:r>
          </a:p>
        </p:txBody>
      </p:sp>
      <p:sp>
        <p:nvSpPr>
          <p:cNvPr id="39" name="TextBox 38">
            <a:extLst>
              <a:ext uri="{FF2B5EF4-FFF2-40B4-BE49-F238E27FC236}">
                <a16:creationId xmlns:a16="http://schemas.microsoft.com/office/drawing/2014/main" id="{45C2E64C-4D04-437D-B932-1881A3F06476}"/>
              </a:ext>
            </a:extLst>
          </p:cNvPr>
          <p:cNvSpPr txBox="1"/>
          <p:nvPr/>
        </p:nvSpPr>
        <p:spPr>
          <a:xfrm>
            <a:off x="4427529" y="3580675"/>
            <a:ext cx="40561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hay una </a:t>
            </a:r>
            <a:r>
              <a:rPr kumimoji="0" lang="en-GB" sz="2000" b="0" i="0" u="none" strike="noStrike" kern="0" cap="none" spc="0" normalizeH="0" baseline="0" noProof="0" dirty="0" err="1">
                <a:ln>
                  <a:noFill/>
                </a:ln>
                <a:solidFill>
                  <a:srgbClr val="002060"/>
                </a:solidFill>
                <a:effectLst/>
                <a:uLnTx/>
                <a:uFillTx/>
              </a:rPr>
              <a:t>escuela</a:t>
            </a:r>
            <a:r>
              <a:rPr kumimoji="0" lang="en-GB" sz="2000" b="0" i="0" u="none" strike="noStrike" kern="0" cap="none" spc="0" normalizeH="0" baseline="0" noProof="0" dirty="0">
                <a:ln>
                  <a:noFill/>
                </a:ln>
                <a:solidFill>
                  <a:srgbClr val="002060"/>
                </a:solidFill>
                <a:effectLst/>
                <a:uLnTx/>
                <a:uFillTx/>
              </a:rPr>
              <a:t>.</a:t>
            </a:r>
          </a:p>
        </p:txBody>
      </p:sp>
      <p:sp>
        <p:nvSpPr>
          <p:cNvPr id="40" name="TextBox 39">
            <a:extLst>
              <a:ext uri="{FF2B5EF4-FFF2-40B4-BE49-F238E27FC236}">
                <a16:creationId xmlns:a16="http://schemas.microsoft.com/office/drawing/2014/main" id="{3359C050-FEB6-4B00-BADB-143C3159DFBF}"/>
              </a:ext>
            </a:extLst>
          </p:cNvPr>
          <p:cNvSpPr txBox="1"/>
          <p:nvPr/>
        </p:nvSpPr>
        <p:spPr>
          <a:xfrm>
            <a:off x="4429785" y="4482104"/>
            <a:ext cx="237304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hay unos </a:t>
            </a:r>
            <a:r>
              <a:rPr kumimoji="0" lang="en-GB" sz="2000" b="0" i="0" u="none" strike="noStrike" kern="0" cap="none" spc="0" normalizeH="0" baseline="0" noProof="0" dirty="0" err="1">
                <a:ln>
                  <a:noFill/>
                </a:ln>
                <a:solidFill>
                  <a:srgbClr val="002060"/>
                </a:solidFill>
                <a:effectLst/>
                <a:uLnTx/>
                <a:uFillTx/>
              </a:rPr>
              <a:t>coches</a:t>
            </a:r>
            <a:r>
              <a:rPr kumimoji="0" lang="en-GB" sz="2000" b="0" i="0" u="none" strike="noStrike" kern="0" cap="none" spc="0" normalizeH="0" baseline="0" noProof="0" dirty="0">
                <a:ln>
                  <a:noFill/>
                </a:ln>
                <a:solidFill>
                  <a:srgbClr val="002060"/>
                </a:solidFill>
                <a:effectLst/>
                <a:uLnTx/>
                <a:uFillTx/>
              </a:rPr>
              <a:t>.</a:t>
            </a:r>
          </a:p>
        </p:txBody>
      </p:sp>
      <p:sp>
        <p:nvSpPr>
          <p:cNvPr id="41" name="TextBox 40">
            <a:extLst>
              <a:ext uri="{FF2B5EF4-FFF2-40B4-BE49-F238E27FC236}">
                <a16:creationId xmlns:a16="http://schemas.microsoft.com/office/drawing/2014/main" id="{21812821-E6F3-47E4-AD9D-4B1DB7EC7C3B}"/>
              </a:ext>
            </a:extLst>
          </p:cNvPr>
          <p:cNvSpPr txBox="1"/>
          <p:nvPr/>
        </p:nvSpPr>
        <p:spPr>
          <a:xfrm>
            <a:off x="4483207" y="5340159"/>
            <a:ext cx="240075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tiene unas casas.</a:t>
            </a:r>
          </a:p>
        </p:txBody>
      </p:sp>
      <p:pic>
        <p:nvPicPr>
          <p:cNvPr id="42" name="Picture 2" descr="http://www.clker.com/cliparts/j/p/l/D/8/K/green-tick-md.png">
            <a:extLst>
              <a:ext uri="{FF2B5EF4-FFF2-40B4-BE49-F238E27FC236}">
                <a16:creationId xmlns:a16="http://schemas.microsoft.com/office/drawing/2014/main" id="{A57B6DE8-7DB9-4DF1-B9D7-7FEDC0350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111" y="208601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 descr="http://www.clker.com/cliparts/j/p/l/D/8/K/green-tick-md.png">
            <a:extLst>
              <a:ext uri="{FF2B5EF4-FFF2-40B4-BE49-F238E27FC236}">
                <a16:creationId xmlns:a16="http://schemas.microsoft.com/office/drawing/2014/main" id="{10F40C98-8D89-4FE8-8DDE-B3C5065AC1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532" y="250836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2" descr="http://www.clker.com/cliparts/j/p/l/D/8/K/green-tick-md.png">
            <a:extLst>
              <a:ext uri="{FF2B5EF4-FFF2-40B4-BE49-F238E27FC236}">
                <a16:creationId xmlns:a16="http://schemas.microsoft.com/office/drawing/2014/main" id="{7C60037E-0621-4D52-94CE-FCD6852304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336065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2" descr="http://www.clker.com/cliparts/j/p/l/D/8/K/green-tick-md.png">
            <a:extLst>
              <a:ext uri="{FF2B5EF4-FFF2-40B4-BE49-F238E27FC236}">
                <a16:creationId xmlns:a16="http://schemas.microsoft.com/office/drawing/2014/main" id="{2108B100-35D3-44A4-9B53-92F0AD71D2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090" y="512013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2" descr="http://www.clker.com/cliparts/j/p/l/D/8/K/green-tick-md.png">
            <a:extLst>
              <a:ext uri="{FF2B5EF4-FFF2-40B4-BE49-F238E27FC236}">
                <a16:creationId xmlns:a16="http://schemas.microsoft.com/office/drawing/2014/main" id="{F2E39E67-D37C-437C-BC4D-FE7C718290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4275428"/>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61E34CD-0C97-49B1-8997-025AE85F6FF9}"/>
              </a:ext>
            </a:extLst>
          </p:cNvPr>
          <p:cNvSpPr txBox="1"/>
          <p:nvPr/>
        </p:nvSpPr>
        <p:spPr>
          <a:xfrm>
            <a:off x="133596" y="269105"/>
            <a:ext cx="34049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Amanda </a:t>
            </a:r>
            <a:r>
              <a:rPr kumimoji="0" lang="en-GB" sz="2000" b="1" i="1" u="none" strike="noStrike" kern="0" cap="none" spc="0" normalizeH="0" baseline="0" noProof="0" dirty="0" err="1">
                <a:ln>
                  <a:noFill/>
                </a:ln>
                <a:solidFill>
                  <a:srgbClr val="002060"/>
                </a:solidFill>
                <a:effectLst/>
                <a:uLnTx/>
                <a:uFillTx/>
              </a:rPr>
              <a:t>está</a:t>
            </a:r>
            <a:r>
              <a:rPr kumimoji="0" lang="en-GB" sz="2000" b="1" i="1" u="none" strike="noStrike" kern="0" cap="none" spc="0" normalizeH="0" baseline="0" noProof="0" dirty="0">
                <a:ln>
                  <a:noFill/>
                </a:ln>
                <a:solidFill>
                  <a:srgbClr val="002060"/>
                </a:solidFill>
                <a:effectLst/>
                <a:uLnTx/>
                <a:uFillTx/>
              </a:rPr>
              <a:t> en España. </a:t>
            </a:r>
          </a:p>
        </p:txBody>
      </p:sp>
      <p:sp>
        <p:nvSpPr>
          <p:cNvPr id="48" name="TextBox 47">
            <a:extLst>
              <a:ext uri="{FF2B5EF4-FFF2-40B4-BE49-F238E27FC236}">
                <a16:creationId xmlns:a16="http://schemas.microsoft.com/office/drawing/2014/main" id="{19D5D013-0231-4A44-9265-CF97E13AA452}"/>
              </a:ext>
            </a:extLst>
          </p:cNvPr>
          <p:cNvSpPr txBox="1"/>
          <p:nvPr/>
        </p:nvSpPr>
        <p:spPr>
          <a:xfrm>
            <a:off x="3305800" y="269105"/>
            <a:ext cx="34049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Describe </a:t>
            </a:r>
            <a:r>
              <a:rPr kumimoji="0" lang="en-GB" sz="2000" b="1" i="1" u="none" strike="noStrike" kern="0" cap="none" spc="0" normalizeH="0" baseline="0" noProof="0" dirty="0" err="1">
                <a:ln>
                  <a:noFill/>
                </a:ln>
                <a:solidFill>
                  <a:srgbClr val="002060"/>
                </a:solidFill>
                <a:effectLst/>
                <a:uLnTx/>
                <a:uFillTx/>
              </a:rPr>
              <a:t>diez</a:t>
            </a:r>
            <a:r>
              <a:rPr kumimoji="0" lang="en-GB" sz="2000" b="1" i="1" u="none" strike="noStrike" kern="0" cap="none" spc="0" normalizeH="0" baseline="0" noProof="0" dirty="0">
                <a:ln>
                  <a:noFill/>
                </a:ln>
                <a:solidFill>
                  <a:srgbClr val="002060"/>
                </a:solidFill>
                <a:effectLst/>
                <a:uLnTx/>
                <a:uFillTx/>
              </a:rPr>
              <a:t> ciudades.</a:t>
            </a:r>
          </a:p>
        </p:txBody>
      </p:sp>
      <p:sp>
        <p:nvSpPr>
          <p:cNvPr id="49" name="TextBox 48">
            <a:extLst>
              <a:ext uri="{FF2B5EF4-FFF2-40B4-BE49-F238E27FC236}">
                <a16:creationId xmlns:a16="http://schemas.microsoft.com/office/drawing/2014/main" id="{D67BEB7D-38FF-493D-81C8-B9F0CFF9091C}"/>
              </a:ext>
            </a:extLst>
          </p:cNvPr>
          <p:cNvSpPr txBox="1"/>
          <p:nvPr/>
        </p:nvSpPr>
        <p:spPr>
          <a:xfrm>
            <a:off x="124435" y="622352"/>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ndParaRPr>
          </a:p>
        </p:txBody>
      </p:sp>
      <p:sp>
        <p:nvSpPr>
          <p:cNvPr id="50" name="TextBox 49">
            <a:extLst>
              <a:ext uri="{FF2B5EF4-FFF2-40B4-BE49-F238E27FC236}">
                <a16:creationId xmlns:a16="http://schemas.microsoft.com/office/drawing/2014/main" id="{A24A2A65-064E-458C-B311-58972270E677}"/>
              </a:ext>
            </a:extLst>
          </p:cNvPr>
          <p:cNvSpPr txBox="1"/>
          <p:nvPr/>
        </p:nvSpPr>
        <p:spPr>
          <a:xfrm>
            <a:off x="880848" y="2424338"/>
            <a:ext cx="1204701"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León</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León</a:t>
            </a:r>
          </a:p>
        </p:txBody>
      </p:sp>
      <p:sp>
        <p:nvSpPr>
          <p:cNvPr id="51" name="TextBox 50">
            <a:extLst>
              <a:ext uri="{FF2B5EF4-FFF2-40B4-BE49-F238E27FC236}">
                <a16:creationId xmlns:a16="http://schemas.microsoft.com/office/drawing/2014/main" id="{91D4EC54-6B40-4A53-9650-CAF8214A5ACF}"/>
              </a:ext>
            </a:extLst>
          </p:cNvPr>
          <p:cNvSpPr txBox="1"/>
          <p:nvPr/>
        </p:nvSpPr>
        <p:spPr>
          <a:xfrm>
            <a:off x="880848" y="3316890"/>
            <a:ext cx="1825187"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En</a:t>
            </a:r>
            <a:r>
              <a:rPr kumimoji="0" lang="en-GB" sz="2000" b="0" i="0" u="none" strike="noStrike" kern="0" cap="none" spc="0" normalizeH="0" baseline="0" noProof="0" dirty="0">
                <a:ln>
                  <a:noFill/>
                </a:ln>
                <a:solidFill>
                  <a:srgbClr val="002060"/>
                </a:solidFill>
                <a:effectLst/>
                <a:uLnTx/>
                <a:uFillTx/>
              </a:rPr>
              <a:t> Mallorca</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Mallorca</a:t>
            </a:r>
          </a:p>
        </p:txBody>
      </p:sp>
      <p:sp>
        <p:nvSpPr>
          <p:cNvPr id="52" name="TextBox 51">
            <a:extLst>
              <a:ext uri="{FF2B5EF4-FFF2-40B4-BE49-F238E27FC236}">
                <a16:creationId xmlns:a16="http://schemas.microsoft.com/office/drawing/2014/main" id="{6BCF2EE9-BB2D-4785-878B-71A8298E152F}"/>
              </a:ext>
            </a:extLst>
          </p:cNvPr>
          <p:cNvSpPr txBox="1"/>
          <p:nvPr/>
        </p:nvSpPr>
        <p:spPr>
          <a:xfrm>
            <a:off x="880848" y="4141028"/>
            <a:ext cx="1825187"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En</a:t>
            </a:r>
            <a:r>
              <a:rPr kumimoji="0" lang="en-GB" sz="2000" b="0"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Málaga</a:t>
            </a:r>
            <a:endParaRPr kumimoji="0" lang="en-GB" sz="2000" b="0" i="0" u="none" strike="noStrike" kern="0" cap="none" spc="0" normalizeH="0" baseline="0" noProof="0" dirty="0">
              <a:ln>
                <a:noFill/>
              </a:ln>
              <a:solidFill>
                <a:srgbClr val="002060"/>
              </a:solidFill>
              <a:effectLst/>
              <a:uLnTx/>
              <a:uFillTx/>
            </a:endParaRP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Málaga</a:t>
            </a:r>
            <a:endParaRPr kumimoji="0" lang="en-GB" sz="2000" b="0" i="0" u="none" strike="noStrike" kern="0" cap="none" spc="0" normalizeH="0" baseline="0" noProof="0" dirty="0">
              <a:ln>
                <a:noFill/>
              </a:ln>
              <a:solidFill>
                <a:srgbClr val="002060"/>
              </a:solidFill>
              <a:effectLst/>
              <a:uLnTx/>
              <a:uFillTx/>
            </a:endParaRPr>
          </a:p>
        </p:txBody>
      </p:sp>
      <p:sp>
        <p:nvSpPr>
          <p:cNvPr id="53" name="TextBox 52">
            <a:extLst>
              <a:ext uri="{FF2B5EF4-FFF2-40B4-BE49-F238E27FC236}">
                <a16:creationId xmlns:a16="http://schemas.microsoft.com/office/drawing/2014/main" id="{9E1E9ADC-5E75-4721-874E-8CA4E6AF54BA}"/>
              </a:ext>
            </a:extLst>
          </p:cNvPr>
          <p:cNvSpPr txBox="1"/>
          <p:nvPr/>
        </p:nvSpPr>
        <p:spPr>
          <a:xfrm>
            <a:off x="880848" y="5040383"/>
            <a:ext cx="2394395"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San </a:t>
            </a:r>
            <a:r>
              <a:rPr kumimoji="0" lang="en-GB" sz="2000" b="0" i="0" u="none" strike="noStrike" kern="0" cap="none" spc="0" normalizeH="0" baseline="0" noProof="0" dirty="0" err="1">
                <a:ln>
                  <a:noFill/>
                </a:ln>
                <a:solidFill>
                  <a:srgbClr val="002060"/>
                </a:solidFill>
                <a:effectLst/>
                <a:uLnTx/>
                <a:uFillTx/>
              </a:rPr>
              <a:t>Sebastián</a:t>
            </a:r>
            <a:endParaRPr kumimoji="0" lang="en-GB" sz="2000" b="0" i="0" u="none" strike="noStrike" kern="0" cap="none" spc="0" normalizeH="0" baseline="0" noProof="0" dirty="0">
              <a:ln>
                <a:noFill/>
              </a:ln>
              <a:solidFill>
                <a:srgbClr val="002060"/>
              </a:solidFill>
              <a:effectLst/>
              <a:uLnTx/>
              <a:uFillTx/>
            </a:endParaRP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San Sebastián</a:t>
            </a:r>
          </a:p>
        </p:txBody>
      </p:sp>
      <p:graphicFrame>
        <p:nvGraphicFramePr>
          <p:cNvPr id="54" name="Table 53">
            <a:extLst>
              <a:ext uri="{FF2B5EF4-FFF2-40B4-BE49-F238E27FC236}">
                <a16:creationId xmlns:a16="http://schemas.microsoft.com/office/drawing/2014/main" id="{6FB1C082-F405-4AF3-9A4C-AA3672E4C88A}"/>
              </a:ext>
            </a:extLst>
          </p:cNvPr>
          <p:cNvGraphicFramePr>
            <a:graphicFrameLocks noGrp="1"/>
          </p:cNvGraphicFramePr>
          <p:nvPr>
            <p:extLst>
              <p:ext uri="{D42A27DB-BD31-4B8C-83A1-F6EECF244321}">
                <p14:modId xmlns:p14="http://schemas.microsoft.com/office/powerpoint/2010/main" val="1549657531"/>
              </p:ext>
            </p:extLst>
          </p:nvPr>
        </p:nvGraphicFramePr>
        <p:xfrm>
          <a:off x="7402904" y="1251423"/>
          <a:ext cx="3537857" cy="4744804"/>
        </p:xfrm>
        <a:graphic>
          <a:graphicData uri="http://schemas.openxmlformats.org/drawingml/2006/table">
            <a:tbl>
              <a:tblPr firstRow="1" bandRow="1"/>
              <a:tblGrid>
                <a:gridCol w="2890157">
                  <a:extLst>
                    <a:ext uri="{9D8B030D-6E8A-4147-A177-3AD203B41FA5}">
                      <a16:colId xmlns:a16="http://schemas.microsoft.com/office/drawing/2014/main" val="3902333431"/>
                    </a:ext>
                  </a:extLst>
                </a:gridCol>
                <a:gridCol w="647700">
                  <a:extLst>
                    <a:ext uri="{9D8B030D-6E8A-4147-A177-3AD203B41FA5}">
                      <a16:colId xmlns:a16="http://schemas.microsoft.com/office/drawing/2014/main" val="1208048317"/>
                    </a:ext>
                  </a:extLst>
                </a:gridCol>
              </a:tblGrid>
              <a:tr h="394231">
                <a:tc grid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pPr algn="ctr"/>
                      <a:endParaRPr lang="en-GB" dirty="0">
                        <a:solidFill>
                          <a:schemeClr val="tx1"/>
                        </a:solidFill>
                      </a:endParaRPr>
                    </a:p>
                  </a:txBody>
                  <a:tcPr>
                    <a:solidFill>
                      <a:srgbClr val="FF9953"/>
                    </a:solidFill>
                  </a:tcPr>
                </a:tc>
                <a:extLst>
                  <a:ext uri="{0D108BD9-81ED-4DB2-BD59-A6C34878D82A}">
                    <a16:rowId xmlns:a16="http://schemas.microsoft.com/office/drawing/2014/main" val="123209904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muy antiguo.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muy antiguos.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58350783"/>
                  </a:ext>
                </a:extLst>
              </a:tr>
              <a:tr h="42968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No son muy bonitos.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No es muy bonito.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4960788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muy </a:t>
                      </a:r>
                      <a:r>
                        <a:rPr lang="en-GB" sz="2000" dirty="0" err="1">
                          <a:solidFill>
                            <a:srgbClr val="002060"/>
                          </a:solidFill>
                          <a:latin typeface="Century Gothic" panose="020B0502020202020204" pitchFamily="34" charset="0"/>
                        </a:rPr>
                        <a:t>pequeñas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 muy pequeña.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4637574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bueno.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buenos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0638636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cara</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caras.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861412623"/>
                  </a:ext>
                </a:extLst>
              </a:tr>
            </a:tbl>
          </a:graphicData>
        </a:graphic>
      </p:graphicFrame>
      <p:sp>
        <p:nvSpPr>
          <p:cNvPr id="55" name="TextBox 54">
            <a:extLst>
              <a:ext uri="{FF2B5EF4-FFF2-40B4-BE49-F238E27FC236}">
                <a16:creationId xmlns:a16="http://schemas.microsoft.com/office/drawing/2014/main" id="{EDFD510E-C6A7-41D9-89A3-83BE3B381FF8}"/>
              </a:ext>
            </a:extLst>
          </p:cNvPr>
          <p:cNvSpPr txBox="1"/>
          <p:nvPr/>
        </p:nvSpPr>
        <p:spPr>
          <a:xfrm>
            <a:off x="7432851" y="205253"/>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Lee la </a:t>
            </a:r>
            <a:r>
              <a:rPr kumimoji="0" lang="en-GB" sz="2000" b="1" i="1" u="none" strike="noStrike" kern="0" cap="none" spc="0" normalizeH="0" baseline="0" noProof="0" dirty="0" err="1">
                <a:ln>
                  <a:noFill/>
                </a:ln>
                <a:solidFill>
                  <a:srgbClr val="002060"/>
                </a:solidFill>
                <a:effectLst/>
                <a:uLnTx/>
                <a:uFillTx/>
              </a:rPr>
              <a:t>segunda</a:t>
            </a:r>
            <a:r>
              <a:rPr kumimoji="0" lang="en-GB" sz="2000" b="1" i="1" u="none" strike="noStrike" kern="0" cap="none" spc="0" normalizeH="0" baseline="0" noProof="0" dirty="0">
                <a:ln>
                  <a:noFill/>
                </a:ln>
                <a:solidFill>
                  <a:srgbClr val="002060"/>
                </a:solidFill>
                <a:effectLst/>
                <a:uLnTx/>
                <a:uFillTx/>
              </a:rPr>
              <a:t> </a:t>
            </a:r>
            <a:r>
              <a:rPr kumimoji="0" lang="en-GB" sz="2000" b="1" i="1" u="none" strike="noStrike" kern="0" cap="none" spc="0" normalizeH="0" baseline="0" noProof="0" dirty="0" err="1">
                <a:ln>
                  <a:noFill/>
                </a:ln>
                <a:solidFill>
                  <a:srgbClr val="002060"/>
                </a:solidFill>
                <a:effectLst/>
                <a:uLnTx/>
                <a:uFillTx/>
              </a:rPr>
              <a:t>frase</a:t>
            </a:r>
            <a:r>
              <a:rPr kumimoji="0" lang="en-GB" sz="2000" b="1" i="1" u="none" strike="noStrike" kern="0" cap="none" spc="0" normalizeH="0" baseline="0" noProof="0" dirty="0">
                <a:ln>
                  <a:noFill/>
                </a:ln>
                <a:solidFill>
                  <a:srgbClr val="002060"/>
                </a:solidFill>
                <a:effectLst/>
                <a:uLnTx/>
                <a:uFillTx/>
              </a:rPr>
              <a:t>. </a:t>
            </a:r>
          </a:p>
        </p:txBody>
      </p:sp>
      <p:sp>
        <p:nvSpPr>
          <p:cNvPr id="56" name="TextBox 55">
            <a:extLst>
              <a:ext uri="{FF2B5EF4-FFF2-40B4-BE49-F238E27FC236}">
                <a16:creationId xmlns:a16="http://schemas.microsoft.com/office/drawing/2014/main" id="{BE0C1F6F-1C7A-4AF8-81CE-A0C72B69BC55}"/>
              </a:ext>
            </a:extLst>
          </p:cNvPr>
          <p:cNvSpPr txBox="1"/>
          <p:nvPr/>
        </p:nvSpPr>
        <p:spPr>
          <a:xfrm>
            <a:off x="7432850" y="594209"/>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ndParaRPr>
          </a:p>
        </p:txBody>
      </p:sp>
      <p:pic>
        <p:nvPicPr>
          <p:cNvPr id="57" name="Picture 2" descr="http://www.clker.com/cliparts/j/p/l/D/8/K/green-tick-md.png">
            <a:extLst>
              <a:ext uri="{FF2B5EF4-FFF2-40B4-BE49-F238E27FC236}">
                <a16:creationId xmlns:a16="http://schemas.microsoft.com/office/drawing/2014/main" id="{1C06C611-583A-49D5-A09A-9A1DCFB44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3336" y="163720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2" descr="http://www.clker.com/cliparts/j/p/l/D/8/K/green-tick-md.png">
            <a:extLst>
              <a:ext uri="{FF2B5EF4-FFF2-40B4-BE49-F238E27FC236}">
                <a16:creationId xmlns:a16="http://schemas.microsoft.com/office/drawing/2014/main" id="{B460C064-8A57-4EE0-9CE4-2FC41668FD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252606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2" descr="http://www.clker.com/cliparts/j/p/l/D/8/K/green-tick-md.png">
            <a:extLst>
              <a:ext uri="{FF2B5EF4-FFF2-40B4-BE49-F238E27FC236}">
                <a16:creationId xmlns:a16="http://schemas.microsoft.com/office/drawing/2014/main" id="{E8857A65-91C5-4BE8-909A-129AF6E04A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381523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http://www.clker.com/cliparts/j/p/l/D/8/K/green-tick-md.png">
            <a:extLst>
              <a:ext uri="{FF2B5EF4-FFF2-40B4-BE49-F238E27FC236}">
                <a16:creationId xmlns:a16="http://schemas.microsoft.com/office/drawing/2014/main" id="{4BF98103-C790-4D6A-8E84-F4CD7F0BA5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468008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2" descr="http://www.clker.com/cliparts/j/p/l/D/8/K/green-tick-md.png">
            <a:extLst>
              <a:ext uri="{FF2B5EF4-FFF2-40B4-BE49-F238E27FC236}">
                <a16:creationId xmlns:a16="http://schemas.microsoft.com/office/drawing/2014/main" id="{035DFC99-560B-4F11-9E8A-4652309D14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5556180"/>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2" name="Title 61">
            <a:extLst>
              <a:ext uri="{FF2B5EF4-FFF2-40B4-BE49-F238E27FC236}">
                <a16:creationId xmlns:a16="http://schemas.microsoft.com/office/drawing/2014/main" id="{B37CB188-4BAA-4DEF-9079-F1B79E87C2E8}"/>
              </a:ext>
            </a:extLst>
          </p:cNvPr>
          <p:cNvSpPr>
            <a:spLocks noGrp="1"/>
          </p:cNvSpPr>
          <p:nvPr>
            <p:ph type="title"/>
          </p:nvPr>
        </p:nvSpPr>
        <p:spPr>
          <a:xfrm>
            <a:off x="11259953" y="238389"/>
            <a:ext cx="849017" cy="461542"/>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7" grpId="0"/>
      <p:bldP spid="48" grpId="0"/>
      <p:bldP spid="49" grpId="0"/>
      <p:bldP spid="50" grpId="0"/>
      <p:bldP spid="51" grpId="0"/>
      <p:bldP spid="52" grpId="0"/>
      <p:bldP spid="53" grpId="0"/>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E4D50D1E-1182-49FD-B95D-26A29F1CF26E}"/>
              </a:ext>
            </a:extLst>
          </p:cNvPr>
          <p:cNvGraphicFramePr>
            <a:graphicFrameLocks noGrp="1"/>
          </p:cNvGraphicFramePr>
          <p:nvPr>
            <p:extLst>
              <p:ext uri="{D42A27DB-BD31-4B8C-83A1-F6EECF244321}">
                <p14:modId xmlns:p14="http://schemas.microsoft.com/office/powerpoint/2010/main" val="3984840917"/>
              </p:ext>
            </p:extLst>
          </p:nvPr>
        </p:nvGraphicFramePr>
        <p:xfrm>
          <a:off x="133596" y="1173445"/>
          <a:ext cx="7736115" cy="4744804"/>
        </p:xfrm>
        <a:graphic>
          <a:graphicData uri="http://schemas.openxmlformats.org/drawingml/2006/table">
            <a:tbl>
              <a:tblPr firstRow="1" bandRow="1"/>
              <a:tblGrid>
                <a:gridCol w="763338">
                  <a:extLst>
                    <a:ext uri="{9D8B030D-6E8A-4147-A177-3AD203B41FA5}">
                      <a16:colId xmlns:a16="http://schemas.microsoft.com/office/drawing/2014/main" val="1538968713"/>
                    </a:ext>
                  </a:extLst>
                </a:gridCol>
                <a:gridCol w="3663520">
                  <a:extLst>
                    <a:ext uri="{9D8B030D-6E8A-4147-A177-3AD203B41FA5}">
                      <a16:colId xmlns:a16="http://schemas.microsoft.com/office/drawing/2014/main" val="3902333431"/>
                    </a:ext>
                  </a:extLst>
                </a:gridCol>
                <a:gridCol w="653143">
                  <a:extLst>
                    <a:ext uri="{9D8B030D-6E8A-4147-A177-3AD203B41FA5}">
                      <a16:colId xmlns:a16="http://schemas.microsoft.com/office/drawing/2014/main" val="1208048317"/>
                    </a:ext>
                  </a:extLst>
                </a:gridCol>
                <a:gridCol w="2656114">
                  <a:extLst>
                    <a:ext uri="{9D8B030D-6E8A-4147-A177-3AD203B41FA5}">
                      <a16:colId xmlns:a16="http://schemas.microsoft.com/office/drawing/2014/main" val="3700692663"/>
                    </a:ext>
                  </a:extLst>
                </a:gridCol>
              </a:tblGrid>
              <a:tr h="394231">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6</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29687">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7</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8</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9</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10</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vMerge="1">
                  <a:txBody>
                    <a:bodyPr/>
                    <a:lstStyle/>
                    <a:p>
                      <a:endParaRPr lang="en-GB" dirty="0">
                        <a:solidFill>
                          <a:srgbClr val="002060"/>
                        </a:solidFill>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9" name="TextBox 8">
            <a:extLst>
              <a:ext uri="{FF2B5EF4-FFF2-40B4-BE49-F238E27FC236}">
                <a16:creationId xmlns:a16="http://schemas.microsoft.com/office/drawing/2014/main" id="{0B00F5D6-C6BB-49DD-AA67-7EC56513D161}"/>
              </a:ext>
            </a:extLst>
          </p:cNvPr>
          <p:cNvSpPr txBox="1"/>
          <p:nvPr/>
        </p:nvSpPr>
        <p:spPr>
          <a:xfrm>
            <a:off x="938101" y="1494428"/>
            <a:ext cx="2167152"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Granada</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Granada</a:t>
            </a:r>
          </a:p>
        </p:txBody>
      </p:sp>
      <p:sp>
        <p:nvSpPr>
          <p:cNvPr id="10" name="TextBox 9">
            <a:extLst>
              <a:ext uri="{FF2B5EF4-FFF2-40B4-BE49-F238E27FC236}">
                <a16:creationId xmlns:a16="http://schemas.microsoft.com/office/drawing/2014/main" id="{780FBEFE-7BB7-4C4A-9D5E-0388FCB9B7E9}"/>
              </a:ext>
            </a:extLst>
          </p:cNvPr>
          <p:cNvSpPr txBox="1"/>
          <p:nvPr/>
        </p:nvSpPr>
        <p:spPr>
          <a:xfrm>
            <a:off x="5213873" y="1794604"/>
            <a:ext cx="288927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tiene un bar.</a:t>
            </a:r>
          </a:p>
        </p:txBody>
      </p:sp>
      <p:sp>
        <p:nvSpPr>
          <p:cNvPr id="11" name="TextBox 10">
            <a:extLst>
              <a:ext uri="{FF2B5EF4-FFF2-40B4-BE49-F238E27FC236}">
                <a16:creationId xmlns:a16="http://schemas.microsoft.com/office/drawing/2014/main" id="{CA5C6CA1-DA1B-4437-A8B0-3D2716F635F2}"/>
              </a:ext>
            </a:extLst>
          </p:cNvPr>
          <p:cNvSpPr txBox="1"/>
          <p:nvPr/>
        </p:nvSpPr>
        <p:spPr>
          <a:xfrm>
            <a:off x="5225879" y="2646662"/>
            <a:ext cx="351619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hay unas personas.  </a:t>
            </a:r>
          </a:p>
        </p:txBody>
      </p:sp>
      <p:sp>
        <p:nvSpPr>
          <p:cNvPr id="12" name="TextBox 11">
            <a:extLst>
              <a:ext uri="{FF2B5EF4-FFF2-40B4-BE49-F238E27FC236}">
                <a16:creationId xmlns:a16="http://schemas.microsoft.com/office/drawing/2014/main" id="{53E68D49-3C0E-4486-B2C6-ACC60303ABE2}"/>
              </a:ext>
            </a:extLst>
          </p:cNvPr>
          <p:cNvSpPr txBox="1"/>
          <p:nvPr/>
        </p:nvSpPr>
        <p:spPr>
          <a:xfrm>
            <a:off x="5249793" y="3513864"/>
            <a:ext cx="301333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tiene una </a:t>
            </a:r>
            <a:r>
              <a:rPr kumimoji="0" lang="en-GB" sz="2000" b="0" i="0" u="none" strike="noStrike" kern="0" cap="none" spc="0" normalizeH="0" baseline="0" noProof="0" dirty="0" err="1">
                <a:ln>
                  <a:noFill/>
                </a:ln>
                <a:solidFill>
                  <a:srgbClr val="002060"/>
                </a:solidFill>
                <a:effectLst/>
                <a:uLnTx/>
                <a:uFillTx/>
              </a:rPr>
              <a:t>catedral</a:t>
            </a:r>
            <a:r>
              <a:rPr kumimoji="0" lang="en-GB" sz="2000" b="0" i="0" u="none" strike="noStrike" kern="0" cap="none" spc="0" normalizeH="0" baseline="0" noProof="0" dirty="0">
                <a:ln>
                  <a:noFill/>
                </a:ln>
                <a:solidFill>
                  <a:srgbClr val="002060"/>
                </a:solidFill>
                <a:effectLst/>
                <a:uLnTx/>
                <a:uFillTx/>
              </a:rPr>
              <a:t>.</a:t>
            </a:r>
          </a:p>
        </p:txBody>
      </p:sp>
      <p:sp>
        <p:nvSpPr>
          <p:cNvPr id="13" name="TextBox 12">
            <a:extLst>
              <a:ext uri="{FF2B5EF4-FFF2-40B4-BE49-F238E27FC236}">
                <a16:creationId xmlns:a16="http://schemas.microsoft.com/office/drawing/2014/main" id="{268EB12D-3487-41FA-AC2C-6A34EE314BB9}"/>
              </a:ext>
            </a:extLst>
          </p:cNvPr>
          <p:cNvSpPr txBox="1"/>
          <p:nvPr/>
        </p:nvSpPr>
        <p:spPr>
          <a:xfrm>
            <a:off x="5225880" y="4393643"/>
            <a:ext cx="237304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hay un </a:t>
            </a:r>
            <a:r>
              <a:rPr kumimoji="0" lang="en-GB" sz="2000" b="0" i="0" u="none" strike="noStrike" kern="0" cap="none" spc="0" normalizeH="0" baseline="0" noProof="0" dirty="0" err="1">
                <a:ln>
                  <a:noFill/>
                </a:ln>
                <a:solidFill>
                  <a:srgbClr val="002060"/>
                </a:solidFill>
                <a:effectLst/>
                <a:uLnTx/>
                <a:uFillTx/>
              </a:rPr>
              <a:t>barco</a:t>
            </a:r>
            <a:r>
              <a:rPr kumimoji="0" lang="en-GB" sz="2000" b="0" i="0" u="none" strike="noStrike" kern="0" cap="none" spc="0" normalizeH="0" baseline="0" noProof="0" dirty="0">
                <a:ln>
                  <a:noFill/>
                </a:ln>
                <a:solidFill>
                  <a:srgbClr val="002060"/>
                </a:solidFill>
                <a:effectLst/>
                <a:uLnTx/>
                <a:uFillTx/>
              </a:rPr>
              <a:t>.</a:t>
            </a:r>
          </a:p>
        </p:txBody>
      </p:sp>
      <p:sp>
        <p:nvSpPr>
          <p:cNvPr id="14" name="TextBox 13">
            <a:extLst>
              <a:ext uri="{FF2B5EF4-FFF2-40B4-BE49-F238E27FC236}">
                <a16:creationId xmlns:a16="http://schemas.microsoft.com/office/drawing/2014/main" id="{3FE9997E-4C43-43E2-8F83-9C217A32176D}"/>
              </a:ext>
            </a:extLst>
          </p:cNvPr>
          <p:cNvSpPr txBox="1"/>
          <p:nvPr/>
        </p:nvSpPr>
        <p:spPr>
          <a:xfrm>
            <a:off x="5395975" y="5290728"/>
            <a:ext cx="240075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a:t>
            </a:r>
          </a:p>
        </p:txBody>
      </p:sp>
      <p:pic>
        <p:nvPicPr>
          <p:cNvPr id="15" name="Picture 2" descr="http://www.clker.com/cliparts/j/p/l/D/8/K/green-tick-md.png">
            <a:extLst>
              <a:ext uri="{FF2B5EF4-FFF2-40B4-BE49-F238E27FC236}">
                <a16:creationId xmlns:a16="http://schemas.microsoft.com/office/drawing/2014/main" id="{6AF5DF83-3CEA-4C1B-8F18-39248DF435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737" y="158525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18BF6E1F-88C5-4043-91A7-BB63DC5E5F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737" y="242663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D02690A3-9A81-4EE8-84EA-1E340DC5E3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1601" y="373903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46A07733-2008-4942-8B48-1D49157B25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451" y="549732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EA8C6912-55D4-449C-8F35-A237C872E2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1601" y="4173620"/>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AC4E2D3-5F50-4A7A-98A6-1BFC328B22B0}"/>
              </a:ext>
            </a:extLst>
          </p:cNvPr>
          <p:cNvSpPr txBox="1"/>
          <p:nvPr/>
        </p:nvSpPr>
        <p:spPr>
          <a:xfrm>
            <a:off x="133596" y="269105"/>
            <a:ext cx="34049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Amanda </a:t>
            </a:r>
            <a:r>
              <a:rPr kumimoji="0" lang="en-GB" sz="2000" b="1" i="1" u="none" strike="noStrike" kern="0" cap="none" spc="0" normalizeH="0" baseline="0" noProof="0" dirty="0" err="1">
                <a:ln>
                  <a:noFill/>
                </a:ln>
                <a:solidFill>
                  <a:srgbClr val="002060"/>
                </a:solidFill>
                <a:effectLst/>
                <a:uLnTx/>
                <a:uFillTx/>
              </a:rPr>
              <a:t>está</a:t>
            </a:r>
            <a:r>
              <a:rPr kumimoji="0" lang="en-GB" sz="2000" b="1" i="1" u="none" strike="noStrike" kern="0" cap="none" spc="0" normalizeH="0" baseline="0" noProof="0" dirty="0">
                <a:ln>
                  <a:noFill/>
                </a:ln>
                <a:solidFill>
                  <a:srgbClr val="002060"/>
                </a:solidFill>
                <a:effectLst/>
                <a:uLnTx/>
                <a:uFillTx/>
              </a:rPr>
              <a:t> en España. </a:t>
            </a:r>
          </a:p>
        </p:txBody>
      </p:sp>
      <p:sp>
        <p:nvSpPr>
          <p:cNvPr id="21" name="TextBox 20">
            <a:extLst>
              <a:ext uri="{FF2B5EF4-FFF2-40B4-BE49-F238E27FC236}">
                <a16:creationId xmlns:a16="http://schemas.microsoft.com/office/drawing/2014/main" id="{4B9B6C4C-75B7-46C8-B53A-59CE61391D8C}"/>
              </a:ext>
            </a:extLst>
          </p:cNvPr>
          <p:cNvSpPr txBox="1"/>
          <p:nvPr/>
        </p:nvSpPr>
        <p:spPr>
          <a:xfrm>
            <a:off x="3332496" y="269105"/>
            <a:ext cx="34049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Describe </a:t>
            </a:r>
            <a:r>
              <a:rPr kumimoji="0" lang="en-GB" sz="2000" b="1" i="1" u="none" strike="noStrike" kern="0" cap="none" spc="0" normalizeH="0" baseline="0" noProof="0" dirty="0" err="1">
                <a:ln>
                  <a:noFill/>
                </a:ln>
                <a:solidFill>
                  <a:srgbClr val="002060"/>
                </a:solidFill>
                <a:effectLst/>
                <a:uLnTx/>
                <a:uFillTx/>
              </a:rPr>
              <a:t>diez</a:t>
            </a:r>
            <a:r>
              <a:rPr kumimoji="0" lang="en-GB" sz="2000" b="1" i="1" u="none" strike="noStrike" kern="0" cap="none" spc="0" normalizeH="0" baseline="0" noProof="0" dirty="0">
                <a:ln>
                  <a:noFill/>
                </a:ln>
                <a:solidFill>
                  <a:srgbClr val="002060"/>
                </a:solidFill>
                <a:effectLst/>
                <a:uLnTx/>
                <a:uFillTx/>
              </a:rPr>
              <a:t> ciudades.</a:t>
            </a:r>
          </a:p>
        </p:txBody>
      </p:sp>
      <p:sp>
        <p:nvSpPr>
          <p:cNvPr id="22" name="TextBox 21">
            <a:extLst>
              <a:ext uri="{FF2B5EF4-FFF2-40B4-BE49-F238E27FC236}">
                <a16:creationId xmlns:a16="http://schemas.microsoft.com/office/drawing/2014/main" id="{031B1452-F787-4B56-B80A-61D2B004564B}"/>
              </a:ext>
            </a:extLst>
          </p:cNvPr>
          <p:cNvSpPr txBox="1"/>
          <p:nvPr/>
        </p:nvSpPr>
        <p:spPr>
          <a:xfrm>
            <a:off x="124435" y="622352"/>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ndParaRPr>
          </a:p>
        </p:txBody>
      </p:sp>
      <p:sp>
        <p:nvSpPr>
          <p:cNvPr id="23" name="TextBox 22">
            <a:extLst>
              <a:ext uri="{FF2B5EF4-FFF2-40B4-BE49-F238E27FC236}">
                <a16:creationId xmlns:a16="http://schemas.microsoft.com/office/drawing/2014/main" id="{8CA52B53-4F9D-4128-A014-6C99447109F2}"/>
              </a:ext>
            </a:extLst>
          </p:cNvPr>
          <p:cNvSpPr txBox="1"/>
          <p:nvPr/>
        </p:nvSpPr>
        <p:spPr>
          <a:xfrm>
            <a:off x="963473" y="2344542"/>
            <a:ext cx="1825187"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Oviedo</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Oviedo</a:t>
            </a:r>
          </a:p>
        </p:txBody>
      </p:sp>
      <p:sp>
        <p:nvSpPr>
          <p:cNvPr id="24" name="TextBox 23">
            <a:extLst>
              <a:ext uri="{FF2B5EF4-FFF2-40B4-BE49-F238E27FC236}">
                <a16:creationId xmlns:a16="http://schemas.microsoft.com/office/drawing/2014/main" id="{6FE841D7-2285-47AC-9576-AF142DFCA607}"/>
              </a:ext>
            </a:extLst>
          </p:cNvPr>
          <p:cNvSpPr txBox="1"/>
          <p:nvPr/>
        </p:nvSpPr>
        <p:spPr>
          <a:xfrm>
            <a:off x="947318" y="4094590"/>
            <a:ext cx="2487307"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Santander</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Santander</a:t>
            </a:r>
          </a:p>
        </p:txBody>
      </p:sp>
      <p:sp>
        <p:nvSpPr>
          <p:cNvPr id="25" name="TextBox 24">
            <a:extLst>
              <a:ext uri="{FF2B5EF4-FFF2-40B4-BE49-F238E27FC236}">
                <a16:creationId xmlns:a16="http://schemas.microsoft.com/office/drawing/2014/main" id="{FE58ECE4-4BAA-4B6B-BF14-03B3453C95EB}"/>
              </a:ext>
            </a:extLst>
          </p:cNvPr>
          <p:cNvSpPr txBox="1"/>
          <p:nvPr/>
        </p:nvSpPr>
        <p:spPr>
          <a:xfrm>
            <a:off x="938101" y="4962562"/>
            <a:ext cx="2394395"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Barcelona</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En</a:t>
            </a:r>
            <a:r>
              <a:rPr kumimoji="0" lang="en-GB" sz="2000" b="0" i="0" u="none" strike="noStrike" kern="0" cap="none" spc="0" normalizeH="0" baseline="0" noProof="0" dirty="0">
                <a:ln>
                  <a:noFill/>
                </a:ln>
                <a:solidFill>
                  <a:srgbClr val="002060"/>
                </a:solidFill>
                <a:effectLst/>
                <a:uLnTx/>
                <a:uFillTx/>
              </a:rPr>
              <a:t> Barcelona</a:t>
            </a:r>
          </a:p>
        </p:txBody>
      </p:sp>
      <p:graphicFrame>
        <p:nvGraphicFramePr>
          <p:cNvPr id="26" name="Table 25">
            <a:extLst>
              <a:ext uri="{FF2B5EF4-FFF2-40B4-BE49-F238E27FC236}">
                <a16:creationId xmlns:a16="http://schemas.microsoft.com/office/drawing/2014/main" id="{9B88F1BD-78FA-42BE-AE11-EB8FFB6E4061}"/>
              </a:ext>
            </a:extLst>
          </p:cNvPr>
          <p:cNvGraphicFramePr>
            <a:graphicFrameLocks noGrp="1"/>
          </p:cNvGraphicFramePr>
          <p:nvPr>
            <p:extLst>
              <p:ext uri="{D42A27DB-BD31-4B8C-83A1-F6EECF244321}">
                <p14:modId xmlns:p14="http://schemas.microsoft.com/office/powerpoint/2010/main" val="2859870800"/>
              </p:ext>
            </p:extLst>
          </p:nvPr>
        </p:nvGraphicFramePr>
        <p:xfrm>
          <a:off x="7869711" y="1173445"/>
          <a:ext cx="3537857" cy="4744804"/>
        </p:xfrm>
        <a:graphic>
          <a:graphicData uri="http://schemas.openxmlformats.org/drawingml/2006/table">
            <a:tbl>
              <a:tblPr firstRow="1" bandRow="1"/>
              <a:tblGrid>
                <a:gridCol w="2890157">
                  <a:extLst>
                    <a:ext uri="{9D8B030D-6E8A-4147-A177-3AD203B41FA5}">
                      <a16:colId xmlns:a16="http://schemas.microsoft.com/office/drawing/2014/main" val="3902333431"/>
                    </a:ext>
                  </a:extLst>
                </a:gridCol>
                <a:gridCol w="647700">
                  <a:extLst>
                    <a:ext uri="{9D8B030D-6E8A-4147-A177-3AD203B41FA5}">
                      <a16:colId xmlns:a16="http://schemas.microsoft.com/office/drawing/2014/main" val="1208048317"/>
                    </a:ext>
                  </a:extLst>
                </a:gridCol>
              </a:tblGrid>
              <a:tr h="394231">
                <a:tc grid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pPr algn="ctr"/>
                      <a:endParaRPr lang="en-GB" dirty="0">
                        <a:solidFill>
                          <a:schemeClr val="tx1"/>
                        </a:solidFill>
                      </a:endParaRPr>
                    </a:p>
                  </a:txBody>
                  <a:tcPr>
                    <a:solidFill>
                      <a:srgbClr val="FF9953"/>
                    </a:solidFill>
                  </a:tcPr>
                </a:tc>
                <a:extLst>
                  <a:ext uri="{0D108BD9-81ED-4DB2-BD59-A6C34878D82A}">
                    <a16:rowId xmlns:a16="http://schemas.microsoft.com/office/drawing/2014/main" val="123209904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feo.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feos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58350783"/>
                  </a:ext>
                </a:extLst>
              </a:tr>
              <a:tr h="42968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ricas.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rica.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4960788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muy famosas.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 muy </a:t>
                      </a:r>
                      <a:r>
                        <a:rPr lang="en-GB" sz="2000" dirty="0" err="1">
                          <a:solidFill>
                            <a:srgbClr val="002060"/>
                          </a:solidFill>
                          <a:latin typeface="Century Gothic" panose="020B0502020202020204" pitchFamily="34" charset="0"/>
                        </a:rPr>
                        <a:t>famosa</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4637574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malo.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malos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0638636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muy barato.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baratos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861412623"/>
                  </a:ext>
                </a:extLst>
              </a:tr>
            </a:tbl>
          </a:graphicData>
        </a:graphic>
      </p:graphicFrame>
      <p:sp>
        <p:nvSpPr>
          <p:cNvPr id="27" name="TextBox 26">
            <a:extLst>
              <a:ext uri="{FF2B5EF4-FFF2-40B4-BE49-F238E27FC236}">
                <a16:creationId xmlns:a16="http://schemas.microsoft.com/office/drawing/2014/main" id="{A27743D8-3940-4EB3-B0A9-27A2881B362D}"/>
              </a:ext>
            </a:extLst>
          </p:cNvPr>
          <p:cNvSpPr txBox="1"/>
          <p:nvPr/>
        </p:nvSpPr>
        <p:spPr>
          <a:xfrm>
            <a:off x="7614483" y="207034"/>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Lee la </a:t>
            </a:r>
            <a:r>
              <a:rPr kumimoji="0" lang="en-GB" sz="2000" b="1" i="1" u="none" strike="noStrike" kern="0" cap="none" spc="0" normalizeH="0" baseline="0" noProof="0" dirty="0" err="1">
                <a:ln>
                  <a:noFill/>
                </a:ln>
                <a:solidFill>
                  <a:srgbClr val="002060"/>
                </a:solidFill>
                <a:effectLst/>
                <a:uLnTx/>
                <a:uFillTx/>
              </a:rPr>
              <a:t>segunda</a:t>
            </a:r>
            <a:r>
              <a:rPr kumimoji="0" lang="en-GB" sz="2000" b="1" i="1" u="none" strike="noStrike" kern="0" cap="none" spc="0" normalizeH="0" baseline="0" noProof="0" dirty="0">
                <a:ln>
                  <a:noFill/>
                </a:ln>
                <a:solidFill>
                  <a:srgbClr val="002060"/>
                </a:solidFill>
                <a:effectLst/>
                <a:uLnTx/>
                <a:uFillTx/>
              </a:rPr>
              <a:t> </a:t>
            </a:r>
            <a:r>
              <a:rPr kumimoji="0" lang="en-GB" sz="2000" b="1" i="1" u="none" strike="noStrike" kern="0" cap="none" spc="0" normalizeH="0" baseline="0" noProof="0" dirty="0" err="1">
                <a:ln>
                  <a:noFill/>
                </a:ln>
                <a:solidFill>
                  <a:srgbClr val="002060"/>
                </a:solidFill>
                <a:effectLst/>
                <a:uLnTx/>
                <a:uFillTx/>
              </a:rPr>
              <a:t>frase</a:t>
            </a:r>
            <a:r>
              <a:rPr kumimoji="0" lang="en-GB" sz="2000" b="1" i="1" u="none" strike="noStrike" kern="0" cap="none" spc="0" normalizeH="0" baseline="0" noProof="0" dirty="0">
                <a:ln>
                  <a:noFill/>
                </a:ln>
                <a:solidFill>
                  <a:srgbClr val="002060"/>
                </a:solidFill>
                <a:effectLst/>
                <a:uLnTx/>
                <a:uFillTx/>
              </a:rPr>
              <a:t>. </a:t>
            </a:r>
          </a:p>
        </p:txBody>
      </p:sp>
      <p:sp>
        <p:nvSpPr>
          <p:cNvPr id="28" name="TextBox 27">
            <a:extLst>
              <a:ext uri="{FF2B5EF4-FFF2-40B4-BE49-F238E27FC236}">
                <a16:creationId xmlns:a16="http://schemas.microsoft.com/office/drawing/2014/main" id="{424EA682-7BA7-4D80-9AC8-71083ED088A0}"/>
              </a:ext>
            </a:extLst>
          </p:cNvPr>
          <p:cNvSpPr txBox="1"/>
          <p:nvPr/>
        </p:nvSpPr>
        <p:spPr>
          <a:xfrm>
            <a:off x="7614482" y="595990"/>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ndParaRPr>
          </a:p>
        </p:txBody>
      </p:sp>
      <p:pic>
        <p:nvPicPr>
          <p:cNvPr id="29" name="Picture 2" descr="http://www.clker.com/cliparts/j/p/l/D/8/K/green-tick-md.png">
            <a:extLst>
              <a:ext uri="{FF2B5EF4-FFF2-40B4-BE49-F238E27FC236}">
                <a16:creationId xmlns:a16="http://schemas.microsoft.com/office/drawing/2014/main" id="{93E139A1-95A0-4C27-875A-B1C6E68E3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0143" y="155922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2B3CA0EF-ADB0-4007-B2EB-EC3A395A6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7860" y="244808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AC958866-48C5-4EF8-B72B-3D6B95AA09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7860" y="373725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http://www.clker.com/cliparts/j/p/l/D/8/K/green-tick-md.png">
            <a:extLst>
              <a:ext uri="{FF2B5EF4-FFF2-40B4-BE49-F238E27FC236}">
                <a16:creationId xmlns:a16="http://schemas.microsoft.com/office/drawing/2014/main" id="{1B04C0CE-053E-49FA-B34F-AC2B2AC1F9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3246" y="419630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 descr="http://www.clker.com/cliparts/j/p/l/D/8/K/green-tick-md.png">
            <a:extLst>
              <a:ext uri="{FF2B5EF4-FFF2-40B4-BE49-F238E27FC236}">
                <a16:creationId xmlns:a16="http://schemas.microsoft.com/office/drawing/2014/main" id="{50AE4C4B-E900-491A-A8B5-9F5E69B97E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4216" y="5495635"/>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1688EFB-81B9-4EDB-A81C-C02C72EBAEB3}"/>
              </a:ext>
            </a:extLst>
          </p:cNvPr>
          <p:cNvSpPr txBox="1"/>
          <p:nvPr/>
        </p:nvSpPr>
        <p:spPr>
          <a:xfrm>
            <a:off x="924281" y="3210576"/>
            <a:ext cx="3812170"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Santiago de </a:t>
            </a:r>
            <a:r>
              <a:rPr kumimoji="0" lang="en-GB" sz="2000" b="0" i="0" u="none" strike="noStrike" kern="0" cap="none" spc="0" normalizeH="0" baseline="0" noProof="0" dirty="0" err="1">
                <a:ln>
                  <a:noFill/>
                </a:ln>
                <a:solidFill>
                  <a:srgbClr val="002060"/>
                </a:solidFill>
                <a:effectLst/>
                <a:uLnTx/>
                <a:uFillTx/>
              </a:rPr>
              <a:t>Compostela</a:t>
            </a:r>
            <a:endParaRPr kumimoji="0" lang="en-GB" sz="2000" b="0" i="0" u="none" strike="noStrike" kern="0" cap="none" spc="0" normalizeH="0" baseline="0" noProof="0" dirty="0">
              <a:ln>
                <a:noFill/>
              </a:ln>
              <a:solidFill>
                <a:srgbClr val="002060"/>
              </a:solidFill>
              <a:effectLst/>
              <a:uLnTx/>
              <a:uFillTx/>
            </a:endParaRP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Santiago de </a:t>
            </a:r>
            <a:r>
              <a:rPr kumimoji="0" lang="en-GB" sz="2000" b="0" i="0" u="none" strike="noStrike" kern="0" cap="none" spc="0" normalizeH="0" baseline="0" noProof="0" dirty="0" err="1">
                <a:ln>
                  <a:noFill/>
                </a:ln>
                <a:solidFill>
                  <a:srgbClr val="002060"/>
                </a:solidFill>
                <a:effectLst/>
                <a:uLnTx/>
                <a:uFillTx/>
              </a:rPr>
              <a:t>Compostela</a:t>
            </a:r>
            <a:endParaRPr kumimoji="0" lang="en-GB" sz="2000" b="0" i="0" u="none" strike="noStrike" kern="0" cap="none" spc="0" normalizeH="0" baseline="0" noProof="0" dirty="0">
              <a:ln>
                <a:noFill/>
              </a:ln>
              <a:solidFill>
                <a:srgbClr val="002060"/>
              </a:solidFill>
              <a:effectLst/>
              <a:uLnTx/>
              <a:uFillTx/>
            </a:endParaRPr>
          </a:p>
        </p:txBody>
      </p:sp>
      <p:sp>
        <p:nvSpPr>
          <p:cNvPr id="35" name="TextBox 34">
            <a:extLst>
              <a:ext uri="{FF2B5EF4-FFF2-40B4-BE49-F238E27FC236}">
                <a16:creationId xmlns:a16="http://schemas.microsoft.com/office/drawing/2014/main" id="{4475676E-C947-444D-AA4C-6ED89E60D4DE}"/>
              </a:ext>
            </a:extLst>
          </p:cNvPr>
          <p:cNvSpPr txBox="1"/>
          <p:nvPr/>
        </p:nvSpPr>
        <p:spPr>
          <a:xfrm>
            <a:off x="5225879" y="5271604"/>
            <a:ext cx="270947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tiene unos </a:t>
            </a:r>
            <a:r>
              <a:rPr kumimoji="0" lang="en-GB" sz="2000" b="0" i="0" u="none" strike="noStrike" kern="0" cap="none" spc="0" normalizeH="0" baseline="0" noProof="0" dirty="0" err="1">
                <a:ln>
                  <a:noFill/>
                </a:ln>
                <a:solidFill>
                  <a:srgbClr val="002060"/>
                </a:solidFill>
                <a:effectLst/>
                <a:uLnTx/>
                <a:uFillTx/>
              </a:rPr>
              <a:t>teatros</a:t>
            </a:r>
            <a:r>
              <a:rPr kumimoji="0" lang="en-GB" sz="2000" b="0" i="0" u="none" strike="noStrike" kern="0" cap="none" spc="0" normalizeH="0" baseline="0" noProof="0" dirty="0">
                <a:ln>
                  <a:noFill/>
                </a:ln>
                <a:solidFill>
                  <a:srgbClr val="002060"/>
                </a:solidFill>
                <a:effectLst/>
                <a:uLnTx/>
                <a:uFillTx/>
              </a:rPr>
              <a:t>.</a:t>
            </a:r>
          </a:p>
        </p:txBody>
      </p:sp>
      <p:sp>
        <p:nvSpPr>
          <p:cNvPr id="36" name="Title 35">
            <a:extLst>
              <a:ext uri="{FF2B5EF4-FFF2-40B4-BE49-F238E27FC236}">
                <a16:creationId xmlns:a16="http://schemas.microsoft.com/office/drawing/2014/main" id="{A93B2325-55B4-45BF-A482-9FA680284C3F}"/>
              </a:ext>
            </a:extLst>
          </p:cNvPr>
          <p:cNvSpPr>
            <a:spLocks noGrp="1"/>
          </p:cNvSpPr>
          <p:nvPr>
            <p:ph type="title"/>
          </p:nvPr>
        </p:nvSpPr>
        <p:spPr>
          <a:xfrm>
            <a:off x="10813383" y="75745"/>
            <a:ext cx="1502777" cy="790341"/>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280411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20" grpId="0"/>
      <p:bldP spid="21" grpId="0"/>
      <p:bldP spid="22" grpId="0"/>
      <p:bldP spid="23" grpId="0"/>
      <p:bldP spid="24" grpId="0"/>
      <p:bldP spid="25" grpId="0"/>
      <p:bldP spid="27" grpId="0"/>
      <p:bldP spid="28"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083" y="72659"/>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ga</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12" descr="raised fis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6420" y="2037232"/>
            <a:ext cx="898679" cy="14301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heckered fla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1953" y="2141461"/>
            <a:ext cx="1181480" cy="1211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pic>
        <p:nvPicPr>
          <p:cNvPr id="16388" name="Picture 4" descr="a present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054" y="1277831"/>
            <a:ext cx="2053733" cy="1512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pic>
        <p:nvPicPr>
          <p:cNvPr id="16386" name="Picture 2" descr="ca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083" y="4360472"/>
            <a:ext cx="2022229" cy="15166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7" name="TextBox 16"/>
          <p:cNvSpPr txBox="1"/>
          <p:nvPr/>
        </p:nvSpPr>
        <p:spPr>
          <a:xfrm>
            <a:off x="5098914" y="5491776"/>
            <a:ext cx="1998878"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[place]</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pic>
        <p:nvPicPr>
          <p:cNvPr id="16390" name="Picture 6" descr="man playing racket spor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36739" y="1274350"/>
            <a:ext cx="1634714" cy="14695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grpSp>
        <p:nvGrpSpPr>
          <p:cNvPr id="2" name="Group 1" descr="girl in the middle of two boys with an arrow pointing towards her"/>
          <p:cNvGrpSpPr/>
          <p:nvPr/>
        </p:nvGrpSpPr>
        <p:grpSpPr>
          <a:xfrm>
            <a:off x="9272427" y="4251102"/>
            <a:ext cx="1522693" cy="1735411"/>
            <a:chOff x="8170335" y="3214515"/>
            <a:chExt cx="2017035" cy="2298812"/>
          </a:xfrm>
        </p:grpSpPr>
        <p:pic>
          <p:nvPicPr>
            <p:cNvPr id="13" name="Picture 12" descr="girl in the middle of two boys with an arrow pointing towards her"/>
            <p:cNvPicPr>
              <a:picLocks noChangeAspect="1"/>
            </p:cNvPicPr>
            <p:nvPr/>
          </p:nvPicPr>
          <p:blipFill rotWithShape="1">
            <a:blip r:embed="rId15"/>
            <a:srcRect l="29619" t="17389" r="58968" b="59483"/>
            <a:stretch/>
          </p:blipFill>
          <p:spPr>
            <a:xfrm>
              <a:off x="8170335" y="3214515"/>
              <a:ext cx="2017035" cy="2298812"/>
            </a:xfrm>
            <a:prstGeom prst="rect">
              <a:avLst/>
            </a:prstGeom>
          </p:spPr>
        </p:pic>
        <p:cxnSp>
          <p:nvCxnSpPr>
            <p:cNvPr id="14" name="Straight Arrow Connector 13"/>
            <p:cNvCxnSpPr/>
            <p:nvPr/>
          </p:nvCxnSpPr>
          <p:spPr>
            <a:xfrm flipH="1">
              <a:off x="9178851" y="3235271"/>
              <a:ext cx="26922" cy="431131"/>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82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5" name="ga_regalo.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388"/>
                                        </p:tgtEl>
                                        <p:attrNameLst>
                                          <p:attrName>style.visibility</p:attrName>
                                        </p:attrNameLst>
                                      </p:cBhvr>
                                      <p:to>
                                        <p:strVal val="visible"/>
                                      </p:to>
                                    </p:set>
                                    <p:animEffect transition="in" filter="fade">
                                      <p:cBhvr>
                                        <p:cTn id="31" dur="500"/>
                                        <p:tgtEl>
                                          <p:spTgt spid="16388"/>
                                        </p:tgtEl>
                                      </p:cBhvr>
                                    </p:animEffect>
                                  </p:childTnLst>
                                  <p:subTnLst>
                                    <p:audio>
                                      <p:cMediaNode>
                                        <p:cTn display="0" masterRel="sameClick">
                                          <p:stCondLst>
                                            <p:cond evt="begin" delay="0">
                                              <p:tn val="29"/>
                                            </p:cond>
                                          </p:stCondLst>
                                          <p:endCondLst>
                                            <p:cond evt="onStopAudio" delay="0">
                                              <p:tgtEl>
                                                <p:sldTgt/>
                                              </p:tgtEl>
                                            </p:cond>
                                          </p:endCondLst>
                                        </p:cTn>
                                        <p:tgtEl>
                                          <p:sndTgt r:embed="rId5" name="ga_regalo.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ga_juga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390"/>
                                        </p:tgtEl>
                                        <p:attrNameLst>
                                          <p:attrName>style.visibility</p:attrName>
                                        </p:attrNameLst>
                                      </p:cBhvr>
                                      <p:to>
                                        <p:strVal val="visible"/>
                                      </p:to>
                                    </p:set>
                                    <p:animEffect transition="in" filter="fade">
                                      <p:cBhvr>
                                        <p:cTn id="41" dur="500"/>
                                        <p:tgtEl>
                                          <p:spTgt spid="16390"/>
                                        </p:tgtEl>
                                      </p:cBhvr>
                                    </p:animEffect>
                                  </p:childTnLst>
                                  <p:subTnLst>
                                    <p:audio>
                                      <p:cMediaNode>
                                        <p:cTn display="0" masterRel="sameClick">
                                          <p:stCondLst>
                                            <p:cond evt="begin" delay="0">
                                              <p:tn val="39"/>
                                            </p:cond>
                                          </p:stCondLst>
                                          <p:endCondLst>
                                            <p:cond evt="onStopAudio" delay="0">
                                              <p:tgtEl>
                                                <p:sldTgt/>
                                              </p:tgtEl>
                                            </p:cond>
                                          </p:endCondLst>
                                        </p:cTn>
                                        <p:tgtEl>
                                          <p:sndTgt r:embed="rId6" name="ga_juga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a_gat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386"/>
                                        </p:tgtEl>
                                        <p:attrNameLst>
                                          <p:attrName>style.visibility</p:attrName>
                                        </p:attrNameLst>
                                      </p:cBhvr>
                                      <p:to>
                                        <p:strVal val="visible"/>
                                      </p:to>
                                    </p:set>
                                    <p:animEffect transition="in" filter="fade">
                                      <p:cBhvr>
                                        <p:cTn id="51" dur="500"/>
                                        <p:tgtEl>
                                          <p:spTgt spid="16386"/>
                                        </p:tgtEl>
                                      </p:cBhvr>
                                    </p:animEffect>
                                  </p:childTnLst>
                                  <p:subTnLst>
                                    <p:audio>
                                      <p:cMediaNode>
                                        <p:cTn display="0" masterRel="sameClick">
                                          <p:stCondLst>
                                            <p:cond evt="begin" delay="0">
                                              <p:tn val="49"/>
                                            </p:cond>
                                          </p:stCondLst>
                                          <p:endCondLst>
                                            <p:cond evt="onStopAudio" delay="0">
                                              <p:tgtEl>
                                                <p:sldTgt/>
                                              </p:tgtEl>
                                            </p:cond>
                                          </p:endCondLst>
                                        </p:cTn>
                                        <p:tgtEl>
                                          <p:sndTgt r:embed="rId7" name="ga_gat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8" name="ga_lug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ga_lug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ga_amiga.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7" grpId="0"/>
      <p:bldP spid="10"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9E898F8D-7584-4835-AA4D-0578E8200AD0}"/>
              </a:ext>
            </a:extLst>
          </p:cNvPr>
          <p:cNvSpPr>
            <a:spLocks noGrp="1"/>
          </p:cNvSpPr>
          <p:nvPr>
            <p:ph type="title"/>
          </p:nvPr>
        </p:nvSpPr>
        <p:spPr>
          <a:xfrm>
            <a:off x="646659" y="0"/>
            <a:ext cx="4354832" cy="917322"/>
          </a:xfrm>
        </p:spPr>
        <p:txBody>
          <a:bodyPr>
            <a:normAutofit/>
          </a:bodyPr>
          <a:lstStyle/>
          <a:p>
            <a:r>
              <a:rPr lang="en-GB" sz="2400" b="1" i="1" dirty="0">
                <a:solidFill>
                  <a:srgbClr val="002060"/>
                </a:solidFill>
                <a:latin typeface="Century Gothic" panose="020B0502020202020204" pitchFamily="34" charset="0"/>
              </a:rPr>
              <a:t>¿</a:t>
            </a:r>
            <a:r>
              <a:rPr lang="en-GB" sz="2400" b="1" i="1" dirty="0" err="1">
                <a:solidFill>
                  <a:srgbClr val="002060"/>
                </a:solidFill>
                <a:latin typeface="Century Gothic" panose="020B0502020202020204" pitchFamily="34" charset="0"/>
              </a:rPr>
              <a:t>Cómo</a:t>
            </a:r>
            <a:r>
              <a:rPr lang="en-GB" sz="2400" b="1" i="1" dirty="0">
                <a:solidFill>
                  <a:srgbClr val="002060"/>
                </a:solidFill>
                <a:latin typeface="Century Gothic" panose="020B0502020202020204" pitchFamily="34" charset="0"/>
              </a:rPr>
              <a:t> se dice </a:t>
            </a:r>
            <a:r>
              <a:rPr lang="en-GB" sz="2400" b="1" i="1" dirty="0" err="1">
                <a:solidFill>
                  <a:srgbClr val="002060"/>
                </a:solidFill>
                <a:latin typeface="Century Gothic" panose="020B0502020202020204" pitchFamily="34" charset="0"/>
              </a:rPr>
              <a:t>en</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inglés</a:t>
            </a:r>
            <a:r>
              <a:rPr lang="en-GB" sz="2400" b="1" i="1" dirty="0">
                <a:solidFill>
                  <a:srgbClr val="002060"/>
                </a:solidFill>
                <a:latin typeface="Century Gothic" panose="020B0502020202020204" pitchFamily="34" charset="0"/>
              </a:rPr>
              <a:t>?</a:t>
            </a:r>
            <a:endParaRPr lang="en-US" sz="2400" dirty="0">
              <a:latin typeface="Century Gothic" panose="020B0502020202020204" pitchFamily="34" charset="0"/>
            </a:endParaRPr>
          </a:p>
        </p:txBody>
      </p:sp>
      <p:sp>
        <p:nvSpPr>
          <p:cNvPr id="7" name="TextBox 6">
            <a:extLst>
              <a:ext uri="{FF2B5EF4-FFF2-40B4-BE49-F238E27FC236}">
                <a16:creationId xmlns:a16="http://schemas.microsoft.com/office/drawing/2014/main" id="{C394FB94-4398-4AC8-9B86-C1E31A0A92D2}"/>
              </a:ext>
            </a:extLst>
          </p:cNvPr>
          <p:cNvSpPr txBox="1"/>
          <p:nvPr/>
        </p:nvSpPr>
        <p:spPr>
          <a:xfrm>
            <a:off x="300475" y="886528"/>
            <a:ext cx="110805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León has some parks. They’re not very pretty.</a:t>
            </a:r>
          </a:p>
        </p:txBody>
      </p:sp>
      <p:sp>
        <p:nvSpPr>
          <p:cNvPr id="8" name="TextBox 7">
            <a:extLst>
              <a:ext uri="{FF2B5EF4-FFF2-40B4-BE49-F238E27FC236}">
                <a16:creationId xmlns:a16="http://schemas.microsoft.com/office/drawing/2014/main" id="{2C301DE7-89F9-4C62-B3C6-08157F4D224E}"/>
              </a:ext>
            </a:extLst>
          </p:cNvPr>
          <p:cNvSpPr txBox="1"/>
          <p:nvPr/>
        </p:nvSpPr>
        <p:spPr>
          <a:xfrm>
            <a:off x="300475" y="1915141"/>
            <a:ext cx="80597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In Oviedo there are some people. They’re rich.</a:t>
            </a:r>
          </a:p>
        </p:txBody>
      </p:sp>
      <p:sp>
        <p:nvSpPr>
          <p:cNvPr id="9" name="TextBox 8">
            <a:extLst>
              <a:ext uri="{FF2B5EF4-FFF2-40B4-BE49-F238E27FC236}">
                <a16:creationId xmlns:a16="http://schemas.microsoft.com/office/drawing/2014/main" id="{A3C5021C-445D-43A7-896C-597E3A99424A}"/>
              </a:ext>
            </a:extLst>
          </p:cNvPr>
          <p:cNvSpPr txBox="1"/>
          <p:nvPr/>
        </p:nvSpPr>
        <p:spPr>
          <a:xfrm>
            <a:off x="382118" y="2964488"/>
            <a:ext cx="82339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 Granada has a bar. It’s ugly.</a:t>
            </a:r>
          </a:p>
        </p:txBody>
      </p:sp>
      <p:sp>
        <p:nvSpPr>
          <p:cNvPr id="10" name="TextBox 9">
            <a:extLst>
              <a:ext uri="{FF2B5EF4-FFF2-40B4-BE49-F238E27FC236}">
                <a16:creationId xmlns:a16="http://schemas.microsoft.com/office/drawing/2014/main" id="{DDB86D09-4071-4E7B-B041-A8503C59B1DE}"/>
              </a:ext>
            </a:extLst>
          </p:cNvPr>
          <p:cNvSpPr txBox="1"/>
          <p:nvPr/>
        </p:nvSpPr>
        <p:spPr>
          <a:xfrm>
            <a:off x="646661" y="1339872"/>
            <a:ext cx="7413477"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León tiene unos parques. No son muy bonitos.</a:t>
            </a:r>
          </a:p>
        </p:txBody>
      </p:sp>
      <p:sp>
        <p:nvSpPr>
          <p:cNvPr id="12" name="TextBox 11">
            <a:extLst>
              <a:ext uri="{FF2B5EF4-FFF2-40B4-BE49-F238E27FC236}">
                <a16:creationId xmlns:a16="http://schemas.microsoft.com/office/drawing/2014/main" id="{19CF09E6-AB4D-409F-AAEC-AC084AAEFA8A}"/>
              </a:ext>
            </a:extLst>
          </p:cNvPr>
          <p:cNvSpPr txBox="1"/>
          <p:nvPr/>
        </p:nvSpPr>
        <p:spPr>
          <a:xfrm>
            <a:off x="646661" y="2348178"/>
            <a:ext cx="618593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En Oviedo hay unas personas. Son ricas. </a:t>
            </a:r>
          </a:p>
        </p:txBody>
      </p:sp>
      <p:sp>
        <p:nvSpPr>
          <p:cNvPr id="13" name="TextBox 12">
            <a:extLst>
              <a:ext uri="{FF2B5EF4-FFF2-40B4-BE49-F238E27FC236}">
                <a16:creationId xmlns:a16="http://schemas.microsoft.com/office/drawing/2014/main" id="{C986CA39-956B-439B-B45F-B537B8B42B85}"/>
              </a:ext>
            </a:extLst>
          </p:cNvPr>
          <p:cNvSpPr txBox="1"/>
          <p:nvPr/>
        </p:nvSpPr>
        <p:spPr>
          <a:xfrm>
            <a:off x="646661" y="3382305"/>
            <a:ext cx="8294140"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Granada tiene un bar. Es feo.</a:t>
            </a:r>
          </a:p>
        </p:txBody>
      </p:sp>
      <p:sp>
        <p:nvSpPr>
          <p:cNvPr id="14" name="TextBox 13">
            <a:extLst>
              <a:ext uri="{FF2B5EF4-FFF2-40B4-BE49-F238E27FC236}">
                <a16:creationId xmlns:a16="http://schemas.microsoft.com/office/drawing/2014/main" id="{AE59D5C8-EA49-4F3D-9EAB-607B84A6EA42}"/>
              </a:ext>
            </a:extLst>
          </p:cNvPr>
          <p:cNvSpPr txBox="1"/>
          <p:nvPr/>
        </p:nvSpPr>
        <p:spPr>
          <a:xfrm>
            <a:off x="300477" y="3973557"/>
            <a:ext cx="96272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 San Sebastián has some houses. They’re expensive.</a:t>
            </a:r>
          </a:p>
        </p:txBody>
      </p:sp>
      <p:sp>
        <p:nvSpPr>
          <p:cNvPr id="15" name="TextBox 14">
            <a:extLst>
              <a:ext uri="{FF2B5EF4-FFF2-40B4-BE49-F238E27FC236}">
                <a16:creationId xmlns:a16="http://schemas.microsoft.com/office/drawing/2014/main" id="{A608A5E9-4D9E-4E80-88D2-4DDF73E069EE}"/>
              </a:ext>
            </a:extLst>
          </p:cNvPr>
          <p:cNvSpPr txBox="1"/>
          <p:nvPr/>
        </p:nvSpPr>
        <p:spPr>
          <a:xfrm>
            <a:off x="646661" y="4465531"/>
            <a:ext cx="9571396"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San Sebastián tiene unas casas. Son caras.</a:t>
            </a:r>
          </a:p>
        </p:txBody>
      </p:sp>
      <p:sp>
        <p:nvSpPr>
          <p:cNvPr id="16" name="Rounded Rectangle 1">
            <a:extLst>
              <a:ext uri="{FF2B5EF4-FFF2-40B4-BE49-F238E27FC236}">
                <a16:creationId xmlns:a16="http://schemas.microsoft.com/office/drawing/2014/main" id="{8453F295-7BF4-44D7-903F-CBD42A1D7089}"/>
              </a:ext>
            </a:extLst>
          </p:cNvPr>
          <p:cNvSpPr/>
          <p:nvPr/>
        </p:nvSpPr>
        <p:spPr>
          <a:xfrm>
            <a:off x="706449" y="850611"/>
            <a:ext cx="7143618"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7" name="Rounded Rectangle 26">
            <a:extLst>
              <a:ext uri="{FF2B5EF4-FFF2-40B4-BE49-F238E27FC236}">
                <a16:creationId xmlns:a16="http://schemas.microsoft.com/office/drawing/2014/main" id="{28307214-76AD-445D-8B64-E553CB55AB8F}"/>
              </a:ext>
            </a:extLst>
          </p:cNvPr>
          <p:cNvSpPr/>
          <p:nvPr/>
        </p:nvSpPr>
        <p:spPr>
          <a:xfrm>
            <a:off x="718804" y="2905420"/>
            <a:ext cx="4390226"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8" name="Rounded Rectangle 27">
            <a:extLst>
              <a:ext uri="{FF2B5EF4-FFF2-40B4-BE49-F238E27FC236}">
                <a16:creationId xmlns:a16="http://schemas.microsoft.com/office/drawing/2014/main" id="{B4414B06-CEB9-4ABD-B781-60323FBB24B8}"/>
              </a:ext>
            </a:extLst>
          </p:cNvPr>
          <p:cNvSpPr/>
          <p:nvPr/>
        </p:nvSpPr>
        <p:spPr>
          <a:xfrm>
            <a:off x="718803" y="1853266"/>
            <a:ext cx="7118911"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9" name="Rounded Rectangle 30">
            <a:extLst>
              <a:ext uri="{FF2B5EF4-FFF2-40B4-BE49-F238E27FC236}">
                <a16:creationId xmlns:a16="http://schemas.microsoft.com/office/drawing/2014/main" id="{83E06920-519B-4760-9E62-CD3D239D0425}"/>
              </a:ext>
            </a:extLst>
          </p:cNvPr>
          <p:cNvSpPr/>
          <p:nvPr/>
        </p:nvSpPr>
        <p:spPr>
          <a:xfrm>
            <a:off x="718803" y="3946486"/>
            <a:ext cx="764142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0" name="TextBox 19">
            <a:extLst>
              <a:ext uri="{FF2B5EF4-FFF2-40B4-BE49-F238E27FC236}">
                <a16:creationId xmlns:a16="http://schemas.microsoft.com/office/drawing/2014/main" id="{EA2098CA-F49C-4033-9011-3B860602A8E8}"/>
              </a:ext>
            </a:extLst>
          </p:cNvPr>
          <p:cNvSpPr txBox="1"/>
          <p:nvPr/>
        </p:nvSpPr>
        <p:spPr>
          <a:xfrm>
            <a:off x="300475" y="4987040"/>
            <a:ext cx="88562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 In Mallorca, there is a school. It’s very small.</a:t>
            </a:r>
          </a:p>
        </p:txBody>
      </p:sp>
      <p:sp>
        <p:nvSpPr>
          <p:cNvPr id="21" name="TextBox 20">
            <a:extLst>
              <a:ext uri="{FF2B5EF4-FFF2-40B4-BE49-F238E27FC236}">
                <a16:creationId xmlns:a16="http://schemas.microsoft.com/office/drawing/2014/main" id="{4B9F667E-5632-4F9D-AAC1-B7E0116049BD}"/>
              </a:ext>
            </a:extLst>
          </p:cNvPr>
          <p:cNvSpPr txBox="1"/>
          <p:nvPr/>
        </p:nvSpPr>
        <p:spPr>
          <a:xfrm>
            <a:off x="646659" y="5479014"/>
            <a:ext cx="8627970"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En Mallorca hay una </a:t>
            </a:r>
            <a:r>
              <a:rPr lang="en-GB" sz="2400" b="1" i="1" dirty="0" err="1">
                <a:solidFill>
                  <a:schemeClr val="accent2"/>
                </a:solidFill>
                <a:latin typeface="Century Gothic" panose="020B0502020202020204" pitchFamily="34" charset="0"/>
              </a:rPr>
              <a:t>escuela</a:t>
            </a:r>
            <a:r>
              <a:rPr lang="en-GB" sz="2400" b="1" i="1" dirty="0">
                <a:solidFill>
                  <a:schemeClr val="accent2"/>
                </a:solidFill>
                <a:latin typeface="Century Gothic" panose="020B0502020202020204" pitchFamily="34" charset="0"/>
              </a:rPr>
              <a:t>. Es muy pequeña.</a:t>
            </a:r>
          </a:p>
        </p:txBody>
      </p:sp>
      <p:sp>
        <p:nvSpPr>
          <p:cNvPr id="22" name="Rounded Rectangle 17">
            <a:extLst>
              <a:ext uri="{FF2B5EF4-FFF2-40B4-BE49-F238E27FC236}">
                <a16:creationId xmlns:a16="http://schemas.microsoft.com/office/drawing/2014/main" id="{30C9122B-ED9F-4007-B521-416487C95C29}"/>
              </a:ext>
            </a:extLst>
          </p:cNvPr>
          <p:cNvSpPr/>
          <p:nvPr/>
        </p:nvSpPr>
        <p:spPr>
          <a:xfrm>
            <a:off x="718803" y="4999363"/>
            <a:ext cx="6581883"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Tree>
    <p:extLst>
      <p:ext uri="{BB962C8B-B14F-4D97-AF65-F5344CB8AC3E}">
        <p14:creationId xmlns:p14="http://schemas.microsoft.com/office/powerpoint/2010/main" val="314730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6" grpId="0" animBg="1"/>
      <p:bldP spid="17" grpId="0" animBg="1"/>
      <p:bldP spid="18" grpId="0" animBg="1"/>
      <p:bldP spid="19"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2" descr="simple spain map - Google Search">
            <a:extLst>
              <a:ext uri="{FF2B5EF4-FFF2-40B4-BE49-F238E27FC236}">
                <a16:creationId xmlns:a16="http://schemas.microsoft.com/office/drawing/2014/main" id="{3C0A8E66-FB2D-4166-B736-AFC79456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70" t="9739" r="8112" b="60140"/>
          <a:stretch/>
        </p:blipFill>
        <p:spPr bwMode="auto">
          <a:xfrm>
            <a:off x="101600" y="1016000"/>
            <a:ext cx="5497095" cy="3416106"/>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6231C12-46A5-4122-B59F-28C73A31A9D0}"/>
              </a:ext>
            </a:extLst>
          </p:cNvPr>
          <p:cNvSpPr txBox="1"/>
          <p:nvPr/>
        </p:nvSpPr>
        <p:spPr>
          <a:xfrm>
            <a:off x="6237324" y="19318"/>
            <a:ext cx="32003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Completa las frases.</a:t>
            </a:r>
          </a:p>
        </p:txBody>
      </p:sp>
      <p:sp>
        <p:nvSpPr>
          <p:cNvPr id="35" name="TextBox 34">
            <a:extLst>
              <a:ext uri="{FF2B5EF4-FFF2-40B4-BE49-F238E27FC236}">
                <a16:creationId xmlns:a16="http://schemas.microsoft.com/office/drawing/2014/main" id="{3EE6A64A-F121-43F5-8306-24F109E234A5}"/>
              </a:ext>
            </a:extLst>
          </p:cNvPr>
          <p:cNvSpPr txBox="1"/>
          <p:nvPr/>
        </p:nvSpPr>
        <p:spPr>
          <a:xfrm>
            <a:off x="6241143" y="640562"/>
            <a:ext cx="1683658" cy="923330"/>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beautiful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calm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small</a:t>
            </a:r>
          </a:p>
        </p:txBody>
      </p:sp>
      <p:cxnSp>
        <p:nvCxnSpPr>
          <p:cNvPr id="36" name="Straight Arrow Connector 35">
            <a:extLst>
              <a:ext uri="{FF2B5EF4-FFF2-40B4-BE49-F238E27FC236}">
                <a16:creationId xmlns:a16="http://schemas.microsoft.com/office/drawing/2014/main" id="{36246DB4-C84E-4F70-9AFA-D1287FF4B107}"/>
              </a:ext>
            </a:extLst>
          </p:cNvPr>
          <p:cNvCxnSpPr/>
          <p:nvPr/>
        </p:nvCxnSpPr>
        <p:spPr>
          <a:xfrm flipH="1">
            <a:off x="3207657" y="936063"/>
            <a:ext cx="3029667" cy="1144730"/>
          </a:xfrm>
          <a:prstGeom prst="straightConnector1">
            <a:avLst/>
          </a:prstGeom>
          <a:noFill/>
          <a:ln w="76200" cap="flat" cmpd="sng" algn="ctr">
            <a:solidFill>
              <a:srgbClr val="002060"/>
            </a:solidFill>
            <a:prstDash val="solid"/>
            <a:miter lim="800000"/>
            <a:tailEnd type="triangle"/>
          </a:ln>
          <a:effectLst/>
        </p:spPr>
      </p:cxnSp>
      <p:sp>
        <p:nvSpPr>
          <p:cNvPr id="37" name="TextBox 36">
            <a:extLst>
              <a:ext uri="{FF2B5EF4-FFF2-40B4-BE49-F238E27FC236}">
                <a16:creationId xmlns:a16="http://schemas.microsoft.com/office/drawing/2014/main" id="{B01AEE12-7228-4BD5-80AA-43EB2AC0852F}"/>
              </a:ext>
            </a:extLst>
          </p:cNvPr>
          <p:cNvSpPr txBox="1"/>
          <p:nvPr/>
        </p:nvSpPr>
        <p:spPr>
          <a:xfrm>
            <a:off x="6241143" y="1737734"/>
            <a:ext cx="1683658" cy="1200329"/>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famous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old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expensive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beautiful</a:t>
            </a:r>
          </a:p>
        </p:txBody>
      </p:sp>
      <p:cxnSp>
        <p:nvCxnSpPr>
          <p:cNvPr id="38" name="Straight Arrow Connector 37">
            <a:extLst>
              <a:ext uri="{FF2B5EF4-FFF2-40B4-BE49-F238E27FC236}">
                <a16:creationId xmlns:a16="http://schemas.microsoft.com/office/drawing/2014/main" id="{8ED5BE5B-ACA0-47FA-9DD4-2E12370829D7}"/>
              </a:ext>
            </a:extLst>
          </p:cNvPr>
          <p:cNvCxnSpPr/>
          <p:nvPr/>
        </p:nvCxnSpPr>
        <p:spPr>
          <a:xfrm flipH="1">
            <a:off x="4542971" y="2058515"/>
            <a:ext cx="1694353" cy="1997963"/>
          </a:xfrm>
          <a:prstGeom prst="straightConnector1">
            <a:avLst/>
          </a:prstGeom>
          <a:noFill/>
          <a:ln w="76200" cap="flat" cmpd="sng" algn="ctr">
            <a:solidFill>
              <a:srgbClr val="002060"/>
            </a:solidFill>
            <a:prstDash val="solid"/>
            <a:miter lim="800000"/>
            <a:tailEnd type="triangle"/>
          </a:ln>
          <a:effectLst/>
        </p:spPr>
      </p:cxnSp>
      <p:cxnSp>
        <p:nvCxnSpPr>
          <p:cNvPr id="39" name="Straight Arrow Connector 38">
            <a:extLst>
              <a:ext uri="{FF2B5EF4-FFF2-40B4-BE49-F238E27FC236}">
                <a16:creationId xmlns:a16="http://schemas.microsoft.com/office/drawing/2014/main" id="{7984CDAD-00EF-45BA-A04A-1AB317DCC0F5}"/>
              </a:ext>
            </a:extLst>
          </p:cNvPr>
          <p:cNvCxnSpPr/>
          <p:nvPr/>
        </p:nvCxnSpPr>
        <p:spPr>
          <a:xfrm flipV="1">
            <a:off x="580571" y="3299994"/>
            <a:ext cx="319315" cy="1378856"/>
          </a:xfrm>
          <a:prstGeom prst="straightConnector1">
            <a:avLst/>
          </a:prstGeom>
          <a:noFill/>
          <a:ln w="76200" cap="flat" cmpd="sng" algn="ctr">
            <a:solidFill>
              <a:srgbClr val="002060"/>
            </a:solidFill>
            <a:prstDash val="solid"/>
            <a:miter lim="800000"/>
            <a:tailEnd type="triangle"/>
          </a:ln>
          <a:effectLst/>
        </p:spPr>
      </p:cxnSp>
      <p:sp>
        <p:nvSpPr>
          <p:cNvPr id="40" name="TextBox 39">
            <a:extLst>
              <a:ext uri="{FF2B5EF4-FFF2-40B4-BE49-F238E27FC236}">
                <a16:creationId xmlns:a16="http://schemas.microsoft.com/office/drawing/2014/main" id="{A5BD17FC-D65D-45B0-AE4C-2AE690EFA22F}"/>
              </a:ext>
            </a:extLst>
          </p:cNvPr>
          <p:cNvSpPr txBox="1"/>
          <p:nvPr/>
        </p:nvSpPr>
        <p:spPr>
          <a:xfrm>
            <a:off x="58057" y="4678850"/>
            <a:ext cx="1683658" cy="369332"/>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famous</a:t>
            </a:r>
          </a:p>
        </p:txBody>
      </p:sp>
      <p:cxnSp>
        <p:nvCxnSpPr>
          <p:cNvPr id="41" name="Straight Arrow Connector 40">
            <a:extLst>
              <a:ext uri="{FF2B5EF4-FFF2-40B4-BE49-F238E27FC236}">
                <a16:creationId xmlns:a16="http://schemas.microsoft.com/office/drawing/2014/main" id="{81CE3D30-3A73-40D8-868C-FCDFB44FA0DE}"/>
              </a:ext>
            </a:extLst>
          </p:cNvPr>
          <p:cNvCxnSpPr/>
          <p:nvPr/>
        </p:nvCxnSpPr>
        <p:spPr>
          <a:xfrm flipH="1" flipV="1">
            <a:off x="2104572" y="4257937"/>
            <a:ext cx="638628" cy="443130"/>
          </a:xfrm>
          <a:prstGeom prst="straightConnector1">
            <a:avLst/>
          </a:prstGeom>
          <a:noFill/>
          <a:ln w="76200" cap="flat" cmpd="sng" algn="ctr">
            <a:solidFill>
              <a:srgbClr val="002060"/>
            </a:solidFill>
            <a:prstDash val="solid"/>
            <a:miter lim="800000"/>
            <a:tailEnd type="triangle"/>
          </a:ln>
          <a:effectLst/>
        </p:spPr>
      </p:cxnSp>
      <p:sp>
        <p:nvSpPr>
          <p:cNvPr id="42" name="TextBox 41">
            <a:extLst>
              <a:ext uri="{FF2B5EF4-FFF2-40B4-BE49-F238E27FC236}">
                <a16:creationId xmlns:a16="http://schemas.microsoft.com/office/drawing/2014/main" id="{FCBB56E1-371F-49FE-A936-D0F39C38041B}"/>
              </a:ext>
            </a:extLst>
          </p:cNvPr>
          <p:cNvSpPr txBox="1"/>
          <p:nvPr/>
        </p:nvSpPr>
        <p:spPr>
          <a:xfrm>
            <a:off x="2220686" y="4701067"/>
            <a:ext cx="1683658" cy="646331"/>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calm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strange</a:t>
            </a:r>
          </a:p>
        </p:txBody>
      </p:sp>
      <p:sp>
        <p:nvSpPr>
          <p:cNvPr id="43" name="TextBox 42">
            <a:extLst>
              <a:ext uri="{FF2B5EF4-FFF2-40B4-BE49-F238E27FC236}">
                <a16:creationId xmlns:a16="http://schemas.microsoft.com/office/drawing/2014/main" id="{635D15BB-2EEE-492E-8EA2-85D43AD756AF}"/>
              </a:ext>
            </a:extLst>
          </p:cNvPr>
          <p:cNvSpPr txBox="1"/>
          <p:nvPr/>
        </p:nvSpPr>
        <p:spPr>
          <a:xfrm>
            <a:off x="1349829" y="46503"/>
            <a:ext cx="1683658" cy="923330"/>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old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cheap</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strange</a:t>
            </a:r>
          </a:p>
        </p:txBody>
      </p:sp>
      <p:cxnSp>
        <p:nvCxnSpPr>
          <p:cNvPr id="44" name="Straight Arrow Connector 43">
            <a:extLst>
              <a:ext uri="{FF2B5EF4-FFF2-40B4-BE49-F238E27FC236}">
                <a16:creationId xmlns:a16="http://schemas.microsoft.com/office/drawing/2014/main" id="{11BE15BD-4ABA-45E2-B082-D90A3906B6B4}"/>
              </a:ext>
            </a:extLst>
          </p:cNvPr>
          <p:cNvCxnSpPr/>
          <p:nvPr/>
        </p:nvCxnSpPr>
        <p:spPr>
          <a:xfrm flipH="1">
            <a:off x="740229" y="891675"/>
            <a:ext cx="609600" cy="1409067"/>
          </a:xfrm>
          <a:prstGeom prst="straightConnector1">
            <a:avLst/>
          </a:prstGeom>
          <a:noFill/>
          <a:ln w="76200" cap="flat" cmpd="sng" algn="ctr">
            <a:solidFill>
              <a:srgbClr val="002060"/>
            </a:solidFill>
            <a:prstDash val="solid"/>
            <a:miter lim="800000"/>
            <a:tailEnd type="triangle"/>
          </a:ln>
          <a:effectLst/>
        </p:spPr>
      </p:cxnSp>
      <p:sp>
        <p:nvSpPr>
          <p:cNvPr id="45" name="TextBox 44">
            <a:extLst>
              <a:ext uri="{FF2B5EF4-FFF2-40B4-BE49-F238E27FC236}">
                <a16:creationId xmlns:a16="http://schemas.microsoft.com/office/drawing/2014/main" id="{88689EE2-13F5-4AA3-869B-C88B42506BF2}"/>
              </a:ext>
            </a:extLst>
          </p:cNvPr>
          <p:cNvSpPr txBox="1"/>
          <p:nvPr/>
        </p:nvSpPr>
        <p:spPr>
          <a:xfrm>
            <a:off x="5598692" y="3457264"/>
            <a:ext cx="70909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1) _______________________________ bonitos.</a:t>
            </a:r>
          </a:p>
        </p:txBody>
      </p:sp>
      <p:sp>
        <p:nvSpPr>
          <p:cNvPr id="46" name="TextBox 45">
            <a:extLst>
              <a:ext uri="{FF2B5EF4-FFF2-40B4-BE49-F238E27FC236}">
                <a16:creationId xmlns:a16="http://schemas.microsoft.com/office/drawing/2014/main" id="{A1AAF9FC-1143-484D-B3C5-5A40BBE9EA83}"/>
              </a:ext>
            </a:extLst>
          </p:cNvPr>
          <p:cNvSpPr txBox="1"/>
          <p:nvPr/>
        </p:nvSpPr>
        <p:spPr>
          <a:xfrm>
            <a:off x="5598694" y="3927229"/>
            <a:ext cx="51961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2) ____________________ </a:t>
            </a:r>
            <a:r>
              <a:rPr kumimoji="0" lang="en-GB" sz="2400" b="0" i="0" u="none" strike="noStrike" kern="0" cap="none" spc="0" normalizeH="0" baseline="0" noProof="0" dirty="0" err="1">
                <a:ln>
                  <a:noFill/>
                </a:ln>
                <a:solidFill>
                  <a:srgbClr val="002060"/>
                </a:solidFill>
                <a:effectLst/>
                <a:uLnTx/>
                <a:uFillTx/>
                <a:latin typeface="+mj-lt"/>
              </a:rPr>
              <a:t>barato</a:t>
            </a:r>
            <a:r>
              <a:rPr kumimoji="0" lang="en-GB" sz="2400" b="0" i="0" u="none" strike="noStrike" kern="0" cap="none" spc="0" normalizeH="0" baseline="0" noProof="0" dirty="0">
                <a:ln>
                  <a:noFill/>
                </a:ln>
                <a:solidFill>
                  <a:srgbClr val="002060"/>
                </a:solidFill>
                <a:effectLst/>
                <a:uLnTx/>
                <a:uFillTx/>
                <a:latin typeface="+mj-lt"/>
              </a:rPr>
              <a:t>.</a:t>
            </a:r>
          </a:p>
        </p:txBody>
      </p:sp>
      <p:sp>
        <p:nvSpPr>
          <p:cNvPr id="47" name="TextBox 46">
            <a:extLst>
              <a:ext uri="{FF2B5EF4-FFF2-40B4-BE49-F238E27FC236}">
                <a16:creationId xmlns:a16="http://schemas.microsoft.com/office/drawing/2014/main" id="{99EFFA85-8460-4C0E-AFB2-C576CE4730E9}"/>
              </a:ext>
            </a:extLst>
          </p:cNvPr>
          <p:cNvSpPr txBox="1"/>
          <p:nvPr/>
        </p:nvSpPr>
        <p:spPr>
          <a:xfrm>
            <a:off x="5598693" y="4393687"/>
            <a:ext cx="642983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3) __________________________ </a:t>
            </a:r>
            <a:r>
              <a:rPr kumimoji="0" lang="en-GB" sz="2400" b="0" i="0" u="none" strike="noStrike" kern="0" cap="none" spc="0" normalizeH="0" baseline="0" noProof="0" dirty="0" err="1">
                <a:ln>
                  <a:noFill/>
                </a:ln>
                <a:solidFill>
                  <a:srgbClr val="002060"/>
                </a:solidFill>
                <a:effectLst/>
                <a:uLnTx/>
                <a:uFillTx/>
                <a:latin typeface="+mj-lt"/>
              </a:rPr>
              <a:t>antiguos</a:t>
            </a:r>
            <a:r>
              <a:rPr kumimoji="0" lang="en-GB" sz="2400" b="0" i="0" u="none" strike="noStrike" kern="0" cap="none" spc="0" normalizeH="0" baseline="0" noProof="0" dirty="0">
                <a:ln>
                  <a:noFill/>
                </a:ln>
                <a:solidFill>
                  <a:srgbClr val="002060"/>
                </a:solidFill>
                <a:effectLst/>
                <a:uLnTx/>
                <a:uFillTx/>
                <a:latin typeface="+mj-lt"/>
              </a:rPr>
              <a:t>.</a:t>
            </a:r>
          </a:p>
        </p:txBody>
      </p:sp>
      <p:sp>
        <p:nvSpPr>
          <p:cNvPr id="48" name="TextBox 47">
            <a:extLst>
              <a:ext uri="{FF2B5EF4-FFF2-40B4-BE49-F238E27FC236}">
                <a16:creationId xmlns:a16="http://schemas.microsoft.com/office/drawing/2014/main" id="{24C964CE-F270-414A-AAB0-F880D8B7FE99}"/>
              </a:ext>
            </a:extLst>
          </p:cNvPr>
          <p:cNvSpPr txBox="1"/>
          <p:nvPr/>
        </p:nvSpPr>
        <p:spPr>
          <a:xfrm>
            <a:off x="5598694" y="4797969"/>
            <a:ext cx="58202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4) ________________________ pequeño.</a:t>
            </a:r>
          </a:p>
        </p:txBody>
      </p:sp>
      <p:sp>
        <p:nvSpPr>
          <p:cNvPr id="49" name="TextBox 48">
            <a:extLst>
              <a:ext uri="{FF2B5EF4-FFF2-40B4-BE49-F238E27FC236}">
                <a16:creationId xmlns:a16="http://schemas.microsoft.com/office/drawing/2014/main" id="{A1E2EF32-BCAD-458E-A637-2DDE08995FF1}"/>
              </a:ext>
            </a:extLst>
          </p:cNvPr>
          <p:cNvSpPr txBox="1"/>
          <p:nvPr/>
        </p:nvSpPr>
        <p:spPr>
          <a:xfrm>
            <a:off x="5598693" y="5233474"/>
            <a:ext cx="70256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5) ______________________________ </a:t>
            </a:r>
            <a:r>
              <a:rPr kumimoji="0" lang="en-GB" sz="2400" b="0" i="0" u="none" strike="noStrike" kern="0" cap="none" spc="0" normalizeH="0" baseline="0" noProof="0" dirty="0" err="1">
                <a:ln>
                  <a:noFill/>
                </a:ln>
                <a:solidFill>
                  <a:srgbClr val="002060"/>
                </a:solidFill>
                <a:effectLst/>
                <a:uLnTx/>
                <a:uFillTx/>
                <a:latin typeface="+mj-lt"/>
              </a:rPr>
              <a:t>tranquilos</a:t>
            </a:r>
            <a:r>
              <a:rPr kumimoji="0" lang="en-GB" sz="2400" b="0" i="0" u="none" strike="noStrike" kern="0" cap="none" spc="0" normalizeH="0" baseline="0" noProof="0" dirty="0">
                <a:ln>
                  <a:noFill/>
                </a:ln>
                <a:solidFill>
                  <a:srgbClr val="002060"/>
                </a:solidFill>
                <a:effectLst/>
                <a:uLnTx/>
                <a:uFillTx/>
                <a:latin typeface="+mj-lt"/>
              </a:rPr>
              <a:t>.</a:t>
            </a:r>
          </a:p>
        </p:txBody>
      </p:sp>
      <p:sp>
        <p:nvSpPr>
          <p:cNvPr id="50" name="TextBox 49">
            <a:extLst>
              <a:ext uri="{FF2B5EF4-FFF2-40B4-BE49-F238E27FC236}">
                <a16:creationId xmlns:a16="http://schemas.microsoft.com/office/drawing/2014/main" id="{6413E82A-0945-4F39-A152-CE9DD28FD1A7}"/>
              </a:ext>
            </a:extLst>
          </p:cNvPr>
          <p:cNvSpPr txBox="1"/>
          <p:nvPr/>
        </p:nvSpPr>
        <p:spPr>
          <a:xfrm>
            <a:off x="5962461" y="3404506"/>
            <a:ext cx="565150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mj-lt"/>
              </a:rPr>
              <a:t>Barcelona y San Sebastián son</a:t>
            </a:r>
          </a:p>
        </p:txBody>
      </p:sp>
      <p:sp>
        <p:nvSpPr>
          <p:cNvPr id="51" name="TextBox 50">
            <a:extLst>
              <a:ext uri="{FF2B5EF4-FFF2-40B4-BE49-F238E27FC236}">
                <a16:creationId xmlns:a16="http://schemas.microsoft.com/office/drawing/2014/main" id="{FB3199E0-5246-477C-87AF-1D608114107F}"/>
              </a:ext>
            </a:extLst>
          </p:cNvPr>
          <p:cNvSpPr txBox="1"/>
          <p:nvPr/>
        </p:nvSpPr>
        <p:spPr>
          <a:xfrm>
            <a:off x="6643724" y="3865625"/>
            <a:ext cx="21444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mj-lt"/>
              </a:rPr>
              <a:t>Bilbao es</a:t>
            </a:r>
          </a:p>
        </p:txBody>
      </p:sp>
      <p:sp>
        <p:nvSpPr>
          <p:cNvPr id="52" name="TextBox 51">
            <a:extLst>
              <a:ext uri="{FF2B5EF4-FFF2-40B4-BE49-F238E27FC236}">
                <a16:creationId xmlns:a16="http://schemas.microsoft.com/office/drawing/2014/main" id="{04B6CD44-67FF-4FEB-9E81-AF00054CDE3A}"/>
              </a:ext>
            </a:extLst>
          </p:cNvPr>
          <p:cNvSpPr txBox="1"/>
          <p:nvPr/>
        </p:nvSpPr>
        <p:spPr>
          <a:xfrm>
            <a:off x="6204666" y="4327294"/>
            <a:ext cx="42091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mj-lt"/>
              </a:rPr>
              <a:t>Bilbao y Barcelona son</a:t>
            </a:r>
          </a:p>
        </p:txBody>
      </p:sp>
      <p:sp>
        <p:nvSpPr>
          <p:cNvPr id="53" name="TextBox 52">
            <a:extLst>
              <a:ext uri="{FF2B5EF4-FFF2-40B4-BE49-F238E27FC236}">
                <a16:creationId xmlns:a16="http://schemas.microsoft.com/office/drawing/2014/main" id="{51C3F31A-DD05-46F3-8E27-EF809C5D47CF}"/>
              </a:ext>
            </a:extLst>
          </p:cNvPr>
          <p:cNvSpPr txBox="1"/>
          <p:nvPr/>
        </p:nvSpPr>
        <p:spPr>
          <a:xfrm>
            <a:off x="6469554" y="4771809"/>
            <a:ext cx="42091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mj-lt"/>
              </a:rPr>
              <a:t>San Sebastián es</a:t>
            </a:r>
          </a:p>
        </p:txBody>
      </p:sp>
      <p:sp>
        <p:nvSpPr>
          <p:cNvPr id="54" name="TextBox 53">
            <a:extLst>
              <a:ext uri="{FF2B5EF4-FFF2-40B4-BE49-F238E27FC236}">
                <a16:creationId xmlns:a16="http://schemas.microsoft.com/office/drawing/2014/main" id="{C33768C7-3DAF-49F2-BDD0-E6AD3A7B945F}"/>
              </a:ext>
            </a:extLst>
          </p:cNvPr>
          <p:cNvSpPr txBox="1"/>
          <p:nvPr/>
        </p:nvSpPr>
        <p:spPr>
          <a:xfrm>
            <a:off x="6048445" y="5193583"/>
            <a:ext cx="505135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mj-lt"/>
              </a:rPr>
              <a:t>Zaragoza y San Sebastián son </a:t>
            </a:r>
          </a:p>
        </p:txBody>
      </p:sp>
      <p:sp>
        <p:nvSpPr>
          <p:cNvPr id="55" name="TextBox 54">
            <a:extLst>
              <a:ext uri="{FF2B5EF4-FFF2-40B4-BE49-F238E27FC236}">
                <a16:creationId xmlns:a16="http://schemas.microsoft.com/office/drawing/2014/main" id="{619C06EE-057C-4FDC-AF1B-849382ADA3CF}"/>
              </a:ext>
            </a:extLst>
          </p:cNvPr>
          <p:cNvSpPr txBox="1"/>
          <p:nvPr/>
        </p:nvSpPr>
        <p:spPr>
          <a:xfrm>
            <a:off x="5598692" y="5672081"/>
            <a:ext cx="70256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6) ________________________ </a:t>
            </a:r>
            <a:r>
              <a:rPr kumimoji="0" lang="en-GB" sz="2400" b="0" i="0" u="none" strike="noStrike" kern="0" cap="none" spc="0" normalizeH="0" baseline="0" noProof="0" dirty="0" err="1">
                <a:ln>
                  <a:noFill/>
                </a:ln>
                <a:solidFill>
                  <a:srgbClr val="002060"/>
                </a:solidFill>
                <a:effectLst/>
                <a:uLnTx/>
                <a:uFillTx/>
                <a:latin typeface="+mj-lt"/>
              </a:rPr>
              <a:t>raros</a:t>
            </a:r>
            <a:r>
              <a:rPr kumimoji="0" lang="en-GB" sz="2400" b="0" i="0" u="none" strike="noStrike" kern="0" cap="none" spc="0" normalizeH="0" baseline="0" noProof="0" dirty="0">
                <a:ln>
                  <a:noFill/>
                </a:ln>
                <a:solidFill>
                  <a:srgbClr val="002060"/>
                </a:solidFill>
                <a:effectLst/>
                <a:uLnTx/>
                <a:uFillTx/>
                <a:latin typeface="+mj-lt"/>
              </a:rPr>
              <a:t>.</a:t>
            </a:r>
          </a:p>
        </p:txBody>
      </p:sp>
      <p:sp>
        <p:nvSpPr>
          <p:cNvPr id="56" name="TextBox 55">
            <a:extLst>
              <a:ext uri="{FF2B5EF4-FFF2-40B4-BE49-F238E27FC236}">
                <a16:creationId xmlns:a16="http://schemas.microsoft.com/office/drawing/2014/main" id="{6902E1B4-8B51-453F-B994-29D902F5466A}"/>
              </a:ext>
            </a:extLst>
          </p:cNvPr>
          <p:cNvSpPr txBox="1"/>
          <p:nvPr/>
        </p:nvSpPr>
        <p:spPr>
          <a:xfrm>
            <a:off x="6048444" y="5614698"/>
            <a:ext cx="37109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solidFill>
                <a:effectLst/>
                <a:uLnTx/>
                <a:uFillTx/>
                <a:latin typeface="+mj-lt"/>
              </a:rPr>
              <a:t>Bilbao y Zaragoza son</a:t>
            </a:r>
          </a:p>
        </p:txBody>
      </p:sp>
      <p:sp>
        <p:nvSpPr>
          <p:cNvPr id="57" name="TextBox 56">
            <a:extLst>
              <a:ext uri="{FF2B5EF4-FFF2-40B4-BE49-F238E27FC236}">
                <a16:creationId xmlns:a16="http://schemas.microsoft.com/office/drawing/2014/main" id="{71A41629-2712-4CC7-BDE8-49DE7EC470C0}"/>
              </a:ext>
            </a:extLst>
          </p:cNvPr>
          <p:cNvSpPr txBox="1"/>
          <p:nvPr/>
        </p:nvSpPr>
        <p:spPr>
          <a:xfrm>
            <a:off x="3269156" y="28328"/>
            <a:ext cx="32003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¿Cómo es España?</a:t>
            </a:r>
          </a:p>
        </p:txBody>
      </p:sp>
      <p:sp>
        <p:nvSpPr>
          <p:cNvPr id="58" name="Title 57">
            <a:extLst>
              <a:ext uri="{FF2B5EF4-FFF2-40B4-BE49-F238E27FC236}">
                <a16:creationId xmlns:a16="http://schemas.microsoft.com/office/drawing/2014/main" id="{AEE3E2F9-1166-4AD2-8E2B-2074EE20173B}"/>
              </a:ext>
            </a:extLst>
          </p:cNvPr>
          <p:cNvSpPr>
            <a:spLocks noGrp="1"/>
          </p:cNvSpPr>
          <p:nvPr>
            <p:ph type="title"/>
          </p:nvPr>
        </p:nvSpPr>
        <p:spPr>
          <a:xfrm>
            <a:off x="10834914" y="-181799"/>
            <a:ext cx="1357086"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p>
        </p:txBody>
      </p:sp>
      <p:pic>
        <p:nvPicPr>
          <p:cNvPr id="2" name="Picture 1" descr="san-sebastian-447407_6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0455" y="796636"/>
            <a:ext cx="3359727" cy="1997364"/>
          </a:xfrm>
          <a:prstGeom prst="rect">
            <a:avLst/>
          </a:prstGeom>
        </p:spPr>
      </p:pic>
      <p:sp>
        <p:nvSpPr>
          <p:cNvPr id="3" name="Rectangle 2"/>
          <p:cNvSpPr/>
          <p:nvPr/>
        </p:nvSpPr>
        <p:spPr>
          <a:xfrm>
            <a:off x="8890000" y="2805545"/>
            <a:ext cx="2332182"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San </a:t>
            </a:r>
            <a:r>
              <a:rPr lang="en-US" sz="2000" dirty="0" err="1"/>
              <a:t>Sebastián</a:t>
            </a:r>
            <a:endParaRPr lang="en-US" sz="2000" dirty="0"/>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7" grpId="0" animBg="1"/>
      <p:bldP spid="40" grpId="0" animBg="1"/>
      <p:bldP spid="42" grpId="0" animBg="1"/>
      <p:bldP spid="43" grpId="0" animBg="1"/>
      <p:bldP spid="45" grpId="0"/>
      <p:bldP spid="46" grpId="0"/>
      <p:bldP spid="47" grpId="0"/>
      <p:bldP spid="48" grpId="0"/>
      <p:bldP spid="49" grpId="0"/>
      <p:bldP spid="50" grpId="0"/>
      <p:bldP spid="51" grpId="0"/>
      <p:bldP spid="52" grpId="0"/>
      <p:bldP spid="53" grpId="0"/>
      <p:bldP spid="54" grpId="0"/>
      <p:bldP spid="55" grpId="0"/>
      <p:bldP spid="56" grpId="0"/>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98131AB-52FF-46A5-9BFA-1E39C538D337}"/>
              </a:ext>
            </a:extLst>
          </p:cNvPr>
          <p:cNvSpPr txBox="1"/>
          <p:nvPr/>
        </p:nvSpPr>
        <p:spPr>
          <a:xfrm>
            <a:off x="4208635" y="1240950"/>
            <a:ext cx="547952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¿Cómo es Inglaterra? </a:t>
            </a:r>
          </a:p>
        </p:txBody>
      </p:sp>
      <p:sp>
        <p:nvSpPr>
          <p:cNvPr id="8" name="TextBox 7">
            <a:extLst>
              <a:ext uri="{FF2B5EF4-FFF2-40B4-BE49-F238E27FC236}">
                <a16:creationId xmlns:a16="http://schemas.microsoft.com/office/drawing/2014/main" id="{BE7B5D70-57E4-44F3-8239-6C273A842176}"/>
              </a:ext>
            </a:extLst>
          </p:cNvPr>
          <p:cNvSpPr txBox="1"/>
          <p:nvPr/>
        </p:nvSpPr>
        <p:spPr>
          <a:xfrm>
            <a:off x="354137" y="2335111"/>
            <a:ext cx="600204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Completa las frases.</a:t>
            </a:r>
          </a:p>
        </p:txBody>
      </p:sp>
      <p:pic>
        <p:nvPicPr>
          <p:cNvPr id="9" name="Picture 8">
            <a:extLst>
              <a:ext uri="{FF2B5EF4-FFF2-40B4-BE49-F238E27FC236}">
                <a16:creationId xmlns:a16="http://schemas.microsoft.com/office/drawing/2014/main" id="{7F52AF87-4559-404E-B6BC-791E9770B7E2}"/>
              </a:ext>
            </a:extLst>
          </p:cNvPr>
          <p:cNvPicPr>
            <a:picLocks noChangeAspect="1"/>
          </p:cNvPicPr>
          <p:nvPr/>
        </p:nvPicPr>
        <p:blipFill rotWithShape="1">
          <a:blip r:embed="rId4">
            <a:clrChange>
              <a:clrFrom>
                <a:srgbClr val="FCFAFB"/>
              </a:clrFrom>
              <a:clrTo>
                <a:srgbClr val="FCFAFB">
                  <a:alpha val="0"/>
                </a:srgbClr>
              </a:clrTo>
            </a:clrChange>
            <a:extLst>
              <a:ext uri="{28A0092B-C50C-407E-A947-70E740481C1C}">
                <a14:useLocalDpi xmlns:a14="http://schemas.microsoft.com/office/drawing/2010/main" val="0"/>
              </a:ext>
            </a:extLst>
          </a:blip>
          <a:srcRect l="25089" r="23076"/>
          <a:stretch/>
        </p:blipFill>
        <p:spPr>
          <a:xfrm>
            <a:off x="7540618" y="1672555"/>
            <a:ext cx="4267590" cy="4603735"/>
          </a:xfrm>
          <a:prstGeom prst="rect">
            <a:avLst/>
          </a:prstGeom>
        </p:spPr>
      </p:pic>
      <p:sp>
        <p:nvSpPr>
          <p:cNvPr id="10" name="TextBox 9">
            <a:extLst>
              <a:ext uri="{FF2B5EF4-FFF2-40B4-BE49-F238E27FC236}">
                <a16:creationId xmlns:a16="http://schemas.microsoft.com/office/drawing/2014/main" id="{29510ADA-7CF2-4905-A294-AC54D88E91E3}"/>
              </a:ext>
            </a:extLst>
          </p:cNvPr>
          <p:cNvSpPr txBox="1"/>
          <p:nvPr/>
        </p:nvSpPr>
        <p:spPr>
          <a:xfrm>
            <a:off x="120386" y="2909135"/>
            <a:ext cx="70909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1) ____________________ bonitos.</a:t>
            </a:r>
          </a:p>
        </p:txBody>
      </p:sp>
      <p:sp>
        <p:nvSpPr>
          <p:cNvPr id="11" name="TextBox 10">
            <a:extLst>
              <a:ext uri="{FF2B5EF4-FFF2-40B4-BE49-F238E27FC236}">
                <a16:creationId xmlns:a16="http://schemas.microsoft.com/office/drawing/2014/main" id="{6202615D-71E9-443B-927E-FACE23277CBF}"/>
              </a:ext>
            </a:extLst>
          </p:cNvPr>
          <p:cNvSpPr txBox="1"/>
          <p:nvPr/>
        </p:nvSpPr>
        <p:spPr>
          <a:xfrm>
            <a:off x="120388" y="3379100"/>
            <a:ext cx="51961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2) ____________________ </a:t>
            </a:r>
            <a:r>
              <a:rPr kumimoji="0" lang="en-GB" sz="2400" b="0" i="0" u="none" strike="noStrike" kern="0" cap="none" spc="0" normalizeH="0" baseline="0" noProof="0" dirty="0" err="1">
                <a:ln>
                  <a:noFill/>
                </a:ln>
                <a:solidFill>
                  <a:srgbClr val="002060"/>
                </a:solidFill>
                <a:effectLst/>
                <a:uLnTx/>
                <a:uFillTx/>
              </a:rPr>
              <a:t>barato</a:t>
            </a:r>
            <a:r>
              <a:rPr kumimoji="0" lang="en-GB" sz="2400" b="0" i="0" u="none" strike="noStrike" kern="0" cap="none" spc="0" normalizeH="0" baseline="0" noProof="0" dirty="0">
                <a:ln>
                  <a:noFill/>
                </a:ln>
                <a:solidFill>
                  <a:srgbClr val="002060"/>
                </a:solidFill>
                <a:effectLst/>
                <a:uLnTx/>
                <a:uFillTx/>
              </a:rPr>
              <a:t>.</a:t>
            </a:r>
          </a:p>
        </p:txBody>
      </p:sp>
      <p:sp>
        <p:nvSpPr>
          <p:cNvPr id="12" name="TextBox 11">
            <a:extLst>
              <a:ext uri="{FF2B5EF4-FFF2-40B4-BE49-F238E27FC236}">
                <a16:creationId xmlns:a16="http://schemas.microsoft.com/office/drawing/2014/main" id="{B63D5DF8-80EF-4462-BFD5-8C58EDF1BC27}"/>
              </a:ext>
            </a:extLst>
          </p:cNvPr>
          <p:cNvSpPr txBox="1"/>
          <p:nvPr/>
        </p:nvSpPr>
        <p:spPr>
          <a:xfrm>
            <a:off x="120387" y="3845558"/>
            <a:ext cx="642983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3) ____________________ </a:t>
            </a:r>
            <a:r>
              <a:rPr kumimoji="0" lang="en-GB" sz="2400" b="0" i="0" u="none" strike="noStrike" kern="0" cap="none" spc="0" normalizeH="0" baseline="0" noProof="0" dirty="0" err="1">
                <a:ln>
                  <a:noFill/>
                </a:ln>
                <a:solidFill>
                  <a:srgbClr val="002060"/>
                </a:solidFill>
                <a:effectLst/>
                <a:uLnTx/>
                <a:uFillTx/>
              </a:rPr>
              <a:t>antiguos</a:t>
            </a:r>
            <a:r>
              <a:rPr kumimoji="0" lang="en-GB" sz="2400" b="0" i="0" u="none" strike="noStrike" kern="0" cap="none" spc="0" normalizeH="0" baseline="0" noProof="0" dirty="0">
                <a:ln>
                  <a:noFill/>
                </a:ln>
                <a:solidFill>
                  <a:srgbClr val="002060"/>
                </a:solidFill>
                <a:effectLst/>
                <a:uLnTx/>
                <a:uFillTx/>
              </a:rPr>
              <a:t>.</a:t>
            </a:r>
          </a:p>
        </p:txBody>
      </p:sp>
      <p:sp>
        <p:nvSpPr>
          <p:cNvPr id="13" name="TextBox 12">
            <a:extLst>
              <a:ext uri="{FF2B5EF4-FFF2-40B4-BE49-F238E27FC236}">
                <a16:creationId xmlns:a16="http://schemas.microsoft.com/office/drawing/2014/main" id="{1382B27A-A655-4979-8B38-0A9818B2A200}"/>
              </a:ext>
            </a:extLst>
          </p:cNvPr>
          <p:cNvSpPr txBox="1"/>
          <p:nvPr/>
        </p:nvSpPr>
        <p:spPr>
          <a:xfrm>
            <a:off x="120388" y="4249840"/>
            <a:ext cx="58202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4) ____________________ pequeño.</a:t>
            </a:r>
          </a:p>
        </p:txBody>
      </p:sp>
      <p:sp>
        <p:nvSpPr>
          <p:cNvPr id="14" name="TextBox 13">
            <a:extLst>
              <a:ext uri="{FF2B5EF4-FFF2-40B4-BE49-F238E27FC236}">
                <a16:creationId xmlns:a16="http://schemas.microsoft.com/office/drawing/2014/main" id="{A8BC974C-C3B9-41AC-9761-C6E364E7737A}"/>
              </a:ext>
            </a:extLst>
          </p:cNvPr>
          <p:cNvSpPr txBox="1"/>
          <p:nvPr/>
        </p:nvSpPr>
        <p:spPr>
          <a:xfrm>
            <a:off x="120387" y="4685345"/>
            <a:ext cx="70256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5) ____________________ </a:t>
            </a:r>
            <a:r>
              <a:rPr kumimoji="0" lang="en-GB" sz="2400" b="0" i="0" u="none" strike="noStrike" kern="0" cap="none" spc="0" normalizeH="0" baseline="0" noProof="0" dirty="0" err="1">
                <a:ln>
                  <a:noFill/>
                </a:ln>
                <a:solidFill>
                  <a:srgbClr val="002060"/>
                </a:solidFill>
                <a:effectLst/>
                <a:uLnTx/>
                <a:uFillTx/>
              </a:rPr>
              <a:t>tranquilos</a:t>
            </a:r>
            <a:r>
              <a:rPr kumimoji="0" lang="en-GB" sz="2400" b="0" i="0" u="none" strike="noStrike" kern="0" cap="none" spc="0" normalizeH="0" baseline="0" noProof="0" dirty="0">
                <a:ln>
                  <a:noFill/>
                </a:ln>
                <a:solidFill>
                  <a:srgbClr val="002060"/>
                </a:solidFill>
                <a:effectLst/>
                <a:uLnTx/>
                <a:uFillTx/>
              </a:rPr>
              <a:t>.</a:t>
            </a:r>
          </a:p>
        </p:txBody>
      </p:sp>
      <p:sp>
        <p:nvSpPr>
          <p:cNvPr id="15" name="TextBox 14">
            <a:extLst>
              <a:ext uri="{FF2B5EF4-FFF2-40B4-BE49-F238E27FC236}">
                <a16:creationId xmlns:a16="http://schemas.microsoft.com/office/drawing/2014/main" id="{2F87FF38-B153-426A-973B-378865652E7D}"/>
              </a:ext>
            </a:extLst>
          </p:cNvPr>
          <p:cNvSpPr txBox="1"/>
          <p:nvPr/>
        </p:nvSpPr>
        <p:spPr>
          <a:xfrm>
            <a:off x="120386" y="5123952"/>
            <a:ext cx="70256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6) _____________________</a:t>
            </a:r>
            <a:r>
              <a:rPr kumimoji="0" lang="en-GB" sz="2400" b="0" i="0" u="none" strike="noStrike" kern="0" cap="none" spc="0" normalizeH="0" baseline="0" noProof="0" dirty="0" err="1">
                <a:ln>
                  <a:noFill/>
                </a:ln>
                <a:solidFill>
                  <a:srgbClr val="002060"/>
                </a:solidFill>
                <a:effectLst/>
                <a:uLnTx/>
                <a:uFillTx/>
              </a:rPr>
              <a:t>feo</a:t>
            </a:r>
            <a:r>
              <a:rPr kumimoji="0" lang="en-GB" sz="2400" b="0" i="0" u="none" strike="noStrike" kern="0" cap="none" spc="0" normalizeH="0" baseline="0" noProof="0" dirty="0">
                <a:ln>
                  <a:noFill/>
                </a:ln>
                <a:solidFill>
                  <a:srgbClr val="002060"/>
                </a:solidFill>
                <a:effectLst/>
                <a:uLnTx/>
                <a:uFillTx/>
              </a:rPr>
              <a:t>.</a:t>
            </a:r>
          </a:p>
        </p:txBody>
      </p:sp>
      <p:sp>
        <p:nvSpPr>
          <p:cNvPr id="16" name="TextBox 15">
            <a:extLst>
              <a:ext uri="{FF2B5EF4-FFF2-40B4-BE49-F238E27FC236}">
                <a16:creationId xmlns:a16="http://schemas.microsoft.com/office/drawing/2014/main" id="{9895725C-D593-4F61-A25F-4789B6BCC656}"/>
              </a:ext>
            </a:extLst>
          </p:cNvPr>
          <p:cNvSpPr txBox="1"/>
          <p:nvPr/>
        </p:nvSpPr>
        <p:spPr>
          <a:xfrm>
            <a:off x="354138" y="1243271"/>
            <a:ext cx="217026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 ejemplo:</a:t>
            </a:r>
          </a:p>
        </p:txBody>
      </p:sp>
      <p:sp>
        <p:nvSpPr>
          <p:cNvPr id="17" name="TextBox 16">
            <a:extLst>
              <a:ext uri="{FF2B5EF4-FFF2-40B4-BE49-F238E27FC236}">
                <a16:creationId xmlns:a16="http://schemas.microsoft.com/office/drawing/2014/main" id="{96A7BF97-E3B2-452C-A838-FE8CD49B5A2A}"/>
              </a:ext>
            </a:extLst>
          </p:cNvPr>
          <p:cNvSpPr txBox="1"/>
          <p:nvPr/>
        </p:nvSpPr>
        <p:spPr>
          <a:xfrm>
            <a:off x="354137" y="1621393"/>
            <a:ext cx="3941013"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2060"/>
                </a:solidFill>
                <a:effectLst/>
                <a:uLnTx/>
                <a:uFillTx/>
              </a:rPr>
              <a:t>Sheffield es </a:t>
            </a:r>
            <a:r>
              <a:rPr kumimoji="0" lang="en-GB" sz="2400" b="0" i="0" u="none" strike="noStrike" kern="0" cap="none" spc="0" normalizeH="0" baseline="0" noProof="0" dirty="0" err="1">
                <a:ln>
                  <a:noFill/>
                </a:ln>
                <a:solidFill>
                  <a:srgbClr val="002060"/>
                </a:solidFill>
                <a:effectLst/>
                <a:uLnTx/>
                <a:uFillTx/>
              </a:rPr>
              <a:t>barato</a:t>
            </a:r>
            <a:r>
              <a:rPr kumimoji="0" lang="en-GB" sz="2400" b="0" i="0" u="none" strike="noStrike" kern="0" cap="none" spc="0" normalizeH="0" baseline="0" noProof="0" dirty="0">
                <a:ln>
                  <a:noFill/>
                </a:ln>
                <a:solidFill>
                  <a:srgbClr val="002060"/>
                </a:solidFill>
                <a:effectLst/>
                <a:uLnTx/>
                <a:uFillTx/>
              </a:rPr>
              <a:t>.</a:t>
            </a:r>
          </a:p>
        </p:txBody>
      </p:sp>
      <p:sp>
        <p:nvSpPr>
          <p:cNvPr id="18" name="TextBox 17">
            <a:extLst>
              <a:ext uri="{FF2B5EF4-FFF2-40B4-BE49-F238E27FC236}">
                <a16:creationId xmlns:a16="http://schemas.microsoft.com/office/drawing/2014/main" id="{9382F410-CCEB-4917-8044-BC55DA8B89AA}"/>
              </a:ext>
            </a:extLst>
          </p:cNvPr>
          <p:cNvSpPr txBox="1"/>
          <p:nvPr/>
        </p:nvSpPr>
        <p:spPr>
          <a:xfrm>
            <a:off x="354137" y="1975257"/>
            <a:ext cx="4681241"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2060"/>
                </a:solidFill>
                <a:effectLst/>
                <a:uLnTx/>
                <a:uFillTx/>
              </a:rPr>
              <a:t>Bristol y Oxford son </a:t>
            </a:r>
            <a:r>
              <a:rPr kumimoji="0" lang="en-GB" sz="2400" b="0" i="0" u="none" strike="noStrike" kern="0" cap="none" spc="0" normalizeH="0" baseline="0" noProof="0" dirty="0" err="1">
                <a:ln>
                  <a:noFill/>
                </a:ln>
                <a:solidFill>
                  <a:srgbClr val="002060"/>
                </a:solidFill>
                <a:effectLst/>
                <a:uLnTx/>
                <a:uFillTx/>
              </a:rPr>
              <a:t>caros</a:t>
            </a:r>
            <a:r>
              <a:rPr kumimoji="0" lang="en-GB" sz="2400" b="0" i="0" u="none" strike="noStrike" kern="0" cap="none" spc="0" normalizeH="0" baseline="0" noProof="0" dirty="0">
                <a:ln>
                  <a:noFill/>
                </a:ln>
                <a:solidFill>
                  <a:srgbClr val="002060"/>
                </a:solidFill>
                <a:effectLst/>
                <a:uLnTx/>
                <a:uFillTx/>
              </a:rPr>
              <a:t>.</a:t>
            </a:r>
          </a:p>
        </p:txBody>
      </p:sp>
      <p:sp>
        <p:nvSpPr>
          <p:cNvPr id="19" name="TextBox 18">
            <a:extLst>
              <a:ext uri="{FF2B5EF4-FFF2-40B4-BE49-F238E27FC236}">
                <a16:creationId xmlns:a16="http://schemas.microsoft.com/office/drawing/2014/main" id="{91C50B61-B625-493E-A3B2-3A0D282677C3}"/>
              </a:ext>
            </a:extLst>
          </p:cNvPr>
          <p:cNvSpPr txBox="1"/>
          <p:nvPr/>
        </p:nvSpPr>
        <p:spPr>
          <a:xfrm>
            <a:off x="142156" y="5559457"/>
            <a:ext cx="504753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7) _____________________</a:t>
            </a:r>
            <a:r>
              <a:rPr kumimoji="0" lang="en-GB" sz="2400" b="0" i="0" u="none" strike="noStrike" kern="0" cap="none" spc="0" normalizeH="0" baseline="0" noProof="0" dirty="0" err="1">
                <a:ln>
                  <a:noFill/>
                </a:ln>
                <a:solidFill>
                  <a:srgbClr val="002060"/>
                </a:solidFill>
                <a:effectLst/>
                <a:uLnTx/>
                <a:uFillTx/>
              </a:rPr>
              <a:t>raro</a:t>
            </a:r>
            <a:r>
              <a:rPr kumimoji="0" lang="en-GB" sz="2400" b="0" i="0" u="none" strike="noStrike" kern="0" cap="none" spc="0" normalizeH="0" baseline="0" noProof="0" dirty="0">
                <a:ln>
                  <a:noFill/>
                </a:ln>
                <a:solidFill>
                  <a:srgbClr val="002060"/>
                </a:solidFill>
                <a:effectLst/>
                <a:uLnTx/>
                <a:uFillTx/>
              </a:rPr>
              <a:t>.</a:t>
            </a:r>
          </a:p>
        </p:txBody>
      </p:sp>
      <p:sp>
        <p:nvSpPr>
          <p:cNvPr id="20" name="TextBox 19">
            <a:extLst>
              <a:ext uri="{FF2B5EF4-FFF2-40B4-BE49-F238E27FC236}">
                <a16:creationId xmlns:a16="http://schemas.microsoft.com/office/drawing/2014/main" id="{C8569CBB-F587-4009-B003-6A3B79B75577}"/>
              </a:ext>
            </a:extLst>
          </p:cNvPr>
          <p:cNvSpPr txBox="1"/>
          <p:nvPr/>
        </p:nvSpPr>
        <p:spPr>
          <a:xfrm>
            <a:off x="142156" y="5968532"/>
            <a:ext cx="77036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8) _____________________</a:t>
            </a:r>
            <a:r>
              <a:rPr kumimoji="0" lang="en-GB" sz="2400" b="0" i="0" u="none" strike="noStrike" kern="0" cap="none" spc="0" normalizeH="0" baseline="0" noProof="0" dirty="0" err="1">
                <a:ln>
                  <a:noFill/>
                </a:ln>
                <a:solidFill>
                  <a:srgbClr val="002060"/>
                </a:solidFill>
                <a:effectLst/>
                <a:uLnTx/>
                <a:uFillTx/>
              </a:rPr>
              <a:t>caros</a:t>
            </a:r>
            <a:r>
              <a:rPr kumimoji="0" lang="en-GB" sz="2400" b="0" i="0" u="none" strike="noStrike" kern="0" cap="none" spc="0" normalizeH="0" baseline="0" noProof="0" dirty="0">
                <a:ln>
                  <a:noFill/>
                </a:ln>
                <a:solidFill>
                  <a:srgbClr val="002060"/>
                </a:solidFill>
                <a:effectLst/>
                <a:uLnTx/>
                <a:uFillTx/>
              </a:rPr>
              <a:t>.</a:t>
            </a:r>
          </a:p>
        </p:txBody>
      </p:sp>
    </p:spTree>
    <p:extLst>
      <p:ext uri="{BB962C8B-B14F-4D97-AF65-F5344CB8AC3E}">
        <p14:creationId xmlns:p14="http://schemas.microsoft.com/office/powerpoint/2010/main" val="6269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11165" y="2453638"/>
            <a:ext cx="8542839" cy="879475"/>
          </a:xfrm>
        </p:spPr>
        <p:txBody>
          <a:bodyPr>
            <a:normAutofit fontScale="90000"/>
          </a:bodyPr>
          <a:lstStyle/>
          <a:p>
            <a:pPr algn="l"/>
            <a:r>
              <a:rPr lang="en-GB" sz="4000" b="1" dirty="0">
                <a:solidFill>
                  <a:prstClr val="white"/>
                </a:solidFill>
              </a:rPr>
              <a:t>Saying what there is around you and describing it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1165" y="3399416"/>
            <a:ext cx="7407096" cy="3801565"/>
          </a:xfrm>
        </p:spPr>
        <p:txBody>
          <a:bodyPr>
            <a:normAutofit/>
          </a:bodyPr>
          <a:lstStyle/>
          <a:p>
            <a:pPr algn="l"/>
            <a:r>
              <a:rPr lang="en-GB" sz="2800" dirty="0">
                <a:solidFill>
                  <a:prstClr val="white"/>
                </a:solidFill>
              </a:rPr>
              <a:t>SER – ‘es’ [revisited] and ‘son’</a:t>
            </a:r>
          </a:p>
          <a:p>
            <a:pPr algn="l"/>
            <a:r>
              <a:rPr lang="en-GB" sz="2800" dirty="0">
                <a:solidFill>
                  <a:prstClr val="white"/>
                </a:solidFill>
              </a:rPr>
              <a:t>Adjective number agreement</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1165" y="4395164"/>
            <a:ext cx="6380135"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 [ga], [go], [gu]</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1165" y="485798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22</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139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E32604C-9485-451F-A427-9E1E302D0F7B}"/>
              </a:ext>
            </a:extLst>
          </p:cNvPr>
          <p:cNvSpPr txBox="1"/>
          <p:nvPr/>
        </p:nvSpPr>
        <p:spPr>
          <a:xfrm>
            <a:off x="1121863" y="3467013"/>
            <a:ext cx="11228041" cy="1015663"/>
          </a:xfrm>
          <a:prstGeom prst="rect">
            <a:avLst/>
          </a:prstGeom>
          <a:noFill/>
        </p:spPr>
        <p:txBody>
          <a:bodyPr wrap="square" rtlCol="0">
            <a:spAutoFit/>
          </a:bodyPr>
          <a:lstStyle/>
          <a:p>
            <a:pPr>
              <a:defRPr/>
            </a:pPr>
            <a:r>
              <a:rPr lang="es-CO" sz="6000" dirty="0" err="1">
                <a:solidFill>
                  <a:srgbClr val="002060"/>
                </a:solidFill>
                <a:cs typeface="Calibri" panose="020F0502020204030204" pitchFamily="34" charset="0"/>
              </a:rPr>
              <a:t>Pre</a:t>
            </a:r>
            <a:r>
              <a:rPr lang="es-CO" sz="6000" dirty="0" err="1">
                <a:solidFill>
                  <a:srgbClr val="ED7D31"/>
                </a:solidFill>
                <a:cs typeface="Calibri" panose="020F0502020204030204" pitchFamily="34" charset="0"/>
              </a:rPr>
              <a:t>gu</a:t>
            </a:r>
            <a:r>
              <a:rPr lang="es-CO" sz="6000" dirty="0" err="1">
                <a:solidFill>
                  <a:srgbClr val="002060"/>
                </a:solidFill>
                <a:cs typeface="Calibri" panose="020F0502020204030204" pitchFamily="34" charset="0"/>
              </a:rPr>
              <a:t>nt</a:t>
            </a:r>
            <a:r>
              <a:rPr lang="es-CO" sz="6000" dirty="0">
                <a:solidFill>
                  <a:srgbClr val="002060"/>
                </a:solidFill>
                <a:cs typeface="Calibri" panose="020F0502020204030204" pitchFamily="34" charset="0"/>
              </a:rPr>
              <a:t>a mucho en clase.</a:t>
            </a:r>
          </a:p>
        </p:txBody>
      </p:sp>
      <p:sp>
        <p:nvSpPr>
          <p:cNvPr id="8" name="TextBox 7">
            <a:extLst>
              <a:ext uri="{FF2B5EF4-FFF2-40B4-BE49-F238E27FC236}">
                <a16:creationId xmlns:a16="http://schemas.microsoft.com/office/drawing/2014/main" id="{12C5595E-3DDE-411E-81AF-4D4AA76C10EB}"/>
              </a:ext>
            </a:extLst>
          </p:cNvPr>
          <p:cNvSpPr txBox="1"/>
          <p:nvPr/>
        </p:nvSpPr>
        <p:spPr>
          <a:xfrm>
            <a:off x="3144959" y="4482676"/>
            <a:ext cx="6843821" cy="769441"/>
          </a:xfrm>
          <a:prstGeom prst="rect">
            <a:avLst/>
          </a:prstGeom>
          <a:noFill/>
        </p:spPr>
        <p:txBody>
          <a:bodyPr wrap="square" rtlCol="0">
            <a:spAutoFit/>
          </a:bodyPr>
          <a:lstStyle/>
          <a:p>
            <a:pPr>
              <a:defRPr/>
            </a:pPr>
            <a:r>
              <a:rPr lang="es-CO" sz="4400" dirty="0">
                <a:solidFill>
                  <a:srgbClr val="002060"/>
                </a:solidFill>
                <a:cs typeface="Calibri" panose="020F0502020204030204" pitchFamily="34" charset="0"/>
              </a:rPr>
              <a:t>S/he </a:t>
            </a:r>
            <a:r>
              <a:rPr lang="es-CO" sz="4400" dirty="0" err="1">
                <a:solidFill>
                  <a:srgbClr val="002060"/>
                </a:solidFill>
                <a:cs typeface="Calibri" panose="020F0502020204030204" pitchFamily="34" charset="0"/>
              </a:rPr>
              <a:t>asks</a:t>
            </a:r>
            <a:r>
              <a:rPr lang="es-CO" sz="4400" dirty="0">
                <a:solidFill>
                  <a:srgbClr val="002060"/>
                </a:solidFill>
                <a:cs typeface="Calibri" panose="020F0502020204030204" pitchFamily="34" charset="0"/>
              </a:rPr>
              <a:t> a </a:t>
            </a:r>
            <a:r>
              <a:rPr lang="es-CO" sz="4400" dirty="0" err="1">
                <a:solidFill>
                  <a:srgbClr val="002060"/>
                </a:solidFill>
                <a:cs typeface="Calibri" panose="020F0502020204030204" pitchFamily="34" charset="0"/>
              </a:rPr>
              <a:t>lot</a:t>
            </a:r>
            <a:r>
              <a:rPr lang="es-CO" sz="4400" dirty="0">
                <a:solidFill>
                  <a:srgbClr val="002060"/>
                </a:solidFill>
                <a:cs typeface="Calibri" panose="020F0502020204030204" pitchFamily="34" charset="0"/>
              </a:rPr>
              <a:t> in </a:t>
            </a:r>
            <a:r>
              <a:rPr lang="es-CO" sz="4400" dirty="0" err="1">
                <a:solidFill>
                  <a:srgbClr val="002060"/>
                </a:solidFill>
                <a:cs typeface="Calibri" panose="020F0502020204030204" pitchFamily="34" charset="0"/>
              </a:rPr>
              <a:t>class</a:t>
            </a:r>
            <a:r>
              <a:rPr lang="es-CO" sz="4400" dirty="0">
                <a:solidFill>
                  <a:srgbClr val="002060"/>
                </a:solidFill>
                <a:cs typeface="Calibri" panose="020F0502020204030204" pitchFamily="34" charset="0"/>
              </a:rPr>
              <a:t>.</a:t>
            </a:r>
          </a:p>
        </p:txBody>
      </p:sp>
      <p:sp>
        <p:nvSpPr>
          <p:cNvPr id="9" name="TextBox 8">
            <a:extLst>
              <a:ext uri="{FF2B5EF4-FFF2-40B4-BE49-F238E27FC236}">
                <a16:creationId xmlns:a16="http://schemas.microsoft.com/office/drawing/2014/main" id="{1D4E3F8B-6F22-4C16-B7D6-794E962A505B}"/>
              </a:ext>
            </a:extLst>
          </p:cNvPr>
          <p:cNvSpPr txBox="1"/>
          <p:nvPr/>
        </p:nvSpPr>
        <p:spPr>
          <a:xfrm>
            <a:off x="664092" y="1622426"/>
            <a:ext cx="1180555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rPr>
              <a:t>¿Qué escuchas? ‘GA’, ‘GO’ o ‘GU’?</a:t>
            </a:r>
          </a:p>
        </p:txBody>
      </p:sp>
      <p:sp>
        <p:nvSpPr>
          <p:cNvPr id="10" name="Action Button: Custom 15">
            <a:hlinkClick r:id="" action="ppaction://noaction" highlightClick="1">
              <a:snd r:embed="rId4" name="pregunta mucho en clase.wav"/>
            </a:hlinkClick>
            <a:extLst>
              <a:ext uri="{FF2B5EF4-FFF2-40B4-BE49-F238E27FC236}">
                <a16:creationId xmlns:a16="http://schemas.microsoft.com/office/drawing/2014/main" id="{1FFB96F5-3630-4A44-BFBA-BD01376DE162}"/>
              </a:ext>
            </a:extLst>
          </p:cNvPr>
          <p:cNvSpPr/>
          <p:nvPr/>
        </p:nvSpPr>
        <p:spPr>
          <a:xfrm>
            <a:off x="309089" y="257841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pic>
        <p:nvPicPr>
          <p:cNvPr id="11" name="Picture 10">
            <a:extLst>
              <a:ext uri="{FF2B5EF4-FFF2-40B4-BE49-F238E27FC236}">
                <a16:creationId xmlns:a16="http://schemas.microsoft.com/office/drawing/2014/main" id="{61F6CBB5-5295-4C23-A7F1-582BA38DF8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8490" y="2462893"/>
            <a:ext cx="522871" cy="544657"/>
          </a:xfrm>
          <a:prstGeom prst="rect">
            <a:avLst/>
          </a:prstGeom>
        </p:spPr>
      </p:pic>
      <p:sp>
        <p:nvSpPr>
          <p:cNvPr id="12" name="TextBox 11">
            <a:extLst>
              <a:ext uri="{FF2B5EF4-FFF2-40B4-BE49-F238E27FC236}">
                <a16:creationId xmlns:a16="http://schemas.microsoft.com/office/drawing/2014/main" id="{A3D847B4-BDF5-455D-9A53-EE361151FC11}"/>
              </a:ext>
            </a:extLst>
          </p:cNvPr>
          <p:cNvSpPr txBox="1"/>
          <p:nvPr/>
        </p:nvSpPr>
        <p:spPr>
          <a:xfrm>
            <a:off x="849983" y="2415772"/>
            <a:ext cx="103850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rPr>
              <a:t>GU</a:t>
            </a:r>
          </a:p>
        </p:txBody>
      </p:sp>
    </p:spTree>
    <p:extLst>
      <p:ext uri="{BB962C8B-B14F-4D97-AF65-F5344CB8AC3E}">
        <p14:creationId xmlns:p14="http://schemas.microsoft.com/office/powerpoint/2010/main" val="17931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82CD6-C5E0-46C4-B025-184614726277}"/>
              </a:ext>
            </a:extLst>
          </p:cNvPr>
          <p:cNvSpPr txBox="1"/>
          <p:nvPr/>
        </p:nvSpPr>
        <p:spPr>
          <a:xfrm>
            <a:off x="2404993" y="3495162"/>
            <a:ext cx="6486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3600" noProof="0" dirty="0">
                <a:solidFill>
                  <a:srgbClr val="002060"/>
                </a:solidFill>
                <a:latin typeface="Century Gothic" panose="020B0502020202020204" pitchFamily="34" charset="0"/>
                <a:cs typeface="Calibri" panose="020F0502020204030204" pitchFamily="34" charset="0"/>
              </a:rPr>
              <a:t>I </a:t>
            </a:r>
            <a:r>
              <a:rPr lang="es-CO" sz="3600" noProof="0" dirty="0" err="1">
                <a:solidFill>
                  <a:srgbClr val="002060"/>
                </a:solidFill>
                <a:latin typeface="Century Gothic" panose="020B0502020202020204" pitchFamily="34" charset="0"/>
                <a:cs typeface="Calibri" panose="020F0502020204030204" pitchFamily="34" charset="0"/>
              </a:rPr>
              <a:t>don’t</a:t>
            </a:r>
            <a:r>
              <a:rPr lang="es-CO" sz="3600" noProof="0" dirty="0">
                <a:solidFill>
                  <a:srgbClr val="002060"/>
                </a:solidFill>
                <a:latin typeface="Century Gothic" panose="020B0502020202020204" pitchFamily="34" charset="0"/>
                <a:cs typeface="Calibri" panose="020F0502020204030204" pitchFamily="34" charset="0"/>
              </a:rPr>
              <a:t> </a:t>
            </a:r>
            <a:r>
              <a:rPr lang="es-CO" sz="3600" noProof="0" dirty="0" err="1">
                <a:solidFill>
                  <a:srgbClr val="002060"/>
                </a:solidFill>
                <a:latin typeface="Century Gothic" panose="020B0502020202020204" pitchFamily="34" charset="0"/>
                <a:cs typeface="Calibri" panose="020F0502020204030204" pitchFamily="34" charset="0"/>
              </a:rPr>
              <a:t>want</a:t>
            </a:r>
            <a:r>
              <a:rPr lang="es-CO" sz="3600" noProof="0" dirty="0">
                <a:solidFill>
                  <a:srgbClr val="002060"/>
                </a:solidFill>
                <a:latin typeface="Century Gothic" panose="020B0502020202020204" pitchFamily="34" charset="0"/>
                <a:cs typeface="Calibri" panose="020F0502020204030204" pitchFamily="34" charset="0"/>
              </a:rPr>
              <a:t> a cat. </a:t>
            </a:r>
            <a:r>
              <a:rPr lang="es-CO" sz="3600" noProof="0" dirty="0" err="1">
                <a:solidFill>
                  <a:srgbClr val="002060"/>
                </a:solidFill>
                <a:latin typeface="Century Gothic" panose="020B0502020202020204" pitchFamily="34" charset="0"/>
                <a:cs typeface="Calibri" panose="020F0502020204030204" pitchFamily="34" charset="0"/>
              </a:rPr>
              <a:t>I’m</a:t>
            </a:r>
            <a:r>
              <a:rPr lang="es-CO" sz="3600" noProof="0" dirty="0">
                <a:solidFill>
                  <a:srgbClr val="002060"/>
                </a:solidFill>
                <a:latin typeface="Century Gothic" panose="020B0502020202020204" pitchFamily="34" charset="0"/>
                <a:cs typeface="Calibri" panose="020F0502020204030204" pitchFamily="34" charset="0"/>
              </a:rPr>
              <a:t> </a:t>
            </a:r>
            <a:r>
              <a:rPr lang="es-CO" sz="3600" noProof="0" dirty="0" err="1">
                <a:solidFill>
                  <a:srgbClr val="002060"/>
                </a:solidFill>
                <a:latin typeface="Century Gothic" panose="020B0502020202020204" pitchFamily="34" charset="0"/>
                <a:cs typeface="Calibri" panose="020F0502020204030204" pitchFamily="34" charset="0"/>
              </a:rPr>
              <a:t>sure</a:t>
            </a:r>
            <a:r>
              <a:rPr lang="es-CO" sz="3600" noProof="0" dirty="0">
                <a:solidFill>
                  <a:srgbClr val="002060"/>
                </a:solidFill>
                <a:latin typeface="Century Gothic" panose="020B0502020202020204" pitchFamily="34" charset="0"/>
                <a:cs typeface="Calibri" panose="020F0502020204030204" pitchFamily="34" charset="0"/>
              </a:rPr>
              <a:t>.</a:t>
            </a:r>
            <a:endParaRPr kumimoji="0" lang="es-CO"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4" name="Action Button: Custom 15">
            <a:hlinkClick r:id="" action="ppaction://noaction" highlightClick="1">
              <a:snd r:embed="rId3" name="no quiero un gato estoy seguro.wav"/>
            </a:hlinkClick>
            <a:extLst>
              <a:ext uri="{FF2B5EF4-FFF2-40B4-BE49-F238E27FC236}">
                <a16:creationId xmlns:a16="http://schemas.microsoft.com/office/drawing/2014/main" id="{A8E93CE0-6767-4AD9-A957-61DF7C8E8A96}"/>
              </a:ext>
            </a:extLst>
          </p:cNvPr>
          <p:cNvSpPr/>
          <p:nvPr/>
        </p:nvSpPr>
        <p:spPr>
          <a:xfrm>
            <a:off x="345013" y="119504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pic>
        <p:nvPicPr>
          <p:cNvPr id="5" name="Picture 4">
            <a:extLst>
              <a:ext uri="{FF2B5EF4-FFF2-40B4-BE49-F238E27FC236}">
                <a16:creationId xmlns:a16="http://schemas.microsoft.com/office/drawing/2014/main" id="{0A47E110-3601-4D73-B387-FFF7108082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035" y="1064837"/>
            <a:ext cx="522871" cy="544657"/>
          </a:xfrm>
          <a:prstGeom prst="rect">
            <a:avLst/>
          </a:prstGeom>
        </p:spPr>
      </p:pic>
      <p:sp>
        <p:nvSpPr>
          <p:cNvPr id="6" name="TextBox 5">
            <a:extLst>
              <a:ext uri="{FF2B5EF4-FFF2-40B4-BE49-F238E27FC236}">
                <a16:creationId xmlns:a16="http://schemas.microsoft.com/office/drawing/2014/main" id="{4BEB17A6-4226-43A0-82AA-17A726A551CD}"/>
              </a:ext>
            </a:extLst>
          </p:cNvPr>
          <p:cNvSpPr txBox="1"/>
          <p:nvPr/>
        </p:nvSpPr>
        <p:spPr>
          <a:xfrm>
            <a:off x="877135" y="1064837"/>
            <a:ext cx="262890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GA y GU</a:t>
            </a:r>
          </a:p>
        </p:txBody>
      </p:sp>
      <p:sp>
        <p:nvSpPr>
          <p:cNvPr id="7" name="TextBox 6">
            <a:extLst>
              <a:ext uri="{FF2B5EF4-FFF2-40B4-BE49-F238E27FC236}">
                <a16:creationId xmlns:a16="http://schemas.microsoft.com/office/drawing/2014/main" id="{B2F5EFE8-EA5E-42B5-B675-6BB3A5D9FC8D}"/>
              </a:ext>
            </a:extLst>
          </p:cNvPr>
          <p:cNvSpPr txBox="1"/>
          <p:nvPr/>
        </p:nvSpPr>
        <p:spPr>
          <a:xfrm>
            <a:off x="953861" y="2419054"/>
            <a:ext cx="11038114" cy="923330"/>
          </a:xfrm>
          <a:prstGeom prst="rect">
            <a:avLst/>
          </a:prstGeom>
          <a:noFill/>
        </p:spPr>
        <p:txBody>
          <a:bodyPr wrap="square" rtlCol="0">
            <a:spAutoFit/>
          </a:bodyPr>
          <a:lstStyle/>
          <a:p>
            <a:r>
              <a:rPr lang="es-CO" sz="5400" dirty="0">
                <a:solidFill>
                  <a:srgbClr val="002060"/>
                </a:solidFill>
                <a:latin typeface="Century Gothic" panose="020B0502020202020204" pitchFamily="34" charset="0"/>
                <a:cs typeface="Calibri" panose="020F0502020204030204" pitchFamily="34" charset="0"/>
              </a:rPr>
              <a:t>No quiero un </a:t>
            </a:r>
            <a:r>
              <a:rPr lang="es-CO" sz="5400" dirty="0">
                <a:solidFill>
                  <a:schemeClr val="accent2"/>
                </a:solidFill>
                <a:latin typeface="Century Gothic" panose="020B0502020202020204" pitchFamily="34" charset="0"/>
                <a:cs typeface="Calibri" panose="020F0502020204030204" pitchFamily="34" charset="0"/>
              </a:rPr>
              <a:t>ga</a:t>
            </a:r>
            <a:r>
              <a:rPr lang="es-CO" sz="5400" dirty="0">
                <a:solidFill>
                  <a:srgbClr val="002060"/>
                </a:solidFill>
                <a:latin typeface="Century Gothic" panose="020B0502020202020204" pitchFamily="34" charset="0"/>
                <a:cs typeface="Calibri" panose="020F0502020204030204" pitchFamily="34" charset="0"/>
              </a:rPr>
              <a:t>to. Estoy se</a:t>
            </a:r>
            <a:r>
              <a:rPr lang="es-CO" sz="5400" dirty="0">
                <a:solidFill>
                  <a:schemeClr val="accent2"/>
                </a:solidFill>
                <a:latin typeface="Century Gothic" panose="020B0502020202020204" pitchFamily="34" charset="0"/>
                <a:cs typeface="Calibri" panose="020F0502020204030204" pitchFamily="34" charset="0"/>
              </a:rPr>
              <a:t>gu</a:t>
            </a:r>
            <a:r>
              <a:rPr lang="es-CO" sz="5400" dirty="0">
                <a:solidFill>
                  <a:srgbClr val="002060"/>
                </a:solidFill>
                <a:latin typeface="Century Gothic" panose="020B0502020202020204" pitchFamily="34" charset="0"/>
                <a:cs typeface="Calibri" panose="020F0502020204030204" pitchFamily="34" charset="0"/>
              </a:rPr>
              <a:t>ro.</a:t>
            </a:r>
            <a:endParaRPr lang="en-GB" sz="5400" dirty="0">
              <a:solidFill>
                <a:srgbClr val="002060"/>
              </a:solidFill>
            </a:endParaRPr>
          </a:p>
        </p:txBody>
      </p:sp>
      <p:sp>
        <p:nvSpPr>
          <p:cNvPr id="8" name="Title 7">
            <a:extLst>
              <a:ext uri="{FF2B5EF4-FFF2-40B4-BE49-F238E27FC236}">
                <a16:creationId xmlns:a16="http://schemas.microsoft.com/office/drawing/2014/main" id="{267D64F4-EF12-4CF1-B5FB-69A1C567F26E}"/>
              </a:ext>
            </a:extLst>
          </p:cNvPr>
          <p:cNvSpPr>
            <a:spLocks noGrp="1"/>
          </p:cNvSpPr>
          <p:nvPr>
            <p:ph type="title"/>
          </p:nvPr>
        </p:nvSpPr>
        <p:spPr>
          <a:xfrm>
            <a:off x="522514" y="-225429"/>
            <a:ext cx="10515600" cy="1325563"/>
          </a:xfrm>
        </p:spPr>
        <p:txBody>
          <a:bodyPr/>
          <a:lstStyle/>
          <a:p>
            <a:pPr rtl="0" eaLnBrk="1" latinLnBrk="0" hangingPunct="1"/>
            <a:r>
              <a:rPr lang="en-GB" sz="4000" b="1" i="1" kern="1200" dirty="0">
                <a:solidFill>
                  <a:srgbClr val="002060"/>
                </a:solidFill>
                <a:effectLst/>
                <a:latin typeface="Century Gothic" panose="020B0502020202020204" pitchFamily="34" charset="0"/>
                <a:ea typeface="+mn-ea"/>
                <a:cs typeface="+mn-cs"/>
              </a:rPr>
              <a:t>¿</a:t>
            </a:r>
            <a:r>
              <a:rPr lang="en-GB" sz="4000" b="1" i="1" kern="1200" dirty="0" err="1">
                <a:solidFill>
                  <a:srgbClr val="002060"/>
                </a:solidFill>
                <a:effectLst/>
                <a:latin typeface="Century Gothic" panose="020B0502020202020204" pitchFamily="34" charset="0"/>
                <a:ea typeface="+mn-ea"/>
                <a:cs typeface="+mn-cs"/>
              </a:rPr>
              <a:t>Qué</a:t>
            </a:r>
            <a:r>
              <a:rPr lang="en-GB" sz="4000" b="1" i="1" kern="1200" dirty="0">
                <a:solidFill>
                  <a:srgbClr val="002060"/>
                </a:solidFill>
                <a:effectLst/>
                <a:latin typeface="Century Gothic" panose="020B0502020202020204" pitchFamily="34" charset="0"/>
                <a:ea typeface="+mn-ea"/>
                <a:cs typeface="+mn-cs"/>
              </a:rPr>
              <a:t> </a:t>
            </a:r>
            <a:r>
              <a:rPr lang="en-GB" sz="4000" b="1" i="1" kern="1200" dirty="0" err="1">
                <a:solidFill>
                  <a:srgbClr val="002060"/>
                </a:solidFill>
                <a:effectLst/>
                <a:latin typeface="Century Gothic" panose="020B0502020202020204" pitchFamily="34" charset="0"/>
                <a:ea typeface="+mn-ea"/>
                <a:cs typeface="+mn-cs"/>
              </a:rPr>
              <a:t>escuchas</a:t>
            </a:r>
            <a:r>
              <a:rPr lang="en-GB" sz="4000" b="1" i="1" kern="1200" dirty="0">
                <a:solidFill>
                  <a:srgbClr val="002060"/>
                </a:solidFill>
                <a:effectLst/>
                <a:latin typeface="Century Gothic" panose="020B0502020202020204" pitchFamily="34" charset="0"/>
                <a:ea typeface="+mn-ea"/>
                <a:cs typeface="+mn-cs"/>
              </a:rPr>
              <a:t>? ‘GA’, ‘GU’ o ‘GA’ y ‘GU’?</a:t>
            </a:r>
            <a:endParaRPr lang="en-GB" dirty="0">
              <a:effectLst/>
            </a:endParaRPr>
          </a:p>
        </p:txBody>
      </p:sp>
    </p:spTree>
    <p:extLst>
      <p:ext uri="{BB962C8B-B14F-4D97-AF65-F5344CB8AC3E}">
        <p14:creationId xmlns:p14="http://schemas.microsoft.com/office/powerpoint/2010/main" val="8924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89ABF8-FC85-4217-A8FE-C929E7239833}"/>
              </a:ext>
            </a:extLst>
          </p:cNvPr>
          <p:cNvSpPr>
            <a:spLocks noGrp="1"/>
          </p:cNvSpPr>
          <p:nvPr>
            <p:ph type="title"/>
          </p:nvPr>
        </p:nvSpPr>
        <p:spPr>
          <a:xfrm>
            <a:off x="838200" y="181346"/>
            <a:ext cx="10872537" cy="1325563"/>
          </a:xfrm>
        </p:spPr>
        <p:txBody>
          <a:bodyPr/>
          <a:lstStyle/>
          <a:p>
            <a:pPr rtl="0" eaLnBrk="1" latinLnBrk="0" hangingPunct="1"/>
            <a:r>
              <a:rPr lang="en-GB" sz="4000" b="1" i="1" kern="1200" dirty="0">
                <a:solidFill>
                  <a:srgbClr val="002060"/>
                </a:solidFill>
                <a:effectLst/>
                <a:latin typeface="Century Gothic" panose="020B0502020202020204" pitchFamily="34" charset="0"/>
                <a:ea typeface="+mn-ea"/>
                <a:cs typeface="+mn-cs"/>
              </a:rPr>
              <a:t>¿</a:t>
            </a:r>
            <a:r>
              <a:rPr lang="en-GB" sz="4000" b="1" i="1" kern="1200" dirty="0" err="1">
                <a:solidFill>
                  <a:srgbClr val="002060"/>
                </a:solidFill>
                <a:effectLst/>
                <a:latin typeface="Century Gothic" panose="020B0502020202020204" pitchFamily="34" charset="0"/>
                <a:ea typeface="+mn-ea"/>
                <a:cs typeface="+mn-cs"/>
              </a:rPr>
              <a:t>Qué</a:t>
            </a:r>
            <a:r>
              <a:rPr lang="en-GB" sz="4000" b="1" i="1" kern="1200" dirty="0">
                <a:solidFill>
                  <a:srgbClr val="002060"/>
                </a:solidFill>
                <a:effectLst/>
                <a:latin typeface="Century Gothic" panose="020B0502020202020204" pitchFamily="34" charset="0"/>
                <a:ea typeface="+mn-ea"/>
                <a:cs typeface="+mn-cs"/>
              </a:rPr>
              <a:t> </a:t>
            </a:r>
            <a:r>
              <a:rPr lang="en-GB" sz="4000" b="1" i="1" kern="1200" dirty="0" err="1">
                <a:solidFill>
                  <a:srgbClr val="002060"/>
                </a:solidFill>
                <a:effectLst/>
                <a:latin typeface="Century Gothic" panose="020B0502020202020204" pitchFamily="34" charset="0"/>
                <a:ea typeface="+mn-ea"/>
                <a:cs typeface="+mn-cs"/>
              </a:rPr>
              <a:t>escuchas</a:t>
            </a:r>
            <a:r>
              <a:rPr lang="en-GB" sz="4000" b="1" i="1" kern="1200" dirty="0">
                <a:solidFill>
                  <a:srgbClr val="002060"/>
                </a:solidFill>
                <a:effectLst/>
                <a:latin typeface="Century Gothic" panose="020B0502020202020204" pitchFamily="34" charset="0"/>
                <a:ea typeface="+mn-ea"/>
                <a:cs typeface="+mn-cs"/>
              </a:rPr>
              <a:t>? ‘GA’, ‘GO’ o ‘GA’ y ‘GO’?</a:t>
            </a:r>
            <a:endParaRPr lang="en-GB" dirty="0">
              <a:effectLst/>
            </a:endParaRPr>
          </a:p>
        </p:txBody>
      </p:sp>
      <p:sp>
        <p:nvSpPr>
          <p:cNvPr id="2" name="Action Button: Custom 3">
            <a:hlinkClick r:id="" action="ppaction://noaction" highlightClick="1">
              <a:snd r:embed="rId3" name="una amiga estudia conmigo.wav"/>
            </a:hlinkClick>
            <a:extLst>
              <a:ext uri="{FF2B5EF4-FFF2-40B4-BE49-F238E27FC236}">
                <a16:creationId xmlns:a16="http://schemas.microsoft.com/office/drawing/2014/main" id="{D3730DB1-49B8-41F7-B237-8BD070741C1F}"/>
              </a:ext>
            </a:extLst>
          </p:cNvPr>
          <p:cNvSpPr/>
          <p:nvPr/>
        </p:nvSpPr>
        <p:spPr>
          <a:xfrm>
            <a:off x="211056" y="122288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 name="TextBox 2">
            <a:extLst>
              <a:ext uri="{FF2B5EF4-FFF2-40B4-BE49-F238E27FC236}">
                <a16:creationId xmlns:a16="http://schemas.microsoft.com/office/drawing/2014/main" id="{D5DFD04C-18AE-48D5-AC65-87FD80317A52}"/>
              </a:ext>
            </a:extLst>
          </p:cNvPr>
          <p:cNvSpPr txBox="1"/>
          <p:nvPr/>
        </p:nvSpPr>
        <p:spPr>
          <a:xfrm>
            <a:off x="2104499" y="3466307"/>
            <a:ext cx="8427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 (</a:t>
            </a:r>
            <a:r>
              <a:rPr kumimoji="0" lang="es-CO"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female</a:t>
            </a: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friend</a:t>
            </a: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studies</a:t>
            </a: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with</a:t>
            </a: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me.</a:t>
            </a:r>
          </a:p>
        </p:txBody>
      </p:sp>
      <p:pic>
        <p:nvPicPr>
          <p:cNvPr id="5" name="Picture 4">
            <a:extLst>
              <a:ext uri="{FF2B5EF4-FFF2-40B4-BE49-F238E27FC236}">
                <a16:creationId xmlns:a16="http://schemas.microsoft.com/office/drawing/2014/main" id="{B8B40C93-5BC6-4F58-91EC-23D4DD5B73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949" y="1107764"/>
            <a:ext cx="522871" cy="544657"/>
          </a:xfrm>
          <a:prstGeom prst="rect">
            <a:avLst/>
          </a:prstGeom>
        </p:spPr>
      </p:pic>
      <p:sp>
        <p:nvSpPr>
          <p:cNvPr id="6" name="TextBox 5">
            <a:extLst>
              <a:ext uri="{FF2B5EF4-FFF2-40B4-BE49-F238E27FC236}">
                <a16:creationId xmlns:a16="http://schemas.microsoft.com/office/drawing/2014/main" id="{AAEC1D4F-5EC6-4B45-BF18-F74548F0B7E9}"/>
              </a:ext>
            </a:extLst>
          </p:cNvPr>
          <p:cNvSpPr txBox="1"/>
          <p:nvPr/>
        </p:nvSpPr>
        <p:spPr>
          <a:xfrm>
            <a:off x="790049" y="1107764"/>
            <a:ext cx="2628900"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GA y GO</a:t>
            </a:r>
          </a:p>
        </p:txBody>
      </p:sp>
      <p:sp>
        <p:nvSpPr>
          <p:cNvPr id="7" name="TextBox 6">
            <a:extLst>
              <a:ext uri="{FF2B5EF4-FFF2-40B4-BE49-F238E27FC236}">
                <a16:creationId xmlns:a16="http://schemas.microsoft.com/office/drawing/2014/main" id="{8135EF6A-BA02-4D86-A009-8B4EC29E09C0}"/>
              </a:ext>
            </a:extLst>
          </p:cNvPr>
          <p:cNvSpPr txBox="1"/>
          <p:nvPr/>
        </p:nvSpPr>
        <p:spPr>
          <a:xfrm>
            <a:off x="1852503" y="2371674"/>
            <a:ext cx="11897514" cy="830997"/>
          </a:xfrm>
          <a:prstGeom prst="rect">
            <a:avLst/>
          </a:prstGeom>
          <a:noFill/>
        </p:spPr>
        <p:txBody>
          <a:bodyPr wrap="square" rtlCol="0">
            <a:spAutoFit/>
          </a:bodyPr>
          <a:lstStyle/>
          <a:p>
            <a:r>
              <a:rPr lang="es-CO" sz="4800" dirty="0">
                <a:solidFill>
                  <a:srgbClr val="002060"/>
                </a:solidFill>
                <a:latin typeface="Century Gothic" panose="020B0502020202020204" pitchFamily="34" charset="0"/>
                <a:cs typeface="Calibri" panose="020F0502020204030204" pitchFamily="34" charset="0"/>
              </a:rPr>
              <a:t>Una ami</a:t>
            </a:r>
            <a:r>
              <a:rPr lang="es-CO" sz="4800" dirty="0">
                <a:solidFill>
                  <a:schemeClr val="accent2"/>
                </a:solidFill>
                <a:latin typeface="Century Gothic" panose="020B0502020202020204" pitchFamily="34" charset="0"/>
                <a:cs typeface="Calibri" panose="020F0502020204030204" pitchFamily="34" charset="0"/>
              </a:rPr>
              <a:t>ga</a:t>
            </a:r>
            <a:r>
              <a:rPr lang="es-CO" sz="4800" dirty="0">
                <a:solidFill>
                  <a:srgbClr val="002060"/>
                </a:solidFill>
                <a:latin typeface="Century Gothic" panose="020B0502020202020204" pitchFamily="34" charset="0"/>
                <a:cs typeface="Calibri" panose="020F0502020204030204" pitchFamily="34" charset="0"/>
              </a:rPr>
              <a:t> estudia conmi</a:t>
            </a:r>
            <a:r>
              <a:rPr lang="es-CO" sz="4800" dirty="0">
                <a:solidFill>
                  <a:schemeClr val="accent2"/>
                </a:solidFill>
                <a:latin typeface="Century Gothic" panose="020B0502020202020204" pitchFamily="34" charset="0"/>
                <a:cs typeface="Calibri" panose="020F0502020204030204" pitchFamily="34" charset="0"/>
              </a:rPr>
              <a:t>go</a:t>
            </a:r>
            <a:r>
              <a:rPr lang="es-CO" sz="4800" dirty="0">
                <a:solidFill>
                  <a:srgbClr val="002060"/>
                </a:solidFill>
                <a:latin typeface="Century Gothic" panose="020B0502020202020204" pitchFamily="34" charset="0"/>
                <a:cs typeface="Calibri" panose="020F0502020204030204" pitchFamily="34" charset="0"/>
              </a:rPr>
              <a:t>.</a:t>
            </a:r>
          </a:p>
        </p:txBody>
      </p:sp>
    </p:spTree>
    <p:extLst>
      <p:ext uri="{BB962C8B-B14F-4D97-AF65-F5344CB8AC3E}">
        <p14:creationId xmlns:p14="http://schemas.microsoft.com/office/powerpoint/2010/main" val="37875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ction Button: Custom 3">
            <a:hlinkClick r:id="" action="ppaction://noaction" highlightClick="1">
              <a:snd r:embed="rId3" name="gol gana el real madrid.wav"/>
            </a:hlinkClick>
            <a:extLst>
              <a:ext uri="{FF2B5EF4-FFF2-40B4-BE49-F238E27FC236}">
                <a16:creationId xmlns:a16="http://schemas.microsoft.com/office/drawing/2014/main" id="{9E89C400-771D-4C6D-80EC-00BC5DFDB4CD}"/>
              </a:ext>
            </a:extLst>
          </p:cNvPr>
          <p:cNvSpPr/>
          <p:nvPr/>
        </p:nvSpPr>
        <p:spPr>
          <a:xfrm>
            <a:off x="345013" y="126275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 name="TextBox 2">
            <a:extLst>
              <a:ext uri="{FF2B5EF4-FFF2-40B4-BE49-F238E27FC236}">
                <a16:creationId xmlns:a16="http://schemas.microsoft.com/office/drawing/2014/main" id="{BA3F47D9-181B-4943-AC74-A3E92A4567FE}"/>
              </a:ext>
            </a:extLst>
          </p:cNvPr>
          <p:cNvSpPr txBox="1"/>
          <p:nvPr/>
        </p:nvSpPr>
        <p:spPr>
          <a:xfrm>
            <a:off x="3360409" y="3292764"/>
            <a:ext cx="67757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Goal!</a:t>
            </a:r>
            <a:r>
              <a:rPr kumimoji="0" lang="es-CO" sz="4000" b="0" i="0" u="none" strike="noStrike" kern="1200" cap="none" spc="0" normalizeH="0" noProof="0" dirty="0">
                <a:ln>
                  <a:noFill/>
                </a:ln>
                <a:solidFill>
                  <a:srgbClr val="002060"/>
                </a:solidFill>
                <a:effectLst/>
                <a:uLnTx/>
                <a:uFillTx/>
                <a:latin typeface="Century Gothic" panose="020B0502020202020204" pitchFamily="34" charset="0"/>
                <a:ea typeface="+mn-ea"/>
                <a:cs typeface="Calibri" panose="020F0502020204030204" pitchFamily="34" charset="0"/>
              </a:rPr>
              <a:t> Real Madrid win!</a:t>
            </a:r>
            <a:endPar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55675139-C478-4830-8929-3DCBC19D4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409" y="1108703"/>
            <a:ext cx="522871" cy="544657"/>
          </a:xfrm>
          <a:prstGeom prst="rect">
            <a:avLst/>
          </a:prstGeom>
        </p:spPr>
      </p:pic>
      <p:sp>
        <p:nvSpPr>
          <p:cNvPr id="6" name="TextBox 5">
            <a:extLst>
              <a:ext uri="{FF2B5EF4-FFF2-40B4-BE49-F238E27FC236}">
                <a16:creationId xmlns:a16="http://schemas.microsoft.com/office/drawing/2014/main" id="{C03730FD-79D6-40FD-9FA7-5EA9053EB25B}"/>
              </a:ext>
            </a:extLst>
          </p:cNvPr>
          <p:cNvSpPr txBox="1"/>
          <p:nvPr/>
        </p:nvSpPr>
        <p:spPr>
          <a:xfrm>
            <a:off x="880219" y="1103872"/>
            <a:ext cx="2741626"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GA y GO</a:t>
            </a:r>
          </a:p>
        </p:txBody>
      </p:sp>
      <p:sp>
        <p:nvSpPr>
          <p:cNvPr id="7" name="TextBox 6">
            <a:extLst>
              <a:ext uri="{FF2B5EF4-FFF2-40B4-BE49-F238E27FC236}">
                <a16:creationId xmlns:a16="http://schemas.microsoft.com/office/drawing/2014/main" id="{BDDDCA50-0951-45DF-883E-29D3D588CE36}"/>
              </a:ext>
            </a:extLst>
          </p:cNvPr>
          <p:cNvSpPr txBox="1"/>
          <p:nvPr/>
        </p:nvSpPr>
        <p:spPr>
          <a:xfrm>
            <a:off x="1554149" y="2236790"/>
            <a:ext cx="10276114" cy="923330"/>
          </a:xfrm>
          <a:prstGeom prst="rect">
            <a:avLst/>
          </a:prstGeom>
          <a:noFill/>
        </p:spPr>
        <p:txBody>
          <a:bodyPr wrap="square" rtlCol="0">
            <a:spAutoFit/>
          </a:bodyPr>
          <a:lstStyle/>
          <a:p>
            <a:r>
              <a:rPr lang="es-CO" sz="5400" dirty="0">
                <a:solidFill>
                  <a:srgbClr val="002060"/>
                </a:solidFill>
                <a:latin typeface="Century Gothic" panose="020B0502020202020204" pitchFamily="34" charset="0"/>
                <a:cs typeface="Calibri" panose="020F0502020204030204" pitchFamily="34" charset="0"/>
              </a:rPr>
              <a:t>¡</a:t>
            </a:r>
            <a:r>
              <a:rPr lang="es-CO" sz="5400" dirty="0">
                <a:solidFill>
                  <a:schemeClr val="accent2"/>
                </a:solidFill>
                <a:latin typeface="Century Gothic" panose="020B0502020202020204" pitchFamily="34" charset="0"/>
                <a:cs typeface="Calibri" panose="020F0502020204030204" pitchFamily="34" charset="0"/>
              </a:rPr>
              <a:t>Go</a:t>
            </a:r>
            <a:r>
              <a:rPr lang="es-CO" sz="5400" dirty="0">
                <a:solidFill>
                  <a:srgbClr val="002060"/>
                </a:solidFill>
                <a:latin typeface="Century Gothic" panose="020B0502020202020204" pitchFamily="34" charset="0"/>
                <a:cs typeface="Calibri" panose="020F0502020204030204" pitchFamily="34" charset="0"/>
              </a:rPr>
              <a:t>l! ¡</a:t>
            </a:r>
            <a:r>
              <a:rPr lang="es-CO" sz="5400" dirty="0">
                <a:solidFill>
                  <a:schemeClr val="accent2"/>
                </a:solidFill>
                <a:latin typeface="Century Gothic" panose="020B0502020202020204" pitchFamily="34" charset="0"/>
                <a:cs typeface="Calibri" panose="020F0502020204030204" pitchFamily="34" charset="0"/>
              </a:rPr>
              <a:t>Ga</a:t>
            </a:r>
            <a:r>
              <a:rPr lang="es-CO" sz="5400" dirty="0">
                <a:solidFill>
                  <a:srgbClr val="002060"/>
                </a:solidFill>
                <a:latin typeface="Century Gothic" panose="020B0502020202020204" pitchFamily="34" charset="0"/>
                <a:cs typeface="Calibri" panose="020F0502020204030204" pitchFamily="34" charset="0"/>
              </a:rPr>
              <a:t>na el Real Madrid!</a:t>
            </a:r>
          </a:p>
        </p:txBody>
      </p:sp>
      <p:sp>
        <p:nvSpPr>
          <p:cNvPr id="8" name="Title 7">
            <a:extLst>
              <a:ext uri="{FF2B5EF4-FFF2-40B4-BE49-F238E27FC236}">
                <a16:creationId xmlns:a16="http://schemas.microsoft.com/office/drawing/2014/main" id="{39AEFED8-224B-4908-A838-585BF8BE7D27}"/>
              </a:ext>
            </a:extLst>
          </p:cNvPr>
          <p:cNvSpPr>
            <a:spLocks noGrp="1"/>
          </p:cNvSpPr>
          <p:nvPr>
            <p:ph type="title"/>
          </p:nvPr>
        </p:nvSpPr>
        <p:spPr>
          <a:xfrm>
            <a:off x="522514" y="97316"/>
            <a:ext cx="11340781" cy="1325563"/>
          </a:xfrm>
        </p:spPr>
        <p:txBody>
          <a:bodyPr/>
          <a:lstStyle/>
          <a:p>
            <a:pPr rtl="0" eaLnBrk="1" latinLnBrk="0" hangingPunct="1"/>
            <a:r>
              <a:rPr lang="en-GB" sz="4000" b="1" i="1" kern="1200" dirty="0">
                <a:solidFill>
                  <a:srgbClr val="002060"/>
                </a:solidFill>
                <a:effectLst/>
                <a:latin typeface="Century Gothic" panose="020B0502020202020204" pitchFamily="34" charset="0"/>
                <a:ea typeface="+mn-ea"/>
                <a:cs typeface="+mn-cs"/>
              </a:rPr>
              <a:t>¿</a:t>
            </a:r>
            <a:r>
              <a:rPr lang="en-GB" sz="4000" b="1" i="1" kern="1200" dirty="0" err="1">
                <a:solidFill>
                  <a:srgbClr val="002060"/>
                </a:solidFill>
                <a:effectLst/>
                <a:latin typeface="Century Gothic" panose="020B0502020202020204" pitchFamily="34" charset="0"/>
                <a:ea typeface="+mn-ea"/>
                <a:cs typeface="+mn-cs"/>
              </a:rPr>
              <a:t>Qué</a:t>
            </a:r>
            <a:r>
              <a:rPr lang="en-GB" sz="4000" b="1" i="1" kern="1200" dirty="0">
                <a:solidFill>
                  <a:srgbClr val="002060"/>
                </a:solidFill>
                <a:effectLst/>
                <a:latin typeface="Century Gothic" panose="020B0502020202020204" pitchFamily="34" charset="0"/>
                <a:ea typeface="+mn-ea"/>
                <a:cs typeface="+mn-cs"/>
              </a:rPr>
              <a:t> </a:t>
            </a:r>
            <a:r>
              <a:rPr lang="en-GB" sz="4000" b="1" i="1" kern="1200" dirty="0" err="1">
                <a:solidFill>
                  <a:srgbClr val="002060"/>
                </a:solidFill>
                <a:effectLst/>
                <a:latin typeface="Century Gothic" panose="020B0502020202020204" pitchFamily="34" charset="0"/>
                <a:ea typeface="+mn-ea"/>
                <a:cs typeface="+mn-cs"/>
              </a:rPr>
              <a:t>escuchas</a:t>
            </a:r>
            <a:r>
              <a:rPr lang="en-GB" sz="4000" b="1" i="1" kern="1200" dirty="0">
                <a:solidFill>
                  <a:srgbClr val="002060"/>
                </a:solidFill>
                <a:effectLst/>
                <a:latin typeface="Century Gothic" panose="020B0502020202020204" pitchFamily="34" charset="0"/>
                <a:ea typeface="+mn-ea"/>
                <a:cs typeface="+mn-cs"/>
              </a:rPr>
              <a:t>? ‘GA’, ‘GO’ o ‘GA’ y ‘GO’?</a:t>
            </a:r>
            <a:endParaRPr lang="en-GB" dirty="0">
              <a:effectLst/>
            </a:endParaRPr>
          </a:p>
        </p:txBody>
      </p:sp>
    </p:spTree>
    <p:extLst>
      <p:ext uri="{BB962C8B-B14F-4D97-AF65-F5344CB8AC3E}">
        <p14:creationId xmlns:p14="http://schemas.microsoft.com/office/powerpoint/2010/main" val="285589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ction Button: Custom 3">
            <a:hlinkClick r:id="" action="ppaction://noaction" highlightClick="1">
              <a:snd r:embed="rId3" name="b es la segunda letra.wav"/>
            </a:hlinkClick>
            <a:extLst>
              <a:ext uri="{FF2B5EF4-FFF2-40B4-BE49-F238E27FC236}">
                <a16:creationId xmlns:a16="http://schemas.microsoft.com/office/drawing/2014/main" id="{C87F94EC-BA69-42B7-8C51-DA53E6E275D7}"/>
              </a:ext>
            </a:extLst>
          </p:cNvPr>
          <p:cNvSpPr/>
          <p:nvPr/>
        </p:nvSpPr>
        <p:spPr>
          <a:xfrm>
            <a:off x="357117" y="130626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 name="TextBox 3">
            <a:extLst>
              <a:ext uri="{FF2B5EF4-FFF2-40B4-BE49-F238E27FC236}">
                <a16:creationId xmlns:a16="http://schemas.microsoft.com/office/drawing/2014/main" id="{EE46A841-0203-4AAC-A6F5-D96AE23E688C}"/>
              </a:ext>
            </a:extLst>
          </p:cNvPr>
          <p:cNvSpPr txBox="1"/>
          <p:nvPr/>
        </p:nvSpPr>
        <p:spPr>
          <a:xfrm>
            <a:off x="3373424" y="3172678"/>
            <a:ext cx="7603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‘B’ is the second letter.</a:t>
            </a:r>
          </a:p>
        </p:txBody>
      </p:sp>
      <p:pic>
        <p:nvPicPr>
          <p:cNvPr id="5" name="Picture 4">
            <a:extLst>
              <a:ext uri="{FF2B5EF4-FFF2-40B4-BE49-F238E27FC236}">
                <a16:creationId xmlns:a16="http://schemas.microsoft.com/office/drawing/2014/main" id="{B29238BE-F516-48BC-B79F-B38B1617E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999" y="1084804"/>
            <a:ext cx="522871" cy="544657"/>
          </a:xfrm>
          <a:prstGeom prst="rect">
            <a:avLst/>
          </a:prstGeom>
        </p:spPr>
      </p:pic>
      <p:sp>
        <p:nvSpPr>
          <p:cNvPr id="6" name="TextBox 5">
            <a:extLst>
              <a:ext uri="{FF2B5EF4-FFF2-40B4-BE49-F238E27FC236}">
                <a16:creationId xmlns:a16="http://schemas.microsoft.com/office/drawing/2014/main" id="{5420D61B-2E53-4AF5-B773-35442AD4250B}"/>
              </a:ext>
            </a:extLst>
          </p:cNvPr>
          <p:cNvSpPr txBox="1"/>
          <p:nvPr/>
        </p:nvSpPr>
        <p:spPr>
          <a:xfrm>
            <a:off x="887399" y="1084804"/>
            <a:ext cx="1194779"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GU</a:t>
            </a:r>
          </a:p>
        </p:txBody>
      </p:sp>
      <p:sp>
        <p:nvSpPr>
          <p:cNvPr id="7" name="TextBox 6">
            <a:extLst>
              <a:ext uri="{FF2B5EF4-FFF2-40B4-BE49-F238E27FC236}">
                <a16:creationId xmlns:a16="http://schemas.microsoft.com/office/drawing/2014/main" id="{2D0728AB-EBFC-4318-AF38-CABE147F795E}"/>
              </a:ext>
            </a:extLst>
          </p:cNvPr>
          <p:cNvSpPr txBox="1"/>
          <p:nvPr/>
        </p:nvSpPr>
        <p:spPr>
          <a:xfrm>
            <a:off x="2687624" y="2214171"/>
            <a:ext cx="9218626" cy="830997"/>
          </a:xfrm>
          <a:prstGeom prst="rect">
            <a:avLst/>
          </a:prstGeom>
          <a:noFill/>
        </p:spPr>
        <p:txBody>
          <a:bodyPr wrap="square" rtlCol="0">
            <a:spAutoFit/>
          </a:bodyPr>
          <a:lstStyle/>
          <a:p>
            <a:r>
              <a:rPr lang="es-CO" sz="4800" dirty="0">
                <a:solidFill>
                  <a:srgbClr val="002060"/>
                </a:solidFill>
                <a:latin typeface="Century Gothic" panose="020B0502020202020204" pitchFamily="34" charset="0"/>
                <a:cs typeface="Calibri" panose="020F0502020204030204" pitchFamily="34" charset="0"/>
              </a:rPr>
              <a:t>‘B’ es la se</a:t>
            </a:r>
            <a:r>
              <a:rPr lang="es-CO" sz="4800" dirty="0">
                <a:solidFill>
                  <a:schemeClr val="accent2"/>
                </a:solidFill>
                <a:latin typeface="Century Gothic" panose="020B0502020202020204" pitchFamily="34" charset="0"/>
                <a:cs typeface="Calibri" panose="020F0502020204030204" pitchFamily="34" charset="0"/>
              </a:rPr>
              <a:t>gu</a:t>
            </a:r>
            <a:r>
              <a:rPr lang="es-CO" sz="4800" dirty="0">
                <a:solidFill>
                  <a:srgbClr val="002060"/>
                </a:solidFill>
                <a:latin typeface="Century Gothic" panose="020B0502020202020204" pitchFamily="34" charset="0"/>
                <a:cs typeface="Calibri" panose="020F0502020204030204" pitchFamily="34" charset="0"/>
              </a:rPr>
              <a:t>nda letra. </a:t>
            </a:r>
          </a:p>
        </p:txBody>
      </p:sp>
      <p:sp>
        <p:nvSpPr>
          <p:cNvPr id="8" name="Title 7">
            <a:extLst>
              <a:ext uri="{FF2B5EF4-FFF2-40B4-BE49-F238E27FC236}">
                <a16:creationId xmlns:a16="http://schemas.microsoft.com/office/drawing/2014/main" id="{F4A04A19-1743-44DC-B7B0-0FE4571D8737}"/>
              </a:ext>
            </a:extLst>
          </p:cNvPr>
          <p:cNvSpPr>
            <a:spLocks noGrp="1"/>
          </p:cNvSpPr>
          <p:nvPr>
            <p:ph type="title"/>
          </p:nvPr>
        </p:nvSpPr>
        <p:spPr>
          <a:xfrm>
            <a:off x="522515" y="96491"/>
            <a:ext cx="11068050" cy="1325563"/>
          </a:xfrm>
        </p:spPr>
        <p:txBody>
          <a:bodyPr/>
          <a:lstStyle/>
          <a:p>
            <a:pPr rtl="0" eaLnBrk="1" latinLnBrk="0" hangingPunct="1"/>
            <a:r>
              <a:rPr lang="en-GB" sz="4000" b="1" i="1" kern="1200" dirty="0">
                <a:solidFill>
                  <a:srgbClr val="002060"/>
                </a:solidFill>
                <a:effectLst/>
                <a:latin typeface="Century Gothic" panose="020B0502020202020204" pitchFamily="34" charset="0"/>
                <a:ea typeface="+mn-ea"/>
                <a:cs typeface="+mn-cs"/>
              </a:rPr>
              <a:t>¿</a:t>
            </a:r>
            <a:r>
              <a:rPr lang="en-GB" sz="4000" b="1" i="1" kern="1200" dirty="0" err="1">
                <a:solidFill>
                  <a:srgbClr val="002060"/>
                </a:solidFill>
                <a:effectLst/>
                <a:latin typeface="Century Gothic" panose="020B0502020202020204" pitchFamily="34" charset="0"/>
                <a:ea typeface="+mn-ea"/>
                <a:cs typeface="+mn-cs"/>
              </a:rPr>
              <a:t>Qué</a:t>
            </a:r>
            <a:r>
              <a:rPr lang="en-GB" sz="4000" b="1" i="1" kern="1200" dirty="0">
                <a:solidFill>
                  <a:srgbClr val="002060"/>
                </a:solidFill>
                <a:effectLst/>
                <a:latin typeface="Century Gothic" panose="020B0502020202020204" pitchFamily="34" charset="0"/>
                <a:ea typeface="+mn-ea"/>
                <a:cs typeface="+mn-cs"/>
              </a:rPr>
              <a:t> </a:t>
            </a:r>
            <a:r>
              <a:rPr lang="en-GB" sz="4000" b="1" i="1" kern="1200" dirty="0" err="1">
                <a:solidFill>
                  <a:srgbClr val="002060"/>
                </a:solidFill>
                <a:effectLst/>
                <a:latin typeface="Century Gothic" panose="020B0502020202020204" pitchFamily="34" charset="0"/>
                <a:ea typeface="+mn-ea"/>
                <a:cs typeface="+mn-cs"/>
              </a:rPr>
              <a:t>escuchas</a:t>
            </a:r>
            <a:r>
              <a:rPr lang="en-GB" sz="4000" b="1" i="1" kern="1200" dirty="0">
                <a:solidFill>
                  <a:srgbClr val="002060"/>
                </a:solidFill>
                <a:effectLst/>
                <a:latin typeface="Century Gothic" panose="020B0502020202020204" pitchFamily="34" charset="0"/>
                <a:ea typeface="+mn-ea"/>
                <a:cs typeface="+mn-cs"/>
              </a:rPr>
              <a:t>? ‘GA’, ‘GU’ o ‘GA’ y ‘GU’?</a:t>
            </a:r>
            <a:endParaRPr lang="en-GB" dirty="0">
              <a:effectLst/>
            </a:endParaRPr>
          </a:p>
        </p:txBody>
      </p:sp>
    </p:spTree>
    <p:extLst>
      <p:ext uri="{BB962C8B-B14F-4D97-AF65-F5344CB8AC3E}">
        <p14:creationId xmlns:p14="http://schemas.microsoft.com/office/powerpoint/2010/main" val="316582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763E8-79C1-49C2-91D2-C5B4592B6B45}"/>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3" name="Rectangle 2">
            <a:extLst>
              <a:ext uri="{FF2B5EF4-FFF2-40B4-BE49-F238E27FC236}">
                <a16:creationId xmlns:a16="http://schemas.microsoft.com/office/drawing/2014/main" id="{3F21CE06-F0C2-4638-98E6-CF60A87D82E4}"/>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4" name="Rectangle 3">
            <a:extLst>
              <a:ext uri="{FF2B5EF4-FFF2-40B4-BE49-F238E27FC236}">
                <a16:creationId xmlns:a16="http://schemas.microsoft.com/office/drawing/2014/main" id="{2C8D6250-6C22-4BF4-8D77-634FEFC56D24}"/>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5" name="Rectangle 4">
            <a:extLst>
              <a:ext uri="{FF2B5EF4-FFF2-40B4-BE49-F238E27FC236}">
                <a16:creationId xmlns:a16="http://schemas.microsoft.com/office/drawing/2014/main" id="{58874374-23D9-4DB6-9E5A-2C91DB064E9F}"/>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6" name="Rectangle 5">
            <a:extLst>
              <a:ext uri="{FF2B5EF4-FFF2-40B4-BE49-F238E27FC236}">
                <a16:creationId xmlns:a16="http://schemas.microsoft.com/office/drawing/2014/main" id="{ABC2AF57-BD0D-4547-96DF-A71BFB31B656}"/>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D402D69A-210D-4BDF-8A5B-A7DAE66684C5}"/>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8" name="Rectangle 7">
            <a:extLst>
              <a:ext uri="{FF2B5EF4-FFF2-40B4-BE49-F238E27FC236}">
                <a16:creationId xmlns:a16="http://schemas.microsoft.com/office/drawing/2014/main" id="{7D71A383-89D3-43B7-8819-67B68FAAC758}"/>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9" name="Rectangle 8">
            <a:extLst>
              <a:ext uri="{FF2B5EF4-FFF2-40B4-BE49-F238E27FC236}">
                <a16:creationId xmlns:a16="http://schemas.microsoft.com/office/drawing/2014/main" id="{744C79A0-8E94-4D04-A9A5-753B6E80CD24}"/>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0" name="Rectangle 9">
            <a:extLst>
              <a:ext uri="{FF2B5EF4-FFF2-40B4-BE49-F238E27FC236}">
                <a16:creationId xmlns:a16="http://schemas.microsoft.com/office/drawing/2014/main" id="{D464E8B1-F45B-4109-A555-8DD6519A9EA7}"/>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1" name="Rectangle 10">
            <a:extLst>
              <a:ext uri="{FF2B5EF4-FFF2-40B4-BE49-F238E27FC236}">
                <a16:creationId xmlns:a16="http://schemas.microsoft.com/office/drawing/2014/main" id="{CEDB7B90-52E9-4EC7-9783-0F8FF0567720}"/>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2" name="Rectangle 11">
            <a:extLst>
              <a:ext uri="{FF2B5EF4-FFF2-40B4-BE49-F238E27FC236}">
                <a16:creationId xmlns:a16="http://schemas.microsoft.com/office/drawing/2014/main" id="{81943B82-D84A-497C-9601-0BD7EC16CAB2}"/>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3" name="Rectangle 12">
            <a:extLst>
              <a:ext uri="{FF2B5EF4-FFF2-40B4-BE49-F238E27FC236}">
                <a16:creationId xmlns:a16="http://schemas.microsoft.com/office/drawing/2014/main" id="{724BD6B5-6CA6-4FC1-A187-D91054325926}"/>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14" name="Rectangle 13">
            <a:extLst>
              <a:ext uri="{FF2B5EF4-FFF2-40B4-BE49-F238E27FC236}">
                <a16:creationId xmlns:a16="http://schemas.microsoft.com/office/drawing/2014/main" id="{B7E2C5AA-C4AE-4179-AA65-2314513F2F84}"/>
              </a:ext>
            </a:extLst>
          </p:cNvPr>
          <p:cNvSpPr/>
          <p:nvPr/>
        </p:nvSpPr>
        <p:spPr>
          <a:xfrm>
            <a:off x="4759779" y="447402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5" name="Rectangle 14">
            <a:extLst>
              <a:ext uri="{FF2B5EF4-FFF2-40B4-BE49-F238E27FC236}">
                <a16:creationId xmlns:a16="http://schemas.microsoft.com/office/drawing/2014/main" id="{B6E2C3F7-2766-4BEE-B0CD-87911AB04AB8}"/>
              </a:ext>
            </a:extLst>
          </p:cNvPr>
          <p:cNvSpPr/>
          <p:nvPr/>
        </p:nvSpPr>
        <p:spPr>
          <a:xfrm>
            <a:off x="7415351" y="4479470"/>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pequeño</a:t>
            </a:r>
            <a:endParaRPr lang="en-GB" sz="2000" b="1" dirty="0">
              <a:solidFill>
                <a:srgbClr val="002060"/>
              </a:solidFill>
              <a:latin typeface="Century Gothic" panose="020B0502020202020204" pitchFamily="34" charset="0"/>
            </a:endParaRPr>
          </a:p>
        </p:txBody>
      </p:sp>
      <p:sp>
        <p:nvSpPr>
          <p:cNvPr id="16" name="Title 15">
            <a:extLst>
              <a:ext uri="{FF2B5EF4-FFF2-40B4-BE49-F238E27FC236}">
                <a16:creationId xmlns:a16="http://schemas.microsoft.com/office/drawing/2014/main" id="{65FF6E4A-5A6D-47C2-A597-747C37AE8CE6}"/>
              </a:ext>
            </a:extLst>
          </p:cNvPr>
          <p:cNvSpPr>
            <a:spLocks noGrp="1"/>
          </p:cNvSpPr>
          <p:nvPr>
            <p:ph type="title"/>
          </p:nvPr>
        </p:nvSpPr>
        <p:spPr>
          <a:xfrm>
            <a:off x="5360203" y="4403179"/>
            <a:ext cx="1765512" cy="1325563"/>
          </a:xfrm>
        </p:spPr>
        <p:txBody>
          <a:bodyPr/>
          <a:lstStyle/>
          <a:p>
            <a:pPr rtl="0" eaLnBrk="1" latinLnBrk="0" hangingPunct="1"/>
            <a:r>
              <a:rPr lang="en-GB" sz="2000" b="1" kern="1200" dirty="0">
                <a:solidFill>
                  <a:srgbClr val="002060"/>
                </a:solidFill>
                <a:effectLst/>
                <a:latin typeface="Century Gothic" panose="020B0502020202020204" pitchFamily="34" charset="0"/>
                <a:ea typeface="+mn-ea"/>
                <a:cs typeface="+mn-cs"/>
              </a:rPr>
              <a:t>small, little</a:t>
            </a:r>
            <a:endParaRPr lang="en-GB" dirty="0">
              <a:effectLst/>
            </a:endParaRPr>
          </a:p>
        </p:txBody>
      </p:sp>
    </p:spTree>
    <p:extLst>
      <p:ext uri="{BB962C8B-B14F-4D97-AF65-F5344CB8AC3E}">
        <p14:creationId xmlns:p14="http://schemas.microsoft.com/office/powerpoint/2010/main" val="206984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11111E-6 L 0.34414 0.41783 " pathEditMode="relative" rAng="0" ptsTypes="AA">
                                      <p:cBhvr>
                                        <p:cTn id="6" dur="2000" fill="hold"/>
                                        <p:tgtEl>
                                          <p:spTgt spid="7"/>
                                        </p:tgtEl>
                                        <p:attrNameLst>
                                          <p:attrName>ppt_x</p:attrName>
                                          <p:attrName>ppt_y</p:attrName>
                                        </p:attrNameLst>
                                      </p:cBhvr>
                                      <p:rCtr x="17201" y="2088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083" y="72659"/>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ga</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spTree>
    <p:extLst>
      <p:ext uri="{BB962C8B-B14F-4D97-AF65-F5344CB8AC3E}">
        <p14:creationId xmlns:p14="http://schemas.microsoft.com/office/powerpoint/2010/main" val="61687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ga_regal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a_jug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a_ga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8" name="ga_lug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0"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5611A-9622-4EB2-A100-17F0EC53BC9F}"/>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3" name="Rectangle 2">
            <a:extLst>
              <a:ext uri="{FF2B5EF4-FFF2-40B4-BE49-F238E27FC236}">
                <a16:creationId xmlns:a16="http://schemas.microsoft.com/office/drawing/2014/main" id="{259B3814-6AB9-4BC2-BBEF-38932402BEC4}"/>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 _ _ _ _ _ _</a:t>
            </a:r>
          </a:p>
        </p:txBody>
      </p:sp>
      <p:sp>
        <p:nvSpPr>
          <p:cNvPr id="4" name="Rectangle 3">
            <a:extLst>
              <a:ext uri="{FF2B5EF4-FFF2-40B4-BE49-F238E27FC236}">
                <a16:creationId xmlns:a16="http://schemas.microsoft.com/office/drawing/2014/main" id="{0B710816-0CC7-4DA5-B4D9-04A1C322BDB0}"/>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5" name="Rectangle 4">
            <a:extLst>
              <a:ext uri="{FF2B5EF4-FFF2-40B4-BE49-F238E27FC236}">
                <a16:creationId xmlns:a16="http://schemas.microsoft.com/office/drawing/2014/main" id="{A7D9F0E0-F04D-4D11-B7AD-6B4CDD91019D}"/>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6" name="Rectangle 5">
            <a:extLst>
              <a:ext uri="{FF2B5EF4-FFF2-40B4-BE49-F238E27FC236}">
                <a16:creationId xmlns:a16="http://schemas.microsoft.com/office/drawing/2014/main" id="{E45FF418-CD50-482F-91BB-07EE92601160}"/>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 _ _</a:t>
            </a:r>
            <a:endParaRPr lang="en-GB" b="1" dirty="0">
              <a:solidFill>
                <a:srgbClr val="002060"/>
              </a:solidFill>
              <a:latin typeface="Century Gothic" panose="020B0502020202020204" pitchFamily="34" charset="0"/>
            </a:endParaRPr>
          </a:p>
        </p:txBody>
      </p:sp>
      <p:sp>
        <p:nvSpPr>
          <p:cNvPr id="7" name="Rectangle 6">
            <a:extLst>
              <a:ext uri="{FF2B5EF4-FFF2-40B4-BE49-F238E27FC236}">
                <a16:creationId xmlns:a16="http://schemas.microsoft.com/office/drawing/2014/main" id="{932881D7-84A0-46A0-917C-F4B7A67EE0A2}"/>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 _ _ _ _ _ _</a:t>
            </a:r>
          </a:p>
        </p:txBody>
      </p:sp>
      <p:sp>
        <p:nvSpPr>
          <p:cNvPr id="8" name="Rectangle 7">
            <a:extLst>
              <a:ext uri="{FF2B5EF4-FFF2-40B4-BE49-F238E27FC236}">
                <a16:creationId xmlns:a16="http://schemas.microsoft.com/office/drawing/2014/main" id="{6D403B50-47F8-44AD-8484-CCDC53F707E5}"/>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 _ _ _ _ _ </a:t>
            </a:r>
          </a:p>
        </p:txBody>
      </p:sp>
      <p:sp>
        <p:nvSpPr>
          <p:cNvPr id="9" name="Rectangle 8">
            <a:extLst>
              <a:ext uri="{FF2B5EF4-FFF2-40B4-BE49-F238E27FC236}">
                <a16:creationId xmlns:a16="http://schemas.microsoft.com/office/drawing/2014/main" id="{A487DFA4-8868-471E-9F15-9566AA986879}"/>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0" name="Rectangle 9">
            <a:extLst>
              <a:ext uri="{FF2B5EF4-FFF2-40B4-BE49-F238E27FC236}">
                <a16:creationId xmlns:a16="http://schemas.microsoft.com/office/drawing/2014/main" id="{0FE5FC1C-0054-441B-B3EC-C6AC03828C70}"/>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 _ _ _</a:t>
            </a:r>
          </a:p>
        </p:txBody>
      </p:sp>
      <p:sp>
        <p:nvSpPr>
          <p:cNvPr id="11" name="Rectangle 10">
            <a:extLst>
              <a:ext uri="{FF2B5EF4-FFF2-40B4-BE49-F238E27FC236}">
                <a16:creationId xmlns:a16="http://schemas.microsoft.com/office/drawing/2014/main" id="{A9E03711-1314-4B7B-9179-7B91EA3E10B7}"/>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 _ _ _ _</a:t>
            </a:r>
          </a:p>
        </p:txBody>
      </p:sp>
      <p:sp>
        <p:nvSpPr>
          <p:cNvPr id="12" name="Rectangle 11">
            <a:extLst>
              <a:ext uri="{FF2B5EF4-FFF2-40B4-BE49-F238E27FC236}">
                <a16:creationId xmlns:a16="http://schemas.microsoft.com/office/drawing/2014/main" id="{B174DC0C-AC75-481B-BFE4-ADB3D66321AC}"/>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3" name="Rectangle 12">
            <a:extLst>
              <a:ext uri="{FF2B5EF4-FFF2-40B4-BE49-F238E27FC236}">
                <a16:creationId xmlns:a16="http://schemas.microsoft.com/office/drawing/2014/main" id="{6D0A4A3A-DA52-462B-BF6D-199182DE5F4D}"/>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 _ _ _ _ _ </a:t>
            </a:r>
          </a:p>
        </p:txBody>
      </p:sp>
      <p:sp>
        <p:nvSpPr>
          <p:cNvPr id="14" name="Rectangle 13">
            <a:extLst>
              <a:ext uri="{FF2B5EF4-FFF2-40B4-BE49-F238E27FC236}">
                <a16:creationId xmlns:a16="http://schemas.microsoft.com/office/drawing/2014/main" id="{D67599E4-C3FF-47B6-AB37-0EA79196CEA6}"/>
              </a:ext>
            </a:extLst>
          </p:cNvPr>
          <p:cNvSpPr/>
          <p:nvPr/>
        </p:nvSpPr>
        <p:spPr>
          <a:xfrm>
            <a:off x="4759779" y="447402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15" name="Rectangle 14">
            <a:extLst>
              <a:ext uri="{FF2B5EF4-FFF2-40B4-BE49-F238E27FC236}">
                <a16:creationId xmlns:a16="http://schemas.microsoft.com/office/drawing/2014/main" id="{59F8B215-70FF-474A-9FBE-985E4339BCD1}"/>
              </a:ext>
            </a:extLst>
          </p:cNvPr>
          <p:cNvSpPr/>
          <p:nvPr/>
        </p:nvSpPr>
        <p:spPr>
          <a:xfrm>
            <a:off x="7444158" y="447402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barato</a:t>
            </a:r>
            <a:endParaRPr lang="en-GB" sz="2000" b="1" dirty="0">
              <a:solidFill>
                <a:srgbClr val="002060"/>
              </a:solidFill>
              <a:latin typeface="Century Gothic" panose="020B0502020202020204" pitchFamily="34" charset="0"/>
            </a:endParaRPr>
          </a:p>
        </p:txBody>
      </p:sp>
      <p:sp>
        <p:nvSpPr>
          <p:cNvPr id="16" name="Title 15">
            <a:extLst>
              <a:ext uri="{FF2B5EF4-FFF2-40B4-BE49-F238E27FC236}">
                <a16:creationId xmlns:a16="http://schemas.microsoft.com/office/drawing/2014/main" id="{4C0D2E8C-5D8F-4F33-9283-2F387F9ED889}"/>
              </a:ext>
            </a:extLst>
          </p:cNvPr>
          <p:cNvSpPr>
            <a:spLocks noGrp="1"/>
          </p:cNvSpPr>
          <p:nvPr>
            <p:ph type="title"/>
          </p:nvPr>
        </p:nvSpPr>
        <p:spPr>
          <a:xfrm>
            <a:off x="5559822" y="4382746"/>
            <a:ext cx="1884336" cy="1325563"/>
          </a:xfrm>
        </p:spPr>
        <p:txBody>
          <a:bodyPr/>
          <a:lstStyle/>
          <a:p>
            <a:r>
              <a:rPr lang="en-GB" sz="2000" b="1" kern="1200" dirty="0">
                <a:solidFill>
                  <a:srgbClr val="002060"/>
                </a:solidFill>
                <a:effectLst/>
                <a:latin typeface="Century Gothic" panose="020B0502020202020204" pitchFamily="34" charset="0"/>
                <a:ea typeface="+mn-ea"/>
                <a:cs typeface="+mn-cs"/>
              </a:rPr>
              <a:t>cheap</a:t>
            </a:r>
            <a:endParaRPr lang="en-GB" dirty="0"/>
          </a:p>
        </p:txBody>
      </p:sp>
    </p:spTree>
    <p:extLst>
      <p:ext uri="{BB962C8B-B14F-4D97-AF65-F5344CB8AC3E}">
        <p14:creationId xmlns:p14="http://schemas.microsoft.com/office/powerpoint/2010/main" val="295353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2.59259E-6 L -0.14883 0.61135 " pathEditMode="relative" rAng="0" ptsTypes="AA">
                                      <p:cBhvr>
                                        <p:cTn id="6" dur="2000" fill="hold"/>
                                        <p:tgtEl>
                                          <p:spTgt spid="5"/>
                                        </p:tgtEl>
                                        <p:attrNameLst>
                                          <p:attrName>ppt_x</p:attrName>
                                          <p:attrName>ppt_y</p:attrName>
                                        </p:attrNameLst>
                                      </p:cBhvr>
                                      <p:rCtr x="-7448" y="30556"/>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A19573-9CCC-499F-8221-E820A5E007DC}"/>
              </a:ext>
            </a:extLst>
          </p:cNvPr>
          <p:cNvSpPr/>
          <p:nvPr/>
        </p:nvSpPr>
        <p:spPr>
          <a:xfrm>
            <a:off x="4759779" y="447402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DA1BC4E3-57BB-4CD0-B6D6-0451A94D6A23}"/>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E7E004B4-B84C-4933-9EE2-1877081C90EC}"/>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B98134C4-99B5-479C-AEB9-90ACEEE82E42}"/>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B2C1A0C0-3078-40D9-A1F5-4DD938732912}"/>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BD7816CF-4F1F-4271-B4E4-C091935FB60B}"/>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245AD16E-FD32-45DA-A995-38FDF0973D2A}"/>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70001463-9E65-4E4D-ADE9-D966104B1329}"/>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AC6C63DF-295F-4471-BB02-F28AA10CB2F1}"/>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189F223D-CAFB-41F2-91B1-6557FBBACA1E}"/>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8CE51CBB-B12A-4F27-962C-902F3B58B578}"/>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193AABEB-2FBB-43FA-BA99-7912EE56C39E}"/>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6B15D0B3-509F-4EDB-80CA-8D0DE5303BAA}"/>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DF726695-42F0-4742-9F5C-AE1A54BB9D8C}"/>
              </a:ext>
            </a:extLst>
          </p:cNvPr>
          <p:cNvSpPr/>
          <p:nvPr/>
        </p:nvSpPr>
        <p:spPr>
          <a:xfrm>
            <a:off x="7433141" y="447402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antiguo</a:t>
            </a:r>
            <a:endParaRPr lang="en-GB" sz="2000" b="1" dirty="0">
              <a:solidFill>
                <a:srgbClr val="002060"/>
              </a:solidFill>
              <a:latin typeface="Century Gothic" panose="020B0502020202020204" pitchFamily="34" charset="0"/>
            </a:endParaRPr>
          </a:p>
        </p:txBody>
      </p:sp>
      <p:sp>
        <p:nvSpPr>
          <p:cNvPr id="16" name="Title 15">
            <a:extLst>
              <a:ext uri="{FF2B5EF4-FFF2-40B4-BE49-F238E27FC236}">
                <a16:creationId xmlns:a16="http://schemas.microsoft.com/office/drawing/2014/main" id="{A71CE4BF-DAA3-4985-AE51-A9A898534B1D}"/>
              </a:ext>
            </a:extLst>
          </p:cNvPr>
          <p:cNvSpPr>
            <a:spLocks noGrp="1"/>
          </p:cNvSpPr>
          <p:nvPr>
            <p:ph type="title"/>
          </p:nvPr>
        </p:nvSpPr>
        <p:spPr>
          <a:xfrm>
            <a:off x="5199292" y="4382746"/>
            <a:ext cx="2087333" cy="1325563"/>
          </a:xfrm>
        </p:spPr>
        <p:txBody>
          <a:bodyPr/>
          <a:lstStyle/>
          <a:p>
            <a:pPr rtl="0" eaLnBrk="1" latinLnBrk="0" hangingPunct="1"/>
            <a:r>
              <a:rPr lang="en-GB" sz="2000" b="1" kern="1200" dirty="0">
                <a:solidFill>
                  <a:srgbClr val="002060"/>
                </a:solidFill>
                <a:effectLst/>
                <a:latin typeface="Century Gothic" panose="020B0502020202020204" pitchFamily="34" charset="0"/>
                <a:ea typeface="+mn-ea"/>
                <a:cs typeface="+mn-cs"/>
              </a:rPr>
              <a:t>old, ancient</a:t>
            </a:r>
            <a:endParaRPr lang="en-GB" dirty="0">
              <a:effectLst/>
            </a:endParaRPr>
          </a:p>
        </p:txBody>
      </p:sp>
    </p:spTree>
    <p:extLst>
      <p:ext uri="{BB962C8B-B14F-4D97-AF65-F5344CB8AC3E}">
        <p14:creationId xmlns:p14="http://schemas.microsoft.com/office/powerpoint/2010/main" val="22169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2.59259E-6 L 0.34519 0.61181 " pathEditMode="relative" rAng="0" ptsTypes="AA">
                                      <p:cBhvr>
                                        <p:cTn id="6" dur="2000" fill="hold"/>
                                        <p:tgtEl>
                                          <p:spTgt spid="4"/>
                                        </p:tgtEl>
                                        <p:attrNameLst>
                                          <p:attrName>ppt_x</p:attrName>
                                          <p:attrName>ppt_y</p:attrName>
                                        </p:attrNameLst>
                                      </p:cBhvr>
                                      <p:rCtr x="17253" y="30579"/>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05959-66BD-47D1-BBA0-1B81DDE2EF23}"/>
              </a:ext>
            </a:extLst>
          </p:cNvPr>
          <p:cNvSpPr/>
          <p:nvPr/>
        </p:nvSpPr>
        <p:spPr>
          <a:xfrm>
            <a:off x="4759779" y="447402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8077343C-DFEB-42E8-919A-A0747B41A17D}"/>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8CA172A8-B472-4F8F-9F6A-02911038667A}"/>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035BBE61-A015-4435-8355-D91AB9BE80A1}"/>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3DD93FF3-88F9-459D-84C4-FE86B079634D}"/>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1C59307E-7E4B-4193-9AA8-10C2CB48B260}"/>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B20435CB-FCB6-4330-B672-C8DC9D189CDB}"/>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BBA7A2CB-33C6-4BC8-AC95-E1363834C176}"/>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E32598FC-211B-4057-8AA4-4CEAAD631A9C}"/>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A56AF3DE-C5B1-40C5-BC5B-A8E619D18772}"/>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B5C6642C-2F52-4894-A302-CE88692E5A42}"/>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94A7001E-9663-40F1-AC6C-1303891E9857}"/>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751B467E-D492-4D0D-B5D9-3B361B2942F8}"/>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09AD5E3A-5AFD-46B5-9AD5-C7D7646B0A1F}"/>
              </a:ext>
            </a:extLst>
          </p:cNvPr>
          <p:cNvSpPr/>
          <p:nvPr/>
        </p:nvSpPr>
        <p:spPr>
          <a:xfrm>
            <a:off x="7441962" y="447402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famoso</a:t>
            </a:r>
            <a:endParaRPr lang="en-GB" sz="2000" b="1" dirty="0">
              <a:solidFill>
                <a:srgbClr val="002060"/>
              </a:solidFill>
              <a:latin typeface="Century Gothic" panose="020B0502020202020204" pitchFamily="34" charset="0"/>
            </a:endParaRPr>
          </a:p>
        </p:txBody>
      </p:sp>
      <p:sp>
        <p:nvSpPr>
          <p:cNvPr id="16" name="Title 15">
            <a:extLst>
              <a:ext uri="{FF2B5EF4-FFF2-40B4-BE49-F238E27FC236}">
                <a16:creationId xmlns:a16="http://schemas.microsoft.com/office/drawing/2014/main" id="{BBB04EF7-4CB8-41F5-BCDD-152BAD5805AF}"/>
              </a:ext>
            </a:extLst>
          </p:cNvPr>
          <p:cNvSpPr>
            <a:spLocks noGrp="1"/>
          </p:cNvSpPr>
          <p:nvPr>
            <p:ph type="title"/>
          </p:nvPr>
        </p:nvSpPr>
        <p:spPr>
          <a:xfrm>
            <a:off x="5494795" y="4382746"/>
            <a:ext cx="1202410" cy="1325563"/>
          </a:xfrm>
        </p:spPr>
        <p:txBody>
          <a:bodyPr/>
          <a:lstStyle/>
          <a:p>
            <a:r>
              <a:rPr lang="en-GB" sz="2000" b="1" kern="1200" dirty="0">
                <a:solidFill>
                  <a:srgbClr val="002060"/>
                </a:solidFill>
                <a:effectLst/>
                <a:latin typeface="Century Gothic" panose="020B0502020202020204" pitchFamily="34" charset="0"/>
                <a:ea typeface="+mn-ea"/>
                <a:cs typeface="+mn-cs"/>
              </a:rPr>
              <a:t>famous</a:t>
            </a:r>
            <a:endParaRPr lang="en-GB" dirty="0"/>
          </a:p>
        </p:txBody>
      </p:sp>
    </p:spTree>
    <p:extLst>
      <p:ext uri="{BB962C8B-B14F-4D97-AF65-F5344CB8AC3E}">
        <p14:creationId xmlns:p14="http://schemas.microsoft.com/office/powerpoint/2010/main" val="117320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1.11111E-6 L 0.09805 0.41829 " pathEditMode="relative" rAng="0" ptsTypes="AA">
                                      <p:cBhvr>
                                        <p:cTn id="6" dur="2000" fill="hold"/>
                                        <p:tgtEl>
                                          <p:spTgt spid="9"/>
                                        </p:tgtEl>
                                        <p:attrNameLst>
                                          <p:attrName>ppt_x</p:attrName>
                                          <p:attrName>ppt_y</p:attrName>
                                        </p:attrNameLst>
                                      </p:cBhvr>
                                      <p:rCtr x="4896" y="2090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F8A037-6DC6-4BFC-A92B-A5F6E8E0B7C1}"/>
              </a:ext>
            </a:extLst>
          </p:cNvPr>
          <p:cNvSpPr/>
          <p:nvPr/>
        </p:nvSpPr>
        <p:spPr>
          <a:xfrm>
            <a:off x="4759779" y="447402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6B393465-9C88-4DF3-89BC-C27CC53337D0}"/>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99EC53B2-2F81-4E83-BE38-E34205462645}"/>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FA4CD193-E2C1-46D5-BD57-6ED44DEEADF8}"/>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10D059FF-1678-4267-8232-3236B2ACC61C}"/>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154719A4-FE34-41AE-A79D-3673FC7FD8CD}"/>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647C5EA4-C2EF-4BA1-B7F4-D20E598D5F70}"/>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7D92DA60-49AE-4C08-B6E9-5CCEBBA6E6EA}"/>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9E706CC0-A36E-422B-A223-62B86A3479EC}"/>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4A2F4CFD-4772-43DD-B0EC-B4C464D8FD61}"/>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27205558-A211-4C28-8C4A-BBF1EDABBCF4}"/>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0CB6BB3C-8DF1-44F8-910C-ACAA4902DBDD}"/>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992CC9AF-3610-407B-998D-965B007A27FB}"/>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B370D721-44AC-491A-BB03-8748439712A9}"/>
              </a:ext>
            </a:extLst>
          </p:cNvPr>
          <p:cNvSpPr/>
          <p:nvPr/>
        </p:nvSpPr>
        <p:spPr>
          <a:xfrm>
            <a:off x="7443206" y="447402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feo</a:t>
            </a:r>
            <a:endParaRPr lang="en-GB" b="1" dirty="0">
              <a:solidFill>
                <a:srgbClr val="002060"/>
              </a:solidFill>
              <a:latin typeface="Century Gothic" panose="020B0502020202020204" pitchFamily="34" charset="0"/>
            </a:endParaRPr>
          </a:p>
        </p:txBody>
      </p:sp>
      <p:sp>
        <p:nvSpPr>
          <p:cNvPr id="17" name="Title 16">
            <a:extLst>
              <a:ext uri="{FF2B5EF4-FFF2-40B4-BE49-F238E27FC236}">
                <a16:creationId xmlns:a16="http://schemas.microsoft.com/office/drawing/2014/main" id="{DC3FBC2C-E27C-4FF4-9CFD-F731777DFAB5}"/>
              </a:ext>
            </a:extLst>
          </p:cNvPr>
          <p:cNvSpPr>
            <a:spLocks noGrp="1"/>
          </p:cNvSpPr>
          <p:nvPr>
            <p:ph type="title"/>
          </p:nvPr>
        </p:nvSpPr>
        <p:spPr>
          <a:xfrm>
            <a:off x="5718207" y="4382746"/>
            <a:ext cx="755586" cy="1325563"/>
          </a:xfrm>
        </p:spPr>
        <p:txBody>
          <a:bodyPr/>
          <a:lstStyle/>
          <a:p>
            <a:r>
              <a:rPr lang="en-GB" sz="2000" b="1" kern="1200" dirty="0">
                <a:solidFill>
                  <a:srgbClr val="002060"/>
                </a:solidFill>
                <a:effectLst/>
                <a:latin typeface="Century Gothic" panose="020B0502020202020204" pitchFamily="34" charset="0"/>
                <a:ea typeface="+mn-ea"/>
                <a:cs typeface="+mn-cs"/>
              </a:rPr>
              <a:t>ugly</a:t>
            </a:r>
            <a:endParaRPr lang="en-GB" dirty="0"/>
          </a:p>
        </p:txBody>
      </p:sp>
    </p:spTree>
    <p:extLst>
      <p:ext uri="{BB962C8B-B14F-4D97-AF65-F5344CB8AC3E}">
        <p14:creationId xmlns:p14="http://schemas.microsoft.com/office/powerpoint/2010/main" val="38014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1.11111E-6 L 0.59492 0.41829 " pathEditMode="relative" rAng="0" ptsTypes="AA">
                                      <p:cBhvr>
                                        <p:cTn id="6" dur="2000" fill="hold"/>
                                        <p:tgtEl>
                                          <p:spTgt spid="7"/>
                                        </p:tgtEl>
                                        <p:attrNameLst>
                                          <p:attrName>ppt_x</p:attrName>
                                          <p:attrName>ppt_y</p:attrName>
                                        </p:attrNameLst>
                                      </p:cBhvr>
                                      <p:rCtr x="29740" y="2090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2CD2E-5BA5-4F66-A60A-6CD72F2492A1}"/>
              </a:ext>
            </a:extLst>
          </p:cNvPr>
          <p:cNvSpPr/>
          <p:nvPr/>
        </p:nvSpPr>
        <p:spPr>
          <a:xfrm>
            <a:off x="4759779" y="447402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CB510993-4822-4F82-ABC5-D25E9F6DEF82}"/>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29F6D1F7-EA46-457E-BCFD-CAEF2D807E18}"/>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474BDA02-B9B6-43A8-A585-E0CA2CCDDB31}"/>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21239F51-DD7F-4383-BCE1-A0E6ABFB5E13}"/>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4BCC76E1-EE0C-4788-8F08-1787F6482D5C}"/>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1526329F-9ECD-47CD-B0E3-58CF05245E5B}"/>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3C728D62-BCF7-4E25-B523-770C377B98CA}"/>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1266255B-D9DE-4C31-A59F-09537217664D}"/>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4D15BFE3-8F23-4EBC-AC1D-8318D1D74A39}"/>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E4E2B80E-4473-4371-B958-3626E9C7796B}"/>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2A43D01D-07BD-492A-8C22-3E3C34228994}"/>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9B55F127-87D3-4CAD-9BB5-BFA63CADE2B6}"/>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15" name="Rectangle 14">
            <a:extLst>
              <a:ext uri="{FF2B5EF4-FFF2-40B4-BE49-F238E27FC236}">
                <a16:creationId xmlns:a16="http://schemas.microsoft.com/office/drawing/2014/main" id="{991B868F-65AB-48AD-87F1-2A8E24C5D137}"/>
              </a:ext>
            </a:extLst>
          </p:cNvPr>
          <p:cNvSpPr/>
          <p:nvPr/>
        </p:nvSpPr>
        <p:spPr>
          <a:xfrm>
            <a:off x="7443205" y="447402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rico</a:t>
            </a:r>
            <a:endParaRPr lang="en-GB" sz="2000" b="1" dirty="0">
              <a:solidFill>
                <a:srgbClr val="002060"/>
              </a:solidFill>
              <a:latin typeface="Century Gothic" panose="020B0502020202020204" pitchFamily="34" charset="0"/>
            </a:endParaRPr>
          </a:p>
        </p:txBody>
      </p:sp>
      <p:sp>
        <p:nvSpPr>
          <p:cNvPr id="16" name="Title 15">
            <a:extLst>
              <a:ext uri="{FF2B5EF4-FFF2-40B4-BE49-F238E27FC236}">
                <a16:creationId xmlns:a16="http://schemas.microsoft.com/office/drawing/2014/main" id="{A16668DE-FB50-4582-811A-CE7DB1088E7D}"/>
              </a:ext>
            </a:extLst>
          </p:cNvPr>
          <p:cNvSpPr>
            <a:spLocks noGrp="1"/>
          </p:cNvSpPr>
          <p:nvPr>
            <p:ph type="title"/>
          </p:nvPr>
        </p:nvSpPr>
        <p:spPr>
          <a:xfrm>
            <a:off x="5750242" y="4382745"/>
            <a:ext cx="985434" cy="1325563"/>
          </a:xfrm>
        </p:spPr>
        <p:txBody>
          <a:bodyPr/>
          <a:lstStyle/>
          <a:p>
            <a:r>
              <a:rPr lang="en-GB" sz="2000" b="1" kern="1200" dirty="0">
                <a:solidFill>
                  <a:srgbClr val="002060"/>
                </a:solidFill>
                <a:effectLst/>
                <a:latin typeface="Century Gothic" panose="020B0502020202020204" pitchFamily="34" charset="0"/>
                <a:ea typeface="+mn-ea"/>
                <a:cs typeface="+mn-cs"/>
              </a:rPr>
              <a:t>rich</a:t>
            </a:r>
            <a:endParaRPr lang="en-GB" dirty="0"/>
          </a:p>
        </p:txBody>
      </p:sp>
    </p:spTree>
    <p:extLst>
      <p:ext uri="{BB962C8B-B14F-4D97-AF65-F5344CB8AC3E}">
        <p14:creationId xmlns:p14="http://schemas.microsoft.com/office/powerpoint/2010/main" val="357223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1.11111E-6 L 0.59401 0.22454 " pathEditMode="relative" rAng="0" ptsTypes="AA">
                                      <p:cBhvr>
                                        <p:cTn id="6" dur="2000" fill="hold"/>
                                        <p:tgtEl>
                                          <p:spTgt spid="11"/>
                                        </p:tgtEl>
                                        <p:attrNameLst>
                                          <p:attrName>ppt_x</p:attrName>
                                          <p:attrName>ppt_y</p:attrName>
                                        </p:attrNameLst>
                                      </p:cBhvr>
                                      <p:rCtr x="29701" y="1122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58FB9-1F33-40FE-9549-254D6FF2BD6A}"/>
              </a:ext>
            </a:extLst>
          </p:cNvPr>
          <p:cNvSpPr/>
          <p:nvPr/>
        </p:nvSpPr>
        <p:spPr>
          <a:xfrm>
            <a:off x="4759778" y="4474028"/>
            <a:ext cx="2961821"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7C2FC1B9-729B-4EC5-9DC7-0FE5325209C5}"/>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D1A7476C-ADDD-441A-AF08-92B98233646D}"/>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F567B412-C122-47E5-A783-D731D13EB05C}"/>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C19D061D-F221-40ED-9202-F701B8CB28A4}"/>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28BC6798-DC60-4E3B-B34F-2808CFB5A6AF}"/>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04CB1137-E5B2-497D-A3FA-22A5C948AF9D}"/>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2CB919BC-92F5-40C2-955F-73379B435253}"/>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279ABEA6-A384-4783-BF02-8A63A682BCC1}"/>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05D1ED3F-5066-4A11-A15E-D50C1E455F89}"/>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D3EA505B-181D-423C-BA9C-55E225DF63F1}"/>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6CA9BF94-261B-429A-80CE-5367E2678275}"/>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2958FCEA-5911-4221-A556-06E1B73DDE6C}"/>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3AA04D67-76C3-46C0-8F64-C355BEFD7EA3}"/>
              </a:ext>
            </a:extLst>
          </p:cNvPr>
          <p:cNvSpPr/>
          <p:nvPr/>
        </p:nvSpPr>
        <p:spPr>
          <a:xfrm>
            <a:off x="7805518" y="447402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¿Cómo es?</a:t>
            </a:r>
          </a:p>
        </p:txBody>
      </p:sp>
      <p:sp>
        <p:nvSpPr>
          <p:cNvPr id="16" name="Title 15">
            <a:extLst>
              <a:ext uri="{FF2B5EF4-FFF2-40B4-BE49-F238E27FC236}">
                <a16:creationId xmlns:a16="http://schemas.microsoft.com/office/drawing/2014/main" id="{CD624D17-B6CF-447D-93A5-E251712FE77F}"/>
              </a:ext>
            </a:extLst>
          </p:cNvPr>
          <p:cNvSpPr>
            <a:spLocks noGrp="1"/>
          </p:cNvSpPr>
          <p:nvPr>
            <p:ph type="title"/>
          </p:nvPr>
        </p:nvSpPr>
        <p:spPr>
          <a:xfrm>
            <a:off x="4690358" y="4198379"/>
            <a:ext cx="3115160" cy="1694297"/>
          </a:xfrm>
        </p:spPr>
        <p:txBody>
          <a:bodyPr/>
          <a:lstStyle/>
          <a:p>
            <a:pPr algn="ctr" rtl="0" eaLnBrk="1" latinLnBrk="0" hangingPunct="1"/>
            <a:r>
              <a:rPr lang="en-GB" sz="2000" b="1" kern="1200" dirty="0">
                <a:solidFill>
                  <a:srgbClr val="002060"/>
                </a:solidFill>
                <a:effectLst/>
                <a:latin typeface="Century Gothic" panose="020B0502020202020204" pitchFamily="34" charset="0"/>
                <a:ea typeface="+mn-ea"/>
                <a:cs typeface="+mn-cs"/>
              </a:rPr>
              <a:t>What is s/he like?</a:t>
            </a:r>
            <a:endParaRPr lang="en-GB" dirty="0">
              <a:effectLst/>
            </a:endParaRPr>
          </a:p>
          <a:p>
            <a:pPr algn="ctr" rtl="0" eaLnBrk="1" latinLnBrk="0" hangingPunct="1"/>
            <a:r>
              <a:rPr lang="en-GB" sz="2000" b="1" kern="1200" dirty="0">
                <a:solidFill>
                  <a:srgbClr val="002060"/>
                </a:solidFill>
                <a:effectLst/>
                <a:latin typeface="Century Gothic" panose="020B0502020202020204" pitchFamily="34" charset="0"/>
                <a:ea typeface="+mn-ea"/>
                <a:cs typeface="+mn-cs"/>
              </a:rPr>
              <a:t>What is it like?</a:t>
            </a:r>
            <a:endParaRPr lang="en-GB" dirty="0">
              <a:effectLst/>
            </a:endParaRPr>
          </a:p>
        </p:txBody>
      </p:sp>
    </p:spTree>
    <p:extLst>
      <p:ext uri="{BB962C8B-B14F-4D97-AF65-F5344CB8AC3E}">
        <p14:creationId xmlns:p14="http://schemas.microsoft.com/office/powerpoint/2010/main" val="21025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2.59259E-6 L 0.12695 0.61181 " pathEditMode="relative" rAng="0" ptsTypes="AA">
                                      <p:cBhvr>
                                        <p:cTn id="6" dur="2000" fill="hold"/>
                                        <p:tgtEl>
                                          <p:spTgt spid="5"/>
                                        </p:tgtEl>
                                        <p:attrNameLst>
                                          <p:attrName>ppt_x</p:attrName>
                                          <p:attrName>ppt_y</p:attrName>
                                        </p:attrNameLst>
                                      </p:cBhvr>
                                      <p:rCtr x="6341" y="30579"/>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76F081-2469-415A-AF33-CD8D702C15DB}"/>
              </a:ext>
            </a:extLst>
          </p:cNvPr>
          <p:cNvSpPr/>
          <p:nvPr/>
        </p:nvSpPr>
        <p:spPr>
          <a:xfrm>
            <a:off x="4394200" y="4474028"/>
            <a:ext cx="2961823"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C916139D-C627-4C6C-B7D6-4F529626D65D}"/>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6C1E0215-440D-4A8E-A5D5-D7A5F48589F0}"/>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591BF65E-D6BD-443A-ACA2-BEF152BFF040}"/>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C5CF4199-6406-4667-BDA3-9290CF31C444}"/>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7B38EFCB-E26B-4FA3-924C-552A6C92EBA9}"/>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CBE72624-A876-4D36-9827-638F02761451}"/>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265B8624-1C5F-4B49-8A51-38C565207656}"/>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2A82E400-40F8-4A62-9968-7C9EC18337CE}"/>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EC2B9F1C-081A-4DE9-B48F-FA7E764F8566}"/>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B192EA59-4D83-49A9-B200-0BB2DDD9FDB9}"/>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B1D44B6C-2EA4-46FA-9FC9-A8A190A6482F}"/>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51E4B1EB-CD3A-41EA-8B2D-A2B1027F2AED}"/>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F4A93F26-C7ED-484D-AB64-8A0C94596F19}"/>
              </a:ext>
            </a:extLst>
          </p:cNvPr>
          <p:cNvSpPr/>
          <p:nvPr/>
        </p:nvSpPr>
        <p:spPr>
          <a:xfrm>
            <a:off x="7441961" y="447402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son</a:t>
            </a:r>
          </a:p>
        </p:txBody>
      </p:sp>
      <p:sp>
        <p:nvSpPr>
          <p:cNvPr id="16" name="Title 15">
            <a:extLst>
              <a:ext uri="{FF2B5EF4-FFF2-40B4-BE49-F238E27FC236}">
                <a16:creationId xmlns:a16="http://schemas.microsoft.com/office/drawing/2014/main" id="{0B8217B0-B291-4819-A440-FCCFA68974CE}"/>
              </a:ext>
            </a:extLst>
          </p:cNvPr>
          <p:cNvSpPr>
            <a:spLocks noGrp="1"/>
          </p:cNvSpPr>
          <p:nvPr>
            <p:ph type="title"/>
          </p:nvPr>
        </p:nvSpPr>
        <p:spPr>
          <a:xfrm>
            <a:off x="4444746" y="4382746"/>
            <a:ext cx="2860729" cy="1325563"/>
          </a:xfrm>
        </p:spPr>
        <p:txBody>
          <a:bodyPr/>
          <a:lstStyle/>
          <a:p>
            <a:pPr rtl="0" eaLnBrk="1" latinLnBrk="0" hangingPunct="1"/>
            <a:r>
              <a:rPr lang="en-GB" sz="2000" b="1" kern="1200" dirty="0">
                <a:solidFill>
                  <a:srgbClr val="002060"/>
                </a:solidFill>
                <a:effectLst/>
                <a:latin typeface="Century Gothic" panose="020B0502020202020204" pitchFamily="34" charset="0"/>
                <a:ea typeface="+mn-ea"/>
                <a:cs typeface="+mn-cs"/>
              </a:rPr>
              <a:t>they are (permanent)</a:t>
            </a:r>
            <a:endParaRPr lang="en-GB" dirty="0">
              <a:effectLst/>
            </a:endParaRPr>
          </a:p>
        </p:txBody>
      </p:sp>
    </p:spTree>
    <p:extLst>
      <p:ext uri="{BB962C8B-B14F-4D97-AF65-F5344CB8AC3E}">
        <p14:creationId xmlns:p14="http://schemas.microsoft.com/office/powerpoint/2010/main" val="376285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1.11111E-6 L 0.09714 0.22454 " pathEditMode="relative" rAng="0" ptsTypes="AA">
                                      <p:cBhvr>
                                        <p:cTn id="6" dur="2000" fill="hold"/>
                                        <p:tgtEl>
                                          <p:spTgt spid="13"/>
                                        </p:tgtEl>
                                        <p:attrNameLst>
                                          <p:attrName>ppt_x</p:attrName>
                                          <p:attrName>ppt_y</p:attrName>
                                        </p:attrNameLst>
                                      </p:cBhvr>
                                      <p:rCtr x="4857" y="1122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C484E8-3605-4E77-AEA0-F65576F5EBD0}"/>
              </a:ext>
            </a:extLst>
          </p:cNvPr>
          <p:cNvSpPr/>
          <p:nvPr/>
        </p:nvSpPr>
        <p:spPr>
          <a:xfrm>
            <a:off x="4759779" y="447402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117672C7-059D-4349-8488-58FA0D882C9A}"/>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B29F5166-D0DD-4F36-9D07-5E2F1C4E74A7}"/>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B93B2C3C-420B-4322-873F-9CADB8567ECA}"/>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5F8D6024-9415-4F3C-9956-8F268756057C}"/>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139AC897-EB5B-4E77-AFB1-47525B212F5E}"/>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E30284D9-817F-4FEC-8985-641710E2DD09}"/>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9E3993CE-FDC2-48EC-A09C-4A15C2FBF2B5}"/>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C3039E49-EE22-469F-A02B-5D48206C7F57}"/>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DFE973E1-9E71-4E06-B91A-D8FD70C16A9B}"/>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DB2597DB-6082-41B0-ABBE-E5AAD692A548}"/>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FA6F7914-12A1-4B05-99C1-82D5D65D4BB9}"/>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63954D69-07A7-4876-B0E5-8E5B0FEE46B6}"/>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68FAE792-4291-4A4C-8397-A65B354D8841}"/>
              </a:ext>
            </a:extLst>
          </p:cNvPr>
          <p:cNvSpPr/>
          <p:nvPr/>
        </p:nvSpPr>
        <p:spPr>
          <a:xfrm>
            <a:off x="7435831" y="447402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malo</a:t>
            </a:r>
            <a:endParaRPr lang="en-GB" sz="2000" b="1" dirty="0">
              <a:solidFill>
                <a:srgbClr val="002060"/>
              </a:solidFill>
              <a:latin typeface="Century Gothic" panose="020B0502020202020204" pitchFamily="34" charset="0"/>
            </a:endParaRPr>
          </a:p>
        </p:txBody>
      </p:sp>
      <p:sp>
        <p:nvSpPr>
          <p:cNvPr id="16" name="Title 15">
            <a:extLst>
              <a:ext uri="{FF2B5EF4-FFF2-40B4-BE49-F238E27FC236}">
                <a16:creationId xmlns:a16="http://schemas.microsoft.com/office/drawing/2014/main" id="{7F5CE250-4D8B-421C-A5BA-8E39A644B6D3}"/>
              </a:ext>
            </a:extLst>
          </p:cNvPr>
          <p:cNvSpPr>
            <a:spLocks noGrp="1"/>
          </p:cNvSpPr>
          <p:nvPr>
            <p:ph type="title"/>
          </p:nvPr>
        </p:nvSpPr>
        <p:spPr>
          <a:xfrm>
            <a:off x="5703376" y="4382745"/>
            <a:ext cx="1496878" cy="1325563"/>
          </a:xfrm>
        </p:spPr>
        <p:txBody>
          <a:bodyPr/>
          <a:lstStyle/>
          <a:p>
            <a:r>
              <a:rPr lang="en-GB" sz="2000" b="1" kern="1200" dirty="0">
                <a:solidFill>
                  <a:srgbClr val="002060"/>
                </a:solidFill>
                <a:effectLst/>
                <a:latin typeface="Century Gothic" panose="020B0502020202020204" pitchFamily="34" charset="0"/>
                <a:ea typeface="+mn-ea"/>
                <a:cs typeface="+mn-cs"/>
              </a:rPr>
              <a:t>bad</a:t>
            </a:r>
            <a:endParaRPr lang="en-GB" dirty="0"/>
          </a:p>
        </p:txBody>
      </p:sp>
    </p:spTree>
    <p:extLst>
      <p:ext uri="{BB962C8B-B14F-4D97-AF65-F5344CB8AC3E}">
        <p14:creationId xmlns:p14="http://schemas.microsoft.com/office/powerpoint/2010/main" val="85082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15183 0.41829 " pathEditMode="relative" rAng="0" ptsTypes="AA">
                                      <p:cBhvr>
                                        <p:cTn id="6" dur="2000" fill="hold"/>
                                        <p:tgtEl>
                                          <p:spTgt spid="10"/>
                                        </p:tgtEl>
                                        <p:attrNameLst>
                                          <p:attrName>ppt_x</p:attrName>
                                          <p:attrName>ppt_y</p:attrName>
                                        </p:attrNameLst>
                                      </p:cBhvr>
                                      <p:rCtr x="-7591" y="2090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5DA490-EC1E-4970-998E-6FB838CB36EB}"/>
              </a:ext>
            </a:extLst>
          </p:cNvPr>
          <p:cNvSpPr/>
          <p:nvPr/>
        </p:nvSpPr>
        <p:spPr>
          <a:xfrm>
            <a:off x="4759779" y="447402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DF069E6C-DCCD-4F2C-840C-44B6B70220FD}"/>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4733022E-EA47-4C83-B499-98298857F023}"/>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98C6B777-44D4-4726-838A-A50003BE463B}"/>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B731F941-7377-47E4-957B-74BBB448C1D2}"/>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A3F8F943-6F44-4F8C-9FBD-D4647D58459B}"/>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00A2F0A1-6C0B-4EB3-92D5-2BC81AFF5429}"/>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249F631F-2CAC-4DAC-934F-AABFD639B38D}"/>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73E8D094-FD77-4168-9931-63C1549E8592}"/>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73DF49DD-26F7-4712-8D8E-2684632BB149}"/>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379BBA9D-3F47-4D98-9A22-4B5652E790DD}"/>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ADFCE122-9E9C-48A4-A11A-8B664A7DDEFD}"/>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D8E2FD8D-C336-4D86-9EE2-3652A121B575}"/>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8948A80D-01CD-46DB-B5A4-5BE059DDE314}"/>
              </a:ext>
            </a:extLst>
          </p:cNvPr>
          <p:cNvSpPr/>
          <p:nvPr/>
        </p:nvSpPr>
        <p:spPr>
          <a:xfrm>
            <a:off x="7435831" y="447402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bueno</a:t>
            </a:r>
            <a:endParaRPr lang="en-GB" sz="2000" b="1" dirty="0">
              <a:solidFill>
                <a:srgbClr val="002060"/>
              </a:solidFill>
              <a:latin typeface="Century Gothic" panose="020B0502020202020204" pitchFamily="34" charset="0"/>
            </a:endParaRPr>
          </a:p>
        </p:txBody>
      </p:sp>
      <p:sp>
        <p:nvSpPr>
          <p:cNvPr id="16" name="Title 15">
            <a:extLst>
              <a:ext uri="{FF2B5EF4-FFF2-40B4-BE49-F238E27FC236}">
                <a16:creationId xmlns:a16="http://schemas.microsoft.com/office/drawing/2014/main" id="{B5F45264-368E-4071-AE11-E75F6119D47B}"/>
              </a:ext>
            </a:extLst>
          </p:cNvPr>
          <p:cNvSpPr>
            <a:spLocks noGrp="1"/>
          </p:cNvSpPr>
          <p:nvPr>
            <p:ph type="title"/>
          </p:nvPr>
        </p:nvSpPr>
        <p:spPr>
          <a:xfrm>
            <a:off x="5625885" y="4474028"/>
            <a:ext cx="1277936" cy="1234281"/>
          </a:xfrm>
        </p:spPr>
        <p:txBody>
          <a:bodyPr/>
          <a:lstStyle/>
          <a:p>
            <a:r>
              <a:rPr lang="en-GB" sz="2000" b="1" kern="1200" dirty="0">
                <a:solidFill>
                  <a:srgbClr val="002060"/>
                </a:solidFill>
                <a:effectLst/>
                <a:latin typeface="Century Gothic" panose="020B0502020202020204" pitchFamily="34" charset="0"/>
                <a:ea typeface="+mn-ea"/>
                <a:cs typeface="+mn-cs"/>
              </a:rPr>
              <a:t>good</a:t>
            </a:r>
            <a:endParaRPr lang="en-GB" dirty="0"/>
          </a:p>
        </p:txBody>
      </p:sp>
    </p:spTree>
    <p:extLst>
      <p:ext uri="{BB962C8B-B14F-4D97-AF65-F5344CB8AC3E}">
        <p14:creationId xmlns:p14="http://schemas.microsoft.com/office/powerpoint/2010/main" val="393005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11111E-6 L 0.34701 0.22454 " pathEditMode="relative" rAng="0" ptsTypes="AA">
                                      <p:cBhvr>
                                        <p:cTn id="6" dur="2000" fill="hold"/>
                                        <p:tgtEl>
                                          <p:spTgt spid="12"/>
                                        </p:tgtEl>
                                        <p:attrNameLst>
                                          <p:attrName>ppt_x</p:attrName>
                                          <p:attrName>ppt_y</p:attrName>
                                        </p:attrNameLst>
                                      </p:cBhvr>
                                      <p:rCtr x="17344" y="1122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159708-5463-4B7D-8AFA-947CAD95AB0A}"/>
              </a:ext>
            </a:extLst>
          </p:cNvPr>
          <p:cNvSpPr/>
          <p:nvPr/>
        </p:nvSpPr>
        <p:spPr>
          <a:xfrm>
            <a:off x="4759779" y="447402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BA7771FB-2A8C-4EE9-8801-9C37112EF75C}"/>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BFB5D180-DDE3-4983-80D3-8995C07AC37F}"/>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3B649E1D-35B5-4FB2-9758-19D99D155FD5}"/>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2573EBD4-71D3-4467-8ED4-F90763E99C28}"/>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3ACD684A-7088-40E4-AE1A-10F6E88F84FE}"/>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a:t>
            </a:r>
            <a:endParaRPr lang="en-GB"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DC064268-115C-4598-A78E-BE616FA610A2}"/>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EBA20027-61A1-4182-BA14-E4096CA72071}"/>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CFB1A9C9-0A8F-4BF7-869B-3B06A1199E68}"/>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DB24BD3B-372F-4A38-B999-20DA3AD97596}"/>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D9360A71-4011-4820-9BAB-3596AACE4CFB}"/>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396FA79A-CD5E-43D3-B202-062E8D70EA13}"/>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F35CEE2A-1F7A-4108-B38E-B4F0E79D381F}"/>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83EB84B6-7B3C-4214-ABC7-313FD3284AF3}"/>
              </a:ext>
            </a:extLst>
          </p:cNvPr>
          <p:cNvSpPr/>
          <p:nvPr/>
        </p:nvSpPr>
        <p:spPr>
          <a:xfrm>
            <a:off x="7435831" y="447402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bonito </a:t>
            </a:r>
          </a:p>
        </p:txBody>
      </p:sp>
      <p:sp>
        <p:nvSpPr>
          <p:cNvPr id="16" name="Title 15">
            <a:extLst>
              <a:ext uri="{FF2B5EF4-FFF2-40B4-BE49-F238E27FC236}">
                <a16:creationId xmlns:a16="http://schemas.microsoft.com/office/drawing/2014/main" id="{260530EB-A9F2-4487-B2BA-3D1E01C3BD01}"/>
              </a:ext>
            </a:extLst>
          </p:cNvPr>
          <p:cNvSpPr>
            <a:spLocks noGrp="1"/>
          </p:cNvSpPr>
          <p:nvPr>
            <p:ph type="title"/>
          </p:nvPr>
        </p:nvSpPr>
        <p:spPr>
          <a:xfrm>
            <a:off x="5611032" y="4382745"/>
            <a:ext cx="969936" cy="1325563"/>
          </a:xfrm>
        </p:spPr>
        <p:txBody>
          <a:bodyPr/>
          <a:lstStyle/>
          <a:p>
            <a:r>
              <a:rPr lang="en-GB" sz="2000" b="1" kern="1200" dirty="0">
                <a:solidFill>
                  <a:srgbClr val="002060"/>
                </a:solidFill>
                <a:effectLst/>
                <a:latin typeface="Century Gothic" panose="020B0502020202020204" pitchFamily="34" charset="0"/>
                <a:ea typeface="+mn-ea"/>
                <a:cs typeface="+mn-cs"/>
              </a:rPr>
              <a:t>pretty</a:t>
            </a:r>
            <a:endParaRPr lang="en-GB" dirty="0"/>
          </a:p>
        </p:txBody>
      </p:sp>
    </p:spTree>
    <p:extLst>
      <p:ext uri="{BB962C8B-B14F-4D97-AF65-F5344CB8AC3E}">
        <p14:creationId xmlns:p14="http://schemas.microsoft.com/office/powerpoint/2010/main" val="197443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15183 0.22454 " pathEditMode="relative" rAng="0" ptsTypes="AA">
                                      <p:cBhvr>
                                        <p:cTn id="6" dur="2000" fill="hold"/>
                                        <p:tgtEl>
                                          <p:spTgt spid="14"/>
                                        </p:tgtEl>
                                        <p:attrNameLst>
                                          <p:attrName>ppt_x</p:attrName>
                                          <p:attrName>ppt_y</p:attrName>
                                        </p:attrNameLst>
                                      </p:cBhvr>
                                      <p:rCtr x="-7591" y="1122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150" y="346331"/>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ga</a:t>
            </a:r>
            <a:endParaRPr lang="en-GB" sz="12000" b="0" dirty="0"/>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spTree>
    <p:extLst>
      <p:ext uri="{BB962C8B-B14F-4D97-AF65-F5344CB8AC3E}">
        <p14:creationId xmlns:p14="http://schemas.microsoft.com/office/powerpoint/2010/main" val="3268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1" grpId="0"/>
      <p:bldP spid="8" grpId="0"/>
      <p:bldP spid="12" grpId="0"/>
      <p:bldP spid="10"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8AB82-9746-4242-9158-BD355AD32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3" name="Title 1">
            <a:extLst>
              <a:ext uri="{FF2B5EF4-FFF2-40B4-BE49-F238E27FC236}">
                <a16:creationId xmlns:a16="http://schemas.microsoft.com/office/drawing/2014/main" id="{864773DA-E4A4-4DF4-B4BB-858B9A545088}"/>
              </a:ext>
            </a:extLst>
          </p:cNvPr>
          <p:cNvSpPr>
            <a:spLocks noGrp="1"/>
          </p:cNvSpPr>
          <p:nvPr>
            <p:ph type="title"/>
          </p:nvPr>
        </p:nvSpPr>
        <p:spPr>
          <a:xfrm>
            <a:off x="8263" y="312392"/>
            <a:ext cx="6087737" cy="790022"/>
          </a:xfrm>
        </p:spPr>
        <p:txBody>
          <a:bodyPr>
            <a:normAutofit/>
          </a:bodyPr>
          <a:lstStyle/>
          <a:p>
            <a:r>
              <a:rPr lang="en-GB" sz="2400" b="1" dirty="0">
                <a:solidFill>
                  <a:prstClr val="white"/>
                </a:solidFill>
                <a:latin typeface="Century Gothic" panose="020B0502020202020204" pitchFamily="34" charset="0"/>
              </a:rPr>
              <a:t>Describing what there is around you:</a:t>
            </a:r>
            <a:br>
              <a:rPr lang="en-GB" sz="2400" b="1" dirty="0">
                <a:solidFill>
                  <a:prstClr val="white"/>
                </a:solidFill>
                <a:latin typeface="Century Gothic" panose="020B0502020202020204" pitchFamily="34" charset="0"/>
              </a:rPr>
            </a:br>
            <a:r>
              <a:rPr lang="en-GB" sz="2400" dirty="0">
                <a:solidFill>
                  <a:prstClr val="white"/>
                </a:solidFill>
                <a:latin typeface="Century Gothic" panose="020B0502020202020204" pitchFamily="34" charset="0"/>
              </a:rPr>
              <a:t>Using ‘es’ and ‘son’</a:t>
            </a:r>
            <a:endParaRPr lang="en-GB" sz="2600" b="1" dirty="0">
              <a:solidFill>
                <a:schemeClr val="bg1"/>
              </a:solidFill>
            </a:endParaRPr>
          </a:p>
        </p:txBody>
      </p:sp>
      <p:sp>
        <p:nvSpPr>
          <p:cNvPr id="4" name="TextBox 3">
            <a:extLst>
              <a:ext uri="{FF2B5EF4-FFF2-40B4-BE49-F238E27FC236}">
                <a16:creationId xmlns:a16="http://schemas.microsoft.com/office/drawing/2014/main" id="{17DBD0DE-02F7-4E86-9E3D-581F1C4A12A9}"/>
              </a:ext>
            </a:extLst>
          </p:cNvPr>
          <p:cNvSpPr txBox="1"/>
          <p:nvPr/>
        </p:nvSpPr>
        <p:spPr>
          <a:xfrm>
            <a:off x="206367" y="1322920"/>
            <a:ext cx="11577756" cy="1089529"/>
          </a:xfrm>
          <a:prstGeom prst="rect">
            <a:avLst/>
          </a:prstGeom>
          <a:noFill/>
        </p:spPr>
        <p:txBody>
          <a:bodyPr wrap="square" rtlCol="0">
            <a:spAutoFit/>
          </a:bodyPr>
          <a:lstStyle/>
          <a:p>
            <a:pPr>
              <a:lnSpc>
                <a:spcPct val="120000"/>
              </a:lnSpc>
            </a:pPr>
            <a:r>
              <a:rPr lang="en-GB" sz="2700" dirty="0">
                <a:solidFill>
                  <a:schemeClr val="accent5">
                    <a:lumMod val="50000"/>
                  </a:schemeClr>
                </a:solidFill>
                <a:latin typeface="Century Gothic" panose="020B0502020202020204" pitchFamily="34" charset="0"/>
              </a:rPr>
              <a:t>Spanish adjectives change depending on whether the noun is singular (one) or plural (more than one).</a:t>
            </a:r>
          </a:p>
        </p:txBody>
      </p:sp>
      <p:sp>
        <p:nvSpPr>
          <p:cNvPr id="5" name="TextBox 4">
            <a:extLst>
              <a:ext uri="{FF2B5EF4-FFF2-40B4-BE49-F238E27FC236}">
                <a16:creationId xmlns:a16="http://schemas.microsoft.com/office/drawing/2014/main" id="{F5493E75-9685-4B94-A835-8C6C9950DE0E}"/>
              </a:ext>
            </a:extLst>
          </p:cNvPr>
          <p:cNvSpPr txBox="1"/>
          <p:nvPr/>
        </p:nvSpPr>
        <p:spPr>
          <a:xfrm>
            <a:off x="264423" y="4944793"/>
            <a:ext cx="12188833" cy="609398"/>
          </a:xfrm>
          <a:prstGeom prst="rect">
            <a:avLst/>
          </a:prstGeom>
          <a:noFill/>
        </p:spPr>
        <p:txBody>
          <a:bodyPr wrap="square" rtlCol="0">
            <a:spAutoFit/>
          </a:bodyPr>
          <a:lstStyle/>
          <a:p>
            <a:pPr>
              <a:lnSpc>
                <a:spcPct val="120000"/>
              </a:lnSpc>
            </a:pPr>
            <a:r>
              <a:rPr lang="en-GB" sz="2800" dirty="0">
                <a:solidFill>
                  <a:schemeClr val="accent5">
                    <a:lumMod val="50000"/>
                  </a:schemeClr>
                </a:solidFill>
                <a:latin typeface="Century Gothic" panose="020B0502020202020204" pitchFamily="34" charset="0"/>
              </a:rPr>
              <a:t>So, if the adjective refers to a plural noun, add an -s. </a:t>
            </a:r>
          </a:p>
        </p:txBody>
      </p:sp>
      <p:sp>
        <p:nvSpPr>
          <p:cNvPr id="6" name="TextBox 5">
            <a:extLst>
              <a:ext uri="{FF2B5EF4-FFF2-40B4-BE49-F238E27FC236}">
                <a16:creationId xmlns:a16="http://schemas.microsoft.com/office/drawing/2014/main" id="{9BC211F4-232A-4EEA-AB65-441E51846659}"/>
              </a:ext>
            </a:extLst>
          </p:cNvPr>
          <p:cNvSpPr txBox="1"/>
          <p:nvPr/>
        </p:nvSpPr>
        <p:spPr>
          <a:xfrm>
            <a:off x="249910" y="3184304"/>
            <a:ext cx="4859117" cy="492764"/>
          </a:xfrm>
          <a:prstGeom prst="rect">
            <a:avLst/>
          </a:prstGeom>
          <a:noFill/>
        </p:spPr>
        <p:txBody>
          <a:bodyPr wrap="square" rtlCol="0">
            <a:spAutoFit/>
          </a:bodyPr>
          <a:lstStyle/>
          <a:p>
            <a:pPr>
              <a:lnSpc>
                <a:spcPct val="120000"/>
              </a:lnSpc>
            </a:pPr>
            <a:r>
              <a:rPr lang="en-GB" sz="2400" dirty="0">
                <a:solidFill>
                  <a:schemeClr val="accent5">
                    <a:lumMod val="50000"/>
                  </a:schemeClr>
                </a:solidFill>
                <a:latin typeface="Century Gothic" panose="020B0502020202020204" pitchFamily="34" charset="0"/>
              </a:rPr>
              <a:t>Hay una </a:t>
            </a:r>
            <a:r>
              <a:rPr lang="en-GB" sz="2400" b="1" dirty="0">
                <a:solidFill>
                  <a:schemeClr val="accent5">
                    <a:lumMod val="50000"/>
                  </a:schemeClr>
                </a:solidFill>
                <a:latin typeface="Century Gothic" panose="020B0502020202020204" pitchFamily="34" charset="0"/>
              </a:rPr>
              <a:t>casa</a:t>
            </a:r>
            <a:r>
              <a:rPr lang="en-GB" sz="2400" dirty="0">
                <a:solidFill>
                  <a:schemeClr val="accent5">
                    <a:lumMod val="50000"/>
                  </a:schemeClr>
                </a:solidFill>
                <a:latin typeface="Century Gothic" panose="020B0502020202020204" pitchFamily="34" charset="0"/>
              </a:rPr>
              <a:t>. Es </a:t>
            </a:r>
            <a:r>
              <a:rPr lang="en-GB" sz="2400" b="1" dirty="0" err="1">
                <a:solidFill>
                  <a:schemeClr val="accent5">
                    <a:lumMod val="50000"/>
                  </a:schemeClr>
                </a:solidFill>
                <a:latin typeface="Century Gothic" panose="020B0502020202020204" pitchFamily="34" charset="0"/>
              </a:rPr>
              <a:t>cara</a:t>
            </a:r>
            <a:r>
              <a:rPr lang="en-GB" sz="2400" dirty="0">
                <a:solidFill>
                  <a:schemeClr val="accent5">
                    <a:lumMod val="50000"/>
                  </a:schemeClr>
                </a:solidFill>
                <a:latin typeface="Century Gothic" panose="020B0502020202020204" pitchFamily="34" charset="0"/>
              </a:rPr>
              <a:t>.</a:t>
            </a:r>
          </a:p>
        </p:txBody>
      </p:sp>
      <p:sp>
        <p:nvSpPr>
          <p:cNvPr id="7" name="TextBox 6">
            <a:extLst>
              <a:ext uri="{FF2B5EF4-FFF2-40B4-BE49-F238E27FC236}">
                <a16:creationId xmlns:a16="http://schemas.microsoft.com/office/drawing/2014/main" id="{46ADF360-2551-44C4-B00C-69C278B6C118}"/>
              </a:ext>
            </a:extLst>
          </p:cNvPr>
          <p:cNvSpPr txBox="1"/>
          <p:nvPr/>
        </p:nvSpPr>
        <p:spPr>
          <a:xfrm>
            <a:off x="4381838" y="3195109"/>
            <a:ext cx="7112000" cy="494559"/>
          </a:xfrm>
          <a:prstGeom prst="rect">
            <a:avLst/>
          </a:prstGeom>
          <a:noFill/>
        </p:spPr>
        <p:txBody>
          <a:bodyPr wrap="square" rtlCol="0">
            <a:spAutoFit/>
          </a:bodyPr>
          <a:lstStyle/>
          <a:p>
            <a:pPr>
              <a:lnSpc>
                <a:spcPct val="120000"/>
              </a:lnSpc>
              <a:spcBef>
                <a:spcPts val="600"/>
              </a:spcBef>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schemeClr val="accent5">
                    <a:lumMod val="50000"/>
                  </a:schemeClr>
                </a:solidFill>
                <a:latin typeface="Century Gothic" panose="020B0502020202020204" pitchFamily="34" charset="0"/>
              </a:rPr>
              <a:t> There is a house. It is expensive.</a:t>
            </a:r>
          </a:p>
        </p:txBody>
      </p:sp>
      <p:sp>
        <p:nvSpPr>
          <p:cNvPr id="8" name="TextBox 7">
            <a:extLst>
              <a:ext uri="{FF2B5EF4-FFF2-40B4-BE49-F238E27FC236}">
                <a16:creationId xmlns:a16="http://schemas.microsoft.com/office/drawing/2014/main" id="{B48919D6-F638-4674-8155-2A52A036C63E}"/>
              </a:ext>
            </a:extLst>
          </p:cNvPr>
          <p:cNvSpPr txBox="1"/>
          <p:nvPr/>
        </p:nvSpPr>
        <p:spPr>
          <a:xfrm>
            <a:off x="249910" y="3780693"/>
            <a:ext cx="5016153" cy="492764"/>
          </a:xfrm>
          <a:prstGeom prst="rect">
            <a:avLst/>
          </a:prstGeom>
          <a:noFill/>
        </p:spPr>
        <p:txBody>
          <a:bodyPr wrap="square" rtlCol="0">
            <a:spAutoFit/>
          </a:bodyPr>
          <a:lstStyle/>
          <a:p>
            <a:pPr>
              <a:lnSpc>
                <a:spcPct val="120000"/>
              </a:lnSpc>
            </a:pPr>
            <a:r>
              <a:rPr lang="en-GB" sz="2400" dirty="0">
                <a:solidFill>
                  <a:schemeClr val="accent5">
                    <a:lumMod val="50000"/>
                  </a:schemeClr>
                </a:solidFill>
                <a:latin typeface="Century Gothic" panose="020B0502020202020204" pitchFamily="34" charset="0"/>
              </a:rPr>
              <a:t>Hay unas </a:t>
            </a:r>
            <a:r>
              <a:rPr lang="en-GB" sz="2400" b="1" dirty="0">
                <a:solidFill>
                  <a:schemeClr val="accent5">
                    <a:lumMod val="50000"/>
                  </a:schemeClr>
                </a:solidFill>
                <a:latin typeface="Century Gothic" panose="020B0502020202020204" pitchFamily="34" charset="0"/>
              </a:rPr>
              <a:t>ca</a:t>
            </a:r>
            <a:r>
              <a:rPr lang="en-GB" sz="2400" b="1" dirty="0">
                <a:solidFill>
                  <a:srgbClr val="002060"/>
                </a:solidFill>
                <a:latin typeface="Century Gothic" panose="020B0502020202020204" pitchFamily="34" charset="0"/>
              </a:rPr>
              <a:t>sas</a:t>
            </a:r>
            <a:r>
              <a:rPr lang="en-GB" sz="2400" dirty="0">
                <a:solidFill>
                  <a:schemeClr val="accent5">
                    <a:lumMod val="50000"/>
                  </a:schemeClr>
                </a:solidFill>
                <a:latin typeface="Century Gothic" panose="020B0502020202020204" pitchFamily="34" charset="0"/>
              </a:rPr>
              <a:t>. Son </a:t>
            </a:r>
            <a:r>
              <a:rPr lang="en-GB" sz="2400" b="1" dirty="0" err="1">
                <a:solidFill>
                  <a:schemeClr val="accent5">
                    <a:lumMod val="50000"/>
                  </a:schemeClr>
                </a:solidFill>
                <a:latin typeface="Century Gothic" panose="020B0502020202020204" pitchFamily="34" charset="0"/>
              </a:rPr>
              <a:t>caras</a:t>
            </a:r>
            <a:r>
              <a:rPr lang="en-GB" sz="2400" dirty="0">
                <a:solidFill>
                  <a:schemeClr val="accent5">
                    <a:lumMod val="50000"/>
                  </a:schemeClr>
                </a:solidFill>
                <a:latin typeface="Century Gothic" panose="020B0502020202020204" pitchFamily="34" charset="0"/>
              </a:rPr>
              <a:t>.</a:t>
            </a:r>
          </a:p>
        </p:txBody>
      </p:sp>
      <p:sp>
        <p:nvSpPr>
          <p:cNvPr id="9" name="TextBox 8">
            <a:extLst>
              <a:ext uri="{FF2B5EF4-FFF2-40B4-BE49-F238E27FC236}">
                <a16:creationId xmlns:a16="http://schemas.microsoft.com/office/drawing/2014/main" id="{C2E777C9-CD0E-48BF-AAF4-33B368E0478F}"/>
              </a:ext>
            </a:extLst>
          </p:cNvPr>
          <p:cNvSpPr txBox="1"/>
          <p:nvPr/>
        </p:nvSpPr>
        <p:spPr>
          <a:xfrm>
            <a:off x="4381838" y="3782389"/>
            <a:ext cx="7402285" cy="494559"/>
          </a:xfrm>
          <a:prstGeom prst="rect">
            <a:avLst/>
          </a:prstGeom>
          <a:noFill/>
        </p:spPr>
        <p:txBody>
          <a:bodyPr wrap="square" rtlCol="0">
            <a:spAutoFit/>
          </a:bodyPr>
          <a:lstStyle/>
          <a:p>
            <a:pPr>
              <a:lnSpc>
                <a:spcPct val="120000"/>
              </a:lnSpc>
              <a:spcBef>
                <a:spcPts val="600"/>
              </a:spcBef>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schemeClr val="accent5">
                    <a:lumMod val="50000"/>
                  </a:schemeClr>
                </a:solidFill>
                <a:latin typeface="Century Gothic" panose="020B0502020202020204" pitchFamily="34" charset="0"/>
              </a:rPr>
              <a:t> There are some houses. They are expensive.</a:t>
            </a:r>
          </a:p>
        </p:txBody>
      </p:sp>
      <p:sp>
        <p:nvSpPr>
          <p:cNvPr id="10" name="TextBox 9">
            <a:extLst>
              <a:ext uri="{FF2B5EF4-FFF2-40B4-BE49-F238E27FC236}">
                <a16:creationId xmlns:a16="http://schemas.microsoft.com/office/drawing/2014/main" id="{1B73012C-5636-4E40-9EED-C0D0F465080E}"/>
              </a:ext>
            </a:extLst>
          </p:cNvPr>
          <p:cNvSpPr txBox="1"/>
          <p:nvPr/>
        </p:nvSpPr>
        <p:spPr>
          <a:xfrm>
            <a:off x="206367" y="2648483"/>
            <a:ext cx="11577756" cy="543097"/>
          </a:xfrm>
          <a:prstGeom prst="rect">
            <a:avLst/>
          </a:prstGeom>
          <a:noFill/>
        </p:spPr>
        <p:txBody>
          <a:bodyPr wrap="square" rtlCol="0">
            <a:spAutoFit/>
          </a:bodyPr>
          <a:lstStyle/>
          <a:p>
            <a:pPr>
              <a:lnSpc>
                <a:spcPct val="120000"/>
              </a:lnSpc>
            </a:pPr>
            <a:r>
              <a:rPr lang="en-GB" sz="2700" dirty="0">
                <a:solidFill>
                  <a:schemeClr val="accent5">
                    <a:lumMod val="50000"/>
                  </a:schemeClr>
                </a:solidFill>
                <a:latin typeface="Century Gothic" panose="020B0502020202020204" pitchFamily="34" charset="0"/>
              </a:rPr>
              <a:t>Compare:</a:t>
            </a:r>
          </a:p>
        </p:txBody>
      </p:sp>
    </p:spTree>
    <p:extLst>
      <p:ext uri="{BB962C8B-B14F-4D97-AF65-F5344CB8AC3E}">
        <p14:creationId xmlns:p14="http://schemas.microsoft.com/office/powerpoint/2010/main" val="204801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3" name="Table 42">
            <a:extLst>
              <a:ext uri="{FF2B5EF4-FFF2-40B4-BE49-F238E27FC236}">
                <a16:creationId xmlns:a16="http://schemas.microsoft.com/office/drawing/2014/main" id="{627F0C07-DEBF-4FE7-AB72-5AD216F8D381}"/>
              </a:ext>
            </a:extLst>
          </p:cNvPr>
          <p:cNvGraphicFramePr>
            <a:graphicFrameLocks noGrp="1"/>
          </p:cNvGraphicFramePr>
          <p:nvPr>
            <p:extLst>
              <p:ext uri="{D42A27DB-BD31-4B8C-83A1-F6EECF244321}">
                <p14:modId xmlns:p14="http://schemas.microsoft.com/office/powerpoint/2010/main" val="1726538307"/>
              </p:ext>
            </p:extLst>
          </p:nvPr>
        </p:nvGraphicFramePr>
        <p:xfrm>
          <a:off x="296226" y="639905"/>
          <a:ext cx="7476174" cy="5682547"/>
        </p:xfrm>
        <a:graphic>
          <a:graphicData uri="http://schemas.openxmlformats.org/drawingml/2006/table">
            <a:tbl>
              <a:tblPr firstRow="1" bandRow="1"/>
              <a:tblGrid>
                <a:gridCol w="723463">
                  <a:extLst>
                    <a:ext uri="{9D8B030D-6E8A-4147-A177-3AD203B41FA5}">
                      <a16:colId xmlns:a16="http://schemas.microsoft.com/office/drawing/2014/main" val="3826511760"/>
                    </a:ext>
                  </a:extLst>
                </a:gridCol>
                <a:gridCol w="3285611">
                  <a:extLst>
                    <a:ext uri="{9D8B030D-6E8A-4147-A177-3AD203B41FA5}">
                      <a16:colId xmlns:a16="http://schemas.microsoft.com/office/drawing/2014/main" val="2766133930"/>
                    </a:ext>
                  </a:extLst>
                </a:gridCol>
                <a:gridCol w="3467100">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El profesor</a:t>
                      </a:r>
                      <a:r>
                        <a:rPr lang="en-GB" sz="2000" b="0" baseline="0" dirty="0">
                          <a:solidFill>
                            <a:srgbClr val="002060"/>
                          </a:solidFill>
                          <a:latin typeface="Century Gothic" panose="020B0502020202020204" pitchFamily="34" charset="0"/>
                        </a:rPr>
                        <a:t> (‘he is’)</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Los amigos (‘they are’)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02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44" name="Action Button: Custom 26">
            <a:hlinkClick r:id="" action="ppaction://noaction" highlightClick="1">
              <a:snd r:embed="rId3" name="son ricos.wav"/>
            </a:hlinkClick>
            <a:extLst>
              <a:ext uri="{FF2B5EF4-FFF2-40B4-BE49-F238E27FC236}">
                <a16:creationId xmlns:a16="http://schemas.microsoft.com/office/drawing/2014/main" id="{99AED08D-3DC3-43EC-9498-A040E27F2694}"/>
              </a:ext>
            </a:extLst>
          </p:cNvPr>
          <p:cNvSpPr/>
          <p:nvPr/>
        </p:nvSpPr>
        <p:spPr>
          <a:xfrm>
            <a:off x="557770" y="12283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45" name="Action Button: Custom 27">
            <a:hlinkClick r:id="" action="ppaction://noaction" highlightClick="1">
              <a:snd r:embed="rId4" name="son bonitos.wav"/>
            </a:hlinkClick>
            <a:extLst>
              <a:ext uri="{FF2B5EF4-FFF2-40B4-BE49-F238E27FC236}">
                <a16:creationId xmlns:a16="http://schemas.microsoft.com/office/drawing/2014/main" id="{27841BC6-4B2C-4C3C-B71C-47D251CEE589}"/>
              </a:ext>
            </a:extLst>
          </p:cNvPr>
          <p:cNvSpPr/>
          <p:nvPr/>
        </p:nvSpPr>
        <p:spPr>
          <a:xfrm>
            <a:off x="557769" y="177994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46" name="Action Button: Custom 28">
            <a:hlinkClick r:id="" action="ppaction://noaction" highlightClick="1">
              <a:snd r:embed="rId5" name="es alto.wav"/>
            </a:hlinkClick>
            <a:extLst>
              <a:ext uri="{FF2B5EF4-FFF2-40B4-BE49-F238E27FC236}">
                <a16:creationId xmlns:a16="http://schemas.microsoft.com/office/drawing/2014/main" id="{8E7F981C-725F-4FC7-9A39-479BA06DB562}"/>
              </a:ext>
            </a:extLst>
          </p:cNvPr>
          <p:cNvSpPr/>
          <p:nvPr/>
        </p:nvSpPr>
        <p:spPr>
          <a:xfrm>
            <a:off x="544608" y="230088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47" name="Action Button: Custom 29">
            <a:hlinkClick r:id="" action="ppaction://noaction" highlightClick="1">
              <a:snd r:embed="rId6" name="son tontos.wav"/>
            </a:hlinkClick>
            <a:extLst>
              <a:ext uri="{FF2B5EF4-FFF2-40B4-BE49-F238E27FC236}">
                <a16:creationId xmlns:a16="http://schemas.microsoft.com/office/drawing/2014/main" id="{09B6A8DD-4615-4699-B595-99A82C0ED3DA}"/>
              </a:ext>
            </a:extLst>
          </p:cNvPr>
          <p:cNvSpPr/>
          <p:nvPr/>
        </p:nvSpPr>
        <p:spPr>
          <a:xfrm>
            <a:off x="557769" y="282392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48" name="Action Button: Custom 30">
            <a:hlinkClick r:id="" action="ppaction://noaction" highlightClick="1">
              <a:snd r:embed="rId7" name="es tranquilo.wav"/>
            </a:hlinkClick>
            <a:extLst>
              <a:ext uri="{FF2B5EF4-FFF2-40B4-BE49-F238E27FC236}">
                <a16:creationId xmlns:a16="http://schemas.microsoft.com/office/drawing/2014/main" id="{E17C710E-B1D0-4A4A-8BD2-9F1714C0313F}"/>
              </a:ext>
            </a:extLst>
          </p:cNvPr>
          <p:cNvSpPr/>
          <p:nvPr/>
        </p:nvSpPr>
        <p:spPr>
          <a:xfrm>
            <a:off x="544607" y="33265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49" name="Action Button: Custom 31">
            <a:hlinkClick r:id="" action="ppaction://noaction" highlightClick="1">
              <a:snd r:embed="rId8" name="es serio.wav"/>
            </a:hlinkClick>
            <a:extLst>
              <a:ext uri="{FF2B5EF4-FFF2-40B4-BE49-F238E27FC236}">
                <a16:creationId xmlns:a16="http://schemas.microsoft.com/office/drawing/2014/main" id="{4A964E5E-CD53-4E39-ADD5-36674982E267}"/>
              </a:ext>
            </a:extLst>
          </p:cNvPr>
          <p:cNvSpPr/>
          <p:nvPr/>
        </p:nvSpPr>
        <p:spPr>
          <a:xfrm>
            <a:off x="544607" y="384955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50" name="Action Button: Custom 32">
            <a:hlinkClick r:id="" action="ppaction://noaction" highlightClick="1">
              <a:snd r:embed="rId9" name="no son famosos.wav"/>
            </a:hlinkClick>
            <a:extLst>
              <a:ext uri="{FF2B5EF4-FFF2-40B4-BE49-F238E27FC236}">
                <a16:creationId xmlns:a16="http://schemas.microsoft.com/office/drawing/2014/main" id="{5BEE67BB-BC81-4989-A243-289BCDE2FC82}"/>
              </a:ext>
            </a:extLst>
          </p:cNvPr>
          <p:cNvSpPr/>
          <p:nvPr/>
        </p:nvSpPr>
        <p:spPr>
          <a:xfrm>
            <a:off x="544606" y="434690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51" name="Action Button: Custom 33">
            <a:hlinkClick r:id="" action="ppaction://noaction" highlightClick="1">
              <a:snd r:embed="rId10" name="no es feo.wav"/>
            </a:hlinkClick>
            <a:extLst>
              <a:ext uri="{FF2B5EF4-FFF2-40B4-BE49-F238E27FC236}">
                <a16:creationId xmlns:a16="http://schemas.microsoft.com/office/drawing/2014/main" id="{AF4FAC35-CE34-483A-A82A-92F18F3172A8}"/>
              </a:ext>
            </a:extLst>
          </p:cNvPr>
          <p:cNvSpPr/>
          <p:nvPr/>
        </p:nvSpPr>
        <p:spPr>
          <a:xfrm>
            <a:off x="544606" y="48738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52" name="Action Button: Custom 34">
            <a:hlinkClick r:id="" action="ppaction://noaction" highlightClick="1">
              <a:snd r:embed="rId11" name="son bajos.wav"/>
            </a:hlinkClick>
            <a:extLst>
              <a:ext uri="{FF2B5EF4-FFF2-40B4-BE49-F238E27FC236}">
                <a16:creationId xmlns:a16="http://schemas.microsoft.com/office/drawing/2014/main" id="{CF55F68F-5471-42FF-8E63-6C9FE52EBD75}"/>
              </a:ext>
            </a:extLst>
          </p:cNvPr>
          <p:cNvSpPr/>
          <p:nvPr/>
        </p:nvSpPr>
        <p:spPr>
          <a:xfrm>
            <a:off x="544606" y="539390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53" name="Action Button: Custom 35">
            <a:hlinkClick r:id="" action="ppaction://noaction" highlightClick="1">
              <a:snd r:embed="rId12" name="no son raros.wav"/>
            </a:hlinkClick>
            <a:extLst>
              <a:ext uri="{FF2B5EF4-FFF2-40B4-BE49-F238E27FC236}">
                <a16:creationId xmlns:a16="http://schemas.microsoft.com/office/drawing/2014/main" id="{A5872B41-EDA8-400E-BB96-32E71DB22E4A}"/>
              </a:ext>
            </a:extLst>
          </p:cNvPr>
          <p:cNvSpPr/>
          <p:nvPr/>
        </p:nvSpPr>
        <p:spPr>
          <a:xfrm>
            <a:off x="544605" y="58797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pic>
        <p:nvPicPr>
          <p:cNvPr id="54" name="Picture 53">
            <a:extLst>
              <a:ext uri="{FF2B5EF4-FFF2-40B4-BE49-F238E27FC236}">
                <a16:creationId xmlns:a16="http://schemas.microsoft.com/office/drawing/2014/main" id="{83D5419D-4DB2-422F-A75B-3D293DE803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4" y="1144356"/>
            <a:ext cx="522871" cy="544657"/>
          </a:xfrm>
          <a:prstGeom prst="rect">
            <a:avLst/>
          </a:prstGeom>
        </p:spPr>
      </p:pic>
      <p:pic>
        <p:nvPicPr>
          <p:cNvPr id="55" name="Picture 54">
            <a:extLst>
              <a:ext uri="{FF2B5EF4-FFF2-40B4-BE49-F238E27FC236}">
                <a16:creationId xmlns:a16="http://schemas.microsoft.com/office/drawing/2014/main" id="{24A60258-EAC6-4D95-A195-F30D9A0C90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4" y="1651923"/>
            <a:ext cx="522871" cy="544657"/>
          </a:xfrm>
          <a:prstGeom prst="rect">
            <a:avLst/>
          </a:prstGeom>
        </p:spPr>
      </p:pic>
      <p:pic>
        <p:nvPicPr>
          <p:cNvPr id="56" name="Picture 55">
            <a:extLst>
              <a:ext uri="{FF2B5EF4-FFF2-40B4-BE49-F238E27FC236}">
                <a16:creationId xmlns:a16="http://schemas.microsoft.com/office/drawing/2014/main" id="{E6646F96-8151-4FF9-8F81-62F6A13CEF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39334" y="2176632"/>
            <a:ext cx="522871" cy="544657"/>
          </a:xfrm>
          <a:prstGeom prst="rect">
            <a:avLst/>
          </a:prstGeom>
        </p:spPr>
      </p:pic>
      <p:pic>
        <p:nvPicPr>
          <p:cNvPr id="57" name="Picture 56">
            <a:extLst>
              <a:ext uri="{FF2B5EF4-FFF2-40B4-BE49-F238E27FC236}">
                <a16:creationId xmlns:a16="http://schemas.microsoft.com/office/drawing/2014/main" id="{F4C4B977-3285-41D7-B72F-386568FA32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4" y="2721289"/>
            <a:ext cx="522871" cy="544657"/>
          </a:xfrm>
          <a:prstGeom prst="rect">
            <a:avLst/>
          </a:prstGeom>
        </p:spPr>
      </p:pic>
      <p:pic>
        <p:nvPicPr>
          <p:cNvPr id="58" name="Picture 57">
            <a:extLst>
              <a:ext uri="{FF2B5EF4-FFF2-40B4-BE49-F238E27FC236}">
                <a16:creationId xmlns:a16="http://schemas.microsoft.com/office/drawing/2014/main" id="{FBE10C4E-72AC-4943-BAB9-3CEC2DA417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39334" y="3241131"/>
            <a:ext cx="522871" cy="544657"/>
          </a:xfrm>
          <a:prstGeom prst="rect">
            <a:avLst/>
          </a:prstGeom>
        </p:spPr>
      </p:pic>
      <p:pic>
        <p:nvPicPr>
          <p:cNvPr id="59" name="Picture 58">
            <a:extLst>
              <a:ext uri="{FF2B5EF4-FFF2-40B4-BE49-F238E27FC236}">
                <a16:creationId xmlns:a16="http://schemas.microsoft.com/office/drawing/2014/main" id="{BF62760F-9AE9-420F-8674-06ABA431F2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0048" y="3733094"/>
            <a:ext cx="522871" cy="544657"/>
          </a:xfrm>
          <a:prstGeom prst="rect">
            <a:avLst/>
          </a:prstGeom>
        </p:spPr>
      </p:pic>
      <p:pic>
        <p:nvPicPr>
          <p:cNvPr id="60" name="Picture 59">
            <a:extLst>
              <a:ext uri="{FF2B5EF4-FFF2-40B4-BE49-F238E27FC236}">
                <a16:creationId xmlns:a16="http://schemas.microsoft.com/office/drawing/2014/main" id="{B60340B9-4910-4790-9814-8225505FDD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3" y="4265415"/>
            <a:ext cx="522871" cy="544657"/>
          </a:xfrm>
          <a:prstGeom prst="rect">
            <a:avLst/>
          </a:prstGeom>
        </p:spPr>
      </p:pic>
      <p:pic>
        <p:nvPicPr>
          <p:cNvPr id="61" name="Picture 60">
            <a:extLst>
              <a:ext uri="{FF2B5EF4-FFF2-40B4-BE49-F238E27FC236}">
                <a16:creationId xmlns:a16="http://schemas.microsoft.com/office/drawing/2014/main" id="{6F20A029-4BFC-4B53-9EE7-589753052E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14810" y="4786148"/>
            <a:ext cx="522871" cy="544657"/>
          </a:xfrm>
          <a:prstGeom prst="rect">
            <a:avLst/>
          </a:prstGeom>
        </p:spPr>
      </p:pic>
      <p:pic>
        <p:nvPicPr>
          <p:cNvPr id="62" name="Picture 61">
            <a:extLst>
              <a:ext uri="{FF2B5EF4-FFF2-40B4-BE49-F238E27FC236}">
                <a16:creationId xmlns:a16="http://schemas.microsoft.com/office/drawing/2014/main" id="{E7D82B9F-81EC-4390-8BD6-EB9106B07F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2" y="5252195"/>
            <a:ext cx="522871" cy="544657"/>
          </a:xfrm>
          <a:prstGeom prst="rect">
            <a:avLst/>
          </a:prstGeom>
        </p:spPr>
      </p:pic>
      <p:pic>
        <p:nvPicPr>
          <p:cNvPr id="63" name="Picture 62">
            <a:extLst>
              <a:ext uri="{FF2B5EF4-FFF2-40B4-BE49-F238E27FC236}">
                <a16:creationId xmlns:a16="http://schemas.microsoft.com/office/drawing/2014/main" id="{50698EAB-A58C-497D-8B36-5DB9FD7946B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51053" y="5796852"/>
            <a:ext cx="522871" cy="544657"/>
          </a:xfrm>
          <a:prstGeom prst="rect">
            <a:avLst/>
          </a:prstGeom>
        </p:spPr>
      </p:pic>
      <p:sp>
        <p:nvSpPr>
          <p:cNvPr id="64" name="TextBox 63">
            <a:extLst>
              <a:ext uri="{FF2B5EF4-FFF2-40B4-BE49-F238E27FC236}">
                <a16:creationId xmlns:a16="http://schemas.microsoft.com/office/drawing/2014/main" id="{11C1BCC7-2F72-4322-B70E-CF06B955A579}"/>
              </a:ext>
            </a:extLst>
          </p:cNvPr>
          <p:cNvSpPr txBox="1"/>
          <p:nvPr/>
        </p:nvSpPr>
        <p:spPr>
          <a:xfrm>
            <a:off x="296226" y="-35800"/>
            <a:ext cx="69318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srgbClr val="002060"/>
                </a:solidFill>
                <a:effectLst/>
                <a:uLnTx/>
                <a:uFillTx/>
                <a:latin typeface="+mj-lt"/>
              </a:rPr>
              <a:t>Lucía</a:t>
            </a:r>
            <a:r>
              <a:rPr kumimoji="0" lang="en-GB" sz="2000" b="1" i="1" u="none" strike="noStrike" kern="0" cap="none" spc="0" normalizeH="0" baseline="0" noProof="0" dirty="0">
                <a:ln>
                  <a:noFill/>
                </a:ln>
                <a:solidFill>
                  <a:srgbClr val="002060"/>
                </a:solidFill>
                <a:effectLst/>
                <a:uLnTx/>
                <a:uFillTx/>
                <a:latin typeface="+mj-lt"/>
              </a:rPr>
              <a:t> describe a un profesor y a unos amigos.</a:t>
            </a:r>
          </a:p>
        </p:txBody>
      </p:sp>
      <p:sp>
        <p:nvSpPr>
          <p:cNvPr id="65" name="TextBox 64">
            <a:extLst>
              <a:ext uri="{FF2B5EF4-FFF2-40B4-BE49-F238E27FC236}">
                <a16:creationId xmlns:a16="http://schemas.microsoft.com/office/drawing/2014/main" id="{0115E961-0CA5-448E-A16C-5A1277A69C18}"/>
              </a:ext>
            </a:extLst>
          </p:cNvPr>
          <p:cNvSpPr txBox="1"/>
          <p:nvPr/>
        </p:nvSpPr>
        <p:spPr>
          <a:xfrm>
            <a:off x="296226" y="264171"/>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Marca la opción correcta.</a:t>
            </a:r>
            <a:endParaRPr kumimoji="0" lang="en-GB" sz="2000" b="0" i="0" u="none" strike="noStrike" kern="0" cap="none" spc="0" normalizeH="0" baseline="0" noProof="0" dirty="0">
              <a:ln>
                <a:noFill/>
              </a:ln>
              <a:solidFill>
                <a:prstClr val="black"/>
              </a:solidFill>
              <a:effectLst/>
              <a:uLnTx/>
              <a:uFillTx/>
              <a:latin typeface="+mj-lt"/>
            </a:endParaRPr>
          </a:p>
        </p:txBody>
      </p:sp>
      <p:sp>
        <p:nvSpPr>
          <p:cNvPr id="66" name="TextBox 65">
            <a:extLst>
              <a:ext uri="{FF2B5EF4-FFF2-40B4-BE49-F238E27FC236}">
                <a16:creationId xmlns:a16="http://schemas.microsoft.com/office/drawing/2014/main" id="{D4FDDF98-17E2-4E7A-B7FE-9132E6339357}"/>
              </a:ext>
            </a:extLst>
          </p:cNvPr>
          <p:cNvSpPr txBox="1"/>
          <p:nvPr/>
        </p:nvSpPr>
        <p:spPr>
          <a:xfrm>
            <a:off x="7957743" y="1144356"/>
            <a:ext cx="170877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ricos.</a:t>
            </a:r>
          </a:p>
        </p:txBody>
      </p:sp>
      <p:sp>
        <p:nvSpPr>
          <p:cNvPr id="67" name="TextBox 66">
            <a:extLst>
              <a:ext uri="{FF2B5EF4-FFF2-40B4-BE49-F238E27FC236}">
                <a16:creationId xmlns:a16="http://schemas.microsoft.com/office/drawing/2014/main" id="{6BD7C403-86C1-46A5-A14E-D56B53FDDCA5}"/>
              </a:ext>
            </a:extLst>
          </p:cNvPr>
          <p:cNvSpPr txBox="1"/>
          <p:nvPr/>
        </p:nvSpPr>
        <p:spPr>
          <a:xfrm>
            <a:off x="7903314" y="411316"/>
            <a:ext cx="235465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Escucha </a:t>
            </a:r>
            <a:r>
              <a:rPr kumimoji="0" lang="en-GB" sz="2000" b="1" i="1" u="none" strike="noStrike" kern="0" cap="none" spc="0" normalizeH="0" baseline="0" noProof="0" dirty="0" err="1">
                <a:ln>
                  <a:noFill/>
                </a:ln>
                <a:solidFill>
                  <a:srgbClr val="002060"/>
                </a:solidFill>
                <a:effectLst/>
                <a:uLnTx/>
                <a:uFillTx/>
                <a:latin typeface="+mj-lt"/>
              </a:rPr>
              <a:t>otra</a:t>
            </a:r>
            <a:r>
              <a:rPr kumimoji="0" lang="en-GB" sz="2000" b="1" i="1" u="none" strike="noStrike" kern="0" cap="none" spc="0" normalizeH="0" baseline="0" noProof="0" dirty="0">
                <a:ln>
                  <a:noFill/>
                </a:ln>
                <a:solidFill>
                  <a:srgbClr val="002060"/>
                </a:solidFill>
                <a:effectLst/>
                <a:uLnTx/>
                <a:uFillTx/>
                <a:latin typeface="+mj-lt"/>
              </a:rPr>
              <a:t> </a:t>
            </a:r>
            <a:r>
              <a:rPr kumimoji="0" lang="en-GB" sz="2000" b="1" i="1" u="none" strike="noStrike" kern="0" cap="none" spc="0" normalizeH="0" baseline="0" noProof="0" dirty="0" err="1">
                <a:ln>
                  <a:noFill/>
                </a:ln>
                <a:solidFill>
                  <a:srgbClr val="002060"/>
                </a:solidFill>
                <a:effectLst/>
                <a:uLnTx/>
                <a:uFillTx/>
                <a:latin typeface="+mj-lt"/>
              </a:rPr>
              <a:t>vez</a:t>
            </a:r>
            <a:r>
              <a:rPr kumimoji="0" lang="en-GB" sz="2000" b="1" i="1" u="none" strike="noStrike" kern="0" cap="none" spc="0" normalizeH="0" baseline="0" noProof="0" dirty="0">
                <a:ln>
                  <a:noFill/>
                </a:ln>
                <a:solidFill>
                  <a:srgbClr val="002060"/>
                </a:solidFill>
                <a:effectLst/>
                <a:uLnTx/>
                <a:uFillTx/>
                <a:latin typeface="+mj-lt"/>
              </a:rPr>
              <a:t>.</a:t>
            </a:r>
            <a:endParaRPr kumimoji="0" lang="en-GB" sz="2000" b="0" i="0" u="none" strike="noStrike" kern="0" cap="none" spc="0" normalizeH="0" baseline="0" noProof="0" dirty="0">
              <a:ln>
                <a:noFill/>
              </a:ln>
              <a:solidFill>
                <a:prstClr val="black"/>
              </a:solidFill>
              <a:effectLst/>
              <a:uLnTx/>
              <a:uFillTx/>
              <a:latin typeface="+mj-lt"/>
            </a:endParaRPr>
          </a:p>
        </p:txBody>
      </p:sp>
      <p:sp>
        <p:nvSpPr>
          <p:cNvPr id="68" name="TextBox 67">
            <a:extLst>
              <a:ext uri="{FF2B5EF4-FFF2-40B4-BE49-F238E27FC236}">
                <a16:creationId xmlns:a16="http://schemas.microsoft.com/office/drawing/2014/main" id="{B0E22A6E-5087-469F-A106-B241D4238C34}"/>
              </a:ext>
            </a:extLst>
          </p:cNvPr>
          <p:cNvSpPr txBox="1"/>
          <p:nvPr/>
        </p:nvSpPr>
        <p:spPr>
          <a:xfrm>
            <a:off x="7899256" y="763434"/>
            <a:ext cx="499050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Escribe las palabras en español.</a:t>
            </a:r>
            <a:endParaRPr kumimoji="0" lang="en-GB" sz="2000" b="0" i="0" u="none" strike="noStrike" kern="0" cap="none" spc="0" normalizeH="0" baseline="0" noProof="0" dirty="0">
              <a:ln>
                <a:noFill/>
              </a:ln>
              <a:solidFill>
                <a:prstClr val="black"/>
              </a:solidFill>
              <a:effectLst/>
              <a:uLnTx/>
              <a:uFillTx/>
              <a:latin typeface="+mj-lt"/>
            </a:endParaRPr>
          </a:p>
        </p:txBody>
      </p:sp>
      <p:sp>
        <p:nvSpPr>
          <p:cNvPr id="69" name="TextBox 68">
            <a:extLst>
              <a:ext uri="{FF2B5EF4-FFF2-40B4-BE49-F238E27FC236}">
                <a16:creationId xmlns:a16="http://schemas.microsoft.com/office/drawing/2014/main" id="{33BEB010-9C96-4563-8556-1E83B42BFB1F}"/>
              </a:ext>
            </a:extLst>
          </p:cNvPr>
          <p:cNvSpPr txBox="1"/>
          <p:nvPr/>
        </p:nvSpPr>
        <p:spPr>
          <a:xfrm>
            <a:off x="7957743" y="1679265"/>
            <a:ext cx="28035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bonitos.</a:t>
            </a:r>
          </a:p>
        </p:txBody>
      </p:sp>
      <p:sp>
        <p:nvSpPr>
          <p:cNvPr id="70" name="TextBox 69">
            <a:extLst>
              <a:ext uri="{FF2B5EF4-FFF2-40B4-BE49-F238E27FC236}">
                <a16:creationId xmlns:a16="http://schemas.microsoft.com/office/drawing/2014/main" id="{6A4DD172-6C93-47CE-8594-8062AC7E6A6E}"/>
              </a:ext>
            </a:extLst>
          </p:cNvPr>
          <p:cNvSpPr txBox="1"/>
          <p:nvPr/>
        </p:nvSpPr>
        <p:spPr>
          <a:xfrm>
            <a:off x="7969990" y="2202136"/>
            <a:ext cx="17455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alto.</a:t>
            </a:r>
          </a:p>
        </p:txBody>
      </p:sp>
      <p:sp>
        <p:nvSpPr>
          <p:cNvPr id="71" name="TextBox 70">
            <a:extLst>
              <a:ext uri="{FF2B5EF4-FFF2-40B4-BE49-F238E27FC236}">
                <a16:creationId xmlns:a16="http://schemas.microsoft.com/office/drawing/2014/main" id="{49680D35-1B76-45CB-BA2F-42E218533EB0}"/>
              </a:ext>
            </a:extLst>
          </p:cNvPr>
          <p:cNvSpPr txBox="1"/>
          <p:nvPr/>
        </p:nvSpPr>
        <p:spPr>
          <a:xfrm>
            <a:off x="7969991" y="2753215"/>
            <a:ext cx="19287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tontos.</a:t>
            </a:r>
          </a:p>
        </p:txBody>
      </p:sp>
      <p:sp>
        <p:nvSpPr>
          <p:cNvPr id="72" name="TextBox 71">
            <a:extLst>
              <a:ext uri="{FF2B5EF4-FFF2-40B4-BE49-F238E27FC236}">
                <a16:creationId xmlns:a16="http://schemas.microsoft.com/office/drawing/2014/main" id="{32C4C16A-4E96-46AB-875C-DC2AAA9FD5DA}"/>
              </a:ext>
            </a:extLst>
          </p:cNvPr>
          <p:cNvSpPr txBox="1"/>
          <p:nvPr/>
        </p:nvSpPr>
        <p:spPr>
          <a:xfrm>
            <a:off x="7957742" y="3271429"/>
            <a:ext cx="224580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tranquilo.</a:t>
            </a:r>
          </a:p>
        </p:txBody>
      </p:sp>
      <p:sp>
        <p:nvSpPr>
          <p:cNvPr id="73" name="TextBox 72">
            <a:extLst>
              <a:ext uri="{FF2B5EF4-FFF2-40B4-BE49-F238E27FC236}">
                <a16:creationId xmlns:a16="http://schemas.microsoft.com/office/drawing/2014/main" id="{60BCA180-D38D-470A-8476-3E9F79B687AD}"/>
              </a:ext>
            </a:extLst>
          </p:cNvPr>
          <p:cNvSpPr txBox="1"/>
          <p:nvPr/>
        </p:nvSpPr>
        <p:spPr>
          <a:xfrm>
            <a:off x="7957741" y="3774589"/>
            <a:ext cx="195254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serio.</a:t>
            </a:r>
          </a:p>
        </p:txBody>
      </p:sp>
      <p:sp>
        <p:nvSpPr>
          <p:cNvPr id="74" name="TextBox 73">
            <a:extLst>
              <a:ext uri="{FF2B5EF4-FFF2-40B4-BE49-F238E27FC236}">
                <a16:creationId xmlns:a16="http://schemas.microsoft.com/office/drawing/2014/main" id="{E4AA3073-F299-4B5C-A282-2668CDAF2E80}"/>
              </a:ext>
            </a:extLst>
          </p:cNvPr>
          <p:cNvSpPr txBox="1"/>
          <p:nvPr/>
        </p:nvSpPr>
        <p:spPr>
          <a:xfrm>
            <a:off x="7969991" y="4277749"/>
            <a:ext cx="33735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son famosos.</a:t>
            </a:r>
          </a:p>
        </p:txBody>
      </p:sp>
      <p:sp>
        <p:nvSpPr>
          <p:cNvPr id="75" name="TextBox 74">
            <a:extLst>
              <a:ext uri="{FF2B5EF4-FFF2-40B4-BE49-F238E27FC236}">
                <a16:creationId xmlns:a16="http://schemas.microsoft.com/office/drawing/2014/main" id="{BD54C5F4-043E-4FEA-828A-FB2B9D6220E3}"/>
              </a:ext>
            </a:extLst>
          </p:cNvPr>
          <p:cNvSpPr txBox="1"/>
          <p:nvPr/>
        </p:nvSpPr>
        <p:spPr>
          <a:xfrm>
            <a:off x="7969990" y="4803118"/>
            <a:ext cx="21827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es feo.</a:t>
            </a:r>
          </a:p>
        </p:txBody>
      </p:sp>
      <p:sp>
        <p:nvSpPr>
          <p:cNvPr id="76" name="TextBox 75">
            <a:extLst>
              <a:ext uri="{FF2B5EF4-FFF2-40B4-BE49-F238E27FC236}">
                <a16:creationId xmlns:a16="http://schemas.microsoft.com/office/drawing/2014/main" id="{FDDA29D5-3D34-4C36-96B7-50325173B870}"/>
              </a:ext>
            </a:extLst>
          </p:cNvPr>
          <p:cNvSpPr txBox="1"/>
          <p:nvPr/>
        </p:nvSpPr>
        <p:spPr>
          <a:xfrm>
            <a:off x="7969990" y="5351699"/>
            <a:ext cx="25456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a:t>
            </a:r>
            <a:r>
              <a:rPr kumimoji="0" lang="en-GB" sz="2400" b="0" i="0" u="none" strike="noStrike" kern="0" cap="none" spc="0" normalizeH="0" baseline="0" noProof="0" dirty="0" err="1">
                <a:ln>
                  <a:noFill/>
                </a:ln>
                <a:solidFill>
                  <a:srgbClr val="002060"/>
                </a:solidFill>
                <a:effectLst/>
                <a:uLnTx/>
                <a:uFillTx/>
                <a:latin typeface="+mj-lt"/>
              </a:rPr>
              <a:t>bajos</a:t>
            </a:r>
            <a:r>
              <a:rPr kumimoji="0" lang="en-GB" sz="2400" b="0" i="0" u="none" strike="noStrike" kern="0" cap="none" spc="0" normalizeH="0" baseline="0" noProof="0" dirty="0">
                <a:ln>
                  <a:noFill/>
                </a:ln>
                <a:solidFill>
                  <a:srgbClr val="002060"/>
                </a:solidFill>
                <a:effectLst/>
                <a:uLnTx/>
                <a:uFillTx/>
                <a:latin typeface="+mj-lt"/>
              </a:rPr>
              <a:t>.</a:t>
            </a:r>
          </a:p>
        </p:txBody>
      </p:sp>
      <p:sp>
        <p:nvSpPr>
          <p:cNvPr id="77" name="TextBox 76">
            <a:extLst>
              <a:ext uri="{FF2B5EF4-FFF2-40B4-BE49-F238E27FC236}">
                <a16:creationId xmlns:a16="http://schemas.microsoft.com/office/drawing/2014/main" id="{56F6ED35-C420-417C-8ED7-6B375EDCCD08}"/>
              </a:ext>
            </a:extLst>
          </p:cNvPr>
          <p:cNvSpPr txBox="1"/>
          <p:nvPr/>
        </p:nvSpPr>
        <p:spPr>
          <a:xfrm>
            <a:off x="7969990" y="5818991"/>
            <a:ext cx="21827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son raros.</a:t>
            </a:r>
          </a:p>
        </p:txBody>
      </p:sp>
      <p:sp>
        <p:nvSpPr>
          <p:cNvPr id="78" name="Title 77">
            <a:extLst>
              <a:ext uri="{FF2B5EF4-FFF2-40B4-BE49-F238E27FC236}">
                <a16:creationId xmlns:a16="http://schemas.microsoft.com/office/drawing/2014/main" id="{54EF42E5-D9E6-4830-B4EC-A304965A94A6}"/>
              </a:ext>
            </a:extLst>
          </p:cNvPr>
          <p:cNvSpPr>
            <a:spLocks noGrp="1"/>
          </p:cNvSpPr>
          <p:nvPr>
            <p:ph type="title"/>
          </p:nvPr>
        </p:nvSpPr>
        <p:spPr>
          <a:xfrm>
            <a:off x="10545438" y="-35800"/>
            <a:ext cx="1382705" cy="101558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76915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71414B7A-24A6-4AC2-9196-19DD63E4A01A}"/>
              </a:ext>
            </a:extLst>
          </p:cNvPr>
          <p:cNvSpPr txBox="1"/>
          <p:nvPr/>
        </p:nvSpPr>
        <p:spPr>
          <a:xfrm>
            <a:off x="323228" y="752470"/>
            <a:ext cx="170877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ricos.</a:t>
            </a:r>
          </a:p>
        </p:txBody>
      </p:sp>
      <p:sp>
        <p:nvSpPr>
          <p:cNvPr id="54" name="TextBox 53">
            <a:extLst>
              <a:ext uri="{FF2B5EF4-FFF2-40B4-BE49-F238E27FC236}">
                <a16:creationId xmlns:a16="http://schemas.microsoft.com/office/drawing/2014/main" id="{FFFD4A7E-A9C0-4502-A339-8A4C8D5EF685}"/>
              </a:ext>
            </a:extLst>
          </p:cNvPr>
          <p:cNvSpPr txBox="1"/>
          <p:nvPr/>
        </p:nvSpPr>
        <p:spPr>
          <a:xfrm>
            <a:off x="323228" y="1287379"/>
            <a:ext cx="28035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bonitos.</a:t>
            </a:r>
          </a:p>
        </p:txBody>
      </p:sp>
      <p:sp>
        <p:nvSpPr>
          <p:cNvPr id="55" name="TextBox 54">
            <a:extLst>
              <a:ext uri="{FF2B5EF4-FFF2-40B4-BE49-F238E27FC236}">
                <a16:creationId xmlns:a16="http://schemas.microsoft.com/office/drawing/2014/main" id="{EDC39022-B72C-461C-BC1F-6D968FEF9883}"/>
              </a:ext>
            </a:extLst>
          </p:cNvPr>
          <p:cNvSpPr txBox="1"/>
          <p:nvPr/>
        </p:nvSpPr>
        <p:spPr>
          <a:xfrm>
            <a:off x="335475" y="1810250"/>
            <a:ext cx="17455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alto.</a:t>
            </a:r>
          </a:p>
        </p:txBody>
      </p:sp>
      <p:sp>
        <p:nvSpPr>
          <p:cNvPr id="56" name="TextBox 55">
            <a:extLst>
              <a:ext uri="{FF2B5EF4-FFF2-40B4-BE49-F238E27FC236}">
                <a16:creationId xmlns:a16="http://schemas.microsoft.com/office/drawing/2014/main" id="{F0EC137D-43C6-4D4C-AD8C-DF12C28F88F3}"/>
              </a:ext>
            </a:extLst>
          </p:cNvPr>
          <p:cNvSpPr txBox="1"/>
          <p:nvPr/>
        </p:nvSpPr>
        <p:spPr>
          <a:xfrm>
            <a:off x="335476" y="2361329"/>
            <a:ext cx="19287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tontos.</a:t>
            </a:r>
          </a:p>
        </p:txBody>
      </p:sp>
      <p:sp>
        <p:nvSpPr>
          <p:cNvPr id="57" name="TextBox 56">
            <a:extLst>
              <a:ext uri="{FF2B5EF4-FFF2-40B4-BE49-F238E27FC236}">
                <a16:creationId xmlns:a16="http://schemas.microsoft.com/office/drawing/2014/main" id="{082DB64D-B417-4E25-AB58-D7B55B8B3F71}"/>
              </a:ext>
            </a:extLst>
          </p:cNvPr>
          <p:cNvSpPr txBox="1"/>
          <p:nvPr/>
        </p:nvSpPr>
        <p:spPr>
          <a:xfrm>
            <a:off x="323227" y="2879543"/>
            <a:ext cx="224580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tranquilo.</a:t>
            </a:r>
          </a:p>
        </p:txBody>
      </p:sp>
      <p:sp>
        <p:nvSpPr>
          <p:cNvPr id="58" name="TextBox 57">
            <a:extLst>
              <a:ext uri="{FF2B5EF4-FFF2-40B4-BE49-F238E27FC236}">
                <a16:creationId xmlns:a16="http://schemas.microsoft.com/office/drawing/2014/main" id="{D90A5A60-CD6D-41C2-9CDA-86446A6CF747}"/>
              </a:ext>
            </a:extLst>
          </p:cNvPr>
          <p:cNvSpPr txBox="1"/>
          <p:nvPr/>
        </p:nvSpPr>
        <p:spPr>
          <a:xfrm>
            <a:off x="323226" y="3382703"/>
            <a:ext cx="195254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serio.</a:t>
            </a:r>
          </a:p>
        </p:txBody>
      </p:sp>
      <p:sp>
        <p:nvSpPr>
          <p:cNvPr id="59" name="TextBox 58">
            <a:extLst>
              <a:ext uri="{FF2B5EF4-FFF2-40B4-BE49-F238E27FC236}">
                <a16:creationId xmlns:a16="http://schemas.microsoft.com/office/drawing/2014/main" id="{0D6CA1C8-8DA5-4670-A35B-9015F20A181F}"/>
              </a:ext>
            </a:extLst>
          </p:cNvPr>
          <p:cNvSpPr txBox="1"/>
          <p:nvPr/>
        </p:nvSpPr>
        <p:spPr>
          <a:xfrm>
            <a:off x="335476" y="3885863"/>
            <a:ext cx="33735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son famosos.</a:t>
            </a:r>
          </a:p>
        </p:txBody>
      </p:sp>
      <p:sp>
        <p:nvSpPr>
          <p:cNvPr id="60" name="TextBox 59">
            <a:extLst>
              <a:ext uri="{FF2B5EF4-FFF2-40B4-BE49-F238E27FC236}">
                <a16:creationId xmlns:a16="http://schemas.microsoft.com/office/drawing/2014/main" id="{77E3B17C-084A-4537-83B5-C716356F8F5C}"/>
              </a:ext>
            </a:extLst>
          </p:cNvPr>
          <p:cNvSpPr txBox="1"/>
          <p:nvPr/>
        </p:nvSpPr>
        <p:spPr>
          <a:xfrm>
            <a:off x="335475" y="4411232"/>
            <a:ext cx="1324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feo.</a:t>
            </a:r>
          </a:p>
        </p:txBody>
      </p:sp>
      <p:sp>
        <p:nvSpPr>
          <p:cNvPr id="61" name="TextBox 60">
            <a:extLst>
              <a:ext uri="{FF2B5EF4-FFF2-40B4-BE49-F238E27FC236}">
                <a16:creationId xmlns:a16="http://schemas.microsoft.com/office/drawing/2014/main" id="{9987DC21-AB87-462F-8814-49F6EE288176}"/>
              </a:ext>
            </a:extLst>
          </p:cNvPr>
          <p:cNvSpPr txBox="1"/>
          <p:nvPr/>
        </p:nvSpPr>
        <p:spPr>
          <a:xfrm>
            <a:off x="335475" y="4901736"/>
            <a:ext cx="25456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a:t>
            </a:r>
            <a:r>
              <a:rPr kumimoji="0" lang="en-GB" sz="2400" b="0" i="0" u="none" strike="noStrike" kern="0" cap="none" spc="0" normalizeH="0" baseline="0" noProof="0" dirty="0" err="1">
                <a:ln>
                  <a:noFill/>
                </a:ln>
                <a:solidFill>
                  <a:srgbClr val="002060"/>
                </a:solidFill>
                <a:effectLst/>
                <a:uLnTx/>
                <a:uFillTx/>
                <a:latin typeface="+mj-lt"/>
              </a:rPr>
              <a:t>bajos</a:t>
            </a:r>
            <a:r>
              <a:rPr kumimoji="0" lang="en-GB" sz="2400" b="0" i="0" u="none" strike="noStrike" kern="0" cap="none" spc="0" normalizeH="0" baseline="0" noProof="0" dirty="0">
                <a:ln>
                  <a:noFill/>
                </a:ln>
                <a:solidFill>
                  <a:srgbClr val="002060"/>
                </a:solidFill>
                <a:effectLst/>
                <a:uLnTx/>
                <a:uFillTx/>
                <a:latin typeface="+mj-lt"/>
              </a:rPr>
              <a:t>.</a:t>
            </a:r>
          </a:p>
        </p:txBody>
      </p:sp>
      <p:sp>
        <p:nvSpPr>
          <p:cNvPr id="62" name="TextBox 61">
            <a:extLst>
              <a:ext uri="{FF2B5EF4-FFF2-40B4-BE49-F238E27FC236}">
                <a16:creationId xmlns:a16="http://schemas.microsoft.com/office/drawing/2014/main" id="{18CC2FE8-CD12-45FE-8FEC-8E8C841BE852}"/>
              </a:ext>
            </a:extLst>
          </p:cNvPr>
          <p:cNvSpPr txBox="1"/>
          <p:nvPr/>
        </p:nvSpPr>
        <p:spPr>
          <a:xfrm>
            <a:off x="335475" y="5427105"/>
            <a:ext cx="21827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son raros.</a:t>
            </a:r>
          </a:p>
        </p:txBody>
      </p:sp>
      <p:sp>
        <p:nvSpPr>
          <p:cNvPr id="63" name="Rectangle 62">
            <a:extLst>
              <a:ext uri="{FF2B5EF4-FFF2-40B4-BE49-F238E27FC236}">
                <a16:creationId xmlns:a16="http://schemas.microsoft.com/office/drawing/2014/main" id="{AF10FB47-7954-4B0F-8380-C6E2B3F0B6A2}"/>
              </a:ext>
            </a:extLst>
          </p:cNvPr>
          <p:cNvSpPr/>
          <p:nvPr/>
        </p:nvSpPr>
        <p:spPr>
          <a:xfrm>
            <a:off x="2569028" y="277669"/>
            <a:ext cx="3831772" cy="2917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4" name="Rectangle 63">
            <a:extLst>
              <a:ext uri="{FF2B5EF4-FFF2-40B4-BE49-F238E27FC236}">
                <a16:creationId xmlns:a16="http://schemas.microsoft.com/office/drawing/2014/main" id="{EF45D7C0-BE02-43BE-B636-E32FB7BF22D6}"/>
              </a:ext>
            </a:extLst>
          </p:cNvPr>
          <p:cNvSpPr/>
          <p:nvPr/>
        </p:nvSpPr>
        <p:spPr>
          <a:xfrm>
            <a:off x="6705600" y="277669"/>
            <a:ext cx="3831772" cy="2917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5" name="Rectangle 64">
            <a:extLst>
              <a:ext uri="{FF2B5EF4-FFF2-40B4-BE49-F238E27FC236}">
                <a16:creationId xmlns:a16="http://schemas.microsoft.com/office/drawing/2014/main" id="{393FA9CD-EBE1-4285-BBB0-2B683241B612}"/>
              </a:ext>
            </a:extLst>
          </p:cNvPr>
          <p:cNvSpPr/>
          <p:nvPr/>
        </p:nvSpPr>
        <p:spPr>
          <a:xfrm>
            <a:off x="4680857" y="3341208"/>
            <a:ext cx="3831772" cy="291737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6" name="TextBox 65">
            <a:extLst>
              <a:ext uri="{FF2B5EF4-FFF2-40B4-BE49-F238E27FC236}">
                <a16:creationId xmlns:a16="http://schemas.microsoft.com/office/drawing/2014/main" id="{2B8A660B-F218-4CA5-BC92-732698F72F47}"/>
              </a:ext>
            </a:extLst>
          </p:cNvPr>
          <p:cNvSpPr txBox="1"/>
          <p:nvPr/>
        </p:nvSpPr>
        <p:spPr>
          <a:xfrm>
            <a:off x="3230993" y="403565"/>
            <a:ext cx="2610714" cy="523220"/>
          </a:xfrm>
          <a:prstGeom prst="rect">
            <a:avLst/>
          </a:prstGeom>
          <a:noFill/>
        </p:spPr>
        <p:txBody>
          <a:bodyPr wrap="square" rtlCol="0">
            <a:spAutoFit/>
          </a:bodyPr>
          <a:lstStyle/>
          <a:p>
            <a:r>
              <a:rPr lang="en-GB" sz="2800" dirty="0">
                <a:solidFill>
                  <a:srgbClr val="002060"/>
                </a:solidFill>
                <a:latin typeface="+mj-lt"/>
              </a:rPr>
              <a:t>Es </a:t>
            </a:r>
            <a:r>
              <a:rPr lang="en-GB" sz="2800" dirty="0" err="1">
                <a:solidFill>
                  <a:srgbClr val="002060"/>
                </a:solidFill>
                <a:latin typeface="+mj-lt"/>
              </a:rPr>
              <a:t>positivo</a:t>
            </a:r>
            <a:r>
              <a:rPr lang="en-GB" sz="2800" dirty="0">
                <a:solidFill>
                  <a:srgbClr val="002060"/>
                </a:solidFill>
                <a:latin typeface="+mj-lt"/>
              </a:rPr>
              <a:t> </a:t>
            </a:r>
            <a:r>
              <a:rPr lang="en-GB" sz="2800" dirty="0">
                <a:solidFill>
                  <a:srgbClr val="002060"/>
                </a:solidFill>
                <a:latin typeface="+mj-lt"/>
                <a:sym typeface="Wingdings" panose="05000000000000000000" pitchFamily="2" charset="2"/>
              </a:rPr>
              <a:t></a:t>
            </a:r>
            <a:endParaRPr lang="en-GB" sz="2800" dirty="0">
              <a:solidFill>
                <a:srgbClr val="002060"/>
              </a:solidFill>
              <a:latin typeface="+mj-lt"/>
            </a:endParaRPr>
          </a:p>
        </p:txBody>
      </p:sp>
      <p:sp>
        <p:nvSpPr>
          <p:cNvPr id="67" name="TextBox 66">
            <a:extLst>
              <a:ext uri="{FF2B5EF4-FFF2-40B4-BE49-F238E27FC236}">
                <a16:creationId xmlns:a16="http://schemas.microsoft.com/office/drawing/2014/main" id="{8DA89EC6-F8D1-42E5-A0EE-888417321152}"/>
              </a:ext>
            </a:extLst>
          </p:cNvPr>
          <p:cNvSpPr txBox="1"/>
          <p:nvPr/>
        </p:nvSpPr>
        <p:spPr>
          <a:xfrm>
            <a:off x="7380211" y="491794"/>
            <a:ext cx="2683653" cy="523220"/>
          </a:xfrm>
          <a:prstGeom prst="rect">
            <a:avLst/>
          </a:prstGeom>
          <a:noFill/>
        </p:spPr>
        <p:txBody>
          <a:bodyPr wrap="square" rtlCol="0">
            <a:spAutoFit/>
          </a:bodyPr>
          <a:lstStyle/>
          <a:p>
            <a:r>
              <a:rPr lang="en-GB" sz="2800" dirty="0">
                <a:solidFill>
                  <a:srgbClr val="002060"/>
                </a:solidFill>
                <a:latin typeface="+mj-lt"/>
              </a:rPr>
              <a:t>Es </a:t>
            </a:r>
            <a:r>
              <a:rPr lang="en-GB" sz="2800" dirty="0" err="1">
                <a:solidFill>
                  <a:srgbClr val="002060"/>
                </a:solidFill>
                <a:latin typeface="+mj-lt"/>
              </a:rPr>
              <a:t>negativo</a:t>
            </a:r>
            <a:r>
              <a:rPr lang="en-GB" sz="2800" dirty="0">
                <a:solidFill>
                  <a:srgbClr val="002060"/>
                </a:solidFill>
                <a:latin typeface="+mj-lt"/>
              </a:rPr>
              <a:t> </a:t>
            </a:r>
            <a:r>
              <a:rPr lang="en-GB" sz="2800" dirty="0">
                <a:solidFill>
                  <a:srgbClr val="002060"/>
                </a:solidFill>
                <a:latin typeface="+mj-lt"/>
                <a:sym typeface="Wingdings" panose="05000000000000000000" pitchFamily="2" charset="2"/>
              </a:rPr>
              <a:t></a:t>
            </a:r>
            <a:endParaRPr lang="en-GB" sz="2800" dirty="0">
              <a:solidFill>
                <a:srgbClr val="002060"/>
              </a:solidFill>
              <a:latin typeface="+mj-lt"/>
            </a:endParaRPr>
          </a:p>
        </p:txBody>
      </p:sp>
      <p:sp>
        <p:nvSpPr>
          <p:cNvPr id="68" name="TextBox 67">
            <a:extLst>
              <a:ext uri="{FF2B5EF4-FFF2-40B4-BE49-F238E27FC236}">
                <a16:creationId xmlns:a16="http://schemas.microsoft.com/office/drawing/2014/main" id="{865180AA-2E3D-421A-B3F7-B7C7C104BB52}"/>
              </a:ext>
            </a:extLst>
          </p:cNvPr>
          <p:cNvSpPr txBox="1"/>
          <p:nvPr/>
        </p:nvSpPr>
        <p:spPr>
          <a:xfrm>
            <a:off x="5060321" y="3396504"/>
            <a:ext cx="3107927" cy="523220"/>
          </a:xfrm>
          <a:prstGeom prst="rect">
            <a:avLst/>
          </a:prstGeom>
          <a:noFill/>
        </p:spPr>
        <p:txBody>
          <a:bodyPr wrap="square" rtlCol="0">
            <a:spAutoFit/>
          </a:bodyPr>
          <a:lstStyle/>
          <a:p>
            <a:r>
              <a:rPr lang="en-GB" sz="2800" dirty="0">
                <a:solidFill>
                  <a:srgbClr val="002060"/>
                </a:solidFill>
                <a:latin typeface="+mj-lt"/>
              </a:rPr>
              <a:t>Depende </a:t>
            </a:r>
            <a:r>
              <a:rPr lang="en-GB" sz="2800" dirty="0">
                <a:solidFill>
                  <a:srgbClr val="002060"/>
                </a:solidFill>
                <a:latin typeface="+mj-lt"/>
                <a:sym typeface="Wingdings" panose="05000000000000000000" pitchFamily="2" charset="2"/>
              </a:rPr>
              <a:t> / </a:t>
            </a:r>
            <a:endParaRPr lang="en-GB" sz="2800" dirty="0">
              <a:solidFill>
                <a:srgbClr val="002060"/>
              </a:solidFill>
              <a:latin typeface="+mj-lt"/>
            </a:endParaRPr>
          </a:p>
        </p:txBody>
      </p:sp>
      <p:sp>
        <p:nvSpPr>
          <p:cNvPr id="69" name="TextBox 68">
            <a:extLst>
              <a:ext uri="{FF2B5EF4-FFF2-40B4-BE49-F238E27FC236}">
                <a16:creationId xmlns:a16="http://schemas.microsoft.com/office/drawing/2014/main" id="{781F57AF-9C1D-4B3C-9EB8-76CB7A9F9C6D}"/>
              </a:ext>
            </a:extLst>
          </p:cNvPr>
          <p:cNvSpPr txBox="1"/>
          <p:nvPr/>
        </p:nvSpPr>
        <p:spPr>
          <a:xfrm>
            <a:off x="4767389" y="3821352"/>
            <a:ext cx="170877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ricos.</a:t>
            </a:r>
          </a:p>
        </p:txBody>
      </p:sp>
      <p:sp>
        <p:nvSpPr>
          <p:cNvPr id="70" name="TextBox 69">
            <a:extLst>
              <a:ext uri="{FF2B5EF4-FFF2-40B4-BE49-F238E27FC236}">
                <a16:creationId xmlns:a16="http://schemas.microsoft.com/office/drawing/2014/main" id="{22B26254-E6DD-4D08-9D78-E825A6771344}"/>
              </a:ext>
            </a:extLst>
          </p:cNvPr>
          <p:cNvSpPr txBox="1"/>
          <p:nvPr/>
        </p:nvSpPr>
        <p:spPr>
          <a:xfrm>
            <a:off x="2590810" y="957773"/>
            <a:ext cx="28035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bonitos.</a:t>
            </a:r>
          </a:p>
        </p:txBody>
      </p:sp>
      <p:sp>
        <p:nvSpPr>
          <p:cNvPr id="71" name="TextBox 70">
            <a:extLst>
              <a:ext uri="{FF2B5EF4-FFF2-40B4-BE49-F238E27FC236}">
                <a16:creationId xmlns:a16="http://schemas.microsoft.com/office/drawing/2014/main" id="{1E143536-D663-458D-81FA-B089845BF1E7}"/>
              </a:ext>
            </a:extLst>
          </p:cNvPr>
          <p:cNvSpPr txBox="1"/>
          <p:nvPr/>
        </p:nvSpPr>
        <p:spPr>
          <a:xfrm>
            <a:off x="4749015" y="4411232"/>
            <a:ext cx="17455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alto.</a:t>
            </a:r>
          </a:p>
        </p:txBody>
      </p:sp>
      <p:sp>
        <p:nvSpPr>
          <p:cNvPr id="72" name="TextBox 71">
            <a:extLst>
              <a:ext uri="{FF2B5EF4-FFF2-40B4-BE49-F238E27FC236}">
                <a16:creationId xmlns:a16="http://schemas.microsoft.com/office/drawing/2014/main" id="{5E9C2A41-93E6-4CBB-BB7C-7F45EE292103}"/>
              </a:ext>
            </a:extLst>
          </p:cNvPr>
          <p:cNvSpPr txBox="1"/>
          <p:nvPr/>
        </p:nvSpPr>
        <p:spPr>
          <a:xfrm>
            <a:off x="6793286" y="983302"/>
            <a:ext cx="19287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tontos.</a:t>
            </a:r>
          </a:p>
        </p:txBody>
      </p:sp>
      <p:sp>
        <p:nvSpPr>
          <p:cNvPr id="73" name="TextBox 72">
            <a:extLst>
              <a:ext uri="{FF2B5EF4-FFF2-40B4-BE49-F238E27FC236}">
                <a16:creationId xmlns:a16="http://schemas.microsoft.com/office/drawing/2014/main" id="{26DA977A-ECA2-4ECD-88BA-7A03BD37357D}"/>
              </a:ext>
            </a:extLst>
          </p:cNvPr>
          <p:cNvSpPr txBox="1"/>
          <p:nvPr/>
        </p:nvSpPr>
        <p:spPr>
          <a:xfrm>
            <a:off x="2563268" y="1538959"/>
            <a:ext cx="224580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tranquilo.</a:t>
            </a:r>
          </a:p>
        </p:txBody>
      </p:sp>
      <p:sp>
        <p:nvSpPr>
          <p:cNvPr id="74" name="TextBox 73">
            <a:extLst>
              <a:ext uri="{FF2B5EF4-FFF2-40B4-BE49-F238E27FC236}">
                <a16:creationId xmlns:a16="http://schemas.microsoft.com/office/drawing/2014/main" id="{03EACCD8-4846-4D54-BD4D-4D98F901CB5B}"/>
              </a:ext>
            </a:extLst>
          </p:cNvPr>
          <p:cNvSpPr txBox="1"/>
          <p:nvPr/>
        </p:nvSpPr>
        <p:spPr>
          <a:xfrm>
            <a:off x="6810421" y="1536628"/>
            <a:ext cx="195254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serio.</a:t>
            </a:r>
          </a:p>
        </p:txBody>
      </p:sp>
      <p:sp>
        <p:nvSpPr>
          <p:cNvPr id="75" name="TextBox 74">
            <a:extLst>
              <a:ext uri="{FF2B5EF4-FFF2-40B4-BE49-F238E27FC236}">
                <a16:creationId xmlns:a16="http://schemas.microsoft.com/office/drawing/2014/main" id="{0277704E-9420-4E0C-87A6-0B875043A871}"/>
              </a:ext>
            </a:extLst>
          </p:cNvPr>
          <p:cNvSpPr txBox="1"/>
          <p:nvPr/>
        </p:nvSpPr>
        <p:spPr>
          <a:xfrm>
            <a:off x="4767389" y="4991353"/>
            <a:ext cx="33735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son famosos.</a:t>
            </a:r>
          </a:p>
        </p:txBody>
      </p:sp>
      <p:sp>
        <p:nvSpPr>
          <p:cNvPr id="76" name="TextBox 75">
            <a:extLst>
              <a:ext uri="{FF2B5EF4-FFF2-40B4-BE49-F238E27FC236}">
                <a16:creationId xmlns:a16="http://schemas.microsoft.com/office/drawing/2014/main" id="{04565088-D532-4EF6-B72C-3D6221E1CFEB}"/>
              </a:ext>
            </a:extLst>
          </p:cNvPr>
          <p:cNvSpPr txBox="1"/>
          <p:nvPr/>
        </p:nvSpPr>
        <p:spPr>
          <a:xfrm>
            <a:off x="2605565" y="2527921"/>
            <a:ext cx="20752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es feo.</a:t>
            </a:r>
          </a:p>
        </p:txBody>
      </p:sp>
      <p:sp>
        <p:nvSpPr>
          <p:cNvPr id="77" name="TextBox 76">
            <a:extLst>
              <a:ext uri="{FF2B5EF4-FFF2-40B4-BE49-F238E27FC236}">
                <a16:creationId xmlns:a16="http://schemas.microsoft.com/office/drawing/2014/main" id="{17990AA3-87A5-41A2-8E09-07C54E74D237}"/>
              </a:ext>
            </a:extLst>
          </p:cNvPr>
          <p:cNvSpPr txBox="1"/>
          <p:nvPr/>
        </p:nvSpPr>
        <p:spPr>
          <a:xfrm>
            <a:off x="4767389" y="5481256"/>
            <a:ext cx="25456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Son </a:t>
            </a:r>
            <a:r>
              <a:rPr kumimoji="0" lang="en-GB" sz="2400" b="0" i="0" u="none" strike="noStrike" kern="0" cap="none" spc="0" normalizeH="0" baseline="0" noProof="0" dirty="0" err="1">
                <a:ln>
                  <a:noFill/>
                </a:ln>
                <a:solidFill>
                  <a:srgbClr val="002060"/>
                </a:solidFill>
                <a:effectLst/>
                <a:uLnTx/>
                <a:uFillTx/>
                <a:latin typeface="+mj-lt"/>
              </a:rPr>
              <a:t>bajos</a:t>
            </a:r>
            <a:r>
              <a:rPr kumimoji="0" lang="en-GB" sz="2400" b="0" i="0" u="none" strike="noStrike" kern="0" cap="none" spc="0" normalizeH="0" baseline="0" noProof="0" dirty="0">
                <a:ln>
                  <a:noFill/>
                </a:ln>
                <a:solidFill>
                  <a:srgbClr val="002060"/>
                </a:solidFill>
                <a:effectLst/>
                <a:uLnTx/>
                <a:uFillTx/>
                <a:latin typeface="+mj-lt"/>
              </a:rPr>
              <a:t>.</a:t>
            </a:r>
          </a:p>
        </p:txBody>
      </p:sp>
      <p:sp>
        <p:nvSpPr>
          <p:cNvPr id="78" name="TextBox 77">
            <a:extLst>
              <a:ext uri="{FF2B5EF4-FFF2-40B4-BE49-F238E27FC236}">
                <a16:creationId xmlns:a16="http://schemas.microsoft.com/office/drawing/2014/main" id="{9D0723DE-DB83-4DC3-AAFC-EDD25D25CCCA}"/>
              </a:ext>
            </a:extLst>
          </p:cNvPr>
          <p:cNvSpPr txBox="1"/>
          <p:nvPr/>
        </p:nvSpPr>
        <p:spPr>
          <a:xfrm>
            <a:off x="2590810" y="2049440"/>
            <a:ext cx="21827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No son raros.</a:t>
            </a:r>
          </a:p>
        </p:txBody>
      </p:sp>
      <p:sp>
        <p:nvSpPr>
          <p:cNvPr id="79" name="Title 78">
            <a:extLst>
              <a:ext uri="{FF2B5EF4-FFF2-40B4-BE49-F238E27FC236}">
                <a16:creationId xmlns:a16="http://schemas.microsoft.com/office/drawing/2014/main" id="{965A1C56-395E-4639-B77E-C63D98F10574}"/>
              </a:ext>
            </a:extLst>
          </p:cNvPr>
          <p:cNvSpPr>
            <a:spLocks noGrp="1"/>
          </p:cNvSpPr>
          <p:nvPr>
            <p:ph type="title"/>
          </p:nvPr>
        </p:nvSpPr>
        <p:spPr>
          <a:xfrm>
            <a:off x="10945477" y="-38755"/>
            <a:ext cx="1251287" cy="1045179"/>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58262291-C73B-4B2E-82D8-5B041E1BB767}"/>
              </a:ext>
            </a:extLst>
          </p:cNvPr>
          <p:cNvSpPr txBox="1"/>
          <p:nvPr/>
        </p:nvSpPr>
        <p:spPr>
          <a:xfrm>
            <a:off x="287066" y="412037"/>
            <a:ext cx="1205688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En las frases 1-5, el autor describe a un profesor de arte y a unos profesores de historia. </a:t>
            </a:r>
            <a:endParaRPr kumimoji="0" lang="en-GB" sz="1800" b="0" i="0" u="none" strike="noStrike" kern="0" cap="none" spc="0" normalizeH="0" baseline="0" noProof="0" dirty="0">
              <a:ln>
                <a:noFill/>
              </a:ln>
              <a:solidFill>
                <a:srgbClr val="002060"/>
              </a:solidFill>
              <a:effectLst/>
              <a:uLnTx/>
              <a:uFillTx/>
              <a:latin typeface="+mj-lt"/>
            </a:endParaRPr>
          </a:p>
        </p:txBody>
      </p:sp>
      <p:graphicFrame>
        <p:nvGraphicFramePr>
          <p:cNvPr id="41" name="Table 40">
            <a:extLst>
              <a:ext uri="{FF2B5EF4-FFF2-40B4-BE49-F238E27FC236}">
                <a16:creationId xmlns:a16="http://schemas.microsoft.com/office/drawing/2014/main" id="{9D7D67C6-D8E1-4C07-A14F-50A235C3A900}"/>
              </a:ext>
            </a:extLst>
          </p:cNvPr>
          <p:cNvGraphicFramePr>
            <a:graphicFrameLocks noGrp="1"/>
          </p:cNvGraphicFramePr>
          <p:nvPr>
            <p:extLst>
              <p:ext uri="{D42A27DB-BD31-4B8C-83A1-F6EECF244321}">
                <p14:modId xmlns:p14="http://schemas.microsoft.com/office/powerpoint/2010/main" val="3546830978"/>
              </p:ext>
            </p:extLst>
          </p:nvPr>
        </p:nvGraphicFramePr>
        <p:xfrm>
          <a:off x="287066" y="1541695"/>
          <a:ext cx="9237892" cy="4402144"/>
        </p:xfrm>
        <a:graphic>
          <a:graphicData uri="http://schemas.openxmlformats.org/drawingml/2006/table">
            <a:tbl>
              <a:tblPr firstRow="1" bandRow="1"/>
              <a:tblGrid>
                <a:gridCol w="746455">
                  <a:extLst>
                    <a:ext uri="{9D8B030D-6E8A-4147-A177-3AD203B41FA5}">
                      <a16:colId xmlns:a16="http://schemas.microsoft.com/office/drawing/2014/main" val="1538968713"/>
                    </a:ext>
                  </a:extLst>
                </a:gridCol>
                <a:gridCol w="4418770">
                  <a:extLst>
                    <a:ext uri="{9D8B030D-6E8A-4147-A177-3AD203B41FA5}">
                      <a16:colId xmlns:a16="http://schemas.microsoft.com/office/drawing/2014/main" val="3902333431"/>
                    </a:ext>
                  </a:extLst>
                </a:gridCol>
                <a:gridCol w="529409">
                  <a:extLst>
                    <a:ext uri="{9D8B030D-6E8A-4147-A177-3AD203B41FA5}">
                      <a16:colId xmlns:a16="http://schemas.microsoft.com/office/drawing/2014/main" val="1208048317"/>
                    </a:ext>
                  </a:extLst>
                </a:gridCol>
                <a:gridCol w="3543258">
                  <a:extLst>
                    <a:ext uri="{9D8B030D-6E8A-4147-A177-3AD203B41FA5}">
                      <a16:colId xmlns:a16="http://schemas.microsoft.com/office/drawing/2014/main" val="3700692663"/>
                    </a:ext>
                  </a:extLst>
                </a:gridCol>
              </a:tblGrid>
              <a:tr h="234189">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04192">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1</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04192">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398656">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2</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04192">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04192">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3</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04192">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04192">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4</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04192">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04192">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5</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04192">
                <a:tc vMerge="1">
                  <a:txBody>
                    <a:bodyPr/>
                    <a:lstStyle/>
                    <a:p>
                      <a:endParaRPr lang="en-GB" dirty="0">
                        <a:solidFill>
                          <a:srgbClr val="002060"/>
                        </a:solidFill>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42" name="TextBox 41">
            <a:extLst>
              <a:ext uri="{FF2B5EF4-FFF2-40B4-BE49-F238E27FC236}">
                <a16:creationId xmlns:a16="http://schemas.microsoft.com/office/drawing/2014/main" id="{A96103F7-3748-4690-8F1C-D9B7D6C832BA}"/>
              </a:ext>
            </a:extLst>
          </p:cNvPr>
          <p:cNvSpPr txBox="1"/>
          <p:nvPr/>
        </p:nvSpPr>
        <p:spPr>
          <a:xfrm>
            <a:off x="1060637" y="1882714"/>
            <a:ext cx="4467678"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El profesor de arte</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Los profesores de historia</a:t>
            </a:r>
          </a:p>
        </p:txBody>
      </p:sp>
      <p:sp>
        <p:nvSpPr>
          <p:cNvPr id="43" name="TextBox 42">
            <a:extLst>
              <a:ext uri="{FF2B5EF4-FFF2-40B4-BE49-F238E27FC236}">
                <a16:creationId xmlns:a16="http://schemas.microsoft.com/office/drawing/2014/main" id="{A3DEA78F-0695-4D9E-B605-52A8F12C81A3}"/>
              </a:ext>
            </a:extLst>
          </p:cNvPr>
          <p:cNvSpPr txBox="1"/>
          <p:nvPr/>
        </p:nvSpPr>
        <p:spPr>
          <a:xfrm>
            <a:off x="6048523" y="2106942"/>
            <a:ext cx="411548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bueno, pero nervioso.</a:t>
            </a:r>
          </a:p>
        </p:txBody>
      </p:sp>
      <p:sp>
        <p:nvSpPr>
          <p:cNvPr id="44" name="TextBox 43">
            <a:extLst>
              <a:ext uri="{FF2B5EF4-FFF2-40B4-BE49-F238E27FC236}">
                <a16:creationId xmlns:a16="http://schemas.microsoft.com/office/drawing/2014/main" id="{1E1D167D-9496-445D-B3F8-C00D808B5B98}"/>
              </a:ext>
            </a:extLst>
          </p:cNvPr>
          <p:cNvSpPr txBox="1"/>
          <p:nvPr/>
        </p:nvSpPr>
        <p:spPr>
          <a:xfrm>
            <a:off x="6075959" y="2927031"/>
            <a:ext cx="351619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tranquilos.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mj-lt"/>
            </a:endParaRPr>
          </a:p>
        </p:txBody>
      </p:sp>
      <p:sp>
        <p:nvSpPr>
          <p:cNvPr id="45" name="TextBox 44">
            <a:extLst>
              <a:ext uri="{FF2B5EF4-FFF2-40B4-BE49-F238E27FC236}">
                <a16:creationId xmlns:a16="http://schemas.microsoft.com/office/drawing/2014/main" id="{0816EEA1-6C30-41A6-95FD-FE51D74D8F95}"/>
              </a:ext>
            </a:extLst>
          </p:cNvPr>
          <p:cNvSpPr txBox="1"/>
          <p:nvPr/>
        </p:nvSpPr>
        <p:spPr>
          <a:xfrm>
            <a:off x="6107871" y="3694008"/>
            <a:ext cx="405613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raro. </a:t>
            </a:r>
          </a:p>
        </p:txBody>
      </p:sp>
      <p:sp>
        <p:nvSpPr>
          <p:cNvPr id="46" name="TextBox 45">
            <a:extLst>
              <a:ext uri="{FF2B5EF4-FFF2-40B4-BE49-F238E27FC236}">
                <a16:creationId xmlns:a16="http://schemas.microsoft.com/office/drawing/2014/main" id="{BB106B4C-6A86-4D2F-9D23-74C3ED69BCE8}"/>
              </a:ext>
            </a:extLst>
          </p:cNvPr>
          <p:cNvSpPr txBox="1"/>
          <p:nvPr/>
        </p:nvSpPr>
        <p:spPr>
          <a:xfrm>
            <a:off x="6048523" y="4515793"/>
            <a:ext cx="387531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muy altos.</a:t>
            </a:r>
          </a:p>
        </p:txBody>
      </p:sp>
      <p:sp>
        <p:nvSpPr>
          <p:cNvPr id="47" name="TextBox 46">
            <a:extLst>
              <a:ext uri="{FF2B5EF4-FFF2-40B4-BE49-F238E27FC236}">
                <a16:creationId xmlns:a16="http://schemas.microsoft.com/office/drawing/2014/main" id="{AE2FD308-DF1C-4394-AA3F-A05073802721}"/>
              </a:ext>
            </a:extLst>
          </p:cNvPr>
          <p:cNvSpPr txBox="1"/>
          <p:nvPr/>
        </p:nvSpPr>
        <p:spPr>
          <a:xfrm>
            <a:off x="6103949" y="5350907"/>
            <a:ext cx="181157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tontos.</a:t>
            </a:r>
          </a:p>
        </p:txBody>
      </p:sp>
      <p:sp>
        <p:nvSpPr>
          <p:cNvPr id="48" name="TextBox 47">
            <a:extLst>
              <a:ext uri="{FF2B5EF4-FFF2-40B4-BE49-F238E27FC236}">
                <a16:creationId xmlns:a16="http://schemas.microsoft.com/office/drawing/2014/main" id="{64A822B4-4921-47CC-A9B2-3F27BEDC0CC2}"/>
              </a:ext>
            </a:extLst>
          </p:cNvPr>
          <p:cNvSpPr txBox="1"/>
          <p:nvPr/>
        </p:nvSpPr>
        <p:spPr>
          <a:xfrm>
            <a:off x="981458" y="783475"/>
            <a:ext cx="348774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Marca la opción correcta. </a:t>
            </a:r>
            <a:endParaRPr kumimoji="0" lang="en-GB" sz="1800" b="0" i="0" u="none" strike="noStrike" kern="0" cap="none" spc="0" normalizeH="0" baseline="0" noProof="0" dirty="0">
              <a:ln>
                <a:noFill/>
              </a:ln>
              <a:solidFill>
                <a:srgbClr val="002060"/>
              </a:solidFill>
              <a:effectLst/>
              <a:uLnTx/>
              <a:uFillTx/>
              <a:latin typeface="+mj-lt"/>
            </a:endParaRPr>
          </a:p>
        </p:txBody>
      </p:sp>
      <p:sp>
        <p:nvSpPr>
          <p:cNvPr id="49" name="TextBox 48">
            <a:extLst>
              <a:ext uri="{FF2B5EF4-FFF2-40B4-BE49-F238E27FC236}">
                <a16:creationId xmlns:a16="http://schemas.microsoft.com/office/drawing/2014/main" id="{9917EBAC-0C4C-4121-9402-1FBC4495ED16}"/>
              </a:ext>
            </a:extLst>
          </p:cNvPr>
          <p:cNvSpPr txBox="1"/>
          <p:nvPr/>
        </p:nvSpPr>
        <p:spPr>
          <a:xfrm>
            <a:off x="287066" y="787758"/>
            <a:ext cx="17227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Lee. </a:t>
            </a:r>
            <a:endParaRPr kumimoji="0" lang="en-GB" sz="1800" b="0" i="0" u="none" strike="noStrike" kern="0" cap="none" spc="0" normalizeH="0" baseline="0" noProof="0" dirty="0">
              <a:ln>
                <a:noFill/>
              </a:ln>
              <a:solidFill>
                <a:srgbClr val="002060"/>
              </a:solidFill>
              <a:effectLst/>
              <a:uLnTx/>
              <a:uFillTx/>
              <a:latin typeface="+mj-lt"/>
            </a:endParaRPr>
          </a:p>
        </p:txBody>
      </p:sp>
      <p:sp>
        <p:nvSpPr>
          <p:cNvPr id="50" name="TextBox 49">
            <a:extLst>
              <a:ext uri="{FF2B5EF4-FFF2-40B4-BE49-F238E27FC236}">
                <a16:creationId xmlns:a16="http://schemas.microsoft.com/office/drawing/2014/main" id="{8D4594AF-3572-4906-8C6D-84D03E4BD21F}"/>
              </a:ext>
            </a:extLst>
          </p:cNvPr>
          <p:cNvSpPr txBox="1"/>
          <p:nvPr/>
        </p:nvSpPr>
        <p:spPr>
          <a:xfrm>
            <a:off x="1060638" y="2677319"/>
            <a:ext cx="4205195"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Los profesores de historia</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 El profesor de arte</a:t>
            </a:r>
          </a:p>
        </p:txBody>
      </p:sp>
      <p:sp>
        <p:nvSpPr>
          <p:cNvPr id="51" name="TextBox 50">
            <a:extLst>
              <a:ext uri="{FF2B5EF4-FFF2-40B4-BE49-F238E27FC236}">
                <a16:creationId xmlns:a16="http://schemas.microsoft.com/office/drawing/2014/main" id="{696692E3-E69A-4F9F-A35E-E54D80F9E458}"/>
              </a:ext>
            </a:extLst>
          </p:cNvPr>
          <p:cNvSpPr txBox="1"/>
          <p:nvPr/>
        </p:nvSpPr>
        <p:spPr>
          <a:xfrm>
            <a:off x="1040016" y="3471924"/>
            <a:ext cx="4318253"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El profesor de arte</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Los profesores de español</a:t>
            </a:r>
          </a:p>
        </p:txBody>
      </p:sp>
      <p:sp>
        <p:nvSpPr>
          <p:cNvPr id="52" name="TextBox 51">
            <a:extLst>
              <a:ext uri="{FF2B5EF4-FFF2-40B4-BE49-F238E27FC236}">
                <a16:creationId xmlns:a16="http://schemas.microsoft.com/office/drawing/2014/main" id="{9EADA1A5-1F64-44FB-8B2D-CB313B16C368}"/>
              </a:ext>
            </a:extLst>
          </p:cNvPr>
          <p:cNvSpPr txBox="1"/>
          <p:nvPr/>
        </p:nvSpPr>
        <p:spPr>
          <a:xfrm>
            <a:off x="1060638" y="4292382"/>
            <a:ext cx="3951668"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El profesor de arte</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Los profesores de historia</a:t>
            </a:r>
          </a:p>
        </p:txBody>
      </p:sp>
      <p:sp>
        <p:nvSpPr>
          <p:cNvPr id="53" name="TextBox 52">
            <a:extLst>
              <a:ext uri="{FF2B5EF4-FFF2-40B4-BE49-F238E27FC236}">
                <a16:creationId xmlns:a16="http://schemas.microsoft.com/office/drawing/2014/main" id="{542D9847-4805-4108-8B85-57AA4D49BAEE}"/>
              </a:ext>
            </a:extLst>
          </p:cNvPr>
          <p:cNvSpPr txBox="1"/>
          <p:nvPr/>
        </p:nvSpPr>
        <p:spPr>
          <a:xfrm>
            <a:off x="1060637" y="5067495"/>
            <a:ext cx="4585085"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Los profesores de historia no</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El profesor de arte no</a:t>
            </a:r>
          </a:p>
        </p:txBody>
      </p:sp>
      <p:pic>
        <p:nvPicPr>
          <p:cNvPr id="54" name="Picture 2" descr="http://www.clker.com/cliparts/j/p/l/D/8/K/green-tick-md.png">
            <a:extLst>
              <a:ext uri="{FF2B5EF4-FFF2-40B4-BE49-F238E27FC236}">
                <a16:creationId xmlns:a16="http://schemas.microsoft.com/office/drawing/2014/main" id="{470B2C8B-3749-4196-979F-020EA8E5E4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8315" y="186286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 descr="http://www.clker.com/cliparts/j/p/l/D/8/K/green-tick-md.png">
            <a:extLst>
              <a:ext uri="{FF2B5EF4-FFF2-40B4-BE49-F238E27FC236}">
                <a16:creationId xmlns:a16="http://schemas.microsoft.com/office/drawing/2014/main" id="{5244FDF0-7C96-43CD-A2E5-4B0C671ED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8315" y="268916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 descr="http://www.clker.com/cliparts/j/p/l/D/8/K/green-tick-md.png">
            <a:extLst>
              <a:ext uri="{FF2B5EF4-FFF2-40B4-BE49-F238E27FC236}">
                <a16:creationId xmlns:a16="http://schemas.microsoft.com/office/drawing/2014/main" id="{AF154260-BA3F-4017-A9EA-2E3430D611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1825" y="347792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2" descr="http://www.clker.com/cliparts/j/p/l/D/8/K/green-tick-md.png">
            <a:extLst>
              <a:ext uri="{FF2B5EF4-FFF2-40B4-BE49-F238E27FC236}">
                <a16:creationId xmlns:a16="http://schemas.microsoft.com/office/drawing/2014/main" id="{8F8C13E7-311D-41CD-9735-DEBF5DEDB0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1956" y="509552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2" descr="http://www.clker.com/cliparts/j/p/l/D/8/K/green-tick-md.png">
            <a:extLst>
              <a:ext uri="{FF2B5EF4-FFF2-40B4-BE49-F238E27FC236}">
                <a16:creationId xmlns:a16="http://schemas.microsoft.com/office/drawing/2014/main" id="{816285A8-8D8A-47B3-BE2B-4150F92CB3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6140" y="468333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58" descr="http://www.clker.com/cliparts/c/f/4/9/12371000482029765734nicubunu_Comic_characters_Professor.svg.med.png">
            <a:extLst>
              <a:ext uri="{FF2B5EF4-FFF2-40B4-BE49-F238E27FC236}">
                <a16:creationId xmlns:a16="http://schemas.microsoft.com/office/drawing/2014/main" id="{65CCFC1B-6261-4DAE-9CE0-205D96D651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881695" y="3917974"/>
            <a:ext cx="726105" cy="1316017"/>
          </a:xfrm>
          <a:prstGeom prst="rect">
            <a:avLst/>
          </a:prstGeom>
          <a:noFill/>
          <a:ln>
            <a:noFill/>
          </a:ln>
        </p:spPr>
      </p:pic>
      <p:sp>
        <p:nvSpPr>
          <p:cNvPr id="60" name="TextBox 59">
            <a:extLst>
              <a:ext uri="{FF2B5EF4-FFF2-40B4-BE49-F238E27FC236}">
                <a16:creationId xmlns:a16="http://schemas.microsoft.com/office/drawing/2014/main" id="{49540780-2C53-40F5-8F26-87AE412AE148}"/>
              </a:ext>
            </a:extLst>
          </p:cNvPr>
          <p:cNvSpPr txBox="1"/>
          <p:nvPr/>
        </p:nvSpPr>
        <p:spPr>
          <a:xfrm>
            <a:off x="9923836" y="5233992"/>
            <a:ext cx="226816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El profesor de arte</a:t>
            </a:r>
          </a:p>
        </p:txBody>
      </p:sp>
      <p:sp>
        <p:nvSpPr>
          <p:cNvPr id="61" name="TextBox 60">
            <a:extLst>
              <a:ext uri="{FF2B5EF4-FFF2-40B4-BE49-F238E27FC236}">
                <a16:creationId xmlns:a16="http://schemas.microsoft.com/office/drawing/2014/main" id="{559AC352-3927-4AE4-8E7A-1F31FD24E9E1}"/>
              </a:ext>
            </a:extLst>
          </p:cNvPr>
          <p:cNvSpPr txBox="1"/>
          <p:nvPr/>
        </p:nvSpPr>
        <p:spPr>
          <a:xfrm>
            <a:off x="9760950" y="2858894"/>
            <a:ext cx="226816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Los profesores de historia</a:t>
            </a:r>
          </a:p>
        </p:txBody>
      </p:sp>
      <p:pic>
        <p:nvPicPr>
          <p:cNvPr id="62" name="Picture 61">
            <a:extLst>
              <a:ext uri="{FF2B5EF4-FFF2-40B4-BE49-F238E27FC236}">
                <a16:creationId xmlns:a16="http://schemas.microsoft.com/office/drawing/2014/main" id="{C2518DCD-7BE0-4793-98EC-EC76E898654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59349" y="963084"/>
            <a:ext cx="1836810" cy="1836810"/>
          </a:xfrm>
          <a:prstGeom prst="rect">
            <a:avLst/>
          </a:prstGeom>
        </p:spPr>
      </p:pic>
      <p:pic>
        <p:nvPicPr>
          <p:cNvPr id="63" name="Picture 62" descr="http://www.clker.com/cliparts/s/N/I/w/o/Q/mom-hi.png">
            <a:extLst>
              <a:ext uri="{FF2B5EF4-FFF2-40B4-BE49-F238E27FC236}">
                <a16:creationId xmlns:a16="http://schemas.microsoft.com/office/drawing/2014/main" id="{4BB2879D-1BE0-49EE-949C-A3DB1227348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1792" y="1144777"/>
            <a:ext cx="1052878" cy="1243299"/>
          </a:xfrm>
          <a:prstGeom prst="rect">
            <a:avLst/>
          </a:prstGeom>
          <a:noFill/>
        </p:spPr>
      </p:pic>
      <p:sp>
        <p:nvSpPr>
          <p:cNvPr id="64" name="TextBox 63">
            <a:extLst>
              <a:ext uri="{FF2B5EF4-FFF2-40B4-BE49-F238E27FC236}">
                <a16:creationId xmlns:a16="http://schemas.microsoft.com/office/drawing/2014/main" id="{C943722A-C2CB-4603-AA7E-AFA346208A45}"/>
              </a:ext>
            </a:extLst>
          </p:cNvPr>
          <p:cNvSpPr txBox="1"/>
          <p:nvPr/>
        </p:nvSpPr>
        <p:spPr>
          <a:xfrm>
            <a:off x="4399655" y="796200"/>
            <a:ext cx="504227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Completa la frase - escribe ‘es’ o ‘son’.</a:t>
            </a:r>
            <a:endParaRPr kumimoji="0" lang="en-GB" sz="1800" b="0" i="0" u="none" strike="noStrike" kern="0" cap="none" spc="0" normalizeH="0" baseline="0" noProof="0" dirty="0">
              <a:ln>
                <a:noFill/>
              </a:ln>
              <a:solidFill>
                <a:srgbClr val="002060"/>
              </a:solidFill>
              <a:effectLst/>
              <a:uLnTx/>
              <a:uFillTx/>
              <a:latin typeface="+mj-lt"/>
            </a:endParaRPr>
          </a:p>
        </p:txBody>
      </p:sp>
      <p:sp>
        <p:nvSpPr>
          <p:cNvPr id="65" name="TextBox 64">
            <a:extLst>
              <a:ext uri="{FF2B5EF4-FFF2-40B4-BE49-F238E27FC236}">
                <a16:creationId xmlns:a16="http://schemas.microsoft.com/office/drawing/2014/main" id="{4A8A00E5-BD23-4CC4-83B7-7DB58F57EB84}"/>
              </a:ext>
            </a:extLst>
          </p:cNvPr>
          <p:cNvSpPr txBox="1"/>
          <p:nvPr/>
        </p:nvSpPr>
        <p:spPr>
          <a:xfrm>
            <a:off x="3360541" y="1919099"/>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es</a:t>
            </a:r>
          </a:p>
        </p:txBody>
      </p:sp>
      <p:sp>
        <p:nvSpPr>
          <p:cNvPr id="66" name="TextBox 65">
            <a:extLst>
              <a:ext uri="{FF2B5EF4-FFF2-40B4-BE49-F238E27FC236}">
                <a16:creationId xmlns:a16="http://schemas.microsoft.com/office/drawing/2014/main" id="{1A880392-C69C-450C-A102-B6FDD21FFA0C}"/>
              </a:ext>
            </a:extLst>
          </p:cNvPr>
          <p:cNvSpPr txBox="1"/>
          <p:nvPr/>
        </p:nvSpPr>
        <p:spPr>
          <a:xfrm>
            <a:off x="4166400" y="2718721"/>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son</a:t>
            </a:r>
          </a:p>
        </p:txBody>
      </p:sp>
      <p:sp>
        <p:nvSpPr>
          <p:cNvPr id="67" name="TextBox 66">
            <a:extLst>
              <a:ext uri="{FF2B5EF4-FFF2-40B4-BE49-F238E27FC236}">
                <a16:creationId xmlns:a16="http://schemas.microsoft.com/office/drawing/2014/main" id="{2631527C-4ECD-4F87-AEB9-3424E65BBCF2}"/>
              </a:ext>
            </a:extLst>
          </p:cNvPr>
          <p:cNvSpPr txBox="1"/>
          <p:nvPr/>
        </p:nvSpPr>
        <p:spPr>
          <a:xfrm>
            <a:off x="3381027" y="3520834"/>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es</a:t>
            </a:r>
          </a:p>
        </p:txBody>
      </p:sp>
      <p:sp>
        <p:nvSpPr>
          <p:cNvPr id="68" name="TextBox 67">
            <a:extLst>
              <a:ext uri="{FF2B5EF4-FFF2-40B4-BE49-F238E27FC236}">
                <a16:creationId xmlns:a16="http://schemas.microsoft.com/office/drawing/2014/main" id="{3DFA445F-A0C1-4A61-9DAE-C5150BB4718F}"/>
              </a:ext>
            </a:extLst>
          </p:cNvPr>
          <p:cNvSpPr txBox="1"/>
          <p:nvPr/>
        </p:nvSpPr>
        <p:spPr>
          <a:xfrm>
            <a:off x="4195025" y="4708008"/>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son</a:t>
            </a:r>
          </a:p>
        </p:txBody>
      </p:sp>
      <p:sp>
        <p:nvSpPr>
          <p:cNvPr id="69" name="TextBox 68">
            <a:extLst>
              <a:ext uri="{FF2B5EF4-FFF2-40B4-BE49-F238E27FC236}">
                <a16:creationId xmlns:a16="http://schemas.microsoft.com/office/drawing/2014/main" id="{8735292F-CE3D-4E2C-B449-DE43BDABAB1F}"/>
              </a:ext>
            </a:extLst>
          </p:cNvPr>
          <p:cNvSpPr txBox="1"/>
          <p:nvPr/>
        </p:nvSpPr>
        <p:spPr>
          <a:xfrm>
            <a:off x="4555333" y="5120895"/>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son</a:t>
            </a:r>
          </a:p>
        </p:txBody>
      </p:sp>
      <p:sp>
        <p:nvSpPr>
          <p:cNvPr id="70" name="Rectangular Callout 10">
            <a:extLst>
              <a:ext uri="{FF2B5EF4-FFF2-40B4-BE49-F238E27FC236}">
                <a16:creationId xmlns:a16="http://schemas.microsoft.com/office/drawing/2014/main" id="{7514C232-B3EC-4642-A20C-D8B893180AA9}"/>
              </a:ext>
            </a:extLst>
          </p:cNvPr>
          <p:cNvSpPr/>
          <p:nvPr/>
        </p:nvSpPr>
        <p:spPr>
          <a:xfrm>
            <a:off x="981458" y="1338055"/>
            <a:ext cx="1548078" cy="379589"/>
          </a:xfrm>
          <a:prstGeom prst="wedgeRectCallout">
            <a:avLst>
              <a:gd name="adj1" fmla="val 43415"/>
              <a:gd name="adj2" fmla="val 100778"/>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¿Quién?</a:t>
            </a:r>
          </a:p>
        </p:txBody>
      </p:sp>
      <p:sp>
        <p:nvSpPr>
          <p:cNvPr id="71" name="Rectangular Callout 42">
            <a:extLst>
              <a:ext uri="{FF2B5EF4-FFF2-40B4-BE49-F238E27FC236}">
                <a16:creationId xmlns:a16="http://schemas.microsoft.com/office/drawing/2014/main" id="{0BEC2283-0D2E-441B-A8D3-92000DA9E175}"/>
              </a:ext>
            </a:extLst>
          </p:cNvPr>
          <p:cNvSpPr/>
          <p:nvPr/>
        </p:nvSpPr>
        <p:spPr>
          <a:xfrm>
            <a:off x="6587860" y="1435739"/>
            <a:ext cx="2203214" cy="427125"/>
          </a:xfrm>
          <a:prstGeom prst="wedgeRectCallout">
            <a:avLst>
              <a:gd name="adj1" fmla="val -51921"/>
              <a:gd name="adj2" fmla="val 113457"/>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¿Cómo es / son?</a:t>
            </a:r>
          </a:p>
        </p:txBody>
      </p:sp>
      <p:sp>
        <p:nvSpPr>
          <p:cNvPr id="72" name="Title 71">
            <a:extLst>
              <a:ext uri="{FF2B5EF4-FFF2-40B4-BE49-F238E27FC236}">
                <a16:creationId xmlns:a16="http://schemas.microsoft.com/office/drawing/2014/main" id="{254F63A2-A3CE-4AD7-B91A-D13437F43124}"/>
              </a:ext>
            </a:extLst>
          </p:cNvPr>
          <p:cNvSpPr>
            <a:spLocks noGrp="1"/>
          </p:cNvSpPr>
          <p:nvPr>
            <p:ph type="title"/>
          </p:nvPr>
        </p:nvSpPr>
        <p:spPr>
          <a:xfrm>
            <a:off x="10849789" y="-180787"/>
            <a:ext cx="1429963" cy="1325563"/>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35064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P spid="46" grpId="0"/>
      <p:bldP spid="47" grpId="0"/>
      <p:bldP spid="48" grpId="0"/>
      <p:bldP spid="49" grpId="0"/>
      <p:bldP spid="50" grpId="0"/>
      <p:bldP spid="51" grpId="0"/>
      <p:bldP spid="52" grpId="0"/>
      <p:bldP spid="53" grpId="0"/>
      <p:bldP spid="60" grpId="0"/>
      <p:bldP spid="61" grpId="0"/>
      <p:bldP spid="64" grpId="0"/>
      <p:bldP spid="65" grpId="0"/>
      <p:bldP spid="66" grpId="0"/>
      <p:bldP spid="67" grpId="0"/>
      <p:bldP spid="68" grpId="0"/>
      <p:bldP spid="69" grpId="0"/>
      <p:bldP spid="70" grpId="0" animBg="1"/>
      <p:bldP spid="7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0" name="Table 39">
            <a:extLst>
              <a:ext uri="{FF2B5EF4-FFF2-40B4-BE49-F238E27FC236}">
                <a16:creationId xmlns:a16="http://schemas.microsoft.com/office/drawing/2014/main" id="{3AE9DF07-ED5E-4AED-9862-F811AC2F90AF}"/>
              </a:ext>
            </a:extLst>
          </p:cNvPr>
          <p:cNvGraphicFramePr>
            <a:graphicFrameLocks noGrp="1"/>
          </p:cNvGraphicFramePr>
          <p:nvPr>
            <p:extLst>
              <p:ext uri="{D42A27DB-BD31-4B8C-83A1-F6EECF244321}">
                <p14:modId xmlns:p14="http://schemas.microsoft.com/office/powerpoint/2010/main" val="80536836"/>
              </p:ext>
            </p:extLst>
          </p:nvPr>
        </p:nvGraphicFramePr>
        <p:xfrm>
          <a:off x="199980" y="1554504"/>
          <a:ext cx="9324979" cy="4360561"/>
        </p:xfrm>
        <a:graphic>
          <a:graphicData uri="http://schemas.openxmlformats.org/drawingml/2006/table">
            <a:tbl>
              <a:tblPr firstRow="1" bandRow="1"/>
              <a:tblGrid>
                <a:gridCol w="676320">
                  <a:extLst>
                    <a:ext uri="{9D8B030D-6E8A-4147-A177-3AD203B41FA5}">
                      <a16:colId xmlns:a16="http://schemas.microsoft.com/office/drawing/2014/main" val="1538968713"/>
                    </a:ext>
                  </a:extLst>
                </a:gridCol>
                <a:gridCol w="4343400">
                  <a:extLst>
                    <a:ext uri="{9D8B030D-6E8A-4147-A177-3AD203B41FA5}">
                      <a16:colId xmlns:a16="http://schemas.microsoft.com/office/drawing/2014/main" val="3902333431"/>
                    </a:ext>
                  </a:extLst>
                </a:gridCol>
                <a:gridCol w="533400">
                  <a:extLst>
                    <a:ext uri="{9D8B030D-6E8A-4147-A177-3AD203B41FA5}">
                      <a16:colId xmlns:a16="http://schemas.microsoft.com/office/drawing/2014/main" val="1208048317"/>
                    </a:ext>
                  </a:extLst>
                </a:gridCol>
                <a:gridCol w="3771859">
                  <a:extLst>
                    <a:ext uri="{9D8B030D-6E8A-4147-A177-3AD203B41FA5}">
                      <a16:colId xmlns:a16="http://schemas.microsoft.com/office/drawing/2014/main" val="3700692663"/>
                    </a:ext>
                  </a:extLst>
                </a:gridCol>
              </a:tblGrid>
              <a:tr h="361992">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6</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00028">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394549">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7</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00028">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8</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9</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00028">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10</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00028">
                <a:tc vMerge="1">
                  <a:txBody>
                    <a:bodyPr/>
                    <a:lstStyle/>
                    <a:p>
                      <a:endParaRPr lang="en-GB" dirty="0">
                        <a:solidFill>
                          <a:srgbClr val="002060"/>
                        </a:solidFill>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41" name="TextBox 40">
            <a:extLst>
              <a:ext uri="{FF2B5EF4-FFF2-40B4-BE49-F238E27FC236}">
                <a16:creationId xmlns:a16="http://schemas.microsoft.com/office/drawing/2014/main" id="{C61F9715-14F0-439F-8447-BCC724453241}"/>
              </a:ext>
            </a:extLst>
          </p:cNvPr>
          <p:cNvSpPr txBox="1"/>
          <p:nvPr/>
        </p:nvSpPr>
        <p:spPr>
          <a:xfrm>
            <a:off x="973551" y="1895523"/>
            <a:ext cx="4497225"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 profesora de inglés</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Las profesoras de español</a:t>
            </a:r>
          </a:p>
        </p:txBody>
      </p:sp>
      <p:sp>
        <p:nvSpPr>
          <p:cNvPr id="42" name="TextBox 41">
            <a:extLst>
              <a:ext uri="{FF2B5EF4-FFF2-40B4-BE49-F238E27FC236}">
                <a16:creationId xmlns:a16="http://schemas.microsoft.com/office/drawing/2014/main" id="{9457A0BE-16EC-4D0F-8B8F-A8FA7187A8E0}"/>
              </a:ext>
            </a:extLst>
          </p:cNvPr>
          <p:cNvSpPr txBox="1"/>
          <p:nvPr/>
        </p:nvSpPr>
        <p:spPr>
          <a:xfrm>
            <a:off x="5770472" y="2112600"/>
            <a:ext cx="259447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002060"/>
                </a:solidFill>
                <a:effectLst/>
                <a:uLnTx/>
                <a:uFillTx/>
                <a:latin typeface="+mj-lt"/>
              </a:rPr>
              <a:t>bonitas</a:t>
            </a:r>
            <a:r>
              <a:rPr kumimoji="0" lang="en-GB" sz="1800" b="0" i="0" u="none" strike="noStrike" kern="0" cap="none" spc="0" normalizeH="0" baseline="0" noProof="0" dirty="0">
                <a:ln>
                  <a:noFill/>
                </a:ln>
                <a:solidFill>
                  <a:srgbClr val="002060"/>
                </a:solidFill>
                <a:effectLst/>
                <a:uLnTx/>
                <a:uFillTx/>
                <a:latin typeface="+mj-lt"/>
              </a:rPr>
              <a:t>.</a:t>
            </a:r>
          </a:p>
        </p:txBody>
      </p:sp>
      <p:sp>
        <p:nvSpPr>
          <p:cNvPr id="43" name="TextBox 42">
            <a:extLst>
              <a:ext uri="{FF2B5EF4-FFF2-40B4-BE49-F238E27FC236}">
                <a16:creationId xmlns:a16="http://schemas.microsoft.com/office/drawing/2014/main" id="{F9725D70-0D7E-4A6D-936A-ACAB387D3F0E}"/>
              </a:ext>
            </a:extLst>
          </p:cNvPr>
          <p:cNvSpPr txBox="1"/>
          <p:nvPr/>
        </p:nvSpPr>
        <p:spPr>
          <a:xfrm>
            <a:off x="5750209" y="2946897"/>
            <a:ext cx="398266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alegre y guapa también.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mj-lt"/>
            </a:endParaRPr>
          </a:p>
        </p:txBody>
      </p:sp>
      <p:sp>
        <p:nvSpPr>
          <p:cNvPr id="44" name="TextBox 43">
            <a:extLst>
              <a:ext uri="{FF2B5EF4-FFF2-40B4-BE49-F238E27FC236}">
                <a16:creationId xmlns:a16="http://schemas.microsoft.com/office/drawing/2014/main" id="{A8FFD287-362C-4C15-8CFF-33E930F1694C}"/>
              </a:ext>
            </a:extLst>
          </p:cNvPr>
          <p:cNvSpPr txBox="1"/>
          <p:nvPr/>
        </p:nvSpPr>
        <p:spPr>
          <a:xfrm>
            <a:off x="5770472" y="3715919"/>
            <a:ext cx="195134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mala.</a:t>
            </a:r>
          </a:p>
        </p:txBody>
      </p:sp>
      <p:sp>
        <p:nvSpPr>
          <p:cNvPr id="45" name="TextBox 44">
            <a:extLst>
              <a:ext uri="{FF2B5EF4-FFF2-40B4-BE49-F238E27FC236}">
                <a16:creationId xmlns:a16="http://schemas.microsoft.com/office/drawing/2014/main" id="{967BAF42-37D2-47CD-A4B1-FAD12BD4AEBE}"/>
              </a:ext>
            </a:extLst>
          </p:cNvPr>
          <p:cNvSpPr txBox="1"/>
          <p:nvPr/>
        </p:nvSpPr>
        <p:spPr>
          <a:xfrm>
            <a:off x="5770472" y="4531014"/>
            <a:ext cx="192172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seria.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mj-lt"/>
            </a:endParaRPr>
          </a:p>
        </p:txBody>
      </p:sp>
      <p:sp>
        <p:nvSpPr>
          <p:cNvPr id="46" name="TextBox 45">
            <a:extLst>
              <a:ext uri="{FF2B5EF4-FFF2-40B4-BE49-F238E27FC236}">
                <a16:creationId xmlns:a16="http://schemas.microsoft.com/office/drawing/2014/main" id="{939F0A01-321C-4ED2-AA01-831A0F2F1813}"/>
              </a:ext>
            </a:extLst>
          </p:cNvPr>
          <p:cNvSpPr txBox="1"/>
          <p:nvPr/>
        </p:nvSpPr>
        <p:spPr>
          <a:xfrm>
            <a:off x="5770471" y="5291686"/>
            <a:ext cx="355280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famosas en Inglaterra.</a:t>
            </a:r>
          </a:p>
        </p:txBody>
      </p:sp>
      <p:sp>
        <p:nvSpPr>
          <p:cNvPr id="47" name="TextBox 46">
            <a:extLst>
              <a:ext uri="{FF2B5EF4-FFF2-40B4-BE49-F238E27FC236}">
                <a16:creationId xmlns:a16="http://schemas.microsoft.com/office/drawing/2014/main" id="{37512669-AFF5-4685-B8FE-30D806BD01E2}"/>
              </a:ext>
            </a:extLst>
          </p:cNvPr>
          <p:cNvSpPr txBox="1"/>
          <p:nvPr/>
        </p:nvSpPr>
        <p:spPr>
          <a:xfrm>
            <a:off x="973551" y="2690128"/>
            <a:ext cx="3975435"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Las profesoras de español</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 profesora de inglés</a:t>
            </a:r>
          </a:p>
        </p:txBody>
      </p:sp>
      <p:pic>
        <p:nvPicPr>
          <p:cNvPr id="48" name="Picture 2" descr="http://www.clker.com/cliparts/j/p/l/D/8/K/green-tick-md.png">
            <a:extLst>
              <a:ext uri="{FF2B5EF4-FFF2-40B4-BE49-F238E27FC236}">
                <a16:creationId xmlns:a16="http://schemas.microsoft.com/office/drawing/2014/main" id="{87B7FD6F-36B5-4B6A-B7C5-CA5D6EA9B1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849" y="233328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2" descr="http://www.clker.com/cliparts/j/p/l/D/8/K/green-tick-md.png">
            <a:extLst>
              <a:ext uri="{FF2B5EF4-FFF2-40B4-BE49-F238E27FC236}">
                <a16:creationId xmlns:a16="http://schemas.microsoft.com/office/drawing/2014/main" id="{F5F4015C-EC2E-4B34-9745-183F95FEEA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1338" y="311061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2" descr="http://www.clker.com/cliparts/j/p/l/D/8/K/green-tick-md.png">
            <a:extLst>
              <a:ext uri="{FF2B5EF4-FFF2-40B4-BE49-F238E27FC236}">
                <a16:creationId xmlns:a16="http://schemas.microsoft.com/office/drawing/2014/main" id="{DA9FF20A-9F3F-4728-A3F4-C81BB0310C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276" y="391212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A5CC76B4-8156-4205-97D8-31D10552B7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6518" y="547501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2" descr="http://www.clker.com/cliparts/j/p/l/D/8/K/green-tick-md.png">
            <a:extLst>
              <a:ext uri="{FF2B5EF4-FFF2-40B4-BE49-F238E27FC236}">
                <a16:creationId xmlns:a16="http://schemas.microsoft.com/office/drawing/2014/main" id="{1E1E5798-DA02-4F33-B9AE-62D0A7BD65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849" y="4317569"/>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30F3E672-B370-47BB-8926-D1C4909FA2D8}"/>
              </a:ext>
            </a:extLst>
          </p:cNvPr>
          <p:cNvSpPr txBox="1"/>
          <p:nvPr/>
        </p:nvSpPr>
        <p:spPr>
          <a:xfrm>
            <a:off x="0" y="628378"/>
            <a:ext cx="1199202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En las frases 6-10, el autor describe a una profesora de inglés y a unas profesoras de español. </a:t>
            </a:r>
            <a:endParaRPr kumimoji="0" lang="en-GB" sz="1800" b="0" i="0" u="none" strike="noStrike" kern="0" cap="none" spc="0" normalizeH="0" baseline="0" noProof="0" dirty="0">
              <a:ln>
                <a:noFill/>
              </a:ln>
              <a:solidFill>
                <a:srgbClr val="002060"/>
              </a:solidFill>
              <a:effectLst/>
              <a:uLnTx/>
              <a:uFillTx/>
              <a:latin typeface="+mj-lt"/>
            </a:endParaRPr>
          </a:p>
        </p:txBody>
      </p:sp>
      <p:sp>
        <p:nvSpPr>
          <p:cNvPr id="54" name="TextBox 53">
            <a:extLst>
              <a:ext uri="{FF2B5EF4-FFF2-40B4-BE49-F238E27FC236}">
                <a16:creationId xmlns:a16="http://schemas.microsoft.com/office/drawing/2014/main" id="{3531DBDD-E158-4243-A1A4-7C62B8D54C44}"/>
              </a:ext>
            </a:extLst>
          </p:cNvPr>
          <p:cNvSpPr txBox="1"/>
          <p:nvPr/>
        </p:nvSpPr>
        <p:spPr>
          <a:xfrm>
            <a:off x="1607621" y="1004099"/>
            <a:ext cx="348774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Marca la opción correcta. </a:t>
            </a:r>
            <a:endParaRPr kumimoji="0" lang="en-GB" sz="1800" b="0" i="0" u="none" strike="noStrike" kern="0" cap="none" spc="0" normalizeH="0" baseline="0" noProof="0" dirty="0">
              <a:ln>
                <a:noFill/>
              </a:ln>
              <a:solidFill>
                <a:srgbClr val="002060"/>
              </a:solidFill>
              <a:effectLst/>
              <a:uLnTx/>
              <a:uFillTx/>
              <a:latin typeface="+mj-lt"/>
            </a:endParaRPr>
          </a:p>
        </p:txBody>
      </p:sp>
      <p:sp>
        <p:nvSpPr>
          <p:cNvPr id="55" name="TextBox 54">
            <a:extLst>
              <a:ext uri="{FF2B5EF4-FFF2-40B4-BE49-F238E27FC236}">
                <a16:creationId xmlns:a16="http://schemas.microsoft.com/office/drawing/2014/main" id="{97FBF773-6591-4CD2-A6B5-8A8B0345B40A}"/>
              </a:ext>
            </a:extLst>
          </p:cNvPr>
          <p:cNvSpPr txBox="1"/>
          <p:nvPr/>
        </p:nvSpPr>
        <p:spPr>
          <a:xfrm>
            <a:off x="0" y="1004099"/>
            <a:ext cx="172271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Lee la frase. </a:t>
            </a:r>
            <a:endParaRPr kumimoji="0" lang="en-GB" sz="1800" b="0" i="0" u="none" strike="noStrike" kern="0" cap="none" spc="0" normalizeH="0" baseline="0" noProof="0" dirty="0">
              <a:ln>
                <a:noFill/>
              </a:ln>
              <a:solidFill>
                <a:srgbClr val="002060"/>
              </a:solidFill>
              <a:effectLst/>
              <a:uLnTx/>
              <a:uFillTx/>
              <a:latin typeface="+mj-lt"/>
            </a:endParaRPr>
          </a:p>
        </p:txBody>
      </p:sp>
      <p:sp>
        <p:nvSpPr>
          <p:cNvPr id="56" name="TextBox 55">
            <a:extLst>
              <a:ext uri="{FF2B5EF4-FFF2-40B4-BE49-F238E27FC236}">
                <a16:creationId xmlns:a16="http://schemas.microsoft.com/office/drawing/2014/main" id="{254E22FF-0125-46CE-95DB-4211C209BAB2}"/>
              </a:ext>
            </a:extLst>
          </p:cNvPr>
          <p:cNvSpPr txBox="1"/>
          <p:nvPr/>
        </p:nvSpPr>
        <p:spPr>
          <a:xfrm>
            <a:off x="973552" y="3471599"/>
            <a:ext cx="4347786"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Las profesoras de español no</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 profesora de inglés no</a:t>
            </a:r>
          </a:p>
        </p:txBody>
      </p:sp>
      <p:sp>
        <p:nvSpPr>
          <p:cNvPr id="57" name="TextBox 56">
            <a:extLst>
              <a:ext uri="{FF2B5EF4-FFF2-40B4-BE49-F238E27FC236}">
                <a16:creationId xmlns:a16="http://schemas.microsoft.com/office/drawing/2014/main" id="{5F602A2E-4E8E-470D-90C4-CE449DAA5F99}"/>
              </a:ext>
            </a:extLst>
          </p:cNvPr>
          <p:cNvSpPr txBox="1"/>
          <p:nvPr/>
        </p:nvSpPr>
        <p:spPr>
          <a:xfrm>
            <a:off x="973552" y="4248393"/>
            <a:ext cx="3496848"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 profesora de inglés </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Las profesoras de español.</a:t>
            </a:r>
          </a:p>
        </p:txBody>
      </p:sp>
      <p:sp>
        <p:nvSpPr>
          <p:cNvPr id="58" name="TextBox 57">
            <a:extLst>
              <a:ext uri="{FF2B5EF4-FFF2-40B4-BE49-F238E27FC236}">
                <a16:creationId xmlns:a16="http://schemas.microsoft.com/office/drawing/2014/main" id="{F1129BD1-E682-4B47-A1CD-B14C94789DD7}"/>
              </a:ext>
            </a:extLst>
          </p:cNvPr>
          <p:cNvSpPr txBox="1"/>
          <p:nvPr/>
        </p:nvSpPr>
        <p:spPr>
          <a:xfrm>
            <a:off x="1010428" y="5084068"/>
            <a:ext cx="3496848"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 profesora de inglés</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Las profesoras de español</a:t>
            </a:r>
          </a:p>
        </p:txBody>
      </p:sp>
      <p:sp>
        <p:nvSpPr>
          <p:cNvPr id="59" name="TextBox 58">
            <a:extLst>
              <a:ext uri="{FF2B5EF4-FFF2-40B4-BE49-F238E27FC236}">
                <a16:creationId xmlns:a16="http://schemas.microsoft.com/office/drawing/2014/main" id="{2BE94B34-32E7-471D-9A0E-A7CCDA565D0E}"/>
              </a:ext>
            </a:extLst>
          </p:cNvPr>
          <p:cNvSpPr txBox="1"/>
          <p:nvPr/>
        </p:nvSpPr>
        <p:spPr>
          <a:xfrm>
            <a:off x="4971080" y="993499"/>
            <a:ext cx="504227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Completa la frase - escribe ‘es’ o ‘son’.</a:t>
            </a:r>
            <a:endParaRPr kumimoji="0" lang="en-GB" sz="1800" b="0" i="0" u="none" strike="noStrike" kern="0" cap="none" spc="0" normalizeH="0" baseline="0" noProof="0" dirty="0">
              <a:ln>
                <a:noFill/>
              </a:ln>
              <a:solidFill>
                <a:srgbClr val="002060"/>
              </a:solidFill>
              <a:effectLst/>
              <a:uLnTx/>
              <a:uFillTx/>
              <a:latin typeface="+mj-lt"/>
            </a:endParaRPr>
          </a:p>
        </p:txBody>
      </p:sp>
      <p:sp>
        <p:nvSpPr>
          <p:cNvPr id="60" name="TextBox 59">
            <a:extLst>
              <a:ext uri="{FF2B5EF4-FFF2-40B4-BE49-F238E27FC236}">
                <a16:creationId xmlns:a16="http://schemas.microsoft.com/office/drawing/2014/main" id="{3E2584FD-9766-4DA2-ADFD-A6C58D0821F2}"/>
              </a:ext>
            </a:extLst>
          </p:cNvPr>
          <p:cNvSpPr txBox="1"/>
          <p:nvPr/>
        </p:nvSpPr>
        <p:spPr>
          <a:xfrm>
            <a:off x="4218822" y="2313881"/>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son</a:t>
            </a:r>
          </a:p>
        </p:txBody>
      </p:sp>
      <p:sp>
        <p:nvSpPr>
          <p:cNvPr id="61" name="TextBox 60">
            <a:extLst>
              <a:ext uri="{FF2B5EF4-FFF2-40B4-BE49-F238E27FC236}">
                <a16:creationId xmlns:a16="http://schemas.microsoft.com/office/drawing/2014/main" id="{D2BCEC22-DFDE-4CF6-98CA-44E9F44E89DF}"/>
              </a:ext>
            </a:extLst>
          </p:cNvPr>
          <p:cNvSpPr txBox="1"/>
          <p:nvPr/>
        </p:nvSpPr>
        <p:spPr>
          <a:xfrm>
            <a:off x="3734173" y="3087504"/>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es</a:t>
            </a:r>
          </a:p>
        </p:txBody>
      </p:sp>
      <p:sp>
        <p:nvSpPr>
          <p:cNvPr id="62" name="TextBox 61">
            <a:extLst>
              <a:ext uri="{FF2B5EF4-FFF2-40B4-BE49-F238E27FC236}">
                <a16:creationId xmlns:a16="http://schemas.microsoft.com/office/drawing/2014/main" id="{BF901494-A7DD-4C25-96F6-A336056C4158}"/>
              </a:ext>
            </a:extLst>
          </p:cNvPr>
          <p:cNvSpPr txBox="1"/>
          <p:nvPr/>
        </p:nvSpPr>
        <p:spPr>
          <a:xfrm>
            <a:off x="4147012" y="3885196"/>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es</a:t>
            </a:r>
          </a:p>
        </p:txBody>
      </p:sp>
      <p:sp>
        <p:nvSpPr>
          <p:cNvPr id="63" name="TextBox 62">
            <a:extLst>
              <a:ext uri="{FF2B5EF4-FFF2-40B4-BE49-F238E27FC236}">
                <a16:creationId xmlns:a16="http://schemas.microsoft.com/office/drawing/2014/main" id="{9BE85A1F-E571-46F3-B1FA-04A751AAE6F2}"/>
              </a:ext>
            </a:extLst>
          </p:cNvPr>
          <p:cNvSpPr txBox="1"/>
          <p:nvPr/>
        </p:nvSpPr>
        <p:spPr>
          <a:xfrm>
            <a:off x="3734173" y="4303033"/>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es</a:t>
            </a:r>
          </a:p>
        </p:txBody>
      </p:sp>
      <p:sp>
        <p:nvSpPr>
          <p:cNvPr id="64" name="TextBox 63">
            <a:extLst>
              <a:ext uri="{FF2B5EF4-FFF2-40B4-BE49-F238E27FC236}">
                <a16:creationId xmlns:a16="http://schemas.microsoft.com/office/drawing/2014/main" id="{FEAD9FA6-CA94-41BA-A6E6-99438937313D}"/>
              </a:ext>
            </a:extLst>
          </p:cNvPr>
          <p:cNvSpPr txBox="1"/>
          <p:nvPr/>
        </p:nvSpPr>
        <p:spPr>
          <a:xfrm>
            <a:off x="4260337" y="5503024"/>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mj-lt"/>
              </a:rPr>
              <a:t>son</a:t>
            </a:r>
          </a:p>
        </p:txBody>
      </p:sp>
      <p:pic>
        <p:nvPicPr>
          <p:cNvPr id="65" name="Picture 64">
            <a:extLst>
              <a:ext uri="{FF2B5EF4-FFF2-40B4-BE49-F238E27FC236}">
                <a16:creationId xmlns:a16="http://schemas.microsoft.com/office/drawing/2014/main" id="{DEE9FB61-2328-40CC-9827-C33D7FF06A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1392" y="1353133"/>
            <a:ext cx="1845463" cy="1845463"/>
          </a:xfrm>
          <a:prstGeom prst="rect">
            <a:avLst/>
          </a:prstGeom>
        </p:spPr>
      </p:pic>
      <p:sp>
        <p:nvSpPr>
          <p:cNvPr id="66" name="TextBox 65">
            <a:extLst>
              <a:ext uri="{FF2B5EF4-FFF2-40B4-BE49-F238E27FC236}">
                <a16:creationId xmlns:a16="http://schemas.microsoft.com/office/drawing/2014/main" id="{5D313D5E-7008-4728-88BA-152199696D66}"/>
              </a:ext>
            </a:extLst>
          </p:cNvPr>
          <p:cNvSpPr txBox="1"/>
          <p:nvPr/>
        </p:nvSpPr>
        <p:spPr>
          <a:xfrm>
            <a:off x="9974093" y="3140208"/>
            <a:ext cx="226816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Las profesoras de español</a:t>
            </a:r>
          </a:p>
        </p:txBody>
      </p:sp>
      <p:pic>
        <p:nvPicPr>
          <p:cNvPr id="67" name="Picture 8" descr="http://www.clker.com/cliparts/d/b/1/f/1194984552173837810woman_01.svg.med.png">
            <a:extLst>
              <a:ext uri="{FF2B5EF4-FFF2-40B4-BE49-F238E27FC236}">
                <a16:creationId xmlns:a16="http://schemas.microsoft.com/office/drawing/2014/main" id="{E4BFA14C-13E5-4F5A-B7E7-8FC30D972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4354" y="4516925"/>
            <a:ext cx="821205" cy="1286120"/>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980DAA61-49CC-4B3C-B815-6A4D0645214B}"/>
              </a:ext>
            </a:extLst>
          </p:cNvPr>
          <p:cNvSpPr txBox="1"/>
          <p:nvPr/>
        </p:nvSpPr>
        <p:spPr>
          <a:xfrm>
            <a:off x="10238730" y="5056748"/>
            <a:ext cx="226816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rPr>
              <a:t>La profesora de inglés</a:t>
            </a:r>
          </a:p>
        </p:txBody>
      </p:sp>
      <p:pic>
        <p:nvPicPr>
          <p:cNvPr id="69" name="Picture 6" descr="http://www.clker.com/cliparts/Z/v/d/1/4/W/womn-md.png">
            <a:extLst>
              <a:ext uri="{FF2B5EF4-FFF2-40B4-BE49-F238E27FC236}">
                <a16:creationId xmlns:a16="http://schemas.microsoft.com/office/drawing/2014/main" id="{391F41F3-1FB0-4FFD-8498-15852644F6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6846" y="1824068"/>
            <a:ext cx="565754" cy="1232086"/>
          </a:xfrm>
          <a:prstGeom prst="rect">
            <a:avLst/>
          </a:prstGeom>
          <a:noFill/>
          <a:extLst>
            <a:ext uri="{909E8E84-426E-40dd-AFC4-6F175D3DCCD1}">
              <a14:hiddenFill xmlns="" xmlns:a14="http://schemas.microsoft.com/office/drawing/2010/main">
                <a:solidFill>
                  <a:srgbClr val="FFFFFF"/>
                </a:solidFill>
              </a14:hiddenFill>
            </a:ext>
          </a:extLst>
        </p:spPr>
      </p:pic>
      <p:sp>
        <p:nvSpPr>
          <p:cNvPr id="70" name="Rectangular Callout 44">
            <a:extLst>
              <a:ext uri="{FF2B5EF4-FFF2-40B4-BE49-F238E27FC236}">
                <a16:creationId xmlns:a16="http://schemas.microsoft.com/office/drawing/2014/main" id="{C8B2BD9C-C9AA-42DB-928A-870378090370}"/>
              </a:ext>
            </a:extLst>
          </p:cNvPr>
          <p:cNvSpPr/>
          <p:nvPr/>
        </p:nvSpPr>
        <p:spPr>
          <a:xfrm>
            <a:off x="981458" y="1338055"/>
            <a:ext cx="1548078" cy="379589"/>
          </a:xfrm>
          <a:prstGeom prst="wedgeRectCallout">
            <a:avLst>
              <a:gd name="adj1" fmla="val 43415"/>
              <a:gd name="adj2" fmla="val 100778"/>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¿Quién?</a:t>
            </a:r>
          </a:p>
        </p:txBody>
      </p:sp>
      <p:sp>
        <p:nvSpPr>
          <p:cNvPr id="71" name="Rectangular Callout 45">
            <a:extLst>
              <a:ext uri="{FF2B5EF4-FFF2-40B4-BE49-F238E27FC236}">
                <a16:creationId xmlns:a16="http://schemas.microsoft.com/office/drawing/2014/main" id="{78111C8A-386B-4E08-8482-3427D7962593}"/>
              </a:ext>
            </a:extLst>
          </p:cNvPr>
          <p:cNvSpPr/>
          <p:nvPr/>
        </p:nvSpPr>
        <p:spPr>
          <a:xfrm>
            <a:off x="6587860" y="1435739"/>
            <a:ext cx="2203214" cy="427125"/>
          </a:xfrm>
          <a:prstGeom prst="wedgeRectCallout">
            <a:avLst>
              <a:gd name="adj1" fmla="val -51921"/>
              <a:gd name="adj2" fmla="val 113457"/>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ea typeface="+mn-ea"/>
                <a:cs typeface="+mn-cs"/>
              </a:rPr>
              <a:t>¿Cómo es / son?</a:t>
            </a:r>
          </a:p>
        </p:txBody>
      </p:sp>
      <p:sp>
        <p:nvSpPr>
          <p:cNvPr id="72" name="Title 71">
            <a:extLst>
              <a:ext uri="{FF2B5EF4-FFF2-40B4-BE49-F238E27FC236}">
                <a16:creationId xmlns:a16="http://schemas.microsoft.com/office/drawing/2014/main" id="{8195FA94-609B-49A3-B956-D7D9A40DC64A}"/>
              </a:ext>
            </a:extLst>
          </p:cNvPr>
          <p:cNvSpPr>
            <a:spLocks noGrp="1"/>
          </p:cNvSpPr>
          <p:nvPr>
            <p:ph type="title"/>
          </p:nvPr>
        </p:nvSpPr>
        <p:spPr>
          <a:xfrm>
            <a:off x="10780866" y="-182948"/>
            <a:ext cx="1567810" cy="1325563"/>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273878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53" grpId="0"/>
      <p:bldP spid="54" grpId="0"/>
      <p:bldP spid="55" grpId="0"/>
      <p:bldP spid="56" grpId="0"/>
      <p:bldP spid="57" grpId="0"/>
      <p:bldP spid="58" grpId="0"/>
      <p:bldP spid="59" grpId="0"/>
      <p:bldP spid="60" grpId="0"/>
      <p:bldP spid="61" grpId="0"/>
      <p:bldP spid="62" grpId="0"/>
      <p:bldP spid="63" grpId="0"/>
      <p:bldP spid="64" grpId="0"/>
      <p:bldP spid="66" grpId="0"/>
      <p:bldP spid="68" grpId="0"/>
      <p:bldP spid="70" grpId="0" animBg="1"/>
      <p:bldP spid="7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27382D-1366-4DB4-BA1E-D99D0FFEDD5B}"/>
              </a:ext>
            </a:extLst>
          </p:cNvPr>
          <p:cNvSpPr txBox="1"/>
          <p:nvPr/>
        </p:nvSpPr>
        <p:spPr>
          <a:xfrm>
            <a:off x="300475" y="886528"/>
            <a:ext cx="110805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The (male) art teacher is good, but he’s nervous.</a:t>
            </a:r>
          </a:p>
        </p:txBody>
      </p:sp>
      <p:sp>
        <p:nvSpPr>
          <p:cNvPr id="8" name="TextBox 7">
            <a:extLst>
              <a:ext uri="{FF2B5EF4-FFF2-40B4-BE49-F238E27FC236}">
                <a16:creationId xmlns:a16="http://schemas.microsoft.com/office/drawing/2014/main" id="{A93FB74D-6928-459F-AAAE-37FFDABD741C}"/>
              </a:ext>
            </a:extLst>
          </p:cNvPr>
          <p:cNvSpPr txBox="1"/>
          <p:nvPr/>
        </p:nvSpPr>
        <p:spPr>
          <a:xfrm>
            <a:off x="300476" y="1915141"/>
            <a:ext cx="523672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The history teachers aren’t silly.</a:t>
            </a:r>
          </a:p>
        </p:txBody>
      </p:sp>
      <p:sp>
        <p:nvSpPr>
          <p:cNvPr id="9" name="TextBox 8">
            <a:extLst>
              <a:ext uri="{FF2B5EF4-FFF2-40B4-BE49-F238E27FC236}">
                <a16:creationId xmlns:a16="http://schemas.microsoft.com/office/drawing/2014/main" id="{BA0AA67D-2F4A-4F46-ABC3-DB5C50B0AD21}"/>
              </a:ext>
            </a:extLst>
          </p:cNvPr>
          <p:cNvSpPr txBox="1"/>
          <p:nvPr/>
        </p:nvSpPr>
        <p:spPr>
          <a:xfrm>
            <a:off x="300475" y="2949268"/>
            <a:ext cx="96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 The (male) art teacher is strange. He doesn’t speak in class.</a:t>
            </a:r>
          </a:p>
        </p:txBody>
      </p:sp>
      <p:sp>
        <p:nvSpPr>
          <p:cNvPr id="10" name="TextBox 9">
            <a:extLst>
              <a:ext uri="{FF2B5EF4-FFF2-40B4-BE49-F238E27FC236}">
                <a16:creationId xmlns:a16="http://schemas.microsoft.com/office/drawing/2014/main" id="{6A6B4A8A-6700-4157-BC7C-B99B2B34D129}"/>
              </a:ext>
            </a:extLst>
          </p:cNvPr>
          <p:cNvSpPr txBox="1"/>
          <p:nvPr/>
        </p:nvSpPr>
        <p:spPr>
          <a:xfrm>
            <a:off x="646661" y="1339872"/>
            <a:ext cx="7413477"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El profesor de arte es bueno, pero nervioso.</a:t>
            </a:r>
          </a:p>
        </p:txBody>
      </p:sp>
      <p:sp>
        <p:nvSpPr>
          <p:cNvPr id="12" name="TextBox 11">
            <a:extLst>
              <a:ext uri="{FF2B5EF4-FFF2-40B4-BE49-F238E27FC236}">
                <a16:creationId xmlns:a16="http://schemas.microsoft.com/office/drawing/2014/main" id="{09B3C83D-721F-4AD3-B929-0140262CBBD0}"/>
              </a:ext>
            </a:extLst>
          </p:cNvPr>
          <p:cNvSpPr txBox="1"/>
          <p:nvPr/>
        </p:nvSpPr>
        <p:spPr>
          <a:xfrm>
            <a:off x="646661" y="2348178"/>
            <a:ext cx="618593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Los profesores de historia no son tontos. </a:t>
            </a:r>
          </a:p>
        </p:txBody>
      </p:sp>
      <p:sp>
        <p:nvSpPr>
          <p:cNvPr id="13" name="TextBox 12">
            <a:extLst>
              <a:ext uri="{FF2B5EF4-FFF2-40B4-BE49-F238E27FC236}">
                <a16:creationId xmlns:a16="http://schemas.microsoft.com/office/drawing/2014/main" id="{F566F431-C3D6-47C9-87D5-2D948CF5F6E5}"/>
              </a:ext>
            </a:extLst>
          </p:cNvPr>
          <p:cNvSpPr txBox="1"/>
          <p:nvPr/>
        </p:nvSpPr>
        <p:spPr>
          <a:xfrm>
            <a:off x="646661" y="3382305"/>
            <a:ext cx="8294140"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El profesor de arte es raro. No habla en clase.</a:t>
            </a:r>
          </a:p>
        </p:txBody>
      </p:sp>
      <p:sp>
        <p:nvSpPr>
          <p:cNvPr id="14" name="TextBox 13">
            <a:extLst>
              <a:ext uri="{FF2B5EF4-FFF2-40B4-BE49-F238E27FC236}">
                <a16:creationId xmlns:a16="http://schemas.microsoft.com/office/drawing/2014/main" id="{49DB2759-D2CA-4621-B63C-D5A08EB39C0F}"/>
              </a:ext>
            </a:extLst>
          </p:cNvPr>
          <p:cNvSpPr txBox="1"/>
          <p:nvPr/>
        </p:nvSpPr>
        <p:spPr>
          <a:xfrm>
            <a:off x="300477" y="3973557"/>
            <a:ext cx="918642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 The (female) Spanish teachers are famous in England.</a:t>
            </a:r>
          </a:p>
        </p:txBody>
      </p:sp>
      <p:sp>
        <p:nvSpPr>
          <p:cNvPr id="15" name="TextBox 14">
            <a:extLst>
              <a:ext uri="{FF2B5EF4-FFF2-40B4-BE49-F238E27FC236}">
                <a16:creationId xmlns:a16="http://schemas.microsoft.com/office/drawing/2014/main" id="{914ACF0C-100E-451D-BB20-6DB8BAD5795B}"/>
              </a:ext>
            </a:extLst>
          </p:cNvPr>
          <p:cNvSpPr txBox="1"/>
          <p:nvPr/>
        </p:nvSpPr>
        <p:spPr>
          <a:xfrm>
            <a:off x="646661" y="4465531"/>
            <a:ext cx="861163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Las profesoras de español son famosas en Inglaterra.</a:t>
            </a:r>
          </a:p>
        </p:txBody>
      </p:sp>
      <p:sp>
        <p:nvSpPr>
          <p:cNvPr id="16" name="Rounded Rectangle 1">
            <a:extLst>
              <a:ext uri="{FF2B5EF4-FFF2-40B4-BE49-F238E27FC236}">
                <a16:creationId xmlns:a16="http://schemas.microsoft.com/office/drawing/2014/main" id="{8B990357-AAA2-42A1-B9BF-743BFD19F139}"/>
              </a:ext>
            </a:extLst>
          </p:cNvPr>
          <p:cNvSpPr/>
          <p:nvPr/>
        </p:nvSpPr>
        <p:spPr>
          <a:xfrm>
            <a:off x="694095" y="847593"/>
            <a:ext cx="7366043"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7" name="Rounded Rectangle 26">
            <a:extLst>
              <a:ext uri="{FF2B5EF4-FFF2-40B4-BE49-F238E27FC236}">
                <a16:creationId xmlns:a16="http://schemas.microsoft.com/office/drawing/2014/main" id="{772A66E7-625D-421E-8163-E53096F178B1}"/>
              </a:ext>
            </a:extLst>
          </p:cNvPr>
          <p:cNvSpPr/>
          <p:nvPr/>
        </p:nvSpPr>
        <p:spPr>
          <a:xfrm>
            <a:off x="694095" y="2923447"/>
            <a:ext cx="879280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8" name="Rounded Rectangle 27">
            <a:extLst>
              <a:ext uri="{FF2B5EF4-FFF2-40B4-BE49-F238E27FC236}">
                <a16:creationId xmlns:a16="http://schemas.microsoft.com/office/drawing/2014/main" id="{0DA45465-2167-44C0-903E-3E8D77B5162C}"/>
              </a:ext>
            </a:extLst>
          </p:cNvPr>
          <p:cNvSpPr/>
          <p:nvPr/>
        </p:nvSpPr>
        <p:spPr>
          <a:xfrm>
            <a:off x="718803" y="1861381"/>
            <a:ext cx="474150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9" name="Rounded Rectangle 30">
            <a:extLst>
              <a:ext uri="{FF2B5EF4-FFF2-40B4-BE49-F238E27FC236}">
                <a16:creationId xmlns:a16="http://schemas.microsoft.com/office/drawing/2014/main" id="{1578841A-A1FE-47C8-BBF6-06DBD6AE2B97}"/>
              </a:ext>
            </a:extLst>
          </p:cNvPr>
          <p:cNvSpPr/>
          <p:nvPr/>
        </p:nvSpPr>
        <p:spPr>
          <a:xfrm>
            <a:off x="718803" y="3961100"/>
            <a:ext cx="8069597"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0" name="TextBox 19">
            <a:extLst>
              <a:ext uri="{FF2B5EF4-FFF2-40B4-BE49-F238E27FC236}">
                <a16:creationId xmlns:a16="http://schemas.microsoft.com/office/drawing/2014/main" id="{6700EDEC-5A63-4CB2-95AE-B0110710EC64}"/>
              </a:ext>
            </a:extLst>
          </p:cNvPr>
          <p:cNvSpPr txBox="1"/>
          <p:nvPr/>
        </p:nvSpPr>
        <p:spPr>
          <a:xfrm>
            <a:off x="300475" y="4987040"/>
            <a:ext cx="88562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 The (female) Spanish teachers are pretty.</a:t>
            </a:r>
          </a:p>
        </p:txBody>
      </p:sp>
      <p:sp>
        <p:nvSpPr>
          <p:cNvPr id="21" name="TextBox 20">
            <a:extLst>
              <a:ext uri="{FF2B5EF4-FFF2-40B4-BE49-F238E27FC236}">
                <a16:creationId xmlns:a16="http://schemas.microsoft.com/office/drawing/2014/main" id="{CF103845-0C9C-4548-B274-5373FF60339F}"/>
              </a:ext>
            </a:extLst>
          </p:cNvPr>
          <p:cNvSpPr txBox="1"/>
          <p:nvPr/>
        </p:nvSpPr>
        <p:spPr>
          <a:xfrm>
            <a:off x="646659" y="5479014"/>
            <a:ext cx="6605041"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Las profesoras de español son </a:t>
            </a:r>
            <a:r>
              <a:rPr lang="en-GB" sz="2400" b="1" i="1" dirty="0" err="1">
                <a:solidFill>
                  <a:schemeClr val="accent2"/>
                </a:solidFill>
                <a:latin typeface="Century Gothic" panose="020B0502020202020204" pitchFamily="34" charset="0"/>
              </a:rPr>
              <a:t>bonitas</a:t>
            </a:r>
            <a:r>
              <a:rPr lang="en-GB" sz="2400" b="1" i="1" dirty="0">
                <a:solidFill>
                  <a:schemeClr val="accent2"/>
                </a:solidFill>
                <a:latin typeface="Century Gothic" panose="020B0502020202020204" pitchFamily="34" charset="0"/>
              </a:rPr>
              <a:t>.</a:t>
            </a:r>
          </a:p>
        </p:txBody>
      </p:sp>
      <p:sp>
        <p:nvSpPr>
          <p:cNvPr id="22" name="Rounded Rectangle 17">
            <a:extLst>
              <a:ext uri="{FF2B5EF4-FFF2-40B4-BE49-F238E27FC236}">
                <a16:creationId xmlns:a16="http://schemas.microsoft.com/office/drawing/2014/main" id="{5627749C-F336-4E14-B5F1-C6865AF640D5}"/>
              </a:ext>
            </a:extLst>
          </p:cNvPr>
          <p:cNvSpPr/>
          <p:nvPr/>
        </p:nvSpPr>
        <p:spPr>
          <a:xfrm>
            <a:off x="694095" y="4957505"/>
            <a:ext cx="6774197"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4" name="Title 3">
            <a:extLst>
              <a:ext uri="{FF2B5EF4-FFF2-40B4-BE49-F238E27FC236}">
                <a16:creationId xmlns:a16="http://schemas.microsoft.com/office/drawing/2014/main" id="{29D77C6E-1E45-4749-ABE8-08242DC913D6}"/>
              </a:ext>
            </a:extLst>
          </p:cNvPr>
          <p:cNvSpPr>
            <a:spLocks noGrp="1"/>
          </p:cNvSpPr>
          <p:nvPr>
            <p:ph type="title"/>
          </p:nvPr>
        </p:nvSpPr>
        <p:spPr>
          <a:xfrm>
            <a:off x="646659" y="-236235"/>
            <a:ext cx="4302071" cy="1325563"/>
          </a:xfrm>
        </p:spPr>
        <p:txBody>
          <a:bodyPr/>
          <a:lstStyle/>
          <a:p>
            <a:pPr rtl="0" eaLnBrk="1" latinLnBrk="0" hangingPunct="1"/>
            <a:r>
              <a:rPr lang="en-GB" sz="2400" b="1" i="1" kern="1200" dirty="0">
                <a:solidFill>
                  <a:srgbClr val="002060"/>
                </a:solidFill>
                <a:effectLst/>
                <a:latin typeface="Century Gothic" panose="020B0502020202020204" pitchFamily="34" charset="0"/>
                <a:ea typeface="+mn-ea"/>
                <a:cs typeface="+mn-cs"/>
              </a:rPr>
              <a:t>¿</a:t>
            </a:r>
            <a:r>
              <a:rPr lang="en-GB" sz="2400" b="1" i="1" kern="1200" dirty="0" err="1">
                <a:solidFill>
                  <a:srgbClr val="002060"/>
                </a:solidFill>
                <a:effectLst/>
                <a:latin typeface="Century Gothic" panose="020B0502020202020204" pitchFamily="34" charset="0"/>
                <a:ea typeface="+mn-ea"/>
                <a:cs typeface="+mn-cs"/>
              </a:rPr>
              <a:t>Cómo</a:t>
            </a:r>
            <a:r>
              <a:rPr lang="en-GB" sz="2400" b="1" i="1" kern="1200" dirty="0">
                <a:solidFill>
                  <a:srgbClr val="002060"/>
                </a:solidFill>
                <a:effectLst/>
                <a:latin typeface="Century Gothic" panose="020B0502020202020204" pitchFamily="34" charset="0"/>
                <a:ea typeface="+mn-ea"/>
                <a:cs typeface="+mn-cs"/>
              </a:rPr>
              <a:t> se dice </a:t>
            </a:r>
            <a:r>
              <a:rPr lang="en-GB" sz="2400" b="1" i="1" kern="1200" dirty="0" err="1">
                <a:solidFill>
                  <a:srgbClr val="002060"/>
                </a:solidFill>
                <a:effectLst/>
                <a:latin typeface="Century Gothic" panose="020B0502020202020204" pitchFamily="34" charset="0"/>
                <a:ea typeface="+mn-ea"/>
                <a:cs typeface="+mn-cs"/>
              </a:rPr>
              <a:t>en</a:t>
            </a:r>
            <a:r>
              <a:rPr lang="en-GB" sz="2400" b="1" i="1" kern="1200" dirty="0">
                <a:solidFill>
                  <a:srgbClr val="002060"/>
                </a:solidFill>
                <a:effectLst/>
                <a:latin typeface="Century Gothic" panose="020B0502020202020204" pitchFamily="34" charset="0"/>
                <a:ea typeface="+mn-ea"/>
                <a:cs typeface="+mn-cs"/>
              </a:rPr>
              <a:t> </a:t>
            </a:r>
            <a:r>
              <a:rPr lang="en-GB" sz="2400" b="1" i="1" kern="1200" dirty="0" err="1">
                <a:solidFill>
                  <a:srgbClr val="002060"/>
                </a:solidFill>
                <a:effectLst/>
                <a:latin typeface="Century Gothic" panose="020B0502020202020204" pitchFamily="34" charset="0"/>
                <a:ea typeface="+mn-ea"/>
                <a:cs typeface="+mn-cs"/>
              </a:rPr>
              <a:t>inglés</a:t>
            </a:r>
            <a:r>
              <a:rPr lang="en-GB" sz="24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3308728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6" grpId="0" animBg="1"/>
      <p:bldP spid="17" grpId="0" animBg="1"/>
      <p:bldP spid="18" grpId="0" animBg="1"/>
      <p:bldP spid="19" grpId="0" animBg="1"/>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1" name="Table 40">
            <a:extLst>
              <a:ext uri="{FF2B5EF4-FFF2-40B4-BE49-F238E27FC236}">
                <a16:creationId xmlns:a16="http://schemas.microsoft.com/office/drawing/2014/main" id="{67D085AE-69C8-42B7-9243-A54D8C64D6BB}"/>
              </a:ext>
            </a:extLst>
          </p:cNvPr>
          <p:cNvGraphicFramePr>
            <a:graphicFrameLocks noGrp="1"/>
          </p:cNvGraphicFramePr>
          <p:nvPr>
            <p:extLst>
              <p:ext uri="{D42A27DB-BD31-4B8C-83A1-F6EECF244321}">
                <p14:modId xmlns:p14="http://schemas.microsoft.com/office/powerpoint/2010/main" val="761219972"/>
              </p:ext>
            </p:extLst>
          </p:nvPr>
        </p:nvGraphicFramePr>
        <p:xfrm>
          <a:off x="116114" y="1742856"/>
          <a:ext cx="12075886" cy="4382029"/>
        </p:xfrm>
        <a:graphic>
          <a:graphicData uri="http://schemas.openxmlformats.org/drawingml/2006/table">
            <a:tbl>
              <a:tblPr firstRow="1" bandRow="1"/>
              <a:tblGrid>
                <a:gridCol w="737641">
                  <a:extLst>
                    <a:ext uri="{9D8B030D-6E8A-4147-A177-3AD203B41FA5}">
                      <a16:colId xmlns:a16="http://schemas.microsoft.com/office/drawing/2014/main" val="3580783564"/>
                    </a:ext>
                  </a:extLst>
                </a:gridCol>
                <a:gridCol w="737641">
                  <a:extLst>
                    <a:ext uri="{9D8B030D-6E8A-4147-A177-3AD203B41FA5}">
                      <a16:colId xmlns:a16="http://schemas.microsoft.com/office/drawing/2014/main" val="4175157725"/>
                    </a:ext>
                  </a:extLst>
                </a:gridCol>
                <a:gridCol w="737641">
                  <a:extLst>
                    <a:ext uri="{9D8B030D-6E8A-4147-A177-3AD203B41FA5}">
                      <a16:colId xmlns:a16="http://schemas.microsoft.com/office/drawing/2014/main" val="1985843643"/>
                    </a:ext>
                  </a:extLst>
                </a:gridCol>
                <a:gridCol w="1822049">
                  <a:extLst>
                    <a:ext uri="{9D8B030D-6E8A-4147-A177-3AD203B41FA5}">
                      <a16:colId xmlns:a16="http://schemas.microsoft.com/office/drawing/2014/main" val="1846560195"/>
                    </a:ext>
                  </a:extLst>
                </a:gridCol>
                <a:gridCol w="1698171">
                  <a:extLst>
                    <a:ext uri="{9D8B030D-6E8A-4147-A177-3AD203B41FA5}">
                      <a16:colId xmlns:a16="http://schemas.microsoft.com/office/drawing/2014/main" val="1706474185"/>
                    </a:ext>
                  </a:extLst>
                </a:gridCol>
                <a:gridCol w="3251200">
                  <a:extLst>
                    <a:ext uri="{9D8B030D-6E8A-4147-A177-3AD203B41FA5}">
                      <a16:colId xmlns:a16="http://schemas.microsoft.com/office/drawing/2014/main" val="1212035777"/>
                    </a:ext>
                  </a:extLst>
                </a:gridCol>
                <a:gridCol w="3091543">
                  <a:extLst>
                    <a:ext uri="{9D8B030D-6E8A-4147-A177-3AD203B41FA5}">
                      <a16:colId xmlns:a16="http://schemas.microsoft.com/office/drawing/2014/main" val="3160936717"/>
                    </a:ext>
                  </a:extLst>
                </a:gridCol>
              </a:tblGrid>
              <a:tr h="11091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40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40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62815963"/>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379100277"/>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70392794"/>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60871211"/>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670180"/>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909859147"/>
                  </a:ext>
                </a:extLst>
              </a:tr>
            </a:tbl>
          </a:graphicData>
        </a:graphic>
      </p:graphicFrame>
      <p:pic>
        <p:nvPicPr>
          <p:cNvPr id="42" name="Picture 41" descr="http://www.clker.com/cliparts/c/f/4/9/12371000482029765734nicubunu_Comic_characters_Professor.svg.med.png">
            <a:extLst>
              <a:ext uri="{FF2B5EF4-FFF2-40B4-BE49-F238E27FC236}">
                <a16:creationId xmlns:a16="http://schemas.microsoft.com/office/drawing/2014/main" id="{E450241B-8F97-44CD-BBC9-598625079D2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35849" y="1081862"/>
            <a:ext cx="692387" cy="1321987"/>
          </a:xfrm>
          <a:prstGeom prst="rect">
            <a:avLst/>
          </a:prstGeom>
          <a:noFill/>
          <a:ln>
            <a:noFill/>
          </a:ln>
        </p:spPr>
      </p:pic>
      <p:sp>
        <p:nvSpPr>
          <p:cNvPr id="43" name="TextBox 42">
            <a:extLst>
              <a:ext uri="{FF2B5EF4-FFF2-40B4-BE49-F238E27FC236}">
                <a16:creationId xmlns:a16="http://schemas.microsoft.com/office/drawing/2014/main" id="{E28CA875-9B76-4443-B992-55900AD9299F}"/>
              </a:ext>
            </a:extLst>
          </p:cNvPr>
          <p:cNvSpPr txBox="1"/>
          <p:nvPr/>
        </p:nvSpPr>
        <p:spPr>
          <a:xfrm>
            <a:off x="2458307" y="2443707"/>
            <a:ext cx="164747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Señor Garcia</a:t>
            </a:r>
          </a:p>
        </p:txBody>
      </p:sp>
      <p:pic>
        <p:nvPicPr>
          <p:cNvPr id="44" name="Picture 8" descr="http://www.clker.com/cliparts/d/b/1/f/1194984552173837810woman_01.svg.med.png">
            <a:extLst>
              <a:ext uri="{FF2B5EF4-FFF2-40B4-BE49-F238E27FC236}">
                <a16:creationId xmlns:a16="http://schemas.microsoft.com/office/drawing/2014/main" id="{F8EC64DD-103D-4261-897D-23D38C9BD6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724" y="1107972"/>
            <a:ext cx="866216" cy="1356614"/>
          </a:xfrm>
          <a:prstGeom prst="rect">
            <a:avLst/>
          </a:prstGeom>
          <a:noFill/>
          <a:extLst>
            <a:ext uri="{909E8E84-426E-40dd-AFC4-6F175D3DCCD1}">
              <a14:hiddenFill xmlns="" xmlns:a14="http://schemas.microsoft.com/office/drawing/2010/main">
                <a:solidFill>
                  <a:srgbClr val="FFFFFF"/>
                </a:solidFill>
              </a14:hiddenFill>
            </a:ext>
          </a:extLst>
        </p:spPr>
      </p:pic>
      <p:sp>
        <p:nvSpPr>
          <p:cNvPr id="45" name="Action Button: Custom 7">
            <a:hlinkClick r:id="" action="ppaction://noaction" highlightClick="1">
              <a:snd r:embed="rId5" name="feo.wav"/>
            </a:hlinkClick>
            <a:extLst>
              <a:ext uri="{FF2B5EF4-FFF2-40B4-BE49-F238E27FC236}">
                <a16:creationId xmlns:a16="http://schemas.microsoft.com/office/drawing/2014/main" id="{46FDD355-701E-47B2-B55B-1B5F60ACBCC9}"/>
              </a:ext>
            </a:extLst>
          </p:cNvPr>
          <p:cNvSpPr/>
          <p:nvPr/>
        </p:nvSpPr>
        <p:spPr>
          <a:xfrm>
            <a:off x="309025" y="30586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46" name="Action Button: Custom 8">
            <a:hlinkClick r:id="" action="ppaction://noaction" highlightClick="1">
              <a:snd r:embed="rId6" name="buenos.wav"/>
            </a:hlinkClick>
            <a:extLst>
              <a:ext uri="{FF2B5EF4-FFF2-40B4-BE49-F238E27FC236}">
                <a16:creationId xmlns:a16="http://schemas.microsoft.com/office/drawing/2014/main" id="{1B0E8B65-FFCE-4A4B-955C-0C86700D9EC3}"/>
              </a:ext>
            </a:extLst>
          </p:cNvPr>
          <p:cNvSpPr/>
          <p:nvPr/>
        </p:nvSpPr>
        <p:spPr>
          <a:xfrm>
            <a:off x="309023" y="36473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47" name="Action Button: Custom 9">
            <a:hlinkClick r:id="" action="ppaction://noaction" highlightClick="1">
              <a:snd r:embed="rId7" name="famosas.wav"/>
            </a:hlinkClick>
            <a:extLst>
              <a:ext uri="{FF2B5EF4-FFF2-40B4-BE49-F238E27FC236}">
                <a16:creationId xmlns:a16="http://schemas.microsoft.com/office/drawing/2014/main" id="{CF505D60-20CC-46E5-A27E-5A2D2B1E1A1B}"/>
              </a:ext>
            </a:extLst>
          </p:cNvPr>
          <p:cNvSpPr/>
          <p:nvPr/>
        </p:nvSpPr>
        <p:spPr>
          <a:xfrm>
            <a:off x="309023" y="433574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48" name="Action Button: Custom 10">
            <a:hlinkClick r:id="" action="ppaction://noaction" highlightClick="1">
              <a:snd r:embed="rId8" name="bonita.wav"/>
            </a:hlinkClick>
            <a:extLst>
              <a:ext uri="{FF2B5EF4-FFF2-40B4-BE49-F238E27FC236}">
                <a16:creationId xmlns:a16="http://schemas.microsoft.com/office/drawing/2014/main" id="{897143A8-C12A-432F-8249-60640673646B}"/>
              </a:ext>
            </a:extLst>
          </p:cNvPr>
          <p:cNvSpPr/>
          <p:nvPr/>
        </p:nvSpPr>
        <p:spPr>
          <a:xfrm>
            <a:off x="309024" y="493148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49" name="Action Button: Custom 11">
            <a:hlinkClick r:id="" action="ppaction://noaction" highlightClick="1">
              <a:snd r:embed="rId9" name="rico.wav"/>
            </a:hlinkClick>
            <a:extLst>
              <a:ext uri="{FF2B5EF4-FFF2-40B4-BE49-F238E27FC236}">
                <a16:creationId xmlns:a16="http://schemas.microsoft.com/office/drawing/2014/main" id="{5C1A8E01-22F5-468C-98B0-42E670E357B7}"/>
              </a:ext>
            </a:extLst>
          </p:cNvPr>
          <p:cNvSpPr/>
          <p:nvPr/>
        </p:nvSpPr>
        <p:spPr>
          <a:xfrm>
            <a:off x="309024" y="561281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50" name="TextBox 49">
            <a:extLst>
              <a:ext uri="{FF2B5EF4-FFF2-40B4-BE49-F238E27FC236}">
                <a16:creationId xmlns:a16="http://schemas.microsoft.com/office/drawing/2014/main" id="{2CD87F61-DBF1-47C9-AC5E-234BE26F0D64}"/>
              </a:ext>
            </a:extLst>
          </p:cNvPr>
          <p:cNvSpPr txBox="1"/>
          <p:nvPr/>
        </p:nvSpPr>
        <p:spPr>
          <a:xfrm>
            <a:off x="4105780" y="2462473"/>
            <a:ext cx="177700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Señora López</a:t>
            </a:r>
          </a:p>
        </p:txBody>
      </p:sp>
      <p:sp>
        <p:nvSpPr>
          <p:cNvPr id="51" name="Title 1">
            <a:extLst>
              <a:ext uri="{FF2B5EF4-FFF2-40B4-BE49-F238E27FC236}">
                <a16:creationId xmlns:a16="http://schemas.microsoft.com/office/drawing/2014/main" id="{13DA4842-495E-4DFD-9891-67B53E66148C}"/>
              </a:ext>
            </a:extLst>
          </p:cNvPr>
          <p:cNvSpPr txBox="1">
            <a:spLocks/>
          </p:cNvSpPr>
          <p:nvPr/>
        </p:nvSpPr>
        <p:spPr>
          <a:xfrm>
            <a:off x="7169403" y="403040"/>
            <a:ext cx="3764251" cy="439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a:solidFill>
                  <a:srgbClr val="4472C4">
                    <a:lumMod val="50000"/>
                  </a:srgbClr>
                </a:solidFill>
                <a:latin typeface="+mj-lt"/>
              </a:rPr>
              <a:t>¿Quién es? </a:t>
            </a:r>
          </a:p>
        </p:txBody>
      </p:sp>
      <p:pic>
        <p:nvPicPr>
          <p:cNvPr id="52" name="Picture 6" descr="http://www.clker.com/cliparts/Z/v/d/1/4/W/womn-md.png">
            <a:extLst>
              <a:ext uri="{FF2B5EF4-FFF2-40B4-BE49-F238E27FC236}">
                <a16:creationId xmlns:a16="http://schemas.microsoft.com/office/drawing/2014/main" id="{A1018A95-D801-436C-9DF6-CEDED861C9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33654" y="922727"/>
            <a:ext cx="732546" cy="1595321"/>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8" descr="http://www.clker.com/cliparts/d/b/1/f/1194984552173837810woman_01.svg.med.png">
            <a:extLst>
              <a:ext uri="{FF2B5EF4-FFF2-40B4-BE49-F238E27FC236}">
                <a16:creationId xmlns:a16="http://schemas.microsoft.com/office/drawing/2014/main" id="{79AA1178-EAA4-4A23-9B83-01870898B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3688" y="1066331"/>
            <a:ext cx="890347" cy="1394406"/>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551F1EE-5F97-42AA-934A-9B6D67EE9EB4}"/>
              </a:ext>
            </a:extLst>
          </p:cNvPr>
          <p:cNvSpPr txBox="1"/>
          <p:nvPr/>
        </p:nvSpPr>
        <p:spPr>
          <a:xfrm>
            <a:off x="9107127" y="2474126"/>
            <a:ext cx="337458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Señoras López y Casanova</a:t>
            </a:r>
          </a:p>
        </p:txBody>
      </p:sp>
      <p:pic>
        <p:nvPicPr>
          <p:cNvPr id="55" name="Picture 2" descr="http://www.clker.com/cliparts/6/6/b/8/1195444732488161860Gerald_G_Man_Face_8_-_World_Label.svg.med.png">
            <a:extLst>
              <a:ext uri="{FF2B5EF4-FFF2-40B4-BE49-F238E27FC236}">
                <a16:creationId xmlns:a16="http://schemas.microsoft.com/office/drawing/2014/main" id="{F720A6A9-9627-446C-BD41-4B576780AF9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00413" y="1331458"/>
            <a:ext cx="1044962" cy="1128257"/>
          </a:xfrm>
          <a:prstGeom prst="rect">
            <a:avLst/>
          </a:prstGeom>
          <a:noFill/>
          <a:extLst>
            <a:ext uri="{909E8E84-426E-40dd-AFC4-6F175D3DCCD1}">
              <a14:hiddenFill xmlns="" xmlns:a14="http://schemas.microsoft.com/office/drawing/2010/main">
                <a:solidFill>
                  <a:srgbClr val="FFFFFF"/>
                </a:solidFill>
              </a14:hiddenFill>
            </a:ext>
          </a:extLst>
        </p:spPr>
      </p:pic>
      <p:sp>
        <p:nvSpPr>
          <p:cNvPr id="56" name="Title 1">
            <a:extLst>
              <a:ext uri="{FF2B5EF4-FFF2-40B4-BE49-F238E27FC236}">
                <a16:creationId xmlns:a16="http://schemas.microsoft.com/office/drawing/2014/main" id="{D261B245-CF8B-4199-BB20-FE70D8D161A7}"/>
              </a:ext>
            </a:extLst>
          </p:cNvPr>
          <p:cNvSpPr txBox="1">
            <a:spLocks/>
          </p:cNvSpPr>
          <p:nvPr/>
        </p:nvSpPr>
        <p:spPr>
          <a:xfrm>
            <a:off x="-23600" y="67408"/>
            <a:ext cx="1602379" cy="439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a:solidFill>
                  <a:srgbClr val="4472C4">
                    <a:lumMod val="50000"/>
                  </a:srgbClr>
                </a:solidFill>
                <a:latin typeface="+mj-lt"/>
              </a:rPr>
              <a:t>Escucha.</a:t>
            </a:r>
          </a:p>
        </p:txBody>
      </p:sp>
      <p:sp>
        <p:nvSpPr>
          <p:cNvPr id="57" name="Title 1">
            <a:extLst>
              <a:ext uri="{FF2B5EF4-FFF2-40B4-BE49-F238E27FC236}">
                <a16:creationId xmlns:a16="http://schemas.microsoft.com/office/drawing/2014/main" id="{DF3F17FE-0D97-465F-A6D5-E47A05BD8DEB}"/>
              </a:ext>
            </a:extLst>
          </p:cNvPr>
          <p:cNvSpPr txBox="1">
            <a:spLocks/>
          </p:cNvSpPr>
          <p:nvPr/>
        </p:nvSpPr>
        <p:spPr>
          <a:xfrm>
            <a:off x="1444645" y="64112"/>
            <a:ext cx="5944634" cy="439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a:solidFill>
                  <a:srgbClr val="4472C4">
                    <a:lumMod val="50000"/>
                  </a:srgbClr>
                </a:solidFill>
                <a:latin typeface="+mj-lt"/>
              </a:rPr>
              <a:t>¿Es </a:t>
            </a:r>
            <a:r>
              <a:rPr lang="en-GB" sz="2400" b="1" i="1" dirty="0">
                <a:solidFill>
                  <a:srgbClr val="4472C4">
                    <a:lumMod val="50000"/>
                  </a:srgbClr>
                </a:solidFill>
                <a:latin typeface="+mj-lt"/>
              </a:rPr>
              <a:t>una</a:t>
            </a:r>
            <a:r>
              <a:rPr lang="en-GB" sz="2400" dirty="0">
                <a:solidFill>
                  <a:srgbClr val="4472C4">
                    <a:lumMod val="50000"/>
                  </a:srgbClr>
                </a:solidFill>
                <a:latin typeface="+mj-lt"/>
              </a:rPr>
              <a:t> persona o son </a:t>
            </a:r>
            <a:r>
              <a:rPr lang="en-GB" sz="2400" b="1" i="1" dirty="0">
                <a:solidFill>
                  <a:srgbClr val="4472C4">
                    <a:lumMod val="50000"/>
                  </a:srgbClr>
                </a:solidFill>
                <a:latin typeface="+mj-lt"/>
              </a:rPr>
              <a:t>dos</a:t>
            </a:r>
            <a:r>
              <a:rPr lang="en-GB" sz="2400" dirty="0">
                <a:solidFill>
                  <a:srgbClr val="4472C4">
                    <a:lumMod val="50000"/>
                  </a:srgbClr>
                </a:solidFill>
                <a:latin typeface="+mj-lt"/>
              </a:rPr>
              <a:t> personas?.</a:t>
            </a:r>
          </a:p>
        </p:txBody>
      </p:sp>
      <p:sp>
        <p:nvSpPr>
          <p:cNvPr id="58" name="TextBox 57">
            <a:extLst>
              <a:ext uri="{FF2B5EF4-FFF2-40B4-BE49-F238E27FC236}">
                <a16:creationId xmlns:a16="http://schemas.microsoft.com/office/drawing/2014/main" id="{5D6D609F-69CC-48EE-AE8B-3134527E2F22}"/>
              </a:ext>
            </a:extLst>
          </p:cNvPr>
          <p:cNvSpPr txBox="1"/>
          <p:nvPr/>
        </p:nvSpPr>
        <p:spPr>
          <a:xfrm>
            <a:off x="5882784" y="2474126"/>
            <a:ext cx="343525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Señores Garcia y Rodriguez</a:t>
            </a:r>
          </a:p>
        </p:txBody>
      </p:sp>
      <p:pic>
        <p:nvPicPr>
          <p:cNvPr id="59" name="Picture 2" descr="http://www.clker.com/cliparts/j/p/l/D/8/K/green-tick-md.png">
            <a:extLst>
              <a:ext uri="{FF2B5EF4-FFF2-40B4-BE49-F238E27FC236}">
                <a16:creationId xmlns:a16="http://schemas.microsoft.com/office/drawing/2014/main" id="{9D61EDB9-3535-4E9A-80D5-ED8F7F93320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29491" y="296058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http://www.clker.com/cliparts/j/p/l/D/8/K/green-tick-md.png">
            <a:extLst>
              <a:ext uri="{FF2B5EF4-FFF2-40B4-BE49-F238E27FC236}">
                <a16:creationId xmlns:a16="http://schemas.microsoft.com/office/drawing/2014/main" id="{71BF6C96-67F1-4220-A465-2EBE3355667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89279" y="359433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2" descr="http://www.clker.com/cliparts/j/p/l/D/8/K/green-tick-md.png">
            <a:extLst>
              <a:ext uri="{FF2B5EF4-FFF2-40B4-BE49-F238E27FC236}">
                <a16:creationId xmlns:a16="http://schemas.microsoft.com/office/drawing/2014/main" id="{DEA595E0-4F9B-4656-A989-FBB97BB0407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67425" y="428153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2" descr="http://www.clker.com/cliparts/j/p/l/D/8/K/green-tick-md.png">
            <a:extLst>
              <a:ext uri="{FF2B5EF4-FFF2-40B4-BE49-F238E27FC236}">
                <a16:creationId xmlns:a16="http://schemas.microsoft.com/office/drawing/2014/main" id="{BCEBFC92-6D44-47AC-81DA-8BCABA77A11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05819" y="497632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2" descr="http://www.clker.com/cliparts/j/p/l/D/8/K/green-tick-md.png">
            <a:extLst>
              <a:ext uri="{FF2B5EF4-FFF2-40B4-BE49-F238E27FC236}">
                <a16:creationId xmlns:a16="http://schemas.microsoft.com/office/drawing/2014/main" id="{6C4B1A1F-B714-40A0-AA99-EFA5E81DCEA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15177" y="5559812"/>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Title 1">
            <a:extLst>
              <a:ext uri="{FF2B5EF4-FFF2-40B4-BE49-F238E27FC236}">
                <a16:creationId xmlns:a16="http://schemas.microsoft.com/office/drawing/2014/main" id="{8F48A187-6E22-4EFD-B1AC-5E2BA0D134A6}"/>
              </a:ext>
            </a:extLst>
          </p:cNvPr>
          <p:cNvSpPr txBox="1">
            <a:spLocks/>
          </p:cNvSpPr>
          <p:nvPr/>
        </p:nvSpPr>
        <p:spPr>
          <a:xfrm>
            <a:off x="-26610" y="471262"/>
            <a:ext cx="5465948" cy="439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err="1">
                <a:solidFill>
                  <a:srgbClr val="4472C4">
                    <a:lumMod val="50000"/>
                  </a:srgbClr>
                </a:solidFill>
                <a:latin typeface="+mj-lt"/>
              </a:rPr>
              <a:t>Marca</a:t>
            </a:r>
            <a:r>
              <a:rPr lang="en-GB" sz="2400" dirty="0">
                <a:solidFill>
                  <a:srgbClr val="4472C4">
                    <a:lumMod val="50000"/>
                  </a:srgbClr>
                </a:solidFill>
                <a:latin typeface="+mj-lt"/>
              </a:rPr>
              <a:t> la </a:t>
            </a:r>
            <a:r>
              <a:rPr lang="en-GB" sz="2400" dirty="0" err="1">
                <a:solidFill>
                  <a:srgbClr val="4472C4">
                    <a:lumMod val="50000"/>
                  </a:srgbClr>
                </a:solidFill>
                <a:latin typeface="+mj-lt"/>
              </a:rPr>
              <a:t>opción</a:t>
            </a:r>
            <a:r>
              <a:rPr lang="en-GB" sz="2400" dirty="0">
                <a:solidFill>
                  <a:srgbClr val="4472C4">
                    <a:lumMod val="50000"/>
                  </a:srgbClr>
                </a:solidFill>
                <a:latin typeface="+mj-lt"/>
              </a:rPr>
              <a:t> correcta.</a:t>
            </a:r>
          </a:p>
        </p:txBody>
      </p:sp>
      <p:sp>
        <p:nvSpPr>
          <p:cNvPr id="65" name="Title 1">
            <a:extLst>
              <a:ext uri="{FF2B5EF4-FFF2-40B4-BE49-F238E27FC236}">
                <a16:creationId xmlns:a16="http://schemas.microsoft.com/office/drawing/2014/main" id="{E9FE5C1B-FEDA-493B-A99E-DBC41F66F744}"/>
              </a:ext>
            </a:extLst>
          </p:cNvPr>
          <p:cNvSpPr txBox="1">
            <a:spLocks/>
          </p:cNvSpPr>
          <p:nvPr/>
        </p:nvSpPr>
        <p:spPr>
          <a:xfrm>
            <a:off x="7213580" y="25955"/>
            <a:ext cx="2829727" cy="439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a:solidFill>
                  <a:srgbClr val="4472C4">
                    <a:lumMod val="50000"/>
                  </a:srgbClr>
                </a:solidFill>
                <a:latin typeface="+mj-lt"/>
              </a:rPr>
              <a:t>Escucha </a:t>
            </a:r>
            <a:r>
              <a:rPr lang="en-GB" sz="2400" dirty="0" err="1">
                <a:solidFill>
                  <a:srgbClr val="4472C4">
                    <a:lumMod val="50000"/>
                  </a:srgbClr>
                </a:solidFill>
                <a:latin typeface="+mj-lt"/>
              </a:rPr>
              <a:t>otra</a:t>
            </a:r>
            <a:r>
              <a:rPr lang="en-GB" sz="2400" dirty="0">
                <a:solidFill>
                  <a:srgbClr val="4472C4">
                    <a:lumMod val="50000"/>
                  </a:srgbClr>
                </a:solidFill>
                <a:latin typeface="+mj-lt"/>
              </a:rPr>
              <a:t> </a:t>
            </a:r>
            <a:r>
              <a:rPr lang="en-GB" sz="2400" dirty="0" err="1">
                <a:solidFill>
                  <a:srgbClr val="4472C4">
                    <a:lumMod val="50000"/>
                  </a:srgbClr>
                </a:solidFill>
                <a:latin typeface="+mj-lt"/>
              </a:rPr>
              <a:t>vez</a:t>
            </a:r>
            <a:r>
              <a:rPr lang="en-GB" sz="2400" dirty="0">
                <a:solidFill>
                  <a:srgbClr val="4472C4">
                    <a:lumMod val="50000"/>
                  </a:srgbClr>
                </a:solidFill>
                <a:latin typeface="+mj-lt"/>
              </a:rPr>
              <a:t>.</a:t>
            </a:r>
          </a:p>
        </p:txBody>
      </p:sp>
      <p:pic>
        <p:nvPicPr>
          <p:cNvPr id="66" name="Picture 65" descr="http://www.clker.com/cliparts/c/f/4/9/12371000482029765734nicubunu_Comic_characters_Professor.svg.med.png">
            <a:extLst>
              <a:ext uri="{FF2B5EF4-FFF2-40B4-BE49-F238E27FC236}">
                <a16:creationId xmlns:a16="http://schemas.microsoft.com/office/drawing/2014/main" id="{D9F701DC-04BA-4D63-97C4-A8F8732B921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03296" y="1142232"/>
            <a:ext cx="692387" cy="1321987"/>
          </a:xfrm>
          <a:prstGeom prst="rect">
            <a:avLst/>
          </a:prstGeom>
          <a:noFill/>
          <a:ln>
            <a:noFill/>
          </a:ln>
        </p:spPr>
      </p:pic>
      <p:pic>
        <p:nvPicPr>
          <p:cNvPr id="67" name="Picture 2" descr="http://www.clker.com/cliparts/j/p/l/D/8/K/green-tick-md.png">
            <a:extLst>
              <a:ext uri="{FF2B5EF4-FFF2-40B4-BE49-F238E27FC236}">
                <a16:creationId xmlns:a16="http://schemas.microsoft.com/office/drawing/2014/main" id="{57028F52-ABB2-4029-89DA-36AC23073E2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3464" y="296433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2" descr="http://www.clker.com/cliparts/j/p/l/D/8/K/green-tick-md.png">
            <a:extLst>
              <a:ext uri="{FF2B5EF4-FFF2-40B4-BE49-F238E27FC236}">
                <a16:creationId xmlns:a16="http://schemas.microsoft.com/office/drawing/2014/main" id="{0EB4882D-CA88-4D18-AE62-7ACCF605A89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79978" y="371384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2" descr="http://www.clker.com/cliparts/j/p/l/D/8/K/green-tick-md.png">
            <a:extLst>
              <a:ext uri="{FF2B5EF4-FFF2-40B4-BE49-F238E27FC236}">
                <a16:creationId xmlns:a16="http://schemas.microsoft.com/office/drawing/2014/main" id="{A5282887-0F69-40D3-958A-F458A84B451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11373" y="431447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2" descr="http://www.clker.com/cliparts/j/p/l/D/8/K/green-tick-md.png">
            <a:extLst>
              <a:ext uri="{FF2B5EF4-FFF2-40B4-BE49-F238E27FC236}">
                <a16:creationId xmlns:a16="http://schemas.microsoft.com/office/drawing/2014/main" id="{715EE4FC-39D4-4808-9503-65ECF80DDD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8286" y="493148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2" descr="http://www.clker.com/cliparts/j/p/l/D/8/K/green-tick-md.png">
            <a:extLst>
              <a:ext uri="{FF2B5EF4-FFF2-40B4-BE49-F238E27FC236}">
                <a16:creationId xmlns:a16="http://schemas.microsoft.com/office/drawing/2014/main" id="{7A53127C-2A28-4CB9-A384-B9561E2CFE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0108" y="5612811"/>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550C8285-7138-41F1-AEB9-3A9E65956994}"/>
              </a:ext>
            </a:extLst>
          </p:cNvPr>
          <p:cNvSpPr txBox="1"/>
          <p:nvPr/>
        </p:nvSpPr>
        <p:spPr>
          <a:xfrm>
            <a:off x="1011002" y="2104794"/>
            <a:ext cx="4604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1</a:t>
            </a:r>
          </a:p>
        </p:txBody>
      </p:sp>
      <p:sp>
        <p:nvSpPr>
          <p:cNvPr id="73" name="TextBox 72">
            <a:extLst>
              <a:ext uri="{FF2B5EF4-FFF2-40B4-BE49-F238E27FC236}">
                <a16:creationId xmlns:a16="http://schemas.microsoft.com/office/drawing/2014/main" id="{6E186C39-58AA-401F-BCB6-F00CB80EDF0E}"/>
              </a:ext>
            </a:extLst>
          </p:cNvPr>
          <p:cNvSpPr txBox="1"/>
          <p:nvPr/>
        </p:nvSpPr>
        <p:spPr>
          <a:xfrm>
            <a:off x="1773161" y="2112645"/>
            <a:ext cx="4604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2</a:t>
            </a:r>
          </a:p>
        </p:txBody>
      </p:sp>
      <p:sp>
        <p:nvSpPr>
          <p:cNvPr id="74" name="Title 73">
            <a:extLst>
              <a:ext uri="{FF2B5EF4-FFF2-40B4-BE49-F238E27FC236}">
                <a16:creationId xmlns:a16="http://schemas.microsoft.com/office/drawing/2014/main" id="{50DBD6AD-580C-4DEF-BE5B-F2C122984965}"/>
              </a:ext>
            </a:extLst>
          </p:cNvPr>
          <p:cNvSpPr>
            <a:spLocks noGrp="1"/>
          </p:cNvSpPr>
          <p:nvPr>
            <p:ph type="title"/>
          </p:nvPr>
        </p:nvSpPr>
        <p:spPr>
          <a:xfrm>
            <a:off x="10235371" y="-191783"/>
            <a:ext cx="1956629"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2492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6" grpId="0" animBg="1"/>
      <p:bldP spid="47" grpId="0" animBg="1"/>
      <p:bldP spid="48" grpId="0" animBg="1"/>
      <p:bldP spid="49" grpId="0" animBg="1"/>
      <p:bldP spid="50" grpId="0"/>
      <p:bldP spid="51" grpId="0"/>
      <p:bldP spid="54" grpId="0"/>
      <p:bldP spid="56" grpId="0"/>
      <p:bldP spid="57" grpId="0"/>
      <p:bldP spid="58" grpId="0"/>
      <p:bldP spid="64" grpId="0"/>
      <p:bldP spid="65" grpId="0"/>
      <p:bldP spid="72" grpId="0"/>
      <p:bldP spid="7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1" name="Table 40">
            <a:extLst>
              <a:ext uri="{FF2B5EF4-FFF2-40B4-BE49-F238E27FC236}">
                <a16:creationId xmlns:a16="http://schemas.microsoft.com/office/drawing/2014/main" id="{B715F69E-FBC8-44CB-BB6B-20DA47425545}"/>
              </a:ext>
            </a:extLst>
          </p:cNvPr>
          <p:cNvGraphicFramePr>
            <a:graphicFrameLocks noGrp="1"/>
          </p:cNvGraphicFramePr>
          <p:nvPr>
            <p:extLst>
              <p:ext uri="{D42A27DB-BD31-4B8C-83A1-F6EECF244321}">
                <p14:modId xmlns:p14="http://schemas.microsoft.com/office/powerpoint/2010/main" val="1941290301"/>
              </p:ext>
            </p:extLst>
          </p:nvPr>
        </p:nvGraphicFramePr>
        <p:xfrm>
          <a:off x="116114" y="1742856"/>
          <a:ext cx="12075886" cy="4382029"/>
        </p:xfrm>
        <a:graphic>
          <a:graphicData uri="http://schemas.openxmlformats.org/drawingml/2006/table">
            <a:tbl>
              <a:tblPr firstRow="1" bandRow="1"/>
              <a:tblGrid>
                <a:gridCol w="737641">
                  <a:extLst>
                    <a:ext uri="{9D8B030D-6E8A-4147-A177-3AD203B41FA5}">
                      <a16:colId xmlns:a16="http://schemas.microsoft.com/office/drawing/2014/main" val="3580783564"/>
                    </a:ext>
                  </a:extLst>
                </a:gridCol>
                <a:gridCol w="737641">
                  <a:extLst>
                    <a:ext uri="{9D8B030D-6E8A-4147-A177-3AD203B41FA5}">
                      <a16:colId xmlns:a16="http://schemas.microsoft.com/office/drawing/2014/main" val="4175157725"/>
                    </a:ext>
                  </a:extLst>
                </a:gridCol>
                <a:gridCol w="737641">
                  <a:extLst>
                    <a:ext uri="{9D8B030D-6E8A-4147-A177-3AD203B41FA5}">
                      <a16:colId xmlns:a16="http://schemas.microsoft.com/office/drawing/2014/main" val="1985843643"/>
                    </a:ext>
                  </a:extLst>
                </a:gridCol>
                <a:gridCol w="1822049">
                  <a:extLst>
                    <a:ext uri="{9D8B030D-6E8A-4147-A177-3AD203B41FA5}">
                      <a16:colId xmlns:a16="http://schemas.microsoft.com/office/drawing/2014/main" val="1846560195"/>
                    </a:ext>
                  </a:extLst>
                </a:gridCol>
                <a:gridCol w="1698171">
                  <a:extLst>
                    <a:ext uri="{9D8B030D-6E8A-4147-A177-3AD203B41FA5}">
                      <a16:colId xmlns:a16="http://schemas.microsoft.com/office/drawing/2014/main" val="1706474185"/>
                    </a:ext>
                  </a:extLst>
                </a:gridCol>
                <a:gridCol w="3251200">
                  <a:extLst>
                    <a:ext uri="{9D8B030D-6E8A-4147-A177-3AD203B41FA5}">
                      <a16:colId xmlns:a16="http://schemas.microsoft.com/office/drawing/2014/main" val="1212035777"/>
                    </a:ext>
                  </a:extLst>
                </a:gridCol>
                <a:gridCol w="3091543">
                  <a:extLst>
                    <a:ext uri="{9D8B030D-6E8A-4147-A177-3AD203B41FA5}">
                      <a16:colId xmlns:a16="http://schemas.microsoft.com/office/drawing/2014/main" val="3160936717"/>
                    </a:ext>
                  </a:extLst>
                </a:gridCol>
              </a:tblGrid>
              <a:tr h="11091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40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40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62815963"/>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379100277"/>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70392794"/>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60871211"/>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670180"/>
                  </a:ext>
                </a:extLst>
              </a:tr>
              <a:tr h="65457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909859147"/>
                  </a:ext>
                </a:extLst>
              </a:tr>
            </a:tbl>
          </a:graphicData>
        </a:graphic>
      </p:graphicFrame>
      <p:pic>
        <p:nvPicPr>
          <p:cNvPr id="42" name="Picture 41" descr="http://www.clker.com/cliparts/c/f/4/9/12371000482029765734nicubunu_Comic_characters_Professor.svg.med.png">
            <a:extLst>
              <a:ext uri="{FF2B5EF4-FFF2-40B4-BE49-F238E27FC236}">
                <a16:creationId xmlns:a16="http://schemas.microsoft.com/office/drawing/2014/main" id="{C5FFBD19-3B45-4634-8023-2D2331190F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35849" y="1081862"/>
            <a:ext cx="692387" cy="1321987"/>
          </a:xfrm>
          <a:prstGeom prst="rect">
            <a:avLst/>
          </a:prstGeom>
          <a:noFill/>
          <a:ln>
            <a:noFill/>
          </a:ln>
        </p:spPr>
      </p:pic>
      <p:sp>
        <p:nvSpPr>
          <p:cNvPr id="43" name="TextBox 42">
            <a:extLst>
              <a:ext uri="{FF2B5EF4-FFF2-40B4-BE49-F238E27FC236}">
                <a16:creationId xmlns:a16="http://schemas.microsoft.com/office/drawing/2014/main" id="{DD032B50-50DD-4F38-B555-94BC6231250D}"/>
              </a:ext>
            </a:extLst>
          </p:cNvPr>
          <p:cNvSpPr txBox="1"/>
          <p:nvPr/>
        </p:nvSpPr>
        <p:spPr>
          <a:xfrm>
            <a:off x="2458307" y="2443707"/>
            <a:ext cx="164747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Señor Garcia</a:t>
            </a:r>
          </a:p>
        </p:txBody>
      </p:sp>
      <p:pic>
        <p:nvPicPr>
          <p:cNvPr id="44" name="Picture 8" descr="http://www.clker.com/cliparts/d/b/1/f/1194984552173837810woman_01.svg.med.png">
            <a:extLst>
              <a:ext uri="{FF2B5EF4-FFF2-40B4-BE49-F238E27FC236}">
                <a16:creationId xmlns:a16="http://schemas.microsoft.com/office/drawing/2014/main" id="{6F336A42-1CA0-4B4D-B851-4337B4FA6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724" y="1107972"/>
            <a:ext cx="866216" cy="1356614"/>
          </a:xfrm>
          <a:prstGeom prst="rect">
            <a:avLst/>
          </a:prstGeom>
          <a:noFill/>
          <a:extLst>
            <a:ext uri="{909E8E84-426E-40dd-AFC4-6F175D3DCCD1}">
              <a14:hiddenFill xmlns="" xmlns:a14="http://schemas.microsoft.com/office/drawing/2010/main">
                <a:solidFill>
                  <a:srgbClr val="FFFFFF"/>
                </a:solidFill>
              </a14:hiddenFill>
            </a:ext>
          </a:extLst>
        </p:spPr>
      </p:pic>
      <p:sp>
        <p:nvSpPr>
          <p:cNvPr id="45" name="Action Button: Custom 7">
            <a:hlinkClick r:id="" action="ppaction://noaction" highlightClick="1">
              <a:snd r:embed="rId5" name="malas.wav"/>
            </a:hlinkClick>
            <a:extLst>
              <a:ext uri="{FF2B5EF4-FFF2-40B4-BE49-F238E27FC236}">
                <a16:creationId xmlns:a16="http://schemas.microsoft.com/office/drawing/2014/main" id="{E2DB9464-515E-4FD2-B5A2-331FF215EE95}"/>
              </a:ext>
            </a:extLst>
          </p:cNvPr>
          <p:cNvSpPr/>
          <p:nvPr/>
        </p:nvSpPr>
        <p:spPr>
          <a:xfrm>
            <a:off x="309025" y="30586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46" name="Action Button: Custom 8">
            <a:hlinkClick r:id="" action="ppaction://noaction" highlightClick="1">
              <a:snd r:embed="rId6" name="tontos.wav"/>
            </a:hlinkClick>
            <a:extLst>
              <a:ext uri="{FF2B5EF4-FFF2-40B4-BE49-F238E27FC236}">
                <a16:creationId xmlns:a16="http://schemas.microsoft.com/office/drawing/2014/main" id="{4AD352FF-C1F9-4850-945D-96C7BB9EB2A4}"/>
              </a:ext>
            </a:extLst>
          </p:cNvPr>
          <p:cNvSpPr/>
          <p:nvPr/>
        </p:nvSpPr>
        <p:spPr>
          <a:xfrm>
            <a:off x="309023" y="36473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47" name="Action Button: Custom 9">
            <a:hlinkClick r:id="" action="ppaction://noaction" highlightClick="1">
              <a:snd r:embed="rId7" name="tranquila.wav"/>
            </a:hlinkClick>
            <a:extLst>
              <a:ext uri="{FF2B5EF4-FFF2-40B4-BE49-F238E27FC236}">
                <a16:creationId xmlns:a16="http://schemas.microsoft.com/office/drawing/2014/main" id="{F8165199-7CCB-4331-8217-D3AD51742C17}"/>
              </a:ext>
            </a:extLst>
          </p:cNvPr>
          <p:cNvSpPr/>
          <p:nvPr/>
        </p:nvSpPr>
        <p:spPr>
          <a:xfrm>
            <a:off x="309023" y="433574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48" name="Action Button: Custom 10">
            <a:hlinkClick r:id="" action="ppaction://noaction" highlightClick="1">
              <a:snd r:embed="rId8" name="serias.wav"/>
            </a:hlinkClick>
            <a:extLst>
              <a:ext uri="{FF2B5EF4-FFF2-40B4-BE49-F238E27FC236}">
                <a16:creationId xmlns:a16="http://schemas.microsoft.com/office/drawing/2014/main" id="{D31EF539-A59B-46E8-9CC2-1DF607995344}"/>
              </a:ext>
            </a:extLst>
          </p:cNvPr>
          <p:cNvSpPr/>
          <p:nvPr/>
        </p:nvSpPr>
        <p:spPr>
          <a:xfrm>
            <a:off x="309024" y="493148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49" name="Action Button: Custom 11">
            <a:hlinkClick r:id="" action="ppaction://noaction" highlightClick="1">
              <a:snd r:embed="rId9" name="raro.wav"/>
            </a:hlinkClick>
            <a:extLst>
              <a:ext uri="{FF2B5EF4-FFF2-40B4-BE49-F238E27FC236}">
                <a16:creationId xmlns:a16="http://schemas.microsoft.com/office/drawing/2014/main" id="{14283C7D-38D0-4560-B20A-9722E4A80CC7}"/>
              </a:ext>
            </a:extLst>
          </p:cNvPr>
          <p:cNvSpPr/>
          <p:nvPr/>
        </p:nvSpPr>
        <p:spPr>
          <a:xfrm>
            <a:off x="309024" y="561281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mj-lt"/>
                <a:ea typeface="+mn-ea"/>
                <a:cs typeface="+mn-cs"/>
              </a:rPr>
              <a:t>10</a:t>
            </a:r>
          </a:p>
        </p:txBody>
      </p:sp>
      <p:sp>
        <p:nvSpPr>
          <p:cNvPr id="50" name="TextBox 49">
            <a:extLst>
              <a:ext uri="{FF2B5EF4-FFF2-40B4-BE49-F238E27FC236}">
                <a16:creationId xmlns:a16="http://schemas.microsoft.com/office/drawing/2014/main" id="{7705A931-457D-4AC5-9373-FDF5D547AEC7}"/>
              </a:ext>
            </a:extLst>
          </p:cNvPr>
          <p:cNvSpPr txBox="1"/>
          <p:nvPr/>
        </p:nvSpPr>
        <p:spPr>
          <a:xfrm>
            <a:off x="4105780" y="2462473"/>
            <a:ext cx="177700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Señora López</a:t>
            </a:r>
          </a:p>
        </p:txBody>
      </p:sp>
      <p:sp>
        <p:nvSpPr>
          <p:cNvPr id="51" name="Title 1">
            <a:extLst>
              <a:ext uri="{FF2B5EF4-FFF2-40B4-BE49-F238E27FC236}">
                <a16:creationId xmlns:a16="http://schemas.microsoft.com/office/drawing/2014/main" id="{55088D97-DCFF-4164-93D9-E513EE470418}"/>
              </a:ext>
            </a:extLst>
          </p:cNvPr>
          <p:cNvSpPr txBox="1">
            <a:spLocks/>
          </p:cNvSpPr>
          <p:nvPr/>
        </p:nvSpPr>
        <p:spPr>
          <a:xfrm>
            <a:off x="7156085" y="423924"/>
            <a:ext cx="3764251" cy="439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a:solidFill>
                  <a:srgbClr val="4472C4">
                    <a:lumMod val="50000"/>
                  </a:srgbClr>
                </a:solidFill>
                <a:latin typeface="+mj-lt"/>
              </a:rPr>
              <a:t>¿Quién es? </a:t>
            </a:r>
          </a:p>
        </p:txBody>
      </p:sp>
      <p:pic>
        <p:nvPicPr>
          <p:cNvPr id="52" name="Picture 6" descr="http://www.clker.com/cliparts/Z/v/d/1/4/W/womn-md.png">
            <a:extLst>
              <a:ext uri="{FF2B5EF4-FFF2-40B4-BE49-F238E27FC236}">
                <a16:creationId xmlns:a16="http://schemas.microsoft.com/office/drawing/2014/main" id="{DEB07D4C-114E-46A7-A031-B56F1C28A3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33654" y="922727"/>
            <a:ext cx="732546" cy="1595321"/>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8" descr="http://www.clker.com/cliparts/d/b/1/f/1194984552173837810woman_01.svg.med.png">
            <a:extLst>
              <a:ext uri="{FF2B5EF4-FFF2-40B4-BE49-F238E27FC236}">
                <a16:creationId xmlns:a16="http://schemas.microsoft.com/office/drawing/2014/main" id="{B1EEB603-E9CE-4C04-8F57-3C7832C20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3688" y="1066331"/>
            <a:ext cx="890347" cy="1394406"/>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EF3DD990-7252-473F-8E58-330DFBFC5FB0}"/>
              </a:ext>
            </a:extLst>
          </p:cNvPr>
          <p:cNvSpPr txBox="1"/>
          <p:nvPr/>
        </p:nvSpPr>
        <p:spPr>
          <a:xfrm>
            <a:off x="9107127" y="2474126"/>
            <a:ext cx="337458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Señoras López y Casanova</a:t>
            </a:r>
          </a:p>
        </p:txBody>
      </p:sp>
      <p:pic>
        <p:nvPicPr>
          <p:cNvPr id="55" name="Picture 2" descr="http://www.clker.com/cliparts/6/6/b/8/1195444732488161860Gerald_G_Man_Face_8_-_World_Label.svg.med.png">
            <a:extLst>
              <a:ext uri="{FF2B5EF4-FFF2-40B4-BE49-F238E27FC236}">
                <a16:creationId xmlns:a16="http://schemas.microsoft.com/office/drawing/2014/main" id="{AFE88F85-B259-40C8-B24B-6F6D3439D6B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00413" y="1331458"/>
            <a:ext cx="1044962" cy="1128257"/>
          </a:xfrm>
          <a:prstGeom prst="rect">
            <a:avLst/>
          </a:prstGeom>
          <a:noFill/>
          <a:extLst>
            <a:ext uri="{909E8E84-426E-40dd-AFC4-6F175D3DCCD1}">
              <a14:hiddenFill xmlns="" xmlns:a14="http://schemas.microsoft.com/office/drawing/2010/main">
                <a:solidFill>
                  <a:srgbClr val="FFFFFF"/>
                </a:solidFill>
              </a14:hiddenFill>
            </a:ext>
          </a:extLst>
        </p:spPr>
      </p:pic>
      <p:sp>
        <p:nvSpPr>
          <p:cNvPr id="56" name="Title 1">
            <a:extLst>
              <a:ext uri="{FF2B5EF4-FFF2-40B4-BE49-F238E27FC236}">
                <a16:creationId xmlns:a16="http://schemas.microsoft.com/office/drawing/2014/main" id="{7B56DB2C-FEEF-41E1-A64D-5B795B543A30}"/>
              </a:ext>
            </a:extLst>
          </p:cNvPr>
          <p:cNvSpPr txBox="1">
            <a:spLocks/>
          </p:cNvSpPr>
          <p:nvPr/>
        </p:nvSpPr>
        <p:spPr>
          <a:xfrm>
            <a:off x="-23600" y="67408"/>
            <a:ext cx="1602379" cy="439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a:solidFill>
                  <a:srgbClr val="4472C4">
                    <a:lumMod val="50000"/>
                  </a:srgbClr>
                </a:solidFill>
                <a:latin typeface="+mj-lt"/>
              </a:rPr>
              <a:t>Escucha.</a:t>
            </a:r>
          </a:p>
        </p:txBody>
      </p:sp>
      <p:sp>
        <p:nvSpPr>
          <p:cNvPr id="57" name="Title 1">
            <a:extLst>
              <a:ext uri="{FF2B5EF4-FFF2-40B4-BE49-F238E27FC236}">
                <a16:creationId xmlns:a16="http://schemas.microsoft.com/office/drawing/2014/main" id="{1B8DDD33-8664-4EFD-A24D-76EB6D4B80D0}"/>
              </a:ext>
            </a:extLst>
          </p:cNvPr>
          <p:cNvSpPr txBox="1">
            <a:spLocks/>
          </p:cNvSpPr>
          <p:nvPr/>
        </p:nvSpPr>
        <p:spPr>
          <a:xfrm>
            <a:off x="1444645" y="64112"/>
            <a:ext cx="5944634" cy="439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a:solidFill>
                  <a:srgbClr val="4472C4">
                    <a:lumMod val="50000"/>
                  </a:srgbClr>
                </a:solidFill>
                <a:latin typeface="+mj-lt"/>
              </a:rPr>
              <a:t>¿Es </a:t>
            </a:r>
            <a:r>
              <a:rPr lang="en-GB" sz="2400" b="1" i="1" dirty="0">
                <a:solidFill>
                  <a:srgbClr val="4472C4">
                    <a:lumMod val="50000"/>
                  </a:srgbClr>
                </a:solidFill>
                <a:latin typeface="+mj-lt"/>
              </a:rPr>
              <a:t>una</a:t>
            </a:r>
            <a:r>
              <a:rPr lang="en-GB" sz="2400" dirty="0">
                <a:solidFill>
                  <a:srgbClr val="4472C4">
                    <a:lumMod val="50000"/>
                  </a:srgbClr>
                </a:solidFill>
                <a:latin typeface="+mj-lt"/>
              </a:rPr>
              <a:t> persona o son </a:t>
            </a:r>
            <a:r>
              <a:rPr lang="en-GB" sz="2400" b="1" i="1" dirty="0">
                <a:solidFill>
                  <a:srgbClr val="4472C4">
                    <a:lumMod val="50000"/>
                  </a:srgbClr>
                </a:solidFill>
                <a:latin typeface="+mj-lt"/>
              </a:rPr>
              <a:t>dos</a:t>
            </a:r>
            <a:r>
              <a:rPr lang="en-GB" sz="2400" dirty="0">
                <a:solidFill>
                  <a:srgbClr val="4472C4">
                    <a:lumMod val="50000"/>
                  </a:srgbClr>
                </a:solidFill>
                <a:latin typeface="+mj-lt"/>
              </a:rPr>
              <a:t> personas?.</a:t>
            </a:r>
          </a:p>
        </p:txBody>
      </p:sp>
      <p:sp>
        <p:nvSpPr>
          <p:cNvPr id="58" name="TextBox 57">
            <a:extLst>
              <a:ext uri="{FF2B5EF4-FFF2-40B4-BE49-F238E27FC236}">
                <a16:creationId xmlns:a16="http://schemas.microsoft.com/office/drawing/2014/main" id="{92B977C0-860B-46B1-9D6C-FFD8F1B0EE8A}"/>
              </a:ext>
            </a:extLst>
          </p:cNvPr>
          <p:cNvSpPr txBox="1"/>
          <p:nvPr/>
        </p:nvSpPr>
        <p:spPr>
          <a:xfrm>
            <a:off x="5882784" y="2474126"/>
            <a:ext cx="343525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Señores Garcia y Rodriguez</a:t>
            </a:r>
          </a:p>
        </p:txBody>
      </p:sp>
      <p:pic>
        <p:nvPicPr>
          <p:cNvPr id="59" name="Picture 2" descr="http://www.clker.com/cliparts/j/p/l/D/8/K/green-tick-md.png">
            <a:extLst>
              <a:ext uri="{FF2B5EF4-FFF2-40B4-BE49-F238E27FC236}">
                <a16:creationId xmlns:a16="http://schemas.microsoft.com/office/drawing/2014/main" id="{5AB0AA9E-72C8-49B3-9A77-9E0E559F085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52901" y="299877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http://www.clker.com/cliparts/j/p/l/D/8/K/green-tick-md.png">
            <a:extLst>
              <a:ext uri="{FF2B5EF4-FFF2-40B4-BE49-F238E27FC236}">
                <a16:creationId xmlns:a16="http://schemas.microsoft.com/office/drawing/2014/main" id="{AA95CA9C-8E1C-45A3-BAEB-004AAF0D65B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89279" y="359433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2" descr="http://www.clker.com/cliparts/j/p/l/D/8/K/green-tick-md.png">
            <a:extLst>
              <a:ext uri="{FF2B5EF4-FFF2-40B4-BE49-F238E27FC236}">
                <a16:creationId xmlns:a16="http://schemas.microsoft.com/office/drawing/2014/main" id="{19C5EB94-CECC-4846-8243-6A575417CA1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05819" y="423596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2" descr="http://www.clker.com/cliparts/j/p/l/D/8/K/green-tick-md.png">
            <a:extLst>
              <a:ext uri="{FF2B5EF4-FFF2-40B4-BE49-F238E27FC236}">
                <a16:creationId xmlns:a16="http://schemas.microsoft.com/office/drawing/2014/main" id="{8780A5C2-C43B-4642-A906-CBB01330784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94417" y="493148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2" descr="http://www.clker.com/cliparts/j/p/l/D/8/K/green-tick-md.png">
            <a:extLst>
              <a:ext uri="{FF2B5EF4-FFF2-40B4-BE49-F238E27FC236}">
                <a16:creationId xmlns:a16="http://schemas.microsoft.com/office/drawing/2014/main" id="{BBA06F63-2A51-41FC-A162-DAD89ACC333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15177" y="5559812"/>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Title 1">
            <a:extLst>
              <a:ext uri="{FF2B5EF4-FFF2-40B4-BE49-F238E27FC236}">
                <a16:creationId xmlns:a16="http://schemas.microsoft.com/office/drawing/2014/main" id="{24AD0D3D-7C5C-49C7-AFFA-A29522FC28CD}"/>
              </a:ext>
            </a:extLst>
          </p:cNvPr>
          <p:cNvSpPr txBox="1">
            <a:spLocks/>
          </p:cNvSpPr>
          <p:nvPr/>
        </p:nvSpPr>
        <p:spPr>
          <a:xfrm>
            <a:off x="-26610" y="471262"/>
            <a:ext cx="5465948" cy="4395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err="1">
                <a:solidFill>
                  <a:srgbClr val="4472C4">
                    <a:lumMod val="50000"/>
                  </a:srgbClr>
                </a:solidFill>
                <a:latin typeface="+mj-lt"/>
              </a:rPr>
              <a:t>Marca</a:t>
            </a:r>
            <a:r>
              <a:rPr lang="en-GB" sz="2400" dirty="0">
                <a:solidFill>
                  <a:srgbClr val="4472C4">
                    <a:lumMod val="50000"/>
                  </a:srgbClr>
                </a:solidFill>
                <a:latin typeface="+mj-lt"/>
              </a:rPr>
              <a:t> la </a:t>
            </a:r>
            <a:r>
              <a:rPr lang="en-GB" sz="2400" dirty="0" err="1">
                <a:solidFill>
                  <a:srgbClr val="4472C4">
                    <a:lumMod val="50000"/>
                  </a:srgbClr>
                </a:solidFill>
                <a:latin typeface="+mj-lt"/>
              </a:rPr>
              <a:t>opción</a:t>
            </a:r>
            <a:r>
              <a:rPr lang="en-GB" sz="2400" dirty="0">
                <a:solidFill>
                  <a:srgbClr val="4472C4">
                    <a:lumMod val="50000"/>
                  </a:srgbClr>
                </a:solidFill>
                <a:latin typeface="+mj-lt"/>
              </a:rPr>
              <a:t> correcta.</a:t>
            </a:r>
          </a:p>
        </p:txBody>
      </p:sp>
      <p:sp>
        <p:nvSpPr>
          <p:cNvPr id="65" name="Title 1">
            <a:extLst>
              <a:ext uri="{FF2B5EF4-FFF2-40B4-BE49-F238E27FC236}">
                <a16:creationId xmlns:a16="http://schemas.microsoft.com/office/drawing/2014/main" id="{606FDE2B-4692-46C4-AEB9-5891CF523AEA}"/>
              </a:ext>
            </a:extLst>
          </p:cNvPr>
          <p:cNvSpPr txBox="1">
            <a:spLocks/>
          </p:cNvSpPr>
          <p:nvPr/>
        </p:nvSpPr>
        <p:spPr>
          <a:xfrm>
            <a:off x="7200262" y="46839"/>
            <a:ext cx="2829727" cy="439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a:solidFill>
                  <a:srgbClr val="4472C4">
                    <a:lumMod val="50000"/>
                  </a:srgbClr>
                </a:solidFill>
                <a:latin typeface="+mj-lt"/>
              </a:rPr>
              <a:t>Escucha </a:t>
            </a:r>
            <a:r>
              <a:rPr lang="en-GB" sz="2400" dirty="0" err="1">
                <a:solidFill>
                  <a:srgbClr val="4472C4">
                    <a:lumMod val="50000"/>
                  </a:srgbClr>
                </a:solidFill>
                <a:latin typeface="+mj-lt"/>
              </a:rPr>
              <a:t>otra</a:t>
            </a:r>
            <a:r>
              <a:rPr lang="en-GB" sz="2400" dirty="0">
                <a:solidFill>
                  <a:srgbClr val="4472C4">
                    <a:lumMod val="50000"/>
                  </a:srgbClr>
                </a:solidFill>
                <a:latin typeface="+mj-lt"/>
              </a:rPr>
              <a:t> </a:t>
            </a:r>
            <a:r>
              <a:rPr lang="en-GB" sz="2400" dirty="0" err="1">
                <a:solidFill>
                  <a:srgbClr val="4472C4">
                    <a:lumMod val="50000"/>
                  </a:srgbClr>
                </a:solidFill>
                <a:latin typeface="+mj-lt"/>
              </a:rPr>
              <a:t>vez</a:t>
            </a:r>
            <a:r>
              <a:rPr lang="en-GB" sz="2400" dirty="0">
                <a:solidFill>
                  <a:srgbClr val="4472C4">
                    <a:lumMod val="50000"/>
                  </a:srgbClr>
                </a:solidFill>
                <a:latin typeface="+mj-lt"/>
              </a:rPr>
              <a:t>.</a:t>
            </a:r>
          </a:p>
        </p:txBody>
      </p:sp>
      <p:pic>
        <p:nvPicPr>
          <p:cNvPr id="66" name="Picture 65" descr="http://www.clker.com/cliparts/c/f/4/9/12371000482029765734nicubunu_Comic_characters_Professor.svg.med.png">
            <a:extLst>
              <a:ext uri="{FF2B5EF4-FFF2-40B4-BE49-F238E27FC236}">
                <a16:creationId xmlns:a16="http://schemas.microsoft.com/office/drawing/2014/main" id="{1C2090FB-C306-4961-ABB5-6534B1585F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03296" y="1142232"/>
            <a:ext cx="692387" cy="1321987"/>
          </a:xfrm>
          <a:prstGeom prst="rect">
            <a:avLst/>
          </a:prstGeom>
          <a:noFill/>
          <a:ln>
            <a:noFill/>
          </a:ln>
        </p:spPr>
      </p:pic>
      <p:pic>
        <p:nvPicPr>
          <p:cNvPr id="67" name="Picture 2" descr="http://www.clker.com/cliparts/j/p/l/D/8/K/green-tick-md.png">
            <a:extLst>
              <a:ext uri="{FF2B5EF4-FFF2-40B4-BE49-F238E27FC236}">
                <a16:creationId xmlns:a16="http://schemas.microsoft.com/office/drawing/2014/main" id="{BF932285-4C38-472C-933A-F1369CD9566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73161" y="298917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2" descr="http://www.clker.com/cliparts/j/p/l/D/8/K/green-tick-md.png">
            <a:extLst>
              <a:ext uri="{FF2B5EF4-FFF2-40B4-BE49-F238E27FC236}">
                <a16:creationId xmlns:a16="http://schemas.microsoft.com/office/drawing/2014/main" id="{B816523D-77C6-403F-AEDC-BB71058DD3F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79978" y="371384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2" descr="http://www.clker.com/cliparts/j/p/l/D/8/K/green-tick-md.png">
            <a:extLst>
              <a:ext uri="{FF2B5EF4-FFF2-40B4-BE49-F238E27FC236}">
                <a16:creationId xmlns:a16="http://schemas.microsoft.com/office/drawing/2014/main" id="{63364E12-A65D-4437-BD3F-EB27C29481F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4045" y="427006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2" descr="http://www.clker.com/cliparts/j/p/l/D/8/K/green-tick-md.png">
            <a:extLst>
              <a:ext uri="{FF2B5EF4-FFF2-40B4-BE49-F238E27FC236}">
                <a16:creationId xmlns:a16="http://schemas.microsoft.com/office/drawing/2014/main" id="{2F1B3E32-ED05-4D49-A913-2E0D084C286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73161" y="493148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2" descr="http://www.clker.com/cliparts/j/p/l/D/8/K/green-tick-md.png">
            <a:extLst>
              <a:ext uri="{FF2B5EF4-FFF2-40B4-BE49-F238E27FC236}">
                <a16:creationId xmlns:a16="http://schemas.microsoft.com/office/drawing/2014/main" id="{DF3728C5-EE97-43C2-B849-3A2D080ED17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0108" y="5612811"/>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2001CAC7-F602-4914-89B3-5B22965D0C81}"/>
              </a:ext>
            </a:extLst>
          </p:cNvPr>
          <p:cNvSpPr txBox="1"/>
          <p:nvPr/>
        </p:nvSpPr>
        <p:spPr>
          <a:xfrm>
            <a:off x="1011002" y="2104794"/>
            <a:ext cx="4604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1</a:t>
            </a:r>
          </a:p>
        </p:txBody>
      </p:sp>
      <p:sp>
        <p:nvSpPr>
          <p:cNvPr id="73" name="TextBox 72">
            <a:extLst>
              <a:ext uri="{FF2B5EF4-FFF2-40B4-BE49-F238E27FC236}">
                <a16:creationId xmlns:a16="http://schemas.microsoft.com/office/drawing/2014/main" id="{8BB113ED-F481-4068-BBAB-066C93F6C3A9}"/>
              </a:ext>
            </a:extLst>
          </p:cNvPr>
          <p:cNvSpPr txBox="1"/>
          <p:nvPr/>
        </p:nvSpPr>
        <p:spPr>
          <a:xfrm>
            <a:off x="1773161" y="2112645"/>
            <a:ext cx="4604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2</a:t>
            </a:r>
          </a:p>
        </p:txBody>
      </p:sp>
      <p:sp>
        <p:nvSpPr>
          <p:cNvPr id="74" name="Title 73">
            <a:extLst>
              <a:ext uri="{FF2B5EF4-FFF2-40B4-BE49-F238E27FC236}">
                <a16:creationId xmlns:a16="http://schemas.microsoft.com/office/drawing/2014/main" id="{9247B5A9-0941-4B21-A959-F7DE4A416870}"/>
              </a:ext>
            </a:extLst>
          </p:cNvPr>
          <p:cNvSpPr>
            <a:spLocks noGrp="1"/>
          </p:cNvSpPr>
          <p:nvPr>
            <p:ph type="title"/>
          </p:nvPr>
        </p:nvSpPr>
        <p:spPr>
          <a:xfrm>
            <a:off x="10431766" y="-149010"/>
            <a:ext cx="1569838" cy="1240544"/>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7122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6" grpId="0" animBg="1"/>
      <p:bldP spid="47" grpId="0" animBg="1"/>
      <p:bldP spid="48" grpId="0" animBg="1"/>
      <p:bldP spid="49" grpId="0" animBg="1"/>
      <p:bldP spid="50" grpId="0"/>
      <p:bldP spid="51" grpId="0"/>
      <p:bldP spid="54" grpId="0"/>
      <p:bldP spid="56" grpId="0"/>
      <p:bldP spid="57" grpId="0"/>
      <p:bldP spid="58" grpId="0"/>
      <p:bldP spid="64" grpId="0"/>
      <p:bldP spid="65" grpId="0"/>
      <p:bldP spid="72" grpId="0"/>
      <p:bldP spid="7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79C9796-A642-4531-A839-0C3D5232BC03}"/>
              </a:ext>
            </a:extLst>
          </p:cNvPr>
          <p:cNvSpPr txBox="1"/>
          <p:nvPr/>
        </p:nvSpPr>
        <p:spPr>
          <a:xfrm>
            <a:off x="4994001" y="401376"/>
            <a:ext cx="20745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En parejas</a:t>
            </a:r>
          </a:p>
        </p:txBody>
      </p:sp>
      <p:sp>
        <p:nvSpPr>
          <p:cNvPr id="8" name="TextBox 7">
            <a:extLst>
              <a:ext uri="{FF2B5EF4-FFF2-40B4-BE49-F238E27FC236}">
                <a16:creationId xmlns:a16="http://schemas.microsoft.com/office/drawing/2014/main" id="{A8A154A1-89DF-45F6-837B-F18EB551FF76}"/>
              </a:ext>
            </a:extLst>
          </p:cNvPr>
          <p:cNvSpPr txBox="1"/>
          <p:nvPr/>
        </p:nvSpPr>
        <p:spPr>
          <a:xfrm>
            <a:off x="435428" y="1204686"/>
            <a:ext cx="5849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A: </a:t>
            </a:r>
            <a:r>
              <a:rPr kumimoji="0" lang="en-GB" sz="2400" b="0" i="0" u="none" strike="noStrike" kern="0" cap="none" spc="0" normalizeH="0" baseline="0" noProof="0" dirty="0">
                <a:ln>
                  <a:noFill/>
                </a:ln>
                <a:solidFill>
                  <a:srgbClr val="002060"/>
                </a:solidFill>
                <a:effectLst/>
                <a:uLnTx/>
                <a:uFillTx/>
                <a:latin typeface="+mj-lt"/>
              </a:rPr>
              <a:t>Describe a los profesores. </a:t>
            </a:r>
          </a:p>
        </p:txBody>
      </p:sp>
      <p:sp>
        <p:nvSpPr>
          <p:cNvPr id="9" name="TextBox 8">
            <a:extLst>
              <a:ext uri="{FF2B5EF4-FFF2-40B4-BE49-F238E27FC236}">
                <a16:creationId xmlns:a16="http://schemas.microsoft.com/office/drawing/2014/main" id="{01E2688D-9B70-447C-A710-B9A89D900E83}"/>
              </a:ext>
            </a:extLst>
          </p:cNvPr>
          <p:cNvSpPr txBox="1"/>
          <p:nvPr/>
        </p:nvSpPr>
        <p:spPr>
          <a:xfrm>
            <a:off x="493484" y="4124315"/>
            <a:ext cx="36721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B: </a:t>
            </a:r>
            <a:r>
              <a:rPr kumimoji="0" lang="en-GB" sz="2400" b="0" i="0" u="none" strike="noStrike" kern="0" cap="none" spc="0" normalizeH="0" baseline="0" noProof="0" dirty="0">
                <a:ln>
                  <a:noFill/>
                </a:ln>
                <a:solidFill>
                  <a:srgbClr val="002060"/>
                </a:solidFill>
                <a:effectLst/>
                <a:uLnTx/>
                <a:uFillTx/>
                <a:latin typeface="+mj-lt"/>
              </a:rPr>
              <a:t>Escucha.</a:t>
            </a:r>
          </a:p>
        </p:txBody>
      </p:sp>
      <p:sp>
        <p:nvSpPr>
          <p:cNvPr id="10" name="TextBox 9">
            <a:extLst>
              <a:ext uri="{FF2B5EF4-FFF2-40B4-BE49-F238E27FC236}">
                <a16:creationId xmlns:a16="http://schemas.microsoft.com/office/drawing/2014/main" id="{5C8AB492-0940-4BC6-8BFE-82480C320097}"/>
              </a:ext>
            </a:extLst>
          </p:cNvPr>
          <p:cNvSpPr txBox="1"/>
          <p:nvPr/>
        </p:nvSpPr>
        <p:spPr>
          <a:xfrm>
            <a:off x="2127358" y="1807786"/>
            <a:ext cx="4263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Usa ‘es’ o ‘son’ + adjetivo. </a:t>
            </a:r>
          </a:p>
        </p:txBody>
      </p:sp>
      <p:sp>
        <p:nvSpPr>
          <p:cNvPr id="11" name="TextBox 10">
            <a:extLst>
              <a:ext uri="{FF2B5EF4-FFF2-40B4-BE49-F238E27FC236}">
                <a16:creationId xmlns:a16="http://schemas.microsoft.com/office/drawing/2014/main" id="{CE78E58F-20DB-49E5-AC3B-FAC04FF0A9B6}"/>
              </a:ext>
            </a:extLst>
          </p:cNvPr>
          <p:cNvSpPr txBox="1"/>
          <p:nvPr/>
        </p:nvSpPr>
        <p:spPr>
          <a:xfrm>
            <a:off x="1901370" y="4647471"/>
            <a:ext cx="5994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una persona o son dos personas?</a:t>
            </a:r>
          </a:p>
        </p:txBody>
      </p:sp>
      <p:sp>
        <p:nvSpPr>
          <p:cNvPr id="12" name="TextBox 11">
            <a:extLst>
              <a:ext uri="{FF2B5EF4-FFF2-40B4-BE49-F238E27FC236}">
                <a16:creationId xmlns:a16="http://schemas.microsoft.com/office/drawing/2014/main" id="{6D0AAC9B-8AAB-4C93-82BB-79160263DC71}"/>
              </a:ext>
            </a:extLst>
          </p:cNvPr>
          <p:cNvSpPr txBox="1"/>
          <p:nvPr/>
        </p:nvSpPr>
        <p:spPr>
          <a:xfrm>
            <a:off x="1901369" y="5146097"/>
            <a:ext cx="87646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Escribe el adjetivo en la columna correcta (y en inglés). </a:t>
            </a:r>
          </a:p>
        </p:txBody>
      </p:sp>
      <p:pic>
        <p:nvPicPr>
          <p:cNvPr id="13" name="Picture 2" descr="http://www.clker.com/cliparts/6/6/b/8/1195444732488161860Gerald_G_Man_Face_8_-_World_Label.svg.med.png">
            <a:extLst>
              <a:ext uri="{FF2B5EF4-FFF2-40B4-BE49-F238E27FC236}">
                <a16:creationId xmlns:a16="http://schemas.microsoft.com/office/drawing/2014/main" id="{022BBC0B-D1E1-4B54-96C5-7D47F8421C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9374" y="1012745"/>
            <a:ext cx="1448301" cy="156374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descr="http://www.clker.com/cliparts/c/f/4/9/12371000482029765734nicubunu_Comic_characters_Professor.svg.med.png">
            <a:extLst>
              <a:ext uri="{FF2B5EF4-FFF2-40B4-BE49-F238E27FC236}">
                <a16:creationId xmlns:a16="http://schemas.microsoft.com/office/drawing/2014/main" id="{EC7CACC2-C2AA-4E81-9CE9-CF00E4C8E2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32801" y="667658"/>
            <a:ext cx="1146846" cy="1752418"/>
          </a:xfrm>
          <a:prstGeom prst="rect">
            <a:avLst/>
          </a:prstGeom>
          <a:noFill/>
          <a:ln>
            <a:noFill/>
          </a:ln>
        </p:spPr>
      </p:pic>
      <p:pic>
        <p:nvPicPr>
          <p:cNvPr id="15" name="Picture 6" descr="http://www.clker.com/cliparts/Z/v/d/1/4/W/womn-md.png">
            <a:extLst>
              <a:ext uri="{FF2B5EF4-FFF2-40B4-BE49-F238E27FC236}">
                <a16:creationId xmlns:a16="http://schemas.microsoft.com/office/drawing/2014/main" id="{3B28CD3D-E336-4CA6-9801-47E41B7B6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2556" y="3077186"/>
            <a:ext cx="1015119" cy="2210702"/>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8" descr="http://www.clker.com/cliparts/d/b/1/f/1194984552173837810woman_01.svg.med.png">
            <a:extLst>
              <a:ext uri="{FF2B5EF4-FFF2-40B4-BE49-F238E27FC236}">
                <a16:creationId xmlns:a16="http://schemas.microsoft.com/office/drawing/2014/main" id="{D0B55481-CF1C-4F8E-810E-A3322A876A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5332" y="2075542"/>
            <a:ext cx="1270641" cy="1989999"/>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Oval Callout 16">
            <a:extLst>
              <a:ext uri="{FF2B5EF4-FFF2-40B4-BE49-F238E27FC236}">
                <a16:creationId xmlns:a16="http://schemas.microsoft.com/office/drawing/2014/main" id="{7D553BA7-A41D-42A0-A107-22D0A52D28F4}"/>
              </a:ext>
            </a:extLst>
          </p:cNvPr>
          <p:cNvSpPr/>
          <p:nvPr/>
        </p:nvSpPr>
        <p:spPr>
          <a:xfrm>
            <a:off x="2656114" y="2420076"/>
            <a:ext cx="4963886" cy="1624295"/>
          </a:xfrm>
          <a:prstGeom prst="wedgeEllipseCallout">
            <a:avLst>
              <a:gd name="adj1" fmla="val -23055"/>
              <a:gd name="adj2" fmla="val -63514"/>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ea typeface="+mn-ea"/>
                <a:cs typeface="+mn-cs"/>
              </a:rPr>
              <a:t>Importante! </a:t>
            </a:r>
            <a:r>
              <a:rPr kumimoji="0" lang="en-GB" sz="2200" b="0" i="0" u="none" strike="noStrike" kern="0" cap="none" spc="0" normalizeH="0" baseline="0" noProof="0" dirty="0">
                <a:ln>
                  <a:noFill/>
                </a:ln>
                <a:solidFill>
                  <a:srgbClr val="002060"/>
                </a:solidFill>
                <a:effectLst/>
                <a:uLnTx/>
                <a:uFillTx/>
                <a:latin typeface="+mj-lt"/>
                <a:ea typeface="+mn-ea"/>
                <a:cs typeface="+mn-cs"/>
              </a:rPr>
              <a:t>Add –s to the adjective when you talk about two teachers.</a:t>
            </a:r>
          </a:p>
        </p:txBody>
      </p:sp>
      <p:sp>
        <p:nvSpPr>
          <p:cNvPr id="19" name="Title 18">
            <a:extLst>
              <a:ext uri="{FF2B5EF4-FFF2-40B4-BE49-F238E27FC236}">
                <a16:creationId xmlns:a16="http://schemas.microsoft.com/office/drawing/2014/main" id="{5034C799-7090-4DD4-B516-017F29E75162}"/>
              </a:ext>
            </a:extLst>
          </p:cNvPr>
          <p:cNvSpPr>
            <a:spLocks noGrp="1"/>
          </p:cNvSpPr>
          <p:nvPr>
            <p:ph type="title"/>
          </p:nvPr>
        </p:nvSpPr>
        <p:spPr>
          <a:xfrm>
            <a:off x="10518944" y="-190314"/>
            <a:ext cx="1774153"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20720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val Callout 8">
            <a:extLst>
              <a:ext uri="{FF2B5EF4-FFF2-40B4-BE49-F238E27FC236}">
                <a16:creationId xmlns:a16="http://schemas.microsoft.com/office/drawing/2014/main" id="{77685D6D-B91B-4E5C-8BB0-BAB6BD1B0D36}"/>
              </a:ext>
            </a:extLst>
          </p:cNvPr>
          <p:cNvSpPr/>
          <p:nvPr/>
        </p:nvSpPr>
        <p:spPr>
          <a:xfrm>
            <a:off x="7881254" y="1898386"/>
            <a:ext cx="3207659" cy="1382667"/>
          </a:xfrm>
          <a:prstGeom prst="wedgeEllipseCallout">
            <a:avLst>
              <a:gd name="adj1" fmla="val -96290"/>
              <a:gd name="adj2" fmla="val -8551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002060"/>
                </a:solidFill>
                <a:latin typeface="Century Gothic" panose="020B0502020202020204" pitchFamily="34" charset="0"/>
              </a:rPr>
              <a:t>Son nerviosos.</a:t>
            </a:r>
            <a:endParaRPr lang="en-GB" sz="2400"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A98BF3B3-8195-4A19-8154-F898B90C09F2}"/>
              </a:ext>
            </a:extLst>
          </p:cNvPr>
          <p:cNvSpPr txBox="1"/>
          <p:nvPr/>
        </p:nvSpPr>
        <p:spPr>
          <a:xfrm>
            <a:off x="4422028" y="912735"/>
            <a:ext cx="444137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Persona A (habla):</a:t>
            </a:r>
          </a:p>
        </p:txBody>
      </p:sp>
      <p:grpSp>
        <p:nvGrpSpPr>
          <p:cNvPr id="8" name="Group 7">
            <a:extLst>
              <a:ext uri="{FF2B5EF4-FFF2-40B4-BE49-F238E27FC236}">
                <a16:creationId xmlns:a16="http://schemas.microsoft.com/office/drawing/2014/main" id="{59A4421E-1C53-4C5D-B838-2A005BEDEB46}"/>
              </a:ext>
            </a:extLst>
          </p:cNvPr>
          <p:cNvGrpSpPr/>
          <p:nvPr/>
        </p:nvGrpSpPr>
        <p:grpSpPr>
          <a:xfrm>
            <a:off x="1169013" y="853234"/>
            <a:ext cx="2844800" cy="2656114"/>
            <a:chOff x="638629" y="746366"/>
            <a:chExt cx="2844800" cy="2656114"/>
          </a:xfrm>
        </p:grpSpPr>
        <p:sp>
          <p:nvSpPr>
            <p:cNvPr id="9" name="Rectangle 8">
              <a:extLst>
                <a:ext uri="{FF2B5EF4-FFF2-40B4-BE49-F238E27FC236}">
                  <a16:creationId xmlns:a16="http://schemas.microsoft.com/office/drawing/2014/main" id="{046D00C9-8039-4838-BA96-9CBE14B5ECDD}"/>
                </a:ext>
              </a:extLst>
            </p:cNvPr>
            <p:cNvSpPr/>
            <p:nvPr/>
          </p:nvSpPr>
          <p:spPr>
            <a:xfrm>
              <a:off x="638629" y="746366"/>
              <a:ext cx="2844800" cy="2656114"/>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TextBox 9">
              <a:extLst>
                <a:ext uri="{FF2B5EF4-FFF2-40B4-BE49-F238E27FC236}">
                  <a16:creationId xmlns:a16="http://schemas.microsoft.com/office/drawing/2014/main" id="{73B31A13-4687-49B8-9056-C06B16B27C96}"/>
                </a:ext>
              </a:extLst>
            </p:cNvPr>
            <p:cNvSpPr txBox="1"/>
            <p:nvPr/>
          </p:nvSpPr>
          <p:spPr>
            <a:xfrm>
              <a:off x="1169013" y="2482852"/>
              <a:ext cx="1769515"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nervous</a:t>
              </a:r>
            </a:p>
          </p:txBody>
        </p:sp>
        <p:pic>
          <p:nvPicPr>
            <p:cNvPr id="12" name="Picture 11" descr="http://www.clker.com/cliparts/c/f/4/9/12371000482029765734nicubunu_Comic_characters_Professor.svg.med.png">
              <a:extLst>
                <a:ext uri="{FF2B5EF4-FFF2-40B4-BE49-F238E27FC236}">
                  <a16:creationId xmlns:a16="http://schemas.microsoft.com/office/drawing/2014/main" id="{8373884E-502A-4558-8AD5-7561A361B5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91894" y="1150617"/>
              <a:ext cx="783231" cy="1246011"/>
            </a:xfrm>
            <a:prstGeom prst="rect">
              <a:avLst/>
            </a:prstGeom>
            <a:noFill/>
            <a:ln>
              <a:noFill/>
            </a:ln>
          </p:spPr>
        </p:pic>
        <p:pic>
          <p:nvPicPr>
            <p:cNvPr id="13" name="Picture 2" descr="http://www.clker.com/cliparts/6/6/b/8/1195444732488161860Gerald_G_Man_Face_8_-_World_Label.svg.med.png">
              <a:extLst>
                <a:ext uri="{FF2B5EF4-FFF2-40B4-BE49-F238E27FC236}">
                  <a16:creationId xmlns:a16="http://schemas.microsoft.com/office/drawing/2014/main" id="{51E71DA1-8704-496D-91AE-3249C1F950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013" y="1319156"/>
              <a:ext cx="841828" cy="90893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97ACE4BB-65B4-472C-B73B-192E14FF78BE}"/>
              </a:ext>
            </a:extLst>
          </p:cNvPr>
          <p:cNvSpPr txBox="1"/>
          <p:nvPr/>
        </p:nvSpPr>
        <p:spPr>
          <a:xfrm>
            <a:off x="1074669" y="3790277"/>
            <a:ext cx="58782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Persona B (escucha y escribe):</a:t>
            </a:r>
          </a:p>
        </p:txBody>
      </p:sp>
      <p:graphicFrame>
        <p:nvGraphicFramePr>
          <p:cNvPr id="15" name="Table 14">
            <a:extLst>
              <a:ext uri="{FF2B5EF4-FFF2-40B4-BE49-F238E27FC236}">
                <a16:creationId xmlns:a16="http://schemas.microsoft.com/office/drawing/2014/main" id="{3BB5D206-FB8E-4348-8BBF-B512497B3622}"/>
              </a:ext>
            </a:extLst>
          </p:cNvPr>
          <p:cNvGraphicFramePr>
            <a:graphicFrameLocks noGrp="1"/>
          </p:cNvGraphicFramePr>
          <p:nvPr>
            <p:extLst>
              <p:ext uri="{D42A27DB-BD31-4B8C-83A1-F6EECF244321}">
                <p14:modId xmlns:p14="http://schemas.microsoft.com/office/powerpoint/2010/main" val="3631547343"/>
              </p:ext>
            </p:extLst>
          </p:nvPr>
        </p:nvGraphicFramePr>
        <p:xfrm>
          <a:off x="1169013" y="4326757"/>
          <a:ext cx="10947402" cy="1660528"/>
        </p:xfrm>
        <a:graphic>
          <a:graphicData uri="http://schemas.openxmlformats.org/drawingml/2006/table">
            <a:tbl>
              <a:tblPr firstRow="1" bandRow="1">
                <a:tableStyleId>{8A107856-5554-42FB-B03E-39F5DBC370BA}</a:tableStyleId>
              </a:tblPr>
              <a:tblGrid>
                <a:gridCol w="5061376">
                  <a:extLst>
                    <a:ext uri="{9D8B030D-6E8A-4147-A177-3AD203B41FA5}">
                      <a16:colId xmlns:a16="http://schemas.microsoft.com/office/drawing/2014/main" val="207507314"/>
                    </a:ext>
                  </a:extLst>
                </a:gridCol>
                <a:gridCol w="5886026">
                  <a:extLst>
                    <a:ext uri="{9D8B030D-6E8A-4147-A177-3AD203B41FA5}">
                      <a16:colId xmlns:a16="http://schemas.microsoft.com/office/drawing/2014/main" val="2174525131"/>
                    </a:ext>
                  </a:extLst>
                </a:gridCol>
              </a:tblGrid>
              <a:tr h="830264">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43556265"/>
                  </a:ext>
                </a:extLst>
              </a:tr>
              <a:tr h="830264">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302671124"/>
                  </a:ext>
                </a:extLst>
              </a:tr>
            </a:tbl>
          </a:graphicData>
        </a:graphic>
      </p:graphicFrame>
      <p:sp>
        <p:nvSpPr>
          <p:cNvPr id="16" name="TextBox 15">
            <a:extLst>
              <a:ext uri="{FF2B5EF4-FFF2-40B4-BE49-F238E27FC236}">
                <a16:creationId xmlns:a16="http://schemas.microsoft.com/office/drawing/2014/main" id="{F36E661C-6ED5-4FBE-94BE-9CF792B3777D}"/>
              </a:ext>
            </a:extLst>
          </p:cNvPr>
          <p:cNvSpPr txBox="1"/>
          <p:nvPr/>
        </p:nvSpPr>
        <p:spPr>
          <a:xfrm>
            <a:off x="2191894" y="4532873"/>
            <a:ext cx="3875315"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Señor Garcia </a:t>
            </a:r>
            <a:r>
              <a:rPr lang="en-GB" sz="2200" dirty="0">
                <a:solidFill>
                  <a:srgbClr val="002060"/>
                </a:solidFill>
                <a:latin typeface="Century Gothic" panose="020B0502020202020204" pitchFamily="34" charset="0"/>
              </a:rPr>
              <a:t>(‘he is’)</a:t>
            </a:r>
          </a:p>
        </p:txBody>
      </p:sp>
      <p:sp>
        <p:nvSpPr>
          <p:cNvPr id="17" name="TextBox 16">
            <a:extLst>
              <a:ext uri="{FF2B5EF4-FFF2-40B4-BE49-F238E27FC236}">
                <a16:creationId xmlns:a16="http://schemas.microsoft.com/office/drawing/2014/main" id="{22FCD267-324C-4D37-B670-86451A5F20E9}"/>
              </a:ext>
            </a:extLst>
          </p:cNvPr>
          <p:cNvSpPr txBox="1"/>
          <p:nvPr/>
        </p:nvSpPr>
        <p:spPr>
          <a:xfrm>
            <a:off x="6313714" y="4532874"/>
            <a:ext cx="587828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Señores Garcia y Rodriguez </a:t>
            </a:r>
            <a:r>
              <a:rPr lang="en-GB" sz="2200" dirty="0">
                <a:solidFill>
                  <a:srgbClr val="002060"/>
                </a:solidFill>
                <a:latin typeface="Century Gothic" panose="020B0502020202020204" pitchFamily="34" charset="0"/>
              </a:rPr>
              <a:t>(‘they are’)</a:t>
            </a:r>
          </a:p>
        </p:txBody>
      </p:sp>
      <p:sp>
        <p:nvSpPr>
          <p:cNvPr id="18" name="TextBox 17">
            <a:extLst>
              <a:ext uri="{FF2B5EF4-FFF2-40B4-BE49-F238E27FC236}">
                <a16:creationId xmlns:a16="http://schemas.microsoft.com/office/drawing/2014/main" id="{5C3C89B0-8D33-4E4E-8D66-56AB8DD59463}"/>
              </a:ext>
            </a:extLst>
          </p:cNvPr>
          <p:cNvSpPr txBox="1"/>
          <p:nvPr/>
        </p:nvSpPr>
        <p:spPr>
          <a:xfrm>
            <a:off x="8621483" y="5264237"/>
            <a:ext cx="2278743"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nervous</a:t>
            </a:r>
          </a:p>
        </p:txBody>
      </p:sp>
      <p:sp>
        <p:nvSpPr>
          <p:cNvPr id="19" name="Title 1">
            <a:extLst>
              <a:ext uri="{FF2B5EF4-FFF2-40B4-BE49-F238E27FC236}">
                <a16:creationId xmlns:a16="http://schemas.microsoft.com/office/drawing/2014/main" id="{258B8F5F-F79B-428C-BF30-BEA1D7F1FD6A}"/>
              </a:ext>
            </a:extLst>
          </p:cNvPr>
          <p:cNvSpPr>
            <a:spLocks noGrp="1"/>
          </p:cNvSpPr>
          <p:nvPr>
            <p:ph type="title"/>
          </p:nvPr>
        </p:nvSpPr>
        <p:spPr>
          <a:xfrm>
            <a:off x="4907972" y="48410"/>
            <a:ext cx="2376055" cy="908932"/>
          </a:xfrm>
        </p:spPr>
        <p:txBody>
          <a:bodyPr>
            <a:normAutofit/>
          </a:bodyPr>
          <a:lstStyle/>
          <a:p>
            <a:pPr algn="ctr"/>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ejemplo</a:t>
            </a:r>
            <a:endParaRPr lang="en-US" sz="2800" dirty="0">
              <a:latin typeface="Century Gothic" panose="020B0502020202020204" pitchFamily="34" charset="0"/>
            </a:endParaRPr>
          </a:p>
        </p:txBody>
      </p:sp>
    </p:spTree>
    <p:extLst>
      <p:ext uri="{BB962C8B-B14F-4D97-AF65-F5344CB8AC3E}">
        <p14:creationId xmlns:p14="http://schemas.microsoft.com/office/powerpoint/2010/main" val="60622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go</a:t>
            </a:r>
            <a:endParaRPr lang="en-GB" sz="12000" b="0" dirty="0"/>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19" name="Group 18" descr="woman about to score a goal"/>
          <p:cNvGrpSpPr/>
          <p:nvPr/>
        </p:nvGrpSpPr>
        <p:grpSpPr>
          <a:xfrm>
            <a:off x="5164679" y="2083447"/>
            <a:ext cx="2053190" cy="1345553"/>
            <a:chOff x="1083567" y="4298684"/>
            <a:chExt cx="2741959" cy="1796936"/>
          </a:xfrm>
        </p:grpSpPr>
        <p:pic>
          <p:nvPicPr>
            <p:cNvPr id="8" name="Picture 10" descr="woman about to kick a ba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3567" y="4298684"/>
              <a:ext cx="1407092" cy="1796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occer goal 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62857" y="4839855"/>
              <a:ext cx="1862669" cy="85372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grpSp>
        <p:nvGrpSpPr>
          <p:cNvPr id="2" name="Group 1" descr="calendar with sunday showing"/>
          <p:cNvGrpSpPr/>
          <p:nvPr/>
        </p:nvGrpSpPr>
        <p:grpSpPr>
          <a:xfrm>
            <a:off x="1497086" y="1383380"/>
            <a:ext cx="1453057" cy="1385227"/>
            <a:chOff x="2131025" y="1125755"/>
            <a:chExt cx="1367334" cy="1367334"/>
          </a:xfrm>
        </p:grpSpPr>
        <p:pic>
          <p:nvPicPr>
            <p:cNvPr id="17412" name="Picture 4" descr="calendar with sunday show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1025" y="1125755"/>
              <a:ext cx="1367334" cy="13673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11195" y="1125755"/>
              <a:ext cx="1006991" cy="364561"/>
            </a:xfrm>
            <a:prstGeom prst="rect">
              <a:avLst/>
            </a:prstGeom>
            <a:noFill/>
          </p:spPr>
          <p:txBody>
            <a:bodyPr wrap="square" rtlCol="0">
              <a:spAutoFit/>
            </a:bodyPr>
            <a:lstStyle/>
            <a:p>
              <a:pPr algn="ctr"/>
              <a:r>
                <a:rPr lang="en-GB" b="1" dirty="0">
                  <a:solidFill>
                    <a:schemeClr val="bg1"/>
                  </a:solidFill>
                </a:rPr>
                <a:t>SUNDAY</a:t>
              </a:r>
            </a:p>
          </p:txBody>
        </p:sp>
      </p:gr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24" name="TextBox 23"/>
          <p:cNvSpPr txBox="1"/>
          <p:nvPr/>
        </p:nvSpPr>
        <p:spPr>
          <a:xfrm>
            <a:off x="704725" y="4326886"/>
            <a:ext cx="296118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[with me]</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8" name="TextBox 17"/>
          <p:cNvSpPr txBox="1"/>
          <p:nvPr/>
        </p:nvSpPr>
        <p:spPr>
          <a:xfrm>
            <a:off x="4631265" y="5449289"/>
            <a:ext cx="296118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[something]</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grpSp>
        <p:nvGrpSpPr>
          <p:cNvPr id="3" name="Group 2" descr="girl with long hair in a ponytail"/>
          <p:cNvGrpSpPr/>
          <p:nvPr/>
        </p:nvGrpSpPr>
        <p:grpSpPr>
          <a:xfrm>
            <a:off x="8939417" y="1279156"/>
            <a:ext cx="2451395" cy="1468849"/>
            <a:chOff x="8939417" y="1279156"/>
            <a:chExt cx="2451395" cy="1468849"/>
          </a:xfrm>
        </p:grpSpPr>
        <p:pic>
          <p:nvPicPr>
            <p:cNvPr id="17410" name="Picture 2" descr="girl with long hair in a ponytai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39417" y="1279156"/>
              <a:ext cx="1911735" cy="146884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10851152" y="2104596"/>
              <a:ext cx="539660" cy="261756"/>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pic>
        <p:nvPicPr>
          <p:cNvPr id="17414" name="Picture 6" descr="playing card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87621" y="4430082"/>
            <a:ext cx="1661523" cy="153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go_domin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go_doming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go_larg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go_larg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go_conmig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7" name="go_conmig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8" name="go_al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subTnLst>
                                    <p:audio>
                                      <p:cMediaNode>
                                        <p:cTn display="0" masterRel="sameClick">
                                          <p:stCondLst>
                                            <p:cond evt="begin" delay="0">
                                              <p:tn val="56"/>
                                            </p:cond>
                                          </p:stCondLst>
                                          <p:endCondLst>
                                            <p:cond evt="onStopAudio" delay="0">
                                              <p:tgtEl>
                                                <p:sldTgt/>
                                              </p:tgtEl>
                                            </p:cond>
                                          </p:endCondLst>
                                        </p:cTn>
                                        <p:tgtEl>
                                          <p:sndTgt r:embed="rId8" name="go_al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subTnLst>
                                    <p:audio>
                                      <p:cMediaNode>
                                        <p:cTn display="0" masterRel="sameClick">
                                          <p:stCondLst>
                                            <p:cond evt="begin" delay="0">
                                              <p:tn val="61"/>
                                            </p:cond>
                                          </p:stCondLst>
                                          <p:endCondLst>
                                            <p:cond evt="onStopAudio" delay="0">
                                              <p:tgtEl>
                                                <p:sldTgt/>
                                              </p:tgtEl>
                                            </p:cond>
                                          </p:endCondLst>
                                        </p:cTn>
                                        <p:tgtEl>
                                          <p:sndTgt r:embed="rId9" name="go_j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414"/>
                                        </p:tgtEl>
                                        <p:attrNameLst>
                                          <p:attrName>style.visibility</p:attrName>
                                        </p:attrNameLst>
                                      </p:cBhvr>
                                      <p:to>
                                        <p:strVal val="visible"/>
                                      </p:to>
                                    </p:set>
                                    <p:animEffect transition="in" filter="fade">
                                      <p:cBhvr>
                                        <p:cTn id="68" dur="500"/>
                                        <p:tgtEl>
                                          <p:spTgt spid="17414"/>
                                        </p:tgtEl>
                                      </p:cBhvr>
                                    </p:animEffect>
                                  </p:childTnLst>
                                  <p:subTnLst>
                                    <p:audio>
                                      <p:cMediaNode>
                                        <p:cTn display="0" masterRel="sameClick">
                                          <p:stCondLst>
                                            <p:cond evt="begin" delay="0">
                                              <p:tn val="66"/>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24" grpId="0"/>
      <p:bldP spid="16" grpId="0"/>
      <p:bldP spid="18" grpId="0"/>
      <p:bldP spid="11"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135834D-6025-4DC1-A5CE-F1DDA4CFAE0D}"/>
              </a:ext>
            </a:extLst>
          </p:cNvPr>
          <p:cNvSpPr/>
          <p:nvPr/>
        </p:nvSpPr>
        <p:spPr>
          <a:xfrm>
            <a:off x="4135627" y="78069"/>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1" name="Rectangle 20">
            <a:extLst>
              <a:ext uri="{FF2B5EF4-FFF2-40B4-BE49-F238E27FC236}">
                <a16:creationId xmlns:a16="http://schemas.microsoft.com/office/drawing/2014/main" id="{5DB0C30F-A2E9-43E9-A751-CA7AAC4FE140}"/>
              </a:ext>
            </a:extLst>
          </p:cNvPr>
          <p:cNvSpPr/>
          <p:nvPr/>
        </p:nvSpPr>
        <p:spPr>
          <a:xfrm>
            <a:off x="269049"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2" name="Rectangle 21">
            <a:extLst>
              <a:ext uri="{FF2B5EF4-FFF2-40B4-BE49-F238E27FC236}">
                <a16:creationId xmlns:a16="http://schemas.microsoft.com/office/drawing/2014/main" id="{B1F74A5A-58B0-4EB0-BC94-1F89CD175082}"/>
              </a:ext>
            </a:extLst>
          </p:cNvPr>
          <p:cNvSpPr/>
          <p:nvPr/>
        </p:nvSpPr>
        <p:spPr>
          <a:xfrm>
            <a:off x="278566"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3" name="Rectangle 22">
            <a:extLst>
              <a:ext uri="{FF2B5EF4-FFF2-40B4-BE49-F238E27FC236}">
                <a16:creationId xmlns:a16="http://schemas.microsoft.com/office/drawing/2014/main" id="{0BCC3905-CA76-475B-B1EC-3F1BAC7118F2}"/>
              </a:ext>
            </a:extLst>
          </p:cNvPr>
          <p:cNvSpPr/>
          <p:nvPr/>
        </p:nvSpPr>
        <p:spPr>
          <a:xfrm>
            <a:off x="4135628"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4" name="Rectangle 23">
            <a:extLst>
              <a:ext uri="{FF2B5EF4-FFF2-40B4-BE49-F238E27FC236}">
                <a16:creationId xmlns:a16="http://schemas.microsoft.com/office/drawing/2014/main" id="{05BC8F07-80CD-4D06-AA4F-98B10511FBCA}"/>
              </a:ext>
            </a:extLst>
          </p:cNvPr>
          <p:cNvSpPr/>
          <p:nvPr/>
        </p:nvSpPr>
        <p:spPr>
          <a:xfrm>
            <a:off x="8002205" y="78686"/>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5" name="Rectangle 24">
            <a:extLst>
              <a:ext uri="{FF2B5EF4-FFF2-40B4-BE49-F238E27FC236}">
                <a16:creationId xmlns:a16="http://schemas.microsoft.com/office/drawing/2014/main" id="{9CBA05CC-1397-49A3-9312-48C4EC4F5D1E}"/>
              </a:ext>
            </a:extLst>
          </p:cNvPr>
          <p:cNvSpPr/>
          <p:nvPr/>
        </p:nvSpPr>
        <p:spPr>
          <a:xfrm>
            <a:off x="7992690" y="32403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7" name="TextBox 26">
            <a:extLst>
              <a:ext uri="{FF2B5EF4-FFF2-40B4-BE49-F238E27FC236}">
                <a16:creationId xmlns:a16="http://schemas.microsoft.com/office/drawing/2014/main" id="{0644FC5F-D26B-40F8-8688-D2EA0997CA0C}"/>
              </a:ext>
            </a:extLst>
          </p:cNvPr>
          <p:cNvSpPr txBox="1"/>
          <p:nvPr/>
        </p:nvSpPr>
        <p:spPr>
          <a:xfrm>
            <a:off x="9162340" y="1967007"/>
            <a:ext cx="175240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famous </a:t>
            </a:r>
          </a:p>
        </p:txBody>
      </p:sp>
      <p:sp>
        <p:nvSpPr>
          <p:cNvPr id="28" name="TextBox 27">
            <a:extLst>
              <a:ext uri="{FF2B5EF4-FFF2-40B4-BE49-F238E27FC236}">
                <a16:creationId xmlns:a16="http://schemas.microsoft.com/office/drawing/2014/main" id="{65A2AA91-89C4-495D-9F2D-0783203CA5AB}"/>
              </a:ext>
            </a:extLst>
          </p:cNvPr>
          <p:cNvSpPr txBox="1"/>
          <p:nvPr/>
        </p:nvSpPr>
        <p:spPr>
          <a:xfrm>
            <a:off x="9386570" y="5068388"/>
            <a:ext cx="199632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ugly</a:t>
            </a:r>
          </a:p>
        </p:txBody>
      </p:sp>
      <p:pic>
        <p:nvPicPr>
          <p:cNvPr id="29" name="Picture 28" descr="http://www.clker.com/cliparts/c/f/4/9/12371000482029765734nicubunu_Comic_characters_Professor.svg.med.png">
            <a:extLst>
              <a:ext uri="{FF2B5EF4-FFF2-40B4-BE49-F238E27FC236}">
                <a16:creationId xmlns:a16="http://schemas.microsoft.com/office/drawing/2014/main" id="{CB2DBAD7-15EE-4F15-8B9D-80D90D7789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56118" y="3634785"/>
            <a:ext cx="938116" cy="1353623"/>
          </a:xfrm>
          <a:prstGeom prst="rect">
            <a:avLst/>
          </a:prstGeom>
          <a:noFill/>
          <a:ln>
            <a:noFill/>
          </a:ln>
        </p:spPr>
      </p:pic>
      <p:sp>
        <p:nvSpPr>
          <p:cNvPr id="30" name="TextBox 29">
            <a:extLst>
              <a:ext uri="{FF2B5EF4-FFF2-40B4-BE49-F238E27FC236}">
                <a16:creationId xmlns:a16="http://schemas.microsoft.com/office/drawing/2014/main" id="{34AEAFEF-945E-40E1-858C-BF4B6130EE11}"/>
              </a:ext>
            </a:extLst>
          </p:cNvPr>
          <p:cNvSpPr txBox="1"/>
          <p:nvPr/>
        </p:nvSpPr>
        <p:spPr>
          <a:xfrm>
            <a:off x="5456228" y="1967008"/>
            <a:ext cx="97754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rich </a:t>
            </a:r>
          </a:p>
        </p:txBody>
      </p:sp>
      <p:sp>
        <p:nvSpPr>
          <p:cNvPr id="31" name="TextBox 30">
            <a:extLst>
              <a:ext uri="{FF2B5EF4-FFF2-40B4-BE49-F238E27FC236}">
                <a16:creationId xmlns:a16="http://schemas.microsoft.com/office/drawing/2014/main" id="{56941BCE-961C-41AD-9E37-607D33C5921D}"/>
              </a:ext>
            </a:extLst>
          </p:cNvPr>
          <p:cNvSpPr txBox="1"/>
          <p:nvPr/>
        </p:nvSpPr>
        <p:spPr>
          <a:xfrm>
            <a:off x="1525942" y="5139170"/>
            <a:ext cx="151315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serious </a:t>
            </a:r>
          </a:p>
        </p:txBody>
      </p:sp>
      <p:sp>
        <p:nvSpPr>
          <p:cNvPr id="32" name="TextBox 31">
            <a:extLst>
              <a:ext uri="{FF2B5EF4-FFF2-40B4-BE49-F238E27FC236}">
                <a16:creationId xmlns:a16="http://schemas.microsoft.com/office/drawing/2014/main" id="{1907DD2B-4628-4FB4-BCE3-79B3C76E7F33}"/>
              </a:ext>
            </a:extLst>
          </p:cNvPr>
          <p:cNvSpPr txBox="1"/>
          <p:nvPr/>
        </p:nvSpPr>
        <p:spPr>
          <a:xfrm>
            <a:off x="5255020" y="5130951"/>
            <a:ext cx="171511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good </a:t>
            </a:r>
          </a:p>
        </p:txBody>
      </p:sp>
      <p:pic>
        <p:nvPicPr>
          <p:cNvPr id="33" name="Picture 2" descr="http://www.clker.com/cliparts/6/6/b/8/1195444732488161860Gerald_G_Man_Face_8_-_World_Label.svg.med.png">
            <a:extLst>
              <a:ext uri="{FF2B5EF4-FFF2-40B4-BE49-F238E27FC236}">
                <a16:creationId xmlns:a16="http://schemas.microsoft.com/office/drawing/2014/main" id="{C0570DE0-2EB9-43D6-B83B-04E8BBB972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5176" y="745301"/>
            <a:ext cx="1044962" cy="1128257"/>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33" descr="http://www.clker.com/cliparts/c/f/4/9/12371000482029765734nicubunu_Comic_characters_Professor.svg.med.png">
            <a:extLst>
              <a:ext uri="{FF2B5EF4-FFF2-40B4-BE49-F238E27FC236}">
                <a16:creationId xmlns:a16="http://schemas.microsoft.com/office/drawing/2014/main" id="{14EB2182-FDE9-499A-8F8F-33F2EF901D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28059" y="556075"/>
            <a:ext cx="692387" cy="1321987"/>
          </a:xfrm>
          <a:prstGeom prst="rect">
            <a:avLst/>
          </a:prstGeom>
          <a:noFill/>
          <a:ln>
            <a:noFill/>
          </a:ln>
        </p:spPr>
      </p:pic>
      <p:pic>
        <p:nvPicPr>
          <p:cNvPr id="35" name="Picture 2" descr="http://www.clker.com/cliparts/6/6/b/8/1195444732488161860Gerald_G_Man_Face_8_-_World_Label.svg.med.png">
            <a:extLst>
              <a:ext uri="{FF2B5EF4-FFF2-40B4-BE49-F238E27FC236}">
                <a16:creationId xmlns:a16="http://schemas.microsoft.com/office/drawing/2014/main" id="{01565ACD-11BE-4095-93A9-2B4D4CB61E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2522" y="3892840"/>
            <a:ext cx="1044962" cy="1128257"/>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35" descr="http://www.clker.com/cliparts/c/f/4/9/12371000482029765734nicubunu_Comic_characters_Professor.svg.med.png">
            <a:extLst>
              <a:ext uri="{FF2B5EF4-FFF2-40B4-BE49-F238E27FC236}">
                <a16:creationId xmlns:a16="http://schemas.microsoft.com/office/drawing/2014/main" id="{79033C7B-04FD-441A-9C13-379FAC6DDB5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85405" y="3703614"/>
            <a:ext cx="692387" cy="1321987"/>
          </a:xfrm>
          <a:prstGeom prst="rect">
            <a:avLst/>
          </a:prstGeom>
          <a:noFill/>
          <a:ln>
            <a:noFill/>
          </a:ln>
        </p:spPr>
      </p:pic>
      <p:pic>
        <p:nvPicPr>
          <p:cNvPr id="37" name="Picture 2" descr="http://www.clker.com/cliparts/6/6/b/8/1195444732488161860Gerald_G_Man_Face_8_-_World_Label.svg.med.png">
            <a:extLst>
              <a:ext uri="{FF2B5EF4-FFF2-40B4-BE49-F238E27FC236}">
                <a16:creationId xmlns:a16="http://schemas.microsoft.com/office/drawing/2014/main" id="{3F7195E4-8A42-463E-BBF6-2BACFCEDE1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8923" y="3886673"/>
            <a:ext cx="1044962" cy="1128257"/>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37" descr="http://www.clker.com/cliparts/c/f/4/9/12371000482029765734nicubunu_Comic_characters_Professor.svg.med.png">
            <a:extLst>
              <a:ext uri="{FF2B5EF4-FFF2-40B4-BE49-F238E27FC236}">
                <a16:creationId xmlns:a16="http://schemas.microsoft.com/office/drawing/2014/main" id="{7326A007-2628-4ABD-A5A6-B620CF3AAC6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41806" y="3697447"/>
            <a:ext cx="692387" cy="1321987"/>
          </a:xfrm>
          <a:prstGeom prst="rect">
            <a:avLst/>
          </a:prstGeom>
          <a:noFill/>
          <a:ln>
            <a:noFill/>
          </a:ln>
        </p:spPr>
      </p:pic>
      <p:pic>
        <p:nvPicPr>
          <p:cNvPr id="39" name="Picture 38" descr="http://www.clker.com/cliparts/c/f/4/9/12371000482029765734nicubunu_Comic_characters_Professor.svg.med.png">
            <a:extLst>
              <a:ext uri="{FF2B5EF4-FFF2-40B4-BE49-F238E27FC236}">
                <a16:creationId xmlns:a16="http://schemas.microsoft.com/office/drawing/2014/main" id="{45E6198F-AFCE-4DE1-AF0C-F676967592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466887" y="641770"/>
            <a:ext cx="938116" cy="1353623"/>
          </a:xfrm>
          <a:prstGeom prst="rect">
            <a:avLst/>
          </a:prstGeom>
          <a:noFill/>
          <a:ln>
            <a:noFill/>
          </a:ln>
        </p:spPr>
      </p:pic>
      <p:pic>
        <p:nvPicPr>
          <p:cNvPr id="40" name="Picture 39" descr="http://www.clker.com/cliparts/c/f/4/9/12371000482029765734nicubunu_Comic_characters_Professor.svg.med.png">
            <a:extLst>
              <a:ext uri="{FF2B5EF4-FFF2-40B4-BE49-F238E27FC236}">
                <a16:creationId xmlns:a16="http://schemas.microsoft.com/office/drawing/2014/main" id="{3F81C9FF-74C3-47C0-9778-91D6CF32FB6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09135" y="632617"/>
            <a:ext cx="938116" cy="1353623"/>
          </a:xfrm>
          <a:prstGeom prst="rect">
            <a:avLst/>
          </a:prstGeom>
          <a:noFill/>
          <a:ln>
            <a:noFill/>
          </a:ln>
        </p:spPr>
      </p:pic>
      <p:sp>
        <p:nvSpPr>
          <p:cNvPr id="3" name="Title 2">
            <a:extLst>
              <a:ext uri="{FF2B5EF4-FFF2-40B4-BE49-F238E27FC236}">
                <a16:creationId xmlns:a16="http://schemas.microsoft.com/office/drawing/2014/main" id="{9154212F-9FED-4943-846D-ACA55D213011}"/>
              </a:ext>
            </a:extLst>
          </p:cNvPr>
          <p:cNvSpPr>
            <a:spLocks noGrp="1"/>
          </p:cNvSpPr>
          <p:nvPr>
            <p:ph type="title"/>
          </p:nvPr>
        </p:nvSpPr>
        <p:spPr>
          <a:xfrm>
            <a:off x="1257188" y="1637831"/>
            <a:ext cx="10515600" cy="1325563"/>
          </a:xfrm>
        </p:spPr>
        <p:txBody>
          <a:bodyPr/>
          <a:lstStyle/>
          <a:p>
            <a:r>
              <a:rPr lang="en-GB" sz="3200" kern="1200" dirty="0">
                <a:solidFill>
                  <a:srgbClr val="002060"/>
                </a:solidFill>
                <a:effectLst/>
                <a:latin typeface="Century Gothic" panose="020B0502020202020204" pitchFamily="34" charset="0"/>
                <a:ea typeface="+mn-ea"/>
                <a:cs typeface="+mn-cs"/>
              </a:rPr>
              <a:t>strange</a:t>
            </a:r>
            <a:endParaRPr lang="en-GB" dirty="0"/>
          </a:p>
        </p:txBody>
      </p:sp>
    </p:spTree>
    <p:extLst>
      <p:ext uri="{BB962C8B-B14F-4D97-AF65-F5344CB8AC3E}">
        <p14:creationId xmlns:p14="http://schemas.microsoft.com/office/powerpoint/2010/main" val="3895826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719AB-FB05-4995-B6B0-95588A3DB01F}"/>
              </a:ext>
            </a:extLst>
          </p:cNvPr>
          <p:cNvSpPr/>
          <p:nvPr/>
        </p:nvSpPr>
        <p:spPr>
          <a:xfrm>
            <a:off x="4135627" y="78069"/>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3" name="Rectangle 2">
            <a:extLst>
              <a:ext uri="{FF2B5EF4-FFF2-40B4-BE49-F238E27FC236}">
                <a16:creationId xmlns:a16="http://schemas.microsoft.com/office/drawing/2014/main" id="{0A02AAFD-74DD-4B02-8DCA-BC7E056193F9}"/>
              </a:ext>
            </a:extLst>
          </p:cNvPr>
          <p:cNvSpPr/>
          <p:nvPr/>
        </p:nvSpPr>
        <p:spPr>
          <a:xfrm>
            <a:off x="269049"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4" name="Rectangle 3">
            <a:extLst>
              <a:ext uri="{FF2B5EF4-FFF2-40B4-BE49-F238E27FC236}">
                <a16:creationId xmlns:a16="http://schemas.microsoft.com/office/drawing/2014/main" id="{A1EDCFB1-E45D-42E7-A471-2AF1EBB8D210}"/>
              </a:ext>
            </a:extLst>
          </p:cNvPr>
          <p:cNvSpPr/>
          <p:nvPr/>
        </p:nvSpPr>
        <p:spPr>
          <a:xfrm>
            <a:off x="278566"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 name="Rectangle 4">
            <a:extLst>
              <a:ext uri="{FF2B5EF4-FFF2-40B4-BE49-F238E27FC236}">
                <a16:creationId xmlns:a16="http://schemas.microsoft.com/office/drawing/2014/main" id="{B2C76F2F-D54A-422A-817D-A79AE3BEC89B}"/>
              </a:ext>
            </a:extLst>
          </p:cNvPr>
          <p:cNvSpPr/>
          <p:nvPr/>
        </p:nvSpPr>
        <p:spPr>
          <a:xfrm>
            <a:off x="4135628"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 name="Rectangle 5">
            <a:extLst>
              <a:ext uri="{FF2B5EF4-FFF2-40B4-BE49-F238E27FC236}">
                <a16:creationId xmlns:a16="http://schemas.microsoft.com/office/drawing/2014/main" id="{77F904F5-6184-4952-8F4C-628B232E971C}"/>
              </a:ext>
            </a:extLst>
          </p:cNvPr>
          <p:cNvSpPr/>
          <p:nvPr/>
        </p:nvSpPr>
        <p:spPr>
          <a:xfrm>
            <a:off x="8002205" y="78686"/>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7" name="Rectangle 6">
            <a:extLst>
              <a:ext uri="{FF2B5EF4-FFF2-40B4-BE49-F238E27FC236}">
                <a16:creationId xmlns:a16="http://schemas.microsoft.com/office/drawing/2014/main" id="{13C724EB-2E57-4153-A4BA-D2C6A67EC3C0}"/>
              </a:ext>
            </a:extLst>
          </p:cNvPr>
          <p:cNvSpPr/>
          <p:nvPr/>
        </p:nvSpPr>
        <p:spPr>
          <a:xfrm>
            <a:off x="7992690" y="32403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TextBox 8">
            <a:extLst>
              <a:ext uri="{FF2B5EF4-FFF2-40B4-BE49-F238E27FC236}">
                <a16:creationId xmlns:a16="http://schemas.microsoft.com/office/drawing/2014/main" id="{5CB52327-2462-47F3-9EB9-FEB5BE3C0934}"/>
              </a:ext>
            </a:extLst>
          </p:cNvPr>
          <p:cNvSpPr txBox="1"/>
          <p:nvPr/>
        </p:nvSpPr>
        <p:spPr>
          <a:xfrm>
            <a:off x="9484613" y="1983269"/>
            <a:ext cx="175240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calm </a:t>
            </a:r>
          </a:p>
        </p:txBody>
      </p:sp>
      <p:sp>
        <p:nvSpPr>
          <p:cNvPr id="10" name="TextBox 9">
            <a:extLst>
              <a:ext uri="{FF2B5EF4-FFF2-40B4-BE49-F238E27FC236}">
                <a16:creationId xmlns:a16="http://schemas.microsoft.com/office/drawing/2014/main" id="{67B89AE2-A44F-4994-9FA9-79FC5E506D01}"/>
              </a:ext>
            </a:extLst>
          </p:cNvPr>
          <p:cNvSpPr txBox="1"/>
          <p:nvPr/>
        </p:nvSpPr>
        <p:spPr>
          <a:xfrm>
            <a:off x="9240688" y="5077683"/>
            <a:ext cx="199632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pretty</a:t>
            </a:r>
          </a:p>
        </p:txBody>
      </p:sp>
      <p:sp>
        <p:nvSpPr>
          <p:cNvPr id="11" name="TextBox 10">
            <a:extLst>
              <a:ext uri="{FF2B5EF4-FFF2-40B4-BE49-F238E27FC236}">
                <a16:creationId xmlns:a16="http://schemas.microsoft.com/office/drawing/2014/main" id="{F535F4AF-4278-4C46-9996-43891A728256}"/>
              </a:ext>
            </a:extLst>
          </p:cNvPr>
          <p:cNvSpPr txBox="1"/>
          <p:nvPr/>
        </p:nvSpPr>
        <p:spPr>
          <a:xfrm>
            <a:off x="5366786" y="2025871"/>
            <a:ext cx="173951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famous </a:t>
            </a:r>
          </a:p>
        </p:txBody>
      </p:sp>
      <p:sp>
        <p:nvSpPr>
          <p:cNvPr id="12" name="TextBox 11">
            <a:extLst>
              <a:ext uri="{FF2B5EF4-FFF2-40B4-BE49-F238E27FC236}">
                <a16:creationId xmlns:a16="http://schemas.microsoft.com/office/drawing/2014/main" id="{73194095-FB69-4BFA-9A39-85AE9B1C3EA9}"/>
              </a:ext>
            </a:extLst>
          </p:cNvPr>
          <p:cNvSpPr txBox="1"/>
          <p:nvPr/>
        </p:nvSpPr>
        <p:spPr>
          <a:xfrm>
            <a:off x="1525942" y="5139170"/>
            <a:ext cx="1689505"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silly </a:t>
            </a:r>
          </a:p>
        </p:txBody>
      </p:sp>
      <p:sp>
        <p:nvSpPr>
          <p:cNvPr id="13" name="TextBox 12">
            <a:extLst>
              <a:ext uri="{FF2B5EF4-FFF2-40B4-BE49-F238E27FC236}">
                <a16:creationId xmlns:a16="http://schemas.microsoft.com/office/drawing/2014/main" id="{ECD94EB7-A91C-4F0D-94E0-826C31B994F7}"/>
              </a:ext>
            </a:extLst>
          </p:cNvPr>
          <p:cNvSpPr txBox="1"/>
          <p:nvPr/>
        </p:nvSpPr>
        <p:spPr>
          <a:xfrm>
            <a:off x="5584118" y="5139170"/>
            <a:ext cx="92806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tall </a:t>
            </a:r>
          </a:p>
        </p:txBody>
      </p:sp>
      <p:pic>
        <p:nvPicPr>
          <p:cNvPr id="14" name="Picture 8" descr="http://www.clker.com/cliparts/d/b/1/f/1194984552173837810woman_01.svg.med.png">
            <a:extLst>
              <a:ext uri="{FF2B5EF4-FFF2-40B4-BE49-F238E27FC236}">
                <a16:creationId xmlns:a16="http://schemas.microsoft.com/office/drawing/2014/main" id="{46DB6FB9-BFEB-4705-8B5C-295FB1DDD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165" y="421286"/>
            <a:ext cx="890347" cy="139440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8" descr="http://www.clker.com/cliparts/d/b/1/f/1194984552173837810woman_01.svg.med.png">
            <a:extLst>
              <a:ext uri="{FF2B5EF4-FFF2-40B4-BE49-F238E27FC236}">
                <a16:creationId xmlns:a16="http://schemas.microsoft.com/office/drawing/2014/main" id="{C02E4E59-E4E9-4390-A398-B9A69C114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451" y="552949"/>
            <a:ext cx="890347" cy="139440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8" descr="http://www.clker.com/cliparts/d/b/1/f/1194984552173837810woman_01.svg.med.png">
            <a:extLst>
              <a:ext uri="{FF2B5EF4-FFF2-40B4-BE49-F238E27FC236}">
                <a16:creationId xmlns:a16="http://schemas.microsoft.com/office/drawing/2014/main" id="{D5970DB5-84B5-4035-8A2E-D0F82FF51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144" y="3703078"/>
            <a:ext cx="890347" cy="139440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6" descr="http://www.clker.com/cliparts/Z/v/d/1/4/W/womn-md.png">
            <a:extLst>
              <a:ext uri="{FF2B5EF4-FFF2-40B4-BE49-F238E27FC236}">
                <a16:creationId xmlns:a16="http://schemas.microsoft.com/office/drawing/2014/main" id="{2F281BE0-2801-41A0-9F85-49E304DD1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510" y="326950"/>
            <a:ext cx="732546" cy="159532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8" descr="http://www.clker.com/cliparts/d/b/1/f/1194984552173837810woman_01.svg.med.png">
            <a:extLst>
              <a:ext uri="{FF2B5EF4-FFF2-40B4-BE49-F238E27FC236}">
                <a16:creationId xmlns:a16="http://schemas.microsoft.com/office/drawing/2014/main" id="{C8D8AECE-63DB-4E5C-B457-B524E108E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787" y="504192"/>
            <a:ext cx="890347" cy="1394406"/>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6" descr="http://www.clker.com/cliparts/Z/v/d/1/4/W/womn-md.png">
            <a:extLst>
              <a:ext uri="{FF2B5EF4-FFF2-40B4-BE49-F238E27FC236}">
                <a16:creationId xmlns:a16="http://schemas.microsoft.com/office/drawing/2014/main" id="{24240DAE-0A78-446D-93EC-5B388D9CB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2580" y="3482362"/>
            <a:ext cx="732546" cy="1595321"/>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8" descr="http://www.clker.com/cliparts/d/b/1/f/1194984552173837810woman_01.svg.med.png">
            <a:extLst>
              <a:ext uri="{FF2B5EF4-FFF2-40B4-BE49-F238E27FC236}">
                <a16:creationId xmlns:a16="http://schemas.microsoft.com/office/drawing/2014/main" id="{03C76B24-9B2C-4150-9F79-26043A19E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2614" y="3625966"/>
            <a:ext cx="890347" cy="1394406"/>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6" descr="http://www.clker.com/cliparts/Z/v/d/1/4/W/womn-md.png">
            <a:extLst>
              <a:ext uri="{FF2B5EF4-FFF2-40B4-BE49-F238E27FC236}">
                <a16:creationId xmlns:a16="http://schemas.microsoft.com/office/drawing/2014/main" id="{C2871AF3-A050-48CC-8E1F-F3E58FEFA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340" y="3543849"/>
            <a:ext cx="732546" cy="159532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8" descr="http://www.clker.com/cliparts/d/b/1/f/1194984552173837810woman_01.svg.med.png">
            <a:extLst>
              <a:ext uri="{FF2B5EF4-FFF2-40B4-BE49-F238E27FC236}">
                <a16:creationId xmlns:a16="http://schemas.microsoft.com/office/drawing/2014/main" id="{6E671A0F-EF99-4706-8C9B-D2FAA6C0D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374" y="3687453"/>
            <a:ext cx="890347" cy="1394406"/>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itle 22">
            <a:extLst>
              <a:ext uri="{FF2B5EF4-FFF2-40B4-BE49-F238E27FC236}">
                <a16:creationId xmlns:a16="http://schemas.microsoft.com/office/drawing/2014/main" id="{0D88EBDE-A50A-4587-A87B-3C8A962D1F8B}"/>
              </a:ext>
            </a:extLst>
          </p:cNvPr>
          <p:cNvSpPr>
            <a:spLocks noGrp="1"/>
          </p:cNvSpPr>
          <p:nvPr>
            <p:ph type="title"/>
          </p:nvPr>
        </p:nvSpPr>
        <p:spPr>
          <a:xfrm>
            <a:off x="1635853" y="1698742"/>
            <a:ext cx="10515600" cy="1325563"/>
          </a:xfrm>
        </p:spPr>
        <p:txBody>
          <a:bodyPr/>
          <a:lstStyle/>
          <a:p>
            <a:r>
              <a:rPr lang="en-GB" sz="3200" kern="1200" dirty="0">
                <a:solidFill>
                  <a:srgbClr val="002060"/>
                </a:solidFill>
                <a:effectLst/>
                <a:latin typeface="Century Gothic" panose="020B0502020202020204" pitchFamily="34" charset="0"/>
                <a:ea typeface="+mn-ea"/>
                <a:cs typeface="+mn-cs"/>
              </a:rPr>
              <a:t>bad</a:t>
            </a:r>
            <a:endParaRPr lang="en-GB" dirty="0"/>
          </a:p>
        </p:txBody>
      </p:sp>
    </p:spTree>
    <p:extLst>
      <p:ext uri="{BB962C8B-B14F-4D97-AF65-F5344CB8AC3E}">
        <p14:creationId xmlns:p14="http://schemas.microsoft.com/office/powerpoint/2010/main" val="323210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9C61E93-15BA-4797-9113-8DFCE1887187}"/>
              </a:ext>
            </a:extLst>
          </p:cNvPr>
          <p:cNvGraphicFramePr>
            <a:graphicFrameLocks noGrp="1"/>
          </p:cNvGraphicFramePr>
          <p:nvPr>
            <p:extLst>
              <p:ext uri="{D42A27DB-BD31-4B8C-83A1-F6EECF244321}">
                <p14:modId xmlns:p14="http://schemas.microsoft.com/office/powerpoint/2010/main" val="4161638185"/>
              </p:ext>
            </p:extLst>
          </p:nvPr>
        </p:nvGraphicFramePr>
        <p:xfrm>
          <a:off x="1306290" y="3319825"/>
          <a:ext cx="9347199" cy="2797024"/>
        </p:xfrm>
        <a:graphic>
          <a:graphicData uri="http://schemas.openxmlformats.org/drawingml/2006/table">
            <a:tbl>
              <a:tblPr firstRow="1" bandRow="1">
                <a:tableStyleId>{8A107856-5554-42FB-B03E-39F5DBC370BA}</a:tableStyleId>
              </a:tblPr>
              <a:tblGrid>
                <a:gridCol w="3643085">
                  <a:extLst>
                    <a:ext uri="{9D8B030D-6E8A-4147-A177-3AD203B41FA5}">
                      <a16:colId xmlns:a16="http://schemas.microsoft.com/office/drawing/2014/main" val="207507314"/>
                    </a:ext>
                  </a:extLst>
                </a:gridCol>
                <a:gridCol w="5704114">
                  <a:extLst>
                    <a:ext uri="{9D8B030D-6E8A-4147-A177-3AD203B41FA5}">
                      <a16:colId xmlns:a16="http://schemas.microsoft.com/office/drawing/2014/main" val="2174525131"/>
                    </a:ext>
                  </a:extLst>
                </a:gridCol>
              </a:tblGrid>
              <a:tr h="699256">
                <a:tc>
                  <a:txBody>
                    <a:bodyPr/>
                    <a:lstStyle/>
                    <a:p>
                      <a:endParaRPr lang="en-GB" dirty="0"/>
                    </a:p>
                  </a:txBody>
                  <a:tcPr/>
                </a:tc>
                <a:tc>
                  <a:txBody>
                    <a:bodyPr/>
                    <a:lstStyle/>
                    <a:p>
                      <a:endParaRPr lang="en-GB"/>
                    </a:p>
                  </a:txBody>
                  <a:tcPr/>
                </a:tc>
                <a:extLst>
                  <a:ext uri="{0D108BD9-81ED-4DB2-BD59-A6C34878D82A}">
                    <a16:rowId xmlns:a16="http://schemas.microsoft.com/office/drawing/2014/main" val="554954708"/>
                  </a:ext>
                </a:extLst>
              </a:tr>
              <a:tr h="69925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43301324"/>
                  </a:ext>
                </a:extLst>
              </a:tr>
              <a:tr h="699256">
                <a:tc>
                  <a:txBody>
                    <a:bodyPr/>
                    <a:lstStyle/>
                    <a:p>
                      <a:endParaRPr lang="en-GB"/>
                    </a:p>
                  </a:txBody>
                  <a:tcPr/>
                </a:tc>
                <a:tc>
                  <a:txBody>
                    <a:bodyPr/>
                    <a:lstStyle/>
                    <a:p>
                      <a:endParaRPr lang="en-GB" dirty="0"/>
                    </a:p>
                  </a:txBody>
                  <a:tcPr/>
                </a:tc>
                <a:extLst>
                  <a:ext uri="{0D108BD9-81ED-4DB2-BD59-A6C34878D82A}">
                    <a16:rowId xmlns:a16="http://schemas.microsoft.com/office/drawing/2014/main" val="3043556265"/>
                  </a:ext>
                </a:extLst>
              </a:tr>
              <a:tr h="699256">
                <a:tc>
                  <a:txBody>
                    <a:bodyPr/>
                    <a:lstStyle/>
                    <a:p>
                      <a:endParaRPr lang="en-GB"/>
                    </a:p>
                  </a:txBody>
                  <a:tcPr/>
                </a:tc>
                <a:tc>
                  <a:txBody>
                    <a:bodyPr/>
                    <a:lstStyle/>
                    <a:p>
                      <a:endParaRPr lang="en-GB" dirty="0"/>
                    </a:p>
                  </a:txBody>
                  <a:tcPr/>
                </a:tc>
                <a:extLst>
                  <a:ext uri="{0D108BD9-81ED-4DB2-BD59-A6C34878D82A}">
                    <a16:rowId xmlns:a16="http://schemas.microsoft.com/office/drawing/2014/main" val="1302671124"/>
                  </a:ext>
                </a:extLst>
              </a:tr>
            </a:tbl>
          </a:graphicData>
        </a:graphic>
      </p:graphicFrame>
      <p:sp>
        <p:nvSpPr>
          <p:cNvPr id="7" name="TextBox 6">
            <a:extLst>
              <a:ext uri="{FF2B5EF4-FFF2-40B4-BE49-F238E27FC236}">
                <a16:creationId xmlns:a16="http://schemas.microsoft.com/office/drawing/2014/main" id="{235064DE-A4B9-4986-A155-EBE781B25B59}"/>
              </a:ext>
            </a:extLst>
          </p:cNvPr>
          <p:cNvSpPr txBox="1"/>
          <p:nvPr/>
        </p:nvSpPr>
        <p:spPr>
          <a:xfrm>
            <a:off x="1770747" y="3483047"/>
            <a:ext cx="3875315"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Señor Garcia </a:t>
            </a:r>
            <a:r>
              <a:rPr lang="en-GB" sz="2200" dirty="0">
                <a:solidFill>
                  <a:srgbClr val="002060"/>
                </a:solidFill>
                <a:latin typeface="Century Gothic" panose="020B0502020202020204" pitchFamily="34" charset="0"/>
              </a:rPr>
              <a:t>(‘he is’)</a:t>
            </a:r>
          </a:p>
        </p:txBody>
      </p:sp>
      <p:sp>
        <p:nvSpPr>
          <p:cNvPr id="8" name="TextBox 7">
            <a:extLst>
              <a:ext uri="{FF2B5EF4-FFF2-40B4-BE49-F238E27FC236}">
                <a16:creationId xmlns:a16="http://schemas.microsoft.com/office/drawing/2014/main" id="{1EDEDDC4-3F97-4333-A783-3643C3D493B2}"/>
              </a:ext>
            </a:extLst>
          </p:cNvPr>
          <p:cNvSpPr txBox="1"/>
          <p:nvPr/>
        </p:nvSpPr>
        <p:spPr>
          <a:xfrm>
            <a:off x="5069117" y="3468378"/>
            <a:ext cx="587828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Señores Garcia y Rodriguez </a:t>
            </a:r>
            <a:r>
              <a:rPr lang="en-GB" sz="2200" dirty="0">
                <a:solidFill>
                  <a:srgbClr val="002060"/>
                </a:solidFill>
                <a:latin typeface="Century Gothic" panose="020B0502020202020204" pitchFamily="34" charset="0"/>
              </a:rPr>
              <a:t>(‘they are’)</a:t>
            </a:r>
          </a:p>
        </p:txBody>
      </p:sp>
      <p:sp>
        <p:nvSpPr>
          <p:cNvPr id="9" name="TextBox 8">
            <a:extLst>
              <a:ext uri="{FF2B5EF4-FFF2-40B4-BE49-F238E27FC236}">
                <a16:creationId xmlns:a16="http://schemas.microsoft.com/office/drawing/2014/main" id="{46206EAD-547A-4EDC-90C3-9C2827EED1F4}"/>
              </a:ext>
            </a:extLst>
          </p:cNvPr>
          <p:cNvSpPr txBox="1"/>
          <p:nvPr/>
        </p:nvSpPr>
        <p:spPr>
          <a:xfrm>
            <a:off x="2714178" y="4109645"/>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strange</a:t>
            </a:r>
          </a:p>
        </p:txBody>
      </p:sp>
      <p:sp>
        <p:nvSpPr>
          <p:cNvPr id="10" name="TextBox 9">
            <a:extLst>
              <a:ext uri="{FF2B5EF4-FFF2-40B4-BE49-F238E27FC236}">
                <a16:creationId xmlns:a16="http://schemas.microsoft.com/office/drawing/2014/main" id="{6EBC7633-0A49-44A0-B74B-430A5AD36877}"/>
              </a:ext>
            </a:extLst>
          </p:cNvPr>
          <p:cNvSpPr txBox="1"/>
          <p:nvPr/>
        </p:nvSpPr>
        <p:spPr>
          <a:xfrm>
            <a:off x="7264406" y="4109645"/>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rich</a:t>
            </a:r>
          </a:p>
        </p:txBody>
      </p:sp>
      <p:sp>
        <p:nvSpPr>
          <p:cNvPr id="12" name="TextBox 11">
            <a:extLst>
              <a:ext uri="{FF2B5EF4-FFF2-40B4-BE49-F238E27FC236}">
                <a16:creationId xmlns:a16="http://schemas.microsoft.com/office/drawing/2014/main" id="{3684BB51-DDDE-4D46-A596-A1D79C5CE5E4}"/>
              </a:ext>
            </a:extLst>
          </p:cNvPr>
          <p:cNvSpPr txBox="1"/>
          <p:nvPr/>
        </p:nvSpPr>
        <p:spPr>
          <a:xfrm>
            <a:off x="7264405" y="4828644"/>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serious</a:t>
            </a:r>
          </a:p>
        </p:txBody>
      </p:sp>
      <p:sp>
        <p:nvSpPr>
          <p:cNvPr id="13" name="TextBox 12">
            <a:extLst>
              <a:ext uri="{FF2B5EF4-FFF2-40B4-BE49-F238E27FC236}">
                <a16:creationId xmlns:a16="http://schemas.microsoft.com/office/drawing/2014/main" id="{AC9D9275-4180-4726-AEDE-81EFCA0457D0}"/>
              </a:ext>
            </a:extLst>
          </p:cNvPr>
          <p:cNvSpPr txBox="1"/>
          <p:nvPr/>
        </p:nvSpPr>
        <p:spPr>
          <a:xfrm>
            <a:off x="2674263" y="4816944"/>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good</a:t>
            </a:r>
          </a:p>
        </p:txBody>
      </p:sp>
      <p:sp>
        <p:nvSpPr>
          <p:cNvPr id="14" name="TextBox 13">
            <a:extLst>
              <a:ext uri="{FF2B5EF4-FFF2-40B4-BE49-F238E27FC236}">
                <a16:creationId xmlns:a16="http://schemas.microsoft.com/office/drawing/2014/main" id="{808F2643-0248-42FB-AC72-C10020ECFAF5}"/>
              </a:ext>
            </a:extLst>
          </p:cNvPr>
          <p:cNvSpPr txBox="1"/>
          <p:nvPr/>
        </p:nvSpPr>
        <p:spPr>
          <a:xfrm>
            <a:off x="2674262" y="5524243"/>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famous</a:t>
            </a:r>
          </a:p>
        </p:txBody>
      </p:sp>
      <p:sp>
        <p:nvSpPr>
          <p:cNvPr id="15" name="TextBox 14">
            <a:extLst>
              <a:ext uri="{FF2B5EF4-FFF2-40B4-BE49-F238E27FC236}">
                <a16:creationId xmlns:a16="http://schemas.microsoft.com/office/drawing/2014/main" id="{7096737E-1E4F-4D8F-845B-3E69DC844C12}"/>
              </a:ext>
            </a:extLst>
          </p:cNvPr>
          <p:cNvSpPr txBox="1"/>
          <p:nvPr/>
        </p:nvSpPr>
        <p:spPr>
          <a:xfrm>
            <a:off x="7264405" y="5514736"/>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ugly</a:t>
            </a:r>
          </a:p>
        </p:txBody>
      </p:sp>
      <p:sp>
        <p:nvSpPr>
          <p:cNvPr id="16" name="TextBox 15">
            <a:extLst>
              <a:ext uri="{FF2B5EF4-FFF2-40B4-BE49-F238E27FC236}">
                <a16:creationId xmlns:a16="http://schemas.microsoft.com/office/drawing/2014/main" id="{90E55956-9B0F-49CA-A768-196E9E47BA89}"/>
              </a:ext>
            </a:extLst>
          </p:cNvPr>
          <p:cNvSpPr txBox="1"/>
          <p:nvPr/>
        </p:nvSpPr>
        <p:spPr>
          <a:xfrm>
            <a:off x="-14512" y="3259536"/>
            <a:ext cx="2002972"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Persona B</a:t>
            </a:r>
          </a:p>
        </p:txBody>
      </p:sp>
      <p:graphicFrame>
        <p:nvGraphicFramePr>
          <p:cNvPr id="18" name="Table 17">
            <a:extLst>
              <a:ext uri="{FF2B5EF4-FFF2-40B4-BE49-F238E27FC236}">
                <a16:creationId xmlns:a16="http://schemas.microsoft.com/office/drawing/2014/main" id="{BB68F63D-B8FD-4BB9-9FAF-63073F4C7495}"/>
              </a:ext>
            </a:extLst>
          </p:cNvPr>
          <p:cNvGraphicFramePr>
            <a:graphicFrameLocks noGrp="1"/>
          </p:cNvGraphicFramePr>
          <p:nvPr>
            <p:extLst>
              <p:ext uri="{D42A27DB-BD31-4B8C-83A1-F6EECF244321}">
                <p14:modId xmlns:p14="http://schemas.microsoft.com/office/powerpoint/2010/main" val="3055416645"/>
              </p:ext>
            </p:extLst>
          </p:nvPr>
        </p:nvGraphicFramePr>
        <p:xfrm>
          <a:off x="1306290" y="205178"/>
          <a:ext cx="9347199" cy="2797024"/>
        </p:xfrm>
        <a:graphic>
          <a:graphicData uri="http://schemas.openxmlformats.org/drawingml/2006/table">
            <a:tbl>
              <a:tblPr firstRow="1" bandRow="1">
                <a:tableStyleId>{8A107856-5554-42FB-B03E-39F5DBC370BA}</a:tableStyleId>
              </a:tblPr>
              <a:tblGrid>
                <a:gridCol w="3619189">
                  <a:extLst>
                    <a:ext uri="{9D8B030D-6E8A-4147-A177-3AD203B41FA5}">
                      <a16:colId xmlns:a16="http://schemas.microsoft.com/office/drawing/2014/main" val="207507314"/>
                    </a:ext>
                  </a:extLst>
                </a:gridCol>
                <a:gridCol w="5728010">
                  <a:extLst>
                    <a:ext uri="{9D8B030D-6E8A-4147-A177-3AD203B41FA5}">
                      <a16:colId xmlns:a16="http://schemas.microsoft.com/office/drawing/2014/main" val="2174525131"/>
                    </a:ext>
                  </a:extLst>
                </a:gridCol>
              </a:tblGrid>
              <a:tr h="69925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54954708"/>
                  </a:ext>
                </a:extLst>
              </a:tr>
              <a:tr h="69925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43301324"/>
                  </a:ext>
                </a:extLst>
              </a:tr>
              <a:tr h="699256">
                <a:tc>
                  <a:txBody>
                    <a:bodyPr/>
                    <a:lstStyle/>
                    <a:p>
                      <a:endParaRPr lang="en-GB"/>
                    </a:p>
                  </a:txBody>
                  <a:tcPr/>
                </a:tc>
                <a:tc>
                  <a:txBody>
                    <a:bodyPr/>
                    <a:lstStyle/>
                    <a:p>
                      <a:endParaRPr lang="en-GB" dirty="0"/>
                    </a:p>
                  </a:txBody>
                  <a:tcPr/>
                </a:tc>
                <a:extLst>
                  <a:ext uri="{0D108BD9-81ED-4DB2-BD59-A6C34878D82A}">
                    <a16:rowId xmlns:a16="http://schemas.microsoft.com/office/drawing/2014/main" val="3043556265"/>
                  </a:ext>
                </a:extLst>
              </a:tr>
              <a:tr h="699256">
                <a:tc>
                  <a:txBody>
                    <a:bodyPr/>
                    <a:lstStyle/>
                    <a:p>
                      <a:endParaRPr lang="en-GB"/>
                    </a:p>
                  </a:txBody>
                  <a:tcPr/>
                </a:tc>
                <a:tc>
                  <a:txBody>
                    <a:bodyPr/>
                    <a:lstStyle/>
                    <a:p>
                      <a:endParaRPr lang="en-GB" dirty="0"/>
                    </a:p>
                  </a:txBody>
                  <a:tcPr/>
                </a:tc>
                <a:extLst>
                  <a:ext uri="{0D108BD9-81ED-4DB2-BD59-A6C34878D82A}">
                    <a16:rowId xmlns:a16="http://schemas.microsoft.com/office/drawing/2014/main" val="1302671124"/>
                  </a:ext>
                </a:extLst>
              </a:tr>
            </a:tbl>
          </a:graphicData>
        </a:graphic>
      </p:graphicFrame>
      <p:sp>
        <p:nvSpPr>
          <p:cNvPr id="19" name="TextBox 18">
            <a:extLst>
              <a:ext uri="{FF2B5EF4-FFF2-40B4-BE49-F238E27FC236}">
                <a16:creationId xmlns:a16="http://schemas.microsoft.com/office/drawing/2014/main" id="{E797CB04-E6AE-4522-8A4E-E44A64F88D1F}"/>
              </a:ext>
            </a:extLst>
          </p:cNvPr>
          <p:cNvSpPr txBox="1"/>
          <p:nvPr/>
        </p:nvSpPr>
        <p:spPr>
          <a:xfrm>
            <a:off x="1625606" y="306079"/>
            <a:ext cx="3643086"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Señora</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López</a:t>
            </a:r>
            <a:r>
              <a:rPr lang="en-GB" sz="2200" dirty="0">
                <a:solidFill>
                  <a:srgbClr val="002060"/>
                </a:solidFill>
                <a:latin typeface="Century Gothic" panose="020B0502020202020204" pitchFamily="34" charset="0"/>
              </a:rPr>
              <a:t> (‘she is)’</a:t>
            </a:r>
          </a:p>
        </p:txBody>
      </p:sp>
      <p:sp>
        <p:nvSpPr>
          <p:cNvPr id="20" name="TextBox 19">
            <a:extLst>
              <a:ext uri="{FF2B5EF4-FFF2-40B4-BE49-F238E27FC236}">
                <a16:creationId xmlns:a16="http://schemas.microsoft.com/office/drawing/2014/main" id="{E4A6EAE6-157A-4705-B6EF-7CD8F9D19C51}"/>
              </a:ext>
            </a:extLst>
          </p:cNvPr>
          <p:cNvSpPr txBox="1"/>
          <p:nvPr/>
        </p:nvSpPr>
        <p:spPr>
          <a:xfrm>
            <a:off x="5188860" y="320184"/>
            <a:ext cx="5638801"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Señoras López y Casanova </a:t>
            </a:r>
            <a:r>
              <a:rPr lang="en-GB" sz="2200" dirty="0">
                <a:solidFill>
                  <a:srgbClr val="002060"/>
                </a:solidFill>
                <a:latin typeface="Century Gothic" panose="020B0502020202020204" pitchFamily="34" charset="0"/>
              </a:rPr>
              <a:t>(‘they are’)</a:t>
            </a:r>
          </a:p>
        </p:txBody>
      </p:sp>
      <p:sp>
        <p:nvSpPr>
          <p:cNvPr id="21" name="TextBox 20">
            <a:extLst>
              <a:ext uri="{FF2B5EF4-FFF2-40B4-BE49-F238E27FC236}">
                <a16:creationId xmlns:a16="http://schemas.microsoft.com/office/drawing/2014/main" id="{5551CE47-C738-42A8-9DCE-5D112EFB31EC}"/>
              </a:ext>
            </a:extLst>
          </p:cNvPr>
          <p:cNvSpPr txBox="1"/>
          <p:nvPr/>
        </p:nvSpPr>
        <p:spPr>
          <a:xfrm>
            <a:off x="2714178" y="994998"/>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bad</a:t>
            </a:r>
          </a:p>
        </p:txBody>
      </p:sp>
      <p:sp>
        <p:nvSpPr>
          <p:cNvPr id="22" name="TextBox 21">
            <a:extLst>
              <a:ext uri="{FF2B5EF4-FFF2-40B4-BE49-F238E27FC236}">
                <a16:creationId xmlns:a16="http://schemas.microsoft.com/office/drawing/2014/main" id="{F330CE41-EA5A-4B35-AFBC-8B4A8999296E}"/>
              </a:ext>
            </a:extLst>
          </p:cNvPr>
          <p:cNvSpPr txBox="1"/>
          <p:nvPr/>
        </p:nvSpPr>
        <p:spPr>
          <a:xfrm>
            <a:off x="7264406" y="994998"/>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famous</a:t>
            </a:r>
          </a:p>
        </p:txBody>
      </p:sp>
      <p:sp>
        <p:nvSpPr>
          <p:cNvPr id="23" name="TextBox 22">
            <a:extLst>
              <a:ext uri="{FF2B5EF4-FFF2-40B4-BE49-F238E27FC236}">
                <a16:creationId xmlns:a16="http://schemas.microsoft.com/office/drawing/2014/main" id="{76B8EE06-3E55-4817-888F-522314EFD414}"/>
              </a:ext>
            </a:extLst>
          </p:cNvPr>
          <p:cNvSpPr txBox="1"/>
          <p:nvPr/>
        </p:nvSpPr>
        <p:spPr>
          <a:xfrm>
            <a:off x="7264405" y="1713997"/>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silly</a:t>
            </a:r>
          </a:p>
        </p:txBody>
      </p:sp>
      <p:sp>
        <p:nvSpPr>
          <p:cNvPr id="24" name="TextBox 23">
            <a:extLst>
              <a:ext uri="{FF2B5EF4-FFF2-40B4-BE49-F238E27FC236}">
                <a16:creationId xmlns:a16="http://schemas.microsoft.com/office/drawing/2014/main" id="{1C09C9DA-E659-4B35-84DB-E63269C9822A}"/>
              </a:ext>
            </a:extLst>
          </p:cNvPr>
          <p:cNvSpPr txBox="1"/>
          <p:nvPr/>
        </p:nvSpPr>
        <p:spPr>
          <a:xfrm>
            <a:off x="2674263" y="1702297"/>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calm</a:t>
            </a:r>
          </a:p>
        </p:txBody>
      </p:sp>
      <p:sp>
        <p:nvSpPr>
          <p:cNvPr id="25" name="TextBox 24">
            <a:extLst>
              <a:ext uri="{FF2B5EF4-FFF2-40B4-BE49-F238E27FC236}">
                <a16:creationId xmlns:a16="http://schemas.microsoft.com/office/drawing/2014/main" id="{A0B12CD4-45D6-4BDE-8F6E-C439881C0D71}"/>
              </a:ext>
            </a:extLst>
          </p:cNvPr>
          <p:cNvSpPr txBox="1"/>
          <p:nvPr/>
        </p:nvSpPr>
        <p:spPr>
          <a:xfrm>
            <a:off x="2674262" y="2409596"/>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tall</a:t>
            </a:r>
          </a:p>
        </p:txBody>
      </p:sp>
      <p:sp>
        <p:nvSpPr>
          <p:cNvPr id="26" name="TextBox 25">
            <a:extLst>
              <a:ext uri="{FF2B5EF4-FFF2-40B4-BE49-F238E27FC236}">
                <a16:creationId xmlns:a16="http://schemas.microsoft.com/office/drawing/2014/main" id="{2E9A8267-3708-44D7-B442-A9AF247059F9}"/>
              </a:ext>
            </a:extLst>
          </p:cNvPr>
          <p:cNvSpPr txBox="1"/>
          <p:nvPr/>
        </p:nvSpPr>
        <p:spPr>
          <a:xfrm>
            <a:off x="7264405" y="2400089"/>
            <a:ext cx="2278743"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beautiful</a:t>
            </a:r>
          </a:p>
        </p:txBody>
      </p:sp>
      <p:sp>
        <p:nvSpPr>
          <p:cNvPr id="4" name="Title 3">
            <a:extLst>
              <a:ext uri="{FF2B5EF4-FFF2-40B4-BE49-F238E27FC236}">
                <a16:creationId xmlns:a16="http://schemas.microsoft.com/office/drawing/2014/main" id="{8C37831E-FD83-48E0-BEB5-66EF3EE3A5DA}"/>
              </a:ext>
            </a:extLst>
          </p:cNvPr>
          <p:cNvSpPr>
            <a:spLocks noGrp="1"/>
          </p:cNvSpPr>
          <p:nvPr>
            <p:ph type="title"/>
          </p:nvPr>
        </p:nvSpPr>
        <p:spPr>
          <a:xfrm>
            <a:off x="-29025" y="-52156"/>
            <a:ext cx="1527875" cy="847448"/>
          </a:xfrm>
        </p:spPr>
        <p:txBody>
          <a:bodyPr/>
          <a:lstStyle/>
          <a:p>
            <a:pPr rtl="0" eaLnBrk="1" latinLnBrk="0" hangingPunct="1"/>
            <a:r>
              <a:rPr lang="en-GB" sz="1800" b="1" kern="1200" dirty="0">
                <a:solidFill>
                  <a:srgbClr val="002060"/>
                </a:solidFill>
                <a:effectLst/>
                <a:latin typeface="Century Gothic" panose="020B0502020202020204" pitchFamily="34" charset="0"/>
                <a:ea typeface="+mn-ea"/>
                <a:cs typeface="+mn-cs"/>
              </a:rPr>
              <a:t>Persona A</a:t>
            </a:r>
            <a:endParaRPr lang="en-GB" dirty="0">
              <a:effectLst/>
            </a:endParaRPr>
          </a:p>
        </p:txBody>
      </p:sp>
    </p:spTree>
    <p:extLst>
      <p:ext uri="{BB962C8B-B14F-4D97-AF65-F5344CB8AC3E}">
        <p14:creationId xmlns:p14="http://schemas.microsoft.com/office/powerpoint/2010/main" val="3323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21" grpId="0"/>
      <p:bldP spid="22" grpId="0"/>
      <p:bldP spid="23" grpId="0"/>
      <p:bldP spid="24" grpId="0"/>
      <p:bldP spid="25"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lang="en-GB" sz="2000" dirty="0">
                <a:solidFill>
                  <a:srgbClr val="002060"/>
                </a:solidFill>
                <a:latin typeface="Century Gothic" panose="020B0502020202020204" pitchFamily="34" charset="0"/>
                <a:cs typeface="Arial"/>
                <a:sym typeface="Arial"/>
                <a:hlinkClick r:id="rId3"/>
              </a:rPr>
              <a:t>Adjectives: number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 in the ‘Adjective agreement’ menu</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 </a:t>
            </a:r>
            <a:r>
              <a:rPr lang="en-GB" sz="2000" dirty="0">
                <a:solidFill>
                  <a:srgbClr val="002060"/>
                </a:solidFill>
                <a:latin typeface="Century Gothic" panose="020B0502020202020204" pitchFamily="34" charset="0"/>
                <a:cs typeface="Arial"/>
                <a:sym typeface="Arial"/>
              </a:rPr>
              <a:t>practices aspects of this week’s lesson further.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94021"/>
            <a:ext cx="7396216" cy="4018652"/>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8"/>
              </a:rPr>
              <a:t>Term 1.2 Week 2</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hlinkClick r:id="rId9"/>
              </a:rPr>
              <a:t>Term 1.1 Week 4</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7" name="Picture 16">
            <a:extLst>
              <a:ext uri="{FF2B5EF4-FFF2-40B4-BE49-F238E27FC236}">
                <a16:creationId xmlns:a16="http://schemas.microsoft.com/office/drawing/2014/main" id="{D944C3EF-76FE-43BD-B162-2FB183D9800F}"/>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324578" y="2493148"/>
            <a:ext cx="1172895" cy="1172895"/>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go</a:t>
            </a:r>
            <a:endParaRPr lang="en-GB" sz="12000" b="0" dirty="0"/>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spTree>
    <p:extLst>
      <p:ext uri="{BB962C8B-B14F-4D97-AF65-F5344CB8AC3E}">
        <p14:creationId xmlns:p14="http://schemas.microsoft.com/office/powerpoint/2010/main" val="21093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go_doming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go_larg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go_conmig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go_alg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16" grpId="0"/>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go</a:t>
            </a:r>
            <a:endParaRPr lang="en-GB" sz="12000" b="0" dirty="0"/>
          </a:p>
        </p:txBody>
      </p:sp>
      <p:sp>
        <p:nvSpPr>
          <p:cNvPr id="6" name="Rounded Rectangle 5" descr="rectangle"/>
          <p:cNvSpPr/>
          <p:nvPr/>
        </p:nvSpPr>
        <p:spPr>
          <a:xfrm>
            <a:off x="4554859" y="185286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spTree>
    <p:extLst>
      <p:ext uri="{BB962C8B-B14F-4D97-AF65-F5344CB8AC3E}">
        <p14:creationId xmlns:p14="http://schemas.microsoft.com/office/powerpoint/2010/main" val="30741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2" grpId="0"/>
      <p:bldP spid="10" grpId="0"/>
      <p:bldP spid="16" grpId="0"/>
      <p:bldP spid="1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64787"/>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gu</a:t>
            </a:r>
            <a:endParaRPr lang="en-GB" sz="12000" b="0" dirty="0"/>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5" descr="small boy with a question asking a m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579" y="1903820"/>
            <a:ext cx="2652837" cy="2652837"/>
          </a:xfrm>
          <a:prstGeom prst="rect">
            <a:avLst/>
          </a:prstGeom>
        </p:spPr>
      </p:pic>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pic>
        <p:nvPicPr>
          <p:cNvPr id="18434" name="Picture 2" descr="a pod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260" y="3635946"/>
            <a:ext cx="2178579" cy="124179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descr="podium with an arrow pointing to the second spot"/>
          <p:cNvCxnSpPr/>
          <p:nvPr/>
        </p:nvCxnSpPr>
        <p:spPr>
          <a:xfrm>
            <a:off x="813391" y="3058070"/>
            <a:ext cx="303028" cy="879007"/>
          </a:xfrm>
          <a:prstGeom prst="straightConnector1">
            <a:avLst/>
          </a:prstGeom>
          <a:ln w="47625">
            <a:solidFill>
              <a:srgbClr val="E87D1E"/>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pic>
        <p:nvPicPr>
          <p:cNvPr id="18436" name="Picture 4" descr="handshak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6783" y="3635946"/>
            <a:ext cx="1869552" cy="131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2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u_seg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434"/>
                                        </p:tgtEl>
                                        <p:attrNameLst>
                                          <p:attrName>style.visibility</p:attrName>
                                        </p:attrNameLst>
                                      </p:cBhvr>
                                      <p:to>
                                        <p:strVal val="visible"/>
                                      </p:to>
                                    </p:set>
                                    <p:animEffect transition="in" filter="fade">
                                      <p:cBhvr>
                                        <p:cTn id="28" dur="500"/>
                                        <p:tgtEl>
                                          <p:spTgt spid="18434"/>
                                        </p:tgtEl>
                                      </p:cBhvr>
                                    </p:animEffect>
                                  </p:childTnLst>
                                  <p:subTnLst>
                                    <p:audio>
                                      <p:cMediaNode>
                                        <p:cTn display="0" masterRel="sameClick">
                                          <p:stCondLst>
                                            <p:cond evt="begin" delay="0">
                                              <p:tn val="26"/>
                                            </p:cond>
                                          </p:stCondLst>
                                          <p:endCondLst>
                                            <p:cond evt="onStopAudio" delay="0">
                                              <p:tgtEl>
                                                <p:sldTgt/>
                                              </p:tgtEl>
                                            </p:cond>
                                          </p:endCondLst>
                                        </p:cTn>
                                        <p:tgtEl>
                                          <p:sndTgt r:embed="rId5" name="gu_segundo.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gu_%C2%A1mucho gust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436"/>
                                        </p:tgtEl>
                                        <p:attrNameLst>
                                          <p:attrName>style.visibility</p:attrName>
                                        </p:attrNameLst>
                                      </p:cBhvr>
                                      <p:to>
                                        <p:strVal val="visible"/>
                                      </p:to>
                                    </p:set>
                                    <p:animEffect transition="in" filter="fade">
                                      <p:cBhvr>
                                        <p:cTn id="41" dur="500"/>
                                        <p:tgtEl>
                                          <p:spTgt spid="18436"/>
                                        </p:tgtEl>
                                      </p:cBhvr>
                                    </p:animEffect>
                                  </p:childTnLst>
                                  <p:subTnLst>
                                    <p:audio>
                                      <p:cMediaNode>
                                        <p:cTn display="0" masterRel="sameClick">
                                          <p:stCondLst>
                                            <p:cond evt="begin" delay="0">
                                              <p:tn val="39"/>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64787"/>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gu</a:t>
            </a:r>
            <a:endParaRPr lang="en-GB" sz="12000" b="0" dirty="0"/>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spTree>
    <p:extLst>
      <p:ext uri="{BB962C8B-B14F-4D97-AF65-F5344CB8AC3E}">
        <p14:creationId xmlns:p14="http://schemas.microsoft.com/office/powerpoint/2010/main" val="28981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u_segund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7716</Words>
  <Application>Microsoft Macintosh PowerPoint</Application>
  <PresentationFormat>Widescreen</PresentationFormat>
  <Paragraphs>1259</Paragraphs>
  <Slides>54</Slides>
  <Notes>54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54</vt:i4>
      </vt:variant>
    </vt:vector>
  </HeadingPairs>
  <TitlesOfParts>
    <vt:vector size="61" baseType="lpstr">
      <vt:lpstr>Arial</vt:lpstr>
      <vt:lpstr>Calibri</vt:lpstr>
      <vt:lpstr>Century Gothic</vt:lpstr>
      <vt:lpstr>Tw Cen MT</vt:lpstr>
      <vt:lpstr>1_Office Theme</vt:lpstr>
      <vt:lpstr>Office Theme</vt:lpstr>
      <vt:lpstr>2_Office Theme</vt:lpstr>
      <vt:lpstr>Saying what there is around you and describing it</vt:lpstr>
      <vt:lpstr>ga</vt:lpstr>
      <vt:lpstr>ga</vt:lpstr>
      <vt:lpstr>ga</vt:lpstr>
      <vt:lpstr>go</vt:lpstr>
      <vt:lpstr>go</vt:lpstr>
      <vt:lpstr>go</vt:lpstr>
      <vt:lpstr>gu</vt:lpstr>
      <vt:lpstr>gu</vt:lpstr>
      <vt:lpstr>gu</vt:lpstr>
      <vt:lpstr>escuchar / escribir</vt:lpstr>
      <vt:lpstr>escuchar / escribir</vt:lpstr>
      <vt:lpstr>Vocabulario</vt:lpstr>
      <vt:lpstr> palabras en español </vt:lpstr>
      <vt:lpstr> palabras en español</vt:lpstr>
      <vt:lpstr>Describing what there is around you: Using ‘es’ and ‘son’</vt:lpstr>
      <vt:lpstr>escuchar</vt:lpstr>
      <vt:lpstr>leer</vt:lpstr>
      <vt:lpstr>leer</vt:lpstr>
      <vt:lpstr>¿Cómo se dice en inglés?</vt:lpstr>
      <vt:lpstr>escribir</vt:lpstr>
      <vt:lpstr>Gramática</vt:lpstr>
      <vt:lpstr>Saying what there is around you and describing it [2]</vt:lpstr>
      <vt:lpstr>Fonética</vt:lpstr>
      <vt:lpstr>¿Qué escuchas? ‘GA’, ‘GU’ o ‘GA’ y ‘GU’?</vt:lpstr>
      <vt:lpstr>¿Qué escuchas? ‘GA’, ‘GO’ o ‘GA’ y ‘GO’?</vt:lpstr>
      <vt:lpstr>¿Qué escuchas? ‘GA’, ‘GO’ o ‘GA’ y ‘GO’?</vt:lpstr>
      <vt:lpstr>¿Qué escuchas? ‘GA’, ‘GU’ o ‘GA’ y ‘GU’?</vt:lpstr>
      <vt:lpstr>small, little</vt:lpstr>
      <vt:lpstr>cheap</vt:lpstr>
      <vt:lpstr>old, ancient</vt:lpstr>
      <vt:lpstr>famous</vt:lpstr>
      <vt:lpstr>ugly</vt:lpstr>
      <vt:lpstr>rich</vt:lpstr>
      <vt:lpstr>What is s/he like? What is it like?</vt:lpstr>
      <vt:lpstr>they are (permanent)</vt:lpstr>
      <vt:lpstr>bad</vt:lpstr>
      <vt:lpstr>good</vt:lpstr>
      <vt:lpstr>pretty</vt:lpstr>
      <vt:lpstr>Describing what there is around you: Using ‘es’ and ‘son’</vt:lpstr>
      <vt:lpstr>escuchar</vt:lpstr>
      <vt:lpstr>leer</vt:lpstr>
      <vt:lpstr>leer</vt:lpstr>
      <vt:lpstr>leer</vt:lpstr>
      <vt:lpstr>¿Cómo se dice en inglés?</vt:lpstr>
      <vt:lpstr>escuchar</vt:lpstr>
      <vt:lpstr>escuchar</vt:lpstr>
      <vt:lpstr>hablar</vt:lpstr>
      <vt:lpstr>Un ejemplo</vt:lpstr>
      <vt:lpstr>strange</vt:lpstr>
      <vt:lpstr>bad</vt:lpstr>
      <vt:lpstr>Persona A</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there is around you and describing it</dc:title>
  <dc:creator>Jack Peacock</dc:creator>
  <cp:lastModifiedBy>Louise Caruso</cp:lastModifiedBy>
  <cp:revision>57</cp:revision>
  <dcterms:created xsi:type="dcterms:W3CDTF">2020-07-02T11:28:08Z</dcterms:created>
  <dcterms:modified xsi:type="dcterms:W3CDTF">2021-08-16T11:31:26Z</dcterms:modified>
</cp:coreProperties>
</file>