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 id="2147483721" r:id="rId3"/>
    <p:sldMasterId id="2147483807" r:id="rId4"/>
    <p:sldMasterId id="2147483820" r:id="rId5"/>
    <p:sldMasterId id="2147483983" r:id="rId6"/>
    <p:sldMasterId id="2147484008" r:id="rId7"/>
    <p:sldMasterId id="2147484020" r:id="rId8"/>
    <p:sldMasterId id="2147484032" r:id="rId9"/>
  </p:sldMasterIdLst>
  <p:notesMasterIdLst>
    <p:notesMasterId r:id="rId34"/>
  </p:notesMasterIdLst>
  <p:sldIdLst>
    <p:sldId id="257" r:id="rId10"/>
    <p:sldId id="707" r:id="rId11"/>
    <p:sldId id="708" r:id="rId12"/>
    <p:sldId id="751" r:id="rId13"/>
    <p:sldId id="695" r:id="rId14"/>
    <p:sldId id="752" r:id="rId15"/>
    <p:sldId id="744" r:id="rId16"/>
    <p:sldId id="749" r:id="rId17"/>
    <p:sldId id="321" r:id="rId18"/>
    <p:sldId id="747" r:id="rId19"/>
    <p:sldId id="290" r:id="rId20"/>
    <p:sldId id="750" r:id="rId21"/>
    <p:sldId id="320" r:id="rId22"/>
    <p:sldId id="755" r:id="rId23"/>
    <p:sldId id="748" r:id="rId24"/>
    <p:sldId id="324" r:id="rId25"/>
    <p:sldId id="344" r:id="rId26"/>
    <p:sldId id="745" r:id="rId27"/>
    <p:sldId id="302" r:id="rId28"/>
    <p:sldId id="303" r:id="rId29"/>
    <p:sldId id="746" r:id="rId30"/>
    <p:sldId id="697" r:id="rId31"/>
    <p:sldId id="756" r:id="rId32"/>
    <p:sldId id="75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F5FF"/>
    <a:srgbClr val="CEF4FD"/>
    <a:srgbClr val="FFEBF7"/>
    <a:srgbClr val="115076"/>
    <a:srgbClr val="F65E0A"/>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33" autoAdjust="0"/>
    <p:restoredTop sz="86376" autoAdjust="0"/>
  </p:normalViewPr>
  <p:slideViewPr>
    <p:cSldViewPr snapToGrid="0" showGuides="1">
      <p:cViewPr varScale="1">
        <p:scale>
          <a:sx n="75" d="100"/>
          <a:sy n="75" d="100"/>
        </p:scale>
        <p:origin x="184" y="840"/>
      </p:cViewPr>
      <p:guideLst>
        <p:guide pos="3840"/>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80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3A92C1-EF3B-46C0-B0F3-5C1DBA36C285}" type="datetimeFigureOut">
              <a:rPr lang="en-GB" smtClean="0"/>
              <a:t>04/06/2021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225E17-E72C-4B13-894A-E5B787C2971E}" type="slidenum">
              <a:rPr lang="en-GB" smtClean="0"/>
              <a:t>‹#›</a:t>
            </a:fld>
            <a:endParaRPr lang="en-GB"/>
          </a:p>
        </p:txBody>
      </p:sp>
    </p:spTree>
    <p:extLst>
      <p:ext uri="{BB962C8B-B14F-4D97-AF65-F5344CB8AC3E}">
        <p14:creationId xmlns:p14="http://schemas.microsoft.com/office/powerpoint/2010/main" val="1439422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unsplash.com/s/photos/barcelona-churches?utm_source=unsplash&amp;utm_medium=referral&amp;utm_content=creditCopyText" TargetMode="External"/><Relationship Id="rId3" Type="http://schemas.openxmlformats.org/officeDocument/2006/relationships/hyperlink" Target="https://unsplash.com/@florenciapotter?utm_source=unsplash&amp;utm_medium=referral&amp;utm_content=creditCopyText" TargetMode="External"/><Relationship Id="rId7" Type="http://schemas.openxmlformats.org/officeDocument/2006/relationships/hyperlink" Target="https://unsplash.com/@tomasnozina?utm_source=unsplash&amp;utm_medium=referral&amp;utm_content=creditCopyText"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unsplash.com/s/photos/barcelona-gaudi?utm_source=unsplash&amp;utm_medium=referral&amp;utm_content=creditCopyText" TargetMode="External"/><Relationship Id="rId5" Type="http://schemas.openxmlformats.org/officeDocument/2006/relationships/hyperlink" Target="https://unsplash.com/@aarsoph?utm_source=unsplash&amp;utm_medium=referral&amp;utm_content=creditCopyText" TargetMode="External"/><Relationship Id="rId10" Type="http://schemas.openxmlformats.org/officeDocument/2006/relationships/hyperlink" Target="https://unsplash.com/s/photos/barcelona-towers?utm_source=unsplash&amp;utm_medium=referral&amp;utm_content=creditCopyText" TargetMode="External"/><Relationship Id="rId4" Type="http://schemas.openxmlformats.org/officeDocument/2006/relationships/hyperlink" Target="https://unsplash.com/s/photos/barcelona-parque-guell?utm_source=unsplash&amp;utm_medium=referral&amp;utm_content=creditCopyText" TargetMode="External"/><Relationship Id="rId9" Type="http://schemas.openxmlformats.org/officeDocument/2006/relationships/hyperlink" Target="https://unsplash.com/@louisa_schaad?utm_source=unsplash&amp;utm_medium=referral&amp;utm_content=creditCopyText"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unsplash.com/s/photos/valencia-plaza?utm_source=unsplash&amp;utm_medium=referral&amp;utm_content=creditCopyText" TargetMode="External"/><Relationship Id="rId3" Type="http://schemas.openxmlformats.org/officeDocument/2006/relationships/hyperlink" Target="https://unsplash.com/@nosoylasonia?utm_source=unsplash&amp;utm_medium=referral&amp;utm_content=creditCopyText" TargetMode="External"/><Relationship Id="rId7" Type="http://schemas.openxmlformats.org/officeDocument/2006/relationships/hyperlink" Target="https://unsplash.com/@jonnyjames2?utm_source=unsplash&amp;utm_medium=referral&amp;utm_content=creditCopyText"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unsplash.com/s/photos/valencia-mercado?utm_source=unsplash&amp;utm_medium=referral&amp;utm_content=creditCopyText" TargetMode="External"/><Relationship Id="rId5" Type="http://schemas.openxmlformats.org/officeDocument/2006/relationships/hyperlink" Target="https://unsplash.com/@ppovoroznuk?utm_source=unsplash&amp;utm_medium=referral&amp;utm_content=creditCopyText" TargetMode="External"/><Relationship Id="rId4" Type="http://schemas.openxmlformats.org/officeDocument/2006/relationships/hyperlink" Target="https://unsplash.com/s/photos/valencia---ciudad-de-las-artes-y-de-las-ciencias?utm_source=unsplash&amp;utm_medium=referral&amp;utm_content=creditCopyText" TargetMode="External"/><Relationship Id="rId9" Type="http://schemas.openxmlformats.org/officeDocument/2006/relationships/hyperlink" Target="https://unsplash.com/@williamcarletti?utm_source=unsplash&amp;utm_medium=referral&amp;utm_content=creditCopyTex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unsplash.com/@hariboisverygood?utm_source=unsplash&amp;utm_medium=referral&amp;utm_content=creditCopyText" TargetMode="External"/><Relationship Id="rId3" Type="http://schemas.openxmlformats.org/officeDocument/2006/relationships/hyperlink" Target="https://unsplash.com/@fikrirasyid?utm_source=unsplash&amp;utm_medium=referral&amp;utm_content=creditCopyText" TargetMode="External"/><Relationship Id="rId7" Type="http://schemas.openxmlformats.org/officeDocument/2006/relationships/hyperlink" Target="https://unsplash.com/@biancaberg?utm_source=unsplash&amp;utm_medium=referral&amp;utm_content=creditCopyText"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unsplash.com/s/photos/barcelona-churches?utm_source=unsplash&amp;utm_medium=referral&amp;utm_content=creditCopyText" TargetMode="External"/><Relationship Id="rId5" Type="http://schemas.openxmlformats.org/officeDocument/2006/relationships/hyperlink" Target="https://unsplash.com/@bielmorro?utm_source=unsplash&amp;utm_medium=referral&amp;utm_content=creditCopyText" TargetMode="External"/><Relationship Id="rId10" Type="http://schemas.openxmlformats.org/officeDocument/2006/relationships/hyperlink" Target="https://unsplash.com/@derekstory?utm_source=unsplash&amp;utm_medium=referral&amp;utm_content=creditCopyText" TargetMode="External"/><Relationship Id="rId4" Type="http://schemas.openxmlformats.org/officeDocument/2006/relationships/hyperlink" Target="https://unsplash.com/s/photos/barcelona-towers?utm_source=unsplash&amp;utm_medium=referral&amp;utm_content=creditCopyText" TargetMode="External"/><Relationship Id="rId9" Type="http://schemas.openxmlformats.org/officeDocument/2006/relationships/hyperlink" Target="https://unsplash.com/s/photos/barcelona-park-guell?utm_source=unsplash&amp;utm_medium=referral&amp;utm_content=creditCopyText"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unsplash.com/s/photos/outdoor-market?utm_source=unsplash&amp;utm_medium=referral&amp;utm_content=creditCopyText" TargetMode="External"/><Relationship Id="rId3" Type="http://schemas.openxmlformats.org/officeDocument/2006/relationships/hyperlink" Target="https://unsplash.com/@welovebarcelona?utm_source=unsplash&amp;utm_medium=referral&amp;utm_content=creditCopyText" TargetMode="External"/><Relationship Id="rId7" Type="http://schemas.openxmlformats.org/officeDocument/2006/relationships/hyperlink" Target="https://unsplash.com/@themeinn?utm_source=unsplash&amp;utm_medium=referral&amp;utm_content=creditCopyText"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unsplash.com/s/photos/valencia-market?utm_source=unsplash&amp;utm_medium=referral&amp;utm_content=creditCopyText" TargetMode="External"/><Relationship Id="rId5" Type="http://schemas.openxmlformats.org/officeDocument/2006/relationships/hyperlink" Target="https://unsplash.com/@nosoylasonia?utm_source=unsplash&amp;utm_medium=referral&amp;utm_content=creditCopyText" TargetMode="External"/><Relationship Id="rId4" Type="http://schemas.openxmlformats.org/officeDocument/2006/relationships/hyperlink" Target="https://unsplash.com/s/photos/shops?utm_source=unsplash&amp;utm_medium=referral&amp;utm_content=creditCopyText"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ultilingprofiler.ne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Hello. My name is Rachel Hawkes. I’m a languages teacher and leader but currently seconded from my school to work as co-director at NCELP, and secondary languages lead for Oak Academy, and in this session I'm going to talk about some thoughts on language and culture, after two and a bit years of work with NCELP (the National Centre for Excellence for Language Pedagogy).</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Before we get underway, I want to thank all of the NCELP team for the hard work and dedication that have gone into the NCELP to date. In particular, with reference to the resource creation side of things I want to give a shout out to all the NCELP resources developers and Professor Emma Marsden, director of NCELP.  And very importantly, I also want to thank all of our lead and hub school teachers who started trialling the resources around 18 months ago and to whom we are indebted for all the QA and feedback we receive, and also the adaptions and resources that they are creating.  Last week we received the most amazing version of Cinderella in French, told in words taught entirely from the Y7 and 8 French SOW.  Really fantastic stuff.</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But, let’s get started.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Vocabulary teaching should be equally culture-rich.  Just as important as teaching the differences in phonology arising from geographical variants of the language is raising awareness that within a particular language there can be different expressions for the same thing;  that is the Spanish example.  Then it can be an opportunity to learn more about how people speak compared to how they write in the new language, that’s the German example, and finally, the French example will show that word knowledge can be deepened by recombining previously taught language in a new cultural context.</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25E17-E72C-4B13-894A-E5B787C297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221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A simple slide to introduce dates in Spanish, with one important addition, the reference to ‘el primero’ and ‘el </a:t>
            </a:r>
            <a:r>
              <a:rPr lang="en-US" b="1" dirty="0" err="1"/>
              <a:t>uno</a:t>
            </a:r>
            <a:r>
              <a:rPr lang="en-US" b="1" dirty="0"/>
              <a:t>’ and their different use. Every time we routinise and </a:t>
            </a:r>
            <a:r>
              <a:rPr lang="en-US" b="1" dirty="0" err="1"/>
              <a:t>normalise</a:t>
            </a:r>
            <a:r>
              <a:rPr lang="en-US" b="1" dirty="0"/>
              <a:t> language variation like this in the classroom, it is one more coin in the slot of curriculum decolonization.</a:t>
            </a:r>
          </a:p>
          <a:p>
            <a:endParaRPr lang="en-US" b="1" dirty="0"/>
          </a:p>
          <a:p>
            <a:r>
              <a:rPr lang="en-US" b="1" dirty="0"/>
              <a:t>Timing: </a:t>
            </a:r>
            <a:r>
              <a:rPr lang="en-US" b="0" dirty="0"/>
              <a:t>2 minutes</a:t>
            </a:r>
            <a:endParaRPr lang="en-US" b="1" dirty="0"/>
          </a:p>
          <a:p>
            <a:endParaRPr lang="en-US" b="1" dirty="0"/>
          </a:p>
          <a:p>
            <a:r>
              <a:rPr lang="en-US" b="1" dirty="0"/>
              <a:t>Aim: </a:t>
            </a:r>
            <a:r>
              <a:rPr lang="en-US" b="0" dirty="0"/>
              <a:t>to teach</a:t>
            </a:r>
            <a:r>
              <a:rPr lang="en-US" b="0" baseline="0" dirty="0"/>
              <a:t> students</a:t>
            </a:r>
            <a:r>
              <a:rPr lang="en-US" b="0" dirty="0"/>
              <a:t> how to say dates in Spanish; to raise awareness of cross-linguistic differences between English and Spanish</a:t>
            </a:r>
          </a:p>
          <a:p>
            <a:endParaRPr lang="en-US" b="1" dirty="0"/>
          </a:p>
          <a:p>
            <a:r>
              <a:rPr lang="en-US" b="1" dirty="0"/>
              <a:t>Procedure:</a:t>
            </a:r>
          </a:p>
          <a:p>
            <a:pPr marL="228600" indent="-228600">
              <a:buAutoNum type="arabicPeriod"/>
            </a:pPr>
            <a:r>
              <a:rPr lang="en-US" b="0" dirty="0"/>
              <a:t>Teachers click to go through the slide. Gaps are left to allow teachers to elicit answers from students.</a:t>
            </a:r>
          </a:p>
          <a:p>
            <a:pPr marL="228600" indent="-228600">
              <a:buAutoNum type="arabicPeriod"/>
            </a:pPr>
            <a:r>
              <a:rPr lang="en-US" b="0" dirty="0"/>
              <a:t>Teachers could go back to the previous slide to show the examples of dates used in the text.</a:t>
            </a:r>
          </a:p>
          <a:p>
            <a:pPr marL="228600" indent="-228600">
              <a:buAutoNum type="arabicPeriod"/>
            </a:pPr>
            <a:endParaRPr lang="en-US" b="0" dirty="0"/>
          </a:p>
          <a:p>
            <a:pPr marL="0" indent="0">
              <a:buNone/>
            </a:pPr>
            <a:r>
              <a:rPr lang="en-US" b="1" dirty="0"/>
              <a:t>Notes:</a:t>
            </a:r>
          </a:p>
          <a:p>
            <a:pPr marL="0" indent="0">
              <a:buNone/>
            </a:pPr>
            <a:r>
              <a:rPr lang="en-US" b="0" dirty="0"/>
              <a:t>1. Teachers could also highlight</a:t>
            </a:r>
            <a:r>
              <a:rPr lang="en-US" b="0" baseline="0" dirty="0"/>
              <a:t> how the English say ‘</a:t>
            </a:r>
            <a:r>
              <a:rPr lang="en-US" b="1" baseline="0" dirty="0"/>
              <a:t>on</a:t>
            </a:r>
            <a:r>
              <a:rPr lang="en-US" b="0" baseline="0" dirty="0"/>
              <a:t> the 7</a:t>
            </a:r>
            <a:r>
              <a:rPr lang="en-US" b="0" baseline="30000" dirty="0"/>
              <a:t>th</a:t>
            </a:r>
            <a:r>
              <a:rPr lang="en-US" b="0" baseline="0" dirty="0"/>
              <a:t> July’, but Spanish doesn’t have a word for ‘on’ in this context.</a:t>
            </a:r>
          </a:p>
          <a:p>
            <a:pPr marL="0" indent="0">
              <a:buNone/>
            </a:pPr>
            <a:r>
              <a:rPr lang="en-US" b="0" baseline="0" dirty="0"/>
              <a:t>2. Teachers could draw attention to the fact that </a:t>
            </a:r>
            <a:r>
              <a:rPr lang="en-US" sz="1200" dirty="0">
                <a:solidFill>
                  <a:srgbClr val="002060"/>
                </a:solidFill>
              </a:rPr>
              <a:t>months do not have capitals.</a:t>
            </a:r>
            <a:endParaRPr lang="en-US" b="0" baseline="0" dirty="0"/>
          </a:p>
          <a:p>
            <a:pPr marL="0" indent="0">
              <a:buNone/>
            </a:pPr>
            <a:r>
              <a:rPr lang="en-US" b="0" baseline="0" dirty="0"/>
              <a:t>3. Months and numbers are part of the vocabulary set to be revisited this week, which coincides with the introduction of this new feature.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4427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Social convention is one aspect of culture that is highly relevant to language learners. Within this, the use of formal and informal register has both lexical and grammatical dimensions. </a:t>
            </a: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This lexical example is a task focused on the use of high frequency words that serve as ‘fillers’ or to add emphasis, such as ‘also’, ‘so’ and ‘</a:t>
            </a:r>
            <a:r>
              <a:rPr lang="en-GB" sz="1200" b="0" kern="1200" dirty="0" err="1">
                <a:solidFill>
                  <a:schemeClr val="tx1"/>
                </a:solidFill>
                <a:effectLst/>
                <a:latin typeface="+mn-lt"/>
                <a:ea typeface="+mn-ea"/>
                <a:cs typeface="+mn-cs"/>
              </a:rPr>
              <a:t>wirklich</a:t>
            </a:r>
            <a:r>
              <a:rPr lang="en-GB" sz="1200" b="0" kern="1200" dirty="0">
                <a:solidFill>
                  <a:schemeClr val="tx1"/>
                </a:solidFill>
                <a:effectLst/>
                <a:latin typeface="+mn-lt"/>
                <a:ea typeface="+mn-ea"/>
                <a:cs typeface="+mn-cs"/>
              </a:rPr>
              <a:t>’ in German. </a:t>
            </a: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This particular activity gets right to the heart of what students will hear spoken, in terms of intensifiers.  It’s important to listen to and practise the intonation patterns involved with using these words, too.</a:t>
            </a:r>
            <a:endParaRPr lang="en-GB" b="0" dirty="0"/>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We differentiate here between spoken and written register, but also importantly we draw additional attention to polysemy, the multiple meanings of high-frequency words.  One of the reasons that HF words are so, is that they often have more than one meaning or use.  It’s important to teach and practise these multiple uses explicitly.  </a:t>
            </a:r>
            <a:br>
              <a:rPr lang="en-GB" sz="1200" b="1" kern="1200" dirty="0">
                <a:solidFill>
                  <a:schemeClr val="tx1"/>
                </a:solidFill>
                <a:effectLst/>
                <a:latin typeface="+mn-lt"/>
                <a:ea typeface="+mn-ea"/>
                <a:cs typeface="+mn-cs"/>
              </a:rPr>
            </a:br>
            <a:br>
              <a:rPr lang="en-GB" sz="1200" b="1" kern="1200" dirty="0">
                <a:solidFill>
                  <a:schemeClr val="tx1"/>
                </a:solidFill>
                <a:effectLst/>
                <a:latin typeface="+mn-lt"/>
                <a:ea typeface="+mn-ea"/>
                <a:cs typeface="+mn-cs"/>
              </a:rPr>
            </a:br>
            <a:endParaRPr lang="en-GB" b="1" dirty="0"/>
          </a:p>
          <a:p>
            <a:endParaRPr lang="en-GB" b="1" dirty="0"/>
          </a:p>
          <a:p>
            <a:r>
              <a:rPr lang="en-GB" b="1" dirty="0"/>
              <a:t>Timing: </a:t>
            </a:r>
            <a:r>
              <a:rPr lang="en-GB" b="0" dirty="0"/>
              <a:t>2 minutes</a:t>
            </a:r>
            <a:br>
              <a:rPr lang="en-GB" dirty="0"/>
            </a:br>
            <a:br>
              <a:rPr lang="en-GB" b="1" dirty="0"/>
            </a:br>
            <a:r>
              <a:rPr lang="en-GB" b="1" dirty="0"/>
              <a:t>Aim: </a:t>
            </a:r>
            <a:r>
              <a:rPr lang="en-GB" b="0" dirty="0"/>
              <a:t>To explain and exemplify the use of  </a:t>
            </a:r>
            <a:r>
              <a:rPr lang="en-GB" b="0" i="1" dirty="0" err="1"/>
              <a:t>wirklich</a:t>
            </a:r>
            <a:r>
              <a:rPr lang="en-GB" b="0" i="1" dirty="0"/>
              <a:t> / so / also.</a:t>
            </a:r>
            <a:br>
              <a:rPr lang="en-GB" dirty="0"/>
            </a:br>
            <a:br>
              <a:rPr lang="en-GB" dirty="0"/>
            </a:br>
            <a:r>
              <a:rPr lang="en-GB" b="1" dirty="0"/>
              <a:t>Procedure:</a:t>
            </a:r>
            <a:br>
              <a:rPr lang="en-GB" dirty="0"/>
            </a:br>
            <a:r>
              <a:rPr lang="en-GB" dirty="0"/>
              <a:t>1. Cycle through the animated sequence. </a:t>
            </a:r>
          </a:p>
          <a:p>
            <a:r>
              <a:rPr lang="en-GB" dirty="0"/>
              <a:t>2. Click on the speech bubbles to hear the the audio.</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690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NCELP SOW revisit all vocabulary after about a month and again within the term, and then again after a year.</a:t>
            </a:r>
            <a:br>
              <a:rPr lang="en-US" b="0" dirty="0"/>
            </a:br>
            <a:r>
              <a:rPr lang="en-US" b="0" dirty="0"/>
              <a:t>In this third vocabulary example, we can see how a task to revisit a previous week’s vocabulary is re-purposed and combined into a text.  Meeting words on multiple occasions but combined differently with different themes to the fore is a very powerful and effective way to deepen word knowledge.  They won’t just know these words again when they meet them in the same collocations, as often happens when students meet a word wedded to one particular topic, or embedded in one particular chunk.  They will be more easily able to recall and use the words because they have </a:t>
            </a:r>
            <a:r>
              <a:rPr lang="en-US" b="0" dirty="0" err="1"/>
              <a:t>practised</a:t>
            </a:r>
            <a:r>
              <a:rPr lang="en-US" b="0" dirty="0"/>
              <a:t> recalling and using them in different contexts, rather than just one.</a:t>
            </a:r>
            <a:br>
              <a:rPr lang="en-US" b="0" dirty="0"/>
            </a:br>
            <a:br>
              <a:rPr lang="en-US" b="0" dirty="0"/>
            </a:br>
            <a:r>
              <a:rPr lang="en-US" b="0" dirty="0"/>
              <a:t>Here, the theme of the text is </a:t>
            </a:r>
            <a:r>
              <a:rPr lang="en-US" b="0" dirty="0" err="1"/>
              <a:t>pétanque</a:t>
            </a:r>
            <a:r>
              <a:rPr lang="en-US" b="0" dirty="0"/>
              <a:t>.</a:t>
            </a:r>
          </a:p>
          <a:p>
            <a:endParaRPr lang="en-US" b="1" dirty="0"/>
          </a:p>
          <a:p>
            <a:endParaRPr lang="en-US" b="1" dirty="0"/>
          </a:p>
          <a:p>
            <a:r>
              <a:rPr lang="en-US" b="1" dirty="0"/>
              <a:t>Timing: 5 minutes</a:t>
            </a:r>
          </a:p>
          <a:p>
            <a:endParaRPr lang="en-US" b="1" dirty="0"/>
          </a:p>
          <a:p>
            <a:r>
              <a:rPr lang="en-US" b="1" dirty="0"/>
              <a:t>Aim: </a:t>
            </a:r>
            <a:r>
              <a:rPr lang="en-US" b="0" dirty="0"/>
              <a:t>checking written comprehension of this week’s revisited vocabulary</a:t>
            </a:r>
            <a:endParaRPr lang="en-US" b="1" dirty="0"/>
          </a:p>
          <a:p>
            <a:endParaRPr lang="en-US" b="1" dirty="0"/>
          </a:p>
          <a:p>
            <a:r>
              <a:rPr lang="en-US" b="1" dirty="0"/>
              <a:t>Procedure:</a:t>
            </a:r>
          </a:p>
          <a:p>
            <a:r>
              <a:rPr lang="en-US" b="0" dirty="0"/>
              <a:t>1. Students write 1-9 and choose which word can fill the gap.</a:t>
            </a:r>
          </a:p>
          <a:p>
            <a:r>
              <a:rPr lang="en-US" b="0" dirty="0"/>
              <a:t>2. Click to reveal the answers.</a:t>
            </a:r>
          </a:p>
          <a:p>
            <a:r>
              <a:rPr lang="en-US" b="0" dirty="0"/>
              <a:t>3. The text can also be translated into English.</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revisited vocabulary (1 is the most frequent word in French): </a:t>
            </a:r>
            <a:br>
              <a:rPr lang="en-GB" baseline="0" dirty="0"/>
            </a:br>
            <a:r>
              <a:rPr lang="fr-FR" sz="1200" b="0" kern="1200" dirty="0">
                <a:solidFill>
                  <a:schemeClr val="tx1"/>
                </a:solidFill>
                <a:effectLst/>
                <a:latin typeface="+mn-lt"/>
                <a:ea typeface="+mn-ea"/>
                <a:cs typeface="+mn-cs"/>
              </a:rPr>
              <a:t>saison [1667], été [623], pendant [89], temps [65], frapper (à) [745], pour2 [10], si1 [34], là [109], cœur [568], </a:t>
            </a:r>
            <a:endParaRPr lang="en-GB" b="0" baseline="0" dirty="0"/>
          </a:p>
          <a:p>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b="0" kern="1200" dirty="0" err="1">
                <a:solidFill>
                  <a:schemeClr val="tx1"/>
                </a:solidFill>
                <a:effectLst/>
                <a:latin typeface="+mn-lt"/>
                <a:ea typeface="+mn-ea"/>
                <a:cs typeface="+mn-cs"/>
              </a:rPr>
              <a:t>compléter</a:t>
            </a:r>
            <a:r>
              <a:rPr lang="en-GB" sz="1200" b="0" kern="1200" dirty="0">
                <a:solidFill>
                  <a:schemeClr val="tx1"/>
                </a:solidFill>
                <a:effectLst/>
                <a:latin typeface="+mn-lt"/>
                <a:ea typeface="+mn-ea"/>
                <a:cs typeface="+mn-cs"/>
              </a:rPr>
              <a:t> [2034], </a:t>
            </a:r>
            <a:r>
              <a:rPr lang="en-GB" sz="1200" b="0" kern="1200" dirty="0" err="1">
                <a:solidFill>
                  <a:schemeClr val="tx1"/>
                </a:solidFill>
                <a:effectLst/>
                <a:latin typeface="+mn-lt"/>
                <a:ea typeface="+mn-ea"/>
                <a:cs typeface="+mn-cs"/>
              </a:rPr>
              <a:t>région</a:t>
            </a:r>
            <a:r>
              <a:rPr lang="en-GB" sz="1200" b="0" kern="1200" dirty="0">
                <a:solidFill>
                  <a:schemeClr val="tx1"/>
                </a:solidFill>
                <a:effectLst/>
                <a:latin typeface="+mn-lt"/>
                <a:ea typeface="+mn-ea"/>
                <a:cs typeface="+mn-cs"/>
              </a:rPr>
              <a:t> [241]</a:t>
            </a:r>
            <a:endParaRPr lang="en-GB" b="0" baseline="0" dirty="0"/>
          </a:p>
          <a:p>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kern="1200" dirty="0">
              <a:solidFill>
                <a:schemeClr val="tx1"/>
              </a:solidFill>
              <a:effectLst/>
              <a:latin typeface="Century Gothic" panose="020B0502020202020204" pitchFamily="34" charset="0"/>
              <a:ea typeface="+mn-ea"/>
              <a:cs typeface="+mn-cs"/>
            </a:endParaRPr>
          </a:p>
          <a:p>
            <a:r>
              <a:rPr lang="en-GB" sz="1200" b="1" kern="1200" dirty="0">
                <a:solidFill>
                  <a:schemeClr val="tx1"/>
                </a:solidFill>
                <a:effectLst/>
                <a:latin typeface="Century Gothic" panose="020B0502020202020204" pitchFamily="34" charset="0"/>
                <a:ea typeface="+mn-ea"/>
                <a:cs typeface="+mn-cs"/>
              </a:rPr>
              <a:t>Image attribution:</a:t>
            </a:r>
          </a:p>
          <a:p>
            <a:r>
              <a:rPr lang="fr-FR" sz="1200" b="0" kern="1200" dirty="0">
                <a:solidFill>
                  <a:schemeClr val="tx1"/>
                </a:solidFill>
                <a:effectLst/>
                <a:latin typeface="Century Gothic" panose="020B0502020202020204" pitchFamily="34" charset="0"/>
                <a:ea typeface="+mn-ea"/>
                <a:cs typeface="+mn-cs"/>
              </a:rPr>
              <a:t>Par </a:t>
            </a:r>
            <a:r>
              <a:rPr lang="fr-FR" sz="1200" b="0" kern="1200" dirty="0" err="1">
                <a:solidFill>
                  <a:schemeClr val="tx1"/>
                </a:solidFill>
                <a:effectLst/>
                <a:latin typeface="Century Gothic" panose="020B0502020202020204" pitchFamily="34" charset="0"/>
                <a:ea typeface="+mn-ea"/>
                <a:cs typeface="+mn-cs"/>
              </a:rPr>
              <a:t>Brunobuisson</a:t>
            </a:r>
            <a:r>
              <a:rPr lang="fr-FR" sz="1200" b="0" kern="1200" dirty="0">
                <a:solidFill>
                  <a:schemeClr val="tx1"/>
                </a:solidFill>
                <a:effectLst/>
                <a:latin typeface="Century Gothic" panose="020B0502020202020204" pitchFamily="34" charset="0"/>
                <a:ea typeface="+mn-ea"/>
                <a:cs typeface="+mn-cs"/>
              </a:rPr>
              <a:t> — Travail personnel, CC BY-SA 4.0, https://commons.wikimedia.org/w/index.php?curid=81872264</a:t>
            </a:r>
            <a:endParaRPr lang="en-GB" sz="1200" b="0" kern="1200" dirty="0">
              <a:solidFill>
                <a:schemeClr val="tx1"/>
              </a:solidFill>
              <a:effectLst/>
              <a:latin typeface="Century Gothic" panose="020B0502020202020204" pitchFamily="34" charset="0"/>
              <a:ea typeface="+mn-ea"/>
              <a:cs typeface="+mn-cs"/>
            </a:endParaRPr>
          </a:p>
          <a:p>
            <a:r>
              <a:rPr lang="fr-FR" b="0" dirty="0"/>
              <a:t>Domaine public, https://commons.wikimedia.org/w/index.php?curid=1372253</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thought it would be useful to show the full text here.</a:t>
            </a:r>
            <a:br>
              <a:rPr lang="en-GB" dirty="0"/>
            </a:br>
            <a:r>
              <a:rPr lang="en-GB" dirty="0"/>
              <a:t>There’s likely to be quite a lot of discussion in the next few weeks about word frequency!</a:t>
            </a:r>
            <a:br>
              <a:rPr lang="en-GB" dirty="0"/>
            </a:br>
            <a:r>
              <a:rPr lang="en-GB" dirty="0"/>
              <a:t>I think the one thing I’d like us to hold on to in this discussion is what high-frequency words means.  It means the words that are ‘most often used’ – not a particular type of word, like a conjunction or the words for ‘the’, though these are most certainly high-frequency words.  It has been suggested somewhere that HF words are function words and the non HF words are content words.  Clearly this is nonsense.  HF just means that these words are the most used, so they will include nouns, verbs, adjectives, prepositions, conjunctions –! the full range of parts of speech is represented in any list of the 2000 most frequently used words in a language.</a:t>
            </a:r>
          </a:p>
          <a:p>
            <a:endParaRPr lang="en-GB" dirty="0"/>
          </a:p>
          <a:p>
            <a:r>
              <a:rPr lang="en-GB" sz="1200" kern="1200" dirty="0">
                <a:solidFill>
                  <a:schemeClr val="tx1"/>
                </a:solidFill>
                <a:effectLst/>
                <a:latin typeface="+mn-lt"/>
                <a:ea typeface="+mn-ea"/>
                <a:cs typeface="+mn-cs"/>
              </a:rPr>
              <a:t>I was mentioning some of the recent criticism about NCELP’s apparent fetishization of the most frequent words to my husband, a maths teacher and he said: “Mm, if the most frequent words are so useless, then why do people keep using them so much?”</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idea of frequency does take a little getting used to.  There may be some who wonder if it will be possible to create texts suitable for GCSE with just 90% top 2000 words, and a few others.</a:t>
            </a:r>
          </a:p>
          <a:p>
            <a:r>
              <a:rPr lang="en-GB" sz="1200" kern="1200" dirty="0">
                <a:solidFill>
                  <a:schemeClr val="tx1"/>
                </a:solidFill>
                <a:effectLst/>
                <a:latin typeface="+mn-lt"/>
                <a:ea typeface="+mn-ea"/>
                <a:cs typeface="+mn-cs"/>
              </a:rPr>
              <a:t> </a:t>
            </a:r>
            <a:br>
              <a:rPr lang="en-GB" dirty="0"/>
            </a:br>
            <a:r>
              <a:rPr lang="en-GB" dirty="0"/>
              <a:t>So, I pasted this text into the </a:t>
            </a:r>
            <a:r>
              <a:rPr lang="en-GB" dirty="0" err="1"/>
              <a:t>MultilingProfiler</a:t>
            </a:r>
            <a:r>
              <a:rPr lang="en-GB" dirty="0"/>
              <a:t>, an online tool freely available to all to use to profile the words in a text against a list of the most frequent 2000 words in French, German or Spanish.</a:t>
            </a:r>
            <a:br>
              <a:rPr lang="en-GB" dirty="0"/>
            </a:br>
            <a:r>
              <a:rPr lang="en-GB" dirty="0"/>
              <a:t>When you do that you find that they are all in the top 2000, with the exception of the proper nouns, </a:t>
            </a:r>
            <a:r>
              <a:rPr lang="en-GB" dirty="0" err="1"/>
              <a:t>Noura</a:t>
            </a:r>
            <a:r>
              <a:rPr lang="en-GB" dirty="0"/>
              <a:t>, Nice and Provence and the three instances of the word </a:t>
            </a:r>
            <a:r>
              <a:rPr lang="en-GB" dirty="0" err="1"/>
              <a:t>pétanque</a:t>
            </a:r>
            <a:r>
              <a:rPr lang="en-GB" dirty="0"/>
              <a:t>. Including all the proper nouns, the % words in the top 2000 is already 91%.  If you exclude the place and people names, this goes up to 95% and the only word missing is </a:t>
            </a:r>
            <a:r>
              <a:rPr lang="en-GB" dirty="0" err="1"/>
              <a:t>pétanque</a:t>
            </a:r>
            <a:r>
              <a:rPr lang="en-GB" dirty="0"/>
              <a:t>, which can be glossed.</a:t>
            </a:r>
            <a:br>
              <a:rPr lang="en-GB" dirty="0"/>
            </a:br>
            <a:br>
              <a:rPr lang="en-GB" dirty="0"/>
            </a:br>
            <a:r>
              <a:rPr lang="en-GB" dirty="0"/>
              <a:t>This 64-word text would not be out of place in a GCSE French reading exam, and plenty of question types could be set to assess its comprehension.  </a:t>
            </a:r>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1A225E17-E72C-4B13-894A-E5B787C2971E}" type="slidenum">
              <a:rPr lang="en-GB" smtClean="0"/>
              <a:t>14</a:t>
            </a:fld>
            <a:endParaRPr lang="en-GB"/>
          </a:p>
        </p:txBody>
      </p:sp>
    </p:spTree>
    <p:extLst>
      <p:ext uri="{BB962C8B-B14F-4D97-AF65-F5344CB8AC3E}">
        <p14:creationId xmlns:p14="http://schemas.microsoft.com/office/powerpoint/2010/main" val="3180843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we have seen examples of culture combining with phonics and vocabulary.  Unsurprisingly, grammar features also combine well with cultural contexts.  There are as many possible combinations as there are features and contexts!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is much more evident, just as it is for vocabulary, when teaching is freed up from the constraints of topics.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again I have three examples to share, that attempt to show the full range (but we’re on a tight timeline so it’s just a tiny sample)</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25E17-E72C-4B13-894A-E5B787C297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518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we explore the use of nous and on to mean ‘we’ in formal and informal contexts.</a:t>
            </a:r>
            <a:br>
              <a:rPr lang="en-US" b="0" dirty="0"/>
            </a:br>
            <a:r>
              <a:rPr lang="en-US" b="0" dirty="0"/>
              <a:t>The context of the lesson is an exchange visit to Nice and other tasks within the lesson include more about the place, too.  Here, there is some factual information – proximity to Monaco, reference again to </a:t>
            </a:r>
            <a:r>
              <a:rPr lang="en-US" b="0" dirty="0" err="1"/>
              <a:t>Pétanque</a:t>
            </a:r>
            <a:r>
              <a:rPr lang="en-US" b="0" dirty="0"/>
              <a:t>, and a call out to the national dish ‘pot-au-feu’.  Students choose the pronoun based on the verb form, but at the same time they distinguish between formal use – written magazine article and informal use – message to a friend.</a:t>
            </a:r>
          </a:p>
          <a:p>
            <a:endParaRPr lang="en-US" b="1" dirty="0"/>
          </a:p>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recognition of the third person singular form of a range of verb types, connecting this form with the informal </a:t>
            </a:r>
            <a:r>
              <a:rPr lang="en-US" b="0" i="1" dirty="0"/>
              <a:t>on</a:t>
            </a:r>
            <a:r>
              <a:rPr lang="en-US" b="0" i="0" dirty="0"/>
              <a:t> meaning</a:t>
            </a:r>
            <a:endParaRPr lang="en-US" b="0" dirty="0"/>
          </a:p>
          <a:p>
            <a:endParaRPr lang="en-US" b="1" dirty="0"/>
          </a:p>
          <a:p>
            <a:r>
              <a:rPr lang="en-US" b="1" dirty="0"/>
              <a:t>Procedure:</a:t>
            </a:r>
          </a:p>
          <a:p>
            <a:r>
              <a:rPr lang="en-US" b="0" dirty="0"/>
              <a:t>1. Students write 1-8 and choose </a:t>
            </a:r>
            <a:r>
              <a:rPr lang="en-US" b="0" i="1" dirty="0"/>
              <a:t>nous</a:t>
            </a:r>
            <a:r>
              <a:rPr lang="en-US" b="0" i="0" dirty="0"/>
              <a:t> or </a:t>
            </a:r>
            <a:r>
              <a:rPr lang="en-US" b="0" i="1" dirty="0"/>
              <a:t>on</a:t>
            </a:r>
            <a:r>
              <a:rPr lang="en-US" b="0" i="0" dirty="0"/>
              <a:t> for each.</a:t>
            </a:r>
            <a:endParaRPr lang="en-US" b="0" dirty="0"/>
          </a:p>
          <a:p>
            <a:r>
              <a:rPr lang="en-US" b="0" dirty="0"/>
              <a:t>2. Click to reveal the answers.</a:t>
            </a:r>
          </a:p>
          <a:p>
            <a:r>
              <a:rPr lang="en-US" b="0" dirty="0"/>
              <a:t>3. English translations can also be elicited.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expérience</a:t>
            </a:r>
            <a:r>
              <a:rPr lang="en-GB" baseline="0" dirty="0"/>
              <a:t> [679], magazine [2033], message [792], pot-au-feu [3648/4/786]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Par </a:t>
            </a:r>
            <a:r>
              <a:rPr lang="fr-FR" sz="1200" b="0" kern="1200" dirty="0" err="1">
                <a:solidFill>
                  <a:schemeClr val="tx1"/>
                </a:solidFill>
                <a:effectLst/>
                <a:latin typeface="+mn-lt"/>
                <a:ea typeface="+mn-ea"/>
                <a:cs typeface="+mn-cs"/>
              </a:rPr>
              <a:t>Andre</a:t>
            </a:r>
            <a:r>
              <a:rPr lang="fr-FR" sz="1200" b="0" kern="1200" dirty="0">
                <a:solidFill>
                  <a:schemeClr val="tx1"/>
                </a:solidFill>
                <a:effectLst/>
                <a:latin typeface="+mn-lt"/>
                <a:ea typeface="+mn-ea"/>
                <a:cs typeface="+mn-cs"/>
              </a:rPr>
              <a:t> — recettessimples.fr, CC BY-SA 3.0, https://commons.wikimedia.org/w/index.php?curid=324118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972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students are </a:t>
            </a:r>
            <a:r>
              <a:rPr lang="en-US" b="0" dirty="0" err="1"/>
              <a:t>practising</a:t>
            </a:r>
            <a:r>
              <a:rPr lang="en-US" b="0" dirty="0"/>
              <a:t> the pattern of adding –in to male nouns to make female nouns.</a:t>
            </a:r>
            <a:br>
              <a:rPr lang="en-US" b="0" dirty="0"/>
            </a:br>
            <a:r>
              <a:rPr lang="en-US" b="0" dirty="0"/>
              <a:t>It practices grammar and a range of different SSC, including the ‘r’ change from, for example, Autor to </a:t>
            </a:r>
            <a:r>
              <a:rPr lang="en-US" b="0" dirty="0" err="1"/>
              <a:t>Autorin</a:t>
            </a:r>
            <a:r>
              <a:rPr lang="en-US" b="0" dirty="0"/>
              <a:t>.</a:t>
            </a:r>
            <a:br>
              <a:rPr lang="en-US" b="0" dirty="0"/>
            </a:br>
            <a:r>
              <a:rPr lang="en-US" b="0" dirty="0"/>
              <a:t>But whilst this pattern is an important feature of German, it’s also important to recognize that not everyone in our classes can or wants to see themselves represented in this binary.  So, it’s the ideal opportunity to introduce the </a:t>
            </a:r>
            <a:r>
              <a:rPr lang="en-US" b="0" dirty="0" err="1"/>
              <a:t>Gendersternchen</a:t>
            </a:r>
            <a:r>
              <a:rPr lang="en-US" b="0" dirty="0"/>
              <a:t>, and then use it immediately in the task instructions!  It’s a real example of ‘together and’ rather than ‘either or’ and shows that language does shift, however slowly, to reflect human experience.</a:t>
            </a:r>
          </a:p>
          <a:p>
            <a:endParaRPr lang="en-US" b="1" dirty="0"/>
          </a:p>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Productive oral consolidation of the noun rule for the </a:t>
            </a:r>
            <a:r>
              <a:rPr lang="en-US" b="0" dirty="0" err="1"/>
              <a:t>feminisation</a:t>
            </a:r>
            <a:r>
              <a:rPr lang="en-US" b="0" dirty="0"/>
              <a:t> of masculine people nouns, and revisit of the pronunciation of several SSC but particularly </a:t>
            </a:r>
            <a:r>
              <a:rPr lang="en-US" dirty="0"/>
              <a:t>[r] within words, where pronunciation is very different from English, formed at the back of the throat without using the lips at all.</a:t>
            </a:r>
            <a:br>
              <a:rPr lang="en-US" dirty="0"/>
            </a:br>
            <a:br>
              <a:rPr lang="en-US" dirty="0"/>
            </a:br>
            <a:r>
              <a:rPr lang="en-US" dirty="0"/>
              <a:t>Note that three nouns are from this week’s vocabulary set, one was taught in Week 1 (König), five others are cognates and </a:t>
            </a:r>
            <a:r>
              <a:rPr lang="en-US" dirty="0" err="1"/>
              <a:t>Erfinder</a:t>
            </a:r>
            <a:r>
              <a:rPr lang="en-US" dirty="0"/>
              <a:t> appeared in lesson 1, though teachers may want to ensure that the meaning is remembered. Students may not have heard of </a:t>
            </a:r>
            <a:r>
              <a:rPr lang="en-US" i="1" dirty="0"/>
              <a:t>theologian</a:t>
            </a:r>
            <a:r>
              <a:rPr lang="en-US" dirty="0"/>
              <a:t> in English, so teachers may need to explain the meaning.</a:t>
            </a:r>
            <a:br>
              <a:rPr lang="en-US" dirty="0"/>
            </a:br>
            <a:endParaRPr lang="en-US" b="1" dirty="0"/>
          </a:p>
          <a:p>
            <a:r>
              <a:rPr lang="en-US" b="1" dirty="0"/>
              <a:t>Procedure:</a:t>
            </a:r>
          </a:p>
          <a:p>
            <a:pPr marL="228600" indent="-228600">
              <a:buAutoNum type="arabicPeriod"/>
            </a:pPr>
            <a:r>
              <a:rPr lang="en-US" b="0" dirty="0"/>
              <a:t>Click to highlight a word.</a:t>
            </a:r>
          </a:p>
          <a:p>
            <a:pPr marL="228600" indent="-228600">
              <a:buAutoNum type="arabicPeriod"/>
            </a:pPr>
            <a:r>
              <a:rPr lang="en-US" b="0" dirty="0"/>
              <a:t>Students say the feminine form of the noun out loud, focusing on accurate pronunciation of all the SSC.</a:t>
            </a:r>
          </a:p>
          <a:p>
            <a:pPr marL="228600" indent="-228600">
              <a:buFont typeface="+mj-lt"/>
              <a:buAutoNum type="arabicPeriod"/>
            </a:pPr>
            <a:r>
              <a:rPr lang="en-US" b="0" dirty="0"/>
              <a:t>Click on the number button next to the word to check pronunciation.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and </a:t>
            </a:r>
            <a:r>
              <a:rPr lang="en-GB" b="1" baseline="0" dirty="0"/>
              <a:t>word frequency (1 is the most frequent word in German): </a:t>
            </a:r>
            <a:endParaRPr lang="en-US" dirty="0"/>
          </a:p>
          <a:p>
            <a:r>
              <a:rPr lang="en-US"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Forscherin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Autorin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Wissenschaftlerin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Komponistin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a:t>
            </a:r>
            <a:r>
              <a:rPr lang="en-US" sz="1200" kern="1200" dirty="0" err="1">
                <a:solidFill>
                  <a:schemeClr val="tx1"/>
                </a:solidFill>
                <a:effectLst/>
                <a:latin typeface="+mn-lt"/>
                <a:ea typeface="+mn-ea"/>
                <a:cs typeface="+mn-cs"/>
              </a:rPr>
              <a:t>Touristin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Aktivistin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 </a:t>
            </a:r>
            <a:r>
              <a:rPr lang="en-GB" sz="1200" kern="1200" dirty="0" err="1">
                <a:solidFill>
                  <a:schemeClr val="tx1"/>
                </a:solidFill>
                <a:effectLst/>
                <a:latin typeface="+mn-lt"/>
                <a:ea typeface="+mn-ea"/>
                <a:cs typeface="+mn-cs"/>
              </a:rPr>
              <a:t>Erfinderin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8. </a:t>
            </a:r>
            <a:r>
              <a:rPr lang="en-GB" sz="1200" kern="1200" dirty="0" err="1">
                <a:solidFill>
                  <a:schemeClr val="tx1"/>
                </a:solidFill>
                <a:effectLst/>
                <a:latin typeface="+mn-lt"/>
                <a:ea typeface="+mn-ea"/>
                <a:cs typeface="+mn-cs"/>
              </a:rPr>
              <a:t>Astronautin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9. </a:t>
            </a:r>
            <a:r>
              <a:rPr lang="en-GB" sz="1200" kern="1200" dirty="0" err="1">
                <a:solidFill>
                  <a:schemeClr val="tx1"/>
                </a:solidFill>
                <a:effectLst/>
                <a:latin typeface="+mn-lt"/>
                <a:ea typeface="+mn-ea"/>
                <a:cs typeface="+mn-cs"/>
              </a:rPr>
              <a:t>Königin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10. </a:t>
            </a:r>
            <a:r>
              <a:rPr lang="en-US" sz="1200" kern="1200" dirty="0" err="1">
                <a:solidFill>
                  <a:schemeClr val="tx1"/>
                </a:solidFill>
                <a:effectLst/>
                <a:latin typeface="+mn-lt"/>
                <a:ea typeface="+mn-ea"/>
                <a:cs typeface="+mn-cs"/>
              </a:rPr>
              <a:t>Theologin</a:t>
            </a:r>
            <a:br>
              <a:rPr lang="en-GB" dirty="0"/>
            </a:br>
            <a:br>
              <a:rPr lang="en-GB" dirty="0"/>
            </a:br>
            <a:r>
              <a:rPr lang="en-GB" b="1" baseline="0" dirty="0"/>
              <a:t>Word frequency of unknown or cognate words (1 is the most frequent word in German): </a:t>
            </a:r>
            <a:br>
              <a:rPr lang="en-GB" baseline="0" dirty="0"/>
            </a:br>
            <a:r>
              <a:rPr lang="en-GB" baseline="0" dirty="0"/>
              <a:t>Autor [723] </a:t>
            </a:r>
            <a:r>
              <a:rPr lang="en-GB" baseline="0" dirty="0" err="1"/>
              <a:t>Komponist</a:t>
            </a:r>
            <a:r>
              <a:rPr lang="en-GB" baseline="0" dirty="0"/>
              <a:t> [&gt;5009] </a:t>
            </a:r>
            <a:r>
              <a:rPr lang="en-GB" baseline="0" dirty="0" err="1"/>
              <a:t>Aktivist</a:t>
            </a:r>
            <a:r>
              <a:rPr lang="en-GB" baseline="0" dirty="0"/>
              <a:t> [&gt;5009] </a:t>
            </a:r>
            <a:r>
              <a:rPr lang="en-GB" baseline="0" dirty="0" err="1"/>
              <a:t>Erfinder</a:t>
            </a:r>
            <a:r>
              <a:rPr lang="en-GB" baseline="0" dirty="0"/>
              <a:t> [&gt;5009] Astronaut [&gt;5009] </a:t>
            </a:r>
            <a:r>
              <a:rPr lang="en-GB" baseline="0" dirty="0" err="1"/>
              <a:t>Theologe</a:t>
            </a:r>
            <a:r>
              <a:rPr lang="en-GB" baseline="0" dirty="0"/>
              <a:t> [&gt;5009]</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These next four slides are a Spanish activity to revisit the different use of SER and ESTAR together with plural adjective agreement.  The context for doing so is two cities in Spain.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Time estimated: 4</a:t>
            </a:r>
            <a:r>
              <a:rPr lang="en-GB" sz="1200" b="0" i="0" kern="1200" baseline="0" dirty="0">
                <a:solidFill>
                  <a:schemeClr val="tx1"/>
                </a:solidFill>
                <a:effectLst/>
                <a:latin typeface="+mn-lt"/>
                <a:ea typeface="+mn-ea"/>
                <a:cs typeface="+mn-cs"/>
              </a:rPr>
              <a:t> minutes</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next</a:t>
            </a:r>
            <a:r>
              <a:rPr lang="en-GB" sz="1200" b="0" i="0" kern="1200" baseline="0" dirty="0">
                <a:solidFill>
                  <a:schemeClr val="tx1"/>
                </a:solidFill>
                <a:effectLst/>
                <a:latin typeface="+mn-lt"/>
                <a:ea typeface="+mn-ea"/>
                <a:cs typeface="+mn-cs"/>
              </a:rPr>
              <a:t> four slides offer the opportunity for students to see further exemplified sentences of the target features (plural definite and indefinite articles) plus the chance to practise son vs están and adjective agreement (where needed). This will be needed in the speaking production activity.  Students could either write their answers on mini-whiteboards or in their exercise books.  Teachers can then elicit the English translations, either orally or written.</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err="1">
                <a:solidFill>
                  <a:schemeClr val="tx1"/>
                </a:solidFill>
                <a:effectLst/>
                <a:latin typeface="+mn-lt"/>
                <a:ea typeface="+mn-ea"/>
                <a:cs typeface="+mn-cs"/>
                <a:hlinkClick r:id="rId3"/>
              </a:rPr>
              <a:t>Florencia</a:t>
            </a:r>
            <a:r>
              <a:rPr lang="en-GB" sz="1200" b="0" i="0" kern="1200" dirty="0">
                <a:solidFill>
                  <a:schemeClr val="tx1"/>
                </a:solidFill>
                <a:effectLst/>
                <a:latin typeface="+mn-lt"/>
                <a:ea typeface="+mn-ea"/>
                <a:cs typeface="+mn-cs"/>
                <a:hlinkClick r:id="rId3"/>
              </a:rPr>
              <a:t> Potter</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err="1">
                <a:solidFill>
                  <a:schemeClr val="tx1"/>
                </a:solidFill>
                <a:effectLst/>
                <a:latin typeface="+mn-lt"/>
                <a:ea typeface="+mn-ea"/>
                <a:cs typeface="+mn-cs"/>
                <a:hlinkClick r:id="rId5"/>
              </a:rPr>
              <a:t>Kristijan</a:t>
            </a:r>
            <a:r>
              <a:rPr lang="en-GB" sz="1200" b="0" i="0" kern="1200" dirty="0">
                <a:solidFill>
                  <a:schemeClr val="tx1"/>
                </a:solidFill>
                <a:effectLst/>
                <a:latin typeface="+mn-lt"/>
                <a:ea typeface="+mn-ea"/>
                <a:cs typeface="+mn-cs"/>
                <a:hlinkClick r:id="rId5"/>
              </a:rPr>
              <a:t> </a:t>
            </a:r>
            <a:r>
              <a:rPr lang="en-GB" sz="1200" b="0" i="0" kern="1200" dirty="0" err="1">
                <a:solidFill>
                  <a:schemeClr val="tx1"/>
                </a:solidFill>
                <a:effectLst/>
                <a:latin typeface="+mn-lt"/>
                <a:ea typeface="+mn-ea"/>
                <a:cs typeface="+mn-cs"/>
                <a:hlinkClick r:id="rId5"/>
              </a:rPr>
              <a:t>Arsov</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6"/>
              </a:rPr>
              <a:t>Unsplash</a:t>
            </a:r>
            <a:endParaRPr lang="en-GB" dirty="0"/>
          </a:p>
          <a:p>
            <a:r>
              <a:rPr lang="en-GB" sz="1200" b="0" i="0" kern="1200" dirty="0">
                <a:solidFill>
                  <a:schemeClr val="tx1"/>
                </a:solidFill>
                <a:effectLst/>
                <a:latin typeface="+mn-lt"/>
                <a:ea typeface="+mn-ea"/>
                <a:cs typeface="+mn-cs"/>
              </a:rPr>
              <a:t>Photo by </a:t>
            </a:r>
            <a:r>
              <a:rPr lang="en-GB" sz="1200" b="0" i="0" kern="1200" dirty="0" err="1">
                <a:solidFill>
                  <a:schemeClr val="tx1"/>
                </a:solidFill>
                <a:effectLst/>
                <a:latin typeface="+mn-lt"/>
                <a:ea typeface="+mn-ea"/>
                <a:cs typeface="+mn-cs"/>
                <a:hlinkClick r:id="rId7"/>
              </a:rPr>
              <a:t>Tomáš</a:t>
            </a:r>
            <a:r>
              <a:rPr lang="en-GB" sz="1200" b="0" i="0" kern="1200" dirty="0">
                <a:solidFill>
                  <a:schemeClr val="tx1"/>
                </a:solidFill>
                <a:effectLst/>
                <a:latin typeface="+mn-lt"/>
                <a:ea typeface="+mn-ea"/>
                <a:cs typeface="+mn-cs"/>
                <a:hlinkClick r:id="rId7"/>
              </a:rPr>
              <a:t> </a:t>
            </a:r>
            <a:r>
              <a:rPr lang="en-GB" sz="1200" b="0" i="0" kern="1200" dirty="0" err="1">
                <a:solidFill>
                  <a:schemeClr val="tx1"/>
                </a:solidFill>
                <a:effectLst/>
                <a:latin typeface="+mn-lt"/>
                <a:ea typeface="+mn-ea"/>
                <a:cs typeface="+mn-cs"/>
                <a:hlinkClick r:id="rId7"/>
              </a:rPr>
              <a:t>Nožina</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8"/>
              </a:rPr>
              <a:t>Unsplash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9"/>
              </a:rPr>
              <a:t>Louisa </a:t>
            </a:r>
            <a:r>
              <a:rPr lang="en-GB" sz="1200" b="0" i="0" kern="1200" dirty="0" err="1">
                <a:solidFill>
                  <a:schemeClr val="tx1"/>
                </a:solidFill>
                <a:effectLst/>
                <a:latin typeface="+mn-lt"/>
                <a:ea typeface="+mn-ea"/>
                <a:cs typeface="+mn-cs"/>
                <a:hlinkClick r:id="rId9"/>
              </a:rPr>
              <a:t>Schaad</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10"/>
              </a:rPr>
              <a:t>Unsplash</a:t>
            </a: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163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3"/>
              </a:rPr>
              <a:t>Juan Gomez</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5"/>
              </a:rPr>
              <a:t>Paul </a:t>
            </a:r>
            <a:r>
              <a:rPr lang="en-GB" sz="1200" b="0" i="0" kern="1200" dirty="0" err="1">
                <a:solidFill>
                  <a:schemeClr val="tx1"/>
                </a:solidFill>
                <a:effectLst/>
                <a:latin typeface="+mn-lt"/>
                <a:ea typeface="+mn-ea"/>
                <a:cs typeface="+mn-cs"/>
                <a:hlinkClick r:id="rId5"/>
              </a:rPr>
              <a:t>Povoroznuk</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6"/>
              </a:rPr>
              <a:t>Unsplash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7"/>
              </a:rPr>
              <a:t>Jonny James</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8"/>
              </a:rPr>
              <a:t>Unsplash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9"/>
              </a:rPr>
              <a:t>William </a:t>
            </a:r>
            <a:r>
              <a:rPr lang="en-GB" sz="1200" b="0" i="0" kern="1200" dirty="0" err="1">
                <a:solidFill>
                  <a:schemeClr val="tx1"/>
                </a:solidFill>
                <a:effectLst/>
                <a:latin typeface="+mn-lt"/>
                <a:ea typeface="+mn-ea"/>
                <a:cs typeface="+mn-cs"/>
                <a:hlinkClick r:id="rId9"/>
              </a:rPr>
              <a:t>Carletti</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8"/>
              </a:rPr>
              <a:t>Unsplash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617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 </a:t>
            </a:r>
            <a:r>
              <a:rPr lang="en-GB" sz="1200" b="1" i="0" kern="1200" dirty="0">
                <a:solidFill>
                  <a:schemeClr val="tx1"/>
                </a:solidFill>
                <a:effectLst/>
                <a:latin typeface="+mn-lt"/>
                <a:ea typeface="+mn-ea"/>
                <a:cs typeface="+mn-cs"/>
              </a:rPr>
              <a:t>room</a:t>
            </a:r>
            <a:r>
              <a:rPr lang="en-GB" sz="1200" b="0" i="0" kern="1200" dirty="0">
                <a:solidFill>
                  <a:schemeClr val="tx1"/>
                </a:solidFill>
                <a:effectLst/>
                <a:latin typeface="+mn-lt"/>
                <a:ea typeface="+mn-ea"/>
                <a:cs typeface="+mn-cs"/>
              </a:rPr>
              <a:t> stands for civilization and all its confinements; a </a:t>
            </a:r>
            <a:r>
              <a:rPr lang="en-GB" sz="1200" b="1" i="0" kern="1200" dirty="0">
                <a:solidFill>
                  <a:schemeClr val="tx1"/>
                </a:solidFill>
                <a:effectLst/>
                <a:latin typeface="+mn-lt"/>
                <a:ea typeface="+mn-ea"/>
                <a:cs typeface="+mn-cs"/>
              </a:rPr>
              <a:t>view</a:t>
            </a:r>
            <a:r>
              <a:rPr lang="en-GB" sz="1200" b="0" i="0" kern="1200" dirty="0">
                <a:solidFill>
                  <a:schemeClr val="tx1"/>
                </a:solidFill>
                <a:effectLst/>
                <a:latin typeface="+mn-lt"/>
                <a:ea typeface="+mn-ea"/>
                <a:cs typeface="+mn-cs"/>
              </a:rPr>
              <a:t> stands for nature, freedom, and the open air. A </a:t>
            </a:r>
            <a:r>
              <a:rPr lang="en-GB" sz="1200" b="1" i="0" kern="1200" dirty="0">
                <a:solidFill>
                  <a:schemeClr val="tx1"/>
                </a:solidFill>
                <a:effectLst/>
                <a:latin typeface="+mn-lt"/>
                <a:ea typeface="+mn-ea"/>
                <a:cs typeface="+mn-cs"/>
              </a:rPr>
              <a:t>room with a view</a:t>
            </a:r>
            <a:r>
              <a:rPr lang="en-GB" sz="1200" b="0" i="0" kern="1200" dirty="0">
                <a:solidFill>
                  <a:schemeClr val="tx1"/>
                </a:solidFill>
                <a:effectLst/>
                <a:latin typeface="+mn-lt"/>
                <a:ea typeface="+mn-ea"/>
                <a:cs typeface="+mn-cs"/>
              </a:rPr>
              <a:t> means a life that is free and open to adventure and possibility, one that is not too closely confined by society's rules and pressure to conform.  And whilst I think this is most definitely a view of language learning that appeals to me, this metaphor is a bit stuck because it reinforces a binary world view of either / or.  We love these dualities for their simplicity.  Right/wrong, winner/loser, male/female, for/against.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But we need to remember that this is human interpretation of the world, rather than the world itself.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And it is no different with language learning.  We tend towards presenting polarised and exclusive rather than inclusive relationships. They abound on social media! So, for example, if you are for language you must somehow be against or neglecting culture, and vice versa.</a:t>
            </a:r>
            <a:endParaRPr lang="en-GB" dirty="0"/>
          </a:p>
        </p:txBody>
      </p:sp>
      <p:sp>
        <p:nvSpPr>
          <p:cNvPr id="4" name="Slide Number Placeholder 3"/>
          <p:cNvSpPr>
            <a:spLocks noGrp="1"/>
          </p:cNvSpPr>
          <p:nvPr>
            <p:ph type="sldNum" sz="quarter" idx="5"/>
          </p:nvPr>
        </p:nvSpPr>
        <p:spPr/>
        <p:txBody>
          <a:bodyPr/>
          <a:lstStyle/>
          <a:p>
            <a:fld id="{1A225E17-E72C-4B13-894A-E5B787C2971E}" type="slidenum">
              <a:rPr lang="en-GB" smtClean="0"/>
              <a:t>2</a:t>
            </a:fld>
            <a:endParaRPr lang="en-GB"/>
          </a:p>
        </p:txBody>
      </p:sp>
    </p:spTree>
    <p:extLst>
      <p:ext uri="{BB962C8B-B14F-4D97-AF65-F5344CB8AC3E}">
        <p14:creationId xmlns:p14="http://schemas.microsoft.com/office/powerpoint/2010/main" val="46551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err="1">
                <a:solidFill>
                  <a:schemeClr val="tx1"/>
                </a:solidFill>
                <a:effectLst/>
                <a:latin typeface="+mn-lt"/>
                <a:ea typeface="+mn-ea"/>
                <a:cs typeface="+mn-cs"/>
                <a:hlinkClick r:id="rId3"/>
              </a:rPr>
              <a:t>Fikri</a:t>
            </a:r>
            <a:r>
              <a:rPr lang="en-GB" sz="1200" b="0" i="0" kern="1200" dirty="0">
                <a:solidFill>
                  <a:schemeClr val="tx1"/>
                </a:solidFill>
                <a:effectLst/>
                <a:latin typeface="+mn-lt"/>
                <a:ea typeface="+mn-ea"/>
                <a:cs typeface="+mn-cs"/>
                <a:hlinkClick r:id="rId3"/>
              </a:rPr>
              <a:t> </a:t>
            </a:r>
            <a:r>
              <a:rPr lang="en-GB" sz="1200" b="0" i="0" kern="1200" dirty="0" err="1">
                <a:solidFill>
                  <a:schemeClr val="tx1"/>
                </a:solidFill>
                <a:effectLst/>
                <a:latin typeface="+mn-lt"/>
                <a:ea typeface="+mn-ea"/>
                <a:cs typeface="+mn-cs"/>
                <a:hlinkClick r:id="rId3"/>
              </a:rPr>
              <a:t>Rasyid</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5"/>
              </a:rPr>
              <a:t>Biel Morro</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6"/>
              </a:rPr>
              <a:t>Unsplash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7"/>
              </a:rPr>
              <a:t>Bianca Berg</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by </a:t>
            </a:r>
            <a:r>
              <a:rPr lang="en-GB" sz="1200" b="0" i="0" kern="1200" dirty="0" err="1">
                <a:solidFill>
                  <a:schemeClr val="tx1"/>
                </a:solidFill>
                <a:effectLst/>
                <a:latin typeface="+mn-lt"/>
                <a:ea typeface="+mn-ea"/>
                <a:cs typeface="+mn-cs"/>
                <a:hlinkClick r:id="rId8"/>
              </a:rPr>
              <a:t>Adora</a:t>
            </a:r>
            <a:r>
              <a:rPr lang="en-GB" sz="1200" b="0" i="0" kern="1200" dirty="0">
                <a:solidFill>
                  <a:schemeClr val="tx1"/>
                </a:solidFill>
                <a:effectLst/>
                <a:latin typeface="+mn-lt"/>
                <a:ea typeface="+mn-ea"/>
                <a:cs typeface="+mn-cs"/>
                <a:hlinkClick r:id="rId8"/>
              </a:rPr>
              <a:t> Goodenough</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9"/>
              </a:rPr>
              <a:t>Unsplash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10"/>
              </a:rPr>
              <a:t>Derek Story</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9"/>
              </a:rPr>
              <a:t>Unsplash</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5610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3"/>
              </a:rPr>
              <a:t>WeLoveBarcelona.de</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5"/>
              </a:rPr>
              <a:t>Juan Gomez</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6"/>
              </a:rPr>
              <a:t>Unsplash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7"/>
              </a:rPr>
              <a:t>Theme Inn</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8"/>
              </a:rPr>
              <a:t>Unsplash</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254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200" kern="1200" dirty="0">
                <a:solidFill>
                  <a:schemeClr val="tx1"/>
                </a:solidFill>
                <a:effectLst/>
                <a:latin typeface="+mn-lt"/>
                <a:ea typeface="+mn-ea"/>
                <a:cs typeface="+mn-cs"/>
              </a:rPr>
              <a:t>Finally, just to return to the draft GCSE Subject Content.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 have just one minute left, so in that minute I will signpost you all to a screencast (60 minutes) delving into the detail of the implications of the draft Subject Content for us as teachers, and for the assessments themselves.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link to that is here.</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sz="1200" kern="1200" dirty="0">
                <a:solidFill>
                  <a:schemeClr val="tx1"/>
                </a:solidFill>
                <a:effectLst/>
                <a:latin typeface="+mn-lt"/>
                <a:ea typeface="+mn-ea"/>
                <a:cs typeface="+mn-cs"/>
              </a:rPr>
              <a:t>But I will just say one thing here as it’s relevant to language and culture.</a:t>
            </a:r>
          </a:p>
          <a:p>
            <a:r>
              <a:rPr lang="en-GB" dirty="0">
                <a:sym typeface="Wingdings" panose="05000000000000000000" pitchFamily="2" charset="2"/>
              </a:rPr>
              <a:t>Specifying the nature (90% most frequently used words) and the amount (1200 F and 1700 H) has the following implications:</a:t>
            </a:r>
          </a:p>
          <a:p>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anose="05000000000000000000" pitchFamily="2" charset="2"/>
              </a:rPr>
              <a:t>First, it removes the mystery and guesswork about which words will be in the assessment tasks and therefore which words to teach. For assessment setters and textbook writers this means that a much more rigorous and consistent approach to creating assessments and materials will be taken, year on year, but also between languages.  </a:t>
            </a:r>
            <a:br>
              <a:rPr lang="en-GB" dirty="0">
                <a:sym typeface="Wingdings" panose="05000000000000000000" pitchFamily="2" charset="2"/>
              </a:rPr>
            </a:br>
            <a:br>
              <a:rPr lang="en-GB" dirty="0">
                <a:sym typeface="Wingdings" panose="05000000000000000000" pitchFamily="2" charset="2"/>
              </a:rPr>
            </a:br>
            <a:r>
              <a:rPr lang="en-GB" dirty="0">
                <a:sym typeface="Wingdings" panose="05000000000000000000" pitchFamily="2" charset="2"/>
              </a:rPr>
              <a:t>And no unlisted language will be tested.  With the current GCSE a factor in students’ grades is their ability to guess meanings of words that they haven’t been taught. And which students are most likely to succeed in that?  Number 1 – native speakers, number 2 – very literate students with a broad, sophisticated vocabulary in English, together with a wide general knowledge of the world, both of which as we know are facilitated by more affluent homes with books, newspapers, discussion at mealtimes etc… The privileging of these two cohorts of students has been an (almost certainly) </a:t>
            </a:r>
            <a:r>
              <a:rPr lang="en-GB" b="1" i="1" dirty="0">
                <a:sym typeface="Wingdings" panose="05000000000000000000" pitchFamily="2" charset="2"/>
              </a:rPr>
              <a:t>unintentional</a:t>
            </a:r>
            <a:r>
              <a:rPr lang="en-GB" dirty="0">
                <a:sym typeface="Wingdings" panose="05000000000000000000" pitchFamily="2" charset="2"/>
              </a:rPr>
              <a:t> consequence of the requirement to include unknown language in the current GCSE examinations.  An </a:t>
            </a:r>
            <a:r>
              <a:rPr lang="en-GB" b="1" i="1" dirty="0">
                <a:sym typeface="Wingdings" panose="05000000000000000000" pitchFamily="2" charset="2"/>
              </a:rPr>
              <a:t>intentional </a:t>
            </a:r>
            <a:r>
              <a:rPr lang="en-GB" dirty="0">
                <a:sym typeface="Wingdings" panose="05000000000000000000" pitchFamily="2" charset="2"/>
              </a:rPr>
              <a:t>consequence of the proposed content is </a:t>
            </a:r>
            <a:r>
              <a:rPr lang="en-GB" b="1" u="sng" dirty="0">
                <a:sym typeface="Wingdings" panose="05000000000000000000" pitchFamily="2" charset="2"/>
              </a:rPr>
              <a:t>a levelling of the social playing field with regard to content</a:t>
            </a:r>
            <a:r>
              <a:rPr lang="en-GB" dirty="0">
                <a:sym typeface="Wingdings" panose="05000000000000000000" pitchFamily="2" charset="2"/>
              </a:rPr>
              <a:t>.  Knowing a specific bunch of words extremely well seems to me something that all teachers, students and awarding bodies will be able to get on board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anose="05000000000000000000" pitchFamily="2" charset="2"/>
              </a:rPr>
              <a:t>It also joins up KS2, 3 and 4 because the list is comprehensive and makes no assumptions about prior knowledge.  The implications for planning learning from KS2 onwards are significant, the prospects for achieving a more coherent sequence of learning from Y3 – Y11 are startling and exciting, I think.</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sym typeface="Wingdings" panose="05000000000000000000" pitchFamily="2" charset="2"/>
              </a:rPr>
            </a:br>
            <a:r>
              <a:rPr lang="en-GB" dirty="0">
                <a:sym typeface="Wingdings" panose="05000000000000000000" pitchFamily="2" charset="2"/>
              </a:rPr>
              <a:t>And let’s not overlook the motivational factor or knowing that your learning efforts will be rewarded. I include teachers as well as students in this. Greater clarity and precision over content obviously makes planning easier – it’s easy to overlook the real implications of this for us as teachers, though!  It means you will know when you have finished teaching the course! When has this ever been possible before?  To this point, we have only been able to say that we have taught all the topics from the specification, but we have never ever been able to say to students that we have taught them the whole course, as we have never known which unknown language was going to surprise them and us in the exams.  Imagine opening an exam paper in 2025 and seeing that every word in the transcript, every word in the reading texts had been taught and learnt by students, thanks to a combination of the Vocabulary List and the specified grammar.  </a:t>
            </a:r>
            <a:br>
              <a:rPr lang="en-GB" dirty="0">
                <a:sym typeface="Wingdings" panose="05000000000000000000" pitchFamily="2" charset="2"/>
              </a:rPr>
            </a:br>
            <a:r>
              <a:rPr lang="en-GB" dirty="0">
                <a:sym typeface="Wingdings" panose="05000000000000000000" pitchFamily="2" charset="2"/>
              </a:rPr>
              <a:t>The level of unknown language in the current exams has seen me say to Higher tier students in revision sessions – Look, you might only understand around 40% of the vocabulary in this text.  Honestly, that is what is expected.  It doesn’t mean I’ve prepared you badly or you haven’t learnt well.  It just means that they’re not testing for known material, here.  </a:t>
            </a:r>
            <a:br>
              <a:rPr lang="en-GB" dirty="0">
                <a:sym typeface="Wingdings" panose="05000000000000000000" pitchFamily="2" charset="2"/>
              </a:rPr>
            </a:br>
            <a:r>
              <a:rPr lang="en-GB" dirty="0">
                <a:sym typeface="Wingdings" panose="05000000000000000000" pitchFamily="2" charset="2"/>
              </a:rPr>
              <a:t>It’s difficult to overstate the (monumental!) step change that this represents for our subject, but I hope I’m giving a flavour at least!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ym typeface="Wingdings" panose="05000000000000000000" pitchFamily="2" charset="2"/>
            </a:endParaRPr>
          </a:p>
          <a:p>
            <a:pPr marL="0" indent="0">
              <a:buNone/>
            </a:pPr>
            <a:r>
              <a:rPr lang="en-GB" dirty="0">
                <a:sym typeface="Wingdings" panose="05000000000000000000" pitchFamily="2" charset="2"/>
              </a:rPr>
              <a:t>Second:  it ensures that the most useful words (i.e., the words that are most in use in countries and contexts where the language is spoken) are to the fore.  On the assessment side this prescribes nothing, yet rules nothing out in terms of either theme or genre. </a:t>
            </a:r>
            <a:r>
              <a:rPr lang="en-GB" sz="1200" kern="1200" dirty="0">
                <a:solidFill>
                  <a:schemeClr val="tx1"/>
                </a:solidFill>
                <a:effectLst/>
                <a:latin typeface="+mn-lt"/>
                <a:ea typeface="+mn-ea"/>
                <a:cs typeface="+mn-cs"/>
              </a:rPr>
              <a:t>What are the implications of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not specifying topics whilst ii) specifying the vocabulary? </a:t>
            </a:r>
            <a:r>
              <a:rPr lang="en-GB" dirty="0">
                <a:sym typeface="Wingdings" panose="05000000000000000000" pitchFamily="2" charset="2"/>
              </a:rPr>
              <a:t>This is about a freeing as you can get, surely.  It doesn’t say there will be literary texts, it doesn’t say there won’t be, because there could be, and there is nothing to fear about this, because the words in them will either be taught and known or glossed (up to 2%).  It doesn’t mean there won’t be a text about a period in history or the geography of a region where the language is spoken because there may be, and this will be great too, because the words in the text will have been taught and will by known by students or will be glossed. I was not surprised when the recent NALA survey of teachers about the current GCSE said that </a:t>
            </a:r>
            <a:r>
              <a:rPr lang="en-GB" sz="1200" kern="1200" dirty="0">
                <a:solidFill>
                  <a:schemeClr val="tx1"/>
                </a:solidFill>
                <a:effectLst/>
                <a:latin typeface="+mn-lt"/>
                <a:ea typeface="+mn-ea"/>
                <a:cs typeface="+mn-cs"/>
              </a:rPr>
              <a:t>“73.1% said that they did not think that GCSE topics were necessary for effective language learning” (</a:t>
            </a:r>
            <a:r>
              <a:rPr lang="en-GB" sz="1200" kern="1200" dirty="0" err="1">
                <a:solidFill>
                  <a:schemeClr val="tx1"/>
                </a:solidFill>
                <a:effectLst/>
                <a:latin typeface="+mn-lt"/>
                <a:ea typeface="+mn-ea"/>
                <a:cs typeface="+mn-cs"/>
              </a:rPr>
              <a:t>Nala</a:t>
            </a:r>
            <a:r>
              <a:rPr lang="en-GB" sz="1200" kern="1200" dirty="0">
                <a:solidFill>
                  <a:schemeClr val="tx1"/>
                </a:solidFill>
                <a:effectLst/>
                <a:latin typeface="+mn-lt"/>
                <a:ea typeface="+mn-ea"/>
                <a:cs typeface="+mn-cs"/>
              </a:rPr>
              <a:t>, 2020) </a:t>
            </a:r>
            <a:r>
              <a:rPr lang="en-GB" sz="1200" kern="1200" dirty="0" err="1">
                <a:solidFill>
                  <a:schemeClr val="tx1"/>
                </a:solidFill>
                <a:effectLst/>
                <a:latin typeface="+mn-lt"/>
                <a:ea typeface="+mn-ea"/>
                <a:cs typeface="+mn-cs"/>
              </a:rPr>
              <a:t>Nala</a:t>
            </a:r>
            <a:r>
              <a:rPr lang="en-GB" sz="1200" kern="1200" dirty="0">
                <a:solidFill>
                  <a:schemeClr val="tx1"/>
                </a:solidFill>
                <a:effectLst/>
                <a:latin typeface="+mn-lt"/>
                <a:ea typeface="+mn-ea"/>
                <a:cs typeface="+mn-cs"/>
              </a:rPr>
              <a:t> survey: The Languages Curriculum and disadvantaged students.</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dirty="0">
                <a:sym typeface="Wingdings" panose="05000000000000000000" pitchFamily="2" charset="2"/>
              </a:rPr>
              <a:t>On the teaching side, it also gives this freedom, but more than that, it gives us the certainty that we are teaching words that are those that are most often used by speakers of the language.  Transparency about this is fairly powerful for motivation, too. </a:t>
            </a:r>
          </a:p>
          <a:p>
            <a:pPr marL="0" indent="0">
              <a:buNone/>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anose="05000000000000000000" pitchFamily="2" charset="2"/>
              </a:rPr>
              <a:t>Third, it gives individual words back their value.  In assessment, this means that awarding bodies are once again allowed (and indeed, required) to reward secure, individual word knowledge.  All those who advocate for the importance of vocabulary should be leaping in the air for joy!  For teachers, we can be glad, too, as this allows us to focus on teaching independent manipulation of words to build sentences, and it </a:t>
            </a:r>
            <a:r>
              <a:rPr lang="en-GB" dirty="0" err="1">
                <a:sym typeface="Wingdings" panose="05000000000000000000" pitchFamily="2" charset="2"/>
              </a:rPr>
              <a:t>disprefers</a:t>
            </a:r>
            <a:r>
              <a:rPr lang="en-GB" dirty="0">
                <a:sym typeface="Wingdings" panose="05000000000000000000" pitchFamily="2" charset="2"/>
              </a:rPr>
              <a:t> too-heavy a reliance on chunks.</a:t>
            </a:r>
          </a:p>
          <a:p>
            <a:pPr marL="0" marR="0" lvl="0" indent="0" algn="l" defTabSz="914400" rtl="0" eaLnBrk="1" fontAlgn="auto" latinLnBrk="0" hangingPunct="1">
              <a:lnSpc>
                <a:spcPct val="100000"/>
              </a:lnSpc>
              <a:spcBef>
                <a:spcPct val="0"/>
              </a:spcBef>
              <a:spcAft>
                <a:spcPts val="0"/>
              </a:spcAft>
              <a:buClrTx/>
              <a:buSzTx/>
              <a:buFontTx/>
              <a:buNone/>
              <a:tabLst/>
              <a:defRPr/>
            </a:pP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As I think these examples show, words selected and taught on the basis of frequency lend themselves to themes that go beyond familiar KS3 curriculum topics, though they can also cohere around these topics, too. Any topics, really.  Such taught words can combine and recombine in texts on many aspects of life in other countries. Carefully calibrating their readability, using the </a:t>
            </a:r>
            <a:r>
              <a:rPr lang="en-GB" sz="1200" kern="1200" dirty="0" err="1">
                <a:solidFill>
                  <a:schemeClr val="tx1"/>
                </a:solidFill>
                <a:effectLst/>
                <a:latin typeface="+mn-lt"/>
                <a:ea typeface="+mn-ea"/>
                <a:cs typeface="+mn-cs"/>
              </a:rPr>
              <a:t>MultiLingProfiler</a:t>
            </a:r>
            <a:r>
              <a:rPr lang="en-GB" sz="1200" kern="1200" dirty="0">
                <a:solidFill>
                  <a:schemeClr val="tx1"/>
                </a:solidFill>
                <a:effectLst/>
                <a:latin typeface="+mn-lt"/>
                <a:ea typeface="+mn-ea"/>
                <a:cs typeface="+mn-cs"/>
              </a:rPr>
              <a:t> (Anthony et al., 2020), also ensures that there is a systematic way of being fair to students, for exams to be set  learners can access them. </a:t>
            </a:r>
          </a:p>
          <a:p>
            <a:pPr marL="0" marR="0" lvl="0" indent="0" algn="l" defTabSz="914400" rtl="0" eaLnBrk="1" fontAlgn="auto" latinLnBrk="0" hangingPunct="1">
              <a:lnSpc>
                <a:spcPct val="100000"/>
              </a:lnSpc>
              <a:spcBef>
                <a:spcPct val="0"/>
              </a:spcBef>
              <a:spcAft>
                <a:spcPts val="0"/>
              </a:spcAft>
              <a:buClrTx/>
              <a:buSzTx/>
              <a:buFontTx/>
              <a:buNone/>
              <a:tabLst/>
              <a:defRPr/>
            </a:pP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 truly hope that teachers, text book writers, exam question setters, awarding bodies all embrace and use the profiler.  As someone who has written a few textbooks, I cannot tell you how much I would have loved to have had this tool back then. And all the textbooks I will write from now on will use it.  Why wouldn’t they?  It is a complete no-brainer.</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s-ES" sz="1200" kern="1200" dirty="0">
                <a:solidFill>
                  <a:schemeClr val="tx1"/>
                </a:solidFill>
                <a:effectLst/>
                <a:latin typeface="+mn-lt"/>
                <a:ea typeface="+mn-ea"/>
                <a:cs typeface="+mn-cs"/>
              </a:rPr>
              <a:t>Anthony, L., Finlayson, N., Marsden, E., Avery, N. &amp; Hawkes, R. (2020). </a:t>
            </a:r>
            <a:r>
              <a:rPr lang="es-ES" sz="1200" kern="1200" dirty="0" err="1">
                <a:solidFill>
                  <a:schemeClr val="tx1"/>
                </a:solidFill>
                <a:effectLst/>
                <a:latin typeface="+mn-lt"/>
                <a:ea typeface="+mn-ea"/>
                <a:cs typeface="+mn-cs"/>
              </a:rPr>
              <a:t>MultiLingProfiler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Version</a:t>
            </a:r>
            <a:r>
              <a:rPr lang="es-ES" sz="1200" kern="1200" dirty="0">
                <a:solidFill>
                  <a:schemeClr val="tx1"/>
                </a:solidFill>
                <a:effectLst/>
                <a:latin typeface="+mn-lt"/>
                <a:ea typeface="+mn-ea"/>
                <a:cs typeface="+mn-cs"/>
              </a:rPr>
              <a:t> 1. [</a:t>
            </a:r>
            <a:r>
              <a:rPr lang="es-ES" sz="1200" kern="1200" dirty="0" err="1">
                <a:solidFill>
                  <a:schemeClr val="tx1"/>
                </a:solidFill>
                <a:effectLst/>
                <a:latin typeface="+mn-lt"/>
                <a:ea typeface="+mn-ea"/>
                <a:cs typeface="+mn-cs"/>
              </a:rPr>
              <a:t>Computer</a:t>
            </a:r>
            <a:r>
              <a:rPr lang="es-ES" sz="1200" kern="1200" dirty="0">
                <a:solidFill>
                  <a:schemeClr val="tx1"/>
                </a:solidFill>
                <a:effectLst/>
                <a:latin typeface="+mn-lt"/>
                <a:ea typeface="+mn-ea"/>
                <a:cs typeface="+mn-cs"/>
              </a:rPr>
              <a:t> Software]. </a:t>
            </a:r>
            <a:r>
              <a:rPr lang="es-ES" sz="1200" kern="1200" dirty="0" err="1">
                <a:solidFill>
                  <a:schemeClr val="tx1"/>
                </a:solidFill>
                <a:effectLst/>
                <a:latin typeface="+mn-lt"/>
                <a:ea typeface="+mn-ea"/>
                <a:cs typeface="+mn-cs"/>
              </a:rPr>
              <a:t>Available</a:t>
            </a:r>
            <a:r>
              <a:rPr lang="es-ES" sz="1200" kern="1200" dirty="0">
                <a:solidFill>
                  <a:schemeClr val="tx1"/>
                </a:solidFill>
                <a:effectLst/>
                <a:latin typeface="+mn-lt"/>
                <a:ea typeface="+mn-ea"/>
                <a:cs typeface="+mn-cs"/>
              </a:rPr>
              <a:t> at </a:t>
            </a:r>
            <a:r>
              <a:rPr lang="es-ES" sz="1200" u="sng" kern="1200" dirty="0">
                <a:solidFill>
                  <a:schemeClr val="tx1"/>
                </a:solidFill>
                <a:effectLst/>
                <a:latin typeface="+mn-lt"/>
                <a:ea typeface="+mn-ea"/>
                <a:cs typeface="+mn-cs"/>
                <a:hlinkClick r:id="rId3"/>
              </a:rPr>
              <a:t>https://www.multilingprofiler.net/</a:t>
            </a:r>
            <a:r>
              <a:rPr lang="es-E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8A042-1A5A-4211-9D81-3A236DBC2AA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263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225E17-E72C-4B13-894A-E5B787C2971E}" type="slidenum">
              <a:rPr lang="en-GB" smtClean="0"/>
              <a:t>23</a:t>
            </a:fld>
            <a:endParaRPr lang="en-GB"/>
          </a:p>
        </p:txBody>
      </p:sp>
    </p:spTree>
    <p:extLst>
      <p:ext uri="{BB962C8B-B14F-4D97-AF65-F5344CB8AC3E}">
        <p14:creationId xmlns:p14="http://schemas.microsoft.com/office/powerpoint/2010/main" val="2629509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 hope that we can conclude that language learning itself certainly does offer a room with a view, but more importantly that language and culture are two sides of the same coin, and cannot be separated.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Thank you very much for listening.  I hope that there’s been something in there of interest this morning.  Happy to take questions in the time that’s left.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80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We can sometimes gain more from a ‘together and’ rather than an ‘either/or’ perspective and that’s where the 2</a:t>
            </a:r>
            <a:r>
              <a:rPr lang="en-GB" sz="1200" b="0" i="0" kern="1200" baseline="30000" dirty="0">
                <a:solidFill>
                  <a:schemeClr val="tx1"/>
                </a:solidFill>
                <a:effectLst/>
                <a:latin typeface="+mn-lt"/>
                <a:ea typeface="+mn-ea"/>
                <a:cs typeface="+mn-cs"/>
              </a:rPr>
              <a:t>nd</a:t>
            </a:r>
            <a:r>
              <a:rPr lang="en-GB" sz="1200" b="0" i="0" kern="1200" dirty="0">
                <a:solidFill>
                  <a:schemeClr val="tx1"/>
                </a:solidFill>
                <a:effectLst/>
                <a:latin typeface="+mn-lt"/>
                <a:ea typeface="+mn-ea"/>
                <a:cs typeface="+mn-cs"/>
              </a:rPr>
              <a:t> metaphor of language and culture as two sides of one coin comes in. This is of course the idea that language and culture are very closely related and cannot be separated, although they may seem different. Co-dependent, there can’t be one without the other, and both sides are needed for the full value to be realised…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is a very short presentation, and a very big theme!  To make this work, I’m going to focus on the idea of </a:t>
            </a:r>
            <a:r>
              <a:rPr lang="en-GB" sz="1200" b="1" i="0" kern="1200" dirty="0">
                <a:solidFill>
                  <a:schemeClr val="tx1"/>
                </a:solidFill>
                <a:effectLst/>
                <a:latin typeface="+mn-lt"/>
                <a:ea typeface="+mn-ea"/>
                <a:cs typeface="+mn-cs"/>
              </a:rPr>
              <a:t>not separating language and culture</a:t>
            </a:r>
            <a:r>
              <a:rPr lang="en-GB" sz="1200" b="0" i="0" kern="1200" dirty="0">
                <a:solidFill>
                  <a:schemeClr val="tx1"/>
                </a:solidFill>
                <a:effectLst/>
                <a:latin typeface="+mn-lt"/>
                <a:ea typeface="+mn-ea"/>
                <a:cs typeface="+mn-cs"/>
              </a:rPr>
              <a:t>, and give as many practical examples as will fit into 20 minutes!</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At the end of the presentation, I’ll share the link to the NCELP culture collection of all the examples of culture across all strands across all languages, with everything downloadable in one click.</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225E17-E72C-4B13-894A-E5B787C2971E}" type="slidenum">
              <a:rPr lang="en-GB" smtClean="0"/>
              <a:t>3</a:t>
            </a:fld>
            <a:endParaRPr lang="en-GB"/>
          </a:p>
        </p:txBody>
      </p:sp>
    </p:spTree>
    <p:extLst>
      <p:ext uri="{BB962C8B-B14F-4D97-AF65-F5344CB8AC3E}">
        <p14:creationId xmlns:p14="http://schemas.microsoft.com/office/powerpoint/2010/main" val="2623196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Let’s not forget that language teaching is at its core a rejection of cultural supremacy and that it compels us to see the world through different eyes, as in my favourite sentence from the National Curriculum for languages: </a:t>
            </a:r>
            <a:r>
              <a:rPr lang="en-GB" sz="1200" i="1" kern="1200" dirty="0">
                <a:solidFill>
                  <a:schemeClr val="tx1"/>
                </a:solidFill>
                <a:effectLst/>
                <a:latin typeface="+mn-lt"/>
                <a:ea typeface="+mn-ea"/>
                <a:cs typeface="+mn-cs"/>
              </a:rPr>
              <a:t>Learning a foreign language is a liberation from insularity and provides an opening to other cultures </a:t>
            </a:r>
            <a:r>
              <a:rPr lang="en-GB" sz="1200" kern="1200" dirty="0">
                <a:solidFill>
                  <a:schemeClr val="tx1"/>
                </a:solidFill>
                <a:effectLst/>
                <a:latin typeface="+mn-lt"/>
                <a:ea typeface="+mn-ea"/>
                <a:cs typeface="+mn-cs"/>
              </a:rPr>
              <a:t>(DfE, 2013).</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Seeing the process of learning a new language itself as a step towards intercultural competence is helpful.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It is also worth considering what is meant by culture.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 sure many of you have see the iceberg model of culture.  If we understand culture as the system of attitudes, beliefs and values - the underwater part of the iceberg- which underpin the actions, habits, celebrations that we see in everyday life in the surface part of the iceberg, we can sense that not only are they inseparable, but that learning what we </a:t>
            </a:r>
            <a:r>
              <a:rPr lang="en-GB" sz="1200" b="1" i="1" kern="1200" dirty="0">
                <a:solidFill>
                  <a:schemeClr val="tx1"/>
                </a:solidFill>
                <a:effectLst/>
                <a:latin typeface="+mn-lt"/>
                <a:ea typeface="+mn-ea"/>
                <a:cs typeface="+mn-cs"/>
              </a:rPr>
              <a:t>can</a:t>
            </a:r>
            <a:r>
              <a:rPr lang="en-GB" sz="1200" kern="1200" dirty="0">
                <a:solidFill>
                  <a:schemeClr val="tx1"/>
                </a:solidFill>
                <a:effectLst/>
                <a:latin typeface="+mn-lt"/>
                <a:ea typeface="+mn-ea"/>
                <a:cs typeface="+mn-cs"/>
              </a:rPr>
              <a:t> see might pave the way to understanding what we </a:t>
            </a:r>
            <a:r>
              <a:rPr lang="en-GB" sz="1200" b="1" i="1" kern="1200" dirty="0">
                <a:solidFill>
                  <a:schemeClr val="tx1"/>
                </a:solidFill>
                <a:effectLst/>
                <a:latin typeface="+mn-lt"/>
                <a:ea typeface="+mn-ea"/>
                <a:cs typeface="+mn-cs"/>
              </a:rPr>
              <a:t>can’t </a:t>
            </a:r>
            <a:r>
              <a:rPr lang="en-GB" sz="1200" kern="1200" dirty="0">
                <a:solidFill>
                  <a:schemeClr val="tx1"/>
                </a:solidFill>
                <a:effectLst/>
                <a:latin typeface="+mn-lt"/>
                <a:ea typeface="+mn-ea"/>
                <a:cs typeface="+mn-cs"/>
              </a:rPr>
              <a:t>see so easily. And language itself is perhaps the </a:t>
            </a:r>
            <a:r>
              <a:rPr lang="en-GB" sz="1200" b="1" kern="1200" dirty="0">
                <a:solidFill>
                  <a:schemeClr val="tx1"/>
                </a:solidFill>
                <a:effectLst/>
                <a:latin typeface="+mn-lt"/>
                <a:ea typeface="+mn-ea"/>
                <a:cs typeface="+mn-cs"/>
              </a:rPr>
              <a:t>most visible </a:t>
            </a:r>
            <a:r>
              <a:rPr lang="en-GB" sz="120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accessible expression of culture</a:t>
            </a:r>
            <a:r>
              <a:rPr lang="en-GB" sz="1200" kern="1200" dirty="0">
                <a:solidFill>
                  <a:schemeClr val="tx1"/>
                </a:solidFill>
                <a:effectLst/>
                <a:latin typeface="+mn-lt"/>
                <a:ea typeface="+mn-ea"/>
                <a:cs typeface="+mn-cs"/>
              </a:rPr>
              <a:t>, as </a:t>
            </a:r>
            <a:r>
              <a:rPr lang="en-GB" sz="1200" kern="1200" dirty="0" err="1">
                <a:solidFill>
                  <a:schemeClr val="tx1"/>
                </a:solidFill>
                <a:effectLst/>
                <a:latin typeface="+mn-lt"/>
                <a:ea typeface="+mn-ea"/>
                <a:cs typeface="+mn-cs"/>
              </a:rPr>
              <a:t>Kramsch</a:t>
            </a:r>
            <a:r>
              <a:rPr lang="en-GB" sz="1200" kern="1200" dirty="0">
                <a:solidFill>
                  <a:schemeClr val="tx1"/>
                </a:solidFill>
                <a:effectLst/>
                <a:latin typeface="+mn-lt"/>
                <a:ea typeface="+mn-ea"/>
                <a:cs typeface="+mn-cs"/>
              </a:rPr>
              <a:t> suggests.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And so we find culture in language; in its sounds, in its words and in its structures.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teaching them, we lay the foundation for understanding other world views and for seeing ourselves through the eyes of others.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225E17-E72C-4B13-894A-E5B787C2971E}" type="slidenum">
              <a:rPr lang="en-GB" smtClean="0"/>
              <a:t>4</a:t>
            </a:fld>
            <a:endParaRPr lang="en-GB"/>
          </a:p>
        </p:txBody>
      </p:sp>
    </p:spTree>
    <p:extLst>
      <p:ext uri="{BB962C8B-B14F-4D97-AF65-F5344CB8AC3E}">
        <p14:creationId xmlns:p14="http://schemas.microsoft.com/office/powerpoint/2010/main" val="1619641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is a reason why the teaching of the sound-writing system has been given an important place in the new GCSE Subject Content.  Teaching the sound-symbol correspondences of the new language demystifies it, enabling students to decode it (read it aloud) more accurately. Research has linked this to higher levels of motivation, confidence in production (</a:t>
            </a:r>
            <a:r>
              <a:rPr lang="en-GB" sz="1200" kern="1200" dirty="0" err="1">
                <a:solidFill>
                  <a:schemeClr val="tx1"/>
                </a:solidFill>
                <a:effectLst/>
                <a:latin typeface="+mn-lt"/>
                <a:ea typeface="+mn-ea"/>
                <a:cs typeface="+mn-cs"/>
              </a:rPr>
              <a:t>Erler</a:t>
            </a:r>
            <a:r>
              <a:rPr lang="en-GB" sz="1200" kern="1200" dirty="0">
                <a:solidFill>
                  <a:schemeClr val="tx1"/>
                </a:solidFill>
                <a:effectLst/>
                <a:latin typeface="+mn-lt"/>
                <a:ea typeface="+mn-ea"/>
                <a:cs typeface="+mn-cs"/>
              </a:rPr>
              <a:t> &amp; </a:t>
            </a:r>
            <a:r>
              <a:rPr lang="en-GB" sz="1200" kern="1200" dirty="0" err="1">
                <a:solidFill>
                  <a:schemeClr val="tx1"/>
                </a:solidFill>
                <a:effectLst/>
                <a:latin typeface="+mn-lt"/>
                <a:ea typeface="+mn-ea"/>
                <a:cs typeface="+mn-cs"/>
              </a:rPr>
              <a:t>Macaro</a:t>
            </a:r>
            <a:r>
              <a:rPr lang="en-GB" sz="1200" kern="1200" dirty="0">
                <a:solidFill>
                  <a:schemeClr val="tx1"/>
                </a:solidFill>
                <a:effectLst/>
                <a:latin typeface="+mn-lt"/>
                <a:ea typeface="+mn-ea"/>
                <a:cs typeface="+mn-cs"/>
              </a:rPr>
              <a:t>, 2011), and better vocabulary learning (Woore et al., 2018).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teaching of phonics combines easily with culture.  As the development of phonics knowledge involves listening to, transcribing and reading aloud unfamiliar words, there are opportunities to get to know place and people names, geographical features, iconic landmarks, and elements of popular culture.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Developing fluency in reading aloud can involve tongue twisters, rhymes, songs and short texts about famous people, customs and festivals.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We’re going to look at three quick examples.</a:t>
            </a:r>
          </a:p>
          <a:p>
            <a:endParaRPr lang="en-GB" dirty="0"/>
          </a:p>
        </p:txBody>
      </p:sp>
      <p:sp>
        <p:nvSpPr>
          <p:cNvPr id="4" name="Slide Number Placeholder 3"/>
          <p:cNvSpPr>
            <a:spLocks noGrp="1"/>
          </p:cNvSpPr>
          <p:nvPr>
            <p:ph type="sldNum" sz="quarter" idx="5"/>
          </p:nvPr>
        </p:nvSpPr>
        <p:spPr/>
        <p:txBody>
          <a:bodyPr/>
          <a:lstStyle/>
          <a:p>
            <a:fld id="{1A225E17-E72C-4B13-894A-E5B787C2971E}" type="slidenum">
              <a:rPr lang="en-GB" smtClean="0"/>
              <a:t>5</a:t>
            </a:fld>
            <a:endParaRPr lang="en-GB"/>
          </a:p>
        </p:txBody>
      </p:sp>
    </p:spTree>
    <p:extLst>
      <p:ext uri="{BB962C8B-B14F-4D97-AF65-F5344CB8AC3E}">
        <p14:creationId xmlns:p14="http://schemas.microsoft.com/office/powerpoint/2010/main" val="2922164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Y7.2.1.3</a:t>
            </a:r>
          </a:p>
          <a:p>
            <a:pPr marL="0" lvl="0" indent="0" algn="l" rtl="0">
              <a:spcBef>
                <a:spcPts val="0"/>
              </a:spcBef>
              <a:spcAft>
                <a:spcPts val="0"/>
              </a:spcAft>
              <a:buNone/>
            </a:pPr>
            <a:endParaRPr lang="en-GB" b="1" dirty="0"/>
          </a:p>
          <a:p>
            <a:pPr marL="0" lvl="0" indent="0" algn="l" rtl="0">
              <a:spcBef>
                <a:spcPts val="0"/>
              </a:spcBef>
              <a:spcAft>
                <a:spcPts val="0"/>
              </a:spcAft>
              <a:buNone/>
            </a:pPr>
            <a:r>
              <a:rPr lang="en-GB" b="0" dirty="0"/>
              <a:t>This is from Y7 Term 2.  This is actually a stage before transcription.  It is aural recognition of the  [au] sound.</a:t>
            </a:r>
            <a:br>
              <a:rPr lang="en-GB" b="0" dirty="0"/>
            </a:br>
            <a:r>
              <a:rPr lang="en-GB" b="0" dirty="0"/>
              <a:t>It works with just one sound, but a sound which can have more than one spelling.</a:t>
            </a:r>
            <a:br>
              <a:rPr lang="en-GB" b="0" dirty="0"/>
            </a:br>
            <a:r>
              <a:rPr lang="en-GB" b="0" dirty="0"/>
              <a:t>Students listen and decide if they hear the target SSC or not.</a:t>
            </a:r>
            <a:br>
              <a:rPr lang="en-GB" b="0" dirty="0"/>
            </a:br>
            <a:r>
              <a:rPr lang="en-GB" b="0" dirty="0"/>
              <a:t>But you can, I hope, imagine how transcription tasks might work in a similar way, where students do write down the missing letters.</a:t>
            </a:r>
          </a:p>
          <a:p>
            <a:pPr marL="0" lvl="0" indent="0" algn="l" rtl="0">
              <a:spcBef>
                <a:spcPts val="0"/>
              </a:spcBef>
              <a:spcAft>
                <a:spcPts val="0"/>
              </a:spcAft>
              <a:buNone/>
            </a:pP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Timing: 5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Oral recognition of SSC [au].</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aseline="0" dirty="0">
                <a:solidFill>
                  <a:schemeClr val="accent1">
                    <a:lumMod val="50000"/>
                  </a:schemeClr>
                </a:solidFill>
                <a:latin typeface="Century Gothic" panose="020B0502020202020204" pitchFamily="34" charset="0"/>
              </a:rPr>
              <a:t>The exercise also provides an opportunity to review SFCs (</a:t>
            </a:r>
            <a:r>
              <a:rPr lang="en-GB" sz="1200" i="1" baseline="0" dirty="0">
                <a:solidFill>
                  <a:schemeClr val="accent1">
                    <a:lumMod val="50000"/>
                  </a:schemeClr>
                </a:solidFill>
                <a:latin typeface="Century Gothic" panose="020B0502020202020204" pitchFamily="34" charset="0"/>
              </a:rPr>
              <a:t>Bordeau</a:t>
            </a:r>
            <a:r>
              <a:rPr lang="en-GB" sz="1200" b="1" i="1" baseline="0" dirty="0">
                <a:solidFill>
                  <a:schemeClr val="accent1">
                    <a:lumMod val="50000"/>
                  </a:schemeClr>
                </a:solidFill>
                <a:latin typeface="Century Gothic" panose="020B0502020202020204" pitchFamily="34" charset="0"/>
              </a:rPr>
              <a:t>x</a:t>
            </a:r>
            <a:r>
              <a:rPr lang="en-GB" sz="1200" i="1" baseline="0" dirty="0">
                <a:solidFill>
                  <a:schemeClr val="accent1">
                    <a:lumMod val="50000"/>
                  </a:schemeClr>
                </a:solidFill>
                <a:latin typeface="Century Gothic" panose="020B0502020202020204" pitchFamily="34" charset="0"/>
              </a:rPr>
              <a:t>, Beauvai</a:t>
            </a:r>
            <a:r>
              <a:rPr lang="en-GB" sz="1200" b="1" i="1" baseline="0" dirty="0">
                <a:solidFill>
                  <a:schemeClr val="accent1">
                    <a:lumMod val="50000"/>
                  </a:schemeClr>
                </a:solidFill>
                <a:latin typeface="Century Gothic" panose="020B0502020202020204" pitchFamily="34" charset="0"/>
              </a:rPr>
              <a:t>s</a:t>
            </a:r>
            <a:r>
              <a:rPr lang="en-GB" sz="1200" i="1" baseline="0" dirty="0">
                <a:solidFill>
                  <a:schemeClr val="accent1">
                    <a:lumMod val="50000"/>
                  </a:schemeClr>
                </a:solidFill>
                <a:latin typeface="Century Gothic" panose="020B0502020202020204" pitchFamily="34" charset="0"/>
              </a:rPr>
              <a:t>, </a:t>
            </a:r>
            <a:r>
              <a:rPr lang="en-GB" sz="1200" i="1" dirty="0">
                <a:solidFill>
                  <a:schemeClr val="accent5">
                    <a:lumMod val="50000"/>
                  </a:schemeClr>
                </a:solidFill>
                <a:latin typeface="Century Gothic" panose="020B0502020202020204" pitchFamily="34" charset="0"/>
              </a:rPr>
              <a:t>Orléan</a:t>
            </a:r>
            <a:r>
              <a:rPr lang="en-GB" sz="1200" b="1" i="1" dirty="0">
                <a:solidFill>
                  <a:schemeClr val="accent5">
                    <a:lumMod val="50000"/>
                  </a:schemeClr>
                </a:solidFill>
                <a:latin typeface="Century Gothic" panose="020B0502020202020204" pitchFamily="34" charset="0"/>
              </a:rPr>
              <a:t>s</a:t>
            </a:r>
            <a:r>
              <a:rPr lang="en-GB" sz="1200" i="0" dirty="0">
                <a:solidFill>
                  <a:schemeClr val="accent5">
                    <a:lumMod val="50000"/>
                  </a:schemeClr>
                </a:solidFill>
                <a:latin typeface="Century Gothic" panose="020B0502020202020204" pitchFamily="34" charset="0"/>
              </a:rPr>
              <a:t>) and the previously studied SSCs</a:t>
            </a:r>
            <a:r>
              <a:rPr lang="en-GB" sz="1200" i="0" baseline="0" dirty="0">
                <a:solidFill>
                  <a:schemeClr val="accent5">
                    <a:lumMod val="50000"/>
                  </a:schemeClr>
                </a:solidFill>
                <a:latin typeface="Century Gothic" panose="020B0502020202020204" pitchFamily="34" charset="0"/>
              </a:rPr>
              <a:t> [</a:t>
            </a:r>
            <a:r>
              <a:rPr lang="en-GB" sz="1200" b="0" i="0" u="none" strike="noStrike" cap="none" dirty="0">
                <a:solidFill>
                  <a:schemeClr val="dk1"/>
                </a:solidFill>
                <a:effectLst/>
                <a:latin typeface="Calibri"/>
                <a:ea typeface="Calibri"/>
                <a:cs typeface="Calibri"/>
                <a:sym typeface="Calibri"/>
              </a:rPr>
              <a:t>é]</a:t>
            </a:r>
            <a:r>
              <a:rPr lang="en-GB" sz="1200" b="0" i="0" u="none" strike="noStrike" cap="none" baseline="0" dirty="0">
                <a:solidFill>
                  <a:schemeClr val="dk1"/>
                </a:solidFill>
                <a:effectLst/>
                <a:latin typeface="Calibri"/>
                <a:ea typeface="Calibri"/>
                <a:cs typeface="Calibri"/>
                <a:sym typeface="Calibri"/>
              </a:rPr>
              <a:t> (</a:t>
            </a:r>
            <a:r>
              <a:rPr lang="en-GB" sz="1200" b="0" i="1" u="none" strike="noStrike" cap="none" baseline="0" dirty="0">
                <a:solidFill>
                  <a:schemeClr val="dk1"/>
                </a:solidFill>
                <a:effectLst/>
                <a:latin typeface="Calibri"/>
                <a:ea typeface="Calibri"/>
                <a:cs typeface="Calibri"/>
                <a:sym typeface="Calibri"/>
              </a:rPr>
              <a:t>Orl</a:t>
            </a:r>
            <a:r>
              <a:rPr lang="en-GB" sz="1200" b="1" i="1" u="none" strike="noStrike" cap="none" baseline="0" dirty="0">
                <a:solidFill>
                  <a:schemeClr val="dk1"/>
                </a:solidFill>
                <a:effectLst/>
                <a:latin typeface="Calibri"/>
                <a:ea typeface="Calibri"/>
                <a:cs typeface="Calibri"/>
                <a:sym typeface="Calibri"/>
              </a:rPr>
              <a:t>é</a:t>
            </a:r>
            <a:r>
              <a:rPr lang="en-GB" sz="1200" b="0" i="1" u="none" strike="noStrike" cap="none" baseline="0" dirty="0">
                <a:solidFill>
                  <a:schemeClr val="dk1"/>
                </a:solidFill>
                <a:effectLst/>
                <a:latin typeface="Calibri"/>
                <a:ea typeface="Calibri"/>
                <a:cs typeface="Calibri"/>
                <a:sym typeface="Calibri"/>
              </a:rPr>
              <a:t>ans</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baseline="0" dirty="0" err="1">
                <a:solidFill>
                  <a:schemeClr val="dk1"/>
                </a:solidFill>
                <a:effectLst/>
                <a:latin typeface="Calibri"/>
                <a:ea typeface="Calibri"/>
                <a:cs typeface="Calibri"/>
                <a:sym typeface="Calibri"/>
              </a:rPr>
              <a:t>en</a:t>
            </a:r>
            <a:r>
              <a:rPr lang="en-GB" sz="1200" b="0" i="0" u="none" strike="noStrike" cap="none" baseline="0" dirty="0">
                <a:solidFill>
                  <a:schemeClr val="dk1"/>
                </a:solidFill>
                <a:effectLst/>
                <a:latin typeface="Calibri"/>
                <a:ea typeface="Calibri"/>
                <a:cs typeface="Calibri"/>
                <a:sym typeface="Calibri"/>
              </a:rPr>
              <a:t>] (</a:t>
            </a:r>
            <a:r>
              <a:rPr lang="en-GB" sz="1200" i="1" dirty="0">
                <a:solidFill>
                  <a:schemeClr val="accent5">
                    <a:lumMod val="50000"/>
                  </a:schemeClr>
                </a:solidFill>
                <a:latin typeface="Century Gothic" panose="020B0502020202020204" pitchFamily="34" charset="0"/>
              </a:rPr>
              <a:t>Aix-</a:t>
            </a:r>
            <a:r>
              <a:rPr lang="en-GB" sz="1200" b="1" i="1" dirty="0">
                <a:solidFill>
                  <a:schemeClr val="accent5">
                    <a:lumMod val="50000"/>
                  </a:schemeClr>
                </a:solidFill>
                <a:latin typeface="Century Gothic" panose="020B0502020202020204" pitchFamily="34" charset="0"/>
              </a:rPr>
              <a:t>en</a:t>
            </a:r>
            <a:r>
              <a:rPr lang="en-GB" sz="1200" i="1" dirty="0">
                <a:solidFill>
                  <a:schemeClr val="accent5">
                    <a:lumMod val="50000"/>
                  </a:schemeClr>
                </a:solidFill>
                <a:latin typeface="Century Gothic" panose="020B0502020202020204" pitchFamily="34" charset="0"/>
              </a:rPr>
              <a:t>-Provence</a:t>
            </a:r>
            <a:r>
              <a:rPr lang="en-GB" sz="1200" i="0" dirty="0">
                <a:solidFill>
                  <a:schemeClr val="accent5">
                    <a:lumMod val="50000"/>
                  </a:schemeClr>
                </a:solidFill>
                <a:latin typeface="Century Gothic" panose="020B0502020202020204" pitchFamily="34" charset="0"/>
              </a:rPr>
              <a:t>)</a:t>
            </a:r>
            <a:r>
              <a:rPr lang="en-GB" sz="1200" i="1" baseline="0" dirty="0">
                <a:solidFill>
                  <a:schemeClr val="accent5">
                    <a:lumMod val="50000"/>
                  </a:schemeClr>
                </a:solidFill>
                <a:latin typeface="Century Gothic" panose="020B0502020202020204" pitchFamily="34" charset="0"/>
              </a:rPr>
              <a:t> and </a:t>
            </a:r>
            <a:r>
              <a:rPr lang="en-GB" sz="1200" i="0" baseline="0" dirty="0">
                <a:solidFill>
                  <a:schemeClr val="accent5">
                    <a:lumMod val="50000"/>
                  </a:schemeClr>
                </a:solidFill>
                <a:latin typeface="Century Gothic" panose="020B0502020202020204" pitchFamily="34" charset="0"/>
              </a:rPr>
              <a:t>[ai] (</a:t>
            </a:r>
            <a:r>
              <a:rPr lang="en-GB" sz="1200" b="0" i="1" dirty="0">
                <a:solidFill>
                  <a:schemeClr val="accent5">
                    <a:lumMod val="50000"/>
                  </a:schemeClr>
                </a:solidFill>
                <a:latin typeface="Century Gothic" panose="020B0502020202020204" pitchFamily="34" charset="0"/>
              </a:rPr>
              <a:t>Beauv</a:t>
            </a:r>
            <a:r>
              <a:rPr lang="en-GB" sz="1200" b="1" i="1" dirty="0">
                <a:solidFill>
                  <a:schemeClr val="accent5">
                    <a:lumMod val="50000"/>
                  </a:schemeClr>
                </a:solidFill>
                <a:latin typeface="Century Gothic" panose="020B0502020202020204" pitchFamily="34" charset="0"/>
              </a:rPr>
              <a:t>ai</a:t>
            </a:r>
            <a:r>
              <a:rPr lang="en-GB" sz="1200" b="0" i="1" dirty="0">
                <a:solidFill>
                  <a:schemeClr val="accent5">
                    <a:lumMod val="50000"/>
                  </a:schemeClr>
                </a:solidFill>
                <a:latin typeface="Century Gothic" panose="020B0502020202020204" pitchFamily="34" charset="0"/>
              </a:rPr>
              <a:t>s, </a:t>
            </a:r>
            <a:r>
              <a:rPr lang="en-GB" sz="1200" b="1" i="1" dirty="0">
                <a:solidFill>
                  <a:schemeClr val="accent5">
                    <a:lumMod val="50000"/>
                  </a:schemeClr>
                </a:solidFill>
                <a:latin typeface="Century Gothic" panose="020B0502020202020204" pitchFamily="34" charset="0"/>
              </a:rPr>
              <a:t>Ai</a:t>
            </a:r>
            <a:r>
              <a:rPr lang="en-GB" sz="1200" b="0" i="1" dirty="0">
                <a:solidFill>
                  <a:schemeClr val="accent5">
                    <a:lumMod val="50000"/>
                  </a:schemeClr>
                </a:solidFill>
                <a:latin typeface="Century Gothic" panose="020B0502020202020204" pitchFamily="34" charset="0"/>
              </a:rPr>
              <a:t>x-en-Provence</a:t>
            </a:r>
            <a:r>
              <a:rPr lang="en-GB" sz="1200" b="0" i="0" dirty="0">
                <a:solidFill>
                  <a:schemeClr val="accent5">
                    <a:lumMod val="50000"/>
                  </a:schemeClr>
                </a:solidFill>
                <a:latin typeface="Century Gothic" panose="020B0502020202020204" pitchFamily="34" charset="0"/>
              </a:rPr>
              <a:t>).</a:t>
            </a:r>
            <a:endParaRPr lang="en-GB" sz="1200" baseline="0" dirty="0">
              <a:solidFill>
                <a:schemeClr val="accent1">
                  <a:lumMod val="50000"/>
                </a:schemeClr>
              </a:solidFill>
              <a:latin typeface="Century Gothic" panose="020B0502020202020204" pitchFamily="34" charset="0"/>
            </a:endParaRPr>
          </a:p>
          <a:p>
            <a:pPr marL="0" lvl="0" indent="0" algn="l" rtl="0">
              <a:spcBef>
                <a:spcPts val="0"/>
              </a:spcBef>
              <a:spcAft>
                <a:spcPts val="0"/>
              </a:spcAft>
              <a:buNone/>
            </a:pPr>
            <a:endParaRPr lang="en-GB" sz="1200" b="1" baseline="0" dirty="0">
              <a:solidFill>
                <a:schemeClr val="accent1">
                  <a:lumMod val="50000"/>
                </a:schemeClr>
              </a:solidFill>
              <a:latin typeface="Century Gothic" panose="020B0502020202020204" pitchFamily="34" charset="0"/>
            </a:endParaRPr>
          </a:p>
          <a:p>
            <a:pPr marL="0" lvl="0" indent="0" algn="l" rtl="0">
              <a:spcBef>
                <a:spcPts val="0"/>
              </a:spcBef>
              <a:spcAft>
                <a:spcPts val="0"/>
              </a:spcAft>
              <a:buNone/>
            </a:pPr>
            <a:r>
              <a:rPr lang="en-GB" sz="1200" b="1" baseline="0" dirty="0">
                <a:solidFill>
                  <a:schemeClr val="accent1">
                    <a:lumMod val="50000"/>
                  </a:schemeClr>
                </a:solidFill>
                <a:latin typeface="Century Gothic" panose="020B0502020202020204" pitchFamily="34" charset="0"/>
              </a:rPr>
              <a:t>Procedure: </a:t>
            </a:r>
          </a:p>
          <a:p>
            <a:pPr marL="0" lvl="0" indent="0" algn="l" rtl="0">
              <a:spcBef>
                <a:spcPts val="0"/>
              </a:spcBef>
              <a:spcAft>
                <a:spcPts val="0"/>
              </a:spcAft>
              <a:buNone/>
            </a:pPr>
            <a:r>
              <a:rPr lang="en-GB" sz="1200" i="0" baseline="0" dirty="0">
                <a:solidFill>
                  <a:schemeClr val="accent1">
                    <a:lumMod val="50000"/>
                  </a:schemeClr>
                </a:solidFill>
                <a:latin typeface="Century Gothic" panose="020B0502020202020204" pitchFamily="34" charset="0"/>
              </a:rPr>
              <a:t>1. </a:t>
            </a:r>
            <a:r>
              <a:rPr lang="en-GB" sz="1200" baseline="0" dirty="0">
                <a:solidFill>
                  <a:schemeClr val="accent1">
                    <a:lumMod val="50000"/>
                  </a:schemeClr>
                </a:solidFill>
                <a:latin typeface="Century Gothic" panose="020B0502020202020204" pitchFamily="34" charset="0"/>
              </a:rPr>
              <a:t>The place names are heard on individual number clicks. To allow students to compare the sounds, it</a:t>
            </a:r>
            <a:r>
              <a:rPr lang="en-GB" sz="1200" dirty="0">
                <a:solidFill>
                  <a:schemeClr val="accent1">
                    <a:lumMod val="50000"/>
                  </a:schemeClr>
                </a:solidFill>
                <a:latin typeface="Century Gothic" panose="020B0502020202020204" pitchFamily="34" charset="0"/>
              </a:rPr>
              <a:t> is recommended that </a:t>
            </a:r>
            <a:r>
              <a:rPr lang="en-GB" sz="1200" baseline="0" dirty="0">
                <a:solidFill>
                  <a:schemeClr val="accent1">
                    <a:lumMod val="50000"/>
                  </a:schemeClr>
                </a:solidFill>
                <a:latin typeface="Century Gothic" panose="020B0502020202020204" pitchFamily="34" charset="0"/>
              </a:rPr>
              <a:t>the teacher cycles through the recordings (from 1-8) at least twice.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1">
                    <a:lumMod val="50000"/>
                  </a:schemeClr>
                </a:solidFill>
                <a:latin typeface="Century Gothic" panose="020B0502020202020204" pitchFamily="34" charset="0"/>
              </a:rPr>
              <a:t>2. Teacher reveals answers on clicks. Teacher to highlights the fact that some place names, (</a:t>
            </a:r>
            <a:r>
              <a:rPr lang="en-GB" sz="1200" i="1" baseline="0" dirty="0">
                <a:solidFill>
                  <a:schemeClr val="accent1">
                    <a:lumMod val="50000"/>
                  </a:schemeClr>
                </a:solidFill>
                <a:latin typeface="Century Gothic" panose="020B0502020202020204" pitchFamily="34" charset="0"/>
              </a:rPr>
              <a:t>Bordeaux, Monaco</a:t>
            </a:r>
            <a:r>
              <a:rPr lang="en-GB" sz="1200" i="0" baseline="0" dirty="0">
                <a:solidFill>
                  <a:schemeClr val="accent1">
                    <a:lumMod val="50000"/>
                  </a:schemeClr>
                </a:solidFill>
                <a:latin typeface="Century Gothic" panose="020B0502020202020204" pitchFamily="34" charset="0"/>
              </a:rPr>
              <a:t>) </a:t>
            </a:r>
            <a:r>
              <a:rPr lang="en-GB" sz="1200" baseline="0" dirty="0">
                <a:solidFill>
                  <a:schemeClr val="accent1">
                    <a:lumMod val="50000"/>
                  </a:schemeClr>
                </a:solidFill>
                <a:latin typeface="Century Gothic" panose="020B0502020202020204" pitchFamily="34" charset="0"/>
              </a:rPr>
              <a:t>contain both sounds, and that the letter ‘o’ is not always pronounced [au] (this will be explored further in Year 8). Teacher can illustrate this by giving examples of previously encountered words such as </a:t>
            </a:r>
            <a:r>
              <a:rPr lang="en-GB" sz="1200" i="1" baseline="0" dirty="0" err="1">
                <a:solidFill>
                  <a:schemeClr val="accent1">
                    <a:lumMod val="50000"/>
                  </a:schemeClr>
                </a:solidFill>
                <a:latin typeface="Century Gothic" panose="020B0502020202020204" pitchFamily="34" charset="0"/>
              </a:rPr>
              <a:t>m</a:t>
            </a:r>
            <a:r>
              <a:rPr lang="en-GB" sz="1200" b="1" i="1" baseline="0" dirty="0" err="1">
                <a:solidFill>
                  <a:schemeClr val="accent1">
                    <a:lumMod val="50000"/>
                  </a:schemeClr>
                </a:solidFill>
                <a:latin typeface="Century Gothic" panose="020B0502020202020204" pitchFamily="34" charset="0"/>
              </a:rPr>
              <a:t>o</a:t>
            </a:r>
            <a:r>
              <a:rPr lang="en-GB" sz="1200" i="1" baseline="0" dirty="0" err="1">
                <a:solidFill>
                  <a:schemeClr val="accent1">
                    <a:lumMod val="50000"/>
                  </a:schemeClr>
                </a:solidFill>
                <a:latin typeface="Century Gothic" panose="020B0502020202020204" pitchFamily="34" charset="0"/>
              </a:rPr>
              <a:t>dèle</a:t>
            </a:r>
            <a:r>
              <a:rPr lang="en-GB" sz="1200" i="1" baseline="0" dirty="0">
                <a:solidFill>
                  <a:schemeClr val="accent1">
                    <a:lumMod val="50000"/>
                  </a:schemeClr>
                </a:solidFill>
                <a:latin typeface="Century Gothic" panose="020B0502020202020204" pitchFamily="34" charset="0"/>
              </a:rPr>
              <a:t>, éc</a:t>
            </a:r>
            <a:r>
              <a:rPr lang="en-GB" sz="1200" b="1" i="1" baseline="0" dirty="0">
                <a:solidFill>
                  <a:schemeClr val="accent1">
                    <a:lumMod val="50000"/>
                  </a:schemeClr>
                </a:solidFill>
                <a:latin typeface="Century Gothic" panose="020B0502020202020204" pitchFamily="34" charset="0"/>
              </a:rPr>
              <a:t>o</a:t>
            </a:r>
            <a:r>
              <a:rPr lang="en-GB" sz="1200" i="1" baseline="0" dirty="0">
                <a:solidFill>
                  <a:schemeClr val="accent1">
                    <a:lumMod val="50000"/>
                  </a:schemeClr>
                </a:solidFill>
                <a:latin typeface="Century Gothic" panose="020B0502020202020204" pitchFamily="34" charset="0"/>
              </a:rPr>
              <a:t>le, </a:t>
            </a:r>
            <a:r>
              <a:rPr lang="en-GB" sz="1200" b="1" i="1" baseline="0" dirty="0" err="1">
                <a:solidFill>
                  <a:schemeClr val="accent1">
                    <a:lumMod val="50000"/>
                  </a:schemeClr>
                </a:solidFill>
                <a:latin typeface="Century Gothic" panose="020B0502020202020204" pitchFamily="34" charset="0"/>
              </a:rPr>
              <a:t>o</a:t>
            </a:r>
            <a:r>
              <a:rPr lang="en-GB" sz="1200" i="1" baseline="0" dirty="0" err="1">
                <a:solidFill>
                  <a:schemeClr val="accent1">
                    <a:lumMod val="50000"/>
                  </a:schemeClr>
                </a:solidFill>
                <a:latin typeface="Century Gothic" panose="020B0502020202020204" pitchFamily="34" charset="0"/>
              </a:rPr>
              <a:t>rdinateur</a:t>
            </a:r>
            <a:r>
              <a:rPr lang="en-GB" sz="1200" i="1" baseline="0" dirty="0">
                <a:solidFill>
                  <a:schemeClr val="accent1">
                    <a:lumMod val="50000"/>
                  </a:schemeClr>
                </a:solidFill>
                <a:latin typeface="Century Gothic" panose="020B0502020202020204" pitchFamily="34" charset="0"/>
              </a:rPr>
              <a:t> …</a:t>
            </a:r>
            <a:endParaRPr lang="en-GB" sz="1200" baseline="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1">
                    <a:lumMod val="50000"/>
                  </a:schemeClr>
                </a:solidFill>
                <a:latin typeface="Century Gothic" panose="020B0502020202020204" pitchFamily="34" charset="0"/>
              </a:rPr>
              <a:t>3. Teacher elicits pronunciation by pointing at the word and asking ‘</a:t>
            </a:r>
            <a:r>
              <a:rPr lang="en-GB" sz="1200" i="1" baseline="0" dirty="0">
                <a:solidFill>
                  <a:schemeClr val="accent1">
                    <a:lumMod val="50000"/>
                  </a:schemeClr>
                </a:solidFill>
                <a:latin typeface="Century Gothic" panose="020B0502020202020204" pitchFamily="34" charset="0"/>
              </a:rPr>
              <a:t>Comment </a:t>
            </a:r>
            <a:r>
              <a:rPr lang="en-GB" sz="1200" i="1" baseline="0" dirty="0" err="1">
                <a:solidFill>
                  <a:schemeClr val="accent1">
                    <a:lumMod val="50000"/>
                  </a:schemeClr>
                </a:solidFill>
                <a:latin typeface="Century Gothic" panose="020B0502020202020204" pitchFamily="34" charset="0"/>
              </a:rPr>
              <a:t>dit</a:t>
            </a:r>
            <a:r>
              <a:rPr lang="en-GB" sz="1200" i="1" baseline="0" dirty="0">
                <a:solidFill>
                  <a:schemeClr val="accent1">
                    <a:lumMod val="50000"/>
                  </a:schemeClr>
                </a:solidFill>
                <a:latin typeface="Century Gothic" panose="020B0502020202020204" pitchFamily="34" charset="0"/>
              </a:rPr>
              <a:t>-on </a:t>
            </a:r>
            <a:r>
              <a:rPr lang="en-GB" sz="1200" i="1" baseline="0" dirty="0" err="1">
                <a:solidFill>
                  <a:schemeClr val="accent1">
                    <a:lumMod val="50000"/>
                  </a:schemeClr>
                </a:solidFill>
                <a:latin typeface="Century Gothic" panose="020B0502020202020204" pitchFamily="34" charset="0"/>
              </a:rPr>
              <a:t>num</a:t>
            </a:r>
            <a:r>
              <a:rPr lang="en-GB" sz="1200" b="0" i="1" u="none" strike="noStrike" cap="none" dirty="0" err="1">
                <a:solidFill>
                  <a:schemeClr val="dk1"/>
                </a:solidFill>
                <a:effectLst/>
                <a:latin typeface="Calibri"/>
                <a:ea typeface="Calibri"/>
                <a:cs typeface="Calibri"/>
                <a:sym typeface="Calibri"/>
              </a:rPr>
              <a:t>éro</a:t>
            </a:r>
            <a:r>
              <a:rPr lang="en-GB" sz="1200" b="0" i="1" u="none" strike="noStrike" cap="none" dirty="0">
                <a:solidFill>
                  <a:schemeClr val="dk1"/>
                </a:solidFill>
                <a:effectLst/>
                <a:latin typeface="Calibri"/>
                <a:ea typeface="Calibri"/>
                <a:cs typeface="Calibri"/>
                <a:sym typeface="Calibri"/>
              </a:rPr>
              <a:t> un, deux…</a:t>
            </a:r>
            <a:r>
              <a:rPr lang="en-GB" sz="1200" b="0" i="0" u="none" strike="noStrike" cap="none" dirty="0">
                <a:solidFill>
                  <a:schemeClr val="dk1"/>
                </a:solidFill>
                <a:effectLst/>
                <a:latin typeface="Calibri"/>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baseline="0" dirty="0">
                <a:solidFill>
                  <a:schemeClr val="dk1"/>
                </a:solidFill>
                <a:effectLst/>
                <a:latin typeface="Calibri"/>
                <a:ea typeface="Calibri"/>
                <a:cs typeface="Calibri"/>
                <a:sym typeface="Calibri"/>
              </a:rPr>
              <a:t>4. </a:t>
            </a:r>
            <a:r>
              <a:rPr lang="en-GB" sz="1200" b="0" i="0" u="none" strike="noStrike" cap="none" baseline="0" dirty="0">
                <a:solidFill>
                  <a:schemeClr val="accent1">
                    <a:lumMod val="50000"/>
                  </a:schemeClr>
                </a:solidFill>
                <a:effectLst/>
                <a:latin typeface="Century Gothic" panose="020B0502020202020204" pitchFamily="34" charset="0"/>
                <a:ea typeface="Calibri"/>
                <a:cs typeface="Calibri"/>
                <a:sym typeface="Calibri"/>
              </a:rPr>
              <a:t>T</a:t>
            </a:r>
            <a:r>
              <a:rPr lang="en-GB" sz="1200" baseline="0" dirty="0">
                <a:solidFill>
                  <a:schemeClr val="accent1">
                    <a:lumMod val="50000"/>
                  </a:schemeClr>
                </a:solidFill>
                <a:latin typeface="Century Gothic" panose="020B0502020202020204" pitchFamily="34" charset="0"/>
              </a:rPr>
              <a:t>eacher plays each place name again, and students repeat chorally.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solidFill>
                  <a:schemeClr val="accent1">
                    <a:lumMod val="50000"/>
                  </a:schemeClr>
                </a:solidFill>
                <a:latin typeface="Century Gothic" panose="020B0502020202020204" pitchFamily="34" charset="0"/>
              </a:rPr>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Bordeaux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Grenoble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Corse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Beauvais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Lausanne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Aix-en-Provence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Orléans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Monaco</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82239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Sometimes a cultural focus can be about finding similarities rather than differences.</a:t>
            </a:r>
            <a:br>
              <a:rPr lang="en-GB" b="0" dirty="0"/>
            </a:br>
            <a:r>
              <a:rPr lang="en-GB" b="0" dirty="0"/>
              <a:t>Here, it’s simply that cheesy, terrible, waiter </a:t>
            </a:r>
            <a:r>
              <a:rPr lang="en-GB" b="0" dirty="0" err="1"/>
              <a:t>waiter</a:t>
            </a:r>
            <a:r>
              <a:rPr lang="en-GB" b="0" dirty="0"/>
              <a:t> jokes exist in both English and German.</a:t>
            </a:r>
            <a:br>
              <a:rPr lang="en-GB" b="0" dirty="0"/>
            </a:br>
            <a:r>
              <a:rPr lang="en-GB" b="0" dirty="0"/>
              <a:t>Some of these words are new, some are known.</a:t>
            </a:r>
            <a:br>
              <a:rPr lang="en-GB" b="0" dirty="0"/>
            </a:br>
            <a:r>
              <a:rPr lang="en-GB" b="0" dirty="0"/>
              <a:t>There are several examples of ‘</a:t>
            </a:r>
            <a:r>
              <a:rPr lang="en-GB" b="0" dirty="0" err="1"/>
              <a:t>ei</a:t>
            </a:r>
            <a:r>
              <a:rPr lang="en-GB" b="0" dirty="0"/>
              <a:t>’ juxtaposed with ‘</a:t>
            </a:r>
            <a:r>
              <a:rPr lang="en-GB" b="0" dirty="0" err="1"/>
              <a:t>ie</a:t>
            </a:r>
            <a:r>
              <a:rPr lang="en-GB" b="0" dirty="0"/>
              <a:t>’ words.</a:t>
            </a:r>
            <a:br>
              <a:rPr lang="en-GB" b="0" dirty="0"/>
            </a:br>
            <a:r>
              <a:rPr lang="en-GB" b="0" dirty="0"/>
              <a:t>The sentences are short enough to allow several practices to build up fluency.</a:t>
            </a:r>
            <a:br>
              <a:rPr lang="en-GB" b="0" dirty="0"/>
            </a:br>
            <a:r>
              <a:rPr lang="en-GB" b="0" dirty="0"/>
              <a:t>The cheesy humour distracts from the anxiety that there can sometimes be about pronouncing unknown words.</a:t>
            </a:r>
            <a:br>
              <a:rPr lang="en-GB" b="0" dirty="0"/>
            </a:br>
            <a:r>
              <a:rPr lang="en-GB" b="0" dirty="0"/>
              <a:t>And you have to admit, </a:t>
            </a:r>
            <a:r>
              <a:rPr lang="en-GB" b="0" dirty="0" err="1"/>
              <a:t>Kakerlake</a:t>
            </a:r>
            <a:r>
              <a:rPr lang="en-GB" b="0" dirty="0"/>
              <a:t> is also just ones of those words that is lovely to say!</a:t>
            </a:r>
          </a:p>
          <a:p>
            <a:endParaRPr lang="en-GB" b="1" dirty="0"/>
          </a:p>
          <a:p>
            <a:r>
              <a:rPr lang="en-GB" b="1" dirty="0"/>
              <a:t>Slide 2/2 (8.3.2.7)</a:t>
            </a:r>
          </a:p>
          <a:p>
            <a:r>
              <a:rPr lang="en-GB" b="1" dirty="0"/>
              <a:t>Timing: 5 minutes (for two slides)</a:t>
            </a:r>
            <a:br>
              <a:rPr lang="en-GB" dirty="0"/>
            </a:br>
            <a:br>
              <a:rPr lang="en-GB" b="1" dirty="0"/>
            </a:br>
            <a:r>
              <a:rPr lang="en-GB" b="1" dirty="0"/>
              <a:t>Aim: </a:t>
            </a:r>
            <a:r>
              <a:rPr lang="en-GB" b="0" dirty="0"/>
              <a:t>To develop SSC fluency when reading aloud a mixture of known and unknown words at sentence level, building up speed of oral production through task repetition.</a:t>
            </a:r>
            <a:br>
              <a:rPr lang="en-GB" b="0" dirty="0"/>
            </a:br>
            <a:br>
              <a:rPr lang="en-GB" b="0" dirty="0"/>
            </a:br>
            <a:r>
              <a:rPr lang="en-GB" b="1" dirty="0"/>
              <a:t>Procedure:</a:t>
            </a:r>
            <a:br>
              <a:rPr lang="en-GB" dirty="0"/>
            </a:br>
            <a:r>
              <a:rPr lang="en-GB" dirty="0"/>
              <a:t>1. Teacher ensures students recognise the premise and format of the ‘waiter, waiter’ joke, noting that this is a genre of humour that is shared across many cultures.</a:t>
            </a:r>
          </a:p>
          <a:p>
            <a:r>
              <a:rPr lang="en-GB" dirty="0"/>
              <a:t>2. In pairs, students read the joke aloud, aiming for appropriate intonation and emotion in their ‘performance’, as fits the scenario.</a:t>
            </a:r>
          </a:p>
          <a:p>
            <a:r>
              <a:rPr lang="en-GB" dirty="0"/>
              <a:t>3. Teacher ensures that the meaning is clear.</a:t>
            </a:r>
          </a:p>
          <a:p>
            <a:r>
              <a:rPr lang="en-GB" dirty="0"/>
              <a:t>4. Click to reveal the 10-second timer. Students read the joke together two-three times, aiming to increase the speed and confidence of their oral production.</a:t>
            </a:r>
          </a:p>
          <a:p>
            <a:r>
              <a:rPr lang="en-GB" dirty="0"/>
              <a:t>5. At the most beneficial moment for learners, click each speech bubble to hear an audio version of the joke.</a:t>
            </a:r>
            <a:br>
              <a:rPr lang="en-GB" dirty="0"/>
            </a:br>
            <a:br>
              <a:rPr lang="en-GB" dirty="0"/>
            </a:br>
            <a:r>
              <a:rPr lang="en-GB" b="1" dirty="0"/>
              <a:t>Transcript:</a:t>
            </a:r>
            <a:br>
              <a:rPr lang="en-GB" dirty="0"/>
            </a:br>
            <a:r>
              <a:rPr lang="en-GB" sz="1200" dirty="0">
                <a:solidFill>
                  <a:schemeClr val="bg1"/>
                </a:solidFill>
              </a:rPr>
              <a:t>Herr Ober, </a:t>
            </a:r>
            <a:r>
              <a:rPr lang="en-GB" sz="1200" dirty="0"/>
              <a:t>da </a:t>
            </a:r>
            <a:r>
              <a:rPr lang="en-GB" sz="1200" dirty="0" err="1"/>
              <a:t>ist</a:t>
            </a:r>
            <a:r>
              <a:rPr lang="en-GB" sz="1200" dirty="0"/>
              <a:t> </a:t>
            </a:r>
            <a:r>
              <a:rPr lang="en-GB" sz="1200" dirty="0" err="1"/>
              <a:t>eine</a:t>
            </a:r>
            <a:r>
              <a:rPr lang="en-GB" sz="1200" dirty="0"/>
              <a:t> </a:t>
            </a:r>
            <a:r>
              <a:rPr lang="en-GB" sz="1200" dirty="0" err="1"/>
              <a:t>Fliege</a:t>
            </a:r>
            <a:r>
              <a:rPr lang="en-GB" sz="1200" dirty="0"/>
              <a:t> in </a:t>
            </a:r>
            <a:r>
              <a:rPr lang="en-GB" sz="1200" dirty="0" err="1"/>
              <a:t>meiner</a:t>
            </a:r>
            <a:r>
              <a:rPr lang="en-GB" sz="1200" dirty="0"/>
              <a:t> </a:t>
            </a:r>
            <a:r>
              <a:rPr lang="en-GB" sz="1200" dirty="0" err="1"/>
              <a:t>Suppe</a:t>
            </a:r>
            <a:r>
              <a:rPr lang="en-GB" sz="1200" dirty="0"/>
              <a:t>!</a:t>
            </a:r>
            <a:br>
              <a:rPr lang="en-GB" sz="1200" dirty="0"/>
            </a:br>
            <a:r>
              <a:rPr lang="en-GB" sz="1400" dirty="0" err="1"/>
              <a:t>Nein</a:t>
            </a:r>
            <a:r>
              <a:rPr lang="en-GB" sz="1400" dirty="0"/>
              <a:t>, </a:t>
            </a:r>
            <a:r>
              <a:rPr lang="en-GB" sz="1400" dirty="0" err="1"/>
              <a:t>nein</a:t>
            </a:r>
            <a:r>
              <a:rPr lang="en-GB" sz="1400" dirty="0"/>
              <a:t>, </a:t>
            </a:r>
            <a:r>
              <a:rPr lang="en-GB" sz="1400" dirty="0" err="1"/>
              <a:t>meine</a:t>
            </a:r>
            <a:r>
              <a:rPr lang="en-GB" sz="1400" dirty="0"/>
              <a:t> Dame, das </a:t>
            </a:r>
            <a:r>
              <a:rPr lang="en-GB" sz="1400" dirty="0" err="1"/>
              <a:t>ist</a:t>
            </a:r>
            <a:r>
              <a:rPr lang="en-GB" sz="1400" dirty="0"/>
              <a:t> </a:t>
            </a:r>
            <a:r>
              <a:rPr lang="en-GB" sz="1400" dirty="0" err="1"/>
              <a:t>eine</a:t>
            </a:r>
            <a:r>
              <a:rPr lang="en-GB" sz="1400" dirty="0"/>
              <a:t> </a:t>
            </a:r>
            <a:r>
              <a:rPr lang="en-GB" sz="1400" dirty="0" err="1"/>
              <a:t>Kakerlake</a:t>
            </a:r>
            <a:r>
              <a:rPr lang="en-GB" sz="1400" dirty="0"/>
              <a:t>, die </a:t>
            </a:r>
            <a:r>
              <a:rPr lang="en-GB" sz="1400" dirty="0" err="1"/>
              <a:t>Fliege</a:t>
            </a:r>
            <a:r>
              <a:rPr lang="en-GB" sz="1400" dirty="0"/>
              <a:t> </a:t>
            </a:r>
            <a:r>
              <a:rPr lang="en-GB" sz="1400" dirty="0" err="1"/>
              <a:t>ist</a:t>
            </a:r>
            <a:r>
              <a:rPr lang="en-GB" sz="1400" dirty="0"/>
              <a:t> auf </a:t>
            </a:r>
            <a:r>
              <a:rPr lang="en-GB" sz="1400" dirty="0" err="1"/>
              <a:t>dem</a:t>
            </a:r>
            <a:r>
              <a:rPr lang="en-GB" sz="1400" dirty="0"/>
              <a:t> Steak.</a:t>
            </a:r>
            <a:endParaRPr lang="en-GB" sz="16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 (1 is the most frequent word in German): </a:t>
            </a:r>
            <a:br>
              <a:rPr lang="en-GB" baseline="0" dirty="0"/>
            </a:br>
            <a:r>
              <a:rPr lang="en-GB" baseline="0" dirty="0" err="1"/>
              <a:t>Fliege</a:t>
            </a:r>
            <a:r>
              <a:rPr lang="en-GB" baseline="0" dirty="0"/>
              <a:t> [3994] </a:t>
            </a:r>
            <a:r>
              <a:rPr lang="en-GB" baseline="0" dirty="0" err="1"/>
              <a:t>Kakerlake</a:t>
            </a:r>
            <a:r>
              <a:rPr lang="en-GB" baseline="0" dirty="0"/>
              <a:t> [&gt;5009] Ober [&gt;5009] Steak [5009] </a:t>
            </a:r>
            <a:r>
              <a:rPr lang="en-GB" baseline="0" dirty="0" err="1"/>
              <a:t>Suppe</a:t>
            </a:r>
            <a:r>
              <a:rPr lang="en-GB" baseline="0" dirty="0"/>
              <a:t> [&gt;5009] </a:t>
            </a:r>
            <a:r>
              <a:rPr lang="en-GB" baseline="0" dirty="0" err="1"/>
              <a:t>Witz</a:t>
            </a:r>
            <a:r>
              <a:rPr lang="en-GB" baseline="0" dirty="0"/>
              <a:t> [2228]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1A225E17-E72C-4B13-894A-E5B787C2971E}" type="slidenum">
              <a:rPr lang="en-GB" smtClean="0"/>
              <a:t>7</a:t>
            </a:fld>
            <a:endParaRPr lang="en-GB"/>
          </a:p>
        </p:txBody>
      </p:sp>
    </p:spTree>
    <p:extLst>
      <p:ext uri="{BB962C8B-B14F-4D97-AF65-F5344CB8AC3E}">
        <p14:creationId xmlns:p14="http://schemas.microsoft.com/office/powerpoint/2010/main" val="547601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dirty="0"/>
              <a:t>The NCELP resources introduce students to different ways to pronounce certain key SSC, the </a:t>
            </a:r>
            <a:r>
              <a:rPr lang="en-GB" b="0" dirty="0" err="1"/>
              <a:t>ce</a:t>
            </a:r>
            <a:r>
              <a:rPr lang="en-GB" b="0" dirty="0"/>
              <a:t>, ci, and zeta, for example.</a:t>
            </a:r>
            <a:br>
              <a:rPr lang="en-GB" b="0" dirty="0"/>
            </a:br>
            <a:r>
              <a:rPr lang="en-GB" b="0" dirty="0"/>
              <a:t>Here, after a quick revision of the knowledge, we do a listening task.</a:t>
            </a:r>
          </a:p>
          <a:p>
            <a:endParaRPr lang="en-GB" b="1" dirty="0"/>
          </a:p>
          <a:p>
            <a:r>
              <a:rPr lang="en-GB" b="1" dirty="0"/>
              <a:t>Phonics recap</a:t>
            </a:r>
            <a:r>
              <a:rPr lang="en-GB" b="1" baseline="0" dirty="0"/>
              <a:t> slide</a:t>
            </a:r>
            <a:endParaRPr lang="en-GB" b="1" dirty="0"/>
          </a:p>
          <a:p>
            <a:endParaRPr lang="en-GB" b="1" dirty="0"/>
          </a:p>
          <a:p>
            <a:r>
              <a:rPr lang="en-GB" b="1" dirty="0"/>
              <a:t>Timing: </a:t>
            </a:r>
            <a:r>
              <a:rPr lang="en-GB" dirty="0"/>
              <a:t>3</a:t>
            </a:r>
            <a:r>
              <a:rPr lang="en-GB" baseline="0" dirty="0"/>
              <a:t> minutes</a:t>
            </a:r>
          </a:p>
          <a:p>
            <a:endParaRPr lang="en-GB" baseline="0" dirty="0"/>
          </a:p>
          <a:p>
            <a:r>
              <a:rPr lang="en-GB" b="1" baseline="0" dirty="0"/>
              <a:t>Aim: </a:t>
            </a:r>
            <a:r>
              <a:rPr lang="en-GB" baseline="0" dirty="0"/>
              <a:t>to revisit the SSCs [CE, [CI] and [Z] and raise awareness of the different ways in which they are pronounced in the Spanish-speaking world.</a:t>
            </a:r>
          </a:p>
          <a:p>
            <a:endParaRPr lang="en-GB" baseline="0" dirty="0"/>
          </a:p>
          <a:p>
            <a:r>
              <a:rPr lang="en-GB" b="1" baseline="0" dirty="0"/>
              <a:t>Procedure: </a:t>
            </a:r>
          </a:p>
          <a:p>
            <a:pPr marL="228600" indent="-228600">
              <a:buAutoNum type="arabicPeriod"/>
            </a:pPr>
            <a:r>
              <a:rPr lang="en-GB" b="0" baseline="0" dirty="0"/>
              <a:t>Read explanation, eliciting the answers from students where prompted by gaps.</a:t>
            </a:r>
          </a:p>
          <a:p>
            <a:pPr marL="228600" indent="-228600">
              <a:buAutoNum type="arabicPeriod"/>
            </a:pPr>
            <a:r>
              <a:rPr lang="en-GB" b="0" baseline="0" dirty="0"/>
              <a:t>Play the audio and ask where the person is from (‘¿La persona es de…?’)</a:t>
            </a:r>
          </a:p>
          <a:p>
            <a:pPr marL="228600" indent="-228600">
              <a:buAutoNum type="arabicPeriod"/>
            </a:pPr>
            <a:r>
              <a:rPr lang="en-GB" b="0" baseline="0" dirty="0"/>
              <a:t>Ask students which other words they can recall from Y7 which have [</a:t>
            </a:r>
            <a:r>
              <a:rPr lang="en-GB" b="0" baseline="0" dirty="0" err="1"/>
              <a:t>ce</a:t>
            </a:r>
            <a:r>
              <a:rPr lang="en-GB" b="0" baseline="0" dirty="0"/>
              <a:t>], [ci] and [z]. This will help to prepare them for the next activity.</a:t>
            </a:r>
          </a:p>
          <a:p>
            <a:pPr marL="0" indent="0">
              <a:buNone/>
            </a:pPr>
            <a:r>
              <a:rPr lang="en-GB" b="0" baseline="0" dirty="0"/>
              <a:t>Anticipate, for [Z], </a:t>
            </a:r>
            <a:r>
              <a:rPr lang="en-GB" b="0" baseline="0" dirty="0" err="1"/>
              <a:t>voz</a:t>
            </a:r>
            <a:r>
              <a:rPr lang="en-GB" b="0" baseline="0" dirty="0"/>
              <a:t>, cabeza, empezar, </a:t>
            </a:r>
            <a:r>
              <a:rPr lang="en-GB" b="0" baseline="0" dirty="0" err="1"/>
              <a:t>zapato</a:t>
            </a:r>
            <a:r>
              <a:rPr lang="en-GB" b="0" baseline="0" dirty="0"/>
              <a:t>, zona, </a:t>
            </a:r>
            <a:r>
              <a:rPr lang="en-GB" b="0" baseline="0" dirty="0" err="1"/>
              <a:t>diez</a:t>
            </a:r>
            <a:r>
              <a:rPr lang="en-GB" b="0" baseline="0" dirty="0"/>
              <a:t>, </a:t>
            </a:r>
            <a:r>
              <a:rPr lang="en-GB" b="0" baseline="0" dirty="0" err="1"/>
              <a:t>naturaleza</a:t>
            </a:r>
            <a:r>
              <a:rPr lang="en-GB" b="0" baseline="0" dirty="0"/>
              <a:t>, </a:t>
            </a:r>
          </a:p>
          <a:p>
            <a:pPr marL="0" indent="0">
              <a:buNone/>
            </a:pPr>
            <a:r>
              <a:rPr lang="en-GB" b="0" baseline="0" dirty="0"/>
              <a:t>Anticipate, for [CI], cine, </a:t>
            </a:r>
            <a:r>
              <a:rPr lang="en-GB" b="0" baseline="0" dirty="0" err="1"/>
              <a:t>diciembre</a:t>
            </a:r>
            <a:r>
              <a:rPr lang="en-GB" b="0" baseline="0" dirty="0"/>
              <a:t>, </a:t>
            </a:r>
            <a:r>
              <a:rPr lang="en-GB" b="0" baseline="0" dirty="0" err="1"/>
              <a:t>decir</a:t>
            </a:r>
            <a:r>
              <a:rPr lang="en-GB" b="0" baseline="0" dirty="0"/>
              <a:t>, cierto</a:t>
            </a:r>
          </a:p>
          <a:p>
            <a:pPr marL="0" indent="0">
              <a:buNone/>
            </a:pPr>
            <a:r>
              <a:rPr lang="en-GB" b="0" baseline="0" dirty="0"/>
              <a:t>Anticipate, for [CE], ciudad, centro, </a:t>
            </a:r>
            <a:r>
              <a:rPr lang="en-GB" b="0" baseline="0" dirty="0" err="1"/>
              <a:t>necesitar</a:t>
            </a:r>
            <a:r>
              <a:rPr lang="en-GB" b="0" baseline="0" dirty="0"/>
              <a:t>, cerca</a:t>
            </a:r>
            <a:endParaRPr lang="en-GB" dirty="0"/>
          </a:p>
          <a:p>
            <a:endParaRPr lang="en-GB" dirty="0"/>
          </a:p>
          <a:p>
            <a:r>
              <a:rPr lang="en-GB" b="1" dirty="0"/>
              <a:t>Notes:</a:t>
            </a:r>
          </a:p>
          <a:p>
            <a:r>
              <a:rPr lang="en-GB" baseline="0" dirty="0"/>
              <a:t>Individual teachers may also find it useful to consider the information from exam board specifications below:</a:t>
            </a:r>
          </a:p>
          <a:p>
            <a:pPr marL="228600" indent="-228600">
              <a:buAutoNum type="arabicParenBoth"/>
            </a:pPr>
            <a:r>
              <a:rPr lang="en-GB" baseline="0" dirty="0"/>
              <a:t>AQA :</a:t>
            </a:r>
            <a:r>
              <a:rPr lang="en-GB" dirty="0"/>
              <a:t> “</a:t>
            </a:r>
            <a:r>
              <a:rPr lang="en-GB" sz="1200" b="0" i="1" kern="1200" dirty="0">
                <a:solidFill>
                  <a:schemeClr val="tx1"/>
                </a:solidFill>
                <a:effectLst/>
                <a:latin typeface="+mn-lt"/>
                <a:ea typeface="+mn-ea"/>
                <a:cs typeface="+mn-cs"/>
              </a:rPr>
              <a:t>The [listening] test will be studio recorded using native speakers speaking </a:t>
            </a:r>
            <a:r>
              <a:rPr lang="en-GB" sz="1200" b="1" i="1" kern="1200" dirty="0">
                <a:solidFill>
                  <a:schemeClr val="tx1"/>
                </a:solidFill>
                <a:effectLst/>
                <a:latin typeface="+mn-lt"/>
                <a:ea typeface="+mn-ea"/>
                <a:cs typeface="+mn-cs"/>
              </a:rPr>
              <a:t>Castilian</a:t>
            </a:r>
            <a:r>
              <a:rPr lang="en-GB" sz="1200" b="0" i="1" kern="1200" dirty="0">
                <a:solidFill>
                  <a:schemeClr val="tx1"/>
                </a:solidFill>
                <a:effectLst/>
                <a:latin typeface="+mn-lt"/>
                <a:ea typeface="+mn-ea"/>
                <a:cs typeface="+mn-cs"/>
              </a:rPr>
              <a:t> in clearly articulated, standard speech at near normal speed.</a:t>
            </a:r>
            <a:r>
              <a:rPr lang="en-GB" sz="1200" b="0" i="1" kern="1200" baseline="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Different types of spoken language will be used, using familiar language across a range of contemporary and cultural themes.  </a:t>
            </a:r>
            <a:r>
              <a:rPr lang="en-GB" sz="1200" b="0" i="0" kern="1200" dirty="0">
                <a:solidFill>
                  <a:schemeClr val="tx1"/>
                </a:solidFill>
                <a:effectLst/>
                <a:latin typeface="+mn-lt"/>
                <a:ea typeface="+mn-ea"/>
                <a:cs typeface="+mn-cs"/>
              </a:rPr>
              <a:t>(p. 82)</a:t>
            </a:r>
          </a:p>
          <a:p>
            <a:pPr marL="228600" indent="-228600">
              <a:buAutoNum type="arabicParenBoth"/>
            </a:pPr>
            <a:r>
              <a:rPr lang="en-GB" sz="1200" b="0" i="0" kern="1200" dirty="0" err="1">
                <a:solidFill>
                  <a:schemeClr val="tx1"/>
                </a:solidFill>
                <a:effectLst/>
                <a:latin typeface="+mn-lt"/>
                <a:ea typeface="+mn-ea"/>
                <a:cs typeface="+mn-cs"/>
              </a:rPr>
              <a:t>EdExcel</a:t>
            </a:r>
            <a:r>
              <a:rPr lang="en-GB" sz="1200" b="0" i="0" kern="1200" dirty="0">
                <a:solidFill>
                  <a:schemeClr val="tx1"/>
                </a:solidFill>
                <a:effectLst/>
                <a:latin typeface="+mn-lt"/>
                <a:ea typeface="+mn-ea"/>
                <a:cs typeface="+mn-cs"/>
              </a:rPr>
              <a:t> : “</a:t>
            </a:r>
            <a:r>
              <a:rPr lang="en-GB" sz="1200" b="0" i="1" kern="1200" dirty="0">
                <a:solidFill>
                  <a:schemeClr val="tx1"/>
                </a:solidFill>
                <a:effectLst/>
                <a:latin typeface="+mn-lt"/>
                <a:ea typeface="+mn-ea"/>
                <a:cs typeface="+mn-cs"/>
              </a:rPr>
              <a:t>For listening and reading assessments, the majority of contexts are based on the culture and </a:t>
            </a:r>
            <a:r>
              <a:rPr lang="en-GB" sz="1200" b="1" i="1" kern="1200" dirty="0">
                <a:solidFill>
                  <a:schemeClr val="tx1"/>
                </a:solidFill>
                <a:effectLst/>
                <a:latin typeface="+mn-lt"/>
                <a:ea typeface="+mn-ea"/>
                <a:cs typeface="+mn-cs"/>
              </a:rPr>
              <a:t>countries</a:t>
            </a:r>
            <a:r>
              <a:rPr lang="en-GB" sz="1200" b="0" i="1" kern="1200" dirty="0">
                <a:solidFill>
                  <a:schemeClr val="tx1"/>
                </a:solidFill>
                <a:effectLst/>
                <a:latin typeface="+mn-lt"/>
                <a:ea typeface="+mn-ea"/>
                <a:cs typeface="+mn-cs"/>
              </a:rPr>
              <a:t> where the assessed language is spoken. […] It is, therefore, </a:t>
            </a:r>
            <a:r>
              <a:rPr lang="en-GB" sz="1200" b="1" i="1" kern="1200" dirty="0">
                <a:solidFill>
                  <a:schemeClr val="tx1"/>
                </a:solidFill>
                <a:effectLst/>
                <a:latin typeface="+mn-lt"/>
                <a:ea typeface="+mn-ea"/>
                <a:cs typeface="+mn-cs"/>
              </a:rPr>
              <a:t>important that students are exposed to materials relating to Spanish-speaking countries</a:t>
            </a:r>
            <a:r>
              <a:rPr lang="en-GB" sz="1200" b="0" i="1" kern="1200" dirty="0">
                <a:solidFill>
                  <a:schemeClr val="tx1"/>
                </a:solidFill>
                <a:effectLst/>
                <a:latin typeface="+mn-lt"/>
                <a:ea typeface="+mn-ea"/>
                <a:cs typeface="+mn-cs"/>
              </a:rPr>
              <a:t> throughout the cours</a:t>
            </a:r>
            <a:r>
              <a:rPr lang="en-GB" sz="1200" b="0" i="0" kern="1200" dirty="0">
                <a:solidFill>
                  <a:schemeClr val="tx1"/>
                </a:solidFill>
                <a:effectLst/>
                <a:latin typeface="+mn-lt"/>
                <a:ea typeface="+mn-ea"/>
                <a:cs typeface="+mn-cs"/>
              </a:rPr>
              <a:t>e.” (p. 7)</a:t>
            </a:r>
          </a:p>
          <a:p>
            <a:pPr marL="228600" indent="-228600">
              <a:buAutoNum type="arabicParenBoth"/>
            </a:pPr>
            <a:r>
              <a:rPr lang="en-GB" sz="1200" b="0" i="0" kern="1200" dirty="0">
                <a:solidFill>
                  <a:schemeClr val="tx1"/>
                </a:solidFill>
                <a:effectLst/>
                <a:latin typeface="+mn-lt"/>
                <a:ea typeface="+mn-ea"/>
                <a:cs typeface="+mn-cs"/>
              </a:rPr>
              <a:t>WJEC : “</a:t>
            </a:r>
            <a:r>
              <a:rPr lang="en-GB" sz="1200" b="0" i="1" kern="1200" dirty="0">
                <a:solidFill>
                  <a:schemeClr val="tx1"/>
                </a:solidFill>
                <a:effectLst/>
                <a:latin typeface="+mn-lt"/>
                <a:ea typeface="+mn-ea"/>
                <a:cs typeface="+mn-cs"/>
              </a:rPr>
              <a:t>This GCSE specification in Spanish for use in Wales is based on a conviction that learners studying a modern foreign language will develop their desire and ability to communicate with and </a:t>
            </a:r>
            <a:r>
              <a:rPr lang="en-GB" sz="1200" b="1" i="1" kern="1200" dirty="0">
                <a:solidFill>
                  <a:schemeClr val="tx1"/>
                </a:solidFill>
                <a:effectLst/>
                <a:latin typeface="+mn-lt"/>
                <a:ea typeface="+mn-ea"/>
                <a:cs typeface="+mn-cs"/>
              </a:rPr>
              <a:t>understand speakers of Spanish in a variety of contexts </a:t>
            </a:r>
            <a:r>
              <a:rPr lang="en-GB" sz="1200" b="0" i="1" kern="1200" dirty="0">
                <a:solidFill>
                  <a:schemeClr val="tx1"/>
                </a:solidFill>
                <a:effectLst/>
                <a:latin typeface="+mn-lt"/>
                <a:ea typeface="+mn-ea"/>
                <a:cs typeface="+mn-cs"/>
              </a:rPr>
              <a:t>and for a variety of purposes.” (p. 3)</a:t>
            </a:r>
          </a:p>
          <a:p>
            <a:pPr marL="228600" indent="-228600">
              <a:buAutoNum type="arabicParenBoth"/>
            </a:pPr>
            <a:endParaRPr lang="en-GB" sz="1200" b="0" i="1" kern="1200" dirty="0">
              <a:solidFill>
                <a:schemeClr val="tx1"/>
              </a:solidFill>
              <a:effectLst/>
              <a:latin typeface="+mn-lt"/>
              <a:ea typeface="+mn-ea"/>
              <a:cs typeface="+mn-cs"/>
            </a:endParaRPr>
          </a:p>
          <a:p>
            <a:r>
              <a:rPr lang="en-GB" b="1" dirty="0"/>
              <a:t>Image attribution:</a:t>
            </a:r>
            <a:r>
              <a:rPr lang="en-GB" b="1" baseline="0" dirty="0"/>
              <a:t> </a:t>
            </a:r>
            <a:endParaRPr lang="en-GB" b="1" dirty="0"/>
          </a:p>
          <a:p>
            <a:r>
              <a:rPr lang="en-GB" dirty="0"/>
              <a:t>Image with creative</a:t>
            </a:r>
            <a:r>
              <a:rPr lang="en-GB" baseline="0" dirty="0"/>
              <a:t> commons public domain licence</a:t>
            </a:r>
          </a:p>
          <a:p>
            <a:r>
              <a:rPr lang="en-GB" dirty="0"/>
              <a:t>https://mycsres.com/freesheet/spanish-speaking-world-map-18.html.html </a:t>
            </a:r>
          </a:p>
          <a:p>
            <a:pPr marL="0" indent="0">
              <a:buNone/>
            </a:pPr>
            <a:endParaRPr lang="en-GB" b="1"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085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to practise identifying the probably origins of speakers by the pronunciation of the key sounds.</a:t>
            </a:r>
            <a:br>
              <a:rPr lang="en-GB" b="0" baseline="0" dirty="0"/>
            </a:br>
            <a:r>
              <a:rPr lang="en-GB" b="0" baseline="0" dirty="0"/>
              <a:t>And at this stage in their learning, in Y8, students can do this hearing full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Phonics practice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aseline="0" dirty="0"/>
              <a:t>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raise awareness of the different ways in which the SSCs [CE, [CI] and [Z] and are pronounced in the Spanish-speaking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Play the audio and ask students to tick the right column and write the word(s) with the target SSCs.</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en-GB" baseline="0" dirty="0"/>
              <a:t>Check answers, including spelling, in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Some </a:t>
            </a:r>
            <a:r>
              <a:rPr lang="en-GB" baseline="0" dirty="0"/>
              <a:t>students may be able to write the entire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Ensure understanding of ‘de dónde’. Both words have been taught, but separately, and </a:t>
            </a:r>
            <a:r>
              <a:rPr lang="en-GB" baseline="0" dirty="0" err="1"/>
              <a:t>theword</a:t>
            </a:r>
            <a:r>
              <a:rPr lang="en-GB" baseline="0" dirty="0"/>
              <a:t> order is different here from English (‘where….from’).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¿Dónde </a:t>
            </a:r>
            <a:r>
              <a:rPr lang="en-GB" baseline="0" dirty="0" err="1"/>
              <a:t>está</a:t>
            </a:r>
            <a:r>
              <a:rPr lang="en-GB" baseline="0" dirty="0"/>
              <a:t> el </a:t>
            </a:r>
            <a:r>
              <a:rPr lang="en-GB" b="1" baseline="0" dirty="0"/>
              <a:t>ci</a:t>
            </a:r>
            <a:r>
              <a:rPr lang="en-GB" baseline="0" dirty="0"/>
              <a:t>ne?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La pla</a:t>
            </a:r>
            <a:r>
              <a:rPr lang="en-GB" b="1" baseline="0" dirty="0"/>
              <a:t>z</a:t>
            </a:r>
            <a:r>
              <a:rPr lang="en-GB" baseline="0" dirty="0"/>
              <a:t>a es </a:t>
            </a:r>
            <a:r>
              <a:rPr lang="en-GB" baseline="0" dirty="0" err="1"/>
              <a:t>muy</a:t>
            </a:r>
            <a:r>
              <a:rPr lang="en-GB" baseline="0" dirty="0"/>
              <a:t> </a:t>
            </a:r>
            <a:r>
              <a:rPr lang="en-GB" baseline="0" dirty="0" err="1"/>
              <a:t>antigua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a:t>
            </a:r>
            <a:r>
              <a:rPr lang="en-GB" baseline="0" dirty="0" err="1"/>
              <a:t>Cuándo</a:t>
            </a:r>
            <a:r>
              <a:rPr lang="en-GB" baseline="0" dirty="0"/>
              <a:t> va a empe</a:t>
            </a:r>
            <a:r>
              <a:rPr lang="en-GB" b="1" baseline="0" dirty="0"/>
              <a:t>z</a:t>
            </a:r>
            <a:r>
              <a:rPr lang="en-GB" baseline="0" dirty="0"/>
              <a:t>ar la </a:t>
            </a:r>
            <a:r>
              <a:rPr lang="en-GB" baseline="0" dirty="0" err="1"/>
              <a:t>clase</a:t>
            </a:r>
            <a:r>
              <a:rPr lang="en-GB" baseline="0" dirty="0"/>
              <a:t> de </a:t>
            </a:r>
            <a:r>
              <a:rPr lang="en-GB" baseline="0" dirty="0" err="1"/>
              <a:t>baile</a:t>
            </a:r>
            <a:r>
              <a:rPr lang="en-GB" baseline="0" dirty="0"/>
              <a:t>?</a:t>
            </a:r>
          </a:p>
          <a:p>
            <a:pPr marL="228600" indent="-228600">
              <a:buAutoNum type="arabicParenR"/>
            </a:pPr>
            <a:r>
              <a:rPr lang="en-GB" baseline="0" dirty="0"/>
              <a:t>En la </a:t>
            </a:r>
            <a:r>
              <a:rPr lang="en-GB" b="1" baseline="0" dirty="0"/>
              <a:t>ci</a:t>
            </a:r>
            <a:r>
              <a:rPr lang="en-GB" baseline="0" dirty="0"/>
              <a:t>udad hay </a:t>
            </a:r>
            <a:r>
              <a:rPr lang="en-GB" baseline="0" dirty="0" err="1"/>
              <a:t>muchos</a:t>
            </a:r>
            <a:r>
              <a:rPr lang="en-GB" baseline="0" dirty="0"/>
              <a:t> </a:t>
            </a:r>
            <a:r>
              <a:rPr lang="en-GB" baseline="0" dirty="0" err="1"/>
              <a:t>restaurantes</a:t>
            </a:r>
            <a:r>
              <a:rPr lang="en-GB" baseline="0" dirty="0"/>
              <a:t> </a:t>
            </a:r>
            <a:r>
              <a:rPr lang="en-GB" baseline="0" dirty="0" err="1"/>
              <a:t>muy</a:t>
            </a:r>
            <a:r>
              <a:rPr lang="en-GB" baseline="0" dirty="0"/>
              <a:t> </a:t>
            </a:r>
            <a:r>
              <a:rPr lang="en-GB" baseline="0" dirty="0" err="1"/>
              <a:t>buenos</a:t>
            </a:r>
            <a:r>
              <a:rPr lang="en-GB" baseline="0" dirty="0"/>
              <a:t>.</a:t>
            </a:r>
          </a:p>
          <a:p>
            <a:pPr marL="228600" indent="-228600">
              <a:buAutoNum type="arabicParenR"/>
            </a:pPr>
            <a:r>
              <a:rPr lang="en-GB" baseline="0" dirty="0"/>
              <a:t>Las </a:t>
            </a:r>
            <a:r>
              <a:rPr lang="en-GB" baseline="0" dirty="0" err="1"/>
              <a:t>tiendas</a:t>
            </a:r>
            <a:r>
              <a:rPr lang="en-GB" baseline="0" dirty="0"/>
              <a:t> en el </a:t>
            </a:r>
            <a:r>
              <a:rPr lang="en-GB" b="1" baseline="0" dirty="0"/>
              <a:t>ce</a:t>
            </a:r>
            <a:r>
              <a:rPr lang="en-GB" baseline="0" dirty="0"/>
              <a:t>ntro son </a:t>
            </a:r>
            <a:r>
              <a:rPr lang="en-GB" baseline="0" dirty="0" err="1"/>
              <a:t>muy</a:t>
            </a:r>
            <a:r>
              <a:rPr lang="en-GB" baseline="0" dirty="0"/>
              <a:t> </a:t>
            </a:r>
            <a:r>
              <a:rPr lang="en-GB" baseline="0" dirty="0" err="1"/>
              <a:t>caras</a:t>
            </a:r>
            <a:r>
              <a:rPr lang="en-GB" baseline="0" dirty="0"/>
              <a:t>.</a:t>
            </a:r>
          </a:p>
          <a:p>
            <a:pPr marL="228600" indent="-228600">
              <a:buAutoNum type="arabicParenR"/>
            </a:pPr>
            <a:r>
              <a:rPr lang="en-GB" baseline="0" dirty="0"/>
              <a:t>Ne</a:t>
            </a:r>
            <a:r>
              <a:rPr lang="en-GB" b="1" baseline="0" dirty="0"/>
              <a:t>ce</a:t>
            </a:r>
            <a:r>
              <a:rPr lang="en-GB" baseline="0" dirty="0"/>
              <a:t>sito comprar un </a:t>
            </a:r>
            <a:r>
              <a:rPr lang="en-GB" baseline="0" dirty="0" err="1"/>
              <a:t>regalo</a:t>
            </a:r>
            <a:r>
              <a:rPr lang="en-GB" baseline="0" dirty="0"/>
              <a:t> </a:t>
            </a:r>
            <a:r>
              <a:rPr lang="en-GB" baseline="0" dirty="0" err="1"/>
              <a:t>barato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La naturale</a:t>
            </a:r>
            <a:r>
              <a:rPr lang="en-GB" b="1" baseline="0" dirty="0"/>
              <a:t>z</a:t>
            </a:r>
            <a:r>
              <a:rPr lang="en-GB" baseline="0" dirty="0"/>
              <a:t>a </a:t>
            </a:r>
            <a:r>
              <a:rPr lang="en-GB" baseline="0" dirty="0" err="1"/>
              <a:t>aquí</a:t>
            </a:r>
            <a:r>
              <a:rPr lang="en-GB" baseline="0" dirty="0"/>
              <a:t> en </a:t>
            </a:r>
            <a:r>
              <a:rPr lang="en-GB" baseline="0" dirty="0" err="1"/>
              <a:t>esta</a:t>
            </a:r>
            <a:r>
              <a:rPr lang="en-GB" baseline="0" dirty="0"/>
              <a:t> </a:t>
            </a:r>
            <a:r>
              <a:rPr lang="en-GB" b="1" baseline="0" dirty="0"/>
              <a:t>z</a:t>
            </a:r>
            <a:r>
              <a:rPr lang="en-GB" baseline="0" dirty="0"/>
              <a:t>ona es </a:t>
            </a:r>
            <a:r>
              <a:rPr lang="en-GB" baseline="0" dirty="0" err="1"/>
              <a:t>hermosa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El </a:t>
            </a:r>
            <a:r>
              <a:rPr lang="en-GB" baseline="0" dirty="0" err="1"/>
              <a:t>teatro</a:t>
            </a:r>
            <a:r>
              <a:rPr lang="en-GB" baseline="0" dirty="0"/>
              <a:t> </a:t>
            </a:r>
            <a:r>
              <a:rPr lang="en-GB" baseline="0" dirty="0" err="1"/>
              <a:t>famoso</a:t>
            </a:r>
            <a:r>
              <a:rPr lang="en-GB" baseline="0" dirty="0"/>
              <a:t> </a:t>
            </a:r>
            <a:r>
              <a:rPr lang="en-GB" baseline="0" dirty="0" err="1"/>
              <a:t>está</a:t>
            </a:r>
            <a:r>
              <a:rPr lang="en-GB" baseline="0" dirty="0"/>
              <a:t> </a:t>
            </a:r>
            <a:r>
              <a:rPr lang="en-GB" b="1" baseline="0" dirty="0"/>
              <a:t>ce</a:t>
            </a:r>
            <a:r>
              <a:rPr lang="en-GB" baseline="0" dirty="0"/>
              <a:t>rca, ¿</a:t>
            </a:r>
            <a:r>
              <a:rPr lang="en-GB" b="1" baseline="0" dirty="0"/>
              <a:t>ci</a:t>
            </a:r>
            <a:r>
              <a:rPr lang="en-GB" baseline="0" dirty="0"/>
              <a:t>erto?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228600" indent="-228600">
              <a:buAutoNum type="arabicParenR"/>
            </a:pPr>
            <a:endParaRPr lang="en-GB" baseline="0" dirty="0"/>
          </a:p>
          <a:p>
            <a:pPr marL="228600" indent="-228600">
              <a:buAutoNum type="arabicParen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50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18421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927078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268495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87005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8486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22994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569974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5163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76623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76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1894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29013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90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30713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9174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252154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7266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7756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752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79159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6502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18692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1166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3705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58908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72901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962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8331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85331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2694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3085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8134061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1381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72400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98702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2296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55944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709794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63258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18133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663160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31217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52405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2516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7148078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758267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288571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52062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6427396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900577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6170088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3455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5284248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7308061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7333616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839167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6328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56873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735019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29154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500960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34337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91273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6419164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350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689793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950551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14674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7195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556488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192005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48846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730752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54044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42767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560697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6326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431226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152695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5896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060159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46677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048623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68541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545978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43489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90801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latin typeface="Century Gothic"/>
              </a:rPr>
              <a:t>Text</a:t>
            </a:r>
          </a:p>
        </p:txBody>
      </p:sp>
    </p:spTree>
    <p:extLst>
      <p:ext uri="{BB962C8B-B14F-4D97-AF65-F5344CB8AC3E}">
        <p14:creationId xmlns:p14="http://schemas.microsoft.com/office/powerpoint/2010/main" val="24350587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7404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653912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12799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641513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43049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86214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705196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04683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17007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81377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6482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084885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3030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31657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5.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950785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95743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683435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1499537"/>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5332054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1212663"/>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6970564"/>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3381409"/>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0944548"/>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93.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2.gif"/><Relationship Id="rId3" Type="http://schemas.openxmlformats.org/officeDocument/2006/relationships/image" Target="../media/image4.jpg"/><Relationship Id="rId7" Type="http://schemas.openxmlformats.org/officeDocument/2006/relationships/image" Target="../media/image29.gif"/><Relationship Id="rId12" Type="http://schemas.openxmlformats.org/officeDocument/2006/relationships/audio" Target="../media/audio25.wav"/><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audio" Target="../media/audio23.wav"/><Relationship Id="rId11" Type="http://schemas.openxmlformats.org/officeDocument/2006/relationships/image" Target="../media/image31.gif"/><Relationship Id="rId5" Type="http://schemas.openxmlformats.org/officeDocument/2006/relationships/image" Target="../media/image28.gif"/><Relationship Id="rId10" Type="http://schemas.openxmlformats.org/officeDocument/2006/relationships/audio" Target="../media/audio24.wav"/><Relationship Id="rId4" Type="http://schemas.openxmlformats.org/officeDocument/2006/relationships/image" Target="../media/image15.png"/><Relationship Id="rId9" Type="http://schemas.openxmlformats.org/officeDocument/2006/relationships/image" Target="../media/image185.png"/><Relationship Id="rId14" Type="http://schemas.openxmlformats.org/officeDocument/2006/relationships/audio" Target="../media/audio26.wav"/></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s://www.multilingprofiler.net/" TargetMode="Externa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1.xml"/><Relationship Id="rId5" Type="http://schemas.openxmlformats.org/officeDocument/2006/relationships/image" Target="../media/image39.jpe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5.wav"/><Relationship Id="rId3" Type="http://schemas.openxmlformats.org/officeDocument/2006/relationships/image" Target="../media/image15.png"/><Relationship Id="rId7" Type="http://schemas.openxmlformats.org/officeDocument/2006/relationships/audio" Target="../media/audio29.wav"/><Relationship Id="rId12" Type="http://schemas.openxmlformats.org/officeDocument/2006/relationships/audio" Target="../media/audio34.wav"/><Relationship Id="rId2" Type="http://schemas.openxmlformats.org/officeDocument/2006/relationships/notesSlide" Target="../notesSlides/notesSlide17.xml"/><Relationship Id="rId1" Type="http://schemas.openxmlformats.org/officeDocument/2006/relationships/slideLayout" Target="../slideLayouts/slideLayout48.xml"/><Relationship Id="rId6" Type="http://schemas.openxmlformats.org/officeDocument/2006/relationships/audio" Target="../media/audio28.wav"/><Relationship Id="rId11" Type="http://schemas.openxmlformats.org/officeDocument/2006/relationships/audio" Target="../media/audio33.wav"/><Relationship Id="rId5" Type="http://schemas.openxmlformats.org/officeDocument/2006/relationships/audio" Target="../media/audio27.wav"/><Relationship Id="rId10" Type="http://schemas.openxmlformats.org/officeDocument/2006/relationships/audio" Target="../media/audio32.wav"/><Relationship Id="rId4" Type="http://schemas.openxmlformats.org/officeDocument/2006/relationships/image" Target="../media/image40.png"/><Relationship Id="rId9" Type="http://schemas.openxmlformats.org/officeDocument/2006/relationships/audio" Target="../media/audio31.wav"/><Relationship Id="rId14" Type="http://schemas.openxmlformats.org/officeDocument/2006/relationships/audio" Target="../media/audio36.wav"/></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86.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8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g"/><Relationship Id="rId2" Type="http://schemas.openxmlformats.org/officeDocument/2006/relationships/notesSlide" Target="../notesSlides/notesSlide20.xml"/><Relationship Id="rId1" Type="http://schemas.openxmlformats.org/officeDocument/2006/relationships/slideLayout" Target="../slideLayouts/slideLayout86.xml"/><Relationship Id="rId6" Type="http://schemas.openxmlformats.org/officeDocument/2006/relationships/image" Target="../media/image52.jpg"/><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86.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8" Type="http://schemas.openxmlformats.org/officeDocument/2006/relationships/hyperlink" Target="https://ncelp.org/cultural-collection/" TargetMode="External"/><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hyperlink" Target="https://ncelp.org/exemplar-activities-collection/" TargetMode="External"/><Relationship Id="rId5" Type="http://schemas.openxmlformats.org/officeDocument/2006/relationships/image" Target="../media/image57.png"/><Relationship Id="rId4" Type="http://schemas.openxmlformats.org/officeDocument/2006/relationships/hyperlink" Target="https://ncelp.org/phonics-collection/" TargetMode="External"/><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hyperlink" Target="https://www.multilingprofiler.ne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assets.publishing.service.gov.uk/government/uploads/system/uploads/attachment_data/file/239083/SECONDARY_national_curriculum_-_Languages.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image" Target="../media/image13.png"/><Relationship Id="rId10"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audio" Target="../media/audio5.wav"/></Relationships>
</file>

<file path=ppt/slides/_rels/slide7.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image" Target="../media/image15.png"/><Relationship Id="rId7" Type="http://schemas.openxmlformats.org/officeDocument/2006/relationships/image" Target="../media/image18.jpg"/><Relationship Id="rId12"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audio" Target="../media/audio9.wav"/><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audio" Target="../media/audio14.wav"/><Relationship Id="rId2" Type="http://schemas.openxmlformats.org/officeDocument/2006/relationships/notesSlide" Target="../notesSlides/notesSlide8.xml"/><Relationship Id="rId1" Type="http://schemas.openxmlformats.org/officeDocument/2006/relationships/slideLayout" Target="../slideLayouts/slideLayout60.xml"/><Relationship Id="rId6" Type="http://schemas.openxmlformats.org/officeDocument/2006/relationships/audio" Target="../media/audio13.wav"/><Relationship Id="rId5" Type="http://schemas.openxmlformats.org/officeDocument/2006/relationships/audio" Target="../media/audio12.wav"/><Relationship Id="rId4" Type="http://schemas.openxmlformats.org/officeDocument/2006/relationships/audio" Target="../media/audio11.wav"/></Relationships>
</file>

<file path=ppt/slides/_rels/slide9.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3" Type="http://schemas.openxmlformats.org/officeDocument/2006/relationships/image" Target="../media/image23.png"/><Relationship Id="rId7" Type="http://schemas.openxmlformats.org/officeDocument/2006/relationships/audio" Target="../media/audio16.wav"/><Relationship Id="rId12" Type="http://schemas.openxmlformats.org/officeDocument/2006/relationships/audio" Target="../media/audio21.wav"/><Relationship Id="rId2" Type="http://schemas.openxmlformats.org/officeDocument/2006/relationships/notesSlide" Target="../notesSlides/notesSlide9.xml"/><Relationship Id="rId1" Type="http://schemas.openxmlformats.org/officeDocument/2006/relationships/slideLayout" Target="../slideLayouts/slideLayout60.xml"/><Relationship Id="rId6" Type="http://schemas.openxmlformats.org/officeDocument/2006/relationships/image" Target="../media/image26.png"/><Relationship Id="rId11" Type="http://schemas.openxmlformats.org/officeDocument/2006/relationships/audio" Target="../media/audio20.wav"/><Relationship Id="rId5" Type="http://schemas.openxmlformats.org/officeDocument/2006/relationships/audio" Target="../media/audio15.wav"/><Relationship Id="rId10" Type="http://schemas.openxmlformats.org/officeDocument/2006/relationships/audio" Target="../media/audio19.wav"/><Relationship Id="rId4" Type="http://schemas.openxmlformats.org/officeDocument/2006/relationships/image" Target="../media/image25.png"/><Relationship Id="rId9" Type="http://schemas.openxmlformats.org/officeDocument/2006/relationships/audio" Target="../media/audio18.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descr="background rectangle"/>
          <p:cNvSpPr/>
          <p:nvPr/>
        </p:nvSpPr>
        <p:spPr>
          <a:xfrm>
            <a:off x="-56445" y="4006"/>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322615" y="1829517"/>
            <a:ext cx="10363200" cy="2387600"/>
          </a:xfrm>
        </p:spPr>
        <p:txBody>
          <a:bodyPr>
            <a:normAutofit/>
          </a:bodyPr>
          <a:lstStyle/>
          <a:p>
            <a:pPr lvl="0" algn="l">
              <a:lnSpc>
                <a:spcPct val="100000"/>
              </a:lnSpc>
              <a:spcBef>
                <a:spcPts val="0"/>
              </a:spcBef>
            </a:pPr>
            <a:r>
              <a:rPr lang="en-GB" sz="4000" b="1" dirty="0">
                <a:solidFill>
                  <a:prstClr val="white"/>
                </a:solidFill>
                <a:ea typeface="+mn-ea"/>
                <a:cs typeface="+mn-cs"/>
              </a:rPr>
              <a:t>Language and culture: </a:t>
            </a:r>
            <a:br>
              <a:rPr lang="en-GB" sz="4000" b="1" dirty="0">
                <a:solidFill>
                  <a:prstClr val="white"/>
                </a:solidFill>
                <a:ea typeface="+mn-ea"/>
                <a:cs typeface="+mn-cs"/>
              </a:rPr>
            </a:br>
            <a:r>
              <a:rPr lang="en-GB" sz="4000" b="1" dirty="0">
                <a:solidFill>
                  <a:prstClr val="white"/>
                </a:solidFill>
                <a:ea typeface="+mn-ea"/>
                <a:cs typeface="+mn-cs"/>
              </a:rPr>
              <a:t>a room with a view?</a:t>
            </a:r>
            <a:br>
              <a:rPr lang="en-GB" sz="4000" b="1" dirty="0">
                <a:solidFill>
                  <a:prstClr val="white"/>
                </a:solidFill>
                <a:ea typeface="+mn-ea"/>
                <a:cs typeface="+mn-cs"/>
              </a:rPr>
            </a:br>
            <a:endParaRPr lang="en-GB" dirty="0"/>
          </a:p>
        </p:txBody>
      </p:sp>
      <p:sp>
        <p:nvSpPr>
          <p:cNvPr id="3" name="Subtitle 2"/>
          <p:cNvSpPr>
            <a:spLocks noGrp="1"/>
          </p:cNvSpPr>
          <p:nvPr>
            <p:ph type="subTitle" idx="1"/>
          </p:nvPr>
        </p:nvSpPr>
        <p:spPr>
          <a:xfrm>
            <a:off x="322615" y="3244881"/>
            <a:ext cx="9144000" cy="1655762"/>
          </a:xfrm>
        </p:spPr>
        <p:txBody>
          <a:bodyPr/>
          <a:lstStyle/>
          <a:p>
            <a:pPr lvl="0" algn="l">
              <a:lnSpc>
                <a:spcPct val="100000"/>
              </a:lnSpc>
              <a:spcBef>
                <a:spcPts val="0"/>
              </a:spcBef>
            </a:pPr>
            <a:r>
              <a:rPr lang="en-GB" dirty="0">
                <a:solidFill>
                  <a:prstClr val="white"/>
                </a:solidFill>
              </a:rPr>
              <a:t>Language World Conference 2021</a:t>
            </a:r>
          </a:p>
          <a:p>
            <a:endParaRPr lang="en-GB" dirty="0"/>
          </a:p>
        </p:txBody>
      </p:sp>
      <p:pic>
        <p:nvPicPr>
          <p:cNvPr id="11" name="Picture 10" descr="cartoon of Rachel">
            <a:extLst>
              <a:ext uri="{FF2B5EF4-FFF2-40B4-BE49-F238E27FC236}">
                <a16:creationId xmlns:a16="http://schemas.microsoft.com/office/drawing/2014/main" id="{01F9281F-A96B-4A18-B374-7C76781CFE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270" y="4438732"/>
            <a:ext cx="1062239" cy="1357745"/>
          </a:xfrm>
          <a:prstGeom prst="rect">
            <a:avLst/>
          </a:prstGeom>
        </p:spPr>
      </p:pic>
      <p:sp>
        <p:nvSpPr>
          <p:cNvPr id="6" name="TextBox 5"/>
          <p:cNvSpPr txBox="1"/>
          <p:nvPr/>
        </p:nvSpPr>
        <p:spPr>
          <a:xfrm>
            <a:off x="6583" y="5706625"/>
            <a:ext cx="4294539"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Rachel Hawkes</a:t>
            </a:r>
            <a:b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Artwork: Steve Clarke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white"/>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Date updated: 4/06/21</a:t>
            </a:r>
          </a:p>
        </p:txBody>
      </p:sp>
      <p:pic>
        <p:nvPicPr>
          <p:cNvPr id="15" name="Picture 14" descr="NCELP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14FD5-07E4-403D-93F4-06A97DCB0EE9}"/>
              </a:ext>
            </a:extLst>
          </p:cNvPr>
          <p:cNvSpPr>
            <a:spLocks noGrp="1"/>
          </p:cNvSpPr>
          <p:nvPr>
            <p:ph type="title"/>
          </p:nvPr>
        </p:nvSpPr>
        <p:spPr>
          <a:xfrm>
            <a:off x="838200" y="443073"/>
            <a:ext cx="11963400" cy="1325563"/>
          </a:xfrm>
        </p:spPr>
        <p:txBody>
          <a:bodyPr/>
          <a:lstStyle/>
          <a:p>
            <a:r>
              <a:rPr lang="en-GB" b="1" dirty="0"/>
              <a:t>Culture in the new language words</a:t>
            </a:r>
          </a:p>
        </p:txBody>
      </p:sp>
      <p:sp>
        <p:nvSpPr>
          <p:cNvPr id="3" name="Content Placeholder 2">
            <a:extLst>
              <a:ext uri="{FF2B5EF4-FFF2-40B4-BE49-F238E27FC236}">
                <a16:creationId xmlns:a16="http://schemas.microsoft.com/office/drawing/2014/main" id="{23339271-AEE2-422C-8778-F0877E765152}"/>
              </a:ext>
            </a:extLst>
          </p:cNvPr>
          <p:cNvSpPr>
            <a:spLocks noGrp="1"/>
          </p:cNvSpPr>
          <p:nvPr>
            <p:ph idx="1"/>
          </p:nvPr>
        </p:nvSpPr>
        <p:spPr/>
        <p:txBody>
          <a:bodyPr/>
          <a:lstStyle/>
          <a:p>
            <a:pPr>
              <a:lnSpc>
                <a:spcPct val="150000"/>
              </a:lnSpc>
            </a:pPr>
            <a:r>
              <a:rPr lang="en-GB" dirty="0"/>
              <a:t>Sociolinguistic differences</a:t>
            </a:r>
          </a:p>
          <a:p>
            <a:pPr lvl="1">
              <a:lnSpc>
                <a:spcPct val="150000"/>
              </a:lnSpc>
            </a:pPr>
            <a:r>
              <a:rPr lang="en-GB" sz="2400" dirty="0"/>
              <a:t>Spanish example: </a:t>
            </a:r>
            <a:r>
              <a:rPr lang="en-GB" sz="2400" i="1" dirty="0" err="1"/>
              <a:t>uno</a:t>
            </a:r>
            <a:r>
              <a:rPr lang="en-GB" sz="2400" dirty="0"/>
              <a:t> and </a:t>
            </a:r>
            <a:r>
              <a:rPr lang="en-GB" sz="2400" i="1" dirty="0"/>
              <a:t>primero</a:t>
            </a:r>
          </a:p>
          <a:p>
            <a:pPr>
              <a:lnSpc>
                <a:spcPct val="150000"/>
              </a:lnSpc>
            </a:pPr>
            <a:r>
              <a:rPr lang="en-GB" dirty="0"/>
              <a:t>Formal and informal register</a:t>
            </a:r>
          </a:p>
          <a:p>
            <a:pPr lvl="1">
              <a:lnSpc>
                <a:spcPct val="150000"/>
              </a:lnSpc>
            </a:pPr>
            <a:r>
              <a:rPr lang="en-GB" sz="2400" dirty="0"/>
              <a:t>German example: conversational words</a:t>
            </a:r>
          </a:p>
          <a:p>
            <a:pPr>
              <a:lnSpc>
                <a:spcPct val="150000"/>
              </a:lnSpc>
            </a:pPr>
            <a:r>
              <a:rPr lang="en-GB" dirty="0"/>
              <a:t>Revisiting vocabulary in new contexts</a:t>
            </a:r>
          </a:p>
          <a:p>
            <a:pPr lvl="1">
              <a:lnSpc>
                <a:spcPct val="150000"/>
              </a:lnSpc>
            </a:pPr>
            <a:r>
              <a:rPr lang="en-GB" sz="2400" dirty="0"/>
              <a:t>French example: la </a:t>
            </a:r>
            <a:r>
              <a:rPr lang="en-GB" sz="2400" dirty="0" err="1"/>
              <a:t>pétanque</a:t>
            </a:r>
            <a:endParaRPr lang="en-GB" sz="2400" dirty="0"/>
          </a:p>
          <a:p>
            <a:endParaRPr lang="en-GB" dirty="0"/>
          </a:p>
        </p:txBody>
      </p:sp>
      <p:pic>
        <p:nvPicPr>
          <p:cNvPr id="4" name="Picture 3" descr="braid made of three strands, one for each phonics, grammar and vocabulary">
            <a:extLst>
              <a:ext uri="{FF2B5EF4-FFF2-40B4-BE49-F238E27FC236}">
                <a16:creationId xmlns:a16="http://schemas.microsoft.com/office/drawing/2014/main" id="{CCA64371-529A-4FAA-B316-520FDD55B17D}"/>
              </a:ext>
            </a:extLst>
          </p:cNvPr>
          <p:cNvPicPr>
            <a:picLocks noChangeAspect="1"/>
          </p:cNvPicPr>
          <p:nvPr/>
        </p:nvPicPr>
        <p:blipFill>
          <a:blip r:embed="rId3"/>
          <a:stretch>
            <a:fillRect/>
          </a:stretch>
        </p:blipFill>
        <p:spPr>
          <a:xfrm>
            <a:off x="10219765" y="-8731"/>
            <a:ext cx="1972235" cy="2712797"/>
          </a:xfrm>
          <a:prstGeom prst="rect">
            <a:avLst/>
          </a:prstGeom>
        </p:spPr>
      </p:pic>
    </p:spTree>
    <p:extLst>
      <p:ext uri="{BB962C8B-B14F-4D97-AF65-F5344CB8AC3E}">
        <p14:creationId xmlns:p14="http://schemas.microsoft.com/office/powerpoint/2010/main" val="62751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Saying dates in Spanish</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79999" y="1243534"/>
            <a:ext cx="11760086" cy="904863"/>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To say the date </a:t>
            </a:r>
            <a:r>
              <a:rPr kumimoji="0" lang="en-US" sz="2400" b="0" i="0" u="none" strike="noStrike" kern="1200" cap="none" spc="0" normalizeH="0" baseline="0" noProof="0">
                <a:ln>
                  <a:noFill/>
                </a:ln>
                <a:solidFill>
                  <a:srgbClr val="002060"/>
                </a:solidFill>
                <a:effectLst/>
                <a:uLnTx/>
                <a:uFillTx/>
                <a:latin typeface="Century Gothic"/>
                <a:ea typeface="+mn-ea"/>
                <a:cs typeface="+mn-cs"/>
              </a:rPr>
              <a:t>in English, </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we say, for example, the </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second</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of December or </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the twenty third</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of June.</a:t>
            </a:r>
          </a:p>
        </p:txBody>
      </p:sp>
      <p:sp>
        <p:nvSpPr>
          <p:cNvPr id="23" name="Llamada rectangular redondeada 22">
            <a:extLst>
              <a:ext uri="{FF2B5EF4-FFF2-40B4-BE49-F238E27FC236}">
                <a16:creationId xmlns:a16="http://schemas.microsoft.com/office/drawing/2014/main" id="{12373302-D209-0849-B5EB-04EA0914D868}"/>
              </a:ext>
            </a:extLst>
          </p:cNvPr>
          <p:cNvSpPr/>
          <p:nvPr/>
        </p:nvSpPr>
        <p:spPr>
          <a:xfrm>
            <a:off x="7183528" y="444036"/>
            <a:ext cx="2740286" cy="696530"/>
          </a:xfrm>
          <a:prstGeom prst="wedgeRoundRectCallout">
            <a:avLst>
              <a:gd name="adj1" fmla="val -21296"/>
              <a:gd name="adj2" fmla="val 66147"/>
              <a:gd name="adj3" fmla="val 16667"/>
            </a:avLst>
          </a:prstGeom>
          <a:solidFill>
            <a:schemeClr val="accent4">
              <a:lumMod val="20000"/>
              <a:lumOff val="80000"/>
            </a:schemeClr>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002060"/>
                </a:solidFill>
                <a:effectLst/>
                <a:uLnTx/>
                <a:uFillTx/>
                <a:latin typeface="Century Gothic"/>
                <a:ea typeface="+mn-ea"/>
                <a:cs typeface="+mn-cs"/>
              </a:rPr>
              <a:t>These are called ‘ordinal numbers’.</a:t>
            </a:r>
          </a:p>
        </p:txBody>
      </p:sp>
      <p:sp>
        <p:nvSpPr>
          <p:cNvPr id="11" name="TextBox 10"/>
          <p:cNvSpPr txBox="1"/>
          <p:nvPr/>
        </p:nvSpPr>
        <p:spPr>
          <a:xfrm>
            <a:off x="179999" y="2396732"/>
            <a:ext cx="11811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To say the date in Spanish, we use numbers such as </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uno</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dos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a:ea typeface="+mn-ea"/>
                <a:cs typeface="+mn-cs"/>
              </a:rPr>
              <a:t>tres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24" name="Llamada rectangular redondeada 23">
            <a:extLst>
              <a:ext uri="{FF2B5EF4-FFF2-40B4-BE49-F238E27FC236}">
                <a16:creationId xmlns:a16="http://schemas.microsoft.com/office/drawing/2014/main" id="{D13C079F-C464-044C-AF8D-AC76BB6C64D8}"/>
              </a:ext>
            </a:extLst>
          </p:cNvPr>
          <p:cNvSpPr/>
          <p:nvPr/>
        </p:nvSpPr>
        <p:spPr>
          <a:xfrm>
            <a:off x="8087629" y="1708037"/>
            <a:ext cx="3064392" cy="702010"/>
          </a:xfrm>
          <a:prstGeom prst="wedgeRoundRectCallout">
            <a:avLst/>
          </a:prstGeom>
          <a:solidFill>
            <a:schemeClr val="accent4">
              <a:lumMod val="20000"/>
              <a:lumOff val="80000"/>
            </a:schemeClr>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002060"/>
                </a:solidFill>
                <a:effectLst/>
                <a:uLnTx/>
                <a:uFillTx/>
                <a:latin typeface="Century Gothic"/>
                <a:ea typeface="+mn-ea"/>
                <a:cs typeface="+mn-cs"/>
              </a:rPr>
              <a:t>These are called ‘cardinal numbers’.</a:t>
            </a:r>
          </a:p>
        </p:txBody>
      </p:sp>
      <p:sp>
        <p:nvSpPr>
          <p:cNvPr id="16" name="TextBox 15"/>
          <p:cNvSpPr txBox="1"/>
          <p:nvPr/>
        </p:nvSpPr>
        <p:spPr>
          <a:xfrm>
            <a:off x="194109" y="2880598"/>
            <a:ext cx="3019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a:ea typeface="+mn-ea"/>
                <a:cs typeface="+mn-cs"/>
              </a:rPr>
              <a:t>Ejemplos</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 name="TextBox 2"/>
          <p:cNvSpPr txBox="1"/>
          <p:nvPr/>
        </p:nvSpPr>
        <p:spPr>
          <a:xfrm>
            <a:off x="194109" y="3338642"/>
            <a:ext cx="25897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el</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a:ea typeface="+mn-ea"/>
                <a:cs typeface="+mn-cs"/>
              </a:rPr>
              <a:t>tres</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de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enero</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cxnSp>
        <p:nvCxnSpPr>
          <p:cNvPr id="25" name="Straight Arrow Connector 24" descr="arrow connecting Spanish to English translation"/>
          <p:cNvCxnSpPr/>
          <p:nvPr/>
        </p:nvCxnSpPr>
        <p:spPr>
          <a:xfrm>
            <a:off x="2703613" y="3569043"/>
            <a:ext cx="407887"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213886" y="3325801"/>
            <a:ext cx="3801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the </a:t>
            </a:r>
            <a:r>
              <a:rPr kumimoji="0" lang="en-US" sz="2400" b="0" i="0" u="none" strike="noStrike" kern="1200" cap="none" spc="0" normalizeH="0" baseline="0" noProof="0" dirty="0">
                <a:ln>
                  <a:noFill/>
                </a:ln>
                <a:solidFill>
                  <a:srgbClr val="EE6000"/>
                </a:solidFill>
                <a:effectLst/>
                <a:uLnTx/>
                <a:uFillTx/>
                <a:latin typeface="Century Gothic"/>
                <a:ea typeface="+mn-ea"/>
                <a:cs typeface="+mn-cs"/>
              </a:rPr>
              <a:t>third</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of January</a:t>
            </a:r>
          </a:p>
        </p:txBody>
      </p:sp>
      <p:sp>
        <p:nvSpPr>
          <p:cNvPr id="6" name="TextBox 5"/>
          <p:cNvSpPr txBox="1"/>
          <p:nvPr/>
        </p:nvSpPr>
        <p:spPr>
          <a:xfrm>
            <a:off x="6394586" y="3306343"/>
            <a:ext cx="57974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sym typeface="Wingdings" pitchFamily="2" charset="2"/>
              </a:rPr>
              <a:t>(</a:t>
            </a:r>
            <a:r>
              <a:rPr kumimoji="0" lang="en-US" sz="2400" b="0" i="0" u="none" strike="noStrike" kern="1200" cap="none" spc="0" normalizeH="0" baseline="0" noProof="0">
                <a:ln>
                  <a:noFill/>
                </a:ln>
                <a:solidFill>
                  <a:srgbClr val="002060"/>
                </a:solidFill>
                <a:effectLst/>
                <a:uLnTx/>
                <a:uFillTx/>
                <a:latin typeface="Century Gothic"/>
                <a:ea typeface="+mn-ea"/>
                <a:cs typeface="+mn-cs"/>
              </a:rPr>
              <a:t>literally</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‘the three of </a:t>
            </a:r>
            <a:r>
              <a:rPr kumimoji="0" lang="en-US" sz="2400" b="0" i="0" u="none" strike="noStrike" kern="1200" cap="none" spc="0" normalizeH="0" baseline="0" noProof="0">
                <a:ln>
                  <a:noFill/>
                </a:ln>
                <a:solidFill>
                  <a:srgbClr val="002060"/>
                </a:solidFill>
                <a:effectLst/>
                <a:uLnTx/>
                <a:uFillTx/>
                <a:latin typeface="Century Gothic"/>
                <a:ea typeface="+mn-ea"/>
                <a:cs typeface="+mn-cs"/>
              </a:rPr>
              <a:t>January’)</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9" name="TextBox 8"/>
          <p:cNvSpPr txBox="1"/>
          <p:nvPr/>
        </p:nvSpPr>
        <p:spPr>
          <a:xfrm>
            <a:off x="194109" y="3887600"/>
            <a:ext cx="2373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el</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400" b="0" i="0" u="none" strike="noStrike" kern="1200" cap="none" spc="0" normalizeH="0" baseline="0" noProof="0" dirty="0">
                <a:ln>
                  <a:noFill/>
                </a:ln>
                <a:solidFill>
                  <a:srgbClr val="EE6000"/>
                </a:solidFill>
                <a:effectLst/>
                <a:uLnTx/>
                <a:uFillTx/>
                <a:latin typeface="Century Gothic"/>
                <a:ea typeface="+mn-ea"/>
                <a:cs typeface="+mn-cs"/>
              </a:rPr>
              <a:t>seis</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de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abril</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cxnSp>
        <p:nvCxnSpPr>
          <p:cNvPr id="26" name="Straight Arrow Connector 25" descr="arrow connecting Spanish to English translation"/>
          <p:cNvCxnSpPr/>
          <p:nvPr/>
        </p:nvCxnSpPr>
        <p:spPr>
          <a:xfrm>
            <a:off x="2715569" y="4131475"/>
            <a:ext cx="407887"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211268" y="3900117"/>
            <a:ext cx="28945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the </a:t>
            </a:r>
            <a:r>
              <a:rPr kumimoji="0" lang="en-US" sz="2400" b="0" i="0" u="none" strike="noStrike" kern="1200" cap="none" spc="0" normalizeH="0" baseline="0" noProof="0" dirty="0">
                <a:ln>
                  <a:noFill/>
                </a:ln>
                <a:solidFill>
                  <a:srgbClr val="EE6000"/>
                </a:solidFill>
                <a:effectLst/>
                <a:uLnTx/>
                <a:uFillTx/>
                <a:latin typeface="Century Gothic"/>
                <a:ea typeface="+mn-ea"/>
                <a:cs typeface="+mn-cs"/>
              </a:rPr>
              <a:t>sixth</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of  April </a:t>
            </a:r>
          </a:p>
        </p:txBody>
      </p:sp>
      <p:sp>
        <p:nvSpPr>
          <p:cNvPr id="10" name="TextBox 9"/>
          <p:cNvSpPr txBox="1"/>
          <p:nvPr/>
        </p:nvSpPr>
        <p:spPr>
          <a:xfrm>
            <a:off x="6394586" y="3928301"/>
            <a:ext cx="42824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sym typeface="Wingdings" pitchFamily="2" charset="2"/>
              </a:rPr>
              <a:t>(</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literally, ‘the six of April’)</a:t>
            </a:r>
          </a:p>
        </p:txBody>
      </p:sp>
      <p:pic>
        <p:nvPicPr>
          <p:cNvPr id="21" name="Picture 20" descr="calenda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36661" y="3895836"/>
            <a:ext cx="1144109" cy="988260"/>
          </a:xfrm>
          <a:prstGeom prst="rect">
            <a:avLst/>
          </a:prstGeom>
        </p:spPr>
      </p:pic>
      <p:sp>
        <p:nvSpPr>
          <p:cNvPr id="19" name="TextBox 18"/>
          <p:cNvSpPr txBox="1"/>
          <p:nvPr/>
        </p:nvSpPr>
        <p:spPr>
          <a:xfrm>
            <a:off x="142063" y="4642999"/>
            <a:ext cx="108514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The only exception is the first of the month. There are two possibilities:</a:t>
            </a:r>
          </a:p>
        </p:txBody>
      </p:sp>
      <p:sp>
        <p:nvSpPr>
          <p:cNvPr id="13" name="TextBox 12"/>
          <p:cNvSpPr txBox="1"/>
          <p:nvPr/>
        </p:nvSpPr>
        <p:spPr>
          <a:xfrm>
            <a:off x="210701" y="5242877"/>
            <a:ext cx="35061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el</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a:ea typeface="+mn-ea"/>
                <a:cs typeface="+mn-cs"/>
              </a:rPr>
              <a:t>primero</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de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enero</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5" name="TextBox 14"/>
          <p:cNvSpPr txBox="1"/>
          <p:nvPr/>
        </p:nvSpPr>
        <p:spPr>
          <a:xfrm>
            <a:off x="232856" y="5801937"/>
            <a:ext cx="36027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el</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400" b="0" i="0" u="none" strike="noStrike" kern="1200" cap="none" spc="0" normalizeH="0" baseline="0" noProof="0" dirty="0">
                <a:ln>
                  <a:noFill/>
                </a:ln>
                <a:solidFill>
                  <a:srgbClr val="EE6000"/>
                </a:solidFill>
                <a:effectLst/>
                <a:uLnTx/>
                <a:uFillTx/>
                <a:latin typeface="Century Gothic"/>
                <a:ea typeface="+mn-ea"/>
                <a:cs typeface="+mn-cs"/>
              </a:rPr>
              <a:t>uno</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de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enero</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8" name="Right Brace 7" descr="bracket connecting Spanish to English translation"/>
          <p:cNvSpPr/>
          <p:nvPr/>
        </p:nvSpPr>
        <p:spPr>
          <a:xfrm>
            <a:off x="3273014" y="5343648"/>
            <a:ext cx="502920" cy="883849"/>
          </a:xfrm>
          <a:prstGeom prst="rightBrace">
            <a:avLst>
              <a:gd name="adj1" fmla="val 8333"/>
              <a:gd name="adj2" fmla="val 53280"/>
            </a:avLst>
          </a:prstGeom>
          <a:ln w="3810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0" name="TextBox 19"/>
          <p:cNvSpPr txBox="1"/>
          <p:nvPr/>
        </p:nvSpPr>
        <p:spPr>
          <a:xfrm>
            <a:off x="3895224" y="5571104"/>
            <a:ext cx="31693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the first of January</a:t>
            </a:r>
          </a:p>
        </p:txBody>
      </p:sp>
      <p:sp>
        <p:nvSpPr>
          <p:cNvPr id="22" name="Llamada rectangular redondeada 21">
            <a:extLst>
              <a:ext uri="{FF2B5EF4-FFF2-40B4-BE49-F238E27FC236}">
                <a16:creationId xmlns:a16="http://schemas.microsoft.com/office/drawing/2014/main" id="{A3E86A91-C683-4541-9C60-8256D7FDA4C2}"/>
              </a:ext>
            </a:extLst>
          </p:cNvPr>
          <p:cNvSpPr/>
          <p:nvPr/>
        </p:nvSpPr>
        <p:spPr>
          <a:xfrm>
            <a:off x="7064580" y="5177831"/>
            <a:ext cx="4816189" cy="1049666"/>
          </a:xfrm>
          <a:prstGeom prst="wedgeRoundRectCallout">
            <a:avLst>
              <a:gd name="adj1" fmla="val -53688"/>
              <a:gd name="adj2" fmla="val 22142"/>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002060"/>
                </a:solidFill>
                <a:effectLst/>
                <a:uLnTx/>
                <a:uFillTx/>
                <a:latin typeface="Century Gothic"/>
                <a:ea typeface="+mn-ea"/>
                <a:cs typeface="+mn-cs"/>
              </a:rPr>
              <a:t>‘</a:t>
            </a:r>
            <a:r>
              <a:rPr kumimoji="0" lang="x-none" sz="2000" b="1" i="0" u="none" strike="noStrike" kern="1200" cap="none" spc="0" normalizeH="0" baseline="0" noProof="0" dirty="0">
                <a:ln>
                  <a:noFill/>
                </a:ln>
                <a:solidFill>
                  <a:srgbClr val="002060"/>
                </a:solidFill>
                <a:effectLst/>
                <a:uLnTx/>
                <a:uFillTx/>
                <a:latin typeface="Century Gothic"/>
                <a:ea typeface="+mn-ea"/>
                <a:cs typeface="+mn-cs"/>
              </a:rPr>
              <a:t>El primero</a:t>
            </a:r>
            <a:r>
              <a:rPr kumimoji="0" lang="x-none" sz="2000" b="0" i="0" u="none" strike="noStrike" kern="1200" cap="none" spc="0" normalizeH="0" baseline="0" noProof="0" dirty="0">
                <a:ln>
                  <a:noFill/>
                </a:ln>
                <a:solidFill>
                  <a:srgbClr val="002060"/>
                </a:solidFill>
                <a:effectLst/>
                <a:uLnTx/>
                <a:uFillTx/>
                <a:latin typeface="Century Gothic"/>
                <a:ea typeface="+mn-ea"/>
                <a:cs typeface="+mn-cs"/>
              </a:rPr>
              <a:t>’ is more </a:t>
            </a:r>
            <a:r>
              <a:rPr kumimoji="0" lang="x-none" sz="2000" b="0" i="0" u="none" strike="noStrike" kern="1200" cap="none" spc="0" normalizeH="0" baseline="0" noProof="0">
                <a:ln>
                  <a:noFill/>
                </a:ln>
                <a:solidFill>
                  <a:srgbClr val="002060"/>
                </a:solidFill>
                <a:effectLst/>
                <a:uLnTx/>
                <a:uFillTx/>
                <a:latin typeface="Century Gothic"/>
                <a:ea typeface="+mn-ea"/>
                <a:cs typeface="+mn-cs"/>
              </a:rPr>
              <a:t>common in</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a:ln>
                  <a:noFill/>
                </a:ln>
                <a:solidFill>
                  <a:srgbClr val="002060"/>
                </a:solidFill>
                <a:effectLst/>
                <a:uLnTx/>
                <a:uFillTx/>
                <a:latin typeface="Century Gothic"/>
                <a:ea typeface="+mn-ea"/>
                <a:cs typeface="+mn-cs"/>
              </a:rPr>
              <a:t>Latin </a:t>
            </a:r>
            <a:r>
              <a:rPr kumimoji="0" lang="x-none" sz="2000" b="0" i="0" u="none" strike="noStrike" kern="1200" cap="none" spc="0" normalizeH="0" baseline="0" noProof="0" dirty="0">
                <a:ln>
                  <a:noFill/>
                </a:ln>
                <a:solidFill>
                  <a:srgbClr val="002060"/>
                </a:solidFill>
                <a:effectLst/>
                <a:uLnTx/>
                <a:uFillTx/>
                <a:latin typeface="Century Gothic"/>
                <a:ea typeface="+mn-ea"/>
                <a:cs typeface="+mn-cs"/>
              </a:rPr>
              <a:t>America.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002060"/>
                </a:solidFill>
                <a:effectLst/>
                <a:uLnTx/>
                <a:uFillTx/>
                <a:latin typeface="Century Gothic"/>
                <a:ea typeface="+mn-ea"/>
                <a:cs typeface="+mn-cs"/>
              </a:rPr>
              <a:t>’</a:t>
            </a:r>
            <a:r>
              <a:rPr kumimoji="0" lang="x-none" sz="2000" b="1" i="0" u="none" strike="noStrike" kern="1200" cap="none" spc="0" normalizeH="0" baseline="0" noProof="0" dirty="0">
                <a:ln>
                  <a:noFill/>
                </a:ln>
                <a:solidFill>
                  <a:srgbClr val="002060"/>
                </a:solidFill>
                <a:effectLst/>
                <a:uLnTx/>
                <a:uFillTx/>
                <a:latin typeface="Century Gothic"/>
                <a:ea typeface="+mn-ea"/>
                <a:cs typeface="+mn-cs"/>
              </a:rPr>
              <a:t>El</a:t>
            </a:r>
            <a:r>
              <a:rPr kumimoji="0" lang="x-none" sz="2000" b="0" i="0" u="none" strike="noStrike" kern="1200" cap="none" spc="0" normalizeH="0" baseline="0" noProof="0" dirty="0">
                <a:ln>
                  <a:noFill/>
                </a:ln>
                <a:solidFill>
                  <a:srgbClr val="002060"/>
                </a:solidFill>
                <a:effectLst/>
                <a:uLnTx/>
                <a:uFillTx/>
                <a:latin typeface="Century Gothic"/>
                <a:ea typeface="+mn-ea"/>
                <a:cs typeface="+mn-cs"/>
              </a:rPr>
              <a:t> </a:t>
            </a:r>
            <a:r>
              <a:rPr kumimoji="0" lang="x-none" sz="2000" b="1" i="0" u="none" strike="noStrike" kern="1200" cap="none" spc="0" normalizeH="0" baseline="0" noProof="0" dirty="0">
                <a:ln>
                  <a:noFill/>
                </a:ln>
                <a:solidFill>
                  <a:srgbClr val="002060"/>
                </a:solidFill>
                <a:effectLst/>
                <a:uLnTx/>
                <a:uFillTx/>
                <a:latin typeface="Century Gothic"/>
                <a:ea typeface="+mn-ea"/>
                <a:cs typeface="+mn-cs"/>
              </a:rPr>
              <a:t>uno</a:t>
            </a:r>
            <a:r>
              <a:rPr kumimoji="0" lang="x-none" sz="2000" b="0" i="0" u="none" strike="noStrike" kern="1200" cap="none" spc="0" normalizeH="0" baseline="0" noProof="0" dirty="0">
                <a:ln>
                  <a:noFill/>
                </a:ln>
                <a:solidFill>
                  <a:srgbClr val="002060"/>
                </a:solidFill>
                <a:effectLst/>
                <a:uLnTx/>
                <a:uFillTx/>
                <a:latin typeface="Century Gothic"/>
                <a:ea typeface="+mn-ea"/>
                <a:cs typeface="+mn-cs"/>
              </a:rPr>
              <a:t>’ is more common in Spain.</a:t>
            </a:r>
          </a:p>
        </p:txBody>
      </p:sp>
    </p:spTree>
    <p:extLst>
      <p:ext uri="{BB962C8B-B14F-4D97-AF65-F5344CB8AC3E}">
        <p14:creationId xmlns:p14="http://schemas.microsoft.com/office/powerpoint/2010/main" val="357241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p:bldP spid="24" grpId="0" animBg="1"/>
      <p:bldP spid="16" grpId="0"/>
      <p:bldP spid="3" grpId="0"/>
      <p:bldP spid="17" grpId="0"/>
      <p:bldP spid="6" grpId="0"/>
      <p:bldP spid="9" grpId="0"/>
      <p:bldP spid="18" grpId="0"/>
      <p:bldP spid="10" grpId="0"/>
      <p:bldP spid="19" grpId="0"/>
      <p:bldP spid="13" grpId="0"/>
      <p:bldP spid="15" grpId="0"/>
      <p:bldP spid="8" grpId="0" animBg="1"/>
      <p:bldP spid="20"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8782050" cy="869950"/>
          </a:xfrm>
          <a:prstGeom prst="rect">
            <a:avLst/>
          </a:prstGeom>
        </p:spPr>
      </p:pic>
      <p:sp>
        <p:nvSpPr>
          <p:cNvPr id="4" name="Title 3"/>
          <p:cNvSpPr>
            <a:spLocks noGrp="1"/>
          </p:cNvSpPr>
          <p:nvPr>
            <p:ph type="title"/>
          </p:nvPr>
        </p:nvSpPr>
        <p:spPr>
          <a:xfrm>
            <a:off x="0" y="294041"/>
            <a:ext cx="9239250" cy="707849"/>
          </a:xfrm>
        </p:spPr>
        <p:txBody>
          <a:bodyPr>
            <a:normAutofit/>
          </a:bodyPr>
          <a:lstStyle/>
          <a:p>
            <a:r>
              <a:rPr lang="en-GB" sz="3200" b="1" dirty="0" err="1">
                <a:solidFill>
                  <a:schemeClr val="bg1"/>
                </a:solidFill>
              </a:rPr>
              <a:t>Wirklich</a:t>
            </a:r>
            <a:r>
              <a:rPr lang="en-GB" sz="3200" b="1" dirty="0">
                <a:solidFill>
                  <a:schemeClr val="bg1"/>
                </a:solidFill>
              </a:rPr>
              <a:t> [really] / so [so] / also [well...]</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155805" y="201822"/>
            <a:ext cx="180152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52822" y="1139803"/>
            <a:ext cx="83342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E3764"/>
                </a:solidFill>
                <a:effectLst/>
                <a:uLnTx/>
                <a:uFillTx/>
                <a:latin typeface="Century Gothic" panose="020F0302020204030204"/>
                <a:ea typeface="+mn-ea"/>
                <a:cs typeface="+mn-cs"/>
              </a:rPr>
              <a:t>In front of an adjective, these words add emphasis: </a:t>
            </a:r>
            <a:endParaRPr kumimoji="0" lang="en-US" sz="2400" b="0"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pic>
        <p:nvPicPr>
          <p:cNvPr id="7" name="Picture 6" descr="girl speaking">
            <a:extLst>
              <a:ext uri="{FF2B5EF4-FFF2-40B4-BE49-F238E27FC236}">
                <a16:creationId xmlns:a16="http://schemas.microsoft.com/office/drawing/2014/main" id="{9612BAEE-44DC-D043-9D88-C0171B1F81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822" y="1745716"/>
            <a:ext cx="1191894" cy="1813689"/>
          </a:xfrm>
          <a:prstGeom prst="rect">
            <a:avLst/>
          </a:prstGeom>
        </p:spPr>
      </p:pic>
      <p:sp>
        <p:nvSpPr>
          <p:cNvPr id="10" name="Speech Bubble: Rectangle with Corners Rounded 8">
            <a:hlinkClick r:id="" action="ppaction://noaction">
              <a:snd r:embed="rId6" name="7. deine Haare.wav"/>
            </a:hlinkClick>
            <a:extLst>
              <a:ext uri="{FF2B5EF4-FFF2-40B4-BE49-F238E27FC236}">
                <a16:creationId xmlns:a16="http://schemas.microsoft.com/office/drawing/2014/main" id="{32F42B87-2168-8E41-A6DF-1F11790F4CAB}"/>
              </a:ext>
            </a:extLst>
          </p:cNvPr>
          <p:cNvSpPr/>
          <p:nvPr/>
        </p:nvSpPr>
        <p:spPr>
          <a:xfrm>
            <a:off x="1462435" y="1745716"/>
            <a:ext cx="2504752" cy="1622086"/>
          </a:xfrm>
          <a:prstGeom prst="wedgeRoundRectCallout">
            <a:avLst>
              <a:gd name="adj1" fmla="val -60212"/>
              <a:gd name="adj2" fmla="val 31318"/>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Deine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Haare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sind</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1" u="none" strike="noStrike" kern="1200" cap="none" spc="0" normalizeH="0" baseline="0" noProof="0" dirty="0">
                <a:ln>
                  <a:noFill/>
                </a:ln>
                <a:solidFill>
                  <a:srgbClr val="DAA520"/>
                </a:solidFill>
                <a:effectLst/>
                <a:uLnTx/>
                <a:uFillTx/>
                <a:latin typeface="Century Gothic" panose="020F0302020204030204"/>
                <a:ea typeface="+mn-ea"/>
                <a:cs typeface="+mn-cs"/>
              </a:rPr>
              <a:t>so</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toll!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DAA520"/>
                </a:solidFill>
                <a:effectLst/>
                <a:uLnTx/>
                <a:uFillTx/>
                <a:latin typeface="Century Gothic" panose="020F0302020204030204"/>
                <a:ea typeface="+mn-ea"/>
                <a:cs typeface="+mn-cs"/>
              </a:rPr>
              <a:t>Your hair is </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so</a:t>
            </a:r>
            <a:r>
              <a:rPr kumimoji="0" lang="en-GB" sz="2400" b="0" i="0" u="none" strike="noStrike" kern="1200" cap="none" spc="0" normalizeH="0" baseline="0" noProof="0" dirty="0">
                <a:ln>
                  <a:noFill/>
                </a:ln>
                <a:solidFill>
                  <a:srgbClr val="DAA520"/>
                </a:solidFill>
                <a:effectLst/>
                <a:uLnTx/>
                <a:uFillTx/>
                <a:latin typeface="Century Gothic" panose="020F0302020204030204"/>
                <a:ea typeface="+mn-ea"/>
                <a:cs typeface="+mn-cs"/>
              </a:rPr>
              <a:t> cool!</a:t>
            </a:r>
          </a:p>
        </p:txBody>
      </p:sp>
      <p:pic>
        <p:nvPicPr>
          <p:cNvPr id="9" name="Picture 8" descr="girl">
            <a:extLst>
              <a:ext uri="{FF2B5EF4-FFF2-40B4-BE49-F238E27FC236}">
                <a16:creationId xmlns:a16="http://schemas.microsoft.com/office/drawing/2014/main" id="{04ECE43E-389A-D049-8278-D4DED51E23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3939" y="1508259"/>
            <a:ext cx="1153320" cy="1813689"/>
          </a:xfrm>
          <a:prstGeom prst="rect">
            <a:avLst/>
          </a:prstGeom>
        </p:spPr>
      </p:pic>
      <p:pic>
        <p:nvPicPr>
          <p:cNvPr id="12" name="Picture 11" descr="a boy, Wolfgang, speaking">
            <a:extLst>
              <a:ext uri="{FF2B5EF4-FFF2-40B4-BE49-F238E27FC236}">
                <a16:creationId xmlns:a16="http://schemas.microsoft.com/office/drawing/2014/main" id="{69AF639C-D960-2F4D-B6E9-77D0F4041A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47226" y="1822667"/>
            <a:ext cx="2365065" cy="1625600"/>
          </a:xfrm>
          <a:prstGeom prst="rect">
            <a:avLst/>
          </a:prstGeom>
        </p:spPr>
      </p:pic>
      <mc:AlternateContent xmlns:mc="http://schemas.openxmlformats.org/markup-compatibility/2006" xmlns:a14="http://schemas.microsoft.com/office/drawing/2010/main">
        <mc:Choice Requires="a14">
          <p:sp>
            <p:nvSpPr>
              <p:cNvPr id="13" name="Speech Bubble: Rectangle with Corners Rounded 8">
                <a:extLst>
                  <a:ext uri="{FF2B5EF4-FFF2-40B4-BE49-F238E27FC236}">
                    <a16:creationId xmlns:a16="http://schemas.microsoft.com/office/drawing/2014/main" id="{1D15BF00-4C35-1D42-8022-46796993B61E}"/>
                  </a:ext>
                </a:extLst>
              </p:cNvPr>
              <p:cNvSpPr/>
              <p:nvPr/>
            </p:nvSpPr>
            <p:spPr>
              <a:xfrm>
                <a:off x="8278709" y="605876"/>
                <a:ext cx="3678618" cy="1411985"/>
              </a:xfrm>
              <a:prstGeom prst="cloudCallout">
                <a:avLst>
                  <a:gd name="adj1" fmla="val -68897"/>
                  <a:gd name="adj2" fmla="val 38775"/>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14:m>
                  <m:oMath xmlns:m="http://schemas.openxmlformats.org/officeDocument/2006/math">
                    <m:r>
                      <a:rPr kumimoji="0" lang="en-GB"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𝒙</m:t>
                    </m:r>
                    <m:r>
                      <a:rPr kumimoji="0" lang="en-GB"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f>
                      <m:fPr>
                        <m:ctrlPr>
                          <a:rPr kumimoji="0" lang="en-GB"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r>
                          <a:rPr kumimoji="0" lang="en-GB"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GB"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𝒃</m:t>
                        </m:r>
                        <m:r>
                          <a:rPr kumimoji="0" lang="en-GB"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ad>
                          <m:radPr>
                            <m:degHide m:val="on"/>
                            <m:ctrlPr>
                              <a:rPr kumimoji="0" lang="en-GB"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radPr>
                          <m:deg/>
                          <m:e>
                            <m:sSup>
                              <m:sSupPr>
                                <m:ctrlPr>
                                  <a:rPr kumimoji="0" lang="en-GB"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pPr>
                              <m:e>
                                <m:r>
                                  <a:rPr kumimoji="0" lang="en-GB"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𝒃</m:t>
                                </m:r>
                              </m:e>
                              <m:sup>
                                <m:r>
                                  <a:rPr kumimoji="0" lang="en-GB"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𝟐</m:t>
                                </m:r>
                              </m:sup>
                            </m:sSup>
                            <m:r>
                              <a:rPr kumimoji="0" lang="en-GB"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GB"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𝟒</m:t>
                            </m:r>
                            <m:r>
                              <a:rPr kumimoji="0" lang="en-GB"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𝒂𝒄</m:t>
                            </m:r>
                          </m:e>
                        </m:rad>
                      </m:num>
                      <m:den>
                        <m:r>
                          <a:rPr kumimoji="0" lang="en-GB"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𝟐</m:t>
                        </m:r>
                        <m:r>
                          <a:rPr kumimoji="0" lang="en-GB"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𝒂</m:t>
                        </m:r>
                      </m:den>
                    </m:f>
                  </m:oMath>
                </a14:m>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mc:Choice>
        <mc:Fallback xmlns="">
          <p:sp>
            <p:nvSpPr>
              <p:cNvPr id="13" name="Speech Bubble: Rectangle with Corners Rounded 8">
                <a:extLst>
                  <a:ext uri="{FF2B5EF4-FFF2-40B4-BE49-F238E27FC236}">
                    <a16:creationId xmlns:a16="http://schemas.microsoft.com/office/drawing/2014/main" id="{1D15BF00-4C35-1D42-8022-46796993B61E}"/>
                  </a:ext>
                </a:extLst>
              </p:cNvPr>
              <p:cNvSpPr>
                <a:spLocks noRot="1" noChangeAspect="1" noMove="1" noResize="1" noEditPoints="1" noAdjustHandles="1" noChangeArrowheads="1" noChangeShapeType="1" noTextEdit="1"/>
              </p:cNvSpPr>
              <p:nvPr/>
            </p:nvSpPr>
            <p:spPr>
              <a:xfrm>
                <a:off x="8278709" y="605876"/>
                <a:ext cx="3678618" cy="1411985"/>
              </a:xfrm>
              <a:prstGeom prst="cloudCallout">
                <a:avLst>
                  <a:gd name="adj1" fmla="val -68897"/>
                  <a:gd name="adj2" fmla="val 38775"/>
                </a:avLst>
              </a:prstGeom>
              <a:blipFill>
                <a:blip r:embed="rId9"/>
                <a:stretch>
                  <a:fillRect/>
                </a:stretch>
              </a:blipFill>
              <a:ln w="38100">
                <a:solidFill>
                  <a:srgbClr val="DAA520"/>
                </a:solidFill>
              </a:ln>
            </p:spPr>
            <p:txBody>
              <a:bodyPr/>
              <a:lstStyle/>
              <a:p>
                <a:r>
                  <a:rPr lang="en-GB">
                    <a:noFill/>
                  </a:rPr>
                  <a:t> </a:t>
                </a:r>
              </a:p>
            </p:txBody>
          </p:sp>
        </mc:Fallback>
      </mc:AlternateContent>
      <p:sp>
        <p:nvSpPr>
          <p:cNvPr id="14" name="Speech Bubble: Rectangle with Corners Rounded 8">
            <a:hlinkClick r:id="" action="ppaction://noaction">
              <a:snd r:embed="rId10" name="7. diese Aufgabe.wav"/>
            </a:hlinkClick>
            <a:extLst>
              <a:ext uri="{FF2B5EF4-FFF2-40B4-BE49-F238E27FC236}">
                <a16:creationId xmlns:a16="http://schemas.microsoft.com/office/drawing/2014/main" id="{9F8E205C-8FBF-D541-8183-45C1A08A316D}"/>
              </a:ext>
            </a:extLst>
          </p:cNvPr>
          <p:cNvSpPr/>
          <p:nvPr/>
        </p:nvSpPr>
        <p:spPr>
          <a:xfrm>
            <a:off x="8680937" y="2069544"/>
            <a:ext cx="3120097" cy="1625600"/>
          </a:xfrm>
          <a:prstGeom prst="wedgeRoundRectCallout">
            <a:avLst>
              <a:gd name="adj1" fmla="val -72137"/>
              <a:gd name="adj2" fmla="val -32564"/>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Diese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Aufgabe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1" u="none" strike="noStrike" kern="1200" cap="none" spc="0" normalizeH="0" baseline="0" noProof="0" dirty="0" err="1">
                <a:ln>
                  <a:noFill/>
                </a:ln>
                <a:solidFill>
                  <a:srgbClr val="DAA520"/>
                </a:solidFill>
                <a:effectLst/>
                <a:uLnTx/>
                <a:uFillTx/>
                <a:latin typeface="Century Gothic" panose="020F0302020204030204"/>
                <a:ea typeface="+mn-ea"/>
                <a:cs typeface="+mn-cs"/>
              </a:rPr>
              <a:t>wirklich</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schwierig</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DAA520"/>
                </a:solidFill>
                <a:effectLst/>
                <a:uLnTx/>
                <a:uFillTx/>
                <a:latin typeface="Century Gothic" panose="020F0302020204030204"/>
                <a:ea typeface="+mn-ea"/>
                <a:cs typeface="+mn-cs"/>
              </a:rPr>
              <a:t>This task is </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really</a:t>
            </a:r>
            <a:r>
              <a:rPr kumimoji="0" lang="en-GB" sz="2400" b="0" i="0" u="none" strike="noStrike" kern="1200" cap="none" spc="0" normalizeH="0" baseline="0" noProof="0" dirty="0">
                <a:ln>
                  <a:noFill/>
                </a:ln>
                <a:solidFill>
                  <a:srgbClr val="DAA520"/>
                </a:solidFill>
                <a:effectLst/>
                <a:uLnTx/>
                <a:uFillTx/>
                <a:latin typeface="Century Gothic" panose="020F0302020204030204"/>
                <a:ea typeface="+mn-ea"/>
                <a:cs typeface="+mn-cs"/>
              </a:rPr>
              <a:t> difficult! </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7297146-408A-DB42-8FA2-4B6AB3B105A3}"/>
              </a:ext>
            </a:extLst>
          </p:cNvPr>
          <p:cNvSpPr txBox="1"/>
          <p:nvPr/>
        </p:nvSpPr>
        <p:spPr>
          <a:xfrm>
            <a:off x="294339" y="3595873"/>
            <a:ext cx="83342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E3764"/>
                </a:solidFill>
                <a:effectLst/>
                <a:uLnTx/>
                <a:uFillTx/>
                <a:latin typeface="Century Gothic" panose="020F0302020204030204"/>
                <a:ea typeface="+mn-ea"/>
                <a:cs typeface="+mn-cs"/>
              </a:rPr>
              <a:t>Used like this, </a:t>
            </a:r>
            <a:r>
              <a:rPr kumimoji="0" lang="en-GB" sz="2400" b="1" i="0" u="none" strike="noStrike" kern="1200" cap="none" spc="0" normalizeH="0" baseline="0" noProof="0" dirty="0">
                <a:ln>
                  <a:noFill/>
                </a:ln>
                <a:solidFill>
                  <a:srgbClr val="1E3764"/>
                </a:solidFill>
                <a:effectLst/>
                <a:uLnTx/>
                <a:uFillTx/>
                <a:latin typeface="Century Gothic" panose="020F0302020204030204"/>
                <a:ea typeface="+mn-ea"/>
                <a:cs typeface="+mn-cs"/>
              </a:rPr>
              <a:t>so</a:t>
            </a:r>
            <a:r>
              <a:rPr kumimoji="0" lang="en-GB" sz="2400" b="0" i="0" u="none" strike="noStrike" kern="1200" cap="none" spc="0" normalizeH="0" baseline="0" noProof="0" dirty="0">
                <a:ln>
                  <a:noFill/>
                </a:ln>
                <a:solidFill>
                  <a:srgbClr val="1E3764"/>
                </a:solidFill>
                <a:effectLst/>
                <a:uLnTx/>
                <a:uFillTx/>
                <a:latin typeface="Century Gothic" panose="020F0302020204030204"/>
                <a:ea typeface="+mn-ea"/>
                <a:cs typeface="+mn-cs"/>
              </a:rPr>
              <a:t> and </a:t>
            </a:r>
            <a:r>
              <a:rPr kumimoji="0" lang="en-GB" sz="2400" b="1" i="0" u="none" strike="noStrike" kern="1200" cap="none" spc="0" normalizeH="0" baseline="0" noProof="0" dirty="0" err="1">
                <a:ln>
                  <a:noFill/>
                </a:ln>
                <a:solidFill>
                  <a:srgbClr val="1E3764"/>
                </a:solidFill>
                <a:effectLst/>
                <a:uLnTx/>
                <a:uFillTx/>
                <a:latin typeface="Century Gothic" panose="020F0302020204030204"/>
                <a:ea typeface="+mn-ea"/>
                <a:cs typeface="+mn-cs"/>
              </a:rPr>
              <a:t>wirklich</a:t>
            </a:r>
            <a:r>
              <a:rPr kumimoji="0" lang="en-GB" sz="2400" b="0" i="0" u="none" strike="noStrike" kern="1200" cap="none" spc="0" normalizeH="0" baseline="0" noProof="0" dirty="0">
                <a:ln>
                  <a:noFill/>
                </a:ln>
                <a:solidFill>
                  <a:srgbClr val="1E3764"/>
                </a:solidFill>
                <a:effectLst/>
                <a:uLnTx/>
                <a:uFillTx/>
                <a:latin typeface="Century Gothic" panose="020F0302020204030204"/>
                <a:ea typeface="+mn-ea"/>
                <a:cs typeface="+mn-cs"/>
              </a:rPr>
              <a:t> are synonyms</a:t>
            </a: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FE455AE-F0CF-304D-8F9D-D174E93EF8BE}"/>
              </a:ext>
            </a:extLst>
          </p:cNvPr>
          <p:cNvSpPr txBox="1"/>
          <p:nvPr/>
        </p:nvSpPr>
        <p:spPr>
          <a:xfrm>
            <a:off x="282711" y="3921781"/>
            <a:ext cx="98090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E3764"/>
                </a:solidFill>
                <a:effectLst/>
                <a:uLnTx/>
                <a:uFillTx/>
                <a:latin typeface="Century Gothic" panose="020F0302020204030204"/>
                <a:ea typeface="+mn-ea"/>
                <a:cs typeface="+mn-cs"/>
              </a:rPr>
              <a:t>On its own </a:t>
            </a:r>
            <a:r>
              <a:rPr kumimoji="0" lang="en-GB" sz="2400" b="1" i="0" u="none" strike="noStrike" kern="1200" cap="none" spc="0" normalizeH="0" baseline="0" noProof="0" dirty="0">
                <a:ln>
                  <a:noFill/>
                </a:ln>
                <a:solidFill>
                  <a:srgbClr val="1E3764"/>
                </a:solidFill>
                <a:effectLst/>
                <a:uLnTx/>
                <a:uFillTx/>
                <a:latin typeface="Century Gothic" panose="020F0302020204030204"/>
                <a:ea typeface="+mn-ea"/>
                <a:cs typeface="+mn-cs"/>
              </a:rPr>
              <a:t>so</a:t>
            </a:r>
            <a:r>
              <a:rPr kumimoji="0" lang="en-GB" sz="2400" b="0" i="0" u="none" strike="noStrike" kern="1200" cap="none" spc="0" normalizeH="0" baseline="0" noProof="0" dirty="0">
                <a:ln>
                  <a:noFill/>
                </a:ln>
                <a:solidFill>
                  <a:srgbClr val="1E3764"/>
                </a:solidFill>
                <a:effectLst/>
                <a:uLnTx/>
                <a:uFillTx/>
                <a:latin typeface="Century Gothic" panose="020F0302020204030204"/>
                <a:ea typeface="+mn-ea"/>
                <a:cs typeface="+mn-cs"/>
              </a:rPr>
              <a:t> is an adverb and means ‘</a:t>
            </a:r>
            <a:r>
              <a:rPr kumimoji="0" lang="en-GB" sz="2400" b="0" i="1" u="none" strike="noStrike" kern="1200" cap="none" spc="0" normalizeH="0" baseline="0" noProof="0" dirty="0">
                <a:ln>
                  <a:noFill/>
                </a:ln>
                <a:solidFill>
                  <a:srgbClr val="1E3764"/>
                </a:solidFill>
                <a:effectLst/>
                <a:uLnTx/>
                <a:uFillTx/>
                <a:latin typeface="Century Gothic" panose="020F0302020204030204"/>
                <a:ea typeface="+mn-ea"/>
                <a:cs typeface="+mn-cs"/>
              </a:rPr>
              <a:t>like that</a:t>
            </a:r>
            <a:r>
              <a:rPr kumimoji="0" lang="en-GB" sz="2400" b="0" i="0" u="none" strike="noStrike" kern="1200" cap="none" spc="0" normalizeH="0" baseline="0" noProof="0" dirty="0">
                <a:ln>
                  <a:noFill/>
                </a:ln>
                <a:solidFill>
                  <a:srgbClr val="1E3764"/>
                </a:solidFill>
                <a:effectLst/>
                <a:uLnTx/>
                <a:uFillTx/>
                <a:latin typeface="Century Gothic" panose="020F0302020204030204"/>
                <a:ea typeface="+mn-ea"/>
                <a:cs typeface="+mn-cs"/>
              </a:rPr>
              <a:t>’ or ‘</a:t>
            </a:r>
            <a:r>
              <a:rPr kumimoji="0" lang="en-GB" sz="2400" b="0" i="1" u="none" strike="noStrike" kern="1200" cap="none" spc="0" normalizeH="0" baseline="0" noProof="0" dirty="0">
                <a:ln>
                  <a:noFill/>
                </a:ln>
                <a:solidFill>
                  <a:srgbClr val="1E3764"/>
                </a:solidFill>
                <a:effectLst/>
                <a:uLnTx/>
                <a:uFillTx/>
                <a:latin typeface="Century Gothic" panose="020F0302020204030204"/>
                <a:ea typeface="+mn-ea"/>
                <a:cs typeface="+mn-cs"/>
              </a:rPr>
              <a:t>in that way</a:t>
            </a:r>
            <a:r>
              <a:rPr kumimoji="0" lang="en-GB" sz="2400" b="0" i="0" u="none" strike="noStrike" kern="1200" cap="none" spc="0" normalizeH="0" baseline="0" noProof="0" dirty="0">
                <a:ln>
                  <a:noFill/>
                </a:ln>
                <a:solidFill>
                  <a:srgbClr val="1E3764"/>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pic>
        <p:nvPicPr>
          <p:cNvPr id="19" name="Picture 18" descr="a boy, Wolfgang ">
            <a:extLst>
              <a:ext uri="{FF2B5EF4-FFF2-40B4-BE49-F238E27FC236}">
                <a16:creationId xmlns:a16="http://schemas.microsoft.com/office/drawing/2014/main" id="{E008CF3B-3288-5C43-B7FD-3E66AF0582C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7945" y="5004482"/>
            <a:ext cx="1483491" cy="1427429"/>
          </a:xfrm>
          <a:prstGeom prst="rect">
            <a:avLst/>
          </a:prstGeom>
        </p:spPr>
      </p:pic>
      <p:sp>
        <p:nvSpPr>
          <p:cNvPr id="21" name="Speech Bubble: Rectangle with Corners Rounded 8">
            <a:hlinkClick r:id="" action="ppaction://noaction">
              <a:snd r:embed="rId12" name="7. Mia dürfen.wav"/>
            </a:hlinkClick>
            <a:extLst>
              <a:ext uri="{FF2B5EF4-FFF2-40B4-BE49-F238E27FC236}">
                <a16:creationId xmlns:a16="http://schemas.microsoft.com/office/drawing/2014/main" id="{59A031A2-9A57-0D4D-B386-9E292E8FF12B}"/>
              </a:ext>
            </a:extLst>
          </p:cNvPr>
          <p:cNvSpPr/>
          <p:nvPr/>
        </p:nvSpPr>
        <p:spPr>
          <a:xfrm>
            <a:off x="1462435" y="4372240"/>
            <a:ext cx="3937413" cy="1593995"/>
          </a:xfrm>
          <a:prstGeom prst="wedgeRoundRectCallout">
            <a:avLst>
              <a:gd name="adj1" fmla="val -61863"/>
              <a:gd name="adj2" fmla="val -9622"/>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Mia,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dürfen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wir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das </a:t>
            </a:r>
            <a:r>
              <a:rPr kumimoji="0" lang="en-GB" sz="2400" b="1" i="1" u="none" strike="noStrike" kern="1200" cap="none" spc="0" normalizeH="0" baseline="0" noProof="0" dirty="0">
                <a:ln>
                  <a:noFill/>
                </a:ln>
                <a:solidFill>
                  <a:srgbClr val="DAA520"/>
                </a:solidFill>
                <a:effectLst/>
                <a:uLnTx/>
                <a:uFillTx/>
                <a:latin typeface="Century Gothic" panose="020F0302020204030204"/>
                <a:ea typeface="+mn-ea"/>
                <a:cs typeface="+mn-cs"/>
              </a:rPr>
              <a:t>so</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machen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DAA520"/>
                </a:solidFill>
                <a:effectLst/>
                <a:uLnTx/>
                <a:uFillTx/>
                <a:latin typeface="Century Gothic" panose="020F0302020204030204"/>
                <a:ea typeface="+mn-ea"/>
                <a:cs typeface="+mn-cs"/>
              </a:rPr>
              <a:t>Mia, are we allowed do it </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like that</a:t>
            </a:r>
            <a:r>
              <a:rPr kumimoji="0" lang="en-GB" sz="2400" b="0" i="0" u="none" strike="noStrike" kern="1200" cap="none" spc="0" normalizeH="0" baseline="0" noProof="0" dirty="0">
                <a:ln>
                  <a:noFill/>
                </a:ln>
                <a:solidFill>
                  <a:srgbClr val="DAA520"/>
                </a:solidFill>
                <a:effectLst/>
                <a:uLnTx/>
                <a:uFillTx/>
                <a:latin typeface="Century Gothic" panose="020F0302020204030204"/>
                <a:ea typeface="+mn-ea"/>
                <a:cs typeface="+mn-cs"/>
              </a:rPr>
              <a:t>?</a:t>
            </a:r>
          </a:p>
        </p:txBody>
      </p:sp>
      <p:pic>
        <p:nvPicPr>
          <p:cNvPr id="24" name="Picture 23" descr="A close up of a logo&#10;&#10;Description automatically generated">
            <a:extLst>
              <a:ext uri="{FF2B5EF4-FFF2-40B4-BE49-F238E27FC236}">
                <a16:creationId xmlns:a16="http://schemas.microsoft.com/office/drawing/2014/main" id="{CFD5A7CA-7DAE-D94B-A8DA-6D42C903951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29565" y="4678583"/>
            <a:ext cx="1656693" cy="1688249"/>
          </a:xfrm>
          <a:prstGeom prst="rect">
            <a:avLst/>
          </a:prstGeom>
        </p:spPr>
      </p:pic>
      <p:sp>
        <p:nvSpPr>
          <p:cNvPr id="25" name="Speech Bubble: Rectangle with Corners Rounded 8">
            <a:hlinkClick r:id="" action="ppaction://noaction">
              <a:snd r:embed="rId14" name="7. nein Wolfgang.wav"/>
            </a:hlinkClick>
            <a:extLst>
              <a:ext uri="{FF2B5EF4-FFF2-40B4-BE49-F238E27FC236}">
                <a16:creationId xmlns:a16="http://schemas.microsoft.com/office/drawing/2014/main" id="{475983B3-5A84-564C-B4BA-AF0CA59C8D67}"/>
              </a:ext>
            </a:extLst>
          </p:cNvPr>
          <p:cNvSpPr/>
          <p:nvPr/>
        </p:nvSpPr>
        <p:spPr>
          <a:xfrm>
            <a:off x="6151929" y="4385804"/>
            <a:ext cx="4670242" cy="1625601"/>
          </a:xfrm>
          <a:prstGeom prst="wedgeRoundRectCallout">
            <a:avLst>
              <a:gd name="adj1" fmla="val 55740"/>
              <a:gd name="adj2" fmla="val -18861"/>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Nein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Wolfgang. </a:t>
            </a:r>
            <a:r>
              <a:rPr kumimoji="0" lang="en-GB" sz="2400" b="1" i="1" u="none" strike="noStrike" kern="1200" cap="none" spc="0" normalizeH="0" baseline="0" noProof="0" dirty="0">
                <a:ln>
                  <a:noFill/>
                </a:ln>
                <a:solidFill>
                  <a:srgbClr val="DAA520"/>
                </a:solidFill>
                <a:effectLst/>
                <a:uLnTx/>
                <a:uFillTx/>
                <a:latin typeface="Century Gothic" panose="020F0302020204030204"/>
                <a:ea typeface="+mn-ea"/>
                <a:cs typeface="+mn-cs"/>
              </a:rPr>
              <a:t>So</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darfst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du das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nicht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machen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DAA520"/>
                </a:solidFill>
                <a:effectLst/>
                <a:uLnTx/>
                <a:uFillTx/>
                <a:latin typeface="Century Gothic" panose="020F0302020204030204"/>
                <a:ea typeface="+mn-ea"/>
                <a:cs typeface="+mn-cs"/>
              </a:rPr>
              <a:t>No, Wolfgang. You’re not allowed to do it </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in that way</a:t>
            </a:r>
            <a:r>
              <a:rPr kumimoji="0" lang="en-GB" sz="2400" b="0" i="0" u="none" strike="noStrike" kern="1200" cap="none" spc="0" normalizeH="0" baseline="0" noProof="0" dirty="0">
                <a:ln>
                  <a:noFill/>
                </a:ln>
                <a:solidFill>
                  <a:srgbClr val="DAA520"/>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4E52833B-1D3B-4C7D-BD13-E7849D59305F}"/>
              </a:ext>
            </a:extLst>
          </p:cNvPr>
          <p:cNvSpPr txBox="1"/>
          <p:nvPr/>
        </p:nvSpPr>
        <p:spPr>
          <a:xfrm>
            <a:off x="1076441" y="5989294"/>
            <a:ext cx="107245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E3764"/>
                </a:solidFill>
                <a:effectLst/>
                <a:uLnTx/>
                <a:uFillTx/>
                <a:latin typeface="Century Gothic" panose="020F0302020204030204"/>
                <a:ea typeface="+mn-ea"/>
                <a:cs typeface="+mn-cs"/>
              </a:rPr>
              <a:t>So</a:t>
            </a:r>
            <a:r>
              <a:rPr kumimoji="0" lang="en-GB" sz="2400" b="0" i="0" u="none" strike="noStrike" kern="1200" cap="none" spc="0" normalizeH="0" baseline="0" noProof="0" dirty="0">
                <a:ln>
                  <a:noFill/>
                </a:ln>
                <a:solidFill>
                  <a:srgbClr val="1E3764"/>
                </a:solidFill>
                <a:effectLst/>
                <a:uLnTx/>
                <a:uFillTx/>
                <a:latin typeface="Century Gothic" panose="020F0302020204030204"/>
                <a:ea typeface="+mn-ea"/>
                <a:cs typeface="+mn-cs"/>
              </a:rPr>
              <a:t> and </a:t>
            </a:r>
            <a:r>
              <a:rPr kumimoji="0" lang="en-GB" sz="2400" b="1" i="0" u="none" strike="noStrike" kern="1200" cap="none" spc="0" normalizeH="0" baseline="0" noProof="0" dirty="0">
                <a:ln>
                  <a:noFill/>
                </a:ln>
                <a:solidFill>
                  <a:srgbClr val="1E3764"/>
                </a:solidFill>
                <a:effectLst/>
                <a:uLnTx/>
                <a:uFillTx/>
                <a:latin typeface="Century Gothic" panose="020F0302020204030204"/>
                <a:ea typeface="+mn-ea"/>
                <a:cs typeface="+mn-cs"/>
              </a:rPr>
              <a:t>also</a:t>
            </a:r>
            <a:r>
              <a:rPr kumimoji="0" lang="en-GB" sz="2400" b="0" i="0" u="none" strike="noStrike" kern="1200" cap="none" spc="0" normalizeH="0" baseline="0" noProof="0" dirty="0">
                <a:ln>
                  <a:noFill/>
                </a:ln>
                <a:solidFill>
                  <a:srgbClr val="1E3764"/>
                </a:solidFill>
                <a:effectLst/>
                <a:uLnTx/>
                <a:uFillTx/>
                <a:latin typeface="Century Gothic" panose="020F0302020204030204"/>
                <a:ea typeface="+mn-ea"/>
                <a:cs typeface="+mn-cs"/>
              </a:rPr>
              <a:t> can mean ‘</a:t>
            </a:r>
            <a:r>
              <a:rPr kumimoji="0" lang="en-GB" sz="2400" b="0" i="1" u="none" strike="noStrike" kern="1200" cap="none" spc="0" normalizeH="0" baseline="0" noProof="0" dirty="0">
                <a:ln>
                  <a:noFill/>
                </a:ln>
                <a:solidFill>
                  <a:srgbClr val="1E3764"/>
                </a:solidFill>
                <a:effectLst/>
                <a:uLnTx/>
                <a:uFillTx/>
                <a:latin typeface="Century Gothic" panose="020F0302020204030204"/>
                <a:ea typeface="+mn-ea"/>
                <a:cs typeface="+mn-cs"/>
              </a:rPr>
              <a:t>so, therefore’</a:t>
            </a:r>
            <a:r>
              <a:rPr kumimoji="0" lang="en-GB" sz="2400" b="0" i="0" u="none" strike="noStrike" kern="1200" cap="none" spc="0" normalizeH="0" baseline="0" noProof="0" dirty="0">
                <a:ln>
                  <a:noFill/>
                </a:ln>
                <a:solidFill>
                  <a:srgbClr val="1E3764"/>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E3764"/>
                </a:solidFill>
                <a:effectLst/>
                <a:uLnTx/>
                <a:uFillTx/>
                <a:latin typeface="Century Gothic" panose="020F0302020204030204"/>
                <a:ea typeface="+mn-ea"/>
                <a:cs typeface="+mn-cs"/>
              </a:rPr>
              <a:t>Also </a:t>
            </a:r>
            <a:r>
              <a:rPr kumimoji="0" lang="en-GB" sz="2400" b="0" i="0" u="none" strike="noStrike" kern="1200" cap="none" spc="0" normalizeH="0" baseline="0" noProof="0" dirty="0">
                <a:ln>
                  <a:noFill/>
                </a:ln>
                <a:solidFill>
                  <a:srgbClr val="1E3764"/>
                </a:solidFill>
                <a:effectLst/>
                <a:uLnTx/>
                <a:uFillTx/>
                <a:latin typeface="Century Gothic" panose="020F0302020204030204"/>
                <a:ea typeface="+mn-ea"/>
                <a:cs typeface="+mn-cs"/>
              </a:rPr>
              <a:t>as a filler, means ‘</a:t>
            </a:r>
            <a:r>
              <a:rPr kumimoji="0" lang="en-GB" sz="2400" b="0" i="1" u="none" strike="noStrike" kern="1200" cap="none" spc="0" normalizeH="0" baseline="0" noProof="0" dirty="0">
                <a:ln>
                  <a:noFill/>
                </a:ln>
                <a:solidFill>
                  <a:srgbClr val="1E3764"/>
                </a:solidFill>
                <a:effectLst/>
                <a:uLnTx/>
                <a:uFillTx/>
                <a:latin typeface="Century Gothic" panose="020F0302020204030204"/>
                <a:ea typeface="+mn-ea"/>
                <a:cs typeface="+mn-cs"/>
              </a:rPr>
              <a:t>well</a:t>
            </a:r>
            <a:r>
              <a:rPr kumimoji="0" lang="en-GB" sz="2400" b="0" i="0" u="none" strike="noStrike" kern="1200" cap="none" spc="0" normalizeH="0" baseline="0" noProof="0" dirty="0">
                <a:ln>
                  <a:noFill/>
                </a:ln>
                <a:solidFill>
                  <a:srgbClr val="1E3764"/>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26" name="Explosion 1 25" hidden="1">
            <a:extLst>
              <a:ext uri="{FF2B5EF4-FFF2-40B4-BE49-F238E27FC236}">
                <a16:creationId xmlns:a16="http://schemas.microsoft.com/office/drawing/2014/main" id="{78B080B1-F555-BF46-AABE-228CB684C637}"/>
              </a:ext>
            </a:extLst>
          </p:cNvPr>
          <p:cNvSpPr/>
          <p:nvPr/>
        </p:nvSpPr>
        <p:spPr>
          <a:xfrm>
            <a:off x="1395323" y="647965"/>
            <a:ext cx="10159598" cy="5516154"/>
          </a:xfrm>
          <a:prstGeom prst="irregularSeal1">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E3764"/>
                </a:solidFill>
                <a:effectLst/>
                <a:uLnTx/>
                <a:uFillTx/>
                <a:latin typeface="Century Gothic" panose="020F0302020204030204"/>
                <a:ea typeface="+mn-ea"/>
                <a:cs typeface="+mn-cs"/>
              </a:rPr>
              <a:t>‘Also’ doesn’t mean ‘</a:t>
            </a:r>
            <a:r>
              <a:rPr kumimoji="0" lang="en-GB" sz="2400" b="1" i="0" u="none" strike="noStrike" kern="1200" cap="none" spc="0" normalizeH="0" baseline="0" noProof="0" dirty="0">
                <a:ln>
                  <a:noFill/>
                </a:ln>
                <a:solidFill>
                  <a:srgbClr val="1E3764"/>
                </a:solidFill>
                <a:effectLst/>
                <a:uLnTx/>
                <a:uFillTx/>
                <a:latin typeface="Century Gothic" panose="020F0302020204030204"/>
                <a:ea typeface="+mn-ea"/>
                <a:cs typeface="+mn-cs"/>
              </a:rPr>
              <a:t>also</a:t>
            </a:r>
            <a:r>
              <a:rPr kumimoji="0" lang="en-GB" sz="2400" b="0" i="0" u="none" strike="noStrike" kern="1200" cap="none" spc="0" normalizeH="0" baseline="0" noProof="0" dirty="0">
                <a:ln>
                  <a:noFill/>
                </a:ln>
                <a:solidFill>
                  <a:srgbClr val="1E3764"/>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E3764"/>
                </a:solidFill>
                <a:effectLst/>
                <a:uLnTx/>
                <a:uFillTx/>
                <a:latin typeface="Century Gothic" panose="020F0302020204030204"/>
                <a:ea typeface="+mn-ea"/>
                <a:cs typeface="+mn-cs"/>
              </a:rPr>
              <a:t>Use it to mean </a:t>
            </a:r>
            <a:r>
              <a:rPr kumimoji="0" lang="en-GB" sz="2400" b="1" i="0" u="none" strike="noStrike" kern="1200" cap="none" spc="0" normalizeH="0" baseline="0" noProof="0" dirty="0">
                <a:ln>
                  <a:noFill/>
                </a:ln>
                <a:solidFill>
                  <a:srgbClr val="1E3764"/>
                </a:solidFill>
                <a:effectLst/>
                <a:uLnTx/>
                <a:uFillTx/>
                <a:latin typeface="Century Gothic" panose="020F0302020204030204"/>
                <a:ea typeface="+mn-ea"/>
                <a:cs typeface="+mn-cs"/>
              </a:rPr>
              <a:t>‘well.......’ </a:t>
            </a:r>
            <a:r>
              <a:rPr kumimoji="0" lang="en-GB" sz="2400" b="0" i="0" u="none" strike="noStrike" kern="1200" cap="none" spc="0" normalizeH="0" baseline="0" noProof="0" dirty="0">
                <a:ln>
                  <a:noFill/>
                </a:ln>
                <a:solidFill>
                  <a:srgbClr val="1E3764"/>
                </a:solidFill>
                <a:effectLst/>
                <a:uLnTx/>
                <a:uFillTx/>
                <a:latin typeface="Century Gothic" panose="020F0302020204030204"/>
                <a:ea typeface="+mn-ea"/>
                <a:cs typeface="+mn-cs"/>
              </a:rPr>
              <a:t>and to buy thinking time, before you speak.  </a:t>
            </a:r>
            <a:r>
              <a:rPr kumimoji="0" lang="en-US" sz="2400" b="0" i="0" u="none" strike="noStrike" kern="1200" cap="none" spc="0" normalizeH="0" baseline="0" noProof="0" dirty="0">
                <a:ln>
                  <a:noFill/>
                </a:ln>
                <a:solidFill>
                  <a:srgbClr val="1E3764"/>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368684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3" grpId="0" animBg="1"/>
      <p:bldP spid="14" grpId="0" animBg="1"/>
      <p:bldP spid="16" grpId="0"/>
      <p:bldP spid="17" grpId="0"/>
      <p:bldP spid="21" grpId="0" animBg="1"/>
      <p:bldP spid="25" grpId="0" animBg="1"/>
      <p:bldP spid="20"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vacances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histoires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phrases.</a:t>
            </a:r>
          </a:p>
        </p:txBody>
      </p:sp>
      <p:pic>
        <p:nvPicPr>
          <p:cNvPr id="3" name="Picture 2" descr="boy">
            <a:extLst>
              <a:ext uri="{FF2B5EF4-FFF2-40B4-BE49-F238E27FC236}">
                <a16:creationId xmlns:a16="http://schemas.microsoft.com/office/drawing/2014/main" id="{98B1E90E-BFCF-4EF7-9271-DC37E3F36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308" y="3429000"/>
            <a:ext cx="2880000" cy="2880000"/>
          </a:xfrm>
          <a:prstGeom prst="rect">
            <a:avLst/>
          </a:prstGeom>
        </p:spPr>
      </p:pic>
      <p:sp>
        <p:nvSpPr>
          <p:cNvPr id="5" name="Speech Bubble: Rectangle with Corners Rounded 4">
            <a:extLst>
              <a:ext uri="{FF2B5EF4-FFF2-40B4-BE49-F238E27FC236}">
                <a16:creationId xmlns:a16="http://schemas.microsoft.com/office/drawing/2014/main" id="{06C6D3B8-9572-496B-969E-909C2B99881F}"/>
              </a:ext>
            </a:extLst>
          </p:cNvPr>
          <p:cNvSpPr/>
          <p:nvPr/>
        </p:nvSpPr>
        <p:spPr>
          <a:xfrm>
            <a:off x="2345046" y="1962000"/>
            <a:ext cx="7560000" cy="3600000"/>
          </a:xfrm>
          <a:prstGeom prst="wedgeRoundRectCallout">
            <a:avLst>
              <a:gd name="adj1" fmla="val -55357"/>
              <a:gd name="adj2" fmla="val 5006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a:ea typeface="+mn-ea"/>
                <a:cs typeface="+mn-cs"/>
              </a:rPr>
              <a:t>Ma </a:t>
            </a:r>
            <a:r>
              <a:rPr kumimoji="0" lang="fr-FR" sz="2000" b="1" i="0" u="none" strike="noStrike" kern="1200" cap="none" spc="0" normalizeH="0" baseline="0" noProof="0" dirty="0">
                <a:ln>
                  <a:noFill/>
                </a:ln>
                <a:solidFill>
                  <a:srgbClr val="EE6000"/>
                </a:solidFill>
                <a:effectLst/>
                <a:uLnTx/>
                <a:uFillTx/>
                <a:latin typeface="Century Gothic"/>
                <a:ea typeface="+mn-ea"/>
                <a:cs typeface="+mn-cs"/>
              </a:rPr>
              <a:t>saison</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   préférée, c’est l’</a:t>
            </a:r>
            <a:r>
              <a:rPr kumimoji="0" lang="fr-FR" sz="2000" b="1" i="0" u="none" strike="noStrike" kern="1200" cap="none" spc="0" normalizeH="0" baseline="0" noProof="0" dirty="0">
                <a:ln>
                  <a:noFill/>
                </a:ln>
                <a:solidFill>
                  <a:srgbClr val="EE6000"/>
                </a:solidFill>
                <a:effectLst/>
                <a:uLnTx/>
                <a:uFillTx/>
                <a:latin typeface="Century Gothic"/>
                <a:ea typeface="+mn-ea"/>
                <a:cs typeface="+mn-cs"/>
              </a:rPr>
              <a:t>été         </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 </a:t>
            </a:r>
            <a:r>
              <a:rPr kumimoji="0" lang="fr-FR" sz="2000" b="1" i="0" u="none" strike="noStrike" kern="1200" cap="none" spc="0" normalizeH="0" baseline="0" noProof="0" dirty="0">
                <a:ln>
                  <a:noFill/>
                </a:ln>
                <a:solidFill>
                  <a:srgbClr val="EE6000"/>
                </a:solidFill>
                <a:effectLst/>
                <a:uLnTx/>
                <a:uFillTx/>
                <a:latin typeface="Century Gothic"/>
                <a:ea typeface="+mn-ea"/>
                <a:cs typeface="+mn-cs"/>
              </a:rPr>
              <a:t>Pendant</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 les vacances, je passe mon </a:t>
            </a:r>
            <a:r>
              <a:rPr kumimoji="0" lang="fr-FR" sz="2000" b="1" i="0" u="none" strike="noStrike" kern="1200" cap="none" spc="0" normalizeH="0" baseline="0" noProof="0" dirty="0">
                <a:ln>
                  <a:noFill/>
                </a:ln>
                <a:solidFill>
                  <a:srgbClr val="EE6000"/>
                </a:solidFill>
                <a:effectLst/>
                <a:uLnTx/>
                <a:uFillTx/>
                <a:latin typeface="Century Gothic"/>
                <a:ea typeface="+mn-ea"/>
                <a:cs typeface="+mn-cs"/>
              </a:rPr>
              <a:t>temps</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   dehors. Chaque jour, Noura </a:t>
            </a:r>
            <a:r>
              <a:rPr kumimoji="0" lang="fr-FR" sz="2000" b="1" i="0" u="none" strike="noStrike" kern="1200" cap="none" spc="0" normalizeH="0" baseline="0" noProof="0" dirty="0">
                <a:ln>
                  <a:noFill/>
                </a:ln>
                <a:solidFill>
                  <a:srgbClr val="EE6000"/>
                </a:solidFill>
                <a:effectLst/>
                <a:uLnTx/>
                <a:uFillTx/>
                <a:latin typeface="Century Gothic"/>
                <a:ea typeface="+mn-ea"/>
                <a:cs typeface="+mn-cs"/>
              </a:rPr>
              <a:t>frappe</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   à la porte de ma chambre, et nous allons au parc </a:t>
            </a:r>
            <a:r>
              <a:rPr kumimoji="0" lang="fr-FR" sz="2000" b="1" i="0" u="none" strike="noStrike" kern="1200" cap="none" spc="0" normalizeH="0" baseline="0" noProof="0" dirty="0">
                <a:ln>
                  <a:noFill/>
                </a:ln>
                <a:solidFill>
                  <a:srgbClr val="EE6000"/>
                </a:solidFill>
                <a:effectLst/>
                <a:uLnTx/>
                <a:uFillTx/>
                <a:latin typeface="Century Gothic"/>
                <a:ea typeface="+mn-ea"/>
                <a:cs typeface="+mn-cs"/>
              </a:rPr>
              <a:t>pour</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       jouer à la pétanque avec la famille. La pétanque, c’est une tradition qui vient de Provence, la région près de Nice. </a:t>
            </a:r>
            <a:r>
              <a:rPr kumimoji="0" lang="fr-FR" sz="2000" b="1" i="0" u="none" strike="noStrike" kern="1200" cap="none" spc="0" normalizeH="0" baseline="0" noProof="0" dirty="0">
                <a:ln>
                  <a:noFill/>
                </a:ln>
                <a:solidFill>
                  <a:srgbClr val="EE6000"/>
                </a:solidFill>
                <a:effectLst/>
                <a:uLnTx/>
                <a:uFillTx/>
                <a:latin typeface="Century Gothic"/>
                <a:ea typeface="+mn-ea"/>
                <a:cs typeface="+mn-cs"/>
              </a:rPr>
              <a:t>Si</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            on vient d’ </a:t>
            </a:r>
            <a:r>
              <a:rPr kumimoji="0" lang="fr-FR" sz="2000" b="1" i="0" u="none" strike="noStrike" kern="1200" cap="none" spc="0" normalizeH="0" baseline="0" noProof="0" dirty="0">
                <a:ln>
                  <a:noFill/>
                </a:ln>
                <a:solidFill>
                  <a:srgbClr val="EE6000"/>
                </a:solidFill>
                <a:effectLst/>
                <a:uLnTx/>
                <a:uFillTx/>
                <a:latin typeface="Century Gothic"/>
                <a:ea typeface="+mn-ea"/>
                <a:cs typeface="+mn-cs"/>
              </a:rPr>
              <a:t>ici          </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 la pétanque est dans son </a:t>
            </a:r>
            <a:r>
              <a:rPr kumimoji="0" lang="fr-FR" sz="2000" b="1" i="0" u="none" strike="noStrike" kern="1200" cap="none" spc="0" normalizeH="0" baseline="0" noProof="0" dirty="0">
                <a:ln>
                  <a:noFill/>
                </a:ln>
                <a:solidFill>
                  <a:srgbClr val="EE6000"/>
                </a:solidFill>
                <a:effectLst/>
                <a:uLnTx/>
                <a:uFillTx/>
                <a:latin typeface="Century Gothic"/>
                <a:ea typeface="+mn-ea"/>
                <a:cs typeface="+mn-cs"/>
              </a:rPr>
              <a:t>cœur</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      !</a:t>
            </a:r>
            <a:endParaRPr kumimoji="0" lang="en-GB" sz="2000" b="0" i="0" u="none" strike="noStrike" kern="1200" cap="none" spc="0" normalizeH="0" baseline="0" noProof="0" dirty="0">
              <a:ln>
                <a:noFill/>
              </a:ln>
              <a:solidFill>
                <a:srgbClr val="115076"/>
              </a:solidFill>
              <a:effectLst/>
              <a:uLnTx/>
              <a:uFillTx/>
              <a:latin typeface="Century Gothic"/>
              <a:ea typeface="+mn-ea"/>
              <a:cs typeface="+mn-cs"/>
            </a:endParaRPr>
          </a:p>
        </p:txBody>
      </p:sp>
      <p:sp>
        <p:nvSpPr>
          <p:cNvPr id="30" name="Rectangle 29">
            <a:extLst>
              <a:ext uri="{FF2B5EF4-FFF2-40B4-BE49-F238E27FC236}">
                <a16:creationId xmlns:a16="http://schemas.microsoft.com/office/drawing/2014/main" id="{A1E056A3-CC9B-4D74-8C7B-4CC4950310B1}"/>
              </a:ext>
            </a:extLst>
          </p:cNvPr>
          <p:cNvSpPr/>
          <p:nvPr/>
        </p:nvSpPr>
        <p:spPr>
          <a:xfrm>
            <a:off x="3022585" y="2225167"/>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a:ea typeface="+mn-ea"/>
                <a:cs typeface="+mn-cs"/>
              </a:rPr>
              <a:t>[1] ___</a:t>
            </a:r>
          </a:p>
        </p:txBody>
      </p:sp>
      <p:sp>
        <p:nvSpPr>
          <p:cNvPr id="34" name="Rectangle 33">
            <a:extLst>
              <a:ext uri="{FF2B5EF4-FFF2-40B4-BE49-F238E27FC236}">
                <a16:creationId xmlns:a16="http://schemas.microsoft.com/office/drawing/2014/main" id="{E5711052-3F8D-4C04-A966-A7440C3F08FE}"/>
              </a:ext>
            </a:extLst>
          </p:cNvPr>
          <p:cNvSpPr/>
          <p:nvPr/>
        </p:nvSpPr>
        <p:spPr>
          <a:xfrm>
            <a:off x="6085392" y="2225167"/>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a:ea typeface="+mn-ea"/>
                <a:cs typeface="+mn-cs"/>
              </a:rPr>
              <a:t>[2] ___</a:t>
            </a:r>
          </a:p>
        </p:txBody>
      </p:sp>
      <p:sp>
        <p:nvSpPr>
          <p:cNvPr id="35" name="Rectangle 34">
            <a:extLst>
              <a:ext uri="{FF2B5EF4-FFF2-40B4-BE49-F238E27FC236}">
                <a16:creationId xmlns:a16="http://schemas.microsoft.com/office/drawing/2014/main" id="{F2FF396F-A8A1-49D4-8BF8-64C8B98F6A45}"/>
              </a:ext>
            </a:extLst>
          </p:cNvPr>
          <p:cNvSpPr/>
          <p:nvPr/>
        </p:nvSpPr>
        <p:spPr>
          <a:xfrm>
            <a:off x="7249241" y="2225167"/>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a:ea typeface="+mn-ea"/>
                <a:cs typeface="+mn-cs"/>
              </a:rPr>
              <a:t>[3] ___</a:t>
            </a:r>
          </a:p>
        </p:txBody>
      </p:sp>
      <p:sp>
        <p:nvSpPr>
          <p:cNvPr id="36" name="Rectangle 35">
            <a:extLst>
              <a:ext uri="{FF2B5EF4-FFF2-40B4-BE49-F238E27FC236}">
                <a16:creationId xmlns:a16="http://schemas.microsoft.com/office/drawing/2014/main" id="{559366D0-6E2C-4D4B-AB1F-42315A5CD5B1}"/>
              </a:ext>
            </a:extLst>
          </p:cNvPr>
          <p:cNvSpPr/>
          <p:nvPr/>
        </p:nvSpPr>
        <p:spPr>
          <a:xfrm>
            <a:off x="5605397" y="2709971"/>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a:ea typeface="+mn-ea"/>
                <a:cs typeface="+mn-cs"/>
              </a:rPr>
              <a:t>[4] ___</a:t>
            </a:r>
          </a:p>
        </p:txBody>
      </p:sp>
      <p:sp>
        <p:nvSpPr>
          <p:cNvPr id="37" name="Rectangle 36">
            <a:extLst>
              <a:ext uri="{FF2B5EF4-FFF2-40B4-BE49-F238E27FC236}">
                <a16:creationId xmlns:a16="http://schemas.microsoft.com/office/drawing/2014/main" id="{C031DEE5-C967-409F-B1C7-34030A259DE4}"/>
              </a:ext>
            </a:extLst>
          </p:cNvPr>
          <p:cNvSpPr/>
          <p:nvPr/>
        </p:nvSpPr>
        <p:spPr>
          <a:xfrm>
            <a:off x="3390569" y="3186379"/>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a:ea typeface="+mn-ea"/>
                <a:cs typeface="+mn-cs"/>
              </a:rPr>
              <a:t>[5] ___</a:t>
            </a:r>
          </a:p>
        </p:txBody>
      </p:sp>
      <p:sp>
        <p:nvSpPr>
          <p:cNvPr id="38" name="Rectangle 37">
            <a:extLst>
              <a:ext uri="{FF2B5EF4-FFF2-40B4-BE49-F238E27FC236}">
                <a16:creationId xmlns:a16="http://schemas.microsoft.com/office/drawing/2014/main" id="{FE2C283B-886C-481F-A0D0-D2F8924922DC}"/>
              </a:ext>
            </a:extLst>
          </p:cNvPr>
          <p:cNvSpPr/>
          <p:nvPr/>
        </p:nvSpPr>
        <p:spPr>
          <a:xfrm>
            <a:off x="3593270" y="3628573"/>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a:ea typeface="+mn-ea"/>
                <a:cs typeface="+mn-cs"/>
              </a:rPr>
              <a:t>[6] ___</a:t>
            </a:r>
          </a:p>
        </p:txBody>
      </p:sp>
      <p:sp>
        <p:nvSpPr>
          <p:cNvPr id="39" name="Rectangle 38">
            <a:extLst>
              <a:ext uri="{FF2B5EF4-FFF2-40B4-BE49-F238E27FC236}">
                <a16:creationId xmlns:a16="http://schemas.microsoft.com/office/drawing/2014/main" id="{AD6B75A9-0664-4E86-BF63-4FBEE0EE9BA9}"/>
              </a:ext>
            </a:extLst>
          </p:cNvPr>
          <p:cNvSpPr/>
          <p:nvPr/>
        </p:nvSpPr>
        <p:spPr>
          <a:xfrm>
            <a:off x="5128506" y="4510945"/>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a:ea typeface="+mn-ea"/>
                <a:cs typeface="+mn-cs"/>
              </a:rPr>
              <a:t>[7] ___</a:t>
            </a:r>
          </a:p>
        </p:txBody>
      </p:sp>
      <p:sp>
        <p:nvSpPr>
          <p:cNvPr id="40" name="Rectangle 39">
            <a:extLst>
              <a:ext uri="{FF2B5EF4-FFF2-40B4-BE49-F238E27FC236}">
                <a16:creationId xmlns:a16="http://schemas.microsoft.com/office/drawing/2014/main" id="{CA73C967-8F5F-4311-80EB-F57245A4F6BA}"/>
              </a:ext>
            </a:extLst>
          </p:cNvPr>
          <p:cNvSpPr/>
          <p:nvPr/>
        </p:nvSpPr>
        <p:spPr>
          <a:xfrm>
            <a:off x="7516776" y="4510945"/>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a:ea typeface="+mn-ea"/>
                <a:cs typeface="+mn-cs"/>
              </a:rPr>
              <a:t>[8] ___</a:t>
            </a:r>
          </a:p>
        </p:txBody>
      </p:sp>
      <p:sp>
        <p:nvSpPr>
          <p:cNvPr id="41" name="Rectangle 40">
            <a:extLst>
              <a:ext uri="{FF2B5EF4-FFF2-40B4-BE49-F238E27FC236}">
                <a16:creationId xmlns:a16="http://schemas.microsoft.com/office/drawing/2014/main" id="{444707D0-427A-452D-8D3D-023BB4230F93}"/>
              </a:ext>
            </a:extLst>
          </p:cNvPr>
          <p:cNvSpPr/>
          <p:nvPr/>
        </p:nvSpPr>
        <p:spPr>
          <a:xfrm>
            <a:off x="5479640" y="4993634"/>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a:ea typeface="+mn-ea"/>
                <a:cs typeface="+mn-cs"/>
              </a:rPr>
              <a:t>[9] ___</a:t>
            </a:r>
          </a:p>
        </p:txBody>
      </p:sp>
      <p:graphicFrame>
        <p:nvGraphicFramePr>
          <p:cNvPr id="9" name="Table 8">
            <a:extLst>
              <a:ext uri="{FF2B5EF4-FFF2-40B4-BE49-F238E27FC236}">
                <a16:creationId xmlns:a16="http://schemas.microsoft.com/office/drawing/2014/main" id="{23381598-3FEF-4BC5-AFB3-60E47458F832}"/>
              </a:ext>
            </a:extLst>
          </p:cNvPr>
          <p:cNvGraphicFramePr>
            <a:graphicFrameLocks noGrp="1"/>
          </p:cNvGraphicFramePr>
          <p:nvPr>
            <p:extLst>
              <p:ext uri="{D42A27DB-BD31-4B8C-83A1-F6EECF244321}">
                <p14:modId xmlns:p14="http://schemas.microsoft.com/office/powerpoint/2010/main" val="144927587"/>
              </p:ext>
            </p:extLst>
          </p:nvPr>
        </p:nvGraphicFramePr>
        <p:xfrm>
          <a:off x="2345046" y="5766335"/>
          <a:ext cx="7710172" cy="396240"/>
        </p:xfrm>
        <a:graphic>
          <a:graphicData uri="http://schemas.openxmlformats.org/drawingml/2006/table">
            <a:tbl>
              <a:tblPr firstRow="1" bandRow="1">
                <a:tableStyleId>{2D5ABB26-0587-4C30-8999-92F81FD0307C}</a:tableStyleId>
              </a:tblPr>
              <a:tblGrid>
                <a:gridCol w="924242">
                  <a:extLst>
                    <a:ext uri="{9D8B030D-6E8A-4147-A177-3AD203B41FA5}">
                      <a16:colId xmlns:a16="http://schemas.microsoft.com/office/drawing/2014/main" val="1098608994"/>
                    </a:ext>
                  </a:extLst>
                </a:gridCol>
                <a:gridCol w="654368">
                  <a:extLst>
                    <a:ext uri="{9D8B030D-6E8A-4147-A177-3AD203B41FA5}">
                      <a16:colId xmlns:a16="http://schemas.microsoft.com/office/drawing/2014/main" val="1948366518"/>
                    </a:ext>
                  </a:extLst>
                </a:gridCol>
                <a:gridCol w="1073468">
                  <a:extLst>
                    <a:ext uri="{9D8B030D-6E8A-4147-A177-3AD203B41FA5}">
                      <a16:colId xmlns:a16="http://schemas.microsoft.com/office/drawing/2014/main" val="533956925"/>
                    </a:ext>
                  </a:extLst>
                </a:gridCol>
                <a:gridCol w="482918">
                  <a:extLst>
                    <a:ext uri="{9D8B030D-6E8A-4147-A177-3AD203B41FA5}">
                      <a16:colId xmlns:a16="http://schemas.microsoft.com/office/drawing/2014/main" val="2200856361"/>
                    </a:ext>
                  </a:extLst>
                </a:gridCol>
                <a:gridCol w="1302068">
                  <a:extLst>
                    <a:ext uri="{9D8B030D-6E8A-4147-A177-3AD203B41FA5}">
                      <a16:colId xmlns:a16="http://schemas.microsoft.com/office/drawing/2014/main" val="2911207422"/>
                    </a:ext>
                  </a:extLst>
                </a:gridCol>
                <a:gridCol w="817880">
                  <a:extLst>
                    <a:ext uri="{9D8B030D-6E8A-4147-A177-3AD203B41FA5}">
                      <a16:colId xmlns:a16="http://schemas.microsoft.com/office/drawing/2014/main" val="891556901"/>
                    </a:ext>
                  </a:extLst>
                </a:gridCol>
                <a:gridCol w="1019492">
                  <a:extLst>
                    <a:ext uri="{9D8B030D-6E8A-4147-A177-3AD203B41FA5}">
                      <a16:colId xmlns:a16="http://schemas.microsoft.com/office/drawing/2014/main" val="1979998441"/>
                    </a:ext>
                  </a:extLst>
                </a:gridCol>
                <a:gridCol w="425768">
                  <a:extLst>
                    <a:ext uri="{9D8B030D-6E8A-4147-A177-3AD203B41FA5}">
                      <a16:colId xmlns:a16="http://schemas.microsoft.com/office/drawing/2014/main" val="3296467603"/>
                    </a:ext>
                  </a:extLst>
                </a:gridCol>
                <a:gridCol w="1009968">
                  <a:extLst>
                    <a:ext uri="{9D8B030D-6E8A-4147-A177-3AD203B41FA5}">
                      <a16:colId xmlns:a16="http://schemas.microsoft.com/office/drawing/2014/main" val="3218827777"/>
                    </a:ext>
                  </a:extLst>
                </a:gridCol>
              </a:tblGrid>
              <a:tr h="370840">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627358929"/>
                  </a:ext>
                </a:extLst>
              </a:tr>
            </a:tbl>
          </a:graphicData>
        </a:graphic>
      </p:graphicFrame>
      <p:sp>
        <p:nvSpPr>
          <p:cNvPr id="13" name="Rectangle 12">
            <a:extLst>
              <a:ext uri="{FF2B5EF4-FFF2-40B4-BE49-F238E27FC236}">
                <a16:creationId xmlns:a16="http://schemas.microsoft.com/office/drawing/2014/main" id="{A5A71FB4-2931-4993-9438-5217FE8BE828}"/>
              </a:ext>
            </a:extLst>
          </p:cNvPr>
          <p:cNvSpPr/>
          <p:nvPr/>
        </p:nvSpPr>
        <p:spPr>
          <a:xfrm>
            <a:off x="2372386" y="5762465"/>
            <a:ext cx="861133"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E6000"/>
                </a:solidFill>
                <a:effectLst/>
                <a:uLnTx/>
                <a:uFillTx/>
                <a:latin typeface="Century Gothic"/>
                <a:ea typeface="+mn-ea"/>
                <a:cs typeface="+mn-cs"/>
              </a:rPr>
              <a:t>cœur</a:t>
            </a:r>
            <a:endParaRPr kumimoji="0" lang="en-GB" sz="2000" b="1" i="0" u="none" strike="noStrike" kern="1200" cap="none" spc="0" normalizeH="0" baseline="0" noProof="0" dirty="0">
              <a:ln>
                <a:noFill/>
              </a:ln>
              <a:solidFill>
                <a:srgbClr val="EE6000"/>
              </a:solidFill>
              <a:effectLst/>
              <a:uLnTx/>
              <a:uFillTx/>
              <a:latin typeface="Century Gothic"/>
              <a:ea typeface="+mn-ea"/>
              <a:cs typeface="+mn-cs"/>
            </a:endParaRPr>
          </a:p>
        </p:txBody>
      </p:sp>
      <p:sp>
        <p:nvSpPr>
          <p:cNvPr id="15" name="Rectangle 14">
            <a:extLst>
              <a:ext uri="{FF2B5EF4-FFF2-40B4-BE49-F238E27FC236}">
                <a16:creationId xmlns:a16="http://schemas.microsoft.com/office/drawing/2014/main" id="{F866FD37-8CF7-40C2-BAE7-ED0E656B34E3}"/>
              </a:ext>
            </a:extLst>
          </p:cNvPr>
          <p:cNvSpPr/>
          <p:nvPr/>
        </p:nvSpPr>
        <p:spPr>
          <a:xfrm>
            <a:off x="3298959" y="5762465"/>
            <a:ext cx="58862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E6000"/>
                </a:solidFill>
                <a:effectLst/>
                <a:uLnTx/>
                <a:uFillTx/>
                <a:latin typeface="Century Gothic"/>
                <a:ea typeface="+mn-ea"/>
                <a:cs typeface="+mn-cs"/>
              </a:rPr>
              <a:t>été</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 name="Rectangle 16">
            <a:extLst>
              <a:ext uri="{FF2B5EF4-FFF2-40B4-BE49-F238E27FC236}">
                <a16:creationId xmlns:a16="http://schemas.microsoft.com/office/drawing/2014/main" id="{C6837FE9-D99C-4818-966C-22D1FFB7C603}"/>
              </a:ext>
            </a:extLst>
          </p:cNvPr>
          <p:cNvSpPr/>
          <p:nvPr/>
        </p:nvSpPr>
        <p:spPr>
          <a:xfrm>
            <a:off x="3950678" y="5755872"/>
            <a:ext cx="101181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E6000"/>
                </a:solidFill>
                <a:effectLst/>
                <a:uLnTx/>
                <a:uFillTx/>
                <a:latin typeface="Century Gothic"/>
                <a:ea typeface="+mn-ea"/>
                <a:cs typeface="+mn-cs"/>
              </a:rPr>
              <a:t>frappe</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9" name="Rectangle 18">
            <a:extLst>
              <a:ext uri="{FF2B5EF4-FFF2-40B4-BE49-F238E27FC236}">
                <a16:creationId xmlns:a16="http://schemas.microsoft.com/office/drawing/2014/main" id="{6CB0D874-FDE8-4D6C-83B9-AC6016C087AB}"/>
              </a:ext>
            </a:extLst>
          </p:cNvPr>
          <p:cNvSpPr/>
          <p:nvPr/>
        </p:nvSpPr>
        <p:spPr>
          <a:xfrm>
            <a:off x="5035747" y="5762465"/>
            <a:ext cx="47000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E6000"/>
                </a:solidFill>
                <a:effectLst/>
                <a:uLnTx/>
                <a:uFillTx/>
                <a:latin typeface="Century Gothic"/>
                <a:ea typeface="+mn-ea"/>
                <a:cs typeface="+mn-cs"/>
              </a:rPr>
              <a:t>ici</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 name="Rectangle 20">
            <a:extLst>
              <a:ext uri="{FF2B5EF4-FFF2-40B4-BE49-F238E27FC236}">
                <a16:creationId xmlns:a16="http://schemas.microsoft.com/office/drawing/2014/main" id="{38AF0AD8-9FA8-4688-A683-F367408C5E4C}"/>
              </a:ext>
            </a:extLst>
          </p:cNvPr>
          <p:cNvSpPr/>
          <p:nvPr/>
        </p:nvSpPr>
        <p:spPr>
          <a:xfrm>
            <a:off x="5498722" y="5762465"/>
            <a:ext cx="124264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E6000"/>
                </a:solidFill>
                <a:effectLst/>
                <a:uLnTx/>
                <a:uFillTx/>
                <a:latin typeface="Century Gothic"/>
                <a:ea typeface="+mn-ea"/>
                <a:cs typeface="+mn-cs"/>
              </a:rPr>
              <a:t>pendant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3" name="Rectangle 22">
            <a:extLst>
              <a:ext uri="{FF2B5EF4-FFF2-40B4-BE49-F238E27FC236}">
                <a16:creationId xmlns:a16="http://schemas.microsoft.com/office/drawing/2014/main" id="{9F2DDC8B-EF4A-4ED4-B94D-2A1ABB979754}"/>
              </a:ext>
            </a:extLst>
          </p:cNvPr>
          <p:cNvSpPr/>
          <p:nvPr/>
        </p:nvSpPr>
        <p:spPr>
          <a:xfrm>
            <a:off x="6807897" y="5762465"/>
            <a:ext cx="75373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E6000"/>
                </a:solidFill>
                <a:effectLst/>
                <a:uLnTx/>
                <a:uFillTx/>
                <a:latin typeface="Century Gothic"/>
                <a:ea typeface="+mn-ea"/>
                <a:cs typeface="+mn-cs"/>
              </a:rPr>
              <a:t>pour</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5" name="Rectangle 24">
            <a:extLst>
              <a:ext uri="{FF2B5EF4-FFF2-40B4-BE49-F238E27FC236}">
                <a16:creationId xmlns:a16="http://schemas.microsoft.com/office/drawing/2014/main" id="{891CD7EF-3B33-4B14-8623-6F2F89FE0953}"/>
              </a:ext>
            </a:extLst>
          </p:cNvPr>
          <p:cNvSpPr/>
          <p:nvPr/>
        </p:nvSpPr>
        <p:spPr>
          <a:xfrm>
            <a:off x="7637038" y="5762465"/>
            <a:ext cx="95731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E6000"/>
                </a:solidFill>
                <a:effectLst/>
                <a:uLnTx/>
                <a:uFillTx/>
                <a:latin typeface="Century Gothic"/>
                <a:ea typeface="+mn-ea"/>
                <a:cs typeface="+mn-cs"/>
              </a:rPr>
              <a:t>saison</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 name="Rectangle 26">
            <a:extLst>
              <a:ext uri="{FF2B5EF4-FFF2-40B4-BE49-F238E27FC236}">
                <a16:creationId xmlns:a16="http://schemas.microsoft.com/office/drawing/2014/main" id="{68DDFA98-C888-4AD1-B0EE-9760FCCA1DE6}"/>
              </a:ext>
            </a:extLst>
          </p:cNvPr>
          <p:cNvSpPr/>
          <p:nvPr/>
        </p:nvSpPr>
        <p:spPr>
          <a:xfrm>
            <a:off x="8653619" y="5762465"/>
            <a:ext cx="35779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E6000"/>
                </a:solidFill>
                <a:effectLst/>
                <a:uLnTx/>
                <a:uFillTx/>
                <a:latin typeface="Century Gothic"/>
                <a:ea typeface="+mn-ea"/>
                <a:cs typeface="+mn-cs"/>
              </a:rPr>
              <a:t>si</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870F7BEE-AAFC-420E-BE8D-0CD18E2A8547}"/>
              </a:ext>
            </a:extLst>
          </p:cNvPr>
          <p:cNvSpPr/>
          <p:nvPr/>
        </p:nvSpPr>
        <p:spPr>
          <a:xfrm>
            <a:off x="9085437" y="5770955"/>
            <a:ext cx="94769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E6000"/>
                </a:solidFill>
                <a:effectLst/>
                <a:uLnTx/>
                <a:uFillTx/>
                <a:latin typeface="Century Gothic"/>
                <a:ea typeface="+mn-ea"/>
                <a:cs typeface="+mn-cs"/>
              </a:rPr>
              <a:t>temps</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0" name="Picture 2" descr="the game Pétanque">
            <a:extLst>
              <a:ext uri="{FF2B5EF4-FFF2-40B4-BE49-F238E27FC236}">
                <a16:creationId xmlns:a16="http://schemas.microsoft.com/office/drawing/2014/main" id="{8EBC0CB1-FFA3-4B8F-A6B8-4A26E0144D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57650">
            <a:off x="10467301" y="1907495"/>
            <a:ext cx="120000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4" descr="the balls for the game Pétanque">
            <a:extLst>
              <a:ext uri="{FF2B5EF4-FFF2-40B4-BE49-F238E27FC236}">
                <a16:creationId xmlns:a16="http://schemas.microsoft.com/office/drawing/2014/main" id="{53DDBFFE-3C15-48E7-9C42-47B2B669FF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53515">
            <a:off x="10420698" y="4006946"/>
            <a:ext cx="1366667"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859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animBg="1"/>
      <p:bldP spid="35" grpId="0" animBg="1"/>
      <p:bldP spid="36" grpId="0" animBg="1"/>
      <p:bldP spid="37" grpId="0" animBg="1"/>
      <p:bldP spid="38" grpId="0" animBg="1"/>
      <p:bldP spid="39" grpId="0" animBg="1"/>
      <p:bldP spid="40" grpId="0" animBg="1"/>
      <p:bldP spid="41" grpId="0" animBg="1"/>
      <p:bldP spid="13" grpId="0"/>
      <p:bldP spid="15" grpId="0"/>
      <p:bldP spid="17" grpId="0"/>
      <p:bldP spid="19" grpId="0"/>
      <p:bldP spid="21" grpId="0"/>
      <p:bldP spid="23" grpId="0"/>
      <p:bldP spid="25" grpId="0"/>
      <p:bldP spid="27"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0E50625-2B76-49B3-A308-C31278D90BF9}"/>
              </a:ext>
            </a:extLst>
          </p:cNvPr>
          <p:cNvSpPr/>
          <p:nvPr/>
        </p:nvSpPr>
        <p:spPr>
          <a:xfrm>
            <a:off x="374461" y="826477"/>
            <a:ext cx="5129560" cy="4610278"/>
          </a:xfrm>
          <a:prstGeom prst="wedgeRoundRectCallout">
            <a:avLst>
              <a:gd name="adj1" fmla="val 22061"/>
              <a:gd name="adj2" fmla="val 5697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Ma </a:t>
            </a:r>
            <a:r>
              <a:rPr kumimoji="0" lang="fr-FR" sz="2000" b="1" i="0" u="none" strike="noStrike" kern="1200" cap="none" spc="0" normalizeH="0" baseline="0" noProof="0" dirty="0">
                <a:ln>
                  <a:noFill/>
                </a:ln>
                <a:solidFill>
                  <a:schemeClr val="accent5">
                    <a:lumMod val="50000"/>
                  </a:schemeClr>
                </a:solidFill>
                <a:effectLst/>
                <a:uLnTx/>
                <a:uFillTx/>
                <a:latin typeface="Century Gothic"/>
                <a:ea typeface="+mn-ea"/>
                <a:cs typeface="+mn-cs"/>
              </a:rPr>
              <a:t>saison</a:t>
            </a:r>
            <a:r>
              <a:rPr kumimoji="0" lang="fr-FR"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 préférée, c’est l’</a:t>
            </a:r>
            <a:r>
              <a:rPr kumimoji="0" lang="fr-FR" sz="2000" b="1" i="0" u="none" strike="noStrike" kern="1200" cap="none" spc="0" normalizeH="0" baseline="0" noProof="0" dirty="0">
                <a:ln>
                  <a:noFill/>
                </a:ln>
                <a:solidFill>
                  <a:schemeClr val="accent5">
                    <a:lumMod val="50000"/>
                  </a:schemeClr>
                </a:solidFill>
                <a:effectLst/>
                <a:uLnTx/>
                <a:uFillTx/>
                <a:latin typeface="Century Gothic"/>
                <a:ea typeface="+mn-ea"/>
                <a:cs typeface="+mn-cs"/>
              </a:rPr>
              <a:t>été</a:t>
            </a:r>
            <a:r>
              <a:rPr kumimoji="0" lang="fr-FR"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fr-FR" sz="2000" b="1" i="0" u="none" strike="noStrike" kern="1200" cap="none" spc="0" normalizeH="0" baseline="0" noProof="0" dirty="0">
                <a:ln>
                  <a:noFill/>
                </a:ln>
                <a:solidFill>
                  <a:schemeClr val="accent5">
                    <a:lumMod val="50000"/>
                  </a:schemeClr>
                </a:solidFill>
                <a:effectLst/>
                <a:uLnTx/>
                <a:uFillTx/>
                <a:latin typeface="Century Gothic"/>
                <a:ea typeface="+mn-ea"/>
                <a:cs typeface="+mn-cs"/>
              </a:rPr>
              <a:t>Pendant</a:t>
            </a:r>
            <a:r>
              <a:rPr kumimoji="0" lang="fr-FR"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 les vacances, je passe mon </a:t>
            </a:r>
            <a:r>
              <a:rPr kumimoji="0" lang="fr-FR" sz="2000" b="1" i="0" u="none" strike="noStrike" kern="1200" cap="none" spc="0" normalizeH="0" baseline="0" noProof="0" dirty="0">
                <a:ln>
                  <a:noFill/>
                </a:ln>
                <a:solidFill>
                  <a:schemeClr val="accent5">
                    <a:lumMod val="50000"/>
                  </a:schemeClr>
                </a:solidFill>
                <a:effectLst/>
                <a:uLnTx/>
                <a:uFillTx/>
                <a:latin typeface="Century Gothic"/>
                <a:ea typeface="+mn-ea"/>
                <a:cs typeface="+mn-cs"/>
              </a:rPr>
              <a:t>temps</a:t>
            </a:r>
            <a:r>
              <a:rPr kumimoji="0" lang="fr-FR"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  dehors. Chaque jour, </a:t>
            </a:r>
            <a:r>
              <a:rPr kumimoji="0" lang="fr-FR" sz="2000" b="0" i="0" u="none" strike="noStrike" kern="1200" cap="none" spc="0" normalizeH="0" baseline="0" noProof="0" dirty="0">
                <a:ln>
                  <a:noFill/>
                </a:ln>
                <a:solidFill>
                  <a:srgbClr val="F65E0A"/>
                </a:solidFill>
                <a:effectLst/>
                <a:uLnTx/>
                <a:uFillTx/>
                <a:latin typeface="Century Gothic"/>
                <a:ea typeface="+mn-ea"/>
                <a:cs typeface="+mn-cs"/>
              </a:rPr>
              <a:t>Noura</a:t>
            </a:r>
            <a:r>
              <a:rPr kumimoji="0" lang="fr-FR"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fr-FR" sz="2000" b="1" i="0" u="none" strike="noStrike" kern="1200" cap="none" spc="0" normalizeH="0" baseline="0" noProof="0" dirty="0">
                <a:ln>
                  <a:noFill/>
                </a:ln>
                <a:solidFill>
                  <a:schemeClr val="accent5">
                    <a:lumMod val="50000"/>
                  </a:schemeClr>
                </a:solidFill>
                <a:effectLst/>
                <a:uLnTx/>
                <a:uFillTx/>
                <a:latin typeface="Century Gothic"/>
                <a:ea typeface="+mn-ea"/>
                <a:cs typeface="+mn-cs"/>
              </a:rPr>
              <a:t>frappe</a:t>
            </a:r>
            <a:r>
              <a:rPr kumimoji="0" lang="fr-FR"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 à la porte de ma chambre, et nous allons au parc </a:t>
            </a:r>
            <a:r>
              <a:rPr kumimoji="0" lang="fr-FR" sz="2000" b="1" i="0" u="none" strike="noStrike" kern="1200" cap="none" spc="0" normalizeH="0" baseline="0" noProof="0" dirty="0">
                <a:ln>
                  <a:noFill/>
                </a:ln>
                <a:solidFill>
                  <a:schemeClr val="accent5">
                    <a:lumMod val="50000"/>
                  </a:schemeClr>
                </a:solidFill>
                <a:effectLst/>
                <a:uLnTx/>
                <a:uFillTx/>
                <a:latin typeface="Century Gothic"/>
                <a:ea typeface="+mn-ea"/>
                <a:cs typeface="+mn-cs"/>
              </a:rPr>
              <a:t>pour</a:t>
            </a:r>
            <a:r>
              <a:rPr kumimoji="0" lang="fr-FR"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 jouer à la </a:t>
            </a:r>
            <a:r>
              <a:rPr kumimoji="0" lang="fr-FR" sz="2000" b="0" i="0" u="none" strike="noStrike" kern="1200" cap="none" spc="0" normalizeH="0" baseline="0" noProof="0" dirty="0">
                <a:ln>
                  <a:noFill/>
                </a:ln>
                <a:solidFill>
                  <a:srgbClr val="F65E0A"/>
                </a:solidFill>
                <a:effectLst/>
                <a:uLnTx/>
                <a:uFillTx/>
                <a:latin typeface="Century Gothic"/>
                <a:ea typeface="+mn-ea"/>
                <a:cs typeface="+mn-cs"/>
              </a:rPr>
              <a:t>pétanque</a:t>
            </a:r>
            <a:r>
              <a:rPr kumimoji="0" lang="fr-FR"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 avec la famille. La </a:t>
            </a:r>
            <a:r>
              <a:rPr kumimoji="0" lang="fr-FR" sz="2000" b="0" i="0" u="none" strike="noStrike" kern="1200" cap="none" spc="0" normalizeH="0" baseline="0" noProof="0" dirty="0">
                <a:ln>
                  <a:noFill/>
                </a:ln>
                <a:solidFill>
                  <a:srgbClr val="F65E0A"/>
                </a:solidFill>
                <a:effectLst/>
                <a:uLnTx/>
                <a:uFillTx/>
                <a:latin typeface="Century Gothic"/>
                <a:ea typeface="+mn-ea"/>
                <a:cs typeface="+mn-cs"/>
              </a:rPr>
              <a:t>pétanque</a:t>
            </a:r>
            <a:r>
              <a:rPr kumimoji="0" lang="fr-FR"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 c’est une tradition qui vient de </a:t>
            </a:r>
            <a:r>
              <a:rPr kumimoji="0" lang="fr-FR" sz="2000" b="0" i="0" u="none" strike="noStrike" kern="1200" cap="none" spc="0" normalizeH="0" baseline="0" noProof="0" dirty="0">
                <a:ln>
                  <a:noFill/>
                </a:ln>
                <a:solidFill>
                  <a:srgbClr val="F65E0A"/>
                </a:solidFill>
                <a:effectLst/>
                <a:uLnTx/>
                <a:uFillTx/>
                <a:latin typeface="Century Gothic"/>
                <a:ea typeface="+mn-ea"/>
                <a:cs typeface="+mn-cs"/>
              </a:rPr>
              <a:t>Provence</a:t>
            </a:r>
            <a:r>
              <a:rPr kumimoji="0" lang="fr-FR"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 la région près de </a:t>
            </a:r>
            <a:r>
              <a:rPr kumimoji="0" lang="fr-FR" sz="2000" b="0" i="0" u="none" strike="noStrike" kern="1200" cap="none" spc="0" normalizeH="0" baseline="0" noProof="0" dirty="0">
                <a:ln>
                  <a:noFill/>
                </a:ln>
                <a:solidFill>
                  <a:srgbClr val="F65E0A"/>
                </a:solidFill>
                <a:effectLst/>
                <a:uLnTx/>
                <a:uFillTx/>
                <a:latin typeface="Century Gothic"/>
                <a:ea typeface="+mn-ea"/>
                <a:cs typeface="+mn-cs"/>
              </a:rPr>
              <a:t>Nice</a:t>
            </a:r>
            <a:r>
              <a:rPr kumimoji="0" lang="fr-FR"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fr-FR" sz="2000" b="1" i="0" u="none" strike="noStrike" kern="1200" cap="none" spc="0" normalizeH="0" baseline="0" noProof="0" dirty="0">
                <a:ln>
                  <a:noFill/>
                </a:ln>
                <a:solidFill>
                  <a:schemeClr val="accent5">
                    <a:lumMod val="50000"/>
                  </a:schemeClr>
                </a:solidFill>
                <a:effectLst/>
                <a:uLnTx/>
                <a:uFillTx/>
                <a:latin typeface="Century Gothic"/>
                <a:ea typeface="+mn-ea"/>
                <a:cs typeface="+mn-cs"/>
              </a:rPr>
              <a:t>Si </a:t>
            </a:r>
            <a:r>
              <a:rPr kumimoji="0" lang="fr-FR"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on vient d’ </a:t>
            </a:r>
            <a:r>
              <a:rPr kumimoji="0" lang="fr-FR" sz="2000" b="1" i="0" u="none" strike="noStrike" kern="1200" cap="none" spc="0" normalizeH="0" baseline="0" noProof="0" dirty="0">
                <a:ln>
                  <a:noFill/>
                </a:ln>
                <a:solidFill>
                  <a:schemeClr val="accent5">
                    <a:lumMod val="50000"/>
                  </a:schemeClr>
                </a:solidFill>
                <a:effectLst/>
                <a:uLnTx/>
                <a:uFillTx/>
                <a:latin typeface="Century Gothic"/>
                <a:ea typeface="+mn-ea"/>
                <a:cs typeface="+mn-cs"/>
              </a:rPr>
              <a:t>ici</a:t>
            </a:r>
            <a:r>
              <a:rPr kumimoji="0" lang="fr-FR"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 la </a:t>
            </a:r>
            <a:r>
              <a:rPr kumimoji="0" lang="fr-FR" sz="2000" b="0" i="0" u="none" strike="noStrike" kern="1200" cap="none" spc="0" normalizeH="0" baseline="0" noProof="0" dirty="0">
                <a:ln>
                  <a:noFill/>
                </a:ln>
                <a:solidFill>
                  <a:srgbClr val="F65E0A"/>
                </a:solidFill>
                <a:effectLst/>
                <a:uLnTx/>
                <a:uFillTx/>
                <a:latin typeface="Century Gothic"/>
                <a:ea typeface="+mn-ea"/>
                <a:cs typeface="+mn-cs"/>
              </a:rPr>
              <a:t>pétanque</a:t>
            </a:r>
            <a:r>
              <a:rPr kumimoji="0" lang="fr-FR"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 est dans son </a:t>
            </a:r>
            <a:r>
              <a:rPr kumimoji="0" lang="fr-FR" sz="2000" b="1" i="0" u="none" strike="noStrike" kern="1200" cap="none" spc="0" normalizeH="0" baseline="0" noProof="0" dirty="0">
                <a:ln>
                  <a:noFill/>
                </a:ln>
                <a:solidFill>
                  <a:schemeClr val="accent5">
                    <a:lumMod val="50000"/>
                  </a:schemeClr>
                </a:solidFill>
                <a:effectLst/>
                <a:uLnTx/>
                <a:uFillTx/>
                <a:latin typeface="Century Gothic"/>
                <a:ea typeface="+mn-ea"/>
                <a:cs typeface="+mn-cs"/>
              </a:rPr>
              <a:t>cœur</a:t>
            </a:r>
            <a:r>
              <a:rPr kumimoji="0" lang="fr-FR"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endParaRPr kumimoji="0" lang="en-GB"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pic>
        <p:nvPicPr>
          <p:cNvPr id="5" name="Picture 4" descr="Graphical user interface, text, application, email&#10;&#10;Description automatically generated">
            <a:extLst>
              <a:ext uri="{FF2B5EF4-FFF2-40B4-BE49-F238E27FC236}">
                <a16:creationId xmlns:a16="http://schemas.microsoft.com/office/drawing/2014/main" id="{C8FA274B-1023-4065-9661-8EAE09FDB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5444" y="524654"/>
            <a:ext cx="5574268" cy="4954249"/>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E57E6A26-C9E2-47B4-BAF5-FB9DDD7E6F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4495" y="253874"/>
            <a:ext cx="6547505" cy="5780867"/>
          </a:xfrm>
          <a:prstGeom prst="rect">
            <a:avLst/>
          </a:prstGeom>
        </p:spPr>
      </p:pic>
      <p:sp>
        <p:nvSpPr>
          <p:cNvPr id="9" name="Rectangle 8">
            <a:extLst>
              <a:ext uri="{FF2B5EF4-FFF2-40B4-BE49-F238E27FC236}">
                <a16:creationId xmlns:a16="http://schemas.microsoft.com/office/drawing/2014/main" id="{2894A0AA-AF6A-4024-80C5-A729BF91C10E}"/>
              </a:ext>
            </a:extLst>
          </p:cNvPr>
          <p:cNvSpPr/>
          <p:nvPr/>
        </p:nvSpPr>
        <p:spPr>
          <a:xfrm>
            <a:off x="106908" y="5763962"/>
            <a:ext cx="10934700" cy="541559"/>
          </a:xfrm>
          <a:prstGeom prst="rect">
            <a:avLst/>
          </a:prstGeom>
        </p:spPr>
        <p:txBody>
          <a:bodyPr wrap="square">
            <a:spAutoFit/>
          </a:bodyPr>
          <a:lstStyle/>
          <a:p>
            <a:pPr>
              <a:lnSpc>
                <a:spcPct val="107000"/>
              </a:lnSpc>
              <a:spcAft>
                <a:spcPts val="800"/>
              </a:spcAft>
            </a:pPr>
            <a:r>
              <a:rPr lang="es-ES" sz="1400" dirty="0">
                <a:solidFill>
                  <a:schemeClr val="accent5">
                    <a:lumMod val="50000"/>
                  </a:schemeClr>
                </a:solidFill>
                <a:latin typeface="Century Gothic" panose="020B0502020202020204" pitchFamily="34" charset="0"/>
                <a:ea typeface="DengXian" panose="02010600030101010101" pitchFamily="2" charset="-122"/>
                <a:cs typeface="Times New Roman" panose="02020603050405020304" pitchFamily="18" charset="0"/>
              </a:rPr>
              <a:t>Anthony, L., Finlayson, N., Marsden, E., Avery, N. &amp; Hawkes, R. (2020). </a:t>
            </a:r>
            <a:br>
              <a:rPr lang="es-ES" sz="1400" dirty="0">
                <a:solidFill>
                  <a:schemeClr val="accent5">
                    <a:lumMod val="50000"/>
                  </a:schemeClr>
                </a:solidFill>
                <a:latin typeface="Century Gothic" panose="020B0502020202020204" pitchFamily="34" charset="0"/>
                <a:ea typeface="DengXian" panose="02010600030101010101" pitchFamily="2" charset="-122"/>
                <a:cs typeface="Times New Roman" panose="02020603050405020304" pitchFamily="18" charset="0"/>
              </a:rPr>
            </a:br>
            <a:r>
              <a:rPr lang="es-ES" sz="1400" dirty="0" err="1">
                <a:solidFill>
                  <a:schemeClr val="accent5">
                    <a:lumMod val="50000"/>
                  </a:schemeClr>
                </a:solidFill>
                <a:latin typeface="Century Gothic" panose="020B0502020202020204" pitchFamily="34" charset="0"/>
                <a:ea typeface="DengXian" panose="02010600030101010101" pitchFamily="2" charset="-122"/>
                <a:cs typeface="Times New Roman" panose="02020603050405020304" pitchFamily="18" charset="0"/>
              </a:rPr>
              <a:t>MultiLingProfiler</a:t>
            </a:r>
            <a:r>
              <a:rPr lang="es-ES" sz="1400" dirty="0">
                <a:solidFill>
                  <a:schemeClr val="accent5">
                    <a:lumMod val="50000"/>
                  </a:schemeClr>
                </a:solidFill>
                <a:latin typeface="Century Gothic" panose="020B0502020202020204" pitchFamily="34" charset="0"/>
                <a:ea typeface="DengXian" panose="02010600030101010101" pitchFamily="2" charset="-122"/>
                <a:cs typeface="Times New Roman" panose="02020603050405020304" pitchFamily="18" charset="0"/>
              </a:rPr>
              <a:t> </a:t>
            </a:r>
            <a:r>
              <a:rPr lang="es-ES" sz="1400" dirty="0" err="1">
                <a:solidFill>
                  <a:schemeClr val="accent5">
                    <a:lumMod val="50000"/>
                  </a:schemeClr>
                </a:solidFill>
                <a:latin typeface="Century Gothic" panose="020B0502020202020204" pitchFamily="34" charset="0"/>
                <a:ea typeface="DengXian" panose="02010600030101010101" pitchFamily="2" charset="-122"/>
                <a:cs typeface="Times New Roman" panose="02020603050405020304" pitchFamily="18" charset="0"/>
              </a:rPr>
              <a:t>Version</a:t>
            </a:r>
            <a:r>
              <a:rPr lang="es-ES" sz="1400" dirty="0">
                <a:solidFill>
                  <a:schemeClr val="accent5">
                    <a:lumMod val="50000"/>
                  </a:schemeClr>
                </a:solidFill>
                <a:latin typeface="Century Gothic" panose="020B0502020202020204" pitchFamily="34" charset="0"/>
                <a:ea typeface="DengXian" panose="02010600030101010101" pitchFamily="2" charset="-122"/>
                <a:cs typeface="Times New Roman" panose="02020603050405020304" pitchFamily="18" charset="0"/>
              </a:rPr>
              <a:t> 1. [</a:t>
            </a:r>
            <a:r>
              <a:rPr lang="es-ES" sz="1400" dirty="0" err="1">
                <a:solidFill>
                  <a:schemeClr val="accent5">
                    <a:lumMod val="50000"/>
                  </a:schemeClr>
                </a:solidFill>
                <a:latin typeface="Century Gothic" panose="020B0502020202020204" pitchFamily="34" charset="0"/>
                <a:ea typeface="DengXian" panose="02010600030101010101" pitchFamily="2" charset="-122"/>
                <a:cs typeface="Times New Roman" panose="02020603050405020304" pitchFamily="18" charset="0"/>
              </a:rPr>
              <a:t>Computer</a:t>
            </a:r>
            <a:r>
              <a:rPr lang="es-ES" sz="1400" dirty="0">
                <a:solidFill>
                  <a:schemeClr val="accent5">
                    <a:lumMod val="50000"/>
                  </a:schemeClr>
                </a:solidFill>
                <a:latin typeface="Century Gothic" panose="020B0502020202020204" pitchFamily="34" charset="0"/>
                <a:ea typeface="DengXian" panose="02010600030101010101" pitchFamily="2" charset="-122"/>
                <a:cs typeface="Times New Roman" panose="02020603050405020304" pitchFamily="18" charset="0"/>
              </a:rPr>
              <a:t> Software]. </a:t>
            </a:r>
            <a:r>
              <a:rPr lang="es-ES" sz="1400" dirty="0" err="1">
                <a:solidFill>
                  <a:schemeClr val="accent5">
                    <a:lumMod val="50000"/>
                  </a:schemeClr>
                </a:solidFill>
                <a:latin typeface="Century Gothic" panose="020B0502020202020204" pitchFamily="34" charset="0"/>
                <a:ea typeface="DengXian" panose="02010600030101010101" pitchFamily="2" charset="-122"/>
                <a:cs typeface="Times New Roman" panose="02020603050405020304" pitchFamily="18" charset="0"/>
              </a:rPr>
              <a:t>Available</a:t>
            </a:r>
            <a:r>
              <a:rPr lang="es-ES" sz="1400" dirty="0">
                <a:solidFill>
                  <a:schemeClr val="accent5">
                    <a:lumMod val="50000"/>
                  </a:schemeClr>
                </a:solidFill>
                <a:latin typeface="Century Gothic" panose="020B0502020202020204" pitchFamily="34" charset="0"/>
                <a:ea typeface="DengXian" panose="02010600030101010101" pitchFamily="2" charset="-122"/>
                <a:cs typeface="Times New Roman" panose="02020603050405020304" pitchFamily="18" charset="0"/>
              </a:rPr>
              <a:t> at </a:t>
            </a:r>
            <a:r>
              <a:rPr lang="es-ES" sz="1400" u="sng" dirty="0">
                <a:solidFill>
                  <a:schemeClr val="accent5">
                    <a:lumMod val="50000"/>
                  </a:schemeClr>
                </a:solidFill>
                <a:latin typeface="Century Gothic" panose="020B0502020202020204" pitchFamily="34" charset="0"/>
                <a:ea typeface="DengXian" panose="02010600030101010101" pitchFamily="2" charset="-122"/>
                <a:cs typeface="Times New Roman" panose="02020603050405020304" pitchFamily="18" charset="0"/>
                <a:hlinkClick r:id="rId5">
                  <a:extLst>
                    <a:ext uri="{A12FA001-AC4F-418D-AE19-62706E023703}">
                      <ahyp:hlinkClr xmlns:ahyp="http://schemas.microsoft.com/office/drawing/2018/hyperlinkcolor" val="tx"/>
                    </a:ext>
                  </a:extLst>
                </a:hlinkClick>
              </a:rPr>
              <a:t>https://www.multilingprofiler.net/</a:t>
            </a:r>
            <a:r>
              <a:rPr lang="es-ES" sz="1400" dirty="0">
                <a:solidFill>
                  <a:schemeClr val="accent5">
                    <a:lumMod val="50000"/>
                  </a:schemeClr>
                </a:solidFill>
                <a:latin typeface="Century Gothic" panose="020B0502020202020204" pitchFamily="34" charset="0"/>
                <a:ea typeface="DengXian" panose="02010600030101010101" pitchFamily="2" charset="-122"/>
                <a:cs typeface="Times New Roman" panose="02020603050405020304" pitchFamily="18" charset="0"/>
              </a:rPr>
              <a:t> </a:t>
            </a:r>
            <a:endParaRPr lang="en-GB" sz="1400" dirty="0">
              <a:solidFill>
                <a:schemeClr val="accent5">
                  <a:lumMod val="50000"/>
                </a:schemeClr>
              </a:solidFill>
              <a:latin typeface="Calibri" panose="020F0502020204030204" pitchFamily="34" charset="0"/>
              <a:ea typeface="DengXian" panose="02010600030101010101" pitchFamily="2" charset="-122"/>
              <a:cs typeface="Times New Roman" panose="02020603050405020304" pitchFamily="18" charset="0"/>
            </a:endParaRPr>
          </a:p>
        </p:txBody>
      </p:sp>
      <p:sp>
        <p:nvSpPr>
          <p:cNvPr id="2" name="Title 1">
            <a:extLst>
              <a:ext uri="{FF2B5EF4-FFF2-40B4-BE49-F238E27FC236}">
                <a16:creationId xmlns:a16="http://schemas.microsoft.com/office/drawing/2014/main" id="{04FC49F1-2F41-BB4D-BCCA-C27F9272F3D5}"/>
              </a:ext>
            </a:extLst>
          </p:cNvPr>
          <p:cNvSpPr>
            <a:spLocks noGrp="1"/>
          </p:cNvSpPr>
          <p:nvPr>
            <p:ph type="title"/>
          </p:nvPr>
        </p:nvSpPr>
        <p:spPr>
          <a:xfrm>
            <a:off x="0" y="0"/>
            <a:ext cx="4806295" cy="963696"/>
          </a:xfrm>
        </p:spPr>
        <p:txBody>
          <a:bodyPr>
            <a:normAutofit/>
          </a:bodyPr>
          <a:lstStyle/>
          <a:p>
            <a:r>
              <a:rPr lang="en-US" sz="3000" dirty="0" err="1"/>
              <a:t>MultiLing</a:t>
            </a:r>
            <a:r>
              <a:rPr lang="en-US" sz="3000" dirty="0"/>
              <a:t> Profiler</a:t>
            </a:r>
          </a:p>
        </p:txBody>
      </p:sp>
    </p:spTree>
    <p:extLst>
      <p:ext uri="{BB962C8B-B14F-4D97-AF65-F5344CB8AC3E}">
        <p14:creationId xmlns:p14="http://schemas.microsoft.com/office/powerpoint/2010/main" val="409934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14FD5-07E4-403D-93F4-06A97DCB0EE9}"/>
              </a:ext>
            </a:extLst>
          </p:cNvPr>
          <p:cNvSpPr>
            <a:spLocks noGrp="1"/>
          </p:cNvSpPr>
          <p:nvPr>
            <p:ph type="title"/>
          </p:nvPr>
        </p:nvSpPr>
        <p:spPr/>
        <p:txBody>
          <a:bodyPr/>
          <a:lstStyle/>
          <a:p>
            <a:r>
              <a:rPr lang="en-GB" b="1" dirty="0"/>
              <a:t>Culture in the new language grammar</a:t>
            </a:r>
          </a:p>
        </p:txBody>
      </p:sp>
      <p:sp>
        <p:nvSpPr>
          <p:cNvPr id="3" name="Content Placeholder 2">
            <a:extLst>
              <a:ext uri="{FF2B5EF4-FFF2-40B4-BE49-F238E27FC236}">
                <a16:creationId xmlns:a16="http://schemas.microsoft.com/office/drawing/2014/main" id="{23339271-AEE2-422C-8778-F0877E765152}"/>
              </a:ext>
            </a:extLst>
          </p:cNvPr>
          <p:cNvSpPr>
            <a:spLocks noGrp="1"/>
          </p:cNvSpPr>
          <p:nvPr>
            <p:ph idx="1"/>
          </p:nvPr>
        </p:nvSpPr>
        <p:spPr>
          <a:xfrm>
            <a:off x="838200" y="2220440"/>
            <a:ext cx="10515600" cy="4351338"/>
          </a:xfrm>
        </p:spPr>
        <p:txBody>
          <a:bodyPr>
            <a:normAutofit/>
          </a:bodyPr>
          <a:lstStyle/>
          <a:p>
            <a:r>
              <a:rPr lang="en-GB" sz="3200" dirty="0"/>
              <a:t>French example</a:t>
            </a:r>
          </a:p>
          <a:p>
            <a:pPr lvl="1"/>
            <a:r>
              <a:rPr lang="en-GB" sz="2800" dirty="0"/>
              <a:t>formal and informal register (nous and on)</a:t>
            </a:r>
          </a:p>
          <a:p>
            <a:r>
              <a:rPr lang="en-GB" sz="3200" dirty="0"/>
              <a:t>Spanish example</a:t>
            </a:r>
          </a:p>
          <a:p>
            <a:pPr lvl="1"/>
            <a:r>
              <a:rPr lang="en-GB" sz="2800" dirty="0"/>
              <a:t>describing places; ser, </a:t>
            </a:r>
            <a:r>
              <a:rPr lang="en-GB" sz="2800" dirty="0" err="1"/>
              <a:t>estar</a:t>
            </a:r>
            <a:r>
              <a:rPr lang="en-GB" sz="2800" dirty="0"/>
              <a:t> and adjective agreement</a:t>
            </a:r>
          </a:p>
          <a:p>
            <a:r>
              <a:rPr lang="en-GB" sz="3200" dirty="0"/>
              <a:t>German example</a:t>
            </a:r>
          </a:p>
          <a:p>
            <a:pPr lvl="1"/>
            <a:r>
              <a:rPr lang="en-GB" sz="2800" dirty="0"/>
              <a:t>feminisation of nouns and das </a:t>
            </a:r>
            <a:r>
              <a:rPr lang="en-GB" sz="2800" dirty="0" err="1"/>
              <a:t>Gendersternchen</a:t>
            </a:r>
            <a:endParaRPr lang="en-GB" sz="2800" dirty="0"/>
          </a:p>
          <a:p>
            <a:endParaRPr lang="en-GB" sz="3200" dirty="0"/>
          </a:p>
          <a:p>
            <a:endParaRPr lang="en-GB" sz="3200" dirty="0"/>
          </a:p>
        </p:txBody>
      </p:sp>
      <p:pic>
        <p:nvPicPr>
          <p:cNvPr id="4" name="Picture 3" descr="braid with three strands, one for each grammar, vocabulary, and phonics">
            <a:extLst>
              <a:ext uri="{FF2B5EF4-FFF2-40B4-BE49-F238E27FC236}">
                <a16:creationId xmlns:a16="http://schemas.microsoft.com/office/drawing/2014/main" id="{D49C38B2-75D3-46D2-85F6-9ECAF391E759}"/>
              </a:ext>
            </a:extLst>
          </p:cNvPr>
          <p:cNvPicPr>
            <a:picLocks noChangeAspect="1"/>
          </p:cNvPicPr>
          <p:nvPr/>
        </p:nvPicPr>
        <p:blipFill>
          <a:blip r:embed="rId3"/>
          <a:stretch>
            <a:fillRect/>
          </a:stretch>
        </p:blipFill>
        <p:spPr>
          <a:xfrm>
            <a:off x="10219765" y="-8731"/>
            <a:ext cx="1972235" cy="2712797"/>
          </a:xfrm>
          <a:prstGeom prst="rect">
            <a:avLst/>
          </a:prstGeom>
        </p:spPr>
      </p:pic>
    </p:spTree>
    <p:extLst>
      <p:ext uri="{BB962C8B-B14F-4D97-AF65-F5344CB8AC3E}">
        <p14:creationId xmlns:p14="http://schemas.microsoft.com/office/powerpoint/2010/main" val="3726999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a:t>
            </a:r>
            <a:r>
              <a:rPr lang="en-GB" sz="3600" b="1" dirty="0" err="1">
                <a:solidFill>
                  <a:schemeClr val="bg1"/>
                </a:solidFill>
              </a:rPr>
              <a:t>visite</a:t>
            </a:r>
            <a:r>
              <a:rPr lang="en-GB" sz="3600" b="1" dirty="0">
                <a:solidFill>
                  <a:schemeClr val="bg1"/>
                </a:solidFill>
              </a:rPr>
              <a:t> à Nice</a:t>
            </a:r>
          </a:p>
        </p:txBody>
      </p:sp>
      <p:pic>
        <p:nvPicPr>
          <p:cNvPr id="5" name="Picture 4" descr="Natalie&#10;">
            <a:extLst>
              <a:ext uri="{FF2B5EF4-FFF2-40B4-BE49-F238E27FC236}">
                <a16:creationId xmlns:a16="http://schemas.microsoft.com/office/drawing/2014/main" id="{FBBC51A0-B489-4EB8-A94E-693EB219B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9702" y="3880"/>
            <a:ext cx="1240387" cy="1240387"/>
          </a:xfrm>
          <a:prstGeom prst="rect">
            <a:avLst/>
          </a:prstGeom>
        </p:spPr>
      </p:pic>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729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Natalie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expériences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classe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le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magazine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collège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un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message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nouvelle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741C761E-186C-492D-9BA7-B546C58F30FD}"/>
              </a:ext>
            </a:extLst>
          </p:cNvPr>
          <p:cNvSpPr txBox="1"/>
          <p:nvPr/>
        </p:nvSpPr>
        <p:spPr>
          <a:xfrm>
            <a:off x="180000" y="2259005"/>
            <a:ext cx="4362092" cy="400110"/>
          </a:xfrm>
          <a:prstGeom prst="rect">
            <a:avLst/>
          </a:prstGeom>
          <a:noFill/>
          <a:ln>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a:ea typeface="+mn-ea"/>
                <a:cs typeface="+mn-cs"/>
              </a:rPr>
              <a:t>1. </a:t>
            </a:r>
            <a:r>
              <a:rPr kumimoji="0" lang="fr-FR" sz="2000" b="1" i="0" u="none" strike="noStrike" kern="1200" cap="none" spc="0" normalizeH="0" baseline="0" noProof="0" dirty="0">
                <a:ln>
                  <a:noFill/>
                </a:ln>
                <a:solidFill>
                  <a:srgbClr val="4472C4">
                    <a:lumMod val="50000"/>
                  </a:srgbClr>
                </a:solidFill>
                <a:effectLst/>
                <a:uLnTx/>
                <a:uFillTx/>
                <a:latin typeface="Century Gothic"/>
                <a:ea typeface="+mn-ea"/>
                <a:cs typeface="+mn-cs"/>
              </a:rPr>
              <a:t>On</a:t>
            </a:r>
            <a:r>
              <a:rPr kumimoji="0" lang="fr-FR" sz="2000" b="0" i="0" u="none" strike="noStrike" kern="1200" cap="none" spc="0" normalizeH="0" baseline="0" noProof="0" dirty="0">
                <a:ln>
                  <a:noFill/>
                </a:ln>
                <a:solidFill>
                  <a:srgbClr val="4472C4">
                    <a:lumMod val="50000"/>
                  </a:srgbClr>
                </a:solidFill>
                <a:effectLst/>
                <a:uLnTx/>
                <a:uFillTx/>
                <a:latin typeface="Century Gothic"/>
                <a:ea typeface="+mn-ea"/>
                <a:cs typeface="+mn-cs"/>
              </a:rPr>
              <a:t>    n’est pas loin de Monaco.</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D0EFD09C-DF98-48B3-9E91-0ED8A47FFB3D}"/>
              </a:ext>
            </a:extLst>
          </p:cNvPr>
          <p:cNvSpPr txBox="1"/>
          <p:nvPr/>
        </p:nvSpPr>
        <p:spPr>
          <a:xfrm>
            <a:off x="4534069" y="2254708"/>
            <a:ext cx="2826415" cy="400110"/>
          </a:xfrm>
          <a:prstGeom prst="rect">
            <a:avLst/>
          </a:prstGeom>
          <a:noFill/>
          <a:ln>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a:ea typeface="+mn-ea"/>
                <a:cs typeface="+mn-cs"/>
              </a:rPr>
              <a:t>magazine / message</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2" name="Oval 31" descr="oval around the answer">
            <a:extLst>
              <a:ext uri="{FF2B5EF4-FFF2-40B4-BE49-F238E27FC236}">
                <a16:creationId xmlns:a16="http://schemas.microsoft.com/office/drawing/2014/main" id="{2ED29C58-5E6C-4C31-8EC1-9BDA65C4B51C}"/>
              </a:ext>
            </a:extLst>
          </p:cNvPr>
          <p:cNvSpPr/>
          <p:nvPr/>
        </p:nvSpPr>
        <p:spPr>
          <a:xfrm>
            <a:off x="5957395" y="2278411"/>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BD00DAAB-DCA0-489A-8E5E-059769D49011}"/>
              </a:ext>
            </a:extLst>
          </p:cNvPr>
          <p:cNvSpPr txBox="1"/>
          <p:nvPr/>
        </p:nvSpPr>
        <p:spPr>
          <a:xfrm>
            <a:off x="179996" y="2772654"/>
            <a:ext cx="5796780" cy="400110"/>
          </a:xfrm>
          <a:prstGeom prst="rect">
            <a:avLst/>
          </a:prstGeom>
          <a:noFill/>
          <a:ln>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a:ea typeface="+mn-ea"/>
                <a:cs typeface="+mn-cs"/>
              </a:rPr>
              <a:t>2. </a:t>
            </a:r>
            <a:r>
              <a:rPr kumimoji="0" lang="fr-FR" sz="2000" b="1" i="0" u="none" strike="noStrike" kern="1200" cap="none" spc="0" normalizeH="0" baseline="0" noProof="0" dirty="0">
                <a:ln>
                  <a:noFill/>
                </a:ln>
                <a:solidFill>
                  <a:srgbClr val="4472C4">
                    <a:lumMod val="50000"/>
                  </a:srgbClr>
                </a:solidFill>
                <a:effectLst/>
                <a:uLnTx/>
                <a:uFillTx/>
                <a:latin typeface="Century Gothic"/>
                <a:ea typeface="+mn-ea"/>
                <a:cs typeface="+mn-cs"/>
              </a:rPr>
              <a:t>Nous</a:t>
            </a:r>
            <a:r>
              <a:rPr kumimoji="0" lang="fr-FR" sz="2000" b="0" i="0" u="none" strike="noStrike" kern="1200" cap="none" spc="0" normalizeH="0" baseline="0" noProof="0" dirty="0">
                <a:ln>
                  <a:noFill/>
                </a:ln>
                <a:solidFill>
                  <a:srgbClr val="4472C4">
                    <a:lumMod val="50000"/>
                  </a:srgbClr>
                </a:solidFill>
                <a:effectLst/>
                <a:uLnTx/>
                <a:uFillTx/>
                <a:latin typeface="Century Gothic"/>
                <a:ea typeface="+mn-ea"/>
                <a:cs typeface="+mn-cs"/>
              </a:rPr>
              <a:t> jouons à la pétanque avec la famille.</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7" name="TextBox 16">
            <a:extLst>
              <a:ext uri="{FF2B5EF4-FFF2-40B4-BE49-F238E27FC236}">
                <a16:creationId xmlns:a16="http://schemas.microsoft.com/office/drawing/2014/main" id="{A8536C1E-702C-4D44-B3EC-D124E2035413}"/>
              </a:ext>
            </a:extLst>
          </p:cNvPr>
          <p:cNvSpPr txBox="1"/>
          <p:nvPr/>
        </p:nvSpPr>
        <p:spPr>
          <a:xfrm>
            <a:off x="5976776" y="2778416"/>
            <a:ext cx="2826415" cy="400110"/>
          </a:xfrm>
          <a:prstGeom prst="rect">
            <a:avLst/>
          </a:prstGeom>
          <a:noFill/>
          <a:ln>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a:ea typeface="+mn-ea"/>
                <a:cs typeface="+mn-cs"/>
              </a:rPr>
              <a:t>magazine / message</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7" name="Oval 36" descr="oval around the answer">
            <a:extLst>
              <a:ext uri="{FF2B5EF4-FFF2-40B4-BE49-F238E27FC236}">
                <a16:creationId xmlns:a16="http://schemas.microsoft.com/office/drawing/2014/main" id="{105655C9-7C66-478A-906B-830A96936697}"/>
              </a:ext>
            </a:extLst>
          </p:cNvPr>
          <p:cNvSpPr/>
          <p:nvPr/>
        </p:nvSpPr>
        <p:spPr>
          <a:xfrm>
            <a:off x="5957395" y="2796813"/>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A851D5C8-F2B0-42C5-BD7E-0722CA0E2528}"/>
              </a:ext>
            </a:extLst>
          </p:cNvPr>
          <p:cNvSpPr txBox="1"/>
          <p:nvPr/>
        </p:nvSpPr>
        <p:spPr>
          <a:xfrm>
            <a:off x="179996" y="3286303"/>
            <a:ext cx="6258445" cy="400110"/>
          </a:xfrm>
          <a:prstGeom prst="rect">
            <a:avLst/>
          </a:prstGeom>
          <a:noFill/>
          <a:ln>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a:ea typeface="+mn-ea"/>
                <a:cs typeface="+mn-cs"/>
              </a:rPr>
              <a:t>3. </a:t>
            </a:r>
            <a:r>
              <a:rPr kumimoji="0" lang="fr-FR" sz="2000" b="1" i="0" u="none" strike="noStrike" kern="1200" cap="none" spc="0" normalizeH="0" baseline="0" noProof="0" dirty="0">
                <a:ln>
                  <a:noFill/>
                </a:ln>
                <a:solidFill>
                  <a:srgbClr val="4472C4">
                    <a:lumMod val="50000"/>
                  </a:srgbClr>
                </a:solidFill>
                <a:effectLst/>
                <a:uLnTx/>
                <a:uFillTx/>
                <a:latin typeface="Century Gothic"/>
                <a:ea typeface="+mn-ea"/>
                <a:cs typeface="+mn-cs"/>
              </a:rPr>
              <a:t>Nous</a:t>
            </a:r>
            <a:r>
              <a:rPr kumimoji="0" lang="fr-FR" sz="2000" b="0" i="0" u="none" strike="noStrike" kern="1200" cap="none" spc="0" normalizeH="0" baseline="0" noProof="0" dirty="0">
                <a:ln>
                  <a:noFill/>
                </a:ln>
                <a:solidFill>
                  <a:srgbClr val="4472C4">
                    <a:lumMod val="50000"/>
                  </a:srgbClr>
                </a:solidFill>
                <a:effectLst/>
                <a:uLnTx/>
                <a:uFillTx/>
                <a:latin typeface="Century Gothic"/>
                <a:ea typeface="+mn-ea"/>
                <a:cs typeface="+mn-cs"/>
              </a:rPr>
              <a:t> mangeons le plat national, le pot-au-feu.</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8" name="TextBox 17">
            <a:extLst>
              <a:ext uri="{FF2B5EF4-FFF2-40B4-BE49-F238E27FC236}">
                <a16:creationId xmlns:a16="http://schemas.microsoft.com/office/drawing/2014/main" id="{D57CF32B-3834-44A7-A802-028F3D389A5E}"/>
              </a:ext>
            </a:extLst>
          </p:cNvPr>
          <p:cNvSpPr txBox="1"/>
          <p:nvPr/>
        </p:nvSpPr>
        <p:spPr>
          <a:xfrm>
            <a:off x="6438441" y="3285318"/>
            <a:ext cx="2826415" cy="400110"/>
          </a:xfrm>
          <a:prstGeom prst="rect">
            <a:avLst/>
          </a:prstGeom>
          <a:noFill/>
          <a:ln>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a:ea typeface="+mn-ea"/>
                <a:cs typeface="+mn-cs"/>
              </a:rPr>
              <a:t>magazine / message</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8" name="Oval 37" descr="oval around the answer">
            <a:extLst>
              <a:ext uri="{FF2B5EF4-FFF2-40B4-BE49-F238E27FC236}">
                <a16:creationId xmlns:a16="http://schemas.microsoft.com/office/drawing/2014/main" id="{F2660F82-98D8-4C12-BD7D-9CBFBB7C8719}"/>
              </a:ext>
            </a:extLst>
          </p:cNvPr>
          <p:cNvSpPr/>
          <p:nvPr/>
        </p:nvSpPr>
        <p:spPr>
          <a:xfrm>
            <a:off x="6411648" y="3305303"/>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8564F650-C999-42DC-9FED-8D97DAFC2B06}"/>
              </a:ext>
            </a:extLst>
          </p:cNvPr>
          <p:cNvSpPr txBox="1"/>
          <p:nvPr/>
        </p:nvSpPr>
        <p:spPr>
          <a:xfrm>
            <a:off x="179996" y="3818421"/>
            <a:ext cx="5351145" cy="400110"/>
          </a:xfrm>
          <a:prstGeom prst="rect">
            <a:avLst/>
          </a:prstGeom>
          <a:noFill/>
          <a:ln>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a:ea typeface="+mn-ea"/>
                <a:cs typeface="+mn-cs"/>
              </a:rPr>
              <a:t>4. </a:t>
            </a:r>
            <a:r>
              <a:rPr kumimoji="0" lang="fr-FR" sz="2000" b="1" i="0" u="none" strike="noStrike" kern="1200" cap="none" spc="0" normalizeH="0" baseline="0" noProof="0" dirty="0">
                <a:ln>
                  <a:noFill/>
                </a:ln>
                <a:solidFill>
                  <a:srgbClr val="4472C4">
                    <a:lumMod val="50000"/>
                  </a:srgbClr>
                </a:solidFill>
                <a:effectLst/>
                <a:uLnTx/>
                <a:uFillTx/>
                <a:latin typeface="Century Gothic"/>
                <a:ea typeface="+mn-ea"/>
                <a:cs typeface="+mn-cs"/>
              </a:rPr>
              <a:t>On</a:t>
            </a:r>
            <a:r>
              <a:rPr kumimoji="0" lang="fr-FR" sz="2000" b="0" i="0" u="none" strike="noStrike" kern="1200" cap="none" spc="0" normalizeH="0" baseline="0" noProof="0" dirty="0">
                <a:ln>
                  <a:noFill/>
                </a:ln>
                <a:solidFill>
                  <a:srgbClr val="4472C4">
                    <a:lumMod val="50000"/>
                  </a:srgbClr>
                </a:solidFill>
                <a:effectLst/>
                <a:uLnTx/>
                <a:uFillTx/>
                <a:latin typeface="Century Gothic"/>
                <a:ea typeface="+mn-ea"/>
                <a:cs typeface="+mn-cs"/>
              </a:rPr>
              <a:t>    organise une fête avec les élèves.</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9" name="TextBox 18">
            <a:extLst>
              <a:ext uri="{FF2B5EF4-FFF2-40B4-BE49-F238E27FC236}">
                <a16:creationId xmlns:a16="http://schemas.microsoft.com/office/drawing/2014/main" id="{E808EF57-FB90-4104-9396-345CD320BC20}"/>
              </a:ext>
            </a:extLst>
          </p:cNvPr>
          <p:cNvSpPr txBox="1"/>
          <p:nvPr/>
        </p:nvSpPr>
        <p:spPr>
          <a:xfrm>
            <a:off x="5531141" y="3828115"/>
            <a:ext cx="2826415" cy="400110"/>
          </a:xfrm>
          <a:prstGeom prst="rect">
            <a:avLst/>
          </a:prstGeom>
          <a:noFill/>
          <a:ln>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a:ea typeface="+mn-ea"/>
                <a:cs typeface="+mn-cs"/>
              </a:rPr>
              <a:t>magazine / message</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9" name="Oval 38" descr="oval around the answer">
            <a:extLst>
              <a:ext uri="{FF2B5EF4-FFF2-40B4-BE49-F238E27FC236}">
                <a16:creationId xmlns:a16="http://schemas.microsoft.com/office/drawing/2014/main" id="{70356F0B-1DD2-464C-A9A6-7CF2F60EB39C}"/>
              </a:ext>
            </a:extLst>
          </p:cNvPr>
          <p:cNvSpPr/>
          <p:nvPr/>
        </p:nvSpPr>
        <p:spPr>
          <a:xfrm>
            <a:off x="6955402" y="3851079"/>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97F6E10E-100C-49F6-9EE3-C2AD9672C2B5}"/>
              </a:ext>
            </a:extLst>
          </p:cNvPr>
          <p:cNvSpPr txBox="1"/>
          <p:nvPr/>
        </p:nvSpPr>
        <p:spPr>
          <a:xfrm>
            <a:off x="179995" y="4330894"/>
            <a:ext cx="5933034" cy="400110"/>
          </a:xfrm>
          <a:prstGeom prst="rect">
            <a:avLst/>
          </a:prstGeom>
          <a:noFill/>
          <a:ln>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a:ea typeface="+mn-ea"/>
                <a:cs typeface="+mn-cs"/>
              </a:rPr>
              <a:t>5. </a:t>
            </a:r>
            <a:r>
              <a:rPr kumimoji="0" lang="fr-FR" sz="2000" b="1" i="0" u="none" strike="noStrike" kern="1200" cap="none" spc="0" normalizeH="0" baseline="0" noProof="0" dirty="0">
                <a:ln>
                  <a:noFill/>
                </a:ln>
                <a:solidFill>
                  <a:srgbClr val="4472C4">
                    <a:lumMod val="50000"/>
                  </a:srgbClr>
                </a:solidFill>
                <a:effectLst/>
                <a:uLnTx/>
                <a:uFillTx/>
                <a:latin typeface="Century Gothic"/>
                <a:ea typeface="+mn-ea"/>
                <a:cs typeface="+mn-cs"/>
              </a:rPr>
              <a:t>Nous</a:t>
            </a:r>
            <a:r>
              <a:rPr kumimoji="0" lang="fr-FR" sz="2000" b="0" i="0" u="none" strike="noStrike" kern="1200" cap="none" spc="0" normalizeH="0" baseline="0" noProof="0" dirty="0">
                <a:ln>
                  <a:noFill/>
                </a:ln>
                <a:solidFill>
                  <a:srgbClr val="4472C4">
                    <a:lumMod val="50000"/>
                  </a:srgbClr>
                </a:solidFill>
                <a:effectLst/>
                <a:uLnTx/>
                <a:uFillTx/>
                <a:latin typeface="Century Gothic"/>
                <a:ea typeface="+mn-ea"/>
                <a:cs typeface="+mn-cs"/>
              </a:rPr>
              <a:t> aimons aller à la plage en décembre !</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B5648F2D-F349-4183-89AC-E458E3516C45}"/>
              </a:ext>
            </a:extLst>
          </p:cNvPr>
          <p:cNvSpPr txBox="1"/>
          <p:nvPr/>
        </p:nvSpPr>
        <p:spPr>
          <a:xfrm>
            <a:off x="6113029" y="4335312"/>
            <a:ext cx="2826415" cy="400110"/>
          </a:xfrm>
          <a:prstGeom prst="rect">
            <a:avLst/>
          </a:prstGeom>
          <a:noFill/>
          <a:ln>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a:ea typeface="+mn-ea"/>
                <a:cs typeface="+mn-cs"/>
              </a:rPr>
              <a:t>magazine / message</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0" name="Oval 39" descr="oval around the answer">
            <a:extLst>
              <a:ext uri="{FF2B5EF4-FFF2-40B4-BE49-F238E27FC236}">
                <a16:creationId xmlns:a16="http://schemas.microsoft.com/office/drawing/2014/main" id="{CFB5B06B-2BE6-4468-A6CB-C3E54BAF3684}"/>
              </a:ext>
            </a:extLst>
          </p:cNvPr>
          <p:cNvSpPr/>
          <p:nvPr/>
        </p:nvSpPr>
        <p:spPr>
          <a:xfrm>
            <a:off x="6086236" y="4358961"/>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6387EE46-C766-404C-8BDC-A42BCADD95DA}"/>
              </a:ext>
            </a:extLst>
          </p:cNvPr>
          <p:cNvSpPr txBox="1"/>
          <p:nvPr/>
        </p:nvSpPr>
        <p:spPr>
          <a:xfrm>
            <a:off x="179994" y="4863012"/>
            <a:ext cx="7201010" cy="400110"/>
          </a:xfrm>
          <a:prstGeom prst="rect">
            <a:avLst/>
          </a:prstGeom>
          <a:noFill/>
          <a:ln>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a:ea typeface="+mn-ea"/>
                <a:cs typeface="+mn-cs"/>
              </a:rPr>
              <a:t>6. </a:t>
            </a:r>
            <a:r>
              <a:rPr kumimoji="0" lang="fr-FR" sz="2000" b="1" i="0" u="none" strike="noStrike" kern="1200" cap="none" spc="0" normalizeH="0" baseline="0" noProof="0" dirty="0">
                <a:ln>
                  <a:noFill/>
                </a:ln>
                <a:solidFill>
                  <a:srgbClr val="4472C4">
                    <a:lumMod val="50000"/>
                  </a:srgbClr>
                </a:solidFill>
                <a:effectLst/>
                <a:uLnTx/>
                <a:uFillTx/>
                <a:latin typeface="Century Gothic"/>
                <a:ea typeface="+mn-ea"/>
                <a:cs typeface="+mn-cs"/>
              </a:rPr>
              <a:t>Nous</a:t>
            </a:r>
            <a:r>
              <a:rPr kumimoji="0" lang="fr-FR" sz="2000" b="0" i="0" u="none" strike="noStrike" kern="1200" cap="none" spc="0" normalizeH="0" baseline="0" noProof="0" dirty="0">
                <a:ln>
                  <a:noFill/>
                </a:ln>
                <a:solidFill>
                  <a:srgbClr val="4472C4">
                    <a:lumMod val="50000"/>
                  </a:srgbClr>
                </a:solidFill>
                <a:effectLst/>
                <a:uLnTx/>
                <a:uFillTx/>
                <a:latin typeface="Century Gothic"/>
                <a:ea typeface="+mn-ea"/>
                <a:cs typeface="+mn-cs"/>
              </a:rPr>
              <a:t> passons beaucoup de temps dehors en général.</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518370AA-A301-451D-BD28-E6168E27671B}"/>
              </a:ext>
            </a:extLst>
          </p:cNvPr>
          <p:cNvSpPr txBox="1"/>
          <p:nvPr/>
        </p:nvSpPr>
        <p:spPr>
          <a:xfrm>
            <a:off x="7381004" y="4862027"/>
            <a:ext cx="2826415" cy="400110"/>
          </a:xfrm>
          <a:prstGeom prst="rect">
            <a:avLst/>
          </a:prstGeom>
          <a:noFill/>
          <a:ln>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a:ea typeface="+mn-ea"/>
                <a:cs typeface="+mn-cs"/>
              </a:rPr>
              <a:t>magazine / message</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1" name="Oval 40" descr="oval around the answer">
            <a:extLst>
              <a:ext uri="{FF2B5EF4-FFF2-40B4-BE49-F238E27FC236}">
                <a16:creationId xmlns:a16="http://schemas.microsoft.com/office/drawing/2014/main" id="{B71D1F6C-2757-4129-AC5D-4AE3C80DEDC2}"/>
              </a:ext>
            </a:extLst>
          </p:cNvPr>
          <p:cNvSpPr/>
          <p:nvPr/>
        </p:nvSpPr>
        <p:spPr>
          <a:xfrm>
            <a:off x="7363191" y="4882837"/>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F2FF78BB-B0A5-4573-9406-1CEF932505ED}"/>
              </a:ext>
            </a:extLst>
          </p:cNvPr>
          <p:cNvSpPr txBox="1"/>
          <p:nvPr/>
        </p:nvSpPr>
        <p:spPr>
          <a:xfrm>
            <a:off x="179993" y="5375485"/>
            <a:ext cx="4554452" cy="400110"/>
          </a:xfrm>
          <a:prstGeom prst="rect">
            <a:avLst/>
          </a:prstGeom>
          <a:noFill/>
          <a:ln>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a:ea typeface="+mn-ea"/>
                <a:cs typeface="+mn-cs"/>
              </a:rPr>
              <a:t>7. </a:t>
            </a:r>
            <a:r>
              <a:rPr kumimoji="0" lang="fr-FR" sz="2000" b="1" i="0" u="none" strike="noStrike" kern="1200" cap="none" spc="0" normalizeH="0" baseline="0" noProof="0" dirty="0">
                <a:ln>
                  <a:noFill/>
                </a:ln>
                <a:solidFill>
                  <a:srgbClr val="4472C4">
                    <a:lumMod val="50000"/>
                  </a:srgbClr>
                </a:solidFill>
                <a:effectLst/>
                <a:uLnTx/>
                <a:uFillTx/>
                <a:latin typeface="Century Gothic"/>
                <a:ea typeface="+mn-ea"/>
                <a:cs typeface="+mn-cs"/>
              </a:rPr>
              <a:t>On</a:t>
            </a:r>
            <a:r>
              <a:rPr kumimoji="0" lang="fr-FR" sz="2000" b="0" i="0" u="none" strike="noStrike" kern="1200" cap="none" spc="0" normalizeH="0" baseline="0" noProof="0" dirty="0">
                <a:ln>
                  <a:noFill/>
                </a:ln>
                <a:solidFill>
                  <a:srgbClr val="4472C4">
                    <a:lumMod val="50000"/>
                  </a:srgbClr>
                </a:solidFill>
                <a:effectLst/>
                <a:uLnTx/>
                <a:uFillTx/>
                <a:latin typeface="Century Gothic"/>
                <a:ea typeface="+mn-ea"/>
                <a:cs typeface="+mn-cs"/>
              </a:rPr>
              <a:t>    achète des cartes postales.</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59F70F22-2A50-4C4D-B76A-CD3F7EBD5648}"/>
              </a:ext>
            </a:extLst>
          </p:cNvPr>
          <p:cNvSpPr txBox="1"/>
          <p:nvPr/>
        </p:nvSpPr>
        <p:spPr>
          <a:xfrm>
            <a:off x="4734445" y="5378252"/>
            <a:ext cx="2826415" cy="400110"/>
          </a:xfrm>
          <a:prstGeom prst="rect">
            <a:avLst/>
          </a:prstGeom>
          <a:noFill/>
          <a:ln>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a:ea typeface="+mn-ea"/>
                <a:cs typeface="+mn-cs"/>
              </a:rPr>
              <a:t>magazine / message</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2" name="Oval 41" descr="oval around the answer">
            <a:extLst>
              <a:ext uri="{FF2B5EF4-FFF2-40B4-BE49-F238E27FC236}">
                <a16:creationId xmlns:a16="http://schemas.microsoft.com/office/drawing/2014/main" id="{9DCB84A4-F82D-439F-88F2-53F226DC68C5}"/>
              </a:ext>
            </a:extLst>
          </p:cNvPr>
          <p:cNvSpPr/>
          <p:nvPr/>
        </p:nvSpPr>
        <p:spPr>
          <a:xfrm>
            <a:off x="6191660" y="5409602"/>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DEA39A7D-C965-436B-BC68-F30B926B4AA3}"/>
              </a:ext>
            </a:extLst>
          </p:cNvPr>
          <p:cNvSpPr txBox="1"/>
          <p:nvPr/>
        </p:nvSpPr>
        <p:spPr>
          <a:xfrm>
            <a:off x="179993" y="5887958"/>
            <a:ext cx="3453189" cy="400110"/>
          </a:xfrm>
          <a:prstGeom prst="rect">
            <a:avLst/>
          </a:prstGeom>
          <a:noFill/>
          <a:ln>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a:ea typeface="+mn-ea"/>
                <a:cs typeface="+mn-cs"/>
              </a:rPr>
              <a:t>8. </a:t>
            </a:r>
            <a:r>
              <a:rPr kumimoji="0" lang="fr-FR" sz="2000" b="1" i="0" u="none" strike="noStrike" kern="1200" cap="none" spc="0" normalizeH="0" baseline="0" noProof="0" dirty="0">
                <a:ln>
                  <a:noFill/>
                </a:ln>
                <a:solidFill>
                  <a:srgbClr val="4472C4">
                    <a:lumMod val="50000"/>
                  </a:srgbClr>
                </a:solidFill>
                <a:effectLst/>
                <a:uLnTx/>
                <a:uFillTx/>
                <a:latin typeface="Century Gothic"/>
                <a:ea typeface="+mn-ea"/>
                <a:cs typeface="+mn-cs"/>
              </a:rPr>
              <a:t>On</a:t>
            </a:r>
            <a:r>
              <a:rPr kumimoji="0" lang="fr-FR" sz="2000" b="0" i="0" u="none" strike="noStrike" kern="1200" cap="none" spc="0" normalizeH="0" baseline="0" noProof="0" dirty="0">
                <a:ln>
                  <a:noFill/>
                </a:ln>
                <a:solidFill>
                  <a:srgbClr val="4472C4">
                    <a:lumMod val="50000"/>
                  </a:srgbClr>
                </a:solidFill>
                <a:effectLst/>
                <a:uLnTx/>
                <a:uFillTx/>
                <a:latin typeface="Century Gothic"/>
                <a:ea typeface="+mn-ea"/>
                <a:cs typeface="+mn-cs"/>
              </a:rPr>
              <a:t>    va bientôt revenir !</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9A5E18AF-7396-44BB-B3A6-6C7D1964DEC5}"/>
              </a:ext>
            </a:extLst>
          </p:cNvPr>
          <p:cNvSpPr txBox="1"/>
          <p:nvPr/>
        </p:nvSpPr>
        <p:spPr>
          <a:xfrm>
            <a:off x="3630830" y="5885562"/>
            <a:ext cx="2826415" cy="400110"/>
          </a:xfrm>
          <a:prstGeom prst="rect">
            <a:avLst/>
          </a:prstGeom>
          <a:noFill/>
          <a:ln>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a:ea typeface="+mn-ea"/>
                <a:cs typeface="+mn-cs"/>
              </a:rPr>
              <a:t>magazine / message</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3" name="Oval 42" descr="oval around the answer">
            <a:extLst>
              <a:ext uri="{FF2B5EF4-FFF2-40B4-BE49-F238E27FC236}">
                <a16:creationId xmlns:a16="http://schemas.microsoft.com/office/drawing/2014/main" id="{443B2369-EBB1-4549-914B-0E8B132A2310}"/>
              </a:ext>
            </a:extLst>
          </p:cNvPr>
          <p:cNvSpPr/>
          <p:nvPr/>
        </p:nvSpPr>
        <p:spPr>
          <a:xfrm>
            <a:off x="5090398" y="5918473"/>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4" name="Rectangle 23">
            <a:extLst>
              <a:ext uri="{FF2B5EF4-FFF2-40B4-BE49-F238E27FC236}">
                <a16:creationId xmlns:a16="http://schemas.microsoft.com/office/drawing/2014/main" id="{9F2093D6-EC21-49EA-B984-31419A3E4A9A}"/>
              </a:ext>
            </a:extLst>
          </p:cNvPr>
          <p:cNvSpPr/>
          <p:nvPr/>
        </p:nvSpPr>
        <p:spPr>
          <a:xfrm>
            <a:off x="545876" y="2275569"/>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a:ea typeface="+mn-ea"/>
                <a:cs typeface="+mn-cs"/>
              </a:rPr>
              <a:t>___</a:t>
            </a:r>
          </a:p>
        </p:txBody>
      </p:sp>
      <p:sp>
        <p:nvSpPr>
          <p:cNvPr id="3" name="Rectangle 2">
            <a:extLst>
              <a:ext uri="{FF2B5EF4-FFF2-40B4-BE49-F238E27FC236}">
                <a16:creationId xmlns:a16="http://schemas.microsoft.com/office/drawing/2014/main" id="{8DB86568-CA33-476A-8EAA-4800696273FD}"/>
              </a:ext>
            </a:extLst>
          </p:cNvPr>
          <p:cNvSpPr/>
          <p:nvPr/>
        </p:nvSpPr>
        <p:spPr>
          <a:xfrm>
            <a:off x="545876" y="2784480"/>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a:ea typeface="+mn-ea"/>
                <a:cs typeface="+mn-cs"/>
              </a:rPr>
              <a:t>___</a:t>
            </a:r>
          </a:p>
        </p:txBody>
      </p:sp>
      <p:sp>
        <p:nvSpPr>
          <p:cNvPr id="25" name="Rectangle 24">
            <a:extLst>
              <a:ext uri="{FF2B5EF4-FFF2-40B4-BE49-F238E27FC236}">
                <a16:creationId xmlns:a16="http://schemas.microsoft.com/office/drawing/2014/main" id="{34349134-C9CD-4ACE-B1F7-EF0512FBD7FC}"/>
              </a:ext>
            </a:extLst>
          </p:cNvPr>
          <p:cNvSpPr/>
          <p:nvPr/>
        </p:nvSpPr>
        <p:spPr>
          <a:xfrm>
            <a:off x="545875" y="3294552"/>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a:ea typeface="+mn-ea"/>
                <a:cs typeface="+mn-cs"/>
              </a:rPr>
              <a:t>___</a:t>
            </a:r>
          </a:p>
        </p:txBody>
      </p:sp>
      <p:sp>
        <p:nvSpPr>
          <p:cNvPr id="26" name="Rectangle 25">
            <a:extLst>
              <a:ext uri="{FF2B5EF4-FFF2-40B4-BE49-F238E27FC236}">
                <a16:creationId xmlns:a16="http://schemas.microsoft.com/office/drawing/2014/main" id="{58CC9AC5-B3E8-4457-8829-838FDA885778}"/>
              </a:ext>
            </a:extLst>
          </p:cNvPr>
          <p:cNvSpPr/>
          <p:nvPr/>
        </p:nvSpPr>
        <p:spPr>
          <a:xfrm>
            <a:off x="545879" y="3866890"/>
            <a:ext cx="647301" cy="301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a:ea typeface="+mn-ea"/>
                <a:cs typeface="+mn-cs"/>
              </a:rPr>
              <a:t>___</a:t>
            </a:r>
          </a:p>
        </p:txBody>
      </p:sp>
      <p:sp>
        <p:nvSpPr>
          <p:cNvPr id="27" name="Rectangle 26">
            <a:extLst>
              <a:ext uri="{FF2B5EF4-FFF2-40B4-BE49-F238E27FC236}">
                <a16:creationId xmlns:a16="http://schemas.microsoft.com/office/drawing/2014/main" id="{42776D1A-DCD7-4C87-B32D-1C538DED520C}"/>
              </a:ext>
            </a:extLst>
          </p:cNvPr>
          <p:cNvSpPr/>
          <p:nvPr/>
        </p:nvSpPr>
        <p:spPr>
          <a:xfrm>
            <a:off x="545875" y="4335312"/>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a:ea typeface="+mn-ea"/>
                <a:cs typeface="+mn-cs"/>
              </a:rPr>
              <a:t>___</a:t>
            </a:r>
          </a:p>
        </p:txBody>
      </p:sp>
      <p:sp>
        <p:nvSpPr>
          <p:cNvPr id="28" name="Rectangle 27">
            <a:extLst>
              <a:ext uri="{FF2B5EF4-FFF2-40B4-BE49-F238E27FC236}">
                <a16:creationId xmlns:a16="http://schemas.microsoft.com/office/drawing/2014/main" id="{432FE372-5A0C-46B2-ABE8-907181773B6D}"/>
              </a:ext>
            </a:extLst>
          </p:cNvPr>
          <p:cNvSpPr/>
          <p:nvPr/>
        </p:nvSpPr>
        <p:spPr>
          <a:xfrm>
            <a:off x="552366" y="4879070"/>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a:ea typeface="+mn-ea"/>
                <a:cs typeface="+mn-cs"/>
              </a:rPr>
              <a:t>___</a:t>
            </a:r>
          </a:p>
        </p:txBody>
      </p:sp>
      <p:sp>
        <p:nvSpPr>
          <p:cNvPr id="29" name="Rectangle 28">
            <a:extLst>
              <a:ext uri="{FF2B5EF4-FFF2-40B4-BE49-F238E27FC236}">
                <a16:creationId xmlns:a16="http://schemas.microsoft.com/office/drawing/2014/main" id="{984E99D3-8A33-43A1-9422-AC121A32F202}"/>
              </a:ext>
            </a:extLst>
          </p:cNvPr>
          <p:cNvSpPr/>
          <p:nvPr/>
        </p:nvSpPr>
        <p:spPr>
          <a:xfrm>
            <a:off x="552366" y="5384726"/>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a:ea typeface="+mn-ea"/>
                <a:cs typeface="+mn-cs"/>
              </a:rPr>
              <a:t>___</a:t>
            </a:r>
          </a:p>
        </p:txBody>
      </p:sp>
      <p:sp>
        <p:nvSpPr>
          <p:cNvPr id="30" name="Rectangle 29">
            <a:extLst>
              <a:ext uri="{FF2B5EF4-FFF2-40B4-BE49-F238E27FC236}">
                <a16:creationId xmlns:a16="http://schemas.microsoft.com/office/drawing/2014/main" id="{3BF7670D-4AFE-4D71-A506-53CA9756DE39}"/>
              </a:ext>
            </a:extLst>
          </p:cNvPr>
          <p:cNvSpPr/>
          <p:nvPr/>
        </p:nvSpPr>
        <p:spPr>
          <a:xfrm>
            <a:off x="552366" y="5894796"/>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a:ea typeface="+mn-ea"/>
                <a:cs typeface="+mn-cs"/>
              </a:rPr>
              <a:t>___</a:t>
            </a:r>
          </a:p>
        </p:txBody>
      </p:sp>
      <p:sp>
        <p:nvSpPr>
          <p:cNvPr id="35" name="TextBox 34">
            <a:extLst>
              <a:ext uri="{FF2B5EF4-FFF2-40B4-BE49-F238E27FC236}">
                <a16:creationId xmlns:a16="http://schemas.microsoft.com/office/drawing/2014/main" id="{72C0BD34-DB97-41C0-B651-744CD64F62B7}"/>
              </a:ext>
            </a:extLst>
          </p:cNvPr>
          <p:cNvSpPr txBox="1"/>
          <p:nvPr/>
        </p:nvSpPr>
        <p:spPr>
          <a:xfrm>
            <a:off x="9427613" y="2278411"/>
            <a:ext cx="2644953" cy="3713321"/>
          </a:xfrm>
          <a:prstGeom prst="wedgeRoundRectCallout">
            <a:avLst>
              <a:gd name="adj1" fmla="val -60042"/>
              <a:gd name="adj2" fmla="val -21365"/>
              <a:gd name="adj3" fmla="val 16667"/>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Pot-au-feu</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(‘pot on the fire’) is a traditional beef stew, often considered the national dish of France.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6" name="Picture 2" descr="the meal Pot-au-feu">
            <a:extLst>
              <a:ext uri="{FF2B5EF4-FFF2-40B4-BE49-F238E27FC236}">
                <a16:creationId xmlns:a16="http://schemas.microsoft.com/office/drawing/2014/main" id="{7B99A14A-6245-4F98-8636-ED3D5B19F5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0089" y="4775625"/>
            <a:ext cx="1800000" cy="97302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096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38" grpId="0" animBg="1"/>
      <p:bldP spid="39" grpId="0" animBg="1"/>
      <p:bldP spid="40" grpId="0" animBg="1"/>
      <p:bldP spid="41" grpId="0" animBg="1"/>
      <p:bldP spid="42" grpId="0" animBg="1"/>
      <p:bldP spid="43" grpId="0" animBg="1"/>
      <p:bldP spid="24" grpId="0" animBg="1"/>
      <p:bldP spid="3" grpId="0" animBg="1"/>
      <p:bldP spid="25" grpId="0" animBg="1"/>
      <p:bldP spid="26" grpId="0" animBg="1"/>
      <p:bldP spid="27" grpId="0" animBg="1"/>
      <p:bldP spid="28" grpId="0" animBg="1"/>
      <p:bldP spid="29" grpId="0" animBg="1"/>
      <p:bldP spid="30"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Karaoke SSC</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95709" y="247046"/>
            <a:ext cx="126161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3745089" y="39567"/>
            <a:ext cx="91025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Femininform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Wort.</a:t>
            </a:r>
          </a:p>
        </p:txBody>
      </p:sp>
      <p:sp>
        <p:nvSpPr>
          <p:cNvPr id="33" name="TextBox 32">
            <a:extLst>
              <a:ext uri="{FF2B5EF4-FFF2-40B4-BE49-F238E27FC236}">
                <a16:creationId xmlns:a16="http://schemas.microsoft.com/office/drawing/2014/main" id="{FB395523-1846-4274-90CF-13BDA14EA119}"/>
              </a:ext>
            </a:extLst>
          </p:cNvPr>
          <p:cNvSpPr txBox="1"/>
          <p:nvPr/>
        </p:nvSpPr>
        <p:spPr>
          <a:xfrm>
            <a:off x="3745089" y="454066"/>
            <a:ext cx="6085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Partner*in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6" name="Picture 2" descr="a singer">
            <a:extLst>
              <a:ext uri="{FF2B5EF4-FFF2-40B4-BE49-F238E27FC236}">
                <a16:creationId xmlns:a16="http://schemas.microsoft.com/office/drawing/2014/main" id="{DC6F8245-C867-4029-9942-E059CC627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7400" y="2856713"/>
            <a:ext cx="1950390" cy="3498192"/>
          </a:xfrm>
          <a:prstGeom prst="rect">
            <a:avLst/>
          </a:prstGeom>
          <a:noFill/>
          <a:extLst>
            <a:ext uri="{909E8E84-426E-40DD-AFC4-6F175D3DCCD1}">
              <a14:hiddenFill xmlns:a14="http://schemas.microsoft.com/office/drawing/2010/main">
                <a:solidFill>
                  <a:srgbClr val="FFFFFF"/>
                </a:solidFill>
              </a14:hiddenFill>
            </a:ext>
          </a:extLst>
        </p:spPr>
      </p:pic>
      <p:sp>
        <p:nvSpPr>
          <p:cNvPr id="16" name="Action Button: Custom 16">
            <a:hlinkClick r:id="" action="ppaction://noaction" highlightClick="1">
              <a:snd r:embed="rId5" name="9.1.1.3 Slide 14 Forscherin.wav"/>
            </a:hlinkClick>
            <a:extLst>
              <a:ext uri="{FF2B5EF4-FFF2-40B4-BE49-F238E27FC236}">
                <a16:creationId xmlns:a16="http://schemas.microsoft.com/office/drawing/2014/main" id="{4ADE1D05-CF06-4DC3-AD23-CA8C047D8692}"/>
              </a:ext>
            </a:extLst>
          </p:cNvPr>
          <p:cNvSpPr/>
          <p:nvPr/>
        </p:nvSpPr>
        <p:spPr>
          <a:xfrm>
            <a:off x="1066264" y="2459668"/>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6" name="TextBox 5">
            <a:extLst>
              <a:ext uri="{FF2B5EF4-FFF2-40B4-BE49-F238E27FC236}">
                <a16:creationId xmlns:a16="http://schemas.microsoft.com/office/drawing/2014/main" id="{B78AC31A-A091-4C85-A624-65AD5240E6BA}"/>
              </a:ext>
            </a:extLst>
          </p:cNvPr>
          <p:cNvSpPr txBox="1"/>
          <p:nvPr/>
        </p:nvSpPr>
        <p:spPr>
          <a:xfrm>
            <a:off x="1568798" y="2429140"/>
            <a:ext cx="1563531"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Forscher</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5" name="Action Button: Custom 16">
            <a:hlinkClick r:id="" action="ppaction://noaction" highlightClick="1">
              <a:snd r:embed="rId6" name="9.1.1.3 Slide 14 Autorin .wav"/>
            </a:hlinkClick>
            <a:extLst>
              <a:ext uri="{FF2B5EF4-FFF2-40B4-BE49-F238E27FC236}">
                <a16:creationId xmlns:a16="http://schemas.microsoft.com/office/drawing/2014/main" id="{2297B77D-BA3F-4894-80CB-76388DD37516}"/>
              </a:ext>
            </a:extLst>
          </p:cNvPr>
          <p:cNvSpPr/>
          <p:nvPr/>
        </p:nvSpPr>
        <p:spPr>
          <a:xfrm>
            <a:off x="3287490" y="1867347"/>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7" name="TextBox 6">
            <a:extLst>
              <a:ext uri="{FF2B5EF4-FFF2-40B4-BE49-F238E27FC236}">
                <a16:creationId xmlns:a16="http://schemas.microsoft.com/office/drawing/2014/main" id="{8560C12B-6D88-47CC-BF2A-06B8B599E4E7}"/>
              </a:ext>
            </a:extLst>
          </p:cNvPr>
          <p:cNvSpPr txBox="1"/>
          <p:nvPr/>
        </p:nvSpPr>
        <p:spPr>
          <a:xfrm>
            <a:off x="3799183" y="1874115"/>
            <a:ext cx="1007383"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Autor</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4" name="Action Button: Custom 16">
            <a:hlinkClick r:id="" action="ppaction://noaction" highlightClick="1">
              <a:snd r:embed="rId7" name="9.1.1.3 Slide 14 Wissenschaftlerin.wav"/>
            </a:hlinkClick>
            <a:extLst>
              <a:ext uri="{FF2B5EF4-FFF2-40B4-BE49-F238E27FC236}">
                <a16:creationId xmlns:a16="http://schemas.microsoft.com/office/drawing/2014/main" id="{97A47CAC-004F-4F1A-BFC0-80F59E0D33FC}"/>
              </a:ext>
            </a:extLst>
          </p:cNvPr>
          <p:cNvSpPr/>
          <p:nvPr/>
        </p:nvSpPr>
        <p:spPr>
          <a:xfrm>
            <a:off x="3659771" y="1025419"/>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9414CBDD-6C27-4E4D-972B-1118A0F7D09D}"/>
              </a:ext>
            </a:extLst>
          </p:cNvPr>
          <p:cNvSpPr txBox="1"/>
          <p:nvPr/>
        </p:nvSpPr>
        <p:spPr>
          <a:xfrm>
            <a:off x="4191519" y="1030437"/>
            <a:ext cx="2627115"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Wissenschaftler</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3" name="Action Button: Custom 16">
            <a:hlinkClick r:id="" action="ppaction://noaction" highlightClick="1">
              <a:snd r:embed="rId8" name="9.1.1.3 Slide 14 Komponistin.wav"/>
            </a:hlinkClick>
            <a:extLst>
              <a:ext uri="{FF2B5EF4-FFF2-40B4-BE49-F238E27FC236}">
                <a16:creationId xmlns:a16="http://schemas.microsoft.com/office/drawing/2014/main" id="{796BFB71-7B20-4CF0-B386-EBF5F6BC938A}"/>
              </a:ext>
            </a:extLst>
          </p:cNvPr>
          <p:cNvSpPr/>
          <p:nvPr/>
        </p:nvSpPr>
        <p:spPr>
          <a:xfrm>
            <a:off x="2445493" y="3290901"/>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EE7825C5-6DB3-4B63-B63D-74A83BD6662A}"/>
              </a:ext>
            </a:extLst>
          </p:cNvPr>
          <p:cNvSpPr txBox="1"/>
          <p:nvPr/>
        </p:nvSpPr>
        <p:spPr>
          <a:xfrm>
            <a:off x="2957186" y="3290901"/>
            <a:ext cx="1968978"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Komponist</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2" name="Action Button: Custom 16">
            <a:hlinkClick r:id="" action="ppaction://noaction" highlightClick="1">
              <a:snd r:embed="rId9" name="9.1.1.3 Slide 14 Touristin.wav"/>
            </a:hlinkClick>
            <a:extLst>
              <a:ext uri="{FF2B5EF4-FFF2-40B4-BE49-F238E27FC236}">
                <a16:creationId xmlns:a16="http://schemas.microsoft.com/office/drawing/2014/main" id="{A85AC438-655F-4C5A-BDEA-5F8B4D009D1A}"/>
              </a:ext>
            </a:extLst>
          </p:cNvPr>
          <p:cNvSpPr/>
          <p:nvPr/>
        </p:nvSpPr>
        <p:spPr>
          <a:xfrm>
            <a:off x="1478584" y="4147986"/>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B659F78B-8E1F-4502-84D2-0FE3AED58FAF}"/>
              </a:ext>
            </a:extLst>
          </p:cNvPr>
          <p:cNvSpPr txBox="1"/>
          <p:nvPr/>
        </p:nvSpPr>
        <p:spPr>
          <a:xfrm flipH="1">
            <a:off x="1971269" y="4153500"/>
            <a:ext cx="1277900"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Tourist</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1" name="Action Button: Custom 16">
            <a:hlinkClick r:id="" action="ppaction://noaction" highlightClick="1">
              <a:snd r:embed="rId10" name="9.1.1.3 Slide 14 Aktivistin.wav"/>
            </a:hlinkClick>
            <a:extLst>
              <a:ext uri="{FF2B5EF4-FFF2-40B4-BE49-F238E27FC236}">
                <a16:creationId xmlns:a16="http://schemas.microsoft.com/office/drawing/2014/main" id="{893CA9F9-9403-44A0-8875-7B275DAC6FC3}"/>
              </a:ext>
            </a:extLst>
          </p:cNvPr>
          <p:cNvSpPr/>
          <p:nvPr/>
        </p:nvSpPr>
        <p:spPr>
          <a:xfrm>
            <a:off x="926347" y="1497257"/>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TextBox 13">
            <a:extLst>
              <a:ext uri="{FF2B5EF4-FFF2-40B4-BE49-F238E27FC236}">
                <a16:creationId xmlns:a16="http://schemas.microsoft.com/office/drawing/2014/main" id="{74471356-3BDA-445D-917D-C59B32F3053A}"/>
              </a:ext>
            </a:extLst>
          </p:cNvPr>
          <p:cNvSpPr txBox="1"/>
          <p:nvPr/>
        </p:nvSpPr>
        <p:spPr>
          <a:xfrm>
            <a:off x="1438040" y="1504511"/>
            <a:ext cx="1558237"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Aktivist</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0" name="Action Button: Custom 16">
            <a:hlinkClick r:id="" action="ppaction://noaction" highlightClick="1">
              <a:snd r:embed="rId11" name="9.1.1.3 Slide 14 Erfinderin.wav"/>
            </a:hlinkClick>
            <a:extLst>
              <a:ext uri="{FF2B5EF4-FFF2-40B4-BE49-F238E27FC236}">
                <a16:creationId xmlns:a16="http://schemas.microsoft.com/office/drawing/2014/main" id="{B9D6D802-86D5-4716-B128-0CF2CCC7DC46}"/>
              </a:ext>
            </a:extLst>
          </p:cNvPr>
          <p:cNvSpPr/>
          <p:nvPr/>
        </p:nvSpPr>
        <p:spPr>
          <a:xfrm>
            <a:off x="4591761" y="5110445"/>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5" name="TextBox 14">
            <a:extLst>
              <a:ext uri="{FF2B5EF4-FFF2-40B4-BE49-F238E27FC236}">
                <a16:creationId xmlns:a16="http://schemas.microsoft.com/office/drawing/2014/main" id="{D4803906-C1C7-4C8B-AC90-8D49CC2FA492}"/>
              </a:ext>
            </a:extLst>
          </p:cNvPr>
          <p:cNvSpPr txBox="1"/>
          <p:nvPr/>
        </p:nvSpPr>
        <p:spPr>
          <a:xfrm>
            <a:off x="5116963" y="5110445"/>
            <a:ext cx="1323841"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Erfinder</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57228745-796E-4D6C-BCC2-E2046F7DFB58}"/>
              </a:ext>
            </a:extLst>
          </p:cNvPr>
          <p:cNvSpPr txBox="1"/>
          <p:nvPr/>
        </p:nvSpPr>
        <p:spPr>
          <a:xfrm>
            <a:off x="5116963" y="5589130"/>
            <a:ext cx="13638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[inventor]</a:t>
            </a:r>
          </a:p>
        </p:txBody>
      </p:sp>
      <p:sp>
        <p:nvSpPr>
          <p:cNvPr id="19" name="Action Button: Custom 16">
            <a:hlinkClick r:id="" action="ppaction://noaction" highlightClick="1">
              <a:snd r:embed="rId12" name="9.1.1.3 Slide 14 Astronautin.wav"/>
            </a:hlinkClick>
            <a:extLst>
              <a:ext uri="{FF2B5EF4-FFF2-40B4-BE49-F238E27FC236}">
                <a16:creationId xmlns:a16="http://schemas.microsoft.com/office/drawing/2014/main" id="{11C0E8A4-248C-4864-90F0-15BB765E03F5}"/>
              </a:ext>
            </a:extLst>
          </p:cNvPr>
          <p:cNvSpPr/>
          <p:nvPr/>
        </p:nvSpPr>
        <p:spPr>
          <a:xfrm>
            <a:off x="1877949" y="5173174"/>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3" name="TextBox 12">
            <a:extLst>
              <a:ext uri="{FF2B5EF4-FFF2-40B4-BE49-F238E27FC236}">
                <a16:creationId xmlns:a16="http://schemas.microsoft.com/office/drawing/2014/main" id="{191B75F1-FEAE-4048-8109-DB4EB90CCBF3}"/>
              </a:ext>
            </a:extLst>
          </p:cNvPr>
          <p:cNvSpPr txBox="1"/>
          <p:nvPr/>
        </p:nvSpPr>
        <p:spPr>
          <a:xfrm>
            <a:off x="2382469" y="5169353"/>
            <a:ext cx="1763014"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Astronaut</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8" name="Action Button: Custom 16">
            <a:hlinkClick r:id="" action="ppaction://noaction" highlightClick="1">
              <a:snd r:embed="rId13" name="9.1.1.3 Slide 14 Konigin.wav"/>
            </a:hlinkClick>
            <a:extLst>
              <a:ext uri="{FF2B5EF4-FFF2-40B4-BE49-F238E27FC236}">
                <a16:creationId xmlns:a16="http://schemas.microsoft.com/office/drawing/2014/main" id="{741AEB69-B1A1-4EEB-BAE3-FBBAF048ACB7}"/>
              </a:ext>
            </a:extLst>
          </p:cNvPr>
          <p:cNvSpPr/>
          <p:nvPr/>
        </p:nvSpPr>
        <p:spPr>
          <a:xfrm>
            <a:off x="4064087" y="4199305"/>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2" name="TextBox 11">
            <a:extLst>
              <a:ext uri="{FF2B5EF4-FFF2-40B4-BE49-F238E27FC236}">
                <a16:creationId xmlns:a16="http://schemas.microsoft.com/office/drawing/2014/main" id="{A6759C6F-D37C-49CA-B400-07CC9232AB89}"/>
              </a:ext>
            </a:extLst>
          </p:cNvPr>
          <p:cNvSpPr txBox="1"/>
          <p:nvPr/>
        </p:nvSpPr>
        <p:spPr>
          <a:xfrm>
            <a:off x="4575274" y="4200217"/>
            <a:ext cx="1277900"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König</a:t>
            </a:r>
          </a:p>
        </p:txBody>
      </p:sp>
      <p:sp>
        <p:nvSpPr>
          <p:cNvPr id="17" name="Action Button: Custom 16">
            <a:hlinkClick r:id="" action="ppaction://noaction" highlightClick="1">
              <a:snd r:embed="rId14" name="9.1.1.3 Slide 14 Theologin.wav"/>
            </a:hlinkClick>
            <a:extLst>
              <a:ext uri="{FF2B5EF4-FFF2-40B4-BE49-F238E27FC236}">
                <a16:creationId xmlns:a16="http://schemas.microsoft.com/office/drawing/2014/main" id="{E1E217F3-316C-412C-937D-099BEA80C81A}"/>
              </a:ext>
            </a:extLst>
          </p:cNvPr>
          <p:cNvSpPr/>
          <p:nvPr/>
        </p:nvSpPr>
        <p:spPr>
          <a:xfrm>
            <a:off x="4156695" y="2632774"/>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10</a:t>
            </a:r>
          </a:p>
        </p:txBody>
      </p:sp>
      <p:sp>
        <p:nvSpPr>
          <p:cNvPr id="11" name="TextBox 10">
            <a:extLst>
              <a:ext uri="{FF2B5EF4-FFF2-40B4-BE49-F238E27FC236}">
                <a16:creationId xmlns:a16="http://schemas.microsoft.com/office/drawing/2014/main" id="{FE3CCECD-0227-4733-8828-0AB0D020C7C6}"/>
              </a:ext>
            </a:extLst>
          </p:cNvPr>
          <p:cNvSpPr txBox="1"/>
          <p:nvPr/>
        </p:nvSpPr>
        <p:spPr>
          <a:xfrm>
            <a:off x="4668389" y="2632574"/>
            <a:ext cx="1843435"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Theolog</a:t>
            </a:r>
            <a:r>
              <a:rPr kumimoji="0" lang="fr-FR" sz="2400" b="0" i="1"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t>
            </a:r>
            <a:endParaRPr kumimoji="0" lang="fr-FR" sz="24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7" name="Speech Bubble: Rectangle with Corners Rounded 26">
            <a:extLst>
              <a:ext uri="{FF2B5EF4-FFF2-40B4-BE49-F238E27FC236}">
                <a16:creationId xmlns:a16="http://schemas.microsoft.com/office/drawing/2014/main" id="{918D3DD6-38C4-4430-A1A1-EA1CE2E9D01F}"/>
              </a:ext>
            </a:extLst>
          </p:cNvPr>
          <p:cNvSpPr/>
          <p:nvPr/>
        </p:nvSpPr>
        <p:spPr>
          <a:xfrm>
            <a:off x="9065246" y="924739"/>
            <a:ext cx="2882599" cy="1086598"/>
          </a:xfrm>
          <a:prstGeom prst="wedgeRoundRectCallout">
            <a:avLst>
              <a:gd name="adj1" fmla="val -27993"/>
              <a:gd name="adj2" fmla="val 6609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Add </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in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male person nouns to make female nouns.</a:t>
            </a:r>
          </a:p>
        </p:txBody>
      </p:sp>
      <p:sp>
        <p:nvSpPr>
          <p:cNvPr id="28" name="Speech Bubble: Rectangle with Corners Rounded 27">
            <a:extLst>
              <a:ext uri="{FF2B5EF4-FFF2-40B4-BE49-F238E27FC236}">
                <a16:creationId xmlns:a16="http://schemas.microsoft.com/office/drawing/2014/main" id="{55A088A2-EACE-47B0-AB00-2C0781532AE4}"/>
              </a:ext>
            </a:extLst>
          </p:cNvPr>
          <p:cNvSpPr/>
          <p:nvPr/>
        </p:nvSpPr>
        <p:spPr>
          <a:xfrm>
            <a:off x="5186607" y="1667651"/>
            <a:ext cx="1968978" cy="645672"/>
          </a:xfrm>
          <a:prstGeom prst="wedgeRoundRectCallout">
            <a:avLst>
              <a:gd name="adj1" fmla="val -23621"/>
              <a:gd name="adj2" fmla="val 8121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Drop the –e ending first!</a:t>
            </a:r>
          </a:p>
        </p:txBody>
      </p:sp>
      <p:sp>
        <p:nvSpPr>
          <p:cNvPr id="30" name="Rectangle 29" descr="background box">
            <a:extLst>
              <a:ext uri="{FF2B5EF4-FFF2-40B4-BE49-F238E27FC236}">
                <a16:creationId xmlns:a16="http://schemas.microsoft.com/office/drawing/2014/main" id="{7BE87A3B-EC7F-4254-B911-82D415EBC1EB}"/>
              </a:ext>
            </a:extLst>
          </p:cNvPr>
          <p:cNvSpPr/>
          <p:nvPr/>
        </p:nvSpPr>
        <p:spPr>
          <a:xfrm>
            <a:off x="6717184" y="2406834"/>
            <a:ext cx="5338727" cy="3803682"/>
          </a:xfrm>
          <a:prstGeom prst="rect">
            <a:avLst/>
          </a:prstGeom>
          <a:solidFill>
            <a:srgbClr val="D0F5FF">
              <a:alpha val="56078"/>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76711F73-C554-402A-A269-863F21177566}"/>
              </a:ext>
            </a:extLst>
          </p:cNvPr>
          <p:cNvSpPr txBox="1"/>
          <p:nvPr/>
        </p:nvSpPr>
        <p:spPr>
          <a:xfrm>
            <a:off x="7323271" y="2456389"/>
            <a:ext cx="41265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Gendersternchen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(Gender</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Star)</a:t>
            </a:r>
          </a:p>
        </p:txBody>
      </p:sp>
      <p:sp>
        <p:nvSpPr>
          <p:cNvPr id="32" name="TextBox 31">
            <a:extLst>
              <a:ext uri="{FF2B5EF4-FFF2-40B4-BE49-F238E27FC236}">
                <a16:creationId xmlns:a16="http://schemas.microsoft.com/office/drawing/2014/main" id="{0ABD7A7A-23DF-408C-BE69-5BD6536E5E40}"/>
              </a:ext>
            </a:extLst>
          </p:cNvPr>
          <p:cNvSpPr txBox="1"/>
          <p:nvPr/>
        </p:nvSpPr>
        <p:spPr>
          <a:xfrm>
            <a:off x="6777900" y="3061677"/>
            <a:ext cx="527801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 symbol is sometimes used as a more inclusive way of differentiating male/female role nouns.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Lehrer*in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Lehrer/</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Lehrerin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is placed</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between the m/f forms to symbolise all genders in between and it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makes it possible not to specify gender.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Alex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Künstler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130056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6"/>
                                        </p:tgtEl>
                                        <p:attrNameLst>
                                          <p:attrName>fillcolor</p:attrName>
                                        </p:attrNameLst>
                                      </p:cBhvr>
                                      <p:to>
                                        <a:schemeClr val="accent2"/>
                                      </p:to>
                                    </p:animClr>
                                    <p:set>
                                      <p:cBhvr>
                                        <p:cTn id="27" dur="2000" fill="hold"/>
                                        <p:tgtEl>
                                          <p:spTgt spid="6"/>
                                        </p:tgtEl>
                                        <p:attrNameLst>
                                          <p:attrName>fill.type</p:attrName>
                                        </p:attrNameLst>
                                      </p:cBhvr>
                                      <p:to>
                                        <p:strVal val="solid"/>
                                      </p:to>
                                    </p:set>
                                    <p:set>
                                      <p:cBhvr>
                                        <p:cTn id="28" dur="2000" fill="hold"/>
                                        <p:tgtEl>
                                          <p:spTgt spid="6"/>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7"/>
                                        </p:tgtEl>
                                        <p:attrNameLst>
                                          <p:attrName>fillcolor</p:attrName>
                                        </p:attrNameLst>
                                      </p:cBhvr>
                                      <p:to>
                                        <a:schemeClr val="accent2"/>
                                      </p:to>
                                    </p:animClr>
                                    <p:set>
                                      <p:cBhvr>
                                        <p:cTn id="33" dur="2000" fill="hold"/>
                                        <p:tgtEl>
                                          <p:spTgt spid="7"/>
                                        </p:tgtEl>
                                        <p:attrNameLst>
                                          <p:attrName>fill.type</p:attrName>
                                        </p:attrNameLst>
                                      </p:cBhvr>
                                      <p:to>
                                        <p:strVal val="solid"/>
                                      </p:to>
                                    </p:set>
                                    <p:set>
                                      <p:cBhvr>
                                        <p:cTn id="34" dur="2000" fill="hold"/>
                                        <p:tgtEl>
                                          <p:spTgt spid="7"/>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8"/>
                                        </p:tgtEl>
                                        <p:attrNameLst>
                                          <p:attrName>fillcolor</p:attrName>
                                        </p:attrNameLst>
                                      </p:cBhvr>
                                      <p:to>
                                        <a:schemeClr val="accent2"/>
                                      </p:to>
                                    </p:animClr>
                                    <p:set>
                                      <p:cBhvr>
                                        <p:cTn id="39" dur="2000" fill="hold"/>
                                        <p:tgtEl>
                                          <p:spTgt spid="8"/>
                                        </p:tgtEl>
                                        <p:attrNameLst>
                                          <p:attrName>fill.type</p:attrName>
                                        </p:attrNameLst>
                                      </p:cBhvr>
                                      <p:to>
                                        <p:strVal val="solid"/>
                                      </p:to>
                                    </p:set>
                                    <p:set>
                                      <p:cBhvr>
                                        <p:cTn id="40" dur="2000" fill="hold"/>
                                        <p:tgtEl>
                                          <p:spTgt spid="8"/>
                                        </p:tgtEl>
                                        <p:attrNameLst>
                                          <p:attrName>fill.on</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9"/>
                                        </p:tgtEl>
                                        <p:attrNameLst>
                                          <p:attrName>fillcolor</p:attrName>
                                        </p:attrNameLst>
                                      </p:cBhvr>
                                      <p:to>
                                        <a:schemeClr val="accent2"/>
                                      </p:to>
                                    </p:animClr>
                                    <p:set>
                                      <p:cBhvr>
                                        <p:cTn id="45" dur="2000" fill="hold"/>
                                        <p:tgtEl>
                                          <p:spTgt spid="9"/>
                                        </p:tgtEl>
                                        <p:attrNameLst>
                                          <p:attrName>fill.type</p:attrName>
                                        </p:attrNameLst>
                                      </p:cBhvr>
                                      <p:to>
                                        <p:strVal val="solid"/>
                                      </p:to>
                                    </p:set>
                                    <p:set>
                                      <p:cBhvr>
                                        <p:cTn id="46" dur="2000" fill="hold"/>
                                        <p:tgtEl>
                                          <p:spTgt spid="9"/>
                                        </p:tgtEl>
                                        <p:attrNameLst>
                                          <p:attrName>fill.on</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0"/>
                                        </p:tgtEl>
                                        <p:attrNameLst>
                                          <p:attrName>fillcolor</p:attrName>
                                        </p:attrNameLst>
                                      </p:cBhvr>
                                      <p:to>
                                        <a:schemeClr val="accent2"/>
                                      </p:to>
                                    </p:animClr>
                                    <p:set>
                                      <p:cBhvr>
                                        <p:cTn id="51" dur="2000" fill="hold"/>
                                        <p:tgtEl>
                                          <p:spTgt spid="10"/>
                                        </p:tgtEl>
                                        <p:attrNameLst>
                                          <p:attrName>fill.type</p:attrName>
                                        </p:attrNameLst>
                                      </p:cBhvr>
                                      <p:to>
                                        <p:strVal val="solid"/>
                                      </p:to>
                                    </p:set>
                                    <p:set>
                                      <p:cBhvr>
                                        <p:cTn id="52" dur="2000" fill="hold"/>
                                        <p:tgtEl>
                                          <p:spTgt spid="10"/>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4"/>
                                        </p:tgtEl>
                                        <p:attrNameLst>
                                          <p:attrName>fillcolor</p:attrName>
                                        </p:attrNameLst>
                                      </p:cBhvr>
                                      <p:to>
                                        <a:schemeClr val="accent2"/>
                                      </p:to>
                                    </p:animClr>
                                    <p:set>
                                      <p:cBhvr>
                                        <p:cTn id="57" dur="2000" fill="hold"/>
                                        <p:tgtEl>
                                          <p:spTgt spid="14"/>
                                        </p:tgtEl>
                                        <p:attrNameLst>
                                          <p:attrName>fill.type</p:attrName>
                                        </p:attrNameLst>
                                      </p:cBhvr>
                                      <p:to>
                                        <p:strVal val="solid"/>
                                      </p:to>
                                    </p:set>
                                    <p:set>
                                      <p:cBhvr>
                                        <p:cTn id="58" dur="2000" fill="hold"/>
                                        <p:tgtEl>
                                          <p:spTgt spid="14"/>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 presetClass="emph" presetSubtype="2" fill="hold" nodeType="clickEffect">
                                  <p:stCondLst>
                                    <p:cond delay="0"/>
                                  </p:stCondLst>
                                  <p:childTnLst>
                                    <p:animClr clrSpc="rgb" dir="cw">
                                      <p:cBhvr>
                                        <p:cTn id="62" dur="2000" fill="hold"/>
                                        <p:tgtEl>
                                          <p:spTgt spid="15"/>
                                        </p:tgtEl>
                                        <p:attrNameLst>
                                          <p:attrName>fillcolor</p:attrName>
                                        </p:attrNameLst>
                                      </p:cBhvr>
                                      <p:to>
                                        <a:schemeClr val="accent2"/>
                                      </p:to>
                                    </p:animClr>
                                    <p:set>
                                      <p:cBhvr>
                                        <p:cTn id="63" dur="2000" fill="hold"/>
                                        <p:tgtEl>
                                          <p:spTgt spid="15"/>
                                        </p:tgtEl>
                                        <p:attrNameLst>
                                          <p:attrName>fill.type</p:attrName>
                                        </p:attrNameLst>
                                      </p:cBhvr>
                                      <p:to>
                                        <p:strVal val="solid"/>
                                      </p:to>
                                    </p:set>
                                    <p:set>
                                      <p:cBhvr>
                                        <p:cTn id="64" dur="2000" fill="hold"/>
                                        <p:tgtEl>
                                          <p:spTgt spid="15"/>
                                        </p:tgtEl>
                                        <p:attrNameLst>
                                          <p:attrName>fill.on</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cTn>
                              </p:par>
                            </p:childTnLst>
                          </p:cTn>
                        </p:par>
                      </p:childTnLst>
                    </p:cTn>
                  </p:par>
                  <p:par>
                    <p:cTn id="71" fill="hold">
                      <p:stCondLst>
                        <p:cond delay="indefinite"/>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12"/>
                                        </p:tgtEl>
                                        <p:attrNameLst>
                                          <p:attrName>fillcolor</p:attrName>
                                        </p:attrNameLst>
                                      </p:cBhvr>
                                      <p:to>
                                        <a:schemeClr val="accent2"/>
                                      </p:to>
                                    </p:animClr>
                                    <p:set>
                                      <p:cBhvr>
                                        <p:cTn id="75" dur="2000" fill="hold"/>
                                        <p:tgtEl>
                                          <p:spTgt spid="12"/>
                                        </p:tgtEl>
                                        <p:attrNameLst>
                                          <p:attrName>fill.type</p:attrName>
                                        </p:attrNameLst>
                                      </p:cBhvr>
                                      <p:to>
                                        <p:strVal val="solid"/>
                                      </p:to>
                                    </p:set>
                                    <p:set>
                                      <p:cBhvr>
                                        <p:cTn id="76" dur="2000" fill="hold"/>
                                        <p:tgtEl>
                                          <p:spTgt spid="12"/>
                                        </p:tgtEl>
                                        <p:attrNameLst>
                                          <p:attrName>fill.on</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1"/>
                                        </p:tgtEl>
                                        <p:attrNameLst>
                                          <p:attrName>fillcolor</p:attrName>
                                        </p:attrNameLst>
                                      </p:cBhvr>
                                      <p:to>
                                        <a:schemeClr val="accent2"/>
                                      </p:to>
                                    </p:animClr>
                                    <p:set>
                                      <p:cBhvr>
                                        <p:cTn id="81" dur="2000" fill="hold"/>
                                        <p:tgtEl>
                                          <p:spTgt spid="11"/>
                                        </p:tgtEl>
                                        <p:attrNameLst>
                                          <p:attrName>fill.type</p:attrName>
                                        </p:attrNameLst>
                                      </p:cBhvr>
                                      <p:to>
                                        <p:strVal val="solid"/>
                                      </p:to>
                                    </p:set>
                                    <p:set>
                                      <p:cBhvr>
                                        <p:cTn id="82"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7" grpId="0" animBg="1"/>
      <p:bldP spid="28" grpId="0" animBg="1"/>
      <p:bldP spid="30" grpId="0" animBg="1"/>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044" y="81346"/>
            <a:ext cx="51379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a:ea typeface="+mn-ea"/>
                <a:cs typeface="+mn-cs"/>
              </a:rPr>
              <a:t>Completa las frases.</a:t>
            </a:r>
          </a:p>
        </p:txBody>
      </p:sp>
      <p:sp>
        <p:nvSpPr>
          <p:cNvPr id="8" name="Rounded Rectangle 11" descr="background rectangle&#10;">
            <a:extLst>
              <a:ext uri="{FF2B5EF4-FFF2-40B4-BE49-F238E27FC236}">
                <a16:creationId xmlns:a16="http://schemas.microsoft.com/office/drawing/2014/main" id="{9268BA27-9508-448E-9915-ACE234D74542}"/>
              </a:ext>
            </a:extLst>
          </p:cNvPr>
          <p:cNvSpPr/>
          <p:nvPr/>
        </p:nvSpPr>
        <p:spPr>
          <a:xfrm>
            <a:off x="9913942" y="93579"/>
            <a:ext cx="203750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093307" y="-90480"/>
            <a:ext cx="2518611" cy="769039"/>
          </a:xfrm>
        </p:spPr>
        <p:txBody>
          <a:bodyPr>
            <a:normAutofit/>
          </a:bodyPr>
          <a:lstStyle/>
          <a:p>
            <a:r>
              <a:rPr lang="en-GB" sz="1800" b="1" dirty="0">
                <a:solidFill>
                  <a:prstClr val="white"/>
                </a:solidFill>
              </a:rPr>
              <a:t>leer / escribir</a:t>
            </a:r>
            <a:endParaRPr lang="en-US" sz="1800" dirty="0"/>
          </a:p>
        </p:txBody>
      </p:sp>
      <p:pic>
        <p:nvPicPr>
          <p:cNvPr id="6" name="Picture 5" descr="important buildings in Barcelona"/>
          <p:cNvPicPr>
            <a:picLocks noChangeAspect="1"/>
          </p:cNvPicPr>
          <p:nvPr/>
        </p:nvPicPr>
        <p:blipFill rotWithShape="1">
          <a:blip r:embed="rId3" cstate="print">
            <a:extLst>
              <a:ext uri="{28A0092B-C50C-407E-A947-70E740481C1C}">
                <a14:useLocalDpi xmlns:a14="http://schemas.microsoft.com/office/drawing/2010/main" val="0"/>
              </a:ext>
            </a:extLst>
          </a:blip>
          <a:srcRect r="42590"/>
          <a:stretch/>
        </p:blipFill>
        <p:spPr>
          <a:xfrm>
            <a:off x="153982" y="678559"/>
            <a:ext cx="1972068" cy="3186825"/>
          </a:xfrm>
          <a:prstGeom prst="rect">
            <a:avLst/>
          </a:prstGeom>
        </p:spPr>
      </p:pic>
      <p:pic>
        <p:nvPicPr>
          <p:cNvPr id="7" name="Picture 6" descr="important buildings in Barcelona"/>
          <p:cNvPicPr>
            <a:picLocks noChangeAspect="1"/>
          </p:cNvPicPr>
          <p:nvPr/>
        </p:nvPicPr>
        <p:blipFill rotWithShape="1">
          <a:blip r:embed="rId4">
            <a:extLst>
              <a:ext uri="{28A0092B-C50C-407E-A947-70E740481C1C}">
                <a14:useLocalDpi xmlns:a14="http://schemas.microsoft.com/office/drawing/2010/main" val="0"/>
              </a:ext>
            </a:extLst>
          </a:blip>
          <a:srcRect t="11842"/>
          <a:stretch/>
        </p:blipFill>
        <p:spPr>
          <a:xfrm>
            <a:off x="1916438" y="678559"/>
            <a:ext cx="2378496" cy="2621047"/>
          </a:xfrm>
          <a:prstGeom prst="rect">
            <a:avLst/>
          </a:prstGeom>
        </p:spPr>
      </p:pic>
      <p:sp>
        <p:nvSpPr>
          <p:cNvPr id="13" name="TextBox 12"/>
          <p:cNvSpPr txBox="1"/>
          <p:nvPr/>
        </p:nvSpPr>
        <p:spPr>
          <a:xfrm>
            <a:off x="2163749" y="3398259"/>
            <a:ext cx="2131185" cy="400110"/>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[are important]</a:t>
            </a:r>
          </a:p>
        </p:txBody>
      </p:sp>
      <p:sp>
        <p:nvSpPr>
          <p:cNvPr id="5" name="Rectangle 4"/>
          <p:cNvSpPr/>
          <p:nvPr/>
        </p:nvSpPr>
        <p:spPr>
          <a:xfrm>
            <a:off x="4432910" y="898624"/>
            <a:ext cx="1689298" cy="1054385"/>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Casa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Batlló</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y Casa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Milá</a:t>
            </a:r>
            <a:endParaRPr kumimoji="0" lang="en-US" sz="20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10" name="Picture 9" descr="important buildings in Spai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6331" y="1029582"/>
            <a:ext cx="3055887" cy="4071807"/>
          </a:xfrm>
          <a:prstGeom prst="rect">
            <a:avLst/>
          </a:prstGeom>
        </p:spPr>
      </p:pic>
      <p:pic>
        <p:nvPicPr>
          <p:cNvPr id="11" name="Picture 10" descr="important buildings in Spai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9482" y="175420"/>
            <a:ext cx="2951972" cy="3689965"/>
          </a:xfrm>
          <a:prstGeom prst="rect">
            <a:avLst/>
          </a:prstGeom>
        </p:spPr>
      </p:pic>
      <p:sp>
        <p:nvSpPr>
          <p:cNvPr id="14" name="TextBox 13"/>
          <p:cNvSpPr txBox="1"/>
          <p:nvPr/>
        </p:nvSpPr>
        <p:spPr>
          <a:xfrm>
            <a:off x="6466552" y="3383434"/>
            <a:ext cx="2398048" cy="400110"/>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[are in the centre]</a:t>
            </a:r>
          </a:p>
        </p:txBody>
      </p:sp>
      <p:sp>
        <p:nvSpPr>
          <p:cNvPr id="12" name="TextBox 11"/>
          <p:cNvSpPr txBox="1"/>
          <p:nvPr/>
        </p:nvSpPr>
        <p:spPr>
          <a:xfrm>
            <a:off x="108044" y="3947227"/>
            <a:ext cx="7961135" cy="2308324"/>
          </a:xfrm>
          <a:prstGeom prst="rect">
            <a:avLst/>
          </a:prstGeom>
          <a:noFill/>
          <a:ln w="76200">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a:ea typeface="+mn-ea"/>
                <a:cs typeface="+mn-cs"/>
              </a:rPr>
              <a:t>En Barcelona hay unos </a:t>
            </a:r>
            <a:r>
              <a:rPr kumimoji="0" lang="en-GB" sz="3600" b="0" i="0" u="none" strike="noStrike" kern="1200" cap="none" spc="0" normalizeH="0" baseline="0" noProof="0" dirty="0" err="1">
                <a:ln>
                  <a:noFill/>
                </a:ln>
                <a:solidFill>
                  <a:srgbClr val="4472C4">
                    <a:lumMod val="50000"/>
                  </a:srgbClr>
                </a:solidFill>
                <a:effectLst/>
                <a:uLnTx/>
                <a:uFillTx/>
                <a:latin typeface="Century Gothic"/>
                <a:ea typeface="+mn-ea"/>
                <a:cs typeface="+mn-cs"/>
              </a:rPr>
              <a:t>edificios</a:t>
            </a:r>
            <a:r>
              <a:rPr kumimoji="0" lang="en-GB" sz="3600" b="0" i="0" u="none" strike="noStrike" kern="1200" cap="none" spc="0" normalizeH="0" baseline="0" noProof="0" dirty="0">
                <a:ln>
                  <a:noFill/>
                </a:ln>
                <a:solidFill>
                  <a:srgbClr val="4472C4">
                    <a:lumMod val="50000"/>
                  </a:srgbClr>
                </a:solidFill>
                <a:effectLst/>
                <a:uLnTx/>
                <a:uFillTx/>
                <a:latin typeface="Century Gothic"/>
                <a:ea typeface="+mn-ea"/>
                <a:cs typeface="+mn-cs"/>
              </a:rPr>
              <a:t> y unas iglesias.  Los </a:t>
            </a:r>
            <a:r>
              <a:rPr kumimoji="0" lang="en-GB" sz="3600" b="0" i="0" u="none" strike="noStrike" kern="1200" cap="none" spc="0" normalizeH="0" baseline="0" noProof="0" dirty="0" err="1">
                <a:ln>
                  <a:noFill/>
                </a:ln>
                <a:solidFill>
                  <a:srgbClr val="4472C4">
                    <a:lumMod val="50000"/>
                  </a:srgbClr>
                </a:solidFill>
                <a:effectLst/>
                <a:uLnTx/>
                <a:uFillTx/>
                <a:latin typeface="Century Gothic"/>
                <a:ea typeface="+mn-ea"/>
                <a:cs typeface="+mn-cs"/>
              </a:rPr>
              <a:t>edificios</a:t>
            </a:r>
            <a:r>
              <a:rPr kumimoji="0" lang="en-GB" sz="3600" b="0" i="0" u="none" strike="noStrike" kern="1200" cap="none" spc="0" normalizeH="0" baseline="0" noProof="0" dirty="0">
                <a:ln>
                  <a:noFill/>
                </a:ln>
                <a:solidFill>
                  <a:srgbClr val="4472C4">
                    <a:lumMod val="50000"/>
                  </a:srgbClr>
                </a:solidFill>
                <a:effectLst/>
                <a:uLnTx/>
                <a:uFillTx/>
                <a:latin typeface="Century Gothic"/>
                <a:ea typeface="+mn-ea"/>
                <a:cs typeface="+mn-cs"/>
              </a:rPr>
              <a:t> _____ ____________ y las iglesias  _____ ____________.</a:t>
            </a:r>
          </a:p>
        </p:txBody>
      </p:sp>
      <p:sp>
        <p:nvSpPr>
          <p:cNvPr id="17" name="TextBox 16"/>
          <p:cNvSpPr txBox="1"/>
          <p:nvPr/>
        </p:nvSpPr>
        <p:spPr>
          <a:xfrm>
            <a:off x="5955271" y="4493158"/>
            <a:ext cx="11749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rPr>
              <a:t>son</a:t>
            </a:r>
          </a:p>
        </p:txBody>
      </p:sp>
      <p:sp>
        <p:nvSpPr>
          <p:cNvPr id="15" name="TextBox 14"/>
          <p:cNvSpPr txBox="1"/>
          <p:nvPr/>
        </p:nvSpPr>
        <p:spPr>
          <a:xfrm>
            <a:off x="81276" y="5044731"/>
            <a:ext cx="2885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a:ea typeface="+mn-ea"/>
                <a:cs typeface="+mn-cs"/>
              </a:rPr>
              <a:t>importantes</a:t>
            </a:r>
            <a:endPar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8" name="TextBox 17"/>
          <p:cNvSpPr txBox="1"/>
          <p:nvPr/>
        </p:nvSpPr>
        <p:spPr>
          <a:xfrm>
            <a:off x="5622299" y="5044731"/>
            <a:ext cx="16895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rPr>
              <a:t>están</a:t>
            </a:r>
          </a:p>
        </p:txBody>
      </p:sp>
      <p:sp>
        <p:nvSpPr>
          <p:cNvPr id="16" name="TextBox 15"/>
          <p:cNvSpPr txBox="1"/>
          <p:nvPr/>
        </p:nvSpPr>
        <p:spPr>
          <a:xfrm>
            <a:off x="81276" y="5593699"/>
            <a:ext cx="31513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rPr>
              <a:t>en el centro.</a:t>
            </a:r>
          </a:p>
        </p:txBody>
      </p:sp>
      <p:sp>
        <p:nvSpPr>
          <p:cNvPr id="4" name="Rectangle 3"/>
          <p:cNvSpPr/>
          <p:nvPr/>
        </p:nvSpPr>
        <p:spPr>
          <a:xfrm>
            <a:off x="8242815" y="5140130"/>
            <a:ext cx="3809907" cy="119816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La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Sagrada</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Familia</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izquierda</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y el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Templo</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Expiatorio</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del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Sagrado</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Corazón</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derecha</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a:t>
            </a:r>
          </a:p>
        </p:txBody>
      </p:sp>
    </p:spTree>
    <p:extLst>
      <p:ext uri="{BB962C8B-B14F-4D97-AF65-F5344CB8AC3E}">
        <p14:creationId xmlns:p14="http://schemas.microsoft.com/office/powerpoint/2010/main" val="106181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p:bldP spid="18"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4430" y="32429"/>
            <a:ext cx="51379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a:ea typeface="+mn-ea"/>
                <a:cs typeface="+mn-cs"/>
              </a:rPr>
              <a:t>Completa las frases.</a:t>
            </a:r>
          </a:p>
        </p:txBody>
      </p:sp>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9978188" y="93581"/>
            <a:ext cx="203750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important buildings in Valenci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002" y="93581"/>
            <a:ext cx="4245656" cy="3184242"/>
          </a:xfrm>
          <a:prstGeom prst="rect">
            <a:avLst/>
          </a:prstGeom>
        </p:spPr>
      </p:pic>
      <p:pic>
        <p:nvPicPr>
          <p:cNvPr id="4" name="Picture 3" descr="important buildings in Valencia"/>
          <p:cNvPicPr>
            <a:picLocks noChangeAspect="1"/>
          </p:cNvPicPr>
          <p:nvPr/>
        </p:nvPicPr>
        <p:blipFill rotWithShape="1">
          <a:blip r:embed="rId4" cstate="print">
            <a:extLst>
              <a:ext uri="{28A0092B-C50C-407E-A947-70E740481C1C}">
                <a14:useLocalDpi xmlns:a14="http://schemas.microsoft.com/office/drawing/2010/main" val="0"/>
              </a:ext>
            </a:extLst>
          </a:blip>
          <a:srcRect t="30310" r="6253" b="20575"/>
          <a:stretch/>
        </p:blipFill>
        <p:spPr>
          <a:xfrm>
            <a:off x="84915" y="573422"/>
            <a:ext cx="5038627" cy="1748386"/>
          </a:xfrm>
          <a:prstGeom prst="rect">
            <a:avLst/>
          </a:prstGeom>
        </p:spPr>
      </p:pic>
      <p:sp>
        <p:nvSpPr>
          <p:cNvPr id="13" name="TextBox 12"/>
          <p:cNvSpPr txBox="1"/>
          <p:nvPr/>
        </p:nvSpPr>
        <p:spPr>
          <a:xfrm>
            <a:off x="6714183" y="94390"/>
            <a:ext cx="1900475" cy="400110"/>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[are modern]</a:t>
            </a: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9785684" y="-90480"/>
            <a:ext cx="2406316" cy="769039"/>
          </a:xfrm>
        </p:spPr>
        <p:txBody>
          <a:bodyPr>
            <a:normAutofit/>
          </a:bodyPr>
          <a:lstStyle/>
          <a:p>
            <a:pPr algn="ctr"/>
            <a:r>
              <a:rPr lang="en-GB" sz="1800" b="1" dirty="0">
                <a:solidFill>
                  <a:prstClr val="white"/>
                </a:solidFill>
              </a:rPr>
              <a:t>leer / escribir</a:t>
            </a:r>
            <a:endParaRPr lang="en-US" sz="1800" dirty="0"/>
          </a:p>
        </p:txBody>
      </p:sp>
      <p:sp>
        <p:nvSpPr>
          <p:cNvPr id="6" name="Rectangle 5"/>
          <p:cNvSpPr/>
          <p:nvPr/>
        </p:nvSpPr>
        <p:spPr>
          <a:xfrm>
            <a:off x="8734031" y="647008"/>
            <a:ext cx="3186903" cy="80277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A la </a:t>
            </a:r>
            <a:r>
              <a:rPr kumimoji="0" lang="en-US" sz="1800" b="0" i="0" u="none" strike="noStrike" kern="1200" cap="none" spc="0" normalizeH="0" baseline="0" noProof="0" dirty="0" err="1">
                <a:ln>
                  <a:noFill/>
                </a:ln>
                <a:solidFill>
                  <a:prstClr val="white"/>
                </a:solidFill>
                <a:effectLst/>
                <a:uLnTx/>
                <a:uFillTx/>
                <a:latin typeface="Century Gothic"/>
                <a:ea typeface="+mn-ea"/>
                <a:cs typeface="+mn-cs"/>
              </a:rPr>
              <a:t>izquierda</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dos </a:t>
            </a:r>
            <a:r>
              <a:rPr kumimoji="0" lang="en-US" sz="1800" b="0" i="0" u="none" strike="noStrike" kern="1200" cap="none" spc="0" normalizeH="0" baseline="0" noProof="0" dirty="0" err="1">
                <a:ln>
                  <a:noFill/>
                </a:ln>
                <a:solidFill>
                  <a:prstClr val="white"/>
                </a:solidFill>
                <a:effectLst/>
                <a:uLnTx/>
                <a:uFillTx/>
                <a:latin typeface="Century Gothic"/>
                <a:ea typeface="+mn-ea"/>
                <a:cs typeface="+mn-cs"/>
              </a:rPr>
              <a:t>fotos</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de la Ciudad de </a:t>
            </a:r>
            <a:r>
              <a:rPr kumimoji="0" lang="en-US" sz="1800" b="0" i="0" u="none" strike="noStrike" kern="1200" cap="none" spc="0" normalizeH="0" baseline="0" noProof="0" dirty="0" err="1">
                <a:ln>
                  <a:noFill/>
                </a:ln>
                <a:solidFill>
                  <a:prstClr val="white"/>
                </a:solidFill>
                <a:effectLst/>
                <a:uLnTx/>
                <a:uFillTx/>
                <a:latin typeface="Century Gothic"/>
                <a:ea typeface="+mn-ea"/>
                <a:cs typeface="+mn-cs"/>
              </a:rPr>
              <a:t>las</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1800" b="0" i="0" u="none" strike="noStrike" kern="1200" cap="none" spc="0" normalizeH="0" baseline="0" noProof="0" dirty="0" err="1">
                <a:ln>
                  <a:noFill/>
                </a:ln>
                <a:solidFill>
                  <a:prstClr val="white"/>
                </a:solidFill>
                <a:effectLst/>
                <a:uLnTx/>
                <a:uFillTx/>
                <a:latin typeface="Century Gothic"/>
                <a:ea typeface="+mn-ea"/>
                <a:cs typeface="+mn-cs"/>
              </a:rPr>
              <a:t>Artes</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y </a:t>
            </a:r>
            <a:r>
              <a:rPr kumimoji="0" lang="en-US" sz="1800" b="0" i="0" u="none" strike="noStrike" kern="1200" cap="none" spc="0" normalizeH="0" baseline="0" noProof="0" dirty="0" err="1">
                <a:ln>
                  <a:noFill/>
                </a:ln>
                <a:solidFill>
                  <a:prstClr val="white"/>
                </a:solidFill>
                <a:effectLst/>
                <a:uLnTx/>
                <a:uFillTx/>
                <a:latin typeface="Century Gothic"/>
                <a:ea typeface="+mn-ea"/>
                <a:cs typeface="+mn-cs"/>
              </a:rPr>
              <a:t>las</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1800" b="0" i="0" u="none" strike="noStrike" kern="1200" cap="none" spc="0" normalizeH="0" baseline="0" noProof="0" dirty="0" err="1">
                <a:ln>
                  <a:noFill/>
                </a:ln>
                <a:solidFill>
                  <a:prstClr val="white"/>
                </a:solidFill>
                <a:effectLst/>
                <a:uLnTx/>
                <a:uFillTx/>
                <a:latin typeface="Century Gothic"/>
                <a:ea typeface="+mn-ea"/>
                <a:cs typeface="+mn-cs"/>
              </a:rPr>
              <a:t>Ciencias</a:t>
            </a: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Rectangle 6"/>
          <p:cNvSpPr/>
          <p:nvPr/>
        </p:nvSpPr>
        <p:spPr>
          <a:xfrm>
            <a:off x="8805916" y="2144716"/>
            <a:ext cx="3186903" cy="76682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entury Gothic"/>
                <a:ea typeface="+mn-ea"/>
                <a:cs typeface="+mn-cs"/>
              </a:rPr>
              <a:t>Debajo</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la Plaza de la </a:t>
            </a:r>
            <a:r>
              <a:rPr kumimoji="0" lang="en-US" sz="1800" b="0" i="0" u="none" strike="noStrike" kern="1200" cap="none" spc="0" normalizeH="0" baseline="0" noProof="0" dirty="0" err="1">
                <a:ln>
                  <a:noFill/>
                </a:ln>
                <a:solidFill>
                  <a:prstClr val="white"/>
                </a:solidFill>
                <a:effectLst/>
                <a:uLnTx/>
                <a:uFillTx/>
                <a:latin typeface="Century Gothic"/>
                <a:ea typeface="+mn-ea"/>
                <a:cs typeface="+mn-cs"/>
              </a:rPr>
              <a:t>Virgen</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1800" b="0" i="0" u="none" strike="noStrike" kern="1200" cap="none" spc="0" normalizeH="0" baseline="0" noProof="0" dirty="0" err="1">
                <a:ln>
                  <a:noFill/>
                </a:ln>
                <a:solidFill>
                  <a:prstClr val="white"/>
                </a:solidFill>
                <a:effectLst/>
                <a:uLnTx/>
                <a:uFillTx/>
                <a:latin typeface="Century Gothic"/>
                <a:ea typeface="+mn-ea"/>
                <a:cs typeface="+mn-cs"/>
              </a:rPr>
              <a:t>izquierda</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y la Plaza de la Reina</a:t>
            </a:r>
          </a:p>
        </p:txBody>
      </p:sp>
      <p:pic>
        <p:nvPicPr>
          <p:cNvPr id="12" name="Picture 11" descr="important buildings in Valenc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332" y="3439169"/>
            <a:ext cx="4212102" cy="2789833"/>
          </a:xfrm>
          <a:prstGeom prst="rect">
            <a:avLst/>
          </a:prstGeom>
        </p:spPr>
      </p:pic>
      <p:pic>
        <p:nvPicPr>
          <p:cNvPr id="11" name="Picture 10" descr="important buildings in Valencia"/>
          <p:cNvPicPr>
            <a:picLocks noChangeAspect="1"/>
          </p:cNvPicPr>
          <p:nvPr/>
        </p:nvPicPr>
        <p:blipFill rotWithShape="1">
          <a:blip r:embed="rId6" cstate="print">
            <a:extLst>
              <a:ext uri="{28A0092B-C50C-407E-A947-70E740481C1C}">
                <a14:useLocalDpi xmlns:a14="http://schemas.microsoft.com/office/drawing/2010/main" val="0"/>
              </a:ext>
            </a:extLst>
          </a:blip>
          <a:srcRect r="28066"/>
          <a:stretch/>
        </p:blipFill>
        <p:spPr>
          <a:xfrm>
            <a:off x="8752434" y="3041261"/>
            <a:ext cx="3439566" cy="3187741"/>
          </a:xfrm>
          <a:prstGeom prst="rect">
            <a:avLst/>
          </a:prstGeom>
        </p:spPr>
      </p:pic>
      <p:sp>
        <p:nvSpPr>
          <p:cNvPr id="14" name="TextBox 13"/>
          <p:cNvSpPr txBox="1"/>
          <p:nvPr/>
        </p:nvSpPr>
        <p:spPr>
          <a:xfrm>
            <a:off x="10378479" y="3039059"/>
            <a:ext cx="1813521" cy="400110"/>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[are old]</a:t>
            </a:r>
          </a:p>
        </p:txBody>
      </p:sp>
      <p:sp>
        <p:nvSpPr>
          <p:cNvPr id="10" name="TextBox 9"/>
          <p:cNvSpPr txBox="1"/>
          <p:nvPr/>
        </p:nvSpPr>
        <p:spPr>
          <a:xfrm>
            <a:off x="84915" y="2407023"/>
            <a:ext cx="4194985" cy="3460563"/>
          </a:xfrm>
          <a:prstGeom prst="rect">
            <a:avLst/>
          </a:prstGeom>
          <a:noFill/>
          <a:ln w="76200">
            <a:solidFill>
              <a:srgbClr val="FF6600"/>
            </a:solidFill>
          </a:ln>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En Valencia hay unos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museos</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y unas plazas.  Los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museos</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_____ ____________ y las plazas ______ ____________.</a:t>
            </a:r>
          </a:p>
        </p:txBody>
      </p:sp>
      <p:sp>
        <p:nvSpPr>
          <p:cNvPr id="18" name="TextBox 17"/>
          <p:cNvSpPr txBox="1"/>
          <p:nvPr/>
        </p:nvSpPr>
        <p:spPr>
          <a:xfrm>
            <a:off x="146731" y="4069016"/>
            <a:ext cx="10724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a:ea typeface="+mn-ea"/>
                <a:cs typeface="+mn-cs"/>
              </a:rPr>
              <a:t>son</a:t>
            </a:r>
          </a:p>
        </p:txBody>
      </p:sp>
      <p:sp>
        <p:nvSpPr>
          <p:cNvPr id="15" name="TextBox 14"/>
          <p:cNvSpPr txBox="1"/>
          <p:nvPr/>
        </p:nvSpPr>
        <p:spPr>
          <a:xfrm>
            <a:off x="1240530" y="4072663"/>
            <a:ext cx="25186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a:ea typeface="+mn-ea"/>
                <a:cs typeface="+mn-cs"/>
              </a:rPr>
              <a:t>modernos</a:t>
            </a:r>
            <a:endParaRPr kumimoji="0" lang="en-GB" sz="3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9" name="TextBox 18"/>
          <p:cNvSpPr txBox="1"/>
          <p:nvPr/>
        </p:nvSpPr>
        <p:spPr>
          <a:xfrm>
            <a:off x="2112498" y="4638606"/>
            <a:ext cx="13010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a:ea typeface="+mn-ea"/>
                <a:cs typeface="+mn-cs"/>
              </a:rPr>
              <a:t>son</a:t>
            </a:r>
          </a:p>
        </p:txBody>
      </p:sp>
      <p:sp>
        <p:nvSpPr>
          <p:cNvPr id="16" name="TextBox 15"/>
          <p:cNvSpPr txBox="1"/>
          <p:nvPr/>
        </p:nvSpPr>
        <p:spPr>
          <a:xfrm>
            <a:off x="159633" y="5201050"/>
            <a:ext cx="276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a:ea typeface="+mn-ea"/>
                <a:cs typeface="+mn-cs"/>
              </a:rPr>
              <a:t>antiguas</a:t>
            </a:r>
            <a:r>
              <a:rPr kumimoji="0" lang="en-GB" sz="3200" b="1"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Tree>
    <p:extLst>
      <p:ext uri="{BB962C8B-B14F-4D97-AF65-F5344CB8AC3E}">
        <p14:creationId xmlns:p14="http://schemas.microsoft.com/office/powerpoint/2010/main" val="292633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P spid="19"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BF68F-2FE9-4191-BA45-E73852902966}"/>
              </a:ext>
            </a:extLst>
          </p:cNvPr>
          <p:cNvSpPr>
            <a:spLocks noGrp="1"/>
          </p:cNvSpPr>
          <p:nvPr>
            <p:ph type="title"/>
          </p:nvPr>
        </p:nvSpPr>
        <p:spPr>
          <a:xfrm>
            <a:off x="838200" y="443073"/>
            <a:ext cx="10515600" cy="1325563"/>
          </a:xfrm>
        </p:spPr>
        <p:txBody>
          <a:bodyPr anchor="ctr">
            <a:normAutofit/>
          </a:bodyPr>
          <a:lstStyle/>
          <a:p>
            <a:r>
              <a:rPr lang="en-US" sz="3600" b="1" dirty="0"/>
              <a:t>Language and culture: a room with a view?</a:t>
            </a:r>
          </a:p>
        </p:txBody>
      </p:sp>
      <p:pic>
        <p:nvPicPr>
          <p:cNvPr id="9" name="Picture Placeholder 8" descr="a window with a view">
            <a:extLst>
              <a:ext uri="{FF2B5EF4-FFF2-40B4-BE49-F238E27FC236}">
                <a16:creationId xmlns:a16="http://schemas.microsoft.com/office/drawing/2014/main" id="{933183C7-4C49-4F6B-9606-4A552154F1C9}"/>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699" r="7646" b="-1"/>
          <a:stretch/>
        </p:blipFill>
        <p:spPr>
          <a:xfrm>
            <a:off x="838200" y="1825625"/>
            <a:ext cx="5181600" cy="4351338"/>
          </a:xfrm>
          <a:noFill/>
        </p:spPr>
      </p:pic>
      <p:sp>
        <p:nvSpPr>
          <p:cNvPr id="12" name="Text Placeholder 3">
            <a:extLst>
              <a:ext uri="{FF2B5EF4-FFF2-40B4-BE49-F238E27FC236}">
                <a16:creationId xmlns:a16="http://schemas.microsoft.com/office/drawing/2014/main" id="{2A2504D9-C3D3-413A-852A-0247538FBE56}"/>
              </a:ext>
            </a:extLst>
          </p:cNvPr>
          <p:cNvSpPr>
            <a:spLocks noGrp="1"/>
          </p:cNvSpPr>
          <p:nvPr>
            <p:ph sz="half" idx="2"/>
          </p:nvPr>
        </p:nvSpPr>
        <p:spPr>
          <a:xfrm>
            <a:off x="6172202" y="2063589"/>
            <a:ext cx="5819929" cy="4351338"/>
          </a:xfrm>
        </p:spPr>
        <p:txBody>
          <a:bodyPr>
            <a:normAutofit/>
          </a:bodyPr>
          <a:lstStyle/>
          <a:p>
            <a:pPr marL="285750" indent="-285750">
              <a:lnSpc>
                <a:spcPct val="100000"/>
              </a:lnSpc>
              <a:buFont typeface="Wingdings" panose="05000000000000000000" pitchFamily="2" charset="2"/>
              <a:buChar char="§"/>
            </a:pPr>
            <a:r>
              <a:rPr lang="en-US" i="1" dirty="0"/>
              <a:t>a room </a:t>
            </a:r>
            <a:r>
              <a:rPr lang="en-US" dirty="0"/>
              <a:t>is ‘rules and restriction’</a:t>
            </a:r>
          </a:p>
          <a:p>
            <a:pPr marL="0" indent="0">
              <a:lnSpc>
                <a:spcPct val="100000"/>
              </a:lnSpc>
              <a:buNone/>
            </a:pPr>
            <a:endParaRPr lang="en-US" dirty="0"/>
          </a:p>
          <a:p>
            <a:pPr marL="285750" indent="-285750">
              <a:lnSpc>
                <a:spcPct val="100000"/>
              </a:lnSpc>
              <a:buFont typeface="Wingdings" panose="05000000000000000000" pitchFamily="2" charset="2"/>
              <a:buChar char="§"/>
            </a:pPr>
            <a:r>
              <a:rPr lang="en-US" i="1" dirty="0"/>
              <a:t>a view </a:t>
            </a:r>
            <a:r>
              <a:rPr lang="en-US" dirty="0"/>
              <a:t>is ‘freedom, adventure, possibility’</a:t>
            </a:r>
          </a:p>
          <a:p>
            <a:pPr marL="0" indent="0">
              <a:lnSpc>
                <a:spcPct val="100000"/>
              </a:lnSpc>
              <a:buNone/>
            </a:pPr>
            <a:endParaRPr lang="en-US" dirty="0"/>
          </a:p>
          <a:p>
            <a:pPr marL="285750" indent="-285750">
              <a:lnSpc>
                <a:spcPct val="100000"/>
              </a:lnSpc>
              <a:buFont typeface="Wingdings" panose="05000000000000000000" pitchFamily="2" charset="2"/>
              <a:buChar char="§"/>
            </a:pPr>
            <a:r>
              <a:rPr lang="en-US" dirty="0"/>
              <a:t>limitations of this </a:t>
            </a:r>
            <a:r>
              <a:rPr lang="en-US" b="1" i="1" dirty="0"/>
              <a:t>either/or </a:t>
            </a:r>
            <a:r>
              <a:rPr lang="en-US" dirty="0"/>
              <a:t>world view</a:t>
            </a:r>
          </a:p>
        </p:txBody>
      </p:sp>
    </p:spTree>
    <p:extLst>
      <p:ext uri="{BB962C8B-B14F-4D97-AF65-F5344CB8AC3E}">
        <p14:creationId xmlns:p14="http://schemas.microsoft.com/office/powerpoint/2010/main" val="180874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08044" y="81346"/>
            <a:ext cx="51379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a:ea typeface="+mn-ea"/>
                <a:cs typeface="+mn-cs"/>
              </a:rPr>
              <a:t>Completa las frases.</a:t>
            </a:r>
          </a:p>
        </p:txBody>
      </p:sp>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9938084" y="93581"/>
            <a:ext cx="207760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097658" y="-90480"/>
            <a:ext cx="2185923" cy="769039"/>
          </a:xfrm>
        </p:spPr>
        <p:txBody>
          <a:bodyPr>
            <a:normAutofit/>
          </a:bodyPr>
          <a:lstStyle/>
          <a:p>
            <a:r>
              <a:rPr lang="en-GB" sz="1800" b="1" dirty="0">
                <a:solidFill>
                  <a:prstClr val="white"/>
                </a:solidFill>
              </a:rPr>
              <a:t>leer / escribir</a:t>
            </a:r>
            <a:endParaRPr lang="en-US" sz="1800" dirty="0"/>
          </a:p>
        </p:txBody>
      </p:sp>
      <p:pic>
        <p:nvPicPr>
          <p:cNvPr id="5" name="Picture 4" descr="places and things from Barcelon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274" y="693571"/>
            <a:ext cx="1819886" cy="2729830"/>
          </a:xfrm>
          <a:prstGeom prst="rect">
            <a:avLst/>
          </a:prstGeom>
        </p:spPr>
      </p:pic>
      <p:pic>
        <p:nvPicPr>
          <p:cNvPr id="4" name="Picture 3" descr="places and things from Barcelona"/>
          <p:cNvPicPr>
            <a:picLocks noChangeAspect="1"/>
          </p:cNvPicPr>
          <p:nvPr/>
        </p:nvPicPr>
        <p:blipFill rotWithShape="1">
          <a:blip r:embed="rId4" cstate="print">
            <a:extLst>
              <a:ext uri="{28A0092B-C50C-407E-A947-70E740481C1C}">
                <a14:useLocalDpi xmlns:a14="http://schemas.microsoft.com/office/drawing/2010/main" val="0"/>
              </a:ext>
            </a:extLst>
          </a:blip>
          <a:srcRect l="27424" r="30996"/>
          <a:stretch/>
        </p:blipFill>
        <p:spPr>
          <a:xfrm>
            <a:off x="1785036" y="675636"/>
            <a:ext cx="1327176" cy="3989694"/>
          </a:xfrm>
          <a:prstGeom prst="rect">
            <a:avLst/>
          </a:prstGeom>
        </p:spPr>
      </p:pic>
      <p:pic>
        <p:nvPicPr>
          <p:cNvPr id="6" name="Picture 5" descr="places and things from Barcelona"/>
          <p:cNvPicPr>
            <a:picLocks noChangeAspect="1"/>
          </p:cNvPicPr>
          <p:nvPr/>
        </p:nvPicPr>
        <p:blipFill rotWithShape="1">
          <a:blip r:embed="rId5" cstate="print">
            <a:extLst>
              <a:ext uri="{28A0092B-C50C-407E-A947-70E740481C1C}">
                <a14:useLocalDpi xmlns:a14="http://schemas.microsoft.com/office/drawing/2010/main" val="0"/>
              </a:ext>
            </a:extLst>
          </a:blip>
          <a:srcRect l="43562" r="8316"/>
          <a:stretch/>
        </p:blipFill>
        <p:spPr>
          <a:xfrm>
            <a:off x="3112212" y="693571"/>
            <a:ext cx="1625419" cy="4222167"/>
          </a:xfrm>
          <a:prstGeom prst="rect">
            <a:avLst/>
          </a:prstGeom>
        </p:spPr>
      </p:pic>
      <p:sp>
        <p:nvSpPr>
          <p:cNvPr id="11" name="TextBox 10"/>
          <p:cNvSpPr txBox="1"/>
          <p:nvPr/>
        </p:nvSpPr>
        <p:spPr>
          <a:xfrm>
            <a:off x="1785037" y="4258371"/>
            <a:ext cx="1327176" cy="400110"/>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[are big]</a:t>
            </a:r>
          </a:p>
        </p:txBody>
      </p:sp>
      <p:pic>
        <p:nvPicPr>
          <p:cNvPr id="8" name="Picture 7" descr="places and things from Barcelona"/>
          <p:cNvPicPr>
            <a:picLocks noChangeAspect="1"/>
          </p:cNvPicPr>
          <p:nvPr/>
        </p:nvPicPr>
        <p:blipFill rotWithShape="1">
          <a:blip r:embed="rId6">
            <a:extLst>
              <a:ext uri="{28A0092B-C50C-407E-A947-70E740481C1C}">
                <a14:useLocalDpi xmlns:a14="http://schemas.microsoft.com/office/drawing/2010/main" val="0"/>
              </a:ext>
            </a:extLst>
          </a:blip>
          <a:srcRect l="12113"/>
          <a:stretch/>
        </p:blipFill>
        <p:spPr>
          <a:xfrm>
            <a:off x="7822654" y="678559"/>
            <a:ext cx="4369346" cy="3316559"/>
          </a:xfrm>
          <a:prstGeom prst="rect">
            <a:avLst/>
          </a:prstGeom>
        </p:spPr>
      </p:pic>
      <p:pic>
        <p:nvPicPr>
          <p:cNvPr id="7" name="Picture 6" descr="places and things from Barcelon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5883" y="1733855"/>
            <a:ext cx="4005395" cy="3002545"/>
          </a:xfrm>
          <a:prstGeom prst="rect">
            <a:avLst/>
          </a:prstGeom>
        </p:spPr>
      </p:pic>
      <p:sp>
        <p:nvSpPr>
          <p:cNvPr id="12" name="TextBox 11"/>
          <p:cNvSpPr txBox="1"/>
          <p:nvPr/>
        </p:nvSpPr>
        <p:spPr>
          <a:xfrm>
            <a:off x="9411278" y="3603868"/>
            <a:ext cx="1765823" cy="400110"/>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[are nearby]</a:t>
            </a:r>
          </a:p>
        </p:txBody>
      </p:sp>
      <p:sp>
        <p:nvSpPr>
          <p:cNvPr id="10" name="Rectangle 9"/>
          <p:cNvSpPr/>
          <p:nvPr/>
        </p:nvSpPr>
        <p:spPr>
          <a:xfrm>
            <a:off x="9584670" y="4169616"/>
            <a:ext cx="2180513" cy="58710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Parque</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Güell</a:t>
            </a:r>
            <a:endParaRPr kumimoji="0" lang="en-US"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9" name="TextBox 8"/>
          <p:cNvSpPr txBox="1"/>
          <p:nvPr/>
        </p:nvSpPr>
        <p:spPr>
          <a:xfrm>
            <a:off x="148274" y="5004743"/>
            <a:ext cx="11867418" cy="1200329"/>
          </a:xfrm>
          <a:prstGeom prst="rect">
            <a:avLst/>
          </a:prstGeom>
          <a:noFill/>
          <a:ln w="76200">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a:ea typeface="+mn-ea"/>
                <a:cs typeface="+mn-cs"/>
              </a:rPr>
              <a:t>En Barcelona hay unas </a:t>
            </a:r>
            <a:r>
              <a:rPr kumimoji="0" lang="en-GB" sz="3600" b="0" i="0" u="none" strike="noStrike" kern="1200" cap="none" spc="0" normalizeH="0" baseline="0" noProof="0" dirty="0" err="1">
                <a:ln>
                  <a:noFill/>
                </a:ln>
                <a:solidFill>
                  <a:srgbClr val="4472C4">
                    <a:lumMod val="50000"/>
                  </a:srgbClr>
                </a:solidFill>
                <a:effectLst/>
                <a:uLnTx/>
                <a:uFillTx/>
                <a:latin typeface="Century Gothic"/>
                <a:ea typeface="+mn-ea"/>
                <a:cs typeface="+mn-cs"/>
              </a:rPr>
              <a:t>torres</a:t>
            </a:r>
            <a:r>
              <a:rPr kumimoji="0" lang="en-GB" sz="3600" b="0" i="0" u="none" strike="noStrike" kern="1200" cap="none" spc="0" normalizeH="0" baseline="0" noProof="0" dirty="0">
                <a:ln>
                  <a:noFill/>
                </a:ln>
                <a:solidFill>
                  <a:srgbClr val="4472C4">
                    <a:lumMod val="50000"/>
                  </a:srgbClr>
                </a:solidFill>
                <a:effectLst/>
                <a:uLnTx/>
                <a:uFillTx/>
                <a:latin typeface="Century Gothic"/>
                <a:ea typeface="+mn-ea"/>
                <a:cs typeface="+mn-cs"/>
              </a:rPr>
              <a:t> y unos </a:t>
            </a:r>
            <a:r>
              <a:rPr kumimoji="0" lang="en-GB" sz="3600" b="0" i="0" u="none" strike="noStrike" kern="1200" cap="none" spc="0" normalizeH="0" baseline="0" noProof="0" dirty="0" err="1">
                <a:ln>
                  <a:noFill/>
                </a:ln>
                <a:solidFill>
                  <a:srgbClr val="4472C4">
                    <a:lumMod val="50000"/>
                  </a:srgbClr>
                </a:solidFill>
                <a:effectLst/>
                <a:uLnTx/>
                <a:uFillTx/>
                <a:latin typeface="Century Gothic"/>
                <a:ea typeface="+mn-ea"/>
                <a:cs typeface="+mn-cs"/>
              </a:rPr>
              <a:t>parques</a:t>
            </a:r>
            <a:r>
              <a:rPr kumimoji="0" lang="en-GB" sz="3600" b="0" i="0" u="none" strike="noStrike" kern="1200" cap="none" spc="0" normalizeH="0" baseline="0" noProof="0" dirty="0">
                <a:ln>
                  <a:noFill/>
                </a:ln>
                <a:solidFill>
                  <a:srgbClr val="4472C4">
                    <a:lumMod val="50000"/>
                  </a:srgbClr>
                </a:solidFill>
                <a:effectLst/>
                <a:uLnTx/>
                <a:uFillTx/>
                <a:latin typeface="Century Gothic"/>
                <a:ea typeface="+mn-ea"/>
                <a:cs typeface="+mn-cs"/>
              </a:rPr>
              <a:t>.  Las </a:t>
            </a:r>
            <a:r>
              <a:rPr kumimoji="0" lang="en-GB" sz="3600" b="0" i="0" u="none" strike="noStrike" kern="1200" cap="none" spc="0" normalizeH="0" baseline="0" noProof="0" dirty="0" err="1">
                <a:ln>
                  <a:noFill/>
                </a:ln>
                <a:solidFill>
                  <a:srgbClr val="4472C4">
                    <a:lumMod val="50000"/>
                  </a:srgbClr>
                </a:solidFill>
                <a:effectLst/>
                <a:uLnTx/>
                <a:uFillTx/>
                <a:latin typeface="Century Gothic"/>
                <a:ea typeface="+mn-ea"/>
                <a:cs typeface="+mn-cs"/>
              </a:rPr>
              <a:t>torres</a:t>
            </a:r>
            <a:r>
              <a:rPr kumimoji="0" lang="en-GB" sz="3600" b="0" i="0" u="none" strike="noStrike" kern="1200" cap="none" spc="0" normalizeH="0" baseline="0" noProof="0" dirty="0">
                <a:ln>
                  <a:noFill/>
                </a:ln>
                <a:solidFill>
                  <a:srgbClr val="4472C4">
                    <a:lumMod val="50000"/>
                  </a:srgbClr>
                </a:solidFill>
                <a:effectLst/>
                <a:uLnTx/>
                <a:uFillTx/>
                <a:latin typeface="Century Gothic"/>
                <a:ea typeface="+mn-ea"/>
                <a:cs typeface="+mn-cs"/>
              </a:rPr>
              <a:t> ____ __________ y los </a:t>
            </a:r>
            <a:r>
              <a:rPr kumimoji="0" lang="en-GB" sz="3600" b="0" i="0" u="none" strike="noStrike" kern="1200" cap="none" spc="0" normalizeH="0" baseline="0" noProof="0" dirty="0" err="1">
                <a:ln>
                  <a:noFill/>
                </a:ln>
                <a:solidFill>
                  <a:srgbClr val="4472C4">
                    <a:lumMod val="50000"/>
                  </a:srgbClr>
                </a:solidFill>
                <a:effectLst/>
                <a:uLnTx/>
                <a:uFillTx/>
                <a:latin typeface="Century Gothic"/>
                <a:ea typeface="+mn-ea"/>
                <a:cs typeface="+mn-cs"/>
              </a:rPr>
              <a:t>parques</a:t>
            </a:r>
            <a:r>
              <a:rPr kumimoji="0" lang="en-GB" sz="3600" b="0" i="0" u="none" strike="noStrike" kern="1200" cap="none" spc="0" normalizeH="0" baseline="0" noProof="0" dirty="0">
                <a:ln>
                  <a:noFill/>
                </a:ln>
                <a:solidFill>
                  <a:srgbClr val="4472C4">
                    <a:lumMod val="50000"/>
                  </a:srgbClr>
                </a:solidFill>
                <a:effectLst/>
                <a:uLnTx/>
                <a:uFillTx/>
                <a:latin typeface="Century Gothic"/>
                <a:ea typeface="+mn-ea"/>
                <a:cs typeface="+mn-cs"/>
              </a:rPr>
              <a:t> _____ ________.</a:t>
            </a:r>
          </a:p>
        </p:txBody>
      </p:sp>
      <p:sp>
        <p:nvSpPr>
          <p:cNvPr id="16" name="TextBox 15"/>
          <p:cNvSpPr txBox="1"/>
          <p:nvPr/>
        </p:nvSpPr>
        <p:spPr>
          <a:xfrm>
            <a:off x="1599057" y="5558740"/>
            <a:ext cx="10304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rPr>
              <a:t>son</a:t>
            </a:r>
          </a:p>
        </p:txBody>
      </p:sp>
      <p:sp>
        <p:nvSpPr>
          <p:cNvPr id="13" name="TextBox 12"/>
          <p:cNvSpPr txBox="1"/>
          <p:nvPr/>
        </p:nvSpPr>
        <p:spPr>
          <a:xfrm>
            <a:off x="2629530" y="5558740"/>
            <a:ext cx="24273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a:ea typeface="+mn-ea"/>
                <a:cs typeface="+mn-cs"/>
              </a:rPr>
              <a:t>grandes</a:t>
            </a:r>
            <a:endPar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7" name="TextBox 16"/>
          <p:cNvSpPr txBox="1"/>
          <p:nvPr/>
        </p:nvSpPr>
        <p:spPr>
          <a:xfrm>
            <a:off x="7822654" y="5541965"/>
            <a:ext cx="16540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rPr>
              <a:t>están</a:t>
            </a:r>
          </a:p>
        </p:txBody>
      </p:sp>
      <p:sp>
        <p:nvSpPr>
          <p:cNvPr id="14" name="TextBox 13"/>
          <p:cNvSpPr txBox="1"/>
          <p:nvPr/>
        </p:nvSpPr>
        <p:spPr>
          <a:xfrm>
            <a:off x="9324727" y="5546536"/>
            <a:ext cx="18506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rPr>
              <a:t>cerca</a:t>
            </a:r>
          </a:p>
        </p:txBody>
      </p:sp>
    </p:spTree>
    <p:extLst>
      <p:ext uri="{BB962C8B-B14F-4D97-AF65-F5344CB8AC3E}">
        <p14:creationId xmlns:p14="http://schemas.microsoft.com/office/powerpoint/2010/main" val="310573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P spid="17"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8044" y="81346"/>
            <a:ext cx="51379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a:ea typeface="+mn-ea"/>
                <a:cs typeface="+mn-cs"/>
              </a:rPr>
              <a:t>Completa las frases.</a:t>
            </a:r>
          </a:p>
        </p:txBody>
      </p:sp>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10022305" y="93581"/>
            <a:ext cx="19933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170850" y="-90480"/>
            <a:ext cx="2021150" cy="769039"/>
          </a:xfrm>
        </p:spPr>
        <p:txBody>
          <a:bodyPr>
            <a:normAutofit/>
          </a:bodyPr>
          <a:lstStyle/>
          <a:p>
            <a:r>
              <a:rPr lang="en-GB" sz="1800" b="1" dirty="0">
                <a:solidFill>
                  <a:prstClr val="white"/>
                </a:solidFill>
              </a:rPr>
              <a:t>leer / escribir</a:t>
            </a:r>
            <a:endParaRPr lang="en-US" sz="1800" dirty="0"/>
          </a:p>
        </p:txBody>
      </p:sp>
      <p:pic>
        <p:nvPicPr>
          <p:cNvPr id="4" name="Picture 3" descr="a mall in Barcelona"/>
          <p:cNvPicPr>
            <a:picLocks noChangeAspect="1"/>
          </p:cNvPicPr>
          <p:nvPr/>
        </p:nvPicPr>
        <p:blipFill rotWithShape="1">
          <a:blip r:embed="rId3" cstate="print">
            <a:extLst>
              <a:ext uri="{28A0092B-C50C-407E-A947-70E740481C1C}">
                <a14:useLocalDpi xmlns:a14="http://schemas.microsoft.com/office/drawing/2010/main" val="0"/>
              </a:ext>
            </a:extLst>
          </a:blip>
          <a:srcRect b="12904"/>
          <a:stretch/>
        </p:blipFill>
        <p:spPr>
          <a:xfrm>
            <a:off x="450640" y="718359"/>
            <a:ext cx="5180903" cy="2538187"/>
          </a:xfrm>
          <a:prstGeom prst="rect">
            <a:avLst/>
          </a:prstGeom>
        </p:spPr>
      </p:pic>
      <p:sp>
        <p:nvSpPr>
          <p:cNvPr id="8" name="TextBox 7"/>
          <p:cNvSpPr txBox="1"/>
          <p:nvPr/>
        </p:nvSpPr>
        <p:spPr>
          <a:xfrm>
            <a:off x="3502613" y="718358"/>
            <a:ext cx="2151743" cy="400110"/>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[are expensive]</a:t>
            </a:r>
          </a:p>
        </p:txBody>
      </p:sp>
      <p:pic>
        <p:nvPicPr>
          <p:cNvPr id="6" name="Picture 5" descr="a market in Barcelon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8581" y="678559"/>
            <a:ext cx="4087949" cy="5450599"/>
          </a:xfrm>
          <a:prstGeom prst="rect">
            <a:avLst/>
          </a:prstGeom>
        </p:spPr>
      </p:pic>
      <p:sp>
        <p:nvSpPr>
          <p:cNvPr id="9" name="TextBox 8"/>
          <p:cNvSpPr txBox="1"/>
          <p:nvPr/>
        </p:nvSpPr>
        <p:spPr>
          <a:xfrm>
            <a:off x="10030707" y="678559"/>
            <a:ext cx="1765823" cy="400110"/>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[are outside]</a:t>
            </a:r>
          </a:p>
        </p:txBody>
      </p:sp>
      <p:sp>
        <p:nvSpPr>
          <p:cNvPr id="7" name="TextBox 6"/>
          <p:cNvSpPr txBox="1"/>
          <p:nvPr/>
        </p:nvSpPr>
        <p:spPr>
          <a:xfrm>
            <a:off x="234892" y="3432190"/>
            <a:ext cx="6477732" cy="2337819"/>
          </a:xfrm>
          <a:prstGeom prst="rect">
            <a:avLst/>
          </a:prstGeom>
          <a:noFill/>
          <a:ln w="76200">
            <a:solidFill>
              <a:srgbClr val="FF6600"/>
            </a:solidFill>
          </a:ln>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En las dos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ciudades</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hay unas tiendas y unos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mercados</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Las tiendas ______  _______ y los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mercados</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______  _________.</a:t>
            </a:r>
          </a:p>
        </p:txBody>
      </p:sp>
      <p:sp>
        <p:nvSpPr>
          <p:cNvPr id="13" name="TextBox 12"/>
          <p:cNvSpPr txBox="1"/>
          <p:nvPr/>
        </p:nvSpPr>
        <p:spPr>
          <a:xfrm>
            <a:off x="1884420" y="4506794"/>
            <a:ext cx="12646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rPr>
              <a:t>son</a:t>
            </a:r>
          </a:p>
        </p:txBody>
      </p:sp>
      <p:sp>
        <p:nvSpPr>
          <p:cNvPr id="10" name="TextBox 9"/>
          <p:cNvSpPr txBox="1"/>
          <p:nvPr/>
        </p:nvSpPr>
        <p:spPr>
          <a:xfrm>
            <a:off x="3149116" y="4476428"/>
            <a:ext cx="16914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a:ea typeface="+mn-ea"/>
                <a:cs typeface="+mn-cs"/>
              </a:rPr>
              <a:t>caras</a:t>
            </a:r>
            <a:endPar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4" name="TextBox 13"/>
          <p:cNvSpPr txBox="1"/>
          <p:nvPr/>
        </p:nvSpPr>
        <p:spPr>
          <a:xfrm>
            <a:off x="2336321" y="5038737"/>
            <a:ext cx="1409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rPr>
              <a:t>están</a:t>
            </a:r>
          </a:p>
        </p:txBody>
      </p:sp>
      <p:sp>
        <p:nvSpPr>
          <p:cNvPr id="11" name="TextBox 10"/>
          <p:cNvSpPr txBox="1"/>
          <p:nvPr/>
        </p:nvSpPr>
        <p:spPr>
          <a:xfrm>
            <a:off x="3904751" y="5038737"/>
            <a:ext cx="16552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a:ea typeface="+mn-ea"/>
                <a:cs typeface="+mn-cs"/>
              </a:rPr>
              <a:t>fuera</a:t>
            </a:r>
            <a:endPar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Tree>
    <p:extLst>
      <p:ext uri="{BB962C8B-B14F-4D97-AF65-F5344CB8AC3E}">
        <p14:creationId xmlns:p14="http://schemas.microsoft.com/office/powerpoint/2010/main" val="148485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4"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D93071-A131-0541-A0D2-7478A7015A3E}"/>
              </a:ext>
            </a:extLst>
          </p:cNvPr>
          <p:cNvSpPr>
            <a:spLocks noGrp="1"/>
          </p:cNvSpPr>
          <p:nvPr>
            <p:ph type="title"/>
          </p:nvPr>
        </p:nvSpPr>
        <p:spPr>
          <a:xfrm>
            <a:off x="581025" y="44147"/>
            <a:ext cx="11029950" cy="1046100"/>
          </a:xfrm>
        </p:spPr>
        <p:txBody>
          <a:bodyPr>
            <a:normAutofit/>
          </a:bodyPr>
          <a:lstStyle/>
          <a:p>
            <a:r>
              <a:rPr lang="en-US" sz="3200" b="1" dirty="0"/>
              <a:t>Language, culture and the new GCSE Subject Content</a:t>
            </a:r>
            <a:endParaRPr lang="en-US" sz="3200" dirty="0"/>
          </a:p>
        </p:txBody>
      </p:sp>
      <p:pic>
        <p:nvPicPr>
          <p:cNvPr id="2" name="Picture 1" descr="screeshot of the GCSE subject content consultation on the NCELP website">
            <a:extLst>
              <a:ext uri="{FF2B5EF4-FFF2-40B4-BE49-F238E27FC236}">
                <a16:creationId xmlns:a16="http://schemas.microsoft.com/office/drawing/2014/main" id="{ED791649-BD61-416B-B5EB-4EC66F7486A3}"/>
              </a:ext>
            </a:extLst>
          </p:cNvPr>
          <p:cNvPicPr>
            <a:picLocks noChangeAspect="1"/>
          </p:cNvPicPr>
          <p:nvPr/>
        </p:nvPicPr>
        <p:blipFill>
          <a:blip r:embed="rId3"/>
          <a:stretch>
            <a:fillRect/>
          </a:stretch>
        </p:blipFill>
        <p:spPr>
          <a:xfrm>
            <a:off x="1409699" y="867021"/>
            <a:ext cx="3726019" cy="2459755"/>
          </a:xfrm>
          <a:prstGeom prst="rect">
            <a:avLst/>
          </a:prstGeom>
        </p:spPr>
      </p:pic>
      <p:pic>
        <p:nvPicPr>
          <p:cNvPr id="11" name="Picture 10" descr="screenshot of the phonics collection on the NCELP portal">
            <a:hlinkClick r:id="rId4"/>
            <a:extLst>
              <a:ext uri="{FF2B5EF4-FFF2-40B4-BE49-F238E27FC236}">
                <a16:creationId xmlns:a16="http://schemas.microsoft.com/office/drawing/2014/main" id="{2F72FB12-0240-4813-97D4-DC1ED9F65F7E}"/>
              </a:ext>
            </a:extLst>
          </p:cNvPr>
          <p:cNvPicPr>
            <a:picLocks noChangeAspect="1"/>
          </p:cNvPicPr>
          <p:nvPr/>
        </p:nvPicPr>
        <p:blipFill>
          <a:blip r:embed="rId5"/>
          <a:stretch>
            <a:fillRect/>
          </a:stretch>
        </p:blipFill>
        <p:spPr>
          <a:xfrm>
            <a:off x="7120639" y="890870"/>
            <a:ext cx="3642753" cy="2437008"/>
          </a:xfrm>
          <a:prstGeom prst="rect">
            <a:avLst/>
          </a:prstGeom>
        </p:spPr>
      </p:pic>
      <p:pic>
        <p:nvPicPr>
          <p:cNvPr id="17" name="Picture 16" descr="screenshot of the exemplar activities collection on the NCELP portal">
            <a:hlinkClick r:id="rId6"/>
            <a:extLst>
              <a:ext uri="{FF2B5EF4-FFF2-40B4-BE49-F238E27FC236}">
                <a16:creationId xmlns:a16="http://schemas.microsoft.com/office/drawing/2014/main" id="{C57775D7-8356-402B-8232-2147B25AFD00}"/>
              </a:ext>
            </a:extLst>
          </p:cNvPr>
          <p:cNvPicPr>
            <a:picLocks noChangeAspect="1"/>
          </p:cNvPicPr>
          <p:nvPr/>
        </p:nvPicPr>
        <p:blipFill>
          <a:blip r:embed="rId7"/>
          <a:stretch>
            <a:fillRect/>
          </a:stretch>
        </p:blipFill>
        <p:spPr>
          <a:xfrm>
            <a:off x="1409699" y="3531224"/>
            <a:ext cx="3687919" cy="2437008"/>
          </a:xfrm>
          <a:prstGeom prst="rect">
            <a:avLst/>
          </a:prstGeom>
        </p:spPr>
      </p:pic>
      <p:pic>
        <p:nvPicPr>
          <p:cNvPr id="18" name="Picture 17" descr="screenshot of the cultural collection on the NCELP portal">
            <a:hlinkClick r:id="rId8"/>
            <a:extLst>
              <a:ext uri="{FF2B5EF4-FFF2-40B4-BE49-F238E27FC236}">
                <a16:creationId xmlns:a16="http://schemas.microsoft.com/office/drawing/2014/main" id="{CDFB21DC-C8AD-4A0F-ADE5-F51845B11668}"/>
              </a:ext>
            </a:extLst>
          </p:cNvPr>
          <p:cNvPicPr>
            <a:picLocks noChangeAspect="1"/>
          </p:cNvPicPr>
          <p:nvPr/>
        </p:nvPicPr>
        <p:blipFill>
          <a:blip r:embed="rId9"/>
          <a:stretch>
            <a:fillRect/>
          </a:stretch>
        </p:blipFill>
        <p:spPr>
          <a:xfrm>
            <a:off x="7120639" y="3511820"/>
            <a:ext cx="3684601" cy="2437008"/>
          </a:xfrm>
          <a:prstGeom prst="rect">
            <a:avLst/>
          </a:prstGeom>
        </p:spPr>
      </p:pic>
      <p:sp>
        <p:nvSpPr>
          <p:cNvPr id="19" name="Rectangle 18">
            <a:extLst>
              <a:ext uri="{FF2B5EF4-FFF2-40B4-BE49-F238E27FC236}">
                <a16:creationId xmlns:a16="http://schemas.microsoft.com/office/drawing/2014/main" id="{22BE7A41-6D78-44D2-8A61-52ED1CDC9800}"/>
              </a:ext>
            </a:extLst>
          </p:cNvPr>
          <p:cNvSpPr/>
          <p:nvPr/>
        </p:nvSpPr>
        <p:spPr>
          <a:xfrm>
            <a:off x="9638640" y="5968232"/>
            <a:ext cx="2401619" cy="400110"/>
          </a:xfrm>
          <a:prstGeom prst="rect">
            <a:avLst/>
          </a:prstGeom>
        </p:spPr>
        <p:txBody>
          <a:bodyPr wrap="none">
            <a:spAutoFit/>
          </a:bodyPr>
          <a:lstStyle/>
          <a:p>
            <a:r>
              <a:rPr lang="en-GB" sz="2000" dirty="0">
                <a:solidFill>
                  <a:srgbClr val="115076"/>
                </a:solidFill>
                <a:latin typeface="Century Gothic" panose="020B0502020202020204" pitchFamily="34" charset="0"/>
              </a:rPr>
              <a:t>https://ncelp.org/</a:t>
            </a:r>
          </a:p>
        </p:txBody>
      </p:sp>
    </p:spTree>
    <p:extLst>
      <p:ext uri="{BB962C8B-B14F-4D97-AF65-F5344CB8AC3E}">
        <p14:creationId xmlns:p14="http://schemas.microsoft.com/office/powerpoint/2010/main" val="4062177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E1F1E-61F5-44A2-997A-9E77CB8D9605}"/>
              </a:ext>
            </a:extLst>
          </p:cNvPr>
          <p:cNvSpPr>
            <a:spLocks noGrp="1"/>
          </p:cNvSpPr>
          <p:nvPr>
            <p:ph type="title"/>
          </p:nvPr>
        </p:nvSpPr>
        <p:spPr/>
        <p:txBody>
          <a:bodyPr>
            <a:noAutofit/>
          </a:bodyPr>
          <a:lstStyle/>
          <a:p>
            <a:r>
              <a:rPr lang="en-GB" sz="2800" dirty="0"/>
              <a:t>References</a:t>
            </a:r>
          </a:p>
        </p:txBody>
      </p:sp>
      <p:sp>
        <p:nvSpPr>
          <p:cNvPr id="3" name="Content Placeholder 2">
            <a:extLst>
              <a:ext uri="{FF2B5EF4-FFF2-40B4-BE49-F238E27FC236}">
                <a16:creationId xmlns:a16="http://schemas.microsoft.com/office/drawing/2014/main" id="{D9F12266-DA27-4E36-AA33-749E4498E4DE}"/>
              </a:ext>
            </a:extLst>
          </p:cNvPr>
          <p:cNvSpPr>
            <a:spLocks noGrp="1"/>
          </p:cNvSpPr>
          <p:nvPr>
            <p:ph idx="1"/>
          </p:nvPr>
        </p:nvSpPr>
        <p:spPr/>
        <p:txBody>
          <a:bodyPr>
            <a:normAutofit/>
          </a:bodyPr>
          <a:lstStyle/>
          <a:p>
            <a:r>
              <a:rPr lang="es-ES" sz="1600" dirty="0"/>
              <a:t>Anthony, L., Finlayson, N., Marsden, E., Avery, N. &amp; Hawkes, R. (2020). </a:t>
            </a:r>
            <a:r>
              <a:rPr lang="es-ES" sz="1600" dirty="0" err="1"/>
              <a:t>MultiLingProfiler</a:t>
            </a:r>
            <a:r>
              <a:rPr lang="es-ES" sz="1600" dirty="0"/>
              <a:t> </a:t>
            </a:r>
            <a:r>
              <a:rPr lang="es-ES" sz="1600" dirty="0" err="1"/>
              <a:t>Version</a:t>
            </a:r>
            <a:r>
              <a:rPr lang="es-ES" sz="1600" dirty="0"/>
              <a:t> 1. [</a:t>
            </a:r>
            <a:r>
              <a:rPr lang="es-ES" sz="1600" dirty="0" err="1"/>
              <a:t>Computer</a:t>
            </a:r>
            <a:r>
              <a:rPr lang="es-ES" sz="1600" dirty="0"/>
              <a:t> Software]. </a:t>
            </a:r>
            <a:r>
              <a:rPr lang="es-ES" sz="1600" dirty="0" err="1"/>
              <a:t>Available</a:t>
            </a:r>
            <a:r>
              <a:rPr lang="es-ES" sz="1600" dirty="0"/>
              <a:t> at </a:t>
            </a:r>
            <a:r>
              <a:rPr lang="es-ES" sz="1600" u="sng" dirty="0">
                <a:hlinkClick r:id="rId3"/>
              </a:rPr>
              <a:t>https://www.multilingprofiler.net/</a:t>
            </a:r>
            <a:r>
              <a:rPr lang="es-ES" sz="1600" dirty="0"/>
              <a:t> </a:t>
            </a:r>
          </a:p>
          <a:p>
            <a:r>
              <a:rPr lang="en-GB" sz="1600" dirty="0"/>
              <a:t>Department for Education. (2013). National Curriculum. Languages programmes of study: KS3. Retrieved: </a:t>
            </a:r>
            <a:r>
              <a:rPr lang="en-GB" sz="1600" u="sng" dirty="0">
                <a:hlinkClick r:id="rId4"/>
              </a:rPr>
              <a:t>https://assets.publishing.service.gov.uk/government/uploads/system/uploads/attachment_data/file/239083/SECONDARY_national_curriculum_-_Languages.pdf</a:t>
            </a:r>
            <a:r>
              <a:rPr lang="en-GB" sz="1600" dirty="0"/>
              <a:t> </a:t>
            </a:r>
          </a:p>
          <a:p>
            <a:r>
              <a:rPr lang="en-GB" sz="1600" dirty="0" err="1"/>
              <a:t>Erler</a:t>
            </a:r>
            <a:r>
              <a:rPr lang="en-GB" sz="1600" dirty="0"/>
              <a:t>, L. &amp; </a:t>
            </a:r>
            <a:r>
              <a:rPr lang="en-GB" sz="1600" dirty="0" err="1"/>
              <a:t>Macaro</a:t>
            </a:r>
            <a:r>
              <a:rPr lang="en-GB" sz="1600" dirty="0"/>
              <a:t>, E. (2012). Decoding Ability in French as a Foreign Language and Language Learning Motivation. The Modern Language Journal, 95(4), 496-518.</a:t>
            </a:r>
          </a:p>
          <a:p>
            <a:r>
              <a:rPr lang="en-GB" sz="1600" dirty="0" err="1"/>
              <a:t>Kramsch</a:t>
            </a:r>
            <a:r>
              <a:rPr lang="en-GB" sz="1600" dirty="0"/>
              <a:t>, C. (2001). Language and Culture. Oxford: Oxford University Press.</a:t>
            </a:r>
          </a:p>
          <a:p>
            <a:r>
              <a:rPr lang="en-GB" sz="1600" dirty="0"/>
              <a:t>Woore, R., Graham, S., Porter, A., Courtney, L., &amp; </a:t>
            </a:r>
            <a:r>
              <a:rPr lang="en-GB" sz="1600" dirty="0" err="1"/>
              <a:t>Savory</a:t>
            </a:r>
            <a:r>
              <a:rPr lang="en-GB" sz="1600" dirty="0"/>
              <a:t>, C. (2018). Foreign Language Education: Unlocking Reading (FLEUR) - A study into the teaching of reading to beginner learners of French in secondary school.</a:t>
            </a:r>
          </a:p>
          <a:p>
            <a:pPr marL="0" indent="0">
              <a:buNone/>
            </a:pPr>
            <a:br>
              <a:rPr lang="en-GB" sz="1600" dirty="0"/>
            </a:br>
            <a:endParaRPr lang="en-GB" sz="1600" dirty="0"/>
          </a:p>
          <a:p>
            <a:endParaRPr lang="en-GB" sz="1600" dirty="0"/>
          </a:p>
        </p:txBody>
      </p:sp>
    </p:spTree>
    <p:extLst>
      <p:ext uri="{BB962C8B-B14F-4D97-AF65-F5344CB8AC3E}">
        <p14:creationId xmlns:p14="http://schemas.microsoft.com/office/powerpoint/2010/main" val="3798123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descr="background rectangle"/>
          <p:cNvSpPr/>
          <p:nvPr/>
        </p:nvSpPr>
        <p:spPr>
          <a:xfrm>
            <a:off x="-56445" y="4006"/>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322615" y="1829517"/>
            <a:ext cx="10363200" cy="2387600"/>
          </a:xfrm>
        </p:spPr>
        <p:txBody>
          <a:bodyPr>
            <a:normAutofit/>
          </a:bodyPr>
          <a:lstStyle/>
          <a:p>
            <a:pPr lvl="0" algn="l">
              <a:lnSpc>
                <a:spcPct val="100000"/>
              </a:lnSpc>
              <a:spcBef>
                <a:spcPts val="0"/>
              </a:spcBef>
            </a:pPr>
            <a:r>
              <a:rPr lang="en-GB" sz="4000" b="1" dirty="0">
                <a:solidFill>
                  <a:prstClr val="white"/>
                </a:solidFill>
                <a:ea typeface="+mn-ea"/>
                <a:cs typeface="+mn-cs"/>
              </a:rPr>
              <a:t>Language and culture: </a:t>
            </a:r>
            <a:br>
              <a:rPr lang="en-GB" sz="4000" b="1" dirty="0">
                <a:solidFill>
                  <a:prstClr val="white"/>
                </a:solidFill>
                <a:ea typeface="+mn-ea"/>
                <a:cs typeface="+mn-cs"/>
              </a:rPr>
            </a:br>
            <a:r>
              <a:rPr lang="en-GB" sz="4000" b="1" dirty="0">
                <a:solidFill>
                  <a:prstClr val="white"/>
                </a:solidFill>
                <a:ea typeface="+mn-ea"/>
                <a:cs typeface="+mn-cs"/>
              </a:rPr>
              <a:t>a room with a view?</a:t>
            </a:r>
            <a:br>
              <a:rPr lang="en-GB" sz="4000" b="1" dirty="0">
                <a:solidFill>
                  <a:prstClr val="white"/>
                </a:solidFill>
                <a:ea typeface="+mn-ea"/>
                <a:cs typeface="+mn-cs"/>
              </a:rPr>
            </a:br>
            <a:endParaRPr lang="en-GB" dirty="0"/>
          </a:p>
        </p:txBody>
      </p:sp>
      <p:sp>
        <p:nvSpPr>
          <p:cNvPr id="3" name="Subtitle 2"/>
          <p:cNvSpPr>
            <a:spLocks noGrp="1"/>
          </p:cNvSpPr>
          <p:nvPr>
            <p:ph type="subTitle" idx="1"/>
          </p:nvPr>
        </p:nvSpPr>
        <p:spPr>
          <a:xfrm>
            <a:off x="322615" y="3244881"/>
            <a:ext cx="9144000" cy="1655762"/>
          </a:xfrm>
        </p:spPr>
        <p:txBody>
          <a:bodyPr/>
          <a:lstStyle/>
          <a:p>
            <a:pPr lvl="0" algn="l">
              <a:lnSpc>
                <a:spcPct val="100000"/>
              </a:lnSpc>
              <a:spcBef>
                <a:spcPts val="0"/>
              </a:spcBef>
            </a:pPr>
            <a:r>
              <a:rPr lang="en-GB" dirty="0">
                <a:solidFill>
                  <a:prstClr val="white"/>
                </a:solidFill>
              </a:rPr>
              <a:t>Language World Conference 2021</a:t>
            </a:r>
          </a:p>
          <a:p>
            <a:endParaRPr lang="en-GB" dirty="0"/>
          </a:p>
        </p:txBody>
      </p:sp>
      <p:pic>
        <p:nvPicPr>
          <p:cNvPr id="11" name="Picture 10" descr="cartoon of Rachel">
            <a:extLst>
              <a:ext uri="{FF2B5EF4-FFF2-40B4-BE49-F238E27FC236}">
                <a16:creationId xmlns:a16="http://schemas.microsoft.com/office/drawing/2014/main" id="{01F9281F-A96B-4A18-B374-7C76781CFE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270" y="4772843"/>
            <a:ext cx="1062239" cy="1357745"/>
          </a:xfrm>
          <a:prstGeom prst="rect">
            <a:avLst/>
          </a:prstGeom>
        </p:spPr>
      </p:pic>
      <p:sp>
        <p:nvSpPr>
          <p:cNvPr id="6" name="TextBox 5"/>
          <p:cNvSpPr txBox="1"/>
          <p:nvPr/>
        </p:nvSpPr>
        <p:spPr>
          <a:xfrm>
            <a:off x="6583" y="6146246"/>
            <a:ext cx="42945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Rachel Hawkes</a:t>
            </a:r>
            <a:b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Artwork: Steve Clarke</a:t>
            </a:r>
          </a:p>
        </p:txBody>
      </p:sp>
      <p:pic>
        <p:nvPicPr>
          <p:cNvPr id="15" name="Picture 14" descr="NCELP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984379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BF68F-2FE9-4191-BA45-E73852902966}"/>
              </a:ext>
            </a:extLst>
          </p:cNvPr>
          <p:cNvSpPr>
            <a:spLocks noGrp="1"/>
          </p:cNvSpPr>
          <p:nvPr>
            <p:ph type="title"/>
          </p:nvPr>
        </p:nvSpPr>
        <p:spPr>
          <a:xfrm>
            <a:off x="839788" y="-231276"/>
            <a:ext cx="11352212" cy="1600200"/>
          </a:xfrm>
        </p:spPr>
        <p:txBody>
          <a:bodyPr anchor="ctr">
            <a:normAutofit/>
          </a:bodyPr>
          <a:lstStyle/>
          <a:p>
            <a:pPr>
              <a:tabLst>
                <a:tab pos="1619250" algn="l"/>
              </a:tabLst>
            </a:pPr>
            <a:r>
              <a:rPr lang="en-US" b="1" dirty="0"/>
              <a:t>Language and culture: two sides of the same coin</a:t>
            </a:r>
          </a:p>
        </p:txBody>
      </p:sp>
      <p:pic>
        <p:nvPicPr>
          <p:cNvPr id="5" name="Content Placeholder 4" descr="one euro coin">
            <a:extLst>
              <a:ext uri="{FF2B5EF4-FFF2-40B4-BE49-F238E27FC236}">
                <a16:creationId xmlns:a16="http://schemas.microsoft.com/office/drawing/2014/main" id="{C3F44B7E-ADF5-46C1-9786-E77184018A2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tretch/>
        </p:blipFill>
        <p:spPr>
          <a:xfrm>
            <a:off x="6360622" y="1157293"/>
            <a:ext cx="5226407" cy="4873625"/>
          </a:xfrm>
          <a:noFill/>
        </p:spPr>
      </p:pic>
      <p:sp>
        <p:nvSpPr>
          <p:cNvPr id="12" name="Text Placeholder 3">
            <a:extLst>
              <a:ext uri="{FF2B5EF4-FFF2-40B4-BE49-F238E27FC236}">
                <a16:creationId xmlns:a16="http://schemas.microsoft.com/office/drawing/2014/main" id="{2A2504D9-C3D3-413A-852A-0247538FBE56}"/>
              </a:ext>
            </a:extLst>
          </p:cNvPr>
          <p:cNvSpPr>
            <a:spLocks noGrp="1"/>
          </p:cNvSpPr>
          <p:nvPr>
            <p:ph type="body" sz="half" idx="2"/>
          </p:nvPr>
        </p:nvSpPr>
        <p:spPr>
          <a:xfrm>
            <a:off x="839788" y="1157293"/>
            <a:ext cx="5520834" cy="4881561"/>
          </a:xfrm>
        </p:spPr>
        <p:txBody>
          <a:bodyPr>
            <a:noAutofit/>
          </a:bodyPr>
          <a:lstStyle/>
          <a:p>
            <a:pPr marL="285750" indent="-285750">
              <a:lnSpc>
                <a:spcPct val="150000"/>
              </a:lnSpc>
              <a:buFont typeface="Wingdings" panose="05000000000000000000" pitchFamily="2" charset="2"/>
              <a:buChar char="§"/>
            </a:pPr>
            <a:r>
              <a:rPr lang="en-US" sz="2800" dirty="0"/>
              <a:t>the </a:t>
            </a:r>
            <a:r>
              <a:rPr lang="en-US" sz="2800" b="1" dirty="0"/>
              <a:t>together/and </a:t>
            </a:r>
            <a:r>
              <a:rPr lang="en-US" sz="2800" dirty="0"/>
              <a:t>view</a:t>
            </a:r>
          </a:p>
          <a:p>
            <a:pPr marL="285750" indent="-285750">
              <a:lnSpc>
                <a:spcPct val="150000"/>
              </a:lnSpc>
              <a:buFont typeface="Wingdings" panose="05000000000000000000" pitchFamily="2" charset="2"/>
              <a:buChar char="§"/>
            </a:pPr>
            <a:r>
              <a:rPr lang="en-US" sz="2800" dirty="0"/>
              <a:t>closely related</a:t>
            </a:r>
          </a:p>
          <a:p>
            <a:pPr marL="285750" indent="-285750">
              <a:lnSpc>
                <a:spcPct val="150000"/>
              </a:lnSpc>
              <a:buFont typeface="Wingdings" panose="05000000000000000000" pitchFamily="2" charset="2"/>
              <a:buChar char="§"/>
            </a:pPr>
            <a:r>
              <a:rPr lang="en-US" sz="2800" dirty="0"/>
              <a:t>cannot be separated</a:t>
            </a:r>
          </a:p>
          <a:p>
            <a:pPr marL="285750" indent="-285750">
              <a:lnSpc>
                <a:spcPct val="150000"/>
              </a:lnSpc>
              <a:buFont typeface="Wingdings" panose="05000000000000000000" pitchFamily="2" charset="2"/>
              <a:buChar char="§"/>
            </a:pPr>
            <a:r>
              <a:rPr lang="en-US" sz="2800" dirty="0"/>
              <a:t>despite apparent differences</a:t>
            </a:r>
          </a:p>
          <a:p>
            <a:pPr marL="285750" indent="-285750">
              <a:lnSpc>
                <a:spcPct val="150000"/>
              </a:lnSpc>
              <a:buFont typeface="Wingdings" panose="05000000000000000000" pitchFamily="2" charset="2"/>
              <a:buChar char="§"/>
            </a:pPr>
            <a:r>
              <a:rPr lang="en-US" sz="2800" dirty="0"/>
              <a:t>both needed for full ‘value’ to be </a:t>
            </a:r>
            <a:r>
              <a:rPr lang="en-US" sz="2800" dirty="0" err="1"/>
              <a:t>realised</a:t>
            </a:r>
            <a:endParaRPr lang="en-US" sz="2800" dirty="0"/>
          </a:p>
        </p:txBody>
      </p:sp>
    </p:spTree>
    <p:extLst>
      <p:ext uri="{BB962C8B-B14F-4D97-AF65-F5344CB8AC3E}">
        <p14:creationId xmlns:p14="http://schemas.microsoft.com/office/powerpoint/2010/main" val="232445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C8AF1F-7BEE-4029-B702-62EB1A927B35}"/>
              </a:ext>
            </a:extLst>
          </p:cNvPr>
          <p:cNvSpPr>
            <a:spLocks noGrp="1"/>
          </p:cNvSpPr>
          <p:nvPr>
            <p:ph type="title"/>
          </p:nvPr>
        </p:nvSpPr>
        <p:spPr/>
        <p:txBody>
          <a:bodyPr/>
          <a:lstStyle/>
          <a:p>
            <a:r>
              <a:rPr lang="en-GB" b="1" dirty="0"/>
              <a:t>We find culture in…</a:t>
            </a:r>
          </a:p>
        </p:txBody>
      </p:sp>
      <p:sp>
        <p:nvSpPr>
          <p:cNvPr id="6" name="Content Placeholder 5">
            <a:extLst>
              <a:ext uri="{FF2B5EF4-FFF2-40B4-BE49-F238E27FC236}">
                <a16:creationId xmlns:a16="http://schemas.microsoft.com/office/drawing/2014/main" id="{E6CA23A5-BCF6-446F-98EE-FDF0AD20A30F}"/>
              </a:ext>
            </a:extLst>
          </p:cNvPr>
          <p:cNvSpPr>
            <a:spLocks noGrp="1"/>
          </p:cNvSpPr>
          <p:nvPr>
            <p:ph idx="1"/>
          </p:nvPr>
        </p:nvSpPr>
        <p:spPr/>
        <p:txBody>
          <a:bodyPr/>
          <a:lstStyle/>
          <a:p>
            <a:r>
              <a:rPr lang="en-GB" dirty="0">
                <a:solidFill>
                  <a:srgbClr val="002060"/>
                </a:solidFill>
              </a:rPr>
              <a:t>the new language sounds</a:t>
            </a:r>
          </a:p>
          <a:p>
            <a:r>
              <a:rPr lang="en-GB" dirty="0">
                <a:solidFill>
                  <a:srgbClr val="002060"/>
                </a:solidFill>
              </a:rPr>
              <a:t>its words and</a:t>
            </a:r>
          </a:p>
          <a:p>
            <a:r>
              <a:rPr lang="en-GB" dirty="0">
                <a:solidFill>
                  <a:srgbClr val="002060"/>
                </a:solidFill>
              </a:rPr>
              <a:t>its structures. </a:t>
            </a:r>
          </a:p>
        </p:txBody>
      </p:sp>
      <p:sp>
        <p:nvSpPr>
          <p:cNvPr id="13" name="Rectangle 12">
            <a:extLst>
              <a:ext uri="{FF2B5EF4-FFF2-40B4-BE49-F238E27FC236}">
                <a16:creationId xmlns:a16="http://schemas.microsoft.com/office/drawing/2014/main" id="{16A9F13E-91C4-46A3-9F87-098ED376B7E5}"/>
              </a:ext>
            </a:extLst>
          </p:cNvPr>
          <p:cNvSpPr/>
          <p:nvPr/>
        </p:nvSpPr>
        <p:spPr>
          <a:xfrm>
            <a:off x="838200" y="4096553"/>
            <a:ext cx="4685051" cy="1569660"/>
          </a:xfrm>
          <a:prstGeom prst="rect">
            <a:avLst/>
          </a:prstGeom>
          <a:solidFill>
            <a:schemeClr val="accent1">
              <a:lumMod val="20000"/>
              <a:lumOff val="80000"/>
            </a:schemeClr>
          </a:solidFill>
        </p:spPr>
        <p:txBody>
          <a:bodyPr wrap="square">
            <a:spAutoFit/>
          </a:bodyPr>
          <a:lstStyle/>
          <a:p>
            <a:r>
              <a:rPr lang="en-GB" sz="2400" dirty="0">
                <a:solidFill>
                  <a:schemeClr val="accent5">
                    <a:lumMod val="50000"/>
                  </a:schemeClr>
                </a:solidFill>
                <a:latin typeface="Century Gothic" panose="020B0502020202020204" pitchFamily="34" charset="0"/>
              </a:rPr>
              <a:t>Learning a foreign language is a liberation from insularity and provides an opening to other cultures. (DfE, 2013).</a:t>
            </a:r>
          </a:p>
        </p:txBody>
      </p:sp>
      <p:pic>
        <p:nvPicPr>
          <p:cNvPr id="16" name="Picture 15" descr="diagram of a iceberg ">
            <a:extLst>
              <a:ext uri="{FF2B5EF4-FFF2-40B4-BE49-F238E27FC236}">
                <a16:creationId xmlns:a16="http://schemas.microsoft.com/office/drawing/2014/main" id="{DD0D1999-7CA9-486B-BF0F-AD188FDCA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74289"/>
            <a:ext cx="5904059" cy="4301826"/>
          </a:xfrm>
          <a:prstGeom prst="rect">
            <a:avLst/>
          </a:prstGeom>
        </p:spPr>
      </p:pic>
      <p:sp>
        <p:nvSpPr>
          <p:cNvPr id="17" name="Rectangle 16">
            <a:extLst>
              <a:ext uri="{FF2B5EF4-FFF2-40B4-BE49-F238E27FC236}">
                <a16:creationId xmlns:a16="http://schemas.microsoft.com/office/drawing/2014/main" id="{9CE4B544-90C5-4148-A128-989053367C4B}"/>
              </a:ext>
            </a:extLst>
          </p:cNvPr>
          <p:cNvSpPr/>
          <p:nvPr/>
        </p:nvSpPr>
        <p:spPr>
          <a:xfrm>
            <a:off x="6637250" y="194409"/>
            <a:ext cx="5404849" cy="1631216"/>
          </a:xfrm>
          <a:prstGeom prst="rect">
            <a:avLst/>
          </a:prstGeom>
          <a:solidFill>
            <a:schemeClr val="accent1">
              <a:lumMod val="20000"/>
              <a:lumOff val="80000"/>
            </a:schemeClr>
          </a:solidFill>
        </p:spPr>
        <p:txBody>
          <a:bodyPr wrap="square">
            <a:spAutoFit/>
          </a:bodyPr>
          <a:lstStyle/>
          <a:p>
            <a:r>
              <a:rPr lang="en-GB" sz="2000" dirty="0">
                <a:solidFill>
                  <a:schemeClr val="accent5">
                    <a:lumMod val="50000"/>
                  </a:schemeClr>
                </a:solidFill>
                <a:latin typeface="Century Gothic" panose="020B0502020202020204" pitchFamily="34" charset="0"/>
              </a:rPr>
              <a:t>“Common attitudes, beliefs and values are reflected in the way members of the group use language - for example, what they choose to say or not to say and how they say it.” (</a:t>
            </a:r>
            <a:r>
              <a:rPr lang="en-GB" sz="2000" dirty="0" err="1">
                <a:solidFill>
                  <a:schemeClr val="accent5">
                    <a:lumMod val="50000"/>
                  </a:schemeClr>
                </a:solidFill>
                <a:latin typeface="Century Gothic" panose="020B0502020202020204" pitchFamily="34" charset="0"/>
              </a:rPr>
              <a:t>Kramsch</a:t>
            </a:r>
            <a:r>
              <a:rPr lang="en-GB" sz="2000" dirty="0">
                <a:solidFill>
                  <a:schemeClr val="accent5">
                    <a:lumMod val="50000"/>
                  </a:schemeClr>
                </a:solidFill>
                <a:latin typeface="Century Gothic" panose="020B0502020202020204" pitchFamily="34" charset="0"/>
              </a:rPr>
              <a:t>, 2001, p6). </a:t>
            </a:r>
            <a:endParaRPr lang="en-GB" sz="32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313669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13"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descr="background rounded rectangle">
            <a:extLst>
              <a:ext uri="{FF2B5EF4-FFF2-40B4-BE49-F238E27FC236}">
                <a16:creationId xmlns:a16="http://schemas.microsoft.com/office/drawing/2014/main" id="{F84086A8-CC45-4F26-8C7D-29DE04F753AB}"/>
              </a:ext>
            </a:extLst>
          </p:cNvPr>
          <p:cNvSpPr/>
          <p:nvPr/>
        </p:nvSpPr>
        <p:spPr>
          <a:xfrm>
            <a:off x="8634334" y="2518348"/>
            <a:ext cx="3355207" cy="3645640"/>
          </a:xfrm>
          <a:prstGeom prst="roundRect">
            <a:avLst/>
          </a:prstGeom>
          <a:solidFill>
            <a:schemeClr val="accent5">
              <a:lumMod val="50000"/>
            </a:schemeClr>
          </a:solidFill>
          <a:ln>
            <a:solidFill>
              <a:srgbClr val="F65E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1918EB1-5D57-4771-BAE3-EC73C8CD836B}"/>
              </a:ext>
            </a:extLst>
          </p:cNvPr>
          <p:cNvSpPr>
            <a:spLocks noGrp="1"/>
          </p:cNvSpPr>
          <p:nvPr>
            <p:ph type="title"/>
          </p:nvPr>
        </p:nvSpPr>
        <p:spPr>
          <a:xfrm>
            <a:off x="403485" y="443073"/>
            <a:ext cx="10515600" cy="1325563"/>
          </a:xfrm>
        </p:spPr>
        <p:txBody>
          <a:bodyPr/>
          <a:lstStyle/>
          <a:p>
            <a:r>
              <a:rPr lang="en-GB" b="1" dirty="0"/>
              <a:t>Culture in the new language sounds</a:t>
            </a:r>
          </a:p>
        </p:txBody>
      </p:sp>
      <p:pic>
        <p:nvPicPr>
          <p:cNvPr id="4" name="Picture 3" descr="braid of three strands, one for each phonics, grammar and vocabulary">
            <a:extLst>
              <a:ext uri="{FF2B5EF4-FFF2-40B4-BE49-F238E27FC236}">
                <a16:creationId xmlns:a16="http://schemas.microsoft.com/office/drawing/2014/main" id="{CA0C8046-B9F3-407E-A157-94826A5F3398}"/>
              </a:ext>
            </a:extLst>
          </p:cNvPr>
          <p:cNvPicPr>
            <a:picLocks noChangeAspect="1"/>
          </p:cNvPicPr>
          <p:nvPr/>
        </p:nvPicPr>
        <p:blipFill>
          <a:blip r:embed="rId3"/>
          <a:stretch>
            <a:fillRect/>
          </a:stretch>
        </p:blipFill>
        <p:spPr>
          <a:xfrm>
            <a:off x="10219766" y="-8731"/>
            <a:ext cx="1837216" cy="2527079"/>
          </a:xfrm>
          <a:prstGeom prst="rect">
            <a:avLst/>
          </a:prstGeom>
        </p:spPr>
      </p:pic>
      <p:sp>
        <p:nvSpPr>
          <p:cNvPr id="5" name="Content Placeholder 2">
            <a:extLst>
              <a:ext uri="{FF2B5EF4-FFF2-40B4-BE49-F238E27FC236}">
                <a16:creationId xmlns:a16="http://schemas.microsoft.com/office/drawing/2014/main" id="{5A54A864-5C40-466E-8D20-23F8BAF94D3D}"/>
              </a:ext>
            </a:extLst>
          </p:cNvPr>
          <p:cNvSpPr>
            <a:spLocks noGrp="1"/>
          </p:cNvSpPr>
          <p:nvPr>
            <p:ph idx="1"/>
          </p:nvPr>
        </p:nvSpPr>
        <p:spPr>
          <a:xfrm>
            <a:off x="403485" y="1768636"/>
            <a:ext cx="10515600" cy="4351338"/>
          </a:xfrm>
        </p:spPr>
        <p:txBody>
          <a:bodyPr>
            <a:normAutofit/>
          </a:bodyPr>
          <a:lstStyle/>
          <a:p>
            <a:pPr>
              <a:lnSpc>
                <a:spcPct val="150000"/>
              </a:lnSpc>
            </a:pPr>
            <a:r>
              <a:rPr lang="en-GB" dirty="0"/>
              <a:t>Transcribing unknown words</a:t>
            </a:r>
          </a:p>
          <a:p>
            <a:pPr lvl="1">
              <a:lnSpc>
                <a:spcPct val="150000"/>
              </a:lnSpc>
            </a:pPr>
            <a:r>
              <a:rPr lang="en-GB" dirty="0"/>
              <a:t>French example – French cities with/without the [au] sound</a:t>
            </a:r>
          </a:p>
          <a:p>
            <a:pPr>
              <a:lnSpc>
                <a:spcPct val="150000"/>
              </a:lnSpc>
            </a:pPr>
            <a:r>
              <a:rPr lang="en-GB" dirty="0"/>
              <a:t>Decoding (reading aloud) unknown words</a:t>
            </a:r>
          </a:p>
          <a:p>
            <a:pPr lvl="1">
              <a:lnSpc>
                <a:spcPct val="150000"/>
              </a:lnSpc>
            </a:pPr>
            <a:r>
              <a:rPr lang="en-GB" dirty="0"/>
              <a:t>French: metro stations</a:t>
            </a:r>
          </a:p>
          <a:p>
            <a:pPr lvl="1">
              <a:lnSpc>
                <a:spcPct val="150000"/>
              </a:lnSpc>
            </a:pPr>
            <a:r>
              <a:rPr lang="en-GB" dirty="0"/>
              <a:t>German examples: jokes</a:t>
            </a:r>
          </a:p>
          <a:p>
            <a:pPr>
              <a:lnSpc>
                <a:spcPct val="150000"/>
              </a:lnSpc>
            </a:pPr>
            <a:r>
              <a:rPr lang="en-GB" dirty="0"/>
              <a:t>Sociolinguistic differences</a:t>
            </a:r>
          </a:p>
          <a:p>
            <a:pPr lvl="1">
              <a:lnSpc>
                <a:spcPct val="150000"/>
              </a:lnSpc>
            </a:pPr>
            <a:r>
              <a:rPr lang="en-GB" dirty="0"/>
              <a:t>Spanish example: </a:t>
            </a:r>
            <a:r>
              <a:rPr lang="en-GB" i="1" dirty="0" err="1"/>
              <a:t>ceceo</a:t>
            </a:r>
            <a:r>
              <a:rPr lang="en-GB" dirty="0"/>
              <a:t> and </a:t>
            </a:r>
            <a:r>
              <a:rPr lang="en-GB" i="1" dirty="0" err="1"/>
              <a:t>seseo</a:t>
            </a:r>
            <a:r>
              <a:rPr lang="en-GB" i="1" dirty="0"/>
              <a:t> </a:t>
            </a:r>
          </a:p>
          <a:p>
            <a:endParaRPr lang="en-GB" dirty="0"/>
          </a:p>
          <a:p>
            <a:endParaRPr lang="en-GB" dirty="0"/>
          </a:p>
        </p:txBody>
      </p:sp>
      <p:sp>
        <p:nvSpPr>
          <p:cNvPr id="3" name="Rectangle 2">
            <a:extLst>
              <a:ext uri="{FF2B5EF4-FFF2-40B4-BE49-F238E27FC236}">
                <a16:creationId xmlns:a16="http://schemas.microsoft.com/office/drawing/2014/main" id="{E42A89B1-72F5-430F-9FBE-CE0613D085FA}"/>
              </a:ext>
            </a:extLst>
          </p:cNvPr>
          <p:cNvSpPr/>
          <p:nvPr/>
        </p:nvSpPr>
        <p:spPr>
          <a:xfrm>
            <a:off x="8449989" y="2704066"/>
            <a:ext cx="3539552" cy="3459922"/>
          </a:xfrm>
          <a:prstGeom prst="rect">
            <a:avLst/>
          </a:prstGeom>
        </p:spPr>
        <p:txBody>
          <a:bodyPr wrap="square">
            <a:spAutoFit/>
          </a:bodyPr>
          <a:lstStyle/>
          <a:p>
            <a:pPr marL="685800" lvl="1" indent="-228600">
              <a:lnSpc>
                <a:spcPct val="90000"/>
              </a:lnSpc>
              <a:spcBef>
                <a:spcPts val="500"/>
              </a:spcBef>
              <a:buFont typeface="Arial" panose="020B0604020202020204" pitchFamily="34" charset="0"/>
              <a:buChar char="•"/>
            </a:pPr>
            <a:r>
              <a:rPr lang="en-GB" sz="2000" dirty="0">
                <a:solidFill>
                  <a:schemeClr val="bg1"/>
                </a:solidFill>
                <a:latin typeface="Century Gothic" panose="020B0502020202020204" pitchFamily="34" charset="0"/>
              </a:rPr>
              <a:t>place names</a:t>
            </a:r>
          </a:p>
          <a:p>
            <a:pPr marL="685800" lvl="1" indent="-228600">
              <a:lnSpc>
                <a:spcPct val="90000"/>
              </a:lnSpc>
              <a:spcBef>
                <a:spcPts val="500"/>
              </a:spcBef>
              <a:buFont typeface="Arial" panose="020B0604020202020204" pitchFamily="34" charset="0"/>
              <a:buChar char="•"/>
            </a:pPr>
            <a:r>
              <a:rPr lang="en-GB" sz="2000" dirty="0">
                <a:solidFill>
                  <a:schemeClr val="bg1"/>
                </a:solidFill>
                <a:latin typeface="Century Gothic" panose="020B0502020202020204" pitchFamily="34" charset="0"/>
              </a:rPr>
              <a:t>people’s names</a:t>
            </a:r>
          </a:p>
          <a:p>
            <a:pPr marL="685800" lvl="1" indent="-228600">
              <a:lnSpc>
                <a:spcPct val="90000"/>
              </a:lnSpc>
              <a:spcBef>
                <a:spcPts val="500"/>
              </a:spcBef>
              <a:buFont typeface="Arial" panose="020B0604020202020204" pitchFamily="34" charset="0"/>
              <a:buChar char="•"/>
            </a:pPr>
            <a:r>
              <a:rPr lang="en-GB" sz="2000" dirty="0">
                <a:solidFill>
                  <a:schemeClr val="bg1"/>
                </a:solidFill>
                <a:latin typeface="Century Gothic" panose="020B0502020202020204" pitchFamily="34" charset="0"/>
              </a:rPr>
              <a:t>names of other things (e.g. games, bands)</a:t>
            </a:r>
          </a:p>
          <a:p>
            <a:pPr marL="685800" lvl="1" indent="-228600">
              <a:lnSpc>
                <a:spcPct val="90000"/>
              </a:lnSpc>
              <a:spcBef>
                <a:spcPts val="500"/>
              </a:spcBef>
              <a:buFont typeface="Arial" panose="020B0604020202020204" pitchFamily="34" charset="0"/>
              <a:buChar char="•"/>
            </a:pPr>
            <a:r>
              <a:rPr lang="en-GB" sz="2000" dirty="0">
                <a:solidFill>
                  <a:schemeClr val="bg1"/>
                </a:solidFill>
                <a:latin typeface="Century Gothic" panose="020B0502020202020204" pitchFamily="34" charset="0"/>
              </a:rPr>
              <a:t>cognates </a:t>
            </a:r>
          </a:p>
          <a:p>
            <a:pPr marL="685800" lvl="1" indent="-228600">
              <a:lnSpc>
                <a:spcPct val="90000"/>
              </a:lnSpc>
              <a:spcBef>
                <a:spcPts val="500"/>
              </a:spcBef>
              <a:buFont typeface="Arial" panose="020B0604020202020204" pitchFamily="34" charset="0"/>
              <a:buChar char="•"/>
            </a:pPr>
            <a:r>
              <a:rPr lang="en-GB" sz="2000" dirty="0">
                <a:solidFill>
                  <a:schemeClr val="bg1"/>
                </a:solidFill>
                <a:latin typeface="Century Gothic" panose="020B0502020202020204" pitchFamily="34" charset="0"/>
              </a:rPr>
              <a:t>tongue twisters</a:t>
            </a:r>
          </a:p>
          <a:p>
            <a:pPr marL="685800" lvl="1" indent="-228600">
              <a:lnSpc>
                <a:spcPct val="90000"/>
              </a:lnSpc>
              <a:spcBef>
                <a:spcPts val="500"/>
              </a:spcBef>
              <a:buFont typeface="Arial" panose="020B0604020202020204" pitchFamily="34" charset="0"/>
              <a:buChar char="•"/>
            </a:pPr>
            <a:r>
              <a:rPr lang="en-GB" sz="2000" dirty="0">
                <a:solidFill>
                  <a:schemeClr val="bg1"/>
                </a:solidFill>
                <a:latin typeface="Century Gothic" panose="020B0502020202020204" pitchFamily="34" charset="0"/>
              </a:rPr>
              <a:t>short texts (e.g., information about famous people, customs, festivals, songs)</a:t>
            </a:r>
          </a:p>
        </p:txBody>
      </p:sp>
    </p:spTree>
    <p:extLst>
      <p:ext uri="{BB962C8B-B14F-4D97-AF65-F5344CB8AC3E}">
        <p14:creationId xmlns:p14="http://schemas.microsoft.com/office/powerpoint/2010/main" val="190855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 descr="background for tit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Phonétique</a:t>
            </a:r>
            <a:endParaRPr sz="3600" b="1" dirty="0">
              <a:solidFill>
                <a:schemeClr val="lt1"/>
              </a:solidFill>
            </a:endParaRPr>
          </a:p>
        </p:txBody>
      </p:sp>
      <p:sp>
        <p:nvSpPr>
          <p:cNvPr id="147" name="Google Shape;147;p2"/>
          <p:cNvSpPr/>
          <p:nvPr/>
        </p:nvSpPr>
        <p:spPr>
          <a:xfrm>
            <a:off x="9546400" y="237229"/>
            <a:ext cx="2363519" cy="40011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écouter</a:t>
            </a: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3" name="TextBox 2"/>
          <p:cNvSpPr txBox="1"/>
          <p:nvPr/>
        </p:nvSpPr>
        <p:spPr>
          <a:xfrm>
            <a:off x="188942" y="1399309"/>
            <a:ext cx="117209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Do these place names contain the sound [au]? </a:t>
            </a: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Écoutez</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et </a:t>
            </a: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cochez</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p>
        </p:txBody>
      </p:sp>
      <p:graphicFrame>
        <p:nvGraphicFramePr>
          <p:cNvPr id="4" name="Table 3"/>
          <p:cNvGraphicFramePr>
            <a:graphicFrameLocks noGrp="1"/>
          </p:cNvGraphicFramePr>
          <p:nvPr/>
        </p:nvGraphicFramePr>
        <p:xfrm>
          <a:off x="1766743" y="2034736"/>
          <a:ext cx="8128000" cy="4069035"/>
        </p:xfrm>
        <a:graphic>
          <a:graphicData uri="http://schemas.openxmlformats.org/drawingml/2006/table">
            <a:tbl>
              <a:tblPr firstRow="1" bandRow="1"/>
              <a:tblGrid>
                <a:gridCol w="900784">
                  <a:extLst>
                    <a:ext uri="{9D8B030D-6E8A-4147-A177-3AD203B41FA5}">
                      <a16:colId xmlns:a16="http://schemas.microsoft.com/office/drawing/2014/main" val="1118016199"/>
                    </a:ext>
                  </a:extLst>
                </a:gridCol>
                <a:gridCol w="3823854">
                  <a:extLst>
                    <a:ext uri="{9D8B030D-6E8A-4147-A177-3AD203B41FA5}">
                      <a16:colId xmlns:a16="http://schemas.microsoft.com/office/drawing/2014/main" val="4203655257"/>
                    </a:ext>
                  </a:extLst>
                </a:gridCol>
                <a:gridCol w="1701681">
                  <a:extLst>
                    <a:ext uri="{9D8B030D-6E8A-4147-A177-3AD203B41FA5}">
                      <a16:colId xmlns:a16="http://schemas.microsoft.com/office/drawing/2014/main" val="2905538644"/>
                    </a:ext>
                  </a:extLst>
                </a:gridCol>
                <a:gridCol w="1701681">
                  <a:extLst>
                    <a:ext uri="{9D8B030D-6E8A-4147-A177-3AD203B41FA5}">
                      <a16:colId xmlns:a16="http://schemas.microsoft.com/office/drawing/2014/main" val="1948756583"/>
                    </a:ext>
                  </a:extLst>
                </a:gridCol>
              </a:tblGrid>
              <a:tr h="452115">
                <a:tc>
                  <a:txBody>
                    <a:bodyPr/>
                    <a:lstStyle/>
                    <a:p>
                      <a:r>
                        <a:rPr lang="en-GB" sz="2200" dirty="0"/>
                        <a:t>  </a:t>
                      </a:r>
                    </a:p>
                  </a:txBody>
                  <a:tcPr marL="0" marR="0"/>
                </a:tc>
                <a:tc>
                  <a:txBody>
                    <a:bodyPr/>
                    <a:lstStyle/>
                    <a:p>
                      <a:endParaRPr lang="en-GB" sz="2000" dirty="0">
                        <a:solidFill>
                          <a:schemeClr val="accent5">
                            <a:lumMod val="50000"/>
                          </a:schemeClr>
                        </a:solidFill>
                      </a:endParaRPr>
                    </a:p>
                  </a:txBody>
                  <a:tcPr marL="0" marR="0"/>
                </a:tc>
                <a:tc>
                  <a:txBody>
                    <a:bodyPr/>
                    <a:lstStyle/>
                    <a:p>
                      <a:pPr algn="ctr"/>
                      <a:r>
                        <a:rPr lang="en-GB" sz="2200" dirty="0" err="1">
                          <a:solidFill>
                            <a:schemeClr val="accent5">
                              <a:lumMod val="50000"/>
                            </a:schemeClr>
                          </a:solidFill>
                        </a:rPr>
                        <a:t>Oui</a:t>
                      </a:r>
                      <a:endParaRPr lang="en-GB" sz="2200" dirty="0">
                        <a:solidFill>
                          <a:schemeClr val="accent5">
                            <a:lumMod val="50000"/>
                          </a:schemeClr>
                        </a:solidFill>
                      </a:endParaRPr>
                    </a:p>
                  </a:txBody>
                  <a:tcPr marL="0" marR="0"/>
                </a:tc>
                <a:tc>
                  <a:txBody>
                    <a:bodyPr/>
                    <a:lstStyle/>
                    <a:p>
                      <a:pPr algn="ctr"/>
                      <a:r>
                        <a:rPr lang="en-GB" sz="2200" dirty="0">
                          <a:solidFill>
                            <a:schemeClr val="accent5">
                              <a:lumMod val="50000"/>
                            </a:schemeClr>
                          </a:solidFill>
                        </a:rPr>
                        <a:t>Non</a:t>
                      </a:r>
                    </a:p>
                  </a:txBody>
                  <a:tcPr marL="0" marR="0"/>
                </a:tc>
                <a:extLst>
                  <a:ext uri="{0D108BD9-81ED-4DB2-BD59-A6C34878D82A}">
                    <a16:rowId xmlns:a16="http://schemas.microsoft.com/office/drawing/2014/main" val="4178424517"/>
                  </a:ext>
                </a:extLst>
              </a:tr>
              <a:tr h="452115">
                <a:tc>
                  <a:txBody>
                    <a:bodyPr/>
                    <a:lstStyle/>
                    <a:p>
                      <a:endParaRPr lang="en-GB" sz="2200" dirty="0"/>
                    </a:p>
                  </a:txBody>
                  <a:tcPr marL="0" marR="0"/>
                </a:tc>
                <a:tc>
                  <a:txBody>
                    <a:bodyPr/>
                    <a:lstStyle/>
                    <a:p>
                      <a:r>
                        <a:rPr lang="en-GB" sz="2000" dirty="0">
                          <a:solidFill>
                            <a:schemeClr val="accent5">
                              <a:lumMod val="50000"/>
                            </a:schemeClr>
                          </a:solidFill>
                        </a:rPr>
                        <a:t> Bord</a:t>
                      </a:r>
                      <a:r>
                        <a:rPr lang="en-GB" sz="2000" b="1" dirty="0">
                          <a:solidFill>
                            <a:schemeClr val="accent5">
                              <a:lumMod val="50000"/>
                            </a:schemeClr>
                          </a:solidFill>
                        </a:rPr>
                        <a:t>eau</a:t>
                      </a:r>
                      <a:r>
                        <a:rPr lang="en-GB" sz="2000" b="0" dirty="0">
                          <a:solidFill>
                            <a:schemeClr val="accent5">
                              <a:lumMod val="50000"/>
                            </a:schemeClr>
                          </a:solidFill>
                        </a:rPr>
                        <a:t>x</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4071568724"/>
                  </a:ext>
                </a:extLst>
              </a:tr>
              <a:tr h="452115">
                <a:tc>
                  <a:txBody>
                    <a:bodyPr/>
                    <a:lstStyle/>
                    <a:p>
                      <a:endParaRPr lang="en-GB" sz="2200" dirty="0"/>
                    </a:p>
                  </a:txBody>
                  <a:tcPr marL="0" marR="0"/>
                </a:tc>
                <a:tc>
                  <a:txBody>
                    <a:bodyPr/>
                    <a:lstStyle/>
                    <a:p>
                      <a:r>
                        <a:rPr lang="en-GB" sz="2000" dirty="0">
                          <a:solidFill>
                            <a:schemeClr val="accent5">
                              <a:lumMod val="50000"/>
                            </a:schemeClr>
                          </a:solidFill>
                        </a:rPr>
                        <a:t> Gren  </a:t>
                      </a:r>
                      <a:r>
                        <a:rPr lang="en-GB" sz="2000" b="1" dirty="0">
                          <a:solidFill>
                            <a:schemeClr val="accent5">
                              <a:lumMod val="50000"/>
                            </a:schemeClr>
                          </a:solidFill>
                        </a:rPr>
                        <a:t>o  </a:t>
                      </a:r>
                      <a:r>
                        <a:rPr lang="en-GB" sz="2000" b="0" dirty="0" err="1">
                          <a:solidFill>
                            <a:schemeClr val="accent5">
                              <a:lumMod val="50000"/>
                            </a:schemeClr>
                          </a:solidFill>
                        </a:rPr>
                        <a:t>ble</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2556074237"/>
                  </a:ext>
                </a:extLst>
              </a:tr>
              <a:tr h="452115">
                <a:tc>
                  <a:txBody>
                    <a:bodyPr/>
                    <a:lstStyle/>
                    <a:p>
                      <a:endParaRPr lang="en-GB" sz="2200" dirty="0"/>
                    </a:p>
                  </a:txBody>
                  <a:tcPr marL="0" marR="0"/>
                </a:tc>
                <a:tc>
                  <a:txBody>
                    <a:bodyPr/>
                    <a:lstStyle/>
                    <a:p>
                      <a:r>
                        <a:rPr lang="en-GB" sz="2000" dirty="0">
                          <a:solidFill>
                            <a:schemeClr val="accent5">
                              <a:lumMod val="50000"/>
                            </a:schemeClr>
                          </a:solidFill>
                        </a:rPr>
                        <a:t> C  </a:t>
                      </a:r>
                      <a:r>
                        <a:rPr lang="en-GB" sz="2000" b="1" dirty="0">
                          <a:solidFill>
                            <a:schemeClr val="accent5">
                              <a:lumMod val="50000"/>
                            </a:schemeClr>
                          </a:solidFill>
                        </a:rPr>
                        <a:t>o </a:t>
                      </a:r>
                      <a:r>
                        <a:rPr lang="en-GB" sz="2000" b="0" dirty="0">
                          <a:solidFill>
                            <a:schemeClr val="accent5">
                              <a:lumMod val="50000"/>
                            </a:schemeClr>
                          </a:solidFill>
                        </a:rPr>
                        <a:t> </a:t>
                      </a:r>
                      <a:r>
                        <a:rPr lang="en-GB" sz="2000" b="0" dirty="0" err="1">
                          <a:solidFill>
                            <a:schemeClr val="accent5">
                              <a:lumMod val="50000"/>
                            </a:schemeClr>
                          </a:solidFill>
                        </a:rPr>
                        <a:t>rse</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3112760799"/>
                  </a:ext>
                </a:extLst>
              </a:tr>
              <a:tr h="452115">
                <a:tc>
                  <a:txBody>
                    <a:bodyPr/>
                    <a:lstStyle/>
                    <a:p>
                      <a:endParaRPr lang="en-GB" sz="2200"/>
                    </a:p>
                  </a:txBody>
                  <a:tcPr marL="0" marR="0"/>
                </a:tc>
                <a:tc>
                  <a:txBody>
                    <a:bodyPr/>
                    <a:lstStyle/>
                    <a:p>
                      <a:r>
                        <a:rPr lang="en-GB" sz="2000" dirty="0">
                          <a:solidFill>
                            <a:schemeClr val="accent5">
                              <a:lumMod val="50000"/>
                            </a:schemeClr>
                          </a:solidFill>
                        </a:rPr>
                        <a:t> B</a:t>
                      </a:r>
                      <a:r>
                        <a:rPr lang="en-GB" sz="2000" b="1" dirty="0">
                          <a:solidFill>
                            <a:schemeClr val="accent5">
                              <a:lumMod val="50000"/>
                            </a:schemeClr>
                          </a:solidFill>
                        </a:rPr>
                        <a:t>eau</a:t>
                      </a:r>
                      <a:r>
                        <a:rPr lang="en-GB" sz="2000" b="0" dirty="0">
                          <a:solidFill>
                            <a:schemeClr val="accent5">
                              <a:lumMod val="50000"/>
                            </a:schemeClr>
                          </a:solidFill>
                        </a:rPr>
                        <a:t>vais</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1239497187"/>
                  </a:ext>
                </a:extLst>
              </a:tr>
              <a:tr h="452115">
                <a:tc>
                  <a:txBody>
                    <a:bodyPr/>
                    <a:lstStyle/>
                    <a:p>
                      <a:endParaRPr lang="en-GB" sz="2200"/>
                    </a:p>
                  </a:txBody>
                  <a:tcPr marL="0" marR="0"/>
                </a:tc>
                <a:tc>
                  <a:txBody>
                    <a:bodyPr/>
                    <a:lstStyle/>
                    <a:p>
                      <a:r>
                        <a:rPr lang="en-GB" sz="2000" dirty="0">
                          <a:solidFill>
                            <a:schemeClr val="accent5">
                              <a:lumMod val="50000"/>
                            </a:schemeClr>
                          </a:solidFill>
                        </a:rPr>
                        <a:t> L </a:t>
                      </a:r>
                      <a:r>
                        <a:rPr lang="en-GB" sz="2000" b="1" dirty="0">
                          <a:solidFill>
                            <a:schemeClr val="accent5">
                              <a:lumMod val="50000"/>
                            </a:schemeClr>
                          </a:solidFill>
                        </a:rPr>
                        <a:t>au </a:t>
                      </a:r>
                      <a:r>
                        <a:rPr lang="en-GB" sz="2000" b="0" dirty="0" err="1">
                          <a:solidFill>
                            <a:schemeClr val="accent5">
                              <a:lumMod val="50000"/>
                            </a:schemeClr>
                          </a:solidFill>
                        </a:rPr>
                        <a:t>sanne</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1209830504"/>
                  </a:ext>
                </a:extLst>
              </a:tr>
              <a:tr h="452115">
                <a:tc>
                  <a:txBody>
                    <a:bodyPr/>
                    <a:lstStyle/>
                    <a:p>
                      <a:endParaRPr lang="en-GB" sz="2200"/>
                    </a:p>
                  </a:txBody>
                  <a:tcPr marL="0" marR="0"/>
                </a:tc>
                <a:tc>
                  <a:txBody>
                    <a:bodyPr/>
                    <a:lstStyle/>
                    <a:p>
                      <a:r>
                        <a:rPr lang="en-GB" sz="2000" dirty="0">
                          <a:solidFill>
                            <a:schemeClr val="accent5">
                              <a:lumMod val="50000"/>
                            </a:schemeClr>
                          </a:solidFill>
                        </a:rPr>
                        <a:t>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O  </a:t>
                      </a: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rléans</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3252524636"/>
                  </a:ext>
                </a:extLst>
              </a:tr>
              <a:tr h="452115">
                <a:tc>
                  <a:txBody>
                    <a:bodyPr/>
                    <a:lstStyle/>
                    <a:p>
                      <a:endParaRPr lang="en-GB" sz="2200"/>
                    </a:p>
                  </a:txBody>
                  <a:tcPr marL="0" marR="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 Aix-</a:t>
                      </a:r>
                      <a:r>
                        <a:rPr lang="en-GB" sz="2000" dirty="0" err="1">
                          <a:solidFill>
                            <a:schemeClr val="accent5">
                              <a:lumMod val="50000"/>
                            </a:schemeClr>
                          </a:solidFill>
                        </a:rPr>
                        <a:t>en</a:t>
                      </a:r>
                      <a:r>
                        <a:rPr lang="en-GB" sz="2000" dirty="0">
                          <a:solidFill>
                            <a:schemeClr val="accent5">
                              <a:lumMod val="50000"/>
                            </a:schemeClr>
                          </a:solidFill>
                        </a:rPr>
                        <a:t>-</a:t>
                      </a:r>
                      <a:r>
                        <a:rPr lang="en-GB" sz="2000" dirty="0" err="1">
                          <a:solidFill>
                            <a:schemeClr val="accent5">
                              <a:lumMod val="50000"/>
                            </a:schemeClr>
                          </a:solidFill>
                        </a:rPr>
                        <a:t>Pr</a:t>
                      </a:r>
                      <a:r>
                        <a:rPr lang="en-GB" sz="2000" dirty="0">
                          <a:solidFill>
                            <a:schemeClr val="accent5">
                              <a:lumMod val="50000"/>
                            </a:schemeClr>
                          </a:solidFill>
                        </a:rPr>
                        <a:t>  </a:t>
                      </a:r>
                      <a:r>
                        <a:rPr lang="en-GB" sz="2000" b="1" dirty="0">
                          <a:solidFill>
                            <a:schemeClr val="accent5">
                              <a:lumMod val="50000"/>
                            </a:schemeClr>
                          </a:solidFill>
                        </a:rPr>
                        <a:t>o</a:t>
                      </a:r>
                      <a:r>
                        <a:rPr lang="en-GB" sz="2000" b="0" dirty="0">
                          <a:solidFill>
                            <a:schemeClr val="accent5">
                              <a:lumMod val="50000"/>
                            </a:schemeClr>
                          </a:solidFill>
                        </a:rPr>
                        <a:t>  </a:t>
                      </a:r>
                      <a:r>
                        <a:rPr lang="en-GB" sz="2000" b="0" dirty="0" err="1">
                          <a:solidFill>
                            <a:schemeClr val="accent5">
                              <a:lumMod val="50000"/>
                            </a:schemeClr>
                          </a:solidFill>
                        </a:rPr>
                        <a:t>vence</a:t>
                      </a: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txBody>
                  <a:tcPr marL="0" marR="0"/>
                </a:tc>
                <a:tc>
                  <a:txBody>
                    <a:bodyPr/>
                    <a:lstStyle/>
                    <a:p>
                      <a:endParaRPr lang="en-GB" sz="2200"/>
                    </a:p>
                  </a:txBody>
                  <a:tcPr marL="0" marR="0"/>
                </a:tc>
                <a:tc>
                  <a:txBody>
                    <a:bodyPr/>
                    <a:lstStyle/>
                    <a:p>
                      <a:endParaRPr lang="en-GB" sz="2200" dirty="0"/>
                    </a:p>
                  </a:txBody>
                  <a:tcPr marL="0" marR="0"/>
                </a:tc>
                <a:extLst>
                  <a:ext uri="{0D108BD9-81ED-4DB2-BD59-A6C34878D82A}">
                    <a16:rowId xmlns:a16="http://schemas.microsoft.com/office/drawing/2014/main" val="1698592541"/>
                  </a:ext>
                </a:extLst>
              </a:tr>
              <a:tr h="452115">
                <a:tc>
                  <a:txBody>
                    <a:bodyPr/>
                    <a:lstStyle/>
                    <a:p>
                      <a:endParaRPr lang="en-GB" sz="2200" dirty="0"/>
                    </a:p>
                  </a:txBody>
                  <a:tcPr marL="0" marR="0"/>
                </a:tc>
                <a:tc>
                  <a:txBody>
                    <a:bodyPr/>
                    <a:lstStyle/>
                    <a:p>
                      <a:r>
                        <a:rPr lang="en-GB" sz="2000" dirty="0">
                          <a:solidFill>
                            <a:schemeClr val="accent5">
                              <a:lumMod val="50000"/>
                            </a:schemeClr>
                          </a:solidFill>
                        </a:rPr>
                        <a:t> M</a:t>
                      </a:r>
                      <a:r>
                        <a:rPr lang="en-GB" sz="2000" b="0" dirty="0">
                          <a:solidFill>
                            <a:schemeClr val="accent5">
                              <a:lumMod val="50000"/>
                            </a:schemeClr>
                          </a:solidFill>
                        </a:rPr>
                        <a:t>onac</a:t>
                      </a:r>
                      <a:r>
                        <a:rPr lang="en-GB" sz="2000" b="1" dirty="0">
                          <a:solidFill>
                            <a:schemeClr val="accent5">
                              <a:lumMod val="50000"/>
                            </a:schemeClr>
                          </a:solidFill>
                        </a:rPr>
                        <a:t>o</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1910616776"/>
                  </a:ext>
                </a:extLst>
              </a:tr>
            </a:tbl>
          </a:graphicData>
        </a:graphic>
      </p:graphicFrame>
      <p:sp>
        <p:nvSpPr>
          <p:cNvPr id="38" name="Google Shape;172;p5">
            <a:hlinkClick r:id="" action="ppaction://noaction">
              <a:snd r:embed="rId4" name="bordeaux.wav"/>
            </a:hlinkClick>
          </p:cNvPr>
          <p:cNvSpPr/>
          <p:nvPr/>
        </p:nvSpPr>
        <p:spPr>
          <a:xfrm>
            <a:off x="2007156" y="2512269"/>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Rectangle 4">
            <a:extLst>
              <a:ext uri="{FF2B5EF4-FFF2-40B4-BE49-F238E27FC236}">
                <a16:creationId xmlns:a16="http://schemas.microsoft.com/office/drawing/2014/main" id="{B713D4E7-C24B-4740-ADC5-E4A349CE4153}"/>
              </a:ext>
            </a:extLst>
          </p:cNvPr>
          <p:cNvSpPr/>
          <p:nvPr/>
        </p:nvSpPr>
        <p:spPr>
          <a:xfrm>
            <a:off x="3293116" y="2613543"/>
            <a:ext cx="490199" cy="186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a:ea typeface="+mn-ea"/>
                <a:cs typeface="+mn-cs"/>
              </a:rPr>
              <a:t>____</a:t>
            </a:r>
            <a:endParaRPr kumimoji="0" lang="fr-FR" sz="18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pic>
        <p:nvPicPr>
          <p:cNvPr id="72" name="Picture 71"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0948">
            <a:off x="7248270" y="2548277"/>
            <a:ext cx="346161" cy="360584"/>
          </a:xfrm>
          <a:prstGeom prst="rect">
            <a:avLst/>
          </a:prstGeom>
        </p:spPr>
      </p:pic>
      <p:sp>
        <p:nvSpPr>
          <p:cNvPr id="41" name="Google Shape;175;p5">
            <a:hlinkClick r:id="" action="ppaction://noaction">
              <a:snd r:embed="rId6" name="grenoble.wav"/>
            </a:hlinkClick>
          </p:cNvPr>
          <p:cNvSpPr/>
          <p:nvPr/>
        </p:nvSpPr>
        <p:spPr>
          <a:xfrm>
            <a:off x="2007156" y="2964671"/>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 name="Rectangle 62">
            <a:extLst>
              <a:ext uri="{FF2B5EF4-FFF2-40B4-BE49-F238E27FC236}">
                <a16:creationId xmlns:a16="http://schemas.microsoft.com/office/drawing/2014/main" id="{F241E953-ECDD-47AD-AD9B-262CD69D05A9}"/>
              </a:ext>
            </a:extLst>
          </p:cNvPr>
          <p:cNvSpPr/>
          <p:nvPr/>
        </p:nvSpPr>
        <p:spPr>
          <a:xfrm>
            <a:off x="3383173" y="3033145"/>
            <a:ext cx="400142" cy="205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a:ea typeface="+mn-ea"/>
                <a:cs typeface="+mn-cs"/>
              </a:rPr>
              <a:t>____</a:t>
            </a:r>
            <a:endParaRPr kumimoji="0" lang="fr-FR" sz="18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pic>
        <p:nvPicPr>
          <p:cNvPr id="73" name="Picture 72"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0948">
            <a:off x="8910332" y="2985342"/>
            <a:ext cx="346161" cy="360584"/>
          </a:xfrm>
          <a:prstGeom prst="rect">
            <a:avLst/>
          </a:prstGeom>
        </p:spPr>
      </p:pic>
      <p:sp>
        <p:nvSpPr>
          <p:cNvPr id="44" name="Google Shape;178;p5">
            <a:hlinkClick r:id="" action="ppaction://noaction">
              <a:snd r:embed="rId7" name="corse.wav"/>
            </a:hlinkClick>
          </p:cNvPr>
          <p:cNvSpPr/>
          <p:nvPr/>
        </p:nvSpPr>
        <p:spPr>
          <a:xfrm>
            <a:off x="2007156" y="3417073"/>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 name="Rectangle 63">
            <a:extLst>
              <a:ext uri="{FF2B5EF4-FFF2-40B4-BE49-F238E27FC236}">
                <a16:creationId xmlns:a16="http://schemas.microsoft.com/office/drawing/2014/main" id="{60447E2B-C2F4-46CB-8A0C-FF0FB031B50B}"/>
              </a:ext>
            </a:extLst>
          </p:cNvPr>
          <p:cNvSpPr/>
          <p:nvPr/>
        </p:nvSpPr>
        <p:spPr>
          <a:xfrm>
            <a:off x="2945812" y="3532865"/>
            <a:ext cx="400142" cy="205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a:ea typeface="+mn-ea"/>
                <a:cs typeface="+mn-cs"/>
              </a:rPr>
              <a:t>____</a:t>
            </a:r>
            <a:endParaRPr kumimoji="0" lang="fr-FR" sz="18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pic>
        <p:nvPicPr>
          <p:cNvPr id="74" name="Picture 73"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0948">
            <a:off x="8910331" y="3433947"/>
            <a:ext cx="346161" cy="360584"/>
          </a:xfrm>
          <a:prstGeom prst="rect">
            <a:avLst/>
          </a:prstGeom>
        </p:spPr>
      </p:pic>
      <p:sp>
        <p:nvSpPr>
          <p:cNvPr id="47" name="Google Shape;181;p5">
            <a:hlinkClick r:id="" action="ppaction://noaction">
              <a:snd r:embed="rId8" name="beauvais.wav"/>
            </a:hlinkClick>
          </p:cNvPr>
          <p:cNvSpPr/>
          <p:nvPr/>
        </p:nvSpPr>
        <p:spPr>
          <a:xfrm>
            <a:off x="2007156" y="3869475"/>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prstClr val="white"/>
                </a:solidFill>
                <a:effectLst/>
                <a:uLnTx/>
                <a:uFillTx/>
                <a:latin typeface="Century Gothic"/>
                <a:ea typeface="Century Gothic"/>
                <a:cs typeface="Century Gothic"/>
                <a:sym typeface="Century Gothic"/>
              </a:rPr>
              <a:t>4</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Rectangle 64">
            <a:extLst>
              <a:ext uri="{FF2B5EF4-FFF2-40B4-BE49-F238E27FC236}">
                <a16:creationId xmlns:a16="http://schemas.microsoft.com/office/drawing/2014/main" id="{784B8135-C40F-49D2-89C1-237AE9A2C008}"/>
              </a:ext>
            </a:extLst>
          </p:cNvPr>
          <p:cNvSpPr/>
          <p:nvPr/>
        </p:nvSpPr>
        <p:spPr>
          <a:xfrm>
            <a:off x="2873282" y="3981219"/>
            <a:ext cx="472672" cy="183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a:ea typeface="+mn-ea"/>
                <a:cs typeface="+mn-cs"/>
              </a:rPr>
              <a:t>____</a:t>
            </a:r>
            <a:endParaRPr kumimoji="0" lang="fr-FR" sz="18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pic>
        <p:nvPicPr>
          <p:cNvPr id="75" name="Picture 74"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0948">
            <a:off x="7248267" y="3882362"/>
            <a:ext cx="346161" cy="360584"/>
          </a:xfrm>
          <a:prstGeom prst="rect">
            <a:avLst/>
          </a:prstGeom>
        </p:spPr>
      </p:pic>
      <p:sp>
        <p:nvSpPr>
          <p:cNvPr id="50" name="Google Shape;184;p5">
            <a:hlinkClick r:id="" action="ppaction://noaction">
              <a:snd r:embed="rId9" name="lausanne.wav"/>
            </a:hlinkClick>
          </p:cNvPr>
          <p:cNvSpPr/>
          <p:nvPr/>
        </p:nvSpPr>
        <p:spPr>
          <a:xfrm>
            <a:off x="2007156" y="4321877"/>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mn-ea"/>
                <a:cs typeface="Arial"/>
                <a:sym typeface="Century Gothic"/>
              </a:rPr>
              <a:t>5</a:t>
            </a:r>
            <a:endParaRPr kumimoji="0" sz="1400" b="0" i="0" u="none" strike="noStrike" kern="0" cap="none" spc="0" normalizeH="0" baseline="0" noProof="0" dirty="0">
              <a:ln>
                <a:noFill/>
              </a:ln>
              <a:solidFill>
                <a:prstClr val="white"/>
              </a:solidFill>
              <a:effectLst/>
              <a:uLnTx/>
              <a:uFillTx/>
              <a:latin typeface="Arial"/>
              <a:ea typeface="+mn-ea"/>
              <a:cs typeface="Arial"/>
              <a:sym typeface="Arial"/>
            </a:endParaRPr>
          </a:p>
        </p:txBody>
      </p:sp>
      <p:sp>
        <p:nvSpPr>
          <p:cNvPr id="66" name="Rectangle 65">
            <a:extLst>
              <a:ext uri="{FF2B5EF4-FFF2-40B4-BE49-F238E27FC236}">
                <a16:creationId xmlns:a16="http://schemas.microsoft.com/office/drawing/2014/main" id="{785E482C-A2F0-4572-B035-8FC88A77024D}"/>
              </a:ext>
            </a:extLst>
          </p:cNvPr>
          <p:cNvSpPr/>
          <p:nvPr/>
        </p:nvSpPr>
        <p:spPr>
          <a:xfrm>
            <a:off x="2834903" y="4435715"/>
            <a:ext cx="472672" cy="183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a:ea typeface="+mn-ea"/>
                <a:cs typeface="+mn-cs"/>
              </a:rPr>
              <a:t>____</a:t>
            </a:r>
            <a:endParaRPr kumimoji="0" lang="fr-FR" sz="18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pic>
        <p:nvPicPr>
          <p:cNvPr id="76" name="Picture 75"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0948">
            <a:off x="7248267" y="4346817"/>
            <a:ext cx="346161" cy="360584"/>
          </a:xfrm>
          <a:prstGeom prst="rect">
            <a:avLst/>
          </a:prstGeom>
        </p:spPr>
      </p:pic>
      <p:sp>
        <p:nvSpPr>
          <p:cNvPr id="56" name="Google Shape;190;p5">
            <a:hlinkClick r:id="" action="ppaction://noaction">
              <a:snd r:embed="rId10" name="orleans.wav"/>
            </a:hlinkClick>
          </p:cNvPr>
          <p:cNvSpPr/>
          <p:nvPr/>
        </p:nvSpPr>
        <p:spPr>
          <a:xfrm>
            <a:off x="2007156" y="4775981"/>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6</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 name="Rectangle 66">
            <a:extLst>
              <a:ext uri="{FF2B5EF4-FFF2-40B4-BE49-F238E27FC236}">
                <a16:creationId xmlns:a16="http://schemas.microsoft.com/office/drawing/2014/main" id="{4E92612D-458A-499F-BC63-824E0EED6740}"/>
              </a:ext>
            </a:extLst>
          </p:cNvPr>
          <p:cNvSpPr/>
          <p:nvPr/>
        </p:nvSpPr>
        <p:spPr>
          <a:xfrm>
            <a:off x="2694615" y="4854334"/>
            <a:ext cx="400141" cy="237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a:ea typeface="+mn-ea"/>
                <a:cs typeface="+mn-cs"/>
              </a:rPr>
              <a:t>____</a:t>
            </a:r>
            <a:endParaRPr kumimoji="0" lang="fr-FR" sz="18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pic>
        <p:nvPicPr>
          <p:cNvPr id="77" name="Picture 76"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0948">
            <a:off x="8954172" y="4770859"/>
            <a:ext cx="346161" cy="360584"/>
          </a:xfrm>
          <a:prstGeom prst="rect">
            <a:avLst/>
          </a:prstGeom>
        </p:spPr>
      </p:pic>
      <p:sp>
        <p:nvSpPr>
          <p:cNvPr id="53" name="Google Shape;187;p5">
            <a:hlinkClick r:id="" action="ppaction://noaction">
              <a:snd r:embed="rId11" name="aix en provence.wav"/>
            </a:hlinkClick>
          </p:cNvPr>
          <p:cNvSpPr/>
          <p:nvPr/>
        </p:nvSpPr>
        <p:spPr>
          <a:xfrm>
            <a:off x="2007156" y="5224976"/>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7</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 name="Rectangle 67">
            <a:extLst>
              <a:ext uri="{FF2B5EF4-FFF2-40B4-BE49-F238E27FC236}">
                <a16:creationId xmlns:a16="http://schemas.microsoft.com/office/drawing/2014/main" id="{472FB744-39DE-4AF0-8FA5-5334420187D5}"/>
              </a:ext>
            </a:extLst>
          </p:cNvPr>
          <p:cNvSpPr/>
          <p:nvPr/>
        </p:nvSpPr>
        <p:spPr>
          <a:xfrm>
            <a:off x="3850249" y="5303045"/>
            <a:ext cx="400141" cy="273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a:ea typeface="+mn-ea"/>
                <a:cs typeface="+mn-cs"/>
              </a:rPr>
              <a:t>____</a:t>
            </a:r>
            <a:endParaRPr kumimoji="0" lang="fr-FR" sz="18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pic>
        <p:nvPicPr>
          <p:cNvPr id="78" name="Picture 77"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0948">
            <a:off x="8954174" y="5232284"/>
            <a:ext cx="346161" cy="360584"/>
          </a:xfrm>
          <a:prstGeom prst="rect">
            <a:avLst/>
          </a:prstGeom>
        </p:spPr>
      </p:pic>
      <p:sp>
        <p:nvSpPr>
          <p:cNvPr id="59" name="Google Shape;193;p5">
            <a:hlinkClick r:id="" action="ppaction://noaction">
              <a:snd r:embed="rId12" name="monaco.wav"/>
            </a:hlinkClick>
          </p:cNvPr>
          <p:cNvSpPr/>
          <p:nvPr/>
        </p:nvSpPr>
        <p:spPr>
          <a:xfrm>
            <a:off x="2007156" y="5679080"/>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8</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 name="Rectangle 68">
            <a:extLst>
              <a:ext uri="{FF2B5EF4-FFF2-40B4-BE49-F238E27FC236}">
                <a16:creationId xmlns:a16="http://schemas.microsoft.com/office/drawing/2014/main" id="{4E007DF3-79F8-4E66-A223-2F45942A86D5}"/>
              </a:ext>
            </a:extLst>
          </p:cNvPr>
          <p:cNvSpPr/>
          <p:nvPr/>
        </p:nvSpPr>
        <p:spPr>
          <a:xfrm>
            <a:off x="3633368" y="5753470"/>
            <a:ext cx="400141" cy="273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a:ea typeface="+mn-ea"/>
                <a:cs typeface="+mn-cs"/>
              </a:rPr>
              <a:t>____</a:t>
            </a:r>
            <a:endParaRPr kumimoji="0" lang="fr-FR" sz="18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pic>
        <p:nvPicPr>
          <p:cNvPr id="79" name="Picture 78"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0948">
            <a:off x="7248267" y="5701605"/>
            <a:ext cx="346161" cy="360584"/>
          </a:xfrm>
          <a:prstGeom prst="rect">
            <a:avLst/>
          </a:prstGeom>
        </p:spPr>
      </p:pic>
      <p:pic>
        <p:nvPicPr>
          <p:cNvPr id="1026" name="Picture 2" descr="France, Corsica, Map, Flag, Land, Country, Borders">
            <a:extLst>
              <a:ext uri="{FF2B5EF4-FFF2-40B4-BE49-F238E27FC236}">
                <a16:creationId xmlns:a16="http://schemas.microsoft.com/office/drawing/2014/main" id="{8D684A4B-6379-4EA5-9FD2-25998858B7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15184" y="852800"/>
            <a:ext cx="3024029" cy="302402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peech Bubble: Rectangle with Corners Rounded 1">
            <a:extLst>
              <a:ext uri="{FF2B5EF4-FFF2-40B4-BE49-F238E27FC236}">
                <a16:creationId xmlns:a16="http://schemas.microsoft.com/office/drawing/2014/main" id="{5517CE20-0678-4043-9CFD-A8BD6A79378C}"/>
              </a:ext>
            </a:extLst>
          </p:cNvPr>
          <p:cNvSpPr/>
          <p:nvPr/>
        </p:nvSpPr>
        <p:spPr>
          <a:xfrm>
            <a:off x="9809018" y="4174872"/>
            <a:ext cx="2000876" cy="2100207"/>
          </a:xfrm>
          <a:prstGeom prst="wedgeRoundRectCallout">
            <a:avLst>
              <a:gd name="adj1" fmla="val -63194"/>
              <a:gd name="adj2" fmla="val 19374"/>
              <a:gd name="adj3" fmla="val 16667"/>
            </a:avLst>
          </a:prstGeom>
          <a:solidFill>
            <a:schemeClr val="accent1">
              <a:lumMod val="50000"/>
            </a:schemeClr>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letter ‘o’ is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sometimes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(but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not always!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pronounced like [au] too.</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049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6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7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69"/>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3" grpId="0" animBg="1"/>
      <p:bldP spid="64" grpId="0" animBg="1"/>
      <p:bldP spid="65" grpId="0" animBg="1"/>
      <p:bldP spid="66" grpId="0" animBg="1"/>
      <p:bldP spid="67" grpId="0" animBg="1"/>
      <p:bldP spid="68" grpId="0" animBg="1"/>
      <p:bldP spid="69"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3FD470D7-D168-4BB7-9BF4-1D99C019354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19632" cy="869950"/>
          </a:xfrm>
          <a:prstGeom prst="rect">
            <a:avLst/>
          </a:prstGeom>
        </p:spPr>
      </p:pic>
      <p:sp>
        <p:nvSpPr>
          <p:cNvPr id="5" name="Title 3">
            <a:extLst>
              <a:ext uri="{FF2B5EF4-FFF2-40B4-BE49-F238E27FC236}">
                <a16:creationId xmlns:a16="http://schemas.microsoft.com/office/drawing/2014/main" id="{39B1CCAB-4C94-4AAF-B6F3-D9CB030DF09F}"/>
              </a:ext>
            </a:extLst>
          </p:cNvPr>
          <p:cNvSpPr>
            <a:spLocks noGrp="1"/>
          </p:cNvSpPr>
          <p:nvPr>
            <p:ph type="title"/>
          </p:nvPr>
        </p:nvSpPr>
        <p:spPr>
          <a:xfrm>
            <a:off x="0" y="294041"/>
            <a:ext cx="3745089" cy="707849"/>
          </a:xfrm>
        </p:spPr>
        <p:txBody>
          <a:bodyPr>
            <a:normAutofit/>
          </a:bodyPr>
          <a:lstStyle/>
          <a:p>
            <a:r>
              <a:rPr lang="en-GB" sz="3600" b="1" dirty="0" err="1">
                <a:solidFill>
                  <a:schemeClr val="bg1"/>
                </a:solidFill>
                <a:latin typeface="Century Gothic" panose="020B0502020202020204" pitchFamily="34" charset="0"/>
              </a:rPr>
              <a:t>Phonetik</a:t>
            </a:r>
            <a:endParaRPr lang="en-GB" sz="3600" b="1" dirty="0">
              <a:solidFill>
                <a:schemeClr val="bg1"/>
              </a:solidFill>
              <a:latin typeface="Century Gothic" panose="020B0502020202020204" pitchFamily="34" charset="0"/>
            </a:endParaRPr>
          </a:p>
        </p:txBody>
      </p:sp>
      <p:sp>
        <p:nvSpPr>
          <p:cNvPr id="6" name="Rounded Rectangle 11">
            <a:extLst>
              <a:ext uri="{FF2B5EF4-FFF2-40B4-BE49-F238E27FC236}">
                <a16:creationId xmlns:a16="http://schemas.microsoft.com/office/drawing/2014/main" id="{8F18CCD3-D4C3-40F2-984A-3B6FA8CD2E66}"/>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770D8C1F-DE4E-4F7C-A15C-89FD6AE0DC9E}"/>
              </a:ext>
            </a:extLst>
          </p:cNvPr>
          <p:cNvSpPr txBox="1"/>
          <p:nvPr/>
        </p:nvSpPr>
        <p:spPr>
          <a:xfrm>
            <a:off x="2697778" y="378122"/>
            <a:ext cx="55638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3" name="Picture 22" descr="two people with speech bubbles">
            <a:extLst>
              <a:ext uri="{FF2B5EF4-FFF2-40B4-BE49-F238E27FC236}">
                <a16:creationId xmlns:a16="http://schemas.microsoft.com/office/drawing/2014/main" id="{3CB67EAB-6EBB-4AB3-886A-E764C5A66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2921" y="256397"/>
            <a:ext cx="1373141" cy="907210"/>
          </a:xfrm>
          <a:prstGeom prst="rect">
            <a:avLst/>
          </a:prstGeom>
        </p:spPr>
      </p:pic>
      <p:pic>
        <p:nvPicPr>
          <p:cNvPr id="18" name="Picture 17" descr="angry face">
            <a:extLst>
              <a:ext uri="{FF2B5EF4-FFF2-40B4-BE49-F238E27FC236}">
                <a16:creationId xmlns:a16="http://schemas.microsoft.com/office/drawing/2014/main" id="{4E690B66-4B42-41A4-AC29-EFD9FB660E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884" y="1545337"/>
            <a:ext cx="1123903" cy="1222257"/>
          </a:xfrm>
          <a:prstGeom prst="rect">
            <a:avLst/>
          </a:prstGeom>
        </p:spPr>
      </p:pic>
      <p:sp>
        <p:nvSpPr>
          <p:cNvPr id="19" name="Speech Bubble: Rectangle with Corners Rounded 18">
            <a:hlinkClick r:id="" action="ppaction://noaction">
              <a:snd r:embed="rId6" name="8.3.2.7 Slide 3 1.wav"/>
            </a:hlinkClick>
            <a:extLst>
              <a:ext uri="{FF2B5EF4-FFF2-40B4-BE49-F238E27FC236}">
                <a16:creationId xmlns:a16="http://schemas.microsoft.com/office/drawing/2014/main" id="{940E4B66-9ADC-431E-ACE7-32A4664D4DCF}"/>
              </a:ext>
            </a:extLst>
          </p:cNvPr>
          <p:cNvSpPr/>
          <p:nvPr/>
        </p:nvSpPr>
        <p:spPr>
          <a:xfrm>
            <a:off x="1686265" y="1494183"/>
            <a:ext cx="3619061" cy="1629892"/>
          </a:xfrm>
          <a:prstGeom prst="wedgeRoundRectCallout">
            <a:avLst>
              <a:gd name="adj1" fmla="val -58049"/>
              <a:gd name="adj2" fmla="val 17383"/>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Herr Ober*, da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ist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eine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Fliege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in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meiner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Suppe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2" name="Picture 21" descr="waiter serving food">
            <a:extLst>
              <a:ext uri="{FF2B5EF4-FFF2-40B4-BE49-F238E27FC236}">
                <a16:creationId xmlns:a16="http://schemas.microsoft.com/office/drawing/2014/main" id="{FB220741-9B10-43CE-9B0B-85BF8D4FDE1F}"/>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88853" y="773803"/>
            <a:ext cx="2330547" cy="2330547"/>
          </a:xfrm>
          <a:prstGeom prst="rect">
            <a:avLst/>
          </a:prstGeom>
        </p:spPr>
      </p:pic>
      <p:sp>
        <p:nvSpPr>
          <p:cNvPr id="21" name="Speech Bubble: Rectangle with Corners Rounded 20">
            <a:hlinkClick r:id="" action="ppaction://noaction">
              <a:snd r:embed="rId8" name="8.3.2.7 Slide 3 2.wav"/>
            </a:hlinkClick>
            <a:extLst>
              <a:ext uri="{FF2B5EF4-FFF2-40B4-BE49-F238E27FC236}">
                <a16:creationId xmlns:a16="http://schemas.microsoft.com/office/drawing/2014/main" id="{C780625A-B99E-4485-9F9D-8E6908C4734B}"/>
              </a:ext>
            </a:extLst>
          </p:cNvPr>
          <p:cNvSpPr/>
          <p:nvPr/>
        </p:nvSpPr>
        <p:spPr>
          <a:xfrm>
            <a:off x="5078627" y="2552572"/>
            <a:ext cx="3480664" cy="1752855"/>
          </a:xfrm>
          <a:prstGeom prst="wedgeRoundRectCallout">
            <a:avLst>
              <a:gd name="adj1" fmla="val 34138"/>
              <a:gd name="adj2" fmla="val -86245"/>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Nein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nein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meine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Dame, das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ist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eine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Kakerlake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die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Fliege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ist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auf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dem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Steak.</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5" name="Picture 10" descr="cockroach">
            <a:extLst>
              <a:ext uri="{FF2B5EF4-FFF2-40B4-BE49-F238E27FC236}">
                <a16:creationId xmlns:a16="http://schemas.microsoft.com/office/drawing/2014/main" id="{AD387B9D-80AE-4830-876D-7C0F8EA3AC5A}"/>
              </a:ext>
            </a:extLst>
          </p:cNvPr>
          <p:cNvPicPr>
            <a:picLocks noChangeAspect="1" noChangeArrowheads="1"/>
          </p:cNvPicPr>
          <p:nvPr/>
        </p:nvPicPr>
        <p:blipFill>
          <a:blip r:embed="rId9" cstate="print">
            <a:clrChange>
              <a:clrFrom>
                <a:srgbClr val="FCFDFB"/>
              </a:clrFrom>
              <a:clrTo>
                <a:srgbClr val="FCFDFB">
                  <a:alpha val="0"/>
                </a:srgbClr>
              </a:clrTo>
            </a:clrChange>
            <a:extLst>
              <a:ext uri="{28A0092B-C50C-407E-A947-70E740481C1C}">
                <a14:useLocalDpi xmlns:a14="http://schemas.microsoft.com/office/drawing/2010/main" val="0"/>
              </a:ext>
            </a:extLst>
          </a:blip>
          <a:srcRect/>
          <a:stretch>
            <a:fillRect/>
          </a:stretch>
        </p:blipFill>
        <p:spPr bwMode="auto">
          <a:xfrm>
            <a:off x="2915603" y="3700610"/>
            <a:ext cx="1451717" cy="103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bowl of soup">
            <a:extLst>
              <a:ext uri="{FF2B5EF4-FFF2-40B4-BE49-F238E27FC236}">
                <a16:creationId xmlns:a16="http://schemas.microsoft.com/office/drawing/2014/main" id="{C718794B-F094-4DE8-8F33-78571FDDEAE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43062" y="4078245"/>
            <a:ext cx="3259783" cy="1629892"/>
          </a:xfrm>
          <a:prstGeom prst="rect">
            <a:avLst/>
          </a:prstGeom>
        </p:spPr>
      </p:pic>
      <p:pic>
        <p:nvPicPr>
          <p:cNvPr id="27" name="Picture 26" descr="piece of steak">
            <a:extLst>
              <a:ext uri="{FF2B5EF4-FFF2-40B4-BE49-F238E27FC236}">
                <a16:creationId xmlns:a16="http://schemas.microsoft.com/office/drawing/2014/main" id="{E6EA4868-047A-4275-8DB0-9E769344E7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10382" y="4711003"/>
            <a:ext cx="3745089" cy="1923259"/>
          </a:xfrm>
          <a:prstGeom prst="rect">
            <a:avLst/>
          </a:prstGeom>
        </p:spPr>
      </p:pic>
      <p:pic>
        <p:nvPicPr>
          <p:cNvPr id="26" name="Picture 25" descr="fly">
            <a:extLst>
              <a:ext uri="{FF2B5EF4-FFF2-40B4-BE49-F238E27FC236}">
                <a16:creationId xmlns:a16="http://schemas.microsoft.com/office/drawing/2014/main" id="{F9243A15-5D51-4091-8B28-01DAA22F01D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34119" y="4447803"/>
            <a:ext cx="1346486" cy="1389921"/>
          </a:xfrm>
          <a:prstGeom prst="rect">
            <a:avLst/>
          </a:prstGeom>
        </p:spPr>
      </p:pic>
      <p:sp>
        <p:nvSpPr>
          <p:cNvPr id="24" name="Speech Bubble: Rectangle with Corners Rounded 23">
            <a:extLst>
              <a:ext uri="{FF2B5EF4-FFF2-40B4-BE49-F238E27FC236}">
                <a16:creationId xmlns:a16="http://schemas.microsoft.com/office/drawing/2014/main" id="{E0187E81-ACBE-4078-B36B-9286C1451DF6}"/>
              </a:ext>
            </a:extLst>
          </p:cNvPr>
          <p:cNvSpPr/>
          <p:nvPr/>
        </p:nvSpPr>
        <p:spPr>
          <a:xfrm>
            <a:off x="74435" y="5635743"/>
            <a:ext cx="2420275" cy="613995"/>
          </a:xfrm>
          <a:prstGeom prst="wedgeRoundRectCallout">
            <a:avLst>
              <a:gd name="adj1" fmla="val -49402"/>
              <a:gd name="adj2" fmla="val 37498"/>
              <a:gd name="adj3" fmla="val 16667"/>
            </a:avLst>
          </a:prstGeom>
          <a:solidFill>
            <a:srgbClr val="115076"/>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die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Kakerlake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 cockroach</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8" name="Rectangle 2" descr="rectangle that moves down the slide to show the 60 second timer">
            <a:extLst>
              <a:ext uri="{FF2B5EF4-FFF2-40B4-BE49-F238E27FC236}">
                <a16:creationId xmlns:a16="http://schemas.microsoft.com/office/drawing/2014/main" id="{2B06B1BB-922A-4695-9782-CB995AD9EDC4}"/>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Rectangle 3" descr="rectangle for timer">
            <a:extLst>
              <a:ext uri="{FF2B5EF4-FFF2-40B4-BE49-F238E27FC236}">
                <a16:creationId xmlns:a16="http://schemas.microsoft.com/office/drawing/2014/main" id="{CACA972F-F2AD-47A0-9E21-03E5FDAC0BE5}"/>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Line 7" descr="top line for timer, 60 seconds">
            <a:extLst>
              <a:ext uri="{FF2B5EF4-FFF2-40B4-BE49-F238E27FC236}">
                <a16:creationId xmlns:a16="http://schemas.microsoft.com/office/drawing/2014/main" id="{ECDE8140-FD29-4799-91D0-9CFB8E55D683}"/>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2">
            <a:extLst>
              <a:ext uri="{FF2B5EF4-FFF2-40B4-BE49-F238E27FC236}">
                <a16:creationId xmlns:a16="http://schemas.microsoft.com/office/drawing/2014/main" id="{C8EA819B-DE3E-411C-A4F2-05E11840E4C3}"/>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10</a:t>
            </a:r>
          </a:p>
        </p:txBody>
      </p:sp>
      <p:sp>
        <p:nvSpPr>
          <p:cNvPr id="12" name="Line 4" descr="line to show the length of 60 seconds">
            <a:extLst>
              <a:ext uri="{FF2B5EF4-FFF2-40B4-BE49-F238E27FC236}">
                <a16:creationId xmlns:a16="http://schemas.microsoft.com/office/drawing/2014/main" id="{9436260E-6A50-4D9A-8331-E32BC4F7720A}"/>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0">
            <a:extLst>
              <a:ext uri="{FF2B5EF4-FFF2-40B4-BE49-F238E27FC236}">
                <a16:creationId xmlns:a16="http://schemas.microsoft.com/office/drawing/2014/main" id="{B902E1CE-75D2-45C9-8379-B1976126AE22}"/>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4" name="Line 9" descr="bottom line for timer, 0 seconds">
            <a:extLst>
              <a:ext uri="{FF2B5EF4-FFF2-40B4-BE49-F238E27FC236}">
                <a16:creationId xmlns:a16="http://schemas.microsoft.com/office/drawing/2014/main" id="{F509B40A-FCCE-4CA7-BB92-1B7A04AB37C9}"/>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Text Box 14">
            <a:extLst>
              <a:ext uri="{FF2B5EF4-FFF2-40B4-BE49-F238E27FC236}">
                <a16:creationId xmlns:a16="http://schemas.microsoft.com/office/drawing/2014/main" id="{46EA7F9B-3F56-43F8-9765-C024959754D6}"/>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6" name="Rectangle 15" descr="box to hide timer as it goes off the page">
            <a:extLst>
              <a:ext uri="{FF2B5EF4-FFF2-40B4-BE49-F238E27FC236}">
                <a16:creationId xmlns:a16="http://schemas.microsoft.com/office/drawing/2014/main" id="{405C060A-B36E-44CC-B56A-11CC0AA0154C}"/>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AutoShape 11">
            <a:hlinkClick r:id="" action="ppaction://noaction" highlightClick="1"/>
            <a:extLst>
              <a:ext uri="{FF2B5EF4-FFF2-40B4-BE49-F238E27FC236}">
                <a16:creationId xmlns:a16="http://schemas.microsoft.com/office/drawing/2014/main" id="{D1654990-2B31-4E58-9F79-06219E883AC7}"/>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Tree>
    <p:extLst>
      <p:ext uri="{BB962C8B-B14F-4D97-AF65-F5344CB8AC3E}">
        <p14:creationId xmlns:p14="http://schemas.microsoft.com/office/powerpoint/2010/main" val="120501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7"/>
                    </p:tgtEl>
                  </p:cond>
                </p:stCondLst>
                <p:endSync evt="end" delay="0">
                  <p:rtn val="all"/>
                </p:endSync>
                <p:childTnLst>
                  <p:par>
                    <p:cTn id="26" fill="hold">
                      <p:stCondLst>
                        <p:cond delay="0"/>
                      </p:stCondLst>
                      <p:childTnLst>
                        <p:par>
                          <p:cTn id="27" fill="hold">
                            <p:stCondLst>
                              <p:cond delay="0"/>
                            </p:stCondLst>
                            <p:childTnLst>
                              <p:par>
                                <p:cTn id="28" presetID="12" presetClass="exit" presetSubtype="4" fill="hold" nodeType="afterEffect">
                                  <p:stCondLst>
                                    <p:cond delay="0"/>
                                  </p:stCondLst>
                                  <p:childTnLst>
                                    <p:animEffect transition="out" filter="slide(fromBottom)">
                                      <p:cBhvr>
                                        <p:cTn id="29" dur="10000"/>
                                        <p:tgtEl>
                                          <p:spTgt spid="9"/>
                                        </p:tgtEl>
                                      </p:cBhvr>
                                    </p:animEffect>
                                    <p:set>
                                      <p:cBhvr>
                                        <p:cTn id="30" dur="1" fill="hold">
                                          <p:stCondLst>
                                            <p:cond delay="9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8" grpId="0" animBg="1"/>
      <p:bldP spid="9" grpId="0" animBg="1"/>
      <p:bldP spid="10" grpId="0" animBg="1"/>
      <p:bldP spid="11" grpId="0"/>
      <p:bldP spid="12" grpId="0" animBg="1"/>
      <p:bldP spid="13" grpId="0"/>
      <p:bldP spid="14" grpId="0" animBg="1"/>
      <p:bldP spid="15" grpId="0"/>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SSCs [CE], [CI] y [Z]</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sp>
        <p:nvSpPr>
          <p:cNvPr id="7" name="Title 1"/>
          <p:cNvSpPr txBox="1">
            <a:spLocks/>
          </p:cNvSpPr>
          <p:nvPr/>
        </p:nvSpPr>
        <p:spPr>
          <a:xfrm>
            <a:off x="146367" y="1064712"/>
            <a:ext cx="10626017" cy="6974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Remember, there are different ways to pronounce CE and CI.</a:t>
            </a:r>
          </a:p>
        </p:txBody>
      </p:sp>
      <p:sp>
        <p:nvSpPr>
          <p:cNvPr id="8" name="Title 1"/>
          <p:cNvSpPr txBox="1">
            <a:spLocks/>
          </p:cNvSpPr>
          <p:nvPr/>
        </p:nvSpPr>
        <p:spPr>
          <a:xfrm>
            <a:off x="144432" y="1864150"/>
            <a:ext cx="1099391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most of Spain</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the ‘c’ before ‘e’ or ‘i’ is pronounced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like _____ in English. The same is true of ‘z’ before a vowel.</a:t>
            </a:r>
          </a:p>
        </p:txBody>
      </p:sp>
      <p:sp>
        <p:nvSpPr>
          <p:cNvPr id="3" name="TextBox 2"/>
          <p:cNvSpPr txBox="1"/>
          <p:nvPr/>
        </p:nvSpPr>
        <p:spPr>
          <a:xfrm>
            <a:off x="937357" y="2114663"/>
            <a:ext cx="685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solidFill>
                <a:effectLst/>
                <a:uLnTx/>
                <a:uFillTx/>
                <a:latin typeface="Century Gothic"/>
                <a:ea typeface="+mn-ea"/>
                <a:cs typeface="+mn-cs"/>
              </a:rPr>
              <a:t>‘th’</a:t>
            </a:r>
          </a:p>
        </p:txBody>
      </p:sp>
      <p:sp>
        <p:nvSpPr>
          <p:cNvPr id="9" name="Title 1"/>
          <p:cNvSpPr txBox="1">
            <a:spLocks/>
          </p:cNvSpPr>
          <p:nvPr/>
        </p:nvSpPr>
        <p:spPr>
          <a:xfrm>
            <a:off x="144432" y="2776647"/>
            <a:ext cx="10515600"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the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Canary Islands and Latin America</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this ‘c’ is often pronounced like an ____. The same is true of ‘z’ before a vowel.</a:t>
            </a:r>
          </a:p>
        </p:txBody>
      </p:sp>
      <p:sp>
        <p:nvSpPr>
          <p:cNvPr id="19" name="TextBox 18"/>
          <p:cNvSpPr txBox="1"/>
          <p:nvPr/>
        </p:nvSpPr>
        <p:spPr>
          <a:xfrm>
            <a:off x="3563588" y="2971441"/>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a:ea typeface="+mn-ea"/>
                <a:cs typeface="+mn-cs"/>
              </a:rPr>
              <a:t>‘s’</a:t>
            </a:r>
          </a:p>
        </p:txBody>
      </p:sp>
      <p:sp>
        <p:nvSpPr>
          <p:cNvPr id="12" name="Title 1"/>
          <p:cNvSpPr txBox="1">
            <a:spLocks/>
          </p:cNvSpPr>
          <p:nvPr/>
        </p:nvSpPr>
        <p:spPr>
          <a:xfrm>
            <a:off x="82286" y="3670719"/>
            <a:ext cx="8592482" cy="5758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Escucha. Es ¿España o Canarias / Latinoamérica?</a:t>
            </a:r>
          </a:p>
        </p:txBody>
      </p:sp>
      <p:sp>
        <p:nvSpPr>
          <p:cNvPr id="15" name="Action Button: Custom 14">
            <a:hlinkClick r:id="" action="ppaction://noaction" highlightClick="1">
              <a:snd r:embed="rId4" name="ciencias.wav"/>
            </a:hlinkClick>
          </p:cNvPr>
          <p:cNvSpPr/>
          <p:nvPr/>
        </p:nvSpPr>
        <p:spPr>
          <a:xfrm>
            <a:off x="199595" y="427321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Title 1"/>
          <p:cNvSpPr txBox="1">
            <a:spLocks/>
          </p:cNvSpPr>
          <p:nvPr/>
        </p:nvSpPr>
        <p:spPr>
          <a:xfrm>
            <a:off x="554598" y="4099027"/>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en</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as</a:t>
            </a:r>
          </a:p>
        </p:txBody>
      </p:sp>
      <p:sp>
        <p:nvSpPr>
          <p:cNvPr id="28" name="TextBox 27"/>
          <p:cNvSpPr txBox="1"/>
          <p:nvPr/>
        </p:nvSpPr>
        <p:spPr>
          <a:xfrm>
            <a:off x="2435124" y="4168440"/>
            <a:ext cx="15356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a:ea typeface="+mn-ea"/>
                <a:cs typeface="+mn-cs"/>
              </a:rPr>
              <a:t>España</a:t>
            </a:r>
          </a:p>
        </p:txBody>
      </p:sp>
      <p:sp>
        <p:nvSpPr>
          <p:cNvPr id="24" name="TextBox 23"/>
          <p:cNvSpPr txBox="1"/>
          <p:nvPr/>
        </p:nvSpPr>
        <p:spPr>
          <a:xfrm>
            <a:off x="2380380" y="4243306"/>
            <a:ext cx="51269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________________________________</a:t>
            </a:r>
          </a:p>
        </p:txBody>
      </p:sp>
      <p:sp>
        <p:nvSpPr>
          <p:cNvPr id="16" name="Action Button: Custom 15">
            <a:hlinkClick r:id="" action="ppaction://noaction" highlightClick="1">
              <a:snd r:embed="rId5" name="ciencias (seseo).wav"/>
            </a:hlinkClick>
          </p:cNvPr>
          <p:cNvSpPr/>
          <p:nvPr/>
        </p:nvSpPr>
        <p:spPr>
          <a:xfrm>
            <a:off x="201085" y="481447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Title 1"/>
          <p:cNvSpPr txBox="1">
            <a:spLocks/>
          </p:cNvSpPr>
          <p:nvPr/>
        </p:nvSpPr>
        <p:spPr>
          <a:xfrm>
            <a:off x="598356" y="4658711"/>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en</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as</a:t>
            </a:r>
          </a:p>
        </p:txBody>
      </p:sp>
      <p:sp>
        <p:nvSpPr>
          <p:cNvPr id="29" name="TextBox 28"/>
          <p:cNvSpPr txBox="1"/>
          <p:nvPr/>
        </p:nvSpPr>
        <p:spPr>
          <a:xfrm>
            <a:off x="2402152" y="4688141"/>
            <a:ext cx="45168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a:ea typeface="+mn-ea"/>
                <a:cs typeface="+mn-cs"/>
              </a:rPr>
              <a:t>Canarias / Latinoamérica</a:t>
            </a:r>
          </a:p>
        </p:txBody>
      </p:sp>
      <p:sp>
        <p:nvSpPr>
          <p:cNvPr id="25" name="TextBox 24"/>
          <p:cNvSpPr txBox="1"/>
          <p:nvPr/>
        </p:nvSpPr>
        <p:spPr>
          <a:xfrm>
            <a:off x="2380379" y="4781851"/>
            <a:ext cx="47941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________________________________</a:t>
            </a:r>
          </a:p>
        </p:txBody>
      </p:sp>
      <p:sp>
        <p:nvSpPr>
          <p:cNvPr id="20" name="Action Button: Custom 19">
            <a:hlinkClick r:id="" action="ppaction://noaction" highlightClick="1">
              <a:snd r:embed="rId6" name="cabeza (s).wav"/>
            </a:hlinkClick>
          </p:cNvPr>
          <p:cNvSpPr/>
          <p:nvPr/>
        </p:nvSpPr>
        <p:spPr>
          <a:xfrm>
            <a:off x="201086" y="536142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20">
            <a:hlinkClick r:id="" action="ppaction://noaction" highlightClick="1">
              <a:snd r:embed="rId7" name="cabeza.wav"/>
            </a:hlinkClick>
          </p:cNvPr>
          <p:cNvSpPr/>
          <p:nvPr/>
        </p:nvSpPr>
        <p:spPr>
          <a:xfrm>
            <a:off x="201086" y="595843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Title 1"/>
          <p:cNvSpPr txBox="1">
            <a:spLocks/>
          </p:cNvSpPr>
          <p:nvPr/>
        </p:nvSpPr>
        <p:spPr>
          <a:xfrm>
            <a:off x="554598" y="5225634"/>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cabe</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z</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a:t>
            </a:r>
          </a:p>
        </p:txBody>
      </p:sp>
      <p:sp>
        <p:nvSpPr>
          <p:cNvPr id="30" name="TextBox 29"/>
          <p:cNvSpPr txBox="1"/>
          <p:nvPr/>
        </p:nvSpPr>
        <p:spPr>
          <a:xfrm>
            <a:off x="2402152" y="5251401"/>
            <a:ext cx="45168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a:ea typeface="+mn-ea"/>
                <a:cs typeface="+mn-cs"/>
              </a:rPr>
              <a:t>Canarias / Latinoamérica</a:t>
            </a:r>
          </a:p>
        </p:txBody>
      </p:sp>
      <p:sp>
        <p:nvSpPr>
          <p:cNvPr id="26" name="TextBox 25"/>
          <p:cNvSpPr txBox="1"/>
          <p:nvPr/>
        </p:nvSpPr>
        <p:spPr>
          <a:xfrm>
            <a:off x="2380380" y="5334844"/>
            <a:ext cx="45168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________________________________</a:t>
            </a:r>
          </a:p>
        </p:txBody>
      </p:sp>
      <p:sp>
        <p:nvSpPr>
          <p:cNvPr id="23" name="Title 1"/>
          <p:cNvSpPr txBox="1">
            <a:spLocks/>
          </p:cNvSpPr>
          <p:nvPr/>
        </p:nvSpPr>
        <p:spPr>
          <a:xfrm>
            <a:off x="577222" y="5788894"/>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cabe</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z</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a:t>
            </a:r>
          </a:p>
        </p:txBody>
      </p:sp>
      <p:sp>
        <p:nvSpPr>
          <p:cNvPr id="27" name="TextBox 26"/>
          <p:cNvSpPr txBox="1"/>
          <p:nvPr/>
        </p:nvSpPr>
        <p:spPr>
          <a:xfrm>
            <a:off x="2380380" y="5943648"/>
            <a:ext cx="42687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________________________________</a:t>
            </a:r>
          </a:p>
        </p:txBody>
      </p:sp>
      <p:sp>
        <p:nvSpPr>
          <p:cNvPr id="31" name="TextBox 30"/>
          <p:cNvSpPr txBox="1"/>
          <p:nvPr/>
        </p:nvSpPr>
        <p:spPr>
          <a:xfrm>
            <a:off x="2402152" y="5827287"/>
            <a:ext cx="15356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a:ea typeface="+mn-ea"/>
                <a:cs typeface="+mn-cs"/>
              </a:rPr>
              <a:t>España</a:t>
            </a:r>
          </a:p>
        </p:txBody>
      </p:sp>
      <p:pic>
        <p:nvPicPr>
          <p:cNvPr id="6" name="Picture 5" descr="map of the world with darker blue to show where Spanish is spoken"/>
          <p:cNvPicPr/>
          <p:nvPr/>
        </p:nvPicPr>
        <p:blipFill rotWithShape="1">
          <a:blip r:embed="rId8">
            <a:extLst>
              <a:ext uri="{28A0092B-C50C-407E-A947-70E740481C1C}">
                <a14:useLocalDpi xmlns:a14="http://schemas.microsoft.com/office/drawing/2010/main" val="0"/>
              </a:ext>
            </a:extLst>
          </a:blip>
          <a:srcRect l="23820" t="28560" r="36927" b="25153"/>
          <a:stretch/>
        </p:blipFill>
        <p:spPr bwMode="auto">
          <a:xfrm>
            <a:off x="8613773" y="3929580"/>
            <a:ext cx="3578227" cy="229239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91115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P spid="9" grpId="0"/>
      <p:bldP spid="19" grpId="0"/>
      <p:bldP spid="12" grpId="0"/>
      <p:bldP spid="15" grpId="0" animBg="1"/>
      <p:bldP spid="11" grpId="0"/>
      <p:bldP spid="28" grpId="0"/>
      <p:bldP spid="24" grpId="0"/>
      <p:bldP spid="16" grpId="0" animBg="1"/>
      <p:bldP spid="13" grpId="0"/>
      <p:bldP spid="29" grpId="0"/>
      <p:bldP spid="25" grpId="0"/>
      <p:bldP spid="20" grpId="0" animBg="1"/>
      <p:bldP spid="21" grpId="0" animBg="1"/>
      <p:bldP spid="22" grpId="0"/>
      <p:bldP spid="30" grpId="0"/>
      <p:bldP spid="26" grpId="0"/>
      <p:bldP spid="23" grpId="0"/>
      <p:bldP spid="27"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100" b="1" dirty="0">
                <a:solidFill>
                  <a:schemeClr val="bg1"/>
                </a:solidFill>
              </a:rPr>
              <a:t>¿De dónde son las personas?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sp>
        <p:nvSpPr>
          <p:cNvPr id="7" name="Title 1"/>
          <p:cNvSpPr txBox="1">
            <a:spLocks/>
          </p:cNvSpPr>
          <p:nvPr/>
        </p:nvSpPr>
        <p:spPr>
          <a:xfrm>
            <a:off x="96748" y="1433150"/>
            <a:ext cx="6099957"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Estás</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de vacaciones en Colombia.  Hay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mucha</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gente</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en la plaza en Bogotá, la capital.</a:t>
            </a:r>
          </a:p>
        </p:txBody>
      </p:sp>
      <p:sp>
        <p:nvSpPr>
          <p:cNvPr id="8" name="Title 1"/>
          <p:cNvSpPr txBox="1">
            <a:spLocks/>
          </p:cNvSpPr>
          <p:nvPr/>
        </p:nvSpPr>
        <p:spPr>
          <a:xfrm>
            <a:off x="96748" y="2638491"/>
            <a:ext cx="6383149"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Escucha las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voces</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diferentes</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Decide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si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la persona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probablemente</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es de España o Latinoamérica.</a:t>
            </a:r>
          </a:p>
        </p:txBody>
      </p:sp>
      <p:pic>
        <p:nvPicPr>
          <p:cNvPr id="2060" name="Picture 12" descr="map of Columb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28" y="3578781"/>
            <a:ext cx="2557695" cy="2743710"/>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itle 1"/>
          <p:cNvSpPr txBox="1">
            <a:spLocks/>
          </p:cNvSpPr>
          <p:nvPr/>
        </p:nvSpPr>
        <p:spPr>
          <a:xfrm>
            <a:off x="2938626" y="4342780"/>
            <a:ext cx="3350163"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Marca</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la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opción</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correcta</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y escribe las palabras con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ce</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[ci] y [z] en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español</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p>
        </p:txBody>
      </p:sp>
      <p:graphicFrame>
        <p:nvGraphicFramePr>
          <p:cNvPr id="9" name="Table 8"/>
          <p:cNvGraphicFramePr>
            <a:graphicFrameLocks noGrp="1"/>
          </p:cNvGraphicFramePr>
          <p:nvPr/>
        </p:nvGraphicFramePr>
        <p:xfrm>
          <a:off x="7022606" y="755479"/>
          <a:ext cx="4981127" cy="5586603"/>
        </p:xfrm>
        <a:graphic>
          <a:graphicData uri="http://schemas.openxmlformats.org/drawingml/2006/table">
            <a:tbl>
              <a:tblPr firstRow="1" bandRow="1">
                <a:tableStyleId>{8A107856-5554-42FB-B03E-39F5DBC370BA}</a:tableStyleId>
              </a:tblPr>
              <a:tblGrid>
                <a:gridCol w="2446562">
                  <a:extLst>
                    <a:ext uri="{9D8B030D-6E8A-4147-A177-3AD203B41FA5}">
                      <a16:colId xmlns:a16="http://schemas.microsoft.com/office/drawing/2014/main" val="862796494"/>
                    </a:ext>
                  </a:extLst>
                </a:gridCol>
                <a:gridCol w="2534565">
                  <a:extLst>
                    <a:ext uri="{9D8B030D-6E8A-4147-A177-3AD203B41FA5}">
                      <a16:colId xmlns:a16="http://schemas.microsoft.com/office/drawing/2014/main" val="1300524604"/>
                    </a:ext>
                  </a:extLst>
                </a:gridCol>
              </a:tblGrid>
              <a:tr h="791651">
                <a:tc>
                  <a:txBody>
                    <a:bodyPr/>
                    <a:lstStyle/>
                    <a:p>
                      <a:pPr algn="ctr"/>
                      <a:r>
                        <a:rPr lang="en-GB" sz="2000" b="1" dirty="0">
                          <a:solidFill>
                            <a:srgbClr val="002060"/>
                          </a:solidFill>
                          <a:latin typeface="Century Gothic" panose="020B0502020202020204" pitchFamily="34" charset="0"/>
                        </a:rPr>
                        <a:t>Latin America</a:t>
                      </a:r>
                    </a:p>
                    <a:p>
                      <a:pPr algn="ctr"/>
                      <a:r>
                        <a:rPr lang="en-GB" sz="2000" b="1" dirty="0">
                          <a:solidFill>
                            <a:srgbClr val="002060"/>
                          </a:solidFill>
                          <a:latin typeface="Century Gothic" panose="020B0502020202020204" pitchFamily="34" charset="0"/>
                        </a:rPr>
                        <a:t>/ Canaries </a:t>
                      </a:r>
                    </a:p>
                  </a:txBody>
                  <a:tcPr anchor="ctr"/>
                </a:tc>
                <a:tc>
                  <a:txBody>
                    <a:bodyPr/>
                    <a:lstStyle/>
                    <a:p>
                      <a:pPr algn="ctr"/>
                      <a:r>
                        <a:rPr lang="en-GB" sz="2000" b="1" dirty="0">
                          <a:solidFill>
                            <a:srgbClr val="002060"/>
                          </a:solidFill>
                          <a:latin typeface="Century Gothic" panose="020B0502020202020204" pitchFamily="34" charset="0"/>
                        </a:rPr>
                        <a:t>Mainland Spain</a:t>
                      </a:r>
                    </a:p>
                  </a:txBody>
                  <a:tcPr anchor="ctr"/>
                </a:tc>
                <a:extLst>
                  <a:ext uri="{0D108BD9-81ED-4DB2-BD59-A6C34878D82A}">
                    <a16:rowId xmlns:a16="http://schemas.microsoft.com/office/drawing/2014/main" val="1044628243"/>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607598778"/>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46290371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1543922647"/>
                  </a:ext>
                </a:extLst>
              </a:tr>
              <a:tr h="599369">
                <a:tc>
                  <a:txBody>
                    <a:bodyPr/>
                    <a:lstStyle/>
                    <a:p>
                      <a:endParaRPr lang="en-GB">
                        <a:solidFill>
                          <a:srgbClr val="002060"/>
                        </a:solidFill>
                      </a:endParaRPr>
                    </a:p>
                  </a:txBody>
                  <a:tcPr/>
                </a:tc>
                <a:tc>
                  <a:txBody>
                    <a:bodyPr/>
                    <a:lstStyle/>
                    <a:p>
                      <a:endParaRPr lang="en-GB">
                        <a:solidFill>
                          <a:srgbClr val="002060"/>
                        </a:solidFill>
                      </a:endParaRPr>
                    </a:p>
                  </a:txBody>
                  <a:tcPr/>
                </a:tc>
                <a:extLst>
                  <a:ext uri="{0D108BD9-81ED-4DB2-BD59-A6C34878D82A}">
                    <a16:rowId xmlns:a16="http://schemas.microsoft.com/office/drawing/2014/main" val="3080627764"/>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892411528"/>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30695458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20044023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503580831"/>
                  </a:ext>
                </a:extLst>
              </a:tr>
            </a:tbl>
          </a:graphicData>
        </a:graphic>
      </p:graphicFrame>
      <p:sp>
        <p:nvSpPr>
          <p:cNvPr id="10" name="Action Button: Custom 9">
            <a:hlinkClick r:id="" action="ppaction://noaction" highlightClick="1">
              <a:snd r:embed="rId5" name="donde esta el cine_ (dist).wav"/>
            </a:hlinkClick>
          </p:cNvPr>
          <p:cNvSpPr/>
          <p:nvPr/>
        </p:nvSpPr>
        <p:spPr>
          <a:xfrm>
            <a:off x="6487892" y="1656291"/>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25" name="Picture 2" descr="green checkmar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45444" y="1662410"/>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TextBox 36"/>
          <p:cNvSpPr txBox="1"/>
          <p:nvPr/>
        </p:nvSpPr>
        <p:spPr>
          <a:xfrm>
            <a:off x="10093857" y="1579873"/>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cine</a:t>
            </a:r>
          </a:p>
        </p:txBody>
      </p:sp>
      <p:sp>
        <p:nvSpPr>
          <p:cNvPr id="11" name="Action Button: Custom 10">
            <a:hlinkClick r:id="" action="ppaction://noaction" highlightClick="1">
              <a:snd r:embed="rId7" name="la plaza es muy antigua _(s).wav"/>
            </a:hlinkClick>
          </p:cNvPr>
          <p:cNvSpPr/>
          <p:nvPr/>
        </p:nvSpPr>
        <p:spPr>
          <a:xfrm>
            <a:off x="6479897" y="225579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24" name="Picture 2" descr="green checkmar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2335" y="2267285"/>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36" name="TextBox 35"/>
          <p:cNvSpPr txBox="1"/>
          <p:nvPr/>
        </p:nvSpPr>
        <p:spPr>
          <a:xfrm>
            <a:off x="7709423" y="2176826"/>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plaza</a:t>
            </a:r>
          </a:p>
        </p:txBody>
      </p:sp>
      <p:sp>
        <p:nvSpPr>
          <p:cNvPr id="12" name="Action Button: Custom 11">
            <a:hlinkClick r:id="" action="ppaction://noaction" highlightClick="1">
              <a:snd r:embed="rId8" name="cuando va a empezar la clase de baile_.wav"/>
            </a:hlinkClick>
          </p:cNvPr>
          <p:cNvSpPr/>
          <p:nvPr/>
        </p:nvSpPr>
        <p:spPr>
          <a:xfrm>
            <a:off x="6487892" y="287290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8" name="Picture 2" descr="green checkmar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45444" y="2798703"/>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TextBox 28"/>
          <p:cNvSpPr txBox="1"/>
          <p:nvPr/>
        </p:nvSpPr>
        <p:spPr>
          <a:xfrm>
            <a:off x="10093857" y="2802459"/>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empezar</a:t>
            </a:r>
          </a:p>
        </p:txBody>
      </p:sp>
      <p:sp>
        <p:nvSpPr>
          <p:cNvPr id="13" name="Action Button: Custom 12">
            <a:hlinkClick r:id="" action="ppaction://noaction" highlightClick="1">
              <a:snd r:embed="rId9" name="en la ciudad hay muchos restaurantes muy buenos (s).wav"/>
            </a:hlinkClick>
          </p:cNvPr>
          <p:cNvSpPr/>
          <p:nvPr/>
        </p:nvSpPr>
        <p:spPr>
          <a:xfrm>
            <a:off x="6487892" y="3464075"/>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1" name="Picture 2" descr="green checkmar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8312" y="3449198"/>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33" name="TextBox 32"/>
          <p:cNvSpPr txBox="1"/>
          <p:nvPr/>
        </p:nvSpPr>
        <p:spPr>
          <a:xfrm>
            <a:off x="7709423" y="3385108"/>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ciudad</a:t>
            </a:r>
          </a:p>
        </p:txBody>
      </p:sp>
      <p:sp>
        <p:nvSpPr>
          <p:cNvPr id="14" name="Action Button: Custom 13">
            <a:hlinkClick r:id="" action="ppaction://noaction" highlightClick="1">
              <a:snd r:embed="rId10" name="las tiendas en el centro son muy caras (s).wav"/>
            </a:hlinkClick>
          </p:cNvPr>
          <p:cNvSpPr/>
          <p:nvPr/>
        </p:nvSpPr>
        <p:spPr>
          <a:xfrm>
            <a:off x="6487892" y="4092881"/>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2" name="Picture 2" descr="green checkmar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4758" y="3998590"/>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TextBox 33"/>
          <p:cNvSpPr txBox="1"/>
          <p:nvPr/>
        </p:nvSpPr>
        <p:spPr>
          <a:xfrm>
            <a:off x="7707004" y="3979354"/>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centro</a:t>
            </a:r>
          </a:p>
        </p:txBody>
      </p:sp>
      <p:sp>
        <p:nvSpPr>
          <p:cNvPr id="15" name="Action Button: Custom 14">
            <a:hlinkClick r:id="" action="ppaction://noaction" highlightClick="1">
              <a:snd r:embed="rId11" name="necesito comprar un regalo barato.wav"/>
            </a:hlinkClick>
          </p:cNvPr>
          <p:cNvSpPr/>
          <p:nvPr/>
        </p:nvSpPr>
        <p:spPr>
          <a:xfrm>
            <a:off x="6487892" y="4668385"/>
            <a:ext cx="333034"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3" name="Picture 2" descr="green checkmar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45444" y="4626845"/>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TextBox 34"/>
          <p:cNvSpPr txBox="1"/>
          <p:nvPr/>
        </p:nvSpPr>
        <p:spPr>
          <a:xfrm>
            <a:off x="10162197" y="4616037"/>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necesito</a:t>
            </a:r>
          </a:p>
        </p:txBody>
      </p:sp>
      <p:sp>
        <p:nvSpPr>
          <p:cNvPr id="16" name="Action Button: Custom 15">
            <a:hlinkClick r:id="" action="ppaction://noaction" highlightClick="1">
              <a:snd r:embed="rId12" name="la naturaleza aqui en esta zona es hemosa (s).wav"/>
            </a:hlinkClick>
          </p:cNvPr>
          <p:cNvSpPr/>
          <p:nvPr/>
        </p:nvSpPr>
        <p:spPr>
          <a:xfrm>
            <a:off x="6487892" y="5285495"/>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19" name="Picture 2" descr="green checkmar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7216" y="5188651"/>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Box 29"/>
          <p:cNvSpPr txBox="1"/>
          <p:nvPr/>
        </p:nvSpPr>
        <p:spPr>
          <a:xfrm>
            <a:off x="7729704" y="5047687"/>
            <a:ext cx="18212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naturaleza</a:t>
            </a:r>
          </a:p>
        </p:txBody>
      </p:sp>
      <p:sp>
        <p:nvSpPr>
          <p:cNvPr id="31" name="TextBox 30"/>
          <p:cNvSpPr txBox="1"/>
          <p:nvPr/>
        </p:nvSpPr>
        <p:spPr>
          <a:xfrm>
            <a:off x="7751475" y="5363656"/>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zona</a:t>
            </a:r>
          </a:p>
        </p:txBody>
      </p:sp>
      <p:sp>
        <p:nvSpPr>
          <p:cNvPr id="17" name="Action Button: Custom 16">
            <a:hlinkClick r:id="" action="ppaction://noaction" highlightClick="1">
              <a:snd r:embed="rId13" name="el teatro famoso esta cerca, cierto_ .wav"/>
            </a:hlinkClick>
          </p:cNvPr>
          <p:cNvSpPr/>
          <p:nvPr/>
        </p:nvSpPr>
        <p:spPr>
          <a:xfrm>
            <a:off x="6487892" y="588836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0" name="Picture 2" descr="green checkmar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45444" y="5825321"/>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TextBox 31"/>
          <p:cNvSpPr txBox="1"/>
          <p:nvPr/>
        </p:nvSpPr>
        <p:spPr>
          <a:xfrm>
            <a:off x="10304991" y="5628698"/>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cerca</a:t>
            </a:r>
          </a:p>
        </p:txBody>
      </p:sp>
      <p:sp>
        <p:nvSpPr>
          <p:cNvPr id="38" name="TextBox 37"/>
          <p:cNvSpPr txBox="1"/>
          <p:nvPr/>
        </p:nvSpPr>
        <p:spPr>
          <a:xfrm>
            <a:off x="10304991" y="5913868"/>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cierto</a:t>
            </a:r>
          </a:p>
        </p:txBody>
      </p:sp>
    </p:spTree>
    <p:extLst>
      <p:ext uri="{BB962C8B-B14F-4D97-AF65-F5344CB8AC3E}">
        <p14:creationId xmlns:p14="http://schemas.microsoft.com/office/powerpoint/2010/main" val="183629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7" grpId="0"/>
      <p:bldP spid="37" grpId="0"/>
      <p:bldP spid="36" grpId="0"/>
      <p:bldP spid="29" grpId="0"/>
      <p:bldP spid="33" grpId="0"/>
      <p:bldP spid="34" grpId="0"/>
      <p:bldP spid="35" grpId="0"/>
      <p:bldP spid="30" grpId="0"/>
      <p:bldP spid="31" grpId="0"/>
      <p:bldP spid="32" grpId="0"/>
      <p:bldP spid="38"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4.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5.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7.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lumMod val="20000"/>
            <a:lumOff val="80000"/>
          </a:schemeClr>
        </a:solidFill>
        <a:ln>
          <a:solidFill>
            <a:srgbClr val="002060"/>
          </a:solidFill>
        </a:ln>
      </a:spPr>
      <a:bodyPr wrap="square" rtlCol="0">
        <a:spAutoFit/>
      </a:bodyPr>
      <a:lstStyle>
        <a:defPPr algn="l">
          <a:defRPr sz="2200" b="1" dirty="0" err="1">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9.xml><?xml version="1.0" encoding="utf-8"?>
<a:theme xmlns:a="http://schemas.openxmlformats.org/drawingml/2006/main" name="2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docProps/app.xml><?xml version="1.0" encoding="utf-8"?>
<Properties xmlns="http://schemas.openxmlformats.org/officeDocument/2006/extended-properties" xmlns:vt="http://schemas.openxmlformats.org/officeDocument/2006/docPropsVTypes">
  <TotalTime>2996</TotalTime>
  <Words>7982</Words>
  <Application>Microsoft Macintosh PowerPoint</Application>
  <PresentationFormat>Widescreen</PresentationFormat>
  <Paragraphs>583</Paragraphs>
  <Slides>24</Slides>
  <Notes>24</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24</vt:i4>
      </vt:variant>
    </vt:vector>
  </HeadingPairs>
  <TitlesOfParts>
    <vt:vector size="39" baseType="lpstr">
      <vt:lpstr>Arial</vt:lpstr>
      <vt:lpstr>Calibri</vt:lpstr>
      <vt:lpstr>Cambria Math</vt:lpstr>
      <vt:lpstr>Century Gothic</vt:lpstr>
      <vt:lpstr>Tw Cen MT</vt:lpstr>
      <vt:lpstr>Wingdings</vt:lpstr>
      <vt:lpstr>1_Office Theme</vt:lpstr>
      <vt:lpstr>2_Office Theme</vt:lpstr>
      <vt:lpstr>5_Office Theme</vt:lpstr>
      <vt:lpstr>13_Office Theme</vt:lpstr>
      <vt:lpstr>14_Office Theme</vt:lpstr>
      <vt:lpstr>6_Office Theme</vt:lpstr>
      <vt:lpstr>18_Office Theme</vt:lpstr>
      <vt:lpstr>19_Office Theme</vt:lpstr>
      <vt:lpstr>20_Office Theme</vt:lpstr>
      <vt:lpstr>Language and culture:  a room with a view? </vt:lpstr>
      <vt:lpstr>Language and culture: a room with a view?</vt:lpstr>
      <vt:lpstr>Language and culture: two sides of the same coin</vt:lpstr>
      <vt:lpstr>We find culture in…</vt:lpstr>
      <vt:lpstr>Culture in the new language sounds</vt:lpstr>
      <vt:lpstr>Phonétique</vt:lpstr>
      <vt:lpstr>Phonetik</vt:lpstr>
      <vt:lpstr>SSCs [CE], [CI] y [Z]</vt:lpstr>
      <vt:lpstr>¿De dónde son las personas?</vt:lpstr>
      <vt:lpstr>Culture in the new language words</vt:lpstr>
      <vt:lpstr>Saying dates in Spanish</vt:lpstr>
      <vt:lpstr>Wirklich [really] / so [so] / also [well...]</vt:lpstr>
      <vt:lpstr>Les vacances</vt:lpstr>
      <vt:lpstr>MultiLing Profiler</vt:lpstr>
      <vt:lpstr>Culture in the new language grammar</vt:lpstr>
      <vt:lpstr>La visite à Nice</vt:lpstr>
      <vt:lpstr>Karaoke SSC</vt:lpstr>
      <vt:lpstr>leer / escribir</vt:lpstr>
      <vt:lpstr>leer / escribir</vt:lpstr>
      <vt:lpstr>leer / escribir</vt:lpstr>
      <vt:lpstr>leer / escribir</vt:lpstr>
      <vt:lpstr>Language, culture and the new GCSE Subject Content</vt:lpstr>
      <vt:lpstr>References</vt:lpstr>
      <vt:lpstr>Language and culture:  a room with a view?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Language and culture:  a room with a view?</dc:title>
  <dc:creator>Rachel Hawkes</dc:creator>
  <cp:lastModifiedBy>Helen Thomas</cp:lastModifiedBy>
  <cp:revision>48</cp:revision>
  <dcterms:created xsi:type="dcterms:W3CDTF">2021-03-09T14:34:17Z</dcterms:created>
  <dcterms:modified xsi:type="dcterms:W3CDTF">2021-06-04T15:25:04Z</dcterms:modified>
</cp:coreProperties>
</file>