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0"/>
  </p:notesMasterIdLst>
  <p:sldIdLst>
    <p:sldId id="258" r:id="rId3"/>
    <p:sldId id="385" r:id="rId4"/>
    <p:sldId id="261" r:id="rId5"/>
    <p:sldId id="414" r:id="rId6"/>
    <p:sldId id="386" r:id="rId7"/>
    <p:sldId id="383" r:id="rId8"/>
    <p:sldId id="4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520"/>
    <a:srgbClr val="115076"/>
    <a:srgbClr val="FBF0D5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362" autoAdjust="0"/>
  </p:normalViewPr>
  <p:slideViewPr>
    <p:cSldViewPr snapToGrid="0">
      <p:cViewPr varScale="1">
        <p:scale>
          <a:sx n="58" d="100"/>
          <a:sy n="58" d="100"/>
        </p:scale>
        <p:origin x="8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69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activity and those that follow, students categorise the words in this week’s vocabulary set in order to work out, by process of elimination, which word is the codeword.</a:t>
            </a:r>
          </a:p>
          <a:p>
            <a:endParaRPr lang="en-GB" dirty="0"/>
          </a:p>
          <a:p>
            <a:r>
              <a:rPr lang="en-GB" b="1" dirty="0"/>
              <a:t>Suggested procedure</a:t>
            </a:r>
          </a:p>
          <a:p>
            <a:r>
              <a:rPr lang="en-GB" b="0" dirty="0"/>
              <a:t>1/ Ask students to draw on their existing knowledge of German to work out the meanings of </a:t>
            </a:r>
            <a:r>
              <a:rPr lang="en-GB" sz="1200" b="0" i="1" dirty="0" err="1">
                <a:solidFill>
                  <a:schemeClr val="bg1"/>
                </a:solidFill>
              </a:rPr>
              <a:t>Codewörter</a:t>
            </a:r>
            <a:r>
              <a:rPr lang="en-GB" sz="1200" b="0" i="1" dirty="0">
                <a:solidFill>
                  <a:schemeClr val="bg1"/>
                </a:solidFill>
              </a:rPr>
              <a:t> </a:t>
            </a:r>
            <a:r>
              <a:rPr lang="en-GB" sz="1200" b="0" i="0" dirty="0">
                <a:solidFill>
                  <a:schemeClr val="bg1"/>
                </a:solidFill>
              </a:rPr>
              <a:t>and </a:t>
            </a:r>
            <a:r>
              <a:rPr lang="en-GB" sz="1200" b="0" i="1" dirty="0" err="1">
                <a:solidFill>
                  <a:schemeClr val="bg1"/>
                </a:solidFill>
              </a:rPr>
              <a:t>streng</a:t>
            </a:r>
            <a:r>
              <a:rPr lang="en-GB" sz="1200" b="0" i="1" dirty="0">
                <a:solidFill>
                  <a:schemeClr val="bg1"/>
                </a:solidFill>
              </a:rPr>
              <a:t> </a:t>
            </a:r>
            <a:r>
              <a:rPr lang="en-GB" sz="1200" b="0" i="1" dirty="0" err="1">
                <a:solidFill>
                  <a:schemeClr val="bg1"/>
                </a:solidFill>
              </a:rPr>
              <a:t>geheim</a:t>
            </a:r>
            <a:r>
              <a:rPr lang="en-GB" sz="1200" b="0" i="1" dirty="0">
                <a:solidFill>
                  <a:schemeClr val="bg1"/>
                </a:solidFill>
              </a:rPr>
              <a:t>. </a:t>
            </a:r>
            <a:r>
              <a:rPr lang="en-GB" sz="1200" b="0" i="0" dirty="0">
                <a:solidFill>
                  <a:schemeClr val="bg1"/>
                </a:solidFill>
              </a:rPr>
              <a:t>Draw attention to compounding and use of plural rule 4 in the title.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2/ Ask students to write down all the words in their books.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3/ On clicks, the clues appear. Reveal these one by one, giving students time to score out words that don’t fit the given category.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4/ Once all clues have been revealed, ask students ‘</a:t>
            </a:r>
            <a:r>
              <a:rPr lang="en-GB" sz="1200" b="0" i="1" dirty="0">
                <a:solidFill>
                  <a:schemeClr val="bg1"/>
                </a:solidFill>
              </a:rPr>
              <a:t>Was </a:t>
            </a:r>
            <a:r>
              <a:rPr lang="en-GB" sz="1200" b="0" i="1" dirty="0" err="1">
                <a:solidFill>
                  <a:schemeClr val="bg1"/>
                </a:solidFill>
              </a:rPr>
              <a:t>ist</a:t>
            </a:r>
            <a:r>
              <a:rPr lang="en-GB" sz="1200" b="0" i="1" dirty="0">
                <a:solidFill>
                  <a:schemeClr val="bg1"/>
                </a:solidFill>
              </a:rPr>
              <a:t> das </a:t>
            </a:r>
            <a:r>
              <a:rPr lang="en-GB" sz="1200" b="0" i="1" dirty="0" err="1">
                <a:solidFill>
                  <a:schemeClr val="bg1"/>
                </a:solidFill>
              </a:rPr>
              <a:t>Codewort</a:t>
            </a:r>
            <a:r>
              <a:rPr lang="en-GB" sz="1200" b="0" i="0" dirty="0">
                <a:solidFill>
                  <a:schemeClr val="bg1"/>
                </a:solidFill>
              </a:rPr>
              <a:t>?’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5/ Go through the clues again to check the answers. Elicit responses by asking e.g. ‘</a:t>
            </a:r>
            <a:r>
              <a:rPr lang="en-GB" sz="1200" b="0" i="1" dirty="0" err="1">
                <a:solidFill>
                  <a:schemeClr val="bg1"/>
                </a:solidFill>
              </a:rPr>
              <a:t>Welche</a:t>
            </a:r>
            <a:r>
              <a:rPr lang="en-GB" sz="1200" b="0" i="1" dirty="0">
                <a:solidFill>
                  <a:schemeClr val="bg1"/>
                </a:solidFill>
              </a:rPr>
              <a:t> </a:t>
            </a:r>
            <a:r>
              <a:rPr lang="en-GB" sz="1200" b="0" i="1" dirty="0" err="1">
                <a:solidFill>
                  <a:schemeClr val="bg1"/>
                </a:solidFill>
              </a:rPr>
              <a:t>Wörter</a:t>
            </a:r>
            <a:r>
              <a:rPr lang="en-GB" sz="1200" b="0" i="1" dirty="0">
                <a:solidFill>
                  <a:schemeClr val="bg1"/>
                </a:solidFill>
              </a:rPr>
              <a:t> </a:t>
            </a:r>
            <a:r>
              <a:rPr lang="en-GB" sz="1200" b="0" i="1" dirty="0" err="1">
                <a:solidFill>
                  <a:schemeClr val="bg1"/>
                </a:solidFill>
              </a:rPr>
              <a:t>sind</a:t>
            </a:r>
            <a:r>
              <a:rPr lang="en-GB" sz="1200" b="0" i="1" dirty="0">
                <a:solidFill>
                  <a:schemeClr val="bg1"/>
                </a:solidFill>
              </a:rPr>
              <a:t> </a:t>
            </a:r>
            <a:r>
              <a:rPr lang="en-GB" sz="1200" b="0" i="1" dirty="0" err="1">
                <a:solidFill>
                  <a:schemeClr val="bg1"/>
                </a:solidFill>
              </a:rPr>
              <a:t>Verben</a:t>
            </a:r>
            <a:r>
              <a:rPr lang="en-GB" sz="1200" b="0" dirty="0">
                <a:solidFill>
                  <a:schemeClr val="bg1"/>
                </a:solidFill>
              </a:rPr>
              <a:t>?’ On clicks, groups of words eliminated at each stage disappear, until only the solution remains.</a:t>
            </a:r>
          </a:p>
          <a:p>
            <a:endParaRPr lang="en-GB" sz="1200" b="0" i="0" dirty="0">
              <a:solidFill>
                <a:schemeClr val="bg1"/>
              </a:solidFill>
            </a:endParaRPr>
          </a:p>
          <a:p>
            <a:r>
              <a:rPr lang="en-GB" sz="1200" b="1" i="0" dirty="0">
                <a:solidFill>
                  <a:schemeClr val="bg1"/>
                </a:solidFill>
              </a:rPr>
              <a:t>Transcript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[z]</a:t>
            </a:r>
          </a:p>
          <a:p>
            <a:endParaRPr lang="en-GB" dirty="0"/>
          </a:p>
          <a:p>
            <a:r>
              <a:rPr lang="en-GB" dirty="0"/>
              <a:t>Frequency rankings of unknown vocabulary: Code [&gt;4034] </a:t>
            </a:r>
            <a:r>
              <a:rPr lang="en-GB" dirty="0" err="1"/>
              <a:t>Detektiv</a:t>
            </a:r>
            <a:r>
              <a:rPr lang="en-GB" dirty="0"/>
              <a:t> [&gt;4034] Europa [&gt;4034] Verb [&gt;4034] </a:t>
            </a:r>
            <a:r>
              <a:rPr lang="en-GB" dirty="0" err="1"/>
              <a:t>geheim</a:t>
            </a:r>
            <a:r>
              <a:rPr lang="en-GB" dirty="0"/>
              <a:t> [2527]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32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Frequency rankings of unknown vocabulary (cognates): </a:t>
            </a:r>
            <a:r>
              <a:rPr lang="en-GB" dirty="0" err="1"/>
              <a:t>Aktivität</a:t>
            </a:r>
            <a:r>
              <a:rPr lang="en-GB" dirty="0"/>
              <a:t> [1431] Adverb [&gt;4043]</a:t>
            </a:r>
          </a:p>
          <a:p>
            <a:endParaRPr lang="en-GB" dirty="0"/>
          </a:p>
          <a:p>
            <a:r>
              <a:rPr lang="en-GB" dirty="0"/>
              <a:t>The bubble reminding students of the definition of an </a:t>
            </a:r>
            <a:r>
              <a:rPr lang="en-GB" i="1" dirty="0"/>
              <a:t>adverb</a:t>
            </a:r>
            <a:r>
              <a:rPr lang="en-GB" i="0" dirty="0"/>
              <a:t> primes them for the exercises to follow.</a:t>
            </a:r>
          </a:p>
          <a:p>
            <a:endParaRPr lang="en-GB" i="0" dirty="0"/>
          </a:p>
          <a:p>
            <a:r>
              <a:rPr lang="en-GB" sz="1200" b="1" i="0" dirty="0">
                <a:solidFill>
                  <a:schemeClr val="bg1"/>
                </a:solidFill>
              </a:rPr>
              <a:t>Transcript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[</a:t>
            </a:r>
            <a:r>
              <a:rPr lang="en-GB" sz="1200" b="0" i="0" dirty="0" err="1">
                <a:solidFill>
                  <a:schemeClr val="bg1"/>
                </a:solidFill>
              </a:rPr>
              <a:t>ei</a:t>
            </a:r>
            <a:r>
              <a:rPr lang="en-GB" sz="1200" b="0" i="0" dirty="0">
                <a:solidFill>
                  <a:schemeClr val="bg1"/>
                </a:solidFill>
              </a:rPr>
              <a:t>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28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Frequency rankings of unknown vocabulary (cognates): </a:t>
            </a:r>
            <a:r>
              <a:rPr lang="en-GB" dirty="0" err="1"/>
              <a:t>Artikel</a:t>
            </a:r>
            <a:r>
              <a:rPr lang="en-GB" dirty="0"/>
              <a:t> [903] </a:t>
            </a:r>
            <a:r>
              <a:rPr lang="en-GB" sz="1200" dirty="0" err="1">
                <a:solidFill>
                  <a:srgbClr val="4472C4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Quantität</a:t>
            </a:r>
            <a:r>
              <a:rPr lang="en-GB" sz="1200" dirty="0">
                <a:solidFill>
                  <a:srgbClr val="4472C4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/>
              <a:t>[&gt;4043]</a:t>
            </a:r>
          </a:p>
          <a:p>
            <a:endParaRPr lang="en-GB" dirty="0"/>
          </a:p>
          <a:p>
            <a:r>
              <a:rPr lang="en-GB" sz="1200" b="1" i="0" dirty="0">
                <a:solidFill>
                  <a:schemeClr val="bg1"/>
                </a:solidFill>
              </a:rPr>
              <a:t>Transcript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[z]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1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final clue provides a lead-in to the next exercise.</a:t>
            </a:r>
          </a:p>
          <a:p>
            <a:endParaRPr lang="en-GB" dirty="0"/>
          </a:p>
          <a:p>
            <a:r>
              <a:rPr lang="en-GB" sz="1200" b="1" i="0" dirty="0">
                <a:solidFill>
                  <a:schemeClr val="bg1"/>
                </a:solidFill>
              </a:rPr>
              <a:t>Transcript</a:t>
            </a:r>
          </a:p>
          <a:p>
            <a:r>
              <a:rPr lang="en-GB" sz="1200" b="0" i="0" dirty="0">
                <a:solidFill>
                  <a:schemeClr val="bg1"/>
                </a:solidFill>
              </a:rPr>
              <a:t>[</a:t>
            </a:r>
            <a:r>
              <a:rPr lang="en-GB" sz="1200" b="0" i="0" dirty="0" err="1">
                <a:solidFill>
                  <a:schemeClr val="bg1"/>
                </a:solidFill>
              </a:rPr>
              <a:t>sch</a:t>
            </a:r>
            <a:r>
              <a:rPr lang="en-GB" sz="1200" b="0" i="0" dirty="0">
                <a:solidFill>
                  <a:schemeClr val="bg1"/>
                </a:solidFill>
              </a:rPr>
              <a:t>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33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95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students revise knowledge of accusative and dative case with prepositions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in, auf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the preposition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practise new knowledge of the difference between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gehen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fahren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First, students must look at the </a:t>
            </a:r>
            <a:r>
              <a:rPr lang="en-GB" b="1" i="0" dirty="0"/>
              <a:t>prepositions and articles </a:t>
            </a:r>
            <a:r>
              <a:rPr lang="en-GB" b="0" i="0" dirty="0"/>
              <a:t>to decide whether </a:t>
            </a:r>
            <a:r>
              <a:rPr lang="en-GB" b="1" i="0" dirty="0"/>
              <a:t>movement </a:t>
            </a:r>
            <a:r>
              <a:rPr lang="en-GB" b="0" i="0" dirty="0"/>
              <a:t>or </a:t>
            </a:r>
            <a:r>
              <a:rPr lang="en-GB" b="1" i="0" dirty="0"/>
              <a:t>location </a:t>
            </a:r>
            <a:r>
              <a:rPr lang="en-GB" b="0" i="0" dirty="0"/>
              <a:t>is being talked about.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/>
              <a:t>If they decide a verb of </a:t>
            </a:r>
            <a:r>
              <a:rPr lang="en-GB" b="1" i="0" dirty="0"/>
              <a:t>movement</a:t>
            </a:r>
            <a:r>
              <a:rPr lang="en-GB" b="0" i="0" dirty="0"/>
              <a:t> is required, they must then use context to work out whether the person is likely to be going by </a:t>
            </a:r>
            <a:r>
              <a:rPr lang="en-GB" b="1" i="0" dirty="0"/>
              <a:t>foot</a:t>
            </a:r>
            <a:r>
              <a:rPr lang="en-GB" b="0" i="0" dirty="0"/>
              <a:t> or by </a:t>
            </a:r>
            <a:r>
              <a:rPr lang="en-GB" b="1" i="0" dirty="0"/>
              <a:t>transport.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/>
              <a:t>Then, they write the correct form of </a:t>
            </a:r>
            <a:r>
              <a:rPr lang="en-GB" b="0" i="1" dirty="0" err="1"/>
              <a:t>gehen</a:t>
            </a:r>
            <a:r>
              <a:rPr lang="en-GB" b="0" i="1" dirty="0"/>
              <a:t>, </a:t>
            </a:r>
            <a:r>
              <a:rPr lang="en-GB" b="0" i="1" dirty="0" err="1"/>
              <a:t>fahren</a:t>
            </a:r>
            <a:r>
              <a:rPr lang="en-GB" b="0" i="0" dirty="0"/>
              <a:t> or </a:t>
            </a:r>
            <a:r>
              <a:rPr lang="en-GB" b="0" i="1" dirty="0"/>
              <a:t>sein. </a:t>
            </a:r>
            <a:r>
              <a:rPr lang="en-GB" b="1" i="1" dirty="0"/>
              <a:t>Remind</a:t>
            </a:r>
            <a:r>
              <a:rPr lang="en-GB" b="1" i="1" baseline="0" dirty="0"/>
              <a:t> students that t</a:t>
            </a:r>
            <a:r>
              <a:rPr lang="en-GB" b="1" i="1" dirty="0"/>
              <a:t>hey need to look for the pronoun / subject</a:t>
            </a:r>
            <a:r>
              <a:rPr lang="en-GB" b="1" i="1" baseline="0" dirty="0"/>
              <a:t> of the sentence to get the correct 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baseline="0" dirty="0"/>
              <a:t>Students should be able to work out the meaning of </a:t>
            </a:r>
            <a:r>
              <a:rPr lang="en-GB" b="0" i="1" baseline="0" dirty="0" err="1"/>
              <a:t>Kunsthistorisches</a:t>
            </a:r>
            <a:r>
              <a:rPr lang="en-GB" b="0" i="1" baseline="0" dirty="0"/>
              <a:t> Museum </a:t>
            </a:r>
            <a:r>
              <a:rPr lang="en-GB" b="0" i="0" baseline="0" dirty="0"/>
              <a:t>using their knowledge of the word </a:t>
            </a:r>
            <a:r>
              <a:rPr lang="en-GB" b="0" i="1" baseline="0" dirty="0"/>
              <a:t>Kunst</a:t>
            </a:r>
            <a:r>
              <a:rPr lang="en-GB" b="0" i="0" baseline="0" dirty="0"/>
              <a:t>, and the cognate </a:t>
            </a:r>
            <a:r>
              <a:rPr lang="en-GB" b="0" i="1" baseline="0" dirty="0" err="1"/>
              <a:t>historisch</a:t>
            </a:r>
            <a:r>
              <a:rPr lang="en-GB" b="0" i="1" baseline="0" dirty="0"/>
              <a:t> </a:t>
            </a:r>
            <a:r>
              <a:rPr lang="en-GB" b="0" i="0" baseline="0" dirty="0"/>
              <a:t>[752], though they may need some guidance as the preposition </a:t>
            </a:r>
            <a:r>
              <a:rPr lang="en-GB" b="0" i="1" baseline="0" dirty="0"/>
              <a:t>ins</a:t>
            </a:r>
            <a:r>
              <a:rPr lang="en-GB" b="0" i="0" baseline="0" dirty="0"/>
              <a:t> is separated from the noun </a:t>
            </a:r>
            <a:r>
              <a:rPr lang="en-GB" b="0" i="1" baseline="0" dirty="0"/>
              <a:t>Museum</a:t>
            </a:r>
            <a:r>
              <a:rPr lang="en-GB" b="0" i="0" baseline="0" dirty="0"/>
              <a:t>. A pictured of the </a:t>
            </a:r>
            <a:r>
              <a:rPr lang="en-GB" b="0" i="1" baseline="0" dirty="0" err="1"/>
              <a:t>Kunsthistorische</a:t>
            </a:r>
            <a:r>
              <a:rPr lang="en-GB" b="0" i="1" baseline="0" dirty="0"/>
              <a:t> Museum </a:t>
            </a:r>
            <a:r>
              <a:rPr lang="en-GB" b="0" i="0" baseline="0" dirty="0"/>
              <a:t>appears on a click as the last animation of this slide.</a:t>
            </a:r>
            <a:endParaRPr lang="en-GB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/>
              <a:t>Point out and explain the postcard abbreviations L.G. (</a:t>
            </a:r>
            <a:r>
              <a:rPr lang="en-GB" b="0" i="1" dirty="0"/>
              <a:t>Liebe </a:t>
            </a:r>
            <a:r>
              <a:rPr lang="en-GB" b="0" i="1" dirty="0" err="1"/>
              <a:t>Grüße</a:t>
            </a:r>
            <a:r>
              <a:rPr lang="en-GB" b="0" i="0" dirty="0"/>
              <a:t>) and u. (</a:t>
            </a:r>
            <a:r>
              <a:rPr lang="en-GB" b="0" i="1" dirty="0"/>
              <a:t>und</a:t>
            </a:r>
            <a:r>
              <a:rPr lang="en-GB" b="0" i="0" dirty="0"/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Frequency rankings of unknown vocabulary (cognates): </a:t>
            </a:r>
            <a:r>
              <a:rPr lang="en-GB" dirty="0" err="1"/>
              <a:t>Karte</a:t>
            </a:r>
            <a:r>
              <a:rPr lang="en-GB" dirty="0"/>
              <a:t> [1191] </a:t>
            </a:r>
            <a:r>
              <a:rPr lang="en-GB" b="0" dirty="0"/>
              <a:t>Tipp [3035] </a:t>
            </a:r>
            <a:r>
              <a:rPr lang="en-GB" b="0" dirty="0" err="1"/>
              <a:t>Zentrum</a:t>
            </a:r>
            <a:r>
              <a:rPr lang="en-GB" b="0" dirty="0"/>
              <a:t> [1110] </a:t>
            </a:r>
            <a:r>
              <a:rPr lang="en-GB" b="0" dirty="0" err="1"/>
              <a:t>historisch</a:t>
            </a:r>
            <a:r>
              <a:rPr lang="en-GB" b="0" dirty="0"/>
              <a:t> [752]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3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2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3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7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919367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5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45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40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47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36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2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47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8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2564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15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99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7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4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24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6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8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7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1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70A8-75FF-4F63-93B6-8413D3C9B57A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9109-AB8D-4945-A2DA-93F8155F96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16ACD7-98EC-DE49-972E-2020897C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26" y="2179335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Vocabulary</a:t>
            </a:r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61930" y="5092672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German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3.1 - Week 6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61930" y="5945591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Natalie Finlayson 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14/05/20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2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Codewörter</a:t>
            </a:r>
            <a:r>
              <a:rPr lang="en-GB" sz="3600" b="1" dirty="0">
                <a:solidFill>
                  <a:schemeClr val="bg1"/>
                </a:solidFill>
              </a:rPr>
              <a:t> (1/4)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60096" y="247047"/>
            <a:ext cx="2097231" cy="358882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BD37D-41C3-4856-A799-AF725F82274A}"/>
              </a:ext>
            </a:extLst>
          </p:cNvPr>
          <p:cNvSpPr txBox="1"/>
          <p:nvPr/>
        </p:nvSpPr>
        <p:spPr>
          <a:xfrm>
            <a:off x="7510537" y="4697378"/>
            <a:ext cx="105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4E82D-A389-4488-A304-3C0FCB12FBF8}"/>
              </a:ext>
            </a:extLst>
          </p:cNvPr>
          <p:cNvGrpSpPr/>
          <p:nvPr/>
        </p:nvGrpSpPr>
        <p:grpSpPr>
          <a:xfrm>
            <a:off x="9956274" y="1140191"/>
            <a:ext cx="2109357" cy="2023327"/>
            <a:chOff x="8968715" y="3198394"/>
            <a:chExt cx="2988612" cy="2931918"/>
          </a:xfrm>
        </p:grpSpPr>
        <p:pic>
          <p:nvPicPr>
            <p:cNvPr id="1026" name="Picture 2" descr="Female Detective Clip Art">
              <a:extLst>
                <a:ext uri="{FF2B5EF4-FFF2-40B4-BE49-F238E27FC236}">
                  <a16:creationId xmlns:a16="http://schemas.microsoft.com/office/drawing/2014/main" id="{E711E8C7-0426-4AE5-9617-2A48DFA7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68715" y="3198394"/>
              <a:ext cx="2988612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gnifying Glass Clip Art">
              <a:extLst>
                <a:ext uri="{FF2B5EF4-FFF2-40B4-BE49-F238E27FC236}">
                  <a16:creationId xmlns:a16="http://schemas.microsoft.com/office/drawing/2014/main" id="{B1306282-E02A-4AA6-83B1-04BDFEC0D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42">
              <a:off x="9060826" y="4927513"/>
              <a:ext cx="1210871" cy="120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E0CBF2-E2D1-416C-BB2E-F506B01E570D}"/>
              </a:ext>
            </a:extLst>
          </p:cNvPr>
          <p:cNvSpPr txBox="1"/>
          <p:nvPr/>
        </p:nvSpPr>
        <p:spPr>
          <a:xfrm>
            <a:off x="156086" y="1287698"/>
            <a:ext cx="11825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Detektive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Codewort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Kannst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helfen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B062B-C576-49E9-9DC7-8C2573F93568}"/>
              </a:ext>
            </a:extLst>
          </p:cNvPr>
          <p:cNvSpPr txBox="1"/>
          <p:nvPr/>
        </p:nvSpPr>
        <p:spPr>
          <a:xfrm>
            <a:off x="7835280" y="2023380"/>
            <a:ext cx="142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erreichen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AD41E-3CFC-4A5E-9F88-430DD1230549}"/>
              </a:ext>
            </a:extLst>
          </p:cNvPr>
          <p:cNvSpPr txBox="1"/>
          <p:nvPr/>
        </p:nvSpPr>
        <p:spPr>
          <a:xfrm>
            <a:off x="8977530" y="4295025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99B07-DC12-4684-9F27-8B72183519AD}"/>
              </a:ext>
            </a:extLst>
          </p:cNvPr>
          <p:cNvSpPr txBox="1"/>
          <p:nvPr/>
        </p:nvSpPr>
        <p:spPr>
          <a:xfrm>
            <a:off x="10386965" y="3622136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Schottland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8F3E4-BB87-4E9E-AA19-8115EF5AE6B6}"/>
              </a:ext>
            </a:extLst>
          </p:cNvPr>
          <p:cNvSpPr txBox="1"/>
          <p:nvPr/>
        </p:nvSpPr>
        <p:spPr>
          <a:xfrm>
            <a:off x="8888133" y="3112598"/>
            <a:ext cx="114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649AD-C270-4B86-9815-3085D38FE1D4}"/>
              </a:ext>
            </a:extLst>
          </p:cNvPr>
          <p:cNvSpPr txBox="1"/>
          <p:nvPr/>
        </p:nvSpPr>
        <p:spPr>
          <a:xfrm>
            <a:off x="7244334" y="2969906"/>
            <a:ext cx="124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schaffen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10728-7840-46B7-AA2D-34E3459CBE82}"/>
              </a:ext>
            </a:extLst>
          </p:cNvPr>
          <p:cNvSpPr txBox="1"/>
          <p:nvPr/>
        </p:nvSpPr>
        <p:spPr>
          <a:xfrm>
            <a:off x="8540942" y="1115558"/>
            <a:ext cx="151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Stunde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7EDB6-3FF4-48BE-BB3B-65256AEBCC17}"/>
              </a:ext>
            </a:extLst>
          </p:cNvPr>
          <p:cNvSpPr txBox="1"/>
          <p:nvPr/>
        </p:nvSpPr>
        <p:spPr>
          <a:xfrm>
            <a:off x="7509594" y="3792418"/>
            <a:ext cx="131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dauern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F405DF-DA41-4F8D-8DE6-C64B491042AB}"/>
              </a:ext>
            </a:extLst>
          </p:cNvPr>
          <p:cNvSpPr txBox="1"/>
          <p:nvPr/>
        </p:nvSpPr>
        <p:spPr>
          <a:xfrm>
            <a:off x="10030690" y="5851234"/>
            <a:ext cx="203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normalerweise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30" name="Picture 6" descr="Paper, Sheet, White, Blank, Creased, Folded, Corner">
            <a:extLst>
              <a:ext uri="{FF2B5EF4-FFF2-40B4-BE49-F238E27FC236}">
                <a16:creationId xmlns:a16="http://schemas.microsoft.com/office/drawing/2014/main" id="{18315CDB-D227-4E4A-8F42-B3AEEF4B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6" y="1871101"/>
            <a:ext cx="6768319" cy="43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014B5-6BAF-4185-A178-375CEB01F02A}"/>
              </a:ext>
            </a:extLst>
          </p:cNvPr>
          <p:cNvSpPr txBox="1"/>
          <p:nvPr/>
        </p:nvSpPr>
        <p:spPr>
          <a:xfrm>
            <a:off x="476015" y="2120258"/>
            <a:ext cx="4690896" cy="677108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STRENG GEHEIM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B002-6430-4D19-89FF-34A953254055}"/>
              </a:ext>
            </a:extLst>
          </p:cNvPr>
          <p:cNvSpPr txBox="1"/>
          <p:nvPr/>
        </p:nvSpPr>
        <p:spPr>
          <a:xfrm>
            <a:off x="395105" y="3215266"/>
            <a:ext cx="63311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Verb.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Land in Europa.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hat die SSC</a:t>
            </a:r>
          </a:p>
        </p:txBody>
      </p:sp>
      <p:sp>
        <p:nvSpPr>
          <p:cNvPr id="20" name="Action Button: Sound 19">
            <a:hlinkClick r:id="" action="ppaction://noaction" highlightClick="1">
              <a:snd r:embed="rId8" name="z.wav"/>
            </a:hlinkClick>
            <a:extLst>
              <a:ext uri="{FF2B5EF4-FFF2-40B4-BE49-F238E27FC236}">
                <a16:creationId xmlns:a16="http://schemas.microsoft.com/office/drawing/2014/main" id="{AC087E6B-D953-4CCB-B72F-07DA68EB694F}"/>
              </a:ext>
            </a:extLst>
          </p:cNvPr>
          <p:cNvSpPr/>
          <p:nvPr/>
        </p:nvSpPr>
        <p:spPr>
          <a:xfrm>
            <a:off x="3040043" y="5276608"/>
            <a:ext cx="363557" cy="317461"/>
          </a:xfrm>
          <a:prstGeom prst="actionButtonSound">
            <a:avLst/>
          </a:prstGeom>
          <a:solidFill>
            <a:srgbClr val="DAA52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3141C9-4A9A-48A1-8736-5DAE5B49CBCE}"/>
              </a:ext>
            </a:extLst>
          </p:cNvPr>
          <p:cNvSpPr txBox="1"/>
          <p:nvPr/>
        </p:nvSpPr>
        <p:spPr>
          <a:xfrm>
            <a:off x="9917494" y="4423138"/>
            <a:ext cx="1746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Schweiz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44E674-DDB8-4BA9-8788-5BE9F3856569}"/>
              </a:ext>
            </a:extLst>
          </p:cNvPr>
          <p:cNvSpPr txBox="1"/>
          <p:nvPr/>
        </p:nvSpPr>
        <p:spPr>
          <a:xfrm>
            <a:off x="8634380" y="5124571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744EA5-E288-4180-B2AC-47B2750E38DB}"/>
              </a:ext>
            </a:extLst>
          </p:cNvPr>
          <p:cNvSpPr txBox="1"/>
          <p:nvPr/>
        </p:nvSpPr>
        <p:spPr>
          <a:xfrm>
            <a:off x="7641400" y="5754062"/>
            <a:ext cx="13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Land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432D34-0689-4C52-A846-9DE2A0AC93A9}"/>
              </a:ext>
            </a:extLst>
          </p:cNvPr>
          <p:cNvSpPr txBox="1"/>
          <p:nvPr/>
        </p:nvSpPr>
        <p:spPr>
          <a:xfrm>
            <a:off x="10790848" y="5170192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dort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9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Codewörter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60096" y="247047"/>
            <a:ext cx="2097231" cy="358882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BD37D-41C3-4856-A799-AF725F82274A}"/>
              </a:ext>
            </a:extLst>
          </p:cNvPr>
          <p:cNvSpPr txBox="1"/>
          <p:nvPr/>
        </p:nvSpPr>
        <p:spPr>
          <a:xfrm>
            <a:off x="7510537" y="4697378"/>
            <a:ext cx="105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4E82D-A389-4488-A304-3C0FCB12FBF8}"/>
              </a:ext>
            </a:extLst>
          </p:cNvPr>
          <p:cNvGrpSpPr/>
          <p:nvPr/>
        </p:nvGrpSpPr>
        <p:grpSpPr>
          <a:xfrm>
            <a:off x="9956274" y="1140191"/>
            <a:ext cx="2109357" cy="2023327"/>
            <a:chOff x="8968715" y="3198394"/>
            <a:chExt cx="2988612" cy="2931918"/>
          </a:xfrm>
        </p:grpSpPr>
        <p:pic>
          <p:nvPicPr>
            <p:cNvPr id="1026" name="Picture 2" descr="Female Detective Clip Art">
              <a:extLst>
                <a:ext uri="{FF2B5EF4-FFF2-40B4-BE49-F238E27FC236}">
                  <a16:creationId xmlns:a16="http://schemas.microsoft.com/office/drawing/2014/main" id="{E711E8C7-0426-4AE5-9617-2A48DFA7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68715" y="3198394"/>
              <a:ext cx="2988612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gnifying Glass Clip Art">
              <a:extLst>
                <a:ext uri="{FF2B5EF4-FFF2-40B4-BE49-F238E27FC236}">
                  <a16:creationId xmlns:a16="http://schemas.microsoft.com/office/drawing/2014/main" id="{B1306282-E02A-4AA6-83B1-04BDFEC0D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42">
              <a:off x="9060826" y="4927513"/>
              <a:ext cx="1210871" cy="120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E0CBF2-E2D1-416C-BB2E-F506B01E570D}"/>
              </a:ext>
            </a:extLst>
          </p:cNvPr>
          <p:cNvSpPr txBox="1"/>
          <p:nvPr/>
        </p:nvSpPr>
        <p:spPr>
          <a:xfrm>
            <a:off x="156086" y="1287698"/>
            <a:ext cx="11825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Detektive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Codewort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Kannst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helfen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B062B-C576-49E9-9DC7-8C2573F93568}"/>
              </a:ext>
            </a:extLst>
          </p:cNvPr>
          <p:cNvSpPr txBox="1"/>
          <p:nvPr/>
        </p:nvSpPr>
        <p:spPr>
          <a:xfrm>
            <a:off x="7835280" y="2023380"/>
            <a:ext cx="142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erreichen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AD41E-3CFC-4A5E-9F88-430DD1230549}"/>
              </a:ext>
            </a:extLst>
          </p:cNvPr>
          <p:cNvSpPr txBox="1"/>
          <p:nvPr/>
        </p:nvSpPr>
        <p:spPr>
          <a:xfrm>
            <a:off x="8977530" y="4295025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8F3E4-BB87-4E9E-AA19-8115EF5AE6B6}"/>
              </a:ext>
            </a:extLst>
          </p:cNvPr>
          <p:cNvSpPr txBox="1"/>
          <p:nvPr/>
        </p:nvSpPr>
        <p:spPr>
          <a:xfrm>
            <a:off x="8888133" y="3112598"/>
            <a:ext cx="114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649AD-C270-4B86-9815-3085D38FE1D4}"/>
              </a:ext>
            </a:extLst>
          </p:cNvPr>
          <p:cNvSpPr txBox="1"/>
          <p:nvPr/>
        </p:nvSpPr>
        <p:spPr>
          <a:xfrm>
            <a:off x="7244334" y="2969906"/>
            <a:ext cx="124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schaffen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10728-7840-46B7-AA2D-34E3459CBE82}"/>
              </a:ext>
            </a:extLst>
          </p:cNvPr>
          <p:cNvSpPr txBox="1"/>
          <p:nvPr/>
        </p:nvSpPr>
        <p:spPr>
          <a:xfrm>
            <a:off x="8540942" y="1115558"/>
            <a:ext cx="151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Stunde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7EDB6-3FF4-48BE-BB3B-65256AEBCC17}"/>
              </a:ext>
            </a:extLst>
          </p:cNvPr>
          <p:cNvSpPr txBox="1"/>
          <p:nvPr/>
        </p:nvSpPr>
        <p:spPr>
          <a:xfrm>
            <a:off x="7509594" y="3792418"/>
            <a:ext cx="131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dauern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30" name="Picture 6" descr="Paper, Sheet, White, Blank, Creased, Folded, Corner">
            <a:extLst>
              <a:ext uri="{FF2B5EF4-FFF2-40B4-BE49-F238E27FC236}">
                <a16:creationId xmlns:a16="http://schemas.microsoft.com/office/drawing/2014/main" id="{18315CDB-D227-4E4A-8F42-B3AEEF4B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6" y="1871101"/>
            <a:ext cx="6768319" cy="43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014B5-6BAF-4185-A178-375CEB01F02A}"/>
              </a:ext>
            </a:extLst>
          </p:cNvPr>
          <p:cNvSpPr txBox="1"/>
          <p:nvPr/>
        </p:nvSpPr>
        <p:spPr>
          <a:xfrm>
            <a:off x="476015" y="2120258"/>
            <a:ext cx="4690896" cy="677108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STRENG GEHEIM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B002-6430-4D19-89FF-34A953254055}"/>
              </a:ext>
            </a:extLst>
          </p:cNvPr>
          <p:cNvSpPr txBox="1"/>
          <p:nvPr/>
        </p:nvSpPr>
        <p:spPr>
          <a:xfrm>
            <a:off x="395105" y="3215266"/>
            <a:ext cx="63311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blau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keine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Aktivität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hat die SSC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Adverb.</a:t>
            </a:r>
          </a:p>
        </p:txBody>
      </p:sp>
      <p:sp>
        <p:nvSpPr>
          <p:cNvPr id="20" name="Action Button: Sound 19">
            <a:hlinkClick r:id="" action="ppaction://noaction" highlightClick="1">
              <a:snd r:embed="rId8" name="ei.wav"/>
            </a:hlinkClick>
            <a:extLst>
              <a:ext uri="{FF2B5EF4-FFF2-40B4-BE49-F238E27FC236}">
                <a16:creationId xmlns:a16="http://schemas.microsoft.com/office/drawing/2014/main" id="{AC087E6B-D953-4CCB-B72F-07DA68EB694F}"/>
              </a:ext>
            </a:extLst>
          </p:cNvPr>
          <p:cNvSpPr/>
          <p:nvPr/>
        </p:nvSpPr>
        <p:spPr>
          <a:xfrm>
            <a:off x="3040043" y="4606806"/>
            <a:ext cx="363557" cy="317461"/>
          </a:xfrm>
          <a:prstGeom prst="actionButtonSound">
            <a:avLst/>
          </a:prstGeom>
          <a:solidFill>
            <a:srgbClr val="DAA52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5ED98BF-2AFF-45A8-A6FE-8E618C0261FF}"/>
              </a:ext>
            </a:extLst>
          </p:cNvPr>
          <p:cNvSpPr/>
          <p:nvPr/>
        </p:nvSpPr>
        <p:spPr>
          <a:xfrm>
            <a:off x="3989732" y="4748966"/>
            <a:ext cx="2412800" cy="1551429"/>
          </a:xfrm>
          <a:prstGeom prst="wedgeRoundRectCallout">
            <a:avLst>
              <a:gd name="adj1" fmla="val -59246"/>
              <a:gd name="adj2" fmla="val 21053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rgbClr val="DA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Remember!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Adverbs describe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we do things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4ACF56-E3AB-4568-A5FA-A4886CD7B3E9}"/>
              </a:ext>
            </a:extLst>
          </p:cNvPr>
          <p:cNvSpPr txBox="1"/>
          <p:nvPr/>
        </p:nvSpPr>
        <p:spPr>
          <a:xfrm>
            <a:off x="8634380" y="5124571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7D2AC4-E145-4F7E-AEBD-40D356061993}"/>
              </a:ext>
            </a:extLst>
          </p:cNvPr>
          <p:cNvSpPr txBox="1"/>
          <p:nvPr/>
        </p:nvSpPr>
        <p:spPr>
          <a:xfrm>
            <a:off x="7641400" y="5754062"/>
            <a:ext cx="13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C151AE-B24C-45D4-9D9D-774F3E9B8CF0}"/>
              </a:ext>
            </a:extLst>
          </p:cNvPr>
          <p:cNvSpPr txBox="1"/>
          <p:nvPr/>
        </p:nvSpPr>
        <p:spPr>
          <a:xfrm>
            <a:off x="10386965" y="3622136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Schottland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96E26-799B-4AEA-AB07-6BE9D3830CAA}"/>
              </a:ext>
            </a:extLst>
          </p:cNvPr>
          <p:cNvSpPr txBox="1"/>
          <p:nvPr/>
        </p:nvSpPr>
        <p:spPr>
          <a:xfrm>
            <a:off x="10030690" y="5851234"/>
            <a:ext cx="203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normalerweise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867D0D-1BCE-45DD-84F9-C19674304A6F}"/>
              </a:ext>
            </a:extLst>
          </p:cNvPr>
          <p:cNvSpPr txBox="1"/>
          <p:nvPr/>
        </p:nvSpPr>
        <p:spPr>
          <a:xfrm>
            <a:off x="10409696" y="4406751"/>
            <a:ext cx="1746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Schweiz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30DAEF-8CC2-467A-8E9E-CE0730F13691}"/>
              </a:ext>
            </a:extLst>
          </p:cNvPr>
          <p:cNvSpPr txBox="1"/>
          <p:nvPr/>
        </p:nvSpPr>
        <p:spPr>
          <a:xfrm>
            <a:off x="10790848" y="5170192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dort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6" grpId="0"/>
      <p:bldP spid="17" grpId="0"/>
      <p:bldP spid="18" grpId="0"/>
      <p:bldP spid="20" grpId="0" animBg="1"/>
      <p:bldP spid="21" grpId="0" animBg="1"/>
      <p:bldP spid="29" grpId="0"/>
      <p:bldP spid="30" grpId="0"/>
      <p:bldP spid="26" grpId="0"/>
      <p:bldP spid="28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Codewörter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60096" y="247047"/>
            <a:ext cx="2097231" cy="358882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BD37D-41C3-4856-A799-AF725F82274A}"/>
              </a:ext>
            </a:extLst>
          </p:cNvPr>
          <p:cNvSpPr txBox="1"/>
          <p:nvPr/>
        </p:nvSpPr>
        <p:spPr>
          <a:xfrm>
            <a:off x="7510537" y="4697378"/>
            <a:ext cx="105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4E82D-A389-4488-A304-3C0FCB12FBF8}"/>
              </a:ext>
            </a:extLst>
          </p:cNvPr>
          <p:cNvGrpSpPr/>
          <p:nvPr/>
        </p:nvGrpSpPr>
        <p:grpSpPr>
          <a:xfrm>
            <a:off x="9956274" y="1140191"/>
            <a:ext cx="2109357" cy="2023327"/>
            <a:chOff x="8968715" y="3198394"/>
            <a:chExt cx="2988612" cy="2931918"/>
          </a:xfrm>
        </p:grpSpPr>
        <p:pic>
          <p:nvPicPr>
            <p:cNvPr id="1026" name="Picture 2" descr="Female Detective Clip Art">
              <a:extLst>
                <a:ext uri="{FF2B5EF4-FFF2-40B4-BE49-F238E27FC236}">
                  <a16:creationId xmlns:a16="http://schemas.microsoft.com/office/drawing/2014/main" id="{E711E8C7-0426-4AE5-9617-2A48DFA7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68715" y="3198394"/>
              <a:ext cx="2988612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gnifying Glass Clip Art">
              <a:extLst>
                <a:ext uri="{FF2B5EF4-FFF2-40B4-BE49-F238E27FC236}">
                  <a16:creationId xmlns:a16="http://schemas.microsoft.com/office/drawing/2014/main" id="{B1306282-E02A-4AA6-83B1-04BDFEC0D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42">
              <a:off x="9060826" y="4927513"/>
              <a:ext cx="1210871" cy="120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E0CBF2-E2D1-416C-BB2E-F506B01E570D}"/>
              </a:ext>
            </a:extLst>
          </p:cNvPr>
          <p:cNvSpPr txBox="1"/>
          <p:nvPr/>
        </p:nvSpPr>
        <p:spPr>
          <a:xfrm>
            <a:off x="156086" y="1287698"/>
            <a:ext cx="11825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Detektive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Codewort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Kannst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helfen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B062B-C576-49E9-9DC7-8C2573F93568}"/>
              </a:ext>
            </a:extLst>
          </p:cNvPr>
          <p:cNvSpPr txBox="1"/>
          <p:nvPr/>
        </p:nvSpPr>
        <p:spPr>
          <a:xfrm>
            <a:off x="7835280" y="2023380"/>
            <a:ext cx="142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erreichen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AD41E-3CFC-4A5E-9F88-430DD1230549}"/>
              </a:ext>
            </a:extLst>
          </p:cNvPr>
          <p:cNvSpPr txBox="1"/>
          <p:nvPr/>
        </p:nvSpPr>
        <p:spPr>
          <a:xfrm>
            <a:off x="8977530" y="4295025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8F3E4-BB87-4E9E-AA19-8115EF5AE6B6}"/>
              </a:ext>
            </a:extLst>
          </p:cNvPr>
          <p:cNvSpPr txBox="1"/>
          <p:nvPr/>
        </p:nvSpPr>
        <p:spPr>
          <a:xfrm>
            <a:off x="8888133" y="3112598"/>
            <a:ext cx="114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649AD-C270-4B86-9815-3085D38FE1D4}"/>
              </a:ext>
            </a:extLst>
          </p:cNvPr>
          <p:cNvSpPr txBox="1"/>
          <p:nvPr/>
        </p:nvSpPr>
        <p:spPr>
          <a:xfrm>
            <a:off x="7244334" y="2969906"/>
            <a:ext cx="124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schaffen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10728-7840-46B7-AA2D-34E3459CBE82}"/>
              </a:ext>
            </a:extLst>
          </p:cNvPr>
          <p:cNvSpPr txBox="1"/>
          <p:nvPr/>
        </p:nvSpPr>
        <p:spPr>
          <a:xfrm>
            <a:off x="8540942" y="1115558"/>
            <a:ext cx="151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Stunde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7EDB6-3FF4-48BE-BB3B-65256AEBCC17}"/>
              </a:ext>
            </a:extLst>
          </p:cNvPr>
          <p:cNvSpPr txBox="1"/>
          <p:nvPr/>
        </p:nvSpPr>
        <p:spPr>
          <a:xfrm>
            <a:off x="7509594" y="3792418"/>
            <a:ext cx="131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dauern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30" name="Picture 6" descr="Paper, Sheet, White, Blank, Creased, Folded, Corner">
            <a:extLst>
              <a:ext uri="{FF2B5EF4-FFF2-40B4-BE49-F238E27FC236}">
                <a16:creationId xmlns:a16="http://schemas.microsoft.com/office/drawing/2014/main" id="{18315CDB-D227-4E4A-8F42-B3AEEF4B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6" y="1871101"/>
            <a:ext cx="6768319" cy="43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014B5-6BAF-4185-A178-375CEB01F02A}"/>
              </a:ext>
            </a:extLst>
          </p:cNvPr>
          <p:cNvSpPr txBox="1"/>
          <p:nvPr/>
        </p:nvSpPr>
        <p:spPr>
          <a:xfrm>
            <a:off x="476015" y="2120258"/>
            <a:ext cx="4690896" cy="677108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STRENG GEHEIM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B002-6430-4D19-89FF-34A953254055}"/>
              </a:ext>
            </a:extLst>
          </p:cNvPr>
          <p:cNvSpPr txBox="1"/>
          <p:nvPr/>
        </p:nvSpPr>
        <p:spPr>
          <a:xfrm>
            <a:off x="395105" y="3215266"/>
            <a:ext cx="63311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hat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nicht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die SSC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hat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keinen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Artikel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ein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Quantitätswort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20" name="Action Button: Sound 19">
            <a:hlinkClick r:id="" action="ppaction://noaction" highlightClick="1">
              <a:snd r:embed="rId8" name="w.wav"/>
            </a:hlinkClick>
            <a:extLst>
              <a:ext uri="{FF2B5EF4-FFF2-40B4-BE49-F238E27FC236}">
                <a16:creationId xmlns:a16="http://schemas.microsoft.com/office/drawing/2014/main" id="{AC087E6B-D953-4CCB-B72F-07DA68EB694F}"/>
              </a:ext>
            </a:extLst>
          </p:cNvPr>
          <p:cNvSpPr/>
          <p:nvPr/>
        </p:nvSpPr>
        <p:spPr>
          <a:xfrm>
            <a:off x="4019848" y="3270269"/>
            <a:ext cx="363557" cy="317461"/>
          </a:xfrm>
          <a:prstGeom prst="actionButtonSound">
            <a:avLst/>
          </a:prstGeom>
          <a:solidFill>
            <a:srgbClr val="DAA52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FA2BED-C5AD-484B-8479-D121AB32FDE6}"/>
              </a:ext>
            </a:extLst>
          </p:cNvPr>
          <p:cNvSpPr txBox="1"/>
          <p:nvPr/>
        </p:nvSpPr>
        <p:spPr>
          <a:xfrm>
            <a:off x="8634380" y="5124571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9E521-7032-4736-8732-86002B2C7284}"/>
              </a:ext>
            </a:extLst>
          </p:cNvPr>
          <p:cNvSpPr txBox="1"/>
          <p:nvPr/>
        </p:nvSpPr>
        <p:spPr>
          <a:xfrm>
            <a:off x="7641400" y="5754062"/>
            <a:ext cx="13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Land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2A7EEA-3E0C-4D01-8C96-C1001EB65CB7}"/>
              </a:ext>
            </a:extLst>
          </p:cNvPr>
          <p:cNvSpPr txBox="1"/>
          <p:nvPr/>
        </p:nvSpPr>
        <p:spPr>
          <a:xfrm>
            <a:off x="10386965" y="3622136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Schottland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E71B-74BE-4904-9605-6009BFF8BB45}"/>
              </a:ext>
            </a:extLst>
          </p:cNvPr>
          <p:cNvSpPr txBox="1"/>
          <p:nvPr/>
        </p:nvSpPr>
        <p:spPr>
          <a:xfrm>
            <a:off x="10030690" y="5851234"/>
            <a:ext cx="203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normalerweise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4D6A92-46EF-4E3F-BA3F-B2F869EEAB87}"/>
              </a:ext>
            </a:extLst>
          </p:cNvPr>
          <p:cNvSpPr txBox="1"/>
          <p:nvPr/>
        </p:nvSpPr>
        <p:spPr>
          <a:xfrm>
            <a:off x="10409696" y="4406751"/>
            <a:ext cx="1746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Schweiz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274AEC-A873-4954-BBE1-A8D0BB429CA2}"/>
              </a:ext>
            </a:extLst>
          </p:cNvPr>
          <p:cNvSpPr txBox="1"/>
          <p:nvPr/>
        </p:nvSpPr>
        <p:spPr>
          <a:xfrm>
            <a:off x="10790848" y="5170192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dort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6" grpId="0"/>
      <p:bldP spid="17" grpId="0"/>
      <p:bldP spid="18" grpId="0"/>
      <p:bldP spid="20" grpId="0" animBg="1"/>
      <p:bldP spid="26" grpId="0"/>
      <p:bldP spid="27" grpId="0"/>
      <p:bldP spid="25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Codewörter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860096" y="247047"/>
            <a:ext cx="2097231" cy="358882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BD37D-41C3-4856-A799-AF725F82274A}"/>
              </a:ext>
            </a:extLst>
          </p:cNvPr>
          <p:cNvSpPr txBox="1"/>
          <p:nvPr/>
        </p:nvSpPr>
        <p:spPr>
          <a:xfrm>
            <a:off x="7510537" y="4697378"/>
            <a:ext cx="105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4E82D-A389-4488-A304-3C0FCB12FBF8}"/>
              </a:ext>
            </a:extLst>
          </p:cNvPr>
          <p:cNvGrpSpPr/>
          <p:nvPr/>
        </p:nvGrpSpPr>
        <p:grpSpPr>
          <a:xfrm>
            <a:off x="9956274" y="1140191"/>
            <a:ext cx="2109357" cy="2023327"/>
            <a:chOff x="8968715" y="3198394"/>
            <a:chExt cx="2988612" cy="2931918"/>
          </a:xfrm>
        </p:grpSpPr>
        <p:pic>
          <p:nvPicPr>
            <p:cNvPr id="1026" name="Picture 2" descr="Female Detective Clip Art">
              <a:extLst>
                <a:ext uri="{FF2B5EF4-FFF2-40B4-BE49-F238E27FC236}">
                  <a16:creationId xmlns:a16="http://schemas.microsoft.com/office/drawing/2014/main" id="{E711E8C7-0426-4AE5-9617-2A48DFA70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68715" y="3198394"/>
              <a:ext cx="2988612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gnifying Glass Clip Art">
              <a:extLst>
                <a:ext uri="{FF2B5EF4-FFF2-40B4-BE49-F238E27FC236}">
                  <a16:creationId xmlns:a16="http://schemas.microsoft.com/office/drawing/2014/main" id="{B1306282-E02A-4AA6-83B1-04BDFEC0D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1942">
              <a:off x="9060826" y="4927513"/>
              <a:ext cx="1210871" cy="1202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FE0CBF2-E2D1-416C-BB2E-F506B01E570D}"/>
              </a:ext>
            </a:extLst>
          </p:cNvPr>
          <p:cNvSpPr txBox="1"/>
          <p:nvPr/>
        </p:nvSpPr>
        <p:spPr>
          <a:xfrm>
            <a:off x="156086" y="1287698"/>
            <a:ext cx="11825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Detektive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Codewort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Kannst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du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helfen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B062B-C576-49E9-9DC7-8C2573F93568}"/>
              </a:ext>
            </a:extLst>
          </p:cNvPr>
          <p:cNvSpPr txBox="1"/>
          <p:nvPr/>
        </p:nvSpPr>
        <p:spPr>
          <a:xfrm>
            <a:off x="7835280" y="2023380"/>
            <a:ext cx="142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erreichen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AD41E-3CFC-4A5E-9F88-430DD1230549}"/>
              </a:ext>
            </a:extLst>
          </p:cNvPr>
          <p:cNvSpPr txBox="1"/>
          <p:nvPr/>
        </p:nvSpPr>
        <p:spPr>
          <a:xfrm>
            <a:off x="8977530" y="4295025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8F3E4-BB87-4E9E-AA19-8115EF5AE6B6}"/>
              </a:ext>
            </a:extLst>
          </p:cNvPr>
          <p:cNvSpPr txBox="1"/>
          <p:nvPr/>
        </p:nvSpPr>
        <p:spPr>
          <a:xfrm>
            <a:off x="8888133" y="3112598"/>
            <a:ext cx="114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6649AD-C270-4B86-9815-3085D38FE1D4}"/>
              </a:ext>
            </a:extLst>
          </p:cNvPr>
          <p:cNvSpPr txBox="1"/>
          <p:nvPr/>
        </p:nvSpPr>
        <p:spPr>
          <a:xfrm>
            <a:off x="7244334" y="2969906"/>
            <a:ext cx="1240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schaffen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710728-7840-46B7-AA2D-34E3459CBE82}"/>
              </a:ext>
            </a:extLst>
          </p:cNvPr>
          <p:cNvSpPr txBox="1"/>
          <p:nvPr/>
        </p:nvSpPr>
        <p:spPr>
          <a:xfrm>
            <a:off x="8540942" y="1115558"/>
            <a:ext cx="151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Stunde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97EDB6-3FF4-48BE-BB3B-65256AEBCC17}"/>
              </a:ext>
            </a:extLst>
          </p:cNvPr>
          <p:cNvSpPr txBox="1"/>
          <p:nvPr/>
        </p:nvSpPr>
        <p:spPr>
          <a:xfrm>
            <a:off x="7509594" y="3792418"/>
            <a:ext cx="131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dauern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030" name="Picture 6" descr="Paper, Sheet, White, Blank, Creased, Folded, Corner">
            <a:extLst>
              <a:ext uri="{FF2B5EF4-FFF2-40B4-BE49-F238E27FC236}">
                <a16:creationId xmlns:a16="http://schemas.microsoft.com/office/drawing/2014/main" id="{18315CDB-D227-4E4A-8F42-B3AEEF4B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6" y="1871101"/>
            <a:ext cx="6768319" cy="43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014B5-6BAF-4185-A178-375CEB01F02A}"/>
              </a:ext>
            </a:extLst>
          </p:cNvPr>
          <p:cNvSpPr txBox="1"/>
          <p:nvPr/>
        </p:nvSpPr>
        <p:spPr>
          <a:xfrm>
            <a:off x="476015" y="2120258"/>
            <a:ext cx="4690896" cy="677108"/>
          </a:xfrm>
          <a:prstGeom prst="rect">
            <a:avLst/>
          </a:prstGeom>
          <a:noFill/>
          <a:ln w="19050"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STRENG GEHEIM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DB002-6430-4D19-89FF-34A953254055}"/>
              </a:ext>
            </a:extLst>
          </p:cNvPr>
          <p:cNvSpPr txBox="1"/>
          <p:nvPr/>
        </p:nvSpPr>
        <p:spPr>
          <a:xfrm>
            <a:off x="395105" y="3215266"/>
            <a:ext cx="6610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keine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Stadt.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nicht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gelb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hat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nicht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die SSC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heißt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gehen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aber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mit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Bus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oder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Rad.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A7609-A078-4365-A55B-D7BF4C1EC0A6}"/>
              </a:ext>
            </a:extLst>
          </p:cNvPr>
          <p:cNvSpPr txBox="1"/>
          <p:nvPr/>
        </p:nvSpPr>
        <p:spPr>
          <a:xfrm>
            <a:off x="7641400" y="5754062"/>
            <a:ext cx="13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Land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9F4611-6F04-4870-A254-55324CC9BC94}"/>
              </a:ext>
            </a:extLst>
          </p:cNvPr>
          <p:cNvSpPr txBox="1"/>
          <p:nvPr/>
        </p:nvSpPr>
        <p:spPr>
          <a:xfrm>
            <a:off x="8634380" y="5124571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3A78DC-777F-477D-9B12-560F7CB90D39}"/>
              </a:ext>
            </a:extLst>
          </p:cNvPr>
          <p:cNvSpPr txBox="1"/>
          <p:nvPr/>
        </p:nvSpPr>
        <p:spPr>
          <a:xfrm>
            <a:off x="10386965" y="3622136"/>
            <a:ext cx="16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Schottland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11F0A2-7555-4D98-A85B-2E63202A2DE4}"/>
              </a:ext>
            </a:extLst>
          </p:cNvPr>
          <p:cNvSpPr txBox="1"/>
          <p:nvPr/>
        </p:nvSpPr>
        <p:spPr>
          <a:xfrm>
            <a:off x="10030690" y="5851234"/>
            <a:ext cx="203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normalerweise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36A839-8AD4-4469-A568-1BBDD303F193}"/>
              </a:ext>
            </a:extLst>
          </p:cNvPr>
          <p:cNvSpPr txBox="1"/>
          <p:nvPr/>
        </p:nvSpPr>
        <p:spPr>
          <a:xfrm>
            <a:off x="10409696" y="4406751"/>
            <a:ext cx="1746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Schweiz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14FF53-4F55-4CD0-9DF5-FB12223E3079}"/>
              </a:ext>
            </a:extLst>
          </p:cNvPr>
          <p:cNvSpPr txBox="1"/>
          <p:nvPr/>
        </p:nvSpPr>
        <p:spPr>
          <a:xfrm>
            <a:off x="10790848" y="5170192"/>
            <a:ext cx="84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AA52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dort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DAA52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Action Button: Sound 30">
            <a:hlinkClick r:id="" action="ppaction://noaction" highlightClick="1">
              <a:snd r:embed="rId8" name="sch.wav"/>
            </a:hlinkClick>
            <a:extLst>
              <a:ext uri="{FF2B5EF4-FFF2-40B4-BE49-F238E27FC236}">
                <a16:creationId xmlns:a16="http://schemas.microsoft.com/office/drawing/2014/main" id="{5827CF7C-F486-479F-8DC8-417FCCE08307}"/>
              </a:ext>
            </a:extLst>
          </p:cNvPr>
          <p:cNvSpPr/>
          <p:nvPr/>
        </p:nvSpPr>
        <p:spPr>
          <a:xfrm>
            <a:off x="4008418" y="4606806"/>
            <a:ext cx="363557" cy="317461"/>
          </a:xfrm>
          <a:prstGeom prst="actionButtonSound">
            <a:avLst/>
          </a:prstGeom>
          <a:solidFill>
            <a:srgbClr val="DAA52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9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8983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Gehen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oder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fahren</a:t>
            </a:r>
            <a:r>
              <a:rPr lang="en-GB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27079" y="247046"/>
            <a:ext cx="1430248" cy="430887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Vokabeln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EEE6A-C8F8-4D5B-9F78-FF44533FA34B}"/>
              </a:ext>
            </a:extLst>
          </p:cNvPr>
          <p:cNvSpPr txBox="1"/>
          <p:nvPr/>
        </p:nvSpPr>
        <p:spPr>
          <a:xfrm>
            <a:off x="205561" y="1352758"/>
            <a:ext cx="1156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German has two words meaning ‘to go’.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A7E657C2-393A-48A8-810A-388A6064E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64" y="2003190"/>
            <a:ext cx="1949986" cy="1949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E8AE64-2761-4D7C-9606-827B5E8E95FD}"/>
              </a:ext>
            </a:extLst>
          </p:cNvPr>
          <p:cNvSpPr txBox="1"/>
          <p:nvPr/>
        </p:nvSpPr>
        <p:spPr>
          <a:xfrm>
            <a:off x="2507256" y="3953667"/>
            <a:ext cx="146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11541-2E09-4746-80E6-B173309C703F}"/>
              </a:ext>
            </a:extLst>
          </p:cNvPr>
          <p:cNvSpPr txBox="1"/>
          <p:nvPr/>
        </p:nvSpPr>
        <p:spPr>
          <a:xfrm>
            <a:off x="2131764" y="4533628"/>
            <a:ext cx="2219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go (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 foot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F17D0-9B8B-4FF2-9A16-C31C29ED2A2A}"/>
              </a:ext>
            </a:extLst>
          </p:cNvPr>
          <p:cNvSpPr txBox="1"/>
          <p:nvPr/>
        </p:nvSpPr>
        <p:spPr>
          <a:xfrm>
            <a:off x="1613971" y="4964515"/>
            <a:ext cx="3255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Ich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die Schule.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FA999-A401-48CB-B1BB-532A71E0ADDA}"/>
              </a:ext>
            </a:extLst>
          </p:cNvPr>
          <p:cNvSpPr txBox="1"/>
          <p:nvPr/>
        </p:nvSpPr>
        <p:spPr>
          <a:xfrm>
            <a:off x="8258014" y="3948853"/>
            <a:ext cx="146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BF570-00E5-4194-8C16-9DFBBEE205B4}"/>
              </a:ext>
            </a:extLst>
          </p:cNvPr>
          <p:cNvSpPr txBox="1"/>
          <p:nvPr/>
        </p:nvSpPr>
        <p:spPr>
          <a:xfrm>
            <a:off x="7552068" y="4533628"/>
            <a:ext cx="28350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go (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by transport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12366B-61C4-4218-85EF-1429ED71BC84}"/>
              </a:ext>
            </a:extLst>
          </p:cNvPr>
          <p:cNvSpPr txBox="1"/>
          <p:nvPr/>
        </p:nvSpPr>
        <p:spPr>
          <a:xfrm>
            <a:off x="7373498" y="4964515"/>
            <a:ext cx="3204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nach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Wien.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19EC0A-EA3A-41C6-A502-5D1977E62FB0}"/>
              </a:ext>
            </a:extLst>
          </p:cNvPr>
          <p:cNvGrpSpPr/>
          <p:nvPr/>
        </p:nvGrpSpPr>
        <p:grpSpPr>
          <a:xfrm>
            <a:off x="7155002" y="2135163"/>
            <a:ext cx="3372077" cy="1686039"/>
            <a:chOff x="7155002" y="2135163"/>
            <a:chExt cx="3372077" cy="1686039"/>
          </a:xfrm>
        </p:grpSpPr>
        <p:pic>
          <p:nvPicPr>
            <p:cNvPr id="1026" name="Picture 2" descr="High Speed Train, Railway, Ice, Train">
              <a:extLst>
                <a:ext uri="{FF2B5EF4-FFF2-40B4-BE49-F238E27FC236}">
                  <a16:creationId xmlns:a16="http://schemas.microsoft.com/office/drawing/2014/main" id="{CC295D2A-67B0-481A-9FC8-9C77B05BA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002" y="2135163"/>
              <a:ext cx="3372077" cy="1686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A56941-3A79-4D97-9D35-233D987A7C36}"/>
                </a:ext>
              </a:extLst>
            </p:cNvPr>
            <p:cNvSpPr txBox="1"/>
            <p:nvPr/>
          </p:nvSpPr>
          <p:spPr>
            <a:xfrm>
              <a:off x="8992470" y="2663278"/>
              <a:ext cx="5821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WIEN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532AC56-3662-49C9-BFCF-678508863A7B}"/>
              </a:ext>
            </a:extLst>
          </p:cNvPr>
          <p:cNvSpPr txBox="1"/>
          <p:nvPr/>
        </p:nvSpPr>
        <p:spPr>
          <a:xfrm>
            <a:off x="205561" y="5724799"/>
            <a:ext cx="11568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When choosing a translation for ‘to go’, always ask yourself – by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foot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or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transport?</a:t>
            </a: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6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FE7E8E-967E-41C3-9E4D-554AFDD1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94" y="1361914"/>
            <a:ext cx="8162925" cy="4819650"/>
          </a:xfrm>
          <a:prstGeom prst="rect">
            <a:avLst/>
          </a:prstGeom>
        </p:spPr>
      </p:pic>
      <p:pic>
        <p:nvPicPr>
          <p:cNvPr id="11" name="Picture 10" descr="background rectangle">
            <a:extLst>
              <a:ext uri="{FF2B5EF4-FFF2-40B4-BE49-F238E27FC236}">
                <a16:creationId xmlns:a16="http://schemas.microsoft.com/office/drawing/2014/main" id="{D51811D0-F864-4FD3-ABB1-5C4F065F3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98983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Gehen</a:t>
            </a:r>
            <a:r>
              <a:rPr lang="en-GB" sz="3600" b="1" dirty="0">
                <a:solidFill>
                  <a:schemeClr val="bg1"/>
                </a:solidFill>
              </a:rPr>
              <a:t>, </a:t>
            </a:r>
            <a:r>
              <a:rPr lang="en-GB" sz="3600" b="1" dirty="0" err="1">
                <a:solidFill>
                  <a:schemeClr val="bg1"/>
                </a:solidFill>
              </a:rPr>
              <a:t>fahren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oder</a:t>
            </a:r>
            <a:r>
              <a:rPr lang="en-GB" sz="3600" b="1" dirty="0">
                <a:solidFill>
                  <a:schemeClr val="bg1"/>
                </a:solidFill>
              </a:rPr>
              <a:t> sein?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787513" y="247046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A87DA-5CFE-4CE7-A0F5-40D72F8570F1}"/>
              </a:ext>
            </a:extLst>
          </p:cNvPr>
          <p:cNvSpPr txBox="1"/>
          <p:nvPr/>
        </p:nvSpPr>
        <p:spPr>
          <a:xfrm>
            <a:off x="367789" y="1568019"/>
            <a:ext cx="56220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1. Hallo!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Heute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Wien!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Moment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Stadtzentrum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Heute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Nachmittag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Kunsthistorisches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Museum.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können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laufen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Das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dauert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fünf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Minuten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Tante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Laura   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 in der Schweiz.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5. Ich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denke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jeden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Tag auf den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Markt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Das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schafft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Stunde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6. 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Wochenende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 die Schweiz.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Zürich. Dort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zusammen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Party! L.G. Oma u.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8716570-2AB5-49CF-B514-FCE7EF1D6D07}"/>
              </a:ext>
            </a:extLst>
          </p:cNvPr>
          <p:cNvSpPr/>
          <p:nvPr/>
        </p:nvSpPr>
        <p:spPr>
          <a:xfrm>
            <a:off x="8629288" y="3561652"/>
            <a:ext cx="3068877" cy="2270342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Tipp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Welche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Präpositionen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gibt es? Und welche 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Artikel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haben die Wörter?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74A8C6-7A62-4ACD-A20A-E792DBF9E802}"/>
              </a:ext>
            </a:extLst>
          </p:cNvPr>
          <p:cNvSpPr txBox="1"/>
          <p:nvPr/>
        </p:nvSpPr>
        <p:spPr>
          <a:xfrm>
            <a:off x="5546992" y="29745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1F7DC-A946-4057-8918-7BB100B8EDF3}"/>
              </a:ext>
            </a:extLst>
          </p:cNvPr>
          <p:cNvSpPr txBox="1"/>
          <p:nvPr/>
        </p:nvSpPr>
        <p:spPr>
          <a:xfrm>
            <a:off x="2294607" y="1564413"/>
            <a:ext cx="66766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BC172-B0A6-4CA2-B18C-21ED3FAD9012}"/>
              </a:ext>
            </a:extLst>
          </p:cNvPr>
          <p:cNvSpPr txBox="1"/>
          <p:nvPr/>
        </p:nvSpPr>
        <p:spPr>
          <a:xfrm>
            <a:off x="1177284" y="1964523"/>
            <a:ext cx="66766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18BF5-3AD2-4BF0-96CD-5D153F7B38CE}"/>
              </a:ext>
            </a:extLst>
          </p:cNvPr>
          <p:cNvSpPr txBox="1"/>
          <p:nvPr/>
        </p:nvSpPr>
        <p:spPr>
          <a:xfrm>
            <a:off x="3098801" y="2364633"/>
            <a:ext cx="80962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004608-228A-4B04-AA84-3B406EA999A7}"/>
              </a:ext>
            </a:extLst>
          </p:cNvPr>
          <p:cNvSpPr txBox="1"/>
          <p:nvPr/>
        </p:nvSpPr>
        <p:spPr>
          <a:xfrm>
            <a:off x="2228933" y="3366708"/>
            <a:ext cx="66766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AD16DB-0A3B-44DC-90B5-CF1D0258E173}"/>
              </a:ext>
            </a:extLst>
          </p:cNvPr>
          <p:cNvSpPr txBox="1"/>
          <p:nvPr/>
        </p:nvSpPr>
        <p:spPr>
          <a:xfrm>
            <a:off x="2517858" y="3772868"/>
            <a:ext cx="66766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90E599-32CD-4C4A-986A-EFE7F0554628}"/>
              </a:ext>
            </a:extLst>
          </p:cNvPr>
          <p:cNvSpPr txBox="1"/>
          <p:nvPr/>
        </p:nvSpPr>
        <p:spPr>
          <a:xfrm>
            <a:off x="1177284" y="5193558"/>
            <a:ext cx="80962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5C6A2-7BDB-4383-ADEF-2761468BC066}"/>
              </a:ext>
            </a:extLst>
          </p:cNvPr>
          <p:cNvSpPr txBox="1"/>
          <p:nvPr/>
        </p:nvSpPr>
        <p:spPr>
          <a:xfrm>
            <a:off x="4192457" y="5225308"/>
            <a:ext cx="809624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E30B1219-34D2-41B1-8AFE-76D248DE3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9797" y1="49847" x2="49797" y2="49847"/>
                        <a14:foregroundMark x1="54434" y1="43032" x2="54434" y2="43032"/>
                        <a14:foregroundMark x1="55980" y1="39166" x2="55980" y2="39166"/>
                        <a14:foregroundMark x1="53702" y1="40997" x2="53702" y2="40997"/>
                        <a14:foregroundMark x1="53702" y1="40997" x2="53702" y2="40997"/>
                        <a14:foregroundMark x1="55980" y1="48220" x2="55980" y2="48220"/>
                        <a14:foregroundMark x1="56876" y1="49542" x2="56876" y2="49542"/>
                        <a14:foregroundMark x1="36859" y1="38759" x2="36859" y2="38759"/>
                        <a14:foregroundMark x1="39707" y1="36419" x2="39707" y2="36419"/>
                        <a14:foregroundMark x1="39707" y1="36419" x2="39707" y2="36419"/>
                        <a14:foregroundMark x1="36127" y1="38759" x2="40602" y2="39980"/>
                        <a14:foregroundMark x1="37673" y1="29298" x2="37673" y2="29298"/>
                        <a14:foregroundMark x1="32384" y1="29807" x2="56062" y2="70905"/>
                        <a14:foregroundMark x1="61188" y1="53103" x2="62490" y2="35809"/>
                        <a14:foregroundMark x1="62490" y1="35809" x2="61676" y2="33876"/>
                        <a14:foregroundMark x1="57526" y1="62665" x2="50285" y2="39064"/>
                        <a14:foregroundMark x1="58015" y1="39980" x2="51343" y2="40387"/>
                        <a14:foregroundMark x1="51343" y1="40387" x2="52400" y2="44964"/>
                        <a14:foregroundMark x1="44833" y1="54629" x2="34988" y2="54425"/>
                        <a14:foregroundMark x1="34988" y1="54425" x2="39951" y2="52391"/>
                        <a14:foregroundMark x1="38080" y1="56765" x2="37103" y2="49440"/>
                        <a14:foregroundMark x1="34988" y1="36216" x2="41334" y2="37030"/>
                        <a14:foregroundMark x1="41334" y1="37030" x2="43450" y2="39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4">
            <a:off x="4827924" y="409497"/>
            <a:ext cx="4936571" cy="3948454"/>
          </a:xfrm>
          <a:prstGeom prst="rect">
            <a:avLst/>
          </a:prstGeom>
        </p:spPr>
      </p:pic>
      <p:pic>
        <p:nvPicPr>
          <p:cNvPr id="24" name="Picture 23" descr="A picture containing drawing, kite&#10;&#10;Description automatically generated">
            <a:extLst>
              <a:ext uri="{FF2B5EF4-FFF2-40B4-BE49-F238E27FC236}">
                <a16:creationId xmlns:a16="http://schemas.microsoft.com/office/drawing/2014/main" id="{D572221C-9477-46D3-A4B5-2E5A14B31B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96" b="89674" l="5854" r="88780">
                        <a14:foregroundMark x1="50244" y1="34783" x2="50244" y2="34783"/>
                        <a14:foregroundMark x1="60000" y1="42935" x2="19512" y2="33696"/>
                        <a14:foregroundMark x1="19024" y1="40761" x2="22927" y2="40761"/>
                        <a14:foregroundMark x1="22927" y1="40761" x2="46829" y2="42935"/>
                        <a14:foregroundMark x1="71220" y1="44565" x2="12195" y2="30978"/>
                        <a14:foregroundMark x1="65854" y1="39674" x2="55122" y2="17935"/>
                        <a14:foregroundMark x1="30732" y1="51087" x2="9268" y2="23370"/>
                        <a14:foregroundMark x1="71220" y1="25000" x2="66341" y2="41304"/>
                        <a14:foregroundMark x1="9268" y1="23913" x2="23902" y2="48913"/>
                        <a14:foregroundMark x1="19512" y1="48370" x2="10244" y2="23913"/>
                        <a14:foregroundMark x1="5854" y1="32609" x2="6341" y2="35326"/>
                        <a14:foregroundMark x1="27317" y1="8696" x2="20976" y2="8696"/>
                        <a14:foregroundMark x1="65366" y1="10326" x2="45366" y2="17391"/>
                        <a14:foregroundMark x1="43902" y1="19022" x2="43902" y2="19022"/>
                        <a14:foregroundMark x1="66829" y1="52717" x2="75122" y2="25543"/>
                        <a14:foregroundMark x1="65366" y1="10326" x2="64878" y2="10326"/>
                        <a14:foregroundMark x1="58537" y1="10326" x2="53659" y2="11413"/>
                        <a14:backgroundMark x1="65854" y1="9239" x2="65854" y2="9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8342">
            <a:off x="6020230" y="2372251"/>
            <a:ext cx="1529320" cy="13726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8A0A85D-5E59-49D3-815D-905C2099FB9B}"/>
              </a:ext>
            </a:extLst>
          </p:cNvPr>
          <p:cNvSpPr txBox="1"/>
          <p:nvPr/>
        </p:nvSpPr>
        <p:spPr>
          <a:xfrm>
            <a:off x="2984500" y="4496768"/>
            <a:ext cx="888999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EEE6A-C8F8-4D5B-9F78-FF44533FA34B}"/>
              </a:ext>
            </a:extLst>
          </p:cNvPr>
          <p:cNvSpPr txBox="1"/>
          <p:nvPr/>
        </p:nvSpPr>
        <p:spPr>
          <a:xfrm>
            <a:off x="8497581" y="1343338"/>
            <a:ext cx="3522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Wolfgang und Mia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bekommen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Postkarte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was?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Verbformen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684681-5122-4CE6-ABEE-FE8D0A3C028D}"/>
              </a:ext>
            </a:extLst>
          </p:cNvPr>
          <p:cNvGrpSpPr/>
          <p:nvPr/>
        </p:nvGrpSpPr>
        <p:grpSpPr>
          <a:xfrm>
            <a:off x="8497581" y="214039"/>
            <a:ext cx="3538356" cy="3152669"/>
            <a:chOff x="8499159" y="247046"/>
            <a:chExt cx="3538356" cy="3152669"/>
          </a:xfrm>
        </p:grpSpPr>
        <p:pic>
          <p:nvPicPr>
            <p:cNvPr id="1026" name="Picture 2" descr="Vienna, Vienne, Kunsthistorisches Museum, Museum, Space">
              <a:extLst>
                <a:ext uri="{FF2B5EF4-FFF2-40B4-BE49-F238E27FC236}">
                  <a16:creationId xmlns:a16="http://schemas.microsoft.com/office/drawing/2014/main" id="{C78600C6-E44A-4C6E-ABCF-7C9C6413B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159" y="247046"/>
              <a:ext cx="3538356" cy="265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036901-EDEC-43E7-8F71-F1C74A4B7767}"/>
                </a:ext>
              </a:extLst>
            </p:cNvPr>
            <p:cNvSpPr txBox="1"/>
            <p:nvPr/>
          </p:nvSpPr>
          <p:spPr>
            <a:xfrm>
              <a:off x="8903691" y="2691829"/>
              <a:ext cx="2714598" cy="70788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Das 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Kunsthistorische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Museum, Wien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44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ED67C606-AF9C-7242-AF89-7E0EA20FADA6}" vid="{330BF7C0-A975-874B-A7BE-A2ADB8C43C49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ED67C606-AF9C-7242-AF89-7E0EA20FADA6}" vid="{57BDA786-453C-1140-BFAB-14CE2D2BCF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</TotalTime>
  <Words>972</Words>
  <Application>Microsoft Office PowerPoint</Application>
  <PresentationFormat>Widescreen</PresentationFormat>
  <Paragraphs>183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Bodoni MT Condensed</vt:lpstr>
      <vt:lpstr>Calibri</vt:lpstr>
      <vt:lpstr>Calibri Light</vt:lpstr>
      <vt:lpstr>Century Gothic</vt:lpstr>
      <vt:lpstr>Courier New</vt:lpstr>
      <vt:lpstr>Office Theme</vt:lpstr>
      <vt:lpstr>1_Office Theme</vt:lpstr>
      <vt:lpstr>Vocabulary</vt:lpstr>
      <vt:lpstr>Codewörter (1/4)</vt:lpstr>
      <vt:lpstr>Codewörter</vt:lpstr>
      <vt:lpstr>Codewörter</vt:lpstr>
      <vt:lpstr>Codewörter</vt:lpstr>
      <vt:lpstr>Gehen oder fahren?</vt:lpstr>
      <vt:lpstr>Gehen, fahren oder sein?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Inge Alferink</dc:creator>
  <cp:lastModifiedBy>falafalie@gmail.com</cp:lastModifiedBy>
  <cp:revision>3</cp:revision>
  <dcterms:created xsi:type="dcterms:W3CDTF">2020-05-14T08:32:57Z</dcterms:created>
  <dcterms:modified xsi:type="dcterms:W3CDTF">2020-05-14T17:07:18Z</dcterms:modified>
</cp:coreProperties>
</file>