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84" r:id="rId3"/>
    <p:sldMasterId id="2147483696" r:id="rId4"/>
    <p:sldMasterId id="2147483708" r:id="rId5"/>
    <p:sldMasterId id="2147483720" r:id="rId6"/>
  </p:sldMasterIdLst>
  <p:notesMasterIdLst>
    <p:notesMasterId r:id="rId53"/>
  </p:notesMasterIdLst>
  <p:sldIdLst>
    <p:sldId id="258" r:id="rId7"/>
    <p:sldId id="449" r:id="rId8"/>
    <p:sldId id="450" r:id="rId9"/>
    <p:sldId id="451" r:id="rId10"/>
    <p:sldId id="452" r:id="rId11"/>
    <p:sldId id="296" r:id="rId12"/>
    <p:sldId id="453" r:id="rId13"/>
    <p:sldId id="364" r:id="rId14"/>
    <p:sldId id="367" r:id="rId15"/>
    <p:sldId id="368" r:id="rId16"/>
    <p:sldId id="285" r:id="rId17"/>
    <p:sldId id="372" r:id="rId18"/>
    <p:sldId id="403" r:id="rId19"/>
    <p:sldId id="357" r:id="rId20"/>
    <p:sldId id="358" r:id="rId21"/>
    <p:sldId id="359" r:id="rId22"/>
    <p:sldId id="360" r:id="rId23"/>
    <p:sldId id="393" r:id="rId24"/>
    <p:sldId id="402" r:id="rId25"/>
    <p:sldId id="365" r:id="rId26"/>
    <p:sldId id="369" r:id="rId27"/>
    <p:sldId id="371" r:id="rId28"/>
    <p:sldId id="328" r:id="rId29"/>
    <p:sldId id="395" r:id="rId30"/>
    <p:sldId id="329" r:id="rId31"/>
    <p:sldId id="383" r:id="rId32"/>
    <p:sldId id="389" r:id="rId33"/>
    <p:sldId id="386" r:id="rId34"/>
    <p:sldId id="387" r:id="rId35"/>
    <p:sldId id="388" r:id="rId36"/>
    <p:sldId id="391" r:id="rId37"/>
    <p:sldId id="390" r:id="rId38"/>
    <p:sldId id="396" r:id="rId39"/>
    <p:sldId id="392" r:id="rId40"/>
    <p:sldId id="394" r:id="rId41"/>
    <p:sldId id="404" r:id="rId42"/>
    <p:sldId id="326" r:id="rId43"/>
    <p:sldId id="356" r:id="rId44"/>
    <p:sldId id="401" r:id="rId45"/>
    <p:sldId id="375" r:id="rId46"/>
    <p:sldId id="373" r:id="rId47"/>
    <p:sldId id="362" r:id="rId48"/>
    <p:sldId id="363" r:id="rId49"/>
    <p:sldId id="374" r:id="rId50"/>
    <p:sldId id="448" r:id="rId51"/>
    <p:sldId id="405" r:id="rId52"/>
  </p:sldIdLst>
  <p:sldSz cx="12192000" cy="6858000"/>
  <p:notesSz cx="6858000" cy="9144000"/>
  <p:embeddedFontLst>
    <p:embeddedFont>
      <p:font typeface="Calibri" panose="020F0502020204030204" pitchFamily="34" charset="0"/>
      <p:regular r:id="rId54"/>
      <p:bold r:id="rId55"/>
      <p:italic r:id="rId56"/>
      <p:boldItalic r:id="rId57"/>
    </p:embeddedFont>
    <p:embeddedFont>
      <p:font typeface="Century Gothic" panose="020B0502020202020204" pitchFamily="34" charset="0"/>
      <p:regular r:id="rId58"/>
      <p:bold r:id="rId59"/>
      <p:italic r:id="rId60"/>
      <p:boldItalic r:id="rId61"/>
    </p:embeddedFont>
    <p:embeddedFont>
      <p:font typeface="Lucida Handwriting" panose="03010101010101010101" pitchFamily="66" charset="0"/>
      <p:regular r:id="rId62"/>
    </p:embeddedFont>
    <p:embeddedFont>
      <p:font typeface="Tw Cen MT" panose="020B0602020104020603"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2" roundtripDataSignature="AMtx7mhyzp5ubtSqGLKGVDCAHg6RTo/u3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16" clrIdx="0">
    <p:extLst>
      <p:ext uri="{19B8F6BF-5375-455C-9EA6-DF929625EA0E}">
        <p15:presenceInfo xmlns:p15="http://schemas.microsoft.com/office/powerpoint/2012/main" userId="Natalie Finlayson" providerId="None"/>
      </p:ext>
    </p:extLst>
  </p:cmAuthor>
  <p:cmAuthor id="2" name="Stephen Owen" initials="SO" lastIdx="18" clrIdx="1">
    <p:extLst>
      <p:ext uri="{19B8F6BF-5375-455C-9EA6-DF929625EA0E}">
        <p15:presenceInfo xmlns:p15="http://schemas.microsoft.com/office/powerpoint/2012/main" userId="Stephen Owen" providerId="None"/>
      </p:ext>
    </p:extLst>
  </p:cmAuthor>
  <p:cmAuthor id="3" name="Emma Marsden" initials="EM" lastIdx="54" clrIdx="2">
    <p:extLst>
      <p:ext uri="{19B8F6BF-5375-455C-9EA6-DF929625EA0E}">
        <p15:presenceInfo xmlns:p15="http://schemas.microsoft.com/office/powerpoint/2012/main" userId="Emma Marsden" providerId="None"/>
      </p:ext>
    </p:extLst>
  </p:cmAuthor>
  <p:cmAuthor id="4" name="Natalie Finlayson" initials="NF [2]" lastIdx="4" clrIdx="3">
    <p:extLst>
      <p:ext uri="{19B8F6BF-5375-455C-9EA6-DF929625EA0E}">
        <p15:presenceInfo xmlns:p15="http://schemas.microsoft.com/office/powerpoint/2012/main" userId="63f56afcdd2336ef" providerId="Windows Live"/>
      </p:ext>
    </p:extLst>
  </p:cmAuthor>
  <p:cmAuthor id="5" name="Rachel Hawkes" initials="RH" lastIdx="1" clrIdx="4">
    <p:extLst>
      <p:ext uri="{19B8F6BF-5375-455C-9EA6-DF929625EA0E}">
        <p15:presenceInfo xmlns:p15="http://schemas.microsoft.com/office/powerpoint/2012/main" userId="Rachel Hawk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115076"/>
    <a:srgbClr val="FF6600"/>
    <a:srgbClr val="FA6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36B53B-AF2B-4ED9-AE7D-DA19A883150E}">
  <a:tblStyle styleId="{7436B53B-AF2B-4ED9-AE7D-DA19A883150E}" styleName="Table_0">
    <a:wholeTbl>
      <a:tcTxStyle b="off" i="off">
        <a:font>
          <a:latin typeface="Century Gothic"/>
          <a:ea typeface="Century Gothic"/>
          <a:cs typeface="Century Gothic"/>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CC2DEB4-D931-4B4B-B03F-5F9228FB7861}" styleName="Table_1">
    <a:wholeTbl>
      <a:tcTxStyle b="off" i="off">
        <a:font>
          <a:latin typeface="Century Gothic"/>
          <a:ea typeface="Century Gothic"/>
          <a:cs typeface="Century Gothic"/>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24" autoAdjust="0"/>
    <p:restoredTop sz="69520" autoAdjust="0"/>
  </p:normalViewPr>
  <p:slideViewPr>
    <p:cSldViewPr snapToGrid="0">
      <p:cViewPr varScale="1">
        <p:scale>
          <a:sx n="54" d="100"/>
          <a:sy n="54" d="100"/>
        </p:scale>
        <p:origin x="1872" y="53"/>
      </p:cViewPr>
      <p:guideLst/>
    </p:cSldViewPr>
  </p:slideViewPr>
  <p:outlineViewPr>
    <p:cViewPr>
      <p:scale>
        <a:sx n="33" d="100"/>
        <a:sy n="33" d="100"/>
      </p:scale>
      <p:origin x="0" y="-648"/>
    </p:cViewPr>
  </p:outlineViewPr>
  <p:notesTextViewPr>
    <p:cViewPr>
      <p:scale>
        <a:sx n="1" d="1"/>
        <a:sy n="1" d="1"/>
      </p:scale>
      <p:origin x="0" y="0"/>
    </p:cViewPr>
  </p:notesTextViewPr>
  <p:sorterViewPr>
    <p:cViewPr>
      <p:scale>
        <a:sx n="100" d="100"/>
        <a:sy n="100" d="100"/>
      </p:scale>
      <p:origin x="0" y="-574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0.fntdata"/><Relationship Id="rId84"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8.fntdata"/><Relationship Id="rId82" Type="http://customschemas.google.com/relationships/presentationmetadata" Target="meta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3.fntdata"/><Relationship Id="rId64" Type="http://schemas.openxmlformats.org/officeDocument/2006/relationships/font" Target="fonts/font11.fntdata"/><Relationship Id="rId8" Type="http://schemas.openxmlformats.org/officeDocument/2006/relationships/slide" Target="slides/slide2.xml"/><Relationship Id="rId51" Type="http://schemas.openxmlformats.org/officeDocument/2006/relationships/slide" Target="slides/slide45.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6.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fntdata"/><Relationship Id="rId62" Type="http://schemas.openxmlformats.org/officeDocument/2006/relationships/font" Target="fonts/font9.fntdata"/><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4.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7.fntdata"/><Relationship Id="rId65" Type="http://schemas.openxmlformats.org/officeDocument/2006/relationships/font" Target="fonts/font12.fntdata"/><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67967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first and second person plural forms of </a:t>
            </a:r>
            <a:r>
              <a:rPr lang="en-GB" b="0" i="1" dirty="0"/>
              <a:t>faire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Revisit SSC [u]</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7.2.1.4 (introduce) </a:t>
            </a:r>
            <a:r>
              <a:rPr lang="fr-FR" sz="1200" b="0" i="0" u="none" strike="noStrike" cap="none" dirty="0">
                <a:solidFill>
                  <a:schemeClr val="dk1"/>
                </a:solidFill>
                <a:effectLst/>
                <a:latin typeface="Calibri"/>
                <a:ea typeface="Calibri"/>
                <a:cs typeface="Calibri"/>
                <a:sym typeface="Calibri"/>
              </a:rPr>
              <a:t>faisons [25], faites [25], font [25], attention [482], effort [388], exercice</a:t>
            </a:r>
            <a:r>
              <a:rPr lang="fr-FR" sz="1200" b="0" i="0" u="none" strike="noStrike" cap="none" baseline="30000" dirty="0">
                <a:solidFill>
                  <a:schemeClr val="dk1"/>
                </a:solidFill>
                <a:effectLst/>
                <a:latin typeface="Calibri"/>
                <a:ea typeface="Calibri"/>
                <a:cs typeface="Calibri"/>
                <a:sym typeface="Calibri"/>
              </a:rPr>
              <a:t>1</a:t>
            </a:r>
            <a:r>
              <a:rPr lang="fr-FR" sz="1200" b="0" i="0" u="none" strike="noStrike" cap="none" dirty="0">
                <a:solidFill>
                  <a:schemeClr val="dk1"/>
                </a:solidFill>
                <a:effectLst/>
                <a:latin typeface="Calibri"/>
                <a:ea typeface="Calibri"/>
                <a:cs typeface="Calibri"/>
                <a:sym typeface="Calibri"/>
              </a:rPr>
              <a:t> [1290], fête [1490], liste [924], d'accord [736]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7.2.1.1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cinq [288], deux [41], dix [372], douze (1664), huit [877], neuf [787], onze (2447), quatre [253], sept [905], six [450], trois [115], des [2 - 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7.1.2.3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aimer [242], cocher [&gt;5000], passer</a:t>
            </a:r>
            <a:r>
              <a:rPr lang="fr-FR" sz="1200" b="0" i="0" u="none" strike="noStrike" cap="none" baseline="30000" dirty="0">
                <a:solidFill>
                  <a:schemeClr val="dk1"/>
                </a:solidFill>
                <a:effectLst/>
                <a:latin typeface="Calibri"/>
                <a:ea typeface="Calibri"/>
                <a:cs typeface="Calibri"/>
                <a:sym typeface="Calibri"/>
              </a:rPr>
              <a:t>1</a:t>
            </a:r>
            <a:r>
              <a:rPr lang="fr-FR" sz="1200" b="0" i="0" u="none" strike="noStrike" cap="none" dirty="0">
                <a:solidFill>
                  <a:schemeClr val="dk1"/>
                </a:solidFill>
                <a:effectLst/>
                <a:latin typeface="Calibri"/>
                <a:ea typeface="Calibri"/>
                <a:cs typeface="Calibri"/>
                <a:sym typeface="Calibri"/>
              </a:rPr>
              <a:t> [90], porter</a:t>
            </a:r>
            <a:r>
              <a:rPr lang="fr-FR" sz="1200" b="0" i="0" u="none" strike="noStrike" cap="none" baseline="30000" dirty="0">
                <a:solidFill>
                  <a:schemeClr val="dk1"/>
                </a:solidFill>
                <a:effectLst/>
                <a:latin typeface="Calibri"/>
                <a:ea typeface="Calibri"/>
                <a:cs typeface="Calibri"/>
                <a:sym typeface="Calibri"/>
              </a:rPr>
              <a:t>1</a:t>
            </a:r>
            <a:r>
              <a:rPr lang="fr-FR" sz="1200" b="0" i="0" u="none" strike="noStrike" cap="none" dirty="0">
                <a:solidFill>
                  <a:schemeClr val="dk1"/>
                </a:solidFill>
                <a:effectLst/>
                <a:latin typeface="Calibri"/>
                <a:ea typeface="Calibri"/>
                <a:cs typeface="Calibri"/>
                <a:sym typeface="Calibri"/>
              </a:rPr>
              <a:t> [105], rester [100], trouver [83], école [477], moment [148], semaine [245], solution [608], uniforme [1801], chaque [151], à</a:t>
            </a:r>
            <a:r>
              <a:rPr lang="fr-FR" sz="1200" b="0" i="0" u="none" strike="noStrike" cap="none" baseline="30000" dirty="0">
                <a:solidFill>
                  <a:schemeClr val="dk1"/>
                </a:solidFill>
                <a:effectLst/>
                <a:latin typeface="Calibri"/>
                <a:ea typeface="Calibri"/>
                <a:cs typeface="Calibri"/>
                <a:sym typeface="Calibri"/>
              </a:rPr>
              <a:t>1</a:t>
            </a:r>
            <a:r>
              <a:rPr lang="fr-FR" sz="1200" b="0" i="0" u="none" strike="noStrike" cap="none" dirty="0">
                <a:solidFill>
                  <a:schemeClr val="dk1"/>
                </a:solidFill>
                <a:effectLst/>
                <a:latin typeface="Calibri"/>
                <a:ea typeface="Calibri"/>
                <a:cs typeface="Calibri"/>
                <a:sym typeface="Calibri"/>
              </a:rPr>
              <a:t> [4], avec [23]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pPr marL="0"/>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a:endParaRPr lang="en-CA" sz="1200" b="0" i="0" u="none" strike="noStrike" kern="1200" dirty="0">
              <a:solidFill>
                <a:schemeClr val="tx1"/>
              </a:solidFill>
              <a:effectLst/>
              <a:latin typeface="+mn-lt"/>
              <a:ea typeface="+mn-ea"/>
              <a:cs typeface="+mn-cs"/>
            </a:endParaRPr>
          </a:p>
          <a:p>
            <a:pPr marL="0"/>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attention, </a:t>
            </a:r>
            <a:r>
              <a:rPr lang="en-US" b="0" i="1" dirty="0">
                <a:solidFill>
                  <a:srgbClr val="000000"/>
                </a:solidFill>
                <a:effectLst/>
                <a:latin typeface="Arial" panose="020B0604020202020204" pitchFamily="34" charset="0"/>
              </a:rPr>
              <a:t>faire attention (à + noun): </a:t>
            </a:r>
            <a:r>
              <a:rPr lang="en-US" b="0" i="0" dirty="0">
                <a:solidFill>
                  <a:srgbClr val="000000"/>
                </a:solidFill>
                <a:effectLst/>
                <a:latin typeface="Arial" panose="020B0604020202020204" pitchFamily="34" charset="0"/>
              </a:rPr>
              <a:t>watch out! </a:t>
            </a:r>
            <a:r>
              <a:rPr lang="en-US" b="0" i="1" dirty="0">
                <a:solidFill>
                  <a:srgbClr val="000000"/>
                </a:solidFill>
                <a:effectLst/>
                <a:latin typeface="Arial" panose="020B0604020202020204" pitchFamily="34" charset="0"/>
              </a:rPr>
              <a:t>(to) watch out (for + noun)| watching out (for + noun)</a:t>
            </a:r>
            <a:endParaRPr lang="en-CA"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time, students to begin with the </a:t>
            </a:r>
            <a:r>
              <a:rPr lang="en-GB" b="1" dirty="0"/>
              <a:t>English side up. </a:t>
            </a:r>
            <a:r>
              <a:rPr lang="en-GB" b="0" dirty="0"/>
              <a:t>The teacher reads </a:t>
            </a:r>
            <a:r>
              <a:rPr lang="en-GB" b="1" dirty="0"/>
              <a:t>French words</a:t>
            </a:r>
            <a:r>
              <a:rPr lang="en-GB" b="0" dirty="0"/>
              <a:t> at random from this week’s vocabulary list. Students cross off the words they hear. When a student has crossed of all of his/her words, they say ‘Lotto!’ to indicate that they have won.</a:t>
            </a:r>
            <a:br>
              <a:rPr lang="en-GB" b="0" dirty="0"/>
            </a:br>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1604166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Timing: 3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Aim: </a:t>
            </a:r>
            <a:r>
              <a:rPr lang="en-GB" b="0" dirty="0"/>
              <a:t>To introduce the 1</a:t>
            </a:r>
            <a:r>
              <a:rPr lang="en-GB" b="0" baseline="30000" dirty="0"/>
              <a:t>st </a:t>
            </a:r>
            <a:r>
              <a:rPr lang="en-GB" b="0" dirty="0"/>
              <a:t>and 2</a:t>
            </a:r>
            <a:r>
              <a:rPr lang="en-GB" b="0" baseline="30000" dirty="0"/>
              <a:t>nd </a:t>
            </a:r>
            <a:r>
              <a:rPr lang="en-GB" b="0" dirty="0"/>
              <a:t>person plural forms of </a:t>
            </a:r>
            <a:r>
              <a:rPr lang="en-GB" b="0" i="1" dirty="0"/>
              <a:t>faire</a:t>
            </a:r>
            <a:r>
              <a:rPr lang="en-GB" b="0" i="0" dirty="0"/>
              <a:t>.</a:t>
            </a: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Procedure: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1. Teacher to remind students of the meaning of the pronouns.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2. Teacher</a:t>
            </a:r>
            <a:r>
              <a:rPr lang="en-GB" baseline="0" dirty="0"/>
              <a:t> to remind students that </a:t>
            </a:r>
            <a:r>
              <a:rPr lang="en-GB" i="1" baseline="0" dirty="0"/>
              <a:t>faire</a:t>
            </a:r>
            <a:r>
              <a:rPr lang="en-GB" i="0" baseline="0" dirty="0"/>
              <a:t> is </a:t>
            </a:r>
            <a:r>
              <a:rPr lang="en-GB" b="1" i="0" baseline="0" dirty="0"/>
              <a:t>irregular</a:t>
            </a:r>
            <a:r>
              <a:rPr lang="en-GB" b="0" i="0" baseline="0" dirty="0"/>
              <a:t>. As with </a:t>
            </a:r>
            <a:r>
              <a:rPr lang="en-GB" sz="1200" i="1" noProof="0" dirty="0" err="1">
                <a:solidFill>
                  <a:srgbClr val="EE6000"/>
                </a:solidFill>
                <a:cs typeface="Calibri" panose="020F0502020204030204" pitchFamily="34" charset="0"/>
              </a:rPr>
              <a:t>être</a:t>
            </a:r>
            <a:r>
              <a:rPr lang="en-GB" sz="1200" i="1" noProof="0" dirty="0">
                <a:solidFill>
                  <a:srgbClr val="EE6000"/>
                </a:solidFill>
                <a:cs typeface="Calibri" panose="020F0502020204030204" pitchFamily="34" charset="0"/>
              </a:rPr>
              <a:t> </a:t>
            </a:r>
            <a:r>
              <a:rPr lang="en-GB" sz="1200" i="0" noProof="0" dirty="0">
                <a:solidFill>
                  <a:srgbClr val="EE6000"/>
                </a:solidFill>
                <a:cs typeface="Calibri" panose="020F0502020204030204" pitchFamily="34" charset="0"/>
              </a:rPr>
              <a:t>and </a:t>
            </a:r>
            <a:r>
              <a:rPr lang="en-GB" sz="1200" i="1" noProof="0" dirty="0" err="1">
                <a:solidFill>
                  <a:srgbClr val="EE6000"/>
                </a:solidFill>
                <a:cs typeface="Calibri" panose="020F0502020204030204" pitchFamily="34" charset="0"/>
              </a:rPr>
              <a:t>avoir</a:t>
            </a:r>
            <a:r>
              <a:rPr lang="en-GB" sz="1200" i="0" noProof="0" dirty="0">
                <a:solidFill>
                  <a:srgbClr val="EE6000"/>
                </a:solidFill>
                <a:cs typeface="Calibri" panose="020F0502020204030204" pitchFamily="34" charset="0"/>
              </a:rPr>
              <a:t>,</a:t>
            </a:r>
            <a:r>
              <a:rPr lang="en-GB" sz="1200" i="0" baseline="0" noProof="0" dirty="0">
                <a:solidFill>
                  <a:srgbClr val="EE6000"/>
                </a:solidFill>
                <a:cs typeface="Calibri" panose="020F0502020204030204" pitchFamily="34" charset="0"/>
              </a:rPr>
              <a:t> there is a different form for each pronoun.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3. Teacher to draw attention to the liaison in </a:t>
            </a:r>
            <a:r>
              <a:rPr lang="en-GB" i="1" dirty="0" err="1"/>
              <a:t>faison</a:t>
            </a:r>
            <a:r>
              <a:rPr lang="en-GB" b="1" i="1" dirty="0" err="1"/>
              <a:t>s</a:t>
            </a:r>
            <a:r>
              <a:rPr lang="en-GB" i="1" dirty="0"/>
              <a:t> </a:t>
            </a:r>
            <a:r>
              <a:rPr lang="en-GB" b="1" i="1" dirty="0" err="1"/>
              <a:t>u</a:t>
            </a:r>
            <a:r>
              <a:rPr lang="en-GB" i="1" dirty="0" err="1"/>
              <a:t>ne</a:t>
            </a:r>
            <a:r>
              <a:rPr lang="en-GB" i="1" dirty="0"/>
              <a:t> </a:t>
            </a:r>
            <a:r>
              <a:rPr lang="en-GB" sz="1200" i="1" dirty="0">
                <a:solidFill>
                  <a:srgbClr val="4472C4">
                    <a:lumMod val="50000"/>
                  </a:srgbClr>
                </a:solidFill>
                <a:latin typeface="Century Gothic" panose="020B0502020202020204" pitchFamily="34" charset="0"/>
              </a:rPr>
              <a:t>fête </a:t>
            </a:r>
            <a:r>
              <a:rPr lang="en-GB" sz="1200" i="0" dirty="0">
                <a:solidFill>
                  <a:srgbClr val="4472C4">
                    <a:lumMod val="50000"/>
                  </a:srgbClr>
                </a:solidFill>
                <a:latin typeface="Century Gothic" panose="020B0502020202020204" pitchFamily="34" charset="0"/>
              </a:rPr>
              <a:t>and practise pronunciation.</a:t>
            </a:r>
            <a:endParaRPr lang="en-GB" b="1" i="1"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4356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10 minutes </a:t>
            </a:r>
            <a:r>
              <a:rPr lang="en-GB" b="0" i="0" dirty="0"/>
              <a:t>for 2 slides.</a:t>
            </a: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dirty="0"/>
              <a:t>Written recognition of the 1</a:t>
            </a:r>
            <a:r>
              <a:rPr lang="en-GB" b="0" baseline="30000" dirty="0"/>
              <a:t>st </a:t>
            </a:r>
            <a:r>
              <a:rPr lang="en-GB" b="0" dirty="0"/>
              <a:t>and 2</a:t>
            </a:r>
            <a:r>
              <a:rPr lang="en-GB" b="0" baseline="30000" dirty="0"/>
              <a:t>nd </a:t>
            </a:r>
            <a:r>
              <a:rPr lang="en-GB" b="0" dirty="0"/>
              <a:t>person plural forms of </a:t>
            </a:r>
            <a:r>
              <a:rPr lang="en-GB" b="0" i="1" dirty="0"/>
              <a:t>faire</a:t>
            </a:r>
            <a:r>
              <a:rPr lang="en-GB" b="0" i="0" dirty="0"/>
              <a:t>.</a:t>
            </a: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Frist, students fill the blanks with the appropriate pronoun (</a:t>
            </a:r>
            <a:r>
              <a:rPr lang="en-GB" b="0" i="1" dirty="0"/>
              <a:t>nous</a:t>
            </a:r>
            <a:r>
              <a:rPr lang="en-GB" b="0" i="0" dirty="0"/>
              <a:t> or </a:t>
            </a:r>
            <a:r>
              <a:rPr lang="en-GB" b="0" i="1" dirty="0" err="1"/>
              <a:t>vous</a:t>
            </a:r>
            <a:r>
              <a:rPr lang="en-GB" b="0" i="0" dirty="0"/>
              <a:t>), using their knowledge </a:t>
            </a:r>
            <a:r>
              <a:rPr lang="en-GB" b="0" dirty="0"/>
              <a:t>of the 1</a:t>
            </a:r>
            <a:r>
              <a:rPr lang="en-GB" b="0" baseline="30000" dirty="0"/>
              <a:t>st </a:t>
            </a:r>
            <a:r>
              <a:rPr lang="en-GB" b="0" dirty="0"/>
              <a:t>and 2</a:t>
            </a:r>
            <a:r>
              <a:rPr lang="en-GB" b="0" baseline="30000" dirty="0"/>
              <a:t>nd </a:t>
            </a:r>
            <a:r>
              <a:rPr lang="en-GB" b="0" dirty="0"/>
              <a:t>person plural forms of </a:t>
            </a:r>
            <a:r>
              <a:rPr lang="en-GB" b="0" i="1" dirty="0"/>
              <a:t>faire</a:t>
            </a:r>
            <a:r>
              <a:rPr lang="en-GB" b="0" i="0" dirty="0"/>
              <a:t> to inform their choices.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Next, students make lists (in English) recording what students in </a:t>
            </a:r>
            <a:r>
              <a:rPr lang="en-GB" sz="1200" dirty="0">
                <a:solidFill>
                  <a:schemeClr val="accent1">
                    <a:lumMod val="50000"/>
                  </a:schemeClr>
                </a:solidFill>
                <a:latin typeface="Century Gothic" panose="020B0502020202020204" pitchFamily="34" charset="0"/>
              </a:rPr>
              <a:t>Léa’s class and Amir’s class are doing at school.</a:t>
            </a:r>
            <a:endParaRPr lang="en-GB" sz="1200"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3. Teacher elicits responses by asking e.g. </a:t>
            </a:r>
            <a:r>
              <a:rPr lang="en-GB" b="0" i="1" dirty="0"/>
              <a:t>Qui fait des </a:t>
            </a:r>
            <a:r>
              <a:rPr lang="en-GB" b="0" i="1" dirty="0" err="1"/>
              <a:t>exercices</a:t>
            </a:r>
            <a:r>
              <a:rPr lang="en-GB" b="0" i="1" dirty="0"/>
              <a:t> de maths? </a:t>
            </a:r>
            <a:r>
              <a:rPr lang="en-GB" b="0" i="0" dirty="0"/>
              <a:t>Students respond chorally, e.g. </a:t>
            </a:r>
            <a:r>
              <a:rPr lang="en-GB" b="0" i="1" dirty="0"/>
              <a:t>La </a:t>
            </a:r>
            <a:r>
              <a:rPr lang="en-GB" b="0" i="1" dirty="0" err="1"/>
              <a:t>classe</a:t>
            </a:r>
            <a:r>
              <a:rPr lang="en-GB" b="0" i="1" dirty="0"/>
              <a:t> de </a:t>
            </a:r>
            <a:r>
              <a:rPr lang="en-GB" b="0" i="1" dirty="0" err="1"/>
              <a:t>Léa</a:t>
            </a:r>
            <a:r>
              <a:rPr lang="en-GB" b="0" i="1" dirty="0"/>
              <a:t> fait des </a:t>
            </a:r>
            <a:r>
              <a:rPr lang="en-GB" b="0" i="1" dirty="0" err="1"/>
              <a:t>exercices</a:t>
            </a:r>
            <a:r>
              <a:rPr lang="en-GB" b="0" i="1" dirty="0"/>
              <a:t> de maths. (</a:t>
            </a:r>
            <a:r>
              <a:rPr lang="en-GB" b="1" i="0" dirty="0"/>
              <a:t>NB </a:t>
            </a:r>
            <a:r>
              <a:rPr lang="en-GB" b="0" i="0" dirty="0"/>
              <a:t>– point out to students that </a:t>
            </a:r>
            <a:r>
              <a:rPr lang="en-GB" b="0" i="1" dirty="0"/>
              <a:t>la </a:t>
            </a:r>
            <a:r>
              <a:rPr lang="en-GB" b="0" i="1" dirty="0" err="1"/>
              <a:t>classe</a:t>
            </a:r>
            <a:r>
              <a:rPr lang="en-GB" b="0" i="1" dirty="0"/>
              <a:t> </a:t>
            </a:r>
            <a:r>
              <a:rPr lang="en-GB" b="0" i="0" dirty="0"/>
              <a:t>takes the third person singular form </a:t>
            </a:r>
            <a:r>
              <a:rPr lang="en-GB" b="0" i="1" dirty="0"/>
              <a:t>fait</a:t>
            </a:r>
            <a:r>
              <a:rPr lang="en-GB" b="0" i="0" dirty="0"/>
              <a:t>).</a:t>
            </a:r>
            <a:endParaRPr lang="en-GB" b="0"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4. Pronouns revealed on clicks. Lists of activities (in English) are found on the next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5. After revealing the answer, teaching to draw attention to the usage of </a:t>
            </a:r>
            <a:r>
              <a:rPr lang="en-GB" b="0" i="1" dirty="0"/>
              <a:t>quoi</a:t>
            </a:r>
            <a:r>
              <a:rPr lang="en-GB" b="0" i="0" dirty="0"/>
              <a:t> (after the verb).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6. The speech bubble draws explicit attention to the word order here, and teacher should continue to point it out throughout the sequence, whenever it occurs. Students will use the construction in oral activities later in this sequence.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Word frequency of cognates used (1 is the most frequent word in French): </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maths [3438], </a:t>
            </a:r>
            <a:r>
              <a:rPr lang="fr-FR" sz="1200" i="0" dirty="0">
                <a:solidFill>
                  <a:schemeClr val="accent1">
                    <a:lumMod val="50000"/>
                  </a:schemeClr>
                </a:solidFill>
                <a:latin typeface="Century Gothic" panose="020B0502020202020204" pitchFamily="34" charset="0"/>
              </a:rPr>
              <a:t>compliqué [3324], scolaire [1993], injuste [2575], comparaison [2244], fin [111], cours [169], bisous [&gt;5000]</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FR" sz="120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i="0" dirty="0" err="1">
                <a:solidFill>
                  <a:schemeClr val="accent1">
                    <a:lumMod val="50000"/>
                  </a:schemeClr>
                </a:solidFill>
                <a:latin typeface="Century Gothic" panose="020B0502020202020204" pitchFamily="34" charset="0"/>
              </a:rPr>
              <a:t>Students</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may</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need</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some</a:t>
            </a:r>
            <a:r>
              <a:rPr lang="fr-FR" sz="1200" i="0" dirty="0">
                <a:solidFill>
                  <a:schemeClr val="accent1">
                    <a:lumMod val="50000"/>
                  </a:schemeClr>
                </a:solidFill>
                <a:latin typeface="Century Gothic" panose="020B0502020202020204" pitchFamily="34" charset="0"/>
              </a:rPr>
              <a:t> extra help </a:t>
            </a:r>
            <a:r>
              <a:rPr lang="fr-FR" sz="1200" i="0" dirty="0" err="1">
                <a:solidFill>
                  <a:schemeClr val="accent1">
                    <a:lumMod val="50000"/>
                  </a:schemeClr>
                </a:solidFill>
                <a:latin typeface="Century Gothic" panose="020B0502020202020204" pitchFamily="34" charset="0"/>
              </a:rPr>
              <a:t>working</a:t>
            </a:r>
            <a:r>
              <a:rPr lang="fr-FR" sz="1200" i="0" dirty="0">
                <a:solidFill>
                  <a:schemeClr val="accent1">
                    <a:lumMod val="50000"/>
                  </a:schemeClr>
                </a:solidFill>
                <a:latin typeface="Century Gothic" panose="020B0502020202020204" pitchFamily="34" charset="0"/>
              </a:rPr>
              <a:t> out the </a:t>
            </a:r>
            <a:r>
              <a:rPr lang="fr-FR" sz="1200" i="0" dirty="0" err="1">
                <a:solidFill>
                  <a:schemeClr val="accent1">
                    <a:lumMod val="50000"/>
                  </a:schemeClr>
                </a:solidFill>
                <a:latin typeface="Century Gothic" panose="020B0502020202020204" pitchFamily="34" charset="0"/>
              </a:rPr>
              <a:t>meaning</a:t>
            </a:r>
            <a:r>
              <a:rPr lang="fr-FR" sz="1200" i="0" dirty="0">
                <a:solidFill>
                  <a:schemeClr val="accent1">
                    <a:lumMod val="50000"/>
                  </a:schemeClr>
                </a:solidFill>
                <a:latin typeface="Century Gothic" panose="020B0502020202020204" pitchFamily="34" charset="0"/>
              </a:rPr>
              <a:t> of </a:t>
            </a:r>
            <a:r>
              <a:rPr lang="fr-FR" sz="1200" i="1" dirty="0">
                <a:solidFill>
                  <a:schemeClr val="accent1">
                    <a:lumMod val="50000"/>
                  </a:schemeClr>
                </a:solidFill>
                <a:latin typeface="Century Gothic" panose="020B0502020202020204" pitchFamily="34" charset="0"/>
              </a:rPr>
              <a:t>les fêtes de fin des cours. </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54612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i="0" dirty="0">
                <a:solidFill>
                  <a:schemeClr val="accent1">
                    <a:lumMod val="50000"/>
                  </a:schemeClr>
                </a:solidFill>
                <a:latin typeface="Century Gothic" panose="020B0502020202020204" pitchFamily="34" charset="0"/>
              </a:rPr>
              <a:t>Answers to the activity on the previous slide. Activities on each list appear on clicks in the order they are mentioned in the text.</a:t>
            </a:r>
            <a:endParaRPr lang="fr-FR" sz="1200" i="0" dirty="0">
              <a:solidFill>
                <a:schemeClr val="accent1">
                  <a:lumMod val="50000"/>
                </a:schemeClr>
              </a:solidFill>
              <a:latin typeface="Century Gothic" panose="020B0502020202020204" pitchFamily="34" charset="0"/>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77513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a:t>
            </a:r>
            <a:r>
              <a:rPr lang="en-GB" b="0" i="0" dirty="0"/>
              <a:t> </a:t>
            </a:r>
            <a:r>
              <a:rPr lang="en-GB" b="1" i="0" dirty="0"/>
              <a:t>5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Aural recognition of 3</a:t>
            </a:r>
            <a:r>
              <a:rPr lang="en-GB" b="0" i="0" baseline="30000" dirty="0"/>
              <a:t>rd</a:t>
            </a:r>
            <a:r>
              <a:rPr lang="en-GB" b="0" i="0" dirty="0"/>
              <a:t> person singular and 2</a:t>
            </a:r>
            <a:r>
              <a:rPr lang="en-GB" b="0" i="0" baseline="30000" dirty="0"/>
              <a:t>nd</a:t>
            </a:r>
            <a:r>
              <a:rPr lang="en-GB" b="0" i="0" dirty="0"/>
              <a:t> person plural forms of </a:t>
            </a:r>
            <a:r>
              <a:rPr lang="en-GB" b="0" i="1" dirty="0"/>
              <a:t>faire.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Click numbers to hear sentences with the pronoun omitted.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Students decide whether they think Antoine or his parents are doing the activity, using their knowledge of person singular and 2</a:t>
            </a:r>
            <a:r>
              <a:rPr lang="en-GB" b="0" i="0" baseline="30000" dirty="0"/>
              <a:t>nd</a:t>
            </a:r>
            <a:r>
              <a:rPr lang="en-GB" b="0" i="0" dirty="0"/>
              <a:t> person plural forms of </a:t>
            </a:r>
            <a:r>
              <a:rPr lang="en-GB" b="0" i="1" dirty="0"/>
              <a:t>faire </a:t>
            </a:r>
            <a:r>
              <a:rPr lang="en-GB" b="0" i="0" dirty="0"/>
              <a:t>to guide them. </a:t>
            </a:r>
            <a:r>
              <a:rPr lang="en-GB" b="1" i="0" dirty="0"/>
              <a:t>NB: </a:t>
            </a:r>
            <a:r>
              <a:rPr lang="en-GB" b="0" i="0" dirty="0"/>
              <a:t>question items are chosen to avoid use of </a:t>
            </a:r>
            <a:r>
              <a:rPr lang="en-GB" b="0" i="1" dirty="0"/>
              <a:t>fait</a:t>
            </a:r>
            <a:r>
              <a:rPr lang="en-GB" b="0" i="0" dirty="0"/>
              <a:t> + indefinite article as the liaison which may occur as a result (</a:t>
            </a:r>
            <a:r>
              <a:rPr lang="en-GB" b="0" i="1" dirty="0"/>
              <a:t>fai</a:t>
            </a:r>
            <a:r>
              <a:rPr lang="en-GB" b="1" i="1" dirty="0"/>
              <a:t>t</a:t>
            </a:r>
            <a:r>
              <a:rPr lang="en-GB" b="0" i="1" dirty="0"/>
              <a:t> </a:t>
            </a:r>
            <a:r>
              <a:rPr lang="en-GB" b="1" i="1" dirty="0"/>
              <a:t>u</a:t>
            </a:r>
            <a:r>
              <a:rPr lang="en-GB" b="0" i="1" dirty="0"/>
              <a:t>n</a:t>
            </a:r>
            <a:r>
              <a:rPr lang="en-GB" b="0" i="0" dirty="0"/>
              <a:t> and </a:t>
            </a:r>
            <a:r>
              <a:rPr lang="en-GB" b="0" i="1" dirty="0" err="1"/>
              <a:t>fai</a:t>
            </a:r>
            <a:r>
              <a:rPr lang="en-GB" b="1" i="1" dirty="0" err="1"/>
              <a:t>tes</a:t>
            </a:r>
            <a:r>
              <a:rPr lang="en-GB" b="0" i="1" dirty="0"/>
              <a:t> </a:t>
            </a:r>
            <a:r>
              <a:rPr lang="en-GB" b="1" i="1" dirty="0"/>
              <a:t>u</a:t>
            </a:r>
            <a:r>
              <a:rPr lang="en-GB" b="0" i="1" dirty="0"/>
              <a:t>n</a:t>
            </a:r>
            <a:r>
              <a:rPr lang="en-GB" b="0" i="0" dirty="0"/>
              <a:t>) would make the forms of </a:t>
            </a:r>
            <a:r>
              <a:rPr lang="en-GB" b="0" i="1" dirty="0"/>
              <a:t>faire</a:t>
            </a:r>
            <a:r>
              <a:rPr lang="en-GB" b="0" i="0" dirty="0"/>
              <a:t> very hard to distinguish in a listening exercise.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3. Teacher to elicit answers by asking e.g. ‘</a:t>
            </a:r>
            <a:r>
              <a:rPr lang="en-GB" b="0" i="1" dirty="0"/>
              <a:t>Qui fait la </a:t>
            </a:r>
            <a:r>
              <a:rPr lang="en-GB" b="0" i="1" dirty="0" err="1"/>
              <a:t>liste</a:t>
            </a:r>
            <a:r>
              <a:rPr lang="en-GB" b="0" i="1" dirty="0"/>
              <a:t> </a:t>
            </a:r>
            <a:r>
              <a:rPr lang="en-GB" b="0" i="0" dirty="0"/>
              <a:t>?’ Students respond e.g. ‘</a:t>
            </a:r>
            <a:r>
              <a:rPr lang="en-GB" b="0" i="1" dirty="0"/>
              <a:t>Antoine fait la </a:t>
            </a:r>
            <a:r>
              <a:rPr lang="en-GB" b="0" i="1" dirty="0" err="1"/>
              <a:t>liste</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4. Answers revealed on clicks. Full audio, with pronouns included, may be found on the next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[Antoine] fait la </a:t>
            </a:r>
            <a:r>
              <a:rPr lang="en-GB" b="0" i="0" dirty="0" err="1"/>
              <a:t>liste</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[Antoine] fait les </a:t>
            </a:r>
            <a:r>
              <a:rPr lang="en-GB" b="0" i="0" dirty="0" err="1"/>
              <a:t>magasins</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t>
            </a:r>
            <a:r>
              <a:rPr lang="en-GB" b="0" i="0" dirty="0" err="1"/>
              <a:t>Vous</a:t>
            </a:r>
            <a:r>
              <a:rPr lang="en-GB" b="0" i="0" dirty="0"/>
              <a:t>] </a:t>
            </a:r>
            <a:r>
              <a:rPr lang="en-GB" b="0" i="0" dirty="0" err="1"/>
              <a:t>faites</a:t>
            </a:r>
            <a:r>
              <a:rPr lang="en-GB" b="0" i="0" dirty="0"/>
              <a:t> la cuisine.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t>
            </a:r>
            <a:r>
              <a:rPr lang="en-GB" b="0" i="0" dirty="0" err="1"/>
              <a:t>Vous</a:t>
            </a:r>
            <a:r>
              <a:rPr lang="en-GB" b="0" i="0" dirty="0"/>
              <a:t>] </a:t>
            </a:r>
            <a:r>
              <a:rPr lang="en-GB" b="0" i="0" dirty="0" err="1"/>
              <a:t>faites</a:t>
            </a:r>
            <a:r>
              <a:rPr lang="en-GB" b="0" i="0" dirty="0"/>
              <a:t> le ménage.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[Antoine] fait le </a:t>
            </a:r>
            <a:r>
              <a:rPr lang="en-GB" sz="1200" b="0" i="0" u="none" strike="noStrike" cap="none" dirty="0">
                <a:solidFill>
                  <a:schemeClr val="dk1"/>
                </a:solidFill>
                <a:effectLst/>
                <a:latin typeface="Calibri"/>
                <a:ea typeface="Calibri"/>
                <a:cs typeface="Calibri"/>
                <a:sym typeface="Calibri"/>
              </a:rPr>
              <a:t>gâteau.</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cs typeface="Calibri"/>
                <a:sym typeface="Calibri"/>
              </a:rPr>
              <a:t>[</a:t>
            </a:r>
            <a:r>
              <a:rPr lang="en-GB" sz="1200" b="0" i="0" u="none" strike="noStrike" cap="none" dirty="0" err="1">
                <a:solidFill>
                  <a:schemeClr val="dk1"/>
                </a:solidFill>
                <a:effectLst/>
                <a:latin typeface="Calibri"/>
                <a:cs typeface="Calibri"/>
                <a:sym typeface="Calibri"/>
              </a:rPr>
              <a:t>Vous</a:t>
            </a:r>
            <a:r>
              <a:rPr lang="en-GB" sz="1200" b="0" i="0" u="none" strike="noStrike" cap="none" dirty="0">
                <a:solidFill>
                  <a:schemeClr val="dk1"/>
                </a:solidFill>
                <a:effectLst/>
                <a:latin typeface="Calibri"/>
                <a:cs typeface="Calibri"/>
                <a:sym typeface="Calibri"/>
              </a:rPr>
              <a:t>] </a:t>
            </a:r>
            <a:r>
              <a:rPr lang="en-GB" sz="1200" b="0" i="0" u="none" strike="noStrike" cap="none" dirty="0" err="1">
                <a:solidFill>
                  <a:schemeClr val="dk1"/>
                </a:solidFill>
                <a:effectLst/>
                <a:latin typeface="Calibri"/>
                <a:cs typeface="Calibri"/>
                <a:sym typeface="Calibri"/>
              </a:rPr>
              <a:t>faites</a:t>
            </a:r>
            <a:r>
              <a:rPr lang="en-GB" sz="1200" b="0" i="0" u="none" strike="noStrike" cap="none" dirty="0">
                <a:solidFill>
                  <a:schemeClr val="dk1"/>
                </a:solidFill>
                <a:effectLst/>
                <a:latin typeface="Calibri"/>
                <a:cs typeface="Calibri"/>
                <a:sym typeface="Calibri"/>
              </a:rPr>
              <a:t> </a:t>
            </a:r>
            <a:r>
              <a:rPr lang="en-GB" b="0" i="0" dirty="0"/>
              <a:t>les </a:t>
            </a:r>
            <a:r>
              <a:rPr lang="en-GB" b="0" i="0" dirty="0" err="1"/>
              <a:t>sandwichs</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0" i="0" dirty="0" err="1"/>
              <a:t>anniversaire</a:t>
            </a:r>
            <a:r>
              <a:rPr lang="en-GB" b="0" i="0" dirty="0"/>
              <a:t> [2043]; </a:t>
            </a:r>
            <a:r>
              <a:rPr lang="en-GB" sz="1200" b="0" i="0" u="none" strike="noStrike" cap="none" dirty="0">
                <a:solidFill>
                  <a:schemeClr val="dk1"/>
                </a:solidFill>
                <a:effectLst/>
                <a:latin typeface="Calibri"/>
                <a:ea typeface="Calibri"/>
                <a:cs typeface="Calibri"/>
                <a:sym typeface="Calibri"/>
              </a:rPr>
              <a:t>gâteau [4845]; sandwich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4258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Answers to the listening activity on the previous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Full audio (including pronoun) plays on clicking individual numbers.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Teacher to lead </a:t>
            </a:r>
            <a:r>
              <a:rPr lang="en-GB" b="1" i="0" dirty="0"/>
              <a:t>pronunciation practice</a:t>
            </a:r>
            <a:r>
              <a:rPr lang="en-GB" b="0" i="0" dirty="0"/>
              <a:t> so students practise the difference between </a:t>
            </a:r>
            <a:r>
              <a:rPr lang="en-GB" b="0" i="1" dirty="0"/>
              <a:t>fait</a:t>
            </a:r>
            <a:r>
              <a:rPr lang="en-GB" b="0" i="0" dirty="0"/>
              <a:t> and </a:t>
            </a:r>
            <a:r>
              <a:rPr lang="en-GB" b="0" i="1" dirty="0" err="1"/>
              <a:t>faites</a:t>
            </a:r>
            <a:r>
              <a:rPr lang="en-GB" b="0" i="0" dirty="0"/>
              <a:t>.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chemeClr val="accent1">
                    <a:lumMod val="50000"/>
                  </a:schemeClr>
                </a:solidFill>
              </a:rPr>
              <a:t>Antoine </a:t>
            </a:r>
            <a:r>
              <a:rPr lang="en-GB" b="0" i="0" dirty="0"/>
              <a:t>fait la </a:t>
            </a:r>
            <a:r>
              <a:rPr lang="en-GB" b="0" i="0" dirty="0" err="1"/>
              <a:t>liste</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chemeClr val="accent1">
                    <a:lumMod val="50000"/>
                  </a:schemeClr>
                </a:solidFill>
              </a:rPr>
              <a:t>Antoine</a:t>
            </a:r>
            <a:r>
              <a:rPr lang="en-GB" b="0" i="0" dirty="0"/>
              <a:t> fait les </a:t>
            </a:r>
            <a:r>
              <a:rPr lang="en-GB" b="0" i="0" dirty="0" err="1"/>
              <a:t>magasins</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err="1"/>
              <a:t>Vous</a:t>
            </a:r>
            <a:r>
              <a:rPr lang="en-GB" b="0" i="0" dirty="0"/>
              <a:t> </a:t>
            </a:r>
            <a:r>
              <a:rPr lang="en-GB" b="0" i="0" dirty="0" err="1"/>
              <a:t>faites</a:t>
            </a:r>
            <a:r>
              <a:rPr lang="en-GB" b="0" i="0" dirty="0"/>
              <a:t> la cuisine.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err="1"/>
              <a:t>Vous</a:t>
            </a:r>
            <a:r>
              <a:rPr lang="en-GB" b="0" i="0" dirty="0"/>
              <a:t> </a:t>
            </a:r>
            <a:r>
              <a:rPr lang="en-GB" b="0" i="0" dirty="0" err="1"/>
              <a:t>faites</a:t>
            </a:r>
            <a:r>
              <a:rPr lang="en-GB" b="0" i="0" dirty="0"/>
              <a:t> le ménage.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chemeClr val="accent1">
                    <a:lumMod val="50000"/>
                  </a:schemeClr>
                </a:solidFill>
              </a:rPr>
              <a:t>Antoine</a:t>
            </a:r>
            <a:r>
              <a:rPr lang="en-GB" b="0" i="0" dirty="0"/>
              <a:t> fait le </a:t>
            </a:r>
            <a:r>
              <a:rPr lang="en-GB" sz="1200" b="0" i="0" u="none" strike="noStrike" cap="none" dirty="0">
                <a:solidFill>
                  <a:schemeClr val="dk1"/>
                </a:solidFill>
                <a:effectLst/>
                <a:latin typeface="Calibri"/>
                <a:ea typeface="Calibri"/>
                <a:cs typeface="Calibri"/>
                <a:sym typeface="Calibri"/>
              </a:rPr>
              <a:t>gâteau.</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err="1">
                <a:solidFill>
                  <a:schemeClr val="dk1"/>
                </a:solidFill>
                <a:effectLst/>
                <a:latin typeface="Calibri"/>
                <a:cs typeface="Calibri"/>
                <a:sym typeface="Calibri"/>
              </a:rPr>
              <a:t>Vous</a:t>
            </a:r>
            <a:r>
              <a:rPr lang="en-GB" sz="1200" b="0" i="0" u="none" strike="noStrike" cap="none" dirty="0">
                <a:solidFill>
                  <a:schemeClr val="dk1"/>
                </a:solidFill>
                <a:effectLst/>
                <a:latin typeface="Calibri"/>
                <a:cs typeface="Calibri"/>
                <a:sym typeface="Calibri"/>
              </a:rPr>
              <a:t> </a:t>
            </a:r>
            <a:r>
              <a:rPr lang="en-GB" sz="1200" b="0" i="0" u="none" strike="noStrike" cap="none" dirty="0" err="1">
                <a:solidFill>
                  <a:schemeClr val="dk1"/>
                </a:solidFill>
                <a:effectLst/>
                <a:latin typeface="Calibri"/>
                <a:cs typeface="Calibri"/>
                <a:sym typeface="Calibri"/>
              </a:rPr>
              <a:t>faites</a:t>
            </a:r>
            <a:r>
              <a:rPr lang="en-GB" sz="1200" b="0" i="0" u="none" strike="noStrike" cap="none" dirty="0">
                <a:solidFill>
                  <a:schemeClr val="dk1"/>
                </a:solidFill>
                <a:effectLst/>
                <a:latin typeface="Calibri"/>
                <a:cs typeface="Calibri"/>
                <a:sym typeface="Calibri"/>
              </a:rPr>
              <a:t> </a:t>
            </a:r>
            <a:r>
              <a:rPr lang="en-GB" b="0" i="0" dirty="0"/>
              <a:t>les </a:t>
            </a:r>
            <a:r>
              <a:rPr lang="en-GB" b="0" i="0" dirty="0" err="1"/>
              <a:t>sandwichs</a:t>
            </a:r>
            <a:r>
              <a:rPr lang="en-GB" b="0" i="0" dirty="0"/>
              <a:t>.</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12497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5 minutes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Aural recognition of 2</a:t>
            </a:r>
            <a:r>
              <a:rPr lang="en-GB" b="0" i="0" baseline="30000" dirty="0"/>
              <a:t>nd</a:t>
            </a:r>
            <a:r>
              <a:rPr lang="en-GB" b="0" i="0" dirty="0"/>
              <a:t> person singular and 1</a:t>
            </a:r>
            <a:r>
              <a:rPr lang="en-GB" b="0" i="0" baseline="30000" dirty="0"/>
              <a:t>st</a:t>
            </a:r>
            <a:r>
              <a:rPr lang="en-GB" b="0" i="0" dirty="0"/>
              <a:t> person plural forms of </a:t>
            </a:r>
            <a:r>
              <a:rPr lang="en-GB" b="0" i="1" dirty="0"/>
              <a:t>faire.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See procedure for slide 14.</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[Tu] </a:t>
            </a:r>
            <a:r>
              <a:rPr lang="en-GB" b="0" i="0" dirty="0" err="1"/>
              <a:t>fais</a:t>
            </a:r>
            <a:r>
              <a:rPr lang="en-GB" b="0" i="0" dirty="0"/>
              <a:t> un effort.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[Tu] </a:t>
            </a:r>
            <a:r>
              <a:rPr lang="en-GB" b="0" i="0" dirty="0" err="1"/>
              <a:t>fais</a:t>
            </a:r>
            <a:r>
              <a:rPr lang="en-GB" b="0" i="0" dirty="0"/>
              <a:t> les </a:t>
            </a:r>
            <a:r>
              <a:rPr lang="en-GB" b="0" i="0" dirty="0" err="1"/>
              <a:t>décorations</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[Nous] </a:t>
            </a:r>
            <a:r>
              <a:rPr lang="en-GB" b="0" i="0" dirty="0" err="1"/>
              <a:t>faisons</a:t>
            </a:r>
            <a:r>
              <a:rPr lang="en-GB" b="0" i="0" dirty="0"/>
              <a:t> la cuisine</a:t>
            </a:r>
            <a:r>
              <a:rPr lang="en-GB" sz="1200" b="0" i="0" u="none" strike="noStrike" cap="none" dirty="0">
                <a:solidFill>
                  <a:schemeClr val="dk1"/>
                </a:solidFill>
                <a:effectLst/>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[Tu] </a:t>
            </a:r>
            <a:r>
              <a:rPr lang="en-GB" b="0" i="0" dirty="0" err="1"/>
              <a:t>fais</a:t>
            </a:r>
            <a:r>
              <a:rPr lang="en-GB" b="0" i="0" dirty="0"/>
              <a:t> le lit.</a:t>
            </a:r>
            <a:endParaRPr lang="en-GB"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cs typeface="Calibri"/>
                <a:sym typeface="Calibri"/>
              </a:rPr>
              <a:t>[Nous] </a:t>
            </a:r>
            <a:r>
              <a:rPr lang="en-GB" sz="1200" b="0" i="0" u="none" strike="noStrike" cap="none" dirty="0" err="1">
                <a:solidFill>
                  <a:schemeClr val="dk1"/>
                </a:solidFill>
                <a:effectLst/>
                <a:latin typeface="Calibri"/>
                <a:cs typeface="Calibri"/>
                <a:sym typeface="Calibri"/>
              </a:rPr>
              <a:t>faisons</a:t>
            </a:r>
            <a:r>
              <a:rPr lang="en-GB" sz="1200" b="0" i="0" u="none" strike="noStrike" cap="none" dirty="0">
                <a:solidFill>
                  <a:schemeClr val="dk1"/>
                </a:solidFill>
                <a:effectLst/>
                <a:latin typeface="Calibri"/>
                <a:cs typeface="Calibri"/>
                <a:sym typeface="Calibri"/>
              </a:rPr>
              <a:t> </a:t>
            </a:r>
            <a:r>
              <a:rPr lang="en-GB" b="0" i="0" dirty="0" err="1"/>
              <a:t>une</a:t>
            </a:r>
            <a:r>
              <a:rPr lang="en-GB" b="0" i="0" dirty="0"/>
              <a:t> pause!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[Nous] </a:t>
            </a:r>
            <a:r>
              <a:rPr lang="en-GB" b="0" i="0" dirty="0" err="1"/>
              <a:t>faisons</a:t>
            </a:r>
            <a:r>
              <a:rPr lang="en-GB" b="0" i="0" dirty="0"/>
              <a:t> </a:t>
            </a:r>
            <a:r>
              <a:rPr lang="en-GB" b="0" i="0" dirty="0" err="1"/>
              <a:t>une</a:t>
            </a:r>
            <a:r>
              <a:rPr lang="en-GB" b="0" i="0" dirty="0"/>
              <a:t> </a:t>
            </a:r>
            <a:r>
              <a:rPr lang="en-GB" sz="1200" b="0" i="0" u="none" strike="noStrike" cap="none" dirty="0">
                <a:solidFill>
                  <a:schemeClr val="dk1"/>
                </a:solidFill>
                <a:effectLst/>
                <a:latin typeface="Calibri"/>
                <a:ea typeface="Calibri"/>
                <a:cs typeface="Calibri"/>
                <a:sym typeface="Calibri"/>
              </a:rPr>
              <a:t>promenade.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0" i="0" dirty="0" err="1"/>
              <a:t>décoration</a:t>
            </a:r>
            <a:r>
              <a:rPr lang="en-GB" b="0" i="0" dirty="0"/>
              <a:t> [&gt;5000]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8413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Answers to the listening activity on the previous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Full audio (including pronoun) plays on clicking individual numbers.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Teacher to lead pronunciation practice.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Tu </a:t>
            </a:r>
            <a:r>
              <a:rPr lang="en-GB" b="0" i="0" dirty="0" err="1"/>
              <a:t>fais</a:t>
            </a:r>
            <a:r>
              <a:rPr lang="en-GB" b="0" i="0" dirty="0"/>
              <a:t> un effort.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Tu </a:t>
            </a:r>
            <a:r>
              <a:rPr lang="en-GB" b="0" i="0" dirty="0" err="1"/>
              <a:t>fais</a:t>
            </a:r>
            <a:r>
              <a:rPr lang="en-GB" b="0" i="0" dirty="0"/>
              <a:t> les </a:t>
            </a:r>
            <a:r>
              <a:rPr lang="en-GB" b="0" i="0" dirty="0" err="1"/>
              <a:t>décorations</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Nous </a:t>
            </a:r>
            <a:r>
              <a:rPr lang="en-GB" b="0" i="0" dirty="0" err="1"/>
              <a:t>faisons</a:t>
            </a:r>
            <a:r>
              <a:rPr lang="en-GB" b="0" i="0" dirty="0"/>
              <a:t> la cuisine</a:t>
            </a:r>
            <a:r>
              <a:rPr lang="en-GB" sz="1200" b="0" i="0" u="none" strike="noStrike" cap="none" dirty="0">
                <a:solidFill>
                  <a:schemeClr val="dk1"/>
                </a:solidFill>
                <a:effectLst/>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Tu </a:t>
            </a:r>
            <a:r>
              <a:rPr lang="en-GB" b="0" i="0" dirty="0" err="1"/>
              <a:t>fais</a:t>
            </a:r>
            <a:r>
              <a:rPr lang="en-GB" b="0" i="0" dirty="0"/>
              <a:t> le lit.</a:t>
            </a:r>
            <a:endParaRPr lang="en-GB"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cs typeface="Calibri"/>
                <a:sym typeface="Calibri"/>
              </a:rPr>
              <a:t>Nous </a:t>
            </a:r>
            <a:r>
              <a:rPr lang="en-GB" sz="1200" b="0" i="0" u="none" strike="noStrike" cap="none" dirty="0" err="1">
                <a:solidFill>
                  <a:schemeClr val="dk1"/>
                </a:solidFill>
                <a:effectLst/>
                <a:latin typeface="Calibri"/>
                <a:cs typeface="Calibri"/>
                <a:sym typeface="Calibri"/>
              </a:rPr>
              <a:t>faisons</a:t>
            </a:r>
            <a:r>
              <a:rPr lang="en-GB" sz="1200" b="0" i="0" u="none" strike="noStrike" cap="none" dirty="0">
                <a:solidFill>
                  <a:schemeClr val="dk1"/>
                </a:solidFill>
                <a:effectLst/>
                <a:latin typeface="Calibri"/>
                <a:cs typeface="Calibri"/>
                <a:sym typeface="Calibri"/>
              </a:rPr>
              <a:t> </a:t>
            </a:r>
            <a:r>
              <a:rPr lang="en-GB" b="0" i="0" dirty="0" err="1"/>
              <a:t>une</a:t>
            </a:r>
            <a:r>
              <a:rPr lang="en-GB" b="0" i="0" dirty="0"/>
              <a:t> pause!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Nous </a:t>
            </a:r>
            <a:r>
              <a:rPr lang="en-GB" b="0" i="0" dirty="0" err="1"/>
              <a:t>faisons</a:t>
            </a:r>
            <a:r>
              <a:rPr lang="en-GB" b="0" i="0" dirty="0"/>
              <a:t> </a:t>
            </a:r>
            <a:r>
              <a:rPr lang="en-GB" b="0" i="0" dirty="0" err="1"/>
              <a:t>une</a:t>
            </a:r>
            <a:r>
              <a:rPr lang="en-GB" b="0" i="0" dirty="0"/>
              <a:t> </a:t>
            </a:r>
            <a:r>
              <a:rPr lang="en-GB" sz="1200" b="0" i="0" u="none" strike="noStrike" cap="none" dirty="0">
                <a:solidFill>
                  <a:schemeClr val="dk1"/>
                </a:solidFill>
                <a:effectLst/>
                <a:latin typeface="Calibri"/>
                <a:ea typeface="Calibri"/>
                <a:cs typeface="Calibri"/>
                <a:sym typeface="Calibri"/>
              </a:rPr>
              <a:t>promenade.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39394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r>
              <a:rPr lang="en-GB" b="1" i="0" dirty="0"/>
              <a:t>Timing: 5 minutes</a:t>
            </a:r>
          </a:p>
          <a:p>
            <a:pPr marL="0"/>
            <a:endParaRPr lang="en-GB" b="1" i="0" dirty="0"/>
          </a:p>
          <a:p>
            <a:pPr marL="0"/>
            <a:r>
              <a:rPr lang="en-GB" b="1" i="0" dirty="0"/>
              <a:t>Aim: </a:t>
            </a:r>
            <a:r>
              <a:rPr lang="en-GB" i="0" dirty="0"/>
              <a:t>Revisit vocabulary introduced in </a:t>
            </a:r>
            <a:r>
              <a:rPr lang="en-GB" b="1" i="0" dirty="0"/>
              <a:t>1.2.3 </a:t>
            </a:r>
            <a:r>
              <a:rPr lang="en-GB" i="0" dirty="0"/>
              <a:t>and encourage students to think about </a:t>
            </a:r>
            <a:r>
              <a:rPr lang="en-GB" b="0" i="0" dirty="0"/>
              <a:t>collocation by matching verbs with the nouns and adjectives with which they frequently occur with.</a:t>
            </a:r>
          </a:p>
          <a:p>
            <a:pPr marL="0"/>
            <a:endParaRPr lang="en-GB" b="0" i="0" dirty="0"/>
          </a:p>
          <a:p>
            <a:pPr marL="0"/>
            <a:r>
              <a:rPr lang="en-GB" b="1" i="0" dirty="0"/>
              <a:t>Procedure:</a:t>
            </a:r>
          </a:p>
          <a:p>
            <a:pPr marL="0" indent="0">
              <a:buNone/>
            </a:pPr>
            <a:r>
              <a:rPr lang="en-GB" b="0" i="0" dirty="0"/>
              <a:t>1. Teacher to explain to students that although there are several possible matches, some pairings occur more frequently than others in everyday language use, and they should used this principle (with reference to English) to guide them. For example, although it may grammatically correct to say </a:t>
            </a:r>
            <a:r>
              <a:rPr lang="en-GB" b="0" i="1" dirty="0" err="1"/>
              <a:t>cocher</a:t>
            </a:r>
            <a:r>
              <a:rPr lang="en-GB" b="0" i="1" dirty="0"/>
              <a:t> </a:t>
            </a:r>
            <a:r>
              <a:rPr lang="en-GB" b="0" i="1" dirty="0" err="1"/>
              <a:t>une</a:t>
            </a:r>
            <a:r>
              <a:rPr lang="en-GB" b="0" i="1" dirty="0"/>
              <a:t> solution</a:t>
            </a:r>
            <a:r>
              <a:rPr lang="en-GB" b="0" i="0" dirty="0"/>
              <a:t>/tick a solution, you are more likely to hear </a:t>
            </a:r>
            <a:r>
              <a:rPr lang="en-GB" b="0" i="1" dirty="0" err="1"/>
              <a:t>Cocher</a:t>
            </a:r>
            <a:r>
              <a:rPr lang="en-GB" b="0" i="1" dirty="0"/>
              <a:t> la </a:t>
            </a:r>
            <a:r>
              <a:rPr lang="en-GB" b="0" i="1" dirty="0" err="1"/>
              <a:t>la</a:t>
            </a:r>
            <a:r>
              <a:rPr lang="en-GB" b="0" i="1" dirty="0"/>
              <a:t> </a:t>
            </a:r>
            <a:r>
              <a:rPr lang="en-GB" b="0" i="1" dirty="0" err="1"/>
              <a:t>réponse</a:t>
            </a:r>
            <a:r>
              <a:rPr lang="en-GB" b="0" i="0" dirty="0"/>
              <a:t>/tick the answer. </a:t>
            </a:r>
          </a:p>
          <a:p>
            <a:pPr marL="0" indent="0">
              <a:buNone/>
            </a:pPr>
            <a:r>
              <a:rPr lang="en-GB" b="0" i="0" dirty="0"/>
              <a:t>2. The teacher should also advise students that they may only use each verb once, which will limit the number of possible combinations.</a:t>
            </a:r>
          </a:p>
          <a:p>
            <a:pPr marL="0" indent="0">
              <a:buNone/>
            </a:pPr>
            <a:r>
              <a:rPr lang="en-GB" b="0" i="0" dirty="0"/>
              <a:t>3. Before beginning the activity, the teacher may wish to recap the difference between the definite article, the indefinite article and ‘</a:t>
            </a:r>
            <a:r>
              <a:rPr lang="en-GB" b="0" i="0" dirty="0" err="1"/>
              <a:t>chaque</a:t>
            </a:r>
            <a:r>
              <a:rPr lang="en-GB" b="0" i="0" dirty="0"/>
              <a:t>’, highlight that these differences in meaning will affect the verbs with which the nouns can be used. For example, </a:t>
            </a:r>
            <a:r>
              <a:rPr lang="en-GB" b="0" i="1" dirty="0"/>
              <a:t>je </a:t>
            </a:r>
            <a:r>
              <a:rPr lang="en-GB" b="0" i="1" dirty="0" err="1"/>
              <a:t>travaille</a:t>
            </a:r>
            <a:r>
              <a:rPr lang="en-GB" b="0" i="1" dirty="0"/>
              <a:t> </a:t>
            </a:r>
            <a:r>
              <a:rPr lang="en-GB" b="0" i="1" dirty="0" err="1"/>
              <a:t>chaque</a:t>
            </a:r>
            <a:r>
              <a:rPr lang="en-GB" b="0" i="1" dirty="0"/>
              <a:t> </a:t>
            </a:r>
            <a:r>
              <a:rPr lang="en-GB" b="0" i="1" dirty="0" err="1"/>
              <a:t>semaine</a:t>
            </a:r>
            <a:r>
              <a:rPr lang="en-GB" b="0" i="1" dirty="0"/>
              <a:t>/</a:t>
            </a:r>
            <a:r>
              <a:rPr lang="en-GB" b="0" i="0" dirty="0"/>
              <a:t>I work every week is a highly frequent collocation; </a:t>
            </a:r>
            <a:r>
              <a:rPr lang="en-GB" b="0" i="1" dirty="0"/>
              <a:t>je </a:t>
            </a:r>
            <a:r>
              <a:rPr lang="en-GB" b="0" i="1" dirty="0" err="1"/>
              <a:t>travaille</a:t>
            </a:r>
            <a:r>
              <a:rPr lang="en-GB" b="0" i="1" dirty="0"/>
              <a:t> </a:t>
            </a:r>
            <a:r>
              <a:rPr lang="en-GB" b="0" i="1" dirty="0" err="1"/>
              <a:t>une</a:t>
            </a:r>
            <a:r>
              <a:rPr lang="en-GB" b="0" i="1" dirty="0"/>
              <a:t> </a:t>
            </a:r>
            <a:r>
              <a:rPr lang="en-GB" b="0" i="1" dirty="0" err="1"/>
              <a:t>semaine</a:t>
            </a:r>
            <a:r>
              <a:rPr lang="en-GB" b="0" i="0" dirty="0"/>
              <a:t>/I work (for) a week is less frequent (though not impossible)).</a:t>
            </a:r>
            <a:endParaRPr lang="en-GB" b="1" i="0" dirty="0"/>
          </a:p>
          <a:p>
            <a:pPr marL="0" indent="0">
              <a:buNone/>
            </a:pPr>
            <a:r>
              <a:rPr lang="en-GB" b="0" i="0" dirty="0"/>
              <a:t>4. Suggested answers appear on clicks, though there is room for some variation (e.g. </a:t>
            </a:r>
            <a:r>
              <a:rPr lang="en-GB" b="0" i="1" dirty="0"/>
              <a:t>donner </a:t>
            </a:r>
            <a:r>
              <a:rPr lang="en-GB" b="0" i="0" dirty="0"/>
              <a:t>works equally well with</a:t>
            </a:r>
            <a:r>
              <a:rPr lang="en-GB" b="0" i="1" dirty="0"/>
              <a:t> la </a:t>
            </a:r>
            <a:r>
              <a:rPr lang="en-GB" b="0" i="1" dirty="0" err="1"/>
              <a:t>réponse</a:t>
            </a:r>
            <a:r>
              <a:rPr lang="en-GB" b="0" i="1" dirty="0"/>
              <a:t>, la solution </a:t>
            </a:r>
            <a:r>
              <a:rPr lang="en-GB" b="0" i="0" dirty="0"/>
              <a:t>and </a:t>
            </a:r>
            <a:r>
              <a:rPr lang="en-GB" b="0" i="1" dirty="0"/>
              <a:t>le </a:t>
            </a:r>
            <a:r>
              <a:rPr lang="en-GB" b="0" i="1" dirty="0" err="1"/>
              <a:t>cadeau</a:t>
            </a:r>
            <a:r>
              <a:rPr lang="en-GB" b="0" i="0" dirty="0"/>
              <a:t>).</a:t>
            </a:r>
            <a:r>
              <a:rPr lang="en-GB" b="0" i="1" dirty="0"/>
              <a:t> </a:t>
            </a:r>
            <a:r>
              <a:rPr lang="en-GB" b="0" i="0" dirty="0"/>
              <a:t>Multiple answers may be accepted at the teacher’s discretion, provided that students can provide accurate translations!</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57389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third person plural form of </a:t>
            </a:r>
            <a:r>
              <a:rPr lang="en-GB" b="0" i="1" dirty="0"/>
              <a:t>faire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Revisit SSC [u]</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7.2.1.4 (introduce) </a:t>
            </a:r>
            <a:r>
              <a:rPr lang="fr-FR" sz="1200" b="0" i="0" u="none" strike="noStrike" cap="none" dirty="0">
                <a:solidFill>
                  <a:schemeClr val="dk1"/>
                </a:solidFill>
                <a:effectLst/>
                <a:latin typeface="Calibri"/>
                <a:ea typeface="Calibri"/>
                <a:cs typeface="Calibri"/>
                <a:sym typeface="Calibri"/>
              </a:rPr>
              <a:t>faisons [25], faites [25], font [25], attention [482], effort [388], exercice</a:t>
            </a:r>
            <a:r>
              <a:rPr lang="fr-FR" sz="1200" b="0" i="0" u="none" strike="noStrike" cap="none" baseline="30000" dirty="0">
                <a:solidFill>
                  <a:schemeClr val="dk1"/>
                </a:solidFill>
                <a:effectLst/>
                <a:latin typeface="Calibri"/>
                <a:ea typeface="Calibri"/>
                <a:cs typeface="Calibri"/>
                <a:sym typeface="Calibri"/>
              </a:rPr>
              <a:t>1</a:t>
            </a:r>
            <a:r>
              <a:rPr lang="fr-FR" sz="1200" b="0" i="0" u="none" strike="noStrike" cap="none" dirty="0">
                <a:solidFill>
                  <a:schemeClr val="dk1"/>
                </a:solidFill>
                <a:effectLst/>
                <a:latin typeface="Calibri"/>
                <a:ea typeface="Calibri"/>
                <a:cs typeface="Calibri"/>
                <a:sym typeface="Calibri"/>
              </a:rPr>
              <a:t> [1290], fête [1490], liste [924], d'accord [736]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7.2.1.1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cinq [288], deux [41], dix [372], douze (1664), huit [877], neuf [787], onze (2447), quatre [253], sept [905], six [450], trois [115], des [2 - 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7.1.2.3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aimer [242], cocher [&gt;5000], passer</a:t>
            </a:r>
            <a:r>
              <a:rPr lang="fr-FR" sz="1200" b="0" i="0" u="none" strike="noStrike" cap="none" baseline="30000" dirty="0">
                <a:solidFill>
                  <a:schemeClr val="dk1"/>
                </a:solidFill>
                <a:effectLst/>
                <a:latin typeface="Calibri"/>
                <a:ea typeface="Calibri"/>
                <a:cs typeface="Calibri"/>
                <a:sym typeface="Calibri"/>
              </a:rPr>
              <a:t>1</a:t>
            </a:r>
            <a:r>
              <a:rPr lang="fr-FR" sz="1200" b="0" i="0" u="none" strike="noStrike" cap="none" dirty="0">
                <a:solidFill>
                  <a:schemeClr val="dk1"/>
                </a:solidFill>
                <a:effectLst/>
                <a:latin typeface="Calibri"/>
                <a:ea typeface="Calibri"/>
                <a:cs typeface="Calibri"/>
                <a:sym typeface="Calibri"/>
              </a:rPr>
              <a:t> [90], porter</a:t>
            </a:r>
            <a:r>
              <a:rPr lang="fr-FR" sz="1200" b="0" i="0" u="none" strike="noStrike" cap="none" baseline="30000" dirty="0">
                <a:solidFill>
                  <a:schemeClr val="dk1"/>
                </a:solidFill>
                <a:effectLst/>
                <a:latin typeface="Calibri"/>
                <a:ea typeface="Calibri"/>
                <a:cs typeface="Calibri"/>
                <a:sym typeface="Calibri"/>
              </a:rPr>
              <a:t>1</a:t>
            </a:r>
            <a:r>
              <a:rPr lang="fr-FR" sz="1200" b="0" i="0" u="none" strike="noStrike" cap="none" dirty="0">
                <a:solidFill>
                  <a:schemeClr val="dk1"/>
                </a:solidFill>
                <a:effectLst/>
                <a:latin typeface="Calibri"/>
                <a:ea typeface="Calibri"/>
                <a:cs typeface="Calibri"/>
                <a:sym typeface="Calibri"/>
              </a:rPr>
              <a:t> [105], rester [100], trouver [83], école [477], moment [148], semaine [245], solution [608], uniforme [1801], chaque [151], à</a:t>
            </a:r>
            <a:r>
              <a:rPr lang="fr-FR" sz="1200" b="0" i="0" u="none" strike="noStrike" cap="none" baseline="30000" dirty="0">
                <a:solidFill>
                  <a:schemeClr val="dk1"/>
                </a:solidFill>
                <a:effectLst/>
                <a:latin typeface="Calibri"/>
                <a:ea typeface="Calibri"/>
                <a:cs typeface="Calibri"/>
                <a:sym typeface="Calibri"/>
              </a:rPr>
              <a:t>1</a:t>
            </a:r>
            <a:r>
              <a:rPr lang="fr-FR" sz="1200" b="0" i="0" u="none" strike="noStrike" cap="none" dirty="0">
                <a:solidFill>
                  <a:schemeClr val="dk1"/>
                </a:solidFill>
                <a:effectLst/>
                <a:latin typeface="Calibri"/>
                <a:ea typeface="Calibri"/>
                <a:cs typeface="Calibri"/>
                <a:sym typeface="Calibri"/>
              </a:rPr>
              <a:t> [4], avec [23]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pPr marL="0"/>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a:endParaRPr lang="en-CA" sz="1200" b="0" i="0" u="none" strike="noStrike" kern="1200" dirty="0">
              <a:solidFill>
                <a:schemeClr val="tx1"/>
              </a:solidFill>
              <a:effectLst/>
              <a:latin typeface="+mn-lt"/>
              <a:ea typeface="+mn-ea"/>
              <a:cs typeface="+mn-cs"/>
            </a:endParaRPr>
          </a:p>
          <a:p>
            <a:pPr marL="0"/>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attention, </a:t>
            </a:r>
            <a:r>
              <a:rPr lang="en-US" b="0" i="1" dirty="0">
                <a:solidFill>
                  <a:srgbClr val="000000"/>
                </a:solidFill>
                <a:effectLst/>
                <a:latin typeface="Arial" panose="020B0604020202020204" pitchFamily="34" charset="0"/>
              </a:rPr>
              <a:t>faire attention (à + noun): </a:t>
            </a:r>
            <a:r>
              <a:rPr lang="en-US" b="0" i="0" dirty="0">
                <a:solidFill>
                  <a:srgbClr val="000000"/>
                </a:solidFill>
                <a:effectLst/>
                <a:latin typeface="Arial" panose="020B0604020202020204" pitchFamily="34" charset="0"/>
              </a:rPr>
              <a:t>watch out! </a:t>
            </a:r>
            <a:r>
              <a:rPr lang="en-US" b="0" i="1" dirty="0">
                <a:solidFill>
                  <a:srgbClr val="000000"/>
                </a:solidFill>
                <a:effectLst/>
                <a:latin typeface="Arial" panose="020B0604020202020204" pitchFamily="34" charset="0"/>
              </a:rPr>
              <a:t>(to) watch out (for + noun)| watching out (for + noun)</a:t>
            </a:r>
            <a:endParaRPr lang="en-CA" sz="1200" b="0" i="1" u="none" strike="noStrike" kern="1200" dirty="0">
              <a:solidFill>
                <a:schemeClr val="tx1"/>
              </a:solidFill>
              <a:effectLst/>
              <a:latin typeface="+mn-lt"/>
              <a:ea typeface="+mn-ea"/>
              <a:cs typeface="+mn-cs"/>
            </a:endParaRPr>
          </a:p>
          <a:p>
            <a:pPr marL="0"/>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[u]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tu</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point to someone else as though</a:t>
            </a:r>
            <a:r>
              <a:rPr lang="en-GB" b="0" baseline="0" dirty="0"/>
              <a:t> addressing him/her ‘you’</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[u] </a:t>
            </a:r>
            <a:r>
              <a:rPr lang="en-GB" baseline="0" dirty="0"/>
              <a:t>sound, pronouncing </a:t>
            </a:r>
            <a:r>
              <a:rPr lang="en-GB" b="0" baseline="0" dirty="0"/>
              <a:t>”</a:t>
            </a:r>
            <a:r>
              <a:rPr lang="en-GB" b="1" baseline="0" dirty="0" err="1"/>
              <a:t>tu</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tu</a:t>
            </a:r>
            <a:r>
              <a:rPr lang="en-GB" baseline="0" dirty="0"/>
              <a:t> [112]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16169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5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Oral production of SSC [u]</a:t>
            </a: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Using this colour-coded version of the related reading activity in lesson 1, teachers should revise the following points: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 </a:t>
            </a:r>
            <a:r>
              <a:rPr lang="en-GB" b="1" i="0" dirty="0"/>
              <a:t>Four</a:t>
            </a:r>
            <a:r>
              <a:rPr lang="en-GB" b="0" i="0" dirty="0"/>
              <a:t> sounds are represented by the letter ‘u’ in English: </a:t>
            </a:r>
            <a:r>
              <a:rPr lang="en-GB" b="0" i="1" dirty="0"/>
              <a:t>pl</a:t>
            </a:r>
            <a:r>
              <a:rPr lang="en-GB" b="1" i="1" dirty="0"/>
              <a:t>u</a:t>
            </a:r>
            <a:r>
              <a:rPr lang="en-GB" b="0" i="1" dirty="0"/>
              <a:t>s/b</a:t>
            </a:r>
            <a:r>
              <a:rPr lang="en-GB" b="1" i="1" dirty="0"/>
              <a:t>u</a:t>
            </a:r>
            <a:r>
              <a:rPr lang="en-GB" b="0" i="1" dirty="0"/>
              <a:t>dget/m</a:t>
            </a:r>
            <a:r>
              <a:rPr lang="en-GB" b="1" i="1" dirty="0"/>
              <a:t>u</a:t>
            </a:r>
            <a:r>
              <a:rPr lang="en-GB" b="0" i="1" dirty="0"/>
              <a:t>ltiple; m</a:t>
            </a:r>
            <a:r>
              <a:rPr lang="en-GB" b="1" i="1" dirty="0"/>
              <a:t>u</a:t>
            </a:r>
            <a:r>
              <a:rPr lang="en-GB" b="0" i="1" dirty="0"/>
              <a:t>seum/</a:t>
            </a:r>
            <a:r>
              <a:rPr lang="en-GB" b="1" i="1" dirty="0"/>
              <a:t>u</a:t>
            </a:r>
            <a:r>
              <a:rPr lang="en-GB" b="0" i="1" dirty="0"/>
              <a:t>niversity/</a:t>
            </a:r>
            <a:r>
              <a:rPr lang="en-GB" b="1" i="1" dirty="0"/>
              <a:t>u</a:t>
            </a:r>
            <a:r>
              <a:rPr lang="en-GB" b="0" i="1" dirty="0"/>
              <a:t>sage; poll</a:t>
            </a:r>
            <a:r>
              <a:rPr lang="en-GB" b="1" i="1" dirty="0"/>
              <a:t>u</a:t>
            </a:r>
            <a:r>
              <a:rPr lang="en-GB" b="0" i="1" dirty="0"/>
              <a:t>tion/revol</a:t>
            </a:r>
            <a:r>
              <a:rPr lang="en-GB" b="1" i="1" dirty="0"/>
              <a:t>u</a:t>
            </a:r>
            <a:r>
              <a:rPr lang="en-GB" b="0" i="1" dirty="0"/>
              <a:t>tion; temperat</a:t>
            </a:r>
            <a:r>
              <a:rPr lang="en-GB" b="1" i="1" dirty="0"/>
              <a:t>u</a:t>
            </a:r>
            <a:r>
              <a:rPr lang="en-GB" b="0" i="1" dirty="0"/>
              <a:t>re/cult</a:t>
            </a:r>
            <a:r>
              <a:rPr lang="en-GB" b="1" i="1" dirty="0"/>
              <a:t>u</a:t>
            </a:r>
            <a:r>
              <a:rPr lang="en-GB" b="0" i="1" dirty="0"/>
              <a:t>re. </a:t>
            </a:r>
            <a:r>
              <a:rPr lang="en-GB" b="0" i="0" dirty="0"/>
              <a:t>In the French cognates, the ‘u’ is pronounced the same way in each case.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b/ Several of the words in blue, which contain SSC [u] in English, do not in French (</a:t>
            </a:r>
            <a:r>
              <a:rPr lang="en-GB" b="0" i="1" dirty="0"/>
              <a:t>routine, boutique, </a:t>
            </a:r>
            <a:r>
              <a:rPr lang="en-GB" b="0" i="1" dirty="0" err="1"/>
              <a:t>tourisme</a:t>
            </a:r>
            <a:r>
              <a:rPr lang="en-GB" b="0" i="0" dirty="0"/>
              <a:t>, </a:t>
            </a:r>
            <a:r>
              <a:rPr lang="en-GB" b="0" i="1" dirty="0"/>
              <a:t>troupe</a:t>
            </a:r>
            <a:r>
              <a:rPr lang="en-GB" b="0" i="0" dirty="0"/>
              <a:t>). Teachers to highlight the fact that students must therefore look at the </a:t>
            </a:r>
            <a:r>
              <a:rPr lang="en-GB" b="1" i="0" dirty="0"/>
              <a:t>spelling</a:t>
            </a:r>
            <a:r>
              <a:rPr lang="en-GB" b="0" i="0" dirty="0"/>
              <a:t>, rather than English pronunciation, to work out the correct sound. (NB: SSC [</a:t>
            </a:r>
            <a:r>
              <a:rPr lang="en-GB" b="0" i="0" dirty="0" err="1"/>
              <a:t>ou</a:t>
            </a:r>
            <a:r>
              <a:rPr lang="en-GB" b="0" i="0" dirty="0"/>
              <a:t>] is revisited in next week’s sequence).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Teacher elicits pronunciation by pointing at a word, and asking </a:t>
            </a:r>
            <a:r>
              <a:rPr lang="en-GB" b="0" i="1" dirty="0"/>
              <a:t>Comment </a:t>
            </a:r>
            <a:r>
              <a:rPr lang="en-GB" b="0" i="1" dirty="0" err="1"/>
              <a:t>dit</a:t>
            </a:r>
            <a:r>
              <a:rPr lang="en-GB" b="0" i="1" dirty="0"/>
              <a:t>-on? </a:t>
            </a:r>
            <a:r>
              <a:rPr lang="en-GB" b="0" i="0" dirty="0"/>
              <a:t>Students answer chorally.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3. Students check their pronunciation by listening to recordings, played on clicking individual words.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4. Students repeat.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plus [19], routine [4120], </a:t>
            </a:r>
            <a:r>
              <a:rPr lang="en-GB" baseline="0" dirty="0" err="1"/>
              <a:t>retourner</a:t>
            </a:r>
            <a:r>
              <a:rPr lang="en-GB" baseline="0" dirty="0"/>
              <a:t> [999], pollution [3073], boutique [3791], </a:t>
            </a:r>
            <a:r>
              <a:rPr lang="en-GB" baseline="0" dirty="0" err="1"/>
              <a:t>musée</a:t>
            </a:r>
            <a:r>
              <a:rPr lang="en-GB" baseline="0" dirty="0"/>
              <a:t> [2216], revolution [1617], culture [913], usage [863], </a:t>
            </a:r>
            <a:r>
              <a:rPr lang="en-GB" baseline="0" dirty="0" err="1"/>
              <a:t>université</a:t>
            </a:r>
            <a:r>
              <a:rPr lang="en-GB" baseline="0" dirty="0"/>
              <a:t> [1192], </a:t>
            </a:r>
            <a:r>
              <a:rPr lang="en-GB" baseline="0" dirty="0" err="1"/>
              <a:t>journaliste</a:t>
            </a:r>
            <a:r>
              <a:rPr lang="en-GB" baseline="0" dirty="0"/>
              <a:t> [1337], budget [962], </a:t>
            </a:r>
            <a:r>
              <a:rPr lang="en-GB" baseline="0" dirty="0" err="1"/>
              <a:t>température</a:t>
            </a:r>
            <a:r>
              <a:rPr lang="en-GB" baseline="0" dirty="0"/>
              <a:t> [2924], </a:t>
            </a:r>
            <a:r>
              <a:rPr lang="en-GB" baseline="0" dirty="0" err="1"/>
              <a:t>tourisme</a:t>
            </a:r>
            <a:r>
              <a:rPr lang="en-GB" baseline="0" dirty="0"/>
              <a:t> [2955], troupe [1282], multiple [2072], couple [1167], cousin [3387]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36543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 </a:t>
            </a:r>
            <a:r>
              <a:rPr lang="en-GB" b="0" dirty="0"/>
              <a:t>for 2 slides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Oral and written production of this week’s vocabulary items.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Working in groups of around 4, students sketch the grid and write six </a:t>
            </a:r>
            <a:r>
              <a:rPr lang="en-GB" b="1" dirty="0"/>
              <a:t>English</a:t>
            </a:r>
            <a:r>
              <a:rPr lang="en-GB" b="0" dirty="0"/>
              <a:t> words from this week’s list. </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2. They then take it in turns to act as ‘gamemaster,’ and read </a:t>
            </a:r>
            <a:r>
              <a:rPr lang="en-GB" b="1" dirty="0"/>
              <a:t>French</a:t>
            </a:r>
            <a:r>
              <a:rPr lang="en-GB" b="0" dirty="0"/>
              <a:t> words from the list at random until one of their classmates shouts ‘Lotto’.</a:t>
            </a:r>
          </a:p>
          <a:p>
            <a:pPr marL="0"/>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3057897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Now, students write six </a:t>
            </a:r>
            <a:r>
              <a:rPr lang="en-GB" b="1" dirty="0"/>
              <a:t>French</a:t>
            </a:r>
            <a:r>
              <a:rPr lang="en-GB" b="0" dirty="0"/>
              <a:t> words from the list. </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2. They then take it in turns to act as ‘gamemaster,’ and read </a:t>
            </a:r>
            <a:r>
              <a:rPr lang="en-GB" b="1" dirty="0"/>
              <a:t>English</a:t>
            </a:r>
            <a:r>
              <a:rPr lang="en-GB" b="0" dirty="0"/>
              <a:t> words from the list at random until one of their classmates shouts ‘Lotto’.</a:t>
            </a:r>
          </a:p>
          <a:p>
            <a:pPr marL="0"/>
            <a:endParaRPr lang="en-GB" b="0" dirty="0"/>
          </a:p>
          <a:p>
            <a:pPr marL="0"/>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2069374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3 minutes</a:t>
            </a:r>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Aim: </a:t>
            </a:r>
            <a:r>
              <a:rPr lang="en-GB" b="0" dirty="0"/>
              <a:t>To introduce the 3</a:t>
            </a:r>
            <a:r>
              <a:rPr lang="en-GB" b="0" baseline="30000" dirty="0"/>
              <a:t>rd</a:t>
            </a:r>
            <a:r>
              <a:rPr lang="en-GB" b="0" dirty="0"/>
              <a:t> person plural form of </a:t>
            </a:r>
            <a:r>
              <a:rPr lang="en-GB" b="0" i="1" dirty="0"/>
              <a:t>faire</a:t>
            </a:r>
            <a:r>
              <a:rPr lang="en-GB" b="0" i="0" dirty="0"/>
              <a:t>.</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i="0" baseline="0" dirty="0"/>
              <a:t>1. Teacher begins by recapping the meaning of pronouns </a:t>
            </a:r>
            <a:r>
              <a:rPr lang="en-GB" i="1" baseline="0" dirty="0" err="1"/>
              <a:t>ils</a:t>
            </a:r>
            <a:r>
              <a:rPr lang="en-GB" i="0" baseline="0" dirty="0"/>
              <a:t> and </a:t>
            </a:r>
            <a:r>
              <a:rPr lang="en-GB" i="1" baseline="0" dirty="0" err="1"/>
              <a:t>elles</a:t>
            </a:r>
            <a:r>
              <a:rPr lang="en-GB" i="0" baseline="0" dirty="0"/>
              <a:t>.</a:t>
            </a:r>
          </a:p>
          <a:p>
            <a:pPr marL="0" lvl="0" indent="0" algn="l" rtl="0">
              <a:spcBef>
                <a:spcPts val="0"/>
              </a:spcBef>
              <a:spcAft>
                <a:spcPts val="0"/>
              </a:spcAft>
              <a:buNone/>
            </a:pPr>
            <a:r>
              <a:rPr lang="en-GB" i="0" baseline="0" dirty="0"/>
              <a:t>2. Teacher to highlight that groups of named people (e.g. </a:t>
            </a:r>
            <a:r>
              <a:rPr lang="en-GB" sz="1200" dirty="0">
                <a:solidFill>
                  <a:schemeClr val="accent5">
                    <a:lumMod val="50000"/>
                  </a:schemeClr>
                </a:solidFill>
                <a:latin typeface="Century Gothic" panose="020B0502020202020204" pitchFamily="34" charset="0"/>
              </a:rPr>
              <a:t>Amir and </a:t>
            </a:r>
            <a:r>
              <a:rPr lang="en-GB" sz="1200" dirty="0" err="1">
                <a:solidFill>
                  <a:schemeClr val="accent5">
                    <a:lumMod val="50000"/>
                  </a:schemeClr>
                </a:solidFill>
                <a:latin typeface="Century Gothic" panose="020B0502020202020204" pitchFamily="34" charset="0"/>
              </a:rPr>
              <a:t>Léa</a:t>
            </a:r>
            <a:r>
              <a:rPr lang="en-GB" sz="1200" dirty="0">
                <a:solidFill>
                  <a:schemeClr val="accent5">
                    <a:lumMod val="50000"/>
                  </a:schemeClr>
                </a:solidFill>
                <a:latin typeface="Century Gothic" panose="020B0502020202020204" pitchFamily="34" charset="0"/>
              </a:rPr>
              <a:t>) also need the 3</a:t>
            </a:r>
            <a:r>
              <a:rPr lang="en-GB" sz="1200" baseline="30000" dirty="0">
                <a:solidFill>
                  <a:schemeClr val="accent5">
                    <a:lumMod val="50000"/>
                  </a:schemeClr>
                </a:solidFill>
                <a:latin typeface="Century Gothic" panose="020B0502020202020204" pitchFamily="34" charset="0"/>
              </a:rPr>
              <a:t>rd</a:t>
            </a:r>
            <a:r>
              <a:rPr lang="en-GB" sz="1200" dirty="0">
                <a:solidFill>
                  <a:schemeClr val="accent5">
                    <a:lumMod val="50000"/>
                  </a:schemeClr>
                </a:solidFill>
                <a:latin typeface="Century Gothic" panose="020B0502020202020204" pitchFamily="34" charset="0"/>
              </a:rPr>
              <a:t> person plural form.</a:t>
            </a:r>
            <a:endParaRPr lang="en-GB" sz="1200" i="0" baseline="0" dirty="0">
              <a:solidFill>
                <a:schemeClr val="accent5">
                  <a:lumMod val="50000"/>
                </a:schemeClr>
              </a:solidFill>
              <a:latin typeface="Century Gothic" panose="020B0502020202020204" pitchFamily="34" charset="0"/>
            </a:endParaRPr>
          </a:p>
          <a:p>
            <a:pPr marL="0" lvl="0" indent="0" algn="l" rtl="0">
              <a:spcBef>
                <a:spcPts val="0"/>
              </a:spcBef>
              <a:spcAft>
                <a:spcPts val="0"/>
              </a:spcAft>
              <a:buNone/>
            </a:pPr>
            <a:r>
              <a:rPr lang="en-GB" dirty="0"/>
              <a:t>3. Teacher</a:t>
            </a:r>
            <a:r>
              <a:rPr lang="en-GB" baseline="0" dirty="0"/>
              <a:t> to remind students that </a:t>
            </a:r>
            <a:r>
              <a:rPr lang="en-GB" i="1" baseline="0" dirty="0"/>
              <a:t>faire</a:t>
            </a:r>
            <a:r>
              <a:rPr lang="en-GB" i="0" baseline="0" dirty="0"/>
              <a:t> is </a:t>
            </a:r>
            <a:r>
              <a:rPr lang="en-GB" b="1" i="0" baseline="0" dirty="0"/>
              <a:t>highly irregular</a:t>
            </a:r>
            <a:r>
              <a:rPr lang="en-GB" b="0" i="0" baseline="0" dirty="0"/>
              <a:t> in French. As with </a:t>
            </a:r>
            <a:r>
              <a:rPr lang="en-GB" sz="1200" i="1" noProof="0" dirty="0" err="1">
                <a:solidFill>
                  <a:srgbClr val="EE6000"/>
                </a:solidFill>
                <a:cs typeface="Calibri" panose="020F0502020204030204" pitchFamily="34" charset="0"/>
              </a:rPr>
              <a:t>être</a:t>
            </a:r>
            <a:r>
              <a:rPr lang="en-GB" sz="1200" i="0" noProof="0" dirty="0">
                <a:solidFill>
                  <a:srgbClr val="EE6000"/>
                </a:solidFill>
                <a:cs typeface="Calibri" panose="020F0502020204030204" pitchFamily="34" charset="0"/>
              </a:rPr>
              <a:t>,</a:t>
            </a:r>
            <a:r>
              <a:rPr lang="en-GB" sz="1200" i="0" baseline="0" noProof="0" dirty="0">
                <a:solidFill>
                  <a:srgbClr val="EE6000"/>
                </a:solidFill>
                <a:cs typeface="Calibri" panose="020F0502020204030204" pitchFamily="34" charset="0"/>
              </a:rPr>
              <a:t> there is a different form for each pronoun.</a:t>
            </a:r>
          </a:p>
          <a:p>
            <a:pPr marL="0" lvl="0" indent="0" algn="l" rtl="0">
              <a:spcBef>
                <a:spcPts val="0"/>
              </a:spcBef>
              <a:spcAft>
                <a:spcPts val="0"/>
              </a:spcAft>
              <a:buNone/>
            </a:pPr>
            <a:r>
              <a:rPr lang="en-GB" dirty="0"/>
              <a:t>4. Teacher to draw attention to the SFC in </a:t>
            </a:r>
            <a:r>
              <a:rPr lang="en-GB" i="1" dirty="0"/>
              <a:t>fon</a:t>
            </a:r>
            <a:r>
              <a:rPr lang="en-GB" b="1" i="1" dirty="0"/>
              <a:t>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Word frequency (1 is the most frequent word in French): </a:t>
            </a:r>
            <a:br>
              <a:rPr lang="en-GB" baseline="0" dirty="0"/>
            </a:br>
            <a:r>
              <a:rPr lang="en-GB" b="0" i="1" dirty="0" err="1"/>
              <a:t>promesse</a:t>
            </a:r>
            <a:r>
              <a:rPr lang="en-GB" b="0" i="1" dirty="0"/>
              <a:t> </a:t>
            </a:r>
            <a:r>
              <a:rPr lang="en-GB" b="0" i="0" dirty="0"/>
              <a:t>[1184], </a:t>
            </a:r>
            <a:r>
              <a:rPr lang="en-GB" b="0" i="1" dirty="0"/>
              <a:t>queue </a:t>
            </a:r>
            <a:r>
              <a:rPr lang="en-GB" b="0" i="0" dirty="0"/>
              <a:t>[3255]</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61101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baseline="0" dirty="0"/>
              <a:t>Timing: 2 minutes</a:t>
            </a:r>
          </a:p>
          <a:p>
            <a:pPr marL="0" lvl="0" indent="0" algn="l" rtl="0">
              <a:spcBef>
                <a:spcPts val="0"/>
              </a:spcBef>
              <a:spcAft>
                <a:spcPts val="0"/>
              </a:spcAft>
              <a:buNone/>
            </a:pPr>
            <a:endParaRPr lang="en-GB" b="1" baseline="0" dirty="0"/>
          </a:p>
          <a:p>
            <a:pPr marL="0" lvl="0" indent="0" algn="l" rtl="0">
              <a:spcBef>
                <a:spcPts val="0"/>
              </a:spcBef>
              <a:spcAft>
                <a:spcPts val="0"/>
              </a:spcAft>
              <a:buNone/>
            </a:pPr>
            <a:r>
              <a:rPr lang="en-GB" b="1" baseline="0" dirty="0"/>
              <a:t>Aim: </a:t>
            </a:r>
            <a:r>
              <a:rPr lang="en-GB" b="0" baseline="0" dirty="0"/>
              <a:t>Revisiting t-liaison (this was previously introduced with </a:t>
            </a:r>
            <a:r>
              <a:rPr lang="en-GB" b="0" i="1" baseline="0" dirty="0" err="1"/>
              <a:t>c’est</a:t>
            </a:r>
            <a:r>
              <a:rPr lang="en-GB" b="0" i="0" baseline="0" dirty="0"/>
              <a:t> + indefinite article only in week 1.1.3).</a:t>
            </a:r>
            <a:endParaRPr lang="en-GB" b="1" baseline="0" dirty="0"/>
          </a:p>
          <a:p>
            <a:pPr marL="0" lvl="0" indent="0" algn="l" rtl="0">
              <a:spcBef>
                <a:spcPts val="0"/>
              </a:spcBef>
              <a:spcAft>
                <a:spcPts val="0"/>
              </a:spcAft>
              <a:buNone/>
            </a:pPr>
            <a:endParaRPr lang="en-GB" b="1" baseline="0" dirty="0"/>
          </a:p>
          <a:p>
            <a:pPr marL="0" lvl="0" indent="0" algn="l" rtl="0">
              <a:spcBef>
                <a:spcPts val="0"/>
              </a:spcBef>
              <a:spcAft>
                <a:spcPts val="0"/>
              </a:spcAft>
              <a:buNone/>
            </a:pPr>
            <a:r>
              <a:rPr lang="en-GB" baseline="0" dirty="0"/>
              <a:t>Pronunciation practice of </a:t>
            </a:r>
            <a:r>
              <a:rPr lang="en-GB" i="1" baseline="0" dirty="0"/>
              <a:t>font </a:t>
            </a:r>
            <a:r>
              <a:rPr lang="en-GB" i="0" baseline="0" dirty="0"/>
              <a:t>with and without liaison appears in the slides that follow.</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41694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3 minutes </a:t>
            </a:r>
            <a:r>
              <a:rPr lang="en-GB" b="0" i="0" dirty="0"/>
              <a:t>for 10 slides.</a:t>
            </a:r>
          </a:p>
          <a:p>
            <a:pPr marL="0" lvl="0" indent="0" algn="l" rtl="0">
              <a:spcBef>
                <a:spcPts val="0"/>
              </a:spcBef>
              <a:spcAft>
                <a:spcPts val="0"/>
              </a:spcAft>
              <a:buNone/>
            </a:pPr>
            <a:endParaRPr lang="en-GB" b="0" i="0"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a:t>
            </a:r>
            <a:r>
              <a:rPr lang="en-GB" i="0" dirty="0"/>
              <a:t>Listen</a:t>
            </a:r>
            <a:r>
              <a:rPr lang="en-GB" i="0" baseline="0" dirty="0"/>
              <a:t> and repeat.</a:t>
            </a:r>
          </a:p>
          <a:p>
            <a:pPr marL="0" lvl="0" indent="0" algn="l" rtl="0">
              <a:spcBef>
                <a:spcPts val="0"/>
              </a:spcBef>
              <a:spcAft>
                <a:spcPts val="0"/>
              </a:spcAft>
              <a:buNone/>
            </a:pPr>
            <a:r>
              <a:rPr lang="en-GB" i="0" baseline="0" dirty="0"/>
              <a:t>2. Highlight the SSC </a:t>
            </a:r>
            <a:r>
              <a:rPr lang="en-GB" i="1" baseline="0" dirty="0"/>
              <a:t>in fon</a:t>
            </a:r>
            <a:r>
              <a:rPr lang="en-GB" b="1" i="1" baseline="0" dirty="0"/>
              <a:t>t</a:t>
            </a:r>
            <a:r>
              <a:rPr lang="en-GB" i="0" baseline="0" dirty="0"/>
              <a:t>.</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Transcript:</a:t>
            </a:r>
          </a:p>
          <a:p>
            <a:pPr marL="0" lvl="0" indent="0" algn="l" rtl="0">
              <a:spcBef>
                <a:spcPts val="0"/>
              </a:spcBef>
              <a:spcAft>
                <a:spcPts val="0"/>
              </a:spcAft>
              <a:buNone/>
            </a:pPr>
            <a:r>
              <a:rPr lang="en-GB" b="0" i="0" baseline="0" dirty="0" err="1"/>
              <a:t>Ils</a:t>
            </a:r>
            <a:r>
              <a:rPr lang="en-GB" b="0" i="0" baseline="0" dirty="0"/>
              <a:t> font</a:t>
            </a:r>
            <a:endParaRPr lang="en-GB" b="0"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1438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a:t>
            </a:r>
            <a:r>
              <a:rPr lang="en-GB" i="0" dirty="0"/>
              <a:t>Listen</a:t>
            </a:r>
            <a:r>
              <a:rPr lang="en-GB" i="0" baseline="0" dirty="0"/>
              <a:t> and repeat.</a:t>
            </a:r>
          </a:p>
          <a:p>
            <a:pPr marL="0" lvl="0" indent="0" algn="l" rtl="0">
              <a:spcBef>
                <a:spcPts val="0"/>
              </a:spcBef>
              <a:spcAft>
                <a:spcPts val="0"/>
              </a:spcAft>
              <a:buNone/>
            </a:pPr>
            <a:r>
              <a:rPr lang="en-GB" i="0" baseline="0" dirty="0"/>
              <a:t>2. Highlight the SSC </a:t>
            </a:r>
            <a:r>
              <a:rPr lang="en-GB" i="1" baseline="0" dirty="0"/>
              <a:t>in fon</a:t>
            </a:r>
            <a:r>
              <a:rPr lang="en-GB" b="1" i="1" baseline="0" dirty="0"/>
              <a:t>t</a:t>
            </a:r>
            <a:r>
              <a:rPr lang="en-GB" i="0" baseline="0" dirty="0"/>
              <a:t>.</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Transcript</a:t>
            </a:r>
          </a:p>
          <a:p>
            <a:pPr marL="0" lvl="0" indent="0" algn="l" rtl="0">
              <a:spcBef>
                <a:spcPts val="0"/>
              </a:spcBef>
              <a:spcAft>
                <a:spcPts val="0"/>
              </a:spcAft>
              <a:buNone/>
            </a:pPr>
            <a:r>
              <a:rPr lang="en-GB" b="0" i="0" baseline="0" dirty="0" err="1"/>
              <a:t>Elles</a:t>
            </a:r>
            <a:r>
              <a:rPr lang="en-GB" b="0" i="0" baseline="0" dirty="0"/>
              <a:t> font</a:t>
            </a:r>
            <a:endParaRPr lang="en-GB" b="0"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53642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Transcript</a:t>
            </a:r>
          </a:p>
          <a:p>
            <a:pPr marL="0" lvl="0" indent="0" algn="l" rtl="0">
              <a:spcBef>
                <a:spcPts val="0"/>
              </a:spcBef>
              <a:spcAft>
                <a:spcPts val="0"/>
              </a:spcAft>
              <a:buNone/>
            </a:pPr>
            <a:r>
              <a:rPr lang="en-GB" b="0" i="0" baseline="0" dirty="0" err="1"/>
              <a:t>Ils</a:t>
            </a:r>
            <a:r>
              <a:rPr lang="en-GB" b="0" i="0" baseline="0" dirty="0"/>
              <a:t> font la cuisine</a:t>
            </a:r>
            <a:endParaRPr lang="en-GB" b="0"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34038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b="0" dirty="0" err="1"/>
              <a:t>Ils</a:t>
            </a:r>
            <a:r>
              <a:rPr lang="en-GB" b="0" dirty="0"/>
              <a:t> fon</a:t>
            </a:r>
            <a:r>
              <a:rPr lang="en-GB" b="0" u="sng" dirty="0"/>
              <a:t>t </a:t>
            </a:r>
            <a:r>
              <a:rPr lang="en-GB" b="0" u="sng" dirty="0" err="1"/>
              <a:t>u</a:t>
            </a:r>
            <a:r>
              <a:rPr lang="en-GB" b="0" u="none" dirty="0" err="1"/>
              <a:t>ne</a:t>
            </a:r>
            <a:r>
              <a:rPr lang="en-GB" b="0" u="none" dirty="0"/>
              <a:t> fête</a:t>
            </a:r>
            <a:endParaRPr b="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51953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Transcript:</a:t>
            </a:r>
            <a:br>
              <a:rPr lang="en-GB" b="1" dirty="0"/>
            </a:br>
            <a:r>
              <a:rPr lang="en-GB" b="0" dirty="0" err="1"/>
              <a:t>Elles</a:t>
            </a:r>
            <a:r>
              <a:rPr lang="en-GB" b="0" dirty="0"/>
              <a:t> font des </a:t>
            </a:r>
            <a:r>
              <a:rPr lang="en-GB" b="0" dirty="0" err="1"/>
              <a:t>exercices</a:t>
            </a:r>
            <a:r>
              <a:rPr lang="en-GB" b="0" dirty="0"/>
              <a:t> de </a:t>
            </a:r>
            <a:r>
              <a:rPr lang="en-GB" b="0" dirty="0" err="1"/>
              <a:t>français</a:t>
            </a:r>
            <a:endParaRPr b="1"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83362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69958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b="0" dirty="0" err="1"/>
              <a:t>Elles</a:t>
            </a:r>
            <a:r>
              <a:rPr lang="en-GB" b="0" dirty="0"/>
              <a:t> fon</a:t>
            </a:r>
            <a:r>
              <a:rPr lang="en-GB" b="0" u="sng" dirty="0"/>
              <a:t>t u</a:t>
            </a:r>
            <a:r>
              <a:rPr lang="en-GB" b="0" dirty="0"/>
              <a:t>n effort</a:t>
            </a:r>
            <a:endParaRPr b="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29788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b="0" dirty="0" err="1"/>
              <a:t>Ils</a:t>
            </a:r>
            <a:r>
              <a:rPr lang="en-GB" b="0" dirty="0"/>
              <a:t> font la queue</a:t>
            </a:r>
            <a:endParaRPr b="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35447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b="0" dirty="0" err="1"/>
              <a:t>Ils</a:t>
            </a:r>
            <a:r>
              <a:rPr lang="en-GB" b="0" dirty="0"/>
              <a:t> fon</a:t>
            </a:r>
            <a:r>
              <a:rPr lang="en-GB" b="0" u="sng" dirty="0"/>
              <a:t>t u</a:t>
            </a:r>
            <a:r>
              <a:rPr lang="en-GB" b="0" dirty="0"/>
              <a:t>n </a:t>
            </a:r>
            <a:r>
              <a:rPr kumimoji="0" lang="en-GB" sz="1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gâteau</a:t>
            </a:r>
            <a:endParaRPr b="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11462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b="0" dirty="0" err="1"/>
              <a:t>Elles</a:t>
            </a:r>
            <a:r>
              <a:rPr lang="en-GB" b="0" dirty="0"/>
              <a:t> font les courses</a:t>
            </a:r>
            <a:endParaRPr b="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06872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b="0" dirty="0" err="1"/>
              <a:t>Elles</a:t>
            </a:r>
            <a:r>
              <a:rPr lang="en-GB" b="0" dirty="0"/>
              <a:t> fon</a:t>
            </a:r>
            <a:r>
              <a:rPr lang="en-GB" b="0" u="sng" dirty="0"/>
              <a:t>t </a:t>
            </a:r>
            <a:r>
              <a:rPr lang="en-GB" b="0" u="sng" dirty="0" err="1"/>
              <a:t>u</a:t>
            </a:r>
            <a:r>
              <a:rPr lang="en-GB" b="0" dirty="0" err="1"/>
              <a:t>ne</a:t>
            </a:r>
            <a:r>
              <a:rPr lang="en-GB" b="0" dirty="0"/>
              <a:t> promenade</a:t>
            </a:r>
            <a:endParaRPr b="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122138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10 minutes </a:t>
            </a:r>
            <a:r>
              <a:rPr lang="en-GB" b="0" i="0" dirty="0"/>
              <a:t>for 2 slides.</a:t>
            </a: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dirty="0"/>
              <a:t>Written recognition of the 3</a:t>
            </a:r>
            <a:r>
              <a:rPr lang="en-GB" b="0" baseline="30000" dirty="0"/>
              <a:t>rd</a:t>
            </a:r>
            <a:r>
              <a:rPr lang="en-GB" b="0" dirty="0"/>
              <a:t> person singular and plural forms of </a:t>
            </a:r>
            <a:r>
              <a:rPr lang="en-GB" b="0" i="1" dirty="0"/>
              <a:t>faire</a:t>
            </a:r>
            <a:r>
              <a:rPr lang="en-GB" b="0" i="0" dirty="0"/>
              <a:t>.</a:t>
            </a: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Frist, students fill the blanks with the appropriate </a:t>
            </a:r>
            <a:r>
              <a:rPr lang="en-GB" b="0" i="0" dirty="0" err="1"/>
              <a:t>sbject</a:t>
            </a:r>
            <a:r>
              <a:rPr lang="en-GB" b="0" i="0" dirty="0"/>
              <a:t> (</a:t>
            </a:r>
            <a:r>
              <a:rPr lang="en-GB" b="0" i="1" dirty="0" err="1"/>
              <a:t>Noura</a:t>
            </a:r>
            <a:r>
              <a:rPr lang="en-GB" b="0" i="0" dirty="0"/>
              <a:t> or </a:t>
            </a:r>
            <a:r>
              <a:rPr lang="en-GB" b="0" i="1" dirty="0" err="1"/>
              <a:t>Maman</a:t>
            </a:r>
            <a:r>
              <a:rPr lang="en-GB" b="0" i="1" dirty="0"/>
              <a:t> et Papa</a:t>
            </a:r>
            <a:r>
              <a:rPr lang="en-GB" b="0" i="0" dirty="0"/>
              <a:t>), using their knowledge </a:t>
            </a:r>
            <a:r>
              <a:rPr lang="en-GB" b="0" dirty="0"/>
              <a:t>of the 3</a:t>
            </a:r>
            <a:r>
              <a:rPr lang="en-GB" b="0" baseline="30000" dirty="0"/>
              <a:t>rd</a:t>
            </a:r>
            <a:r>
              <a:rPr lang="en-GB" b="0" dirty="0"/>
              <a:t> person singular and plural forms of </a:t>
            </a:r>
            <a:r>
              <a:rPr lang="en-GB" b="0" i="1" dirty="0"/>
              <a:t>faire</a:t>
            </a:r>
            <a:r>
              <a:rPr lang="en-GB" b="0" i="0" dirty="0"/>
              <a:t>.</a:t>
            </a: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of </a:t>
            </a:r>
            <a:r>
              <a:rPr lang="en-GB" b="0" i="1" dirty="0"/>
              <a:t>faire</a:t>
            </a:r>
            <a:r>
              <a:rPr lang="en-GB" b="0" i="0" dirty="0"/>
              <a:t> to inform their choices.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Next, students make lists (in English) recording what Amir, </a:t>
            </a:r>
            <a:r>
              <a:rPr lang="en-GB" b="0" i="0" dirty="0" err="1"/>
              <a:t>Noura</a:t>
            </a:r>
            <a:r>
              <a:rPr lang="en-GB" b="0" i="0" dirty="0"/>
              <a:t> and their parents are doing.</a:t>
            </a:r>
            <a:endParaRPr lang="en-GB" sz="1200"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3. Teacher elicits responses by asking e.g. </a:t>
            </a:r>
            <a:r>
              <a:rPr kumimoji="0" lang="en-GB" sz="1200" b="0"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Qui font </a:t>
            </a:r>
            <a:r>
              <a:rPr kumimoji="0" lang="en-GB" sz="1200" b="0" i="1"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1200" b="0"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1200" b="0" i="1"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visite</a:t>
            </a:r>
            <a:r>
              <a:rPr kumimoji="0" lang="en-GB" sz="1200" b="0"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lang="en-GB" sz="1100" i="1" dirty="0">
                <a:solidFill>
                  <a:srgbClr val="4472C4">
                    <a:lumMod val="50000"/>
                  </a:srgbClr>
                </a:solidFill>
                <a:latin typeface="Century Gothic" panose="020B0502020202020204" pitchFamily="34" charset="0"/>
              </a:rPr>
              <a:t>de</a:t>
            </a:r>
            <a:r>
              <a:rPr kumimoji="0" lang="en-GB" sz="1200" b="0"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Cannes </a:t>
            </a:r>
            <a:r>
              <a:rPr lang="en-GB" b="0" i="1" dirty="0"/>
              <a:t>? </a:t>
            </a:r>
            <a:r>
              <a:rPr lang="en-GB" b="0" i="0" dirty="0"/>
              <a:t>Students respond chorally, e.g. </a:t>
            </a:r>
            <a:r>
              <a:rPr lang="en-GB" b="0" i="1" dirty="0"/>
              <a:t>Les parents </a:t>
            </a:r>
            <a:r>
              <a:rPr kumimoji="0" lang="en-GB" sz="1200" b="0"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font </a:t>
            </a:r>
            <a:r>
              <a:rPr kumimoji="0" lang="en-GB" sz="1200" b="0" i="1"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1200" b="0"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1200" b="0" i="1"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visite</a:t>
            </a:r>
            <a:r>
              <a:rPr kumimoji="0" lang="en-GB" sz="1200" b="0"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lang="en-GB" sz="1100" i="1" dirty="0">
                <a:solidFill>
                  <a:srgbClr val="4472C4">
                    <a:lumMod val="50000"/>
                  </a:srgbClr>
                </a:solidFill>
                <a:latin typeface="Century Gothic" panose="020B0502020202020204" pitchFamily="34" charset="0"/>
              </a:rPr>
              <a:t>de</a:t>
            </a:r>
            <a:r>
              <a:rPr kumimoji="0" lang="en-GB" sz="1200" b="0"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Cannes</a:t>
            </a:r>
            <a:r>
              <a:rPr lang="en-GB" b="0" i="1"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4. Subjects revealed on clicks. Lists of activities (in English) are found on the next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Word frequency of cognates used (1 is the most frequent word in French): </a:t>
            </a:r>
            <a:br>
              <a:rPr lang="en-GB" sz="1200" baseline="0" dirty="0"/>
            </a:br>
            <a:r>
              <a:rPr lang="en-GB" sz="1200" dirty="0">
                <a:solidFill>
                  <a:srgbClr val="5B9BD5">
                    <a:lumMod val="50000"/>
                  </a:srgbClr>
                </a:solidFill>
                <a:latin typeface="Century Gothic" panose="020B0502020202020204" pitchFamily="34" charset="0"/>
                <a:ea typeface="+mn-ea"/>
              </a:rPr>
              <a:t>week-end [2475], </a:t>
            </a:r>
            <a:r>
              <a:rPr kumimoji="0" lang="en-GB" sz="1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réponse</a:t>
            </a:r>
            <a:r>
              <a:rPr kumimoji="0" lang="en-GB" sz="1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[456], super [2993], gâteau [4845], gras [4018], </a:t>
            </a:r>
            <a:r>
              <a:rPr lang="fr-FR" sz="1800" b="0" i="0" u="none" strike="noStrike" dirty="0">
                <a:solidFill>
                  <a:srgbClr val="000000"/>
                </a:solidFill>
                <a:effectLst/>
                <a:latin typeface="Calibri" panose="020F0502020204030204" pitchFamily="34" charset="0"/>
              </a:rPr>
              <a:t>matinée</a:t>
            </a:r>
            <a:r>
              <a:rPr lang="fr-FR" dirty="0"/>
              <a:t> [3029],</a:t>
            </a:r>
            <a:r>
              <a:rPr kumimoji="0" lang="en-GB" sz="1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lang="en-GB" sz="1200" dirty="0">
                <a:solidFill>
                  <a:srgbClr val="5B9BD5">
                    <a:lumMod val="50000"/>
                  </a:srgbClr>
                </a:solidFill>
                <a:latin typeface="Century Gothic" panose="020B0502020202020204" pitchFamily="34" charset="0"/>
                <a:ea typeface="+mn-ea"/>
              </a:rPr>
              <a:t>fantastique [4107]</a:t>
            </a: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886426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i="0" dirty="0">
                <a:solidFill>
                  <a:schemeClr val="accent1">
                    <a:lumMod val="50000"/>
                  </a:schemeClr>
                </a:solidFill>
                <a:latin typeface="Century Gothic" panose="020B0502020202020204" pitchFamily="34" charset="0"/>
              </a:rPr>
              <a:t>Answers to the activity on the previous slide. Activities on each list appear on clicks in the order they are mentioned in the text.</a:t>
            </a:r>
            <a:endParaRPr lang="fr-FR" sz="1200" i="0" dirty="0">
              <a:solidFill>
                <a:schemeClr val="accent1">
                  <a:lumMod val="50000"/>
                </a:schemeClr>
              </a:solidFill>
              <a:latin typeface="Century Gothic" panose="020B0502020202020204" pitchFamily="34" charset="0"/>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580301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5 minutes </a:t>
            </a:r>
            <a:r>
              <a:rPr lang="en-GB" b="0" dirty="0"/>
              <a:t>for 4 slides</a:t>
            </a:r>
            <a:endParaRPr lang="en-GB" b="1"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Aim: </a:t>
            </a:r>
            <a:r>
              <a:rPr lang="en-GB" dirty="0"/>
              <a:t>To revisit the vocabulary from 2.1.1, and use the 3</a:t>
            </a:r>
            <a:r>
              <a:rPr lang="en-GB" baseline="30000" dirty="0"/>
              <a:t>rd</a:t>
            </a:r>
            <a:r>
              <a:rPr lang="en-GB" dirty="0"/>
              <a:t> person plural </a:t>
            </a:r>
            <a:r>
              <a:rPr lang="en-GB" i="1" dirty="0"/>
              <a:t>font</a:t>
            </a:r>
            <a:r>
              <a:rPr lang="en-GB" i="0" dirty="0"/>
              <a:t> in a different context.</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i="0" dirty="0"/>
              <a:t>1. Students read the questions on this example slide, and write the answers only, in full words, in their books.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dirty="0"/>
              <a:t>2. Teacher elicits answers by asking e.g. </a:t>
            </a:r>
            <a:r>
              <a:rPr lang="fr-FR" sz="1200" i="1" dirty="0">
                <a:solidFill>
                  <a:schemeClr val="accent1">
                    <a:lumMod val="50000"/>
                  </a:schemeClr>
                </a:solidFill>
                <a:latin typeface="Century Gothic" panose="020B0502020202020204" pitchFamily="34" charset="0"/>
              </a:rPr>
              <a:t>Combien font deux </a:t>
            </a:r>
            <a:r>
              <a:rPr lang="fr-FR" sz="1200" b="0" i="1" dirty="0">
                <a:solidFill>
                  <a:schemeClr val="accent1">
                    <a:lumMod val="50000"/>
                  </a:schemeClr>
                </a:solidFill>
                <a:latin typeface="Century Gothic" panose="020B0502020202020204" pitchFamily="34" charset="0"/>
              </a:rPr>
              <a:t>plus </a:t>
            </a:r>
            <a:r>
              <a:rPr lang="fr-FR" sz="1200" i="1" dirty="0">
                <a:solidFill>
                  <a:schemeClr val="accent1">
                    <a:lumMod val="50000"/>
                  </a:schemeClr>
                </a:solidFill>
                <a:latin typeface="Century Gothic" panose="020B0502020202020204" pitchFamily="34" charset="0"/>
              </a:rPr>
              <a:t>deux? </a:t>
            </a:r>
            <a:r>
              <a:rPr lang="fr-FR" sz="1200" i="0" dirty="0" err="1">
                <a:solidFill>
                  <a:schemeClr val="accent1">
                    <a:lumMod val="50000"/>
                  </a:schemeClr>
                </a:solidFill>
                <a:latin typeface="Century Gothic" panose="020B0502020202020204" pitchFamily="34" charset="0"/>
              </a:rPr>
              <a:t>Students</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respond</a:t>
            </a:r>
            <a:r>
              <a:rPr lang="fr-FR" sz="1200" i="0" dirty="0">
                <a:solidFill>
                  <a:schemeClr val="accent1">
                    <a:lumMod val="50000"/>
                  </a:schemeClr>
                </a:solidFill>
                <a:latin typeface="Century Gothic" panose="020B0502020202020204" pitchFamily="34" charset="0"/>
              </a:rPr>
              <a:t> e.g. </a:t>
            </a:r>
            <a:r>
              <a:rPr lang="fr-FR" sz="1200" b="0" i="1" dirty="0">
                <a:solidFill>
                  <a:schemeClr val="accent1">
                    <a:lumMod val="50000"/>
                  </a:schemeClr>
                </a:solidFill>
                <a:latin typeface="Century Gothic" panose="020B0502020202020204" pitchFamily="34" charset="0"/>
              </a:rPr>
              <a:t>Deux plus deux font </a:t>
            </a:r>
            <a:r>
              <a:rPr lang="fr-FR" sz="1200" b="0" i="1" dirty="0">
                <a:solidFill>
                  <a:srgbClr val="EE6000"/>
                </a:solidFill>
                <a:latin typeface="Century Gothic" panose="020B0502020202020204" pitchFamily="34" charset="0"/>
              </a:rPr>
              <a:t>quatre</a:t>
            </a:r>
            <a:r>
              <a:rPr lang="fr-FR" sz="1200" b="0" i="1" dirty="0">
                <a:solidFill>
                  <a:schemeClr val="accent1">
                    <a:lumMod val="50000"/>
                  </a:schemeClr>
                </a:solidFill>
                <a:latin typeface="Century Gothic" panose="020B0502020202020204" pitchFamily="34" charset="0"/>
              </a:rPr>
              <a:t>!</a:t>
            </a:r>
          </a:p>
          <a:p>
            <a:pPr marL="0" lvl="0" indent="0" algn="l" rtl="0">
              <a:spcBef>
                <a:spcPts val="0"/>
              </a:spcBef>
              <a:spcAft>
                <a:spcPts val="0"/>
              </a:spcAft>
              <a:buNone/>
            </a:pPr>
            <a:r>
              <a:rPr lang="en-GB" i="0" dirty="0"/>
              <a:t>3. </a:t>
            </a:r>
            <a:r>
              <a:rPr lang="en-GB" b="0" i="0" dirty="0"/>
              <a:t>T</a:t>
            </a:r>
            <a:r>
              <a:rPr lang="en-GB" i="0" dirty="0"/>
              <a:t>eacher distributes the </a:t>
            </a:r>
            <a:r>
              <a:rPr lang="en-GB" b="0" i="0" dirty="0"/>
              <a:t>vocabulary role cards, found on the slide after next. </a:t>
            </a:r>
            <a:r>
              <a:rPr lang="en-GB" i="0" dirty="0"/>
              <a:t>Students work in </a:t>
            </a:r>
            <a:r>
              <a:rPr lang="en-GB" b="0" i="0" dirty="0"/>
              <a:t>pairs. </a:t>
            </a:r>
          </a:p>
          <a:p>
            <a:pPr marL="0" lvl="0" indent="0" algn="l" rtl="0">
              <a:spcBef>
                <a:spcPts val="0"/>
              </a:spcBef>
              <a:spcAft>
                <a:spcPts val="0"/>
              </a:spcAft>
              <a:buNone/>
            </a:pPr>
            <a:r>
              <a:rPr lang="en-GB" i="0" dirty="0"/>
              <a:t>4. Students take it in turns to read the questions on their card, and write the answers to their partners’ questions, in full words, in their books.</a:t>
            </a:r>
          </a:p>
          <a:p>
            <a:pPr marL="0" lvl="0" indent="0" algn="l" rtl="0">
              <a:spcBef>
                <a:spcPts val="0"/>
              </a:spcBef>
              <a:spcAft>
                <a:spcPts val="0"/>
              </a:spcAft>
              <a:buNone/>
            </a:pPr>
            <a:r>
              <a:rPr lang="en-GB" i="0" dirty="0"/>
              <a:t>5. The answers are discussed on the next slide.</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Transcripts:</a:t>
            </a:r>
            <a:br>
              <a:rPr lang="en-GB" b="1" dirty="0"/>
            </a:br>
            <a:endParaRPr lang="en-GB" b="1" dirty="0"/>
          </a:p>
          <a:p>
            <a:pPr marL="0" lvl="0" indent="0" algn="l" rtl="0">
              <a:spcBef>
                <a:spcPts val="0"/>
              </a:spcBef>
              <a:spcAft>
                <a:spcPts val="0"/>
              </a:spcAft>
              <a:buNone/>
            </a:pPr>
            <a:r>
              <a:rPr lang="en-GB" b="1" dirty="0" err="1"/>
              <a:t>Partenaire</a:t>
            </a:r>
            <a:r>
              <a:rPr lang="en-GB" b="1" dirty="0"/>
              <a:t> A</a:t>
            </a:r>
          </a:p>
          <a:p>
            <a:pPr marL="0" lvl="0" indent="0" algn="l" rtl="0">
              <a:spcBef>
                <a:spcPts val="0"/>
              </a:spcBef>
              <a:spcAft>
                <a:spcPts val="0"/>
              </a:spcAft>
              <a:buNone/>
            </a:pPr>
            <a:r>
              <a:rPr lang="fr-FR" dirty="0"/>
              <a:t>Combien font sept multiplié par un?</a:t>
            </a:r>
            <a:br>
              <a:rPr lang="fr-FR" dirty="0"/>
            </a:br>
            <a:r>
              <a:rPr lang="fr-FR" dirty="0"/>
              <a:t>Combien font cinq plus trois?</a:t>
            </a:r>
            <a:br>
              <a:rPr lang="fr-FR" dirty="0"/>
            </a:br>
            <a:r>
              <a:rPr lang="fr-FR" dirty="0"/>
              <a:t>Combien font douze moins deux?</a:t>
            </a:r>
            <a:br>
              <a:rPr lang="fr-FR" dirty="0"/>
            </a:br>
            <a:r>
              <a:rPr lang="fr-FR" dirty="0"/>
              <a:t>Combien font </a:t>
            </a:r>
            <a:r>
              <a:rPr lang="fr-FR" sz="1200" dirty="0">
                <a:solidFill>
                  <a:schemeClr val="accent1">
                    <a:lumMod val="50000"/>
                  </a:schemeClr>
                </a:solidFill>
                <a:latin typeface="Century Gothic" panose="020B0502020202020204" pitchFamily="34" charset="0"/>
              </a:rPr>
              <a:t>huit </a:t>
            </a:r>
            <a:r>
              <a:rPr lang="fr-FR" sz="1200" b="0" dirty="0">
                <a:solidFill>
                  <a:schemeClr val="accent1">
                    <a:lumMod val="50000"/>
                  </a:schemeClr>
                </a:solidFill>
                <a:latin typeface="Century Gothic" panose="020B0502020202020204" pitchFamily="34" charset="0"/>
              </a:rPr>
              <a:t>divisé par </a:t>
            </a:r>
            <a:r>
              <a:rPr lang="fr-FR" sz="1200" dirty="0">
                <a:solidFill>
                  <a:schemeClr val="accent1">
                    <a:lumMod val="50000"/>
                  </a:schemeClr>
                </a:solidFill>
                <a:latin typeface="Century Gothic" panose="020B0502020202020204" pitchFamily="34" charset="0"/>
              </a:rPr>
              <a:t>quatre?</a:t>
            </a:r>
            <a:endParaRPr lang="fr-FR"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err="1"/>
              <a:t>Partenaire</a:t>
            </a:r>
            <a:r>
              <a:rPr lang="en-GB" b="1" dirty="0"/>
              <a:t> B</a:t>
            </a:r>
          </a:p>
          <a:p>
            <a:pPr marL="0" lvl="0" indent="0" algn="l" rtl="0">
              <a:spcBef>
                <a:spcPts val="0"/>
              </a:spcBef>
              <a:spcAft>
                <a:spcPts val="0"/>
              </a:spcAft>
              <a:buNone/>
            </a:pPr>
            <a:r>
              <a:rPr lang="fr-FR" dirty="0"/>
              <a:t>Combien font </a:t>
            </a:r>
            <a:r>
              <a:rPr lang="fr-FR" sz="1200" dirty="0">
                <a:solidFill>
                  <a:schemeClr val="accent1">
                    <a:lumMod val="50000"/>
                  </a:schemeClr>
                </a:solidFill>
                <a:latin typeface="Century Gothic" panose="020B0502020202020204" pitchFamily="34" charset="0"/>
              </a:rPr>
              <a:t>douze </a:t>
            </a:r>
            <a:r>
              <a:rPr lang="fr-FR" sz="1200" b="0" dirty="0">
                <a:solidFill>
                  <a:schemeClr val="accent1">
                    <a:lumMod val="50000"/>
                  </a:schemeClr>
                </a:solidFill>
                <a:latin typeface="Century Gothic" panose="020B0502020202020204" pitchFamily="34" charset="0"/>
              </a:rPr>
              <a:t>divisé par </a:t>
            </a:r>
            <a:r>
              <a:rPr lang="fr-FR" sz="1200" dirty="0">
                <a:solidFill>
                  <a:schemeClr val="accent1">
                    <a:lumMod val="50000"/>
                  </a:schemeClr>
                </a:solidFill>
                <a:latin typeface="Century Gothic" panose="020B0502020202020204" pitchFamily="34" charset="0"/>
              </a:rPr>
              <a:t>six?</a:t>
            </a:r>
            <a:br>
              <a:rPr lang="fr-FR" dirty="0"/>
            </a:br>
            <a:r>
              <a:rPr lang="fr-FR" dirty="0"/>
              <a:t>Combien font trois plus quatre?</a:t>
            </a:r>
            <a:br>
              <a:rPr lang="fr-FR" dirty="0"/>
            </a:br>
            <a:r>
              <a:rPr lang="fr-FR" dirty="0"/>
              <a:t>Combien font cinq multiplié par deux?</a:t>
            </a:r>
            <a:br>
              <a:rPr lang="fr-FR" dirty="0"/>
            </a:br>
            <a:r>
              <a:rPr lang="fr-FR" dirty="0"/>
              <a:t>Combien font </a:t>
            </a:r>
            <a:r>
              <a:rPr lang="fr-FR" sz="1200" dirty="0">
                <a:solidFill>
                  <a:schemeClr val="accent1">
                    <a:lumMod val="50000"/>
                  </a:schemeClr>
                </a:solidFill>
                <a:latin typeface="Century Gothic" panose="020B0502020202020204" pitchFamily="34" charset="0"/>
              </a:rPr>
              <a:t>onze moins trois?</a:t>
            </a:r>
          </a:p>
          <a:p>
            <a:pPr marL="0" lvl="0" indent="0" algn="l" rtl="0">
              <a:spcBef>
                <a:spcPts val="0"/>
              </a:spcBef>
              <a:spcAft>
                <a:spcPts val="0"/>
              </a:spcAft>
              <a:buNone/>
            </a:pPr>
            <a:endParaRPr lang="fr-FR" sz="1200" dirty="0">
              <a:solidFill>
                <a:schemeClr val="accent1">
                  <a:lumMod val="50000"/>
                </a:schemeClr>
              </a:solidFill>
              <a:latin typeface="Century Gothic" panose="020B0502020202020204" pitchFamily="34" charset="0"/>
            </a:endParaRPr>
          </a:p>
          <a:p>
            <a:pPr marL="0" lvl="0" indent="0" algn="l" rtl="0">
              <a:spcBef>
                <a:spcPts val="0"/>
              </a:spcBef>
              <a:spcAft>
                <a:spcPts val="0"/>
              </a:spcAft>
              <a:buNone/>
            </a:pPr>
            <a:r>
              <a:rPr lang="en-GB" b="1" baseline="0" dirty="0"/>
              <a:t>Word frequency of unknown cognates used (1 is the most frequent word in French): </a:t>
            </a:r>
            <a:br>
              <a:rPr lang="en-GB" baseline="0" dirty="0"/>
            </a:br>
            <a:r>
              <a:rPr lang="en-GB" baseline="0" dirty="0"/>
              <a:t>maths [3438-mathématique], </a:t>
            </a:r>
            <a:r>
              <a:rPr lang="en-GB" baseline="0" dirty="0" err="1"/>
              <a:t>combien</a:t>
            </a:r>
            <a:r>
              <a:rPr lang="en-GB" baseline="0" dirty="0"/>
              <a:t> [800], </a:t>
            </a:r>
            <a:r>
              <a:rPr lang="en-GB" i="0" dirty="0"/>
              <a:t>plus [19], </a:t>
            </a:r>
            <a:r>
              <a:rPr lang="en-GB" i="0" dirty="0" err="1"/>
              <a:t>moins</a:t>
            </a:r>
            <a:r>
              <a:rPr lang="en-GB" i="0" dirty="0"/>
              <a:t> [62], </a:t>
            </a:r>
            <a:r>
              <a:rPr lang="en-GB" i="0" dirty="0" err="1"/>
              <a:t>multipli</a:t>
            </a:r>
            <a:r>
              <a:rPr lang="fr-FR" sz="1200" b="0" i="0" dirty="0">
                <a:solidFill>
                  <a:schemeClr val="accent1">
                    <a:lumMod val="50000"/>
                  </a:schemeClr>
                </a:solidFill>
                <a:latin typeface="Century Gothic" panose="020B0502020202020204" pitchFamily="34" charset="0"/>
              </a:rPr>
              <a:t>é</a:t>
            </a:r>
            <a:r>
              <a:rPr lang="en-GB" i="0" dirty="0"/>
              <a:t> par [1982/21] and </a:t>
            </a:r>
            <a:r>
              <a:rPr lang="en-GB" i="0" dirty="0" err="1"/>
              <a:t>divis</a:t>
            </a:r>
            <a:r>
              <a:rPr lang="fr-FR" sz="1200" b="0" i="0" dirty="0">
                <a:solidFill>
                  <a:schemeClr val="accent1">
                    <a:lumMod val="50000"/>
                  </a:schemeClr>
                </a:solidFill>
                <a:latin typeface="Century Gothic" panose="020B0502020202020204" pitchFamily="34" charset="0"/>
              </a:rPr>
              <a:t>é</a:t>
            </a:r>
            <a:r>
              <a:rPr lang="en-GB" b="0" i="0" dirty="0"/>
              <a:t> </a:t>
            </a:r>
            <a:r>
              <a:rPr lang="en-GB" i="0" dirty="0"/>
              <a:t>par [1567/21]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lvl="0" indent="0" algn="l" rtl="0">
              <a:spcBef>
                <a:spcPts val="0"/>
              </a:spcBef>
              <a:spcAft>
                <a:spcPts val="0"/>
              </a:spcAft>
              <a:buNone/>
            </a:pPr>
            <a:endParaRPr lang="fr-F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1564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Teacher to elicit choral answers in full sentences by asking </a:t>
            </a:r>
            <a:r>
              <a:rPr lang="fr-FR" sz="1200" i="1" dirty="0">
                <a:solidFill>
                  <a:schemeClr val="accent1">
                    <a:lumMod val="50000"/>
                  </a:schemeClr>
                </a:solidFill>
                <a:latin typeface="Century Gothic" panose="020B0502020202020204" pitchFamily="34" charset="0"/>
              </a:rPr>
              <a:t>Combien font …</a:t>
            </a:r>
          </a:p>
          <a:p>
            <a:pPr marL="0" lvl="0" indent="0" algn="l" rtl="0">
              <a:spcBef>
                <a:spcPts val="0"/>
              </a:spcBef>
              <a:spcAft>
                <a:spcPts val="0"/>
              </a:spcAft>
              <a:buNone/>
            </a:pPr>
            <a:endParaRPr lang="fr-FR" sz="1200" i="1" dirty="0">
              <a:solidFill>
                <a:schemeClr val="accent1">
                  <a:lumMod val="50000"/>
                </a:schemeClr>
              </a:solidFill>
              <a:latin typeface="Century Gothic" panose="020B0502020202020204" pitchFamily="34" charset="0"/>
            </a:endParaRPr>
          </a:p>
          <a:p>
            <a:pPr marL="0" lvl="0" indent="0" algn="l" rtl="0">
              <a:spcBef>
                <a:spcPts val="0"/>
              </a:spcBef>
              <a:spcAft>
                <a:spcPts val="0"/>
              </a:spcAft>
              <a:buNone/>
            </a:pPr>
            <a:r>
              <a:rPr lang="fr-FR" sz="1200" i="0" dirty="0" err="1">
                <a:solidFill>
                  <a:schemeClr val="accent1">
                    <a:lumMod val="50000"/>
                  </a:schemeClr>
                </a:solidFill>
                <a:latin typeface="Century Gothic" panose="020B0502020202020204" pitchFamily="34" charset="0"/>
              </a:rPr>
              <a:t>Answers</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revealed</a:t>
            </a:r>
            <a:r>
              <a:rPr lang="fr-FR" sz="1200" i="0" dirty="0">
                <a:solidFill>
                  <a:schemeClr val="accent1">
                    <a:lumMod val="50000"/>
                  </a:schemeClr>
                </a:solidFill>
                <a:latin typeface="Century Gothic" panose="020B0502020202020204" pitchFamily="34" charset="0"/>
              </a:rPr>
              <a:t> on clicks.</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824853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Role cards for the activity outlined on the previous slide (1/2).</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20516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550732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dirty="0"/>
              <a:t>Role cards for the activity outlined on the previous </a:t>
            </a:r>
            <a:r>
              <a:rPr lang="en-GB" i="0"/>
              <a:t>slide (2/2</a:t>
            </a:r>
            <a:r>
              <a:rPr lang="en-GB" i="0" dirty="0"/>
              <a:t>).</a:t>
            </a:r>
          </a:p>
          <a:p>
            <a:pPr marL="0" lvl="0" indent="0" algn="l" rtl="0">
              <a:spcBef>
                <a:spcPts val="0"/>
              </a:spcBef>
              <a:spcAft>
                <a:spcPts val="0"/>
              </a:spcAft>
              <a:buNone/>
            </a:pP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190343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5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Aural recognition of 3</a:t>
            </a:r>
            <a:r>
              <a:rPr lang="en-GB" b="0" i="0" baseline="30000" dirty="0"/>
              <a:t>rd</a:t>
            </a:r>
            <a:r>
              <a:rPr lang="en-GB" b="0" i="0" dirty="0"/>
              <a:t> person singular and plural forms of </a:t>
            </a:r>
            <a:r>
              <a:rPr lang="en-GB" b="0" i="1" dirty="0"/>
              <a:t>faire</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Remind students that </a:t>
            </a:r>
            <a:r>
              <a:rPr lang="en-GB" b="0" i="1" dirty="0"/>
              <a:t>il/</a:t>
            </a:r>
            <a:r>
              <a:rPr lang="en-GB" b="0" i="1" dirty="0" err="1"/>
              <a:t>ils</a:t>
            </a:r>
            <a:r>
              <a:rPr lang="en-GB" b="0" i="1" dirty="0"/>
              <a:t> </a:t>
            </a:r>
            <a:r>
              <a:rPr lang="en-GB" b="0" i="0" dirty="0"/>
              <a:t>and </a:t>
            </a:r>
            <a:r>
              <a:rPr lang="en-GB" b="0" i="1" dirty="0" err="1"/>
              <a:t>elle</a:t>
            </a:r>
            <a:r>
              <a:rPr lang="en-GB" b="0" i="1" dirty="0"/>
              <a:t>/</a:t>
            </a:r>
            <a:r>
              <a:rPr lang="en-GB" b="0" i="1" dirty="0" err="1"/>
              <a:t>elles</a:t>
            </a:r>
            <a:r>
              <a:rPr lang="en-GB" b="0" i="1" dirty="0"/>
              <a:t> </a:t>
            </a:r>
            <a:r>
              <a:rPr lang="en-GB" b="0" i="0" dirty="0"/>
              <a:t>sound identical (for this reason, they are not obscured in the audio - indefinite articles after </a:t>
            </a:r>
            <a:r>
              <a:rPr lang="en-GB" b="0" i="1" dirty="0" err="1"/>
              <a:t>ils</a:t>
            </a:r>
            <a:r>
              <a:rPr lang="en-GB" b="0" i="1" dirty="0"/>
              <a:t>/</a:t>
            </a:r>
            <a:r>
              <a:rPr lang="en-GB" b="0" i="1" dirty="0" err="1"/>
              <a:t>elles</a:t>
            </a:r>
            <a:r>
              <a:rPr lang="en-GB" b="0" i="1" dirty="0"/>
              <a:t> </a:t>
            </a:r>
            <a:r>
              <a:rPr lang="en-GB" b="0" i="0" dirty="0"/>
              <a:t>are avoided so as not to trigger a liaison) and that they must listen to the verb form to understand the meaning. </a:t>
            </a: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Audio plays on clicking buttons A and B.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3. Answers revealed on clicks.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Transcript 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Il fait le lit. </a:t>
            </a:r>
            <a:r>
              <a:rPr lang="en-GB" b="0" i="0" dirty="0" err="1"/>
              <a:t>Ils</a:t>
            </a:r>
            <a:r>
              <a:rPr lang="en-GB" b="0" i="0" dirty="0"/>
              <a:t> font la cuisine. </a:t>
            </a:r>
            <a:r>
              <a:rPr lang="en-GB" b="0" i="0" dirty="0" err="1"/>
              <a:t>Ils</a:t>
            </a:r>
            <a:r>
              <a:rPr lang="en-GB" b="0" i="0" dirty="0"/>
              <a:t> font </a:t>
            </a:r>
            <a:r>
              <a:rPr lang="en-GB" b="0" i="0" dirty="0" err="1"/>
              <a:t>une</a:t>
            </a:r>
            <a:r>
              <a:rPr lang="en-GB" b="0" i="0" dirty="0"/>
              <a:t> </a:t>
            </a:r>
            <a:r>
              <a:rPr lang="en-GB" b="0" i="0" dirty="0" err="1"/>
              <a:t>liste</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Ils</a:t>
            </a:r>
            <a:r>
              <a:rPr lang="en-GB" sz="1200" b="0" i="0" u="none" strike="noStrike" cap="none" dirty="0">
                <a:solidFill>
                  <a:schemeClr val="dk1"/>
                </a:solidFill>
                <a:effectLst/>
                <a:latin typeface="Calibri"/>
                <a:ea typeface="Calibri"/>
                <a:cs typeface="Calibri"/>
                <a:sym typeface="Calibri"/>
              </a:rPr>
              <a:t> font les devoirs. Il font les </a:t>
            </a:r>
            <a:r>
              <a:rPr lang="en-GB" sz="1200" b="0" i="0" u="none" strike="noStrike" cap="none" dirty="0" err="1">
                <a:solidFill>
                  <a:schemeClr val="dk1"/>
                </a:solidFill>
                <a:effectLst/>
                <a:latin typeface="Calibri"/>
                <a:ea typeface="Calibri"/>
                <a:cs typeface="Calibri"/>
                <a:sym typeface="Calibri"/>
              </a:rPr>
              <a:t>exercices</a:t>
            </a:r>
            <a:r>
              <a:rPr lang="en-GB" sz="1200" b="0" i="0" u="none" strike="noStrike" cap="none" dirty="0">
                <a:solidFill>
                  <a:schemeClr val="dk1"/>
                </a:solidFill>
                <a:effectLst/>
                <a:latin typeface="Calibri"/>
                <a:ea typeface="Calibri"/>
                <a:cs typeface="Calibri"/>
                <a:sym typeface="Calibri"/>
              </a:rPr>
              <a:t> de maths.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u="none" strike="noStrike" cap="none" dirty="0">
              <a:solidFill>
                <a:schemeClr val="dk1"/>
              </a:solidFill>
              <a:effectLst/>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Transcript B</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err="1"/>
              <a:t>Elles</a:t>
            </a:r>
            <a:r>
              <a:rPr lang="en-GB" b="0" i="0" dirty="0"/>
              <a:t> font les </a:t>
            </a:r>
            <a:r>
              <a:rPr lang="en-GB" b="0" i="0" dirty="0" err="1"/>
              <a:t>magasins</a:t>
            </a:r>
            <a:r>
              <a:rPr lang="en-GB" b="0" i="0" dirty="0"/>
              <a:t>. Elle fait attention. Elle fait le ménage. </a:t>
            </a:r>
            <a:r>
              <a:rPr lang="en-GB" b="0" i="0" dirty="0" err="1"/>
              <a:t>Elles</a:t>
            </a:r>
            <a:r>
              <a:rPr lang="en-GB" b="0" i="0" dirty="0"/>
              <a:t> font les </a:t>
            </a:r>
            <a:r>
              <a:rPr lang="en-GB" b="0" i="0" dirty="0" err="1"/>
              <a:t>sandwichs</a:t>
            </a:r>
            <a:r>
              <a:rPr lang="en-GB" b="0" i="0" dirty="0"/>
              <a:t>. </a:t>
            </a:r>
            <a:r>
              <a:rPr lang="en-GB" b="0" i="0" dirty="0" err="1"/>
              <a:t>Elles</a:t>
            </a:r>
            <a:r>
              <a:rPr lang="en-GB" b="0" i="0" dirty="0"/>
              <a:t> font la queue.</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07531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5 minutes</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 </a:t>
            </a:r>
            <a:r>
              <a:rPr lang="en-GB" b="0" i="0" dirty="0"/>
              <a:t>Written recall of </a:t>
            </a:r>
            <a:r>
              <a:rPr lang="en-GB" i="0" dirty="0"/>
              <a:t>uses of </a:t>
            </a:r>
            <a:r>
              <a:rPr lang="en-GB" i="1" dirty="0"/>
              <a:t>faire</a:t>
            </a:r>
            <a:endParaRPr lang="en-GB" b="1" i="0" dirty="0"/>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i="0" dirty="0"/>
              <a:t>1. Students write a phrase with </a:t>
            </a:r>
            <a:r>
              <a:rPr lang="en-GB" i="1" dirty="0"/>
              <a:t>faire </a:t>
            </a:r>
            <a:r>
              <a:rPr lang="en-GB" i="0" dirty="0"/>
              <a:t>for each picture.</a:t>
            </a:r>
          </a:p>
          <a:p>
            <a:pPr marL="0" lvl="0" indent="0" algn="l" rtl="0">
              <a:spcBef>
                <a:spcPts val="0"/>
              </a:spcBef>
              <a:spcAft>
                <a:spcPts val="0"/>
              </a:spcAft>
              <a:buNone/>
            </a:pPr>
            <a:r>
              <a:rPr lang="en-GB" i="0" dirty="0"/>
              <a:t>2. Teacher to elicit pronunciation and revise definitions by pointing at each picture and asking e.g. </a:t>
            </a:r>
            <a:r>
              <a:rPr lang="en-GB" i="1" dirty="0"/>
              <a:t>Comment </a:t>
            </a:r>
            <a:r>
              <a:rPr lang="en-GB" i="1" dirty="0" err="1"/>
              <a:t>dit</a:t>
            </a:r>
            <a:r>
              <a:rPr lang="en-GB" i="1" dirty="0"/>
              <a:t>-on ‘going shopping’ </a:t>
            </a:r>
            <a:r>
              <a:rPr lang="en-GB" i="1" dirty="0" err="1"/>
              <a:t>en</a:t>
            </a:r>
            <a:r>
              <a:rPr lang="en-GB" i="1" dirty="0"/>
              <a:t> </a:t>
            </a:r>
            <a:r>
              <a:rPr lang="en-GB" i="1" dirty="0" err="1"/>
              <a:t>français</a:t>
            </a:r>
            <a:r>
              <a:rPr lang="en-GB" i="1" dirty="0"/>
              <a:t>?</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778515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10 minutes</a:t>
            </a:r>
          </a:p>
          <a:p>
            <a:pPr marL="0" lvl="0" indent="0" algn="l" rtl="0">
              <a:spcBef>
                <a:spcPts val="0"/>
              </a:spcBef>
              <a:spcAft>
                <a:spcPts val="0"/>
              </a:spcAft>
              <a:buNone/>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S</a:t>
            </a:r>
            <a:r>
              <a:rPr lang="en-GB" i="0" dirty="0"/>
              <a:t>poken and written production of all three new forms of </a:t>
            </a:r>
            <a:r>
              <a:rPr lang="en-GB" i="1" dirty="0"/>
              <a:t>faire</a:t>
            </a:r>
            <a:r>
              <a:rPr lang="en-GB" i="0" dirty="0"/>
              <a:t> learned this week.</a:t>
            </a:r>
            <a:endParaRPr lang="en-GB" b="1" i="0" dirty="0"/>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Procedure:</a:t>
            </a:r>
            <a:endParaRPr lang="en-GB" i="0" dirty="0"/>
          </a:p>
          <a:p>
            <a:pPr marL="0" lvl="0" indent="0" algn="l" rtl="0">
              <a:spcBef>
                <a:spcPts val="0"/>
              </a:spcBef>
              <a:spcAft>
                <a:spcPts val="0"/>
              </a:spcAft>
              <a:buNone/>
            </a:pPr>
            <a:r>
              <a:rPr lang="en-GB" i="0" dirty="0"/>
              <a:t>1. In preparation for the exercise, teacher should work through the example here, drawing attention to question formation with </a:t>
            </a:r>
            <a:r>
              <a:rPr lang="en-GB" i="1" dirty="0"/>
              <a:t>quoi</a:t>
            </a:r>
            <a:r>
              <a:rPr lang="en-GB" i="0" dirty="0"/>
              <a:t>.</a:t>
            </a:r>
          </a:p>
          <a:p>
            <a:pPr marL="0" lvl="0" indent="0" algn="l" rtl="0">
              <a:spcBef>
                <a:spcPts val="0"/>
              </a:spcBef>
              <a:spcAft>
                <a:spcPts val="0"/>
              </a:spcAft>
              <a:buNone/>
            </a:pPr>
            <a:r>
              <a:rPr lang="en-GB" i="0" dirty="0"/>
              <a:t>2. Students write an example sentence in the third person plural using the information given. Teacher to remind students that names of two or more people (e.g. Sophie et Michel here) also require the third person plural form.</a:t>
            </a:r>
          </a:p>
          <a:p>
            <a:pPr marL="0" lvl="0" indent="0" algn="l" rtl="0">
              <a:spcBef>
                <a:spcPts val="0"/>
              </a:spcBef>
              <a:spcAft>
                <a:spcPts val="0"/>
              </a:spcAft>
              <a:buNone/>
            </a:pPr>
            <a:r>
              <a:rPr lang="en-GB" i="0" dirty="0"/>
              <a:t>3. Teacher reveals the answer, and practises pronunciation.</a:t>
            </a:r>
          </a:p>
          <a:p>
            <a:pPr marL="0" lvl="0" indent="0" algn="l" rtl="0">
              <a:spcBef>
                <a:spcPts val="0"/>
              </a:spcBef>
              <a:spcAft>
                <a:spcPts val="0"/>
              </a:spcAft>
              <a:buNone/>
            </a:pPr>
            <a:r>
              <a:rPr lang="en-GB" i="0" dirty="0"/>
              <a:t>4. Working in pairs, students choose three activities from the previous slide that they will do at the weekend, and prepare sentences with </a:t>
            </a:r>
            <a:r>
              <a:rPr lang="en-GB" i="1" dirty="0"/>
              <a:t>nous</a:t>
            </a:r>
            <a:r>
              <a:rPr lang="en-GB" i="0" dirty="0"/>
              <a:t>.</a:t>
            </a:r>
          </a:p>
          <a:p>
            <a:pPr marL="0" lvl="0" indent="0" algn="l" rtl="0">
              <a:spcBef>
                <a:spcPts val="0"/>
              </a:spcBef>
              <a:spcAft>
                <a:spcPts val="0"/>
              </a:spcAft>
              <a:buNone/>
            </a:pPr>
            <a:r>
              <a:rPr lang="en-GB" i="0" dirty="0"/>
              <a:t>5. Students then ask three other pairs, using the </a:t>
            </a:r>
            <a:r>
              <a:rPr lang="en-GB" i="1" dirty="0" err="1"/>
              <a:t>vous</a:t>
            </a:r>
            <a:r>
              <a:rPr lang="en-GB" i="1" dirty="0"/>
              <a:t> </a:t>
            </a:r>
            <a:r>
              <a:rPr lang="en-GB" i="0" dirty="0"/>
              <a:t>form, about their weekend plans.</a:t>
            </a:r>
          </a:p>
          <a:p>
            <a:pPr marL="0" lvl="0" indent="0" algn="l" rtl="0">
              <a:spcBef>
                <a:spcPts val="0"/>
              </a:spcBef>
              <a:spcAft>
                <a:spcPts val="0"/>
              </a:spcAft>
              <a:buNone/>
            </a:pPr>
            <a:r>
              <a:rPr lang="en-GB" i="0" dirty="0"/>
              <a:t>6. Students write sentences in the third person plural describing what their classmates are doing at the weekend.</a:t>
            </a:r>
          </a:p>
          <a:p>
            <a:pPr marL="0" lvl="0" indent="0" algn="l" rtl="0">
              <a:spcBef>
                <a:spcPts val="0"/>
              </a:spcBef>
              <a:spcAft>
                <a:spcPts val="0"/>
              </a:spcAft>
              <a:buNone/>
            </a:pPr>
            <a:r>
              <a:rPr lang="en-GB" i="0" dirty="0"/>
              <a:t>7. Teacher to elicit examples from the class, by choosing a pair and asking e.g. </a:t>
            </a:r>
            <a:r>
              <a:rPr lang="en-GB" i="1" dirty="0"/>
              <a:t>Sophie et Michael font quoi le week-end</a:t>
            </a:r>
            <a:r>
              <a:rPr lang="en-GB" i="0" dirty="0"/>
              <a:t>? The next slide provides a blank template for the teacher to gather class responses.</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122003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Blank slide for teacher to write class examples from the previous exercise.</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205165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[u] </a:t>
            </a:r>
            <a:r>
              <a:rPr lang="en-GB" baseline="0" dirty="0"/>
              <a:t>and then the </a:t>
            </a:r>
            <a:r>
              <a:rPr lang="en-GB" b="1" baseline="0" dirty="0"/>
              <a:t>source</a:t>
            </a:r>
            <a:r>
              <a:rPr lang="en-GB" baseline="0" dirty="0"/>
              <a:t> word again ‘</a:t>
            </a:r>
            <a:r>
              <a:rPr lang="en-GB" b="1" baseline="0" dirty="0" err="1"/>
              <a:t>tu</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tu</a:t>
            </a:r>
            <a:r>
              <a:rPr lang="en-GB" baseline="0" dirty="0"/>
              <a:t> [112]; </a:t>
            </a:r>
            <a:r>
              <a:rPr lang="en-GB" b="1" baseline="0" dirty="0" err="1"/>
              <a:t>salut</a:t>
            </a:r>
            <a:r>
              <a:rPr lang="en-GB" b="1" baseline="0" dirty="0"/>
              <a:t> ! </a:t>
            </a:r>
            <a:r>
              <a:rPr lang="en-GB" b="0" baseline="0" dirty="0"/>
              <a:t>[2205]</a:t>
            </a:r>
            <a:r>
              <a:rPr lang="en-GB" baseline="0" dirty="0"/>
              <a:t> </a:t>
            </a:r>
            <a:r>
              <a:rPr lang="en-GB" b="1" baseline="0" dirty="0" err="1"/>
              <a:t>vue</a:t>
            </a:r>
            <a:r>
              <a:rPr lang="en-GB" baseline="0" dirty="0"/>
              <a:t> [191]; </a:t>
            </a:r>
            <a:r>
              <a:rPr lang="en-GB" b="1" baseline="0" dirty="0"/>
              <a:t>sur</a:t>
            </a:r>
            <a:r>
              <a:rPr lang="en-GB" baseline="0" dirty="0"/>
              <a:t> [16]; </a:t>
            </a:r>
            <a:r>
              <a:rPr lang="en-GB" b="1" baseline="0" dirty="0" err="1"/>
              <a:t>amusant</a:t>
            </a:r>
            <a:r>
              <a:rPr lang="en-GB" baseline="0" dirty="0"/>
              <a:t> [4695]; </a:t>
            </a:r>
            <a:r>
              <a:rPr lang="en-GB" b="1" baseline="0" dirty="0"/>
              <a:t>utiliser </a:t>
            </a:r>
            <a:r>
              <a:rPr lang="en-GB" baseline="0" dirty="0"/>
              <a:t>[345].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6695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84714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32419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5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a:t>
            </a:r>
            <a:r>
              <a:rPr lang="en-GB" b="0" i="0" dirty="0"/>
              <a:t> Raising awareness of cross-linguistic differences in the pronunciation of [u] between French and English</a:t>
            </a: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Before beginning the task, the teacher should make students aware that their knowledge of English will not help them here. Ask them how many different </a:t>
            </a:r>
            <a:r>
              <a:rPr lang="en-GB" b="1" i="0" dirty="0"/>
              <a:t>English</a:t>
            </a:r>
            <a:r>
              <a:rPr lang="en-GB" b="0" i="0" dirty="0"/>
              <a:t> pronunciations of [u] they can think of, using the cognates on the board as prompts (at least four ways - </a:t>
            </a:r>
            <a:r>
              <a:rPr lang="en-GB" b="0" i="1" dirty="0"/>
              <a:t>pl</a:t>
            </a:r>
            <a:r>
              <a:rPr lang="en-GB" b="1" i="1" dirty="0"/>
              <a:t>u</a:t>
            </a:r>
            <a:r>
              <a:rPr lang="en-GB" b="0" i="1" dirty="0"/>
              <a:t>s, </a:t>
            </a:r>
            <a:r>
              <a:rPr lang="en-GB" b="1" i="1" dirty="0"/>
              <a:t>u</a:t>
            </a:r>
            <a:r>
              <a:rPr lang="en-GB" b="0" i="1" dirty="0"/>
              <a:t>niversity, poll</a:t>
            </a:r>
            <a:r>
              <a:rPr lang="en-GB" b="1" i="1" dirty="0"/>
              <a:t>u</a:t>
            </a:r>
            <a:r>
              <a:rPr lang="en-GB" b="0" i="1" dirty="0"/>
              <a:t>tion, temperat</a:t>
            </a:r>
            <a:r>
              <a:rPr lang="en-GB" b="1" i="1" dirty="0"/>
              <a:t>u</a:t>
            </a:r>
            <a:r>
              <a:rPr lang="en-GB" b="0" i="1" dirty="0"/>
              <a:t>re</a:t>
            </a:r>
            <a:r>
              <a:rPr lang="en-GB" b="0" i="0" dirty="0"/>
              <a:t>). Highlight that French is more consistent – the [u] is pronounced the same way each time.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To complete the task, students must look for words in which the letter ‘u’ stands alone as a vowel, (i.e. is not combined with another vowel as in e.g. </a:t>
            </a:r>
            <a:r>
              <a:rPr lang="en-GB" b="0" i="1" dirty="0"/>
              <a:t>r</a:t>
            </a:r>
            <a:r>
              <a:rPr lang="en-GB" b="1" i="1" dirty="0"/>
              <a:t>ou</a:t>
            </a:r>
            <a:r>
              <a:rPr lang="en-GB" b="0" i="1" dirty="0"/>
              <a:t>tine, </a:t>
            </a:r>
            <a:r>
              <a:rPr lang="en-GB" b="0" i="0" dirty="0"/>
              <a:t>even though that combination of letters in this word sounds the same in English!) The presence of a single letter ‘u’ in French indicates that SSC </a:t>
            </a:r>
            <a:r>
              <a:rPr lang="en-GB" b="1" i="0" dirty="0"/>
              <a:t>[u] </a:t>
            </a:r>
            <a:r>
              <a:rPr lang="en-GB" b="0" i="0" dirty="0"/>
              <a:t>is needed (</a:t>
            </a:r>
            <a:r>
              <a:rPr lang="en-GB" b="1" i="0" dirty="0"/>
              <a:t>NB: </a:t>
            </a:r>
            <a:r>
              <a:rPr lang="en-GB" b="0" i="0" dirty="0"/>
              <a:t>there are a few exceptions to this when letter ‘u’ is combined with a nasal –n, as in </a:t>
            </a:r>
            <a:r>
              <a:rPr lang="en-GB" b="0" i="1" dirty="0"/>
              <a:t>un, </a:t>
            </a:r>
            <a:r>
              <a:rPr lang="en-GB" b="0" i="1" dirty="0" err="1"/>
              <a:t>lundi</a:t>
            </a:r>
            <a:r>
              <a:rPr lang="en-GB" b="0" i="0" dirty="0"/>
              <a:t> etc which are avoided here).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3. Using this information, students should be able to locate the 10 words containing SSC </a:t>
            </a:r>
            <a:r>
              <a:rPr lang="en-GB" b="1" i="0" dirty="0"/>
              <a:t>[u] </a:t>
            </a:r>
            <a:r>
              <a:rPr lang="en-GB" b="0" i="0" dirty="0"/>
              <a:t>(on a click, the distractor words disappear).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plus [19], routine [4120], </a:t>
            </a:r>
            <a:r>
              <a:rPr lang="en-GB" baseline="0" dirty="0" err="1"/>
              <a:t>retourner</a:t>
            </a:r>
            <a:r>
              <a:rPr lang="en-GB" baseline="0" dirty="0"/>
              <a:t> [999], pollution [3073], boutique [3791], </a:t>
            </a:r>
            <a:r>
              <a:rPr lang="en-GB" baseline="0" dirty="0" err="1"/>
              <a:t>musée</a:t>
            </a:r>
            <a:r>
              <a:rPr lang="en-GB" baseline="0" dirty="0"/>
              <a:t> [2216], revolution [1617], culture [913], usage [863], </a:t>
            </a:r>
            <a:r>
              <a:rPr lang="en-GB" baseline="0" dirty="0" err="1"/>
              <a:t>université</a:t>
            </a:r>
            <a:r>
              <a:rPr lang="en-GB" baseline="0" dirty="0"/>
              <a:t> [1192], </a:t>
            </a:r>
            <a:r>
              <a:rPr lang="en-GB" baseline="0" dirty="0" err="1"/>
              <a:t>journaliste</a:t>
            </a:r>
            <a:r>
              <a:rPr lang="en-GB" baseline="0" dirty="0"/>
              <a:t> [1337], budget [962], </a:t>
            </a:r>
            <a:r>
              <a:rPr lang="en-GB" baseline="0" dirty="0" err="1"/>
              <a:t>température</a:t>
            </a:r>
            <a:r>
              <a:rPr lang="en-GB" baseline="0" dirty="0"/>
              <a:t> [2924], </a:t>
            </a:r>
            <a:r>
              <a:rPr lang="en-GB" baseline="0" dirty="0" err="1"/>
              <a:t>tourisme</a:t>
            </a:r>
            <a:r>
              <a:rPr lang="en-GB" baseline="0" dirty="0"/>
              <a:t> [2955], troupe [1282], multiple [2072], couple [1167], cousin [3387]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06964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 </a:t>
            </a:r>
            <a:r>
              <a:rPr lang="en-GB" b="0" dirty="0"/>
              <a:t>for 2 slides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Aural and written recognition and pronunciation of this week’s vocabulary items.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Teacher distributes the </a:t>
            </a:r>
            <a:r>
              <a:rPr lang="en-GB" b="1" dirty="0"/>
              <a:t>bingo cards </a:t>
            </a:r>
            <a:r>
              <a:rPr lang="en-GB" b="0" dirty="0"/>
              <a:t>included as supplementary materials this week (see NCELP portal alongside this resource). (The cards are double-sided, and there are three cards per page, so each printed sheet must be folded as instructed and cut into three). Explain that ‘lotto’ is the French name for Bingo.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0" dirty="0"/>
              <a:t>: If</a:t>
            </a:r>
            <a:r>
              <a:rPr lang="en-GB" b="0" baseline="0" dirty="0"/>
              <a:t> teachers prefer, </a:t>
            </a:r>
            <a:r>
              <a:rPr lang="en-GB" b="1" baseline="0" dirty="0"/>
              <a:t>they can give students scrap paper</a:t>
            </a:r>
            <a:r>
              <a:rPr lang="en-GB" b="0" baseline="0" dirty="0"/>
              <a:t>, they can draw three 3x2 tables (for 3 rounds of the game) and select their own words from the vocabulary set, writing the English on one side and replicating the 3 x 2 tables with French words on the reverse.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Tell students to begin with the </a:t>
            </a:r>
            <a:r>
              <a:rPr lang="en-GB" b="1" dirty="0"/>
              <a:t>French side up. </a:t>
            </a:r>
            <a:r>
              <a:rPr lang="en-GB" b="0" dirty="0"/>
              <a:t>The teacher reads </a:t>
            </a:r>
            <a:r>
              <a:rPr lang="en-GB" b="1" dirty="0"/>
              <a:t>English words</a:t>
            </a:r>
            <a:r>
              <a:rPr lang="en-GB" b="0" dirty="0"/>
              <a:t> at random from this week’s vocabulary list. Students cross off the words they hear. When a student has crossed of all of his/her words, they say ‘Lotto!’ to indicate that they have won. </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NB: </a:t>
            </a:r>
            <a:r>
              <a:rPr lang="en-GB" b="0" dirty="0"/>
              <a:t>As there are only 10 words on this week’s vocabulary list, the game will not last very long! It is highly like that one or more students will win after only six words have been called. For that reason, it is suggested that at least three rounds are played for additional practice.</a:t>
            </a:r>
          </a:p>
          <a:p>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3714588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0399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82882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3777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2971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70171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131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69963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46532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21693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073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23929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42599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859833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1698128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375596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48808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93767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765909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1282770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06601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24243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73405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45580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522208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1921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2578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8828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605818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045242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79316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832440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850621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423937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31329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519388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78468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44428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375406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6717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88234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424142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510683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738063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77747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87399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752898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96599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79118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297770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191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99397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244684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70551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1315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4417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NUL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jp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jp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3.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jp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829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413079036"/>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320624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70596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17367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image" Target="../media/image14.jp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media/audio12.wav"/><Relationship Id="rId18"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audio" Target="../media/audio11.wav"/><Relationship Id="rId17" Type="http://schemas.openxmlformats.org/officeDocument/2006/relationships/image" Target="../media/image22.png"/><Relationship Id="rId2" Type="http://schemas.openxmlformats.org/officeDocument/2006/relationships/notesSlide" Target="../notesSlides/notesSlide14.xml"/><Relationship Id="rId16" Type="http://schemas.openxmlformats.org/officeDocument/2006/relationships/image" Target="../media/image10.png"/><Relationship Id="rId20" Type="http://schemas.openxmlformats.org/officeDocument/2006/relationships/image" Target="../media/image25.png"/><Relationship Id="rId1" Type="http://schemas.openxmlformats.org/officeDocument/2006/relationships/slideLayout" Target="../slideLayouts/slideLayout32.xml"/><Relationship Id="rId6" Type="http://schemas.openxmlformats.org/officeDocument/2006/relationships/image" Target="../media/image18.png"/><Relationship Id="rId11" Type="http://schemas.openxmlformats.org/officeDocument/2006/relationships/audio" Target="../media/audio10.wav"/><Relationship Id="rId5" Type="http://schemas.openxmlformats.org/officeDocument/2006/relationships/image" Target="../media/image17.png"/><Relationship Id="rId15" Type="http://schemas.openxmlformats.org/officeDocument/2006/relationships/audio" Target="../media/audio14.wav"/><Relationship Id="rId10" Type="http://schemas.openxmlformats.org/officeDocument/2006/relationships/audio" Target="../media/audio9.wav"/><Relationship Id="rId19" Type="http://schemas.openxmlformats.org/officeDocument/2006/relationships/image" Target="../media/image24.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audio" Target="../media/audio13.wav"/></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media/audio17.wav"/><Relationship Id="rId1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audio" Target="../media/audio16.wav"/><Relationship Id="rId17" Type="http://schemas.openxmlformats.org/officeDocument/2006/relationships/image" Target="../media/image10.png"/><Relationship Id="rId2" Type="http://schemas.openxmlformats.org/officeDocument/2006/relationships/notesSlide" Target="../notesSlides/notesSlide15.xml"/><Relationship Id="rId16" Type="http://schemas.openxmlformats.org/officeDocument/2006/relationships/audio" Target="../media/audio20.wav"/><Relationship Id="rId20" Type="http://schemas.openxmlformats.org/officeDocument/2006/relationships/image" Target="../media/image24.png"/><Relationship Id="rId1" Type="http://schemas.openxmlformats.org/officeDocument/2006/relationships/slideLayout" Target="../slideLayouts/slideLayout32.xml"/><Relationship Id="rId6" Type="http://schemas.openxmlformats.org/officeDocument/2006/relationships/image" Target="../media/image18.png"/><Relationship Id="rId11" Type="http://schemas.openxmlformats.org/officeDocument/2006/relationships/audio" Target="../media/audio15.wav"/><Relationship Id="rId5" Type="http://schemas.openxmlformats.org/officeDocument/2006/relationships/image" Target="../media/image17.png"/><Relationship Id="rId15" Type="http://schemas.openxmlformats.org/officeDocument/2006/relationships/audio" Target="../media/audio19.wav"/><Relationship Id="rId10" Type="http://schemas.openxmlformats.org/officeDocument/2006/relationships/image" Target="../media/image25.png"/><Relationship Id="rId19"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audio" Target="../media/audio18.wav"/></Relationships>
</file>

<file path=ppt/slides/_rels/slide16.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8.png"/><Relationship Id="rId12" Type="http://schemas.openxmlformats.org/officeDocument/2006/relationships/audio" Target="../media/audio25.wav"/><Relationship Id="rId17" Type="http://schemas.openxmlformats.org/officeDocument/2006/relationships/image" Target="../media/image23.png"/><Relationship Id="rId2" Type="http://schemas.openxmlformats.org/officeDocument/2006/relationships/notesSlide" Target="../notesSlides/notesSlide16.xml"/><Relationship Id="rId16" Type="http://schemas.openxmlformats.org/officeDocument/2006/relationships/image" Target="../media/image10.png"/><Relationship Id="rId20" Type="http://schemas.openxmlformats.org/officeDocument/2006/relationships/image" Target="../media/image25.png"/><Relationship Id="rId1" Type="http://schemas.openxmlformats.org/officeDocument/2006/relationships/slideLayout" Target="../slideLayouts/slideLayout32.xml"/><Relationship Id="rId6" Type="http://schemas.openxmlformats.org/officeDocument/2006/relationships/image" Target="../media/image27.png"/><Relationship Id="rId11" Type="http://schemas.openxmlformats.org/officeDocument/2006/relationships/audio" Target="../media/audio24.wav"/><Relationship Id="rId5" Type="http://schemas.openxmlformats.org/officeDocument/2006/relationships/image" Target="../media/image18.png"/><Relationship Id="rId15" Type="http://schemas.openxmlformats.org/officeDocument/2006/relationships/image" Target="../media/image30.png"/><Relationship Id="rId10" Type="http://schemas.openxmlformats.org/officeDocument/2006/relationships/audio" Target="../media/audio23.wav"/><Relationship Id="rId19"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audio" Target="../media/audio22.wav"/><Relationship Id="rId1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2.wav"/><Relationship Id="rId1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28.png"/><Relationship Id="rId12" Type="http://schemas.openxmlformats.org/officeDocument/2006/relationships/audio" Target="../media/audio31.wav"/><Relationship Id="rId17" Type="http://schemas.openxmlformats.org/officeDocument/2006/relationships/image" Target="../media/image10.png"/><Relationship Id="rId2" Type="http://schemas.openxmlformats.org/officeDocument/2006/relationships/notesSlide" Target="../notesSlides/notesSlide17.xml"/><Relationship Id="rId16" Type="http://schemas.openxmlformats.org/officeDocument/2006/relationships/image" Target="../media/image30.png"/><Relationship Id="rId20" Type="http://schemas.openxmlformats.org/officeDocument/2006/relationships/image" Target="../media/image31.png"/><Relationship Id="rId1" Type="http://schemas.openxmlformats.org/officeDocument/2006/relationships/slideLayout" Target="../slideLayouts/slideLayout32.xml"/><Relationship Id="rId6" Type="http://schemas.openxmlformats.org/officeDocument/2006/relationships/image" Target="../media/image27.png"/><Relationship Id="rId11" Type="http://schemas.openxmlformats.org/officeDocument/2006/relationships/audio" Target="../media/audio30.wav"/><Relationship Id="rId5" Type="http://schemas.openxmlformats.org/officeDocument/2006/relationships/image" Target="../media/image18.png"/><Relationship Id="rId15" Type="http://schemas.openxmlformats.org/officeDocument/2006/relationships/image" Target="../media/image29.png"/><Relationship Id="rId10" Type="http://schemas.openxmlformats.org/officeDocument/2006/relationships/audio" Target="../media/audio29.wav"/><Relationship Id="rId19" Type="http://schemas.openxmlformats.org/officeDocument/2006/relationships/image" Target="../media/image24.png"/><Relationship Id="rId4" Type="http://schemas.openxmlformats.org/officeDocument/2006/relationships/image" Target="../media/image25.png"/><Relationship Id="rId9" Type="http://schemas.openxmlformats.org/officeDocument/2006/relationships/audio" Target="../media/audio28.wav"/><Relationship Id="rId1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image" Target="../media/image10.png"/><Relationship Id="rId3" Type="http://schemas.openxmlformats.org/officeDocument/2006/relationships/audio" Target="../media/audio33.wav"/><Relationship Id="rId7" Type="http://schemas.openxmlformats.org/officeDocument/2006/relationships/audio" Target="../media/audio37.wav"/><Relationship Id="rId12" Type="http://schemas.openxmlformats.org/officeDocument/2006/relationships/audio" Target="../media/audio42.wav"/><Relationship Id="rId2" Type="http://schemas.openxmlformats.org/officeDocument/2006/relationships/notesSlide" Target="../notesSlides/notesSlide20.xml"/><Relationship Id="rId1" Type="http://schemas.openxmlformats.org/officeDocument/2006/relationships/slideLayout" Target="../slideLayouts/slideLayout32.xml"/><Relationship Id="rId6" Type="http://schemas.openxmlformats.org/officeDocument/2006/relationships/audio" Target="../media/audio36.wav"/><Relationship Id="rId11" Type="http://schemas.openxmlformats.org/officeDocument/2006/relationships/audio" Target="../media/audio41.wav"/><Relationship Id="rId5" Type="http://schemas.openxmlformats.org/officeDocument/2006/relationships/audio" Target="../media/audio35.wav"/><Relationship Id="rId10" Type="http://schemas.openxmlformats.org/officeDocument/2006/relationships/audio" Target="../media/audio40.wav"/><Relationship Id="rId4" Type="http://schemas.openxmlformats.org/officeDocument/2006/relationships/audio" Target="../media/audio34.wav"/><Relationship Id="rId9" Type="http://schemas.openxmlformats.org/officeDocument/2006/relationships/audio" Target="../media/audio39.wav"/></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32.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25.xml"/><Relationship Id="rId1" Type="http://schemas.openxmlformats.org/officeDocument/2006/relationships/slideLayout" Target="../slideLayouts/slideLayout21.xml"/><Relationship Id="rId5" Type="http://schemas.openxmlformats.org/officeDocument/2006/relationships/image" Target="../media/image10.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33.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27.xml"/><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10.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notesSlide" Target="../notesSlides/notesSlide28.xml"/><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10.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audio" Target="../media/audio47.wav"/><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10.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notesSlide" Target="../notesSlides/notesSlide30.xml"/><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1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audio" Target="../media/audio49.wav"/><Relationship Id="rId2" Type="http://schemas.openxmlformats.org/officeDocument/2006/relationships/notesSlide" Target="../notesSlides/notesSlide31.xml"/><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10.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audio" Target="../media/audio50.wav"/><Relationship Id="rId2" Type="http://schemas.openxmlformats.org/officeDocument/2006/relationships/notesSlide" Target="../notesSlides/notesSlide32.xml"/><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10.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audio" Target="../media/audio51.wav"/><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10.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notesSlide" Target="../notesSlides/notesSlide34.xml"/><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10.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3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0.png"/><Relationship Id="rId7"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7.png"/><Relationship Id="rId18" Type="http://schemas.openxmlformats.org/officeDocument/2006/relationships/image" Target="../media/image37.png"/><Relationship Id="rId3" Type="http://schemas.openxmlformats.org/officeDocument/2006/relationships/audio" Target="../media/audio53.wav"/><Relationship Id="rId7" Type="http://schemas.openxmlformats.org/officeDocument/2006/relationships/image" Target="../media/image44.png"/><Relationship Id="rId12" Type="http://schemas.openxmlformats.org/officeDocument/2006/relationships/image" Target="../media/image25.png"/><Relationship Id="rId17" Type="http://schemas.openxmlformats.org/officeDocument/2006/relationships/image" Target="../media/image36.png"/><Relationship Id="rId2" Type="http://schemas.openxmlformats.org/officeDocument/2006/relationships/notesSlide" Target="../notesSlides/notesSlide41.xml"/><Relationship Id="rId16" Type="http://schemas.openxmlformats.org/officeDocument/2006/relationships/image" Target="../media/image10.png"/><Relationship Id="rId20" Type="http://schemas.openxmlformats.org/officeDocument/2006/relationships/image" Target="../media/image39.png"/><Relationship Id="rId1" Type="http://schemas.openxmlformats.org/officeDocument/2006/relationships/slideLayout" Target="../slideLayouts/slideLayout2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audio" Target="../media/audio54.wav"/><Relationship Id="rId15" Type="http://schemas.openxmlformats.org/officeDocument/2006/relationships/image" Target="../media/image21.png"/><Relationship Id="rId10" Type="http://schemas.openxmlformats.org/officeDocument/2006/relationships/image" Target="../media/image20.png"/><Relationship Id="rId19" Type="http://schemas.openxmlformats.org/officeDocument/2006/relationships/image" Target="../media/image38.png"/><Relationship Id="rId4" Type="http://schemas.openxmlformats.org/officeDocument/2006/relationships/image" Target="../media/image18.png"/><Relationship Id="rId9" Type="http://schemas.openxmlformats.org/officeDocument/2006/relationships/image" Target="../media/image45.png"/><Relationship Id="rId14" Type="http://schemas.openxmlformats.org/officeDocument/2006/relationships/image" Target="../media/image46.png"/></Relationships>
</file>

<file path=ppt/slides/_rels/slide4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6.png"/><Relationship Id="rId3" Type="http://schemas.openxmlformats.org/officeDocument/2006/relationships/image" Target="../media/image19.png"/><Relationship Id="rId7" Type="http://schemas.openxmlformats.org/officeDocument/2006/relationships/image" Target="../media/image16.png"/><Relationship Id="rId12"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1.xml"/><Relationship Id="rId6" Type="http://schemas.openxmlformats.org/officeDocument/2006/relationships/image" Target="../media/image28.png"/><Relationship Id="rId11" Type="http://schemas.openxmlformats.org/officeDocument/2006/relationships/image" Target="../media/image47.png"/><Relationship Id="rId5" Type="http://schemas.openxmlformats.org/officeDocument/2006/relationships/image" Target="../media/image20.png"/><Relationship Id="rId15" Type="http://schemas.openxmlformats.org/officeDocument/2006/relationships/image" Target="../media/image10.png"/><Relationship Id="rId10" Type="http://schemas.openxmlformats.org/officeDocument/2006/relationships/image" Target="../media/image30.png"/><Relationship Id="rId4" Type="http://schemas.openxmlformats.org/officeDocument/2006/relationships/image" Target="../media/image18.png"/><Relationship Id="rId9" Type="http://schemas.openxmlformats.org/officeDocument/2006/relationships/image" Target="../media/image44.png"/><Relationship Id="rId1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1.xml"/><Relationship Id="rId6" Type="http://schemas.openxmlformats.org/officeDocument/2006/relationships/image" Target="../media/image10.png"/><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hyperlink" Target="http://gamingrammar.com/" TargetMode="External"/><Relationship Id="rId2" Type="http://schemas.openxmlformats.org/officeDocument/2006/relationships/notesSlide" Target="../notesSlides/notesSlide45.xml"/><Relationship Id="rId1" Type="http://schemas.openxmlformats.org/officeDocument/2006/relationships/slideLayout" Target="../slideLayouts/slideLayout22.xml"/><Relationship Id="rId5" Type="http://schemas.openxmlformats.org/officeDocument/2006/relationships/image" Target="../media/image10.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54.xml"/><Relationship Id="rId6" Type="http://schemas.openxmlformats.org/officeDocument/2006/relationships/image" Target="../media/image54.png"/><Relationship Id="rId5" Type="http://schemas.openxmlformats.org/officeDocument/2006/relationships/hyperlink" Target="https://quizlet.com/gb/511134586/year-7-french-term-21-week-5-vocabulary-revision-mash-up-flash-cards/" TargetMode="Externa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Saying what people do</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faire (nous, </a:t>
            </a:r>
            <a:r>
              <a:rPr lang="en-GB" sz="3000" dirty="0" err="1">
                <a:solidFill>
                  <a:prstClr val="white"/>
                </a:solidFill>
              </a:rPr>
              <a:t>vous</a:t>
            </a:r>
            <a:r>
              <a:rPr lang="en-GB" sz="3000" dirty="0">
                <a:solidFill>
                  <a:prstClr val="white"/>
                </a:solidFill>
              </a:rPr>
              <a:t>)</a:t>
            </a:r>
          </a:p>
          <a:p>
            <a:pPr algn="l"/>
            <a:r>
              <a:rPr lang="en-GB" sz="3000" dirty="0">
                <a:solidFill>
                  <a:prstClr val="white"/>
                </a:solidFill>
              </a:rPr>
              <a:t>SSC [u]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4 - Lesson 35</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497199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Natalie Finlayson / Emma Marsden / Rachel Hawkes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04/08/2022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46;p2">
            <a:extLst>
              <a:ext uri="{FF2B5EF4-FFF2-40B4-BE49-F238E27FC236}">
                <a16:creationId xmlns:a16="http://schemas.microsoft.com/office/drawing/2014/main" id="{11E78771-A13E-4F03-AA96-EF352AB49808}"/>
              </a:ext>
            </a:extLst>
          </p:cNvPr>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spcBef>
                <a:spcPts val="0"/>
              </a:spcBef>
              <a:buClr>
                <a:prstClr val="white"/>
              </a:buClr>
              <a:buSzPts val="3600"/>
              <a:defRPr/>
            </a:pPr>
            <a:r>
              <a:rPr lang="en-GB" sz="3200" b="1" dirty="0">
                <a:solidFill>
                  <a:prstClr val="white"/>
                </a:solidFill>
              </a:rPr>
              <a:t>Lotto! (2/4)</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pic>
        <p:nvPicPr>
          <p:cNvPr id="26" name="Picture 2" descr="Boy Face Cartoon Clip Art">
            <a:extLst>
              <a:ext uri="{FF2B5EF4-FFF2-40B4-BE49-F238E27FC236}">
                <a16:creationId xmlns:a16="http://schemas.microsoft.com/office/drawing/2014/main" id="{F37A48D1-6A0A-4629-AE38-5BB62EEDB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2873" y="3719973"/>
            <a:ext cx="1472148" cy="1694682"/>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Oval 26">
            <a:extLst>
              <a:ext uri="{FF2B5EF4-FFF2-40B4-BE49-F238E27FC236}">
                <a16:creationId xmlns:a16="http://schemas.microsoft.com/office/drawing/2014/main" id="{C290C4A0-74B8-43CD-9916-233828B9FC13}"/>
              </a:ext>
            </a:extLst>
          </p:cNvPr>
          <p:cNvSpPr/>
          <p:nvPr/>
        </p:nvSpPr>
        <p:spPr>
          <a:xfrm>
            <a:off x="9661014" y="1846975"/>
            <a:ext cx="1933575" cy="1304925"/>
          </a:xfrm>
          <a:prstGeom prst="wedgeEllipseCallout">
            <a:avLst>
              <a:gd name="adj1" fmla="val -19561"/>
              <a:gd name="adj2" fmla="val 77663"/>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latin typeface="Century Gothic" panose="020B0502020202020204" pitchFamily="34" charset="0"/>
              </a:rPr>
              <a:t>Lotto!</a:t>
            </a:r>
          </a:p>
        </p:txBody>
      </p:sp>
      <p:graphicFrame>
        <p:nvGraphicFramePr>
          <p:cNvPr id="14" name="Table 2">
            <a:extLst>
              <a:ext uri="{FF2B5EF4-FFF2-40B4-BE49-F238E27FC236}">
                <a16:creationId xmlns:a16="http://schemas.microsoft.com/office/drawing/2014/main" id="{02395630-D90B-4FCC-BA81-25B5A6EF83A8}"/>
              </a:ext>
            </a:extLst>
          </p:cNvPr>
          <p:cNvGraphicFramePr>
            <a:graphicFrameLocks noGrp="1"/>
          </p:cNvGraphicFramePr>
          <p:nvPr>
            <p:extLst>
              <p:ext uri="{D42A27DB-BD31-4B8C-83A1-F6EECF244321}">
                <p14:modId xmlns:p14="http://schemas.microsoft.com/office/powerpoint/2010/main" val="1179148051"/>
              </p:ext>
            </p:extLst>
          </p:nvPr>
        </p:nvGraphicFramePr>
        <p:xfrm>
          <a:off x="1103716" y="1807646"/>
          <a:ext cx="6291141" cy="3607009"/>
        </p:xfrm>
        <a:graphic>
          <a:graphicData uri="http://schemas.openxmlformats.org/drawingml/2006/table">
            <a:tbl>
              <a:tblPr firstRow="1" bandRow="1">
                <a:tableStyleId>{7436B53B-AF2B-4ED9-AE7D-DA19A883150E}</a:tableStyleId>
              </a:tblPr>
              <a:tblGrid>
                <a:gridCol w="2097047">
                  <a:extLst>
                    <a:ext uri="{9D8B030D-6E8A-4147-A177-3AD203B41FA5}">
                      <a16:colId xmlns:a16="http://schemas.microsoft.com/office/drawing/2014/main" val="2629683914"/>
                    </a:ext>
                  </a:extLst>
                </a:gridCol>
                <a:gridCol w="2097047">
                  <a:extLst>
                    <a:ext uri="{9D8B030D-6E8A-4147-A177-3AD203B41FA5}">
                      <a16:colId xmlns:a16="http://schemas.microsoft.com/office/drawing/2014/main" val="2939827533"/>
                    </a:ext>
                  </a:extLst>
                </a:gridCol>
                <a:gridCol w="2097047">
                  <a:extLst>
                    <a:ext uri="{9D8B030D-6E8A-4147-A177-3AD203B41FA5}">
                      <a16:colId xmlns:a16="http://schemas.microsoft.com/office/drawing/2014/main" val="2998707613"/>
                    </a:ext>
                  </a:extLst>
                </a:gridCol>
              </a:tblGrid>
              <a:tr h="710353">
                <a:tc gridSpan="3">
                  <a:txBody>
                    <a:bodyPr/>
                    <a:lstStyle/>
                    <a:p>
                      <a:pPr algn="ctr"/>
                      <a:r>
                        <a:rPr lang="en-GB" sz="3000" b="1" dirty="0">
                          <a:solidFill>
                            <a:schemeClr val="accent1">
                              <a:lumMod val="50000"/>
                            </a:schemeClr>
                          </a:solidFill>
                          <a:latin typeface="Century Gothic" panose="020B0502020202020204" pitchFamily="34" charset="0"/>
                        </a:rPr>
                        <a:t>Lotto</a:t>
                      </a:r>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339504912"/>
                  </a:ext>
                </a:extLst>
              </a:tr>
              <a:tr h="1448328">
                <a:tc>
                  <a:txBody>
                    <a:bodyPr/>
                    <a:lstStyle/>
                    <a:p>
                      <a:pPr algn="ctr"/>
                      <a:endParaRPr lang="en-GB" sz="2800" dirty="0">
                        <a:solidFill>
                          <a:schemeClr val="accent1">
                            <a:lumMod val="50000"/>
                          </a:schemeClr>
                        </a:solidFill>
                        <a:latin typeface="Century Gothic" panose="020B0502020202020204" pitchFamily="34" charset="0"/>
                      </a:endParaRPr>
                    </a:p>
                    <a:p>
                      <a:pPr algn="ctr"/>
                      <a:r>
                        <a:rPr lang="en-GB" sz="2800" dirty="0">
                          <a:solidFill>
                            <a:schemeClr val="accent1">
                              <a:lumMod val="50000"/>
                            </a:schemeClr>
                          </a:solidFill>
                          <a:latin typeface="Century Gothic" panose="020B0502020202020204" pitchFamily="34" charset="0"/>
                        </a:rPr>
                        <a:t>we make, do</a:t>
                      </a:r>
                    </a:p>
                  </a:txBody>
                  <a:tcPr/>
                </a:tc>
                <a:tc>
                  <a:txBody>
                    <a:bodyPr/>
                    <a:lstStyle/>
                    <a:p>
                      <a:pPr algn="ctr"/>
                      <a:endParaRPr lang="en-GB" sz="2600" dirty="0">
                        <a:solidFill>
                          <a:schemeClr val="accent1">
                            <a:lumMod val="50000"/>
                          </a:schemeClr>
                        </a:solidFill>
                        <a:latin typeface="Century Gothic" panose="020B0502020202020204" pitchFamily="34" charset="0"/>
                      </a:endParaRPr>
                    </a:p>
                    <a:p>
                      <a:pPr algn="ctr"/>
                      <a:r>
                        <a:rPr lang="en-GB" sz="2600" dirty="0">
                          <a:solidFill>
                            <a:schemeClr val="accent1">
                              <a:lumMod val="50000"/>
                            </a:schemeClr>
                          </a:solidFill>
                          <a:latin typeface="Century Gothic" panose="020B0502020202020204" pitchFamily="34" charset="0"/>
                        </a:rPr>
                        <a:t>party</a:t>
                      </a:r>
                    </a:p>
                    <a:p>
                      <a:pPr algn="ctr"/>
                      <a:endParaRPr lang="en-GB" sz="2600" dirty="0">
                        <a:solidFill>
                          <a:schemeClr val="accent1">
                            <a:lumMod val="50000"/>
                          </a:schemeClr>
                        </a:solidFill>
                        <a:latin typeface="Century Gothic" panose="020B0502020202020204" pitchFamily="34" charset="0"/>
                      </a:endParaRPr>
                    </a:p>
                  </a:txBody>
                  <a:tcPr/>
                </a:tc>
                <a:tc>
                  <a:txBody>
                    <a:bodyPr/>
                    <a:lstStyle/>
                    <a:p>
                      <a:pPr algn="ctr"/>
                      <a:endParaRPr lang="en-GB" sz="2800" dirty="0">
                        <a:solidFill>
                          <a:schemeClr val="accent1">
                            <a:lumMod val="50000"/>
                          </a:schemeClr>
                        </a:solidFill>
                        <a:latin typeface="Century Gothic" panose="020B0502020202020204" pitchFamily="34" charset="0"/>
                      </a:endParaRPr>
                    </a:p>
                    <a:p>
                      <a:pPr algn="ctr"/>
                      <a:r>
                        <a:rPr lang="en-GB" sz="2800" dirty="0">
                          <a:solidFill>
                            <a:schemeClr val="accent1">
                              <a:lumMod val="50000"/>
                            </a:schemeClr>
                          </a:solidFill>
                          <a:latin typeface="Century Gothic" panose="020B0502020202020204" pitchFamily="34" charset="0"/>
                        </a:rPr>
                        <a:t>okay, alright</a:t>
                      </a:r>
                    </a:p>
                  </a:txBody>
                  <a:tcPr/>
                </a:tc>
                <a:extLst>
                  <a:ext uri="{0D108BD9-81ED-4DB2-BD59-A6C34878D82A}">
                    <a16:rowId xmlns:a16="http://schemas.microsoft.com/office/drawing/2014/main" val="3565156925"/>
                  </a:ext>
                </a:extLst>
              </a:tr>
              <a:tr h="1448328">
                <a:tc>
                  <a:txBody>
                    <a:bodyPr/>
                    <a:lstStyle/>
                    <a:p>
                      <a:pPr algn="ctr"/>
                      <a:endParaRPr lang="en-GB" sz="2800" dirty="0">
                        <a:solidFill>
                          <a:schemeClr val="accent1">
                            <a:lumMod val="50000"/>
                          </a:schemeClr>
                        </a:solidFill>
                        <a:latin typeface="Century Gothic" panose="020B0502020202020204" pitchFamily="34" charset="0"/>
                      </a:endParaRPr>
                    </a:p>
                    <a:p>
                      <a:pPr algn="ctr"/>
                      <a:r>
                        <a:rPr lang="en-GB" sz="2800" dirty="0">
                          <a:solidFill>
                            <a:schemeClr val="accent1">
                              <a:lumMod val="50000"/>
                            </a:schemeClr>
                          </a:solidFill>
                          <a:latin typeface="Century Gothic" panose="020B0502020202020204" pitchFamily="34" charset="0"/>
                        </a:rPr>
                        <a:t>effort</a:t>
                      </a:r>
                    </a:p>
                  </a:txBody>
                  <a:tcPr/>
                </a:tc>
                <a:tc>
                  <a:txBody>
                    <a:bodyPr/>
                    <a:lstStyle/>
                    <a:p>
                      <a:pPr algn="ctr"/>
                      <a:r>
                        <a:rPr lang="en-GB" sz="2800" dirty="0">
                          <a:solidFill>
                            <a:schemeClr val="accent1">
                              <a:lumMod val="50000"/>
                            </a:schemeClr>
                          </a:solidFill>
                          <a:latin typeface="Century Gothic" panose="020B0502020202020204" pitchFamily="34" charset="0"/>
                        </a:rPr>
                        <a:t>they (f) make, do</a:t>
                      </a:r>
                    </a:p>
                  </a:txBody>
                  <a:tcPr/>
                </a:tc>
                <a:tc>
                  <a:txBody>
                    <a:bodyPr/>
                    <a:lstStyle/>
                    <a:p>
                      <a:pPr algn="ctr"/>
                      <a:endParaRPr lang="en-GB" sz="2800" dirty="0">
                        <a:solidFill>
                          <a:schemeClr val="accent1">
                            <a:lumMod val="50000"/>
                          </a:schemeClr>
                        </a:solidFill>
                        <a:latin typeface="Century Gothic" panose="020B0502020202020204" pitchFamily="34" charset="0"/>
                      </a:endParaRPr>
                    </a:p>
                    <a:p>
                      <a:pPr algn="ctr"/>
                      <a:r>
                        <a:rPr lang="en-GB" sz="2800" dirty="0">
                          <a:solidFill>
                            <a:schemeClr val="accent1">
                              <a:lumMod val="50000"/>
                            </a:schemeClr>
                          </a:solidFill>
                          <a:latin typeface="Century Gothic" panose="020B0502020202020204" pitchFamily="34" charset="0"/>
                        </a:rPr>
                        <a:t>what ?</a:t>
                      </a:r>
                    </a:p>
                  </a:txBody>
                  <a:tcPr/>
                </a:tc>
                <a:extLst>
                  <a:ext uri="{0D108BD9-81ED-4DB2-BD59-A6C34878D82A}">
                    <a16:rowId xmlns:a16="http://schemas.microsoft.com/office/drawing/2014/main" val="1975367227"/>
                  </a:ext>
                </a:extLst>
              </a:tr>
            </a:tbl>
          </a:graphicData>
        </a:graphic>
      </p:graphicFrame>
      <p:cxnSp>
        <p:nvCxnSpPr>
          <p:cNvPr id="15" name="Straight Connector 14">
            <a:extLst>
              <a:ext uri="{FF2B5EF4-FFF2-40B4-BE49-F238E27FC236}">
                <a16:creationId xmlns:a16="http://schemas.microsoft.com/office/drawing/2014/main" id="{1FBB091F-75FC-4466-87A1-BDA01534355C}"/>
              </a:ext>
            </a:extLst>
          </p:cNvPr>
          <p:cNvCxnSpPr>
            <a:cxnSpLocks/>
          </p:cNvCxnSpPr>
          <p:nvPr/>
        </p:nvCxnSpPr>
        <p:spPr>
          <a:xfrm flipH="1">
            <a:off x="1260988" y="2654710"/>
            <a:ext cx="1791928" cy="12314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CA26BDC-A59A-4004-A1D0-1B09255D0AE7}"/>
              </a:ext>
            </a:extLst>
          </p:cNvPr>
          <p:cNvCxnSpPr>
            <a:cxnSpLocks/>
          </p:cNvCxnSpPr>
          <p:nvPr/>
        </p:nvCxnSpPr>
        <p:spPr>
          <a:xfrm flipH="1">
            <a:off x="1260988" y="4073388"/>
            <a:ext cx="1791928" cy="12314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C0D03D-5435-4DD4-A2A5-053712C517A9}"/>
              </a:ext>
            </a:extLst>
          </p:cNvPr>
          <p:cNvCxnSpPr>
            <a:cxnSpLocks/>
          </p:cNvCxnSpPr>
          <p:nvPr/>
        </p:nvCxnSpPr>
        <p:spPr>
          <a:xfrm flipH="1">
            <a:off x="3353322" y="2662084"/>
            <a:ext cx="1791928" cy="12314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21A01B-9C66-4DFF-91F9-A91FBF64C038}"/>
              </a:ext>
            </a:extLst>
          </p:cNvPr>
          <p:cNvCxnSpPr>
            <a:cxnSpLocks/>
          </p:cNvCxnSpPr>
          <p:nvPr/>
        </p:nvCxnSpPr>
        <p:spPr>
          <a:xfrm flipH="1">
            <a:off x="3353322" y="4073388"/>
            <a:ext cx="1791928" cy="12314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458FB10-8712-45C9-9EF2-F2E022DE0EE7}"/>
              </a:ext>
            </a:extLst>
          </p:cNvPr>
          <p:cNvCxnSpPr>
            <a:cxnSpLocks/>
          </p:cNvCxnSpPr>
          <p:nvPr/>
        </p:nvCxnSpPr>
        <p:spPr>
          <a:xfrm flipH="1">
            <a:off x="5451903" y="2654710"/>
            <a:ext cx="1791928" cy="12314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4A96E11-4B64-4ED2-85DE-13E3FF9BFA82}"/>
              </a:ext>
            </a:extLst>
          </p:cNvPr>
          <p:cNvCxnSpPr>
            <a:cxnSpLocks/>
          </p:cNvCxnSpPr>
          <p:nvPr/>
        </p:nvCxnSpPr>
        <p:spPr>
          <a:xfrm flipH="1">
            <a:off x="5445656" y="4073388"/>
            <a:ext cx="1791928" cy="12314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1" name="Picture 20" descr="background rectangle">
            <a:extLst>
              <a:ext uri="{FF2B5EF4-FFF2-40B4-BE49-F238E27FC236}">
                <a16:creationId xmlns:a16="http://schemas.microsoft.com/office/drawing/2014/main" id="{0F5E121B-7A59-4FC7-ACDD-55310BE3A6C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2CDAD67C-6585-45E2-84CF-0B5963F8F28E}"/>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Lotto ! 2/4</a:t>
            </a:r>
          </a:p>
        </p:txBody>
      </p:sp>
      <p:sp>
        <p:nvSpPr>
          <p:cNvPr id="2" name="Rounded Rectangle 46">
            <a:extLst>
              <a:ext uri="{FF2B5EF4-FFF2-40B4-BE49-F238E27FC236}">
                <a16:creationId xmlns:a16="http://schemas.microsoft.com/office/drawing/2014/main" id="{A401C36B-EAE2-448D-8FA2-67268589615F}"/>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71750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extBox 1"/>
          <p:cNvSpPr txBox="1"/>
          <p:nvPr/>
        </p:nvSpPr>
        <p:spPr>
          <a:xfrm>
            <a:off x="265081" y="1344612"/>
            <a:ext cx="11852707"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As you know, the verb </a:t>
            </a:r>
            <a:r>
              <a:rPr kumimoji="0" lang="en-GB" sz="2200" b="1" i="1"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faire </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changes form to match the subject.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Je </a:t>
            </a:r>
            <a:r>
              <a:rPr kumimoji="0" lang="en-GB" sz="2200" b="1" i="0" u="none" strike="noStrike" kern="0" cap="none" spc="0" normalizeH="0" baseline="0" noProof="0" dirty="0" err="1">
                <a:ln>
                  <a:noFill/>
                </a:ln>
                <a:solidFill>
                  <a:srgbClr val="EE6000"/>
                </a:solidFill>
                <a:effectLst/>
                <a:uLnTx/>
                <a:uFillTx/>
                <a:latin typeface="Century Gothic" panose="020B0502020202020204" pitchFamily="34" charset="0"/>
                <a:sym typeface="Arial"/>
              </a:rPr>
              <a:t>fais</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 attention.		Tu </a:t>
            </a:r>
            <a:r>
              <a:rPr kumimoji="0" lang="en-GB" sz="2200" b="1" i="0" u="none" strike="noStrike" kern="0" cap="none" spc="0" normalizeH="0" baseline="0" noProof="0" dirty="0" err="1">
                <a:ln>
                  <a:noFill/>
                </a:ln>
                <a:solidFill>
                  <a:srgbClr val="EE6000"/>
                </a:solidFill>
                <a:effectLst/>
                <a:uLnTx/>
                <a:uFillTx/>
                <a:latin typeface="Century Gothic" panose="020B0502020202020204" pitchFamily="34" charset="0"/>
                <a:sym typeface="Arial"/>
              </a:rPr>
              <a:t>fais</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 le lit.	  </a:t>
            </a:r>
            <a:r>
              <a:rPr kumimoji="0" lang="en-GB" sz="2200" b="0" i="0" u="none" strike="noStrike" kern="0" cap="none" spc="0" normalizeH="0" noProof="0" dirty="0">
                <a:ln>
                  <a:noFill/>
                </a:ln>
                <a:solidFill>
                  <a:srgbClr val="4472C4">
                    <a:lumMod val="50000"/>
                  </a:srgbClr>
                </a:solidFill>
                <a:effectLst/>
                <a:uLnTx/>
                <a:uFillTx/>
                <a:latin typeface="Century Gothic" panose="020B0502020202020204" pitchFamily="34" charset="0"/>
                <a:sym typeface="Arial"/>
              </a:rPr>
              <a:t> 		   </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Il/</a:t>
            </a:r>
            <a:r>
              <a:rPr kumimoji="0" lang="en-GB" sz="2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sym typeface="Arial"/>
              </a:rPr>
              <a:t>elle</a:t>
            </a:r>
            <a:r>
              <a:rPr kumimoji="0" lang="en-GB" sz="2200" b="0" i="0" u="none" strike="noStrike" kern="0" cap="none" spc="0" normalizeH="0" noProof="0" dirty="0">
                <a:ln>
                  <a:noFill/>
                </a:ln>
                <a:solidFill>
                  <a:srgbClr val="4472C4">
                    <a:lumMod val="50000"/>
                  </a:srgbClr>
                </a:solidFill>
                <a:effectLst/>
                <a:uLnTx/>
                <a:uFillTx/>
                <a:latin typeface="Century Gothic" panose="020B0502020202020204" pitchFamily="34" charset="0"/>
                <a:sym typeface="Arial"/>
              </a:rPr>
              <a:t> </a:t>
            </a:r>
            <a:r>
              <a:rPr kumimoji="0" lang="en-GB" sz="2200" b="1" i="0" u="none" strike="noStrike" kern="0" cap="none" spc="0" normalizeH="0" baseline="0" noProof="0" dirty="0">
                <a:ln>
                  <a:noFill/>
                </a:ln>
                <a:solidFill>
                  <a:srgbClr val="FF6600"/>
                </a:solidFill>
                <a:effectLst/>
                <a:uLnTx/>
                <a:uFillTx/>
                <a:latin typeface="Century Gothic" panose="020B0502020202020204" pitchFamily="34" charset="0"/>
                <a:sym typeface="Arial"/>
              </a:rPr>
              <a:t>fait</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 un effort.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I </a:t>
            </a: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sym typeface="Arial"/>
              </a:rPr>
              <a:t>pay</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 attention.		You </a:t>
            </a: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sym typeface="Arial"/>
              </a:rPr>
              <a:t>make</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 the bed.	   	   He/she </a:t>
            </a: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sym typeface="Arial"/>
              </a:rPr>
              <a:t>makes</a:t>
            </a:r>
            <a:r>
              <a:rPr kumimoji="0" lang="en-GB" sz="2200" b="1" i="0" u="none" strike="noStrike" kern="0" cap="none" spc="0" normalizeH="0" noProof="0" dirty="0">
                <a:ln>
                  <a:noFill/>
                </a:ln>
                <a:solidFill>
                  <a:srgbClr val="EE6000"/>
                </a:solidFill>
                <a:effectLst/>
                <a:uLnTx/>
                <a:uFillTx/>
                <a:latin typeface="Century Gothic" panose="020B0502020202020204" pitchFamily="34" charset="0"/>
                <a:sym typeface="Arial"/>
              </a:rPr>
              <a:t> </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an</a:t>
            </a:r>
            <a:r>
              <a:rPr kumimoji="0" lang="en-GB" sz="2200" b="0" i="0" u="none" strike="noStrike" kern="0" cap="none" spc="0" normalizeH="0" noProof="0" dirty="0">
                <a:ln>
                  <a:noFill/>
                </a:ln>
                <a:solidFill>
                  <a:srgbClr val="4472C4">
                    <a:lumMod val="50000"/>
                  </a:srgbClr>
                </a:solidFill>
                <a:effectLst/>
                <a:uLnTx/>
                <a:uFillTx/>
                <a:latin typeface="Century Gothic" panose="020B0502020202020204" pitchFamily="34" charset="0"/>
                <a:sym typeface="Arial"/>
              </a:rPr>
              <a:t> effort.</a:t>
            </a:r>
          </a:p>
          <a:p>
            <a:pPr>
              <a:defRPr/>
            </a:pPr>
            <a:r>
              <a:rPr lang="en-GB" sz="2200" dirty="0">
                <a:solidFill>
                  <a:srgbClr val="4472C4">
                    <a:lumMod val="50000"/>
                  </a:srgbClr>
                </a:solidFill>
                <a:latin typeface="Century Gothic" panose="020B0502020202020204" pitchFamily="34" charset="0"/>
              </a:rPr>
              <a:t>I </a:t>
            </a:r>
            <a:r>
              <a:rPr lang="en-GB" sz="2200" b="1" dirty="0">
                <a:solidFill>
                  <a:srgbClr val="EE6000"/>
                </a:solidFill>
                <a:latin typeface="Century Gothic" panose="020B0502020202020204" pitchFamily="34" charset="0"/>
              </a:rPr>
              <a:t>am paying</a:t>
            </a:r>
            <a:r>
              <a:rPr lang="en-GB" sz="2200" dirty="0">
                <a:solidFill>
                  <a:srgbClr val="4472C4">
                    <a:lumMod val="50000"/>
                  </a:srgbClr>
                </a:solidFill>
                <a:latin typeface="Century Gothic" panose="020B0502020202020204" pitchFamily="34" charset="0"/>
              </a:rPr>
              <a:t> attention. 	You </a:t>
            </a:r>
            <a:r>
              <a:rPr lang="en-GB" sz="2200" b="1" dirty="0">
                <a:solidFill>
                  <a:srgbClr val="EE6000"/>
                </a:solidFill>
                <a:latin typeface="Century Gothic" panose="020B0502020202020204" pitchFamily="34" charset="0"/>
              </a:rPr>
              <a:t>are making </a:t>
            </a:r>
            <a:r>
              <a:rPr lang="en-GB" sz="2200" dirty="0">
                <a:solidFill>
                  <a:srgbClr val="4472C4">
                    <a:lumMod val="50000"/>
                  </a:srgbClr>
                </a:solidFill>
                <a:latin typeface="Century Gothic" panose="020B0502020202020204" pitchFamily="34" charset="0"/>
              </a:rPr>
              <a:t>the bed.	   </a:t>
            </a:r>
            <a:r>
              <a:rPr kumimoji="0" lang="en-GB" sz="2200" b="0" i="0" u="none" strike="noStrike" kern="0" cap="none" spc="0" normalizeH="0" noProof="0" dirty="0">
                <a:ln>
                  <a:noFill/>
                </a:ln>
                <a:solidFill>
                  <a:srgbClr val="4472C4">
                    <a:lumMod val="50000"/>
                  </a:srgbClr>
                </a:solidFill>
                <a:effectLst/>
                <a:uLnTx/>
                <a:uFillTx/>
                <a:latin typeface="Century Gothic" panose="020B0502020202020204" pitchFamily="34" charset="0"/>
                <a:sym typeface="Arial"/>
              </a:rPr>
              <a:t>He/she </a:t>
            </a:r>
            <a:r>
              <a:rPr lang="en-GB" sz="2200" b="1" dirty="0">
                <a:solidFill>
                  <a:srgbClr val="EE6000"/>
                </a:solidFill>
                <a:latin typeface="Century Gothic" panose="020B0502020202020204" pitchFamily="34" charset="0"/>
              </a:rPr>
              <a:t>is making </a:t>
            </a:r>
            <a:r>
              <a:rPr lang="en-GB" sz="2200" dirty="0">
                <a:solidFill>
                  <a:srgbClr val="4472C4">
                    <a:lumMod val="50000"/>
                  </a:srgbClr>
                </a:solidFill>
                <a:latin typeface="Century Gothic" panose="020B0502020202020204" pitchFamily="34" charset="0"/>
              </a:rPr>
              <a:t>an effort.</a:t>
            </a: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To say </a:t>
            </a:r>
            <a:r>
              <a:rPr kumimoji="0" lang="en-GB" sz="2200" b="1"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‘we’ + faire </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(first person plural):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endParaRPr>
          </a:p>
          <a:p>
            <a:pPr lvl="0">
              <a:defRPr/>
            </a:pP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Nous </a:t>
            </a:r>
            <a:r>
              <a:rPr kumimoji="0" lang="en-GB" sz="2200" b="1" i="0" u="none" strike="noStrike" kern="0" cap="none" spc="0" normalizeH="0" baseline="0" noProof="0" dirty="0" err="1">
                <a:ln>
                  <a:noFill/>
                </a:ln>
                <a:solidFill>
                  <a:srgbClr val="EE6000"/>
                </a:solidFill>
                <a:effectLst/>
                <a:uLnTx/>
                <a:uFillTx/>
                <a:latin typeface="Century Gothic" panose="020B0502020202020204" pitchFamily="34" charset="0"/>
                <a:sym typeface="Arial"/>
              </a:rPr>
              <a:t>faisons</a:t>
            </a:r>
            <a:r>
              <a:rPr lang="en-GB" sz="2200" dirty="0">
                <a:solidFill>
                  <a:srgbClr val="4472C4">
                    <a:lumMod val="50000"/>
                  </a:srgbClr>
                </a:solidFill>
                <a:latin typeface="Century Gothic" panose="020B0502020202020204" pitchFamily="34" charset="0"/>
              </a:rPr>
              <a:t> </a:t>
            </a:r>
            <a:r>
              <a:rPr lang="en-GB" sz="2200" dirty="0" err="1">
                <a:solidFill>
                  <a:srgbClr val="4472C4">
                    <a:lumMod val="50000"/>
                  </a:srgbClr>
                </a:solidFill>
                <a:latin typeface="Century Gothic" panose="020B0502020202020204" pitchFamily="34" charset="0"/>
              </a:rPr>
              <a:t>une</a:t>
            </a:r>
            <a:r>
              <a:rPr lang="en-GB" sz="2200" dirty="0">
                <a:solidFill>
                  <a:srgbClr val="4472C4">
                    <a:lumMod val="50000"/>
                  </a:srgbClr>
                </a:solidFill>
                <a:latin typeface="Century Gothic" panose="020B0502020202020204" pitchFamily="34" charset="0"/>
              </a:rPr>
              <a:t> fête.	</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We </a:t>
            </a: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sym typeface="Arial"/>
              </a:rPr>
              <a:t>have/are having </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a party.	</a:t>
            </a:r>
          </a:p>
          <a:p>
            <a:pPr lvl="0">
              <a:defRPr/>
            </a:pPr>
            <a:endParaRPr lang="en-GB" sz="2200" dirty="0">
              <a:solidFill>
                <a:srgbClr val="4472C4">
                  <a:lumMod val="50000"/>
                </a:srgbClr>
              </a:solidFill>
              <a:latin typeface="Century Gothic" panose="020B0502020202020204" pitchFamily="34" charset="0"/>
            </a:endParaRPr>
          </a:p>
          <a:p>
            <a:pPr lvl="0">
              <a:defRPr/>
            </a:pPr>
            <a:r>
              <a:rPr lang="en-GB" sz="2200" dirty="0">
                <a:solidFill>
                  <a:srgbClr val="4472C4">
                    <a:lumMod val="50000"/>
                  </a:srgbClr>
                </a:solidFill>
                <a:latin typeface="Century Gothic" panose="020B0502020202020204" pitchFamily="34" charset="0"/>
              </a:rPr>
              <a:t>To say </a:t>
            </a:r>
            <a:r>
              <a:rPr lang="en-GB" sz="2200" b="1" dirty="0">
                <a:solidFill>
                  <a:srgbClr val="4472C4">
                    <a:lumMod val="50000"/>
                  </a:srgbClr>
                </a:solidFill>
                <a:latin typeface="Century Gothic" panose="020B0502020202020204" pitchFamily="34" charset="0"/>
              </a:rPr>
              <a:t>‘you’ </a:t>
            </a:r>
            <a:r>
              <a:rPr lang="en-GB" sz="2200" dirty="0">
                <a:solidFill>
                  <a:srgbClr val="4472C4">
                    <a:lumMod val="50000"/>
                  </a:srgbClr>
                </a:solidFill>
                <a:latin typeface="Century Gothic" panose="020B0502020202020204" pitchFamily="34" charset="0"/>
              </a:rPr>
              <a:t>(more than one person)</a:t>
            </a:r>
            <a:r>
              <a:rPr lang="en-GB" sz="2200" b="1" dirty="0">
                <a:solidFill>
                  <a:srgbClr val="4472C4">
                    <a:lumMod val="50000"/>
                  </a:srgbClr>
                </a:solidFill>
                <a:latin typeface="Century Gothic" panose="020B0502020202020204" pitchFamily="34" charset="0"/>
              </a:rPr>
              <a:t> + faire </a:t>
            </a:r>
            <a:r>
              <a:rPr lang="en-GB" sz="2200" dirty="0">
                <a:solidFill>
                  <a:srgbClr val="4472C4">
                    <a:lumMod val="50000"/>
                  </a:srgbClr>
                </a:solidFill>
                <a:latin typeface="Century Gothic" panose="020B0502020202020204" pitchFamily="34" charset="0"/>
              </a:rPr>
              <a:t>(second person plural):</a:t>
            </a:r>
          </a:p>
          <a:p>
            <a:pPr lvl="0">
              <a:defRPr/>
            </a:pPr>
            <a:endParaRPr lang="en-GB" sz="2200" dirty="0">
              <a:solidFill>
                <a:srgbClr val="4472C4">
                  <a:lumMod val="50000"/>
                </a:srgbClr>
              </a:solidFill>
              <a:latin typeface="Century Gothic" panose="020B0502020202020204" pitchFamily="34" charset="0"/>
            </a:endParaRPr>
          </a:p>
          <a:p>
            <a:pPr lvl="0">
              <a:defRPr/>
            </a:pPr>
            <a:r>
              <a:rPr lang="en-GB" sz="2200" dirty="0" err="1">
                <a:solidFill>
                  <a:srgbClr val="4472C4">
                    <a:lumMod val="50000"/>
                  </a:srgbClr>
                </a:solidFill>
                <a:latin typeface="Century Gothic" panose="020B0502020202020204" pitchFamily="34" charset="0"/>
              </a:rPr>
              <a:t>Vous</a:t>
            </a:r>
            <a:r>
              <a:rPr lang="en-GB" sz="2200" dirty="0">
                <a:solidFill>
                  <a:srgbClr val="4472C4">
                    <a:lumMod val="50000"/>
                  </a:srgbClr>
                </a:solidFill>
                <a:latin typeface="Century Gothic" panose="020B0502020202020204" pitchFamily="34" charset="0"/>
              </a:rPr>
              <a:t> </a:t>
            </a:r>
            <a:r>
              <a:rPr lang="en-GB" sz="2200" b="1" dirty="0" err="1">
                <a:solidFill>
                  <a:srgbClr val="EE6000"/>
                </a:solidFill>
                <a:latin typeface="Century Gothic" panose="020B0502020202020204" pitchFamily="34" charset="0"/>
              </a:rPr>
              <a:t>faites</a:t>
            </a:r>
            <a:r>
              <a:rPr lang="en-GB" sz="2200" dirty="0">
                <a:solidFill>
                  <a:srgbClr val="4472C4">
                    <a:lumMod val="50000"/>
                  </a:srgbClr>
                </a:solidFill>
                <a:latin typeface="Century Gothic" panose="020B0502020202020204" pitchFamily="34" charset="0"/>
              </a:rPr>
              <a:t> </a:t>
            </a:r>
            <a:r>
              <a:rPr lang="en-GB" sz="2200" dirty="0" err="1">
                <a:solidFill>
                  <a:srgbClr val="4472C4">
                    <a:lumMod val="50000"/>
                  </a:srgbClr>
                </a:solidFill>
                <a:latin typeface="Century Gothic" panose="020B0502020202020204" pitchFamily="34" charset="0"/>
              </a:rPr>
              <a:t>une</a:t>
            </a:r>
            <a:r>
              <a:rPr lang="en-GB" sz="2200" dirty="0">
                <a:solidFill>
                  <a:srgbClr val="4472C4">
                    <a:lumMod val="50000"/>
                  </a:srgbClr>
                </a:solidFill>
                <a:latin typeface="Century Gothic" panose="020B0502020202020204" pitchFamily="34" charset="0"/>
              </a:rPr>
              <a:t> fête.	You (pl) </a:t>
            </a:r>
            <a:r>
              <a:rPr lang="en-GB" sz="2200" b="1" dirty="0">
                <a:solidFill>
                  <a:srgbClr val="EE6000"/>
                </a:solidFill>
                <a:latin typeface="Century Gothic" panose="020B0502020202020204" pitchFamily="34" charset="0"/>
              </a:rPr>
              <a:t>have/are having </a:t>
            </a:r>
            <a:r>
              <a:rPr lang="en-GB" sz="2200" dirty="0">
                <a:solidFill>
                  <a:srgbClr val="4472C4">
                    <a:lumMod val="50000"/>
                  </a:srgbClr>
                </a:solidFill>
                <a:latin typeface="Century Gothic" panose="020B0502020202020204" pitchFamily="34" charset="0"/>
              </a:rPr>
              <a:t>a party.</a:t>
            </a: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endParaRPr>
          </a:p>
        </p:txBody>
      </p:sp>
      <p:sp>
        <p:nvSpPr>
          <p:cNvPr id="4" name="Arc 3">
            <a:extLst>
              <a:ext uri="{FF2B5EF4-FFF2-40B4-BE49-F238E27FC236}">
                <a16:creationId xmlns:a16="http://schemas.microsoft.com/office/drawing/2014/main" id="{B74EF4F0-45F1-417B-9F1C-C94169CB8AC2}"/>
              </a:ext>
            </a:extLst>
          </p:cNvPr>
          <p:cNvSpPr/>
          <p:nvPr/>
        </p:nvSpPr>
        <p:spPr>
          <a:xfrm rot="7877693">
            <a:off x="1874392" y="4408920"/>
            <a:ext cx="390824" cy="434449"/>
          </a:xfrm>
          <a:prstGeom prst="arc">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TextBox 7">
            <a:extLst>
              <a:ext uri="{FF2B5EF4-FFF2-40B4-BE49-F238E27FC236}">
                <a16:creationId xmlns:a16="http://schemas.microsoft.com/office/drawing/2014/main" id="{0FA7545E-201F-4134-BB3F-2412A39C2842}"/>
              </a:ext>
            </a:extLst>
          </p:cNvPr>
          <p:cNvSpPr txBox="1"/>
          <p:nvPr/>
        </p:nvSpPr>
        <p:spPr>
          <a:xfrm>
            <a:off x="318977" y="1974582"/>
            <a:ext cx="347331" cy="461665"/>
          </a:xfrm>
          <a:prstGeom prst="rect">
            <a:avLst/>
          </a:prstGeom>
          <a:solidFill>
            <a:schemeClr val="bg1"/>
          </a:solidFill>
        </p:spPr>
        <p:txBody>
          <a:bodyPr wrap="square" lIns="0" rIns="0" rtlCol="0">
            <a:spAutoFit/>
          </a:bodyPr>
          <a:lstStyle/>
          <a:p>
            <a:pPr algn="ctr"/>
            <a:r>
              <a:rPr lang="en-GB" sz="2400" b="1" dirty="0">
                <a:latin typeface="Century Gothic" panose="020B0502020202020204" pitchFamily="34" charset="0"/>
              </a:rPr>
              <a:t>__</a:t>
            </a:r>
          </a:p>
        </p:txBody>
      </p:sp>
      <p:sp>
        <p:nvSpPr>
          <p:cNvPr id="13" name="TextBox 12">
            <a:extLst>
              <a:ext uri="{FF2B5EF4-FFF2-40B4-BE49-F238E27FC236}">
                <a16:creationId xmlns:a16="http://schemas.microsoft.com/office/drawing/2014/main" id="{A9567EE9-377C-4D7E-AF97-0E04F27D0AD6}"/>
              </a:ext>
            </a:extLst>
          </p:cNvPr>
          <p:cNvSpPr txBox="1"/>
          <p:nvPr/>
        </p:nvSpPr>
        <p:spPr>
          <a:xfrm>
            <a:off x="3980121" y="2073819"/>
            <a:ext cx="361507" cy="461665"/>
          </a:xfrm>
          <a:prstGeom prst="rect">
            <a:avLst/>
          </a:prstGeom>
          <a:solidFill>
            <a:schemeClr val="bg1"/>
          </a:solidFill>
        </p:spPr>
        <p:txBody>
          <a:bodyPr wrap="square" lIns="0" rIns="0" rtlCol="0">
            <a:spAutoFit/>
          </a:bodyPr>
          <a:lstStyle/>
          <a:p>
            <a:pPr algn="ctr"/>
            <a:r>
              <a:rPr lang="en-GB" sz="2400" b="1" dirty="0">
                <a:latin typeface="Century Gothic" panose="020B0502020202020204" pitchFamily="34" charset="0"/>
              </a:rPr>
              <a:t>__</a:t>
            </a:r>
          </a:p>
        </p:txBody>
      </p:sp>
      <p:sp>
        <p:nvSpPr>
          <p:cNvPr id="14" name="TextBox 13">
            <a:extLst>
              <a:ext uri="{FF2B5EF4-FFF2-40B4-BE49-F238E27FC236}">
                <a16:creationId xmlns:a16="http://schemas.microsoft.com/office/drawing/2014/main" id="{392E74D7-2468-4074-BB46-A292A7F6F55C}"/>
              </a:ext>
            </a:extLst>
          </p:cNvPr>
          <p:cNvSpPr txBox="1"/>
          <p:nvPr/>
        </p:nvSpPr>
        <p:spPr>
          <a:xfrm>
            <a:off x="7850374" y="1974581"/>
            <a:ext cx="850605" cy="461665"/>
          </a:xfrm>
          <a:prstGeom prst="rect">
            <a:avLst/>
          </a:prstGeom>
          <a:solidFill>
            <a:schemeClr val="bg1"/>
          </a:solidFill>
        </p:spPr>
        <p:txBody>
          <a:bodyPr wrap="square" lIns="0" rIns="0" rtlCol="0">
            <a:spAutoFit/>
          </a:bodyPr>
          <a:lstStyle/>
          <a:p>
            <a:pPr algn="ctr"/>
            <a:r>
              <a:rPr lang="en-GB" sz="2400" b="1" dirty="0">
                <a:latin typeface="Century Gothic" panose="020B0502020202020204" pitchFamily="34" charset="0"/>
              </a:rPr>
              <a:t>__</a:t>
            </a:r>
          </a:p>
        </p:txBody>
      </p:sp>
      <p:sp>
        <p:nvSpPr>
          <p:cNvPr id="17" name="TextBox 16">
            <a:extLst>
              <a:ext uri="{FF2B5EF4-FFF2-40B4-BE49-F238E27FC236}">
                <a16:creationId xmlns:a16="http://schemas.microsoft.com/office/drawing/2014/main" id="{2F284EFF-9F53-4F4D-916F-A007CC2DA992}"/>
              </a:ext>
            </a:extLst>
          </p:cNvPr>
          <p:cNvSpPr txBox="1"/>
          <p:nvPr/>
        </p:nvSpPr>
        <p:spPr>
          <a:xfrm>
            <a:off x="219739" y="4335972"/>
            <a:ext cx="850605" cy="461665"/>
          </a:xfrm>
          <a:prstGeom prst="rect">
            <a:avLst/>
          </a:prstGeom>
          <a:solidFill>
            <a:schemeClr val="bg1"/>
          </a:solidFill>
        </p:spPr>
        <p:txBody>
          <a:bodyPr wrap="square" lIns="0" rIns="0" rtlCol="0">
            <a:spAutoFit/>
          </a:bodyPr>
          <a:lstStyle/>
          <a:p>
            <a:pPr algn="ctr"/>
            <a:r>
              <a:rPr lang="en-GB" sz="2400" b="1" dirty="0">
                <a:latin typeface="Century Gothic" panose="020B0502020202020204" pitchFamily="34" charset="0"/>
              </a:rPr>
              <a:t>__</a:t>
            </a:r>
          </a:p>
        </p:txBody>
      </p:sp>
      <p:sp>
        <p:nvSpPr>
          <p:cNvPr id="18" name="TextBox 17">
            <a:extLst>
              <a:ext uri="{FF2B5EF4-FFF2-40B4-BE49-F238E27FC236}">
                <a16:creationId xmlns:a16="http://schemas.microsoft.com/office/drawing/2014/main" id="{FEC155BD-0F35-40FB-BEBB-544AD12B704C}"/>
              </a:ext>
            </a:extLst>
          </p:cNvPr>
          <p:cNvSpPr txBox="1"/>
          <p:nvPr/>
        </p:nvSpPr>
        <p:spPr>
          <a:xfrm>
            <a:off x="219738" y="5715039"/>
            <a:ext cx="850605" cy="461665"/>
          </a:xfrm>
          <a:prstGeom prst="rect">
            <a:avLst/>
          </a:prstGeom>
          <a:solidFill>
            <a:schemeClr val="bg1"/>
          </a:solidFill>
        </p:spPr>
        <p:txBody>
          <a:bodyPr wrap="square" lIns="0" rIns="0" rtlCol="0">
            <a:spAutoFit/>
          </a:bodyPr>
          <a:lstStyle/>
          <a:p>
            <a:pPr algn="ctr"/>
            <a:r>
              <a:rPr lang="en-GB" sz="2400" b="1" dirty="0">
                <a:latin typeface="Century Gothic" panose="020B0502020202020204" pitchFamily="34" charset="0"/>
              </a:rPr>
              <a:t>__</a:t>
            </a:r>
          </a:p>
        </p:txBody>
      </p:sp>
      <p:sp>
        <p:nvSpPr>
          <p:cNvPr id="3" name="Rounded Rectangle 46">
            <a:extLst>
              <a:ext uri="{FF2B5EF4-FFF2-40B4-BE49-F238E27FC236}">
                <a16:creationId xmlns:a16="http://schemas.microsoft.com/office/drawing/2014/main" id="{FD1D72EB-881C-47C0-82B3-84CD33F27163}"/>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descr="background rectangle">
            <a:extLst>
              <a:ext uri="{FF2B5EF4-FFF2-40B4-BE49-F238E27FC236}">
                <a16:creationId xmlns:a16="http://schemas.microsoft.com/office/drawing/2014/main" id="{8F62EA21-4D9C-4201-80D7-869A0C0E269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a:extLst>
              <a:ext uri="{FF2B5EF4-FFF2-40B4-BE49-F238E27FC236}">
                <a16:creationId xmlns:a16="http://schemas.microsoft.com/office/drawing/2014/main" id="{85F1A283-0DDB-4328-9181-E1C9087FDDAF}"/>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a:solidFill>
                  <a:schemeClr val="bg1"/>
                </a:solidFill>
              </a:rPr>
              <a:t>Saying what people do</a:t>
            </a:r>
          </a:p>
        </p:txBody>
      </p:sp>
    </p:spTree>
    <p:extLst>
      <p:ext uri="{BB962C8B-B14F-4D97-AF65-F5344CB8AC3E}">
        <p14:creationId xmlns:p14="http://schemas.microsoft.com/office/powerpoint/2010/main" val="194980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3" end="1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3" grpId="0" animBg="1"/>
      <p:bldP spid="14" grpId="0" animBg="1"/>
      <p:bldP spid="17" grpId="0" animBg="1"/>
      <p:bldP spid="17" grpId="1" animBg="1"/>
      <p:bldP spid="18" grpId="0" animBg="1"/>
      <p:bldP spid="1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extBox 1">
            <a:extLst>
              <a:ext uri="{FF2B5EF4-FFF2-40B4-BE49-F238E27FC236}">
                <a16:creationId xmlns:a16="http://schemas.microsoft.com/office/drawing/2014/main" id="{9F77F18D-6E49-42F5-B216-00D1D7D6F793}"/>
              </a:ext>
            </a:extLst>
          </p:cNvPr>
          <p:cNvSpPr txBox="1"/>
          <p:nvPr/>
        </p:nvSpPr>
        <p:spPr>
          <a:xfrm>
            <a:off x="272503" y="1344349"/>
            <a:ext cx="11769555" cy="415498"/>
          </a:xfrm>
          <a:prstGeom prst="rect">
            <a:avLst/>
          </a:prstGeom>
          <a:noFill/>
        </p:spPr>
        <p:txBody>
          <a:bodyPr wrap="square" rtlCol="0">
            <a:spAutoFit/>
          </a:bodyPr>
          <a:lstStyle/>
          <a:p>
            <a:r>
              <a:rPr lang="en-GB" sz="2100" dirty="0">
                <a:solidFill>
                  <a:schemeClr val="accent1">
                    <a:lumMod val="50000"/>
                  </a:schemeClr>
                </a:solidFill>
                <a:latin typeface="Century Gothic" panose="020B0502020202020204" pitchFamily="34" charset="0"/>
              </a:rPr>
              <a:t>Lis </a:t>
            </a:r>
            <a:r>
              <a:rPr lang="en-GB" sz="2100" dirty="0" err="1">
                <a:solidFill>
                  <a:schemeClr val="accent1">
                    <a:lumMod val="50000"/>
                  </a:schemeClr>
                </a:solidFill>
                <a:latin typeface="Century Gothic" panose="020B0502020202020204" pitchFamily="34" charset="0"/>
              </a:rPr>
              <a:t>l’email</a:t>
            </a:r>
            <a:r>
              <a:rPr lang="en-GB" sz="2100" dirty="0">
                <a:solidFill>
                  <a:schemeClr val="accent1">
                    <a:lumMod val="50000"/>
                  </a:schemeClr>
                </a:solidFill>
                <a:latin typeface="Century Gothic" panose="020B0502020202020204" pitchFamily="34" charset="0"/>
              </a:rPr>
              <a:t>. Qui fait quoi? La </a:t>
            </a:r>
            <a:r>
              <a:rPr lang="en-GB" sz="2100" dirty="0" err="1">
                <a:solidFill>
                  <a:schemeClr val="accent1">
                    <a:lumMod val="50000"/>
                  </a:schemeClr>
                </a:solidFill>
                <a:latin typeface="Century Gothic" panose="020B0502020202020204" pitchFamily="34" charset="0"/>
              </a:rPr>
              <a:t>classe</a:t>
            </a:r>
            <a:r>
              <a:rPr lang="en-GB" sz="2100" dirty="0">
                <a:solidFill>
                  <a:schemeClr val="accent1">
                    <a:lumMod val="50000"/>
                  </a:schemeClr>
                </a:solidFill>
                <a:latin typeface="Century Gothic" panose="020B0502020202020204" pitchFamily="34" charset="0"/>
              </a:rPr>
              <a:t> de </a:t>
            </a:r>
            <a:r>
              <a:rPr lang="en-GB" sz="2000" dirty="0" err="1">
                <a:solidFill>
                  <a:schemeClr val="accent1">
                    <a:lumMod val="50000"/>
                  </a:schemeClr>
                </a:solidFill>
                <a:latin typeface="Century Gothic" panose="020B0502020202020204" pitchFamily="34" charset="0"/>
              </a:rPr>
              <a:t>Léa</a:t>
            </a:r>
            <a:r>
              <a:rPr lang="en-GB" sz="2000" dirty="0">
                <a:solidFill>
                  <a:schemeClr val="accent1">
                    <a:lumMod val="50000"/>
                  </a:schemeClr>
                </a:solidFill>
                <a:latin typeface="Century Gothic" panose="020B0502020202020204" pitchFamily="34" charset="0"/>
              </a:rPr>
              <a:t> (nous) </a:t>
            </a:r>
            <a:r>
              <a:rPr lang="en-GB" sz="2000" dirty="0" err="1">
                <a:solidFill>
                  <a:schemeClr val="accent1">
                    <a:lumMod val="50000"/>
                  </a:schemeClr>
                </a:solidFill>
                <a:latin typeface="Century Gothic" panose="020B0502020202020204" pitchFamily="34" charset="0"/>
              </a:rPr>
              <a:t>ou</a:t>
            </a:r>
            <a:r>
              <a:rPr lang="en-GB" sz="2000" dirty="0">
                <a:solidFill>
                  <a:schemeClr val="accent1">
                    <a:lumMod val="50000"/>
                  </a:schemeClr>
                </a:solidFill>
                <a:latin typeface="Century Gothic" panose="020B0502020202020204" pitchFamily="34" charset="0"/>
              </a:rPr>
              <a:t> la </a:t>
            </a:r>
            <a:r>
              <a:rPr lang="en-GB" sz="2000" dirty="0" err="1">
                <a:solidFill>
                  <a:schemeClr val="accent1">
                    <a:lumMod val="50000"/>
                  </a:schemeClr>
                </a:solidFill>
                <a:latin typeface="Century Gothic" panose="020B0502020202020204" pitchFamily="34" charset="0"/>
              </a:rPr>
              <a:t>classe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d’Amir</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vous</a:t>
            </a:r>
            <a:r>
              <a:rPr lang="en-GB" sz="2000" dirty="0">
                <a:solidFill>
                  <a:schemeClr val="accent1">
                    <a:lumMod val="50000"/>
                  </a:schemeClr>
                </a:solidFill>
                <a:latin typeface="Century Gothic" panose="020B0502020202020204" pitchFamily="34" charset="0"/>
              </a:rPr>
              <a:t>)</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Écris</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une</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liste</a:t>
            </a:r>
            <a:r>
              <a:rPr lang="en-GB" sz="2100" dirty="0">
                <a:solidFill>
                  <a:schemeClr val="accent1">
                    <a:lumMod val="50000"/>
                  </a:schemeClr>
                </a:solidFill>
                <a:latin typeface="Century Gothic" panose="020B0502020202020204" pitchFamily="34" charset="0"/>
              </a:rPr>
              <a:t>.</a:t>
            </a:r>
            <a:endParaRPr lang="en-GB" sz="2100" b="1" dirty="0">
              <a:solidFill>
                <a:schemeClr val="accent1">
                  <a:lumMod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7D1231E3-29BE-461C-B0AF-4631BD4F1E1A}"/>
              </a:ext>
            </a:extLst>
          </p:cNvPr>
          <p:cNvSpPr/>
          <p:nvPr/>
        </p:nvSpPr>
        <p:spPr>
          <a:xfrm>
            <a:off x="939632" y="1940205"/>
            <a:ext cx="10312736" cy="4202688"/>
          </a:xfrm>
          <a:prstGeom prst="rect">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8C2081D-5D08-45E9-9F40-AB5E9E3B7777}"/>
              </a:ext>
            </a:extLst>
          </p:cNvPr>
          <p:cNvSpPr txBox="1"/>
          <p:nvPr/>
        </p:nvSpPr>
        <p:spPr>
          <a:xfrm>
            <a:off x="1131394" y="2077081"/>
            <a:ext cx="4803123" cy="430887"/>
          </a:xfrm>
          <a:prstGeom prst="rect">
            <a:avLst/>
          </a:prstGeom>
          <a:noFill/>
          <a:ln w="19050">
            <a:solidFill>
              <a:schemeClr val="accent1">
                <a:lumMod val="50000"/>
              </a:schemeClr>
            </a:solidFill>
          </a:ln>
        </p:spPr>
        <p:txBody>
          <a:bodyPr wrap="square" rtlCol="0">
            <a:spAutoFit/>
          </a:bodyPr>
          <a:lstStyle/>
          <a:p>
            <a:r>
              <a:rPr lang="en-GB" sz="2200" b="1" dirty="0">
                <a:solidFill>
                  <a:schemeClr val="accent1">
                    <a:lumMod val="50000"/>
                  </a:schemeClr>
                </a:solidFill>
                <a:latin typeface="Century Gothic" panose="020B0502020202020204" pitchFamily="34" charset="0"/>
              </a:rPr>
              <a:t>De: </a:t>
            </a:r>
            <a:r>
              <a:rPr lang="en-GB" sz="2200" dirty="0" err="1">
                <a:solidFill>
                  <a:schemeClr val="accent1">
                    <a:lumMod val="50000"/>
                  </a:schemeClr>
                </a:solidFill>
                <a:latin typeface="Century Gothic" panose="020B0502020202020204" pitchFamily="34" charset="0"/>
              </a:rPr>
              <a:t>Léa</a:t>
            </a:r>
            <a:endParaRPr lang="en-GB" sz="2200" dirty="0">
              <a:solidFill>
                <a:schemeClr val="accent1">
                  <a:lumMod val="50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CE2E9862-D649-4F06-8B03-8F99472F5D5D}"/>
              </a:ext>
            </a:extLst>
          </p:cNvPr>
          <p:cNvSpPr txBox="1"/>
          <p:nvPr/>
        </p:nvSpPr>
        <p:spPr>
          <a:xfrm>
            <a:off x="1131394" y="2629456"/>
            <a:ext cx="9901962" cy="430887"/>
          </a:xfrm>
          <a:prstGeom prst="rect">
            <a:avLst/>
          </a:prstGeom>
          <a:noFill/>
          <a:ln w="19050">
            <a:solidFill>
              <a:schemeClr val="accent1">
                <a:lumMod val="50000"/>
              </a:schemeClr>
            </a:solidFill>
          </a:ln>
        </p:spPr>
        <p:txBody>
          <a:bodyPr wrap="square" rtlCol="0">
            <a:spAutoFit/>
          </a:bodyPr>
          <a:lstStyle/>
          <a:p>
            <a:r>
              <a:rPr lang="en-GB" sz="2200" b="1" dirty="0" err="1">
                <a:solidFill>
                  <a:schemeClr val="accent1">
                    <a:lumMod val="50000"/>
                  </a:schemeClr>
                </a:solidFill>
                <a:latin typeface="Century Gothic" panose="020B0502020202020204" pitchFamily="34" charset="0"/>
              </a:rPr>
              <a:t>Objet</a:t>
            </a:r>
            <a:r>
              <a:rPr lang="en-GB" sz="2200" b="1"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L’école</a:t>
            </a:r>
            <a:r>
              <a:rPr lang="en-GB" sz="2200" dirty="0">
                <a:solidFill>
                  <a:schemeClr val="accent1">
                    <a:lumMod val="50000"/>
                  </a:schemeClr>
                </a:solidFill>
                <a:latin typeface="Century Gothic" panose="020B0502020202020204" pitchFamily="34" charset="0"/>
              </a:rPr>
              <a:t> </a:t>
            </a:r>
          </a:p>
        </p:txBody>
      </p:sp>
      <p:sp>
        <p:nvSpPr>
          <p:cNvPr id="26" name="TextBox 25">
            <a:extLst>
              <a:ext uri="{FF2B5EF4-FFF2-40B4-BE49-F238E27FC236}">
                <a16:creationId xmlns:a16="http://schemas.microsoft.com/office/drawing/2014/main" id="{053D2FB8-0D78-4B35-86FD-0C9B8455FC93}"/>
              </a:ext>
            </a:extLst>
          </p:cNvPr>
          <p:cNvSpPr txBox="1"/>
          <p:nvPr/>
        </p:nvSpPr>
        <p:spPr>
          <a:xfrm>
            <a:off x="1140982" y="3187583"/>
            <a:ext cx="9901962" cy="2800767"/>
          </a:xfrm>
          <a:prstGeom prst="rect">
            <a:avLst/>
          </a:prstGeom>
          <a:noFill/>
          <a:ln w="19050">
            <a:solidFill>
              <a:schemeClr val="accent1">
                <a:lumMod val="50000"/>
              </a:schemeClr>
            </a:solidFill>
          </a:ln>
        </p:spPr>
        <p:txBody>
          <a:bodyPr wrap="square" rtlCol="0">
            <a:spAutoFit/>
          </a:bodyPr>
          <a:lstStyle/>
          <a:p>
            <a:r>
              <a:rPr lang="en-GB" sz="2200" dirty="0">
                <a:solidFill>
                  <a:schemeClr val="accent1">
                    <a:lumMod val="50000"/>
                  </a:schemeClr>
                </a:solidFill>
                <a:latin typeface="Century Gothic" panose="020B0502020202020204" pitchFamily="34" charset="0"/>
              </a:rPr>
              <a:t>Bonjour Amir ! Tu </a:t>
            </a:r>
            <a:r>
              <a:rPr lang="en-GB" sz="2200" dirty="0" err="1">
                <a:solidFill>
                  <a:schemeClr val="accent1">
                    <a:lumMod val="50000"/>
                  </a:schemeClr>
                </a:solidFill>
                <a:latin typeface="Century Gothic" panose="020B0502020202020204" pitchFamily="34" charset="0"/>
              </a:rPr>
              <a:t>fais</a:t>
            </a:r>
            <a:r>
              <a:rPr lang="en-GB" sz="2200" dirty="0">
                <a:solidFill>
                  <a:schemeClr val="accent1">
                    <a:lumMod val="50000"/>
                  </a:schemeClr>
                </a:solidFill>
                <a:latin typeface="Century Gothic" panose="020B0502020202020204" pitchFamily="34" charset="0"/>
              </a:rPr>
              <a:t> quoi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ce</a:t>
            </a:r>
            <a:r>
              <a:rPr lang="en-GB" sz="2200" dirty="0">
                <a:solidFill>
                  <a:schemeClr val="accent1">
                    <a:lumMod val="50000"/>
                  </a:schemeClr>
                </a:solidFill>
                <a:latin typeface="Century Gothic" panose="020B0502020202020204" pitchFamily="34" charset="0"/>
              </a:rPr>
              <a:t> moment ?</a:t>
            </a:r>
          </a:p>
          <a:p>
            <a:endParaRPr lang="en-GB" sz="2200" dirty="0">
              <a:solidFill>
                <a:schemeClr val="accent1">
                  <a:lumMod val="50000"/>
                </a:schemeClr>
              </a:solidFill>
              <a:latin typeface="Century Gothic" panose="020B0502020202020204" pitchFamily="34" charset="0"/>
            </a:endParaRPr>
          </a:p>
          <a:p>
            <a:pPr algn="just"/>
            <a:r>
              <a:rPr lang="fr-FR" sz="2200" dirty="0">
                <a:solidFill>
                  <a:schemeClr val="accent1">
                    <a:lumMod val="50000"/>
                  </a:schemeClr>
                </a:solidFill>
                <a:latin typeface="Century Gothic" panose="020B0502020202020204" pitchFamily="34" charset="0"/>
              </a:rPr>
              <a:t>C’est une semaine difficile à l’école ici ! </a:t>
            </a:r>
            <a:r>
              <a:rPr lang="fr-FR" sz="2200" b="1" dirty="0">
                <a:solidFill>
                  <a:srgbClr val="EE6000"/>
                </a:solidFill>
                <a:latin typeface="Century Gothic" panose="020B0502020202020204" pitchFamily="34" charset="0"/>
              </a:rPr>
              <a:t>Nous</a:t>
            </a:r>
            <a:r>
              <a:rPr lang="fr-FR" sz="2200" dirty="0">
                <a:solidFill>
                  <a:schemeClr val="accent1">
                    <a:lumMod val="50000"/>
                  </a:schemeClr>
                </a:solidFill>
                <a:latin typeface="Century Gothic" panose="020B0502020202020204" pitchFamily="34" charset="0"/>
              </a:rPr>
              <a:t> faisons des exercices en anglais et </a:t>
            </a:r>
            <a:r>
              <a:rPr lang="fr-FR" sz="2200" b="1" dirty="0">
                <a:solidFill>
                  <a:srgbClr val="EE6000"/>
                </a:solidFill>
                <a:latin typeface="Century Gothic" panose="020B0502020202020204" pitchFamily="34" charset="0"/>
              </a:rPr>
              <a:t>nous</a:t>
            </a:r>
            <a:r>
              <a:rPr lang="fr-FR" sz="2200" dirty="0">
                <a:solidFill>
                  <a:schemeClr val="accent1">
                    <a:lumMod val="50000"/>
                  </a:schemeClr>
                </a:solidFill>
                <a:latin typeface="Century Gothic" panose="020B0502020202020204" pitchFamily="34" charset="0"/>
              </a:rPr>
              <a:t> faisons des problèmes de maths compliqués. </a:t>
            </a:r>
            <a:r>
              <a:rPr lang="fr-FR" sz="2200" b="1" dirty="0">
                <a:solidFill>
                  <a:srgbClr val="EE6000"/>
                </a:solidFill>
                <a:latin typeface="Century Gothic" panose="020B0502020202020204" pitchFamily="34" charset="0"/>
              </a:rPr>
              <a:t>Nous</a:t>
            </a:r>
            <a:r>
              <a:rPr lang="fr-FR" sz="2200" dirty="0">
                <a:solidFill>
                  <a:schemeClr val="accent1">
                    <a:lumMod val="50000"/>
                  </a:schemeClr>
                </a:solidFill>
                <a:latin typeface="Century Gothic" panose="020B0502020202020204" pitchFamily="34" charset="0"/>
              </a:rPr>
              <a:t> faisons des efforts mais c’est très difficile. </a:t>
            </a:r>
            <a:r>
              <a:rPr lang="fr-FR" sz="2200" b="1" dirty="0">
                <a:solidFill>
                  <a:srgbClr val="EE6000"/>
                </a:solidFill>
                <a:latin typeface="Century Gothic" panose="020B0502020202020204" pitchFamily="34" charset="0"/>
              </a:rPr>
              <a:t>Vous</a:t>
            </a:r>
            <a:r>
              <a:rPr lang="fr-FR" sz="2200" dirty="0">
                <a:solidFill>
                  <a:schemeClr val="accent1">
                    <a:lumMod val="50000"/>
                  </a:schemeClr>
                </a:solidFill>
                <a:latin typeface="Century Gothic" panose="020B0502020202020204" pitchFamily="34" charset="0"/>
              </a:rPr>
              <a:t> faites la cuisine et </a:t>
            </a:r>
            <a:r>
              <a:rPr lang="fr-FR" sz="2200" b="1" dirty="0">
                <a:solidFill>
                  <a:srgbClr val="EE6000"/>
                </a:solidFill>
                <a:latin typeface="Century Gothic" panose="020B0502020202020204" pitchFamily="34" charset="0"/>
              </a:rPr>
              <a:t>vous</a:t>
            </a:r>
            <a:r>
              <a:rPr lang="fr-FR" sz="2200" dirty="0">
                <a:solidFill>
                  <a:schemeClr val="accent1">
                    <a:lumMod val="50000"/>
                  </a:schemeClr>
                </a:solidFill>
                <a:latin typeface="Century Gothic" panose="020B0502020202020204" pitchFamily="34" charset="0"/>
              </a:rPr>
              <a:t> faites un voyage scolaire. C’est injuste ! </a:t>
            </a:r>
            <a:r>
              <a:rPr lang="fr-FR" sz="2200" b="1" dirty="0">
                <a:solidFill>
                  <a:srgbClr val="EE6000"/>
                </a:solidFill>
                <a:latin typeface="Century Gothic" panose="020B0502020202020204" pitchFamily="34" charset="0"/>
              </a:rPr>
              <a:t>Nous</a:t>
            </a:r>
            <a:r>
              <a:rPr lang="fr-FR" sz="2200" dirty="0">
                <a:solidFill>
                  <a:schemeClr val="accent1">
                    <a:lumMod val="50000"/>
                  </a:schemeClr>
                </a:solidFill>
                <a:latin typeface="Century Gothic" panose="020B0502020202020204" pitchFamily="34" charset="0"/>
              </a:rPr>
              <a:t> faisons des exercices et </a:t>
            </a:r>
            <a:r>
              <a:rPr lang="fr-FR" sz="2200" b="1" dirty="0">
                <a:solidFill>
                  <a:srgbClr val="EE6000"/>
                </a:solidFill>
                <a:latin typeface="Century Gothic" panose="020B0502020202020204" pitchFamily="34" charset="0"/>
              </a:rPr>
              <a:t>vous</a:t>
            </a:r>
            <a:r>
              <a:rPr lang="fr-FR" sz="2200" dirty="0">
                <a:solidFill>
                  <a:schemeClr val="accent1">
                    <a:lumMod val="50000"/>
                  </a:schemeClr>
                </a:solidFill>
                <a:latin typeface="Century Gothic" panose="020B0502020202020204" pitchFamily="34" charset="0"/>
              </a:rPr>
              <a:t> faites les fêtes de fin des cours. Je ne suis pas d’accord avec ça ! </a:t>
            </a:r>
            <a:r>
              <a:rPr lang="en-GB" sz="2200" dirty="0">
                <a:solidFill>
                  <a:schemeClr val="accent1">
                    <a:lumMod val="50000"/>
                  </a:schemeClr>
                </a:solidFill>
                <a:latin typeface="Century Gothic" panose="020B0502020202020204" pitchFamily="34" charset="0"/>
              </a:rPr>
              <a:t>Bon … </a:t>
            </a:r>
            <a:r>
              <a:rPr lang="en-GB" sz="2200" dirty="0" err="1">
                <a:solidFill>
                  <a:schemeClr val="accent1">
                    <a:lumMod val="50000"/>
                  </a:schemeClr>
                </a:solidFill>
                <a:latin typeface="Century Gothic" panose="020B0502020202020204" pitchFamily="34" charset="0"/>
              </a:rPr>
              <a:t>tu</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fais</a:t>
            </a:r>
            <a:r>
              <a:rPr lang="en-GB" sz="2200" dirty="0">
                <a:solidFill>
                  <a:schemeClr val="accent1">
                    <a:lumMod val="50000"/>
                  </a:schemeClr>
                </a:solidFill>
                <a:latin typeface="Century Gothic" panose="020B0502020202020204" pitchFamily="34" charset="0"/>
              </a:rPr>
              <a:t> quoi </a:t>
            </a:r>
            <a:r>
              <a:rPr lang="en-GB" sz="2200" dirty="0" err="1">
                <a:solidFill>
                  <a:schemeClr val="accent1">
                    <a:lumMod val="50000"/>
                  </a:schemeClr>
                </a:solidFill>
                <a:latin typeface="Century Gothic" panose="020B0502020202020204" pitchFamily="34" charset="0"/>
              </a:rPr>
              <a:t>ce</a:t>
            </a:r>
            <a:r>
              <a:rPr lang="en-GB" sz="2200" dirty="0">
                <a:solidFill>
                  <a:schemeClr val="accent1">
                    <a:lumMod val="50000"/>
                  </a:schemeClr>
                </a:solidFill>
                <a:latin typeface="Century Gothic" panose="020B0502020202020204" pitchFamily="34" charset="0"/>
              </a:rPr>
              <a:t> week-end ? Il y a quoi à Nice ? </a:t>
            </a:r>
            <a:r>
              <a:rPr lang="en-GB" sz="2200" dirty="0" err="1">
                <a:solidFill>
                  <a:schemeClr val="accent1">
                    <a:lumMod val="50000"/>
                  </a:schemeClr>
                </a:solidFill>
                <a:latin typeface="Century Gothic" panose="020B0502020202020204" pitchFamily="34" charset="0"/>
              </a:rPr>
              <a:t>Bisous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Léa</a:t>
            </a:r>
            <a:r>
              <a:rPr lang="en-GB" sz="2200" dirty="0">
                <a:solidFill>
                  <a:schemeClr val="accent1">
                    <a:lumMod val="50000"/>
                  </a:schemeClr>
                </a:solidFill>
                <a:latin typeface="Century Gothic" panose="020B0502020202020204" pitchFamily="34" charset="0"/>
              </a:rPr>
              <a:t>  </a:t>
            </a:r>
            <a:endParaRPr lang="en-GB" sz="2200" dirty="0">
              <a:solidFill>
                <a:srgbClr val="EE6000"/>
              </a:solidFill>
              <a:latin typeface="Century Gothic" panose="020B0502020202020204" pitchFamily="34" charset="0"/>
            </a:endParaRPr>
          </a:p>
        </p:txBody>
      </p:sp>
      <p:sp>
        <p:nvSpPr>
          <p:cNvPr id="27" name="TextBox 26">
            <a:extLst>
              <a:ext uri="{FF2B5EF4-FFF2-40B4-BE49-F238E27FC236}">
                <a16:creationId xmlns:a16="http://schemas.microsoft.com/office/drawing/2014/main" id="{CBF439BD-0BB4-4BC2-AEF7-6354ADC78560}"/>
              </a:ext>
            </a:extLst>
          </p:cNvPr>
          <p:cNvSpPr txBox="1"/>
          <p:nvPr/>
        </p:nvSpPr>
        <p:spPr>
          <a:xfrm>
            <a:off x="6230233" y="2071329"/>
            <a:ext cx="4803123" cy="430887"/>
          </a:xfrm>
          <a:prstGeom prst="rect">
            <a:avLst/>
          </a:prstGeom>
          <a:noFill/>
          <a:ln w="19050">
            <a:solidFill>
              <a:schemeClr val="accent1">
                <a:lumMod val="50000"/>
              </a:schemeClr>
            </a:solidFill>
          </a:ln>
        </p:spPr>
        <p:txBody>
          <a:bodyPr wrap="square" rtlCol="0">
            <a:spAutoFit/>
          </a:bodyPr>
          <a:lstStyle/>
          <a:p>
            <a:r>
              <a:rPr lang="en-GB" sz="2200" b="1" dirty="0">
                <a:solidFill>
                  <a:schemeClr val="accent1">
                    <a:lumMod val="50000"/>
                  </a:schemeClr>
                </a:solidFill>
                <a:latin typeface="Century Gothic" panose="020B0502020202020204" pitchFamily="34" charset="0"/>
              </a:rPr>
              <a:t>À: </a:t>
            </a:r>
            <a:r>
              <a:rPr lang="en-GB" sz="2200" dirty="0">
                <a:solidFill>
                  <a:schemeClr val="accent1">
                    <a:lumMod val="50000"/>
                  </a:schemeClr>
                </a:solidFill>
                <a:latin typeface="Century Gothic" panose="020B0502020202020204" pitchFamily="34" charset="0"/>
              </a:rPr>
              <a:t>Amir</a:t>
            </a:r>
          </a:p>
        </p:txBody>
      </p:sp>
      <p:sp>
        <p:nvSpPr>
          <p:cNvPr id="22" name="TextBox 21">
            <a:extLst>
              <a:ext uri="{FF2B5EF4-FFF2-40B4-BE49-F238E27FC236}">
                <a16:creationId xmlns:a16="http://schemas.microsoft.com/office/drawing/2014/main" id="{4F864FA6-763D-4FB0-AF0B-6ECBC3BEE6FA}"/>
              </a:ext>
            </a:extLst>
          </p:cNvPr>
          <p:cNvSpPr txBox="1"/>
          <p:nvPr/>
        </p:nvSpPr>
        <p:spPr>
          <a:xfrm>
            <a:off x="6814289" y="3828047"/>
            <a:ext cx="757128" cy="430887"/>
          </a:xfrm>
          <a:prstGeom prst="rect">
            <a:avLst/>
          </a:prstGeom>
          <a:solidFill>
            <a:schemeClr val="bg1"/>
          </a:solid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____</a:t>
            </a:r>
          </a:p>
        </p:txBody>
      </p:sp>
      <p:sp>
        <p:nvSpPr>
          <p:cNvPr id="23" name="TextBox 22">
            <a:extLst>
              <a:ext uri="{FF2B5EF4-FFF2-40B4-BE49-F238E27FC236}">
                <a16:creationId xmlns:a16="http://schemas.microsoft.com/office/drawing/2014/main" id="{77DE4156-B88F-424E-A394-B72B44D96EE4}"/>
              </a:ext>
            </a:extLst>
          </p:cNvPr>
          <p:cNvSpPr txBox="1"/>
          <p:nvPr/>
        </p:nvSpPr>
        <p:spPr>
          <a:xfrm>
            <a:off x="2680787" y="4197206"/>
            <a:ext cx="757128" cy="430887"/>
          </a:xfrm>
          <a:prstGeom prst="rect">
            <a:avLst/>
          </a:prstGeom>
          <a:solidFill>
            <a:schemeClr val="bg1"/>
          </a:solid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____</a:t>
            </a:r>
          </a:p>
        </p:txBody>
      </p:sp>
      <p:sp>
        <p:nvSpPr>
          <p:cNvPr id="25" name="TextBox 24">
            <a:extLst>
              <a:ext uri="{FF2B5EF4-FFF2-40B4-BE49-F238E27FC236}">
                <a16:creationId xmlns:a16="http://schemas.microsoft.com/office/drawing/2014/main" id="{EED0DE0C-C90D-4E6F-BF99-5A57F2AB004D}"/>
              </a:ext>
            </a:extLst>
          </p:cNvPr>
          <p:cNvSpPr txBox="1"/>
          <p:nvPr/>
        </p:nvSpPr>
        <p:spPr>
          <a:xfrm>
            <a:off x="10276228" y="4193948"/>
            <a:ext cx="757128" cy="430887"/>
          </a:xfrm>
          <a:prstGeom prst="rect">
            <a:avLst/>
          </a:prstGeom>
          <a:solidFill>
            <a:schemeClr val="bg1"/>
          </a:solid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____</a:t>
            </a:r>
          </a:p>
        </p:txBody>
      </p:sp>
      <p:sp>
        <p:nvSpPr>
          <p:cNvPr id="28" name="TextBox 27">
            <a:extLst>
              <a:ext uri="{FF2B5EF4-FFF2-40B4-BE49-F238E27FC236}">
                <a16:creationId xmlns:a16="http://schemas.microsoft.com/office/drawing/2014/main" id="{A7E3C1FE-7336-4D29-9187-E20BA5A8CE1D}"/>
              </a:ext>
            </a:extLst>
          </p:cNvPr>
          <p:cNvSpPr txBox="1"/>
          <p:nvPr/>
        </p:nvSpPr>
        <p:spPr>
          <a:xfrm>
            <a:off x="6919001" y="4532999"/>
            <a:ext cx="757128" cy="430887"/>
          </a:xfrm>
          <a:prstGeom prst="rect">
            <a:avLst/>
          </a:prstGeom>
          <a:solidFill>
            <a:schemeClr val="bg1"/>
          </a:solid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____</a:t>
            </a:r>
          </a:p>
        </p:txBody>
      </p:sp>
      <p:sp>
        <p:nvSpPr>
          <p:cNvPr id="31" name="TextBox 30">
            <a:extLst>
              <a:ext uri="{FF2B5EF4-FFF2-40B4-BE49-F238E27FC236}">
                <a16:creationId xmlns:a16="http://schemas.microsoft.com/office/drawing/2014/main" id="{31434F54-6A91-4E66-B1A9-1B40F5561946}"/>
              </a:ext>
            </a:extLst>
          </p:cNvPr>
          <p:cNvSpPr txBox="1"/>
          <p:nvPr/>
        </p:nvSpPr>
        <p:spPr>
          <a:xfrm>
            <a:off x="10285816" y="4579166"/>
            <a:ext cx="757128" cy="338554"/>
          </a:xfrm>
          <a:prstGeom prst="rect">
            <a:avLst/>
          </a:prstGeom>
          <a:solidFill>
            <a:schemeClr val="bg1"/>
          </a:solidFill>
        </p:spPr>
        <p:txBody>
          <a:bodyPr wrap="square" tIns="0" bIns="0" rtlCol="0">
            <a:spAutoFit/>
          </a:bodyPr>
          <a:lstStyle/>
          <a:p>
            <a:pPr algn="ctr"/>
            <a:r>
              <a:rPr lang="en-GB" sz="2200" dirty="0">
                <a:solidFill>
                  <a:schemeClr val="accent1">
                    <a:lumMod val="50000"/>
                  </a:schemeClr>
                </a:solidFill>
                <a:latin typeface="Century Gothic" panose="020B0502020202020204" pitchFamily="34" charset="0"/>
              </a:rPr>
              <a:t>____</a:t>
            </a:r>
          </a:p>
        </p:txBody>
      </p:sp>
      <p:sp>
        <p:nvSpPr>
          <p:cNvPr id="32" name="TextBox 31">
            <a:extLst>
              <a:ext uri="{FF2B5EF4-FFF2-40B4-BE49-F238E27FC236}">
                <a16:creationId xmlns:a16="http://schemas.microsoft.com/office/drawing/2014/main" id="{A721BCEA-9978-478C-8EB6-6846BE2051E3}"/>
              </a:ext>
            </a:extLst>
          </p:cNvPr>
          <p:cNvSpPr txBox="1"/>
          <p:nvPr/>
        </p:nvSpPr>
        <p:spPr>
          <a:xfrm>
            <a:off x="6854998" y="4917720"/>
            <a:ext cx="757128" cy="430887"/>
          </a:xfrm>
          <a:prstGeom prst="rect">
            <a:avLst/>
          </a:prstGeom>
          <a:solidFill>
            <a:schemeClr val="bg1"/>
          </a:solid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____</a:t>
            </a:r>
          </a:p>
        </p:txBody>
      </p:sp>
      <p:sp>
        <p:nvSpPr>
          <p:cNvPr id="33" name="TextBox 32">
            <a:extLst>
              <a:ext uri="{FF2B5EF4-FFF2-40B4-BE49-F238E27FC236}">
                <a16:creationId xmlns:a16="http://schemas.microsoft.com/office/drawing/2014/main" id="{ED0995B2-80C0-497D-A71F-68900EC385A8}"/>
              </a:ext>
            </a:extLst>
          </p:cNvPr>
          <p:cNvSpPr txBox="1"/>
          <p:nvPr/>
        </p:nvSpPr>
        <p:spPr>
          <a:xfrm>
            <a:off x="1193800" y="5248843"/>
            <a:ext cx="757128" cy="338554"/>
          </a:xfrm>
          <a:prstGeom prst="rect">
            <a:avLst/>
          </a:prstGeom>
          <a:solidFill>
            <a:schemeClr val="bg1"/>
          </a:solidFill>
        </p:spPr>
        <p:txBody>
          <a:bodyPr wrap="square" tIns="0" bIns="0" rtlCol="0">
            <a:spAutoFit/>
          </a:bodyPr>
          <a:lstStyle/>
          <a:p>
            <a:pPr algn="ctr"/>
            <a:r>
              <a:rPr lang="en-GB" sz="2200" dirty="0">
                <a:solidFill>
                  <a:schemeClr val="accent1">
                    <a:lumMod val="50000"/>
                  </a:schemeClr>
                </a:solidFill>
                <a:latin typeface="Century Gothic" panose="020B0502020202020204" pitchFamily="34" charset="0"/>
              </a:rPr>
              <a:t>____</a:t>
            </a:r>
          </a:p>
        </p:txBody>
      </p:sp>
      <p:sp>
        <p:nvSpPr>
          <p:cNvPr id="5" name="Speech Bubble: Rectangle with Corners Rounded 4">
            <a:extLst>
              <a:ext uri="{FF2B5EF4-FFF2-40B4-BE49-F238E27FC236}">
                <a16:creationId xmlns:a16="http://schemas.microsoft.com/office/drawing/2014/main" id="{341CE863-EF7C-43A1-9314-7DFE5AA67B44}"/>
              </a:ext>
            </a:extLst>
          </p:cNvPr>
          <p:cNvSpPr/>
          <p:nvPr/>
        </p:nvSpPr>
        <p:spPr>
          <a:xfrm>
            <a:off x="7571417" y="1388991"/>
            <a:ext cx="4310073" cy="2420236"/>
          </a:xfrm>
          <a:prstGeom prst="wedgeRoundRectCallout">
            <a:avLst>
              <a:gd name="adj1" fmla="val -59139"/>
              <a:gd name="adj2" fmla="val 19471"/>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Remember! </a:t>
            </a:r>
          </a:p>
          <a:p>
            <a:pPr algn="ctr"/>
            <a:r>
              <a:rPr lang="en-GB" sz="2200" dirty="0">
                <a:latin typeface="Century Gothic" panose="020B0502020202020204" pitchFamily="34" charset="0"/>
              </a:rPr>
              <a:t>To form a question with </a:t>
            </a:r>
            <a:r>
              <a:rPr lang="en-GB" sz="2200" b="1" i="1" dirty="0">
                <a:latin typeface="Century Gothic" panose="020B0502020202020204" pitchFamily="34" charset="0"/>
              </a:rPr>
              <a:t>quoi</a:t>
            </a:r>
            <a:r>
              <a:rPr lang="en-GB" sz="2200" b="1" dirty="0">
                <a:latin typeface="Century Gothic" panose="020B0502020202020204" pitchFamily="34" charset="0"/>
              </a:rPr>
              <a:t> </a:t>
            </a:r>
            <a:r>
              <a:rPr lang="en-GB" sz="2200" dirty="0">
                <a:latin typeface="Century Gothic" panose="020B0502020202020204" pitchFamily="34" charset="0"/>
              </a:rPr>
              <a:t>(what), put it </a:t>
            </a:r>
            <a:r>
              <a:rPr lang="en-GB" sz="2200" b="1" dirty="0">
                <a:latin typeface="Century Gothic" panose="020B0502020202020204" pitchFamily="34" charset="0"/>
              </a:rPr>
              <a:t>after</a:t>
            </a:r>
            <a:r>
              <a:rPr lang="en-GB" sz="2200" dirty="0">
                <a:latin typeface="Century Gothic" panose="020B0502020202020204" pitchFamily="34" charset="0"/>
              </a:rPr>
              <a:t> the verb. This is </a:t>
            </a:r>
            <a:r>
              <a:rPr lang="en-GB" sz="2200" b="1" dirty="0">
                <a:latin typeface="Century Gothic" panose="020B0502020202020204" pitchFamily="34" charset="0"/>
              </a:rPr>
              <a:t>different </a:t>
            </a:r>
            <a:r>
              <a:rPr lang="en-GB" sz="2200" dirty="0">
                <a:latin typeface="Century Gothic" panose="020B0502020202020204" pitchFamily="34" charset="0"/>
              </a:rPr>
              <a:t>from English.</a:t>
            </a:r>
          </a:p>
          <a:p>
            <a:pPr algn="ctr"/>
            <a:endParaRPr lang="en-GB" sz="2200" dirty="0">
              <a:latin typeface="Century Gothic" panose="020B0502020202020204" pitchFamily="34" charset="0"/>
            </a:endParaRPr>
          </a:p>
          <a:p>
            <a:pPr algn="ctr"/>
            <a:r>
              <a:rPr lang="en-GB" sz="2200" b="1" dirty="0">
                <a:latin typeface="Century Gothic" panose="020B0502020202020204" pitchFamily="34" charset="0"/>
              </a:rPr>
              <a:t>What</a:t>
            </a:r>
            <a:r>
              <a:rPr lang="en-GB" sz="2200" dirty="0">
                <a:latin typeface="Century Gothic" panose="020B0502020202020204" pitchFamily="34" charset="0"/>
              </a:rPr>
              <a:t> are you doing? </a:t>
            </a:r>
          </a:p>
          <a:p>
            <a:pPr algn="ctr"/>
            <a:r>
              <a:rPr lang="en-GB" sz="2200" dirty="0">
                <a:latin typeface="Century Gothic" panose="020B0502020202020204" pitchFamily="34" charset="0"/>
              </a:rPr>
              <a:t>Tu </a:t>
            </a:r>
            <a:r>
              <a:rPr lang="en-GB" sz="2200" dirty="0" err="1">
                <a:latin typeface="Century Gothic" panose="020B0502020202020204" pitchFamily="34" charset="0"/>
              </a:rPr>
              <a:t>fais</a:t>
            </a:r>
            <a:r>
              <a:rPr lang="en-GB" sz="2200" dirty="0">
                <a:latin typeface="Century Gothic" panose="020B0502020202020204" pitchFamily="34" charset="0"/>
              </a:rPr>
              <a:t> </a:t>
            </a:r>
            <a:r>
              <a:rPr lang="en-GB" sz="2200" b="1" dirty="0">
                <a:latin typeface="Century Gothic" panose="020B0502020202020204" pitchFamily="34" charset="0"/>
              </a:rPr>
              <a:t>quoi</a:t>
            </a:r>
            <a:r>
              <a:rPr lang="en-GB" sz="2200" dirty="0">
                <a:latin typeface="Century Gothic" panose="020B0502020202020204" pitchFamily="34" charset="0"/>
              </a:rPr>
              <a:t>?</a:t>
            </a:r>
            <a:endParaRPr lang="en-GB" sz="2200" b="1" dirty="0">
              <a:latin typeface="Century Gothic" panose="020B0502020202020204" pitchFamily="34" charset="0"/>
            </a:endParaRPr>
          </a:p>
        </p:txBody>
      </p:sp>
      <p:pic>
        <p:nvPicPr>
          <p:cNvPr id="7" name="Picture 6" descr="A close up of a logo&#10;&#10;Description automatically generated">
            <a:extLst>
              <a:ext uri="{FF2B5EF4-FFF2-40B4-BE49-F238E27FC236}">
                <a16:creationId xmlns:a16="http://schemas.microsoft.com/office/drawing/2014/main" id="{B365E7C4-8401-4E1B-8483-3836E4F402F6}"/>
              </a:ext>
            </a:extLst>
          </p:cNvPr>
          <p:cNvPicPr>
            <a:picLocks noChangeAspect="1"/>
          </p:cNvPicPr>
          <p:nvPr/>
        </p:nvPicPr>
        <p:blipFill>
          <a:blip r:embed="rId3"/>
          <a:stretch>
            <a:fillRect/>
          </a:stretch>
        </p:blipFill>
        <p:spPr>
          <a:xfrm>
            <a:off x="9237984" y="-58934"/>
            <a:ext cx="1449582" cy="1449582"/>
          </a:xfrm>
          <a:prstGeom prst="rect">
            <a:avLst/>
          </a:prstGeom>
        </p:spPr>
      </p:pic>
      <p:sp>
        <p:nvSpPr>
          <p:cNvPr id="8" name="Title 7">
            <a:extLst>
              <a:ext uri="{FF2B5EF4-FFF2-40B4-BE49-F238E27FC236}">
                <a16:creationId xmlns:a16="http://schemas.microsoft.com/office/drawing/2014/main" id="{58F1E4B1-5F3A-47C0-8282-63D7ECA3413E}"/>
              </a:ext>
            </a:extLst>
          </p:cNvPr>
          <p:cNvSpPr>
            <a:spLocks noGrp="1"/>
          </p:cNvSpPr>
          <p:nvPr>
            <p:ph type="title"/>
          </p:nvPr>
        </p:nvSpPr>
        <p:spPr>
          <a:xfrm>
            <a:off x="240122" y="416963"/>
            <a:ext cx="5950743" cy="561640"/>
          </a:xfrm>
        </p:spPr>
        <p:txBody>
          <a:bodyPr>
            <a:normAutofit fontScale="90000"/>
          </a:bodyPr>
          <a:lstStyle/>
          <a:p>
            <a:r>
              <a:rPr lang="fr-FR" dirty="0"/>
              <a:t>Une semaine difficile</a:t>
            </a:r>
          </a:p>
        </p:txBody>
      </p:sp>
      <p:pic>
        <p:nvPicPr>
          <p:cNvPr id="34" name="Picture 33" descr="background rectangle">
            <a:extLst>
              <a:ext uri="{FF2B5EF4-FFF2-40B4-BE49-F238E27FC236}">
                <a16:creationId xmlns:a16="http://schemas.microsoft.com/office/drawing/2014/main" id="{3C1B2704-F341-4AB7-A3C5-6DBB2745000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3528A33D-3534-4C74-AD1C-ADB03ADDBD00}"/>
              </a:ext>
            </a:extLst>
          </p:cNvPr>
          <p:cNvSpPr txBox="1">
            <a:spLocks/>
          </p:cNvSpPr>
          <p:nvPr/>
        </p:nvSpPr>
        <p:spPr>
          <a:xfrm>
            <a:off x="-1" y="296864"/>
            <a:ext cx="6230233"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a:solidFill>
                  <a:schemeClr val="bg1"/>
                </a:solidFill>
              </a:rPr>
              <a:t>Une </a:t>
            </a:r>
            <a:r>
              <a:rPr lang="en-GB" sz="3600" b="1" dirty="0" err="1">
                <a:solidFill>
                  <a:schemeClr val="bg1"/>
                </a:solidFill>
              </a:rPr>
              <a:t>semaine</a:t>
            </a:r>
            <a:r>
              <a:rPr lang="en-GB" sz="3600" b="1" dirty="0">
                <a:solidFill>
                  <a:schemeClr val="bg1"/>
                </a:solidFill>
              </a:rPr>
              <a:t> difficile </a:t>
            </a:r>
          </a:p>
        </p:txBody>
      </p:sp>
      <p:sp>
        <p:nvSpPr>
          <p:cNvPr id="9" name="Rounded Rectangle 46">
            <a:extLst>
              <a:ext uri="{FF2B5EF4-FFF2-40B4-BE49-F238E27FC236}">
                <a16:creationId xmlns:a16="http://schemas.microsoft.com/office/drawing/2014/main" id="{5E66AD82-5B9F-4D7F-9576-1DF284ADA36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1" name="Speech Bubble: Rectangle with Corners Rounded 20">
            <a:extLst>
              <a:ext uri="{FF2B5EF4-FFF2-40B4-BE49-F238E27FC236}">
                <a16:creationId xmlns:a16="http://schemas.microsoft.com/office/drawing/2014/main" id="{EE6EF45B-BD9D-4CED-A1F1-346B9D6C74C0}"/>
              </a:ext>
            </a:extLst>
          </p:cNvPr>
          <p:cNvSpPr/>
          <p:nvPr/>
        </p:nvSpPr>
        <p:spPr>
          <a:xfrm>
            <a:off x="6574836" y="287274"/>
            <a:ext cx="2551763" cy="561640"/>
          </a:xfrm>
          <a:prstGeom prst="wedgeRoundRectCallout">
            <a:avLst>
              <a:gd name="adj1" fmla="val 56626"/>
              <a:gd name="adj2" fmla="val 22302"/>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 le </a:t>
            </a:r>
            <a:r>
              <a:rPr lang="en-GB" sz="2200" b="1" dirty="0" err="1">
                <a:latin typeface="Century Gothic" panose="020B0502020202020204" pitchFamily="34" charset="0"/>
              </a:rPr>
              <a:t>bisou</a:t>
            </a:r>
            <a:r>
              <a:rPr lang="en-GB" sz="2200" b="1" dirty="0">
                <a:latin typeface="Century Gothic" panose="020B0502020202020204" pitchFamily="34" charset="0"/>
              </a:rPr>
              <a:t> </a:t>
            </a:r>
            <a:r>
              <a:rPr lang="en-GB" sz="2200" dirty="0">
                <a:latin typeface="Century Gothic" panose="020B0502020202020204" pitchFamily="34" charset="0"/>
              </a:rPr>
              <a:t>= a kiss</a:t>
            </a:r>
            <a:endParaRPr lang="en-GB" sz="2200" b="1" dirty="0">
              <a:latin typeface="Century Gothic" panose="020B0502020202020204" pitchFamily="34" charset="0"/>
            </a:endParaRPr>
          </a:p>
        </p:txBody>
      </p:sp>
    </p:spTree>
    <p:extLst>
      <p:ext uri="{BB962C8B-B14F-4D97-AF65-F5344CB8AC3E}">
        <p14:creationId xmlns:p14="http://schemas.microsoft.com/office/powerpoint/2010/main" val="364024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8" grpId="0" animBg="1"/>
      <p:bldP spid="31" grpId="0" animBg="1"/>
      <p:bldP spid="32" grpId="0" animBg="1"/>
      <p:bldP spid="33"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itle 7">
            <a:extLst>
              <a:ext uri="{FF2B5EF4-FFF2-40B4-BE49-F238E27FC236}">
                <a16:creationId xmlns:a16="http://schemas.microsoft.com/office/drawing/2014/main" id="{58F1E4B1-5F3A-47C0-8282-63D7ECA3413E}"/>
              </a:ext>
            </a:extLst>
          </p:cNvPr>
          <p:cNvSpPr>
            <a:spLocks noGrp="1"/>
          </p:cNvSpPr>
          <p:nvPr>
            <p:ph type="title"/>
          </p:nvPr>
        </p:nvSpPr>
        <p:spPr>
          <a:xfrm>
            <a:off x="240122" y="416963"/>
            <a:ext cx="5950743" cy="561640"/>
          </a:xfrm>
        </p:spPr>
        <p:txBody>
          <a:bodyPr>
            <a:normAutofit fontScale="90000"/>
          </a:bodyPr>
          <a:lstStyle/>
          <a:p>
            <a:r>
              <a:rPr lang="fr-FR" dirty="0"/>
              <a:t>Une semaine difficile</a:t>
            </a:r>
          </a:p>
        </p:txBody>
      </p:sp>
      <p:pic>
        <p:nvPicPr>
          <p:cNvPr id="34" name="Picture 33" descr="background rectangle">
            <a:extLst>
              <a:ext uri="{FF2B5EF4-FFF2-40B4-BE49-F238E27FC236}">
                <a16:creationId xmlns:a16="http://schemas.microsoft.com/office/drawing/2014/main" id="{3C1B2704-F341-4AB7-A3C5-6DBB2745000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3528A33D-3534-4C74-AD1C-ADB03ADDBD00}"/>
              </a:ext>
            </a:extLst>
          </p:cNvPr>
          <p:cNvSpPr txBox="1">
            <a:spLocks/>
          </p:cNvSpPr>
          <p:nvPr/>
        </p:nvSpPr>
        <p:spPr>
          <a:xfrm>
            <a:off x="-1" y="296864"/>
            <a:ext cx="6230233"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Une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semaine</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difficile </a:t>
            </a:r>
          </a:p>
        </p:txBody>
      </p:sp>
      <p:sp>
        <p:nvSpPr>
          <p:cNvPr id="9" name="Rounded Rectangle 46">
            <a:extLst>
              <a:ext uri="{FF2B5EF4-FFF2-40B4-BE49-F238E27FC236}">
                <a16:creationId xmlns:a16="http://schemas.microsoft.com/office/drawing/2014/main" id="{5E66AD82-5B9F-4D7F-9576-1DF284ADA36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lire</a:t>
            </a:r>
          </a:p>
        </p:txBody>
      </p:sp>
      <p:sp>
        <p:nvSpPr>
          <p:cNvPr id="6" name="TextBox 5">
            <a:extLst>
              <a:ext uri="{FF2B5EF4-FFF2-40B4-BE49-F238E27FC236}">
                <a16:creationId xmlns:a16="http://schemas.microsoft.com/office/drawing/2014/main" id="{D47138B2-3C4D-4E94-89C0-0901848339E7}"/>
              </a:ext>
            </a:extLst>
          </p:cNvPr>
          <p:cNvSpPr txBox="1"/>
          <p:nvPr/>
        </p:nvSpPr>
        <p:spPr>
          <a:xfrm>
            <a:off x="452930" y="1514147"/>
            <a:ext cx="5065986" cy="2985433"/>
          </a:xfrm>
          <a:prstGeom prst="rect">
            <a:avLst/>
          </a:prstGeom>
          <a:noFill/>
          <a:ln w="19050">
            <a:solidFill>
              <a:schemeClr val="accent1">
                <a:lumMod val="50000"/>
              </a:schemeClr>
            </a:solidFill>
          </a:ln>
        </p:spPr>
        <p:txBody>
          <a:bodyPr wrap="square" rtlCol="0">
            <a:spAutoFit/>
          </a:bodyPr>
          <a:lstStyle/>
          <a:p>
            <a:pPr algn="ctr"/>
            <a:r>
              <a:rPr lang="en-GB" sz="2400" b="1" dirty="0">
                <a:solidFill>
                  <a:schemeClr val="accent1">
                    <a:lumMod val="50000"/>
                  </a:schemeClr>
                </a:solidFill>
                <a:latin typeface="Century Gothic" panose="020B0502020202020204" pitchFamily="34" charset="0"/>
              </a:rPr>
              <a:t>La </a:t>
            </a:r>
            <a:r>
              <a:rPr lang="en-GB" sz="2400" b="1" dirty="0" err="1">
                <a:solidFill>
                  <a:schemeClr val="accent1">
                    <a:lumMod val="50000"/>
                  </a:schemeClr>
                </a:solidFill>
                <a:latin typeface="Century Gothic" panose="020B0502020202020204" pitchFamily="34" charset="0"/>
              </a:rPr>
              <a:t>classe</a:t>
            </a:r>
            <a:r>
              <a:rPr lang="en-GB" sz="2400" b="1" dirty="0">
                <a:solidFill>
                  <a:schemeClr val="accent1">
                    <a:lumMod val="50000"/>
                  </a:schemeClr>
                </a:solidFill>
                <a:latin typeface="Century Gothic" panose="020B0502020202020204" pitchFamily="34" charset="0"/>
              </a:rPr>
              <a:t> de </a:t>
            </a:r>
            <a:r>
              <a:rPr lang="en-GB" sz="2400" b="1" dirty="0" err="1">
                <a:solidFill>
                  <a:schemeClr val="accent1">
                    <a:lumMod val="50000"/>
                  </a:schemeClr>
                </a:solidFill>
                <a:latin typeface="Century Gothic" panose="020B0502020202020204" pitchFamily="34" charset="0"/>
              </a:rPr>
              <a:t>Léa</a:t>
            </a:r>
            <a:endParaRPr lang="en-GB" sz="2400" b="1" dirty="0">
              <a:solidFill>
                <a:schemeClr val="accent1">
                  <a:lumMod val="50000"/>
                </a:schemeClr>
              </a:solidFill>
              <a:latin typeface="Century Gothic" panose="020B0502020202020204" pitchFamily="34" charset="0"/>
            </a:endParaRPr>
          </a:p>
          <a:p>
            <a:pPr algn="ctr"/>
            <a:endParaRPr lang="en-GB" sz="2400" b="1"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en-GB" sz="2000" dirty="0">
                <a:solidFill>
                  <a:schemeClr val="accent1">
                    <a:lumMod val="50000"/>
                  </a:schemeClr>
                </a:solidFill>
                <a:latin typeface="Century Gothic" panose="020B0502020202020204" pitchFamily="34" charset="0"/>
              </a:rPr>
              <a:t>doing English exercises</a:t>
            </a:r>
          </a:p>
          <a:p>
            <a:endParaRPr lang="en-GB" sz="2000"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fr-FR" sz="2000" dirty="0" err="1">
                <a:solidFill>
                  <a:schemeClr val="accent1">
                    <a:lumMod val="50000"/>
                  </a:schemeClr>
                </a:solidFill>
                <a:latin typeface="Century Gothic" panose="020B0502020202020204" pitchFamily="34" charset="0"/>
              </a:rPr>
              <a:t>doing</a:t>
            </a:r>
            <a:r>
              <a:rPr lang="fr-FR" sz="2000" dirty="0">
                <a:solidFill>
                  <a:schemeClr val="accent1">
                    <a:lumMod val="50000"/>
                  </a:schemeClr>
                </a:solidFill>
                <a:latin typeface="Century Gothic" panose="020B0502020202020204" pitchFamily="34" charset="0"/>
              </a:rPr>
              <a:t> </a:t>
            </a:r>
            <a:r>
              <a:rPr lang="fr-FR" sz="2000" dirty="0" err="1">
                <a:solidFill>
                  <a:schemeClr val="accent1">
                    <a:lumMod val="50000"/>
                  </a:schemeClr>
                </a:solidFill>
                <a:latin typeface="Century Gothic" panose="020B0502020202020204" pitchFamily="34" charset="0"/>
              </a:rPr>
              <a:t>complex</a:t>
            </a:r>
            <a:r>
              <a:rPr lang="fr-FR" sz="2000" dirty="0">
                <a:solidFill>
                  <a:schemeClr val="accent1">
                    <a:lumMod val="50000"/>
                  </a:schemeClr>
                </a:solidFill>
                <a:latin typeface="Century Gothic" panose="020B0502020202020204" pitchFamily="34" charset="0"/>
              </a:rPr>
              <a:t> maths </a:t>
            </a:r>
            <a:r>
              <a:rPr lang="fr-FR" sz="2000" dirty="0" err="1">
                <a:solidFill>
                  <a:schemeClr val="accent1">
                    <a:lumMod val="50000"/>
                  </a:schemeClr>
                </a:solidFill>
                <a:latin typeface="Century Gothic" panose="020B0502020202020204" pitchFamily="34" charset="0"/>
              </a:rPr>
              <a:t>problems</a:t>
            </a:r>
            <a:endParaRPr lang="fr-FR" sz="2000"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endParaRPr lang="fr-FR" sz="2000"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fr-FR" sz="2000" dirty="0" err="1">
                <a:solidFill>
                  <a:schemeClr val="accent1">
                    <a:lumMod val="50000"/>
                  </a:schemeClr>
                </a:solidFill>
                <a:latin typeface="Century Gothic" panose="020B0502020202020204" pitchFamily="34" charset="0"/>
              </a:rPr>
              <a:t>making</a:t>
            </a:r>
            <a:r>
              <a:rPr lang="fr-FR" sz="2000" dirty="0">
                <a:solidFill>
                  <a:schemeClr val="accent1">
                    <a:lumMod val="50000"/>
                  </a:schemeClr>
                </a:solidFill>
                <a:latin typeface="Century Gothic" panose="020B0502020202020204" pitchFamily="34" charset="0"/>
              </a:rPr>
              <a:t> an effort</a:t>
            </a:r>
          </a:p>
          <a:p>
            <a:pPr marL="342900" indent="-342900">
              <a:buFont typeface="Arial" panose="020B0604020202020204" pitchFamily="34" charset="0"/>
              <a:buChar char="•"/>
            </a:pPr>
            <a:endParaRPr lang="fr-FR" sz="2000"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endParaRPr lang="fr-FR" sz="2000" dirty="0">
              <a:solidFill>
                <a:schemeClr val="accent1">
                  <a:lumMod val="50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242988D6-812F-4471-B590-2EE28FE539A2}"/>
              </a:ext>
            </a:extLst>
          </p:cNvPr>
          <p:cNvSpPr txBox="1"/>
          <p:nvPr/>
        </p:nvSpPr>
        <p:spPr>
          <a:xfrm>
            <a:off x="6457245" y="1514146"/>
            <a:ext cx="5065986" cy="2985433"/>
          </a:xfrm>
          <a:prstGeom prst="rect">
            <a:avLst/>
          </a:prstGeom>
          <a:noFill/>
          <a:ln w="19050">
            <a:solidFill>
              <a:schemeClr val="accent1">
                <a:lumMod val="50000"/>
              </a:schemeClr>
            </a:solidFill>
          </a:ln>
        </p:spPr>
        <p:txBody>
          <a:bodyPr wrap="square" rtlCol="0">
            <a:spAutoFit/>
          </a:bodyPr>
          <a:lstStyle/>
          <a:p>
            <a:pPr algn="ctr"/>
            <a:r>
              <a:rPr lang="en-GB" sz="2400" b="1" dirty="0">
                <a:solidFill>
                  <a:schemeClr val="accent1">
                    <a:lumMod val="50000"/>
                  </a:schemeClr>
                </a:solidFill>
                <a:latin typeface="Century Gothic" panose="020B0502020202020204" pitchFamily="34" charset="0"/>
              </a:rPr>
              <a:t>La </a:t>
            </a:r>
            <a:r>
              <a:rPr lang="en-GB" sz="2400" b="1" dirty="0" err="1">
                <a:solidFill>
                  <a:schemeClr val="accent1">
                    <a:lumMod val="50000"/>
                  </a:schemeClr>
                </a:solidFill>
                <a:latin typeface="Century Gothic" panose="020B0502020202020204" pitchFamily="34" charset="0"/>
              </a:rPr>
              <a:t>classe</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d’Amir</a:t>
            </a:r>
            <a:endParaRPr lang="en-GB" sz="2400" b="1" dirty="0">
              <a:solidFill>
                <a:schemeClr val="accent1">
                  <a:lumMod val="50000"/>
                </a:schemeClr>
              </a:solidFill>
              <a:latin typeface="Century Gothic" panose="020B0502020202020204" pitchFamily="34" charset="0"/>
            </a:endParaRPr>
          </a:p>
          <a:p>
            <a:pPr algn="ctr"/>
            <a:endParaRPr lang="en-GB" sz="2400" b="1"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en-GB" sz="2000" dirty="0">
                <a:solidFill>
                  <a:schemeClr val="accent1">
                    <a:lumMod val="50000"/>
                  </a:schemeClr>
                </a:solidFill>
                <a:latin typeface="Century Gothic" panose="020B0502020202020204" pitchFamily="34" charset="0"/>
              </a:rPr>
              <a:t>cooking</a:t>
            </a:r>
          </a:p>
          <a:p>
            <a:pPr marL="342900" indent="-342900">
              <a:buFont typeface="Arial" panose="020B0604020202020204" pitchFamily="34" charset="0"/>
              <a:buChar char="•"/>
            </a:pPr>
            <a:endParaRPr lang="fr-FR" sz="2000"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fr-FR" sz="2000" dirty="0" err="1">
                <a:solidFill>
                  <a:schemeClr val="accent1">
                    <a:lumMod val="50000"/>
                  </a:schemeClr>
                </a:solidFill>
                <a:latin typeface="Century Gothic" panose="020B0502020202020204" pitchFamily="34" charset="0"/>
              </a:rPr>
              <a:t>going</a:t>
            </a:r>
            <a:r>
              <a:rPr lang="fr-FR" sz="2000" dirty="0">
                <a:solidFill>
                  <a:schemeClr val="accent1">
                    <a:lumMod val="50000"/>
                  </a:schemeClr>
                </a:solidFill>
                <a:latin typeface="Century Gothic" panose="020B0502020202020204" pitchFamily="34" charset="0"/>
              </a:rPr>
              <a:t> on a </a:t>
            </a:r>
            <a:r>
              <a:rPr lang="fr-FR" sz="2000" dirty="0" err="1">
                <a:solidFill>
                  <a:schemeClr val="accent1">
                    <a:lumMod val="50000"/>
                  </a:schemeClr>
                </a:solidFill>
                <a:latin typeface="Century Gothic" panose="020B0502020202020204" pitchFamily="34" charset="0"/>
              </a:rPr>
              <a:t>school</a:t>
            </a:r>
            <a:r>
              <a:rPr lang="fr-FR" sz="2000" dirty="0">
                <a:solidFill>
                  <a:schemeClr val="accent1">
                    <a:lumMod val="50000"/>
                  </a:schemeClr>
                </a:solidFill>
                <a:latin typeface="Century Gothic" panose="020B0502020202020204" pitchFamily="34" charset="0"/>
              </a:rPr>
              <a:t> trip</a:t>
            </a:r>
          </a:p>
          <a:p>
            <a:pPr marL="342900" indent="-342900">
              <a:buFont typeface="Arial" panose="020B0604020202020204" pitchFamily="34" charset="0"/>
              <a:buChar char="•"/>
            </a:pPr>
            <a:endParaRPr lang="fr-FR" sz="2000"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fr-FR" sz="2000" dirty="0" err="1">
                <a:solidFill>
                  <a:schemeClr val="accent1">
                    <a:lumMod val="50000"/>
                  </a:schemeClr>
                </a:solidFill>
                <a:latin typeface="Century Gothic" panose="020B0502020202020204" pitchFamily="34" charset="0"/>
              </a:rPr>
              <a:t>having</a:t>
            </a:r>
            <a:r>
              <a:rPr lang="fr-FR" sz="2000" dirty="0">
                <a:solidFill>
                  <a:schemeClr val="accent1">
                    <a:lumMod val="50000"/>
                  </a:schemeClr>
                </a:solidFill>
                <a:latin typeface="Century Gothic" panose="020B0502020202020204" pitchFamily="34" charset="0"/>
              </a:rPr>
              <a:t> an end of </a:t>
            </a:r>
            <a:r>
              <a:rPr lang="fr-FR" sz="2000" dirty="0" err="1">
                <a:solidFill>
                  <a:schemeClr val="accent1">
                    <a:lumMod val="50000"/>
                  </a:schemeClr>
                </a:solidFill>
                <a:latin typeface="Century Gothic" panose="020B0502020202020204" pitchFamily="34" charset="0"/>
              </a:rPr>
              <a:t>term</a:t>
            </a:r>
            <a:r>
              <a:rPr lang="fr-FR" sz="2000" dirty="0">
                <a:solidFill>
                  <a:schemeClr val="accent1">
                    <a:lumMod val="50000"/>
                  </a:schemeClr>
                </a:solidFill>
                <a:latin typeface="Century Gothic" panose="020B0502020202020204" pitchFamily="34" charset="0"/>
              </a:rPr>
              <a:t> party</a:t>
            </a:r>
          </a:p>
          <a:p>
            <a:pPr marL="342900" indent="-342900">
              <a:buFont typeface="Arial" panose="020B0604020202020204" pitchFamily="34" charset="0"/>
              <a:buChar char="•"/>
            </a:pPr>
            <a:endParaRPr lang="fr-FR" sz="2000" dirty="0">
              <a:solidFill>
                <a:schemeClr val="accent1">
                  <a:lumMod val="50000"/>
                </a:schemeClr>
              </a:solidFill>
              <a:latin typeface="Century Gothic" panose="020B0502020202020204" pitchFamily="34" charset="0"/>
            </a:endParaRPr>
          </a:p>
          <a:p>
            <a:endParaRPr lang="fr-FR" sz="2000" dirty="0">
              <a:solidFill>
                <a:schemeClr val="accent1">
                  <a:lumMod val="50000"/>
                </a:schemeClr>
              </a:solidFill>
              <a:latin typeface="Century Gothic" panose="020B0502020202020204" pitchFamily="34" charset="0"/>
            </a:endParaRPr>
          </a:p>
        </p:txBody>
      </p:sp>
      <p:pic>
        <p:nvPicPr>
          <p:cNvPr id="12" name="Picture 11" descr="A picture containing toy, sign&#10;&#10;Description automatically generated">
            <a:extLst>
              <a:ext uri="{FF2B5EF4-FFF2-40B4-BE49-F238E27FC236}">
                <a16:creationId xmlns:a16="http://schemas.microsoft.com/office/drawing/2014/main" id="{DBAA91CC-D088-4441-AAE3-9D50D2835957}"/>
              </a:ext>
            </a:extLst>
          </p:cNvPr>
          <p:cNvPicPr>
            <a:picLocks noChangeAspect="1"/>
          </p:cNvPicPr>
          <p:nvPr/>
        </p:nvPicPr>
        <p:blipFill>
          <a:blip r:embed="rId4"/>
          <a:stretch>
            <a:fillRect/>
          </a:stretch>
        </p:blipFill>
        <p:spPr>
          <a:xfrm>
            <a:off x="3883054" y="4038597"/>
            <a:ext cx="2038351" cy="2038351"/>
          </a:xfrm>
          <a:prstGeom prst="rect">
            <a:avLst/>
          </a:prstGeom>
        </p:spPr>
      </p:pic>
      <p:pic>
        <p:nvPicPr>
          <p:cNvPr id="14" name="Picture 13" descr="A picture containing food&#10;&#10;Description automatically generated">
            <a:extLst>
              <a:ext uri="{FF2B5EF4-FFF2-40B4-BE49-F238E27FC236}">
                <a16:creationId xmlns:a16="http://schemas.microsoft.com/office/drawing/2014/main" id="{5528D170-9206-4FF2-9CB6-D5DB15F0B37C}"/>
              </a:ext>
            </a:extLst>
          </p:cNvPr>
          <p:cNvPicPr>
            <a:picLocks noChangeAspect="1"/>
          </p:cNvPicPr>
          <p:nvPr/>
        </p:nvPicPr>
        <p:blipFill>
          <a:blip r:embed="rId5"/>
          <a:stretch>
            <a:fillRect/>
          </a:stretch>
        </p:blipFill>
        <p:spPr>
          <a:xfrm>
            <a:off x="9792986" y="4038597"/>
            <a:ext cx="2038351" cy="2038351"/>
          </a:xfrm>
          <a:prstGeom prst="rect">
            <a:avLst/>
          </a:prstGeom>
        </p:spPr>
      </p:pic>
    </p:spTree>
    <p:extLst>
      <p:ext uri="{BB962C8B-B14F-4D97-AF65-F5344CB8AC3E}">
        <p14:creationId xmlns:p14="http://schemas.microsoft.com/office/powerpoint/2010/main" val="362833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5" name="TextBox 4">
            <a:extLst>
              <a:ext uri="{FF2B5EF4-FFF2-40B4-BE49-F238E27FC236}">
                <a16:creationId xmlns:a16="http://schemas.microsoft.com/office/drawing/2014/main" id="{A920840F-32F5-4219-84B7-19E23610638D}"/>
              </a:ext>
            </a:extLst>
          </p:cNvPr>
          <p:cNvSpPr txBox="1"/>
          <p:nvPr/>
        </p:nvSpPr>
        <p:spPr>
          <a:xfrm>
            <a:off x="147998" y="1285091"/>
            <a:ext cx="11769456" cy="1446550"/>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La </a:t>
            </a:r>
            <a:r>
              <a:rPr lang="en-GB" sz="2200" dirty="0" err="1">
                <a:solidFill>
                  <a:schemeClr val="accent1">
                    <a:lumMod val="50000"/>
                  </a:schemeClr>
                </a:solidFill>
                <a:latin typeface="Century Gothic" panose="020B0502020202020204" pitchFamily="34" charset="0"/>
              </a:rPr>
              <a:t>famille</a:t>
            </a:r>
            <a:r>
              <a:rPr lang="en-GB" sz="2200" dirty="0">
                <a:solidFill>
                  <a:schemeClr val="accent1">
                    <a:lumMod val="50000"/>
                  </a:schemeClr>
                </a:solidFill>
                <a:latin typeface="Century Gothic" panose="020B0502020202020204" pitchFamily="34" charset="0"/>
              </a:rPr>
              <a:t> de </a:t>
            </a:r>
            <a:r>
              <a:rPr lang="en-GB" sz="2200" dirty="0" err="1">
                <a:solidFill>
                  <a:schemeClr val="accent1">
                    <a:lumMod val="50000"/>
                  </a:schemeClr>
                </a:solidFill>
                <a:latin typeface="Century Gothic" panose="020B0502020202020204" pitchFamily="34" charset="0"/>
              </a:rPr>
              <a:t>Léa</a:t>
            </a:r>
            <a:r>
              <a:rPr lang="en-GB" sz="2200" dirty="0">
                <a:solidFill>
                  <a:schemeClr val="accent1">
                    <a:lumMod val="50000"/>
                  </a:schemeClr>
                </a:solidFill>
                <a:latin typeface="Century Gothic" panose="020B0502020202020204" pitchFamily="34" charset="0"/>
              </a:rPr>
              <a:t> organise </a:t>
            </a:r>
            <a:r>
              <a:rPr lang="en-GB" sz="2200" dirty="0" err="1">
                <a:solidFill>
                  <a:schemeClr val="accent1">
                    <a:lumMod val="50000"/>
                  </a:schemeClr>
                </a:solidFill>
                <a:latin typeface="Century Gothic" panose="020B0502020202020204" pitchFamily="34" charset="0"/>
              </a:rPr>
              <a:t>une</a:t>
            </a:r>
            <a:r>
              <a:rPr lang="en-GB" sz="2200" dirty="0">
                <a:solidFill>
                  <a:schemeClr val="accent1">
                    <a:lumMod val="50000"/>
                  </a:schemeClr>
                </a:solidFill>
                <a:latin typeface="Century Gothic" panose="020B0502020202020204" pitchFamily="34" charset="0"/>
              </a:rPr>
              <a:t> fête </a:t>
            </a:r>
            <a:r>
              <a:rPr lang="en-GB" sz="2200" dirty="0" err="1">
                <a:solidFill>
                  <a:schemeClr val="accent1">
                    <a:lumMod val="50000"/>
                  </a:schemeClr>
                </a:solidFill>
                <a:latin typeface="Century Gothic" panose="020B0502020202020204" pitchFamily="34" charset="0"/>
              </a:rPr>
              <a:t>d'anniversaire</a:t>
            </a:r>
            <a:r>
              <a:rPr lang="en-GB" sz="2200" dirty="0">
                <a:solidFill>
                  <a:schemeClr val="accent1">
                    <a:lumMod val="50000"/>
                  </a:schemeClr>
                </a:solidFill>
                <a:latin typeface="Century Gothic" panose="020B0502020202020204" pitchFamily="34" charset="0"/>
              </a:rPr>
              <a:t>.</a:t>
            </a:r>
          </a:p>
          <a:p>
            <a:r>
              <a:rPr lang="en-GB" sz="2200" dirty="0" err="1">
                <a:solidFill>
                  <a:schemeClr val="accent1">
                    <a:lumMod val="50000"/>
                  </a:schemeClr>
                </a:solidFill>
                <a:latin typeface="Century Gothic" panose="020B0502020202020204" pitchFamily="34" charset="0"/>
              </a:rPr>
              <a:t>Léa</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donne</a:t>
            </a:r>
            <a:r>
              <a:rPr lang="en-GB" sz="2200" dirty="0">
                <a:solidFill>
                  <a:schemeClr val="accent1">
                    <a:lumMod val="50000"/>
                  </a:schemeClr>
                </a:solidFill>
                <a:latin typeface="Century Gothic" panose="020B0502020202020204" pitchFamily="34" charset="0"/>
              </a:rPr>
              <a:t> des instructions.</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Qui fait quoi? Coche.</a:t>
            </a:r>
          </a:p>
        </p:txBody>
      </p:sp>
      <p:graphicFrame>
        <p:nvGraphicFramePr>
          <p:cNvPr id="16" name="Table 15">
            <a:extLst>
              <a:ext uri="{FF2B5EF4-FFF2-40B4-BE49-F238E27FC236}">
                <a16:creationId xmlns:a16="http://schemas.microsoft.com/office/drawing/2014/main" id="{796B7268-FA5E-45E0-8E5B-4D6535040FD1}"/>
              </a:ext>
            </a:extLst>
          </p:cNvPr>
          <p:cNvGraphicFramePr>
            <a:graphicFrameLocks noGrp="1"/>
          </p:cNvGraphicFramePr>
          <p:nvPr>
            <p:extLst>
              <p:ext uri="{D42A27DB-BD31-4B8C-83A1-F6EECF244321}">
                <p14:modId xmlns:p14="http://schemas.microsoft.com/office/powerpoint/2010/main" val="1838245378"/>
              </p:ext>
            </p:extLst>
          </p:nvPr>
        </p:nvGraphicFramePr>
        <p:xfrm>
          <a:off x="4770474" y="1892596"/>
          <a:ext cx="6663375" cy="4319234"/>
        </p:xfrm>
        <a:graphic>
          <a:graphicData uri="http://schemas.openxmlformats.org/drawingml/2006/table">
            <a:tbl>
              <a:tblPr firstRow="1" bandRow="1">
                <a:tableStyleId>{7436B53B-AF2B-4ED9-AE7D-DA19A883150E}</a:tableStyleId>
              </a:tblPr>
              <a:tblGrid>
                <a:gridCol w="1528593">
                  <a:extLst>
                    <a:ext uri="{9D8B030D-6E8A-4147-A177-3AD203B41FA5}">
                      <a16:colId xmlns:a16="http://schemas.microsoft.com/office/drawing/2014/main" val="1977934646"/>
                    </a:ext>
                  </a:extLst>
                </a:gridCol>
                <a:gridCol w="2567391">
                  <a:extLst>
                    <a:ext uri="{9D8B030D-6E8A-4147-A177-3AD203B41FA5}">
                      <a16:colId xmlns:a16="http://schemas.microsoft.com/office/drawing/2014/main" val="2602992058"/>
                    </a:ext>
                  </a:extLst>
                </a:gridCol>
                <a:gridCol w="2567391">
                  <a:extLst>
                    <a:ext uri="{9D8B030D-6E8A-4147-A177-3AD203B41FA5}">
                      <a16:colId xmlns:a16="http://schemas.microsoft.com/office/drawing/2014/main" val="815285107"/>
                    </a:ext>
                  </a:extLst>
                </a:gridCol>
              </a:tblGrid>
              <a:tr h="727202">
                <a:tc>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Antoine</a:t>
                      </a:r>
                    </a:p>
                    <a:p>
                      <a:pPr algn="ctr"/>
                      <a:r>
                        <a:rPr lang="en-GB" sz="2000" dirty="0">
                          <a:solidFill>
                            <a:schemeClr val="accent1">
                              <a:lumMod val="50000"/>
                            </a:schemeClr>
                          </a:solidFill>
                        </a:rPr>
                        <a:t>(</a:t>
                      </a:r>
                      <a:r>
                        <a:rPr lang="en-GB" sz="2000" b="1" dirty="0" err="1">
                          <a:solidFill>
                            <a:schemeClr val="accent1">
                              <a:lumMod val="50000"/>
                            </a:schemeClr>
                          </a:solidFill>
                        </a:rPr>
                        <a:t>il</a:t>
                      </a:r>
                      <a:r>
                        <a:rPr lang="en-GB" sz="2000" b="1" dirty="0">
                          <a:solidFill>
                            <a:schemeClr val="accent1">
                              <a:lumMod val="50000"/>
                            </a:schemeClr>
                          </a:solidFill>
                        </a:rPr>
                        <a:t> </a:t>
                      </a:r>
                      <a:r>
                        <a:rPr lang="en-GB" sz="2000" dirty="0">
                          <a:solidFill>
                            <a:schemeClr val="accent1">
                              <a:lumMod val="50000"/>
                            </a:schemeClr>
                          </a:solidFill>
                        </a:rPr>
                        <a:t>- he)</a:t>
                      </a:r>
                    </a:p>
                  </a:txBody>
                  <a:tcPr/>
                </a:tc>
                <a:tc>
                  <a:txBody>
                    <a:bodyPr/>
                    <a:lstStyle/>
                    <a:p>
                      <a:pPr algn="ctr"/>
                      <a:r>
                        <a:rPr lang="en-GB" sz="2000" b="1" dirty="0">
                          <a:solidFill>
                            <a:schemeClr val="accent1">
                              <a:lumMod val="50000"/>
                            </a:schemeClr>
                          </a:solidFill>
                        </a:rPr>
                        <a:t>les parents</a:t>
                      </a:r>
                      <a:r>
                        <a:rPr lang="en-GB" sz="2000" b="1" baseline="0" dirty="0">
                          <a:solidFill>
                            <a:schemeClr val="accent1">
                              <a:lumMod val="50000"/>
                            </a:schemeClr>
                          </a:solidFill>
                        </a:rPr>
                        <a:t> </a:t>
                      </a:r>
                    </a:p>
                    <a:p>
                      <a:pPr algn="ctr"/>
                      <a:r>
                        <a:rPr lang="en-GB" sz="2000" baseline="0" dirty="0">
                          <a:solidFill>
                            <a:schemeClr val="accent1">
                              <a:lumMod val="50000"/>
                            </a:schemeClr>
                          </a:solidFill>
                        </a:rPr>
                        <a:t>(</a:t>
                      </a:r>
                      <a:r>
                        <a:rPr lang="en-GB" sz="2000" b="1" baseline="0" dirty="0" err="1">
                          <a:solidFill>
                            <a:schemeClr val="accent1">
                              <a:lumMod val="50000"/>
                            </a:schemeClr>
                          </a:solidFill>
                        </a:rPr>
                        <a:t>vous</a:t>
                      </a:r>
                      <a:r>
                        <a:rPr lang="en-GB" sz="2000" baseline="0" dirty="0">
                          <a:solidFill>
                            <a:schemeClr val="accent1">
                              <a:lumMod val="50000"/>
                            </a:schemeClr>
                          </a:solidFill>
                        </a:rPr>
                        <a:t> – you pl.)</a:t>
                      </a:r>
                      <a:endParaRPr lang="en-GB" sz="2000" dirty="0">
                        <a:solidFill>
                          <a:schemeClr val="accent1">
                            <a:lumMod val="50000"/>
                          </a:schemeClr>
                        </a:solidFill>
                      </a:endParaRPr>
                    </a:p>
                  </a:txBody>
                  <a:tcPr/>
                </a:tc>
                <a:extLst>
                  <a:ext uri="{0D108BD9-81ED-4DB2-BD59-A6C34878D82A}">
                    <a16:rowId xmlns:a16="http://schemas.microsoft.com/office/drawing/2014/main" val="4036948471"/>
                  </a:ext>
                </a:extLst>
              </a:tr>
              <a:tr h="59867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9867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pic>
        <p:nvPicPr>
          <p:cNvPr id="1026" name="Picture 2" descr="Birthday Cake 2 Clip Art">
            <a:extLst>
              <a:ext uri="{FF2B5EF4-FFF2-40B4-BE49-F238E27FC236}">
                <a16:creationId xmlns:a16="http://schemas.microsoft.com/office/drawing/2014/main" id="{3A789F7E-742B-4D3A-80B5-F1FDFFD9DA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686" y="5046921"/>
            <a:ext cx="538554" cy="5259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lloons Clip Art">
            <a:extLst>
              <a:ext uri="{FF2B5EF4-FFF2-40B4-BE49-F238E27FC236}">
                <a16:creationId xmlns:a16="http://schemas.microsoft.com/office/drawing/2014/main" id="{7936119C-6996-4CB6-BCA0-548CB1A4C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06" y="3429000"/>
            <a:ext cx="2537412" cy="26343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iangle Sandwich Clip Art">
            <a:extLst>
              <a:ext uri="{FF2B5EF4-FFF2-40B4-BE49-F238E27FC236}">
                <a16:creationId xmlns:a16="http://schemas.microsoft.com/office/drawing/2014/main" id="{6A0AC6A6-AF88-48CC-9934-963D8D9CB2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5182" y="5664411"/>
            <a:ext cx="495561" cy="4559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oking Pans Glove Clip Art">
            <a:extLst>
              <a:ext uri="{FF2B5EF4-FFF2-40B4-BE49-F238E27FC236}">
                <a16:creationId xmlns:a16="http://schemas.microsoft.com/office/drawing/2014/main" id="{6308637D-2891-4AA5-9231-43B2DD0E4D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6316" y="3865003"/>
            <a:ext cx="630299" cy="4559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hopping Cart Clip Art">
            <a:extLst>
              <a:ext uri="{FF2B5EF4-FFF2-40B4-BE49-F238E27FC236}">
                <a16:creationId xmlns:a16="http://schemas.microsoft.com/office/drawing/2014/main" id="{61E1FA51-598B-4585-AF0E-911D385186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6932" y="3302036"/>
            <a:ext cx="549066" cy="4465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eaning Tools Clip Art">
            <a:extLst>
              <a:ext uri="{FF2B5EF4-FFF2-40B4-BE49-F238E27FC236}">
                <a16:creationId xmlns:a16="http://schemas.microsoft.com/office/drawing/2014/main" id="{575FEFA1-61F8-480E-80B8-45A7A25D66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6085" y="4471521"/>
            <a:ext cx="479913" cy="45591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heikh Tuhin To Do List Clip Art">
            <a:extLst>
              <a:ext uri="{FF2B5EF4-FFF2-40B4-BE49-F238E27FC236}">
                <a16:creationId xmlns:a16="http://schemas.microsoft.com/office/drawing/2014/main" id="{2389EF1A-C987-4C54-8184-DCD474EDAF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44922" y="2685078"/>
            <a:ext cx="373085" cy="46635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hlinkClick r:id="" action="ppaction://noaction">
              <a:snd r:embed="rId10" name="2.1.4 Lesson - Q2 Question - 5.wav"/>
            </a:hlinkClick>
            <a:extLst>
              <a:ext uri="{FF2B5EF4-FFF2-40B4-BE49-F238E27FC236}">
                <a16:creationId xmlns:a16="http://schemas.microsoft.com/office/drawing/2014/main" id="{6EC22E2A-2190-4AC6-BA03-064ED28BEE1A}"/>
              </a:ext>
            </a:extLst>
          </p:cNvPr>
          <p:cNvSpPr txBox="1"/>
          <p:nvPr/>
        </p:nvSpPr>
        <p:spPr>
          <a:xfrm>
            <a:off x="4080594" y="5096915"/>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5</a:t>
            </a:r>
          </a:p>
        </p:txBody>
      </p:sp>
      <p:sp>
        <p:nvSpPr>
          <p:cNvPr id="17" name="TextBox 16">
            <a:hlinkClick r:id="" action="ppaction://noaction">
              <a:snd r:embed="rId11" name="2.1.4 Lesson - Q2 Question - 6.wav"/>
            </a:hlinkClick>
            <a:extLst>
              <a:ext uri="{FF2B5EF4-FFF2-40B4-BE49-F238E27FC236}">
                <a16:creationId xmlns:a16="http://schemas.microsoft.com/office/drawing/2014/main" id="{460A2E0B-C73A-479B-8CF3-F930C560883D}"/>
              </a:ext>
            </a:extLst>
          </p:cNvPr>
          <p:cNvSpPr txBox="1"/>
          <p:nvPr/>
        </p:nvSpPr>
        <p:spPr>
          <a:xfrm>
            <a:off x="4080594" y="5694946"/>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6</a:t>
            </a:r>
          </a:p>
        </p:txBody>
      </p:sp>
      <p:sp>
        <p:nvSpPr>
          <p:cNvPr id="18" name="TextBox 17">
            <a:hlinkClick r:id="" action="ppaction://noaction">
              <a:snd r:embed="rId12" name="2.1.4 Lesson - Q2 Question - 4.wav"/>
            </a:hlinkClick>
            <a:extLst>
              <a:ext uri="{FF2B5EF4-FFF2-40B4-BE49-F238E27FC236}">
                <a16:creationId xmlns:a16="http://schemas.microsoft.com/office/drawing/2014/main" id="{A8163FCB-35FE-4085-B0C9-75AD750F0525}"/>
              </a:ext>
            </a:extLst>
          </p:cNvPr>
          <p:cNvSpPr txBox="1"/>
          <p:nvPr/>
        </p:nvSpPr>
        <p:spPr>
          <a:xfrm>
            <a:off x="4080594" y="4498882"/>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4</a:t>
            </a:r>
          </a:p>
        </p:txBody>
      </p:sp>
      <p:sp>
        <p:nvSpPr>
          <p:cNvPr id="19" name="TextBox 18">
            <a:hlinkClick r:id="" action="ppaction://noaction">
              <a:snd r:embed="rId13" name="2.1.4 Lesson - Q2 Question - 3.wav"/>
            </a:hlinkClick>
            <a:extLst>
              <a:ext uri="{FF2B5EF4-FFF2-40B4-BE49-F238E27FC236}">
                <a16:creationId xmlns:a16="http://schemas.microsoft.com/office/drawing/2014/main" id="{AB8E7FA6-2B0D-444A-827A-366CB4AE9E54}"/>
              </a:ext>
            </a:extLst>
          </p:cNvPr>
          <p:cNvSpPr txBox="1"/>
          <p:nvPr/>
        </p:nvSpPr>
        <p:spPr>
          <a:xfrm>
            <a:off x="4089862" y="3900849"/>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3</a:t>
            </a:r>
          </a:p>
        </p:txBody>
      </p:sp>
      <p:sp>
        <p:nvSpPr>
          <p:cNvPr id="20" name="TextBox 19">
            <a:hlinkClick r:id="" action="ppaction://noaction">
              <a:snd r:embed="rId14" name="2.1.4 Lesson - Q2 Question - 2.wav"/>
            </a:hlinkClick>
            <a:extLst>
              <a:ext uri="{FF2B5EF4-FFF2-40B4-BE49-F238E27FC236}">
                <a16:creationId xmlns:a16="http://schemas.microsoft.com/office/drawing/2014/main" id="{FBC76422-087C-45B3-AE75-09A6D50D1904}"/>
              </a:ext>
            </a:extLst>
          </p:cNvPr>
          <p:cNvSpPr txBox="1"/>
          <p:nvPr/>
        </p:nvSpPr>
        <p:spPr>
          <a:xfrm>
            <a:off x="4089862" y="3302816"/>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2</a:t>
            </a:r>
          </a:p>
        </p:txBody>
      </p:sp>
      <p:sp>
        <p:nvSpPr>
          <p:cNvPr id="21" name="TextBox 20">
            <a:hlinkClick r:id="" action="ppaction://noaction">
              <a:snd r:embed="rId15" name="2.1.4 Lesson - Q2 Question - 1.wav"/>
            </a:hlinkClick>
            <a:extLst>
              <a:ext uri="{FF2B5EF4-FFF2-40B4-BE49-F238E27FC236}">
                <a16:creationId xmlns:a16="http://schemas.microsoft.com/office/drawing/2014/main" id="{4DF0E6E1-EC79-4E61-8CB5-BFCF4C6678C0}"/>
              </a:ext>
            </a:extLst>
          </p:cNvPr>
          <p:cNvSpPr txBox="1"/>
          <p:nvPr/>
        </p:nvSpPr>
        <p:spPr>
          <a:xfrm>
            <a:off x="4080594" y="2704783"/>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1</a:t>
            </a:r>
          </a:p>
        </p:txBody>
      </p:sp>
      <p:sp>
        <p:nvSpPr>
          <p:cNvPr id="3" name="Title 2">
            <a:extLst>
              <a:ext uri="{FF2B5EF4-FFF2-40B4-BE49-F238E27FC236}">
                <a16:creationId xmlns:a16="http://schemas.microsoft.com/office/drawing/2014/main" id="{1D6B73A8-14DD-4956-88A4-E94C550FD4E3}"/>
              </a:ext>
            </a:extLst>
          </p:cNvPr>
          <p:cNvSpPr>
            <a:spLocks noGrp="1"/>
          </p:cNvSpPr>
          <p:nvPr>
            <p:ph type="title"/>
          </p:nvPr>
        </p:nvSpPr>
        <p:spPr>
          <a:xfrm>
            <a:off x="147998" y="473193"/>
            <a:ext cx="6911340" cy="370799"/>
          </a:xfrm>
        </p:spPr>
        <p:txBody>
          <a:bodyPr>
            <a:normAutofit fontScale="90000"/>
          </a:bodyPr>
          <a:lstStyle/>
          <a:p>
            <a:r>
              <a:rPr lang="fr-FR" dirty="0"/>
              <a:t>Une fête d’anniversaire</a:t>
            </a:r>
          </a:p>
        </p:txBody>
      </p:sp>
      <p:pic>
        <p:nvPicPr>
          <p:cNvPr id="23" name="Picture 22" descr="background rectangle">
            <a:extLst>
              <a:ext uri="{FF2B5EF4-FFF2-40B4-BE49-F238E27FC236}">
                <a16:creationId xmlns:a16="http://schemas.microsoft.com/office/drawing/2014/main" id="{A3211C2B-19AB-468A-84A8-1B58FF25D51F}"/>
              </a:ext>
              <a:ext uri="{C183D7F6-B498-43B3-948B-1728B52AA6E4}">
                <adec:decorative xmlns:adec="http://schemas.microsoft.com/office/drawing/2017/decorative" val="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933300AE-63C1-4640-9354-B8E7D3C13B36}"/>
              </a:ext>
            </a:extLst>
          </p:cNvPr>
          <p:cNvSpPr txBox="1">
            <a:spLocks/>
          </p:cNvSpPr>
          <p:nvPr/>
        </p:nvSpPr>
        <p:spPr>
          <a:xfrm>
            <a:off x="-1" y="296864"/>
            <a:ext cx="5800743"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a:solidFill>
                  <a:schemeClr val="bg1"/>
                </a:solidFill>
              </a:rPr>
              <a:t>Une fête </a:t>
            </a:r>
            <a:r>
              <a:rPr lang="en-GB" sz="3600" b="1" dirty="0" err="1">
                <a:solidFill>
                  <a:schemeClr val="bg1"/>
                </a:solidFill>
              </a:rPr>
              <a:t>d’anniversaire</a:t>
            </a:r>
            <a:endParaRPr lang="en-GB" sz="3600" b="1" dirty="0">
              <a:solidFill>
                <a:schemeClr val="bg1"/>
              </a:solidFill>
            </a:endParaRPr>
          </a:p>
        </p:txBody>
      </p:sp>
      <p:sp>
        <p:nvSpPr>
          <p:cNvPr id="25" name="Rounded Rectangle 46">
            <a:extLst>
              <a:ext uri="{FF2B5EF4-FFF2-40B4-BE49-F238E27FC236}">
                <a16:creationId xmlns:a16="http://schemas.microsoft.com/office/drawing/2014/main" id="{2A07CDF3-A3C9-426E-A8CE-C75DDC59E156}"/>
              </a:ext>
            </a:extLst>
          </p:cNvPr>
          <p:cNvSpPr/>
          <p:nvPr/>
        </p:nvSpPr>
        <p:spPr>
          <a:xfrm>
            <a:off x="10117454" y="249869"/>
            <a:ext cx="180000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1/2</a:t>
            </a:r>
          </a:p>
        </p:txBody>
      </p:sp>
      <p:pic>
        <p:nvPicPr>
          <p:cNvPr id="6" name="Picture 5" descr="A picture containing shirt&#10;&#10;Description automatically generated">
            <a:extLst>
              <a:ext uri="{FF2B5EF4-FFF2-40B4-BE49-F238E27FC236}">
                <a16:creationId xmlns:a16="http://schemas.microsoft.com/office/drawing/2014/main" id="{39BBB5B8-8450-4BF9-B50E-1A9F2080CD02}"/>
              </a:ext>
            </a:extLst>
          </p:cNvPr>
          <p:cNvPicPr>
            <a:picLocks noChangeAspect="1"/>
          </p:cNvPicPr>
          <p:nvPr/>
        </p:nvPicPr>
        <p:blipFill>
          <a:blip r:embed="rId17"/>
          <a:stretch>
            <a:fillRect/>
          </a:stretch>
        </p:blipFill>
        <p:spPr>
          <a:xfrm>
            <a:off x="6939951" y="624981"/>
            <a:ext cx="1267615" cy="1267615"/>
          </a:xfrm>
          <a:prstGeom prst="rect">
            <a:avLst/>
          </a:prstGeom>
        </p:spPr>
      </p:pic>
      <p:pic>
        <p:nvPicPr>
          <p:cNvPr id="8" name="Picture 7" descr="A picture containing shirt&#10;&#10;Description automatically generated">
            <a:extLst>
              <a:ext uri="{FF2B5EF4-FFF2-40B4-BE49-F238E27FC236}">
                <a16:creationId xmlns:a16="http://schemas.microsoft.com/office/drawing/2014/main" id="{EA53FB79-7475-418C-A666-9310F3D9F06D}"/>
              </a:ext>
            </a:extLst>
          </p:cNvPr>
          <p:cNvPicPr>
            <a:picLocks noChangeAspect="1"/>
          </p:cNvPicPr>
          <p:nvPr/>
        </p:nvPicPr>
        <p:blipFill>
          <a:blip r:embed="rId18"/>
          <a:stretch>
            <a:fillRect/>
          </a:stretch>
        </p:blipFill>
        <p:spPr>
          <a:xfrm>
            <a:off x="9072066" y="818451"/>
            <a:ext cx="1074145" cy="1074145"/>
          </a:xfrm>
          <a:prstGeom prst="rect">
            <a:avLst/>
          </a:prstGeom>
        </p:spPr>
      </p:pic>
      <p:pic>
        <p:nvPicPr>
          <p:cNvPr id="10" name="Picture 9" descr="A picture containing shirt&#10;&#10;Description automatically generated">
            <a:extLst>
              <a:ext uri="{FF2B5EF4-FFF2-40B4-BE49-F238E27FC236}">
                <a16:creationId xmlns:a16="http://schemas.microsoft.com/office/drawing/2014/main" id="{204A7F02-6A71-485C-B755-ED75D190FF16}"/>
              </a:ext>
            </a:extLst>
          </p:cNvPr>
          <p:cNvPicPr>
            <a:picLocks noChangeAspect="1"/>
          </p:cNvPicPr>
          <p:nvPr/>
        </p:nvPicPr>
        <p:blipFill>
          <a:blip r:embed="rId19"/>
          <a:stretch>
            <a:fillRect/>
          </a:stretch>
        </p:blipFill>
        <p:spPr>
          <a:xfrm>
            <a:off x="9943308" y="799815"/>
            <a:ext cx="1074145" cy="1074145"/>
          </a:xfrm>
          <a:prstGeom prst="rect">
            <a:avLst/>
          </a:prstGeom>
        </p:spPr>
      </p:pic>
      <p:pic>
        <p:nvPicPr>
          <p:cNvPr id="29" name="Picture 28">
            <a:extLst>
              <a:ext uri="{FF2B5EF4-FFF2-40B4-BE49-F238E27FC236}">
                <a16:creationId xmlns:a16="http://schemas.microsoft.com/office/drawing/2014/main" id="{B334A04A-D45D-46C1-AB30-61D2353D5F5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560948">
            <a:off x="7370450" y="2737964"/>
            <a:ext cx="346161" cy="360584"/>
          </a:xfrm>
          <a:prstGeom prst="rect">
            <a:avLst/>
          </a:prstGeom>
        </p:spPr>
      </p:pic>
      <p:pic>
        <p:nvPicPr>
          <p:cNvPr id="30" name="Picture 29">
            <a:extLst>
              <a:ext uri="{FF2B5EF4-FFF2-40B4-BE49-F238E27FC236}">
                <a16:creationId xmlns:a16="http://schemas.microsoft.com/office/drawing/2014/main" id="{6613D0DB-B355-4D18-BF4A-F601C2D0DAB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560948">
            <a:off x="7370450" y="3323948"/>
            <a:ext cx="346161" cy="360584"/>
          </a:xfrm>
          <a:prstGeom prst="rect">
            <a:avLst/>
          </a:prstGeom>
        </p:spPr>
      </p:pic>
      <p:pic>
        <p:nvPicPr>
          <p:cNvPr id="31" name="Picture 30">
            <a:extLst>
              <a:ext uri="{FF2B5EF4-FFF2-40B4-BE49-F238E27FC236}">
                <a16:creationId xmlns:a16="http://schemas.microsoft.com/office/drawing/2014/main" id="{080DC987-F2FD-4F2B-BFB7-A28D1E790E6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560948">
            <a:off x="10090036" y="3952536"/>
            <a:ext cx="346161" cy="360584"/>
          </a:xfrm>
          <a:prstGeom prst="rect">
            <a:avLst/>
          </a:prstGeom>
        </p:spPr>
      </p:pic>
      <p:pic>
        <p:nvPicPr>
          <p:cNvPr id="32" name="Picture 31">
            <a:extLst>
              <a:ext uri="{FF2B5EF4-FFF2-40B4-BE49-F238E27FC236}">
                <a16:creationId xmlns:a16="http://schemas.microsoft.com/office/drawing/2014/main" id="{618E3934-AE41-4E76-B583-833FAFE0824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560948">
            <a:off x="10090034" y="4565870"/>
            <a:ext cx="346161" cy="360584"/>
          </a:xfrm>
          <a:prstGeom prst="rect">
            <a:avLst/>
          </a:prstGeom>
        </p:spPr>
      </p:pic>
      <p:pic>
        <p:nvPicPr>
          <p:cNvPr id="33" name="Picture 32">
            <a:extLst>
              <a:ext uri="{FF2B5EF4-FFF2-40B4-BE49-F238E27FC236}">
                <a16:creationId xmlns:a16="http://schemas.microsoft.com/office/drawing/2014/main" id="{BC5E12C1-00E4-450E-9AAE-E022C64D2FC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560948">
            <a:off x="7370450" y="5129623"/>
            <a:ext cx="346161" cy="360584"/>
          </a:xfrm>
          <a:prstGeom prst="rect">
            <a:avLst/>
          </a:prstGeom>
        </p:spPr>
      </p:pic>
      <p:pic>
        <p:nvPicPr>
          <p:cNvPr id="34" name="Picture 33">
            <a:extLst>
              <a:ext uri="{FF2B5EF4-FFF2-40B4-BE49-F238E27FC236}">
                <a16:creationId xmlns:a16="http://schemas.microsoft.com/office/drawing/2014/main" id="{705C8AA6-3569-4A15-AF32-E130E004978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560948">
            <a:off x="10090036" y="5712077"/>
            <a:ext cx="346161" cy="360584"/>
          </a:xfrm>
          <a:prstGeom prst="rect">
            <a:avLst/>
          </a:prstGeom>
        </p:spPr>
      </p:pic>
    </p:spTree>
    <p:extLst>
      <p:ext uri="{BB962C8B-B14F-4D97-AF65-F5344CB8AC3E}">
        <p14:creationId xmlns:p14="http://schemas.microsoft.com/office/powerpoint/2010/main" val="325938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5" name="TextBox 4">
            <a:extLst>
              <a:ext uri="{FF2B5EF4-FFF2-40B4-BE49-F238E27FC236}">
                <a16:creationId xmlns:a16="http://schemas.microsoft.com/office/drawing/2014/main" id="{A920840F-32F5-4219-84B7-19E23610638D}"/>
              </a:ext>
            </a:extLst>
          </p:cNvPr>
          <p:cNvSpPr txBox="1"/>
          <p:nvPr/>
        </p:nvSpPr>
        <p:spPr>
          <a:xfrm>
            <a:off x="147998" y="1285091"/>
            <a:ext cx="11348484" cy="1446550"/>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La </a:t>
            </a:r>
            <a:r>
              <a:rPr lang="en-GB" sz="2200" dirty="0" err="1">
                <a:solidFill>
                  <a:schemeClr val="accent1">
                    <a:lumMod val="50000"/>
                  </a:schemeClr>
                </a:solidFill>
                <a:latin typeface="Century Gothic" panose="020B0502020202020204" pitchFamily="34" charset="0"/>
              </a:rPr>
              <a:t>famille</a:t>
            </a:r>
            <a:r>
              <a:rPr lang="en-GB" sz="2200" dirty="0">
                <a:solidFill>
                  <a:schemeClr val="accent1">
                    <a:lumMod val="50000"/>
                  </a:schemeClr>
                </a:solidFill>
                <a:latin typeface="Century Gothic" panose="020B0502020202020204" pitchFamily="34" charset="0"/>
              </a:rPr>
              <a:t> de </a:t>
            </a:r>
            <a:r>
              <a:rPr lang="en-GB" sz="2200" dirty="0" err="1">
                <a:solidFill>
                  <a:schemeClr val="accent1">
                    <a:lumMod val="50000"/>
                  </a:schemeClr>
                </a:solidFill>
                <a:latin typeface="Century Gothic" panose="020B0502020202020204" pitchFamily="34" charset="0"/>
              </a:rPr>
              <a:t>Léa</a:t>
            </a:r>
            <a:r>
              <a:rPr lang="en-GB" sz="2200" dirty="0">
                <a:solidFill>
                  <a:schemeClr val="accent1">
                    <a:lumMod val="50000"/>
                  </a:schemeClr>
                </a:solidFill>
                <a:latin typeface="Century Gothic" panose="020B0502020202020204" pitchFamily="34" charset="0"/>
              </a:rPr>
              <a:t> organise </a:t>
            </a:r>
            <a:r>
              <a:rPr lang="en-GB" sz="2200" dirty="0" err="1">
                <a:solidFill>
                  <a:schemeClr val="accent1">
                    <a:lumMod val="50000"/>
                  </a:schemeClr>
                </a:solidFill>
                <a:latin typeface="Century Gothic" panose="020B0502020202020204" pitchFamily="34" charset="0"/>
              </a:rPr>
              <a:t>une</a:t>
            </a:r>
            <a:r>
              <a:rPr lang="en-GB" sz="2200" dirty="0">
                <a:solidFill>
                  <a:schemeClr val="accent1">
                    <a:lumMod val="50000"/>
                  </a:schemeClr>
                </a:solidFill>
                <a:latin typeface="Century Gothic" panose="020B0502020202020204" pitchFamily="34" charset="0"/>
              </a:rPr>
              <a:t> fête </a:t>
            </a:r>
            <a:r>
              <a:rPr lang="en-GB" sz="2200" dirty="0" err="1">
                <a:solidFill>
                  <a:schemeClr val="accent1">
                    <a:lumMod val="50000"/>
                  </a:schemeClr>
                </a:solidFill>
                <a:latin typeface="Century Gothic" panose="020B0502020202020204" pitchFamily="34" charset="0"/>
              </a:rPr>
              <a:t>d'anniversaire</a:t>
            </a:r>
            <a:r>
              <a:rPr lang="en-GB" sz="2200" dirty="0">
                <a:solidFill>
                  <a:schemeClr val="accent1">
                    <a:lumMod val="50000"/>
                  </a:schemeClr>
                </a:solidFill>
                <a:latin typeface="Century Gothic" panose="020B0502020202020204" pitchFamily="34" charset="0"/>
              </a:rPr>
              <a:t>. </a:t>
            </a:r>
          </a:p>
          <a:p>
            <a:r>
              <a:rPr lang="en-GB" sz="2200" dirty="0" err="1">
                <a:solidFill>
                  <a:schemeClr val="accent1">
                    <a:lumMod val="50000"/>
                  </a:schemeClr>
                </a:solidFill>
                <a:latin typeface="Century Gothic" panose="020B0502020202020204" pitchFamily="34" charset="0"/>
              </a:rPr>
              <a:t>Léa</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donne</a:t>
            </a:r>
            <a:r>
              <a:rPr lang="en-GB" sz="2200" dirty="0">
                <a:solidFill>
                  <a:schemeClr val="accent1">
                    <a:lumMod val="50000"/>
                  </a:schemeClr>
                </a:solidFill>
                <a:latin typeface="Century Gothic" panose="020B0502020202020204" pitchFamily="34" charset="0"/>
              </a:rPr>
              <a:t> des instructions.</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Qui fait quoi? Coche.</a:t>
            </a:r>
          </a:p>
        </p:txBody>
      </p:sp>
      <p:graphicFrame>
        <p:nvGraphicFramePr>
          <p:cNvPr id="16" name="Table 15">
            <a:extLst>
              <a:ext uri="{FF2B5EF4-FFF2-40B4-BE49-F238E27FC236}">
                <a16:creationId xmlns:a16="http://schemas.microsoft.com/office/drawing/2014/main" id="{796B7268-FA5E-45E0-8E5B-4D6535040FD1}"/>
              </a:ext>
            </a:extLst>
          </p:cNvPr>
          <p:cNvGraphicFramePr>
            <a:graphicFrameLocks noGrp="1"/>
          </p:cNvGraphicFramePr>
          <p:nvPr>
            <p:extLst>
              <p:ext uri="{D42A27DB-BD31-4B8C-83A1-F6EECF244321}">
                <p14:modId xmlns:p14="http://schemas.microsoft.com/office/powerpoint/2010/main" val="4247350423"/>
              </p:ext>
            </p:extLst>
          </p:nvPr>
        </p:nvGraphicFramePr>
        <p:xfrm>
          <a:off x="4770474" y="1892596"/>
          <a:ext cx="6663375" cy="4319234"/>
        </p:xfrm>
        <a:graphic>
          <a:graphicData uri="http://schemas.openxmlformats.org/drawingml/2006/table">
            <a:tbl>
              <a:tblPr firstRow="1" bandRow="1">
                <a:tableStyleId>{7436B53B-AF2B-4ED9-AE7D-DA19A883150E}</a:tableStyleId>
              </a:tblPr>
              <a:tblGrid>
                <a:gridCol w="1528593">
                  <a:extLst>
                    <a:ext uri="{9D8B030D-6E8A-4147-A177-3AD203B41FA5}">
                      <a16:colId xmlns:a16="http://schemas.microsoft.com/office/drawing/2014/main" val="1977934646"/>
                    </a:ext>
                  </a:extLst>
                </a:gridCol>
                <a:gridCol w="2567391">
                  <a:extLst>
                    <a:ext uri="{9D8B030D-6E8A-4147-A177-3AD203B41FA5}">
                      <a16:colId xmlns:a16="http://schemas.microsoft.com/office/drawing/2014/main" val="2602992058"/>
                    </a:ext>
                  </a:extLst>
                </a:gridCol>
                <a:gridCol w="2567391">
                  <a:extLst>
                    <a:ext uri="{9D8B030D-6E8A-4147-A177-3AD203B41FA5}">
                      <a16:colId xmlns:a16="http://schemas.microsoft.com/office/drawing/2014/main" val="815285107"/>
                    </a:ext>
                  </a:extLst>
                </a:gridCol>
              </a:tblGrid>
              <a:tr h="727202">
                <a:tc>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Antoine</a:t>
                      </a:r>
                    </a:p>
                    <a:p>
                      <a:pPr algn="ctr"/>
                      <a:r>
                        <a:rPr lang="en-GB" sz="2000" dirty="0">
                          <a:solidFill>
                            <a:schemeClr val="accent1">
                              <a:lumMod val="50000"/>
                            </a:schemeClr>
                          </a:solidFill>
                        </a:rPr>
                        <a:t>(</a:t>
                      </a:r>
                      <a:r>
                        <a:rPr lang="en-GB" sz="2000" b="1" dirty="0">
                          <a:solidFill>
                            <a:schemeClr val="accent1">
                              <a:lumMod val="50000"/>
                            </a:schemeClr>
                          </a:solidFill>
                        </a:rPr>
                        <a:t>il</a:t>
                      </a:r>
                      <a:r>
                        <a:rPr lang="en-GB" sz="2000" dirty="0">
                          <a:solidFill>
                            <a:schemeClr val="accent1">
                              <a:lumMod val="50000"/>
                            </a:schemeClr>
                          </a:solidFill>
                        </a:rPr>
                        <a:t> - he)</a:t>
                      </a:r>
                    </a:p>
                  </a:txBody>
                  <a:tcPr/>
                </a:tc>
                <a:tc>
                  <a:txBody>
                    <a:bodyPr/>
                    <a:lstStyle/>
                    <a:p>
                      <a:pPr algn="ctr"/>
                      <a:r>
                        <a:rPr lang="en-GB" sz="2000" b="1" dirty="0">
                          <a:solidFill>
                            <a:schemeClr val="accent1">
                              <a:lumMod val="50000"/>
                            </a:schemeClr>
                          </a:solidFill>
                        </a:rPr>
                        <a:t>les parents</a:t>
                      </a:r>
                      <a:r>
                        <a:rPr lang="en-GB" sz="2000" b="1" baseline="0" dirty="0">
                          <a:solidFill>
                            <a:schemeClr val="accent1">
                              <a:lumMod val="50000"/>
                            </a:schemeClr>
                          </a:solidFill>
                        </a:rPr>
                        <a:t> </a:t>
                      </a:r>
                    </a:p>
                    <a:p>
                      <a:pPr algn="ctr"/>
                      <a:r>
                        <a:rPr lang="en-GB" sz="2000" baseline="0" dirty="0">
                          <a:solidFill>
                            <a:schemeClr val="accent1">
                              <a:lumMod val="50000"/>
                            </a:schemeClr>
                          </a:solidFill>
                        </a:rPr>
                        <a:t>(</a:t>
                      </a:r>
                      <a:r>
                        <a:rPr lang="en-GB" sz="2000" b="1" baseline="0" dirty="0" err="1">
                          <a:solidFill>
                            <a:schemeClr val="accent1">
                              <a:lumMod val="50000"/>
                            </a:schemeClr>
                          </a:solidFill>
                        </a:rPr>
                        <a:t>vous</a:t>
                      </a:r>
                      <a:r>
                        <a:rPr lang="en-GB" sz="2000" baseline="0" dirty="0">
                          <a:solidFill>
                            <a:schemeClr val="accent1">
                              <a:lumMod val="50000"/>
                            </a:schemeClr>
                          </a:solidFill>
                        </a:rPr>
                        <a:t> – you pl.)</a:t>
                      </a:r>
                      <a:endParaRPr lang="en-GB" sz="2000" dirty="0">
                        <a:solidFill>
                          <a:schemeClr val="accent1">
                            <a:lumMod val="50000"/>
                          </a:schemeClr>
                        </a:solidFill>
                      </a:endParaRPr>
                    </a:p>
                  </a:txBody>
                  <a:tcPr/>
                </a:tc>
                <a:extLst>
                  <a:ext uri="{0D108BD9-81ED-4DB2-BD59-A6C34878D82A}">
                    <a16:rowId xmlns:a16="http://schemas.microsoft.com/office/drawing/2014/main" val="4036948471"/>
                  </a:ext>
                </a:extLst>
              </a:tr>
              <a:tr h="59867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9867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pic>
        <p:nvPicPr>
          <p:cNvPr id="1026" name="Picture 2" descr="Birthday Cake 2 Clip Art">
            <a:extLst>
              <a:ext uri="{FF2B5EF4-FFF2-40B4-BE49-F238E27FC236}">
                <a16:creationId xmlns:a16="http://schemas.microsoft.com/office/drawing/2014/main" id="{3A789F7E-742B-4D3A-80B5-F1FDFFD9DA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686" y="5046921"/>
            <a:ext cx="538554" cy="5259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lloons Clip Art">
            <a:extLst>
              <a:ext uri="{FF2B5EF4-FFF2-40B4-BE49-F238E27FC236}">
                <a16:creationId xmlns:a16="http://schemas.microsoft.com/office/drawing/2014/main" id="{7936119C-6996-4CB6-BCA0-548CB1A4C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06" y="3429000"/>
            <a:ext cx="2537412" cy="26343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iangle Sandwich Clip Art">
            <a:extLst>
              <a:ext uri="{FF2B5EF4-FFF2-40B4-BE49-F238E27FC236}">
                <a16:creationId xmlns:a16="http://schemas.microsoft.com/office/drawing/2014/main" id="{6A0AC6A6-AF88-48CC-9934-963D8D9CB2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5182" y="5664411"/>
            <a:ext cx="495561" cy="4559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oking Pans Glove Clip Art">
            <a:extLst>
              <a:ext uri="{FF2B5EF4-FFF2-40B4-BE49-F238E27FC236}">
                <a16:creationId xmlns:a16="http://schemas.microsoft.com/office/drawing/2014/main" id="{6308637D-2891-4AA5-9231-43B2DD0E4D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6316" y="3865003"/>
            <a:ext cx="630299" cy="4559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hopping Cart Clip Art">
            <a:extLst>
              <a:ext uri="{FF2B5EF4-FFF2-40B4-BE49-F238E27FC236}">
                <a16:creationId xmlns:a16="http://schemas.microsoft.com/office/drawing/2014/main" id="{61E1FA51-598B-4585-AF0E-911D385186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6932" y="3302036"/>
            <a:ext cx="549066" cy="4465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eaning Tools Clip Art">
            <a:extLst>
              <a:ext uri="{FF2B5EF4-FFF2-40B4-BE49-F238E27FC236}">
                <a16:creationId xmlns:a16="http://schemas.microsoft.com/office/drawing/2014/main" id="{575FEFA1-61F8-480E-80B8-45A7A25D66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6085" y="4471521"/>
            <a:ext cx="479913" cy="45591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heikh Tuhin To Do List Clip Art">
            <a:extLst>
              <a:ext uri="{FF2B5EF4-FFF2-40B4-BE49-F238E27FC236}">
                <a16:creationId xmlns:a16="http://schemas.microsoft.com/office/drawing/2014/main" id="{2389EF1A-C987-4C54-8184-DCD474EDAF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44922" y="2685078"/>
            <a:ext cx="373085" cy="4663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22435ED-C15B-4419-9D85-77F28091FD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60948">
            <a:off x="7370450" y="2737964"/>
            <a:ext cx="346161" cy="360584"/>
          </a:xfrm>
          <a:prstGeom prst="rect">
            <a:avLst/>
          </a:prstGeom>
        </p:spPr>
      </p:pic>
      <p:pic>
        <p:nvPicPr>
          <p:cNvPr id="17" name="Picture 16">
            <a:extLst>
              <a:ext uri="{FF2B5EF4-FFF2-40B4-BE49-F238E27FC236}">
                <a16:creationId xmlns:a16="http://schemas.microsoft.com/office/drawing/2014/main" id="{88E177D3-0FE8-4581-BA36-70FA08B69A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60948">
            <a:off x="7370450" y="3323948"/>
            <a:ext cx="346161" cy="360584"/>
          </a:xfrm>
          <a:prstGeom prst="rect">
            <a:avLst/>
          </a:prstGeom>
        </p:spPr>
      </p:pic>
      <p:pic>
        <p:nvPicPr>
          <p:cNvPr id="18" name="Picture 17">
            <a:extLst>
              <a:ext uri="{FF2B5EF4-FFF2-40B4-BE49-F238E27FC236}">
                <a16:creationId xmlns:a16="http://schemas.microsoft.com/office/drawing/2014/main" id="{D947BD32-FA57-4D28-8E7C-51E7C4B5AA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60948">
            <a:off x="10090036" y="3952536"/>
            <a:ext cx="346161" cy="360584"/>
          </a:xfrm>
          <a:prstGeom prst="rect">
            <a:avLst/>
          </a:prstGeom>
        </p:spPr>
      </p:pic>
      <p:pic>
        <p:nvPicPr>
          <p:cNvPr id="19" name="Picture 18">
            <a:extLst>
              <a:ext uri="{FF2B5EF4-FFF2-40B4-BE49-F238E27FC236}">
                <a16:creationId xmlns:a16="http://schemas.microsoft.com/office/drawing/2014/main" id="{B4B162CF-EDCF-4B24-8A13-D7C2E4A03A0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60948">
            <a:off x="10090034" y="4565870"/>
            <a:ext cx="346161" cy="360584"/>
          </a:xfrm>
          <a:prstGeom prst="rect">
            <a:avLst/>
          </a:prstGeom>
        </p:spPr>
      </p:pic>
      <p:pic>
        <p:nvPicPr>
          <p:cNvPr id="20" name="Picture 19">
            <a:extLst>
              <a:ext uri="{FF2B5EF4-FFF2-40B4-BE49-F238E27FC236}">
                <a16:creationId xmlns:a16="http://schemas.microsoft.com/office/drawing/2014/main" id="{FB285BC4-5C44-479A-BAAF-C9C9C5F35A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60948">
            <a:off x="7370450" y="5129623"/>
            <a:ext cx="346161" cy="360584"/>
          </a:xfrm>
          <a:prstGeom prst="rect">
            <a:avLst/>
          </a:prstGeom>
        </p:spPr>
      </p:pic>
      <p:pic>
        <p:nvPicPr>
          <p:cNvPr id="21" name="Picture 20">
            <a:extLst>
              <a:ext uri="{FF2B5EF4-FFF2-40B4-BE49-F238E27FC236}">
                <a16:creationId xmlns:a16="http://schemas.microsoft.com/office/drawing/2014/main" id="{2516B6E3-46D8-4E26-ABFC-CF2B3F73B8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60948">
            <a:off x="10090036" y="5712077"/>
            <a:ext cx="346161" cy="360584"/>
          </a:xfrm>
          <a:prstGeom prst="rect">
            <a:avLst/>
          </a:prstGeom>
        </p:spPr>
      </p:pic>
      <p:sp>
        <p:nvSpPr>
          <p:cNvPr id="22" name="TextBox 21">
            <a:hlinkClick r:id="" action="ppaction://noaction">
              <a:snd r:embed="rId11" name="2.1.4 Lesson - Q2 Answer - 5.1.wav"/>
            </a:hlinkClick>
            <a:extLst>
              <a:ext uri="{FF2B5EF4-FFF2-40B4-BE49-F238E27FC236}">
                <a16:creationId xmlns:a16="http://schemas.microsoft.com/office/drawing/2014/main" id="{D46F533A-86BD-4CF8-8DDB-B5E736F4987E}"/>
              </a:ext>
            </a:extLst>
          </p:cNvPr>
          <p:cNvSpPr txBox="1"/>
          <p:nvPr/>
        </p:nvSpPr>
        <p:spPr>
          <a:xfrm>
            <a:off x="4080594" y="5096915"/>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5</a:t>
            </a:r>
          </a:p>
        </p:txBody>
      </p:sp>
      <p:sp>
        <p:nvSpPr>
          <p:cNvPr id="23" name="TextBox 22">
            <a:hlinkClick r:id="" action="ppaction://noaction">
              <a:snd r:embed="rId12" name="2.1.4 Lesson - Q2 Answer - 6.wav"/>
            </a:hlinkClick>
            <a:extLst>
              <a:ext uri="{FF2B5EF4-FFF2-40B4-BE49-F238E27FC236}">
                <a16:creationId xmlns:a16="http://schemas.microsoft.com/office/drawing/2014/main" id="{F9251B50-D795-4844-9FCA-66DAE99F0760}"/>
              </a:ext>
            </a:extLst>
          </p:cNvPr>
          <p:cNvSpPr txBox="1"/>
          <p:nvPr/>
        </p:nvSpPr>
        <p:spPr>
          <a:xfrm>
            <a:off x="4080594" y="5694946"/>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6</a:t>
            </a:r>
          </a:p>
        </p:txBody>
      </p:sp>
      <p:sp>
        <p:nvSpPr>
          <p:cNvPr id="24" name="TextBox 23">
            <a:hlinkClick r:id="" action="ppaction://noaction">
              <a:snd r:embed="rId13" name="2.1.4 Lesson - Q2 Answer - 4.wav"/>
            </a:hlinkClick>
            <a:extLst>
              <a:ext uri="{FF2B5EF4-FFF2-40B4-BE49-F238E27FC236}">
                <a16:creationId xmlns:a16="http://schemas.microsoft.com/office/drawing/2014/main" id="{150F4CB8-CB4A-40DF-B4E7-BBC49D6FF9DB}"/>
              </a:ext>
            </a:extLst>
          </p:cNvPr>
          <p:cNvSpPr txBox="1"/>
          <p:nvPr/>
        </p:nvSpPr>
        <p:spPr>
          <a:xfrm>
            <a:off x="4080594" y="4498882"/>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4</a:t>
            </a:r>
          </a:p>
        </p:txBody>
      </p:sp>
      <p:sp>
        <p:nvSpPr>
          <p:cNvPr id="25" name="TextBox 24">
            <a:hlinkClick r:id="" action="ppaction://noaction">
              <a:snd r:embed="rId14" name="2.1.4 Lesson - Q2 Answer - 3.wav"/>
            </a:hlinkClick>
            <a:extLst>
              <a:ext uri="{FF2B5EF4-FFF2-40B4-BE49-F238E27FC236}">
                <a16:creationId xmlns:a16="http://schemas.microsoft.com/office/drawing/2014/main" id="{776E24EB-00C7-44A2-B4DC-1D95E7736F6C}"/>
              </a:ext>
            </a:extLst>
          </p:cNvPr>
          <p:cNvSpPr txBox="1"/>
          <p:nvPr/>
        </p:nvSpPr>
        <p:spPr>
          <a:xfrm>
            <a:off x="4089862" y="3900849"/>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3</a:t>
            </a:r>
          </a:p>
        </p:txBody>
      </p:sp>
      <p:sp>
        <p:nvSpPr>
          <p:cNvPr id="26" name="TextBox 25">
            <a:hlinkClick r:id="" action="ppaction://noaction">
              <a:snd r:embed="rId15" name="2.1.4 Lesson - Q2 Answer - 2.2.wav"/>
            </a:hlinkClick>
            <a:extLst>
              <a:ext uri="{FF2B5EF4-FFF2-40B4-BE49-F238E27FC236}">
                <a16:creationId xmlns:a16="http://schemas.microsoft.com/office/drawing/2014/main" id="{87423ECE-0C5F-4A04-AE0D-BC768820C8B1}"/>
              </a:ext>
            </a:extLst>
          </p:cNvPr>
          <p:cNvSpPr txBox="1"/>
          <p:nvPr/>
        </p:nvSpPr>
        <p:spPr>
          <a:xfrm>
            <a:off x="4089862" y="3302816"/>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2</a:t>
            </a:r>
          </a:p>
        </p:txBody>
      </p:sp>
      <p:sp>
        <p:nvSpPr>
          <p:cNvPr id="27" name="TextBox 26">
            <a:hlinkClick r:id="" action="ppaction://noaction">
              <a:snd r:embed="rId16" name="2.1.4 Lesson - Q2 Answer - 1.2.wav"/>
            </a:hlinkClick>
            <a:extLst>
              <a:ext uri="{FF2B5EF4-FFF2-40B4-BE49-F238E27FC236}">
                <a16:creationId xmlns:a16="http://schemas.microsoft.com/office/drawing/2014/main" id="{7871769C-5C32-4955-9C3E-EA1589FE9FB5}"/>
              </a:ext>
            </a:extLst>
          </p:cNvPr>
          <p:cNvSpPr txBox="1"/>
          <p:nvPr/>
        </p:nvSpPr>
        <p:spPr>
          <a:xfrm>
            <a:off x="4080594" y="2704783"/>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1</a:t>
            </a:r>
          </a:p>
        </p:txBody>
      </p:sp>
      <p:sp>
        <p:nvSpPr>
          <p:cNvPr id="3" name="Title 2">
            <a:extLst>
              <a:ext uri="{FF2B5EF4-FFF2-40B4-BE49-F238E27FC236}">
                <a16:creationId xmlns:a16="http://schemas.microsoft.com/office/drawing/2014/main" id="{37FAD603-6BE1-485E-AB8F-0AD729E28109}"/>
              </a:ext>
            </a:extLst>
          </p:cNvPr>
          <p:cNvSpPr>
            <a:spLocks noGrp="1"/>
          </p:cNvSpPr>
          <p:nvPr>
            <p:ph type="title"/>
          </p:nvPr>
        </p:nvSpPr>
        <p:spPr>
          <a:xfrm>
            <a:off x="-592" y="329148"/>
            <a:ext cx="7208520" cy="653142"/>
          </a:xfrm>
        </p:spPr>
        <p:txBody>
          <a:bodyPr>
            <a:normAutofit fontScale="90000"/>
          </a:bodyPr>
          <a:lstStyle/>
          <a:p>
            <a:r>
              <a:rPr lang="fr-FR" dirty="0"/>
              <a:t>Une fête d’anniversaire</a:t>
            </a:r>
          </a:p>
        </p:txBody>
      </p:sp>
      <p:sp>
        <p:nvSpPr>
          <p:cNvPr id="31" name="Title 2">
            <a:extLst>
              <a:ext uri="{FF2B5EF4-FFF2-40B4-BE49-F238E27FC236}">
                <a16:creationId xmlns:a16="http://schemas.microsoft.com/office/drawing/2014/main" id="{49DDF3C1-BB84-435C-BDC5-2E34E62500F9}"/>
              </a:ext>
            </a:extLst>
          </p:cNvPr>
          <p:cNvSpPr txBox="1">
            <a:spLocks/>
          </p:cNvSpPr>
          <p:nvPr/>
        </p:nvSpPr>
        <p:spPr>
          <a:xfrm>
            <a:off x="147998" y="473193"/>
            <a:ext cx="6911340" cy="370799"/>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fr-FR"/>
              <a:t>Une fête d’anniversaire</a:t>
            </a:r>
            <a:endParaRPr lang="fr-FR" dirty="0"/>
          </a:p>
        </p:txBody>
      </p:sp>
      <p:pic>
        <p:nvPicPr>
          <p:cNvPr id="32" name="Picture 31" descr="background rectangle">
            <a:extLst>
              <a:ext uri="{FF2B5EF4-FFF2-40B4-BE49-F238E27FC236}">
                <a16:creationId xmlns:a16="http://schemas.microsoft.com/office/drawing/2014/main" id="{982FDE0A-4CBC-49D9-9FF4-329D8F3F1DDD}"/>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0724F15C-A44A-40B2-AC16-54A83707753B}"/>
              </a:ext>
            </a:extLst>
          </p:cNvPr>
          <p:cNvSpPr txBox="1">
            <a:spLocks/>
          </p:cNvSpPr>
          <p:nvPr/>
        </p:nvSpPr>
        <p:spPr>
          <a:xfrm>
            <a:off x="-1" y="296864"/>
            <a:ext cx="5800743"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a:solidFill>
                  <a:schemeClr val="bg1"/>
                </a:solidFill>
              </a:rPr>
              <a:t>Une fête </a:t>
            </a:r>
            <a:r>
              <a:rPr lang="en-GB" sz="3600" b="1" dirty="0" err="1">
                <a:solidFill>
                  <a:schemeClr val="bg1"/>
                </a:solidFill>
              </a:rPr>
              <a:t>d’anniversaire</a:t>
            </a:r>
            <a:endParaRPr lang="en-GB" sz="3600" b="1" dirty="0">
              <a:solidFill>
                <a:schemeClr val="bg1"/>
              </a:solidFill>
            </a:endParaRPr>
          </a:p>
        </p:txBody>
      </p:sp>
      <p:sp>
        <p:nvSpPr>
          <p:cNvPr id="34" name="Rounded Rectangle 46">
            <a:extLst>
              <a:ext uri="{FF2B5EF4-FFF2-40B4-BE49-F238E27FC236}">
                <a16:creationId xmlns:a16="http://schemas.microsoft.com/office/drawing/2014/main" id="{8BF7C1F3-A186-44BA-9CE4-B1DC2B4E056C}"/>
              </a:ext>
            </a:extLst>
          </p:cNvPr>
          <p:cNvSpPr/>
          <p:nvPr/>
        </p:nvSpPr>
        <p:spPr>
          <a:xfrm>
            <a:off x="10117454" y="249869"/>
            <a:ext cx="180000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1/2</a:t>
            </a:r>
          </a:p>
        </p:txBody>
      </p:sp>
      <p:pic>
        <p:nvPicPr>
          <p:cNvPr id="4" name="Picture 3" descr="A picture containing shirt&#10;&#10;Description automatically generated">
            <a:extLst>
              <a:ext uri="{FF2B5EF4-FFF2-40B4-BE49-F238E27FC236}">
                <a16:creationId xmlns:a16="http://schemas.microsoft.com/office/drawing/2014/main" id="{76C835A2-2F3B-4302-8D4F-B344CBA957F7}"/>
              </a:ext>
            </a:extLst>
          </p:cNvPr>
          <p:cNvPicPr>
            <a:picLocks noChangeAspect="1"/>
          </p:cNvPicPr>
          <p:nvPr/>
        </p:nvPicPr>
        <p:blipFill>
          <a:blip r:embed="rId18"/>
          <a:stretch>
            <a:fillRect/>
          </a:stretch>
        </p:blipFill>
        <p:spPr>
          <a:xfrm>
            <a:off x="6939951" y="624981"/>
            <a:ext cx="1267615" cy="1267615"/>
          </a:xfrm>
          <a:prstGeom prst="rect">
            <a:avLst/>
          </a:prstGeom>
        </p:spPr>
      </p:pic>
      <p:pic>
        <p:nvPicPr>
          <p:cNvPr id="6" name="Picture 5" descr="A picture containing shirt&#10;&#10;Description automatically generated">
            <a:extLst>
              <a:ext uri="{FF2B5EF4-FFF2-40B4-BE49-F238E27FC236}">
                <a16:creationId xmlns:a16="http://schemas.microsoft.com/office/drawing/2014/main" id="{DA00098C-7890-430F-AF28-341E516773DB}"/>
              </a:ext>
            </a:extLst>
          </p:cNvPr>
          <p:cNvPicPr>
            <a:picLocks noChangeAspect="1"/>
          </p:cNvPicPr>
          <p:nvPr/>
        </p:nvPicPr>
        <p:blipFill>
          <a:blip r:embed="rId19"/>
          <a:stretch>
            <a:fillRect/>
          </a:stretch>
        </p:blipFill>
        <p:spPr>
          <a:xfrm>
            <a:off x="9072066" y="818451"/>
            <a:ext cx="1074145" cy="1074145"/>
          </a:xfrm>
          <a:prstGeom prst="rect">
            <a:avLst/>
          </a:prstGeom>
        </p:spPr>
      </p:pic>
      <p:pic>
        <p:nvPicPr>
          <p:cNvPr id="7" name="Picture 6" descr="A picture containing shirt&#10;&#10;Description automatically generated">
            <a:extLst>
              <a:ext uri="{FF2B5EF4-FFF2-40B4-BE49-F238E27FC236}">
                <a16:creationId xmlns:a16="http://schemas.microsoft.com/office/drawing/2014/main" id="{AA460BEF-BAD2-4A2F-BBF2-CB9598F1126F}"/>
              </a:ext>
            </a:extLst>
          </p:cNvPr>
          <p:cNvPicPr>
            <a:picLocks noChangeAspect="1"/>
          </p:cNvPicPr>
          <p:nvPr/>
        </p:nvPicPr>
        <p:blipFill>
          <a:blip r:embed="rId20"/>
          <a:stretch>
            <a:fillRect/>
          </a:stretch>
        </p:blipFill>
        <p:spPr>
          <a:xfrm>
            <a:off x="9943308" y="799815"/>
            <a:ext cx="1074145" cy="1074145"/>
          </a:xfrm>
          <a:prstGeom prst="rect">
            <a:avLst/>
          </a:prstGeom>
        </p:spPr>
      </p:pic>
    </p:spTree>
    <p:extLst>
      <p:ext uri="{BB962C8B-B14F-4D97-AF65-F5344CB8AC3E}">
        <p14:creationId xmlns:p14="http://schemas.microsoft.com/office/powerpoint/2010/main" val="3295286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5" name="TextBox 4">
            <a:extLst>
              <a:ext uri="{FF2B5EF4-FFF2-40B4-BE49-F238E27FC236}">
                <a16:creationId xmlns:a16="http://schemas.microsoft.com/office/drawing/2014/main" id="{A920840F-32F5-4219-84B7-19E23610638D}"/>
              </a:ext>
            </a:extLst>
          </p:cNvPr>
          <p:cNvSpPr txBox="1"/>
          <p:nvPr/>
        </p:nvSpPr>
        <p:spPr>
          <a:xfrm>
            <a:off x="147998" y="1285091"/>
            <a:ext cx="11348484" cy="1107996"/>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Les parents de </a:t>
            </a:r>
            <a:r>
              <a:rPr lang="en-GB" sz="2200" dirty="0" err="1">
                <a:solidFill>
                  <a:schemeClr val="accent1">
                    <a:lumMod val="50000"/>
                  </a:schemeClr>
                </a:solidFill>
                <a:latin typeface="Century Gothic" panose="020B0502020202020204" pitchFamily="34" charset="0"/>
              </a:rPr>
              <a:t>Léa</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ont</a:t>
            </a:r>
            <a:r>
              <a:rPr lang="en-GB" sz="2200" dirty="0">
                <a:solidFill>
                  <a:schemeClr val="accent1">
                    <a:lumMod val="50000"/>
                  </a:schemeClr>
                </a:solidFill>
                <a:latin typeface="Century Gothic" panose="020B0502020202020204" pitchFamily="34" charset="0"/>
              </a:rPr>
              <a:t> des </a:t>
            </a:r>
            <a:r>
              <a:rPr lang="en-GB" sz="2200" dirty="0" err="1">
                <a:solidFill>
                  <a:schemeClr val="accent1">
                    <a:lumMod val="50000"/>
                  </a:schemeClr>
                </a:solidFill>
                <a:latin typeface="Century Gothic" panose="020B0502020202020204" pitchFamily="34" charset="0"/>
              </a:rPr>
              <a:t>idées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differentes</a:t>
            </a:r>
            <a:r>
              <a:rPr lang="en-GB" sz="2200" dirty="0">
                <a:solidFill>
                  <a:schemeClr val="accent1">
                    <a:lumMod val="50000"/>
                  </a:schemeClr>
                </a:solidFill>
                <a:latin typeface="Century Gothic" panose="020B0502020202020204" pitchFamily="34" charset="0"/>
              </a:rPr>
              <a:t> ! </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Qui fait quoi? Coche.</a:t>
            </a:r>
          </a:p>
        </p:txBody>
      </p:sp>
      <p:graphicFrame>
        <p:nvGraphicFramePr>
          <p:cNvPr id="16" name="Table 15">
            <a:extLst>
              <a:ext uri="{FF2B5EF4-FFF2-40B4-BE49-F238E27FC236}">
                <a16:creationId xmlns:a16="http://schemas.microsoft.com/office/drawing/2014/main" id="{796B7268-FA5E-45E0-8E5B-4D6535040FD1}"/>
              </a:ext>
            </a:extLst>
          </p:cNvPr>
          <p:cNvGraphicFramePr>
            <a:graphicFrameLocks noGrp="1"/>
          </p:cNvGraphicFramePr>
          <p:nvPr>
            <p:extLst>
              <p:ext uri="{D42A27DB-BD31-4B8C-83A1-F6EECF244321}">
                <p14:modId xmlns:p14="http://schemas.microsoft.com/office/powerpoint/2010/main" val="55106698"/>
              </p:ext>
            </p:extLst>
          </p:nvPr>
        </p:nvGraphicFramePr>
        <p:xfrm>
          <a:off x="4770474" y="1892596"/>
          <a:ext cx="6663375" cy="4319234"/>
        </p:xfrm>
        <a:graphic>
          <a:graphicData uri="http://schemas.openxmlformats.org/drawingml/2006/table">
            <a:tbl>
              <a:tblPr firstRow="1" bandRow="1">
                <a:tableStyleId>{7436B53B-AF2B-4ED9-AE7D-DA19A883150E}</a:tableStyleId>
              </a:tblPr>
              <a:tblGrid>
                <a:gridCol w="1528593">
                  <a:extLst>
                    <a:ext uri="{9D8B030D-6E8A-4147-A177-3AD203B41FA5}">
                      <a16:colId xmlns:a16="http://schemas.microsoft.com/office/drawing/2014/main" val="1977934646"/>
                    </a:ext>
                  </a:extLst>
                </a:gridCol>
                <a:gridCol w="2567391">
                  <a:extLst>
                    <a:ext uri="{9D8B030D-6E8A-4147-A177-3AD203B41FA5}">
                      <a16:colId xmlns:a16="http://schemas.microsoft.com/office/drawing/2014/main" val="2602992058"/>
                    </a:ext>
                  </a:extLst>
                </a:gridCol>
                <a:gridCol w="2567391">
                  <a:extLst>
                    <a:ext uri="{9D8B030D-6E8A-4147-A177-3AD203B41FA5}">
                      <a16:colId xmlns:a16="http://schemas.microsoft.com/office/drawing/2014/main" val="815285107"/>
                    </a:ext>
                  </a:extLst>
                </a:gridCol>
              </a:tblGrid>
              <a:tr h="727202">
                <a:tc>
                  <a:txBody>
                    <a:bodyPr/>
                    <a:lstStyle/>
                    <a:p>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Léa</a:t>
                      </a:r>
                      <a:r>
                        <a:rPr lang="en-GB" sz="2000" b="1" dirty="0">
                          <a:solidFill>
                            <a:schemeClr val="accent1">
                              <a:lumMod val="50000"/>
                            </a:schemeClr>
                          </a:solidFill>
                        </a:rPr>
                        <a:t> </a:t>
                      </a:r>
                    </a:p>
                    <a:p>
                      <a:pPr algn="ctr"/>
                      <a:r>
                        <a:rPr lang="en-GB" sz="2000" dirty="0">
                          <a:solidFill>
                            <a:schemeClr val="accent1">
                              <a:lumMod val="50000"/>
                            </a:schemeClr>
                          </a:solidFill>
                        </a:rPr>
                        <a:t>(</a:t>
                      </a:r>
                      <a:r>
                        <a:rPr lang="en-GB" sz="2000" b="1" dirty="0" err="1">
                          <a:solidFill>
                            <a:schemeClr val="accent1">
                              <a:lumMod val="50000"/>
                            </a:schemeClr>
                          </a:solidFill>
                        </a:rPr>
                        <a:t>tu</a:t>
                      </a:r>
                      <a:r>
                        <a:rPr lang="en-GB" sz="2000" dirty="0">
                          <a:solidFill>
                            <a:schemeClr val="accent1">
                              <a:lumMod val="50000"/>
                            </a:schemeClr>
                          </a:solidFill>
                        </a:rPr>
                        <a:t> – you sing.)</a:t>
                      </a:r>
                    </a:p>
                  </a:txBody>
                  <a:tcPr/>
                </a:tc>
                <a:tc>
                  <a:txBody>
                    <a:bodyPr/>
                    <a:lstStyle/>
                    <a:p>
                      <a:pPr algn="ctr"/>
                      <a:r>
                        <a:rPr lang="en-GB" sz="2000" b="1" dirty="0">
                          <a:solidFill>
                            <a:schemeClr val="accent1">
                              <a:lumMod val="50000"/>
                            </a:schemeClr>
                          </a:solidFill>
                        </a:rPr>
                        <a:t>les parents</a:t>
                      </a:r>
                      <a:r>
                        <a:rPr lang="en-GB" sz="2000" b="1" baseline="0" dirty="0">
                          <a:solidFill>
                            <a:schemeClr val="accent1">
                              <a:lumMod val="50000"/>
                            </a:schemeClr>
                          </a:solidFill>
                        </a:rPr>
                        <a:t> </a:t>
                      </a:r>
                    </a:p>
                    <a:p>
                      <a:pPr algn="ctr"/>
                      <a:r>
                        <a:rPr lang="en-GB" sz="2000" baseline="0" dirty="0">
                          <a:solidFill>
                            <a:schemeClr val="accent1">
                              <a:lumMod val="50000"/>
                            </a:schemeClr>
                          </a:solidFill>
                        </a:rPr>
                        <a:t>(</a:t>
                      </a:r>
                      <a:r>
                        <a:rPr lang="en-GB" sz="2000" b="1" baseline="0" dirty="0">
                          <a:solidFill>
                            <a:schemeClr val="accent1">
                              <a:lumMod val="50000"/>
                            </a:schemeClr>
                          </a:solidFill>
                        </a:rPr>
                        <a:t>nous</a:t>
                      </a:r>
                      <a:r>
                        <a:rPr lang="en-GB" sz="2000" baseline="0" dirty="0">
                          <a:solidFill>
                            <a:schemeClr val="accent1">
                              <a:lumMod val="50000"/>
                            </a:schemeClr>
                          </a:solidFill>
                        </a:rPr>
                        <a:t> – we)</a:t>
                      </a:r>
                      <a:endParaRPr lang="en-GB" sz="2000" dirty="0">
                        <a:solidFill>
                          <a:schemeClr val="accent1">
                            <a:lumMod val="50000"/>
                          </a:schemeClr>
                        </a:solidFill>
                      </a:endParaRPr>
                    </a:p>
                  </a:txBody>
                  <a:tcPr/>
                </a:tc>
                <a:extLst>
                  <a:ext uri="{0D108BD9-81ED-4DB2-BD59-A6C34878D82A}">
                    <a16:rowId xmlns:a16="http://schemas.microsoft.com/office/drawing/2014/main" val="4036948471"/>
                  </a:ext>
                </a:extLst>
              </a:tr>
              <a:tr h="59867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9867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pic>
        <p:nvPicPr>
          <p:cNvPr id="1028" name="Picture 4" descr="Balloons Clip Art">
            <a:extLst>
              <a:ext uri="{FF2B5EF4-FFF2-40B4-BE49-F238E27FC236}">
                <a16:creationId xmlns:a16="http://schemas.microsoft.com/office/drawing/2014/main" id="{7936119C-6996-4CB6-BCA0-548CB1A4C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06" y="3429000"/>
            <a:ext cx="2537412" cy="26343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unting Clip Art">
            <a:extLst>
              <a:ext uri="{FF2B5EF4-FFF2-40B4-BE49-F238E27FC236}">
                <a16:creationId xmlns:a16="http://schemas.microsoft.com/office/drawing/2014/main" id="{AB5AA9EF-6A89-4553-8185-B3E823592F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1061" y="3258765"/>
            <a:ext cx="698438" cy="4749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Cooking Pans Glove Clip Art">
            <a:extLst>
              <a:ext uri="{FF2B5EF4-FFF2-40B4-BE49-F238E27FC236}">
                <a16:creationId xmlns:a16="http://schemas.microsoft.com/office/drawing/2014/main" id="{A6C1FBDC-041F-4C28-BF88-452EC0EFB3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4982" y="3878716"/>
            <a:ext cx="630299" cy="4559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Coffee Clip Art">
            <a:extLst>
              <a:ext uri="{FF2B5EF4-FFF2-40B4-BE49-F238E27FC236}">
                <a16:creationId xmlns:a16="http://schemas.microsoft.com/office/drawing/2014/main" id="{5568977C-2EAD-4260-8529-5379E80EEA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4322" y="5037286"/>
            <a:ext cx="491916" cy="5107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iking Clip Art">
            <a:extLst>
              <a:ext uri="{FF2B5EF4-FFF2-40B4-BE49-F238E27FC236}">
                <a16:creationId xmlns:a16="http://schemas.microsoft.com/office/drawing/2014/main" id="{6242F52F-3B40-402D-AC96-8F06AA2B9C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4322" y="5707217"/>
            <a:ext cx="406346" cy="4063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hlinkClick r:id="" action="ppaction://noaction">
              <a:snd r:embed="rId8" name="2.1.4 Lesson - Q2 Question - 11.wav"/>
            </a:hlinkClick>
            <a:extLst>
              <a:ext uri="{FF2B5EF4-FFF2-40B4-BE49-F238E27FC236}">
                <a16:creationId xmlns:a16="http://schemas.microsoft.com/office/drawing/2014/main" id="{CC015AD1-9C5F-4DF2-AFD1-61BAA2F0554C}"/>
              </a:ext>
            </a:extLst>
          </p:cNvPr>
          <p:cNvSpPr txBox="1"/>
          <p:nvPr/>
        </p:nvSpPr>
        <p:spPr>
          <a:xfrm>
            <a:off x="4080594" y="5096915"/>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11</a:t>
            </a:r>
          </a:p>
        </p:txBody>
      </p:sp>
      <p:sp>
        <p:nvSpPr>
          <p:cNvPr id="17" name="TextBox 16">
            <a:hlinkClick r:id="" action="ppaction://noaction">
              <a:snd r:embed="rId9" name="2.1.4 Lesson - Q2 Question - 12.wav"/>
            </a:hlinkClick>
            <a:extLst>
              <a:ext uri="{FF2B5EF4-FFF2-40B4-BE49-F238E27FC236}">
                <a16:creationId xmlns:a16="http://schemas.microsoft.com/office/drawing/2014/main" id="{26EF0C83-CC9B-44B6-B32D-9133C6F03427}"/>
              </a:ext>
            </a:extLst>
          </p:cNvPr>
          <p:cNvSpPr txBox="1"/>
          <p:nvPr/>
        </p:nvSpPr>
        <p:spPr>
          <a:xfrm>
            <a:off x="4080594" y="5694946"/>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12</a:t>
            </a:r>
          </a:p>
        </p:txBody>
      </p:sp>
      <p:sp>
        <p:nvSpPr>
          <p:cNvPr id="18" name="TextBox 17">
            <a:hlinkClick r:id="" action="ppaction://noaction">
              <a:snd r:embed="rId10" name="2.1.4 Lesson - Q2 Question - 10.wav"/>
            </a:hlinkClick>
            <a:extLst>
              <a:ext uri="{FF2B5EF4-FFF2-40B4-BE49-F238E27FC236}">
                <a16:creationId xmlns:a16="http://schemas.microsoft.com/office/drawing/2014/main" id="{965D88A4-ABAA-433F-B538-4468D79488C3}"/>
              </a:ext>
            </a:extLst>
          </p:cNvPr>
          <p:cNvSpPr txBox="1"/>
          <p:nvPr/>
        </p:nvSpPr>
        <p:spPr>
          <a:xfrm>
            <a:off x="4080594" y="4498882"/>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10</a:t>
            </a:r>
          </a:p>
        </p:txBody>
      </p:sp>
      <p:sp>
        <p:nvSpPr>
          <p:cNvPr id="19" name="TextBox 18">
            <a:hlinkClick r:id="" action="ppaction://noaction">
              <a:snd r:embed="rId11" name="2.1.4 Lesson - Q2 Question - 9.wav"/>
            </a:hlinkClick>
            <a:extLst>
              <a:ext uri="{FF2B5EF4-FFF2-40B4-BE49-F238E27FC236}">
                <a16:creationId xmlns:a16="http://schemas.microsoft.com/office/drawing/2014/main" id="{7C1D02DC-91EA-4AD7-A8F8-02DF01AACE3D}"/>
              </a:ext>
            </a:extLst>
          </p:cNvPr>
          <p:cNvSpPr txBox="1"/>
          <p:nvPr/>
        </p:nvSpPr>
        <p:spPr>
          <a:xfrm>
            <a:off x="4089862" y="3900849"/>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9</a:t>
            </a:r>
          </a:p>
        </p:txBody>
      </p:sp>
      <p:sp>
        <p:nvSpPr>
          <p:cNvPr id="20" name="TextBox 19">
            <a:hlinkClick r:id="" action="ppaction://noaction">
              <a:snd r:embed="rId12" name="2.1.4 Lesson - Q2 Question - 8.wav"/>
            </a:hlinkClick>
            <a:extLst>
              <a:ext uri="{FF2B5EF4-FFF2-40B4-BE49-F238E27FC236}">
                <a16:creationId xmlns:a16="http://schemas.microsoft.com/office/drawing/2014/main" id="{48885D85-1074-440E-A93D-1D68107E5A92}"/>
              </a:ext>
            </a:extLst>
          </p:cNvPr>
          <p:cNvSpPr txBox="1"/>
          <p:nvPr/>
        </p:nvSpPr>
        <p:spPr>
          <a:xfrm>
            <a:off x="4089862" y="3302816"/>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8</a:t>
            </a:r>
          </a:p>
        </p:txBody>
      </p:sp>
      <p:sp>
        <p:nvSpPr>
          <p:cNvPr id="21" name="TextBox 20">
            <a:hlinkClick r:id="" action="ppaction://noaction">
              <a:snd r:embed="rId13" name="2.1.4 Lesson - Q2 Question - 7.wav"/>
            </a:hlinkClick>
            <a:extLst>
              <a:ext uri="{FF2B5EF4-FFF2-40B4-BE49-F238E27FC236}">
                <a16:creationId xmlns:a16="http://schemas.microsoft.com/office/drawing/2014/main" id="{91FAEE1C-1E9A-490A-8D95-1A2595D4BEC3}"/>
              </a:ext>
            </a:extLst>
          </p:cNvPr>
          <p:cNvSpPr txBox="1"/>
          <p:nvPr/>
        </p:nvSpPr>
        <p:spPr>
          <a:xfrm>
            <a:off x="4080594" y="2704783"/>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7</a:t>
            </a:r>
          </a:p>
        </p:txBody>
      </p:sp>
      <p:pic>
        <p:nvPicPr>
          <p:cNvPr id="2050" name="Picture 2" descr="Muscles Clip Art">
            <a:extLst>
              <a:ext uri="{FF2B5EF4-FFF2-40B4-BE49-F238E27FC236}">
                <a16:creationId xmlns:a16="http://schemas.microsoft.com/office/drawing/2014/main" id="{EA3EFCAA-D3AE-4E24-9F1F-86D67C65708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85258" y="2685043"/>
            <a:ext cx="345410" cy="4749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fc Double Bed Clip Art">
            <a:extLst>
              <a:ext uri="{FF2B5EF4-FFF2-40B4-BE49-F238E27FC236}">
                <a16:creationId xmlns:a16="http://schemas.microsoft.com/office/drawing/2014/main" id="{E4B237EE-E914-4662-9F34-C6089261860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58884" y="4515808"/>
            <a:ext cx="760615" cy="37777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119C2FC4-D129-431C-B582-0AA8CE26729B}"/>
              </a:ext>
            </a:extLst>
          </p:cNvPr>
          <p:cNvSpPr>
            <a:spLocks noGrp="1"/>
          </p:cNvSpPr>
          <p:nvPr>
            <p:ph type="title"/>
          </p:nvPr>
        </p:nvSpPr>
        <p:spPr>
          <a:xfrm>
            <a:off x="-134054" y="331376"/>
            <a:ext cx="6911340" cy="561640"/>
          </a:xfrm>
        </p:spPr>
        <p:txBody>
          <a:bodyPr>
            <a:normAutofit fontScale="90000"/>
          </a:bodyPr>
          <a:lstStyle/>
          <a:p>
            <a:r>
              <a:rPr lang="fr-FR" dirty="0"/>
              <a:t>Une fête d’anniversaire</a:t>
            </a:r>
          </a:p>
        </p:txBody>
      </p:sp>
      <p:sp>
        <p:nvSpPr>
          <p:cNvPr id="23" name="Title 2">
            <a:extLst>
              <a:ext uri="{FF2B5EF4-FFF2-40B4-BE49-F238E27FC236}">
                <a16:creationId xmlns:a16="http://schemas.microsoft.com/office/drawing/2014/main" id="{2CA54BE0-21BC-4D1B-8E71-3FBDCB07E38E}"/>
              </a:ext>
            </a:extLst>
          </p:cNvPr>
          <p:cNvSpPr txBox="1">
            <a:spLocks/>
          </p:cNvSpPr>
          <p:nvPr/>
        </p:nvSpPr>
        <p:spPr>
          <a:xfrm>
            <a:off x="147998" y="473193"/>
            <a:ext cx="6911340" cy="370799"/>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fr-FR"/>
              <a:t>Une fête d’anniversaire</a:t>
            </a:r>
            <a:endParaRPr lang="fr-FR" dirty="0"/>
          </a:p>
        </p:txBody>
      </p:sp>
      <p:pic>
        <p:nvPicPr>
          <p:cNvPr id="24" name="Picture 23" descr="background rectangle">
            <a:extLst>
              <a:ext uri="{FF2B5EF4-FFF2-40B4-BE49-F238E27FC236}">
                <a16:creationId xmlns:a16="http://schemas.microsoft.com/office/drawing/2014/main" id="{EF9DE812-1B26-4EFB-82FC-60A627B7A2AF}"/>
              </a:ext>
              <a:ext uri="{C183D7F6-B498-43B3-948B-1728B52AA6E4}">
                <adec:decorative xmlns:adec="http://schemas.microsoft.com/office/drawing/2017/decorative" val="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BEDCCC93-E3E7-4A6C-8763-E5A10BCF48FE}"/>
              </a:ext>
            </a:extLst>
          </p:cNvPr>
          <p:cNvSpPr txBox="1">
            <a:spLocks/>
          </p:cNvSpPr>
          <p:nvPr/>
        </p:nvSpPr>
        <p:spPr>
          <a:xfrm>
            <a:off x="-1" y="296864"/>
            <a:ext cx="5800743"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a:solidFill>
                  <a:schemeClr val="bg1"/>
                </a:solidFill>
              </a:rPr>
              <a:t>Une fête </a:t>
            </a:r>
            <a:r>
              <a:rPr lang="en-GB" sz="3600" b="1" dirty="0" err="1">
                <a:solidFill>
                  <a:schemeClr val="bg1"/>
                </a:solidFill>
              </a:rPr>
              <a:t>d’anniversaire</a:t>
            </a:r>
            <a:endParaRPr lang="en-GB" sz="3600" b="1" dirty="0">
              <a:solidFill>
                <a:schemeClr val="bg1"/>
              </a:solidFill>
            </a:endParaRPr>
          </a:p>
        </p:txBody>
      </p:sp>
      <p:sp>
        <p:nvSpPr>
          <p:cNvPr id="26" name="Rounded Rectangle 46">
            <a:extLst>
              <a:ext uri="{FF2B5EF4-FFF2-40B4-BE49-F238E27FC236}">
                <a16:creationId xmlns:a16="http://schemas.microsoft.com/office/drawing/2014/main" id="{9B2A5330-2BC1-41C9-9349-1A2F7584D0F4}"/>
              </a:ext>
            </a:extLst>
          </p:cNvPr>
          <p:cNvSpPr/>
          <p:nvPr/>
        </p:nvSpPr>
        <p:spPr>
          <a:xfrm>
            <a:off x="10117454" y="249869"/>
            <a:ext cx="180000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2/2</a:t>
            </a:r>
          </a:p>
        </p:txBody>
      </p:sp>
      <p:pic>
        <p:nvPicPr>
          <p:cNvPr id="8" name="Picture 7" descr="A picture containing shirt&#10;&#10;Description automatically generated">
            <a:extLst>
              <a:ext uri="{FF2B5EF4-FFF2-40B4-BE49-F238E27FC236}">
                <a16:creationId xmlns:a16="http://schemas.microsoft.com/office/drawing/2014/main" id="{C505B697-E976-4F95-884A-9B4B99F54B31}"/>
              </a:ext>
            </a:extLst>
          </p:cNvPr>
          <p:cNvPicPr>
            <a:picLocks noChangeAspect="1"/>
          </p:cNvPicPr>
          <p:nvPr/>
        </p:nvPicPr>
        <p:blipFill>
          <a:blip r:embed="rId17"/>
          <a:stretch>
            <a:fillRect/>
          </a:stretch>
        </p:blipFill>
        <p:spPr>
          <a:xfrm>
            <a:off x="9072066" y="818451"/>
            <a:ext cx="1074145" cy="1074145"/>
          </a:xfrm>
          <a:prstGeom prst="rect">
            <a:avLst/>
          </a:prstGeom>
        </p:spPr>
      </p:pic>
      <p:pic>
        <p:nvPicPr>
          <p:cNvPr id="9" name="Picture 8" descr="A picture containing shirt&#10;&#10;Description automatically generated">
            <a:extLst>
              <a:ext uri="{FF2B5EF4-FFF2-40B4-BE49-F238E27FC236}">
                <a16:creationId xmlns:a16="http://schemas.microsoft.com/office/drawing/2014/main" id="{3607EB91-9FB2-4A1A-8858-8AD3FA34BF3F}"/>
              </a:ext>
            </a:extLst>
          </p:cNvPr>
          <p:cNvPicPr>
            <a:picLocks noChangeAspect="1"/>
          </p:cNvPicPr>
          <p:nvPr/>
        </p:nvPicPr>
        <p:blipFill>
          <a:blip r:embed="rId18"/>
          <a:stretch>
            <a:fillRect/>
          </a:stretch>
        </p:blipFill>
        <p:spPr>
          <a:xfrm>
            <a:off x="9943308" y="799815"/>
            <a:ext cx="1074145" cy="1074145"/>
          </a:xfrm>
          <a:prstGeom prst="rect">
            <a:avLst/>
          </a:prstGeom>
        </p:spPr>
      </p:pic>
      <p:pic>
        <p:nvPicPr>
          <p:cNvPr id="12" name="Picture 11" descr="A close up of a logo&#10;&#10;Description automatically generated">
            <a:extLst>
              <a:ext uri="{FF2B5EF4-FFF2-40B4-BE49-F238E27FC236}">
                <a16:creationId xmlns:a16="http://schemas.microsoft.com/office/drawing/2014/main" id="{E3346BA6-2BC9-48E8-96D6-98A65EEBFEC2}"/>
              </a:ext>
            </a:extLst>
          </p:cNvPr>
          <p:cNvPicPr>
            <a:picLocks noChangeAspect="1"/>
          </p:cNvPicPr>
          <p:nvPr/>
        </p:nvPicPr>
        <p:blipFill>
          <a:blip r:embed="rId19"/>
          <a:stretch>
            <a:fillRect/>
          </a:stretch>
        </p:blipFill>
        <p:spPr>
          <a:xfrm>
            <a:off x="7088646" y="839590"/>
            <a:ext cx="1031866" cy="1031866"/>
          </a:xfrm>
          <a:prstGeom prst="rect">
            <a:avLst/>
          </a:prstGeom>
        </p:spPr>
      </p:pic>
      <p:pic>
        <p:nvPicPr>
          <p:cNvPr id="32" name="Picture 31">
            <a:extLst>
              <a:ext uri="{FF2B5EF4-FFF2-40B4-BE49-F238E27FC236}">
                <a16:creationId xmlns:a16="http://schemas.microsoft.com/office/drawing/2014/main" id="{ECF5E4C5-02DE-4B0C-87CC-8987170362F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560948">
            <a:off x="7370450" y="2737964"/>
            <a:ext cx="346161" cy="360584"/>
          </a:xfrm>
          <a:prstGeom prst="rect">
            <a:avLst/>
          </a:prstGeom>
        </p:spPr>
      </p:pic>
      <p:pic>
        <p:nvPicPr>
          <p:cNvPr id="33" name="Picture 32">
            <a:extLst>
              <a:ext uri="{FF2B5EF4-FFF2-40B4-BE49-F238E27FC236}">
                <a16:creationId xmlns:a16="http://schemas.microsoft.com/office/drawing/2014/main" id="{D00879A0-9371-4CF6-8D76-CFCD3075554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560948">
            <a:off x="7370450" y="3370040"/>
            <a:ext cx="346161" cy="360584"/>
          </a:xfrm>
          <a:prstGeom prst="rect">
            <a:avLst/>
          </a:prstGeom>
        </p:spPr>
      </p:pic>
      <p:pic>
        <p:nvPicPr>
          <p:cNvPr id="34" name="Picture 33">
            <a:extLst>
              <a:ext uri="{FF2B5EF4-FFF2-40B4-BE49-F238E27FC236}">
                <a16:creationId xmlns:a16="http://schemas.microsoft.com/office/drawing/2014/main" id="{B18E818A-B3AF-4E10-A83C-8BF19236178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560948">
            <a:off x="10090037" y="3912669"/>
            <a:ext cx="346161" cy="360584"/>
          </a:xfrm>
          <a:prstGeom prst="rect">
            <a:avLst/>
          </a:prstGeom>
        </p:spPr>
      </p:pic>
      <p:pic>
        <p:nvPicPr>
          <p:cNvPr id="35" name="Picture 34">
            <a:extLst>
              <a:ext uri="{FF2B5EF4-FFF2-40B4-BE49-F238E27FC236}">
                <a16:creationId xmlns:a16="http://schemas.microsoft.com/office/drawing/2014/main" id="{791A7B05-79A6-4A90-82BE-5A439FC0AB1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560948">
            <a:off x="7370451" y="4565871"/>
            <a:ext cx="346161" cy="360584"/>
          </a:xfrm>
          <a:prstGeom prst="rect">
            <a:avLst/>
          </a:prstGeom>
        </p:spPr>
      </p:pic>
      <p:pic>
        <p:nvPicPr>
          <p:cNvPr id="36" name="Picture 35">
            <a:extLst>
              <a:ext uri="{FF2B5EF4-FFF2-40B4-BE49-F238E27FC236}">
                <a16:creationId xmlns:a16="http://schemas.microsoft.com/office/drawing/2014/main" id="{D2B0EFFE-D548-426F-ACCA-AE677F87E40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560948">
            <a:off x="10090035" y="5112346"/>
            <a:ext cx="346161" cy="360584"/>
          </a:xfrm>
          <a:prstGeom prst="rect">
            <a:avLst/>
          </a:prstGeom>
        </p:spPr>
      </p:pic>
      <p:pic>
        <p:nvPicPr>
          <p:cNvPr id="37" name="Picture 36">
            <a:extLst>
              <a:ext uri="{FF2B5EF4-FFF2-40B4-BE49-F238E27FC236}">
                <a16:creationId xmlns:a16="http://schemas.microsoft.com/office/drawing/2014/main" id="{79527BF5-ED4B-4D9D-9152-999B95A550E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560948">
            <a:off x="10090036" y="5712077"/>
            <a:ext cx="346161" cy="360584"/>
          </a:xfrm>
          <a:prstGeom prst="rect">
            <a:avLst/>
          </a:prstGeom>
        </p:spPr>
      </p:pic>
    </p:spTree>
    <p:extLst>
      <p:ext uri="{BB962C8B-B14F-4D97-AF65-F5344CB8AC3E}">
        <p14:creationId xmlns:p14="http://schemas.microsoft.com/office/powerpoint/2010/main" val="233450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5" name="TextBox 4">
            <a:extLst>
              <a:ext uri="{FF2B5EF4-FFF2-40B4-BE49-F238E27FC236}">
                <a16:creationId xmlns:a16="http://schemas.microsoft.com/office/drawing/2014/main" id="{A920840F-32F5-4219-84B7-19E23610638D}"/>
              </a:ext>
            </a:extLst>
          </p:cNvPr>
          <p:cNvSpPr txBox="1"/>
          <p:nvPr/>
        </p:nvSpPr>
        <p:spPr>
          <a:xfrm>
            <a:off x="147998" y="1285091"/>
            <a:ext cx="11348484" cy="1107996"/>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Les parents de </a:t>
            </a:r>
            <a:r>
              <a:rPr lang="en-GB" sz="2200" dirty="0" err="1">
                <a:solidFill>
                  <a:schemeClr val="accent1">
                    <a:lumMod val="50000"/>
                  </a:schemeClr>
                </a:solidFill>
                <a:latin typeface="Century Gothic" panose="020B0502020202020204" pitchFamily="34" charset="0"/>
              </a:rPr>
              <a:t>Léa</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ont</a:t>
            </a:r>
            <a:r>
              <a:rPr lang="en-GB" sz="2200" dirty="0">
                <a:solidFill>
                  <a:schemeClr val="accent1">
                    <a:lumMod val="50000"/>
                  </a:schemeClr>
                </a:solidFill>
                <a:latin typeface="Century Gothic" panose="020B0502020202020204" pitchFamily="34" charset="0"/>
              </a:rPr>
              <a:t> des </a:t>
            </a:r>
            <a:r>
              <a:rPr lang="en-GB" sz="2200" dirty="0" err="1">
                <a:solidFill>
                  <a:schemeClr val="accent1">
                    <a:lumMod val="50000"/>
                  </a:schemeClr>
                </a:solidFill>
                <a:latin typeface="Century Gothic" panose="020B0502020202020204" pitchFamily="34" charset="0"/>
              </a:rPr>
              <a:t>idées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differentes</a:t>
            </a:r>
            <a:r>
              <a:rPr lang="en-GB" sz="2200" dirty="0">
                <a:solidFill>
                  <a:schemeClr val="accent1">
                    <a:lumMod val="50000"/>
                  </a:schemeClr>
                </a:solidFill>
                <a:latin typeface="Century Gothic" panose="020B0502020202020204" pitchFamily="34" charset="0"/>
              </a:rPr>
              <a:t> ! </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Qui fait quoi? Coche.</a:t>
            </a:r>
          </a:p>
        </p:txBody>
      </p:sp>
      <p:graphicFrame>
        <p:nvGraphicFramePr>
          <p:cNvPr id="16" name="Table 15">
            <a:extLst>
              <a:ext uri="{FF2B5EF4-FFF2-40B4-BE49-F238E27FC236}">
                <a16:creationId xmlns:a16="http://schemas.microsoft.com/office/drawing/2014/main" id="{796B7268-FA5E-45E0-8E5B-4D6535040FD1}"/>
              </a:ext>
            </a:extLst>
          </p:cNvPr>
          <p:cNvGraphicFramePr>
            <a:graphicFrameLocks noGrp="1"/>
          </p:cNvGraphicFramePr>
          <p:nvPr>
            <p:extLst>
              <p:ext uri="{D42A27DB-BD31-4B8C-83A1-F6EECF244321}">
                <p14:modId xmlns:p14="http://schemas.microsoft.com/office/powerpoint/2010/main" val="261297001"/>
              </p:ext>
            </p:extLst>
          </p:nvPr>
        </p:nvGraphicFramePr>
        <p:xfrm>
          <a:off x="4770474" y="1892596"/>
          <a:ext cx="6663375" cy="4319234"/>
        </p:xfrm>
        <a:graphic>
          <a:graphicData uri="http://schemas.openxmlformats.org/drawingml/2006/table">
            <a:tbl>
              <a:tblPr firstRow="1" bandRow="1">
                <a:tableStyleId>{7436B53B-AF2B-4ED9-AE7D-DA19A883150E}</a:tableStyleId>
              </a:tblPr>
              <a:tblGrid>
                <a:gridCol w="1528593">
                  <a:extLst>
                    <a:ext uri="{9D8B030D-6E8A-4147-A177-3AD203B41FA5}">
                      <a16:colId xmlns:a16="http://schemas.microsoft.com/office/drawing/2014/main" val="1977934646"/>
                    </a:ext>
                  </a:extLst>
                </a:gridCol>
                <a:gridCol w="2567391">
                  <a:extLst>
                    <a:ext uri="{9D8B030D-6E8A-4147-A177-3AD203B41FA5}">
                      <a16:colId xmlns:a16="http://schemas.microsoft.com/office/drawing/2014/main" val="2602992058"/>
                    </a:ext>
                  </a:extLst>
                </a:gridCol>
                <a:gridCol w="2567391">
                  <a:extLst>
                    <a:ext uri="{9D8B030D-6E8A-4147-A177-3AD203B41FA5}">
                      <a16:colId xmlns:a16="http://schemas.microsoft.com/office/drawing/2014/main" val="815285107"/>
                    </a:ext>
                  </a:extLst>
                </a:gridCol>
              </a:tblGrid>
              <a:tr h="727202">
                <a:tc>
                  <a:txBody>
                    <a:bodyPr/>
                    <a:lstStyle/>
                    <a:p>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Léa</a:t>
                      </a:r>
                      <a:r>
                        <a:rPr lang="en-GB" sz="2000" b="1" dirty="0">
                          <a:solidFill>
                            <a:schemeClr val="accent1">
                              <a:lumMod val="50000"/>
                            </a:schemeClr>
                          </a:solidFill>
                        </a:rPr>
                        <a:t> </a:t>
                      </a:r>
                    </a:p>
                    <a:p>
                      <a:pPr algn="ctr"/>
                      <a:r>
                        <a:rPr lang="en-GB" sz="2000" dirty="0">
                          <a:solidFill>
                            <a:schemeClr val="accent1">
                              <a:lumMod val="50000"/>
                            </a:schemeClr>
                          </a:solidFill>
                        </a:rPr>
                        <a:t>(</a:t>
                      </a:r>
                      <a:r>
                        <a:rPr lang="en-GB" sz="2000" b="1" dirty="0" err="1">
                          <a:solidFill>
                            <a:schemeClr val="accent1">
                              <a:lumMod val="50000"/>
                            </a:schemeClr>
                          </a:solidFill>
                        </a:rPr>
                        <a:t>tu</a:t>
                      </a:r>
                      <a:r>
                        <a:rPr lang="en-GB" sz="2000" dirty="0">
                          <a:solidFill>
                            <a:schemeClr val="accent1">
                              <a:lumMod val="50000"/>
                            </a:schemeClr>
                          </a:solidFill>
                        </a:rPr>
                        <a:t> – you sing.)</a:t>
                      </a:r>
                    </a:p>
                  </a:txBody>
                  <a:tcPr/>
                </a:tc>
                <a:tc>
                  <a:txBody>
                    <a:bodyPr/>
                    <a:lstStyle/>
                    <a:p>
                      <a:pPr algn="ctr"/>
                      <a:r>
                        <a:rPr lang="en-GB" sz="2000" b="1" dirty="0">
                          <a:solidFill>
                            <a:schemeClr val="accent1">
                              <a:lumMod val="50000"/>
                            </a:schemeClr>
                          </a:solidFill>
                        </a:rPr>
                        <a:t>les parents</a:t>
                      </a:r>
                      <a:r>
                        <a:rPr lang="en-GB" sz="2000" b="1" baseline="0" dirty="0">
                          <a:solidFill>
                            <a:schemeClr val="accent1">
                              <a:lumMod val="50000"/>
                            </a:schemeClr>
                          </a:solidFill>
                        </a:rPr>
                        <a:t> </a:t>
                      </a:r>
                    </a:p>
                    <a:p>
                      <a:pPr algn="ctr"/>
                      <a:r>
                        <a:rPr lang="en-GB" sz="2000" baseline="0" dirty="0">
                          <a:solidFill>
                            <a:schemeClr val="accent1">
                              <a:lumMod val="50000"/>
                            </a:schemeClr>
                          </a:solidFill>
                        </a:rPr>
                        <a:t>(</a:t>
                      </a:r>
                      <a:r>
                        <a:rPr lang="en-GB" sz="2000" b="1" baseline="0" dirty="0">
                          <a:solidFill>
                            <a:schemeClr val="accent1">
                              <a:lumMod val="50000"/>
                            </a:schemeClr>
                          </a:solidFill>
                        </a:rPr>
                        <a:t>nous</a:t>
                      </a:r>
                      <a:r>
                        <a:rPr lang="en-GB" sz="2000" baseline="0" dirty="0">
                          <a:solidFill>
                            <a:schemeClr val="accent1">
                              <a:lumMod val="50000"/>
                            </a:schemeClr>
                          </a:solidFill>
                        </a:rPr>
                        <a:t> – we)</a:t>
                      </a:r>
                      <a:endParaRPr lang="en-GB" sz="2000" dirty="0">
                        <a:solidFill>
                          <a:schemeClr val="accent1">
                            <a:lumMod val="50000"/>
                          </a:schemeClr>
                        </a:solidFill>
                      </a:endParaRPr>
                    </a:p>
                  </a:txBody>
                  <a:tcPr/>
                </a:tc>
                <a:extLst>
                  <a:ext uri="{0D108BD9-81ED-4DB2-BD59-A6C34878D82A}">
                    <a16:rowId xmlns:a16="http://schemas.microsoft.com/office/drawing/2014/main" val="4036948471"/>
                  </a:ext>
                </a:extLst>
              </a:tr>
              <a:tr h="59867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9867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pic>
        <p:nvPicPr>
          <p:cNvPr id="1028" name="Picture 4" descr="Balloons Clip Art">
            <a:extLst>
              <a:ext uri="{FF2B5EF4-FFF2-40B4-BE49-F238E27FC236}">
                <a16:creationId xmlns:a16="http://schemas.microsoft.com/office/drawing/2014/main" id="{7936119C-6996-4CB6-BCA0-548CB1A4C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06" y="3429000"/>
            <a:ext cx="2537412" cy="26343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22435ED-C15B-4419-9D85-77F28091FD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370450" y="2737964"/>
            <a:ext cx="346161" cy="360584"/>
          </a:xfrm>
          <a:prstGeom prst="rect">
            <a:avLst/>
          </a:prstGeom>
        </p:spPr>
      </p:pic>
      <p:pic>
        <p:nvPicPr>
          <p:cNvPr id="17" name="Picture 16">
            <a:extLst>
              <a:ext uri="{FF2B5EF4-FFF2-40B4-BE49-F238E27FC236}">
                <a16:creationId xmlns:a16="http://schemas.microsoft.com/office/drawing/2014/main" id="{88E177D3-0FE8-4581-BA36-70FA08B69A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370450" y="3370040"/>
            <a:ext cx="346161" cy="360584"/>
          </a:xfrm>
          <a:prstGeom prst="rect">
            <a:avLst/>
          </a:prstGeom>
        </p:spPr>
      </p:pic>
      <p:pic>
        <p:nvPicPr>
          <p:cNvPr id="18" name="Picture 17">
            <a:extLst>
              <a:ext uri="{FF2B5EF4-FFF2-40B4-BE49-F238E27FC236}">
                <a16:creationId xmlns:a16="http://schemas.microsoft.com/office/drawing/2014/main" id="{D947BD32-FA57-4D28-8E7C-51E7C4B5AA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10090037" y="3912669"/>
            <a:ext cx="346161" cy="360584"/>
          </a:xfrm>
          <a:prstGeom prst="rect">
            <a:avLst/>
          </a:prstGeom>
        </p:spPr>
      </p:pic>
      <p:pic>
        <p:nvPicPr>
          <p:cNvPr id="19" name="Picture 18">
            <a:extLst>
              <a:ext uri="{FF2B5EF4-FFF2-40B4-BE49-F238E27FC236}">
                <a16:creationId xmlns:a16="http://schemas.microsoft.com/office/drawing/2014/main" id="{B4B162CF-EDCF-4B24-8A13-D7C2E4A03A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370451" y="4565871"/>
            <a:ext cx="346161" cy="360584"/>
          </a:xfrm>
          <a:prstGeom prst="rect">
            <a:avLst/>
          </a:prstGeom>
        </p:spPr>
      </p:pic>
      <p:pic>
        <p:nvPicPr>
          <p:cNvPr id="20" name="Picture 19">
            <a:extLst>
              <a:ext uri="{FF2B5EF4-FFF2-40B4-BE49-F238E27FC236}">
                <a16:creationId xmlns:a16="http://schemas.microsoft.com/office/drawing/2014/main" id="{FB285BC4-5C44-479A-BAAF-C9C9C5F35A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10090035" y="5112346"/>
            <a:ext cx="346161" cy="360584"/>
          </a:xfrm>
          <a:prstGeom prst="rect">
            <a:avLst/>
          </a:prstGeom>
        </p:spPr>
      </p:pic>
      <p:pic>
        <p:nvPicPr>
          <p:cNvPr id="21" name="Picture 20">
            <a:extLst>
              <a:ext uri="{FF2B5EF4-FFF2-40B4-BE49-F238E27FC236}">
                <a16:creationId xmlns:a16="http://schemas.microsoft.com/office/drawing/2014/main" id="{2516B6E3-46D8-4E26-ABFC-CF2B3F73B8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10090036" y="5712077"/>
            <a:ext cx="346161" cy="360584"/>
          </a:xfrm>
          <a:prstGeom prst="rect">
            <a:avLst/>
          </a:prstGeom>
        </p:spPr>
      </p:pic>
      <p:pic>
        <p:nvPicPr>
          <p:cNvPr id="24" name="Picture 8" descr="Cooking Pans Glove Clip Art">
            <a:extLst>
              <a:ext uri="{FF2B5EF4-FFF2-40B4-BE49-F238E27FC236}">
                <a16:creationId xmlns:a16="http://schemas.microsoft.com/office/drawing/2014/main" id="{FBDB371A-94E4-49CD-B87F-9A64636A77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4982" y="3878716"/>
            <a:ext cx="630299" cy="4559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offee Clip Art">
            <a:extLst>
              <a:ext uri="{FF2B5EF4-FFF2-40B4-BE49-F238E27FC236}">
                <a16:creationId xmlns:a16="http://schemas.microsoft.com/office/drawing/2014/main" id="{279F05BF-2AB3-4B68-8184-4069D7201D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4322" y="5037286"/>
            <a:ext cx="491916" cy="5107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iking Clip Art">
            <a:extLst>
              <a:ext uri="{FF2B5EF4-FFF2-40B4-BE49-F238E27FC236}">
                <a16:creationId xmlns:a16="http://schemas.microsoft.com/office/drawing/2014/main" id="{F6A92D96-445F-4B29-874F-C98689B8B8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4322" y="5707217"/>
            <a:ext cx="406346" cy="4063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hlinkClick r:id="" action="ppaction://noaction">
              <a:snd r:embed="rId8" name="2.1.4 Lesson - Q2 Answer - 11.wav"/>
            </a:hlinkClick>
            <a:extLst>
              <a:ext uri="{FF2B5EF4-FFF2-40B4-BE49-F238E27FC236}">
                <a16:creationId xmlns:a16="http://schemas.microsoft.com/office/drawing/2014/main" id="{30992152-1AFE-4FA3-88A0-D5F84CDF96C9}"/>
              </a:ext>
            </a:extLst>
          </p:cNvPr>
          <p:cNvSpPr txBox="1"/>
          <p:nvPr/>
        </p:nvSpPr>
        <p:spPr>
          <a:xfrm>
            <a:off x="4080594" y="5096915"/>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11</a:t>
            </a:r>
          </a:p>
        </p:txBody>
      </p:sp>
      <p:sp>
        <p:nvSpPr>
          <p:cNvPr id="28" name="TextBox 27">
            <a:hlinkClick r:id="" action="ppaction://noaction">
              <a:snd r:embed="rId9" name="2.1.4 Lesson - Q2 Answer - 12.wav"/>
            </a:hlinkClick>
            <a:extLst>
              <a:ext uri="{FF2B5EF4-FFF2-40B4-BE49-F238E27FC236}">
                <a16:creationId xmlns:a16="http://schemas.microsoft.com/office/drawing/2014/main" id="{D33A4EBF-9906-4B7E-9393-2A8743663DC0}"/>
              </a:ext>
            </a:extLst>
          </p:cNvPr>
          <p:cNvSpPr txBox="1"/>
          <p:nvPr/>
        </p:nvSpPr>
        <p:spPr>
          <a:xfrm>
            <a:off x="4080594" y="5694946"/>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12</a:t>
            </a:r>
          </a:p>
        </p:txBody>
      </p:sp>
      <p:sp>
        <p:nvSpPr>
          <p:cNvPr id="31" name="TextBox 30">
            <a:hlinkClick r:id="" action="ppaction://noaction">
              <a:snd r:embed="rId10" name="2.1.4 Lesson - Q2 Answer - 10.wav"/>
            </a:hlinkClick>
            <a:extLst>
              <a:ext uri="{FF2B5EF4-FFF2-40B4-BE49-F238E27FC236}">
                <a16:creationId xmlns:a16="http://schemas.microsoft.com/office/drawing/2014/main" id="{7ABB03A4-2C0D-4CB3-AC82-C206A376A431}"/>
              </a:ext>
            </a:extLst>
          </p:cNvPr>
          <p:cNvSpPr txBox="1"/>
          <p:nvPr/>
        </p:nvSpPr>
        <p:spPr>
          <a:xfrm>
            <a:off x="4080594" y="4498882"/>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10</a:t>
            </a:r>
          </a:p>
        </p:txBody>
      </p:sp>
      <p:sp>
        <p:nvSpPr>
          <p:cNvPr id="32" name="TextBox 31">
            <a:hlinkClick r:id="" action="ppaction://noaction">
              <a:snd r:embed="rId11" name="2.1.4 Lesson - Q2 Answer - 9.wav"/>
            </a:hlinkClick>
            <a:extLst>
              <a:ext uri="{FF2B5EF4-FFF2-40B4-BE49-F238E27FC236}">
                <a16:creationId xmlns:a16="http://schemas.microsoft.com/office/drawing/2014/main" id="{D83B88D9-DFF1-409B-A51F-E4704E6CF89A}"/>
              </a:ext>
            </a:extLst>
          </p:cNvPr>
          <p:cNvSpPr txBox="1"/>
          <p:nvPr/>
        </p:nvSpPr>
        <p:spPr>
          <a:xfrm>
            <a:off x="4089862" y="3900849"/>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9</a:t>
            </a:r>
          </a:p>
        </p:txBody>
      </p:sp>
      <p:sp>
        <p:nvSpPr>
          <p:cNvPr id="33" name="TextBox 32">
            <a:hlinkClick r:id="" action="ppaction://noaction">
              <a:snd r:embed="rId12" name="2.1.4 Lesson - Q2 Answer - 8.wav"/>
            </a:hlinkClick>
            <a:extLst>
              <a:ext uri="{FF2B5EF4-FFF2-40B4-BE49-F238E27FC236}">
                <a16:creationId xmlns:a16="http://schemas.microsoft.com/office/drawing/2014/main" id="{74C96701-44CE-40C7-B4A7-8225F11B8741}"/>
              </a:ext>
            </a:extLst>
          </p:cNvPr>
          <p:cNvSpPr txBox="1"/>
          <p:nvPr/>
        </p:nvSpPr>
        <p:spPr>
          <a:xfrm>
            <a:off x="4089862" y="3302816"/>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8</a:t>
            </a:r>
          </a:p>
        </p:txBody>
      </p:sp>
      <p:sp>
        <p:nvSpPr>
          <p:cNvPr id="34" name="TextBox 33">
            <a:hlinkClick r:id="" action="ppaction://noaction">
              <a:snd r:embed="rId13" name="2.1.4 Lesson - Q2 Answer - 7.wav"/>
            </a:hlinkClick>
            <a:extLst>
              <a:ext uri="{FF2B5EF4-FFF2-40B4-BE49-F238E27FC236}">
                <a16:creationId xmlns:a16="http://schemas.microsoft.com/office/drawing/2014/main" id="{B1BFC54B-FF45-4ED0-B396-4586B1714245}"/>
              </a:ext>
            </a:extLst>
          </p:cNvPr>
          <p:cNvSpPr txBox="1"/>
          <p:nvPr/>
        </p:nvSpPr>
        <p:spPr>
          <a:xfrm>
            <a:off x="4080594" y="2704783"/>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7</a:t>
            </a:r>
          </a:p>
        </p:txBody>
      </p:sp>
      <p:pic>
        <p:nvPicPr>
          <p:cNvPr id="35" name="Picture 2" descr="Bunting Clip Art">
            <a:extLst>
              <a:ext uri="{FF2B5EF4-FFF2-40B4-BE49-F238E27FC236}">
                <a16:creationId xmlns:a16="http://schemas.microsoft.com/office/drawing/2014/main" id="{2F9A53C1-1BF7-4FC0-A794-E68D3537B35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21061" y="3258765"/>
            <a:ext cx="698438" cy="4749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Muscles Clip Art">
            <a:extLst>
              <a:ext uri="{FF2B5EF4-FFF2-40B4-BE49-F238E27FC236}">
                <a16:creationId xmlns:a16="http://schemas.microsoft.com/office/drawing/2014/main" id="{731680EE-5C62-404F-B0D8-2DF49D00BBF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85258" y="2685043"/>
            <a:ext cx="345410" cy="47493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Rfc Double Bed Clip Art">
            <a:extLst>
              <a:ext uri="{FF2B5EF4-FFF2-40B4-BE49-F238E27FC236}">
                <a16:creationId xmlns:a16="http://schemas.microsoft.com/office/drawing/2014/main" id="{E106CA17-47DF-4AEB-A745-751D5560057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58884" y="4515808"/>
            <a:ext cx="760615" cy="3777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1C08BFD-AF2C-423F-8540-1FBB869172A3}"/>
              </a:ext>
            </a:extLst>
          </p:cNvPr>
          <p:cNvSpPr>
            <a:spLocks noGrp="1"/>
          </p:cNvSpPr>
          <p:nvPr>
            <p:ph type="title"/>
          </p:nvPr>
        </p:nvSpPr>
        <p:spPr>
          <a:xfrm>
            <a:off x="-17461" y="351423"/>
            <a:ext cx="6905401" cy="621972"/>
          </a:xfrm>
        </p:spPr>
        <p:txBody>
          <a:bodyPr>
            <a:normAutofit fontScale="90000"/>
          </a:bodyPr>
          <a:lstStyle/>
          <a:p>
            <a:r>
              <a:rPr lang="fr-FR" dirty="0"/>
              <a:t>Une fête d’anniversaire</a:t>
            </a:r>
          </a:p>
        </p:txBody>
      </p:sp>
      <p:sp>
        <p:nvSpPr>
          <p:cNvPr id="38" name="Title 2">
            <a:extLst>
              <a:ext uri="{FF2B5EF4-FFF2-40B4-BE49-F238E27FC236}">
                <a16:creationId xmlns:a16="http://schemas.microsoft.com/office/drawing/2014/main" id="{3530EB94-9785-4D9B-ABAE-069B5B8147FC}"/>
              </a:ext>
            </a:extLst>
          </p:cNvPr>
          <p:cNvSpPr txBox="1">
            <a:spLocks/>
          </p:cNvSpPr>
          <p:nvPr/>
        </p:nvSpPr>
        <p:spPr>
          <a:xfrm>
            <a:off x="147998" y="473193"/>
            <a:ext cx="6911340" cy="370799"/>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fr-FR"/>
              <a:t>Une fête d’anniversaire</a:t>
            </a:r>
            <a:endParaRPr lang="fr-FR" dirty="0"/>
          </a:p>
        </p:txBody>
      </p:sp>
      <p:pic>
        <p:nvPicPr>
          <p:cNvPr id="39" name="Picture 38" descr="background rectangle">
            <a:extLst>
              <a:ext uri="{FF2B5EF4-FFF2-40B4-BE49-F238E27FC236}">
                <a16:creationId xmlns:a16="http://schemas.microsoft.com/office/drawing/2014/main" id="{04AB808E-024D-47E6-B419-5123E6685187}"/>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0" name="Title 3">
            <a:extLst>
              <a:ext uri="{FF2B5EF4-FFF2-40B4-BE49-F238E27FC236}">
                <a16:creationId xmlns:a16="http://schemas.microsoft.com/office/drawing/2014/main" id="{88278945-4617-4A66-A894-DD5999EECA2A}"/>
              </a:ext>
            </a:extLst>
          </p:cNvPr>
          <p:cNvSpPr txBox="1">
            <a:spLocks/>
          </p:cNvSpPr>
          <p:nvPr/>
        </p:nvSpPr>
        <p:spPr>
          <a:xfrm>
            <a:off x="-1" y="296864"/>
            <a:ext cx="5800743"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a:solidFill>
                  <a:schemeClr val="bg1"/>
                </a:solidFill>
              </a:rPr>
              <a:t>Une fête </a:t>
            </a:r>
            <a:r>
              <a:rPr lang="en-GB" sz="3600" b="1" dirty="0" err="1">
                <a:solidFill>
                  <a:schemeClr val="bg1"/>
                </a:solidFill>
              </a:rPr>
              <a:t>d’anniversaire</a:t>
            </a:r>
            <a:endParaRPr lang="en-GB" sz="3600" b="1" dirty="0">
              <a:solidFill>
                <a:schemeClr val="bg1"/>
              </a:solidFill>
            </a:endParaRPr>
          </a:p>
        </p:txBody>
      </p:sp>
      <p:sp>
        <p:nvSpPr>
          <p:cNvPr id="41" name="Rounded Rectangle 46">
            <a:extLst>
              <a:ext uri="{FF2B5EF4-FFF2-40B4-BE49-F238E27FC236}">
                <a16:creationId xmlns:a16="http://schemas.microsoft.com/office/drawing/2014/main" id="{6EFCB72D-A428-45BA-B854-5087D8472654}"/>
              </a:ext>
            </a:extLst>
          </p:cNvPr>
          <p:cNvSpPr/>
          <p:nvPr/>
        </p:nvSpPr>
        <p:spPr>
          <a:xfrm>
            <a:off x="10117454" y="249869"/>
            <a:ext cx="180000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2/2</a:t>
            </a:r>
          </a:p>
        </p:txBody>
      </p:sp>
      <p:pic>
        <p:nvPicPr>
          <p:cNvPr id="3" name="Picture 2" descr="A picture containing shirt&#10;&#10;Description automatically generated">
            <a:extLst>
              <a:ext uri="{FF2B5EF4-FFF2-40B4-BE49-F238E27FC236}">
                <a16:creationId xmlns:a16="http://schemas.microsoft.com/office/drawing/2014/main" id="{4DB13BDD-CCEB-49B5-B1D2-0779921103F3}"/>
              </a:ext>
            </a:extLst>
          </p:cNvPr>
          <p:cNvPicPr>
            <a:picLocks noChangeAspect="1"/>
          </p:cNvPicPr>
          <p:nvPr/>
        </p:nvPicPr>
        <p:blipFill>
          <a:blip r:embed="rId18"/>
          <a:stretch>
            <a:fillRect/>
          </a:stretch>
        </p:blipFill>
        <p:spPr>
          <a:xfrm>
            <a:off x="9072066" y="818451"/>
            <a:ext cx="1074145" cy="1074145"/>
          </a:xfrm>
          <a:prstGeom prst="rect">
            <a:avLst/>
          </a:prstGeom>
        </p:spPr>
      </p:pic>
      <p:pic>
        <p:nvPicPr>
          <p:cNvPr id="6" name="Picture 5" descr="A picture containing shirt&#10;&#10;Description automatically generated">
            <a:extLst>
              <a:ext uri="{FF2B5EF4-FFF2-40B4-BE49-F238E27FC236}">
                <a16:creationId xmlns:a16="http://schemas.microsoft.com/office/drawing/2014/main" id="{4536E991-1FDE-4F9D-9D17-E9B49CDC9335}"/>
              </a:ext>
            </a:extLst>
          </p:cNvPr>
          <p:cNvPicPr>
            <a:picLocks noChangeAspect="1"/>
          </p:cNvPicPr>
          <p:nvPr/>
        </p:nvPicPr>
        <p:blipFill>
          <a:blip r:embed="rId19"/>
          <a:stretch>
            <a:fillRect/>
          </a:stretch>
        </p:blipFill>
        <p:spPr>
          <a:xfrm>
            <a:off x="9943308" y="799815"/>
            <a:ext cx="1074145" cy="1074145"/>
          </a:xfrm>
          <a:prstGeom prst="rect">
            <a:avLst/>
          </a:prstGeom>
        </p:spPr>
      </p:pic>
      <p:pic>
        <p:nvPicPr>
          <p:cNvPr id="7" name="Picture 6" descr="A close up of a logo&#10;&#10;Description automatically generated">
            <a:extLst>
              <a:ext uri="{FF2B5EF4-FFF2-40B4-BE49-F238E27FC236}">
                <a16:creationId xmlns:a16="http://schemas.microsoft.com/office/drawing/2014/main" id="{53D944BF-CDE6-4BDE-907C-FC0DC10D1DBC}"/>
              </a:ext>
            </a:extLst>
          </p:cNvPr>
          <p:cNvPicPr>
            <a:picLocks noChangeAspect="1"/>
          </p:cNvPicPr>
          <p:nvPr/>
        </p:nvPicPr>
        <p:blipFill>
          <a:blip r:embed="rId20"/>
          <a:stretch>
            <a:fillRect/>
          </a:stretch>
        </p:blipFill>
        <p:spPr>
          <a:xfrm>
            <a:off x="7088646" y="839590"/>
            <a:ext cx="1031866" cy="1031866"/>
          </a:xfrm>
          <a:prstGeom prst="rect">
            <a:avLst/>
          </a:prstGeom>
        </p:spPr>
      </p:pic>
    </p:spTree>
    <p:extLst>
      <p:ext uri="{BB962C8B-B14F-4D97-AF65-F5344CB8AC3E}">
        <p14:creationId xmlns:p14="http://schemas.microsoft.com/office/powerpoint/2010/main" val="2755493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44"/>
        <p:cNvGrpSpPr/>
        <p:nvPr/>
      </p:nvGrpSpPr>
      <p:grpSpPr>
        <a:xfrm>
          <a:off x="0" y="0"/>
          <a:ext cx="0" cy="0"/>
          <a:chOff x="0" y="0"/>
          <a:chExt cx="0" cy="0"/>
        </a:xfrm>
      </p:grpSpPr>
      <p:sp>
        <p:nvSpPr>
          <p:cNvPr id="27" name="TextBox 26">
            <a:extLst>
              <a:ext uri="{FF2B5EF4-FFF2-40B4-BE49-F238E27FC236}">
                <a16:creationId xmlns:a16="http://schemas.microsoft.com/office/drawing/2014/main" id="{EA5AD7DF-C83A-42D6-8061-13BDEF9A3199}"/>
              </a:ext>
            </a:extLst>
          </p:cNvPr>
          <p:cNvSpPr txBox="1"/>
          <p:nvPr/>
        </p:nvSpPr>
        <p:spPr>
          <a:xfrm>
            <a:off x="1275527" y="3625567"/>
            <a:ext cx="2986624" cy="40011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buClrTx/>
              <a:buFontTx/>
              <a:buNone/>
            </a:pPr>
            <a:r>
              <a:rPr lang="en-GB" sz="2000" b="1" kern="1200" dirty="0">
                <a:solidFill>
                  <a:schemeClr val="bg1"/>
                </a:solidFill>
                <a:latin typeface="Century Gothic" panose="020F0302020204030204"/>
                <a:ea typeface="+mn-ea"/>
                <a:cs typeface="+mn-cs"/>
              </a:rPr>
              <a:t>porter</a:t>
            </a:r>
          </a:p>
        </p:txBody>
      </p:sp>
      <p:sp>
        <p:nvSpPr>
          <p:cNvPr id="23" name="TextBox 22">
            <a:extLst>
              <a:ext uri="{FF2B5EF4-FFF2-40B4-BE49-F238E27FC236}">
                <a16:creationId xmlns:a16="http://schemas.microsoft.com/office/drawing/2014/main" id="{BCBE4897-5734-41AC-B5C8-FF1966E2DC34}"/>
              </a:ext>
            </a:extLst>
          </p:cNvPr>
          <p:cNvSpPr txBox="1"/>
          <p:nvPr/>
        </p:nvSpPr>
        <p:spPr>
          <a:xfrm>
            <a:off x="7391416" y="1529457"/>
            <a:ext cx="3776870" cy="4303229"/>
          </a:xfrm>
          <a:prstGeom prst="rect">
            <a:avLst/>
          </a:prstGeom>
          <a:noFill/>
        </p:spPr>
        <p:txBody>
          <a:bodyPr wrap="square" rtlCol="0">
            <a:spAutoFit/>
          </a:bodyPr>
          <a:lstStyle/>
          <a:p>
            <a:pPr algn="ctr">
              <a:lnSpc>
                <a:spcPct val="200000"/>
              </a:lnSpc>
              <a:buClrTx/>
              <a:buFontTx/>
              <a:buNone/>
            </a:pPr>
            <a:r>
              <a:rPr lang="en-GB" sz="2000" b="1" kern="1200" dirty="0" err="1">
                <a:solidFill>
                  <a:srgbClr val="5B9BD5">
                    <a:lumMod val="50000"/>
                  </a:srgbClr>
                </a:solidFill>
                <a:latin typeface="Century Gothic" panose="020F0302020204030204"/>
                <a:ea typeface="+mn-ea"/>
                <a:cs typeface="+mn-cs"/>
              </a:rPr>
              <a:t>semaine</a:t>
            </a:r>
            <a:endParaRPr lang="en-GB" sz="2000" b="1" kern="1200" dirty="0">
              <a:solidFill>
                <a:srgbClr val="5B9BD5">
                  <a:lumMod val="50000"/>
                </a:srgbClr>
              </a:solidFill>
              <a:latin typeface="Century Gothic" panose="020F0302020204030204"/>
              <a:ea typeface="+mn-ea"/>
              <a:cs typeface="+mn-cs"/>
            </a:endParaRPr>
          </a:p>
          <a:p>
            <a:pPr algn="ctr">
              <a:lnSpc>
                <a:spcPct val="200000"/>
              </a:lnSpc>
              <a:buClrTx/>
              <a:buFontTx/>
              <a:buNone/>
            </a:pPr>
            <a:r>
              <a:rPr lang="en-GB" sz="2000" b="1" kern="1200" dirty="0" err="1">
                <a:solidFill>
                  <a:srgbClr val="5B9BD5">
                    <a:lumMod val="50000"/>
                  </a:srgbClr>
                </a:solidFill>
                <a:latin typeface="Century Gothic" panose="020F0302020204030204"/>
                <a:ea typeface="+mn-ea"/>
                <a:cs typeface="+mn-cs"/>
              </a:rPr>
              <a:t>l’école</a:t>
            </a:r>
            <a:r>
              <a:rPr lang="en-GB" sz="2000" b="1" kern="1200" dirty="0">
                <a:solidFill>
                  <a:srgbClr val="5B9BD5">
                    <a:lumMod val="50000"/>
                  </a:srgbClr>
                </a:solidFill>
                <a:latin typeface="Century Gothic" panose="020F0302020204030204"/>
                <a:ea typeface="+mn-ea"/>
                <a:cs typeface="+mn-cs"/>
              </a:rPr>
              <a:t> </a:t>
            </a:r>
          </a:p>
          <a:p>
            <a:pPr algn="ctr">
              <a:lnSpc>
                <a:spcPct val="200000"/>
              </a:lnSpc>
              <a:buClrTx/>
              <a:buFontTx/>
              <a:buNone/>
            </a:pPr>
            <a:r>
              <a:rPr lang="en-GB" sz="2000" b="1" kern="1200" dirty="0">
                <a:solidFill>
                  <a:srgbClr val="5B9BD5">
                    <a:lumMod val="50000"/>
                  </a:srgbClr>
                </a:solidFill>
                <a:latin typeface="Century Gothic" panose="020F0302020204030204"/>
                <a:ea typeface="+mn-ea"/>
                <a:cs typeface="+mn-cs"/>
              </a:rPr>
              <a:t>la </a:t>
            </a:r>
            <a:r>
              <a:rPr lang="en-GB" sz="2000" b="1" kern="1200" dirty="0" err="1">
                <a:solidFill>
                  <a:srgbClr val="5B9BD5">
                    <a:lumMod val="50000"/>
                  </a:srgbClr>
                </a:solidFill>
                <a:latin typeface="Century Gothic" panose="020F0302020204030204"/>
                <a:ea typeface="+mn-ea"/>
                <a:cs typeface="+mn-cs"/>
              </a:rPr>
              <a:t>r</a:t>
            </a:r>
            <a:r>
              <a:rPr lang="en-GB" sz="2000" b="1" kern="1200" dirty="0" err="1">
                <a:solidFill>
                  <a:srgbClr val="5B9BD5">
                    <a:lumMod val="50000"/>
                  </a:srgbClr>
                </a:solidFill>
                <a:latin typeface="Century Gothic" panose="020F0302020204030204"/>
              </a:rPr>
              <a:t>éponse</a:t>
            </a:r>
            <a:endParaRPr lang="en-GB" sz="2000" b="1" kern="1200" dirty="0">
              <a:solidFill>
                <a:srgbClr val="5B9BD5">
                  <a:lumMod val="50000"/>
                </a:srgbClr>
              </a:solidFill>
              <a:latin typeface="Century Gothic" panose="020F0302020204030204"/>
              <a:ea typeface="+mn-ea"/>
              <a:cs typeface="+mn-cs"/>
            </a:endParaRPr>
          </a:p>
          <a:p>
            <a:pPr algn="ctr">
              <a:lnSpc>
                <a:spcPct val="200000"/>
              </a:lnSpc>
              <a:buClrTx/>
              <a:buFontTx/>
              <a:buNone/>
            </a:pPr>
            <a:r>
              <a:rPr lang="en-GB" sz="2000" b="1" kern="1200" dirty="0" err="1">
                <a:solidFill>
                  <a:srgbClr val="5B9BD5">
                    <a:lumMod val="50000"/>
                  </a:srgbClr>
                </a:solidFill>
                <a:latin typeface="Century Gothic" panose="020F0302020204030204"/>
                <a:ea typeface="+mn-ea"/>
                <a:cs typeface="+mn-cs"/>
              </a:rPr>
              <a:t>une</a:t>
            </a:r>
            <a:r>
              <a:rPr lang="en-GB" sz="2000" b="1" kern="1200" dirty="0">
                <a:solidFill>
                  <a:srgbClr val="5B9BD5">
                    <a:lumMod val="50000"/>
                  </a:srgbClr>
                </a:solidFill>
                <a:latin typeface="Century Gothic" panose="020F0302020204030204"/>
                <a:ea typeface="+mn-ea"/>
                <a:cs typeface="+mn-cs"/>
              </a:rPr>
              <a:t> chemise</a:t>
            </a:r>
          </a:p>
          <a:p>
            <a:pPr algn="ctr">
              <a:lnSpc>
                <a:spcPct val="200000"/>
              </a:lnSpc>
              <a:buClrTx/>
              <a:buFontTx/>
              <a:buNone/>
            </a:pPr>
            <a:r>
              <a:rPr lang="en-GB" sz="2000" b="1" kern="1200" dirty="0">
                <a:solidFill>
                  <a:srgbClr val="5B9BD5">
                    <a:lumMod val="50000"/>
                  </a:srgbClr>
                </a:solidFill>
                <a:latin typeface="Century Gothic" panose="020F0302020204030204"/>
                <a:ea typeface="+mn-ea"/>
                <a:cs typeface="+mn-cs"/>
              </a:rPr>
              <a:t>la </a:t>
            </a:r>
            <a:r>
              <a:rPr lang="en-GB" sz="2000" b="1" kern="1200" dirty="0" err="1">
                <a:solidFill>
                  <a:srgbClr val="5B9BD5">
                    <a:lumMod val="50000"/>
                  </a:srgbClr>
                </a:solidFill>
                <a:latin typeface="Century Gothic" panose="020F0302020204030204"/>
                <a:ea typeface="+mn-ea"/>
                <a:cs typeface="+mn-cs"/>
              </a:rPr>
              <a:t>maison</a:t>
            </a:r>
            <a:endParaRPr lang="en-GB" sz="2000" b="1" kern="1200" dirty="0">
              <a:solidFill>
                <a:srgbClr val="5B9BD5">
                  <a:lumMod val="50000"/>
                </a:srgbClr>
              </a:solidFill>
              <a:latin typeface="Century Gothic" panose="020F0302020204030204"/>
              <a:ea typeface="+mn-ea"/>
              <a:cs typeface="+mn-cs"/>
            </a:endParaRPr>
          </a:p>
          <a:p>
            <a:pPr algn="ctr">
              <a:lnSpc>
                <a:spcPct val="200000"/>
              </a:lnSpc>
              <a:buClrTx/>
              <a:buFontTx/>
              <a:buNone/>
            </a:pPr>
            <a:r>
              <a:rPr lang="en-GB" sz="2000" b="1" kern="1200" dirty="0" err="1">
                <a:solidFill>
                  <a:srgbClr val="5B9BD5">
                    <a:lumMod val="50000"/>
                  </a:srgbClr>
                </a:solidFill>
                <a:latin typeface="Century Gothic" panose="020F0302020204030204"/>
                <a:ea typeface="+mn-ea"/>
                <a:cs typeface="+mn-cs"/>
              </a:rPr>
              <a:t>une</a:t>
            </a:r>
            <a:r>
              <a:rPr lang="en-GB" sz="2000" b="1" kern="1200" dirty="0">
                <a:solidFill>
                  <a:srgbClr val="5B9BD5">
                    <a:lumMod val="50000"/>
                  </a:srgbClr>
                </a:solidFill>
                <a:latin typeface="Century Gothic" panose="020F0302020204030204"/>
                <a:ea typeface="+mn-ea"/>
                <a:cs typeface="+mn-cs"/>
              </a:rPr>
              <a:t> </a:t>
            </a:r>
            <a:r>
              <a:rPr lang="en-GB" sz="2000" b="1" kern="1200" dirty="0" err="1">
                <a:solidFill>
                  <a:srgbClr val="5B9BD5">
                    <a:lumMod val="50000"/>
                  </a:srgbClr>
                </a:solidFill>
                <a:latin typeface="Century Gothic" panose="020F0302020204030204"/>
                <a:ea typeface="+mn-ea"/>
                <a:cs typeface="+mn-cs"/>
              </a:rPr>
              <a:t>semaine</a:t>
            </a:r>
            <a:endParaRPr lang="en-GB" sz="2000" b="1" kern="1200" dirty="0">
              <a:solidFill>
                <a:srgbClr val="5B9BD5">
                  <a:lumMod val="50000"/>
                </a:srgbClr>
              </a:solidFill>
              <a:latin typeface="Century Gothic" panose="020F0302020204030204"/>
              <a:ea typeface="+mn-ea"/>
              <a:cs typeface="+mn-cs"/>
            </a:endParaRPr>
          </a:p>
          <a:p>
            <a:pPr algn="ctr">
              <a:lnSpc>
                <a:spcPct val="200000"/>
              </a:lnSpc>
              <a:buClrTx/>
              <a:buFontTx/>
              <a:buNone/>
            </a:pPr>
            <a:r>
              <a:rPr lang="en-GB" sz="2000" b="1" kern="1200" dirty="0" err="1">
                <a:solidFill>
                  <a:srgbClr val="5B9BD5">
                    <a:lumMod val="50000"/>
                  </a:srgbClr>
                </a:solidFill>
                <a:latin typeface="Century Gothic" panose="020F0302020204030204"/>
                <a:ea typeface="+mn-ea"/>
                <a:cs typeface="+mn-cs"/>
              </a:rPr>
              <a:t>une</a:t>
            </a:r>
            <a:r>
              <a:rPr lang="en-GB" sz="2000" b="1" kern="1200" dirty="0">
                <a:solidFill>
                  <a:srgbClr val="5B9BD5">
                    <a:lumMod val="50000"/>
                  </a:srgbClr>
                </a:solidFill>
                <a:latin typeface="Century Gothic" panose="020F0302020204030204"/>
                <a:ea typeface="+mn-ea"/>
                <a:cs typeface="+mn-cs"/>
              </a:rPr>
              <a:t> solution</a:t>
            </a:r>
          </a:p>
        </p:txBody>
      </p:sp>
      <p:sp>
        <p:nvSpPr>
          <p:cNvPr id="24" name="TextBox 23">
            <a:extLst>
              <a:ext uri="{FF2B5EF4-FFF2-40B4-BE49-F238E27FC236}">
                <a16:creationId xmlns:a16="http://schemas.microsoft.com/office/drawing/2014/main" id="{F516E342-0D41-42D7-9F46-CD50E2222C67}"/>
              </a:ext>
            </a:extLst>
          </p:cNvPr>
          <p:cNvSpPr txBox="1"/>
          <p:nvPr/>
        </p:nvSpPr>
        <p:spPr>
          <a:xfrm>
            <a:off x="1275521" y="1808602"/>
            <a:ext cx="2986623" cy="40011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buClrTx/>
              <a:buFontTx/>
              <a:buNone/>
            </a:pPr>
            <a:r>
              <a:rPr lang="en-GB" sz="2000" b="1" kern="1200" dirty="0">
                <a:solidFill>
                  <a:schemeClr val="bg1"/>
                </a:solidFill>
                <a:latin typeface="Century Gothic" panose="020F0302020204030204"/>
                <a:ea typeface="+mn-ea"/>
                <a:cs typeface="+mn-cs"/>
              </a:rPr>
              <a:t>aimer</a:t>
            </a:r>
          </a:p>
        </p:txBody>
      </p:sp>
      <p:sp>
        <p:nvSpPr>
          <p:cNvPr id="25" name="TextBox 24">
            <a:extLst>
              <a:ext uri="{FF2B5EF4-FFF2-40B4-BE49-F238E27FC236}">
                <a16:creationId xmlns:a16="http://schemas.microsoft.com/office/drawing/2014/main" id="{E75677C2-41FF-4FEA-87C9-CEFD172FEF1F}"/>
              </a:ext>
            </a:extLst>
          </p:cNvPr>
          <p:cNvSpPr txBox="1"/>
          <p:nvPr/>
        </p:nvSpPr>
        <p:spPr>
          <a:xfrm>
            <a:off x="1275522" y="2414257"/>
            <a:ext cx="2986623" cy="40011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buClrTx/>
              <a:buFontTx/>
              <a:buNone/>
            </a:pPr>
            <a:r>
              <a:rPr lang="en-GB" sz="2000" b="1" kern="1200" dirty="0" err="1">
                <a:solidFill>
                  <a:schemeClr val="bg1"/>
                </a:solidFill>
                <a:latin typeface="Century Gothic" panose="020F0302020204030204"/>
                <a:ea typeface="+mn-ea"/>
                <a:cs typeface="+mn-cs"/>
              </a:rPr>
              <a:t>rester</a:t>
            </a:r>
            <a:r>
              <a:rPr lang="en-GB" sz="2000" b="1" kern="1200" dirty="0">
                <a:solidFill>
                  <a:schemeClr val="bg1"/>
                </a:solidFill>
                <a:latin typeface="Century Gothic" panose="020F0302020204030204"/>
                <a:ea typeface="+mn-ea"/>
                <a:cs typeface="+mn-cs"/>
              </a:rPr>
              <a:t> à</a:t>
            </a:r>
          </a:p>
        </p:txBody>
      </p:sp>
      <p:sp>
        <p:nvSpPr>
          <p:cNvPr id="26" name="TextBox 25">
            <a:extLst>
              <a:ext uri="{FF2B5EF4-FFF2-40B4-BE49-F238E27FC236}">
                <a16:creationId xmlns:a16="http://schemas.microsoft.com/office/drawing/2014/main" id="{E5166CD6-1940-4EF2-8063-76BF2EF6067A}"/>
              </a:ext>
            </a:extLst>
          </p:cNvPr>
          <p:cNvSpPr txBox="1"/>
          <p:nvPr/>
        </p:nvSpPr>
        <p:spPr>
          <a:xfrm>
            <a:off x="1275521" y="3019912"/>
            <a:ext cx="2986624" cy="40011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buClrTx/>
              <a:buFontTx/>
              <a:buNone/>
            </a:pPr>
            <a:r>
              <a:rPr lang="en-GB" sz="2000" b="1" kern="1200" dirty="0">
                <a:solidFill>
                  <a:schemeClr val="bg1"/>
                </a:solidFill>
                <a:latin typeface="Century Gothic" panose="020F0302020204030204"/>
                <a:ea typeface="+mn-ea"/>
                <a:cs typeface="+mn-cs"/>
              </a:rPr>
              <a:t>passer</a:t>
            </a:r>
          </a:p>
        </p:txBody>
      </p:sp>
      <p:sp>
        <p:nvSpPr>
          <p:cNvPr id="28" name="TextBox 27">
            <a:extLst>
              <a:ext uri="{FF2B5EF4-FFF2-40B4-BE49-F238E27FC236}">
                <a16:creationId xmlns:a16="http://schemas.microsoft.com/office/drawing/2014/main" id="{DFDBA02A-00F9-4178-BBE5-B42C115C1667}"/>
              </a:ext>
            </a:extLst>
          </p:cNvPr>
          <p:cNvSpPr txBox="1"/>
          <p:nvPr/>
        </p:nvSpPr>
        <p:spPr>
          <a:xfrm>
            <a:off x="1275526" y="4231222"/>
            <a:ext cx="2986625" cy="40011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buClrTx/>
              <a:buFontTx/>
              <a:buNone/>
            </a:pPr>
            <a:r>
              <a:rPr lang="en-GB" sz="2000" b="1" kern="1200" dirty="0" err="1">
                <a:solidFill>
                  <a:schemeClr val="bg1"/>
                </a:solidFill>
                <a:latin typeface="Century Gothic" panose="020F0302020204030204"/>
                <a:ea typeface="+mn-ea"/>
                <a:cs typeface="+mn-cs"/>
              </a:rPr>
              <a:t>trouver</a:t>
            </a:r>
            <a:endParaRPr lang="en-GB" sz="2000" b="1" kern="1200" dirty="0">
              <a:solidFill>
                <a:schemeClr val="bg1"/>
              </a:solidFill>
              <a:latin typeface="Century Gothic" panose="020F0302020204030204"/>
              <a:ea typeface="+mn-ea"/>
              <a:cs typeface="+mn-cs"/>
            </a:endParaRPr>
          </a:p>
        </p:txBody>
      </p:sp>
      <p:sp>
        <p:nvSpPr>
          <p:cNvPr id="29" name="TextBox 28">
            <a:extLst>
              <a:ext uri="{FF2B5EF4-FFF2-40B4-BE49-F238E27FC236}">
                <a16:creationId xmlns:a16="http://schemas.microsoft.com/office/drawing/2014/main" id="{097C6695-1310-457E-BB3B-B10BA43368D6}"/>
              </a:ext>
            </a:extLst>
          </p:cNvPr>
          <p:cNvSpPr txBox="1"/>
          <p:nvPr/>
        </p:nvSpPr>
        <p:spPr>
          <a:xfrm>
            <a:off x="1275525" y="4836877"/>
            <a:ext cx="2986631" cy="40011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buClrTx/>
              <a:buFontTx/>
              <a:buNone/>
            </a:pPr>
            <a:r>
              <a:rPr lang="en-GB" sz="2000" b="1" kern="1200" dirty="0" err="1">
                <a:solidFill>
                  <a:schemeClr val="bg1"/>
                </a:solidFill>
                <a:latin typeface="Century Gothic" panose="020F0302020204030204"/>
                <a:ea typeface="+mn-ea"/>
                <a:cs typeface="+mn-cs"/>
              </a:rPr>
              <a:t>cocher</a:t>
            </a:r>
            <a:endParaRPr lang="en-GB" sz="2000" b="1" kern="1200" dirty="0">
              <a:solidFill>
                <a:schemeClr val="bg1"/>
              </a:solidFill>
              <a:latin typeface="Century Gothic" panose="020F0302020204030204"/>
              <a:ea typeface="+mn-ea"/>
              <a:cs typeface="+mn-cs"/>
            </a:endParaRPr>
          </a:p>
        </p:txBody>
      </p:sp>
      <p:sp>
        <p:nvSpPr>
          <p:cNvPr id="30" name="TextBox 29">
            <a:extLst>
              <a:ext uri="{FF2B5EF4-FFF2-40B4-BE49-F238E27FC236}">
                <a16:creationId xmlns:a16="http://schemas.microsoft.com/office/drawing/2014/main" id="{036A0A43-A66D-4EA2-A3AC-DCE302BC6431}"/>
              </a:ext>
            </a:extLst>
          </p:cNvPr>
          <p:cNvSpPr txBox="1"/>
          <p:nvPr/>
        </p:nvSpPr>
        <p:spPr>
          <a:xfrm>
            <a:off x="1275512" y="5442532"/>
            <a:ext cx="2986632" cy="40011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buClrTx/>
              <a:buFontTx/>
              <a:buNone/>
            </a:pPr>
            <a:r>
              <a:rPr lang="en-GB" sz="2000" b="1" kern="1200" dirty="0" err="1">
                <a:solidFill>
                  <a:schemeClr val="bg1"/>
                </a:solidFill>
                <a:latin typeface="Century Gothic" panose="020F0302020204030204"/>
                <a:ea typeface="+mn-ea"/>
                <a:cs typeface="+mn-cs"/>
              </a:rPr>
              <a:t>chaque</a:t>
            </a:r>
            <a:endParaRPr lang="en-GB" sz="2000" b="1" kern="1200" dirty="0">
              <a:solidFill>
                <a:schemeClr val="bg1"/>
              </a:solidFill>
              <a:latin typeface="Century Gothic" panose="020F0302020204030204"/>
              <a:ea typeface="+mn-ea"/>
              <a:cs typeface="+mn-cs"/>
            </a:endParaRPr>
          </a:p>
        </p:txBody>
      </p:sp>
      <p:sp>
        <p:nvSpPr>
          <p:cNvPr id="3" name="Title 2">
            <a:extLst>
              <a:ext uri="{FF2B5EF4-FFF2-40B4-BE49-F238E27FC236}">
                <a16:creationId xmlns:a16="http://schemas.microsoft.com/office/drawing/2014/main" id="{E1E8B6FD-C217-46E5-B090-78C55CBF2ADC}"/>
              </a:ext>
            </a:extLst>
          </p:cNvPr>
          <p:cNvSpPr>
            <a:spLocks noGrp="1"/>
          </p:cNvSpPr>
          <p:nvPr>
            <p:ph type="title"/>
          </p:nvPr>
        </p:nvSpPr>
        <p:spPr>
          <a:xfrm>
            <a:off x="838200" y="443073"/>
            <a:ext cx="10515600" cy="554329"/>
          </a:xfrm>
        </p:spPr>
        <p:txBody>
          <a:bodyPr>
            <a:normAutofit fontScale="90000"/>
          </a:bodyPr>
          <a:lstStyle/>
          <a:p>
            <a:r>
              <a:rPr lang="fr-FR" dirty="0"/>
              <a:t>Vocabulaire</a:t>
            </a:r>
          </a:p>
        </p:txBody>
      </p:sp>
      <p:pic>
        <p:nvPicPr>
          <p:cNvPr id="15" name="Picture 14" descr="background rectangle">
            <a:extLst>
              <a:ext uri="{FF2B5EF4-FFF2-40B4-BE49-F238E27FC236}">
                <a16:creationId xmlns:a16="http://schemas.microsoft.com/office/drawing/2014/main" id="{16D79312-5D4A-4EC2-B8E9-CC775402C99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AD75D245-7BA6-4CB2-8E81-C6A815298BCE}"/>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a:solidFill>
                  <a:schemeClr val="bg1"/>
                </a:solidFill>
              </a:rPr>
              <a:t>Vocabulaire</a:t>
            </a:r>
            <a:endParaRPr lang="en-GB" sz="3600" b="1" dirty="0">
              <a:solidFill>
                <a:schemeClr val="bg1"/>
              </a:solidFill>
            </a:endParaRPr>
          </a:p>
        </p:txBody>
      </p:sp>
      <p:sp>
        <p:nvSpPr>
          <p:cNvPr id="17" name="Rounded Rectangle 46">
            <a:extLst>
              <a:ext uri="{FF2B5EF4-FFF2-40B4-BE49-F238E27FC236}">
                <a16:creationId xmlns:a16="http://schemas.microsoft.com/office/drawing/2014/main" id="{0E98E6AB-3BA9-4123-BD9F-204B8AB183D4}"/>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09230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E-6 1.48148E-6 L 0.30261 0.09028 " pathEditMode="relative" rAng="0" ptsTypes="AA">
                                      <p:cBhvr>
                                        <p:cTn id="6" dur="2000" fill="hold"/>
                                        <p:tgtEl>
                                          <p:spTgt spid="24"/>
                                        </p:tgtEl>
                                        <p:attrNameLst>
                                          <p:attrName>ppt_x</p:attrName>
                                          <p:attrName>ppt_y</p:attrName>
                                        </p:attrNameLst>
                                      </p:cBhvr>
                                      <p:rCtr x="15130" y="451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5E-6 -4.44444E-6 L 0.30261 0.27153 " pathEditMode="relative" rAng="0" ptsTypes="AA">
                                      <p:cBhvr>
                                        <p:cTn id="10" dur="2000" fill="hold"/>
                                        <p:tgtEl>
                                          <p:spTgt spid="25"/>
                                        </p:tgtEl>
                                        <p:attrNameLst>
                                          <p:attrName>ppt_x</p:attrName>
                                          <p:attrName>ppt_y</p:attrName>
                                        </p:attrNameLst>
                                      </p:cBhvr>
                                      <p:rCtr x="15130" y="1356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5E-6 -3.7037E-7 L 0.30261 0.26597 " pathEditMode="relative" rAng="0" ptsTypes="AA">
                                      <p:cBhvr>
                                        <p:cTn id="14" dur="2000" fill="hold"/>
                                        <p:tgtEl>
                                          <p:spTgt spid="26"/>
                                        </p:tgtEl>
                                        <p:attrNameLst>
                                          <p:attrName>ppt_x</p:attrName>
                                          <p:attrName>ppt_y</p:attrName>
                                        </p:attrNameLst>
                                      </p:cBhvr>
                                      <p:rCtr x="15130" y="1328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5E-6 -4.81481E-6 L 0.30261 -0.00486 " pathEditMode="relative" rAng="0" ptsTypes="AA">
                                      <p:cBhvr>
                                        <p:cTn id="18" dur="2000" fill="hold"/>
                                        <p:tgtEl>
                                          <p:spTgt spid="27"/>
                                        </p:tgtEl>
                                        <p:attrNameLst>
                                          <p:attrName>ppt_x</p:attrName>
                                          <p:attrName>ppt_y</p:attrName>
                                        </p:attrNameLst>
                                      </p:cBhvr>
                                      <p:rCtr x="15130" y="-255"/>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5E-6 -7.40741E-7 L 0.30261 0.17523 " pathEditMode="relative" rAng="0" ptsTypes="AA">
                                      <p:cBhvr>
                                        <p:cTn id="22" dur="2000" fill="hold"/>
                                        <p:tgtEl>
                                          <p:spTgt spid="28"/>
                                        </p:tgtEl>
                                        <p:attrNameLst>
                                          <p:attrName>ppt_x</p:attrName>
                                          <p:attrName>ppt_y</p:attrName>
                                        </p:attrNameLst>
                                      </p:cBhvr>
                                      <p:rCtr x="15130" y="8750"/>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5E-6 4.81481E-6 L 0.30261 -0.26991 " pathEditMode="relative" rAng="0" ptsTypes="AA">
                                      <p:cBhvr>
                                        <p:cTn id="26" dur="2000" fill="hold"/>
                                        <p:tgtEl>
                                          <p:spTgt spid="29"/>
                                        </p:tgtEl>
                                        <p:attrNameLst>
                                          <p:attrName>ppt_x</p:attrName>
                                          <p:attrName>ppt_y</p:attrName>
                                        </p:attrNameLst>
                                      </p:cBhvr>
                                      <p:rCtr x="15130" y="-13495"/>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5E-6 -1.11111E-6 L 0.30261 -0.53472 " pathEditMode="relative" rAng="0" ptsTypes="AA">
                                      <p:cBhvr>
                                        <p:cTn id="30" dur="2000" fill="hold"/>
                                        <p:tgtEl>
                                          <p:spTgt spid="30"/>
                                        </p:tgtEl>
                                        <p:attrNameLst>
                                          <p:attrName>ppt_x</p:attrName>
                                          <p:attrName>ppt_y</p:attrName>
                                        </p:attrNameLst>
                                      </p:cBhvr>
                                      <p:rCtr x="15130" y="-26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4" grpId="0" animBg="1"/>
      <p:bldP spid="25" grpId="0" animBg="1"/>
      <p:bldP spid="26" grpId="0" animBg="1"/>
      <p:bldP spid="28" grpId="0" animBg="1"/>
      <p:bldP spid="29"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Saying what people do</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faire (</a:t>
            </a:r>
            <a:r>
              <a:rPr lang="en-GB" sz="3000" dirty="0" err="1">
                <a:solidFill>
                  <a:prstClr val="white"/>
                </a:solidFill>
              </a:rPr>
              <a:t>ils</a:t>
            </a:r>
            <a:r>
              <a:rPr lang="en-GB" sz="3000" dirty="0">
                <a:solidFill>
                  <a:prstClr val="white"/>
                </a:solidFill>
              </a:rPr>
              <a:t>/</a:t>
            </a:r>
            <a:r>
              <a:rPr lang="en-GB" sz="3000" dirty="0" err="1">
                <a:solidFill>
                  <a:prstClr val="white"/>
                </a:solidFill>
              </a:rPr>
              <a:t>elles</a:t>
            </a:r>
            <a:r>
              <a:rPr lang="en-GB" sz="3000" dirty="0">
                <a:solidFill>
                  <a:prstClr val="white"/>
                </a:solidFill>
              </a:rPr>
              <a:t>)</a:t>
            </a:r>
          </a:p>
          <a:p>
            <a:pPr algn="l"/>
            <a:r>
              <a:rPr lang="en-GB" sz="3000" dirty="0">
                <a:solidFill>
                  <a:prstClr val="white"/>
                </a:solidFill>
              </a:rPr>
              <a:t>t-liaison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4 - Lesson 36</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497199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Natalie Finlayson / Emma Marsden / Rachel </a:t>
            </a:r>
            <a:r>
              <a:rPr lang="en-GB" sz="1400" dirty="0" err="1">
                <a:solidFill>
                  <a:prstClr val="white"/>
                </a:solidFill>
                <a:latin typeface="Century Gothic" panose="020B0502020202020204" pitchFamily="34" charset="0"/>
              </a:rPr>
              <a:t>hawkes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04/08/2022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293107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68E3-555B-0C48-B01D-9ACC53640B2E}"/>
              </a:ext>
            </a:extLst>
          </p:cNvPr>
          <p:cNvSpPr>
            <a:spLocks noGrp="1"/>
          </p:cNvSpPr>
          <p:nvPr>
            <p:ph type="title"/>
          </p:nvPr>
        </p:nvSpPr>
        <p:spPr>
          <a:xfrm>
            <a:off x="274492" y="-944891"/>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u</a:t>
            </a:r>
            <a:endParaRPr lang="en-US" dirty="0"/>
          </a:p>
        </p:txBody>
      </p:sp>
      <p:pic>
        <p:nvPicPr>
          <p:cNvPr id="13" name="Picture 2" descr="a boy pointing to a gir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4450" y="1079555"/>
            <a:ext cx="3581298" cy="315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7643" y="4304138"/>
            <a:ext cx="36367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27754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u tu.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4" name="u t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extBox 1">
            <a:extLst>
              <a:ext uri="{FF2B5EF4-FFF2-40B4-BE49-F238E27FC236}">
                <a16:creationId xmlns:a16="http://schemas.microsoft.com/office/drawing/2014/main" id="{9F77F18D-6E49-42F5-B216-00D1D7D6F793}"/>
              </a:ext>
            </a:extLst>
          </p:cNvPr>
          <p:cNvSpPr txBox="1"/>
          <p:nvPr/>
        </p:nvSpPr>
        <p:spPr>
          <a:xfrm>
            <a:off x="272503" y="1344349"/>
            <a:ext cx="11535973"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Prononce</a:t>
            </a:r>
            <a:r>
              <a:rPr lang="en-GB" sz="2400" dirty="0">
                <a:solidFill>
                  <a:schemeClr val="accent1">
                    <a:lumMod val="50000"/>
                  </a:schemeClr>
                </a:solidFill>
                <a:latin typeface="Century Gothic" panose="020B0502020202020204" pitchFamily="34" charset="0"/>
              </a:rPr>
              <a:t> les mots qui </a:t>
            </a:r>
            <a:r>
              <a:rPr lang="en-GB" sz="2400" dirty="0" err="1">
                <a:solidFill>
                  <a:schemeClr val="accent1">
                    <a:lumMod val="50000"/>
                  </a:schemeClr>
                </a:solidFill>
                <a:latin typeface="Century Gothic" panose="020B0502020202020204" pitchFamily="34" charset="0"/>
              </a:rPr>
              <a:t>ont</a:t>
            </a:r>
            <a:r>
              <a:rPr lang="en-GB" sz="2400" dirty="0">
                <a:solidFill>
                  <a:schemeClr val="accent1">
                    <a:lumMod val="50000"/>
                  </a:schemeClr>
                </a:solidFill>
                <a:latin typeface="Century Gothic" panose="020B0502020202020204" pitchFamily="34" charset="0"/>
              </a:rPr>
              <a:t> la SSC </a:t>
            </a:r>
            <a:r>
              <a:rPr lang="en-GB" sz="2400" b="1" dirty="0">
                <a:solidFill>
                  <a:schemeClr val="accent1">
                    <a:lumMod val="50000"/>
                  </a:schemeClr>
                </a:solidFill>
                <a:latin typeface="Century Gothic" panose="020B0502020202020204" pitchFamily="34" charset="0"/>
              </a:rPr>
              <a:t>[u].</a:t>
            </a:r>
            <a:r>
              <a:rPr lang="en-GB" sz="2400" dirty="0">
                <a:solidFill>
                  <a:schemeClr val="accent1">
                    <a:lumMod val="50000"/>
                  </a:schemeClr>
                </a:solidFill>
                <a:latin typeface="Century Gothic" panose="020B0502020202020204" pitchFamily="34" charset="0"/>
              </a:rPr>
              <a:t> </a:t>
            </a:r>
          </a:p>
        </p:txBody>
      </p:sp>
      <p:sp>
        <p:nvSpPr>
          <p:cNvPr id="3" name="TextBox 2">
            <a:hlinkClick r:id="" action="ppaction://noaction">
              <a:snd r:embed="rId3" name="plus.wav"/>
            </a:hlinkClick>
            <a:extLst>
              <a:ext uri="{FF2B5EF4-FFF2-40B4-BE49-F238E27FC236}">
                <a16:creationId xmlns:a16="http://schemas.microsoft.com/office/drawing/2014/main" id="{0B34D7E0-5EA6-4532-A5BC-E18F530C329A}"/>
              </a:ext>
            </a:extLst>
          </p:cNvPr>
          <p:cNvSpPr txBox="1"/>
          <p:nvPr/>
        </p:nvSpPr>
        <p:spPr>
          <a:xfrm>
            <a:off x="272503" y="2958459"/>
            <a:ext cx="1622322" cy="430887"/>
          </a:xfrm>
          <a:prstGeom prst="rect">
            <a:avLst/>
          </a:prstGeom>
          <a:noFill/>
        </p:spPr>
        <p:txBody>
          <a:bodyPr wrap="square" rtlCol="0">
            <a:spAutoFit/>
          </a:bodyPr>
          <a:lstStyle/>
          <a:p>
            <a:pPr algn="ctr"/>
            <a:r>
              <a:rPr lang="en-GB" sz="2200" dirty="0">
                <a:solidFill>
                  <a:srgbClr val="EE6000"/>
                </a:solidFill>
                <a:latin typeface="Century Gothic" panose="020B0502020202020204" pitchFamily="34" charset="0"/>
              </a:rPr>
              <a:t>pl</a:t>
            </a:r>
            <a:r>
              <a:rPr lang="en-GB" sz="2200" b="1" dirty="0">
                <a:solidFill>
                  <a:srgbClr val="EE6000"/>
                </a:solidFill>
                <a:latin typeface="Century Gothic" panose="020B0502020202020204" pitchFamily="34" charset="0"/>
              </a:rPr>
              <a:t>u</a:t>
            </a:r>
            <a:r>
              <a:rPr lang="en-GB" sz="2200" dirty="0">
                <a:solidFill>
                  <a:srgbClr val="EE6000"/>
                </a:solidFill>
                <a:latin typeface="Century Gothic" panose="020B0502020202020204" pitchFamily="34" charset="0"/>
              </a:rPr>
              <a:t>s</a:t>
            </a:r>
          </a:p>
        </p:txBody>
      </p:sp>
      <p:sp>
        <p:nvSpPr>
          <p:cNvPr id="8" name="TextBox 7">
            <a:hlinkClick r:id="" action="ppaction://noaction">
              <a:snd r:embed="rId4" name="culture.wav"/>
            </a:hlinkClick>
            <a:extLst>
              <a:ext uri="{FF2B5EF4-FFF2-40B4-BE49-F238E27FC236}">
                <a16:creationId xmlns:a16="http://schemas.microsoft.com/office/drawing/2014/main" id="{7CCC969F-B690-4297-8943-CA2BD72D9924}"/>
              </a:ext>
            </a:extLst>
          </p:cNvPr>
          <p:cNvSpPr txBox="1"/>
          <p:nvPr/>
        </p:nvSpPr>
        <p:spPr>
          <a:xfrm>
            <a:off x="3623534" y="3528330"/>
            <a:ext cx="2887879" cy="430887"/>
          </a:xfrm>
          <a:prstGeom prst="rect">
            <a:avLst/>
          </a:prstGeom>
          <a:noFill/>
        </p:spPr>
        <p:txBody>
          <a:bodyPr wrap="square" rtlCol="0">
            <a:spAutoFit/>
          </a:bodyPr>
          <a:lstStyle/>
          <a:p>
            <a:pPr algn="ctr"/>
            <a:r>
              <a:rPr lang="en-GB" sz="2200" dirty="0">
                <a:solidFill>
                  <a:srgbClr val="EE6000"/>
                </a:solidFill>
                <a:latin typeface="Century Gothic" panose="020B0502020202020204" pitchFamily="34" charset="0"/>
              </a:rPr>
              <a:t>c</a:t>
            </a:r>
            <a:r>
              <a:rPr lang="en-GB" sz="2200" b="1" dirty="0">
                <a:solidFill>
                  <a:srgbClr val="EE6000"/>
                </a:solidFill>
                <a:latin typeface="Century Gothic" panose="020B0502020202020204" pitchFamily="34" charset="0"/>
              </a:rPr>
              <a:t>u</a:t>
            </a:r>
            <a:r>
              <a:rPr lang="en-GB" sz="2200" dirty="0">
                <a:solidFill>
                  <a:srgbClr val="EE6000"/>
                </a:solidFill>
                <a:latin typeface="Century Gothic" panose="020B0502020202020204" pitchFamily="34" charset="0"/>
              </a:rPr>
              <a:t>lt</a:t>
            </a:r>
            <a:r>
              <a:rPr lang="en-GB" sz="2200" b="1" dirty="0">
                <a:solidFill>
                  <a:srgbClr val="EE6000"/>
                </a:solidFill>
                <a:latin typeface="Century Gothic" panose="020B0502020202020204" pitchFamily="34" charset="0"/>
              </a:rPr>
              <a:t>u</a:t>
            </a:r>
            <a:r>
              <a:rPr lang="en-GB" sz="2200" dirty="0">
                <a:solidFill>
                  <a:srgbClr val="EE6000"/>
                </a:solidFill>
                <a:latin typeface="Century Gothic" panose="020B0502020202020204" pitchFamily="34" charset="0"/>
              </a:rPr>
              <a:t>re</a:t>
            </a:r>
          </a:p>
        </p:txBody>
      </p:sp>
      <p:sp>
        <p:nvSpPr>
          <p:cNvPr id="10" name="TextBox 9">
            <a:hlinkClick r:id="" action="ppaction://noaction">
              <a:snd r:embed="rId5" name="université.wav"/>
            </a:hlinkClick>
            <a:extLst>
              <a:ext uri="{FF2B5EF4-FFF2-40B4-BE49-F238E27FC236}">
                <a16:creationId xmlns:a16="http://schemas.microsoft.com/office/drawing/2014/main" id="{F4B953DD-C387-405B-97C3-3AFF711EA8D0}"/>
              </a:ext>
            </a:extLst>
          </p:cNvPr>
          <p:cNvSpPr txBox="1"/>
          <p:nvPr/>
        </p:nvSpPr>
        <p:spPr>
          <a:xfrm>
            <a:off x="6862916" y="3959217"/>
            <a:ext cx="1622322" cy="430887"/>
          </a:xfrm>
          <a:prstGeom prst="rect">
            <a:avLst/>
          </a:prstGeom>
          <a:noFill/>
        </p:spPr>
        <p:txBody>
          <a:bodyPr wrap="square" rtlCol="0">
            <a:spAutoFit/>
          </a:bodyPr>
          <a:lstStyle/>
          <a:p>
            <a:pPr algn="ctr"/>
            <a:r>
              <a:rPr lang="en-GB" sz="2200" b="1" dirty="0" err="1">
                <a:solidFill>
                  <a:srgbClr val="EE6000"/>
                </a:solidFill>
                <a:latin typeface="Century Gothic" panose="020B0502020202020204" pitchFamily="34" charset="0"/>
              </a:rPr>
              <a:t>u</a:t>
            </a:r>
            <a:r>
              <a:rPr lang="en-GB" sz="2200" dirty="0" err="1">
                <a:solidFill>
                  <a:srgbClr val="EE6000"/>
                </a:solidFill>
                <a:latin typeface="Century Gothic" panose="020B0502020202020204" pitchFamily="34" charset="0"/>
              </a:rPr>
              <a:t>niversité</a:t>
            </a:r>
            <a:endParaRPr lang="en-GB" sz="2200" dirty="0">
              <a:solidFill>
                <a:srgbClr val="EE6000"/>
              </a:solidFill>
              <a:latin typeface="Century Gothic" panose="020B0502020202020204" pitchFamily="34" charset="0"/>
            </a:endParaRPr>
          </a:p>
        </p:txBody>
      </p:sp>
      <p:sp>
        <p:nvSpPr>
          <p:cNvPr id="11" name="TextBox 10">
            <a:hlinkClick r:id="" action="ppaction://noaction">
              <a:snd r:embed="rId6" name="usage.wav"/>
            </a:hlinkClick>
            <a:extLst>
              <a:ext uri="{FF2B5EF4-FFF2-40B4-BE49-F238E27FC236}">
                <a16:creationId xmlns:a16="http://schemas.microsoft.com/office/drawing/2014/main" id="{6454F77F-2E85-4691-8E99-198FAE4410CC}"/>
              </a:ext>
            </a:extLst>
          </p:cNvPr>
          <p:cNvSpPr txBox="1"/>
          <p:nvPr/>
        </p:nvSpPr>
        <p:spPr>
          <a:xfrm>
            <a:off x="2008239" y="3567468"/>
            <a:ext cx="1622322" cy="430887"/>
          </a:xfrm>
          <a:prstGeom prst="rect">
            <a:avLst/>
          </a:prstGeom>
          <a:noFill/>
        </p:spPr>
        <p:txBody>
          <a:bodyPr wrap="square" rtlCol="0">
            <a:spAutoFit/>
          </a:bodyPr>
          <a:lstStyle/>
          <a:p>
            <a:pPr algn="ctr"/>
            <a:r>
              <a:rPr lang="en-GB" sz="2200" b="1" dirty="0">
                <a:solidFill>
                  <a:srgbClr val="EE6000"/>
                </a:solidFill>
                <a:latin typeface="Century Gothic" panose="020B0502020202020204" pitchFamily="34" charset="0"/>
              </a:rPr>
              <a:t>u</a:t>
            </a:r>
            <a:r>
              <a:rPr lang="en-GB" sz="2200" dirty="0">
                <a:solidFill>
                  <a:srgbClr val="EE6000"/>
                </a:solidFill>
                <a:latin typeface="Century Gothic" panose="020B0502020202020204" pitchFamily="34" charset="0"/>
              </a:rPr>
              <a:t>sage</a:t>
            </a:r>
          </a:p>
        </p:txBody>
      </p:sp>
      <p:sp>
        <p:nvSpPr>
          <p:cNvPr id="4" name="Rectangle 3">
            <a:hlinkClick r:id="" action="ppaction://noaction">
              <a:snd r:embed="rId7" name="température.wav"/>
            </a:hlinkClick>
            <a:extLst>
              <a:ext uri="{FF2B5EF4-FFF2-40B4-BE49-F238E27FC236}">
                <a16:creationId xmlns:a16="http://schemas.microsoft.com/office/drawing/2014/main" id="{6E3577D2-9A60-4739-B094-77C5C4ED82DF}"/>
              </a:ext>
            </a:extLst>
          </p:cNvPr>
          <p:cNvSpPr/>
          <p:nvPr/>
        </p:nvSpPr>
        <p:spPr>
          <a:xfrm>
            <a:off x="3759531" y="4623339"/>
            <a:ext cx="1915909" cy="430887"/>
          </a:xfrm>
          <a:prstGeom prst="rect">
            <a:avLst/>
          </a:prstGeom>
        </p:spPr>
        <p:txBody>
          <a:bodyPr wrap="none">
            <a:spAutoFit/>
          </a:bodyPr>
          <a:lstStyle/>
          <a:p>
            <a:r>
              <a:rPr lang="en-GB" sz="2200" dirty="0" err="1">
                <a:solidFill>
                  <a:srgbClr val="EE6000"/>
                </a:solidFill>
                <a:latin typeface="Century Gothic" panose="020B0502020202020204" pitchFamily="34" charset="0"/>
              </a:rPr>
              <a:t>températ</a:t>
            </a:r>
            <a:r>
              <a:rPr lang="en-GB" sz="2200" b="1" dirty="0" err="1">
                <a:solidFill>
                  <a:srgbClr val="EE6000"/>
                </a:solidFill>
                <a:latin typeface="Century Gothic" panose="020B0502020202020204" pitchFamily="34" charset="0"/>
              </a:rPr>
              <a:t>u</a:t>
            </a:r>
            <a:r>
              <a:rPr lang="en-GB" sz="2200" dirty="0" err="1">
                <a:solidFill>
                  <a:srgbClr val="EE6000"/>
                </a:solidFill>
                <a:latin typeface="Century Gothic" panose="020B0502020202020204" pitchFamily="34" charset="0"/>
              </a:rPr>
              <a:t>re</a:t>
            </a:r>
            <a:endParaRPr lang="en-GB" sz="2200" dirty="0">
              <a:solidFill>
                <a:srgbClr val="EE6000"/>
              </a:solidFill>
              <a:latin typeface="Century Gothic" panose="020B0502020202020204" pitchFamily="34" charset="0"/>
            </a:endParaRPr>
          </a:p>
        </p:txBody>
      </p:sp>
      <p:sp>
        <p:nvSpPr>
          <p:cNvPr id="13" name="Rectangle 12">
            <a:extLst>
              <a:ext uri="{FF2B5EF4-FFF2-40B4-BE49-F238E27FC236}">
                <a16:creationId xmlns:a16="http://schemas.microsoft.com/office/drawing/2014/main" id="{ABA31907-F66B-4C3F-8F53-33A8CA4BDA91}"/>
              </a:ext>
            </a:extLst>
          </p:cNvPr>
          <p:cNvSpPr/>
          <p:nvPr/>
        </p:nvSpPr>
        <p:spPr>
          <a:xfrm>
            <a:off x="9221350" y="4527241"/>
            <a:ext cx="1334020" cy="430887"/>
          </a:xfrm>
          <a:prstGeom prst="rect">
            <a:avLst/>
          </a:prstGeom>
        </p:spPr>
        <p:txBody>
          <a:bodyPr wrap="none">
            <a:spAutoFit/>
          </a:bodyPr>
          <a:lstStyle/>
          <a:p>
            <a:r>
              <a:rPr lang="en-GB" sz="2200" dirty="0" err="1">
                <a:solidFill>
                  <a:schemeClr val="accent1">
                    <a:lumMod val="50000"/>
                  </a:schemeClr>
                </a:solidFill>
                <a:latin typeface="Century Gothic" panose="020B0502020202020204" pitchFamily="34" charset="0"/>
              </a:rPr>
              <a:t>tourisme</a:t>
            </a:r>
            <a:endParaRPr lang="en-GB" sz="2200" dirty="0">
              <a:solidFill>
                <a:schemeClr val="accent1">
                  <a:lumMod val="50000"/>
                </a:schemeClr>
              </a:solidFill>
              <a:latin typeface="Century Gothic" panose="020B0502020202020204" pitchFamily="34" charset="0"/>
            </a:endParaRPr>
          </a:p>
        </p:txBody>
      </p:sp>
      <p:sp>
        <p:nvSpPr>
          <p:cNvPr id="15" name="TextBox 14">
            <a:extLst>
              <a:ext uri="{FF2B5EF4-FFF2-40B4-BE49-F238E27FC236}">
                <a16:creationId xmlns:a16="http://schemas.microsoft.com/office/drawing/2014/main" id="{889F1DDB-D152-4CFF-A852-A394A5C93EA7}"/>
              </a:ext>
            </a:extLst>
          </p:cNvPr>
          <p:cNvSpPr txBox="1"/>
          <p:nvPr/>
        </p:nvSpPr>
        <p:spPr>
          <a:xfrm>
            <a:off x="3907015" y="2279146"/>
            <a:ext cx="2887879" cy="430887"/>
          </a:xfrm>
          <a:prstGeom prst="rect">
            <a:avLst/>
          </a:prstGeom>
          <a:noFill/>
        </p:spPr>
        <p:txBody>
          <a:bodyPr wrap="square" rtlCol="0">
            <a:spAutoFit/>
          </a:bodyPr>
          <a:lstStyle/>
          <a:p>
            <a:pPr algn="ctr"/>
            <a:r>
              <a:rPr lang="en-GB" sz="2200" dirty="0" err="1">
                <a:solidFill>
                  <a:schemeClr val="accent1">
                    <a:lumMod val="50000"/>
                  </a:schemeClr>
                </a:solidFill>
                <a:latin typeface="Century Gothic" panose="020B0502020202020204" pitchFamily="34" charset="0"/>
              </a:rPr>
              <a:t>retourner</a:t>
            </a:r>
            <a:endParaRPr lang="en-GB" sz="2200" dirty="0">
              <a:solidFill>
                <a:schemeClr val="accent1">
                  <a:lumMod val="50000"/>
                </a:schemeClr>
              </a:solidFill>
              <a:latin typeface="Century Gothic" panose="020B0502020202020204" pitchFamily="34" charset="0"/>
            </a:endParaRPr>
          </a:p>
        </p:txBody>
      </p:sp>
      <p:sp>
        <p:nvSpPr>
          <p:cNvPr id="16" name="TextBox 15">
            <a:hlinkClick r:id="" action="ppaction://noaction">
              <a:snd r:embed="rId8" name="révolution.wav"/>
            </a:hlinkClick>
            <a:extLst>
              <a:ext uri="{FF2B5EF4-FFF2-40B4-BE49-F238E27FC236}">
                <a16:creationId xmlns:a16="http://schemas.microsoft.com/office/drawing/2014/main" id="{5C6EA22C-177C-435A-838F-E197A6638AB1}"/>
              </a:ext>
            </a:extLst>
          </p:cNvPr>
          <p:cNvSpPr txBox="1"/>
          <p:nvPr/>
        </p:nvSpPr>
        <p:spPr>
          <a:xfrm>
            <a:off x="6735784" y="2835669"/>
            <a:ext cx="2887879" cy="430887"/>
          </a:xfrm>
          <a:prstGeom prst="rect">
            <a:avLst/>
          </a:prstGeom>
          <a:noFill/>
        </p:spPr>
        <p:txBody>
          <a:bodyPr wrap="square" rtlCol="0">
            <a:spAutoFit/>
          </a:bodyPr>
          <a:lstStyle/>
          <a:p>
            <a:pPr algn="ctr"/>
            <a:r>
              <a:rPr lang="en-GB" sz="2200" dirty="0" err="1">
                <a:solidFill>
                  <a:srgbClr val="EE6000"/>
                </a:solidFill>
                <a:latin typeface="Century Gothic" panose="020B0502020202020204" pitchFamily="34" charset="0"/>
              </a:rPr>
              <a:t>révol</a:t>
            </a:r>
            <a:r>
              <a:rPr lang="en-GB" sz="2200" b="1" dirty="0" err="1">
                <a:solidFill>
                  <a:srgbClr val="EE6000"/>
                </a:solidFill>
                <a:latin typeface="Century Gothic" panose="020B0502020202020204" pitchFamily="34" charset="0"/>
              </a:rPr>
              <a:t>u</a:t>
            </a:r>
            <a:r>
              <a:rPr lang="en-GB" sz="2200" dirty="0" err="1">
                <a:solidFill>
                  <a:srgbClr val="EE6000"/>
                </a:solidFill>
                <a:latin typeface="Century Gothic" panose="020B0502020202020204" pitchFamily="34" charset="0"/>
              </a:rPr>
              <a:t>tion</a:t>
            </a:r>
            <a:endParaRPr lang="en-GB" sz="2200" dirty="0">
              <a:solidFill>
                <a:srgbClr val="EE6000"/>
              </a:solidFill>
              <a:latin typeface="Century Gothic" panose="020B0502020202020204" pitchFamily="34" charset="0"/>
            </a:endParaRPr>
          </a:p>
        </p:txBody>
      </p:sp>
      <p:sp>
        <p:nvSpPr>
          <p:cNvPr id="17" name="Rectangle 16">
            <a:extLst>
              <a:ext uri="{FF2B5EF4-FFF2-40B4-BE49-F238E27FC236}">
                <a16:creationId xmlns:a16="http://schemas.microsoft.com/office/drawing/2014/main" id="{D842445F-1907-4355-BF4C-D3D85D1DCD64}"/>
              </a:ext>
            </a:extLst>
          </p:cNvPr>
          <p:cNvSpPr/>
          <p:nvPr/>
        </p:nvSpPr>
        <p:spPr>
          <a:xfrm>
            <a:off x="7099069" y="5367899"/>
            <a:ext cx="1154483" cy="430887"/>
          </a:xfrm>
          <a:prstGeom prst="rect">
            <a:avLst/>
          </a:prstGeom>
        </p:spPr>
        <p:txBody>
          <a:bodyPr wrap="none">
            <a:spAutoFit/>
          </a:bodyPr>
          <a:lstStyle/>
          <a:p>
            <a:r>
              <a:rPr lang="en-GB" sz="2200" dirty="0">
                <a:solidFill>
                  <a:schemeClr val="accent1">
                    <a:lumMod val="50000"/>
                  </a:schemeClr>
                </a:solidFill>
                <a:latin typeface="Century Gothic" panose="020B0502020202020204" pitchFamily="34" charset="0"/>
              </a:rPr>
              <a:t>couple</a:t>
            </a:r>
          </a:p>
        </p:txBody>
      </p:sp>
      <p:sp>
        <p:nvSpPr>
          <p:cNvPr id="18" name="TextBox 17">
            <a:extLst>
              <a:ext uri="{FF2B5EF4-FFF2-40B4-BE49-F238E27FC236}">
                <a16:creationId xmlns:a16="http://schemas.microsoft.com/office/drawing/2014/main" id="{9AAB58A1-8162-4339-9F5C-238E75715306}"/>
              </a:ext>
            </a:extLst>
          </p:cNvPr>
          <p:cNvSpPr txBox="1"/>
          <p:nvPr/>
        </p:nvSpPr>
        <p:spPr>
          <a:xfrm>
            <a:off x="1334730" y="5545231"/>
            <a:ext cx="1622322"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troupe</a:t>
            </a:r>
          </a:p>
        </p:txBody>
      </p:sp>
      <p:sp>
        <p:nvSpPr>
          <p:cNvPr id="19" name="TextBox 18">
            <a:extLst>
              <a:ext uri="{FF2B5EF4-FFF2-40B4-BE49-F238E27FC236}">
                <a16:creationId xmlns:a16="http://schemas.microsoft.com/office/drawing/2014/main" id="{D562DFD9-507C-4C67-A662-9C9B217D4080}"/>
              </a:ext>
            </a:extLst>
          </p:cNvPr>
          <p:cNvSpPr txBox="1"/>
          <p:nvPr/>
        </p:nvSpPr>
        <p:spPr>
          <a:xfrm>
            <a:off x="9436981" y="3266556"/>
            <a:ext cx="2887879" cy="430887"/>
          </a:xfrm>
          <a:prstGeom prst="rect">
            <a:avLst/>
          </a:prstGeom>
          <a:noFill/>
        </p:spPr>
        <p:txBody>
          <a:bodyPr wrap="square" rtlCol="0">
            <a:spAutoFit/>
          </a:bodyPr>
          <a:lstStyle/>
          <a:p>
            <a:pPr algn="ctr"/>
            <a:r>
              <a:rPr lang="en-GB" sz="2200" dirty="0" err="1">
                <a:solidFill>
                  <a:schemeClr val="accent1">
                    <a:lumMod val="50000"/>
                  </a:schemeClr>
                </a:solidFill>
                <a:latin typeface="Century Gothic" panose="020B0502020202020204" pitchFamily="34" charset="0"/>
              </a:rPr>
              <a:t>journaliste</a:t>
            </a:r>
            <a:endParaRPr lang="en-GB" sz="2200" dirty="0">
              <a:solidFill>
                <a:schemeClr val="accent1">
                  <a:lumMod val="50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B2179932-9696-4870-8C24-D3B97DECFDC6}"/>
              </a:ext>
            </a:extLst>
          </p:cNvPr>
          <p:cNvSpPr txBox="1"/>
          <p:nvPr/>
        </p:nvSpPr>
        <p:spPr>
          <a:xfrm>
            <a:off x="9221350" y="5552745"/>
            <a:ext cx="2887879"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cousin</a:t>
            </a:r>
          </a:p>
        </p:txBody>
      </p:sp>
      <p:sp>
        <p:nvSpPr>
          <p:cNvPr id="22" name="TextBox 21">
            <a:extLst>
              <a:ext uri="{FF2B5EF4-FFF2-40B4-BE49-F238E27FC236}">
                <a16:creationId xmlns:a16="http://schemas.microsoft.com/office/drawing/2014/main" id="{832C8B02-186C-4FD5-9520-C2A457A117DA}"/>
              </a:ext>
            </a:extLst>
          </p:cNvPr>
          <p:cNvSpPr txBox="1"/>
          <p:nvPr/>
        </p:nvSpPr>
        <p:spPr>
          <a:xfrm>
            <a:off x="1894825" y="2236284"/>
            <a:ext cx="1622322"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routine</a:t>
            </a:r>
          </a:p>
        </p:txBody>
      </p:sp>
      <p:sp>
        <p:nvSpPr>
          <p:cNvPr id="23" name="Rectangle 22">
            <a:extLst>
              <a:ext uri="{FF2B5EF4-FFF2-40B4-BE49-F238E27FC236}">
                <a16:creationId xmlns:a16="http://schemas.microsoft.com/office/drawing/2014/main" id="{911365C8-1A85-4B4B-9549-3CBCDA704A32}"/>
              </a:ext>
            </a:extLst>
          </p:cNvPr>
          <p:cNvSpPr/>
          <p:nvPr/>
        </p:nvSpPr>
        <p:spPr>
          <a:xfrm>
            <a:off x="9221350" y="1418634"/>
            <a:ext cx="1431802" cy="430887"/>
          </a:xfrm>
          <a:prstGeom prst="rect">
            <a:avLst/>
          </a:prstGeom>
        </p:spPr>
        <p:txBody>
          <a:bodyPr wrap="none">
            <a:spAutoFit/>
          </a:bodyPr>
          <a:lstStyle/>
          <a:p>
            <a:r>
              <a:rPr lang="en-GB" sz="2200" dirty="0">
                <a:solidFill>
                  <a:schemeClr val="accent1">
                    <a:lumMod val="50000"/>
                  </a:schemeClr>
                </a:solidFill>
                <a:latin typeface="Century Gothic" panose="020B0502020202020204" pitchFamily="34" charset="0"/>
              </a:rPr>
              <a:t>boutique</a:t>
            </a:r>
          </a:p>
        </p:txBody>
      </p:sp>
      <p:sp>
        <p:nvSpPr>
          <p:cNvPr id="24" name="Rectangle 23">
            <a:hlinkClick r:id="" action="ppaction://noaction">
              <a:snd r:embed="rId9" name="musée.wav"/>
            </a:hlinkClick>
            <a:extLst>
              <a:ext uri="{FF2B5EF4-FFF2-40B4-BE49-F238E27FC236}">
                <a16:creationId xmlns:a16="http://schemas.microsoft.com/office/drawing/2014/main" id="{CF8B6BB0-3080-4FDA-9390-8A44E3EC946E}"/>
              </a:ext>
            </a:extLst>
          </p:cNvPr>
          <p:cNvSpPr/>
          <p:nvPr/>
        </p:nvSpPr>
        <p:spPr>
          <a:xfrm>
            <a:off x="10297175" y="2269161"/>
            <a:ext cx="1095172" cy="430887"/>
          </a:xfrm>
          <a:prstGeom prst="rect">
            <a:avLst/>
          </a:prstGeom>
        </p:spPr>
        <p:txBody>
          <a:bodyPr wrap="none">
            <a:spAutoFit/>
          </a:bodyPr>
          <a:lstStyle/>
          <a:p>
            <a:r>
              <a:rPr lang="en-GB" sz="2200" dirty="0" err="1">
                <a:solidFill>
                  <a:srgbClr val="EE6000"/>
                </a:solidFill>
                <a:latin typeface="Century Gothic" panose="020B0502020202020204" pitchFamily="34" charset="0"/>
              </a:rPr>
              <a:t>m</a:t>
            </a:r>
            <a:r>
              <a:rPr lang="en-GB" sz="2200" b="1" dirty="0" err="1">
                <a:solidFill>
                  <a:srgbClr val="EE6000"/>
                </a:solidFill>
                <a:latin typeface="Century Gothic" panose="020B0502020202020204" pitchFamily="34" charset="0"/>
              </a:rPr>
              <a:t>u</a:t>
            </a:r>
            <a:r>
              <a:rPr lang="en-GB" sz="2200" dirty="0" err="1">
                <a:solidFill>
                  <a:srgbClr val="EE6000"/>
                </a:solidFill>
                <a:latin typeface="Century Gothic" panose="020B0502020202020204" pitchFamily="34" charset="0"/>
              </a:rPr>
              <a:t>sée</a:t>
            </a:r>
            <a:endParaRPr lang="en-GB" sz="2200" dirty="0">
              <a:solidFill>
                <a:srgbClr val="EE6000"/>
              </a:solidFill>
              <a:latin typeface="Century Gothic" panose="020B0502020202020204" pitchFamily="34" charset="0"/>
            </a:endParaRPr>
          </a:p>
        </p:txBody>
      </p:sp>
      <p:sp>
        <p:nvSpPr>
          <p:cNvPr id="25" name="Rectangle 24">
            <a:hlinkClick r:id="" action="ppaction://noaction">
              <a:snd r:embed="rId10" name="pollution.wav"/>
            </a:hlinkClick>
            <a:extLst>
              <a:ext uri="{FF2B5EF4-FFF2-40B4-BE49-F238E27FC236}">
                <a16:creationId xmlns:a16="http://schemas.microsoft.com/office/drawing/2014/main" id="{D69B704A-47D8-4D6E-A64B-1DA7D8A2A89F}"/>
              </a:ext>
            </a:extLst>
          </p:cNvPr>
          <p:cNvSpPr/>
          <p:nvPr/>
        </p:nvSpPr>
        <p:spPr>
          <a:xfrm>
            <a:off x="7212304" y="1603585"/>
            <a:ext cx="1378631" cy="430887"/>
          </a:xfrm>
          <a:prstGeom prst="rect">
            <a:avLst/>
          </a:prstGeom>
        </p:spPr>
        <p:txBody>
          <a:bodyPr wrap="square">
            <a:spAutoFit/>
          </a:bodyPr>
          <a:lstStyle/>
          <a:p>
            <a:r>
              <a:rPr lang="en-GB" sz="2200" dirty="0">
                <a:solidFill>
                  <a:srgbClr val="EE6000"/>
                </a:solidFill>
                <a:latin typeface="Century Gothic" panose="020B0502020202020204" pitchFamily="34" charset="0"/>
              </a:rPr>
              <a:t>poll</a:t>
            </a:r>
            <a:r>
              <a:rPr lang="en-GB" sz="2200" b="1" dirty="0">
                <a:solidFill>
                  <a:srgbClr val="EE6000"/>
                </a:solidFill>
                <a:latin typeface="Century Gothic" panose="020B0502020202020204" pitchFamily="34" charset="0"/>
              </a:rPr>
              <a:t>u</a:t>
            </a:r>
            <a:r>
              <a:rPr lang="en-GB" sz="2200" dirty="0">
                <a:solidFill>
                  <a:srgbClr val="EE6000"/>
                </a:solidFill>
                <a:latin typeface="Century Gothic" panose="020B0502020202020204" pitchFamily="34" charset="0"/>
              </a:rPr>
              <a:t>tion</a:t>
            </a:r>
          </a:p>
        </p:txBody>
      </p:sp>
      <p:sp>
        <p:nvSpPr>
          <p:cNvPr id="27" name="TextBox 26">
            <a:hlinkClick r:id="" action="ppaction://noaction">
              <a:snd r:embed="rId11" name="multiple.wav"/>
            </a:hlinkClick>
            <a:extLst>
              <a:ext uri="{FF2B5EF4-FFF2-40B4-BE49-F238E27FC236}">
                <a16:creationId xmlns:a16="http://schemas.microsoft.com/office/drawing/2014/main" id="{D94ECE92-B56F-4EB5-A52D-D05AFBBB6FE7}"/>
              </a:ext>
            </a:extLst>
          </p:cNvPr>
          <p:cNvSpPr txBox="1"/>
          <p:nvPr/>
        </p:nvSpPr>
        <p:spPr>
          <a:xfrm>
            <a:off x="4089862" y="5718349"/>
            <a:ext cx="2887879" cy="430887"/>
          </a:xfrm>
          <a:prstGeom prst="rect">
            <a:avLst/>
          </a:prstGeom>
          <a:noFill/>
        </p:spPr>
        <p:txBody>
          <a:bodyPr wrap="square" rtlCol="0">
            <a:spAutoFit/>
          </a:bodyPr>
          <a:lstStyle/>
          <a:p>
            <a:pPr algn="ctr"/>
            <a:r>
              <a:rPr lang="en-GB" sz="2200" dirty="0">
                <a:solidFill>
                  <a:schemeClr val="accent2">
                    <a:lumMod val="75000"/>
                  </a:schemeClr>
                </a:solidFill>
                <a:latin typeface="Century Gothic" panose="020B0502020202020204" pitchFamily="34" charset="0"/>
              </a:rPr>
              <a:t>m</a:t>
            </a:r>
            <a:r>
              <a:rPr lang="en-GB" sz="2200" b="1" dirty="0">
                <a:solidFill>
                  <a:schemeClr val="accent2">
                    <a:lumMod val="75000"/>
                  </a:schemeClr>
                </a:solidFill>
                <a:latin typeface="Century Gothic" panose="020B0502020202020204" pitchFamily="34" charset="0"/>
              </a:rPr>
              <a:t>u</a:t>
            </a:r>
            <a:r>
              <a:rPr lang="en-GB" sz="2200" dirty="0">
                <a:solidFill>
                  <a:schemeClr val="accent2">
                    <a:lumMod val="75000"/>
                  </a:schemeClr>
                </a:solidFill>
                <a:latin typeface="Century Gothic" panose="020B0502020202020204" pitchFamily="34" charset="0"/>
              </a:rPr>
              <a:t>ltiple</a:t>
            </a:r>
          </a:p>
        </p:txBody>
      </p:sp>
      <p:sp>
        <p:nvSpPr>
          <p:cNvPr id="28" name="TextBox 27">
            <a:hlinkClick r:id="" action="ppaction://noaction">
              <a:snd r:embed="rId12" name="budget.wav"/>
            </a:hlinkClick>
            <a:extLst>
              <a:ext uri="{FF2B5EF4-FFF2-40B4-BE49-F238E27FC236}">
                <a16:creationId xmlns:a16="http://schemas.microsoft.com/office/drawing/2014/main" id="{B244891C-9559-4EBD-B7CC-EB8BC019FED1}"/>
              </a:ext>
            </a:extLst>
          </p:cNvPr>
          <p:cNvSpPr txBox="1"/>
          <p:nvPr/>
        </p:nvSpPr>
        <p:spPr>
          <a:xfrm>
            <a:off x="385917" y="4476699"/>
            <a:ext cx="1622322" cy="430887"/>
          </a:xfrm>
          <a:prstGeom prst="rect">
            <a:avLst/>
          </a:prstGeom>
          <a:noFill/>
        </p:spPr>
        <p:txBody>
          <a:bodyPr wrap="square" rtlCol="0">
            <a:spAutoFit/>
          </a:bodyPr>
          <a:lstStyle/>
          <a:p>
            <a:pPr algn="ctr"/>
            <a:r>
              <a:rPr lang="en-GB" sz="2200" dirty="0">
                <a:solidFill>
                  <a:schemeClr val="accent2">
                    <a:lumMod val="75000"/>
                  </a:schemeClr>
                </a:solidFill>
                <a:latin typeface="Century Gothic" panose="020B0502020202020204" pitchFamily="34" charset="0"/>
              </a:rPr>
              <a:t>b</a:t>
            </a:r>
            <a:r>
              <a:rPr lang="en-GB" sz="2200" b="1" dirty="0">
                <a:solidFill>
                  <a:schemeClr val="accent2">
                    <a:lumMod val="75000"/>
                  </a:schemeClr>
                </a:solidFill>
                <a:latin typeface="Century Gothic" panose="020B0502020202020204" pitchFamily="34" charset="0"/>
              </a:rPr>
              <a:t>u</a:t>
            </a:r>
            <a:r>
              <a:rPr lang="en-GB" sz="2200" dirty="0">
                <a:solidFill>
                  <a:schemeClr val="accent2">
                    <a:lumMod val="75000"/>
                  </a:schemeClr>
                </a:solidFill>
                <a:latin typeface="Century Gothic" panose="020B0502020202020204" pitchFamily="34" charset="0"/>
              </a:rPr>
              <a:t>dget</a:t>
            </a:r>
          </a:p>
        </p:txBody>
      </p:sp>
      <p:sp>
        <p:nvSpPr>
          <p:cNvPr id="6" name="Title 5">
            <a:extLst>
              <a:ext uri="{FF2B5EF4-FFF2-40B4-BE49-F238E27FC236}">
                <a16:creationId xmlns:a16="http://schemas.microsoft.com/office/drawing/2014/main" id="{B76F5609-D7C4-4228-B3CD-1455777B7B37}"/>
              </a:ext>
            </a:extLst>
          </p:cNvPr>
          <p:cNvSpPr>
            <a:spLocks noGrp="1"/>
          </p:cNvSpPr>
          <p:nvPr>
            <p:ph type="title"/>
          </p:nvPr>
        </p:nvSpPr>
        <p:spPr>
          <a:xfrm>
            <a:off x="838200" y="443074"/>
            <a:ext cx="4427184" cy="561640"/>
          </a:xfrm>
        </p:spPr>
        <p:txBody>
          <a:bodyPr>
            <a:normAutofit fontScale="90000"/>
          </a:bodyPr>
          <a:lstStyle/>
          <a:p>
            <a:r>
              <a:rPr lang="fr-FR" dirty="0"/>
              <a:t>Phonétique </a:t>
            </a:r>
          </a:p>
        </p:txBody>
      </p:sp>
      <p:pic>
        <p:nvPicPr>
          <p:cNvPr id="32" name="Picture 31" descr="background rectangle">
            <a:extLst>
              <a:ext uri="{FF2B5EF4-FFF2-40B4-BE49-F238E27FC236}">
                <a16:creationId xmlns:a16="http://schemas.microsoft.com/office/drawing/2014/main" id="{5275D9B3-5F33-4260-8A44-32834AB93E25}"/>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A1E2E354-8A91-4E43-8142-E3117C7AF32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a:solidFill>
                  <a:schemeClr val="bg1"/>
                </a:solidFill>
              </a:rPr>
              <a:t>Phonétique  </a:t>
            </a:r>
            <a:endParaRPr lang="en-GB" sz="3600" b="1" dirty="0">
              <a:solidFill>
                <a:schemeClr val="bg1"/>
              </a:solidFill>
            </a:endParaRPr>
          </a:p>
        </p:txBody>
      </p:sp>
      <p:sp>
        <p:nvSpPr>
          <p:cNvPr id="12" name="Rounded Rectangle 46">
            <a:extLst>
              <a:ext uri="{FF2B5EF4-FFF2-40B4-BE49-F238E27FC236}">
                <a16:creationId xmlns:a16="http://schemas.microsoft.com/office/drawing/2014/main" id="{EAF1A2C0-DB85-4C06-B661-9FFDFC1DB16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88738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A6968E1-435A-42CC-9E77-F434A76214CE}"/>
              </a:ext>
            </a:extLst>
          </p:cNvPr>
          <p:cNvSpPr txBox="1"/>
          <p:nvPr/>
        </p:nvSpPr>
        <p:spPr>
          <a:xfrm>
            <a:off x="210939" y="1219305"/>
            <a:ext cx="11555219" cy="430887"/>
          </a:xfrm>
          <a:prstGeom prst="rect">
            <a:avLst/>
          </a:prstGeom>
          <a:noFill/>
        </p:spPr>
        <p:txBody>
          <a:bodyPr wrap="square" rtlCol="0">
            <a:spAutoFit/>
          </a:bodyPr>
          <a:lstStyle/>
          <a:p>
            <a:r>
              <a:rPr lang="en-GB" sz="2200" dirty="0" err="1">
                <a:solidFill>
                  <a:srgbClr val="1F4E79"/>
                </a:solidFill>
                <a:latin typeface="Century Gothic" panose="020B0502020202020204" pitchFamily="34" charset="0"/>
              </a:rPr>
              <a:t>Ecris</a:t>
            </a:r>
            <a:r>
              <a:rPr lang="en-GB" sz="2200" dirty="0">
                <a:solidFill>
                  <a:srgbClr val="1F4E79"/>
                </a:solidFill>
                <a:latin typeface="Century Gothic" panose="020B0502020202020204" pitchFamily="34" charset="0"/>
              </a:rPr>
              <a:t> six mots </a:t>
            </a:r>
            <a:r>
              <a:rPr lang="en-GB" sz="2200" dirty="0" err="1">
                <a:solidFill>
                  <a:srgbClr val="1F4E79"/>
                </a:solidFill>
                <a:latin typeface="Century Gothic" panose="020B0502020202020204" pitchFamily="34" charset="0"/>
              </a:rPr>
              <a:t>en</a:t>
            </a:r>
            <a:r>
              <a:rPr lang="en-GB" sz="2200" dirty="0">
                <a:solidFill>
                  <a:srgbClr val="1F4E79"/>
                </a:solidFill>
                <a:latin typeface="Century Gothic" panose="020B0502020202020204" pitchFamily="34" charset="0"/>
              </a:rPr>
              <a:t> </a:t>
            </a:r>
            <a:r>
              <a:rPr lang="en-GB" sz="2200" b="1" dirty="0" err="1">
                <a:solidFill>
                  <a:srgbClr val="1F4E79"/>
                </a:solidFill>
                <a:latin typeface="Century Gothic" panose="020B0502020202020204" pitchFamily="34" charset="0"/>
              </a:rPr>
              <a:t>anglais</a:t>
            </a:r>
            <a:r>
              <a:rPr lang="en-GB" sz="2200" b="1" dirty="0">
                <a:solidFill>
                  <a:srgbClr val="1F4E79"/>
                </a:solidFill>
                <a:latin typeface="Century Gothic" panose="020B0502020202020204" pitchFamily="34" charset="0"/>
              </a:rPr>
              <a:t>.</a:t>
            </a:r>
            <a:endParaRPr lang="en-GB" sz="2200" dirty="0">
              <a:solidFill>
                <a:srgbClr val="1F4E79"/>
              </a:solidFill>
              <a:latin typeface="Century Gothic" panose="020B0502020202020204" pitchFamily="34" charset="0"/>
            </a:endParaRPr>
          </a:p>
        </p:txBody>
      </p:sp>
      <p:sp>
        <p:nvSpPr>
          <p:cNvPr id="19" name="Google Shape;146;p2">
            <a:extLst>
              <a:ext uri="{FF2B5EF4-FFF2-40B4-BE49-F238E27FC236}">
                <a16:creationId xmlns:a16="http://schemas.microsoft.com/office/drawing/2014/main" id="{32C4B66F-B40C-4685-B6B2-64FBAE2E24A4}"/>
              </a:ext>
            </a:extLst>
          </p:cNvPr>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spcBef>
                <a:spcPts val="0"/>
              </a:spcBef>
              <a:buClr>
                <a:prstClr val="white"/>
              </a:buClr>
              <a:buSzPts val="3600"/>
              <a:defRPr/>
            </a:pPr>
            <a:r>
              <a:rPr lang="en-GB" sz="3200" b="1" dirty="0">
                <a:solidFill>
                  <a:prstClr val="white"/>
                </a:solidFill>
              </a:rPr>
              <a:t>Lotto! (3/4)</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pic>
        <p:nvPicPr>
          <p:cNvPr id="21" name="Picture 2" descr="Boy Face Cartoon Clip Art">
            <a:extLst>
              <a:ext uri="{FF2B5EF4-FFF2-40B4-BE49-F238E27FC236}">
                <a16:creationId xmlns:a16="http://schemas.microsoft.com/office/drawing/2014/main" id="{1CBC68A5-4375-4C07-BDF1-6CC753814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2873" y="3719973"/>
            <a:ext cx="1472148" cy="1694682"/>
          </a:xfrm>
          <a:prstGeom prst="rect">
            <a:avLst/>
          </a:prstGeom>
          <a:noFill/>
          <a:extLst>
            <a:ext uri="{909E8E84-426E-40DD-AFC4-6F175D3DCCD1}">
              <a14:hiddenFill xmlns:a14="http://schemas.microsoft.com/office/drawing/2010/main">
                <a:solidFill>
                  <a:srgbClr val="FFFFFF"/>
                </a:solidFill>
              </a14:hiddenFill>
            </a:ext>
          </a:extLst>
        </p:spPr>
      </p:pic>
      <p:sp>
        <p:nvSpPr>
          <p:cNvPr id="22" name="Speech Bubble: Oval 21">
            <a:extLst>
              <a:ext uri="{FF2B5EF4-FFF2-40B4-BE49-F238E27FC236}">
                <a16:creationId xmlns:a16="http://schemas.microsoft.com/office/drawing/2014/main" id="{C33FEC05-401A-4789-A7D7-CF6DC226EB36}"/>
              </a:ext>
            </a:extLst>
          </p:cNvPr>
          <p:cNvSpPr/>
          <p:nvPr/>
        </p:nvSpPr>
        <p:spPr>
          <a:xfrm>
            <a:off x="9661014" y="1846975"/>
            <a:ext cx="1933575" cy="1304925"/>
          </a:xfrm>
          <a:prstGeom prst="wedgeEllipseCallout">
            <a:avLst>
              <a:gd name="adj1" fmla="val -19561"/>
              <a:gd name="adj2" fmla="val 77663"/>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latin typeface="Century Gothic" panose="020B0502020202020204" pitchFamily="34" charset="0"/>
              </a:rPr>
              <a:t>Lotto!</a:t>
            </a:r>
          </a:p>
        </p:txBody>
      </p:sp>
      <p:graphicFrame>
        <p:nvGraphicFramePr>
          <p:cNvPr id="12" name="Table 2">
            <a:extLst>
              <a:ext uri="{FF2B5EF4-FFF2-40B4-BE49-F238E27FC236}">
                <a16:creationId xmlns:a16="http://schemas.microsoft.com/office/drawing/2014/main" id="{84F90F53-2F5F-4C98-99F4-088FDA3FD480}"/>
              </a:ext>
            </a:extLst>
          </p:cNvPr>
          <p:cNvGraphicFramePr>
            <a:graphicFrameLocks noGrp="1"/>
          </p:cNvGraphicFramePr>
          <p:nvPr>
            <p:extLst>
              <p:ext uri="{D42A27DB-BD31-4B8C-83A1-F6EECF244321}">
                <p14:modId xmlns:p14="http://schemas.microsoft.com/office/powerpoint/2010/main" val="3041159423"/>
              </p:ext>
            </p:extLst>
          </p:nvPr>
        </p:nvGraphicFramePr>
        <p:xfrm>
          <a:off x="1155336" y="2141746"/>
          <a:ext cx="6291141" cy="3607009"/>
        </p:xfrm>
        <a:graphic>
          <a:graphicData uri="http://schemas.openxmlformats.org/drawingml/2006/table">
            <a:tbl>
              <a:tblPr firstRow="1" bandRow="1">
                <a:tableStyleId>{7436B53B-AF2B-4ED9-AE7D-DA19A883150E}</a:tableStyleId>
              </a:tblPr>
              <a:tblGrid>
                <a:gridCol w="2097047">
                  <a:extLst>
                    <a:ext uri="{9D8B030D-6E8A-4147-A177-3AD203B41FA5}">
                      <a16:colId xmlns:a16="http://schemas.microsoft.com/office/drawing/2014/main" val="2629683914"/>
                    </a:ext>
                  </a:extLst>
                </a:gridCol>
                <a:gridCol w="2097047">
                  <a:extLst>
                    <a:ext uri="{9D8B030D-6E8A-4147-A177-3AD203B41FA5}">
                      <a16:colId xmlns:a16="http://schemas.microsoft.com/office/drawing/2014/main" val="2939827533"/>
                    </a:ext>
                  </a:extLst>
                </a:gridCol>
                <a:gridCol w="2097047">
                  <a:extLst>
                    <a:ext uri="{9D8B030D-6E8A-4147-A177-3AD203B41FA5}">
                      <a16:colId xmlns:a16="http://schemas.microsoft.com/office/drawing/2014/main" val="2998707613"/>
                    </a:ext>
                  </a:extLst>
                </a:gridCol>
              </a:tblGrid>
              <a:tr h="710353">
                <a:tc gridSpan="3">
                  <a:txBody>
                    <a:bodyPr/>
                    <a:lstStyle/>
                    <a:p>
                      <a:pPr algn="ctr"/>
                      <a:r>
                        <a:rPr lang="en-GB" sz="3000" b="1" dirty="0">
                          <a:solidFill>
                            <a:schemeClr val="accent1">
                              <a:lumMod val="50000"/>
                            </a:schemeClr>
                          </a:solidFill>
                          <a:latin typeface="Century Gothic" panose="020B0502020202020204" pitchFamily="34" charset="0"/>
                        </a:rPr>
                        <a:t>Lotto</a:t>
                      </a:r>
                    </a:p>
                  </a:txBody>
                  <a:tcPr/>
                </a:tc>
                <a:tc hMerge="1">
                  <a:txBody>
                    <a:bodyPr/>
                    <a:lstStyle/>
                    <a:p>
                      <a:pPr algn="ctr"/>
                      <a:endParaRPr lang="en-GB" sz="3000" b="1" dirty="0">
                        <a:solidFill>
                          <a:schemeClr val="accent1">
                            <a:lumMod val="50000"/>
                          </a:schemeClr>
                        </a:solidFill>
                        <a:latin typeface="Century Gothic" panose="020B0502020202020204" pitchFamily="34" charset="0"/>
                      </a:endParaRPr>
                    </a:p>
                  </a:txBody>
                  <a:tcPr/>
                </a:tc>
                <a:tc hMerge="1">
                  <a:txBody>
                    <a:bodyPr/>
                    <a:lstStyle/>
                    <a:p>
                      <a:pPr algn="ctr"/>
                      <a:endParaRPr lang="en-GB" sz="3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339504912"/>
                  </a:ext>
                </a:extLst>
              </a:tr>
              <a:tr h="1448328">
                <a:tc>
                  <a:txBody>
                    <a:bodyPr/>
                    <a:lstStyle/>
                    <a:p>
                      <a:pPr algn="ctr"/>
                      <a:endParaRPr lang="en-GB" sz="2800" dirty="0">
                        <a:solidFill>
                          <a:schemeClr val="accent1">
                            <a:lumMod val="50000"/>
                          </a:schemeClr>
                        </a:solidFill>
                        <a:latin typeface="Century Gothic" panose="020B0502020202020204" pitchFamily="34" charset="0"/>
                      </a:endParaRPr>
                    </a:p>
                  </a:txBody>
                  <a:tcPr/>
                </a:tc>
                <a:tc>
                  <a:txBody>
                    <a:bodyPr/>
                    <a:lstStyle/>
                    <a:p>
                      <a:pPr algn="ctr"/>
                      <a:endParaRPr lang="en-GB" sz="2600" dirty="0">
                        <a:solidFill>
                          <a:schemeClr val="accent1">
                            <a:lumMod val="50000"/>
                          </a:schemeClr>
                        </a:solidFill>
                        <a:latin typeface="Century Gothic" panose="020B0502020202020204" pitchFamily="34" charset="0"/>
                      </a:endParaRPr>
                    </a:p>
                  </a:txBody>
                  <a:tcPr/>
                </a:tc>
                <a:tc>
                  <a:txBody>
                    <a:bodyPr/>
                    <a:lstStyle/>
                    <a:p>
                      <a:pPr algn="ctr"/>
                      <a:endParaRPr lang="en-GB" sz="28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565156925"/>
                  </a:ext>
                </a:extLst>
              </a:tr>
              <a:tr h="1448328">
                <a:tc>
                  <a:txBody>
                    <a:bodyPr/>
                    <a:lstStyle/>
                    <a:p>
                      <a:pPr algn="ctr"/>
                      <a:endParaRPr lang="en-GB" sz="2800" dirty="0">
                        <a:solidFill>
                          <a:schemeClr val="accent1">
                            <a:lumMod val="50000"/>
                          </a:schemeClr>
                        </a:solidFill>
                        <a:latin typeface="Century Gothic" panose="020B0502020202020204" pitchFamily="34" charset="0"/>
                      </a:endParaRPr>
                    </a:p>
                  </a:txBody>
                  <a:tcPr/>
                </a:tc>
                <a:tc>
                  <a:txBody>
                    <a:bodyPr/>
                    <a:lstStyle/>
                    <a:p>
                      <a:pPr algn="ctr"/>
                      <a:endParaRPr lang="en-GB" sz="2800" dirty="0">
                        <a:solidFill>
                          <a:schemeClr val="accent1">
                            <a:lumMod val="50000"/>
                          </a:schemeClr>
                        </a:solidFill>
                        <a:latin typeface="Century Gothic" panose="020B0502020202020204" pitchFamily="34" charset="0"/>
                      </a:endParaRPr>
                    </a:p>
                  </a:txBody>
                  <a:tcPr/>
                </a:tc>
                <a:tc>
                  <a:txBody>
                    <a:bodyPr/>
                    <a:lstStyle/>
                    <a:p>
                      <a:pPr algn="ctr"/>
                      <a:endParaRPr lang="en-GB" sz="28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975367227"/>
                  </a:ext>
                </a:extLst>
              </a:tr>
            </a:tbl>
          </a:graphicData>
        </a:graphic>
      </p:graphicFrame>
      <p:pic>
        <p:nvPicPr>
          <p:cNvPr id="9" name="Picture 8" descr="background rectangle">
            <a:extLst>
              <a:ext uri="{FF2B5EF4-FFF2-40B4-BE49-F238E27FC236}">
                <a16:creationId xmlns:a16="http://schemas.microsoft.com/office/drawing/2014/main" id="{D22561C7-0845-4FF1-9BE1-20220E0D0FA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2C5F6DC4-C600-4032-AC3D-9D480584DC4A}"/>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Lotto ! 3/4</a:t>
            </a:r>
          </a:p>
        </p:txBody>
      </p:sp>
      <p:sp>
        <p:nvSpPr>
          <p:cNvPr id="2" name="Rounded Rectangle 46">
            <a:extLst>
              <a:ext uri="{FF2B5EF4-FFF2-40B4-BE49-F238E27FC236}">
                <a16:creationId xmlns:a16="http://schemas.microsoft.com/office/drawing/2014/main" id="{DC835B85-8A2C-479F-AA75-A656E35033DB}"/>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1409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A6968E1-435A-42CC-9E77-F434A76214CE}"/>
              </a:ext>
            </a:extLst>
          </p:cNvPr>
          <p:cNvSpPr txBox="1"/>
          <p:nvPr/>
        </p:nvSpPr>
        <p:spPr>
          <a:xfrm>
            <a:off x="210939" y="1219305"/>
            <a:ext cx="11555219" cy="430887"/>
          </a:xfrm>
          <a:prstGeom prst="rect">
            <a:avLst/>
          </a:prstGeom>
          <a:noFill/>
        </p:spPr>
        <p:txBody>
          <a:bodyPr wrap="square" rtlCol="0">
            <a:spAutoFit/>
          </a:bodyPr>
          <a:lstStyle/>
          <a:p>
            <a:r>
              <a:rPr lang="en-GB" sz="2200" dirty="0" err="1">
                <a:solidFill>
                  <a:srgbClr val="1F4E79"/>
                </a:solidFill>
                <a:latin typeface="Century Gothic" panose="020B0502020202020204" pitchFamily="34" charset="0"/>
              </a:rPr>
              <a:t>Ecris</a:t>
            </a:r>
            <a:r>
              <a:rPr lang="en-GB" sz="2200" dirty="0">
                <a:solidFill>
                  <a:srgbClr val="1F4E79"/>
                </a:solidFill>
                <a:latin typeface="Century Gothic" panose="020B0502020202020204" pitchFamily="34" charset="0"/>
              </a:rPr>
              <a:t> six mots </a:t>
            </a:r>
            <a:r>
              <a:rPr lang="en-GB" sz="2200" dirty="0" err="1">
                <a:solidFill>
                  <a:srgbClr val="1F4E79"/>
                </a:solidFill>
                <a:latin typeface="Century Gothic" panose="020B0502020202020204" pitchFamily="34" charset="0"/>
              </a:rPr>
              <a:t>en</a:t>
            </a:r>
            <a:r>
              <a:rPr lang="en-GB" sz="2200" dirty="0">
                <a:solidFill>
                  <a:srgbClr val="1F4E79"/>
                </a:solidFill>
                <a:latin typeface="Century Gothic" panose="020B0502020202020204" pitchFamily="34" charset="0"/>
              </a:rPr>
              <a:t> </a:t>
            </a:r>
            <a:r>
              <a:rPr lang="en-GB" sz="2200" b="1" dirty="0" err="1">
                <a:solidFill>
                  <a:srgbClr val="1F4E79"/>
                </a:solidFill>
                <a:latin typeface="Century Gothic" panose="020B0502020202020204" pitchFamily="34" charset="0"/>
              </a:rPr>
              <a:t>français</a:t>
            </a:r>
            <a:r>
              <a:rPr lang="en-GB" sz="2200" b="1" dirty="0">
                <a:solidFill>
                  <a:srgbClr val="1F4E79"/>
                </a:solidFill>
                <a:latin typeface="Century Gothic" panose="020B0502020202020204" pitchFamily="34" charset="0"/>
              </a:rPr>
              <a:t>.</a:t>
            </a:r>
            <a:endParaRPr lang="en-GB" sz="2200" dirty="0">
              <a:solidFill>
                <a:srgbClr val="1F4E79"/>
              </a:solidFill>
              <a:latin typeface="Century Gothic" panose="020B0502020202020204" pitchFamily="34" charset="0"/>
            </a:endParaRPr>
          </a:p>
        </p:txBody>
      </p:sp>
      <p:sp>
        <p:nvSpPr>
          <p:cNvPr id="19" name="Google Shape;146;p2">
            <a:extLst>
              <a:ext uri="{FF2B5EF4-FFF2-40B4-BE49-F238E27FC236}">
                <a16:creationId xmlns:a16="http://schemas.microsoft.com/office/drawing/2014/main" id="{32C4B66F-B40C-4685-B6B2-64FBAE2E24A4}"/>
              </a:ext>
            </a:extLst>
          </p:cNvPr>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spcBef>
                <a:spcPts val="0"/>
              </a:spcBef>
              <a:buClr>
                <a:prstClr val="white"/>
              </a:buClr>
              <a:buSzPts val="3600"/>
              <a:defRPr/>
            </a:pPr>
            <a:r>
              <a:rPr lang="en-GB" sz="3200" b="1" dirty="0">
                <a:solidFill>
                  <a:prstClr val="white"/>
                </a:solidFill>
              </a:rPr>
              <a:t>Lotto! (4/4)</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pic>
        <p:nvPicPr>
          <p:cNvPr id="21" name="Picture 2" descr="Boy Face Cartoon Clip Art">
            <a:extLst>
              <a:ext uri="{FF2B5EF4-FFF2-40B4-BE49-F238E27FC236}">
                <a16:creationId xmlns:a16="http://schemas.microsoft.com/office/drawing/2014/main" id="{1CBC68A5-4375-4C07-BDF1-6CC753814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2873" y="3719973"/>
            <a:ext cx="1472148" cy="1694682"/>
          </a:xfrm>
          <a:prstGeom prst="rect">
            <a:avLst/>
          </a:prstGeom>
          <a:noFill/>
          <a:extLst>
            <a:ext uri="{909E8E84-426E-40DD-AFC4-6F175D3DCCD1}">
              <a14:hiddenFill xmlns:a14="http://schemas.microsoft.com/office/drawing/2010/main">
                <a:solidFill>
                  <a:srgbClr val="FFFFFF"/>
                </a:solidFill>
              </a14:hiddenFill>
            </a:ext>
          </a:extLst>
        </p:spPr>
      </p:pic>
      <p:sp>
        <p:nvSpPr>
          <p:cNvPr id="22" name="Speech Bubble: Oval 21">
            <a:extLst>
              <a:ext uri="{FF2B5EF4-FFF2-40B4-BE49-F238E27FC236}">
                <a16:creationId xmlns:a16="http://schemas.microsoft.com/office/drawing/2014/main" id="{C33FEC05-401A-4789-A7D7-CF6DC226EB36}"/>
              </a:ext>
            </a:extLst>
          </p:cNvPr>
          <p:cNvSpPr/>
          <p:nvPr/>
        </p:nvSpPr>
        <p:spPr>
          <a:xfrm>
            <a:off x="9661014" y="1846975"/>
            <a:ext cx="1933575" cy="1304925"/>
          </a:xfrm>
          <a:prstGeom prst="wedgeEllipseCallout">
            <a:avLst>
              <a:gd name="adj1" fmla="val -19561"/>
              <a:gd name="adj2" fmla="val 77663"/>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latin typeface="Century Gothic" panose="020B0502020202020204" pitchFamily="34" charset="0"/>
              </a:rPr>
              <a:t>Lotto!</a:t>
            </a:r>
          </a:p>
        </p:txBody>
      </p:sp>
      <p:graphicFrame>
        <p:nvGraphicFramePr>
          <p:cNvPr id="12" name="Table 2">
            <a:extLst>
              <a:ext uri="{FF2B5EF4-FFF2-40B4-BE49-F238E27FC236}">
                <a16:creationId xmlns:a16="http://schemas.microsoft.com/office/drawing/2014/main" id="{601C7DF4-A2F9-4706-B9AA-4DF1D97D6559}"/>
              </a:ext>
            </a:extLst>
          </p:cNvPr>
          <p:cNvGraphicFramePr>
            <a:graphicFrameLocks noGrp="1"/>
          </p:cNvGraphicFramePr>
          <p:nvPr>
            <p:extLst>
              <p:ext uri="{D42A27DB-BD31-4B8C-83A1-F6EECF244321}">
                <p14:modId xmlns:p14="http://schemas.microsoft.com/office/powerpoint/2010/main" val="316661007"/>
              </p:ext>
            </p:extLst>
          </p:nvPr>
        </p:nvGraphicFramePr>
        <p:xfrm>
          <a:off x="1155336" y="2141746"/>
          <a:ext cx="6291141" cy="3607009"/>
        </p:xfrm>
        <a:graphic>
          <a:graphicData uri="http://schemas.openxmlformats.org/drawingml/2006/table">
            <a:tbl>
              <a:tblPr firstRow="1" bandRow="1">
                <a:tableStyleId>{7436B53B-AF2B-4ED9-AE7D-DA19A883150E}</a:tableStyleId>
              </a:tblPr>
              <a:tblGrid>
                <a:gridCol w="2097047">
                  <a:extLst>
                    <a:ext uri="{9D8B030D-6E8A-4147-A177-3AD203B41FA5}">
                      <a16:colId xmlns:a16="http://schemas.microsoft.com/office/drawing/2014/main" val="2629683914"/>
                    </a:ext>
                  </a:extLst>
                </a:gridCol>
                <a:gridCol w="2097047">
                  <a:extLst>
                    <a:ext uri="{9D8B030D-6E8A-4147-A177-3AD203B41FA5}">
                      <a16:colId xmlns:a16="http://schemas.microsoft.com/office/drawing/2014/main" val="2939827533"/>
                    </a:ext>
                  </a:extLst>
                </a:gridCol>
                <a:gridCol w="2097047">
                  <a:extLst>
                    <a:ext uri="{9D8B030D-6E8A-4147-A177-3AD203B41FA5}">
                      <a16:colId xmlns:a16="http://schemas.microsoft.com/office/drawing/2014/main" val="2998707613"/>
                    </a:ext>
                  </a:extLst>
                </a:gridCol>
              </a:tblGrid>
              <a:tr h="710353">
                <a:tc gridSpan="3">
                  <a:txBody>
                    <a:bodyPr/>
                    <a:lstStyle/>
                    <a:p>
                      <a:pPr algn="ctr"/>
                      <a:r>
                        <a:rPr lang="en-GB" sz="3000" b="1" dirty="0">
                          <a:solidFill>
                            <a:schemeClr val="accent1">
                              <a:lumMod val="50000"/>
                            </a:schemeClr>
                          </a:solidFill>
                          <a:latin typeface="Century Gothic" panose="020B0502020202020204" pitchFamily="34" charset="0"/>
                        </a:rPr>
                        <a:t>Lotto</a:t>
                      </a:r>
                    </a:p>
                  </a:txBody>
                  <a:tcPr/>
                </a:tc>
                <a:tc hMerge="1">
                  <a:txBody>
                    <a:bodyPr/>
                    <a:lstStyle/>
                    <a:p>
                      <a:pPr algn="ctr"/>
                      <a:endParaRPr lang="en-GB" sz="3000" b="1" dirty="0">
                        <a:solidFill>
                          <a:schemeClr val="accent1">
                            <a:lumMod val="50000"/>
                          </a:schemeClr>
                        </a:solidFill>
                        <a:latin typeface="Century Gothic" panose="020B0502020202020204" pitchFamily="34" charset="0"/>
                      </a:endParaRPr>
                    </a:p>
                  </a:txBody>
                  <a:tcPr/>
                </a:tc>
                <a:tc hMerge="1">
                  <a:txBody>
                    <a:bodyPr/>
                    <a:lstStyle/>
                    <a:p>
                      <a:pPr algn="ctr"/>
                      <a:endParaRPr lang="en-GB" sz="3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339504912"/>
                  </a:ext>
                </a:extLst>
              </a:tr>
              <a:tr h="1448328">
                <a:tc>
                  <a:txBody>
                    <a:bodyPr/>
                    <a:lstStyle/>
                    <a:p>
                      <a:pPr algn="ctr"/>
                      <a:endParaRPr lang="en-GB" sz="2800" dirty="0">
                        <a:solidFill>
                          <a:schemeClr val="accent1">
                            <a:lumMod val="50000"/>
                          </a:schemeClr>
                        </a:solidFill>
                        <a:latin typeface="Century Gothic" panose="020B0502020202020204" pitchFamily="34" charset="0"/>
                      </a:endParaRPr>
                    </a:p>
                  </a:txBody>
                  <a:tcPr/>
                </a:tc>
                <a:tc>
                  <a:txBody>
                    <a:bodyPr/>
                    <a:lstStyle/>
                    <a:p>
                      <a:pPr algn="ctr"/>
                      <a:endParaRPr lang="en-GB" sz="2600" dirty="0">
                        <a:solidFill>
                          <a:schemeClr val="accent1">
                            <a:lumMod val="50000"/>
                          </a:schemeClr>
                        </a:solidFill>
                        <a:latin typeface="Century Gothic" panose="020B0502020202020204" pitchFamily="34" charset="0"/>
                      </a:endParaRPr>
                    </a:p>
                  </a:txBody>
                  <a:tcPr/>
                </a:tc>
                <a:tc>
                  <a:txBody>
                    <a:bodyPr/>
                    <a:lstStyle/>
                    <a:p>
                      <a:pPr algn="ctr"/>
                      <a:endParaRPr lang="en-GB" sz="28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565156925"/>
                  </a:ext>
                </a:extLst>
              </a:tr>
              <a:tr h="1448328">
                <a:tc>
                  <a:txBody>
                    <a:bodyPr/>
                    <a:lstStyle/>
                    <a:p>
                      <a:pPr algn="ctr"/>
                      <a:endParaRPr lang="en-GB" sz="2800" dirty="0">
                        <a:solidFill>
                          <a:schemeClr val="accent1">
                            <a:lumMod val="50000"/>
                          </a:schemeClr>
                        </a:solidFill>
                        <a:latin typeface="Century Gothic" panose="020B0502020202020204" pitchFamily="34" charset="0"/>
                      </a:endParaRPr>
                    </a:p>
                  </a:txBody>
                  <a:tcPr/>
                </a:tc>
                <a:tc>
                  <a:txBody>
                    <a:bodyPr/>
                    <a:lstStyle/>
                    <a:p>
                      <a:pPr algn="ctr"/>
                      <a:endParaRPr lang="en-GB" sz="2800" dirty="0">
                        <a:solidFill>
                          <a:schemeClr val="accent1">
                            <a:lumMod val="50000"/>
                          </a:schemeClr>
                        </a:solidFill>
                        <a:latin typeface="Century Gothic" panose="020B0502020202020204" pitchFamily="34" charset="0"/>
                      </a:endParaRPr>
                    </a:p>
                  </a:txBody>
                  <a:tcPr/>
                </a:tc>
                <a:tc>
                  <a:txBody>
                    <a:bodyPr/>
                    <a:lstStyle/>
                    <a:p>
                      <a:pPr algn="ctr"/>
                      <a:endParaRPr lang="en-GB" sz="28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975367227"/>
                  </a:ext>
                </a:extLst>
              </a:tr>
            </a:tbl>
          </a:graphicData>
        </a:graphic>
      </p:graphicFrame>
      <p:pic>
        <p:nvPicPr>
          <p:cNvPr id="9" name="Picture 8" descr="background rectangle">
            <a:extLst>
              <a:ext uri="{FF2B5EF4-FFF2-40B4-BE49-F238E27FC236}">
                <a16:creationId xmlns:a16="http://schemas.microsoft.com/office/drawing/2014/main" id="{80C6F502-8840-4929-BDF6-FB583D9515A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1FE33BF7-5364-4765-8155-474683514587}"/>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Lotto ! 4/4</a:t>
            </a:r>
          </a:p>
        </p:txBody>
      </p:sp>
      <p:sp>
        <p:nvSpPr>
          <p:cNvPr id="2" name="Rounded Rectangle 46">
            <a:extLst>
              <a:ext uri="{FF2B5EF4-FFF2-40B4-BE49-F238E27FC236}">
                <a16:creationId xmlns:a16="http://schemas.microsoft.com/office/drawing/2014/main" id="{4C18A488-9953-40AD-837F-176C6996430F}"/>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5204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144"/>
        <p:cNvGrpSpPr/>
        <p:nvPr/>
      </p:nvGrpSpPr>
      <p:grpSpPr>
        <a:xfrm>
          <a:off x="0" y="0"/>
          <a:ext cx="0" cy="0"/>
          <a:chOff x="0" y="0"/>
          <a:chExt cx="0" cy="0"/>
        </a:xfrm>
      </p:grpSpPr>
      <p:sp>
        <p:nvSpPr>
          <p:cNvPr id="9" name="TextBox 8"/>
          <p:cNvSpPr txBox="1"/>
          <p:nvPr/>
        </p:nvSpPr>
        <p:spPr>
          <a:xfrm>
            <a:off x="147999" y="1227846"/>
            <a:ext cx="11943917" cy="49398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To say </a:t>
            </a:r>
            <a:r>
              <a:rPr kumimoji="0" lang="en-GB" sz="21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one person</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is making/doing, use </a:t>
            </a:r>
            <a:r>
              <a:rPr kumimoji="0" lang="en-GB" sz="2100" b="0" i="1"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il</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(m.) or </a:t>
            </a:r>
            <a:r>
              <a:rPr kumimoji="0" lang="en-GB" sz="2100" b="0" i="1"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elle</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(f.) with the correct form of </a:t>
            </a:r>
            <a:r>
              <a:rPr kumimoji="0" lang="en-GB" sz="2100" b="1"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faire</a:t>
            </a:r>
            <a:r>
              <a:rPr kumimoji="0" lang="en-GB" sz="2100" b="1" i="1"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Il </a:t>
            </a:r>
            <a:r>
              <a:rPr lang="en-GB" sz="2100" b="1" dirty="0">
                <a:solidFill>
                  <a:srgbClr val="EE6000"/>
                </a:solidFill>
                <a:latin typeface="Century Gothic" panose="020B0502020202020204" pitchFamily="34" charset="0"/>
              </a:rPr>
              <a:t>fait</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une</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promesse</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Elle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fait</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la queue.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He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makes/is making</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 promise.		She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queues/is queuing.</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To say </a:t>
            </a:r>
            <a:r>
              <a:rPr kumimoji="0" lang="en-GB" sz="21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‘they’ + faire </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(third person plural) are making/doing</a:t>
            </a:r>
            <a:r>
              <a:rPr lang="en-GB" sz="2100" dirty="0">
                <a:solidFill>
                  <a:srgbClr val="4472C4">
                    <a:lumMod val="50000"/>
                  </a:srgbClr>
                </a:solidFill>
                <a:latin typeface="Century Gothic" panose="020B0502020202020204" pitchFamily="34" charset="0"/>
              </a:rPr>
              <a:t>, use:</a:t>
            </a: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Ils</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font</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un effort.				They (m. pl.)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make/are making </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an effort.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lvl="0">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They (mixed pl.) </a:t>
            </a:r>
            <a:r>
              <a:rPr lang="en-GB" sz="2100" b="1" dirty="0">
                <a:solidFill>
                  <a:srgbClr val="EE6000"/>
                </a:solidFill>
                <a:latin typeface="Century Gothic" panose="020B0502020202020204" pitchFamily="34" charset="0"/>
              </a:rPr>
              <a:t>make/are making </a:t>
            </a:r>
            <a:r>
              <a:rPr lang="en-GB" sz="2100" dirty="0">
                <a:solidFill>
                  <a:srgbClr val="4472C4">
                    <a:lumMod val="50000"/>
                  </a:srgbClr>
                </a:solidFill>
                <a:latin typeface="Century Gothic" panose="020B0502020202020204" pitchFamily="34" charset="0"/>
              </a:rPr>
              <a:t>an effort.</a:t>
            </a:r>
          </a:p>
          <a:p>
            <a:pPr lvl="0">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lvl="0">
              <a:defRPr/>
            </a:pP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Elles</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lang="en-GB" sz="2100" b="1" dirty="0">
                <a:solidFill>
                  <a:srgbClr val="EE6000"/>
                </a:solidFill>
                <a:latin typeface="Century Gothic" panose="020B0502020202020204" pitchFamily="34" charset="0"/>
              </a:rPr>
              <a:t>font</a:t>
            </a:r>
            <a:r>
              <a:rPr lang="en-GB" sz="2100" dirty="0">
                <a:solidFill>
                  <a:srgbClr val="4472C4">
                    <a:lumMod val="50000"/>
                  </a:srgbClr>
                </a:solidFill>
                <a:latin typeface="Century Gothic" panose="020B0502020202020204" pitchFamily="34" charset="0"/>
              </a:rPr>
              <a:t> un effort. </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They (f. pl.) </a:t>
            </a:r>
            <a:r>
              <a:rPr lang="en-GB" sz="2100" b="1" dirty="0">
                <a:solidFill>
                  <a:srgbClr val="EE6000"/>
                </a:solidFill>
                <a:latin typeface="Century Gothic" panose="020B0502020202020204" pitchFamily="34" charset="0"/>
              </a:rPr>
              <a:t>make/are making </a:t>
            </a:r>
            <a:r>
              <a:rPr lang="en-GB" sz="2100" dirty="0">
                <a:solidFill>
                  <a:srgbClr val="4472C4">
                    <a:lumMod val="50000"/>
                  </a:srgbClr>
                </a:solidFill>
                <a:latin typeface="Century Gothic" panose="020B0502020202020204" pitchFamily="34" charset="0"/>
              </a:rPr>
              <a:t>an effort.</a:t>
            </a:r>
          </a:p>
          <a:p>
            <a:pPr lvl="0">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Amir et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Léa</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lang="en-GB" sz="2100" b="1" dirty="0">
                <a:solidFill>
                  <a:srgbClr val="EE6000"/>
                </a:solidFill>
                <a:latin typeface="Century Gothic" panose="020B0502020202020204" pitchFamily="34" charset="0"/>
              </a:rPr>
              <a:t>font</a:t>
            </a:r>
            <a:r>
              <a:rPr lang="en-GB" sz="2100" dirty="0">
                <a:solidFill>
                  <a:srgbClr val="4472C4">
                    <a:lumMod val="50000"/>
                  </a:srgbClr>
                </a:solidFill>
                <a:latin typeface="Century Gothic" panose="020B0502020202020204" pitchFamily="34" charset="0"/>
              </a:rPr>
              <a:t> un effort. </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Amir and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Léa</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lang="en-GB" sz="2100" b="1" dirty="0">
                <a:solidFill>
                  <a:srgbClr val="EE6000"/>
                </a:solidFill>
                <a:latin typeface="Century Gothic" panose="020B0502020202020204" pitchFamily="34" charset="0"/>
              </a:rPr>
              <a:t>make/are making </a:t>
            </a:r>
            <a:r>
              <a:rPr lang="en-GB" sz="2100" dirty="0">
                <a:solidFill>
                  <a:srgbClr val="4472C4">
                    <a:lumMod val="50000"/>
                  </a:srgbClr>
                </a:solidFill>
                <a:latin typeface="Century Gothic" panose="020B0502020202020204" pitchFamily="34" charset="0"/>
              </a:rPr>
              <a:t>an effort.</a:t>
            </a:r>
          </a:p>
        </p:txBody>
      </p:sp>
      <p:sp>
        <p:nvSpPr>
          <p:cNvPr id="10" name="Rectangle 9"/>
          <p:cNvSpPr/>
          <p:nvPr/>
        </p:nvSpPr>
        <p:spPr>
          <a:xfrm>
            <a:off x="5659200" y="1901555"/>
            <a:ext cx="489600"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a:t>
            </a:r>
          </a:p>
        </p:txBody>
      </p:sp>
      <p:sp>
        <p:nvSpPr>
          <p:cNvPr id="11" name="Rectangle 10"/>
          <p:cNvSpPr/>
          <p:nvPr/>
        </p:nvSpPr>
        <p:spPr>
          <a:xfrm>
            <a:off x="100084" y="1901554"/>
            <a:ext cx="323850"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a:t>
            </a:r>
          </a:p>
        </p:txBody>
      </p:sp>
      <p:sp>
        <p:nvSpPr>
          <p:cNvPr id="18" name="Rectangle 17">
            <a:extLst>
              <a:ext uri="{FF2B5EF4-FFF2-40B4-BE49-F238E27FC236}">
                <a16:creationId xmlns:a16="http://schemas.microsoft.com/office/drawing/2014/main" id="{7DF059FC-001D-4A57-8B86-67ABCA5702FA}"/>
              </a:ext>
            </a:extLst>
          </p:cNvPr>
          <p:cNvSpPr/>
          <p:nvPr/>
        </p:nvSpPr>
        <p:spPr>
          <a:xfrm>
            <a:off x="122087" y="3780804"/>
            <a:ext cx="398121"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a:t>
            </a:r>
          </a:p>
        </p:txBody>
      </p:sp>
      <p:sp>
        <p:nvSpPr>
          <p:cNvPr id="19" name="Rectangle 18">
            <a:extLst>
              <a:ext uri="{FF2B5EF4-FFF2-40B4-BE49-F238E27FC236}">
                <a16:creationId xmlns:a16="http://schemas.microsoft.com/office/drawing/2014/main" id="{C25830D8-1492-45E1-AB80-22A44A55F0C3}"/>
              </a:ext>
            </a:extLst>
          </p:cNvPr>
          <p:cNvSpPr/>
          <p:nvPr/>
        </p:nvSpPr>
        <p:spPr>
          <a:xfrm>
            <a:off x="100084" y="5085951"/>
            <a:ext cx="700016"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a:t>
            </a:r>
          </a:p>
        </p:txBody>
      </p:sp>
      <p:sp>
        <p:nvSpPr>
          <p:cNvPr id="20" name="Rectangle 19">
            <a:extLst>
              <a:ext uri="{FF2B5EF4-FFF2-40B4-BE49-F238E27FC236}">
                <a16:creationId xmlns:a16="http://schemas.microsoft.com/office/drawing/2014/main" id="{8A277685-72DA-451D-97E1-37771287A1F8}"/>
              </a:ext>
            </a:extLst>
          </p:cNvPr>
          <p:cNvSpPr/>
          <p:nvPr/>
        </p:nvSpPr>
        <p:spPr>
          <a:xfrm>
            <a:off x="62444" y="5722579"/>
            <a:ext cx="1633133"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___________</a:t>
            </a:r>
          </a:p>
        </p:txBody>
      </p:sp>
      <p:sp>
        <p:nvSpPr>
          <p:cNvPr id="3" name="Title 2">
            <a:extLst>
              <a:ext uri="{FF2B5EF4-FFF2-40B4-BE49-F238E27FC236}">
                <a16:creationId xmlns:a16="http://schemas.microsoft.com/office/drawing/2014/main" id="{CF69368C-D5CC-44A8-BFC6-943B5F81B15C}"/>
              </a:ext>
            </a:extLst>
          </p:cNvPr>
          <p:cNvSpPr>
            <a:spLocks noGrp="1"/>
          </p:cNvSpPr>
          <p:nvPr>
            <p:ph type="title"/>
          </p:nvPr>
        </p:nvSpPr>
        <p:spPr>
          <a:xfrm>
            <a:off x="-2" y="329335"/>
            <a:ext cx="7002780" cy="625494"/>
          </a:xfrm>
        </p:spPr>
        <p:txBody>
          <a:bodyPr>
            <a:normAutofit fontScale="90000"/>
          </a:bodyPr>
          <a:lstStyle/>
          <a:p>
            <a:r>
              <a:rPr lang="fr-FR" dirty="0" err="1"/>
              <a:t>Saying</a:t>
            </a:r>
            <a:r>
              <a:rPr lang="fr-FR" dirty="0"/>
              <a:t> </a:t>
            </a:r>
            <a:r>
              <a:rPr lang="fr-FR" dirty="0" err="1"/>
              <a:t>what</a:t>
            </a:r>
            <a:r>
              <a:rPr lang="fr-FR" dirty="0"/>
              <a:t> people do</a:t>
            </a:r>
          </a:p>
        </p:txBody>
      </p:sp>
      <p:pic>
        <p:nvPicPr>
          <p:cNvPr id="17" name="Picture 16" descr="background rectangle">
            <a:extLst>
              <a:ext uri="{FF2B5EF4-FFF2-40B4-BE49-F238E27FC236}">
                <a16:creationId xmlns:a16="http://schemas.microsoft.com/office/drawing/2014/main" id="{A44AF9BC-B984-47D9-B7BA-FE61F074559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A98BC79D-3064-4AEB-B6FF-1C091B4B82C7}"/>
              </a:ext>
            </a:extLst>
          </p:cNvPr>
          <p:cNvSpPr txBox="1">
            <a:spLocks/>
          </p:cNvSpPr>
          <p:nvPr/>
        </p:nvSpPr>
        <p:spPr>
          <a:xfrm>
            <a:off x="0" y="296864"/>
            <a:ext cx="587502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Saying what people do</a:t>
            </a:r>
          </a:p>
        </p:txBody>
      </p:sp>
      <p:sp>
        <p:nvSpPr>
          <p:cNvPr id="22" name="Rounded Rectangle 46">
            <a:extLst>
              <a:ext uri="{FF2B5EF4-FFF2-40B4-BE49-F238E27FC236}">
                <a16:creationId xmlns:a16="http://schemas.microsoft.com/office/drawing/2014/main" id="{FE8878C2-9238-43FD-8B17-97F1B13EB11E}"/>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723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0" end="1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8" grpId="0" animBg="1"/>
      <p:bldP spid="18" grpId="1" animBg="1"/>
      <p:bldP spid="19" grpId="0" animBg="1"/>
      <p:bldP spid="19" grpId="1" animBg="1"/>
      <p:bldP spid="20" grpId="0" animBg="1"/>
      <p:bldP spid="2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extBox 1"/>
          <p:cNvSpPr txBox="1"/>
          <p:nvPr/>
        </p:nvSpPr>
        <p:spPr>
          <a:xfrm>
            <a:off x="147998" y="1347652"/>
            <a:ext cx="11943917" cy="5262979"/>
          </a:xfrm>
          <a:prstGeom prst="rect">
            <a:avLst/>
          </a:prstGeom>
          <a:noFill/>
        </p:spPr>
        <p:txBody>
          <a:bodyPr wrap="square" rtlCol="0">
            <a:spAutoFit/>
          </a:bodyPr>
          <a:lstStyle/>
          <a:p>
            <a:pPr lvl="0"/>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Ils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fon</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lang="en-GB" sz="2400" dirty="0">
                <a:solidFill>
                  <a:srgbClr val="4472C4">
                    <a:lumMod val="50000"/>
                  </a:srgbClr>
                </a:solidFill>
                <a:latin typeface="Century Gothic" panose="020B0502020202020204" pitchFamily="34" charset="0"/>
              </a:rPr>
              <a:t>le ménage.</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They are cleaning.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The final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in fon</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is a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Silent Final Consonant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But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lvl="0"/>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Ils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fon</a:t>
            </a:r>
            <a:r>
              <a:rPr lang="en-GB" sz="2400" b="1" dirty="0">
                <a:solidFill>
                  <a:srgbClr val="FA6500"/>
                </a:solidFill>
                <a:latin typeface="Century Gothic" panose="020B0502020202020204" pitchFamily="34" charset="0"/>
              </a:rPr>
              <a:t>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u</a:t>
            </a: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ne</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visite</a:t>
            </a:r>
            <a:r>
              <a:rPr lang="en-GB" sz="2400" dirty="0">
                <a:solidFill>
                  <a:srgbClr val="4472C4">
                    <a:lumMod val="50000"/>
                  </a:srgbClr>
                </a:solidFill>
                <a:latin typeface="Century Gothic" panose="020B0502020202020204" pitchFamily="34" charset="0"/>
              </a:rPr>
              <a:t> à Paris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They are taking a trip</a:t>
            </a:r>
            <a:r>
              <a:rPr kumimoji="0" lang="en-GB" sz="2400" b="0" i="0" u="none" strike="noStrike" kern="0" cap="none" spc="0" normalizeH="0" noProof="0" dirty="0">
                <a:ln>
                  <a:noFill/>
                </a:ln>
                <a:solidFill>
                  <a:srgbClr val="4472C4">
                    <a:lumMod val="50000"/>
                  </a:srgbClr>
                </a:solidFill>
                <a:effectLst/>
                <a:uLnTx/>
                <a:uFillTx/>
                <a:latin typeface="Century Gothic" panose="020B0502020202020204" pitchFamily="34" charset="0"/>
                <a:cs typeface="Arial"/>
                <a:sym typeface="Arial"/>
              </a:rPr>
              <a:t> to Paris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Here, the final consonant in </a:t>
            </a:r>
            <a:r>
              <a:rPr kumimoji="0" lang="en-GB" sz="2400" b="0" i="1"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fon</a:t>
            </a:r>
            <a:r>
              <a:rPr kumimoji="0" lang="en-GB" sz="2400" b="1" i="1" u="none" strike="noStrike" kern="0" cap="none" spc="0" normalizeH="0" baseline="0" noProof="0" dirty="0">
                <a:ln>
                  <a:noFill/>
                </a:ln>
                <a:solidFill>
                  <a:srgbClr val="FA6500"/>
                </a:solidFill>
                <a:effectLst/>
                <a:uLnTx/>
                <a:uFillTx/>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is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not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an SFC!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Because the </a:t>
            </a:r>
            <a:r>
              <a:rPr kumimoji="0" lang="en-GB" sz="2400" b="1" i="0" u="none" strike="noStrike" kern="0" cap="none" spc="0" normalizeH="0" baseline="0" noProof="0" dirty="0">
                <a:ln>
                  <a:noFill/>
                </a:ln>
                <a:solidFill>
                  <a:srgbClr val="FA6500"/>
                </a:solidFill>
                <a:effectLst/>
                <a:uLnTx/>
                <a:uFillTx/>
                <a:latin typeface="Century Gothic" panose="020B0502020202020204" pitchFamily="34" charset="0"/>
                <a:cs typeface="Arial"/>
                <a:sym typeface="Arial"/>
              </a:rPr>
              <a:t>-t</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is followed by a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vowel,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it is pronounced.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As you know,</a:t>
            </a:r>
            <a:r>
              <a:rPr kumimoji="0" lang="en-GB" sz="2400" b="0" i="0" u="none" strike="noStrike" kern="0" cap="none" spc="0" normalizeH="0" noProof="0" dirty="0">
                <a:ln>
                  <a:noFill/>
                </a:ln>
                <a:solidFill>
                  <a:srgbClr val="4472C4">
                    <a:lumMod val="50000"/>
                  </a:srgbClr>
                </a:solidFill>
                <a:effectLst/>
                <a:uLnTx/>
                <a:uFillTx/>
                <a:latin typeface="Century Gothic" panose="020B0502020202020204" pitchFamily="34" charset="0"/>
                <a:cs typeface="Arial"/>
                <a:sym typeface="Arial"/>
              </a:rPr>
              <a:t> this is an example of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liaison</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endParaRPr kumimoji="0" lang="en-GB" sz="2400" b="1" i="0" u="none" strike="noStrike" kern="0" cap="none" spc="0" normalizeH="0" baseline="0" noProof="0" dirty="0">
              <a:ln>
                <a:noFill/>
              </a:ln>
              <a:solidFill>
                <a:srgbClr val="4472C4">
                  <a:lumMod val="50000"/>
                </a:srgbClr>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pic>
        <p:nvPicPr>
          <p:cNvPr id="25"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2992" y="1502443"/>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BC5ED874-A206-4C81-B0D8-FD337B8C54AD}"/>
              </a:ext>
            </a:extLst>
          </p:cNvPr>
          <p:cNvSpPr>
            <a:spLocks noGrp="1"/>
          </p:cNvSpPr>
          <p:nvPr>
            <p:ph type="title"/>
          </p:nvPr>
        </p:nvSpPr>
        <p:spPr>
          <a:xfrm>
            <a:off x="838200" y="443074"/>
            <a:ext cx="10515600" cy="399600"/>
          </a:xfrm>
        </p:spPr>
        <p:txBody>
          <a:bodyPr>
            <a:normAutofit fontScale="90000"/>
          </a:bodyPr>
          <a:lstStyle/>
          <a:p>
            <a:r>
              <a:rPr lang="fr-FR" dirty="0"/>
              <a:t>La liaison</a:t>
            </a:r>
          </a:p>
        </p:txBody>
      </p:sp>
      <p:pic>
        <p:nvPicPr>
          <p:cNvPr id="10" name="Picture 9" descr="background rectangle">
            <a:extLst>
              <a:ext uri="{FF2B5EF4-FFF2-40B4-BE49-F238E27FC236}">
                <a16:creationId xmlns:a16="http://schemas.microsoft.com/office/drawing/2014/main" id="{0BB7AF77-8859-4B0E-AA99-C8F6C1F3F92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C19C9CA2-9160-46A2-BA6F-7BB1BF30674E}"/>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a:solidFill>
                  <a:schemeClr val="bg1"/>
                </a:solidFill>
              </a:rPr>
              <a:t>La liaison</a:t>
            </a:r>
          </a:p>
        </p:txBody>
      </p:sp>
      <p:sp>
        <p:nvSpPr>
          <p:cNvPr id="12" name="Rounded Rectangle 46">
            <a:extLst>
              <a:ext uri="{FF2B5EF4-FFF2-40B4-BE49-F238E27FC236}">
                <a16:creationId xmlns:a16="http://schemas.microsoft.com/office/drawing/2014/main" id="{704C5D76-B1BD-45C1-8BBB-7FDCB6BF934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8943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44"/>
        <p:cNvGrpSpPr/>
        <p:nvPr/>
      </p:nvGrpSpPr>
      <p:grpSpPr>
        <a:xfrm>
          <a:off x="0" y="0"/>
          <a:ext cx="0" cy="0"/>
          <a:chOff x="0" y="0"/>
          <a:chExt cx="0" cy="0"/>
        </a:xfrm>
      </p:grpSpPr>
      <p:sp>
        <p:nvSpPr>
          <p:cNvPr id="9" name="TextBox 8"/>
          <p:cNvSpPr txBox="1"/>
          <p:nvPr/>
        </p:nvSpPr>
        <p:spPr>
          <a:xfrm>
            <a:off x="3055088" y="1646330"/>
            <a:ext cx="5471314" cy="21544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err="1">
                <a:ln>
                  <a:noFill/>
                </a:ln>
                <a:solidFill>
                  <a:schemeClr val="accent1">
                    <a:lumMod val="50000"/>
                  </a:schemeClr>
                </a:solidFill>
                <a:effectLst/>
                <a:uLnTx/>
                <a:uFillTx/>
                <a:latin typeface="Century Gothic" panose="020B0502020202020204" pitchFamily="34" charset="0"/>
                <a:cs typeface="Arial"/>
                <a:sym typeface="Arial"/>
              </a:rPr>
              <a:t>ils</a:t>
            </a:r>
            <a:r>
              <a:rPr kumimoji="0" lang="en-GB" sz="134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 fon</a:t>
            </a:r>
            <a:r>
              <a:rPr kumimoji="0" lang="en-GB" sz="134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p>
        </p:txBody>
      </p:sp>
      <p:sp>
        <p:nvSpPr>
          <p:cNvPr id="3" name="TextBox 2">
            <a:extLst>
              <a:ext uri="{FF2B5EF4-FFF2-40B4-BE49-F238E27FC236}">
                <a16:creationId xmlns:a16="http://schemas.microsoft.com/office/drawing/2014/main" id="{7B9130C5-3C21-4947-9DB2-3D833CEEA4F9}"/>
              </a:ext>
            </a:extLst>
          </p:cNvPr>
          <p:cNvSpPr txBox="1"/>
          <p:nvPr/>
        </p:nvSpPr>
        <p:spPr>
          <a:xfrm>
            <a:off x="2524800" y="4227472"/>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(m or m/f)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do, make</a:t>
            </a:r>
          </a:p>
        </p:txBody>
      </p:sp>
      <p:grpSp>
        <p:nvGrpSpPr>
          <p:cNvPr id="2" name="Group 1">
            <a:extLst>
              <a:ext uri="{FF2B5EF4-FFF2-40B4-BE49-F238E27FC236}">
                <a16:creationId xmlns:a16="http://schemas.microsoft.com/office/drawing/2014/main" id="{FD2B1C2E-256F-4BD8-817B-CADA7748AD56}"/>
              </a:ext>
            </a:extLst>
          </p:cNvPr>
          <p:cNvGrpSpPr/>
          <p:nvPr/>
        </p:nvGrpSpPr>
        <p:grpSpPr>
          <a:xfrm>
            <a:off x="9179405" y="1646330"/>
            <a:ext cx="2819375" cy="2344671"/>
            <a:chOff x="9045324" y="5301648"/>
            <a:chExt cx="2819375" cy="2344671"/>
          </a:xfrm>
        </p:grpSpPr>
        <p:sp>
          <p:nvSpPr>
            <p:cNvPr id="13" name="Rounded Rectangular Callout 12">
              <a:extLst>
                <a:ext uri="{FF2B5EF4-FFF2-40B4-BE49-F238E27FC236}">
                  <a16:creationId xmlns:a16="http://schemas.microsoft.com/office/drawing/2014/main" id="{ECD6DAA4-6ACA-49E0-BA17-369D43EC1038}"/>
                </a:ext>
              </a:extLst>
            </p:cNvPr>
            <p:cNvSpPr/>
            <p:nvPr/>
          </p:nvSpPr>
          <p:spPr>
            <a:xfrm>
              <a:off x="9045324" y="5301648"/>
              <a:ext cx="2819375" cy="2344671"/>
            </a:xfrm>
            <a:prstGeom prst="wedgeRoundRectCallout">
              <a:avLst>
                <a:gd name="adj1" fmla="val -84202"/>
                <a:gd name="adj2" fmla="val 20080"/>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final –t in </a:t>
              </a:r>
              <a:r>
                <a:rPr lang="en-GB" sz="2200" i="1" dirty="0">
                  <a:solidFill>
                    <a:srgbClr val="FFFFFF"/>
                  </a:solidFill>
                  <a:latin typeface="Century Gothic" panose="020B0502020202020204" pitchFamily="34" charset="0"/>
                </a:rPr>
                <a:t>f</a:t>
              </a:r>
              <a:r>
                <a:rPr kumimoji="0" lang="en-GB" sz="2200" b="0" i="1"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on</a:t>
              </a:r>
              <a:r>
                <a:rPr kumimoji="0" lang="en-GB" sz="2200" b="1" i="1"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t</a:t>
              </a:r>
              <a:endParaRPr kumimoji="0" lang="en-GB" sz="2200" b="1" i="1"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1"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is a </a:t>
              </a: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S</a:t>
              </a:r>
              <a:r>
                <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ilent </a:t>
              </a: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F</a:t>
              </a:r>
              <a:r>
                <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inal </a:t>
              </a: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C</a:t>
              </a:r>
              <a:r>
                <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onsonant.</a:t>
              </a:r>
            </a:p>
          </p:txBody>
        </p:sp>
        <p:pic>
          <p:nvPicPr>
            <p:cNvPr id="14" name="Picture 2" descr="Quiet Sign Clip Art">
              <a:extLst>
                <a:ext uri="{FF2B5EF4-FFF2-40B4-BE49-F238E27FC236}">
                  <a16:creationId xmlns:a16="http://schemas.microsoft.com/office/drawing/2014/main" id="{6AE67F91-2EE1-48D0-9478-B202267F34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3264" y="5529880"/>
              <a:ext cx="615854" cy="94297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a:extLst>
              <a:ext uri="{FF2B5EF4-FFF2-40B4-BE49-F238E27FC236}">
                <a16:creationId xmlns:a16="http://schemas.microsoft.com/office/drawing/2014/main" id="{7E8C244C-C94D-4E62-A104-09CF56A3457C}"/>
              </a:ext>
            </a:extLst>
          </p:cNvPr>
          <p:cNvSpPr>
            <a:spLocks noGrp="1"/>
          </p:cNvSpPr>
          <p:nvPr>
            <p:ph type="title"/>
          </p:nvPr>
        </p:nvSpPr>
        <p:spPr>
          <a:xfrm>
            <a:off x="0" y="401172"/>
            <a:ext cx="7459980" cy="561640"/>
          </a:xfrm>
        </p:spPr>
        <p:txBody>
          <a:bodyPr>
            <a:normAutofit fontScale="90000"/>
          </a:bodyPr>
          <a:lstStyle/>
          <a:p>
            <a:r>
              <a:rPr lang="fr-FR" dirty="0" err="1"/>
              <a:t>Saying</a:t>
            </a:r>
            <a:r>
              <a:rPr lang="fr-FR" dirty="0"/>
              <a:t> </a:t>
            </a:r>
            <a:r>
              <a:rPr lang="fr-FR" dirty="0" err="1"/>
              <a:t>what</a:t>
            </a:r>
            <a:r>
              <a:rPr lang="fr-FR" dirty="0"/>
              <a:t> people do</a:t>
            </a:r>
          </a:p>
        </p:txBody>
      </p:sp>
      <p:pic>
        <p:nvPicPr>
          <p:cNvPr id="15" name="Picture 14" descr="background rectangle">
            <a:extLst>
              <a:ext uri="{FF2B5EF4-FFF2-40B4-BE49-F238E27FC236}">
                <a16:creationId xmlns:a16="http://schemas.microsoft.com/office/drawing/2014/main" id="{407D8CEB-6B11-4E4C-B377-202BBAAC500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1A72F633-E3CA-4748-B457-1848C70EBC38}"/>
              </a:ext>
            </a:extLst>
          </p:cNvPr>
          <p:cNvSpPr txBox="1">
            <a:spLocks/>
          </p:cNvSpPr>
          <p:nvPr/>
        </p:nvSpPr>
        <p:spPr>
          <a:xfrm>
            <a:off x="0" y="296864"/>
            <a:ext cx="62865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Saying what people do</a:t>
            </a:r>
          </a:p>
        </p:txBody>
      </p:sp>
      <p:sp>
        <p:nvSpPr>
          <p:cNvPr id="17" name="Rounded Rectangle 46">
            <a:extLst>
              <a:ext uri="{FF2B5EF4-FFF2-40B4-BE49-F238E27FC236}">
                <a16:creationId xmlns:a16="http://schemas.microsoft.com/office/drawing/2014/main" id="{0AAB0759-7111-431D-B8C8-491EA7552EB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7" name="Group 6">
            <a:extLst>
              <a:ext uri="{FF2B5EF4-FFF2-40B4-BE49-F238E27FC236}">
                <a16:creationId xmlns:a16="http://schemas.microsoft.com/office/drawing/2014/main" id="{DF003337-6FEF-4E8C-84A1-0D4A14EFB647}"/>
              </a:ext>
            </a:extLst>
          </p:cNvPr>
          <p:cNvGrpSpPr/>
          <p:nvPr/>
        </p:nvGrpSpPr>
        <p:grpSpPr>
          <a:xfrm>
            <a:off x="876300" y="5105400"/>
            <a:ext cx="720000" cy="720000"/>
            <a:chOff x="876300" y="5105400"/>
            <a:chExt cx="720000" cy="720000"/>
          </a:xfrm>
        </p:grpSpPr>
        <p:sp>
          <p:nvSpPr>
            <p:cNvPr id="4" name="Rectangle 3">
              <a:hlinkClick r:id="" action="ppaction://noaction">
                <a:snd r:embed="rId3" name="25 ils font.wav"/>
              </a:hlinkClick>
              <a:extLst>
                <a:ext uri="{FF2B5EF4-FFF2-40B4-BE49-F238E27FC236}">
                  <a16:creationId xmlns:a16="http://schemas.microsoft.com/office/drawing/2014/main" id="{2397FBFB-5400-4778-ACD3-C4350FBFDB19}"/>
                </a:ext>
              </a:extLst>
            </p:cNvPr>
            <p:cNvSpPr/>
            <p:nvPr/>
          </p:nvSpPr>
          <p:spPr>
            <a:xfrm>
              <a:off x="876300" y="5105400"/>
              <a:ext cx="720000" cy="720000"/>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Isosceles Triangle 5">
              <a:hlinkClick r:id="" action="ppaction://noaction">
                <a:snd r:embed="rId3" name="25 ils font.wav"/>
              </a:hlinkClick>
              <a:extLst>
                <a:ext uri="{FF2B5EF4-FFF2-40B4-BE49-F238E27FC236}">
                  <a16:creationId xmlns:a16="http://schemas.microsoft.com/office/drawing/2014/main" id="{B8C1FE48-E47D-4B36-812F-97AEAC6E6990}"/>
                </a:ext>
              </a:extLst>
            </p:cNvPr>
            <p:cNvSpPr/>
            <p:nvPr/>
          </p:nvSpPr>
          <p:spPr>
            <a:xfrm rot="5400000">
              <a:off x="975694" y="5198744"/>
              <a:ext cx="571500" cy="562001"/>
            </a:xfrm>
            <a:prstGeom prst="triangle">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80514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25 ils font.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9" name="TextBox 8"/>
          <p:cNvSpPr txBox="1"/>
          <p:nvPr/>
        </p:nvSpPr>
        <p:spPr>
          <a:xfrm>
            <a:off x="1942214" y="1646330"/>
            <a:ext cx="7724986" cy="21544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3400" b="1" dirty="0" err="1">
                <a:solidFill>
                  <a:schemeClr val="accent1">
                    <a:lumMod val="50000"/>
                  </a:schemeClr>
                </a:solidFill>
                <a:latin typeface="Century Gothic" panose="020B0502020202020204" pitchFamily="34" charset="0"/>
              </a:rPr>
              <a:t>elle</a:t>
            </a:r>
            <a:r>
              <a:rPr kumimoji="0" lang="en-GB" sz="134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s fon</a:t>
            </a:r>
            <a:r>
              <a:rPr kumimoji="0" lang="en-GB" sz="134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p>
        </p:txBody>
      </p:sp>
      <p:sp>
        <p:nvSpPr>
          <p:cNvPr id="3" name="TextBox 2">
            <a:extLst>
              <a:ext uri="{FF2B5EF4-FFF2-40B4-BE49-F238E27FC236}">
                <a16:creationId xmlns:a16="http://schemas.microsoft.com/office/drawing/2014/main" id="{7B9130C5-3C21-4947-9DB2-3D833CEEA4F9}"/>
              </a:ext>
            </a:extLst>
          </p:cNvPr>
          <p:cNvSpPr txBox="1"/>
          <p:nvPr/>
        </p:nvSpPr>
        <p:spPr>
          <a:xfrm>
            <a:off x="2524800" y="4227472"/>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do, make</a:t>
            </a:r>
          </a:p>
        </p:txBody>
      </p:sp>
      <p:sp>
        <p:nvSpPr>
          <p:cNvPr id="4" name="Title 3">
            <a:extLst>
              <a:ext uri="{FF2B5EF4-FFF2-40B4-BE49-F238E27FC236}">
                <a16:creationId xmlns:a16="http://schemas.microsoft.com/office/drawing/2014/main" id="{83AB74B6-6C51-4C5C-AE91-129D5844E8CD}"/>
              </a:ext>
            </a:extLst>
          </p:cNvPr>
          <p:cNvSpPr>
            <a:spLocks noGrp="1"/>
          </p:cNvSpPr>
          <p:nvPr>
            <p:ph type="title"/>
          </p:nvPr>
        </p:nvSpPr>
        <p:spPr>
          <a:xfrm>
            <a:off x="838200" y="0"/>
            <a:ext cx="10515600" cy="1325563"/>
          </a:xfrm>
        </p:spPr>
        <p:txBody>
          <a:bodyPr>
            <a:normAutofit/>
          </a:bodyPr>
          <a:lstStyle/>
          <a:p>
            <a:r>
              <a:rPr lang="fr-FR" sz="3200" dirty="0" err="1"/>
              <a:t>Saying</a:t>
            </a:r>
            <a:r>
              <a:rPr lang="fr-FR" sz="3200" dirty="0"/>
              <a:t> </a:t>
            </a:r>
            <a:r>
              <a:rPr lang="fr-FR" sz="3200" dirty="0" err="1"/>
              <a:t>what</a:t>
            </a:r>
            <a:r>
              <a:rPr lang="fr-FR" sz="3200" dirty="0"/>
              <a:t> people do</a:t>
            </a:r>
          </a:p>
        </p:txBody>
      </p:sp>
      <p:pic>
        <p:nvPicPr>
          <p:cNvPr id="11" name="Picture 10" descr="background rectangle">
            <a:extLst>
              <a:ext uri="{FF2B5EF4-FFF2-40B4-BE49-F238E27FC236}">
                <a16:creationId xmlns:a16="http://schemas.microsoft.com/office/drawing/2014/main" id="{68FD6782-E6F6-4FBB-9548-3FF119CC14E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9A68A8FB-D5D5-4560-B377-D5AA8D481B90}"/>
              </a:ext>
            </a:extLst>
          </p:cNvPr>
          <p:cNvSpPr txBox="1">
            <a:spLocks/>
          </p:cNvSpPr>
          <p:nvPr/>
        </p:nvSpPr>
        <p:spPr>
          <a:xfrm>
            <a:off x="0" y="296864"/>
            <a:ext cx="62865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Saying what people do</a:t>
            </a:r>
          </a:p>
        </p:txBody>
      </p:sp>
      <p:sp>
        <p:nvSpPr>
          <p:cNvPr id="13" name="Rounded Rectangle 46">
            <a:extLst>
              <a:ext uri="{FF2B5EF4-FFF2-40B4-BE49-F238E27FC236}">
                <a16:creationId xmlns:a16="http://schemas.microsoft.com/office/drawing/2014/main" id="{644F675F-536A-478D-8130-2FE0F29EF7F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hlinkClick r:id="" action="ppaction://noaction">
              <a:snd r:embed="rId3" name="26 elles font.wav"/>
            </a:hlinkClick>
            <a:extLst>
              <a:ext uri="{FF2B5EF4-FFF2-40B4-BE49-F238E27FC236}">
                <a16:creationId xmlns:a16="http://schemas.microsoft.com/office/drawing/2014/main" id="{305F6CDC-81DB-4845-8BBE-7E6811EC3D0C}"/>
              </a:ext>
            </a:extLst>
          </p:cNvPr>
          <p:cNvPicPr>
            <a:picLocks noChangeAspect="1"/>
          </p:cNvPicPr>
          <p:nvPr/>
        </p:nvPicPr>
        <p:blipFill>
          <a:blip r:embed="rId5"/>
          <a:stretch>
            <a:fillRect/>
          </a:stretch>
        </p:blipFill>
        <p:spPr>
          <a:xfrm>
            <a:off x="876300" y="5095462"/>
            <a:ext cx="743776" cy="743776"/>
          </a:xfrm>
          <a:prstGeom prst="rect">
            <a:avLst/>
          </a:prstGeom>
        </p:spPr>
      </p:pic>
    </p:spTree>
    <p:extLst>
      <p:ext uri="{BB962C8B-B14F-4D97-AF65-F5344CB8AC3E}">
        <p14:creationId xmlns:p14="http://schemas.microsoft.com/office/powerpoint/2010/main" val="402908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26 elles font.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2065884" y="1849581"/>
            <a:ext cx="84430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chemeClr val="accent1">
                    <a:lumMod val="50000"/>
                  </a:schemeClr>
                </a:solidFill>
                <a:effectLst/>
                <a:uLnTx/>
                <a:uFillTx/>
                <a:latin typeface="Century Gothic" panose="020B0502020202020204" pitchFamily="34" charset="0"/>
                <a:cs typeface="Arial"/>
                <a:sym typeface="Arial"/>
              </a:rPr>
              <a:t>Ils</a:t>
            </a:r>
            <a:r>
              <a:rPr kumimoji="0" lang="en-GB" sz="72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 fon</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r>
              <a:rPr kumimoji="0" lang="en-GB" sz="72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la cuisine.</a:t>
            </a:r>
          </a:p>
        </p:txBody>
      </p:sp>
      <p:sp>
        <p:nvSpPr>
          <p:cNvPr id="10" name="TextBox 9">
            <a:extLst>
              <a:ext uri="{FF2B5EF4-FFF2-40B4-BE49-F238E27FC236}">
                <a16:creationId xmlns:a16="http://schemas.microsoft.com/office/drawing/2014/main" id="{FB2DCB1B-0351-4A62-86B4-A5D8AD159979}"/>
              </a:ext>
            </a:extLst>
          </p:cNvPr>
          <p:cNvSpPr txBox="1"/>
          <p:nvPr/>
        </p:nvSpPr>
        <p:spPr>
          <a:xfrm>
            <a:off x="1633494" y="3205735"/>
            <a:ext cx="85808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(m/f)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do/are doing the cooking.</a:t>
            </a:r>
          </a:p>
        </p:txBody>
      </p:sp>
      <p:pic>
        <p:nvPicPr>
          <p:cNvPr id="12" name="Picture 8" descr="Cooking Pans Glove Clip Art">
            <a:extLst>
              <a:ext uri="{FF2B5EF4-FFF2-40B4-BE49-F238E27FC236}">
                <a16:creationId xmlns:a16="http://schemas.microsoft.com/office/drawing/2014/main" id="{16234963-FD50-49D1-898C-257124D586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1548" y="4489124"/>
            <a:ext cx="1941963" cy="140468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632B9A86-6596-433C-9FA5-74EE97810485}"/>
              </a:ext>
            </a:extLst>
          </p:cNvPr>
          <p:cNvSpPr>
            <a:spLocks noGrp="1"/>
          </p:cNvSpPr>
          <p:nvPr>
            <p:ph type="title"/>
          </p:nvPr>
        </p:nvSpPr>
        <p:spPr>
          <a:xfrm>
            <a:off x="-236220" y="214474"/>
            <a:ext cx="6979920" cy="769450"/>
          </a:xfrm>
        </p:spPr>
        <p:txBody>
          <a:bodyPr>
            <a:normAutofit/>
          </a:bodyPr>
          <a:lstStyle/>
          <a:p>
            <a:r>
              <a:rPr lang="fr-FR" sz="2800" dirty="0" err="1"/>
              <a:t>Saying</a:t>
            </a:r>
            <a:r>
              <a:rPr lang="fr-FR" sz="2800" dirty="0"/>
              <a:t> </a:t>
            </a:r>
            <a:r>
              <a:rPr lang="fr-FR" sz="2800" dirty="0" err="1"/>
              <a:t>what</a:t>
            </a:r>
            <a:r>
              <a:rPr lang="fr-FR" sz="2800" dirty="0"/>
              <a:t> people do</a:t>
            </a:r>
          </a:p>
        </p:txBody>
      </p:sp>
      <p:pic>
        <p:nvPicPr>
          <p:cNvPr id="13" name="Picture 12" descr="background rectangle">
            <a:extLst>
              <a:ext uri="{FF2B5EF4-FFF2-40B4-BE49-F238E27FC236}">
                <a16:creationId xmlns:a16="http://schemas.microsoft.com/office/drawing/2014/main" id="{A4824E6C-8B83-4403-916E-407A81F1F01B}"/>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236E5562-CAAD-42B4-871D-584600D68AB1}"/>
              </a:ext>
            </a:extLst>
          </p:cNvPr>
          <p:cNvSpPr txBox="1">
            <a:spLocks/>
          </p:cNvSpPr>
          <p:nvPr/>
        </p:nvSpPr>
        <p:spPr>
          <a:xfrm>
            <a:off x="0" y="296864"/>
            <a:ext cx="62865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Saying what people do</a:t>
            </a:r>
          </a:p>
        </p:txBody>
      </p:sp>
      <p:sp>
        <p:nvSpPr>
          <p:cNvPr id="15" name="Rounded Rectangle 46">
            <a:extLst>
              <a:ext uri="{FF2B5EF4-FFF2-40B4-BE49-F238E27FC236}">
                <a16:creationId xmlns:a16="http://schemas.microsoft.com/office/drawing/2014/main" id="{57968658-3404-4762-8119-852DD0ED35D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a:hlinkClick r:id="" action="ppaction://noaction">
              <a:snd r:embed="rId3" name="27 la cuisine.wav"/>
            </a:hlinkClick>
            <a:extLst>
              <a:ext uri="{FF2B5EF4-FFF2-40B4-BE49-F238E27FC236}">
                <a16:creationId xmlns:a16="http://schemas.microsoft.com/office/drawing/2014/main" id="{944B7667-0797-4742-B9F2-C6D2309207C6}"/>
              </a:ext>
            </a:extLst>
          </p:cNvPr>
          <p:cNvPicPr>
            <a:picLocks noChangeAspect="1"/>
          </p:cNvPicPr>
          <p:nvPr/>
        </p:nvPicPr>
        <p:blipFill>
          <a:blip r:embed="rId6"/>
          <a:stretch>
            <a:fillRect/>
          </a:stretch>
        </p:blipFill>
        <p:spPr>
          <a:xfrm>
            <a:off x="876300" y="5095462"/>
            <a:ext cx="743776" cy="743776"/>
          </a:xfrm>
          <a:prstGeom prst="rect">
            <a:avLst/>
          </a:prstGeom>
        </p:spPr>
      </p:pic>
    </p:spTree>
    <p:extLst>
      <p:ext uri="{BB962C8B-B14F-4D97-AF65-F5344CB8AC3E}">
        <p14:creationId xmlns:p14="http://schemas.microsoft.com/office/powerpoint/2010/main" val="394304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27 la cuisine.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2575084" y="1849581"/>
            <a:ext cx="84430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chemeClr val="accent1">
                    <a:lumMod val="50000"/>
                  </a:schemeClr>
                </a:solidFill>
                <a:effectLst/>
                <a:uLnTx/>
                <a:uFillTx/>
                <a:latin typeface="Century Gothic" panose="020B0502020202020204" pitchFamily="34" charset="0"/>
                <a:cs typeface="Arial"/>
                <a:sym typeface="Arial"/>
              </a:rPr>
              <a:t>Ils</a:t>
            </a:r>
            <a:r>
              <a:rPr kumimoji="0" lang="en-GB" sz="72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 fon</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r>
              <a:rPr kumimoji="0" lang="en-GB" sz="72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u</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ne</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fê</a:t>
            </a:r>
            <a:r>
              <a:rPr lang="en-GB" sz="7200" b="1" dirty="0" err="1">
                <a:solidFill>
                  <a:srgbClr val="5B9BD5">
                    <a:lumMod val="50000"/>
                  </a:srgbClr>
                </a:solidFill>
                <a:latin typeface="Century Gothic" panose="020B0502020202020204" pitchFamily="34" charset="0"/>
              </a:rPr>
              <a:t>te</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1874498" y="3266187"/>
            <a:ext cx="86446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(m/f)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have/are having a party.</a:t>
            </a:r>
          </a:p>
        </p:txBody>
      </p:sp>
      <p:pic>
        <p:nvPicPr>
          <p:cNvPr id="12" name="Picture 4" descr="Balloons Clip Art">
            <a:extLst>
              <a:ext uri="{FF2B5EF4-FFF2-40B4-BE49-F238E27FC236}">
                <a16:creationId xmlns:a16="http://schemas.microsoft.com/office/drawing/2014/main" id="{C5A81E77-F2D7-4B2B-889B-8EBC7A6287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8788" y="4577862"/>
            <a:ext cx="1303275" cy="1353052"/>
          </a:xfrm>
          <a:prstGeom prst="rect">
            <a:avLst/>
          </a:prstGeom>
          <a:noFill/>
          <a:extLst>
            <a:ext uri="{909E8E84-426E-40DD-AFC4-6F175D3DCCD1}">
              <a14:hiddenFill xmlns:a14="http://schemas.microsoft.com/office/drawing/2010/main">
                <a:solidFill>
                  <a:srgbClr val="FFFFFF"/>
                </a:solidFill>
              </a14:hiddenFill>
            </a:ext>
          </a:extLst>
        </p:spPr>
      </p:pic>
      <p:sp>
        <p:nvSpPr>
          <p:cNvPr id="11" name="Arc 10">
            <a:extLst>
              <a:ext uri="{FF2B5EF4-FFF2-40B4-BE49-F238E27FC236}">
                <a16:creationId xmlns:a16="http://schemas.microsoft.com/office/drawing/2014/main" id="{7BC6DB50-BDB5-4604-BA48-4942B6B91CA8}"/>
              </a:ext>
            </a:extLst>
          </p:cNvPr>
          <p:cNvSpPr/>
          <p:nvPr/>
        </p:nvSpPr>
        <p:spPr>
          <a:xfrm rot="8040905">
            <a:off x="5167112" y="2030620"/>
            <a:ext cx="1047752" cy="1103532"/>
          </a:xfrm>
          <a:prstGeom prst="arc">
            <a:avLst>
              <a:gd name="adj1" fmla="val 16256441"/>
              <a:gd name="adj2" fmla="val 0"/>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Title 6">
            <a:extLst>
              <a:ext uri="{FF2B5EF4-FFF2-40B4-BE49-F238E27FC236}">
                <a16:creationId xmlns:a16="http://schemas.microsoft.com/office/drawing/2014/main" id="{9A5F1FA7-0DD1-4938-9536-B23C0BA816C0}"/>
              </a:ext>
            </a:extLst>
          </p:cNvPr>
          <p:cNvSpPr>
            <a:spLocks noGrp="1"/>
          </p:cNvSpPr>
          <p:nvPr>
            <p:ph type="title"/>
          </p:nvPr>
        </p:nvSpPr>
        <p:spPr>
          <a:xfrm>
            <a:off x="838200" y="443073"/>
            <a:ext cx="4488180" cy="519739"/>
          </a:xfrm>
        </p:spPr>
        <p:txBody>
          <a:bodyPr>
            <a:normAutofit fontScale="90000"/>
          </a:bodyPr>
          <a:lstStyle/>
          <a:p>
            <a:r>
              <a:rPr lang="fr-FR" sz="3200" dirty="0" err="1"/>
              <a:t>Saying</a:t>
            </a:r>
            <a:r>
              <a:rPr lang="fr-FR" sz="3200" dirty="0"/>
              <a:t> </a:t>
            </a:r>
            <a:r>
              <a:rPr lang="fr-FR" sz="3200" dirty="0" err="1"/>
              <a:t>what</a:t>
            </a:r>
            <a:r>
              <a:rPr lang="fr-FR" sz="3200" dirty="0"/>
              <a:t> people do</a:t>
            </a:r>
          </a:p>
        </p:txBody>
      </p:sp>
      <p:sp>
        <p:nvSpPr>
          <p:cNvPr id="13" name="Title 4">
            <a:extLst>
              <a:ext uri="{FF2B5EF4-FFF2-40B4-BE49-F238E27FC236}">
                <a16:creationId xmlns:a16="http://schemas.microsoft.com/office/drawing/2014/main" id="{5380AE9C-0C56-4BB2-BDD4-7521E465D732}"/>
              </a:ext>
            </a:extLst>
          </p:cNvPr>
          <p:cNvSpPr txBox="1">
            <a:spLocks/>
          </p:cNvSpPr>
          <p:nvPr/>
        </p:nvSpPr>
        <p:spPr>
          <a:xfrm>
            <a:off x="0" y="401172"/>
            <a:ext cx="7459980" cy="561640"/>
          </a:xfrm>
          <a:prstGeom prst="rect">
            <a:avLst/>
          </a:prstGeom>
          <a:noFill/>
          <a:ln>
            <a:noFill/>
          </a:ln>
        </p:spPr>
        <p:txBody>
          <a:bodyPr spcFirstLastPara="1" wrap="square" lIns="91425" tIns="45700" rIns="91425" bIns="45700" anchor="ctr" anchorCtr="0">
            <a:normAutofit fontScale="90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a:t>Saying what people do</a:t>
            </a:r>
            <a:endParaRPr lang="fr-FR" dirty="0"/>
          </a:p>
        </p:txBody>
      </p:sp>
      <p:pic>
        <p:nvPicPr>
          <p:cNvPr id="14" name="Picture 13" descr="background rectangle">
            <a:extLst>
              <a:ext uri="{FF2B5EF4-FFF2-40B4-BE49-F238E27FC236}">
                <a16:creationId xmlns:a16="http://schemas.microsoft.com/office/drawing/2014/main" id="{DAA370D1-F21C-4C43-96C2-6B749028660B}"/>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ACEDDAB2-CEF4-4290-BE9C-CA0F186B0208}"/>
              </a:ext>
            </a:extLst>
          </p:cNvPr>
          <p:cNvSpPr txBox="1">
            <a:spLocks/>
          </p:cNvSpPr>
          <p:nvPr/>
        </p:nvSpPr>
        <p:spPr>
          <a:xfrm>
            <a:off x="0" y="296864"/>
            <a:ext cx="62865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Saying what people do</a:t>
            </a:r>
          </a:p>
        </p:txBody>
      </p:sp>
      <p:sp>
        <p:nvSpPr>
          <p:cNvPr id="16" name="Rounded Rectangle 46">
            <a:extLst>
              <a:ext uri="{FF2B5EF4-FFF2-40B4-BE49-F238E27FC236}">
                <a16:creationId xmlns:a16="http://schemas.microsoft.com/office/drawing/2014/main" id="{4DEF4C28-785B-4E26-9766-F9EA1E629B7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a:hlinkClick r:id="" action="ppaction://noaction">
              <a:snd r:embed="rId3" name="28 une fete.wav"/>
            </a:hlinkClick>
            <a:extLst>
              <a:ext uri="{FF2B5EF4-FFF2-40B4-BE49-F238E27FC236}">
                <a16:creationId xmlns:a16="http://schemas.microsoft.com/office/drawing/2014/main" id="{A54FA5DD-01E1-47F7-929B-874326E4B127}"/>
              </a:ext>
            </a:extLst>
          </p:cNvPr>
          <p:cNvPicPr>
            <a:picLocks noChangeAspect="1"/>
          </p:cNvPicPr>
          <p:nvPr/>
        </p:nvPicPr>
        <p:blipFill>
          <a:blip r:embed="rId6"/>
          <a:stretch>
            <a:fillRect/>
          </a:stretch>
        </p:blipFill>
        <p:spPr>
          <a:xfrm>
            <a:off x="876300" y="5095462"/>
            <a:ext cx="743776" cy="743776"/>
          </a:xfrm>
          <a:prstGeom prst="rect">
            <a:avLst/>
          </a:prstGeom>
        </p:spPr>
      </p:pic>
    </p:spTree>
    <p:extLst>
      <p:ext uri="{BB962C8B-B14F-4D97-AF65-F5344CB8AC3E}">
        <p14:creationId xmlns:p14="http://schemas.microsoft.com/office/powerpoint/2010/main" val="412160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28 une fete.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368489" y="1776544"/>
            <a:ext cx="1129324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Elles fon</a:t>
            </a:r>
            <a:r>
              <a:rPr kumimoji="0" lang="en-GB" sz="50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r>
              <a:rPr kumimoji="0" lang="en-GB" sz="5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des </a:t>
            </a:r>
            <a:r>
              <a:rPr kumimoji="0" lang="en-GB" sz="50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exercices</a:t>
            </a:r>
            <a:r>
              <a:rPr kumimoji="0" lang="en-GB" sz="5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de </a:t>
            </a:r>
            <a:r>
              <a:rPr kumimoji="0" lang="en-GB" sz="50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français</a:t>
            </a:r>
            <a:r>
              <a:rPr kumimoji="0" lang="en-GB" sz="5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10" name="TextBox 9">
            <a:extLst>
              <a:ext uri="{FF2B5EF4-FFF2-40B4-BE49-F238E27FC236}">
                <a16:creationId xmlns:a16="http://schemas.microsoft.com/office/drawing/2014/main" id="{FB2DCB1B-0351-4A62-86B4-A5D8AD159979}"/>
              </a:ext>
            </a:extLst>
          </p:cNvPr>
          <p:cNvSpPr txBox="1"/>
          <p:nvPr/>
        </p:nvSpPr>
        <p:spPr>
          <a:xfrm>
            <a:off x="1904214" y="3029711"/>
            <a:ext cx="8264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 (f) are doing French exercises.</a:t>
            </a:r>
          </a:p>
        </p:txBody>
      </p:sp>
      <p:grpSp>
        <p:nvGrpSpPr>
          <p:cNvPr id="9" name="Group 8"/>
          <p:cNvGrpSpPr/>
          <p:nvPr/>
        </p:nvGrpSpPr>
        <p:grpSpPr>
          <a:xfrm>
            <a:off x="8764463" y="4270342"/>
            <a:ext cx="2897268" cy="1881897"/>
            <a:chOff x="8764463" y="4270342"/>
            <a:chExt cx="2897268" cy="1881897"/>
          </a:xfrm>
        </p:grpSpPr>
        <p:pic>
          <p:nvPicPr>
            <p:cNvPr id="2050" name="Picture 2" descr="Book, Isolated, Open Book, Empty, Paper, Black, 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4463" y="4270342"/>
              <a:ext cx="2897268" cy="18818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058216" y="4777390"/>
              <a:ext cx="101809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1. je </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fais</a:t>
              </a:r>
              <a:endPar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2. </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tu</a:t>
              </a: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 </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fais</a:t>
              </a:r>
              <a:endPar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3. </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il</a:t>
              </a: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elle</a:t>
              </a: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 fait</a:t>
              </a:r>
            </a:p>
          </p:txBody>
        </p:sp>
        <p:sp>
          <p:nvSpPr>
            <p:cNvPr id="13" name="TextBox 12"/>
            <p:cNvSpPr txBox="1"/>
            <p:nvPr/>
          </p:nvSpPr>
          <p:spPr>
            <a:xfrm>
              <a:off x="10213097" y="4568447"/>
              <a:ext cx="134822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4. nous </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faisons</a:t>
              </a:r>
              <a:endPar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5. </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vous</a:t>
              </a: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 </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faites</a:t>
              </a:r>
              <a:endPar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6. </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ils</a:t>
              </a: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elles</a:t>
              </a: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 font</a:t>
              </a:r>
            </a:p>
          </p:txBody>
        </p:sp>
        <p:sp>
          <p:nvSpPr>
            <p:cNvPr id="8" name="TextBox 7"/>
            <p:cNvSpPr txBox="1"/>
            <p:nvPr/>
          </p:nvSpPr>
          <p:spPr>
            <a:xfrm>
              <a:off x="9066366" y="4397482"/>
              <a:ext cx="10284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sng"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FAIRE</a:t>
              </a:r>
            </a:p>
          </p:txBody>
        </p:sp>
      </p:grpSp>
      <p:sp>
        <p:nvSpPr>
          <p:cNvPr id="11" name="Title 10">
            <a:extLst>
              <a:ext uri="{FF2B5EF4-FFF2-40B4-BE49-F238E27FC236}">
                <a16:creationId xmlns:a16="http://schemas.microsoft.com/office/drawing/2014/main" id="{C0DCDE9B-ED2B-4D3A-9839-CAB0827E3DDA}"/>
              </a:ext>
            </a:extLst>
          </p:cNvPr>
          <p:cNvSpPr>
            <a:spLocks noGrp="1"/>
          </p:cNvSpPr>
          <p:nvPr>
            <p:ph type="title"/>
          </p:nvPr>
        </p:nvSpPr>
        <p:spPr>
          <a:xfrm>
            <a:off x="838200" y="443074"/>
            <a:ext cx="5036820" cy="561640"/>
          </a:xfrm>
        </p:spPr>
        <p:txBody>
          <a:bodyPr>
            <a:normAutofit/>
          </a:bodyPr>
          <a:lstStyle/>
          <a:p>
            <a:r>
              <a:rPr lang="fr-FR" sz="3200" dirty="0" err="1"/>
              <a:t>Saying</a:t>
            </a:r>
            <a:r>
              <a:rPr lang="fr-FR" sz="3200" dirty="0"/>
              <a:t> </a:t>
            </a:r>
            <a:r>
              <a:rPr lang="fr-FR" sz="3200" dirty="0" err="1"/>
              <a:t>what</a:t>
            </a:r>
            <a:r>
              <a:rPr lang="fr-FR" sz="3200" dirty="0"/>
              <a:t> people do</a:t>
            </a:r>
          </a:p>
        </p:txBody>
      </p:sp>
      <p:pic>
        <p:nvPicPr>
          <p:cNvPr id="16" name="Picture 15" descr="background rectangle">
            <a:extLst>
              <a:ext uri="{FF2B5EF4-FFF2-40B4-BE49-F238E27FC236}">
                <a16:creationId xmlns:a16="http://schemas.microsoft.com/office/drawing/2014/main" id="{EDDF64C4-F2E3-427F-BE78-BEA0CDCF735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9DA25B2E-91C5-4005-B300-C1E1500E4FC7}"/>
              </a:ext>
            </a:extLst>
          </p:cNvPr>
          <p:cNvSpPr txBox="1">
            <a:spLocks/>
          </p:cNvSpPr>
          <p:nvPr/>
        </p:nvSpPr>
        <p:spPr>
          <a:xfrm>
            <a:off x="0" y="296864"/>
            <a:ext cx="62865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Saying what people do</a:t>
            </a:r>
          </a:p>
        </p:txBody>
      </p:sp>
      <p:sp>
        <p:nvSpPr>
          <p:cNvPr id="18" name="Rounded Rectangle 46">
            <a:extLst>
              <a:ext uri="{FF2B5EF4-FFF2-40B4-BE49-F238E27FC236}">
                <a16:creationId xmlns:a16="http://schemas.microsoft.com/office/drawing/2014/main" id="{4593E4EE-B4E0-418C-8A97-3D08C0360DC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hlinkClick r:id="" action="ppaction://noaction">
              <a:snd r:embed="rId3" name="29 des exercises.wav"/>
            </a:hlinkClick>
            <a:extLst>
              <a:ext uri="{FF2B5EF4-FFF2-40B4-BE49-F238E27FC236}">
                <a16:creationId xmlns:a16="http://schemas.microsoft.com/office/drawing/2014/main" id="{B7AD1556-6725-472A-8981-F00462E0DF27}"/>
              </a:ext>
            </a:extLst>
          </p:cNvPr>
          <p:cNvPicPr>
            <a:picLocks noChangeAspect="1"/>
          </p:cNvPicPr>
          <p:nvPr/>
        </p:nvPicPr>
        <p:blipFill>
          <a:blip r:embed="rId6"/>
          <a:stretch>
            <a:fillRect/>
          </a:stretch>
        </p:blipFill>
        <p:spPr>
          <a:xfrm>
            <a:off x="876300" y="5095462"/>
            <a:ext cx="743776" cy="743776"/>
          </a:xfrm>
          <a:prstGeom prst="rect">
            <a:avLst/>
          </a:prstGeom>
        </p:spPr>
      </p:pic>
    </p:spTree>
    <p:extLst>
      <p:ext uri="{BB962C8B-B14F-4D97-AF65-F5344CB8AC3E}">
        <p14:creationId xmlns:p14="http://schemas.microsoft.com/office/powerpoint/2010/main" val="271003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29 des exercise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617D5-66BF-AE46-B82E-456333EC8472}"/>
              </a:ext>
            </a:extLst>
          </p:cNvPr>
          <p:cNvSpPr>
            <a:spLocks noGrp="1"/>
          </p:cNvSpPr>
          <p:nvPr>
            <p:ph type="title"/>
          </p:nvPr>
        </p:nvSpPr>
        <p:spPr>
          <a:xfrm>
            <a:off x="274492" y="-954785"/>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u</a:t>
            </a:r>
            <a:endParaRPr lang="en-US" dirty="0"/>
          </a:p>
        </p:txBody>
      </p:sp>
      <p:sp>
        <p:nvSpPr>
          <p:cNvPr id="12" name="TextBox 11"/>
          <p:cNvSpPr txBox="1"/>
          <p:nvPr/>
        </p:nvSpPr>
        <p:spPr>
          <a:xfrm>
            <a:off x="4277643" y="1861371"/>
            <a:ext cx="36367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75020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u t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601973" y="1811960"/>
            <a:ext cx="98626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7200" b="1" dirty="0">
                <a:solidFill>
                  <a:schemeClr val="accent1">
                    <a:lumMod val="50000"/>
                  </a:schemeClr>
                </a:solidFill>
                <a:latin typeface="Century Gothic" panose="020B0502020202020204" pitchFamily="34" charset="0"/>
              </a:rPr>
              <a:t>El</a:t>
            </a:r>
            <a:r>
              <a:rPr kumimoji="0" lang="en-GB" sz="72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les fon</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r>
              <a:rPr kumimoji="0" lang="en-GB" sz="72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u</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n effort.</a:t>
            </a:r>
          </a:p>
        </p:txBody>
      </p:sp>
      <p:sp>
        <p:nvSpPr>
          <p:cNvPr id="10" name="TextBox 9">
            <a:extLst>
              <a:ext uri="{FF2B5EF4-FFF2-40B4-BE49-F238E27FC236}">
                <a16:creationId xmlns:a16="http://schemas.microsoft.com/office/drawing/2014/main" id="{FB2DCB1B-0351-4A62-86B4-A5D8AD159979}"/>
              </a:ext>
            </a:extLst>
          </p:cNvPr>
          <p:cNvSpPr txBox="1"/>
          <p:nvPr/>
        </p:nvSpPr>
        <p:spPr>
          <a:xfrm>
            <a:off x="1413754" y="3266187"/>
            <a:ext cx="86446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make/are making an effort.</a:t>
            </a:r>
          </a:p>
        </p:txBody>
      </p:sp>
      <p:pic>
        <p:nvPicPr>
          <p:cNvPr id="11" name="Picture 2" descr="Muscles Clip Art">
            <a:extLst>
              <a:ext uri="{FF2B5EF4-FFF2-40B4-BE49-F238E27FC236}">
                <a16:creationId xmlns:a16="http://schemas.microsoft.com/office/drawing/2014/main" id="{C1798A90-4248-486E-917E-552FC33E9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6961" y="4600061"/>
            <a:ext cx="951748" cy="1308654"/>
          </a:xfrm>
          <a:prstGeom prst="rect">
            <a:avLst/>
          </a:prstGeom>
          <a:noFill/>
          <a:extLst>
            <a:ext uri="{909E8E84-426E-40DD-AFC4-6F175D3DCCD1}">
              <a14:hiddenFill xmlns:a14="http://schemas.microsoft.com/office/drawing/2010/main">
                <a:solidFill>
                  <a:srgbClr val="FFFFFF"/>
                </a:solidFill>
              </a14:hiddenFill>
            </a:ext>
          </a:extLst>
        </p:spPr>
      </p:pic>
      <p:sp>
        <p:nvSpPr>
          <p:cNvPr id="12" name="Arc 11">
            <a:extLst>
              <a:ext uri="{FF2B5EF4-FFF2-40B4-BE49-F238E27FC236}">
                <a16:creationId xmlns:a16="http://schemas.microsoft.com/office/drawing/2014/main" id="{C463A287-4333-478E-8F76-93B65A3EFA92}"/>
              </a:ext>
            </a:extLst>
          </p:cNvPr>
          <p:cNvSpPr/>
          <p:nvPr/>
        </p:nvSpPr>
        <p:spPr>
          <a:xfrm rot="8040905">
            <a:off x="5167112" y="2030620"/>
            <a:ext cx="1047752" cy="1103532"/>
          </a:xfrm>
          <a:prstGeom prst="arc">
            <a:avLst>
              <a:gd name="adj1" fmla="val 16256441"/>
              <a:gd name="adj2" fmla="val 0"/>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Title 6">
            <a:extLst>
              <a:ext uri="{FF2B5EF4-FFF2-40B4-BE49-F238E27FC236}">
                <a16:creationId xmlns:a16="http://schemas.microsoft.com/office/drawing/2014/main" id="{CF30D09F-D46B-4F9C-AEA8-75B82430918D}"/>
              </a:ext>
            </a:extLst>
          </p:cNvPr>
          <p:cNvSpPr>
            <a:spLocks noGrp="1"/>
          </p:cNvSpPr>
          <p:nvPr>
            <p:ph type="title"/>
          </p:nvPr>
        </p:nvSpPr>
        <p:spPr>
          <a:xfrm>
            <a:off x="838200" y="443074"/>
            <a:ext cx="6457246" cy="561640"/>
          </a:xfrm>
        </p:spPr>
        <p:txBody>
          <a:bodyPr>
            <a:normAutofit/>
          </a:bodyPr>
          <a:lstStyle/>
          <a:p>
            <a:r>
              <a:rPr lang="fr-FR" sz="3200" dirty="0" err="1"/>
              <a:t>Saying</a:t>
            </a:r>
            <a:r>
              <a:rPr lang="fr-FR" sz="3200" dirty="0"/>
              <a:t> </a:t>
            </a:r>
            <a:r>
              <a:rPr lang="fr-FR" sz="3200" dirty="0" err="1"/>
              <a:t>what</a:t>
            </a:r>
            <a:r>
              <a:rPr lang="fr-FR" sz="3200" dirty="0"/>
              <a:t> people do</a:t>
            </a:r>
          </a:p>
        </p:txBody>
      </p:sp>
      <p:pic>
        <p:nvPicPr>
          <p:cNvPr id="14" name="Picture 13" descr="background rectangle">
            <a:extLst>
              <a:ext uri="{FF2B5EF4-FFF2-40B4-BE49-F238E27FC236}">
                <a16:creationId xmlns:a16="http://schemas.microsoft.com/office/drawing/2014/main" id="{14D3D337-AC8A-4B5E-9AA3-5F0D0441B24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1FB69705-9C5E-426B-AB8F-825991129127}"/>
              </a:ext>
            </a:extLst>
          </p:cNvPr>
          <p:cNvSpPr txBox="1">
            <a:spLocks/>
          </p:cNvSpPr>
          <p:nvPr/>
        </p:nvSpPr>
        <p:spPr>
          <a:xfrm>
            <a:off x="0" y="296864"/>
            <a:ext cx="62865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Saying what people do</a:t>
            </a:r>
          </a:p>
        </p:txBody>
      </p:sp>
      <p:sp>
        <p:nvSpPr>
          <p:cNvPr id="16" name="Rounded Rectangle 46">
            <a:extLst>
              <a:ext uri="{FF2B5EF4-FFF2-40B4-BE49-F238E27FC236}">
                <a16:creationId xmlns:a16="http://schemas.microsoft.com/office/drawing/2014/main" id="{BC8AE0C7-6B32-4628-9ECE-F6AE396A71E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a:hlinkClick r:id="" action="ppaction://noaction">
              <a:snd r:embed="rId3" name="30 un effort.wav"/>
            </a:hlinkClick>
            <a:extLst>
              <a:ext uri="{FF2B5EF4-FFF2-40B4-BE49-F238E27FC236}">
                <a16:creationId xmlns:a16="http://schemas.microsoft.com/office/drawing/2014/main" id="{81895363-2070-499E-91C0-0E6119564DDB}"/>
              </a:ext>
            </a:extLst>
          </p:cNvPr>
          <p:cNvPicPr>
            <a:picLocks noChangeAspect="1"/>
          </p:cNvPicPr>
          <p:nvPr/>
        </p:nvPicPr>
        <p:blipFill>
          <a:blip r:embed="rId6"/>
          <a:stretch>
            <a:fillRect/>
          </a:stretch>
        </p:blipFill>
        <p:spPr>
          <a:xfrm>
            <a:off x="876300" y="5095462"/>
            <a:ext cx="743776" cy="743776"/>
          </a:xfrm>
          <a:prstGeom prst="rect">
            <a:avLst/>
          </a:prstGeom>
        </p:spPr>
      </p:pic>
    </p:spTree>
    <p:extLst>
      <p:ext uri="{BB962C8B-B14F-4D97-AF65-F5344CB8AC3E}">
        <p14:creationId xmlns:p14="http://schemas.microsoft.com/office/powerpoint/2010/main" val="204791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30 un effort.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2144972" y="1849581"/>
            <a:ext cx="79020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7200" b="1" dirty="0">
                <a:solidFill>
                  <a:schemeClr val="accent1">
                    <a:lumMod val="50000"/>
                  </a:schemeClr>
                </a:solidFill>
                <a:latin typeface="Century Gothic" panose="020B0502020202020204" pitchFamily="34" charset="0"/>
              </a:rPr>
              <a:t>Il</a:t>
            </a:r>
            <a:r>
              <a:rPr kumimoji="0" lang="en-GB" sz="72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s fon</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r>
              <a:rPr kumimoji="0" lang="en-GB" sz="72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la queue.</a:t>
            </a:r>
          </a:p>
        </p:txBody>
      </p:sp>
      <p:sp>
        <p:nvSpPr>
          <p:cNvPr id="10" name="TextBox 9">
            <a:extLst>
              <a:ext uri="{FF2B5EF4-FFF2-40B4-BE49-F238E27FC236}">
                <a16:creationId xmlns:a16="http://schemas.microsoft.com/office/drawing/2014/main" id="{FB2DCB1B-0351-4A62-86B4-A5D8AD159979}"/>
              </a:ext>
            </a:extLst>
          </p:cNvPr>
          <p:cNvSpPr txBox="1"/>
          <p:nvPr/>
        </p:nvSpPr>
        <p:spPr>
          <a:xfrm>
            <a:off x="1874499" y="3266187"/>
            <a:ext cx="80492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(m/f)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queue / are queuing.</a:t>
            </a:r>
          </a:p>
        </p:txBody>
      </p:sp>
      <p:pic>
        <p:nvPicPr>
          <p:cNvPr id="11" name="Picture 2" descr="Waiting In Line Clip Art">
            <a:extLst>
              <a:ext uri="{FF2B5EF4-FFF2-40B4-BE49-F238E27FC236}">
                <a16:creationId xmlns:a16="http://schemas.microsoft.com/office/drawing/2014/main" id="{AB146A5A-E17B-4DD0-B5B7-08C947943F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6820" y="4541515"/>
            <a:ext cx="1680344" cy="142574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39A332D4-A381-4CA6-893D-DCB91440BDCD}"/>
              </a:ext>
            </a:extLst>
          </p:cNvPr>
          <p:cNvSpPr>
            <a:spLocks noGrp="1"/>
          </p:cNvSpPr>
          <p:nvPr>
            <p:ph type="title"/>
          </p:nvPr>
        </p:nvSpPr>
        <p:spPr>
          <a:xfrm>
            <a:off x="838200" y="443073"/>
            <a:ext cx="5257800" cy="519739"/>
          </a:xfrm>
        </p:spPr>
        <p:txBody>
          <a:bodyPr>
            <a:normAutofit/>
          </a:bodyPr>
          <a:lstStyle/>
          <a:p>
            <a:r>
              <a:rPr lang="fr-FR" sz="2800" dirty="0" err="1"/>
              <a:t>Saying</a:t>
            </a:r>
            <a:r>
              <a:rPr lang="fr-FR" sz="2800" dirty="0"/>
              <a:t> </a:t>
            </a:r>
            <a:r>
              <a:rPr lang="fr-FR" sz="2800" dirty="0" err="1"/>
              <a:t>what</a:t>
            </a:r>
            <a:r>
              <a:rPr lang="fr-FR" sz="2800" dirty="0"/>
              <a:t> people do</a:t>
            </a:r>
          </a:p>
        </p:txBody>
      </p:sp>
      <p:sp>
        <p:nvSpPr>
          <p:cNvPr id="12" name="Title 4">
            <a:extLst>
              <a:ext uri="{FF2B5EF4-FFF2-40B4-BE49-F238E27FC236}">
                <a16:creationId xmlns:a16="http://schemas.microsoft.com/office/drawing/2014/main" id="{78EFA447-10AC-4C8D-8FF9-A9AA2069BD81}"/>
              </a:ext>
            </a:extLst>
          </p:cNvPr>
          <p:cNvSpPr txBox="1">
            <a:spLocks/>
          </p:cNvSpPr>
          <p:nvPr/>
        </p:nvSpPr>
        <p:spPr>
          <a:xfrm>
            <a:off x="0" y="401172"/>
            <a:ext cx="7459980" cy="561640"/>
          </a:xfrm>
          <a:prstGeom prst="rect">
            <a:avLst/>
          </a:prstGeom>
          <a:noFill/>
          <a:ln>
            <a:noFill/>
          </a:ln>
        </p:spPr>
        <p:txBody>
          <a:bodyPr spcFirstLastPara="1" wrap="square" lIns="91425" tIns="45700" rIns="91425" bIns="45700" anchor="ctr" anchorCtr="0">
            <a:normAutofit fontScale="90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a:t>Saying what people do</a:t>
            </a:r>
            <a:endParaRPr lang="fr-FR" dirty="0"/>
          </a:p>
        </p:txBody>
      </p:sp>
      <p:pic>
        <p:nvPicPr>
          <p:cNvPr id="13" name="Picture 12" descr="background rectangle">
            <a:extLst>
              <a:ext uri="{FF2B5EF4-FFF2-40B4-BE49-F238E27FC236}">
                <a16:creationId xmlns:a16="http://schemas.microsoft.com/office/drawing/2014/main" id="{C5D77F83-99C6-4612-9D1F-FA27B1374CF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5FDF4C42-94C8-4976-A1FC-C95F4AB43D0E}"/>
              </a:ext>
            </a:extLst>
          </p:cNvPr>
          <p:cNvSpPr txBox="1">
            <a:spLocks/>
          </p:cNvSpPr>
          <p:nvPr/>
        </p:nvSpPr>
        <p:spPr>
          <a:xfrm>
            <a:off x="0" y="296864"/>
            <a:ext cx="62865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Saying what people do</a:t>
            </a:r>
          </a:p>
        </p:txBody>
      </p:sp>
      <p:sp>
        <p:nvSpPr>
          <p:cNvPr id="15" name="Rounded Rectangle 46">
            <a:extLst>
              <a:ext uri="{FF2B5EF4-FFF2-40B4-BE49-F238E27FC236}">
                <a16:creationId xmlns:a16="http://schemas.microsoft.com/office/drawing/2014/main" id="{415CBCDE-411B-4942-B3E4-705640221B7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a:hlinkClick r:id="" action="ppaction://noaction">
              <a:snd r:embed="rId3" name="31 la queue.wav"/>
            </a:hlinkClick>
            <a:extLst>
              <a:ext uri="{FF2B5EF4-FFF2-40B4-BE49-F238E27FC236}">
                <a16:creationId xmlns:a16="http://schemas.microsoft.com/office/drawing/2014/main" id="{81427132-BE5D-4B77-A189-3D1E2FB954A4}"/>
              </a:ext>
            </a:extLst>
          </p:cNvPr>
          <p:cNvPicPr>
            <a:picLocks noChangeAspect="1"/>
          </p:cNvPicPr>
          <p:nvPr/>
        </p:nvPicPr>
        <p:blipFill>
          <a:blip r:embed="rId6"/>
          <a:stretch>
            <a:fillRect/>
          </a:stretch>
        </p:blipFill>
        <p:spPr>
          <a:xfrm>
            <a:off x="876300" y="5095462"/>
            <a:ext cx="743776" cy="743776"/>
          </a:xfrm>
          <a:prstGeom prst="rect">
            <a:avLst/>
          </a:prstGeom>
        </p:spPr>
      </p:pic>
    </p:spTree>
    <p:extLst>
      <p:ext uri="{BB962C8B-B14F-4D97-AF65-F5344CB8AC3E}">
        <p14:creationId xmlns:p14="http://schemas.microsoft.com/office/powerpoint/2010/main" val="35463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31 la queue.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2076141" y="1873788"/>
            <a:ext cx="84430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chemeClr val="accent1">
                    <a:lumMod val="50000"/>
                  </a:schemeClr>
                </a:solidFill>
                <a:effectLst/>
                <a:uLnTx/>
                <a:uFillTx/>
                <a:latin typeface="Century Gothic" panose="020B0502020202020204" pitchFamily="34" charset="0"/>
                <a:cs typeface="Arial"/>
                <a:sym typeface="Arial"/>
              </a:rPr>
              <a:t>Ils</a:t>
            </a:r>
            <a:r>
              <a:rPr kumimoji="0" lang="en-GB" sz="72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 fon</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r>
              <a:rPr kumimoji="0" lang="en-GB" sz="72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u</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n gâteau.</a:t>
            </a:r>
          </a:p>
        </p:txBody>
      </p:sp>
      <p:sp>
        <p:nvSpPr>
          <p:cNvPr id="10" name="TextBox 9">
            <a:extLst>
              <a:ext uri="{FF2B5EF4-FFF2-40B4-BE49-F238E27FC236}">
                <a16:creationId xmlns:a16="http://schemas.microsoft.com/office/drawing/2014/main" id="{FB2DCB1B-0351-4A62-86B4-A5D8AD159979}"/>
              </a:ext>
            </a:extLst>
          </p:cNvPr>
          <p:cNvSpPr txBox="1"/>
          <p:nvPr/>
        </p:nvSpPr>
        <p:spPr>
          <a:xfrm>
            <a:off x="1874498" y="3266187"/>
            <a:ext cx="86446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(m/f)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make/are </a:t>
            </a:r>
            <a:r>
              <a:rPr lang="en-GB" sz="3600" b="1" dirty="0" err="1">
                <a:solidFill>
                  <a:srgbClr val="5B9BD5">
                    <a:lumMod val="50000"/>
                  </a:srgbClr>
                </a:solidFill>
                <a:latin typeface="Century Gothic" panose="020B0502020202020204" pitchFamily="34" charset="0"/>
              </a:rPr>
              <a:t>mak</a:t>
            </a:r>
            <a:r>
              <a:rPr kumimoji="0" lang="en-GB" sz="36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ing</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 cake.</a:t>
            </a:r>
          </a:p>
        </p:txBody>
      </p:sp>
      <p:pic>
        <p:nvPicPr>
          <p:cNvPr id="11" name="Picture 2" descr="Birthday Cake 2 Clip Art">
            <a:extLst>
              <a:ext uri="{FF2B5EF4-FFF2-40B4-BE49-F238E27FC236}">
                <a16:creationId xmlns:a16="http://schemas.microsoft.com/office/drawing/2014/main" id="{2F94BC4B-D97C-4CEB-ABBA-7E71CCE2F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9722" y="4644063"/>
            <a:ext cx="1249811" cy="1220649"/>
          </a:xfrm>
          <a:prstGeom prst="rect">
            <a:avLst/>
          </a:prstGeom>
          <a:noFill/>
          <a:extLst>
            <a:ext uri="{909E8E84-426E-40DD-AFC4-6F175D3DCCD1}">
              <a14:hiddenFill xmlns:a14="http://schemas.microsoft.com/office/drawing/2010/main">
                <a:solidFill>
                  <a:srgbClr val="FFFFFF"/>
                </a:solidFill>
              </a14:hiddenFill>
            </a:ext>
          </a:extLst>
        </p:spPr>
      </p:pic>
      <p:sp>
        <p:nvSpPr>
          <p:cNvPr id="12" name="Arc 11">
            <a:extLst>
              <a:ext uri="{FF2B5EF4-FFF2-40B4-BE49-F238E27FC236}">
                <a16:creationId xmlns:a16="http://schemas.microsoft.com/office/drawing/2014/main" id="{C7BCA153-B056-4967-B241-33A8E3C1183D}"/>
              </a:ext>
            </a:extLst>
          </p:cNvPr>
          <p:cNvSpPr/>
          <p:nvPr/>
        </p:nvSpPr>
        <p:spPr>
          <a:xfrm rot="8040905">
            <a:off x="4633713" y="1954279"/>
            <a:ext cx="1047752" cy="1103532"/>
          </a:xfrm>
          <a:prstGeom prst="arc">
            <a:avLst>
              <a:gd name="adj1" fmla="val 16256441"/>
              <a:gd name="adj2" fmla="val 0"/>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Title 6">
            <a:extLst>
              <a:ext uri="{FF2B5EF4-FFF2-40B4-BE49-F238E27FC236}">
                <a16:creationId xmlns:a16="http://schemas.microsoft.com/office/drawing/2014/main" id="{91D355C9-BB17-4F46-A13D-823738B24480}"/>
              </a:ext>
            </a:extLst>
          </p:cNvPr>
          <p:cNvSpPr>
            <a:spLocks noGrp="1"/>
          </p:cNvSpPr>
          <p:nvPr>
            <p:ph type="title"/>
          </p:nvPr>
        </p:nvSpPr>
        <p:spPr>
          <a:xfrm>
            <a:off x="838200" y="443073"/>
            <a:ext cx="5080210" cy="519739"/>
          </a:xfrm>
        </p:spPr>
        <p:txBody>
          <a:bodyPr>
            <a:normAutofit fontScale="90000"/>
          </a:bodyPr>
          <a:lstStyle/>
          <a:p>
            <a:r>
              <a:rPr lang="fr-FR" sz="3200" dirty="0" err="1"/>
              <a:t>Saying</a:t>
            </a:r>
            <a:r>
              <a:rPr lang="fr-FR" sz="3200" dirty="0"/>
              <a:t> </a:t>
            </a:r>
            <a:r>
              <a:rPr lang="fr-FR" sz="3200" dirty="0" err="1"/>
              <a:t>what</a:t>
            </a:r>
            <a:r>
              <a:rPr lang="fr-FR" sz="3200" dirty="0"/>
              <a:t> people do</a:t>
            </a:r>
          </a:p>
        </p:txBody>
      </p:sp>
      <p:sp>
        <p:nvSpPr>
          <p:cNvPr id="13" name="Title 4">
            <a:extLst>
              <a:ext uri="{FF2B5EF4-FFF2-40B4-BE49-F238E27FC236}">
                <a16:creationId xmlns:a16="http://schemas.microsoft.com/office/drawing/2014/main" id="{242C93F2-B7D8-4073-80BB-89EBE49A671E}"/>
              </a:ext>
            </a:extLst>
          </p:cNvPr>
          <p:cNvSpPr txBox="1">
            <a:spLocks/>
          </p:cNvSpPr>
          <p:nvPr/>
        </p:nvSpPr>
        <p:spPr>
          <a:xfrm>
            <a:off x="0" y="401172"/>
            <a:ext cx="7459980" cy="561640"/>
          </a:xfrm>
          <a:prstGeom prst="rect">
            <a:avLst/>
          </a:prstGeom>
          <a:noFill/>
          <a:ln>
            <a:noFill/>
          </a:ln>
        </p:spPr>
        <p:txBody>
          <a:bodyPr spcFirstLastPara="1" wrap="square" lIns="91425" tIns="45700" rIns="91425" bIns="45700" anchor="ctr" anchorCtr="0">
            <a:normAutofit fontScale="90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a:t>Saying what people do</a:t>
            </a:r>
            <a:endParaRPr lang="fr-FR" dirty="0"/>
          </a:p>
        </p:txBody>
      </p:sp>
      <p:pic>
        <p:nvPicPr>
          <p:cNvPr id="14" name="Picture 13" descr="background rectangle">
            <a:extLst>
              <a:ext uri="{FF2B5EF4-FFF2-40B4-BE49-F238E27FC236}">
                <a16:creationId xmlns:a16="http://schemas.microsoft.com/office/drawing/2014/main" id="{063141BA-7114-45BF-8077-B3B69A8D128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3CFE2DCD-4446-4B16-994C-158BC6AE79CC}"/>
              </a:ext>
            </a:extLst>
          </p:cNvPr>
          <p:cNvSpPr txBox="1">
            <a:spLocks/>
          </p:cNvSpPr>
          <p:nvPr/>
        </p:nvSpPr>
        <p:spPr>
          <a:xfrm>
            <a:off x="0" y="296864"/>
            <a:ext cx="62865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Saying what people do</a:t>
            </a:r>
          </a:p>
        </p:txBody>
      </p:sp>
      <p:sp>
        <p:nvSpPr>
          <p:cNvPr id="16" name="Rounded Rectangle 46">
            <a:extLst>
              <a:ext uri="{FF2B5EF4-FFF2-40B4-BE49-F238E27FC236}">
                <a16:creationId xmlns:a16="http://schemas.microsoft.com/office/drawing/2014/main" id="{E039DDE7-C659-4E68-A877-E035113D3AD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a:hlinkClick r:id="" action="ppaction://noaction">
              <a:snd r:embed="rId3" name="32 un gateau.wav"/>
            </a:hlinkClick>
            <a:extLst>
              <a:ext uri="{FF2B5EF4-FFF2-40B4-BE49-F238E27FC236}">
                <a16:creationId xmlns:a16="http://schemas.microsoft.com/office/drawing/2014/main" id="{FA329BA0-BE9A-4D33-8366-0EA423C31818}"/>
              </a:ext>
            </a:extLst>
          </p:cNvPr>
          <p:cNvPicPr>
            <a:picLocks noChangeAspect="1"/>
          </p:cNvPicPr>
          <p:nvPr/>
        </p:nvPicPr>
        <p:blipFill>
          <a:blip r:embed="rId6"/>
          <a:stretch>
            <a:fillRect/>
          </a:stretch>
        </p:blipFill>
        <p:spPr>
          <a:xfrm>
            <a:off x="876300" y="5095462"/>
            <a:ext cx="743776" cy="743776"/>
          </a:xfrm>
          <a:prstGeom prst="rect">
            <a:avLst/>
          </a:prstGeom>
        </p:spPr>
      </p:pic>
    </p:spTree>
    <p:extLst>
      <p:ext uri="{BB962C8B-B14F-4D97-AF65-F5344CB8AC3E}">
        <p14:creationId xmlns:p14="http://schemas.microsoft.com/office/powerpoint/2010/main" val="97848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32 un gateau.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342360" y="1924317"/>
            <a:ext cx="94505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Elles fon</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les courses.</a:t>
            </a:r>
          </a:p>
        </p:txBody>
      </p:sp>
      <p:sp>
        <p:nvSpPr>
          <p:cNvPr id="10" name="TextBox 9">
            <a:extLst>
              <a:ext uri="{FF2B5EF4-FFF2-40B4-BE49-F238E27FC236}">
                <a16:creationId xmlns:a16="http://schemas.microsoft.com/office/drawing/2014/main" id="{FB2DCB1B-0351-4A62-86B4-A5D8AD159979}"/>
              </a:ext>
            </a:extLst>
          </p:cNvPr>
          <p:cNvSpPr txBox="1"/>
          <p:nvPr/>
        </p:nvSpPr>
        <p:spPr>
          <a:xfrm>
            <a:off x="829340" y="3266187"/>
            <a:ext cx="104766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are doing grocery shopping.</a:t>
            </a:r>
          </a:p>
        </p:txBody>
      </p:sp>
      <p:pic>
        <p:nvPicPr>
          <p:cNvPr id="1026" name="Picture 2" descr="Shopping Cart Clip Art">
            <a:extLst>
              <a:ext uri="{FF2B5EF4-FFF2-40B4-BE49-F238E27FC236}">
                <a16:creationId xmlns:a16="http://schemas.microsoft.com/office/drawing/2014/main" id="{3E39CEC3-EFF9-4984-BC83-027F7F7967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3171" y="4470553"/>
            <a:ext cx="1936750" cy="15752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FA8EBF9F-D1D5-4717-85A5-D3AF9D74B261}"/>
              </a:ext>
            </a:extLst>
          </p:cNvPr>
          <p:cNvSpPr>
            <a:spLocks noGrp="1"/>
          </p:cNvSpPr>
          <p:nvPr>
            <p:ph type="title"/>
          </p:nvPr>
        </p:nvSpPr>
        <p:spPr>
          <a:xfrm>
            <a:off x="838200" y="443073"/>
            <a:ext cx="5257800" cy="519739"/>
          </a:xfrm>
        </p:spPr>
        <p:txBody>
          <a:bodyPr>
            <a:normAutofit fontScale="90000"/>
          </a:bodyPr>
          <a:lstStyle/>
          <a:p>
            <a:r>
              <a:rPr lang="fr-FR" sz="3200" dirty="0" err="1"/>
              <a:t>Saying</a:t>
            </a:r>
            <a:r>
              <a:rPr lang="fr-FR" sz="3200" dirty="0"/>
              <a:t> </a:t>
            </a:r>
            <a:r>
              <a:rPr lang="fr-FR" sz="3200" dirty="0" err="1"/>
              <a:t>what</a:t>
            </a:r>
            <a:r>
              <a:rPr lang="fr-FR" sz="3200" dirty="0"/>
              <a:t> people do</a:t>
            </a:r>
          </a:p>
        </p:txBody>
      </p:sp>
      <p:sp>
        <p:nvSpPr>
          <p:cNvPr id="11" name="Title 4">
            <a:extLst>
              <a:ext uri="{FF2B5EF4-FFF2-40B4-BE49-F238E27FC236}">
                <a16:creationId xmlns:a16="http://schemas.microsoft.com/office/drawing/2014/main" id="{2D51BA34-2215-45C4-A0E9-40BB78239F1F}"/>
              </a:ext>
            </a:extLst>
          </p:cNvPr>
          <p:cNvSpPr txBox="1">
            <a:spLocks/>
          </p:cNvSpPr>
          <p:nvPr/>
        </p:nvSpPr>
        <p:spPr>
          <a:xfrm>
            <a:off x="0" y="401172"/>
            <a:ext cx="7459980" cy="561640"/>
          </a:xfrm>
          <a:prstGeom prst="rect">
            <a:avLst/>
          </a:prstGeom>
          <a:noFill/>
          <a:ln>
            <a:noFill/>
          </a:ln>
        </p:spPr>
        <p:txBody>
          <a:bodyPr spcFirstLastPara="1" wrap="square" lIns="91425" tIns="45700" rIns="91425" bIns="45700" anchor="ctr" anchorCtr="0">
            <a:normAutofit fontScale="90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a:t>Saying what people do</a:t>
            </a:r>
            <a:endParaRPr lang="fr-FR" dirty="0"/>
          </a:p>
        </p:txBody>
      </p:sp>
      <p:pic>
        <p:nvPicPr>
          <p:cNvPr id="12" name="Picture 11" descr="background rectangle">
            <a:extLst>
              <a:ext uri="{FF2B5EF4-FFF2-40B4-BE49-F238E27FC236}">
                <a16:creationId xmlns:a16="http://schemas.microsoft.com/office/drawing/2014/main" id="{DF6CC9FA-498B-4D05-8A35-9340CD206DF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6E690A5F-984D-4D60-859D-80A86C425607}"/>
              </a:ext>
            </a:extLst>
          </p:cNvPr>
          <p:cNvSpPr txBox="1">
            <a:spLocks/>
          </p:cNvSpPr>
          <p:nvPr/>
        </p:nvSpPr>
        <p:spPr>
          <a:xfrm>
            <a:off x="0" y="296864"/>
            <a:ext cx="62865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Saying what people do</a:t>
            </a:r>
          </a:p>
        </p:txBody>
      </p:sp>
      <p:sp>
        <p:nvSpPr>
          <p:cNvPr id="14" name="Rounded Rectangle 46">
            <a:extLst>
              <a:ext uri="{FF2B5EF4-FFF2-40B4-BE49-F238E27FC236}">
                <a16:creationId xmlns:a16="http://schemas.microsoft.com/office/drawing/2014/main" id="{C250AF06-7483-4A2E-97F3-96CCE6D0636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a:hlinkClick r:id="" action="ppaction://noaction">
              <a:snd r:embed="rId3" name="33 les courses.wav"/>
            </a:hlinkClick>
            <a:extLst>
              <a:ext uri="{FF2B5EF4-FFF2-40B4-BE49-F238E27FC236}">
                <a16:creationId xmlns:a16="http://schemas.microsoft.com/office/drawing/2014/main" id="{79C40D2E-F5AE-4614-9FB3-5AA601DE547E}"/>
              </a:ext>
            </a:extLst>
          </p:cNvPr>
          <p:cNvPicPr>
            <a:picLocks noChangeAspect="1"/>
          </p:cNvPicPr>
          <p:nvPr/>
        </p:nvPicPr>
        <p:blipFill>
          <a:blip r:embed="rId6"/>
          <a:stretch>
            <a:fillRect/>
          </a:stretch>
        </p:blipFill>
        <p:spPr>
          <a:xfrm>
            <a:off x="876300" y="5095462"/>
            <a:ext cx="743776" cy="743776"/>
          </a:xfrm>
          <a:prstGeom prst="rect">
            <a:avLst/>
          </a:prstGeom>
        </p:spPr>
      </p:pic>
    </p:spTree>
    <p:extLst>
      <p:ext uri="{BB962C8B-B14F-4D97-AF65-F5344CB8AC3E}">
        <p14:creationId xmlns:p14="http://schemas.microsoft.com/office/powerpoint/2010/main" val="83515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33 les course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226828" y="1901112"/>
            <a:ext cx="117383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7200" b="1" dirty="0">
                <a:solidFill>
                  <a:schemeClr val="accent1">
                    <a:lumMod val="50000"/>
                  </a:schemeClr>
                </a:solidFill>
                <a:latin typeface="Century Gothic" panose="020B0502020202020204" pitchFamily="34" charset="0"/>
              </a:rPr>
              <a:t>El</a:t>
            </a:r>
            <a:r>
              <a:rPr kumimoji="0" lang="en-GB" sz="72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les fon</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r>
              <a:rPr kumimoji="0" lang="en-GB" sz="72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u</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ne</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promenade.</a:t>
            </a:r>
          </a:p>
        </p:txBody>
      </p:sp>
      <p:sp>
        <p:nvSpPr>
          <p:cNvPr id="10" name="TextBox 9">
            <a:extLst>
              <a:ext uri="{FF2B5EF4-FFF2-40B4-BE49-F238E27FC236}">
                <a16:creationId xmlns:a16="http://schemas.microsoft.com/office/drawing/2014/main" id="{FB2DCB1B-0351-4A62-86B4-A5D8AD159979}"/>
              </a:ext>
            </a:extLst>
          </p:cNvPr>
          <p:cNvSpPr txBox="1"/>
          <p:nvPr/>
        </p:nvSpPr>
        <p:spPr>
          <a:xfrm>
            <a:off x="829340" y="3266187"/>
            <a:ext cx="104766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go/are going for a</a:t>
            </a:r>
            <a:r>
              <a:rPr kumimoji="0" lang="en-GB" sz="3600" b="1" i="0" u="none" strike="noStrike" kern="0" cap="none" spc="0" normalizeH="0" noProof="0" dirty="0">
                <a:ln>
                  <a:noFill/>
                </a:ln>
                <a:solidFill>
                  <a:srgbClr val="5B9BD5">
                    <a:lumMod val="50000"/>
                  </a:srgbClr>
                </a:solidFill>
                <a:effectLst/>
                <a:uLnTx/>
                <a:uFillTx/>
                <a:latin typeface="Century Gothic" panose="020B0502020202020204" pitchFamily="34" charset="0"/>
                <a:cs typeface="Arial"/>
                <a:sym typeface="Arial"/>
              </a:rPr>
              <a:t> walk.</a:t>
            </a:r>
            <a:endPar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pic>
        <p:nvPicPr>
          <p:cNvPr id="12" name="Picture 6" descr="Hiking Clip Art">
            <a:extLst>
              <a:ext uri="{FF2B5EF4-FFF2-40B4-BE49-F238E27FC236}">
                <a16:creationId xmlns:a16="http://schemas.microsoft.com/office/drawing/2014/main" id="{3A622603-5FA3-4752-9E1A-F3FA6BAB95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3773" y="4786555"/>
            <a:ext cx="1180056" cy="1180056"/>
          </a:xfrm>
          <a:prstGeom prst="rect">
            <a:avLst/>
          </a:prstGeom>
          <a:noFill/>
          <a:extLst>
            <a:ext uri="{909E8E84-426E-40DD-AFC4-6F175D3DCCD1}">
              <a14:hiddenFill xmlns:a14="http://schemas.microsoft.com/office/drawing/2010/main">
                <a:solidFill>
                  <a:srgbClr val="FFFFFF"/>
                </a:solidFill>
              </a14:hiddenFill>
            </a:ext>
          </a:extLst>
        </p:spPr>
      </p:pic>
      <p:sp>
        <p:nvSpPr>
          <p:cNvPr id="11" name="Arc 10">
            <a:extLst>
              <a:ext uri="{FF2B5EF4-FFF2-40B4-BE49-F238E27FC236}">
                <a16:creationId xmlns:a16="http://schemas.microsoft.com/office/drawing/2014/main" id="{599E5FC5-9715-4DAC-9B8C-781705CE485F}"/>
              </a:ext>
            </a:extLst>
          </p:cNvPr>
          <p:cNvSpPr/>
          <p:nvPr/>
        </p:nvSpPr>
        <p:spPr>
          <a:xfrm rot="8138501">
            <a:off x="3820910" y="2007720"/>
            <a:ext cx="1047752" cy="1103532"/>
          </a:xfrm>
          <a:prstGeom prst="arc">
            <a:avLst>
              <a:gd name="adj1" fmla="val 16256441"/>
              <a:gd name="adj2" fmla="val 0"/>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Title 6">
            <a:extLst>
              <a:ext uri="{FF2B5EF4-FFF2-40B4-BE49-F238E27FC236}">
                <a16:creationId xmlns:a16="http://schemas.microsoft.com/office/drawing/2014/main" id="{EC497691-F988-4870-9E06-3DBB00855EB4}"/>
              </a:ext>
            </a:extLst>
          </p:cNvPr>
          <p:cNvSpPr>
            <a:spLocks noGrp="1"/>
          </p:cNvSpPr>
          <p:nvPr>
            <p:ph type="title"/>
          </p:nvPr>
        </p:nvSpPr>
        <p:spPr>
          <a:xfrm>
            <a:off x="838200" y="443073"/>
            <a:ext cx="5257800" cy="684485"/>
          </a:xfrm>
        </p:spPr>
        <p:txBody>
          <a:bodyPr>
            <a:normAutofit fontScale="90000"/>
          </a:bodyPr>
          <a:lstStyle/>
          <a:p>
            <a:r>
              <a:rPr lang="fr-FR" sz="3600" dirty="0" err="1"/>
              <a:t>Saying</a:t>
            </a:r>
            <a:r>
              <a:rPr lang="fr-FR" sz="3600" dirty="0"/>
              <a:t> </a:t>
            </a:r>
            <a:r>
              <a:rPr lang="fr-FR" sz="3600" dirty="0" err="1"/>
              <a:t>what</a:t>
            </a:r>
            <a:r>
              <a:rPr lang="fr-FR" sz="3600" dirty="0"/>
              <a:t> people do</a:t>
            </a:r>
          </a:p>
        </p:txBody>
      </p:sp>
      <p:sp>
        <p:nvSpPr>
          <p:cNvPr id="13" name="Title 4">
            <a:extLst>
              <a:ext uri="{FF2B5EF4-FFF2-40B4-BE49-F238E27FC236}">
                <a16:creationId xmlns:a16="http://schemas.microsoft.com/office/drawing/2014/main" id="{B02CB017-8CE7-47DC-BC39-047889C89091}"/>
              </a:ext>
            </a:extLst>
          </p:cNvPr>
          <p:cNvSpPr txBox="1">
            <a:spLocks/>
          </p:cNvSpPr>
          <p:nvPr/>
        </p:nvSpPr>
        <p:spPr>
          <a:xfrm>
            <a:off x="0" y="401172"/>
            <a:ext cx="7459980" cy="561640"/>
          </a:xfrm>
          <a:prstGeom prst="rect">
            <a:avLst/>
          </a:prstGeom>
          <a:noFill/>
          <a:ln>
            <a:noFill/>
          </a:ln>
        </p:spPr>
        <p:txBody>
          <a:bodyPr spcFirstLastPara="1" wrap="square" lIns="91425" tIns="45700" rIns="91425" bIns="45700" anchor="ctr" anchorCtr="0">
            <a:normAutofit fontScale="90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a:t>Saying what people do</a:t>
            </a:r>
            <a:endParaRPr lang="fr-FR" dirty="0"/>
          </a:p>
        </p:txBody>
      </p:sp>
      <p:pic>
        <p:nvPicPr>
          <p:cNvPr id="14" name="Picture 13" descr="background rectangle">
            <a:extLst>
              <a:ext uri="{FF2B5EF4-FFF2-40B4-BE49-F238E27FC236}">
                <a16:creationId xmlns:a16="http://schemas.microsoft.com/office/drawing/2014/main" id="{A88CAE2B-2CDC-41AF-9AFF-DE8876447FE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494C48A9-C133-4138-896C-EF0A6A350E1C}"/>
              </a:ext>
            </a:extLst>
          </p:cNvPr>
          <p:cNvSpPr txBox="1">
            <a:spLocks/>
          </p:cNvSpPr>
          <p:nvPr/>
        </p:nvSpPr>
        <p:spPr>
          <a:xfrm>
            <a:off x="0" y="296864"/>
            <a:ext cx="62865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Saying what people do</a:t>
            </a:r>
          </a:p>
        </p:txBody>
      </p:sp>
      <p:sp>
        <p:nvSpPr>
          <p:cNvPr id="16" name="Rounded Rectangle 46">
            <a:extLst>
              <a:ext uri="{FF2B5EF4-FFF2-40B4-BE49-F238E27FC236}">
                <a16:creationId xmlns:a16="http://schemas.microsoft.com/office/drawing/2014/main" id="{2FB4E2E7-A03B-4938-A0B1-4865A58F08D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a:hlinkClick r:id="" action="ppaction://noaction">
              <a:snd r:embed="rId3" name="34 une promenade.wav"/>
            </a:hlinkClick>
            <a:extLst>
              <a:ext uri="{FF2B5EF4-FFF2-40B4-BE49-F238E27FC236}">
                <a16:creationId xmlns:a16="http://schemas.microsoft.com/office/drawing/2014/main" id="{FEDE6FAE-6E90-4227-811D-B66B3349BD4C}"/>
              </a:ext>
            </a:extLst>
          </p:cNvPr>
          <p:cNvPicPr>
            <a:picLocks noChangeAspect="1"/>
          </p:cNvPicPr>
          <p:nvPr/>
        </p:nvPicPr>
        <p:blipFill>
          <a:blip r:embed="rId6"/>
          <a:stretch>
            <a:fillRect/>
          </a:stretch>
        </p:blipFill>
        <p:spPr>
          <a:xfrm>
            <a:off x="876300" y="5095462"/>
            <a:ext cx="743776" cy="743776"/>
          </a:xfrm>
          <a:prstGeom prst="rect">
            <a:avLst/>
          </a:prstGeom>
        </p:spPr>
      </p:pic>
    </p:spTree>
    <p:extLst>
      <p:ext uri="{BB962C8B-B14F-4D97-AF65-F5344CB8AC3E}">
        <p14:creationId xmlns:p14="http://schemas.microsoft.com/office/powerpoint/2010/main" val="86952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34 une promenade.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47998" y="296864"/>
            <a:ext cx="6801441"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30"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600"/>
              <a:buFont typeface="Arial"/>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Le week-end</a:t>
            </a:r>
          </a:p>
        </p:txBody>
      </p:sp>
      <p:sp>
        <p:nvSpPr>
          <p:cNvPr id="2" name="TextBox 1">
            <a:extLst>
              <a:ext uri="{FF2B5EF4-FFF2-40B4-BE49-F238E27FC236}">
                <a16:creationId xmlns:a16="http://schemas.microsoft.com/office/drawing/2014/main" id="{9F77F18D-6E49-42F5-B216-00D1D7D6F793}"/>
              </a:ext>
            </a:extLst>
          </p:cNvPr>
          <p:cNvSpPr txBox="1"/>
          <p:nvPr/>
        </p:nvSpPr>
        <p:spPr>
          <a:xfrm>
            <a:off x="272503" y="1298671"/>
            <a:ext cx="117695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Lis la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réponse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Qui fait quoi?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Fais</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trois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listes</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(pour Amir,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Noura</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Maman</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Papa)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en</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anglais</a:t>
            </a:r>
            <a:r>
              <a:rPr kumimoji="0" lang="en-GB" sz="2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3" name="Rectangle 2">
            <a:extLst>
              <a:ext uri="{FF2B5EF4-FFF2-40B4-BE49-F238E27FC236}">
                <a16:creationId xmlns:a16="http://schemas.microsoft.com/office/drawing/2014/main" id="{7D1231E3-29BE-461C-B0AF-4631BD4F1E1A}"/>
              </a:ext>
            </a:extLst>
          </p:cNvPr>
          <p:cNvSpPr/>
          <p:nvPr/>
        </p:nvSpPr>
        <p:spPr>
          <a:xfrm>
            <a:off x="939632" y="1884897"/>
            <a:ext cx="10312736" cy="4308339"/>
          </a:xfrm>
          <a:prstGeom prst="rect">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D8C2081D-5D08-45E9-9F40-AB5E9E3B7777}"/>
              </a:ext>
            </a:extLst>
          </p:cNvPr>
          <p:cNvSpPr txBox="1"/>
          <p:nvPr/>
        </p:nvSpPr>
        <p:spPr>
          <a:xfrm>
            <a:off x="1131394" y="2077081"/>
            <a:ext cx="4803123" cy="430887"/>
          </a:xfrm>
          <a:prstGeom prst="rect">
            <a:avLst/>
          </a:prstGeom>
          <a:noFill/>
          <a:ln w="1905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De: </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Amir</a:t>
            </a:r>
          </a:p>
        </p:txBody>
      </p:sp>
      <p:sp>
        <p:nvSpPr>
          <p:cNvPr id="24" name="TextBox 23">
            <a:extLst>
              <a:ext uri="{FF2B5EF4-FFF2-40B4-BE49-F238E27FC236}">
                <a16:creationId xmlns:a16="http://schemas.microsoft.com/office/drawing/2014/main" id="{CE2E9862-D649-4F06-8B03-8F99472F5D5D}"/>
              </a:ext>
            </a:extLst>
          </p:cNvPr>
          <p:cNvSpPr txBox="1"/>
          <p:nvPr/>
        </p:nvSpPr>
        <p:spPr>
          <a:xfrm>
            <a:off x="1131394" y="2629456"/>
            <a:ext cx="9901962" cy="430887"/>
          </a:xfrm>
          <a:prstGeom prst="rect">
            <a:avLst/>
          </a:prstGeom>
          <a:noFill/>
          <a:ln w="1905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Objet</a:t>
            </a: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 week-end </a:t>
            </a:r>
          </a:p>
        </p:txBody>
      </p:sp>
      <p:sp>
        <p:nvSpPr>
          <p:cNvPr id="26" name="TextBox 25">
            <a:extLst>
              <a:ext uri="{FF2B5EF4-FFF2-40B4-BE49-F238E27FC236}">
                <a16:creationId xmlns:a16="http://schemas.microsoft.com/office/drawing/2014/main" id="{053D2FB8-0D78-4B35-86FD-0C9B8455FC93}"/>
              </a:ext>
            </a:extLst>
          </p:cNvPr>
          <p:cNvSpPr txBox="1"/>
          <p:nvPr/>
        </p:nvSpPr>
        <p:spPr>
          <a:xfrm>
            <a:off x="1140982" y="3187583"/>
            <a:ext cx="9901962" cy="2554545"/>
          </a:xfrm>
          <a:prstGeom prst="rect">
            <a:avLst/>
          </a:prstGeom>
          <a:noFill/>
          <a:ln w="19050">
            <a:solidFill>
              <a:schemeClr val="accent1">
                <a:lumMod val="50000"/>
              </a:schemeClr>
            </a:solidFill>
          </a:ln>
        </p:spPr>
        <p:txBody>
          <a:bodyPr wrap="square" rtlCol="0">
            <a:spAutoFit/>
          </a:bodyPr>
          <a:lstStyle/>
          <a:p>
            <a:pPr lvl="0">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Bonjour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Léa</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En</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lang="en-GB" sz="2000" dirty="0">
                <a:solidFill>
                  <a:srgbClr val="5B9BD5">
                    <a:lumMod val="50000"/>
                  </a:srgbClr>
                </a:solidFill>
                <a:latin typeface="Century Gothic" panose="020B0502020202020204" pitchFamily="34" charset="0"/>
              </a:rPr>
              <a:t>moment je </a:t>
            </a:r>
            <a:r>
              <a:rPr lang="en-GB" sz="2000" dirty="0" err="1">
                <a:solidFill>
                  <a:srgbClr val="5B9BD5">
                    <a:lumMod val="50000"/>
                  </a:srgbClr>
                </a:solidFill>
                <a:latin typeface="Century Gothic" panose="020B0502020202020204" pitchFamily="34" charset="0"/>
              </a:rPr>
              <a:t>suis</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très</a:t>
            </a:r>
            <a:r>
              <a:rPr lang="en-GB" sz="2000" dirty="0">
                <a:solidFill>
                  <a:srgbClr val="5B9BD5">
                    <a:lumMod val="50000"/>
                  </a:srgbClr>
                </a:solidFill>
                <a:latin typeface="Century Gothic" panose="020B0502020202020204" pitchFamily="34" charset="0"/>
              </a:rPr>
              <a:t> content.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C’est</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un week-end super!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lvl="0">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Il fait beau et     </a:t>
            </a:r>
            <a:r>
              <a:rPr kumimoji="0" lang="en-GB" sz="20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Noura</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fait un voyage avec le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chien</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Maman</a:t>
            </a:r>
            <a:r>
              <a:rPr kumimoji="0" lang="en-GB" sz="20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 et Papa </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font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visite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lang="en-GB" sz="2000" dirty="0">
                <a:solidFill>
                  <a:srgbClr val="4472C4">
                    <a:lumMod val="50000"/>
                  </a:srgbClr>
                </a:solidFill>
                <a:latin typeface="Century Gothic" panose="020B0502020202020204" pitchFamily="34" charset="0"/>
              </a:rPr>
              <a:t>de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Cannes avec un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ami</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Maman</a:t>
            </a:r>
            <a:r>
              <a:rPr kumimoji="0" lang="en-GB" sz="20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 et Papa </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font les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magasins</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a:t>
            </a:r>
            <a:b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b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Noura</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fait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promenade. </a:t>
            </a:r>
            <a:r>
              <a:rPr kumimoji="0" lang="en-GB" sz="20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Papa at </a:t>
            </a:r>
            <a:r>
              <a:rPr kumimoji="0" lang="en-GB" sz="20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Maman</a:t>
            </a:r>
            <a:r>
              <a:rPr kumimoji="0" lang="en-GB" sz="20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font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fête pour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l’ami</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Noura</a:t>
            </a:r>
            <a:r>
              <a:rPr kumimoji="0" lang="en-GB" sz="20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fait la cuisine pour la fête et </a:t>
            </a:r>
            <a:r>
              <a:rPr kumimoji="0" lang="en-GB" sz="20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Maman</a:t>
            </a:r>
            <a:r>
              <a:rPr kumimoji="0" lang="en-GB" sz="20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 et Papa </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font un gâteau. Je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trouve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les fêtes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amusantes</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mais</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je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préfère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rester</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à la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maison</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Je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fais</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lang="en-GB" sz="2000" dirty="0">
                <a:solidFill>
                  <a:srgbClr val="5B9BD5">
                    <a:lumMod val="50000"/>
                  </a:srgbClr>
                </a:solidFill>
                <a:latin typeface="Century Gothic" panose="020B0502020202020204" pitchFamily="34" charset="0"/>
              </a:rPr>
              <a:t>la </a:t>
            </a:r>
            <a:r>
              <a:rPr lang="en-GB" sz="2000" dirty="0" err="1">
                <a:solidFill>
                  <a:srgbClr val="5B9BD5">
                    <a:lumMod val="50000"/>
                  </a:srgbClr>
                </a:solidFill>
                <a:latin typeface="Century Gothic" panose="020B0502020202020204" pitchFamily="34" charset="0"/>
              </a:rPr>
              <a:t>grasse</a:t>
            </a:r>
            <a:r>
              <a:rPr lang="en-GB" sz="2000" dirty="0">
                <a:solidFill>
                  <a:srgbClr val="5B9BD5">
                    <a:lumMod val="50000"/>
                  </a:srgbClr>
                </a:solidFill>
                <a:latin typeface="Century Gothic" panose="020B0502020202020204" pitchFamily="34" charset="0"/>
              </a:rPr>
              <a:t> mat’*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aujourd’hui</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C’est</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fantastique !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Bisous</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Amir</a:t>
            </a:r>
          </a:p>
        </p:txBody>
      </p:sp>
      <p:sp>
        <p:nvSpPr>
          <p:cNvPr id="27" name="TextBox 26">
            <a:extLst>
              <a:ext uri="{FF2B5EF4-FFF2-40B4-BE49-F238E27FC236}">
                <a16:creationId xmlns:a16="http://schemas.microsoft.com/office/drawing/2014/main" id="{CBF439BD-0BB4-4BC2-AEF7-6354ADC78560}"/>
              </a:ext>
            </a:extLst>
          </p:cNvPr>
          <p:cNvSpPr txBox="1"/>
          <p:nvPr/>
        </p:nvSpPr>
        <p:spPr>
          <a:xfrm>
            <a:off x="6230233" y="2071329"/>
            <a:ext cx="4803123" cy="430887"/>
          </a:xfrm>
          <a:prstGeom prst="rect">
            <a:avLst/>
          </a:prstGeom>
          <a:noFill/>
          <a:ln w="1905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À: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Léa</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B306926C-F5C5-450F-80BF-D6D4DF8588F7}"/>
              </a:ext>
            </a:extLst>
          </p:cNvPr>
          <p:cNvSpPr txBox="1"/>
          <p:nvPr/>
        </p:nvSpPr>
        <p:spPr>
          <a:xfrm>
            <a:off x="2843120" y="3771081"/>
            <a:ext cx="1411195"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a:t>
            </a:r>
          </a:p>
        </p:txBody>
      </p:sp>
      <p:sp>
        <p:nvSpPr>
          <p:cNvPr id="22" name="TextBox 21">
            <a:extLst>
              <a:ext uri="{FF2B5EF4-FFF2-40B4-BE49-F238E27FC236}">
                <a16:creationId xmlns:a16="http://schemas.microsoft.com/office/drawing/2014/main" id="{511B6977-DEFC-4467-8B9F-17152EBBD75A}"/>
              </a:ext>
            </a:extLst>
          </p:cNvPr>
          <p:cNvSpPr txBox="1"/>
          <p:nvPr/>
        </p:nvSpPr>
        <p:spPr>
          <a:xfrm>
            <a:off x="7986554" y="3771081"/>
            <a:ext cx="2008052"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a:t>
            </a:r>
          </a:p>
        </p:txBody>
      </p:sp>
      <p:sp>
        <p:nvSpPr>
          <p:cNvPr id="23" name="TextBox 22">
            <a:extLst>
              <a:ext uri="{FF2B5EF4-FFF2-40B4-BE49-F238E27FC236}">
                <a16:creationId xmlns:a16="http://schemas.microsoft.com/office/drawing/2014/main" id="{3519D362-2508-49A7-80FF-E2E625303CCA}"/>
              </a:ext>
            </a:extLst>
          </p:cNvPr>
          <p:cNvSpPr txBox="1"/>
          <p:nvPr/>
        </p:nvSpPr>
        <p:spPr>
          <a:xfrm>
            <a:off x="5542210" y="4165124"/>
            <a:ext cx="2003907" cy="307777"/>
          </a:xfrm>
          <a:prstGeom prst="rect">
            <a:avLst/>
          </a:prstGeom>
          <a:solidFill>
            <a:schemeClr val="bg1"/>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a:t>
            </a:r>
          </a:p>
        </p:txBody>
      </p:sp>
      <p:sp>
        <p:nvSpPr>
          <p:cNvPr id="25" name="TextBox 24">
            <a:extLst>
              <a:ext uri="{FF2B5EF4-FFF2-40B4-BE49-F238E27FC236}">
                <a16:creationId xmlns:a16="http://schemas.microsoft.com/office/drawing/2014/main" id="{202578BC-1744-47F1-AAC7-22DE7F043FCE}"/>
              </a:ext>
            </a:extLst>
          </p:cNvPr>
          <p:cNvSpPr txBox="1"/>
          <p:nvPr/>
        </p:nvSpPr>
        <p:spPr>
          <a:xfrm>
            <a:off x="1164061" y="4470426"/>
            <a:ext cx="2158934" cy="307777"/>
          </a:xfrm>
          <a:prstGeom prst="rect">
            <a:avLst/>
          </a:prstGeom>
          <a:solidFill>
            <a:schemeClr val="bg1"/>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a:t>
            </a:r>
          </a:p>
        </p:txBody>
      </p:sp>
      <p:sp>
        <p:nvSpPr>
          <p:cNvPr id="28" name="TextBox 27">
            <a:extLst>
              <a:ext uri="{FF2B5EF4-FFF2-40B4-BE49-F238E27FC236}">
                <a16:creationId xmlns:a16="http://schemas.microsoft.com/office/drawing/2014/main" id="{919B3348-AD71-4512-85CE-3495C26490D8}"/>
              </a:ext>
            </a:extLst>
          </p:cNvPr>
          <p:cNvSpPr txBox="1"/>
          <p:nvPr/>
        </p:nvSpPr>
        <p:spPr>
          <a:xfrm>
            <a:off x="5947485" y="4473560"/>
            <a:ext cx="2003907" cy="307777"/>
          </a:xfrm>
          <a:prstGeom prst="rect">
            <a:avLst/>
          </a:prstGeom>
          <a:solidFill>
            <a:schemeClr val="bg1"/>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a:t>
            </a:r>
          </a:p>
        </p:txBody>
      </p:sp>
      <p:sp>
        <p:nvSpPr>
          <p:cNvPr id="31" name="TextBox 30">
            <a:extLst>
              <a:ext uri="{FF2B5EF4-FFF2-40B4-BE49-F238E27FC236}">
                <a16:creationId xmlns:a16="http://schemas.microsoft.com/office/drawing/2014/main" id="{E76BEEDE-6A69-4086-B06B-3B1984B8B548}"/>
              </a:ext>
            </a:extLst>
          </p:cNvPr>
          <p:cNvSpPr txBox="1"/>
          <p:nvPr/>
        </p:nvSpPr>
        <p:spPr>
          <a:xfrm>
            <a:off x="2243528" y="4754689"/>
            <a:ext cx="1907242" cy="307777"/>
          </a:xfrm>
          <a:prstGeom prst="rect">
            <a:avLst/>
          </a:prstGeom>
          <a:solidFill>
            <a:schemeClr val="bg1"/>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a:t>
            </a:r>
          </a:p>
        </p:txBody>
      </p:sp>
      <p:sp>
        <p:nvSpPr>
          <p:cNvPr id="32" name="TextBox 31">
            <a:extLst>
              <a:ext uri="{FF2B5EF4-FFF2-40B4-BE49-F238E27FC236}">
                <a16:creationId xmlns:a16="http://schemas.microsoft.com/office/drawing/2014/main" id="{62076D5D-45A8-4A14-A31C-CBFB17D12BF4}"/>
              </a:ext>
            </a:extLst>
          </p:cNvPr>
          <p:cNvSpPr txBox="1"/>
          <p:nvPr/>
        </p:nvSpPr>
        <p:spPr>
          <a:xfrm>
            <a:off x="7822561" y="4778203"/>
            <a:ext cx="2008052" cy="307777"/>
          </a:xfrm>
          <a:prstGeom prst="rect">
            <a:avLst/>
          </a:prstGeom>
          <a:solidFill>
            <a:schemeClr val="bg1"/>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a:t>
            </a:r>
          </a:p>
        </p:txBody>
      </p:sp>
      <p:pic>
        <p:nvPicPr>
          <p:cNvPr id="6" name="Picture 5" descr="A picture containing doll, shirt&#10;&#10;Description automatically generated">
            <a:extLst>
              <a:ext uri="{FF2B5EF4-FFF2-40B4-BE49-F238E27FC236}">
                <a16:creationId xmlns:a16="http://schemas.microsoft.com/office/drawing/2014/main" id="{70DFE9ED-CFD6-45ED-9CFA-5AB2C268F679}"/>
              </a:ext>
            </a:extLst>
          </p:cNvPr>
          <p:cNvPicPr>
            <a:picLocks noChangeAspect="1"/>
          </p:cNvPicPr>
          <p:nvPr/>
        </p:nvPicPr>
        <p:blipFill>
          <a:blip r:embed="rId3"/>
          <a:stretch>
            <a:fillRect/>
          </a:stretch>
        </p:blipFill>
        <p:spPr>
          <a:xfrm>
            <a:off x="6171904" y="-171536"/>
            <a:ext cx="1328542" cy="1328542"/>
          </a:xfrm>
          <a:prstGeom prst="rect">
            <a:avLst/>
          </a:prstGeom>
        </p:spPr>
      </p:pic>
      <p:sp>
        <p:nvSpPr>
          <p:cNvPr id="7" name="Speech Bubble: Rectangle with Corners Rounded 6">
            <a:extLst>
              <a:ext uri="{FF2B5EF4-FFF2-40B4-BE49-F238E27FC236}">
                <a16:creationId xmlns:a16="http://schemas.microsoft.com/office/drawing/2014/main" id="{242E1182-A343-4E58-86F4-4B9A906D8DB9}"/>
              </a:ext>
            </a:extLst>
          </p:cNvPr>
          <p:cNvSpPr/>
          <p:nvPr/>
        </p:nvSpPr>
        <p:spPr>
          <a:xfrm>
            <a:off x="7661452" y="293595"/>
            <a:ext cx="2831248" cy="742337"/>
          </a:xfrm>
          <a:prstGeom prst="wedgeRoundRectCallout">
            <a:avLst>
              <a:gd name="adj1" fmla="val -56979"/>
              <a:gd name="adj2" fmla="val -21705"/>
              <a:gd name="adj3" fmla="val 16667"/>
            </a:avLst>
          </a:prstGeom>
          <a:solidFill>
            <a:schemeClr val="accent1">
              <a:lumMod val="50000"/>
            </a:schemeClr>
          </a:solidFill>
          <a:ln w="952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la </a:t>
            </a:r>
            <a:r>
              <a:rPr lang="en-GB" sz="2000" b="1" dirty="0" err="1">
                <a:solidFill>
                  <a:schemeClr val="bg1"/>
                </a:solidFill>
                <a:latin typeface="Century Gothic" panose="020B0502020202020204" pitchFamily="34" charset="0"/>
              </a:rPr>
              <a:t>grasse</a:t>
            </a:r>
            <a:r>
              <a:rPr lang="en-GB" sz="2000" b="1" dirty="0">
                <a:solidFill>
                  <a:schemeClr val="bg1"/>
                </a:solidFill>
                <a:latin typeface="Century Gothic" panose="020B0502020202020204" pitchFamily="34" charset="0"/>
              </a:rPr>
              <a:t> mat(</a:t>
            </a:r>
            <a:r>
              <a:rPr lang="en-GB" sz="2000" b="1" dirty="0" err="1">
                <a:solidFill>
                  <a:schemeClr val="bg1"/>
                </a:solidFill>
                <a:latin typeface="Century Gothic" panose="020B0502020202020204" pitchFamily="34" charset="0"/>
              </a:rPr>
              <a:t>inée</a:t>
            </a:r>
            <a:r>
              <a:rPr lang="en-GB" sz="2000" dirty="0">
                <a:solidFill>
                  <a:schemeClr val="bg1"/>
                </a:solidFill>
                <a:latin typeface="Century Gothic" panose="020B0502020202020204" pitchFamily="34" charset="0"/>
              </a:rPr>
              <a:t>) = lie-in</a:t>
            </a:r>
          </a:p>
        </p:txBody>
      </p:sp>
      <p:pic>
        <p:nvPicPr>
          <p:cNvPr id="33" name="Picture 32" descr="background rectangle">
            <a:extLst>
              <a:ext uri="{FF2B5EF4-FFF2-40B4-BE49-F238E27FC236}">
                <a16:creationId xmlns:a16="http://schemas.microsoft.com/office/drawing/2014/main" id="{E220C8C8-A17C-4E10-B88A-4D5C46CA528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4" name="Title 3">
            <a:extLst>
              <a:ext uri="{FF2B5EF4-FFF2-40B4-BE49-F238E27FC236}">
                <a16:creationId xmlns:a16="http://schemas.microsoft.com/office/drawing/2014/main" id="{AC0AC4FC-26FE-44BA-8F6F-63C1421BEC55}"/>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Le week-end</a:t>
            </a:r>
          </a:p>
        </p:txBody>
      </p:sp>
      <p:sp>
        <p:nvSpPr>
          <p:cNvPr id="35" name="Rounded Rectangle 46">
            <a:extLst>
              <a:ext uri="{FF2B5EF4-FFF2-40B4-BE49-F238E27FC236}">
                <a16:creationId xmlns:a16="http://schemas.microsoft.com/office/drawing/2014/main" id="{28F2E7F4-99B1-4C69-9AD7-18D541EFE52E}"/>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32039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5" grpId="0" animBg="1"/>
      <p:bldP spid="28" grpId="0" animBg="1"/>
      <p:bldP spid="31" grpId="0" animBg="1"/>
      <p:bldP spid="3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itle 7">
            <a:extLst>
              <a:ext uri="{FF2B5EF4-FFF2-40B4-BE49-F238E27FC236}">
                <a16:creationId xmlns:a16="http://schemas.microsoft.com/office/drawing/2014/main" id="{58F1E4B1-5F3A-47C0-8282-63D7ECA3413E}"/>
              </a:ext>
            </a:extLst>
          </p:cNvPr>
          <p:cNvSpPr>
            <a:spLocks noGrp="1"/>
          </p:cNvSpPr>
          <p:nvPr>
            <p:ph type="title"/>
          </p:nvPr>
        </p:nvSpPr>
        <p:spPr>
          <a:xfrm>
            <a:off x="240122" y="416963"/>
            <a:ext cx="5950743" cy="561640"/>
          </a:xfrm>
        </p:spPr>
        <p:txBody>
          <a:bodyPr>
            <a:normAutofit fontScale="90000"/>
          </a:bodyPr>
          <a:lstStyle/>
          <a:p>
            <a:r>
              <a:rPr lang="fr-FR" dirty="0"/>
              <a:t>Une semaine difficile</a:t>
            </a:r>
          </a:p>
        </p:txBody>
      </p:sp>
      <p:pic>
        <p:nvPicPr>
          <p:cNvPr id="34" name="Picture 33" descr="background rectangle">
            <a:extLst>
              <a:ext uri="{FF2B5EF4-FFF2-40B4-BE49-F238E27FC236}">
                <a16:creationId xmlns:a16="http://schemas.microsoft.com/office/drawing/2014/main" id="{3C1B2704-F341-4AB7-A3C5-6DBB2745000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3528A33D-3534-4C74-AD1C-ADB03ADDBD00}"/>
              </a:ext>
            </a:extLst>
          </p:cNvPr>
          <p:cNvSpPr txBox="1">
            <a:spLocks/>
          </p:cNvSpPr>
          <p:nvPr/>
        </p:nvSpPr>
        <p:spPr>
          <a:xfrm>
            <a:off x="-1" y="296864"/>
            <a:ext cx="6230233"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Le week-end</a:t>
            </a:r>
          </a:p>
        </p:txBody>
      </p:sp>
      <p:sp>
        <p:nvSpPr>
          <p:cNvPr id="9" name="Rounded Rectangle 46">
            <a:extLst>
              <a:ext uri="{FF2B5EF4-FFF2-40B4-BE49-F238E27FC236}">
                <a16:creationId xmlns:a16="http://schemas.microsoft.com/office/drawing/2014/main" id="{5E66AD82-5B9F-4D7F-9576-1DF284ADA36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lire</a:t>
            </a:r>
          </a:p>
        </p:txBody>
      </p:sp>
      <p:sp>
        <p:nvSpPr>
          <p:cNvPr id="6" name="TextBox 5">
            <a:extLst>
              <a:ext uri="{FF2B5EF4-FFF2-40B4-BE49-F238E27FC236}">
                <a16:creationId xmlns:a16="http://schemas.microsoft.com/office/drawing/2014/main" id="{D47138B2-3C4D-4E94-89C0-0901848339E7}"/>
              </a:ext>
            </a:extLst>
          </p:cNvPr>
          <p:cNvSpPr txBox="1"/>
          <p:nvPr/>
        </p:nvSpPr>
        <p:spPr>
          <a:xfrm>
            <a:off x="318698" y="1492113"/>
            <a:ext cx="3700429" cy="1754326"/>
          </a:xfrm>
          <a:prstGeom prst="rect">
            <a:avLst/>
          </a:prstGeom>
          <a:no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Amir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having a lie-in</a:t>
            </a:r>
            <a:endPar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1" name="TextBox 10">
            <a:extLst>
              <a:ext uri="{FF2B5EF4-FFF2-40B4-BE49-F238E27FC236}">
                <a16:creationId xmlns:a16="http://schemas.microsoft.com/office/drawing/2014/main" id="{73B4F3C9-22E6-4148-8DFC-1C7E1474B9AF}"/>
              </a:ext>
            </a:extLst>
          </p:cNvPr>
          <p:cNvSpPr txBox="1"/>
          <p:nvPr/>
        </p:nvSpPr>
        <p:spPr>
          <a:xfrm>
            <a:off x="4245785" y="1492111"/>
            <a:ext cx="3700429" cy="3293209"/>
          </a:xfrm>
          <a:prstGeom prst="rect">
            <a:avLst/>
          </a:prstGeom>
          <a:no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Noura</a:t>
            </a:r>
            <a:endPar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going on a trip with the dog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FR"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going</a:t>
            </a:r>
            <a:r>
              <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for a </a:t>
            </a:r>
            <a:r>
              <a:rPr kumimoji="0" lang="fr-FR"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walk</a:t>
            </a:r>
            <a:endPar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cooking for the party</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3" name="TextBox 12">
            <a:extLst>
              <a:ext uri="{FF2B5EF4-FFF2-40B4-BE49-F238E27FC236}">
                <a16:creationId xmlns:a16="http://schemas.microsoft.com/office/drawing/2014/main" id="{534F53F4-74DE-4DBE-9657-EA6BC3C1B61D}"/>
              </a:ext>
            </a:extLst>
          </p:cNvPr>
          <p:cNvSpPr txBox="1"/>
          <p:nvPr/>
        </p:nvSpPr>
        <p:spPr>
          <a:xfrm>
            <a:off x="8172872" y="1492111"/>
            <a:ext cx="3700429" cy="3293209"/>
          </a:xfrm>
          <a:prstGeom prst="rect">
            <a:avLst/>
          </a:prstGeom>
          <a:no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Les parents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visiting Cannes with a friend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FR"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having</a:t>
            </a:r>
            <a:r>
              <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 party for the </a:t>
            </a:r>
            <a:r>
              <a:rPr kumimoji="0" lang="fr-FR"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friend</a:t>
            </a:r>
            <a:endPar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fr-FR" sz="2000" dirty="0">
              <a:solidFill>
                <a:srgbClr val="5B9BD5">
                  <a:lumMod val="50000"/>
                </a:srgbClr>
              </a:solidFill>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FR"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making</a:t>
            </a:r>
            <a:r>
              <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 cake</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pic>
        <p:nvPicPr>
          <p:cNvPr id="3" name="Picture 2" descr="A picture containing doll, shirt&#10;&#10;Description automatically generated">
            <a:extLst>
              <a:ext uri="{FF2B5EF4-FFF2-40B4-BE49-F238E27FC236}">
                <a16:creationId xmlns:a16="http://schemas.microsoft.com/office/drawing/2014/main" id="{7D508C0D-2E70-4A09-85D1-4311FE760C4E}"/>
              </a:ext>
            </a:extLst>
          </p:cNvPr>
          <p:cNvPicPr>
            <a:picLocks noChangeAspect="1"/>
          </p:cNvPicPr>
          <p:nvPr/>
        </p:nvPicPr>
        <p:blipFill>
          <a:blip r:embed="rId4"/>
          <a:stretch>
            <a:fillRect/>
          </a:stretch>
        </p:blipFill>
        <p:spPr>
          <a:xfrm>
            <a:off x="2311484" y="2234706"/>
            <a:ext cx="1808018" cy="180801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EF68E7E0-8147-4CF7-8719-33683D642EFE}"/>
              </a:ext>
            </a:extLst>
          </p:cNvPr>
          <p:cNvPicPr>
            <a:picLocks noChangeAspect="1"/>
          </p:cNvPicPr>
          <p:nvPr/>
        </p:nvPicPr>
        <p:blipFill>
          <a:blip r:embed="rId5"/>
          <a:stretch>
            <a:fillRect/>
          </a:stretch>
        </p:blipFill>
        <p:spPr>
          <a:xfrm>
            <a:off x="6571893" y="4035018"/>
            <a:ext cx="1500604" cy="1500604"/>
          </a:xfrm>
          <a:prstGeom prst="rect">
            <a:avLst/>
          </a:prstGeom>
        </p:spPr>
      </p:pic>
      <p:pic>
        <p:nvPicPr>
          <p:cNvPr id="15" name="Picture 14" descr="A close up of a toy&#10;&#10;Description automatically generated">
            <a:extLst>
              <a:ext uri="{FF2B5EF4-FFF2-40B4-BE49-F238E27FC236}">
                <a16:creationId xmlns:a16="http://schemas.microsoft.com/office/drawing/2014/main" id="{7C00ECD3-96A2-42CA-B789-511D44C17C80}"/>
              </a:ext>
            </a:extLst>
          </p:cNvPr>
          <p:cNvPicPr>
            <a:picLocks noChangeAspect="1"/>
          </p:cNvPicPr>
          <p:nvPr/>
        </p:nvPicPr>
        <p:blipFill>
          <a:blip r:embed="rId6"/>
          <a:stretch>
            <a:fillRect/>
          </a:stretch>
        </p:blipFill>
        <p:spPr>
          <a:xfrm>
            <a:off x="9132859" y="4433454"/>
            <a:ext cx="1454727" cy="1454727"/>
          </a:xfrm>
          <a:prstGeom prst="rect">
            <a:avLst/>
          </a:prstGeom>
        </p:spPr>
      </p:pic>
      <p:pic>
        <p:nvPicPr>
          <p:cNvPr id="17" name="Picture 16" descr="A person wearing a suit and tie&#10;&#10;Description automatically generated">
            <a:extLst>
              <a:ext uri="{FF2B5EF4-FFF2-40B4-BE49-F238E27FC236}">
                <a16:creationId xmlns:a16="http://schemas.microsoft.com/office/drawing/2014/main" id="{9007AC26-19B5-4A7F-8004-5573A4D89895}"/>
              </a:ext>
            </a:extLst>
          </p:cNvPr>
          <p:cNvPicPr>
            <a:picLocks noChangeAspect="1"/>
          </p:cNvPicPr>
          <p:nvPr/>
        </p:nvPicPr>
        <p:blipFill>
          <a:blip r:embed="rId7"/>
          <a:stretch>
            <a:fillRect/>
          </a:stretch>
        </p:blipFill>
        <p:spPr>
          <a:xfrm>
            <a:off x="10518949" y="4413404"/>
            <a:ext cx="1454727" cy="1454727"/>
          </a:xfrm>
          <a:prstGeom prst="rect">
            <a:avLst/>
          </a:prstGeom>
        </p:spPr>
      </p:pic>
    </p:spTree>
    <p:extLst>
      <p:ext uri="{BB962C8B-B14F-4D97-AF65-F5344CB8AC3E}">
        <p14:creationId xmlns:p14="http://schemas.microsoft.com/office/powerpoint/2010/main" val="37106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144"/>
        <p:cNvGrpSpPr/>
        <p:nvPr/>
      </p:nvGrpSpPr>
      <p:grpSpPr>
        <a:xfrm>
          <a:off x="0" y="0"/>
          <a:ext cx="0" cy="0"/>
          <a:chOff x="0" y="0"/>
          <a:chExt cx="0" cy="0"/>
        </a:xfrm>
      </p:grpSpPr>
      <p:sp>
        <p:nvSpPr>
          <p:cNvPr id="3" name="TextBox 2">
            <a:extLst>
              <a:ext uri="{FF2B5EF4-FFF2-40B4-BE49-F238E27FC236}">
                <a16:creationId xmlns:a16="http://schemas.microsoft.com/office/drawing/2014/main" id="{F6D68E1A-31C7-4B46-A3CA-8655621C362A}"/>
              </a:ext>
            </a:extLst>
          </p:cNvPr>
          <p:cNvSpPr txBox="1"/>
          <p:nvPr/>
        </p:nvSpPr>
        <p:spPr>
          <a:xfrm>
            <a:off x="459474" y="1610435"/>
            <a:ext cx="11273051" cy="4154984"/>
          </a:xfrm>
          <a:prstGeom prst="rect">
            <a:avLst/>
          </a:prstGeom>
          <a:noFill/>
        </p:spPr>
        <p:txBody>
          <a:bodyPr wrap="square" rtlCol="0">
            <a:spAutoFit/>
          </a:bodyPr>
          <a:lstStyle/>
          <a:p>
            <a:r>
              <a:rPr lang="fr-FR" sz="2400" dirty="0">
                <a:solidFill>
                  <a:schemeClr val="accent1">
                    <a:lumMod val="50000"/>
                  </a:schemeClr>
                </a:solidFill>
                <a:latin typeface="Century Gothic" panose="020B0502020202020204" pitchFamily="34" charset="0"/>
              </a:rPr>
              <a:t>Combien* font deux </a:t>
            </a:r>
            <a:r>
              <a:rPr lang="fr-FR" sz="2400" b="1" dirty="0">
                <a:solidFill>
                  <a:schemeClr val="accent1">
                    <a:lumMod val="50000"/>
                  </a:schemeClr>
                </a:solidFill>
                <a:latin typeface="Century Gothic" panose="020B0502020202020204" pitchFamily="34" charset="0"/>
              </a:rPr>
              <a:t>plus</a:t>
            </a:r>
            <a:r>
              <a:rPr lang="fr-FR" sz="2400" dirty="0">
                <a:solidFill>
                  <a:schemeClr val="accent1">
                    <a:lumMod val="50000"/>
                  </a:schemeClr>
                </a:solidFill>
                <a:latin typeface="Century Gothic" panose="020B0502020202020204" pitchFamily="34" charset="0"/>
              </a:rPr>
              <a:t> deux ?</a:t>
            </a:r>
          </a:p>
          <a:p>
            <a:r>
              <a:rPr lang="fr-FR" sz="2400" dirty="0">
                <a:solidFill>
                  <a:schemeClr val="accent1">
                    <a:lumMod val="50000"/>
                  </a:schemeClr>
                </a:solidFill>
                <a:latin typeface="Century Gothic" panose="020B0502020202020204" pitchFamily="34" charset="0"/>
              </a:rPr>
              <a:t>Deux </a:t>
            </a:r>
            <a:r>
              <a:rPr lang="fr-FR" sz="2400" b="1" dirty="0">
                <a:solidFill>
                  <a:schemeClr val="accent1">
                    <a:lumMod val="50000"/>
                  </a:schemeClr>
                </a:solidFill>
                <a:latin typeface="Century Gothic" panose="020B0502020202020204" pitchFamily="34" charset="0"/>
              </a:rPr>
              <a:t>plus</a:t>
            </a:r>
            <a:r>
              <a:rPr lang="fr-FR" sz="2400" dirty="0">
                <a:solidFill>
                  <a:schemeClr val="accent1">
                    <a:lumMod val="50000"/>
                  </a:schemeClr>
                </a:solidFill>
                <a:latin typeface="Century Gothic" panose="020B0502020202020204" pitchFamily="34" charset="0"/>
              </a:rPr>
              <a:t> deux font </a:t>
            </a:r>
            <a:r>
              <a:rPr lang="fr-FR" sz="2400" b="1" dirty="0">
                <a:solidFill>
                  <a:srgbClr val="EE6000"/>
                </a:solidFill>
                <a:latin typeface="Century Gothic" panose="020B0502020202020204" pitchFamily="34" charset="0"/>
              </a:rPr>
              <a:t>quatre</a:t>
            </a:r>
            <a:r>
              <a:rPr lang="fr-FR" sz="2400" dirty="0">
                <a:solidFill>
                  <a:schemeClr val="accent1">
                    <a:lumMod val="50000"/>
                  </a:schemeClr>
                </a:solidFill>
                <a:latin typeface="Century Gothic" panose="020B0502020202020204" pitchFamily="34" charset="0"/>
              </a:rPr>
              <a:t>!</a:t>
            </a:r>
          </a:p>
          <a:p>
            <a:endParaRPr lang="fr-FR" sz="2400" dirty="0">
              <a:solidFill>
                <a:srgbClr val="EE6000"/>
              </a:solidFill>
              <a:latin typeface="Century Gothic" panose="020B0502020202020204" pitchFamily="34" charset="0"/>
            </a:endParaRPr>
          </a:p>
          <a:p>
            <a:r>
              <a:rPr lang="fr-FR" sz="2400" dirty="0">
                <a:solidFill>
                  <a:schemeClr val="accent1">
                    <a:lumMod val="50000"/>
                  </a:schemeClr>
                </a:solidFill>
                <a:latin typeface="Century Gothic" panose="020B0502020202020204" pitchFamily="34" charset="0"/>
              </a:rPr>
              <a:t>Combien* font neuf </a:t>
            </a:r>
            <a:r>
              <a:rPr lang="fr-FR" sz="2400" b="1" dirty="0">
                <a:solidFill>
                  <a:schemeClr val="accent1">
                    <a:lumMod val="50000"/>
                  </a:schemeClr>
                </a:solidFill>
                <a:latin typeface="Century Gothic" panose="020B0502020202020204" pitchFamily="34" charset="0"/>
              </a:rPr>
              <a:t>moins</a:t>
            </a:r>
            <a:r>
              <a:rPr lang="fr-FR" sz="2400" dirty="0">
                <a:solidFill>
                  <a:schemeClr val="accent1">
                    <a:lumMod val="50000"/>
                  </a:schemeClr>
                </a:solidFill>
                <a:latin typeface="Century Gothic" panose="020B0502020202020204" pitchFamily="34" charset="0"/>
              </a:rPr>
              <a:t> trois ?</a:t>
            </a:r>
            <a:endParaRPr lang="fr-FR" sz="2400" dirty="0">
              <a:solidFill>
                <a:srgbClr val="EE6000"/>
              </a:solidFill>
              <a:latin typeface="Century Gothic" panose="020B0502020202020204" pitchFamily="34" charset="0"/>
            </a:endParaRPr>
          </a:p>
          <a:p>
            <a:r>
              <a:rPr lang="fr-FR" sz="2400" dirty="0">
                <a:solidFill>
                  <a:schemeClr val="accent1">
                    <a:lumMod val="50000"/>
                  </a:schemeClr>
                </a:solidFill>
                <a:latin typeface="Century Gothic" panose="020B0502020202020204" pitchFamily="34" charset="0"/>
              </a:rPr>
              <a:t>Neuf </a:t>
            </a:r>
            <a:r>
              <a:rPr lang="fr-FR" sz="2400" b="1" dirty="0">
                <a:solidFill>
                  <a:schemeClr val="accent1">
                    <a:lumMod val="50000"/>
                  </a:schemeClr>
                </a:solidFill>
                <a:latin typeface="Century Gothic" panose="020B0502020202020204" pitchFamily="34" charset="0"/>
              </a:rPr>
              <a:t>moins</a:t>
            </a:r>
            <a:r>
              <a:rPr lang="fr-FR" sz="2400" dirty="0">
                <a:solidFill>
                  <a:schemeClr val="accent1">
                    <a:lumMod val="50000"/>
                  </a:schemeClr>
                </a:solidFill>
                <a:latin typeface="Century Gothic" panose="020B0502020202020204" pitchFamily="34" charset="0"/>
              </a:rPr>
              <a:t> trois font </a:t>
            </a:r>
            <a:r>
              <a:rPr lang="fr-FR" sz="2400" b="1" dirty="0">
                <a:solidFill>
                  <a:srgbClr val="EE6000"/>
                </a:solidFill>
                <a:latin typeface="Century Gothic" panose="020B0502020202020204" pitchFamily="34" charset="0"/>
              </a:rPr>
              <a:t>six</a:t>
            </a:r>
            <a:r>
              <a:rPr lang="fr-FR" sz="2400" dirty="0">
                <a:solidFill>
                  <a:schemeClr val="accent1">
                    <a:lumMod val="50000"/>
                  </a:schemeClr>
                </a:solidFill>
                <a:latin typeface="Century Gothic" panose="020B0502020202020204" pitchFamily="34" charset="0"/>
              </a:rPr>
              <a:t>!</a:t>
            </a:r>
          </a:p>
          <a:p>
            <a:endParaRPr lang="fr-FR" sz="2400" b="1" dirty="0">
              <a:solidFill>
                <a:srgbClr val="EE6000"/>
              </a:solidFill>
              <a:latin typeface="Century Gothic" panose="020B0502020202020204" pitchFamily="34" charset="0"/>
            </a:endParaRPr>
          </a:p>
          <a:p>
            <a:r>
              <a:rPr lang="fr-FR" sz="2400" dirty="0">
                <a:solidFill>
                  <a:schemeClr val="accent1">
                    <a:lumMod val="50000"/>
                  </a:schemeClr>
                </a:solidFill>
                <a:latin typeface="Century Gothic" panose="020B0502020202020204" pitchFamily="34" charset="0"/>
              </a:rPr>
              <a:t>Combien* font trois </a:t>
            </a:r>
            <a:r>
              <a:rPr lang="fr-FR" sz="2400" b="1" dirty="0">
                <a:solidFill>
                  <a:schemeClr val="accent1">
                    <a:lumMod val="50000"/>
                  </a:schemeClr>
                </a:solidFill>
                <a:latin typeface="Century Gothic" panose="020B0502020202020204" pitchFamily="34" charset="0"/>
              </a:rPr>
              <a:t>multiplié par </a:t>
            </a:r>
            <a:r>
              <a:rPr lang="fr-FR" sz="2400" dirty="0">
                <a:solidFill>
                  <a:schemeClr val="accent1">
                    <a:lumMod val="50000"/>
                  </a:schemeClr>
                </a:solidFill>
                <a:latin typeface="Century Gothic" panose="020B0502020202020204" pitchFamily="34" charset="0"/>
              </a:rPr>
              <a:t>trois ? </a:t>
            </a:r>
          </a:p>
          <a:p>
            <a:r>
              <a:rPr lang="fr-FR" sz="2400" dirty="0">
                <a:solidFill>
                  <a:schemeClr val="accent1">
                    <a:lumMod val="50000"/>
                  </a:schemeClr>
                </a:solidFill>
                <a:latin typeface="Century Gothic" panose="020B0502020202020204" pitchFamily="34" charset="0"/>
              </a:rPr>
              <a:t>Trois </a:t>
            </a:r>
            <a:r>
              <a:rPr lang="fr-FR" sz="2400" b="1" dirty="0">
                <a:solidFill>
                  <a:schemeClr val="accent1">
                    <a:lumMod val="50000"/>
                  </a:schemeClr>
                </a:solidFill>
                <a:latin typeface="Century Gothic" panose="020B0502020202020204" pitchFamily="34" charset="0"/>
              </a:rPr>
              <a:t>multiplié par </a:t>
            </a:r>
            <a:r>
              <a:rPr lang="fr-FR" sz="2400" dirty="0">
                <a:solidFill>
                  <a:schemeClr val="accent1">
                    <a:lumMod val="50000"/>
                  </a:schemeClr>
                </a:solidFill>
                <a:latin typeface="Century Gothic" panose="020B0502020202020204" pitchFamily="34" charset="0"/>
              </a:rPr>
              <a:t>trois font </a:t>
            </a:r>
            <a:r>
              <a:rPr lang="fr-FR" sz="2400" b="1" dirty="0">
                <a:solidFill>
                  <a:srgbClr val="EE6000"/>
                </a:solidFill>
                <a:latin typeface="Century Gothic" panose="020B0502020202020204" pitchFamily="34" charset="0"/>
              </a:rPr>
              <a:t>neuf</a:t>
            </a:r>
            <a:r>
              <a:rPr lang="fr-FR" sz="2400" dirty="0">
                <a:solidFill>
                  <a:schemeClr val="accent1">
                    <a:lumMod val="50000"/>
                  </a:schemeClr>
                </a:solidFill>
                <a:latin typeface="Century Gothic" panose="020B0502020202020204" pitchFamily="34" charset="0"/>
              </a:rPr>
              <a:t>!</a:t>
            </a:r>
          </a:p>
          <a:p>
            <a:endParaRPr lang="fr-FR" sz="2400" dirty="0">
              <a:solidFill>
                <a:schemeClr val="accent1">
                  <a:lumMod val="50000"/>
                </a:schemeClr>
              </a:solidFill>
              <a:latin typeface="Century Gothic" panose="020B0502020202020204" pitchFamily="34" charset="0"/>
            </a:endParaRPr>
          </a:p>
          <a:p>
            <a:r>
              <a:rPr lang="fr-FR" sz="2400" dirty="0">
                <a:solidFill>
                  <a:schemeClr val="accent1">
                    <a:lumMod val="50000"/>
                  </a:schemeClr>
                </a:solidFill>
                <a:latin typeface="Century Gothic" panose="020B0502020202020204" pitchFamily="34" charset="0"/>
              </a:rPr>
              <a:t>Combien* font dix </a:t>
            </a:r>
            <a:r>
              <a:rPr lang="fr-FR" sz="2400" b="1" dirty="0">
                <a:solidFill>
                  <a:schemeClr val="accent1">
                    <a:lumMod val="50000"/>
                  </a:schemeClr>
                </a:solidFill>
                <a:latin typeface="Century Gothic" panose="020B0502020202020204" pitchFamily="34" charset="0"/>
              </a:rPr>
              <a:t>divisé par </a:t>
            </a:r>
            <a:r>
              <a:rPr lang="fr-FR" sz="2400" dirty="0">
                <a:solidFill>
                  <a:schemeClr val="accent1">
                    <a:lumMod val="50000"/>
                  </a:schemeClr>
                </a:solidFill>
                <a:latin typeface="Century Gothic" panose="020B0502020202020204" pitchFamily="34" charset="0"/>
              </a:rPr>
              <a:t>cinq ?</a:t>
            </a:r>
          </a:p>
          <a:p>
            <a:r>
              <a:rPr lang="fr-FR" sz="2400" dirty="0">
                <a:solidFill>
                  <a:schemeClr val="accent1">
                    <a:lumMod val="50000"/>
                  </a:schemeClr>
                </a:solidFill>
                <a:latin typeface="Century Gothic" panose="020B0502020202020204" pitchFamily="34" charset="0"/>
              </a:rPr>
              <a:t>Dix </a:t>
            </a:r>
            <a:r>
              <a:rPr lang="fr-FR" sz="2400" b="1" dirty="0">
                <a:solidFill>
                  <a:schemeClr val="accent1">
                    <a:lumMod val="50000"/>
                  </a:schemeClr>
                </a:solidFill>
                <a:latin typeface="Century Gothic" panose="020B0502020202020204" pitchFamily="34" charset="0"/>
              </a:rPr>
              <a:t>divisé par </a:t>
            </a:r>
            <a:r>
              <a:rPr lang="fr-FR" sz="2400" dirty="0">
                <a:solidFill>
                  <a:schemeClr val="accent1">
                    <a:lumMod val="50000"/>
                  </a:schemeClr>
                </a:solidFill>
                <a:latin typeface="Century Gothic" panose="020B0502020202020204" pitchFamily="34" charset="0"/>
              </a:rPr>
              <a:t>cinq font </a:t>
            </a:r>
            <a:r>
              <a:rPr lang="fr-FR" sz="2400" b="1" dirty="0">
                <a:solidFill>
                  <a:srgbClr val="EE6000"/>
                </a:solidFill>
                <a:latin typeface="Century Gothic" panose="020B0502020202020204" pitchFamily="34" charset="0"/>
              </a:rPr>
              <a:t>deux</a:t>
            </a:r>
            <a:r>
              <a:rPr lang="fr-FR" sz="2400" dirty="0">
                <a:solidFill>
                  <a:schemeClr val="accent1">
                    <a:lumMod val="50000"/>
                  </a:schemeClr>
                </a:solidFill>
                <a:latin typeface="Century Gothic" panose="020B0502020202020204" pitchFamily="34" charset="0"/>
              </a:rPr>
              <a:t>!</a:t>
            </a:r>
          </a:p>
        </p:txBody>
      </p:sp>
      <p:pic>
        <p:nvPicPr>
          <p:cNvPr id="4" name="Picture 3">
            <a:extLst>
              <a:ext uri="{FF2B5EF4-FFF2-40B4-BE49-F238E27FC236}">
                <a16:creationId xmlns:a16="http://schemas.microsoft.com/office/drawing/2014/main" id="{1B752E65-5E5B-4A73-A796-D18B16D19415}"/>
              </a:ext>
            </a:extLst>
          </p:cNvPr>
          <p:cNvPicPr>
            <a:picLocks noChangeAspect="1"/>
          </p:cNvPicPr>
          <p:nvPr/>
        </p:nvPicPr>
        <p:blipFill>
          <a:blip r:embed="rId3"/>
          <a:stretch>
            <a:fillRect/>
          </a:stretch>
        </p:blipFill>
        <p:spPr>
          <a:xfrm>
            <a:off x="9780254" y="1619646"/>
            <a:ext cx="919592" cy="897471"/>
          </a:xfrm>
          <a:prstGeom prst="rect">
            <a:avLst/>
          </a:prstGeom>
        </p:spPr>
      </p:pic>
      <p:pic>
        <p:nvPicPr>
          <p:cNvPr id="5" name="Picture 4">
            <a:extLst>
              <a:ext uri="{FF2B5EF4-FFF2-40B4-BE49-F238E27FC236}">
                <a16:creationId xmlns:a16="http://schemas.microsoft.com/office/drawing/2014/main" id="{AE34AD24-96A5-4C8B-9E7C-3C597BC760BA}"/>
              </a:ext>
            </a:extLst>
          </p:cNvPr>
          <p:cNvPicPr>
            <a:picLocks noChangeAspect="1"/>
          </p:cNvPicPr>
          <p:nvPr/>
        </p:nvPicPr>
        <p:blipFill>
          <a:blip r:embed="rId4"/>
          <a:stretch>
            <a:fillRect/>
          </a:stretch>
        </p:blipFill>
        <p:spPr>
          <a:xfrm>
            <a:off x="9788063" y="2653196"/>
            <a:ext cx="977215" cy="960220"/>
          </a:xfrm>
          <a:prstGeom prst="rect">
            <a:avLst/>
          </a:prstGeom>
        </p:spPr>
      </p:pic>
      <p:pic>
        <p:nvPicPr>
          <p:cNvPr id="57" name="Picture 56">
            <a:extLst>
              <a:ext uri="{FF2B5EF4-FFF2-40B4-BE49-F238E27FC236}">
                <a16:creationId xmlns:a16="http://schemas.microsoft.com/office/drawing/2014/main" id="{FC425106-CD1D-4043-BFD9-ED99AFF75823}"/>
              </a:ext>
            </a:extLst>
          </p:cNvPr>
          <p:cNvPicPr>
            <a:picLocks noChangeAspect="1"/>
          </p:cNvPicPr>
          <p:nvPr/>
        </p:nvPicPr>
        <p:blipFill>
          <a:blip r:embed="rId5"/>
          <a:stretch>
            <a:fillRect/>
          </a:stretch>
        </p:blipFill>
        <p:spPr>
          <a:xfrm>
            <a:off x="9765960" y="3782021"/>
            <a:ext cx="948180" cy="796003"/>
          </a:xfrm>
          <a:prstGeom prst="rect">
            <a:avLst/>
          </a:prstGeom>
        </p:spPr>
      </p:pic>
      <p:pic>
        <p:nvPicPr>
          <p:cNvPr id="58" name="Picture 57">
            <a:extLst>
              <a:ext uri="{FF2B5EF4-FFF2-40B4-BE49-F238E27FC236}">
                <a16:creationId xmlns:a16="http://schemas.microsoft.com/office/drawing/2014/main" id="{81B0547C-E26A-4DE4-A2D6-486872FF6FE1}"/>
              </a:ext>
            </a:extLst>
          </p:cNvPr>
          <p:cNvPicPr>
            <a:picLocks noChangeAspect="1"/>
          </p:cNvPicPr>
          <p:nvPr/>
        </p:nvPicPr>
        <p:blipFill>
          <a:blip r:embed="rId6"/>
          <a:stretch>
            <a:fillRect/>
          </a:stretch>
        </p:blipFill>
        <p:spPr>
          <a:xfrm>
            <a:off x="9754516" y="4855612"/>
            <a:ext cx="1044308" cy="960220"/>
          </a:xfrm>
          <a:prstGeom prst="rect">
            <a:avLst/>
          </a:prstGeom>
        </p:spPr>
      </p:pic>
      <p:sp>
        <p:nvSpPr>
          <p:cNvPr id="74" name="TextBox 73">
            <a:extLst>
              <a:ext uri="{FF2B5EF4-FFF2-40B4-BE49-F238E27FC236}">
                <a16:creationId xmlns:a16="http://schemas.microsoft.com/office/drawing/2014/main" id="{3DC928B3-8A7E-4B36-A86D-3F74C4BCE31A}"/>
              </a:ext>
            </a:extLst>
          </p:cNvPr>
          <p:cNvSpPr txBox="1"/>
          <p:nvPr/>
        </p:nvSpPr>
        <p:spPr>
          <a:xfrm>
            <a:off x="3566044" y="2057920"/>
            <a:ext cx="1301655" cy="369332"/>
          </a:xfrm>
          <a:prstGeom prst="rect">
            <a:avLst/>
          </a:prstGeom>
          <a:solidFill>
            <a:schemeClr val="bg1"/>
          </a:solidFill>
        </p:spPr>
        <p:txBody>
          <a:bodyPr wrap="square" tIns="0" bIns="0" rtlCol="0">
            <a:spAutoFit/>
          </a:bodyPr>
          <a:lstStyle/>
          <a:p>
            <a:pPr algn="ctr"/>
            <a:r>
              <a:rPr lang="en-GB" sz="2400" b="1" dirty="0">
                <a:solidFill>
                  <a:schemeClr val="accent1">
                    <a:lumMod val="50000"/>
                  </a:schemeClr>
                </a:solidFill>
                <a:latin typeface="Century Gothic" panose="020B0502020202020204" pitchFamily="34" charset="0"/>
              </a:rPr>
              <a:t>_______</a:t>
            </a:r>
          </a:p>
        </p:txBody>
      </p:sp>
      <p:sp>
        <p:nvSpPr>
          <p:cNvPr id="75" name="TextBox 74">
            <a:extLst>
              <a:ext uri="{FF2B5EF4-FFF2-40B4-BE49-F238E27FC236}">
                <a16:creationId xmlns:a16="http://schemas.microsoft.com/office/drawing/2014/main" id="{3F2C8F6E-D715-4F85-8F44-3561ACBCA56C}"/>
              </a:ext>
            </a:extLst>
          </p:cNvPr>
          <p:cNvSpPr txBox="1"/>
          <p:nvPr/>
        </p:nvSpPr>
        <p:spPr>
          <a:xfrm>
            <a:off x="3566045" y="3133306"/>
            <a:ext cx="1301655" cy="369332"/>
          </a:xfrm>
          <a:prstGeom prst="rect">
            <a:avLst/>
          </a:prstGeom>
          <a:solidFill>
            <a:schemeClr val="bg1"/>
          </a:solidFill>
        </p:spPr>
        <p:txBody>
          <a:bodyPr wrap="square" tIns="0" bIns="0" rtlCol="0">
            <a:spAutoFit/>
          </a:bodyPr>
          <a:lstStyle/>
          <a:p>
            <a:pPr algn="ctr"/>
            <a:r>
              <a:rPr lang="en-GB" sz="2400" b="1" dirty="0">
                <a:solidFill>
                  <a:schemeClr val="accent1">
                    <a:lumMod val="50000"/>
                  </a:schemeClr>
                </a:solidFill>
                <a:latin typeface="Century Gothic" panose="020B0502020202020204" pitchFamily="34" charset="0"/>
              </a:rPr>
              <a:t>_______</a:t>
            </a:r>
          </a:p>
        </p:txBody>
      </p:sp>
      <p:sp>
        <p:nvSpPr>
          <p:cNvPr id="76" name="TextBox 75">
            <a:extLst>
              <a:ext uri="{FF2B5EF4-FFF2-40B4-BE49-F238E27FC236}">
                <a16:creationId xmlns:a16="http://schemas.microsoft.com/office/drawing/2014/main" id="{C0F18B48-1E9C-4A0B-8866-0AE78A4CF5E9}"/>
              </a:ext>
            </a:extLst>
          </p:cNvPr>
          <p:cNvSpPr txBox="1"/>
          <p:nvPr/>
        </p:nvSpPr>
        <p:spPr>
          <a:xfrm>
            <a:off x="4440436" y="4208692"/>
            <a:ext cx="1301655" cy="369332"/>
          </a:xfrm>
          <a:prstGeom prst="rect">
            <a:avLst/>
          </a:prstGeom>
          <a:solidFill>
            <a:schemeClr val="bg1"/>
          </a:solidFill>
        </p:spPr>
        <p:txBody>
          <a:bodyPr wrap="square" tIns="0" bIns="0" rtlCol="0">
            <a:spAutoFit/>
          </a:bodyPr>
          <a:lstStyle/>
          <a:p>
            <a:pPr algn="ctr"/>
            <a:r>
              <a:rPr lang="en-GB" sz="2400" b="1" dirty="0">
                <a:solidFill>
                  <a:schemeClr val="accent1">
                    <a:lumMod val="50000"/>
                  </a:schemeClr>
                </a:solidFill>
                <a:latin typeface="Century Gothic" panose="020B0502020202020204" pitchFamily="34" charset="0"/>
              </a:rPr>
              <a:t>_______</a:t>
            </a:r>
          </a:p>
        </p:txBody>
      </p:sp>
      <p:sp>
        <p:nvSpPr>
          <p:cNvPr id="14" name="TextBox 13">
            <a:extLst>
              <a:ext uri="{FF2B5EF4-FFF2-40B4-BE49-F238E27FC236}">
                <a16:creationId xmlns:a16="http://schemas.microsoft.com/office/drawing/2014/main" id="{4FC7EF38-04C9-4957-83C7-42B7BF80E50C}"/>
              </a:ext>
            </a:extLst>
          </p:cNvPr>
          <p:cNvSpPr txBox="1"/>
          <p:nvPr/>
        </p:nvSpPr>
        <p:spPr>
          <a:xfrm>
            <a:off x="3953256" y="5335722"/>
            <a:ext cx="1301655" cy="369332"/>
          </a:xfrm>
          <a:prstGeom prst="rect">
            <a:avLst/>
          </a:prstGeom>
          <a:solidFill>
            <a:schemeClr val="bg1"/>
          </a:solidFill>
        </p:spPr>
        <p:txBody>
          <a:bodyPr wrap="square" tIns="0" bIns="0" rtlCol="0">
            <a:spAutoFit/>
          </a:bodyPr>
          <a:lstStyle/>
          <a:p>
            <a:pPr algn="ctr"/>
            <a:r>
              <a:rPr lang="en-GB" sz="2400" b="1" dirty="0">
                <a:solidFill>
                  <a:schemeClr val="accent1">
                    <a:lumMod val="50000"/>
                  </a:schemeClr>
                </a:solidFill>
                <a:latin typeface="Century Gothic" panose="020B0502020202020204" pitchFamily="34" charset="0"/>
              </a:rPr>
              <a:t>_______</a:t>
            </a:r>
          </a:p>
        </p:txBody>
      </p:sp>
      <p:pic>
        <p:nvPicPr>
          <p:cNvPr id="2" name="Picture 1" descr="A picture containing doll, shirt&#10;&#10;Description automatically generated">
            <a:extLst>
              <a:ext uri="{FF2B5EF4-FFF2-40B4-BE49-F238E27FC236}">
                <a16:creationId xmlns:a16="http://schemas.microsoft.com/office/drawing/2014/main" id="{07EAAE52-963B-4C6D-9ADF-73BCB992A9D7}"/>
              </a:ext>
            </a:extLst>
          </p:cNvPr>
          <p:cNvPicPr>
            <a:picLocks noChangeAspect="1"/>
          </p:cNvPicPr>
          <p:nvPr/>
        </p:nvPicPr>
        <p:blipFill>
          <a:blip r:embed="rId7"/>
          <a:stretch>
            <a:fillRect/>
          </a:stretch>
        </p:blipFill>
        <p:spPr>
          <a:xfrm>
            <a:off x="6171904" y="-171536"/>
            <a:ext cx="1328542" cy="1328542"/>
          </a:xfrm>
          <a:prstGeom prst="rect">
            <a:avLst/>
          </a:prstGeom>
        </p:spPr>
      </p:pic>
      <p:sp>
        <p:nvSpPr>
          <p:cNvPr id="6" name="Speech Bubble: Rectangle with Corners Rounded 5">
            <a:extLst>
              <a:ext uri="{FF2B5EF4-FFF2-40B4-BE49-F238E27FC236}">
                <a16:creationId xmlns:a16="http://schemas.microsoft.com/office/drawing/2014/main" id="{D6F3AD1C-7C88-486A-8018-FCE68B7CE122}"/>
              </a:ext>
            </a:extLst>
          </p:cNvPr>
          <p:cNvSpPr/>
          <p:nvPr/>
        </p:nvSpPr>
        <p:spPr>
          <a:xfrm>
            <a:off x="7661452" y="293595"/>
            <a:ext cx="1952448" cy="742337"/>
          </a:xfrm>
          <a:prstGeom prst="wedgeRoundRectCallout">
            <a:avLst>
              <a:gd name="adj1" fmla="val -56979"/>
              <a:gd name="adj2" fmla="val -21705"/>
              <a:gd name="adj3" fmla="val 16667"/>
            </a:avLst>
          </a:prstGeom>
          <a:solidFill>
            <a:schemeClr val="accent1">
              <a:lumMod val="50000"/>
            </a:schemeClr>
          </a:solidFill>
          <a:ln w="952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bg1"/>
                </a:solidFill>
                <a:latin typeface="Century Gothic" panose="020B0502020202020204" pitchFamily="34" charset="0"/>
              </a:rPr>
              <a:t>combien</a:t>
            </a:r>
            <a:endParaRPr lang="en-GB" sz="2000" b="1" dirty="0">
              <a:solidFill>
                <a:schemeClr val="bg1"/>
              </a:solidFill>
              <a:latin typeface="Century Gothic" panose="020B0502020202020204" pitchFamily="34" charset="0"/>
            </a:endParaRPr>
          </a:p>
          <a:p>
            <a:pPr algn="ctr"/>
            <a:r>
              <a:rPr lang="en-GB" sz="2000" dirty="0">
                <a:solidFill>
                  <a:schemeClr val="bg1"/>
                </a:solidFill>
                <a:latin typeface="Century Gothic" panose="020B0502020202020204" pitchFamily="34" charset="0"/>
              </a:rPr>
              <a:t>= how much</a:t>
            </a:r>
          </a:p>
        </p:txBody>
      </p:sp>
      <p:sp>
        <p:nvSpPr>
          <p:cNvPr id="8" name="Title 7">
            <a:extLst>
              <a:ext uri="{FF2B5EF4-FFF2-40B4-BE49-F238E27FC236}">
                <a16:creationId xmlns:a16="http://schemas.microsoft.com/office/drawing/2014/main" id="{B1499B9C-2F78-49AA-9788-CD263AF912A5}"/>
              </a:ext>
            </a:extLst>
          </p:cNvPr>
          <p:cNvSpPr>
            <a:spLocks noGrp="1"/>
          </p:cNvSpPr>
          <p:nvPr>
            <p:ph type="title"/>
          </p:nvPr>
        </p:nvSpPr>
        <p:spPr>
          <a:xfrm>
            <a:off x="838200" y="443074"/>
            <a:ext cx="10515600" cy="483984"/>
          </a:xfrm>
        </p:spPr>
        <p:txBody>
          <a:bodyPr>
            <a:normAutofit fontScale="90000"/>
          </a:bodyPr>
          <a:lstStyle/>
          <a:p>
            <a:r>
              <a:rPr lang="fr-FR" dirty="0"/>
              <a:t>Les maths</a:t>
            </a:r>
          </a:p>
        </p:txBody>
      </p:sp>
      <p:pic>
        <p:nvPicPr>
          <p:cNvPr id="18" name="Picture 17" descr="background rectangle">
            <a:extLst>
              <a:ext uri="{FF2B5EF4-FFF2-40B4-BE49-F238E27FC236}">
                <a16:creationId xmlns:a16="http://schemas.microsoft.com/office/drawing/2014/main" id="{54887764-EB88-4419-B5D0-2E592F8AC302}"/>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B73E8A55-1693-4334-BEC4-915659EF610A}"/>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Les maths  </a:t>
            </a:r>
          </a:p>
        </p:txBody>
      </p:sp>
      <p:sp>
        <p:nvSpPr>
          <p:cNvPr id="20" name="Rounded Rectangle 46">
            <a:extLst>
              <a:ext uri="{FF2B5EF4-FFF2-40B4-BE49-F238E27FC236}">
                <a16:creationId xmlns:a16="http://schemas.microsoft.com/office/drawing/2014/main" id="{B41EDF13-C6DC-493A-80AB-F5D946476CC1}"/>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0221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56" name="Google Shape;147;p2"/>
          <p:cNvSpPr/>
          <p:nvPr/>
        </p:nvSpPr>
        <p:spPr>
          <a:xfrm>
            <a:off x="8679977" y="249869"/>
            <a:ext cx="3229944"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lire,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r>
              <a:rPr lang="en-GB" sz="1800" b="1" dirty="0">
                <a:solidFill>
                  <a:srgbClr val="FFFFFF"/>
                </a:solidFill>
                <a:latin typeface="Century Gothic"/>
                <a:ea typeface="Century Gothic"/>
                <a:cs typeface="Century Gothic"/>
                <a:sym typeface="Century Gothic"/>
              </a:rPr>
              <a:t>, </a:t>
            </a:r>
            <a:r>
              <a:rPr lang="en-GB" sz="1800" b="1" dirty="0" err="1">
                <a:solidFill>
                  <a:srgbClr val="FFFFFF"/>
                </a:solidFill>
                <a:latin typeface="Century Gothic"/>
                <a:ea typeface="Century Gothic"/>
                <a:cs typeface="Century Gothic"/>
                <a:sym typeface="Century Gothic"/>
              </a:rPr>
              <a:t>écouter</a:t>
            </a:r>
            <a:r>
              <a:rPr lang="en-GB" sz="1800" b="1" dirty="0">
                <a:solidFill>
                  <a:srgbClr val="FFFFFF"/>
                </a:solidFill>
                <a:latin typeface="Century Gothic"/>
                <a:ea typeface="Century Gothic"/>
                <a:cs typeface="Century Gothic"/>
                <a:sym typeface="Century Gothic"/>
              </a:rPr>
              <a:t>, </a:t>
            </a:r>
            <a:r>
              <a:rPr lang="en-GB" sz="1800" b="1" dirty="0" err="1">
                <a:solidFill>
                  <a:srgbClr val="FFFFFF"/>
                </a:solidFill>
                <a:latin typeface="Century Gothic"/>
                <a:ea typeface="Century Gothic"/>
                <a:cs typeface="Century Gothic"/>
                <a:sym typeface="Century Gothic"/>
              </a:rPr>
              <a:t>écrire</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7" name="Rectangle 6">
            <a:extLst>
              <a:ext uri="{FF2B5EF4-FFF2-40B4-BE49-F238E27FC236}">
                <a16:creationId xmlns:a16="http://schemas.microsoft.com/office/drawing/2014/main" id="{3724928D-2BE3-4BCF-976A-37A2E0FA1AB3}"/>
              </a:ext>
            </a:extLst>
          </p:cNvPr>
          <p:cNvSpPr/>
          <p:nvPr/>
        </p:nvSpPr>
        <p:spPr>
          <a:xfrm>
            <a:off x="188942" y="1325997"/>
            <a:ext cx="11582375" cy="461665"/>
          </a:xfrm>
          <a:prstGeom prst="rect">
            <a:avLst/>
          </a:prstGeom>
        </p:spPr>
        <p:txBody>
          <a:bodyPr wrap="square">
            <a:spAutoFit/>
          </a:bodyPr>
          <a:lstStyle/>
          <a:p>
            <a:r>
              <a:rPr lang="fr-FR" sz="2400" dirty="0">
                <a:solidFill>
                  <a:schemeClr val="accent1">
                    <a:lumMod val="50000"/>
                  </a:schemeClr>
                </a:solidFill>
                <a:latin typeface="Century Gothic" panose="020B0502020202020204" pitchFamily="34" charset="0"/>
              </a:rPr>
              <a:t>Voici les réponses aux problèmes de maths! </a:t>
            </a:r>
          </a:p>
        </p:txBody>
      </p:sp>
      <p:sp>
        <p:nvSpPr>
          <p:cNvPr id="8" name="TextBox 7">
            <a:extLst>
              <a:ext uri="{FF2B5EF4-FFF2-40B4-BE49-F238E27FC236}">
                <a16:creationId xmlns:a16="http://schemas.microsoft.com/office/drawing/2014/main" id="{E8B9F6D3-15FB-43B3-9E6F-1A7143F5C75B}"/>
              </a:ext>
            </a:extLst>
          </p:cNvPr>
          <p:cNvSpPr txBox="1"/>
          <p:nvPr/>
        </p:nvSpPr>
        <p:spPr>
          <a:xfrm>
            <a:off x="252483" y="2285639"/>
            <a:ext cx="5452280" cy="3785652"/>
          </a:xfrm>
          <a:prstGeom prst="rect">
            <a:avLst/>
          </a:prstGeom>
          <a:noFill/>
        </p:spPr>
        <p:txBody>
          <a:bodyPr wrap="square" rtlCol="0">
            <a:spAutoFit/>
          </a:bodyPr>
          <a:lstStyle/>
          <a:p>
            <a:pPr algn="ctr"/>
            <a:r>
              <a:rPr lang="en-GB" sz="2400" b="1" dirty="0" err="1">
                <a:solidFill>
                  <a:schemeClr val="accent1">
                    <a:lumMod val="50000"/>
                  </a:schemeClr>
                </a:solidFill>
                <a:latin typeface="Century Gothic" panose="020B0502020202020204" pitchFamily="34" charset="0"/>
              </a:rPr>
              <a:t>Partenaire</a:t>
            </a:r>
            <a:r>
              <a:rPr lang="en-GB" sz="2400" b="1" dirty="0">
                <a:solidFill>
                  <a:schemeClr val="accent1">
                    <a:lumMod val="50000"/>
                  </a:schemeClr>
                </a:solidFill>
                <a:latin typeface="Century Gothic" panose="020B0502020202020204" pitchFamily="34" charset="0"/>
              </a:rPr>
              <a:t> A</a:t>
            </a:r>
          </a:p>
          <a:p>
            <a:pPr algn="ctr"/>
            <a:endParaRPr lang="en-GB" sz="2400" b="1" dirty="0">
              <a:solidFill>
                <a:schemeClr val="accent1">
                  <a:lumMod val="50000"/>
                </a:schemeClr>
              </a:solidFill>
              <a:latin typeface="Century Gothic" panose="020B0502020202020204" pitchFamily="34" charset="0"/>
            </a:endParaRPr>
          </a:p>
          <a:p>
            <a:r>
              <a:rPr lang="fr-FR" sz="2400" dirty="0">
                <a:solidFill>
                  <a:schemeClr val="accent1">
                    <a:lumMod val="50000"/>
                  </a:schemeClr>
                </a:solidFill>
                <a:latin typeface="Century Gothic" panose="020B0502020202020204" pitchFamily="34" charset="0"/>
              </a:rPr>
              <a:t>Sept </a:t>
            </a:r>
            <a:r>
              <a:rPr lang="fr-FR" sz="2400" b="1" dirty="0">
                <a:solidFill>
                  <a:schemeClr val="accent1">
                    <a:lumMod val="50000"/>
                  </a:schemeClr>
                </a:solidFill>
                <a:latin typeface="Century Gothic" panose="020B0502020202020204" pitchFamily="34" charset="0"/>
              </a:rPr>
              <a:t>multiplié par </a:t>
            </a:r>
            <a:r>
              <a:rPr lang="fr-FR" sz="2400" dirty="0">
                <a:solidFill>
                  <a:schemeClr val="accent1">
                    <a:lumMod val="50000"/>
                  </a:schemeClr>
                </a:solidFill>
                <a:latin typeface="Century Gothic" panose="020B0502020202020204" pitchFamily="34" charset="0"/>
              </a:rPr>
              <a:t>un font </a:t>
            </a:r>
            <a:r>
              <a:rPr lang="fr-FR" sz="2400" b="1" dirty="0">
                <a:solidFill>
                  <a:srgbClr val="EE6000"/>
                </a:solidFill>
                <a:latin typeface="Century Gothic" panose="020B0502020202020204" pitchFamily="34" charset="0"/>
              </a:rPr>
              <a:t>sept</a:t>
            </a:r>
            <a:r>
              <a:rPr lang="fr-FR" sz="2400" dirty="0">
                <a:solidFill>
                  <a:schemeClr val="accent1">
                    <a:lumMod val="50000"/>
                  </a:schemeClr>
                </a:solidFill>
                <a:latin typeface="Century Gothic" panose="020B0502020202020204" pitchFamily="34" charset="0"/>
              </a:rPr>
              <a:t>!</a:t>
            </a:r>
          </a:p>
          <a:p>
            <a:endParaRPr lang="fr-FR" sz="2400" dirty="0">
              <a:solidFill>
                <a:schemeClr val="accent1">
                  <a:lumMod val="50000"/>
                </a:schemeClr>
              </a:solidFill>
              <a:latin typeface="Century Gothic" panose="020B0502020202020204" pitchFamily="34" charset="0"/>
            </a:endParaRPr>
          </a:p>
          <a:p>
            <a:r>
              <a:rPr lang="fr-FR" sz="2400" dirty="0">
                <a:solidFill>
                  <a:schemeClr val="accent1">
                    <a:lumMod val="50000"/>
                  </a:schemeClr>
                </a:solidFill>
                <a:latin typeface="Century Gothic" panose="020B0502020202020204" pitchFamily="34" charset="0"/>
              </a:rPr>
              <a:t>Cinq </a:t>
            </a:r>
            <a:r>
              <a:rPr lang="fr-FR" sz="2400" b="1" dirty="0">
                <a:solidFill>
                  <a:schemeClr val="accent1">
                    <a:lumMod val="50000"/>
                  </a:schemeClr>
                </a:solidFill>
                <a:latin typeface="Century Gothic" panose="020B0502020202020204" pitchFamily="34" charset="0"/>
              </a:rPr>
              <a:t>plus</a:t>
            </a:r>
            <a:r>
              <a:rPr lang="fr-FR" sz="2400" dirty="0">
                <a:solidFill>
                  <a:schemeClr val="accent1">
                    <a:lumMod val="50000"/>
                  </a:schemeClr>
                </a:solidFill>
                <a:latin typeface="Century Gothic" panose="020B0502020202020204" pitchFamily="34" charset="0"/>
              </a:rPr>
              <a:t> trois font </a:t>
            </a:r>
            <a:r>
              <a:rPr lang="fr-FR" sz="2400" b="1" dirty="0">
                <a:solidFill>
                  <a:srgbClr val="EE6000"/>
                </a:solidFill>
                <a:latin typeface="Century Gothic" panose="020B0502020202020204" pitchFamily="34" charset="0"/>
              </a:rPr>
              <a:t>huit</a:t>
            </a:r>
            <a:r>
              <a:rPr lang="fr-FR" sz="2400" dirty="0">
                <a:solidFill>
                  <a:schemeClr val="accent1">
                    <a:lumMod val="50000"/>
                  </a:schemeClr>
                </a:solidFill>
                <a:latin typeface="Century Gothic" panose="020B0502020202020204" pitchFamily="34" charset="0"/>
              </a:rPr>
              <a:t>!</a:t>
            </a:r>
          </a:p>
          <a:p>
            <a:endParaRPr lang="fr-FR" sz="2400" dirty="0">
              <a:solidFill>
                <a:schemeClr val="accent1">
                  <a:lumMod val="50000"/>
                </a:schemeClr>
              </a:solidFill>
              <a:latin typeface="Century Gothic" panose="020B0502020202020204" pitchFamily="34" charset="0"/>
            </a:endParaRPr>
          </a:p>
          <a:p>
            <a:r>
              <a:rPr lang="fr-FR" sz="2400" dirty="0">
                <a:solidFill>
                  <a:schemeClr val="accent1">
                    <a:lumMod val="50000"/>
                  </a:schemeClr>
                </a:solidFill>
                <a:latin typeface="Century Gothic" panose="020B0502020202020204" pitchFamily="34" charset="0"/>
              </a:rPr>
              <a:t>Douze </a:t>
            </a:r>
            <a:r>
              <a:rPr lang="fr-FR" sz="2400" b="1" dirty="0">
                <a:solidFill>
                  <a:schemeClr val="accent1">
                    <a:lumMod val="50000"/>
                  </a:schemeClr>
                </a:solidFill>
                <a:latin typeface="Century Gothic" panose="020B0502020202020204" pitchFamily="34" charset="0"/>
              </a:rPr>
              <a:t>moins</a:t>
            </a:r>
            <a:r>
              <a:rPr lang="fr-FR" sz="2400" dirty="0">
                <a:solidFill>
                  <a:schemeClr val="accent1">
                    <a:lumMod val="50000"/>
                  </a:schemeClr>
                </a:solidFill>
                <a:latin typeface="Century Gothic" panose="020B0502020202020204" pitchFamily="34" charset="0"/>
              </a:rPr>
              <a:t> deux font </a:t>
            </a:r>
            <a:r>
              <a:rPr lang="fr-FR" sz="2400" b="1" dirty="0">
                <a:solidFill>
                  <a:srgbClr val="EE6000"/>
                </a:solidFill>
                <a:latin typeface="Century Gothic" panose="020B0502020202020204" pitchFamily="34" charset="0"/>
              </a:rPr>
              <a:t>dix</a:t>
            </a:r>
            <a:r>
              <a:rPr lang="fr-FR" sz="2400" dirty="0">
                <a:solidFill>
                  <a:schemeClr val="accent1">
                    <a:lumMod val="50000"/>
                  </a:schemeClr>
                </a:solidFill>
                <a:latin typeface="Century Gothic" panose="020B0502020202020204" pitchFamily="34" charset="0"/>
              </a:rPr>
              <a:t>!</a:t>
            </a:r>
            <a:endParaRPr lang="fr-FR" sz="2400" b="1" dirty="0">
              <a:solidFill>
                <a:srgbClr val="EE6000"/>
              </a:solidFill>
              <a:latin typeface="Century Gothic" panose="020B0502020202020204" pitchFamily="34" charset="0"/>
            </a:endParaRPr>
          </a:p>
          <a:p>
            <a:endParaRPr lang="fr-FR" sz="2400" dirty="0">
              <a:solidFill>
                <a:schemeClr val="accent1">
                  <a:lumMod val="50000"/>
                </a:schemeClr>
              </a:solidFill>
              <a:latin typeface="Century Gothic" panose="020B0502020202020204" pitchFamily="34" charset="0"/>
            </a:endParaRPr>
          </a:p>
          <a:p>
            <a:r>
              <a:rPr lang="fr-FR" sz="2400" dirty="0">
                <a:solidFill>
                  <a:schemeClr val="accent1">
                    <a:lumMod val="50000"/>
                  </a:schemeClr>
                </a:solidFill>
                <a:latin typeface="Century Gothic" panose="020B0502020202020204" pitchFamily="34" charset="0"/>
              </a:rPr>
              <a:t>Huit </a:t>
            </a:r>
            <a:r>
              <a:rPr lang="fr-FR" sz="2400" b="1" dirty="0">
                <a:solidFill>
                  <a:schemeClr val="accent1">
                    <a:lumMod val="50000"/>
                  </a:schemeClr>
                </a:solidFill>
                <a:latin typeface="Century Gothic" panose="020B0502020202020204" pitchFamily="34" charset="0"/>
              </a:rPr>
              <a:t>divisé par </a:t>
            </a:r>
            <a:r>
              <a:rPr lang="fr-FR" sz="2400" dirty="0">
                <a:solidFill>
                  <a:schemeClr val="accent1">
                    <a:lumMod val="50000"/>
                  </a:schemeClr>
                </a:solidFill>
                <a:latin typeface="Century Gothic" panose="020B0502020202020204" pitchFamily="34" charset="0"/>
              </a:rPr>
              <a:t>quatre font </a:t>
            </a:r>
            <a:r>
              <a:rPr lang="fr-FR" sz="2400" b="1" dirty="0">
                <a:solidFill>
                  <a:srgbClr val="EE6000"/>
                </a:solidFill>
                <a:latin typeface="Century Gothic" panose="020B0502020202020204" pitchFamily="34" charset="0"/>
              </a:rPr>
              <a:t>deux</a:t>
            </a:r>
            <a:r>
              <a:rPr lang="fr-FR" sz="2400" dirty="0">
                <a:solidFill>
                  <a:schemeClr val="accent1">
                    <a:lumMod val="50000"/>
                  </a:schemeClr>
                </a:solidFill>
                <a:latin typeface="Century Gothic" panose="020B0502020202020204" pitchFamily="34" charset="0"/>
              </a:rPr>
              <a:t>!</a:t>
            </a:r>
          </a:p>
          <a:p>
            <a:endParaRPr lang="en-GB" sz="2400" b="1" dirty="0">
              <a:solidFill>
                <a:schemeClr val="accent1">
                  <a:lumMod val="50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06BC64BC-E909-4CD6-847E-5B68A1A30AFA}"/>
              </a:ext>
            </a:extLst>
          </p:cNvPr>
          <p:cNvSpPr txBox="1"/>
          <p:nvPr/>
        </p:nvSpPr>
        <p:spPr>
          <a:xfrm>
            <a:off x="6487239" y="2235874"/>
            <a:ext cx="5452280" cy="3785652"/>
          </a:xfrm>
          <a:prstGeom prst="rect">
            <a:avLst/>
          </a:prstGeom>
          <a:noFill/>
        </p:spPr>
        <p:txBody>
          <a:bodyPr wrap="square" rtlCol="0">
            <a:spAutoFit/>
          </a:bodyPr>
          <a:lstStyle/>
          <a:p>
            <a:pPr algn="ctr"/>
            <a:r>
              <a:rPr lang="en-GB" sz="2400" b="1" dirty="0" err="1">
                <a:solidFill>
                  <a:schemeClr val="accent1">
                    <a:lumMod val="50000"/>
                  </a:schemeClr>
                </a:solidFill>
                <a:latin typeface="Century Gothic" panose="020B0502020202020204" pitchFamily="34" charset="0"/>
              </a:rPr>
              <a:t>Partenaire</a:t>
            </a:r>
            <a:r>
              <a:rPr lang="en-GB" sz="2400" b="1" dirty="0">
                <a:solidFill>
                  <a:schemeClr val="accent1">
                    <a:lumMod val="50000"/>
                  </a:schemeClr>
                </a:solidFill>
                <a:latin typeface="Century Gothic" panose="020B0502020202020204" pitchFamily="34" charset="0"/>
              </a:rPr>
              <a:t> B</a:t>
            </a:r>
          </a:p>
          <a:p>
            <a:pPr algn="ctr"/>
            <a:endParaRPr lang="en-GB" sz="2400" b="1" dirty="0">
              <a:solidFill>
                <a:schemeClr val="accent1">
                  <a:lumMod val="50000"/>
                </a:schemeClr>
              </a:solidFill>
              <a:latin typeface="Century Gothic" panose="020B0502020202020204" pitchFamily="34" charset="0"/>
            </a:endParaRPr>
          </a:p>
          <a:p>
            <a:r>
              <a:rPr lang="fr-FR" sz="2400" dirty="0">
                <a:solidFill>
                  <a:schemeClr val="accent1">
                    <a:lumMod val="50000"/>
                  </a:schemeClr>
                </a:solidFill>
                <a:latin typeface="Century Gothic" panose="020B0502020202020204" pitchFamily="34" charset="0"/>
              </a:rPr>
              <a:t>Douze </a:t>
            </a:r>
            <a:r>
              <a:rPr lang="fr-FR" sz="2400" b="1" dirty="0">
                <a:solidFill>
                  <a:schemeClr val="accent1">
                    <a:lumMod val="50000"/>
                  </a:schemeClr>
                </a:solidFill>
                <a:latin typeface="Century Gothic" panose="020B0502020202020204" pitchFamily="34" charset="0"/>
              </a:rPr>
              <a:t>divisé par </a:t>
            </a:r>
            <a:r>
              <a:rPr lang="fr-FR" sz="2400" dirty="0">
                <a:solidFill>
                  <a:schemeClr val="accent1">
                    <a:lumMod val="50000"/>
                  </a:schemeClr>
                </a:solidFill>
                <a:latin typeface="Century Gothic" panose="020B0502020202020204" pitchFamily="34" charset="0"/>
              </a:rPr>
              <a:t>six font </a:t>
            </a:r>
            <a:r>
              <a:rPr lang="fr-FR" sz="2400" b="1" dirty="0">
                <a:solidFill>
                  <a:srgbClr val="EE6000"/>
                </a:solidFill>
                <a:latin typeface="Century Gothic" panose="020B0502020202020204" pitchFamily="34" charset="0"/>
              </a:rPr>
              <a:t>deux</a:t>
            </a:r>
            <a:r>
              <a:rPr lang="fr-FR" sz="2400" dirty="0">
                <a:solidFill>
                  <a:schemeClr val="accent1">
                    <a:lumMod val="50000"/>
                  </a:schemeClr>
                </a:solidFill>
                <a:latin typeface="Century Gothic" panose="020B0502020202020204" pitchFamily="34" charset="0"/>
              </a:rPr>
              <a:t>!</a:t>
            </a:r>
          </a:p>
          <a:p>
            <a:endParaRPr lang="fr-FR" sz="2400" dirty="0">
              <a:solidFill>
                <a:schemeClr val="accent1">
                  <a:lumMod val="50000"/>
                </a:schemeClr>
              </a:solidFill>
              <a:latin typeface="Century Gothic" panose="020B0502020202020204" pitchFamily="34" charset="0"/>
            </a:endParaRPr>
          </a:p>
          <a:p>
            <a:r>
              <a:rPr lang="fr-FR" sz="2400" dirty="0">
                <a:solidFill>
                  <a:schemeClr val="accent1">
                    <a:lumMod val="50000"/>
                  </a:schemeClr>
                </a:solidFill>
                <a:latin typeface="Century Gothic" panose="020B0502020202020204" pitchFamily="34" charset="0"/>
              </a:rPr>
              <a:t>Trois </a:t>
            </a:r>
            <a:r>
              <a:rPr lang="fr-FR" sz="2400" b="1" dirty="0">
                <a:solidFill>
                  <a:schemeClr val="accent1">
                    <a:lumMod val="50000"/>
                  </a:schemeClr>
                </a:solidFill>
                <a:latin typeface="Century Gothic" panose="020B0502020202020204" pitchFamily="34" charset="0"/>
              </a:rPr>
              <a:t>plus</a:t>
            </a:r>
            <a:r>
              <a:rPr lang="fr-FR" sz="2400" dirty="0">
                <a:solidFill>
                  <a:schemeClr val="accent1">
                    <a:lumMod val="50000"/>
                  </a:schemeClr>
                </a:solidFill>
                <a:latin typeface="Century Gothic" panose="020B0502020202020204" pitchFamily="34" charset="0"/>
              </a:rPr>
              <a:t> quatre font </a:t>
            </a:r>
            <a:r>
              <a:rPr lang="fr-FR" sz="2400" b="1" dirty="0">
                <a:solidFill>
                  <a:srgbClr val="EE6000"/>
                </a:solidFill>
                <a:latin typeface="Century Gothic" panose="020B0502020202020204" pitchFamily="34" charset="0"/>
              </a:rPr>
              <a:t>sept</a:t>
            </a:r>
            <a:r>
              <a:rPr lang="fr-FR" sz="2400" dirty="0">
                <a:solidFill>
                  <a:schemeClr val="accent1">
                    <a:lumMod val="50000"/>
                  </a:schemeClr>
                </a:solidFill>
                <a:latin typeface="Century Gothic" panose="020B0502020202020204" pitchFamily="34" charset="0"/>
              </a:rPr>
              <a:t>!</a:t>
            </a:r>
          </a:p>
          <a:p>
            <a:endParaRPr lang="fr-FR" sz="2400" dirty="0">
              <a:solidFill>
                <a:schemeClr val="accent1">
                  <a:lumMod val="50000"/>
                </a:schemeClr>
              </a:solidFill>
              <a:latin typeface="Century Gothic" panose="020B0502020202020204" pitchFamily="34" charset="0"/>
            </a:endParaRPr>
          </a:p>
          <a:p>
            <a:r>
              <a:rPr lang="fr-FR" sz="2400" dirty="0">
                <a:solidFill>
                  <a:schemeClr val="accent1">
                    <a:lumMod val="50000"/>
                  </a:schemeClr>
                </a:solidFill>
                <a:latin typeface="Century Gothic" panose="020B0502020202020204" pitchFamily="34" charset="0"/>
              </a:rPr>
              <a:t>Cinq </a:t>
            </a:r>
            <a:r>
              <a:rPr lang="fr-FR" sz="2400" b="1" dirty="0">
                <a:solidFill>
                  <a:schemeClr val="accent1">
                    <a:lumMod val="50000"/>
                  </a:schemeClr>
                </a:solidFill>
                <a:latin typeface="Century Gothic" panose="020B0502020202020204" pitchFamily="34" charset="0"/>
              </a:rPr>
              <a:t>multiplié par </a:t>
            </a:r>
            <a:r>
              <a:rPr lang="fr-FR" sz="2400" dirty="0">
                <a:solidFill>
                  <a:schemeClr val="accent1">
                    <a:lumMod val="50000"/>
                  </a:schemeClr>
                </a:solidFill>
                <a:latin typeface="Century Gothic" panose="020B0502020202020204" pitchFamily="34" charset="0"/>
              </a:rPr>
              <a:t>deux font </a:t>
            </a:r>
            <a:r>
              <a:rPr lang="fr-FR" sz="2400" b="1" dirty="0">
                <a:solidFill>
                  <a:srgbClr val="EE6000"/>
                </a:solidFill>
                <a:latin typeface="Century Gothic" panose="020B0502020202020204" pitchFamily="34" charset="0"/>
              </a:rPr>
              <a:t>dix</a:t>
            </a:r>
            <a:r>
              <a:rPr lang="fr-FR" sz="2400" dirty="0">
                <a:solidFill>
                  <a:schemeClr val="accent1">
                    <a:lumMod val="50000"/>
                  </a:schemeClr>
                </a:solidFill>
                <a:latin typeface="Century Gothic" panose="020B0502020202020204" pitchFamily="34" charset="0"/>
              </a:rPr>
              <a:t>!</a:t>
            </a:r>
          </a:p>
          <a:p>
            <a:endParaRPr lang="fr-FR" sz="2400" dirty="0">
              <a:solidFill>
                <a:srgbClr val="EE6000"/>
              </a:solidFill>
              <a:latin typeface="Century Gothic" panose="020B0502020202020204" pitchFamily="34" charset="0"/>
            </a:endParaRPr>
          </a:p>
          <a:p>
            <a:r>
              <a:rPr lang="fr-FR" sz="2400" dirty="0">
                <a:solidFill>
                  <a:schemeClr val="accent1">
                    <a:lumMod val="50000"/>
                  </a:schemeClr>
                </a:solidFill>
                <a:latin typeface="Century Gothic" panose="020B0502020202020204" pitchFamily="34" charset="0"/>
              </a:rPr>
              <a:t>Onze </a:t>
            </a:r>
            <a:r>
              <a:rPr lang="fr-FR" sz="2400" b="1" dirty="0">
                <a:solidFill>
                  <a:schemeClr val="accent1">
                    <a:lumMod val="50000"/>
                  </a:schemeClr>
                </a:solidFill>
                <a:latin typeface="Century Gothic" panose="020B0502020202020204" pitchFamily="34" charset="0"/>
              </a:rPr>
              <a:t>moins</a:t>
            </a:r>
            <a:r>
              <a:rPr lang="fr-FR" sz="2400" dirty="0">
                <a:solidFill>
                  <a:schemeClr val="accent1">
                    <a:lumMod val="50000"/>
                  </a:schemeClr>
                </a:solidFill>
                <a:latin typeface="Century Gothic" panose="020B0502020202020204" pitchFamily="34" charset="0"/>
              </a:rPr>
              <a:t> trois font </a:t>
            </a:r>
            <a:r>
              <a:rPr lang="fr-FR" sz="2400" b="1" dirty="0">
                <a:solidFill>
                  <a:srgbClr val="EE6000"/>
                </a:solidFill>
                <a:latin typeface="Century Gothic" panose="020B0502020202020204" pitchFamily="34" charset="0"/>
              </a:rPr>
              <a:t>huit</a:t>
            </a:r>
            <a:r>
              <a:rPr lang="fr-FR" sz="2400" dirty="0">
                <a:solidFill>
                  <a:schemeClr val="accent1">
                    <a:lumMod val="50000"/>
                  </a:schemeClr>
                </a:solidFill>
                <a:latin typeface="Century Gothic" panose="020B0502020202020204" pitchFamily="34" charset="0"/>
              </a:rPr>
              <a:t>!</a:t>
            </a:r>
          </a:p>
          <a:p>
            <a:endParaRPr lang="fr-FR" sz="2400" dirty="0">
              <a:solidFill>
                <a:schemeClr val="accent1">
                  <a:lumMod val="50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D4C5BC36-9DA8-4C92-BD5D-F6FB4527BFC9}"/>
              </a:ext>
            </a:extLst>
          </p:cNvPr>
          <p:cNvSpPr txBox="1"/>
          <p:nvPr/>
        </p:nvSpPr>
        <p:spPr>
          <a:xfrm>
            <a:off x="3080709" y="3809758"/>
            <a:ext cx="1005955" cy="369332"/>
          </a:xfrm>
          <a:prstGeom prst="rect">
            <a:avLst/>
          </a:prstGeom>
          <a:solidFill>
            <a:schemeClr val="bg1"/>
          </a:solidFill>
        </p:spPr>
        <p:txBody>
          <a:bodyPr wrap="square" tIns="0" bIns="0" rtlCol="0">
            <a:spAutoFit/>
          </a:bodyPr>
          <a:lstStyle/>
          <a:p>
            <a:pPr algn="ctr"/>
            <a:r>
              <a:rPr lang="en-GB" sz="2400" b="1" dirty="0">
                <a:solidFill>
                  <a:schemeClr val="accent1">
                    <a:lumMod val="50000"/>
                  </a:schemeClr>
                </a:solidFill>
                <a:latin typeface="Century Gothic" panose="020B0502020202020204" pitchFamily="34" charset="0"/>
              </a:rPr>
              <a:t>_____</a:t>
            </a:r>
          </a:p>
        </p:txBody>
      </p:sp>
      <p:sp>
        <p:nvSpPr>
          <p:cNvPr id="21" name="TextBox 20">
            <a:extLst>
              <a:ext uri="{FF2B5EF4-FFF2-40B4-BE49-F238E27FC236}">
                <a16:creationId xmlns:a16="http://schemas.microsoft.com/office/drawing/2014/main" id="{9BA993A7-F180-49B7-9CE0-DA69CE4AA3B8}"/>
              </a:ext>
            </a:extLst>
          </p:cNvPr>
          <p:cNvSpPr txBox="1"/>
          <p:nvPr/>
        </p:nvSpPr>
        <p:spPr>
          <a:xfrm>
            <a:off x="4028529" y="3059668"/>
            <a:ext cx="1005955" cy="369332"/>
          </a:xfrm>
          <a:prstGeom prst="rect">
            <a:avLst/>
          </a:prstGeom>
          <a:solidFill>
            <a:schemeClr val="bg1"/>
          </a:solidFill>
        </p:spPr>
        <p:txBody>
          <a:bodyPr wrap="square" tIns="0" bIns="0" rtlCol="0">
            <a:spAutoFit/>
          </a:bodyPr>
          <a:lstStyle/>
          <a:p>
            <a:pPr algn="ctr"/>
            <a:r>
              <a:rPr lang="en-GB" sz="2400" b="1" dirty="0">
                <a:solidFill>
                  <a:schemeClr val="accent1">
                    <a:lumMod val="50000"/>
                  </a:schemeClr>
                </a:solidFill>
                <a:latin typeface="Century Gothic" panose="020B0502020202020204" pitchFamily="34" charset="0"/>
              </a:rPr>
              <a:t>_____</a:t>
            </a:r>
          </a:p>
        </p:txBody>
      </p:sp>
      <p:sp>
        <p:nvSpPr>
          <p:cNvPr id="22" name="TextBox 21">
            <a:extLst>
              <a:ext uri="{FF2B5EF4-FFF2-40B4-BE49-F238E27FC236}">
                <a16:creationId xmlns:a16="http://schemas.microsoft.com/office/drawing/2014/main" id="{CD81106E-50DD-4D07-BF12-E1357B5D4298}"/>
              </a:ext>
            </a:extLst>
          </p:cNvPr>
          <p:cNvSpPr txBox="1"/>
          <p:nvPr/>
        </p:nvSpPr>
        <p:spPr>
          <a:xfrm>
            <a:off x="3755004" y="4527724"/>
            <a:ext cx="1005955" cy="369332"/>
          </a:xfrm>
          <a:prstGeom prst="rect">
            <a:avLst/>
          </a:prstGeom>
          <a:solidFill>
            <a:schemeClr val="bg1"/>
          </a:solidFill>
        </p:spPr>
        <p:txBody>
          <a:bodyPr wrap="square" tIns="0" bIns="0" rtlCol="0">
            <a:spAutoFit/>
          </a:bodyPr>
          <a:lstStyle/>
          <a:p>
            <a:pPr algn="ctr"/>
            <a:r>
              <a:rPr lang="en-GB" sz="2400" b="1" dirty="0">
                <a:solidFill>
                  <a:schemeClr val="accent1">
                    <a:lumMod val="50000"/>
                  </a:schemeClr>
                </a:solidFill>
                <a:latin typeface="Century Gothic" panose="020B0502020202020204" pitchFamily="34" charset="0"/>
              </a:rPr>
              <a:t>_____</a:t>
            </a:r>
          </a:p>
        </p:txBody>
      </p:sp>
      <p:sp>
        <p:nvSpPr>
          <p:cNvPr id="23" name="TextBox 22">
            <a:extLst>
              <a:ext uri="{FF2B5EF4-FFF2-40B4-BE49-F238E27FC236}">
                <a16:creationId xmlns:a16="http://schemas.microsoft.com/office/drawing/2014/main" id="{85FD4651-AC5A-41A9-B66D-4C6AC8A9E760}"/>
              </a:ext>
            </a:extLst>
          </p:cNvPr>
          <p:cNvSpPr txBox="1"/>
          <p:nvPr/>
        </p:nvSpPr>
        <p:spPr>
          <a:xfrm>
            <a:off x="4166426" y="5276180"/>
            <a:ext cx="1005955" cy="369332"/>
          </a:xfrm>
          <a:prstGeom prst="rect">
            <a:avLst/>
          </a:prstGeom>
          <a:solidFill>
            <a:schemeClr val="bg1"/>
          </a:solidFill>
        </p:spPr>
        <p:txBody>
          <a:bodyPr wrap="square" tIns="0" bIns="0" rtlCol="0">
            <a:spAutoFit/>
          </a:bodyPr>
          <a:lstStyle/>
          <a:p>
            <a:pPr algn="ctr"/>
            <a:r>
              <a:rPr lang="en-GB" sz="2400" b="1" dirty="0">
                <a:solidFill>
                  <a:schemeClr val="accent1">
                    <a:lumMod val="50000"/>
                  </a:schemeClr>
                </a:solidFill>
                <a:latin typeface="Century Gothic" panose="020B0502020202020204" pitchFamily="34" charset="0"/>
              </a:rPr>
              <a:t>_____</a:t>
            </a:r>
          </a:p>
        </p:txBody>
      </p:sp>
      <p:sp>
        <p:nvSpPr>
          <p:cNvPr id="24" name="TextBox 23">
            <a:extLst>
              <a:ext uri="{FF2B5EF4-FFF2-40B4-BE49-F238E27FC236}">
                <a16:creationId xmlns:a16="http://schemas.microsoft.com/office/drawing/2014/main" id="{F1698FBA-14EE-4CEE-A96C-B09894EA2ADF}"/>
              </a:ext>
            </a:extLst>
          </p:cNvPr>
          <p:cNvSpPr txBox="1"/>
          <p:nvPr/>
        </p:nvSpPr>
        <p:spPr>
          <a:xfrm>
            <a:off x="10121684" y="3049266"/>
            <a:ext cx="1005955" cy="369332"/>
          </a:xfrm>
          <a:prstGeom prst="rect">
            <a:avLst/>
          </a:prstGeom>
          <a:solidFill>
            <a:schemeClr val="bg1"/>
          </a:solidFill>
        </p:spPr>
        <p:txBody>
          <a:bodyPr wrap="square" tIns="0" bIns="0" rtlCol="0">
            <a:spAutoFit/>
          </a:bodyPr>
          <a:lstStyle/>
          <a:p>
            <a:pPr algn="ctr"/>
            <a:r>
              <a:rPr lang="en-GB" sz="2400" b="1" dirty="0">
                <a:solidFill>
                  <a:schemeClr val="accent1">
                    <a:lumMod val="50000"/>
                  </a:schemeClr>
                </a:solidFill>
                <a:latin typeface="Century Gothic" panose="020B0502020202020204" pitchFamily="34" charset="0"/>
              </a:rPr>
              <a:t>_____</a:t>
            </a:r>
          </a:p>
        </p:txBody>
      </p:sp>
      <p:sp>
        <p:nvSpPr>
          <p:cNvPr id="25" name="TextBox 24">
            <a:extLst>
              <a:ext uri="{FF2B5EF4-FFF2-40B4-BE49-F238E27FC236}">
                <a16:creationId xmlns:a16="http://schemas.microsoft.com/office/drawing/2014/main" id="{9AA9962D-294B-4EC0-A4C1-2BBF12E73683}"/>
              </a:ext>
            </a:extLst>
          </p:cNvPr>
          <p:cNvSpPr txBox="1"/>
          <p:nvPr/>
        </p:nvSpPr>
        <p:spPr>
          <a:xfrm>
            <a:off x="9618705" y="3757883"/>
            <a:ext cx="1005955" cy="369332"/>
          </a:xfrm>
          <a:prstGeom prst="rect">
            <a:avLst/>
          </a:prstGeom>
          <a:solidFill>
            <a:schemeClr val="bg1"/>
          </a:solidFill>
        </p:spPr>
        <p:txBody>
          <a:bodyPr wrap="square" tIns="0" bIns="0" rtlCol="0">
            <a:spAutoFit/>
          </a:bodyPr>
          <a:lstStyle/>
          <a:p>
            <a:pPr algn="ctr"/>
            <a:r>
              <a:rPr lang="en-GB" sz="2400" b="1" dirty="0">
                <a:solidFill>
                  <a:schemeClr val="accent1">
                    <a:lumMod val="50000"/>
                  </a:schemeClr>
                </a:solidFill>
                <a:latin typeface="Century Gothic" panose="020B0502020202020204" pitchFamily="34" charset="0"/>
              </a:rPr>
              <a:t>_____</a:t>
            </a:r>
          </a:p>
        </p:txBody>
      </p:sp>
      <p:sp>
        <p:nvSpPr>
          <p:cNvPr id="26" name="TextBox 25">
            <a:extLst>
              <a:ext uri="{FF2B5EF4-FFF2-40B4-BE49-F238E27FC236}">
                <a16:creationId xmlns:a16="http://schemas.microsoft.com/office/drawing/2014/main" id="{0F07A354-534A-49D3-A2B1-F871CD5A5C94}"/>
              </a:ext>
            </a:extLst>
          </p:cNvPr>
          <p:cNvSpPr txBox="1"/>
          <p:nvPr/>
        </p:nvSpPr>
        <p:spPr>
          <a:xfrm>
            <a:off x="10688066" y="4466500"/>
            <a:ext cx="1005955" cy="369332"/>
          </a:xfrm>
          <a:prstGeom prst="rect">
            <a:avLst/>
          </a:prstGeom>
          <a:solidFill>
            <a:schemeClr val="bg1"/>
          </a:solidFill>
        </p:spPr>
        <p:txBody>
          <a:bodyPr wrap="square" tIns="0" bIns="0" rtlCol="0">
            <a:spAutoFit/>
          </a:bodyPr>
          <a:lstStyle/>
          <a:p>
            <a:pPr algn="ctr"/>
            <a:r>
              <a:rPr lang="en-GB" sz="2400" b="1" dirty="0">
                <a:solidFill>
                  <a:schemeClr val="accent1">
                    <a:lumMod val="50000"/>
                  </a:schemeClr>
                </a:solidFill>
                <a:latin typeface="Century Gothic" panose="020B0502020202020204" pitchFamily="34" charset="0"/>
              </a:rPr>
              <a:t>_____</a:t>
            </a:r>
          </a:p>
        </p:txBody>
      </p:sp>
      <p:sp>
        <p:nvSpPr>
          <p:cNvPr id="27" name="TextBox 26">
            <a:extLst>
              <a:ext uri="{FF2B5EF4-FFF2-40B4-BE49-F238E27FC236}">
                <a16:creationId xmlns:a16="http://schemas.microsoft.com/office/drawing/2014/main" id="{92DE884F-A02F-4098-B667-3566ACC7B654}"/>
              </a:ext>
            </a:extLst>
          </p:cNvPr>
          <p:cNvSpPr txBox="1"/>
          <p:nvPr/>
        </p:nvSpPr>
        <p:spPr>
          <a:xfrm>
            <a:off x="9618706" y="5276180"/>
            <a:ext cx="1005955" cy="369332"/>
          </a:xfrm>
          <a:prstGeom prst="rect">
            <a:avLst/>
          </a:prstGeom>
          <a:solidFill>
            <a:schemeClr val="bg1"/>
          </a:solidFill>
        </p:spPr>
        <p:txBody>
          <a:bodyPr wrap="square" tIns="0" bIns="0" rtlCol="0">
            <a:spAutoFit/>
          </a:bodyPr>
          <a:lstStyle/>
          <a:p>
            <a:pPr algn="ctr"/>
            <a:r>
              <a:rPr lang="en-GB" sz="2400" b="1" dirty="0">
                <a:solidFill>
                  <a:schemeClr val="accent1">
                    <a:lumMod val="50000"/>
                  </a:schemeClr>
                </a:solidFill>
                <a:latin typeface="Century Gothic" panose="020B0502020202020204" pitchFamily="34" charset="0"/>
              </a:rPr>
              <a:t>_____</a:t>
            </a:r>
          </a:p>
        </p:txBody>
      </p:sp>
      <p:sp>
        <p:nvSpPr>
          <p:cNvPr id="3" name="Title 2">
            <a:extLst>
              <a:ext uri="{FF2B5EF4-FFF2-40B4-BE49-F238E27FC236}">
                <a16:creationId xmlns:a16="http://schemas.microsoft.com/office/drawing/2014/main" id="{0C07898D-D7BD-4301-8805-7838174F878E}"/>
              </a:ext>
            </a:extLst>
          </p:cNvPr>
          <p:cNvSpPr>
            <a:spLocks noGrp="1"/>
          </p:cNvSpPr>
          <p:nvPr>
            <p:ph type="title"/>
          </p:nvPr>
        </p:nvSpPr>
        <p:spPr>
          <a:xfrm>
            <a:off x="-85419" y="485430"/>
            <a:ext cx="10515600" cy="434712"/>
          </a:xfrm>
        </p:spPr>
        <p:txBody>
          <a:bodyPr>
            <a:normAutofit fontScale="90000"/>
          </a:bodyPr>
          <a:lstStyle/>
          <a:p>
            <a:r>
              <a:rPr lang="fr-FR" dirty="0"/>
              <a:t>Les maths (réponses)</a:t>
            </a:r>
          </a:p>
        </p:txBody>
      </p:sp>
      <p:pic>
        <p:nvPicPr>
          <p:cNvPr id="19" name="Picture 18" descr="background rectangle">
            <a:extLst>
              <a:ext uri="{FF2B5EF4-FFF2-40B4-BE49-F238E27FC236}">
                <a16:creationId xmlns:a16="http://schemas.microsoft.com/office/drawing/2014/main" id="{B16456EC-D0BC-4E30-9C5E-C6C2E63F9B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 name="Title 3">
            <a:extLst>
              <a:ext uri="{FF2B5EF4-FFF2-40B4-BE49-F238E27FC236}">
                <a16:creationId xmlns:a16="http://schemas.microsoft.com/office/drawing/2014/main" id="{FCE1D2C2-A4E3-4E12-BB6F-AD614C995936}"/>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Les maths (</a:t>
            </a:r>
            <a:r>
              <a:rPr lang="en-GB" sz="3600" b="1" dirty="0" err="1">
                <a:solidFill>
                  <a:schemeClr val="bg1"/>
                </a:solidFill>
              </a:rPr>
              <a:t>réponses</a:t>
            </a:r>
            <a:r>
              <a:rPr lang="en-GB" sz="3600" b="1" dirty="0">
                <a:solidFill>
                  <a:schemeClr val="bg1"/>
                </a:solidFill>
              </a:rPr>
              <a:t>)  </a:t>
            </a:r>
          </a:p>
        </p:txBody>
      </p:sp>
    </p:spTree>
    <p:extLst>
      <p:ext uri="{BB962C8B-B14F-4D97-AF65-F5344CB8AC3E}">
        <p14:creationId xmlns:p14="http://schemas.microsoft.com/office/powerpoint/2010/main" val="92962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56" name="Google Shape;147;p2"/>
          <p:cNvSpPr/>
          <p:nvPr/>
        </p:nvSpPr>
        <p:spPr>
          <a:xfrm>
            <a:off x="9643353" y="249869"/>
            <a:ext cx="226656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PARTENAIRE A</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 name="TextBox 5">
            <a:extLst>
              <a:ext uri="{FF2B5EF4-FFF2-40B4-BE49-F238E27FC236}">
                <a16:creationId xmlns:a16="http://schemas.microsoft.com/office/drawing/2014/main" id="{20A9B511-6B96-4FA0-A6A0-F19C7C4F315F}"/>
              </a:ext>
            </a:extLst>
          </p:cNvPr>
          <p:cNvSpPr txBox="1"/>
          <p:nvPr/>
        </p:nvSpPr>
        <p:spPr>
          <a:xfrm>
            <a:off x="226596" y="1334091"/>
            <a:ext cx="3763513" cy="230505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PARTENAIRE A</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sept multiplié par un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cinq plus trois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douze moins deux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huit divisé par quatre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1716810C-19FB-4F5E-949C-B515277F1BCA}"/>
              </a:ext>
            </a:extLst>
          </p:cNvPr>
          <p:cNvSpPr txBox="1"/>
          <p:nvPr/>
        </p:nvSpPr>
        <p:spPr>
          <a:xfrm>
            <a:off x="4162525" y="1330712"/>
            <a:ext cx="3763513" cy="230505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PARTENAIRE A</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sept multiplié par un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cinq plus trois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douze moins deux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huit divisé par quatre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CDE95EB7-57C3-4626-A610-5460845C905E}"/>
              </a:ext>
            </a:extLst>
          </p:cNvPr>
          <p:cNvSpPr txBox="1"/>
          <p:nvPr/>
        </p:nvSpPr>
        <p:spPr>
          <a:xfrm>
            <a:off x="8098454" y="1330712"/>
            <a:ext cx="3763513" cy="230505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PARTENAIRE A</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sept multiplié par un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cinq plus trois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douze moins deux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huit divisé par quatre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A25B299D-1CB2-4DE8-92B5-D77EBF42D0E1}"/>
              </a:ext>
            </a:extLst>
          </p:cNvPr>
          <p:cNvSpPr txBox="1"/>
          <p:nvPr/>
        </p:nvSpPr>
        <p:spPr>
          <a:xfrm>
            <a:off x="226595" y="3841867"/>
            <a:ext cx="3763513" cy="230505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PARTENAIRE A</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sept multiplié par un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cinq plus trois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douze moins deux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huit divisé par quatre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F37E9DD1-D7EB-4496-AA4E-504952784580}"/>
              </a:ext>
            </a:extLst>
          </p:cNvPr>
          <p:cNvSpPr txBox="1"/>
          <p:nvPr/>
        </p:nvSpPr>
        <p:spPr>
          <a:xfrm>
            <a:off x="4162524" y="3841867"/>
            <a:ext cx="3763513" cy="230505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PARTENAIRE A</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sept multiplié par un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cinq plus trois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douze moins deux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huit divisé par quatre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6D09294A-651D-484F-A7C7-C1C374D7D956}"/>
              </a:ext>
            </a:extLst>
          </p:cNvPr>
          <p:cNvSpPr txBox="1"/>
          <p:nvPr/>
        </p:nvSpPr>
        <p:spPr>
          <a:xfrm>
            <a:off x="8098453" y="3841866"/>
            <a:ext cx="3763513" cy="230505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PARTENAIRE A</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sept multiplié par un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cinq plus trois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douze moins deux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huit divisé par quatre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32B12CA8-D3F8-45BB-A7A7-04CC2D27E363}"/>
              </a:ext>
            </a:extLst>
          </p:cNvPr>
          <p:cNvSpPr>
            <a:spLocks noGrp="1"/>
          </p:cNvSpPr>
          <p:nvPr>
            <p:ph type="title"/>
          </p:nvPr>
        </p:nvSpPr>
        <p:spPr>
          <a:xfrm>
            <a:off x="838200" y="443074"/>
            <a:ext cx="10515600" cy="399600"/>
          </a:xfrm>
        </p:spPr>
        <p:txBody>
          <a:bodyPr>
            <a:normAutofit fontScale="90000"/>
          </a:bodyPr>
          <a:lstStyle/>
          <a:p>
            <a:r>
              <a:rPr lang="fr-FR" dirty="0"/>
              <a:t>Les maths</a:t>
            </a:r>
          </a:p>
        </p:txBody>
      </p:sp>
      <p:pic>
        <p:nvPicPr>
          <p:cNvPr id="4" name="Picture 3" descr="background rectangle">
            <a:extLst>
              <a:ext uri="{FF2B5EF4-FFF2-40B4-BE49-F238E27FC236}">
                <a16:creationId xmlns:a16="http://schemas.microsoft.com/office/drawing/2014/main" id="{1BF7971A-3E3D-4CA4-84B2-44A627DD0AF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 name="Title 3">
            <a:extLst>
              <a:ext uri="{FF2B5EF4-FFF2-40B4-BE49-F238E27FC236}">
                <a16:creationId xmlns:a16="http://schemas.microsoft.com/office/drawing/2014/main" id="{EBD29008-93F2-4AC5-BAA2-6F97F8D8ABF2}"/>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Les maths  </a:t>
            </a:r>
          </a:p>
        </p:txBody>
      </p:sp>
    </p:spTree>
    <p:extLst>
      <p:ext uri="{BB962C8B-B14F-4D97-AF65-F5344CB8AC3E}">
        <p14:creationId xmlns:p14="http://schemas.microsoft.com/office/powerpoint/2010/main" val="223679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68E3-555B-0C48-B01D-9ACC53640B2E}"/>
              </a:ext>
            </a:extLst>
          </p:cNvPr>
          <p:cNvSpPr>
            <a:spLocks noGrp="1"/>
          </p:cNvSpPr>
          <p:nvPr>
            <p:ph type="title"/>
          </p:nvPr>
        </p:nvSpPr>
        <p:spPr>
          <a:xfrm>
            <a:off x="274492" y="-944891"/>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u</a:t>
            </a:r>
            <a:endParaRPr lang="en-US" dirty="0"/>
          </a:p>
        </p:txBody>
      </p:sp>
      <p:pic>
        <p:nvPicPr>
          <p:cNvPr id="13" name="Picture 2" descr="a boy pointing to a gir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4450" y="1079555"/>
            <a:ext cx="3581298" cy="315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7643" y="4304138"/>
            <a:ext cx="36367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21838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56" name="Google Shape;147;p2"/>
          <p:cNvSpPr/>
          <p:nvPr/>
        </p:nvSpPr>
        <p:spPr>
          <a:xfrm>
            <a:off x="9643353" y="249869"/>
            <a:ext cx="226656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PARTENAIRE B</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 name="TextBox 5">
            <a:extLst>
              <a:ext uri="{FF2B5EF4-FFF2-40B4-BE49-F238E27FC236}">
                <a16:creationId xmlns:a16="http://schemas.microsoft.com/office/drawing/2014/main" id="{20A9B511-6B96-4FA0-A6A0-F19C7C4F315F}"/>
              </a:ext>
            </a:extLst>
          </p:cNvPr>
          <p:cNvSpPr txBox="1"/>
          <p:nvPr/>
        </p:nvSpPr>
        <p:spPr>
          <a:xfrm>
            <a:off x="226596" y="1334091"/>
            <a:ext cx="3763513" cy="2305055"/>
          </a:xfrm>
          <a:prstGeom prst="rect">
            <a:avLst/>
          </a:prstGeom>
          <a:noFill/>
          <a:ln>
            <a:solidFill>
              <a:schemeClr val="tx1"/>
            </a:solidFill>
          </a:ln>
        </p:spPr>
        <p:txBody>
          <a:bodyPr wrap="square" rIns="3600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PARTENAIRE B</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douze divisé par six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trois plus quatre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cinq multiplié par deux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onze moins trois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1716810C-19FB-4F5E-949C-B515277F1BCA}"/>
              </a:ext>
            </a:extLst>
          </p:cNvPr>
          <p:cNvSpPr txBox="1"/>
          <p:nvPr/>
        </p:nvSpPr>
        <p:spPr>
          <a:xfrm>
            <a:off x="4162525" y="1330712"/>
            <a:ext cx="3763513" cy="2305055"/>
          </a:xfrm>
          <a:prstGeom prst="rect">
            <a:avLst/>
          </a:prstGeom>
          <a:noFill/>
          <a:ln>
            <a:solidFill>
              <a:schemeClr val="tx1"/>
            </a:solidFill>
          </a:ln>
        </p:spPr>
        <p:txBody>
          <a:bodyPr wrap="square" rIns="3600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PARTENAIRE B</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douze divisé par six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trois plus quatre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cinq multiplié par deux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onze moins trois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CDE95EB7-57C3-4626-A610-5460845C905E}"/>
              </a:ext>
            </a:extLst>
          </p:cNvPr>
          <p:cNvSpPr txBox="1"/>
          <p:nvPr/>
        </p:nvSpPr>
        <p:spPr>
          <a:xfrm>
            <a:off x="8098454" y="1330712"/>
            <a:ext cx="3763513" cy="2305055"/>
          </a:xfrm>
          <a:prstGeom prst="rect">
            <a:avLst/>
          </a:prstGeom>
          <a:noFill/>
          <a:ln>
            <a:solidFill>
              <a:schemeClr val="tx1"/>
            </a:solidFill>
          </a:ln>
        </p:spPr>
        <p:txBody>
          <a:bodyPr wrap="square" rIns="3600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PARTENAIRE B</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douze divisé par six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trois plus quatre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cinq multiplié par deux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onze moins trois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A25B299D-1CB2-4DE8-92B5-D77EBF42D0E1}"/>
              </a:ext>
            </a:extLst>
          </p:cNvPr>
          <p:cNvSpPr txBox="1"/>
          <p:nvPr/>
        </p:nvSpPr>
        <p:spPr>
          <a:xfrm>
            <a:off x="226595" y="3841867"/>
            <a:ext cx="3763513" cy="2305055"/>
          </a:xfrm>
          <a:prstGeom prst="rect">
            <a:avLst/>
          </a:prstGeom>
          <a:noFill/>
          <a:ln>
            <a:solidFill>
              <a:schemeClr val="tx1"/>
            </a:solidFill>
          </a:ln>
        </p:spPr>
        <p:txBody>
          <a:bodyPr wrap="square" rIns="3600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PARTENAIRE B</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douze divisé par six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trois plus quatre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cinq multiplié par deux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onze moins trois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F37E9DD1-D7EB-4496-AA4E-504952784580}"/>
              </a:ext>
            </a:extLst>
          </p:cNvPr>
          <p:cNvSpPr txBox="1"/>
          <p:nvPr/>
        </p:nvSpPr>
        <p:spPr>
          <a:xfrm>
            <a:off x="4162524" y="3841867"/>
            <a:ext cx="3763513" cy="2305055"/>
          </a:xfrm>
          <a:prstGeom prst="rect">
            <a:avLst/>
          </a:prstGeom>
          <a:noFill/>
          <a:ln>
            <a:solidFill>
              <a:schemeClr val="tx1"/>
            </a:solidFill>
          </a:ln>
        </p:spPr>
        <p:txBody>
          <a:bodyPr wrap="square" rIns="3600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PARTENAIRE B</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douze divisé par six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trois plus quatre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cinq multiplié par deux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onze moins trois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6D09294A-651D-484F-A7C7-C1C374D7D956}"/>
              </a:ext>
            </a:extLst>
          </p:cNvPr>
          <p:cNvSpPr txBox="1"/>
          <p:nvPr/>
        </p:nvSpPr>
        <p:spPr>
          <a:xfrm>
            <a:off x="8098453" y="3841866"/>
            <a:ext cx="3763513" cy="2305055"/>
          </a:xfrm>
          <a:prstGeom prst="rect">
            <a:avLst/>
          </a:prstGeom>
          <a:noFill/>
          <a:ln>
            <a:solidFill>
              <a:schemeClr val="tx1"/>
            </a:solidFill>
          </a:ln>
        </p:spPr>
        <p:txBody>
          <a:bodyPr wrap="square" rIns="3600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PARTENAIRE B</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douze divisé par six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trois plus quatre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cinq multiplié par deux ?</a:t>
            </a:r>
            <a:b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fr-FR" sz="1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Combien font onze moins trois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0FA85853-100A-4DA8-9C16-330901261CBE}"/>
              </a:ext>
            </a:extLst>
          </p:cNvPr>
          <p:cNvSpPr>
            <a:spLocks noGrp="1"/>
          </p:cNvSpPr>
          <p:nvPr>
            <p:ph type="title"/>
          </p:nvPr>
        </p:nvSpPr>
        <p:spPr>
          <a:xfrm>
            <a:off x="838200" y="443073"/>
            <a:ext cx="10515600" cy="409117"/>
          </a:xfrm>
        </p:spPr>
        <p:txBody>
          <a:bodyPr>
            <a:normAutofit fontScale="90000"/>
          </a:bodyPr>
          <a:lstStyle/>
          <a:p>
            <a:r>
              <a:rPr lang="fr-FR" dirty="0"/>
              <a:t>Les maths</a:t>
            </a:r>
          </a:p>
        </p:txBody>
      </p:sp>
      <p:pic>
        <p:nvPicPr>
          <p:cNvPr id="4" name="Picture 3" descr="background rectangle">
            <a:extLst>
              <a:ext uri="{FF2B5EF4-FFF2-40B4-BE49-F238E27FC236}">
                <a16:creationId xmlns:a16="http://schemas.microsoft.com/office/drawing/2014/main" id="{A9D6D764-67D6-4B7A-97EA-E08CB2220F7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 name="Title 3">
            <a:extLst>
              <a:ext uri="{FF2B5EF4-FFF2-40B4-BE49-F238E27FC236}">
                <a16:creationId xmlns:a16="http://schemas.microsoft.com/office/drawing/2014/main" id="{02264CE7-C6FE-4B23-8BFF-AD42BF41488D}"/>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Les maths  </a:t>
            </a:r>
          </a:p>
        </p:txBody>
      </p:sp>
    </p:spTree>
    <p:extLst>
      <p:ext uri="{BB962C8B-B14F-4D97-AF65-F5344CB8AC3E}">
        <p14:creationId xmlns:p14="http://schemas.microsoft.com/office/powerpoint/2010/main" val="3281957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extBox 1">
            <a:extLst>
              <a:ext uri="{FF2B5EF4-FFF2-40B4-BE49-F238E27FC236}">
                <a16:creationId xmlns:a16="http://schemas.microsoft.com/office/drawing/2014/main" id="{9F77F18D-6E49-42F5-B216-00D1D7D6F793}"/>
              </a:ext>
            </a:extLst>
          </p:cNvPr>
          <p:cNvSpPr txBox="1"/>
          <p:nvPr/>
        </p:nvSpPr>
        <p:spPr>
          <a:xfrm>
            <a:off x="6518166" y="200568"/>
            <a:ext cx="3941618" cy="707886"/>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Qui fait quoi le week-end? </a:t>
            </a:r>
          </a:p>
          <a:p>
            <a:r>
              <a:rPr lang="en-GB" sz="2000" dirty="0">
                <a:solidFill>
                  <a:schemeClr val="accent1">
                    <a:lumMod val="50000"/>
                  </a:schemeClr>
                </a:solidFill>
                <a:latin typeface="Century Gothic" panose="020B0502020202020204" pitchFamily="34" charset="0"/>
              </a:rPr>
              <a:t>Coche.</a:t>
            </a:r>
            <a:endParaRPr lang="en-GB" sz="2000" b="1" dirty="0">
              <a:solidFill>
                <a:schemeClr val="accent1">
                  <a:lumMod val="50000"/>
                </a:schemeClr>
              </a:solidFill>
              <a:latin typeface="Century Gothic" panose="020B0502020202020204" pitchFamily="34" charset="0"/>
            </a:endParaRPr>
          </a:p>
        </p:txBody>
      </p:sp>
      <p:graphicFrame>
        <p:nvGraphicFramePr>
          <p:cNvPr id="6" name="Table 6">
            <a:extLst>
              <a:ext uri="{FF2B5EF4-FFF2-40B4-BE49-F238E27FC236}">
                <a16:creationId xmlns:a16="http://schemas.microsoft.com/office/drawing/2014/main" id="{4AA2CC40-560D-403A-8B38-ACA6B54B1C8B}"/>
              </a:ext>
            </a:extLst>
          </p:cNvPr>
          <p:cNvGraphicFramePr>
            <a:graphicFrameLocks noGrp="1"/>
          </p:cNvGraphicFramePr>
          <p:nvPr>
            <p:extLst>
              <p:ext uri="{D42A27DB-BD31-4B8C-83A1-F6EECF244321}">
                <p14:modId xmlns:p14="http://schemas.microsoft.com/office/powerpoint/2010/main" val="1504063360"/>
              </p:ext>
            </p:extLst>
          </p:nvPr>
        </p:nvGraphicFramePr>
        <p:xfrm>
          <a:off x="500082" y="1905725"/>
          <a:ext cx="5162517" cy="4244387"/>
        </p:xfrm>
        <a:graphic>
          <a:graphicData uri="http://schemas.openxmlformats.org/drawingml/2006/table">
            <a:tbl>
              <a:tblPr firstRow="1" bandRow="1">
                <a:tableStyleId>{7436B53B-AF2B-4ED9-AE7D-DA19A883150E}</a:tableStyleId>
              </a:tblPr>
              <a:tblGrid>
                <a:gridCol w="1720839">
                  <a:extLst>
                    <a:ext uri="{9D8B030D-6E8A-4147-A177-3AD203B41FA5}">
                      <a16:colId xmlns:a16="http://schemas.microsoft.com/office/drawing/2014/main" val="3099369002"/>
                    </a:ext>
                  </a:extLst>
                </a:gridCol>
                <a:gridCol w="1720839">
                  <a:extLst>
                    <a:ext uri="{9D8B030D-6E8A-4147-A177-3AD203B41FA5}">
                      <a16:colId xmlns:a16="http://schemas.microsoft.com/office/drawing/2014/main" val="3757810940"/>
                    </a:ext>
                  </a:extLst>
                </a:gridCol>
                <a:gridCol w="1720839">
                  <a:extLst>
                    <a:ext uri="{9D8B030D-6E8A-4147-A177-3AD203B41FA5}">
                      <a16:colId xmlns:a16="http://schemas.microsoft.com/office/drawing/2014/main" val="23527742"/>
                    </a:ext>
                  </a:extLst>
                </a:gridCol>
              </a:tblGrid>
              <a:tr h="1013832">
                <a:tc>
                  <a:txBody>
                    <a:bodyPr/>
                    <a:lstStyle/>
                    <a:p>
                      <a:endParaRPr lang="en-GB" dirty="0"/>
                    </a:p>
                  </a:txBody>
                  <a:tcPr/>
                </a:tc>
                <a:tc>
                  <a:txBody>
                    <a:bodyPr/>
                    <a:lstStyle/>
                    <a:p>
                      <a:pPr algn="ctr"/>
                      <a:r>
                        <a:rPr kumimoji="0" lang="en-GB" sz="2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Amir</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a:p>
                      <a:pPr algn="ct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endParaRPr lang="en-GB" dirty="0"/>
                    </a:p>
                  </a:txBody>
                  <a:tcPr/>
                </a:tc>
                <a:tc>
                  <a:txBody>
                    <a:bodyPr/>
                    <a:lstStyle/>
                    <a:p>
                      <a:pPr algn="ctr"/>
                      <a:r>
                        <a:rPr kumimoji="0" lang="en-GB" sz="2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Amir et Papa </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a:p>
                      <a:pPr algn="ct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txBody>
                  <a:tcPr/>
                </a:tc>
                <a:extLst>
                  <a:ext uri="{0D108BD9-81ED-4DB2-BD59-A6C34878D82A}">
                    <a16:rowId xmlns:a16="http://schemas.microsoft.com/office/drawing/2014/main" val="3028056078"/>
                  </a:ext>
                </a:extLst>
              </a:tr>
              <a:tr h="646111">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61655006"/>
                  </a:ext>
                </a:extLst>
              </a:tr>
              <a:tr h="646111">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717909079"/>
                  </a:ext>
                </a:extLst>
              </a:tr>
              <a:tr h="646111">
                <a:tc>
                  <a:txBody>
                    <a:bodyPr/>
                    <a:lstStyle/>
                    <a:p>
                      <a:pPr algn="ctr"/>
                      <a:endParaRPr lang="en-GB" sz="2800" dirty="0">
                        <a:solidFill>
                          <a:schemeClr val="accent1">
                            <a:lumMod val="50000"/>
                          </a:schemeClr>
                        </a:solidFill>
                      </a:endParaRP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916166749"/>
                  </a:ext>
                </a:extLst>
              </a:tr>
              <a:tr h="646111">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711766936"/>
                  </a:ext>
                </a:extLst>
              </a:tr>
              <a:tr h="646111">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78548993"/>
                  </a:ext>
                </a:extLst>
              </a:tr>
            </a:tbl>
          </a:graphicData>
        </a:graphic>
      </p:graphicFrame>
      <p:sp>
        <p:nvSpPr>
          <p:cNvPr id="22" name="TextBox 21">
            <a:hlinkClick r:id="" action="ppaction://noaction">
              <a:snd r:embed="rId3" name="235 with 2s gap_edit.wav"/>
            </a:hlinkClick>
            <a:extLst>
              <a:ext uri="{FF2B5EF4-FFF2-40B4-BE49-F238E27FC236}">
                <a16:creationId xmlns:a16="http://schemas.microsoft.com/office/drawing/2014/main" id="{30CF89AF-E4F7-4FEE-A7F3-62C44E148167}"/>
              </a:ext>
            </a:extLst>
          </p:cNvPr>
          <p:cNvSpPr txBox="1"/>
          <p:nvPr/>
        </p:nvSpPr>
        <p:spPr>
          <a:xfrm>
            <a:off x="1080380" y="2149820"/>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A</a:t>
            </a:r>
          </a:p>
        </p:txBody>
      </p:sp>
      <p:pic>
        <p:nvPicPr>
          <p:cNvPr id="34" name="Picture 8" descr="Cooking Pans Glove Clip Art">
            <a:extLst>
              <a:ext uri="{FF2B5EF4-FFF2-40B4-BE49-F238E27FC236}">
                <a16:creationId xmlns:a16="http://schemas.microsoft.com/office/drawing/2014/main" id="{A0A88CFD-43BF-4866-B310-6068172232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594" y="3626052"/>
            <a:ext cx="699700" cy="5061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5" name="Table 6">
            <a:extLst>
              <a:ext uri="{FF2B5EF4-FFF2-40B4-BE49-F238E27FC236}">
                <a16:creationId xmlns:a16="http://schemas.microsoft.com/office/drawing/2014/main" id="{852F4E21-BBF4-4E8F-87D8-DD175AA15A34}"/>
              </a:ext>
            </a:extLst>
          </p:cNvPr>
          <p:cNvGraphicFramePr>
            <a:graphicFrameLocks noGrp="1"/>
          </p:cNvGraphicFramePr>
          <p:nvPr>
            <p:extLst>
              <p:ext uri="{D42A27DB-BD31-4B8C-83A1-F6EECF244321}">
                <p14:modId xmlns:p14="http://schemas.microsoft.com/office/powerpoint/2010/main" val="3338625021"/>
              </p:ext>
            </p:extLst>
          </p:nvPr>
        </p:nvGraphicFramePr>
        <p:xfrm>
          <a:off x="6432318" y="1905725"/>
          <a:ext cx="5162517" cy="4244385"/>
        </p:xfrm>
        <a:graphic>
          <a:graphicData uri="http://schemas.openxmlformats.org/drawingml/2006/table">
            <a:tbl>
              <a:tblPr firstRow="1" bandRow="1">
                <a:tableStyleId>{7436B53B-AF2B-4ED9-AE7D-DA19A883150E}</a:tableStyleId>
              </a:tblPr>
              <a:tblGrid>
                <a:gridCol w="1720839">
                  <a:extLst>
                    <a:ext uri="{9D8B030D-6E8A-4147-A177-3AD203B41FA5}">
                      <a16:colId xmlns:a16="http://schemas.microsoft.com/office/drawing/2014/main" val="3099369002"/>
                    </a:ext>
                  </a:extLst>
                </a:gridCol>
                <a:gridCol w="1720839">
                  <a:extLst>
                    <a:ext uri="{9D8B030D-6E8A-4147-A177-3AD203B41FA5}">
                      <a16:colId xmlns:a16="http://schemas.microsoft.com/office/drawing/2014/main" val="3757810940"/>
                    </a:ext>
                  </a:extLst>
                </a:gridCol>
                <a:gridCol w="1720839">
                  <a:extLst>
                    <a:ext uri="{9D8B030D-6E8A-4147-A177-3AD203B41FA5}">
                      <a16:colId xmlns:a16="http://schemas.microsoft.com/office/drawing/2014/main" val="23527742"/>
                    </a:ext>
                  </a:extLst>
                </a:gridCol>
              </a:tblGrid>
              <a:tr h="972380">
                <a:tc>
                  <a:txBody>
                    <a:bodyPr/>
                    <a:lstStyle/>
                    <a:p>
                      <a:endParaRPr lang="en-GB" dirty="0"/>
                    </a:p>
                  </a:txBody>
                  <a:tcPr/>
                </a:tc>
                <a:tc>
                  <a:txBody>
                    <a:bodyPr/>
                    <a:lstStyle/>
                    <a:p>
                      <a:pPr algn="ctr"/>
                      <a:r>
                        <a:rPr kumimoji="0" lang="en-GB" sz="20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Noura</a:t>
                      </a: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algn="ct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endParaRPr lang="en-GB" dirty="0"/>
                    </a:p>
                  </a:txBody>
                  <a:tcPr/>
                </a:tc>
                <a:tc>
                  <a:txBody>
                    <a:bodyPr/>
                    <a:lstStyle/>
                    <a:p>
                      <a:pPr algn="ctr"/>
                      <a:r>
                        <a:rPr kumimoji="0" lang="en-GB" sz="20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Noura</a:t>
                      </a:r>
                      <a:r>
                        <a:rPr kumimoji="0" lang="en-GB" sz="2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a:t>
                      </a:r>
                      <a:r>
                        <a:rPr kumimoji="0" lang="en-GB" sz="20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Maman</a:t>
                      </a:r>
                      <a:r>
                        <a:rPr kumimoji="0" lang="en-GB" sz="2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elles</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endParaRPr lang="en-GB" dirty="0"/>
                    </a:p>
                  </a:txBody>
                  <a:tcPr/>
                </a:tc>
                <a:extLst>
                  <a:ext uri="{0D108BD9-81ED-4DB2-BD59-A6C34878D82A}">
                    <a16:rowId xmlns:a16="http://schemas.microsoft.com/office/drawing/2014/main" val="3028056078"/>
                  </a:ext>
                </a:extLst>
              </a:tr>
              <a:tr h="647709">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61655006"/>
                  </a:ext>
                </a:extLst>
              </a:tr>
              <a:tr h="647709">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717909079"/>
                  </a:ext>
                </a:extLst>
              </a:tr>
              <a:tr h="647709">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916166749"/>
                  </a:ext>
                </a:extLst>
              </a:tr>
              <a:tr h="647709">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711766936"/>
                  </a:ext>
                </a:extLst>
              </a:tr>
              <a:tr h="647709">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78548993"/>
                  </a:ext>
                </a:extLst>
              </a:tr>
            </a:tbl>
          </a:graphicData>
        </a:graphic>
      </p:graphicFrame>
      <p:sp>
        <p:nvSpPr>
          <p:cNvPr id="36" name="TextBox 35">
            <a:hlinkClick r:id="" action="ppaction://noaction">
              <a:snd r:embed="rId5" name="236 with 2s gap.wav"/>
            </a:hlinkClick>
            <a:extLst>
              <a:ext uri="{FF2B5EF4-FFF2-40B4-BE49-F238E27FC236}">
                <a16:creationId xmlns:a16="http://schemas.microsoft.com/office/drawing/2014/main" id="{A92D898D-AB71-48F3-9589-D11A6C58EFF1}"/>
              </a:ext>
            </a:extLst>
          </p:cNvPr>
          <p:cNvSpPr txBox="1"/>
          <p:nvPr/>
        </p:nvSpPr>
        <p:spPr>
          <a:xfrm>
            <a:off x="7012616" y="2149820"/>
            <a:ext cx="546130" cy="430887"/>
          </a:xfrm>
          <a:prstGeom prst="rect">
            <a:avLst/>
          </a:prstGeom>
          <a:solidFill>
            <a:srgbClr val="115076"/>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B</a:t>
            </a:r>
          </a:p>
        </p:txBody>
      </p:sp>
      <p:pic>
        <p:nvPicPr>
          <p:cNvPr id="37" name="Picture 6" descr="Rfc Double Bed Clip Art">
            <a:extLst>
              <a:ext uri="{FF2B5EF4-FFF2-40B4-BE49-F238E27FC236}">
                <a16:creationId xmlns:a16="http://schemas.microsoft.com/office/drawing/2014/main" id="{F199EFC3-9594-41E0-9B98-027C6DC60E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974" y="3012135"/>
            <a:ext cx="876941" cy="43554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School Clip Art">
            <a:extLst>
              <a:ext uri="{FF2B5EF4-FFF2-40B4-BE49-F238E27FC236}">
                <a16:creationId xmlns:a16="http://schemas.microsoft.com/office/drawing/2014/main" id="{41F7E749-63AF-4B22-904D-AE264B2CA0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002611">
            <a:off x="1117443" y="4886386"/>
            <a:ext cx="492709" cy="47300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Shopping Cart Clip Art">
            <a:extLst>
              <a:ext uri="{FF2B5EF4-FFF2-40B4-BE49-F238E27FC236}">
                <a16:creationId xmlns:a16="http://schemas.microsoft.com/office/drawing/2014/main" id="{271C38A5-D75F-4A8F-9F82-24CABCB32F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2616" y="2962946"/>
            <a:ext cx="595986" cy="48473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Attention Clip Art">
            <a:extLst>
              <a:ext uri="{FF2B5EF4-FFF2-40B4-BE49-F238E27FC236}">
                <a16:creationId xmlns:a16="http://schemas.microsoft.com/office/drawing/2014/main" id="{2DAE60AA-0FBD-4952-9A8E-6266BBC51E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57556" y="3637928"/>
            <a:ext cx="501190" cy="45107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Cleaning Tools Clip Art">
            <a:extLst>
              <a:ext uri="{FF2B5EF4-FFF2-40B4-BE49-F238E27FC236}">
                <a16:creationId xmlns:a16="http://schemas.microsoft.com/office/drawing/2014/main" id="{5B0E0E1F-9D8A-405D-BE96-69BA5FCA62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57556" y="4263234"/>
            <a:ext cx="563855" cy="53566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Waiting In Line Clip Art">
            <a:extLst>
              <a:ext uri="{FF2B5EF4-FFF2-40B4-BE49-F238E27FC236}">
                <a16:creationId xmlns:a16="http://schemas.microsoft.com/office/drawing/2014/main" id="{E95677BF-A1F1-498D-BB47-FB72663EE6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2616" y="5571648"/>
            <a:ext cx="585729" cy="49698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B6883A4E-CA9D-45A6-BCAE-1F1745E7C34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2908260" y="3087180"/>
            <a:ext cx="346161" cy="360584"/>
          </a:xfrm>
          <a:prstGeom prst="rect">
            <a:avLst/>
          </a:prstGeom>
        </p:spPr>
      </p:pic>
      <p:pic>
        <p:nvPicPr>
          <p:cNvPr id="46" name="Picture 45">
            <a:extLst>
              <a:ext uri="{FF2B5EF4-FFF2-40B4-BE49-F238E27FC236}">
                <a16:creationId xmlns:a16="http://schemas.microsoft.com/office/drawing/2014/main" id="{1C0D5839-DF5B-4F13-B86C-74965887386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4612011" y="3694070"/>
            <a:ext cx="346161" cy="360584"/>
          </a:xfrm>
          <a:prstGeom prst="rect">
            <a:avLst/>
          </a:prstGeom>
        </p:spPr>
      </p:pic>
      <p:pic>
        <p:nvPicPr>
          <p:cNvPr id="47" name="Picture 46">
            <a:extLst>
              <a:ext uri="{FF2B5EF4-FFF2-40B4-BE49-F238E27FC236}">
                <a16:creationId xmlns:a16="http://schemas.microsoft.com/office/drawing/2014/main" id="{438A1F86-8F26-420D-A094-FC1B465616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4612010" y="4338880"/>
            <a:ext cx="346161" cy="360584"/>
          </a:xfrm>
          <a:prstGeom prst="rect">
            <a:avLst/>
          </a:prstGeom>
        </p:spPr>
      </p:pic>
      <p:pic>
        <p:nvPicPr>
          <p:cNvPr id="48" name="Picture 47">
            <a:extLst>
              <a:ext uri="{FF2B5EF4-FFF2-40B4-BE49-F238E27FC236}">
                <a16:creationId xmlns:a16="http://schemas.microsoft.com/office/drawing/2014/main" id="{F8D12526-AF21-4973-A90B-6505DA1066C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4612010" y="4957855"/>
            <a:ext cx="346161" cy="360584"/>
          </a:xfrm>
          <a:prstGeom prst="rect">
            <a:avLst/>
          </a:prstGeom>
        </p:spPr>
      </p:pic>
      <p:pic>
        <p:nvPicPr>
          <p:cNvPr id="49" name="Picture 48">
            <a:extLst>
              <a:ext uri="{FF2B5EF4-FFF2-40B4-BE49-F238E27FC236}">
                <a16:creationId xmlns:a16="http://schemas.microsoft.com/office/drawing/2014/main" id="{75A18609-99F5-4D42-AC52-D4162744A0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2908260" y="5568922"/>
            <a:ext cx="346161" cy="360584"/>
          </a:xfrm>
          <a:prstGeom prst="rect">
            <a:avLst/>
          </a:prstGeom>
        </p:spPr>
      </p:pic>
      <p:pic>
        <p:nvPicPr>
          <p:cNvPr id="50" name="Picture 49">
            <a:extLst>
              <a:ext uri="{FF2B5EF4-FFF2-40B4-BE49-F238E27FC236}">
                <a16:creationId xmlns:a16="http://schemas.microsoft.com/office/drawing/2014/main" id="{FA8429F4-F16C-4209-A272-5AE8A462C6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10516895" y="3037857"/>
            <a:ext cx="346161" cy="360584"/>
          </a:xfrm>
          <a:prstGeom prst="rect">
            <a:avLst/>
          </a:prstGeom>
        </p:spPr>
      </p:pic>
      <p:pic>
        <p:nvPicPr>
          <p:cNvPr id="51" name="Picture 50">
            <a:extLst>
              <a:ext uri="{FF2B5EF4-FFF2-40B4-BE49-F238E27FC236}">
                <a16:creationId xmlns:a16="http://schemas.microsoft.com/office/drawing/2014/main" id="{0F1A232F-7F4D-47BE-81D0-515F9A19D2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8894450" y="3683171"/>
            <a:ext cx="346161" cy="360584"/>
          </a:xfrm>
          <a:prstGeom prst="rect">
            <a:avLst/>
          </a:prstGeom>
        </p:spPr>
      </p:pic>
      <p:pic>
        <p:nvPicPr>
          <p:cNvPr id="52" name="Picture 51">
            <a:extLst>
              <a:ext uri="{FF2B5EF4-FFF2-40B4-BE49-F238E27FC236}">
                <a16:creationId xmlns:a16="http://schemas.microsoft.com/office/drawing/2014/main" id="{B11D5B9F-F7A1-407C-AD4F-95A5323D6BE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8847845" y="4333136"/>
            <a:ext cx="346161" cy="360584"/>
          </a:xfrm>
          <a:prstGeom prst="rect">
            <a:avLst/>
          </a:prstGeom>
        </p:spPr>
      </p:pic>
      <p:pic>
        <p:nvPicPr>
          <p:cNvPr id="53" name="Picture 52">
            <a:extLst>
              <a:ext uri="{FF2B5EF4-FFF2-40B4-BE49-F238E27FC236}">
                <a16:creationId xmlns:a16="http://schemas.microsoft.com/office/drawing/2014/main" id="{0605CAEF-C80C-447A-B1C0-E607E043E71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10569350" y="4958976"/>
            <a:ext cx="346161" cy="360584"/>
          </a:xfrm>
          <a:prstGeom prst="rect">
            <a:avLst/>
          </a:prstGeom>
        </p:spPr>
      </p:pic>
      <p:pic>
        <p:nvPicPr>
          <p:cNvPr id="54" name="Picture 6" descr="Triangle Sandwich Clip Art">
            <a:extLst>
              <a:ext uri="{FF2B5EF4-FFF2-40B4-BE49-F238E27FC236}">
                <a16:creationId xmlns:a16="http://schemas.microsoft.com/office/drawing/2014/main" id="{683BA703-C281-407B-B972-3083B3B48D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63185" y="4889746"/>
            <a:ext cx="495561" cy="46646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FFBB82CC-E84A-4C04-B581-A0DE824613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10569351" y="5639847"/>
            <a:ext cx="346161" cy="360584"/>
          </a:xfrm>
          <a:prstGeom prst="rect">
            <a:avLst/>
          </a:prstGeom>
        </p:spPr>
      </p:pic>
      <p:pic>
        <p:nvPicPr>
          <p:cNvPr id="31" name="Picture 2" descr="Slate-apple Clip Art">
            <a:extLst>
              <a:ext uri="{FF2B5EF4-FFF2-40B4-BE49-F238E27FC236}">
                <a16:creationId xmlns:a16="http://schemas.microsoft.com/office/drawing/2014/main" id="{25492465-BED6-4686-8380-69A33485993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56376" y="5583665"/>
            <a:ext cx="394136" cy="4849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descr="Sheikh Tuhin To Do List Clip Art">
            <a:extLst>
              <a:ext uri="{FF2B5EF4-FFF2-40B4-BE49-F238E27FC236}">
                <a16:creationId xmlns:a16="http://schemas.microsoft.com/office/drawing/2014/main" id="{4141FC47-9663-41ED-8198-86FB68678BF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1441275" flipV="1">
            <a:off x="1118378" y="4219595"/>
            <a:ext cx="470132" cy="58766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594F7504-AAD6-4F48-9FEF-9A62AB0A4106}"/>
              </a:ext>
            </a:extLst>
          </p:cNvPr>
          <p:cNvSpPr>
            <a:spLocks noGrp="1"/>
          </p:cNvSpPr>
          <p:nvPr>
            <p:ph type="title"/>
          </p:nvPr>
        </p:nvSpPr>
        <p:spPr>
          <a:xfrm>
            <a:off x="838200" y="443073"/>
            <a:ext cx="3941618" cy="639143"/>
          </a:xfrm>
        </p:spPr>
        <p:txBody>
          <a:bodyPr>
            <a:normAutofit fontScale="90000"/>
          </a:bodyPr>
          <a:lstStyle/>
          <a:p>
            <a:r>
              <a:rPr lang="fr-FR" dirty="0"/>
              <a:t>Le week-end</a:t>
            </a:r>
          </a:p>
        </p:txBody>
      </p:sp>
      <p:pic>
        <p:nvPicPr>
          <p:cNvPr id="33" name="Picture 32" descr="background rectangle">
            <a:extLst>
              <a:ext uri="{FF2B5EF4-FFF2-40B4-BE49-F238E27FC236}">
                <a16:creationId xmlns:a16="http://schemas.microsoft.com/office/drawing/2014/main" id="{0AD1671E-0E89-4469-80CB-F53CDE00E1C6}"/>
              </a:ext>
              <a:ext uri="{C183D7F6-B498-43B3-948B-1728B52AA6E4}">
                <adec:decorative xmlns:adec="http://schemas.microsoft.com/office/drawing/2017/decorative" val="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8" name="Title 3">
            <a:extLst>
              <a:ext uri="{FF2B5EF4-FFF2-40B4-BE49-F238E27FC236}">
                <a16:creationId xmlns:a16="http://schemas.microsoft.com/office/drawing/2014/main" id="{2417276E-2A2E-4E5D-9C26-D914826D522B}"/>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Le week-end</a:t>
            </a:r>
          </a:p>
        </p:txBody>
      </p:sp>
      <p:sp>
        <p:nvSpPr>
          <p:cNvPr id="40" name="Rounded Rectangle 46">
            <a:extLst>
              <a:ext uri="{FF2B5EF4-FFF2-40B4-BE49-F238E27FC236}">
                <a16:creationId xmlns:a16="http://schemas.microsoft.com/office/drawing/2014/main" id="{A2D6AF2B-85B0-4ADD-BB2E-CB5F0B488D1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A picture containing doll, shirt&#10;&#10;Description automatically generated">
            <a:extLst>
              <a:ext uri="{FF2B5EF4-FFF2-40B4-BE49-F238E27FC236}">
                <a16:creationId xmlns:a16="http://schemas.microsoft.com/office/drawing/2014/main" id="{58BC16AA-4D6D-4CE5-B69F-75D7070EEE54}"/>
              </a:ext>
            </a:extLst>
          </p:cNvPr>
          <p:cNvPicPr>
            <a:picLocks noChangeAspect="1"/>
          </p:cNvPicPr>
          <p:nvPr/>
        </p:nvPicPr>
        <p:blipFill>
          <a:blip r:embed="rId17"/>
          <a:stretch>
            <a:fillRect/>
          </a:stretch>
        </p:blipFill>
        <p:spPr>
          <a:xfrm>
            <a:off x="2674434" y="1091913"/>
            <a:ext cx="813812" cy="813812"/>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id="{C86B22DA-9203-47D0-84CE-31E08CCF8B0D}"/>
              </a:ext>
            </a:extLst>
          </p:cNvPr>
          <p:cNvPicPr>
            <a:picLocks noChangeAspect="1"/>
          </p:cNvPicPr>
          <p:nvPr/>
        </p:nvPicPr>
        <p:blipFill>
          <a:blip r:embed="rId18"/>
          <a:stretch>
            <a:fillRect/>
          </a:stretch>
        </p:blipFill>
        <p:spPr>
          <a:xfrm>
            <a:off x="8660624" y="1091913"/>
            <a:ext cx="813812" cy="813812"/>
          </a:xfrm>
          <a:prstGeom prst="rect">
            <a:avLst/>
          </a:prstGeom>
        </p:spPr>
      </p:pic>
      <p:pic>
        <p:nvPicPr>
          <p:cNvPr id="9" name="Picture 8" descr="A close up of a toy&#10;&#10;Description automatically generated">
            <a:extLst>
              <a:ext uri="{FF2B5EF4-FFF2-40B4-BE49-F238E27FC236}">
                <a16:creationId xmlns:a16="http://schemas.microsoft.com/office/drawing/2014/main" id="{0A40B674-47B7-474C-B1F7-F1F31BC5CF88}"/>
              </a:ext>
            </a:extLst>
          </p:cNvPr>
          <p:cNvPicPr>
            <a:picLocks noChangeAspect="1"/>
          </p:cNvPicPr>
          <p:nvPr/>
        </p:nvPicPr>
        <p:blipFill>
          <a:blip r:embed="rId19"/>
          <a:stretch>
            <a:fillRect/>
          </a:stretch>
        </p:blipFill>
        <p:spPr>
          <a:xfrm>
            <a:off x="9889086" y="831846"/>
            <a:ext cx="1069835" cy="1069835"/>
          </a:xfrm>
          <a:prstGeom prst="rect">
            <a:avLst/>
          </a:prstGeom>
        </p:spPr>
      </p:pic>
      <p:pic>
        <p:nvPicPr>
          <p:cNvPr id="10" name="Picture 9" descr="A person wearing a suit and tie&#10;&#10;Description automatically generated">
            <a:extLst>
              <a:ext uri="{FF2B5EF4-FFF2-40B4-BE49-F238E27FC236}">
                <a16:creationId xmlns:a16="http://schemas.microsoft.com/office/drawing/2014/main" id="{B96171C5-45B9-43BD-BC8A-AB27136E0451}"/>
              </a:ext>
            </a:extLst>
          </p:cNvPr>
          <p:cNvPicPr>
            <a:picLocks noChangeAspect="1"/>
          </p:cNvPicPr>
          <p:nvPr/>
        </p:nvPicPr>
        <p:blipFill>
          <a:blip r:embed="rId20"/>
          <a:stretch>
            <a:fillRect/>
          </a:stretch>
        </p:blipFill>
        <p:spPr>
          <a:xfrm>
            <a:off x="4062455" y="894960"/>
            <a:ext cx="1005132" cy="1005132"/>
          </a:xfrm>
          <a:prstGeom prst="rect">
            <a:avLst/>
          </a:prstGeom>
        </p:spPr>
      </p:pic>
      <p:pic>
        <p:nvPicPr>
          <p:cNvPr id="11" name="Picture 10" descr="A picture containing doll, shirt&#10;&#10;Description automatically generated">
            <a:extLst>
              <a:ext uri="{FF2B5EF4-FFF2-40B4-BE49-F238E27FC236}">
                <a16:creationId xmlns:a16="http://schemas.microsoft.com/office/drawing/2014/main" id="{B0201C82-A396-485C-9E2E-7DD4233F6944}"/>
              </a:ext>
            </a:extLst>
          </p:cNvPr>
          <p:cNvPicPr>
            <a:picLocks noChangeAspect="1"/>
          </p:cNvPicPr>
          <p:nvPr/>
        </p:nvPicPr>
        <p:blipFill>
          <a:blip r:embed="rId17"/>
          <a:stretch>
            <a:fillRect/>
          </a:stretch>
        </p:blipFill>
        <p:spPr>
          <a:xfrm>
            <a:off x="4877858" y="1082216"/>
            <a:ext cx="813812" cy="813812"/>
          </a:xfrm>
          <a:prstGeom prst="rect">
            <a:avLst/>
          </a:prstGeom>
        </p:spPr>
      </p:pic>
      <p:pic>
        <p:nvPicPr>
          <p:cNvPr id="12" name="Picture 11" descr="A picture containing toy, doll&#10;&#10;Description automatically generated">
            <a:extLst>
              <a:ext uri="{FF2B5EF4-FFF2-40B4-BE49-F238E27FC236}">
                <a16:creationId xmlns:a16="http://schemas.microsoft.com/office/drawing/2014/main" id="{09674E32-0FA3-429E-8B14-FABC8D9E97D3}"/>
              </a:ext>
            </a:extLst>
          </p:cNvPr>
          <p:cNvPicPr>
            <a:picLocks noChangeAspect="1"/>
          </p:cNvPicPr>
          <p:nvPr/>
        </p:nvPicPr>
        <p:blipFill>
          <a:blip r:embed="rId18"/>
          <a:stretch>
            <a:fillRect/>
          </a:stretch>
        </p:blipFill>
        <p:spPr>
          <a:xfrm>
            <a:off x="10728108" y="1088009"/>
            <a:ext cx="813812" cy="813812"/>
          </a:xfrm>
          <a:prstGeom prst="rect">
            <a:avLst/>
          </a:prstGeom>
        </p:spPr>
      </p:pic>
    </p:spTree>
    <p:extLst>
      <p:ext uri="{BB962C8B-B14F-4D97-AF65-F5344CB8AC3E}">
        <p14:creationId xmlns:p14="http://schemas.microsoft.com/office/powerpoint/2010/main" val="149804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4" name="TextBox 63">
            <a:extLst>
              <a:ext uri="{FF2B5EF4-FFF2-40B4-BE49-F238E27FC236}">
                <a16:creationId xmlns:a16="http://schemas.microsoft.com/office/drawing/2014/main" id="{871D214A-74BC-48BD-897B-6E9B9D455A20}"/>
              </a:ext>
            </a:extLst>
          </p:cNvPr>
          <p:cNvSpPr txBox="1"/>
          <p:nvPr/>
        </p:nvSpPr>
        <p:spPr>
          <a:xfrm>
            <a:off x="78133" y="2788728"/>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les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magasins</a:t>
            </a: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6" name="Rectangle 15">
            <a:extLst>
              <a:ext uri="{FF2B5EF4-FFF2-40B4-BE49-F238E27FC236}">
                <a16:creationId xmlns:a16="http://schemas.microsoft.com/office/drawing/2014/main" id="{3B491A95-5AB4-41F2-9310-1ECC003D6DBA}"/>
              </a:ext>
            </a:extLst>
          </p:cNvPr>
          <p:cNvSpPr/>
          <p:nvPr/>
        </p:nvSpPr>
        <p:spPr>
          <a:xfrm>
            <a:off x="165035" y="1411838"/>
            <a:ext cx="1158237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Voici des expressions avec </a:t>
            </a:r>
            <a:r>
              <a:rPr kumimoji="0" lang="fr-FR" sz="2400" b="0"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a:t>
            </a: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Complète.</a:t>
            </a:r>
          </a:p>
        </p:txBody>
      </p:sp>
      <p:pic>
        <p:nvPicPr>
          <p:cNvPr id="17" name="Picture 10" descr="Shopping Cart Clip Art">
            <a:extLst>
              <a:ext uri="{FF2B5EF4-FFF2-40B4-BE49-F238E27FC236}">
                <a16:creationId xmlns:a16="http://schemas.microsoft.com/office/drawing/2014/main" id="{52B0EE1E-2113-4B3C-8B9B-00F9AF5DF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395" y="2197074"/>
            <a:ext cx="727442" cy="59165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oking Pans Glove Clip Art">
            <a:extLst>
              <a:ext uri="{FF2B5EF4-FFF2-40B4-BE49-F238E27FC236}">
                <a16:creationId xmlns:a16="http://schemas.microsoft.com/office/drawing/2014/main" id="{7F4D0741-5933-431B-AFD3-BDF32F550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144" y="2121349"/>
            <a:ext cx="833853" cy="60315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Cleaning Tools Clip Art">
            <a:extLst>
              <a:ext uri="{FF2B5EF4-FFF2-40B4-BE49-F238E27FC236}">
                <a16:creationId xmlns:a16="http://schemas.microsoft.com/office/drawing/2014/main" id="{B5F70097-5841-4409-984C-E29A23C9D0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4236" y="1996568"/>
            <a:ext cx="833853" cy="7921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Hiking Clip Art">
            <a:extLst>
              <a:ext uri="{FF2B5EF4-FFF2-40B4-BE49-F238E27FC236}">
                <a16:creationId xmlns:a16="http://schemas.microsoft.com/office/drawing/2014/main" id="{1C91DEC3-D577-4E4C-A279-E70991BCFD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2374" y="2105743"/>
            <a:ext cx="650914" cy="65091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685629B6-3E9D-45E0-BC3E-095339FA6722}"/>
              </a:ext>
            </a:extLst>
          </p:cNvPr>
          <p:cNvSpPr txBox="1"/>
          <p:nvPr/>
        </p:nvSpPr>
        <p:spPr>
          <a:xfrm>
            <a:off x="2944194" y="2788728"/>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la cuisine</a:t>
            </a:r>
          </a:p>
        </p:txBody>
      </p:sp>
      <p:sp>
        <p:nvSpPr>
          <p:cNvPr id="32" name="TextBox 31">
            <a:extLst>
              <a:ext uri="{FF2B5EF4-FFF2-40B4-BE49-F238E27FC236}">
                <a16:creationId xmlns:a16="http://schemas.microsoft.com/office/drawing/2014/main" id="{8A510D19-EF72-459A-AE65-2BA36C6836EB}"/>
              </a:ext>
            </a:extLst>
          </p:cNvPr>
          <p:cNvSpPr txBox="1"/>
          <p:nvPr/>
        </p:nvSpPr>
        <p:spPr>
          <a:xfrm>
            <a:off x="5956223" y="2788728"/>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le ménage</a:t>
            </a:r>
          </a:p>
        </p:txBody>
      </p:sp>
      <p:sp>
        <p:nvSpPr>
          <p:cNvPr id="33" name="TextBox 32">
            <a:extLst>
              <a:ext uri="{FF2B5EF4-FFF2-40B4-BE49-F238E27FC236}">
                <a16:creationId xmlns:a16="http://schemas.microsoft.com/office/drawing/2014/main" id="{B0113A2F-12D4-48C2-A303-7BDA5DE02BA2}"/>
              </a:ext>
            </a:extLst>
          </p:cNvPr>
          <p:cNvSpPr txBox="1"/>
          <p:nvPr/>
        </p:nvSpPr>
        <p:spPr>
          <a:xfrm>
            <a:off x="8968251" y="2781278"/>
            <a:ext cx="28660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promenade</a:t>
            </a:r>
          </a:p>
        </p:txBody>
      </p:sp>
      <p:sp>
        <p:nvSpPr>
          <p:cNvPr id="83" name="TextBox 82">
            <a:extLst>
              <a:ext uri="{FF2B5EF4-FFF2-40B4-BE49-F238E27FC236}">
                <a16:creationId xmlns:a16="http://schemas.microsoft.com/office/drawing/2014/main" id="{1217D532-E330-4DD4-96EC-F3B2DB96DB04}"/>
              </a:ext>
            </a:extLst>
          </p:cNvPr>
          <p:cNvSpPr txBox="1"/>
          <p:nvPr/>
        </p:nvSpPr>
        <p:spPr>
          <a:xfrm>
            <a:off x="78133" y="4089164"/>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le lit</a:t>
            </a:r>
          </a:p>
        </p:txBody>
      </p:sp>
      <p:sp>
        <p:nvSpPr>
          <p:cNvPr id="84" name="TextBox 83">
            <a:extLst>
              <a:ext uri="{FF2B5EF4-FFF2-40B4-BE49-F238E27FC236}">
                <a16:creationId xmlns:a16="http://schemas.microsoft.com/office/drawing/2014/main" id="{C76D85F3-5B0B-4AA0-8558-410BDA3E3619}"/>
              </a:ext>
            </a:extLst>
          </p:cNvPr>
          <p:cNvSpPr txBox="1"/>
          <p:nvPr/>
        </p:nvSpPr>
        <p:spPr>
          <a:xfrm>
            <a:off x="2944194" y="4089164"/>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fête  </a:t>
            </a:r>
          </a:p>
        </p:txBody>
      </p:sp>
      <p:sp>
        <p:nvSpPr>
          <p:cNvPr id="85" name="TextBox 84">
            <a:extLst>
              <a:ext uri="{FF2B5EF4-FFF2-40B4-BE49-F238E27FC236}">
                <a16:creationId xmlns:a16="http://schemas.microsoft.com/office/drawing/2014/main" id="{1C8677B4-EEE7-4834-9307-16010F8C7D9B}"/>
              </a:ext>
            </a:extLst>
          </p:cNvPr>
          <p:cNvSpPr txBox="1"/>
          <p:nvPr/>
        </p:nvSpPr>
        <p:spPr>
          <a:xfrm>
            <a:off x="5956223" y="4089164"/>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attention</a:t>
            </a:r>
          </a:p>
        </p:txBody>
      </p:sp>
      <p:sp>
        <p:nvSpPr>
          <p:cNvPr id="86" name="TextBox 85">
            <a:extLst>
              <a:ext uri="{FF2B5EF4-FFF2-40B4-BE49-F238E27FC236}">
                <a16:creationId xmlns:a16="http://schemas.microsoft.com/office/drawing/2014/main" id="{BE5D0AFC-7028-45E6-961F-4A75D57C9346}"/>
              </a:ext>
            </a:extLst>
          </p:cNvPr>
          <p:cNvSpPr txBox="1"/>
          <p:nvPr/>
        </p:nvSpPr>
        <p:spPr>
          <a:xfrm>
            <a:off x="8968251" y="4089164"/>
            <a:ext cx="28660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les devoirs</a:t>
            </a:r>
          </a:p>
        </p:txBody>
      </p:sp>
      <p:sp>
        <p:nvSpPr>
          <p:cNvPr id="90" name="TextBox 89">
            <a:extLst>
              <a:ext uri="{FF2B5EF4-FFF2-40B4-BE49-F238E27FC236}">
                <a16:creationId xmlns:a16="http://schemas.microsoft.com/office/drawing/2014/main" id="{7DC003EF-E00F-42EC-B655-FD21796607F0}"/>
              </a:ext>
            </a:extLst>
          </p:cNvPr>
          <p:cNvSpPr txBox="1"/>
          <p:nvPr/>
        </p:nvSpPr>
        <p:spPr>
          <a:xfrm>
            <a:off x="78133" y="5389599"/>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un voyage</a:t>
            </a:r>
          </a:p>
        </p:txBody>
      </p:sp>
      <p:sp>
        <p:nvSpPr>
          <p:cNvPr id="91" name="TextBox 90">
            <a:extLst>
              <a:ext uri="{FF2B5EF4-FFF2-40B4-BE49-F238E27FC236}">
                <a16:creationId xmlns:a16="http://schemas.microsoft.com/office/drawing/2014/main" id="{D1F54843-8F4E-4B72-A301-F1E857283708}"/>
              </a:ext>
            </a:extLst>
          </p:cNvPr>
          <p:cNvSpPr txBox="1"/>
          <p:nvPr/>
        </p:nvSpPr>
        <p:spPr>
          <a:xfrm>
            <a:off x="2944194" y="5389599"/>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un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modèle</a:t>
            </a: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92" name="TextBox 91">
            <a:extLst>
              <a:ext uri="{FF2B5EF4-FFF2-40B4-BE49-F238E27FC236}">
                <a16:creationId xmlns:a16="http://schemas.microsoft.com/office/drawing/2014/main" id="{4D78352A-92FD-45D8-9637-A3C258D74623}"/>
              </a:ext>
            </a:extLst>
          </p:cNvPr>
          <p:cNvSpPr txBox="1"/>
          <p:nvPr/>
        </p:nvSpPr>
        <p:spPr>
          <a:xfrm>
            <a:off x="5956223" y="5389599"/>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les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exercices</a:t>
            </a: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93" name="TextBox 92">
            <a:extLst>
              <a:ext uri="{FF2B5EF4-FFF2-40B4-BE49-F238E27FC236}">
                <a16:creationId xmlns:a16="http://schemas.microsoft.com/office/drawing/2014/main" id="{92FB37F5-DF6E-4569-8B82-3C1139497C64}"/>
              </a:ext>
            </a:extLst>
          </p:cNvPr>
          <p:cNvSpPr txBox="1"/>
          <p:nvPr/>
        </p:nvSpPr>
        <p:spPr>
          <a:xfrm>
            <a:off x="8968251" y="5389599"/>
            <a:ext cx="28660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liste</a:t>
            </a: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pic>
        <p:nvPicPr>
          <p:cNvPr id="94" name="Picture 4" descr="Balloons Clip Art">
            <a:extLst>
              <a:ext uri="{FF2B5EF4-FFF2-40B4-BE49-F238E27FC236}">
                <a16:creationId xmlns:a16="http://schemas.microsoft.com/office/drawing/2014/main" id="{8CC4613F-DA6A-41D5-8D5C-DCADB96409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1321" y="3402401"/>
            <a:ext cx="661497" cy="68676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Attention Clip Art">
            <a:extLst>
              <a:ext uri="{FF2B5EF4-FFF2-40B4-BE49-F238E27FC236}">
                <a16:creationId xmlns:a16="http://schemas.microsoft.com/office/drawing/2014/main" id="{0E0B6BCF-87B4-4E19-94A6-3FDAEBCEC1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7556" y="3376435"/>
            <a:ext cx="647212" cy="58249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chool Clip Art">
            <a:extLst>
              <a:ext uri="{FF2B5EF4-FFF2-40B4-BE49-F238E27FC236}">
                <a16:creationId xmlns:a16="http://schemas.microsoft.com/office/drawing/2014/main" id="{7214FC46-256D-4DD0-A0C7-A66DEA3901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02611">
            <a:off x="10086822" y="3346160"/>
            <a:ext cx="669832" cy="64303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fc Double Bed Clip Art">
            <a:extLst>
              <a:ext uri="{FF2B5EF4-FFF2-40B4-BE49-F238E27FC236}">
                <a16:creationId xmlns:a16="http://schemas.microsoft.com/office/drawing/2014/main" id="{45C73FED-0966-409E-9F42-48B39F1061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5615" y="3495948"/>
            <a:ext cx="1143001" cy="56769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Aircraft1 Clip Art">
            <a:extLst>
              <a:ext uri="{FF2B5EF4-FFF2-40B4-BE49-F238E27FC236}">
                <a16:creationId xmlns:a16="http://schemas.microsoft.com/office/drawing/2014/main" id="{FC2F68C8-3DF1-43AC-A27F-6DEA58FB03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53061">
            <a:off x="874509" y="4782161"/>
            <a:ext cx="1143001" cy="4572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Legoblocks Brunurb Clip Art">
            <a:extLst>
              <a:ext uri="{FF2B5EF4-FFF2-40B4-BE49-F238E27FC236}">
                <a16:creationId xmlns:a16="http://schemas.microsoft.com/office/drawing/2014/main" id="{AADE8C00-4142-45C4-BB23-9187B48D66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15542" y="4726406"/>
            <a:ext cx="593053" cy="67939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late-apple Clip Art">
            <a:extLst>
              <a:ext uri="{FF2B5EF4-FFF2-40B4-BE49-F238E27FC236}">
                <a16:creationId xmlns:a16="http://schemas.microsoft.com/office/drawing/2014/main" id="{A45DF764-BE14-405A-8E28-F0C370A1015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79041" y="4724774"/>
            <a:ext cx="525727" cy="64688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FA8ABE5E-943B-4B3E-A0B5-A61DA1E3A150}"/>
              </a:ext>
            </a:extLst>
          </p:cNvPr>
          <p:cNvSpPr txBox="1"/>
          <p:nvPr/>
        </p:nvSpPr>
        <p:spPr>
          <a:xfrm>
            <a:off x="9064614" y="2829667"/>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53" name="TextBox 52">
            <a:extLst>
              <a:ext uri="{FF2B5EF4-FFF2-40B4-BE49-F238E27FC236}">
                <a16:creationId xmlns:a16="http://schemas.microsoft.com/office/drawing/2014/main" id="{DE8E9529-3F42-4F36-8577-75712257704A}"/>
              </a:ext>
            </a:extLst>
          </p:cNvPr>
          <p:cNvSpPr txBox="1"/>
          <p:nvPr/>
        </p:nvSpPr>
        <p:spPr>
          <a:xfrm>
            <a:off x="6049740" y="2818440"/>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54" name="TextBox 53">
            <a:extLst>
              <a:ext uri="{FF2B5EF4-FFF2-40B4-BE49-F238E27FC236}">
                <a16:creationId xmlns:a16="http://schemas.microsoft.com/office/drawing/2014/main" id="{6D45CA16-C69A-4E9A-941D-EBBF86C383DF}"/>
              </a:ext>
            </a:extLst>
          </p:cNvPr>
          <p:cNvSpPr txBox="1"/>
          <p:nvPr/>
        </p:nvSpPr>
        <p:spPr>
          <a:xfrm>
            <a:off x="3034866" y="2818440"/>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55" name="TextBox 54">
            <a:extLst>
              <a:ext uri="{FF2B5EF4-FFF2-40B4-BE49-F238E27FC236}">
                <a16:creationId xmlns:a16="http://schemas.microsoft.com/office/drawing/2014/main" id="{4FA0D99B-3E0D-4EED-84EA-80DE5A2D8D46}"/>
              </a:ext>
            </a:extLst>
          </p:cNvPr>
          <p:cNvSpPr txBox="1"/>
          <p:nvPr/>
        </p:nvSpPr>
        <p:spPr>
          <a:xfrm>
            <a:off x="66252" y="4173696"/>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57" name="TextBox 56">
            <a:extLst>
              <a:ext uri="{FF2B5EF4-FFF2-40B4-BE49-F238E27FC236}">
                <a16:creationId xmlns:a16="http://schemas.microsoft.com/office/drawing/2014/main" id="{5A9DF185-B653-4B27-8955-7AD9FCC8523F}"/>
              </a:ext>
            </a:extLst>
          </p:cNvPr>
          <p:cNvSpPr txBox="1"/>
          <p:nvPr/>
        </p:nvSpPr>
        <p:spPr>
          <a:xfrm>
            <a:off x="9110874" y="4179190"/>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58" name="TextBox 57">
            <a:extLst>
              <a:ext uri="{FF2B5EF4-FFF2-40B4-BE49-F238E27FC236}">
                <a16:creationId xmlns:a16="http://schemas.microsoft.com/office/drawing/2014/main" id="{92949824-D1AF-41A1-9440-DA770CB35CBE}"/>
              </a:ext>
            </a:extLst>
          </p:cNvPr>
          <p:cNvSpPr txBox="1"/>
          <p:nvPr/>
        </p:nvSpPr>
        <p:spPr>
          <a:xfrm>
            <a:off x="6096000" y="4167963"/>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59" name="TextBox 58">
            <a:extLst>
              <a:ext uri="{FF2B5EF4-FFF2-40B4-BE49-F238E27FC236}">
                <a16:creationId xmlns:a16="http://schemas.microsoft.com/office/drawing/2014/main" id="{A500D865-EA7E-446D-91FE-614B80A6D296}"/>
              </a:ext>
            </a:extLst>
          </p:cNvPr>
          <p:cNvSpPr txBox="1"/>
          <p:nvPr/>
        </p:nvSpPr>
        <p:spPr>
          <a:xfrm>
            <a:off x="3081126" y="4167963"/>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60" name="TextBox 59">
            <a:extLst>
              <a:ext uri="{FF2B5EF4-FFF2-40B4-BE49-F238E27FC236}">
                <a16:creationId xmlns:a16="http://schemas.microsoft.com/office/drawing/2014/main" id="{6A01BA8C-D3E4-4A82-98AF-0970C20BA727}"/>
              </a:ext>
            </a:extLst>
          </p:cNvPr>
          <p:cNvSpPr txBox="1"/>
          <p:nvPr/>
        </p:nvSpPr>
        <p:spPr>
          <a:xfrm>
            <a:off x="74384" y="5434778"/>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61" name="TextBox 60">
            <a:extLst>
              <a:ext uri="{FF2B5EF4-FFF2-40B4-BE49-F238E27FC236}">
                <a16:creationId xmlns:a16="http://schemas.microsoft.com/office/drawing/2014/main" id="{362251FB-09A6-4F8C-8954-6269FAC525EF}"/>
              </a:ext>
            </a:extLst>
          </p:cNvPr>
          <p:cNvSpPr txBox="1"/>
          <p:nvPr/>
        </p:nvSpPr>
        <p:spPr>
          <a:xfrm>
            <a:off x="9064614" y="5348661"/>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63" name="TextBox 62">
            <a:extLst>
              <a:ext uri="{FF2B5EF4-FFF2-40B4-BE49-F238E27FC236}">
                <a16:creationId xmlns:a16="http://schemas.microsoft.com/office/drawing/2014/main" id="{B61ED21F-0DCD-4E8A-9076-07B249482539}"/>
              </a:ext>
            </a:extLst>
          </p:cNvPr>
          <p:cNvSpPr txBox="1"/>
          <p:nvPr/>
        </p:nvSpPr>
        <p:spPr>
          <a:xfrm>
            <a:off x="3081126" y="5407543"/>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66" name="TextBox 65">
            <a:extLst>
              <a:ext uri="{FF2B5EF4-FFF2-40B4-BE49-F238E27FC236}">
                <a16:creationId xmlns:a16="http://schemas.microsoft.com/office/drawing/2014/main" id="{0DD5513A-D8AE-4423-AE8E-CD9702EE843B}"/>
              </a:ext>
            </a:extLst>
          </p:cNvPr>
          <p:cNvSpPr txBox="1"/>
          <p:nvPr/>
        </p:nvSpPr>
        <p:spPr>
          <a:xfrm>
            <a:off x="71727" y="2824494"/>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42" name="TextBox 41">
            <a:extLst>
              <a:ext uri="{FF2B5EF4-FFF2-40B4-BE49-F238E27FC236}">
                <a16:creationId xmlns:a16="http://schemas.microsoft.com/office/drawing/2014/main" id="{6693E43F-D2D3-466B-A6AB-91B56E77771D}"/>
              </a:ext>
            </a:extLst>
          </p:cNvPr>
          <p:cNvSpPr txBox="1"/>
          <p:nvPr/>
        </p:nvSpPr>
        <p:spPr>
          <a:xfrm>
            <a:off x="6096000" y="5378763"/>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pic>
        <p:nvPicPr>
          <p:cNvPr id="2" name="Picture 14" descr="Sheikh Tuhin To Do List Clip Art">
            <a:extLst>
              <a:ext uri="{FF2B5EF4-FFF2-40B4-BE49-F238E27FC236}">
                <a16:creationId xmlns:a16="http://schemas.microsoft.com/office/drawing/2014/main" id="{D578D2CB-B1A1-4401-8B05-D0D652B9057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67823" y="4724774"/>
            <a:ext cx="525727" cy="65715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07A55F8-8EDC-42B8-BE98-CDDED9DBCCDD}"/>
              </a:ext>
            </a:extLst>
          </p:cNvPr>
          <p:cNvSpPr>
            <a:spLocks noGrp="1"/>
          </p:cNvSpPr>
          <p:nvPr>
            <p:ph type="title"/>
          </p:nvPr>
        </p:nvSpPr>
        <p:spPr>
          <a:xfrm>
            <a:off x="838200" y="9229"/>
            <a:ext cx="10515600" cy="1325563"/>
          </a:xfrm>
        </p:spPr>
        <p:txBody>
          <a:bodyPr>
            <a:normAutofit/>
          </a:bodyPr>
          <a:lstStyle/>
          <a:p>
            <a:r>
              <a:rPr lang="fr-FR" sz="2800" dirty="0"/>
              <a:t>Les expressions avec </a:t>
            </a:r>
            <a:r>
              <a:rPr lang="fr-FR" sz="2800" i="1" dirty="0"/>
              <a:t>faire</a:t>
            </a:r>
            <a:endParaRPr lang="fr-FR" sz="2800" dirty="0"/>
          </a:p>
        </p:txBody>
      </p:sp>
      <p:pic>
        <p:nvPicPr>
          <p:cNvPr id="44" name="Picture 43" descr="background rectangle">
            <a:extLst>
              <a:ext uri="{FF2B5EF4-FFF2-40B4-BE49-F238E27FC236}">
                <a16:creationId xmlns:a16="http://schemas.microsoft.com/office/drawing/2014/main" id="{2E09747C-BC96-4D81-B53D-E50ACBD02729}"/>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5" name="Title 3">
            <a:extLst>
              <a:ext uri="{FF2B5EF4-FFF2-40B4-BE49-F238E27FC236}">
                <a16:creationId xmlns:a16="http://schemas.microsoft.com/office/drawing/2014/main" id="{F2524ABA-DEBD-460D-9A0C-76333BF95B6A}"/>
              </a:ext>
            </a:extLst>
          </p:cNvPr>
          <p:cNvSpPr txBox="1">
            <a:spLocks/>
          </p:cNvSpPr>
          <p:nvPr/>
        </p:nvSpPr>
        <p:spPr>
          <a:xfrm>
            <a:off x="0" y="296864"/>
            <a:ext cx="60960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500" b="1" dirty="0">
                <a:solidFill>
                  <a:schemeClr val="bg1"/>
                </a:solidFill>
              </a:rPr>
              <a:t>Les expressions avec </a:t>
            </a:r>
            <a:r>
              <a:rPr lang="en-GB" sz="3500" b="1" i="1" dirty="0">
                <a:solidFill>
                  <a:schemeClr val="bg1"/>
                </a:solidFill>
              </a:rPr>
              <a:t>faire</a:t>
            </a:r>
            <a:r>
              <a:rPr lang="en-GB" sz="3500" b="1" dirty="0">
                <a:solidFill>
                  <a:schemeClr val="bg1"/>
                </a:solidFill>
              </a:rPr>
              <a:t> </a:t>
            </a:r>
          </a:p>
        </p:txBody>
      </p:sp>
      <p:sp>
        <p:nvSpPr>
          <p:cNvPr id="46" name="Rounded Rectangle 46">
            <a:extLst>
              <a:ext uri="{FF2B5EF4-FFF2-40B4-BE49-F238E27FC236}">
                <a16:creationId xmlns:a16="http://schemas.microsoft.com/office/drawing/2014/main" id="{A388F6E2-F3C0-41A8-B7DC-348BC29BD79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5233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7" grpId="0" animBg="1"/>
      <p:bldP spid="58" grpId="0" animBg="1"/>
      <p:bldP spid="59" grpId="0" animBg="1"/>
      <p:bldP spid="60" grpId="0" animBg="1"/>
      <p:bldP spid="61" grpId="0" animBg="1"/>
      <p:bldP spid="63" grpId="0" animBg="1"/>
      <p:bldP spid="66" grpId="0" animBg="1"/>
      <p:bldP spid="4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6" name="Rectangle 15">
            <a:extLst>
              <a:ext uri="{FF2B5EF4-FFF2-40B4-BE49-F238E27FC236}">
                <a16:creationId xmlns:a16="http://schemas.microsoft.com/office/drawing/2014/main" id="{3B491A95-5AB4-41F2-9310-1ECC003D6DBA}"/>
              </a:ext>
            </a:extLst>
          </p:cNvPr>
          <p:cNvSpPr/>
          <p:nvPr/>
        </p:nvSpPr>
        <p:spPr>
          <a:xfrm>
            <a:off x="233015" y="5756687"/>
            <a:ext cx="11725967" cy="400110"/>
          </a:xfrm>
          <a:prstGeom prst="rect">
            <a:avLst/>
          </a:prstGeom>
        </p:spPr>
        <p:txBody>
          <a:bodyPr wrap="square">
            <a:spAutoFit/>
          </a:bodyPr>
          <a:lstStyle/>
          <a:p>
            <a:pPr lvl="0"/>
            <a:r>
              <a:rPr lang="fr-FR" sz="2000" dirty="0">
                <a:solidFill>
                  <a:srgbClr val="5B9BD5">
                    <a:lumMod val="50000"/>
                  </a:srgbClr>
                </a:solidFill>
                <a:latin typeface="Century Gothic" panose="020B0502020202020204" pitchFamily="34" charset="0"/>
              </a:rPr>
              <a:t>e.g. </a:t>
            </a:r>
            <a:r>
              <a:rPr lang="fr-FR" sz="2000" dirty="0">
                <a:solidFill>
                  <a:srgbClr val="5B9BD5">
                    <a:lumMod val="50000"/>
                  </a:srgbClr>
                </a:solidFill>
                <a:latin typeface="Lucida Handwriting" panose="03010101010101010101" pitchFamily="66" charset="0"/>
              </a:rPr>
              <a:t>Sophie et Michael</a:t>
            </a:r>
            <a:r>
              <a:rPr lang="fr-FR" sz="2000" b="1" dirty="0">
                <a:solidFill>
                  <a:srgbClr val="5B9BD5">
                    <a:lumMod val="50000"/>
                  </a:srgbClr>
                </a:solidFill>
                <a:latin typeface="Lucida Handwriting" panose="03010101010101010101" pitchFamily="66" charset="0"/>
              </a:rPr>
              <a:t> </a:t>
            </a:r>
            <a:r>
              <a:rPr lang="fr-FR" sz="2000" b="1" u="sng" dirty="0">
                <a:solidFill>
                  <a:srgbClr val="5B9BD5">
                    <a:lumMod val="50000"/>
                  </a:srgbClr>
                </a:solidFill>
                <a:latin typeface="Lucida Handwriting" panose="03010101010101010101" pitchFamily="66" charset="0"/>
              </a:rPr>
              <a:t>font </a:t>
            </a:r>
            <a:r>
              <a:rPr lang="fr-FR" sz="2000" dirty="0">
                <a:solidFill>
                  <a:srgbClr val="5B9BD5">
                    <a:lumMod val="50000"/>
                  </a:srgbClr>
                </a:solidFill>
                <a:latin typeface="Lucida Handwriting" panose="03010101010101010101" pitchFamily="66" charset="0"/>
              </a:rPr>
              <a:t>le ménage. Ils  </a:t>
            </a:r>
            <a:r>
              <a:rPr lang="fr-FR" sz="2000" b="1" u="sng" dirty="0">
                <a:solidFill>
                  <a:srgbClr val="5B9BD5">
                    <a:lumMod val="50000"/>
                  </a:srgbClr>
                </a:solidFill>
                <a:latin typeface="Lucida Handwriting" panose="03010101010101010101" pitchFamily="66" charset="0"/>
              </a:rPr>
              <a:t>font</a:t>
            </a:r>
            <a:r>
              <a:rPr lang="fr-FR" sz="2000" dirty="0">
                <a:solidFill>
                  <a:srgbClr val="5B9BD5">
                    <a:lumMod val="50000"/>
                  </a:srgbClr>
                </a:solidFill>
                <a:latin typeface="Lucida Handwriting" panose="03010101010101010101" pitchFamily="66" charset="0"/>
              </a:rPr>
              <a:t> les devoirs. Ils </a:t>
            </a:r>
            <a:r>
              <a:rPr lang="fr-FR" sz="2000" b="1" u="sng" dirty="0">
                <a:solidFill>
                  <a:srgbClr val="5B9BD5">
                    <a:lumMod val="50000"/>
                  </a:srgbClr>
                </a:solidFill>
                <a:latin typeface="Lucida Handwriting" panose="03010101010101010101" pitchFamily="66" charset="0"/>
              </a:rPr>
              <a:t>font</a:t>
            </a:r>
            <a:r>
              <a:rPr lang="fr-FR" sz="2000" dirty="0">
                <a:solidFill>
                  <a:srgbClr val="5B9BD5">
                    <a:lumMod val="50000"/>
                  </a:srgbClr>
                </a:solidFill>
                <a:latin typeface="Lucida Handwriting" panose="03010101010101010101" pitchFamily="66" charset="0"/>
              </a:rPr>
              <a:t> une fête aussi.</a:t>
            </a:r>
            <a:endParaRPr kumimoji="0" lang="fr-FR" sz="20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sym typeface="Arial"/>
            </a:endParaRPr>
          </a:p>
        </p:txBody>
      </p:sp>
      <p:grpSp>
        <p:nvGrpSpPr>
          <p:cNvPr id="6" name="Group 5">
            <a:extLst>
              <a:ext uri="{FF2B5EF4-FFF2-40B4-BE49-F238E27FC236}">
                <a16:creationId xmlns:a16="http://schemas.microsoft.com/office/drawing/2014/main" id="{D4AFD3F6-7454-4F39-95DA-96EFD511FC0C}"/>
              </a:ext>
            </a:extLst>
          </p:cNvPr>
          <p:cNvGrpSpPr/>
          <p:nvPr/>
        </p:nvGrpSpPr>
        <p:grpSpPr>
          <a:xfrm>
            <a:off x="8624805" y="4009619"/>
            <a:ext cx="2534124" cy="1308942"/>
            <a:chOff x="2998974" y="2366682"/>
            <a:chExt cx="2534124" cy="1308942"/>
          </a:xfrm>
        </p:grpSpPr>
        <p:pic>
          <p:nvPicPr>
            <p:cNvPr id="1026" name="Picture 2" descr="Person Symbol Clip Art">
              <a:extLst>
                <a:ext uri="{FF2B5EF4-FFF2-40B4-BE49-F238E27FC236}">
                  <a16:creationId xmlns:a16="http://schemas.microsoft.com/office/drawing/2014/main" id="{082C2D1F-B63C-49E9-A217-21C97ECEB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8974" y="2366683"/>
              <a:ext cx="1116321" cy="13089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rson Symbol Clip Art">
              <a:extLst>
                <a:ext uri="{FF2B5EF4-FFF2-40B4-BE49-F238E27FC236}">
                  <a16:creationId xmlns:a16="http://schemas.microsoft.com/office/drawing/2014/main" id="{D5425503-CE3D-4F7B-A655-3EB4E92F4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6777" y="2366682"/>
              <a:ext cx="1116321" cy="13089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B810BBA9-FF5B-4E0D-B779-38ACD0302B35}"/>
              </a:ext>
            </a:extLst>
          </p:cNvPr>
          <p:cNvGrpSpPr/>
          <p:nvPr/>
        </p:nvGrpSpPr>
        <p:grpSpPr>
          <a:xfrm>
            <a:off x="976348" y="3083017"/>
            <a:ext cx="2534124" cy="1327032"/>
            <a:chOff x="8428102" y="3932041"/>
            <a:chExt cx="2534124" cy="1327032"/>
          </a:xfrm>
        </p:grpSpPr>
        <p:pic>
          <p:nvPicPr>
            <p:cNvPr id="1030" name="Picture 6" descr="Orange Person Clip Art">
              <a:extLst>
                <a:ext uri="{FF2B5EF4-FFF2-40B4-BE49-F238E27FC236}">
                  <a16:creationId xmlns:a16="http://schemas.microsoft.com/office/drawing/2014/main" id="{CE26999C-5A23-4A33-8096-34FAA6B1DE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8102" y="3932041"/>
              <a:ext cx="1116321" cy="13270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range Person Clip Art">
              <a:extLst>
                <a:ext uri="{FF2B5EF4-FFF2-40B4-BE49-F238E27FC236}">
                  <a16:creationId xmlns:a16="http://schemas.microsoft.com/office/drawing/2014/main" id="{ECFF6CC1-6B85-4D66-A3AA-19FC05BBA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5905" y="3932041"/>
              <a:ext cx="1116321" cy="132703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Speech Bubble: Rectangle with Corners Rounded 7">
            <a:extLst>
              <a:ext uri="{FF2B5EF4-FFF2-40B4-BE49-F238E27FC236}">
                <a16:creationId xmlns:a16="http://schemas.microsoft.com/office/drawing/2014/main" id="{9CF997DB-7BF8-492F-8DE3-38E08F4BE26D}"/>
              </a:ext>
            </a:extLst>
          </p:cNvPr>
          <p:cNvSpPr/>
          <p:nvPr/>
        </p:nvSpPr>
        <p:spPr>
          <a:xfrm>
            <a:off x="4841611" y="2198743"/>
            <a:ext cx="2581836" cy="1255070"/>
          </a:xfrm>
          <a:prstGeom prst="wedgeRoundRectCallout">
            <a:avLst>
              <a:gd name="adj1" fmla="val -60699"/>
              <a:gd name="adj2" fmla="val 23047"/>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Sophie et Michel, </a:t>
            </a:r>
            <a:r>
              <a:rPr lang="en-GB" sz="2000" dirty="0" err="1">
                <a:latin typeface="Century Gothic" panose="020B0502020202020204" pitchFamily="34" charset="0"/>
              </a:rPr>
              <a:t>vous</a:t>
            </a:r>
            <a:r>
              <a:rPr lang="en-GB" sz="2000" dirty="0">
                <a:latin typeface="Century Gothic" panose="020B0502020202020204" pitchFamily="34" charset="0"/>
              </a:rPr>
              <a:t> </a:t>
            </a:r>
            <a:r>
              <a:rPr lang="en-GB" sz="2000" b="1" u="sng" dirty="0" err="1">
                <a:latin typeface="Century Gothic" panose="020B0502020202020204" pitchFamily="34" charset="0"/>
              </a:rPr>
              <a:t>faites</a:t>
            </a:r>
            <a:r>
              <a:rPr lang="en-GB" sz="2000" b="1" dirty="0">
                <a:latin typeface="Century Gothic" panose="020B0502020202020204" pitchFamily="34" charset="0"/>
              </a:rPr>
              <a:t> </a:t>
            </a:r>
            <a:r>
              <a:rPr lang="en-GB" sz="2000" dirty="0">
                <a:latin typeface="Century Gothic" panose="020B0502020202020204" pitchFamily="34" charset="0"/>
              </a:rPr>
              <a:t>quoi le week-end?</a:t>
            </a:r>
          </a:p>
        </p:txBody>
      </p:sp>
      <p:sp>
        <p:nvSpPr>
          <p:cNvPr id="34" name="Speech Bubble: Rectangle with Corners Rounded 33">
            <a:extLst>
              <a:ext uri="{FF2B5EF4-FFF2-40B4-BE49-F238E27FC236}">
                <a16:creationId xmlns:a16="http://schemas.microsoft.com/office/drawing/2014/main" id="{FF9D3D77-F558-4C30-B64B-13E62CA5F98A}"/>
              </a:ext>
            </a:extLst>
          </p:cNvPr>
          <p:cNvSpPr/>
          <p:nvPr/>
        </p:nvSpPr>
        <p:spPr>
          <a:xfrm>
            <a:off x="4900529" y="3586468"/>
            <a:ext cx="2629648" cy="1771006"/>
          </a:xfrm>
          <a:prstGeom prst="wedgeRoundRectCallout">
            <a:avLst>
              <a:gd name="adj1" fmla="val 59568"/>
              <a:gd name="adj2" fmla="val 21094"/>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Nous </a:t>
            </a:r>
            <a:r>
              <a:rPr lang="en-GB" sz="2000" b="1" u="sng" dirty="0" err="1">
                <a:latin typeface="Century Gothic" panose="020B0502020202020204" pitchFamily="34" charset="0"/>
              </a:rPr>
              <a:t>faisons</a:t>
            </a:r>
            <a:r>
              <a:rPr lang="en-GB" sz="2000" dirty="0">
                <a:latin typeface="Century Gothic" panose="020B0502020202020204" pitchFamily="34" charset="0"/>
              </a:rPr>
              <a:t> le ménage, nous </a:t>
            </a:r>
            <a:r>
              <a:rPr lang="en-GB" sz="2000" b="1" u="sng" dirty="0" err="1">
                <a:latin typeface="Century Gothic" panose="020B0502020202020204" pitchFamily="34" charset="0"/>
              </a:rPr>
              <a:t>faisons</a:t>
            </a:r>
            <a:r>
              <a:rPr lang="en-GB" sz="2000" dirty="0">
                <a:latin typeface="Century Gothic" panose="020B0502020202020204" pitchFamily="34" charset="0"/>
              </a:rPr>
              <a:t> les devoirs et nous </a:t>
            </a:r>
            <a:r>
              <a:rPr lang="en-GB" sz="2000" b="1" u="sng" dirty="0" err="1">
                <a:latin typeface="Century Gothic" panose="020B0502020202020204" pitchFamily="34" charset="0"/>
              </a:rPr>
              <a:t>faisons</a:t>
            </a:r>
            <a:r>
              <a:rPr lang="en-GB" sz="2000" dirty="0">
                <a:latin typeface="Century Gothic" panose="020B0502020202020204" pitchFamily="34" charset="0"/>
              </a:rPr>
              <a:t> </a:t>
            </a:r>
            <a:r>
              <a:rPr lang="en-GB" sz="2000" dirty="0" err="1">
                <a:latin typeface="Century Gothic" panose="020B0502020202020204" pitchFamily="34" charset="0"/>
              </a:rPr>
              <a:t>une</a:t>
            </a:r>
            <a:r>
              <a:rPr lang="en-GB" sz="2000" dirty="0">
                <a:latin typeface="Century Gothic" panose="020B0502020202020204" pitchFamily="34" charset="0"/>
              </a:rPr>
              <a:t> fête.</a:t>
            </a:r>
          </a:p>
        </p:txBody>
      </p:sp>
      <p:sp>
        <p:nvSpPr>
          <p:cNvPr id="14" name="Rectangle 13">
            <a:extLst>
              <a:ext uri="{FF2B5EF4-FFF2-40B4-BE49-F238E27FC236}">
                <a16:creationId xmlns:a16="http://schemas.microsoft.com/office/drawing/2014/main" id="{9A81400D-02BF-481F-B5DC-590FDE105CA3}"/>
              </a:ext>
            </a:extLst>
          </p:cNvPr>
          <p:cNvSpPr/>
          <p:nvPr/>
        </p:nvSpPr>
        <p:spPr>
          <a:xfrm>
            <a:off x="233015" y="1310202"/>
            <a:ext cx="11582375" cy="769441"/>
          </a:xfrm>
          <a:prstGeom prst="rect">
            <a:avLst/>
          </a:prstGeom>
        </p:spPr>
        <p:txBody>
          <a:bodyPr wrap="square">
            <a:spAutoFit/>
          </a:bodyPr>
          <a:lstStyle/>
          <a:p>
            <a:pPr lvl="0"/>
            <a:r>
              <a:rPr lang="fr-FR" sz="2200" dirty="0">
                <a:solidFill>
                  <a:srgbClr val="5B9BD5">
                    <a:lumMod val="50000"/>
                  </a:srgbClr>
                </a:solidFill>
                <a:latin typeface="Century Gothic" panose="020B0502020202020204" pitchFamily="34" charset="0"/>
              </a:rPr>
              <a:t>Travaille avec un(e) partenaire. Parlez avec trois groupes différentes. </a:t>
            </a:r>
            <a:br>
              <a:rPr lang="fr-FR" sz="2200" dirty="0">
                <a:solidFill>
                  <a:srgbClr val="5B9BD5">
                    <a:lumMod val="50000"/>
                  </a:srgbClr>
                </a:solidFill>
                <a:latin typeface="Century Gothic" panose="020B0502020202020204" pitchFamily="34" charset="0"/>
              </a:rPr>
            </a:br>
            <a:r>
              <a:rPr lang="fr-FR" sz="2200" dirty="0">
                <a:solidFill>
                  <a:srgbClr val="5B9BD5">
                    <a:lumMod val="50000"/>
                  </a:srgbClr>
                </a:solidFill>
                <a:latin typeface="Century Gothic" panose="020B0502020202020204" pitchFamily="34" charset="0"/>
              </a:rPr>
              <a:t>Qui fait quoi le week-end? Écrivez </a:t>
            </a:r>
            <a:r>
              <a:rPr lang="fr-FR" sz="2200" b="1" dirty="0">
                <a:solidFill>
                  <a:srgbClr val="5B9BD5">
                    <a:lumMod val="50000"/>
                  </a:srgbClr>
                </a:solidFill>
                <a:latin typeface="Century Gothic" panose="020B0502020202020204" pitchFamily="34" charset="0"/>
              </a:rPr>
              <a:t>trois phrases.</a:t>
            </a:r>
            <a:r>
              <a:rPr lang="fr-FR" sz="2200" dirty="0">
                <a:solidFill>
                  <a:srgbClr val="5B9BD5">
                    <a:lumMod val="50000"/>
                  </a:srgbClr>
                </a:solidFill>
                <a:latin typeface="Century Gothic" panose="020B0502020202020204" pitchFamily="34" charset="0"/>
              </a:rPr>
              <a:t> </a:t>
            </a:r>
            <a:endPar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pic>
        <p:nvPicPr>
          <p:cNvPr id="2" name="Picture 2" descr="Pencil 3 Clip Art">
            <a:extLst>
              <a:ext uri="{FF2B5EF4-FFF2-40B4-BE49-F238E27FC236}">
                <a16:creationId xmlns:a16="http://schemas.microsoft.com/office/drawing/2014/main" id="{9B745A66-B555-42FE-9CBF-28501F962C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064386">
            <a:off x="635699" y="5229199"/>
            <a:ext cx="405002" cy="61684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F046E13-381A-41B3-B61B-68A94836D375}"/>
              </a:ext>
            </a:extLst>
          </p:cNvPr>
          <p:cNvSpPr>
            <a:spLocks noGrp="1"/>
          </p:cNvSpPr>
          <p:nvPr>
            <p:ph type="title"/>
          </p:nvPr>
        </p:nvSpPr>
        <p:spPr>
          <a:xfrm>
            <a:off x="838200" y="443074"/>
            <a:ext cx="10515600" cy="595064"/>
          </a:xfrm>
        </p:spPr>
        <p:txBody>
          <a:bodyPr>
            <a:normAutofit fontScale="90000"/>
          </a:bodyPr>
          <a:lstStyle/>
          <a:p>
            <a:r>
              <a:rPr lang="fr-FR" dirty="0"/>
              <a:t>Le week-end</a:t>
            </a:r>
          </a:p>
        </p:txBody>
      </p:sp>
      <p:pic>
        <p:nvPicPr>
          <p:cNvPr id="18" name="Picture 17" descr="background rectangle">
            <a:extLst>
              <a:ext uri="{FF2B5EF4-FFF2-40B4-BE49-F238E27FC236}">
                <a16:creationId xmlns:a16="http://schemas.microsoft.com/office/drawing/2014/main" id="{2A9846E1-8C26-4DC9-AFE6-AEC9DA7B1A1A}"/>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9E3B35FB-D777-40A0-B01D-318F45C6D72D}"/>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Le week-end  </a:t>
            </a:r>
          </a:p>
        </p:txBody>
      </p:sp>
      <p:sp>
        <p:nvSpPr>
          <p:cNvPr id="20" name="Rounded Rectangle 46">
            <a:extLst>
              <a:ext uri="{FF2B5EF4-FFF2-40B4-BE49-F238E27FC236}">
                <a16:creationId xmlns:a16="http://schemas.microsoft.com/office/drawing/2014/main" id="{CDEE82BE-01F7-4BA9-A995-0FBAC6FF7AF0}"/>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4303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P spid="3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3" name="TextBox 2">
            <a:extLst>
              <a:ext uri="{FF2B5EF4-FFF2-40B4-BE49-F238E27FC236}">
                <a16:creationId xmlns:a16="http://schemas.microsoft.com/office/drawing/2014/main" id="{189C5F40-032F-4EC1-A252-C67084CAE3E5}"/>
              </a:ext>
            </a:extLst>
          </p:cNvPr>
          <p:cNvSpPr txBox="1"/>
          <p:nvPr/>
        </p:nvSpPr>
        <p:spPr>
          <a:xfrm>
            <a:off x="345233" y="1296297"/>
            <a:ext cx="11290040" cy="4832092"/>
          </a:xfrm>
          <a:prstGeom prst="rect">
            <a:avLst/>
          </a:prstGeom>
          <a:noFill/>
        </p:spPr>
        <p:txBody>
          <a:bodyPr wrap="square" rtlCol="0">
            <a:spAutoFit/>
          </a:bodyPr>
          <a:lstStyle/>
          <a:p>
            <a:pPr marL="514350" indent="-514350">
              <a:buAutoNum type="arabicPeriod"/>
            </a:pPr>
            <a:r>
              <a:rPr lang="en-GB" sz="2800" dirty="0">
                <a:solidFill>
                  <a:schemeClr val="accent1">
                    <a:lumMod val="50000"/>
                  </a:schemeClr>
                </a:solidFill>
                <a:latin typeface="Century Gothic" panose="020B0502020202020204" pitchFamily="34" charset="0"/>
              </a:rPr>
              <a:t>__________________________________________________________</a:t>
            </a:r>
          </a:p>
          <a:p>
            <a:pPr marL="514350" indent="-514350">
              <a:buAutoNum type="arabicPeriod"/>
            </a:pPr>
            <a:endParaRPr lang="en-GB" sz="2800" dirty="0">
              <a:solidFill>
                <a:schemeClr val="accent1">
                  <a:lumMod val="50000"/>
                </a:schemeClr>
              </a:solidFill>
              <a:latin typeface="Century Gothic" panose="020B0502020202020204" pitchFamily="34" charset="0"/>
            </a:endParaRPr>
          </a:p>
          <a:p>
            <a:pPr marL="514350" indent="-514350">
              <a:buFont typeface="Arial"/>
              <a:buAutoNum type="arabicPeriod"/>
            </a:pPr>
            <a:r>
              <a:rPr lang="en-GB" sz="2800" dirty="0">
                <a:solidFill>
                  <a:schemeClr val="accent1">
                    <a:lumMod val="50000"/>
                  </a:schemeClr>
                </a:solidFill>
                <a:latin typeface="Century Gothic" panose="020B0502020202020204" pitchFamily="34" charset="0"/>
              </a:rPr>
              <a:t>__________________________________________________________</a:t>
            </a:r>
          </a:p>
          <a:p>
            <a:pPr marL="514350" indent="-514350">
              <a:buFont typeface="Arial"/>
              <a:buAutoNum type="arabicPeriod"/>
            </a:pPr>
            <a:endParaRPr lang="en-GB" sz="2800" dirty="0">
              <a:solidFill>
                <a:schemeClr val="accent1">
                  <a:lumMod val="50000"/>
                </a:schemeClr>
              </a:solidFill>
              <a:latin typeface="Century Gothic" panose="020B0502020202020204" pitchFamily="34" charset="0"/>
            </a:endParaRPr>
          </a:p>
          <a:p>
            <a:pPr marL="514350" indent="-514350">
              <a:buFont typeface="Arial"/>
              <a:buAutoNum type="arabicPeriod"/>
            </a:pPr>
            <a:r>
              <a:rPr lang="en-GB" sz="2800" dirty="0">
                <a:solidFill>
                  <a:schemeClr val="accent1">
                    <a:lumMod val="50000"/>
                  </a:schemeClr>
                </a:solidFill>
                <a:latin typeface="Century Gothic" panose="020B0502020202020204" pitchFamily="34" charset="0"/>
              </a:rPr>
              <a:t>__________________________________________________________</a:t>
            </a:r>
          </a:p>
          <a:p>
            <a:pPr marL="514350" indent="-514350">
              <a:buFont typeface="Arial"/>
              <a:buAutoNum type="arabicPeriod"/>
            </a:pPr>
            <a:endParaRPr lang="en-GB" sz="2800" dirty="0">
              <a:solidFill>
                <a:schemeClr val="accent1">
                  <a:lumMod val="50000"/>
                </a:schemeClr>
              </a:solidFill>
              <a:latin typeface="Century Gothic" panose="020B0502020202020204" pitchFamily="34" charset="0"/>
            </a:endParaRPr>
          </a:p>
          <a:p>
            <a:pPr marL="514350" indent="-514350">
              <a:buFont typeface="Arial"/>
              <a:buAutoNum type="arabicPeriod"/>
            </a:pPr>
            <a:r>
              <a:rPr lang="en-GB" sz="2800" dirty="0">
                <a:solidFill>
                  <a:schemeClr val="accent1">
                    <a:lumMod val="50000"/>
                  </a:schemeClr>
                </a:solidFill>
                <a:latin typeface="Century Gothic" panose="020B0502020202020204" pitchFamily="34" charset="0"/>
              </a:rPr>
              <a:t>__________________________________________________________</a:t>
            </a:r>
          </a:p>
          <a:p>
            <a:pPr marL="514350" indent="-514350">
              <a:buFont typeface="Arial"/>
              <a:buAutoNum type="arabicPeriod"/>
            </a:pPr>
            <a:endParaRPr lang="en-GB" sz="2800" dirty="0">
              <a:solidFill>
                <a:schemeClr val="accent1">
                  <a:lumMod val="50000"/>
                </a:schemeClr>
              </a:solidFill>
              <a:latin typeface="Century Gothic" panose="020B0502020202020204" pitchFamily="34" charset="0"/>
            </a:endParaRPr>
          </a:p>
          <a:p>
            <a:pPr marL="514350" indent="-514350">
              <a:buFont typeface="Arial"/>
              <a:buAutoNum type="arabicPeriod"/>
            </a:pPr>
            <a:r>
              <a:rPr lang="en-GB" sz="2800" dirty="0">
                <a:solidFill>
                  <a:schemeClr val="accent1">
                    <a:lumMod val="50000"/>
                  </a:schemeClr>
                </a:solidFill>
                <a:latin typeface="Century Gothic" panose="020B0502020202020204" pitchFamily="34" charset="0"/>
              </a:rPr>
              <a:t>__________________________________________________________</a:t>
            </a:r>
          </a:p>
          <a:p>
            <a:pPr marL="514350" indent="-514350">
              <a:buFont typeface="Arial"/>
              <a:buAutoNum type="arabicPeriod"/>
            </a:pPr>
            <a:endParaRPr lang="en-GB" sz="2800" dirty="0">
              <a:solidFill>
                <a:schemeClr val="accent1">
                  <a:lumMod val="50000"/>
                </a:schemeClr>
              </a:solidFill>
              <a:latin typeface="Century Gothic" panose="020B0502020202020204" pitchFamily="34" charset="0"/>
            </a:endParaRPr>
          </a:p>
          <a:p>
            <a:pPr marL="514350" indent="-514350">
              <a:buFont typeface="Arial"/>
              <a:buAutoNum type="arabicPeriod"/>
            </a:pPr>
            <a:r>
              <a:rPr lang="en-GB" sz="2800" dirty="0">
                <a:solidFill>
                  <a:schemeClr val="accent1">
                    <a:lumMod val="50000"/>
                  </a:schemeClr>
                </a:solidFill>
                <a:latin typeface="Century Gothic" panose="020B0502020202020204" pitchFamily="34" charset="0"/>
              </a:rPr>
              <a:t>__________________________________________________________</a:t>
            </a:r>
          </a:p>
        </p:txBody>
      </p:sp>
      <p:sp>
        <p:nvSpPr>
          <p:cNvPr id="4" name="Title 3">
            <a:extLst>
              <a:ext uri="{FF2B5EF4-FFF2-40B4-BE49-F238E27FC236}">
                <a16:creationId xmlns:a16="http://schemas.microsoft.com/office/drawing/2014/main" id="{708D17BD-E43B-4937-AB6C-97CAD6BA14DD}"/>
              </a:ext>
            </a:extLst>
          </p:cNvPr>
          <p:cNvSpPr>
            <a:spLocks noGrp="1"/>
          </p:cNvSpPr>
          <p:nvPr>
            <p:ph type="title"/>
          </p:nvPr>
        </p:nvSpPr>
        <p:spPr>
          <a:xfrm>
            <a:off x="838200" y="443073"/>
            <a:ext cx="10515600" cy="464555"/>
          </a:xfrm>
        </p:spPr>
        <p:txBody>
          <a:bodyPr>
            <a:normAutofit fontScale="90000"/>
          </a:bodyPr>
          <a:lstStyle/>
          <a:p>
            <a:r>
              <a:rPr lang="fr-FR" dirty="0"/>
              <a:t>Le week-end</a:t>
            </a:r>
          </a:p>
        </p:txBody>
      </p:sp>
      <p:sp>
        <p:nvSpPr>
          <p:cNvPr id="8" name="Title 3">
            <a:extLst>
              <a:ext uri="{FF2B5EF4-FFF2-40B4-BE49-F238E27FC236}">
                <a16:creationId xmlns:a16="http://schemas.microsoft.com/office/drawing/2014/main" id="{E0C9D6BF-9557-4251-93E6-5DC37116BFE1}"/>
              </a:ext>
            </a:extLst>
          </p:cNvPr>
          <p:cNvSpPr txBox="1">
            <a:spLocks/>
          </p:cNvSpPr>
          <p:nvPr/>
        </p:nvSpPr>
        <p:spPr>
          <a:xfrm>
            <a:off x="838200" y="443074"/>
            <a:ext cx="10515600" cy="595064"/>
          </a:xfrm>
          <a:prstGeom prst="rect">
            <a:avLst/>
          </a:prstGeom>
          <a:noFill/>
          <a:ln>
            <a:noFill/>
          </a:ln>
        </p:spPr>
        <p:txBody>
          <a:bodyPr spcFirstLastPara="1" wrap="square" lIns="91425" tIns="45700" rIns="91425" bIns="45700" anchor="ctr" anchorCtr="0">
            <a:normAutofit fontScale="90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a:t>Le week-end</a:t>
            </a:r>
            <a:endParaRPr lang="fr-FR" dirty="0"/>
          </a:p>
        </p:txBody>
      </p:sp>
      <p:pic>
        <p:nvPicPr>
          <p:cNvPr id="9" name="Picture 8" descr="background rectangle">
            <a:extLst>
              <a:ext uri="{FF2B5EF4-FFF2-40B4-BE49-F238E27FC236}">
                <a16:creationId xmlns:a16="http://schemas.microsoft.com/office/drawing/2014/main" id="{AAED14B3-3D67-4D86-86EB-7D4E06CBFF4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EDF7C539-1140-4CE9-A059-A3F3EC21F242}"/>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dirty="0">
                <a:solidFill>
                  <a:schemeClr val="bg1"/>
                </a:solidFill>
              </a:rPr>
              <a:t>Le week-end  </a:t>
            </a:r>
          </a:p>
        </p:txBody>
      </p:sp>
      <p:sp>
        <p:nvSpPr>
          <p:cNvPr id="11" name="Rounded Rectangle 46">
            <a:extLst>
              <a:ext uri="{FF2B5EF4-FFF2-40B4-BE49-F238E27FC236}">
                <a16:creationId xmlns:a16="http://schemas.microsoft.com/office/drawing/2014/main" id="{28101D4F-3DA9-428F-AFBF-66FF3FC7C085}"/>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050653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lang="en-GB" sz="2000" dirty="0">
              <a:solidFill>
                <a:srgbClr val="002060"/>
              </a:solidFill>
              <a:latin typeface="Century Gothic" panose="020B0502020202020204" pitchFamily="34" charset="0"/>
              <a:cs typeface="Arial"/>
              <a:sym typeface="Arial"/>
            </a:endParaRP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hlinkClick r:id="rId3"/>
              </a:rPr>
              <a:t>Prepositions (to the): Gender (Prepositions)</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5149" y="1216081"/>
            <a:ext cx="975070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Click below to revise all vocabulary learned</a:t>
            </a:r>
          </a:p>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in Year 7 so far! </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2170188"/>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Year 7 Term 1.1, 1.2 and 2.1 Vocabulary Revision Mashup</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6"/>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199" y="40133"/>
            <a:ext cx="10515600" cy="1325563"/>
          </a:xfrm>
        </p:spPr>
        <p:txBody>
          <a:bodyPr>
            <a:normAutofit fontScale="90000"/>
          </a:bodyPr>
          <a:lstStyle/>
          <a:p>
            <a:pPr algn="ctr"/>
            <a:r>
              <a:rPr lang="en-GB" sz="13300" b="1" dirty="0">
                <a:solidFill>
                  <a:srgbClr val="115076"/>
                </a:solidFill>
                <a:cs typeface="Calibri" panose="020F0502020204030204" pitchFamily="34" charset="0"/>
              </a:rPr>
              <a:t>u</a:t>
            </a:r>
            <a:endParaRPr lang="en-GB" dirty="0"/>
          </a:p>
        </p:txBody>
      </p:sp>
      <p:sp>
        <p:nvSpPr>
          <p:cNvPr id="2" name="Rounded Rectangle 1" descr="rectangle"/>
          <p:cNvSpPr/>
          <p:nvPr/>
        </p:nvSpPr>
        <p:spPr>
          <a:xfrm>
            <a:off x="4597752" y="1509039"/>
            <a:ext cx="3007386" cy="3282041"/>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2" descr="boy pointing to a gir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8662" y="1829232"/>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286214" y="3626568"/>
            <a:ext cx="16195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5061" y="492679"/>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p:txBody>
      </p:sp>
      <p:pic>
        <p:nvPicPr>
          <p:cNvPr id="3" name="Picture 2" descr="two silhouettes with a speech bubble saying 'hi'"/>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07313" y="1509039"/>
            <a:ext cx="1814026" cy="1498697"/>
          </a:xfrm>
          <a:prstGeom prst="rect">
            <a:avLst/>
          </a:prstGeom>
        </p:spPr>
      </p:pic>
      <p:sp>
        <p:nvSpPr>
          <p:cNvPr id="18" name="TextBox 17"/>
          <p:cNvSpPr txBox="1"/>
          <p:nvPr/>
        </p:nvSpPr>
        <p:spPr>
          <a:xfrm>
            <a:off x="238051" y="355532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9" name="Picture 8" descr="laughing fac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73546" y="4570989"/>
            <a:ext cx="1524000" cy="1524000"/>
          </a:xfrm>
          <a:prstGeom prst="rect">
            <a:avLst/>
          </a:prstGeom>
        </p:spPr>
      </p:pic>
      <p:sp>
        <p:nvSpPr>
          <p:cNvPr id="15" name="TextBox 14"/>
          <p:cNvSpPr txBox="1"/>
          <p:nvPr/>
        </p:nvSpPr>
        <p:spPr>
          <a:xfrm>
            <a:off x="4597752" y="480878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6" name="TextBox 5"/>
          <p:cNvSpPr txBox="1"/>
          <p:nvPr/>
        </p:nvSpPr>
        <p:spPr>
          <a:xfrm>
            <a:off x="5168197" y="5589595"/>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a:t>
            </a:r>
          </a:p>
        </p:txBody>
      </p:sp>
      <p:sp>
        <p:nvSpPr>
          <p:cNvPr id="14" name="TextBox 13"/>
          <p:cNvSpPr txBox="1"/>
          <p:nvPr/>
        </p:nvSpPr>
        <p:spPr>
          <a:xfrm>
            <a:off x="8711449" y="49267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5" name="Picture 4" descr="man in the clouds with binoculars"/>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44605" y="1608139"/>
            <a:ext cx="2341075" cy="1565884"/>
          </a:xfrm>
          <a:prstGeom prst="rect">
            <a:avLst/>
          </a:prstGeom>
        </p:spPr>
      </p:pic>
      <p:sp>
        <p:nvSpPr>
          <p:cNvPr id="16" name="TextBox 15"/>
          <p:cNvSpPr txBox="1"/>
          <p:nvPr/>
        </p:nvSpPr>
        <p:spPr>
          <a:xfrm>
            <a:off x="8587212" y="362656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tiliser</a:t>
            </a:r>
          </a:p>
        </p:txBody>
      </p:sp>
      <p:sp>
        <p:nvSpPr>
          <p:cNvPr id="17" name="TextBox 16"/>
          <p:cNvSpPr txBox="1"/>
          <p:nvPr/>
        </p:nvSpPr>
        <p:spPr>
          <a:xfrm>
            <a:off x="9163103" y="4448445"/>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use]</a:t>
            </a:r>
          </a:p>
        </p:txBody>
      </p:sp>
    </p:spTree>
    <p:extLst>
      <p:ext uri="{BB962C8B-B14F-4D97-AF65-F5344CB8AC3E}">
        <p14:creationId xmlns:p14="http://schemas.microsoft.com/office/powerpoint/2010/main" val="89975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tu.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5" name="u tu.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u salu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6" name="u salu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subTnLst>
                                    <p:audio>
                                      <p:cMediaNode>
                                        <p:cTn display="0" masterRel="sameClick">
                                          <p:stCondLst>
                                            <p:cond evt="begin" delay="0">
                                              <p:tn val="31"/>
                                            </p:cond>
                                          </p:stCondLst>
                                          <p:endCondLst>
                                            <p:cond evt="onStopAudio" delay="0">
                                              <p:tgtEl>
                                                <p:sldTgt/>
                                              </p:tgtEl>
                                            </p:cond>
                                          </p:endCondLst>
                                        </p:cTn>
                                        <p:tgtEl>
                                          <p:sndTgt r:embed="rId7" name="u v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7" name="u v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subTnLst>
                                    <p:audio>
                                      <p:cMediaNode>
                                        <p:cTn display="0" masterRel="sameClick">
                                          <p:stCondLst>
                                            <p:cond evt="begin" delay="0">
                                              <p:tn val="41"/>
                                            </p:cond>
                                          </p:stCondLst>
                                          <p:endCondLst>
                                            <p:cond evt="onStopAudio" delay="0">
                                              <p:tgtEl>
                                                <p:sldTgt/>
                                              </p:tgtEl>
                                            </p:cond>
                                          </p:endCondLst>
                                        </p:cTn>
                                        <p:tgtEl>
                                          <p:sndTgt r:embed="rId8" name="u amusan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subTnLst>
                                    <p:audio>
                                      <p:cMediaNode>
                                        <p:cTn display="0" masterRel="sameClick">
                                          <p:stCondLst>
                                            <p:cond evt="begin" delay="0">
                                              <p:tn val="46"/>
                                            </p:cond>
                                          </p:stCondLst>
                                          <p:endCondLst>
                                            <p:cond evt="onStopAudio" delay="0">
                                              <p:tgtEl>
                                                <p:sldTgt/>
                                              </p:tgtEl>
                                            </p:cond>
                                          </p:endCondLst>
                                        </p:cTn>
                                        <p:tgtEl>
                                          <p:sndTgt r:embed="rId8" name="u amusan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subTnLst>
                                    <p:audio>
                                      <p:cMediaNode>
                                        <p:cTn display="0" masterRel="sameClick">
                                          <p:stCondLst>
                                            <p:cond evt="begin" delay="0">
                                              <p:tn val="51"/>
                                            </p:cond>
                                          </p:stCondLst>
                                          <p:endCondLst>
                                            <p:cond evt="onStopAudio" delay="0">
                                              <p:tgtEl>
                                                <p:sldTgt/>
                                              </p:tgtEl>
                                            </p:cond>
                                          </p:endCondLst>
                                        </p:cTn>
                                        <p:tgtEl>
                                          <p:sndTgt r:embed="rId9" name="u su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subTnLst>
                                    <p:audio>
                                      <p:cMediaNode>
                                        <p:cTn display="0" masterRel="sameClick">
                                          <p:stCondLst>
                                            <p:cond evt="begin" delay="0">
                                              <p:tn val="56"/>
                                            </p:cond>
                                          </p:stCondLst>
                                          <p:endCondLst>
                                            <p:cond evt="onStopAudio" delay="0">
                                              <p:tgtEl>
                                                <p:sldTgt/>
                                              </p:tgtEl>
                                            </p:cond>
                                          </p:endCondLst>
                                        </p:cTn>
                                        <p:tgtEl>
                                          <p:sndTgt r:embed="rId9" name="u su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subTnLst>
                                    <p:audio>
                                      <p:cMediaNode>
                                        <p:cTn display="0" masterRel="sameClick">
                                          <p:stCondLst>
                                            <p:cond evt="begin" delay="0">
                                              <p:tn val="61"/>
                                            </p:cond>
                                          </p:stCondLst>
                                          <p:endCondLst>
                                            <p:cond evt="onStopAudio" delay="0">
                                              <p:tgtEl>
                                                <p:sldTgt/>
                                              </p:tgtEl>
                                            </p:cond>
                                          </p:endCondLst>
                                        </p:cTn>
                                        <p:tgtEl>
                                          <p:sndTgt r:embed="rId10" name="u utili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10" name="u utili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12" grpId="0"/>
      <p:bldP spid="7" grpId="0"/>
      <p:bldP spid="18" grpId="0"/>
      <p:bldP spid="15" grpId="0"/>
      <p:bldP spid="6" grpId="0"/>
      <p:bldP spid="14"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7667"/>
            <a:ext cx="10515600" cy="1325563"/>
          </a:xfrm>
        </p:spPr>
        <p:txBody>
          <a:bodyPr>
            <a:normAutofit fontScale="90000"/>
          </a:bodyPr>
          <a:lstStyle/>
          <a:p>
            <a:pPr algn="ctr"/>
            <a:r>
              <a:rPr lang="en-GB" sz="13300" b="1" dirty="0">
                <a:solidFill>
                  <a:srgbClr val="115076"/>
                </a:solidFill>
                <a:cs typeface="Calibri" panose="020F0502020204030204" pitchFamily="34" charset="0"/>
              </a:rPr>
              <a:t>u</a:t>
            </a:r>
            <a:endParaRPr lang="en-GB" dirty="0"/>
          </a:p>
        </p:txBody>
      </p:sp>
      <p:sp>
        <p:nvSpPr>
          <p:cNvPr id="2" name="Rounded Rectangle 1" descr="rectangle"/>
          <p:cNvSpPr/>
          <p:nvPr/>
        </p:nvSpPr>
        <p:spPr>
          <a:xfrm>
            <a:off x="4597752" y="1509039"/>
            <a:ext cx="3007386" cy="3282041"/>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5286214" y="3626568"/>
            <a:ext cx="16195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5061" y="492679"/>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p:txBody>
      </p:sp>
      <p:sp>
        <p:nvSpPr>
          <p:cNvPr id="18" name="TextBox 17"/>
          <p:cNvSpPr txBox="1"/>
          <p:nvPr/>
        </p:nvSpPr>
        <p:spPr>
          <a:xfrm>
            <a:off x="238051" y="355532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597752" y="480878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4" name="TextBox 13"/>
          <p:cNvSpPr txBox="1"/>
          <p:nvPr/>
        </p:nvSpPr>
        <p:spPr>
          <a:xfrm>
            <a:off x="8711449" y="49267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8587212" y="362656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tiliser</a:t>
            </a:r>
          </a:p>
        </p:txBody>
      </p:sp>
      <p:pic>
        <p:nvPicPr>
          <p:cNvPr id="10" name="Picture 2" descr="boy pointing to a girl">
            <a:extLst>
              <a:ext uri="{FF2B5EF4-FFF2-40B4-BE49-F238E27FC236}">
                <a16:creationId xmlns:a16="http://schemas.microsoft.com/office/drawing/2014/main" id="{BF82274D-4B20-C144-A063-8C9122DE885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8662" y="1829232"/>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41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tu.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5" name="u tu.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u salu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subTnLst>
                                    <p:audio>
                                      <p:cMediaNode>
                                        <p:cTn display="0" masterRel="sameClick">
                                          <p:stCondLst>
                                            <p:cond evt="begin" delay="0">
                                              <p:tn val="26"/>
                                            </p:cond>
                                          </p:stCondLst>
                                          <p:endCondLst>
                                            <p:cond evt="onStopAudio" delay="0">
                                              <p:tgtEl>
                                                <p:sldTgt/>
                                              </p:tgtEl>
                                            </p:cond>
                                          </p:endCondLst>
                                        </p:cTn>
                                        <p:tgtEl>
                                          <p:sndTgt r:embed="rId7" name="u vu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subTnLst>
                                    <p:audio>
                                      <p:cMediaNode>
                                        <p:cTn display="0" masterRel="sameClick">
                                          <p:stCondLst>
                                            <p:cond evt="begin" delay="0">
                                              <p:tn val="31"/>
                                            </p:cond>
                                          </p:stCondLst>
                                          <p:endCondLst>
                                            <p:cond evt="onStopAudio" delay="0">
                                              <p:tgtEl>
                                                <p:sldTgt/>
                                              </p:tgtEl>
                                            </p:cond>
                                          </p:endCondLst>
                                        </p:cTn>
                                        <p:tgtEl>
                                          <p:sndTgt r:embed="rId8" name="u amusan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9" name="u su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subTnLst>
                                    <p:audio>
                                      <p:cMediaNode>
                                        <p:cTn display="0" masterRel="sameClick">
                                          <p:stCondLst>
                                            <p:cond evt="begin" delay="0">
                                              <p:tn val="41"/>
                                            </p:cond>
                                          </p:stCondLst>
                                          <p:endCondLst>
                                            <p:cond evt="onStopAudio" delay="0">
                                              <p:tgtEl>
                                                <p:sldTgt/>
                                              </p:tgtEl>
                                            </p:cond>
                                          </p:endCondLst>
                                        </p:cTn>
                                        <p:tgtEl>
                                          <p:sndTgt r:embed="rId10" name="u utili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2" grpId="0"/>
      <p:bldP spid="7" grpId="0"/>
      <p:bldP spid="18" grpId="0"/>
      <p:bldP spid="15" grpId="0"/>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7667"/>
            <a:ext cx="10515600" cy="1325563"/>
          </a:xfrm>
        </p:spPr>
        <p:txBody>
          <a:bodyPr>
            <a:normAutofit fontScale="90000"/>
          </a:bodyPr>
          <a:lstStyle/>
          <a:p>
            <a:pPr algn="ctr"/>
            <a:r>
              <a:rPr lang="en-GB" sz="13300" b="1" dirty="0">
                <a:solidFill>
                  <a:srgbClr val="115076"/>
                </a:solidFill>
                <a:cs typeface="Calibri" panose="020F0502020204030204" pitchFamily="34" charset="0"/>
              </a:rPr>
              <a:t>u</a:t>
            </a:r>
            <a:endParaRPr lang="en-GB" dirty="0"/>
          </a:p>
        </p:txBody>
      </p:sp>
      <p:sp>
        <p:nvSpPr>
          <p:cNvPr id="2" name="Rounded Rectangle 1" descr="rectangle"/>
          <p:cNvSpPr/>
          <p:nvPr/>
        </p:nvSpPr>
        <p:spPr>
          <a:xfrm>
            <a:off x="4597752" y="1509039"/>
            <a:ext cx="3007386" cy="3282041"/>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5286214" y="3626568"/>
            <a:ext cx="16195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5061" y="492679"/>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p:txBody>
      </p:sp>
      <p:sp>
        <p:nvSpPr>
          <p:cNvPr id="18" name="TextBox 17"/>
          <p:cNvSpPr txBox="1"/>
          <p:nvPr/>
        </p:nvSpPr>
        <p:spPr>
          <a:xfrm>
            <a:off x="238051" y="355532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597752" y="480878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4" name="TextBox 13"/>
          <p:cNvSpPr txBox="1"/>
          <p:nvPr/>
        </p:nvSpPr>
        <p:spPr>
          <a:xfrm>
            <a:off x="8711449" y="49267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8587212" y="362656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tiliser</a:t>
            </a:r>
          </a:p>
        </p:txBody>
      </p:sp>
      <p:pic>
        <p:nvPicPr>
          <p:cNvPr id="10" name="Picture 2" descr="boy pointing to a girl">
            <a:extLst>
              <a:ext uri="{FF2B5EF4-FFF2-40B4-BE49-F238E27FC236}">
                <a16:creationId xmlns:a16="http://schemas.microsoft.com/office/drawing/2014/main" id="{BF82274D-4B20-C144-A063-8C9122DE88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8662" y="1829232"/>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80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2" grpId="0"/>
      <p:bldP spid="7" grpId="0"/>
      <p:bldP spid="18" grpId="0"/>
      <p:bldP spid="15"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extBox 1">
            <a:extLst>
              <a:ext uri="{FF2B5EF4-FFF2-40B4-BE49-F238E27FC236}">
                <a16:creationId xmlns:a16="http://schemas.microsoft.com/office/drawing/2014/main" id="{9F77F18D-6E49-42F5-B216-00D1D7D6F793}"/>
              </a:ext>
            </a:extLst>
          </p:cNvPr>
          <p:cNvSpPr txBox="1"/>
          <p:nvPr/>
        </p:nvSpPr>
        <p:spPr>
          <a:xfrm>
            <a:off x="272503" y="1344349"/>
            <a:ext cx="11535973"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Trouve</a:t>
            </a:r>
            <a:r>
              <a:rPr lang="en-GB" sz="2400" dirty="0">
                <a:solidFill>
                  <a:schemeClr val="accent1">
                    <a:lumMod val="50000"/>
                  </a:schemeClr>
                </a:solidFill>
                <a:latin typeface="Century Gothic" panose="020B0502020202020204" pitchFamily="34" charset="0"/>
              </a:rPr>
              <a:t> les mots qui </a:t>
            </a:r>
            <a:r>
              <a:rPr lang="en-GB" sz="2400" dirty="0" err="1">
                <a:solidFill>
                  <a:schemeClr val="accent1">
                    <a:lumMod val="50000"/>
                  </a:schemeClr>
                </a:solidFill>
                <a:latin typeface="Century Gothic" panose="020B0502020202020204" pitchFamily="34" charset="0"/>
              </a:rPr>
              <a:t>ont</a:t>
            </a:r>
            <a:r>
              <a:rPr lang="en-GB" sz="2400" dirty="0">
                <a:solidFill>
                  <a:schemeClr val="accent1">
                    <a:lumMod val="50000"/>
                  </a:schemeClr>
                </a:solidFill>
                <a:latin typeface="Century Gothic" panose="020B0502020202020204" pitchFamily="34" charset="0"/>
              </a:rPr>
              <a:t> la SSC </a:t>
            </a:r>
            <a:r>
              <a:rPr lang="en-GB" sz="2400" b="1" dirty="0">
                <a:solidFill>
                  <a:schemeClr val="accent1">
                    <a:lumMod val="50000"/>
                  </a:schemeClr>
                </a:solidFill>
                <a:latin typeface="Century Gothic" panose="020B0502020202020204" pitchFamily="34" charset="0"/>
              </a:rPr>
              <a:t>[u].</a:t>
            </a:r>
            <a:r>
              <a:rPr lang="en-GB" sz="2400" dirty="0">
                <a:solidFill>
                  <a:schemeClr val="accent1">
                    <a:lumMod val="50000"/>
                  </a:schemeClr>
                </a:solidFill>
                <a:latin typeface="Century Gothic" panose="020B0502020202020204" pitchFamily="34" charset="0"/>
              </a:rPr>
              <a:t> </a:t>
            </a:r>
          </a:p>
        </p:txBody>
      </p:sp>
      <p:sp>
        <p:nvSpPr>
          <p:cNvPr id="3" name="TextBox 2">
            <a:extLst>
              <a:ext uri="{FF2B5EF4-FFF2-40B4-BE49-F238E27FC236}">
                <a16:creationId xmlns:a16="http://schemas.microsoft.com/office/drawing/2014/main" id="{0B34D7E0-5EA6-4532-A5BC-E18F530C329A}"/>
              </a:ext>
            </a:extLst>
          </p:cNvPr>
          <p:cNvSpPr txBox="1"/>
          <p:nvPr/>
        </p:nvSpPr>
        <p:spPr>
          <a:xfrm>
            <a:off x="272503" y="2958459"/>
            <a:ext cx="1622322"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plus</a:t>
            </a:r>
          </a:p>
        </p:txBody>
      </p:sp>
      <p:sp>
        <p:nvSpPr>
          <p:cNvPr id="8" name="TextBox 7">
            <a:extLst>
              <a:ext uri="{FF2B5EF4-FFF2-40B4-BE49-F238E27FC236}">
                <a16:creationId xmlns:a16="http://schemas.microsoft.com/office/drawing/2014/main" id="{7CCC969F-B690-4297-8943-CA2BD72D9924}"/>
              </a:ext>
            </a:extLst>
          </p:cNvPr>
          <p:cNvSpPr txBox="1"/>
          <p:nvPr/>
        </p:nvSpPr>
        <p:spPr>
          <a:xfrm>
            <a:off x="3623534" y="3528330"/>
            <a:ext cx="2887879"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culture</a:t>
            </a:r>
          </a:p>
        </p:txBody>
      </p:sp>
      <p:sp>
        <p:nvSpPr>
          <p:cNvPr id="9" name="TextBox 8">
            <a:extLst>
              <a:ext uri="{FF2B5EF4-FFF2-40B4-BE49-F238E27FC236}">
                <a16:creationId xmlns:a16="http://schemas.microsoft.com/office/drawing/2014/main" id="{07FD95D7-2D34-4017-9DF7-215C4AB83A08}"/>
              </a:ext>
            </a:extLst>
          </p:cNvPr>
          <p:cNvSpPr txBox="1"/>
          <p:nvPr/>
        </p:nvSpPr>
        <p:spPr>
          <a:xfrm>
            <a:off x="4089862" y="5718349"/>
            <a:ext cx="2887879"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multiple</a:t>
            </a:r>
          </a:p>
        </p:txBody>
      </p:sp>
      <p:sp>
        <p:nvSpPr>
          <p:cNvPr id="10" name="TextBox 9">
            <a:extLst>
              <a:ext uri="{FF2B5EF4-FFF2-40B4-BE49-F238E27FC236}">
                <a16:creationId xmlns:a16="http://schemas.microsoft.com/office/drawing/2014/main" id="{F4B953DD-C387-405B-97C3-3AFF711EA8D0}"/>
              </a:ext>
            </a:extLst>
          </p:cNvPr>
          <p:cNvSpPr txBox="1"/>
          <p:nvPr/>
        </p:nvSpPr>
        <p:spPr>
          <a:xfrm>
            <a:off x="6862916" y="3959217"/>
            <a:ext cx="1622322" cy="430887"/>
          </a:xfrm>
          <a:prstGeom prst="rect">
            <a:avLst/>
          </a:prstGeom>
          <a:noFill/>
        </p:spPr>
        <p:txBody>
          <a:bodyPr wrap="square" rtlCol="0">
            <a:spAutoFit/>
          </a:bodyPr>
          <a:lstStyle/>
          <a:p>
            <a:pPr algn="ctr"/>
            <a:r>
              <a:rPr lang="en-GB" sz="2200" dirty="0" err="1">
                <a:solidFill>
                  <a:schemeClr val="accent1">
                    <a:lumMod val="50000"/>
                  </a:schemeClr>
                </a:solidFill>
                <a:latin typeface="Century Gothic" panose="020B0502020202020204" pitchFamily="34" charset="0"/>
              </a:rPr>
              <a:t>université</a:t>
            </a:r>
            <a:endParaRPr lang="en-GB" sz="2200" dirty="0">
              <a:solidFill>
                <a:schemeClr val="accent1">
                  <a:lumMod val="50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6454F77F-2E85-4691-8E99-198FAE4410CC}"/>
              </a:ext>
            </a:extLst>
          </p:cNvPr>
          <p:cNvSpPr txBox="1"/>
          <p:nvPr/>
        </p:nvSpPr>
        <p:spPr>
          <a:xfrm>
            <a:off x="2008239" y="3567468"/>
            <a:ext cx="1622322"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usage</a:t>
            </a:r>
          </a:p>
        </p:txBody>
      </p:sp>
      <p:sp>
        <p:nvSpPr>
          <p:cNvPr id="4" name="Rectangle 3">
            <a:extLst>
              <a:ext uri="{FF2B5EF4-FFF2-40B4-BE49-F238E27FC236}">
                <a16:creationId xmlns:a16="http://schemas.microsoft.com/office/drawing/2014/main" id="{6E3577D2-9A60-4739-B094-77C5C4ED82DF}"/>
              </a:ext>
            </a:extLst>
          </p:cNvPr>
          <p:cNvSpPr/>
          <p:nvPr/>
        </p:nvSpPr>
        <p:spPr>
          <a:xfrm>
            <a:off x="3759531" y="4623339"/>
            <a:ext cx="1915909" cy="430887"/>
          </a:xfrm>
          <a:prstGeom prst="rect">
            <a:avLst/>
          </a:prstGeom>
        </p:spPr>
        <p:txBody>
          <a:bodyPr wrap="none">
            <a:spAutoFit/>
          </a:bodyPr>
          <a:lstStyle/>
          <a:p>
            <a:r>
              <a:rPr lang="en-GB" sz="2200" dirty="0" err="1">
                <a:solidFill>
                  <a:schemeClr val="accent1">
                    <a:lumMod val="50000"/>
                  </a:schemeClr>
                </a:solidFill>
                <a:latin typeface="Century Gothic" panose="020B0502020202020204" pitchFamily="34" charset="0"/>
              </a:rPr>
              <a:t>température</a:t>
            </a:r>
            <a:endParaRPr lang="en-GB" sz="2200" dirty="0">
              <a:solidFill>
                <a:schemeClr val="accent1">
                  <a:lumMod val="50000"/>
                </a:schemeClr>
              </a:solidFill>
              <a:latin typeface="Century Gothic" panose="020B0502020202020204" pitchFamily="34" charset="0"/>
            </a:endParaRPr>
          </a:p>
        </p:txBody>
      </p:sp>
      <p:sp>
        <p:nvSpPr>
          <p:cNvPr id="13" name="Rectangle 12">
            <a:extLst>
              <a:ext uri="{FF2B5EF4-FFF2-40B4-BE49-F238E27FC236}">
                <a16:creationId xmlns:a16="http://schemas.microsoft.com/office/drawing/2014/main" id="{ABA31907-F66B-4C3F-8F53-33A8CA4BDA91}"/>
              </a:ext>
            </a:extLst>
          </p:cNvPr>
          <p:cNvSpPr/>
          <p:nvPr/>
        </p:nvSpPr>
        <p:spPr>
          <a:xfrm>
            <a:off x="9221350" y="4527241"/>
            <a:ext cx="1334020" cy="430887"/>
          </a:xfrm>
          <a:prstGeom prst="rect">
            <a:avLst/>
          </a:prstGeom>
        </p:spPr>
        <p:txBody>
          <a:bodyPr wrap="none">
            <a:spAutoFit/>
          </a:bodyPr>
          <a:lstStyle/>
          <a:p>
            <a:r>
              <a:rPr lang="en-GB" sz="2200" dirty="0" err="1">
                <a:solidFill>
                  <a:schemeClr val="accent1">
                    <a:lumMod val="50000"/>
                  </a:schemeClr>
                </a:solidFill>
                <a:latin typeface="Century Gothic" panose="020B0502020202020204" pitchFamily="34" charset="0"/>
              </a:rPr>
              <a:t>tourisme</a:t>
            </a:r>
            <a:endParaRPr lang="en-GB" sz="2200" dirty="0">
              <a:solidFill>
                <a:schemeClr val="accent1">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91BD920A-9DE7-4CFB-93A0-9E5BA64471EC}"/>
              </a:ext>
            </a:extLst>
          </p:cNvPr>
          <p:cNvSpPr txBox="1"/>
          <p:nvPr/>
        </p:nvSpPr>
        <p:spPr>
          <a:xfrm>
            <a:off x="385917" y="4476699"/>
            <a:ext cx="1622322"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budget</a:t>
            </a:r>
          </a:p>
        </p:txBody>
      </p:sp>
      <p:sp>
        <p:nvSpPr>
          <p:cNvPr id="15" name="TextBox 14">
            <a:extLst>
              <a:ext uri="{FF2B5EF4-FFF2-40B4-BE49-F238E27FC236}">
                <a16:creationId xmlns:a16="http://schemas.microsoft.com/office/drawing/2014/main" id="{889F1DDB-D152-4CFF-A852-A394A5C93EA7}"/>
              </a:ext>
            </a:extLst>
          </p:cNvPr>
          <p:cNvSpPr txBox="1"/>
          <p:nvPr/>
        </p:nvSpPr>
        <p:spPr>
          <a:xfrm>
            <a:off x="3907015" y="2279146"/>
            <a:ext cx="2887879" cy="430887"/>
          </a:xfrm>
          <a:prstGeom prst="rect">
            <a:avLst/>
          </a:prstGeom>
          <a:noFill/>
        </p:spPr>
        <p:txBody>
          <a:bodyPr wrap="square" rtlCol="0">
            <a:spAutoFit/>
          </a:bodyPr>
          <a:lstStyle/>
          <a:p>
            <a:pPr algn="ctr"/>
            <a:r>
              <a:rPr lang="en-GB" sz="2200" dirty="0" err="1">
                <a:solidFill>
                  <a:schemeClr val="accent1">
                    <a:lumMod val="50000"/>
                  </a:schemeClr>
                </a:solidFill>
                <a:latin typeface="Century Gothic" panose="020B0502020202020204" pitchFamily="34" charset="0"/>
              </a:rPr>
              <a:t>retourner</a:t>
            </a:r>
            <a:endParaRPr lang="en-GB" sz="2200" dirty="0">
              <a:solidFill>
                <a:schemeClr val="accent1">
                  <a:lumMod val="50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5C6EA22C-177C-435A-838F-E197A6638AB1}"/>
              </a:ext>
            </a:extLst>
          </p:cNvPr>
          <p:cNvSpPr txBox="1"/>
          <p:nvPr/>
        </p:nvSpPr>
        <p:spPr>
          <a:xfrm>
            <a:off x="6735784" y="2835669"/>
            <a:ext cx="2887879" cy="430887"/>
          </a:xfrm>
          <a:prstGeom prst="rect">
            <a:avLst/>
          </a:prstGeom>
          <a:noFill/>
        </p:spPr>
        <p:txBody>
          <a:bodyPr wrap="square" rtlCol="0">
            <a:spAutoFit/>
          </a:bodyPr>
          <a:lstStyle/>
          <a:p>
            <a:pPr algn="ctr"/>
            <a:r>
              <a:rPr lang="en-GB" sz="2200" dirty="0" err="1">
                <a:solidFill>
                  <a:schemeClr val="accent1">
                    <a:lumMod val="50000"/>
                  </a:schemeClr>
                </a:solidFill>
                <a:latin typeface="Century Gothic" panose="020B0502020202020204" pitchFamily="34" charset="0"/>
              </a:rPr>
              <a:t>révolution</a:t>
            </a:r>
            <a:endParaRPr lang="en-GB" sz="2200" dirty="0">
              <a:solidFill>
                <a:schemeClr val="accent1">
                  <a:lumMod val="50000"/>
                </a:schemeClr>
              </a:solidFill>
              <a:latin typeface="Century Gothic" panose="020B0502020202020204" pitchFamily="34" charset="0"/>
            </a:endParaRPr>
          </a:p>
        </p:txBody>
      </p:sp>
      <p:sp>
        <p:nvSpPr>
          <p:cNvPr id="17" name="Rectangle 16">
            <a:extLst>
              <a:ext uri="{FF2B5EF4-FFF2-40B4-BE49-F238E27FC236}">
                <a16:creationId xmlns:a16="http://schemas.microsoft.com/office/drawing/2014/main" id="{D842445F-1907-4355-BF4C-D3D85D1DCD64}"/>
              </a:ext>
            </a:extLst>
          </p:cNvPr>
          <p:cNvSpPr/>
          <p:nvPr/>
        </p:nvSpPr>
        <p:spPr>
          <a:xfrm>
            <a:off x="7099069" y="5367899"/>
            <a:ext cx="1154483" cy="430887"/>
          </a:xfrm>
          <a:prstGeom prst="rect">
            <a:avLst/>
          </a:prstGeom>
        </p:spPr>
        <p:txBody>
          <a:bodyPr wrap="none">
            <a:spAutoFit/>
          </a:bodyPr>
          <a:lstStyle/>
          <a:p>
            <a:r>
              <a:rPr lang="en-GB" sz="2200" dirty="0">
                <a:solidFill>
                  <a:schemeClr val="accent1">
                    <a:lumMod val="50000"/>
                  </a:schemeClr>
                </a:solidFill>
                <a:latin typeface="Century Gothic" panose="020B0502020202020204" pitchFamily="34" charset="0"/>
              </a:rPr>
              <a:t>couple</a:t>
            </a:r>
          </a:p>
        </p:txBody>
      </p:sp>
      <p:sp>
        <p:nvSpPr>
          <p:cNvPr id="18" name="TextBox 17">
            <a:extLst>
              <a:ext uri="{FF2B5EF4-FFF2-40B4-BE49-F238E27FC236}">
                <a16:creationId xmlns:a16="http://schemas.microsoft.com/office/drawing/2014/main" id="{9AAB58A1-8162-4339-9F5C-238E75715306}"/>
              </a:ext>
            </a:extLst>
          </p:cNvPr>
          <p:cNvSpPr txBox="1"/>
          <p:nvPr/>
        </p:nvSpPr>
        <p:spPr>
          <a:xfrm>
            <a:off x="1334730" y="5545231"/>
            <a:ext cx="1622322"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troupe</a:t>
            </a:r>
          </a:p>
        </p:txBody>
      </p:sp>
      <p:sp>
        <p:nvSpPr>
          <p:cNvPr id="19" name="TextBox 18">
            <a:extLst>
              <a:ext uri="{FF2B5EF4-FFF2-40B4-BE49-F238E27FC236}">
                <a16:creationId xmlns:a16="http://schemas.microsoft.com/office/drawing/2014/main" id="{D562DFD9-507C-4C67-A662-9C9B217D4080}"/>
              </a:ext>
            </a:extLst>
          </p:cNvPr>
          <p:cNvSpPr txBox="1"/>
          <p:nvPr/>
        </p:nvSpPr>
        <p:spPr>
          <a:xfrm>
            <a:off x="9261120" y="3347424"/>
            <a:ext cx="2887879" cy="430887"/>
          </a:xfrm>
          <a:prstGeom prst="rect">
            <a:avLst/>
          </a:prstGeom>
          <a:noFill/>
        </p:spPr>
        <p:txBody>
          <a:bodyPr wrap="square" rtlCol="0">
            <a:spAutoFit/>
          </a:bodyPr>
          <a:lstStyle/>
          <a:p>
            <a:pPr algn="ctr"/>
            <a:r>
              <a:rPr lang="en-GB" sz="2200" dirty="0" err="1">
                <a:solidFill>
                  <a:schemeClr val="accent1">
                    <a:lumMod val="50000"/>
                  </a:schemeClr>
                </a:solidFill>
                <a:latin typeface="Century Gothic" panose="020B0502020202020204" pitchFamily="34" charset="0"/>
              </a:rPr>
              <a:t>journaliste</a:t>
            </a:r>
            <a:endParaRPr lang="en-GB" sz="2200" dirty="0">
              <a:solidFill>
                <a:schemeClr val="accent1">
                  <a:lumMod val="50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B2179932-9696-4870-8C24-D3B97DECFDC6}"/>
              </a:ext>
            </a:extLst>
          </p:cNvPr>
          <p:cNvSpPr txBox="1"/>
          <p:nvPr/>
        </p:nvSpPr>
        <p:spPr>
          <a:xfrm>
            <a:off x="9221350" y="5552745"/>
            <a:ext cx="2887879"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cousin</a:t>
            </a:r>
          </a:p>
        </p:txBody>
      </p:sp>
      <p:sp>
        <p:nvSpPr>
          <p:cNvPr id="21" name="Rectangle 20">
            <a:extLst>
              <a:ext uri="{FF2B5EF4-FFF2-40B4-BE49-F238E27FC236}">
                <a16:creationId xmlns:a16="http://schemas.microsoft.com/office/drawing/2014/main" id="{F0C9A2B0-B7F1-4F3A-BE47-A0D9440CE30B}"/>
              </a:ext>
            </a:extLst>
          </p:cNvPr>
          <p:cNvSpPr/>
          <p:nvPr/>
        </p:nvSpPr>
        <p:spPr>
          <a:xfrm>
            <a:off x="9221350" y="1418634"/>
            <a:ext cx="1431802" cy="430887"/>
          </a:xfrm>
          <a:prstGeom prst="rect">
            <a:avLst/>
          </a:prstGeom>
        </p:spPr>
        <p:txBody>
          <a:bodyPr wrap="none">
            <a:spAutoFit/>
          </a:bodyPr>
          <a:lstStyle/>
          <a:p>
            <a:r>
              <a:rPr lang="en-GB" sz="2200" dirty="0">
                <a:solidFill>
                  <a:schemeClr val="accent1">
                    <a:lumMod val="50000"/>
                  </a:schemeClr>
                </a:solidFill>
                <a:latin typeface="Century Gothic" panose="020B0502020202020204" pitchFamily="34" charset="0"/>
              </a:rPr>
              <a:t>boutique</a:t>
            </a:r>
          </a:p>
        </p:txBody>
      </p:sp>
      <p:sp>
        <p:nvSpPr>
          <p:cNvPr id="22" name="TextBox 21">
            <a:extLst>
              <a:ext uri="{FF2B5EF4-FFF2-40B4-BE49-F238E27FC236}">
                <a16:creationId xmlns:a16="http://schemas.microsoft.com/office/drawing/2014/main" id="{832C8B02-186C-4FD5-9520-C2A457A117DA}"/>
              </a:ext>
            </a:extLst>
          </p:cNvPr>
          <p:cNvSpPr txBox="1"/>
          <p:nvPr/>
        </p:nvSpPr>
        <p:spPr>
          <a:xfrm>
            <a:off x="1894825" y="2236284"/>
            <a:ext cx="1622322"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routine</a:t>
            </a:r>
          </a:p>
        </p:txBody>
      </p:sp>
      <p:sp>
        <p:nvSpPr>
          <p:cNvPr id="23" name="Rectangle 22">
            <a:extLst>
              <a:ext uri="{FF2B5EF4-FFF2-40B4-BE49-F238E27FC236}">
                <a16:creationId xmlns:a16="http://schemas.microsoft.com/office/drawing/2014/main" id="{E4D5A112-E603-4A52-9463-4F6D41A0E3E1}"/>
              </a:ext>
            </a:extLst>
          </p:cNvPr>
          <p:cNvSpPr/>
          <p:nvPr/>
        </p:nvSpPr>
        <p:spPr>
          <a:xfrm>
            <a:off x="10297175" y="2269161"/>
            <a:ext cx="1095172" cy="430887"/>
          </a:xfrm>
          <a:prstGeom prst="rect">
            <a:avLst/>
          </a:prstGeom>
        </p:spPr>
        <p:txBody>
          <a:bodyPr wrap="none">
            <a:spAutoFit/>
          </a:bodyPr>
          <a:lstStyle/>
          <a:p>
            <a:r>
              <a:rPr lang="en-GB" sz="2200" dirty="0" err="1">
                <a:solidFill>
                  <a:schemeClr val="accent1">
                    <a:lumMod val="50000"/>
                  </a:schemeClr>
                </a:solidFill>
                <a:latin typeface="Century Gothic" panose="020B0502020202020204" pitchFamily="34" charset="0"/>
              </a:rPr>
              <a:t>musée</a:t>
            </a:r>
            <a:endParaRPr lang="en-GB" sz="2200" dirty="0">
              <a:solidFill>
                <a:schemeClr val="accent1">
                  <a:lumMod val="50000"/>
                </a:schemeClr>
              </a:solidFill>
              <a:latin typeface="Century Gothic" panose="020B0502020202020204" pitchFamily="34" charset="0"/>
            </a:endParaRPr>
          </a:p>
        </p:txBody>
      </p:sp>
      <p:sp>
        <p:nvSpPr>
          <p:cNvPr id="24" name="Rectangle 23">
            <a:extLst>
              <a:ext uri="{FF2B5EF4-FFF2-40B4-BE49-F238E27FC236}">
                <a16:creationId xmlns:a16="http://schemas.microsoft.com/office/drawing/2014/main" id="{6420557A-0EC3-4E99-B1A4-BA8D3B45ED5B}"/>
              </a:ext>
            </a:extLst>
          </p:cNvPr>
          <p:cNvSpPr/>
          <p:nvPr/>
        </p:nvSpPr>
        <p:spPr>
          <a:xfrm>
            <a:off x="7212304" y="1603585"/>
            <a:ext cx="1378631" cy="430887"/>
          </a:xfrm>
          <a:prstGeom prst="rect">
            <a:avLst/>
          </a:prstGeom>
        </p:spPr>
        <p:txBody>
          <a:bodyPr wrap="square">
            <a:spAutoFit/>
          </a:bodyPr>
          <a:lstStyle/>
          <a:p>
            <a:r>
              <a:rPr lang="en-GB" sz="2200" dirty="0">
                <a:solidFill>
                  <a:schemeClr val="accent1">
                    <a:lumMod val="50000"/>
                  </a:schemeClr>
                </a:solidFill>
                <a:latin typeface="Century Gothic" panose="020B0502020202020204" pitchFamily="34" charset="0"/>
              </a:rPr>
              <a:t>pollution</a:t>
            </a:r>
          </a:p>
        </p:txBody>
      </p:sp>
      <p:sp>
        <p:nvSpPr>
          <p:cNvPr id="5" name="Rounded Rectangle 46">
            <a:extLst>
              <a:ext uri="{FF2B5EF4-FFF2-40B4-BE49-F238E27FC236}">
                <a16:creationId xmlns:a16="http://schemas.microsoft.com/office/drawing/2014/main" id="{C887F684-0280-4C97-80C3-D54569F2DE0F}"/>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itle 6">
            <a:extLst>
              <a:ext uri="{FF2B5EF4-FFF2-40B4-BE49-F238E27FC236}">
                <a16:creationId xmlns:a16="http://schemas.microsoft.com/office/drawing/2014/main" id="{718B30AA-3CB1-4691-A06E-AEF8F7C9C33A}"/>
              </a:ext>
            </a:extLst>
          </p:cNvPr>
          <p:cNvSpPr>
            <a:spLocks noGrp="1"/>
          </p:cNvSpPr>
          <p:nvPr>
            <p:ph type="title"/>
          </p:nvPr>
        </p:nvSpPr>
        <p:spPr>
          <a:xfrm>
            <a:off x="838200" y="443074"/>
            <a:ext cx="4837240" cy="561640"/>
          </a:xfrm>
        </p:spPr>
        <p:txBody>
          <a:bodyPr>
            <a:normAutofit fontScale="90000"/>
          </a:bodyPr>
          <a:lstStyle/>
          <a:p>
            <a:r>
              <a:rPr lang="fr-FR" dirty="0"/>
              <a:t>Phonétique </a:t>
            </a:r>
          </a:p>
        </p:txBody>
      </p:sp>
      <p:pic>
        <p:nvPicPr>
          <p:cNvPr id="31" name="Picture 30" descr="background rectangle">
            <a:extLst>
              <a:ext uri="{FF2B5EF4-FFF2-40B4-BE49-F238E27FC236}">
                <a16:creationId xmlns:a16="http://schemas.microsoft.com/office/drawing/2014/main" id="{EFBB71FD-3825-4846-BB65-DE8994D5E16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2" name="Title 3">
            <a:extLst>
              <a:ext uri="{FF2B5EF4-FFF2-40B4-BE49-F238E27FC236}">
                <a16:creationId xmlns:a16="http://schemas.microsoft.com/office/drawing/2014/main" id="{1175C1E7-3422-49FA-BE22-519196A7085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a:solidFill>
                  <a:schemeClr val="bg1"/>
                </a:solidFill>
              </a:rPr>
              <a:t>Phonétique  </a:t>
            </a:r>
            <a:endParaRPr lang="en-GB" sz="3600" b="1" dirty="0">
              <a:solidFill>
                <a:schemeClr val="bg1"/>
              </a:solidFill>
            </a:endParaRPr>
          </a:p>
        </p:txBody>
      </p:sp>
    </p:spTree>
    <p:extLst>
      <p:ext uri="{BB962C8B-B14F-4D97-AF65-F5344CB8AC3E}">
        <p14:creationId xmlns:p14="http://schemas.microsoft.com/office/powerpoint/2010/main" val="281773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8" grpId="0"/>
      <p:bldP spid="19"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87D5594-EE96-4B02-8C45-BA9F8B3AD811}"/>
              </a:ext>
            </a:extLst>
          </p:cNvPr>
          <p:cNvGraphicFramePr>
            <a:graphicFrameLocks noGrp="1"/>
          </p:cNvGraphicFramePr>
          <p:nvPr>
            <p:extLst>
              <p:ext uri="{D42A27DB-BD31-4B8C-83A1-F6EECF244321}">
                <p14:modId xmlns:p14="http://schemas.microsoft.com/office/powerpoint/2010/main" val="3838879152"/>
              </p:ext>
            </p:extLst>
          </p:nvPr>
        </p:nvGraphicFramePr>
        <p:xfrm>
          <a:off x="1103716" y="1807646"/>
          <a:ext cx="6291141" cy="3607009"/>
        </p:xfrm>
        <a:graphic>
          <a:graphicData uri="http://schemas.openxmlformats.org/drawingml/2006/table">
            <a:tbl>
              <a:tblPr firstRow="1" bandRow="1">
                <a:tableStyleId>{7436B53B-AF2B-4ED9-AE7D-DA19A883150E}</a:tableStyleId>
              </a:tblPr>
              <a:tblGrid>
                <a:gridCol w="2097047">
                  <a:extLst>
                    <a:ext uri="{9D8B030D-6E8A-4147-A177-3AD203B41FA5}">
                      <a16:colId xmlns:a16="http://schemas.microsoft.com/office/drawing/2014/main" val="2629683914"/>
                    </a:ext>
                  </a:extLst>
                </a:gridCol>
                <a:gridCol w="2097047">
                  <a:extLst>
                    <a:ext uri="{9D8B030D-6E8A-4147-A177-3AD203B41FA5}">
                      <a16:colId xmlns:a16="http://schemas.microsoft.com/office/drawing/2014/main" val="2939827533"/>
                    </a:ext>
                  </a:extLst>
                </a:gridCol>
                <a:gridCol w="2097047">
                  <a:extLst>
                    <a:ext uri="{9D8B030D-6E8A-4147-A177-3AD203B41FA5}">
                      <a16:colId xmlns:a16="http://schemas.microsoft.com/office/drawing/2014/main" val="2998707613"/>
                    </a:ext>
                  </a:extLst>
                </a:gridCol>
              </a:tblGrid>
              <a:tr h="710353">
                <a:tc gridSpan="3">
                  <a:txBody>
                    <a:bodyPr/>
                    <a:lstStyle/>
                    <a:p>
                      <a:pPr algn="ctr"/>
                      <a:r>
                        <a:rPr lang="en-GB" sz="3000" b="1" dirty="0">
                          <a:solidFill>
                            <a:schemeClr val="accent1">
                              <a:lumMod val="50000"/>
                            </a:schemeClr>
                          </a:solidFill>
                          <a:latin typeface="Century Gothic" panose="020B0502020202020204" pitchFamily="34" charset="0"/>
                        </a:rPr>
                        <a:t>Lotto</a:t>
                      </a:r>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339504912"/>
                  </a:ext>
                </a:extLst>
              </a:tr>
              <a:tr h="1448328">
                <a:tc>
                  <a:txBody>
                    <a:bodyPr/>
                    <a:lstStyle/>
                    <a:p>
                      <a:pPr algn="ctr"/>
                      <a:endParaRPr lang="en-GB" sz="2800" dirty="0">
                        <a:solidFill>
                          <a:schemeClr val="accent1">
                            <a:lumMod val="50000"/>
                          </a:schemeClr>
                        </a:solidFill>
                        <a:latin typeface="Century Gothic" panose="020B0502020202020204" pitchFamily="34" charset="0"/>
                      </a:endParaRPr>
                    </a:p>
                    <a:p>
                      <a:pPr algn="ctr"/>
                      <a:r>
                        <a:rPr lang="en-GB" sz="2800" dirty="0" err="1">
                          <a:solidFill>
                            <a:schemeClr val="accent1">
                              <a:lumMod val="50000"/>
                            </a:schemeClr>
                          </a:solidFill>
                          <a:latin typeface="Century Gothic" panose="020B0502020202020204" pitchFamily="34" charset="0"/>
                        </a:rPr>
                        <a:t>l’attention</a:t>
                      </a:r>
                      <a:endParaRPr lang="en-GB" sz="2800" dirty="0">
                        <a:solidFill>
                          <a:schemeClr val="accent1">
                            <a:lumMod val="50000"/>
                          </a:schemeClr>
                        </a:solidFill>
                        <a:latin typeface="Century Gothic" panose="020B0502020202020204" pitchFamily="34" charset="0"/>
                      </a:endParaRPr>
                    </a:p>
                  </a:txBody>
                  <a:tcPr/>
                </a:tc>
                <a:tc>
                  <a:txBody>
                    <a:bodyPr/>
                    <a:lstStyle/>
                    <a:p>
                      <a:pPr algn="ctr"/>
                      <a:r>
                        <a:rPr lang="en-GB" sz="2800" dirty="0">
                          <a:solidFill>
                            <a:schemeClr val="accent1">
                              <a:lumMod val="50000"/>
                            </a:schemeClr>
                          </a:solidFill>
                          <a:latin typeface="Century Gothic" panose="020B0502020202020204" pitchFamily="34" charset="0"/>
                        </a:rPr>
                        <a:t>nous </a:t>
                      </a:r>
                      <a:r>
                        <a:rPr lang="en-GB" sz="2800" dirty="0" err="1">
                          <a:solidFill>
                            <a:schemeClr val="accent1">
                              <a:lumMod val="50000"/>
                            </a:schemeClr>
                          </a:solidFill>
                          <a:latin typeface="Century Gothic" panose="020B0502020202020204" pitchFamily="34" charset="0"/>
                        </a:rPr>
                        <a:t>faisons</a:t>
                      </a:r>
                      <a:endParaRPr lang="en-GB" sz="2800" dirty="0">
                        <a:solidFill>
                          <a:schemeClr val="accent1">
                            <a:lumMod val="50000"/>
                          </a:schemeClr>
                        </a:solidFill>
                        <a:latin typeface="Century Gothic" panose="020B0502020202020204" pitchFamily="34" charset="0"/>
                      </a:endParaRPr>
                    </a:p>
                  </a:txBody>
                  <a:tcPr/>
                </a:tc>
                <a:tc>
                  <a:txBody>
                    <a:bodyPr/>
                    <a:lstStyle/>
                    <a:p>
                      <a:pPr algn="ctr"/>
                      <a:endParaRPr lang="en-GB" sz="2800" dirty="0">
                        <a:solidFill>
                          <a:schemeClr val="accent1">
                            <a:lumMod val="50000"/>
                          </a:schemeClr>
                        </a:solidFill>
                        <a:latin typeface="Century Gothic" panose="020B0502020202020204" pitchFamily="34" charset="0"/>
                      </a:endParaRPr>
                    </a:p>
                    <a:p>
                      <a:pPr algn="ctr"/>
                      <a:r>
                        <a:rPr lang="en-GB" sz="2800" dirty="0">
                          <a:solidFill>
                            <a:schemeClr val="accent1">
                              <a:lumMod val="50000"/>
                            </a:schemeClr>
                          </a:solidFill>
                          <a:latin typeface="Century Gothic" panose="020B0502020202020204" pitchFamily="34" charset="0"/>
                        </a:rPr>
                        <a:t>la fête</a:t>
                      </a:r>
                    </a:p>
                  </a:txBody>
                  <a:tcPr/>
                </a:tc>
                <a:extLst>
                  <a:ext uri="{0D108BD9-81ED-4DB2-BD59-A6C34878D82A}">
                    <a16:rowId xmlns:a16="http://schemas.microsoft.com/office/drawing/2014/main" val="3565156925"/>
                  </a:ext>
                </a:extLst>
              </a:tr>
              <a:tr h="1448328">
                <a:tc>
                  <a:txBody>
                    <a:bodyPr/>
                    <a:lstStyle/>
                    <a:p>
                      <a:pPr algn="ctr"/>
                      <a:endParaRPr lang="en-GB" sz="2800" dirty="0">
                        <a:solidFill>
                          <a:schemeClr val="accent1">
                            <a:lumMod val="50000"/>
                          </a:schemeClr>
                        </a:solidFill>
                        <a:latin typeface="Century Gothic" panose="020B0502020202020204" pitchFamily="34" charset="0"/>
                      </a:endParaRPr>
                    </a:p>
                    <a:p>
                      <a:pPr algn="ctr"/>
                      <a:r>
                        <a:rPr lang="en-GB" sz="2800" dirty="0" err="1">
                          <a:solidFill>
                            <a:schemeClr val="accent1">
                              <a:lumMod val="50000"/>
                            </a:schemeClr>
                          </a:solidFill>
                          <a:latin typeface="Century Gothic" panose="020B0502020202020204" pitchFamily="34" charset="0"/>
                        </a:rPr>
                        <a:t>ils</a:t>
                      </a:r>
                      <a:r>
                        <a:rPr lang="en-GB" sz="2800" dirty="0">
                          <a:solidFill>
                            <a:schemeClr val="accent1">
                              <a:lumMod val="50000"/>
                            </a:schemeClr>
                          </a:solidFill>
                          <a:latin typeface="Century Gothic" panose="020B0502020202020204" pitchFamily="34" charset="0"/>
                        </a:rPr>
                        <a:t> font</a:t>
                      </a:r>
                    </a:p>
                  </a:txBody>
                  <a:tcPr/>
                </a:tc>
                <a:tc>
                  <a:txBody>
                    <a:bodyPr/>
                    <a:lstStyle/>
                    <a:p>
                      <a:pPr algn="ctr"/>
                      <a:endParaRPr lang="en-GB" sz="2800" dirty="0">
                        <a:solidFill>
                          <a:schemeClr val="accent1">
                            <a:lumMod val="50000"/>
                          </a:schemeClr>
                        </a:solidFill>
                        <a:latin typeface="Century Gothic" panose="020B0502020202020204" pitchFamily="34" charset="0"/>
                      </a:endParaRPr>
                    </a:p>
                    <a:p>
                      <a:pPr algn="ctr"/>
                      <a:r>
                        <a:rPr lang="en-GB" sz="2800" dirty="0">
                          <a:solidFill>
                            <a:schemeClr val="accent1">
                              <a:lumMod val="50000"/>
                            </a:schemeClr>
                          </a:solidFill>
                          <a:latin typeface="Century Gothic" panose="020B0502020202020204" pitchFamily="34" charset="0"/>
                        </a:rPr>
                        <a:t>un effort</a:t>
                      </a:r>
                    </a:p>
                  </a:txBody>
                  <a:tcPr/>
                </a:tc>
                <a:tc>
                  <a:txBody>
                    <a:bodyPr/>
                    <a:lstStyle/>
                    <a:p>
                      <a:pPr algn="ctr"/>
                      <a:endParaRPr lang="en-GB" sz="2800" dirty="0">
                        <a:solidFill>
                          <a:schemeClr val="accent1">
                            <a:lumMod val="50000"/>
                          </a:schemeClr>
                        </a:solidFill>
                        <a:latin typeface="Century Gothic" panose="020B0502020202020204" pitchFamily="34" charset="0"/>
                      </a:endParaRPr>
                    </a:p>
                    <a:p>
                      <a:pPr algn="ctr"/>
                      <a:r>
                        <a:rPr lang="en-GB" sz="2800" dirty="0" err="1">
                          <a:solidFill>
                            <a:schemeClr val="accent1">
                              <a:lumMod val="50000"/>
                            </a:schemeClr>
                          </a:solidFill>
                          <a:latin typeface="Century Gothic" panose="020B0502020202020204" pitchFamily="34" charset="0"/>
                        </a:rPr>
                        <a:t>d’accord</a:t>
                      </a:r>
                      <a:endParaRPr lang="en-GB" sz="28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975367227"/>
                  </a:ext>
                </a:extLst>
              </a:tr>
            </a:tbl>
          </a:graphicData>
        </a:graphic>
      </p:graphicFrame>
      <p:cxnSp>
        <p:nvCxnSpPr>
          <p:cNvPr id="7" name="Straight Connector 6">
            <a:extLst>
              <a:ext uri="{FF2B5EF4-FFF2-40B4-BE49-F238E27FC236}">
                <a16:creationId xmlns:a16="http://schemas.microsoft.com/office/drawing/2014/main" id="{DE2A676B-CBD5-45DD-8491-1FDF565E8BA2}"/>
              </a:ext>
            </a:extLst>
          </p:cNvPr>
          <p:cNvCxnSpPr>
            <a:cxnSpLocks/>
          </p:cNvCxnSpPr>
          <p:nvPr/>
        </p:nvCxnSpPr>
        <p:spPr>
          <a:xfrm flipH="1">
            <a:off x="1260988" y="2654710"/>
            <a:ext cx="1791928" cy="12314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026" name="Picture 2" descr="Boy Face Cartoon Clip Art">
            <a:extLst>
              <a:ext uri="{FF2B5EF4-FFF2-40B4-BE49-F238E27FC236}">
                <a16:creationId xmlns:a16="http://schemas.microsoft.com/office/drawing/2014/main" id="{471E8B6A-3C8A-4FA0-A4A5-5498067B0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2873" y="3719973"/>
            <a:ext cx="1472148" cy="1694682"/>
          </a:xfrm>
          <a:prstGeom prst="rect">
            <a:avLst/>
          </a:prstGeom>
          <a:noFill/>
          <a:extLst>
            <a:ext uri="{909E8E84-426E-40DD-AFC4-6F175D3DCCD1}">
              <a14:hiddenFill xmlns:a14="http://schemas.microsoft.com/office/drawing/2010/main">
                <a:solidFill>
                  <a:srgbClr val="FFFFFF"/>
                </a:solidFill>
              </a14:hiddenFill>
            </a:ext>
          </a:extLst>
        </p:spPr>
      </p:pic>
      <p:sp>
        <p:nvSpPr>
          <p:cNvPr id="34" name="Speech Bubble: Oval 33">
            <a:extLst>
              <a:ext uri="{FF2B5EF4-FFF2-40B4-BE49-F238E27FC236}">
                <a16:creationId xmlns:a16="http://schemas.microsoft.com/office/drawing/2014/main" id="{78BAF2B7-47E0-4A9F-97D7-87E36A3C1017}"/>
              </a:ext>
            </a:extLst>
          </p:cNvPr>
          <p:cNvSpPr/>
          <p:nvPr/>
        </p:nvSpPr>
        <p:spPr>
          <a:xfrm>
            <a:off x="9661014" y="1846975"/>
            <a:ext cx="1933575" cy="1304925"/>
          </a:xfrm>
          <a:prstGeom prst="wedgeEllipseCallout">
            <a:avLst>
              <a:gd name="adj1" fmla="val -19561"/>
              <a:gd name="adj2" fmla="val 77663"/>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latin typeface="Century Gothic" panose="020B0502020202020204" pitchFamily="34" charset="0"/>
              </a:rPr>
              <a:t>Lotto!</a:t>
            </a:r>
          </a:p>
        </p:txBody>
      </p:sp>
      <p:cxnSp>
        <p:nvCxnSpPr>
          <p:cNvPr id="21" name="Straight Connector 20">
            <a:extLst>
              <a:ext uri="{FF2B5EF4-FFF2-40B4-BE49-F238E27FC236}">
                <a16:creationId xmlns:a16="http://schemas.microsoft.com/office/drawing/2014/main" id="{A9AED9BD-B97F-40BE-A6F4-13FF0A141570}"/>
              </a:ext>
            </a:extLst>
          </p:cNvPr>
          <p:cNvCxnSpPr>
            <a:cxnSpLocks/>
          </p:cNvCxnSpPr>
          <p:nvPr/>
        </p:nvCxnSpPr>
        <p:spPr>
          <a:xfrm flipH="1">
            <a:off x="1260988" y="4073388"/>
            <a:ext cx="1791928" cy="12314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7DF721B-C27E-4D6B-8F64-4907E15B693B}"/>
              </a:ext>
            </a:extLst>
          </p:cNvPr>
          <p:cNvCxnSpPr>
            <a:cxnSpLocks/>
          </p:cNvCxnSpPr>
          <p:nvPr/>
        </p:nvCxnSpPr>
        <p:spPr>
          <a:xfrm flipH="1">
            <a:off x="3353322" y="2662084"/>
            <a:ext cx="1791928" cy="12314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5FA4DC1-2242-46E7-9ADC-73E9594A9D57}"/>
              </a:ext>
            </a:extLst>
          </p:cNvPr>
          <p:cNvCxnSpPr>
            <a:cxnSpLocks/>
          </p:cNvCxnSpPr>
          <p:nvPr/>
        </p:nvCxnSpPr>
        <p:spPr>
          <a:xfrm flipH="1">
            <a:off x="3353322" y="4073388"/>
            <a:ext cx="1791928" cy="12314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1225FEE-E624-4036-AE81-4DB6D2A2D17B}"/>
              </a:ext>
            </a:extLst>
          </p:cNvPr>
          <p:cNvCxnSpPr>
            <a:cxnSpLocks/>
          </p:cNvCxnSpPr>
          <p:nvPr/>
        </p:nvCxnSpPr>
        <p:spPr>
          <a:xfrm flipH="1">
            <a:off x="5451903" y="2654710"/>
            <a:ext cx="1791928" cy="12314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4F277FB-9A1E-4C09-8E11-0E183A52A323}"/>
              </a:ext>
            </a:extLst>
          </p:cNvPr>
          <p:cNvCxnSpPr>
            <a:cxnSpLocks/>
          </p:cNvCxnSpPr>
          <p:nvPr/>
        </p:nvCxnSpPr>
        <p:spPr>
          <a:xfrm flipH="1">
            <a:off x="5445656" y="4073388"/>
            <a:ext cx="1791928" cy="12314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4" name="Picture 13" descr="background rectangle">
            <a:extLst>
              <a:ext uri="{FF2B5EF4-FFF2-40B4-BE49-F238E27FC236}">
                <a16:creationId xmlns:a16="http://schemas.microsoft.com/office/drawing/2014/main" id="{E800DE7B-8529-4A5B-8208-8ADA68CEA8E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0117DC0C-65C0-4E0D-BE54-C5C101C94893}"/>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Lotto ! 1/4</a:t>
            </a:r>
          </a:p>
        </p:txBody>
      </p:sp>
      <p:sp>
        <p:nvSpPr>
          <p:cNvPr id="16" name="Rounded Rectangle 46">
            <a:extLst>
              <a:ext uri="{FF2B5EF4-FFF2-40B4-BE49-F238E27FC236}">
                <a16:creationId xmlns:a16="http://schemas.microsoft.com/office/drawing/2014/main" id="{02522590-B8C8-4137-9401-F504DFE6D5A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0195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3.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7409</Words>
  <Application>Microsoft Office PowerPoint</Application>
  <PresentationFormat>Widescreen</PresentationFormat>
  <Paragraphs>970</Paragraphs>
  <Slides>46</Slides>
  <Notes>46</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46</vt:i4>
      </vt:variant>
    </vt:vector>
  </HeadingPairs>
  <TitlesOfParts>
    <vt:vector size="57" baseType="lpstr">
      <vt:lpstr>Century Gothic</vt:lpstr>
      <vt:lpstr>Arial</vt:lpstr>
      <vt:lpstr>Lucida Handwriting</vt:lpstr>
      <vt:lpstr>Tw Cen MT</vt:lpstr>
      <vt:lpstr>Calibri</vt:lpstr>
      <vt:lpstr>1_Office Theme</vt:lpstr>
      <vt:lpstr>2_Office Theme</vt:lpstr>
      <vt:lpstr>4_Office Theme</vt:lpstr>
      <vt:lpstr>3_Office Theme</vt:lpstr>
      <vt:lpstr>NCELP Theme</vt:lpstr>
      <vt:lpstr>5_Office Theme</vt:lpstr>
      <vt:lpstr>Saying what people do </vt:lpstr>
      <vt:lpstr>u</vt:lpstr>
      <vt:lpstr>u</vt:lpstr>
      <vt:lpstr>u</vt:lpstr>
      <vt:lpstr>u</vt:lpstr>
      <vt:lpstr>u</vt:lpstr>
      <vt:lpstr>u</vt:lpstr>
      <vt:lpstr>Phonétique </vt:lpstr>
      <vt:lpstr>Lotto ! 1/4</vt:lpstr>
      <vt:lpstr>Lotto ! 2/4</vt:lpstr>
      <vt:lpstr>PowerPoint Presentation</vt:lpstr>
      <vt:lpstr>Une semaine difficile</vt:lpstr>
      <vt:lpstr>Une semaine difficile</vt:lpstr>
      <vt:lpstr>Une fête d’anniversaire</vt:lpstr>
      <vt:lpstr>Une fête d’anniversaire</vt:lpstr>
      <vt:lpstr>Une fête d’anniversaire</vt:lpstr>
      <vt:lpstr>Une fête d’anniversaire</vt:lpstr>
      <vt:lpstr>Vocabulaire</vt:lpstr>
      <vt:lpstr>Saying what people do </vt:lpstr>
      <vt:lpstr>Phonétique </vt:lpstr>
      <vt:lpstr>Lotto ! 3/4</vt:lpstr>
      <vt:lpstr>Lotto ! 4/4</vt:lpstr>
      <vt:lpstr>Saying what people do</vt:lpstr>
      <vt:lpstr>La liaison</vt:lpstr>
      <vt:lpstr>Saying what people do</vt:lpstr>
      <vt:lpstr>Saying what people do</vt:lpstr>
      <vt:lpstr>Saying what people do</vt:lpstr>
      <vt:lpstr>Saying what people do</vt:lpstr>
      <vt:lpstr>Saying what people do</vt:lpstr>
      <vt:lpstr>Saying what people do</vt:lpstr>
      <vt:lpstr>Saying what people do</vt:lpstr>
      <vt:lpstr>Saying what people do</vt:lpstr>
      <vt:lpstr>Saying what people do</vt:lpstr>
      <vt:lpstr>Saying what people do</vt:lpstr>
      <vt:lpstr>Saying what people have: nous and vous</vt:lpstr>
      <vt:lpstr>Une semaine difficile</vt:lpstr>
      <vt:lpstr>Les maths</vt:lpstr>
      <vt:lpstr>Les maths (réponses)</vt:lpstr>
      <vt:lpstr>Les maths</vt:lpstr>
      <vt:lpstr>Les maths</vt:lpstr>
      <vt:lpstr>Le week-end</vt:lpstr>
      <vt:lpstr>Les expressions avec faire</vt:lpstr>
      <vt:lpstr>Le week-end</vt:lpstr>
      <vt:lpstr>Le week-end</vt:lpstr>
      <vt:lpstr>Gaming Grammar</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Louise Bibbey</cp:lastModifiedBy>
  <cp:revision>584</cp:revision>
  <dcterms:created xsi:type="dcterms:W3CDTF">2019-03-27T07:30:03Z</dcterms:created>
  <dcterms:modified xsi:type="dcterms:W3CDTF">2022-08-04T15:39:18Z</dcterms:modified>
</cp:coreProperties>
</file>