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84" r:id="rId2"/>
    <p:sldMasterId id="2147483696" r:id="rId3"/>
    <p:sldMasterId id="2147483708" r:id="rId4"/>
  </p:sldMasterIdLst>
  <p:notesMasterIdLst>
    <p:notesMasterId r:id="rId32"/>
  </p:notesMasterIdLst>
  <p:sldIdLst>
    <p:sldId id="268" r:id="rId5"/>
    <p:sldId id="285" r:id="rId6"/>
    <p:sldId id="410" r:id="rId7"/>
    <p:sldId id="411" r:id="rId8"/>
    <p:sldId id="358" r:id="rId9"/>
    <p:sldId id="359" r:id="rId10"/>
    <p:sldId id="360" r:id="rId11"/>
    <p:sldId id="403" r:id="rId12"/>
    <p:sldId id="404" r:id="rId13"/>
    <p:sldId id="405" r:id="rId14"/>
    <p:sldId id="406" r:id="rId15"/>
    <p:sldId id="407" r:id="rId16"/>
    <p:sldId id="331" r:id="rId17"/>
    <p:sldId id="386" r:id="rId18"/>
    <p:sldId id="387" r:id="rId19"/>
    <p:sldId id="388" r:id="rId20"/>
    <p:sldId id="389" r:id="rId21"/>
    <p:sldId id="390" r:id="rId22"/>
    <p:sldId id="391" r:id="rId23"/>
    <p:sldId id="392" r:id="rId24"/>
    <p:sldId id="361" r:id="rId25"/>
    <p:sldId id="373" r:id="rId26"/>
    <p:sldId id="326" r:id="rId27"/>
    <p:sldId id="356" r:id="rId28"/>
    <p:sldId id="408" r:id="rId29"/>
    <p:sldId id="409" r:id="rId30"/>
    <p:sldId id="374" r:id="rId31"/>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Century Gothic" panose="020B0502020202020204" pitchFamily="34" charset="0"/>
      <p:regular r:id="rId39"/>
      <p:bold r:id="rId40"/>
      <p:italic r:id="rId41"/>
      <p:boldItalic r:id="rId42"/>
    </p:embeddedFont>
    <p:embeddedFont>
      <p:font typeface="Lucida Handwriting" panose="03010101010101010101" pitchFamily="66" charset="0"/>
      <p:regular r:id="rId43"/>
    </p:embeddedFont>
    <p:embeddedFont>
      <p:font typeface="Tw Cen MT" panose="020B0602020104020603"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82" roundtripDataSignature="AMtx7mhyzp5ubtSqGLKGVDCAHg6RTo/u3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Stephen Owen" initials="SO" lastIdx="18" clrIdx="1">
    <p:extLst>
      <p:ext uri="{19B8F6BF-5375-455C-9EA6-DF929625EA0E}">
        <p15:presenceInfo xmlns:p15="http://schemas.microsoft.com/office/powerpoint/2012/main" userId="Stephen Owen" providerId="None"/>
      </p:ext>
    </p:extLst>
  </p:cmAuthor>
  <p:cmAuthor id="3" name="Emma Marsden" initials="EM" lastIdx="54" clrIdx="2">
    <p:extLst>
      <p:ext uri="{19B8F6BF-5375-455C-9EA6-DF929625EA0E}">
        <p15:presenceInfo xmlns:p15="http://schemas.microsoft.com/office/powerpoint/2012/main" userId="Emma Marsden" providerId="None"/>
      </p:ext>
    </p:extLst>
  </p:cmAuthor>
  <p:cmAuthor id="4" name="Natalie Finlayson" initials="NF [2]" lastIdx="4" clrIdx="3">
    <p:extLst>
      <p:ext uri="{19B8F6BF-5375-455C-9EA6-DF929625EA0E}">
        <p15:presenceInfo xmlns:p15="http://schemas.microsoft.com/office/powerpoint/2012/main" userId="63f56afcdd2336ef" providerId="Windows Live"/>
      </p:ext>
    </p:extLst>
  </p:cmAuthor>
  <p:cmAuthor id="5" name="Rachel Hawkes" initials="RH" lastIdx="1" clrIdx="4">
    <p:extLst>
      <p:ext uri="{19B8F6BF-5375-455C-9EA6-DF929625EA0E}">
        <p15:presenceInfo xmlns:p15="http://schemas.microsoft.com/office/powerpoint/2012/main" userId="Rachel Hawk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6000"/>
    <a:srgbClr val="FA65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36B53B-AF2B-4ED9-AE7D-DA19A883150E}">
  <a:tblStyle styleId="{7436B53B-AF2B-4ED9-AE7D-DA19A883150E}" styleName="Table_0">
    <a:wholeTbl>
      <a:tcTxStyle b="off" i="off">
        <a:font>
          <a:latin typeface="Century Gothic"/>
          <a:ea typeface="Century Gothic"/>
          <a:cs typeface="Century Gothic"/>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CC2DEB4-D931-4B4B-B03F-5F9228FB7861}" styleName="Table_1">
    <a:wholeTbl>
      <a:tcTxStyle b="off" i="off">
        <a:font>
          <a:latin typeface="Century Gothic"/>
          <a:ea typeface="Century Gothic"/>
          <a:cs typeface="Century Gothic"/>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20000"/>
            </a:schemeClr>
          </a:solidFill>
        </a:fill>
      </a:tcStyle>
    </a:band1H>
    <a:band2H>
      <a:tcTxStyle/>
      <a:tcStyle>
        <a:tcBdr/>
      </a:tcStyle>
    </a:band2H>
    <a:band1V>
      <a:tcTxStyle/>
      <a:tcStyle>
        <a:tcBdr/>
        <a:fill>
          <a:solidFill>
            <a:schemeClr val="accent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3" autoAdjust="0"/>
    <p:restoredTop sz="70534" autoAdjust="0"/>
  </p:normalViewPr>
  <p:slideViewPr>
    <p:cSldViewPr snapToGrid="0">
      <p:cViewPr varScale="1">
        <p:scale>
          <a:sx n="51" d="100"/>
          <a:sy n="51" d="100"/>
        </p:scale>
        <p:origin x="1548" y="72"/>
      </p:cViewPr>
      <p:guideLst/>
    </p:cSldViewPr>
  </p:slideViewPr>
  <p:notesTextViewPr>
    <p:cViewPr>
      <p:scale>
        <a:sx n="1" d="1"/>
        <a:sy n="1" d="1"/>
      </p:scale>
      <p:origin x="0" y="0"/>
    </p:cViewPr>
  </p:notesTextViewPr>
  <p:sorterViewPr>
    <p:cViewPr>
      <p:scale>
        <a:sx n="100" d="100"/>
        <a:sy n="100" d="100"/>
      </p:scale>
      <p:origin x="0" y="-574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84"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87" Type="http://schemas.openxmlformats.org/officeDocument/2006/relationships/tableStyles" Target="tableStyles.xml"/><Relationship Id="rId5" Type="http://schemas.openxmlformats.org/officeDocument/2006/relationships/slide" Target="slides/slide1.xml"/><Relationship Id="rId82"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679679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378637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the SSC </a:t>
            </a:r>
            <a:r>
              <a:rPr lang="en-GB" i="1" baseline="0" dirty="0"/>
              <a:t>in fon</a:t>
            </a:r>
            <a:r>
              <a:rPr lang="en-GB" b="1" i="1" baseline="0" dirty="0"/>
              <a:t>t</a:t>
            </a:r>
            <a:r>
              <a:rPr lang="en-GB" i="0" baseline="0" dirty="0"/>
              <a:t>.</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53642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the SSC </a:t>
            </a:r>
            <a:r>
              <a:rPr lang="en-GB" i="1" baseline="0" dirty="0"/>
              <a:t>in fon</a:t>
            </a:r>
            <a:r>
              <a:rPr lang="en-GB" b="1" i="1" baseline="0" dirty="0"/>
              <a:t>t</a:t>
            </a:r>
            <a:r>
              <a:rPr lang="en-GB" i="0" baseline="0" dirty="0"/>
              <a:t>.</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14896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the SSC </a:t>
            </a:r>
            <a:r>
              <a:rPr lang="en-GB" i="1" baseline="0" dirty="0"/>
              <a:t>in fon</a:t>
            </a:r>
            <a:r>
              <a:rPr lang="en-GB" b="1" i="1" baseline="0" dirty="0"/>
              <a:t>t</a:t>
            </a:r>
            <a:r>
              <a:rPr lang="en-GB" i="0" baseline="0" dirty="0"/>
              <a:t>.</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51155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NB: In this slide, and others in this sequence, the informal construction </a:t>
            </a:r>
            <a:r>
              <a:rPr lang="en-GB" b="1" i="1" dirty="0"/>
              <a:t>faire </a:t>
            </a:r>
            <a:r>
              <a:rPr lang="en-GB" b="1" i="1" dirty="0" err="1"/>
              <a:t>rien</a:t>
            </a:r>
            <a:r>
              <a:rPr lang="en-GB" b="1" i="0" dirty="0"/>
              <a:t> (without ‘ne’) is used to avoid the negative form. The full construction </a:t>
            </a:r>
            <a:r>
              <a:rPr lang="en-GB" b="1" i="1" dirty="0"/>
              <a:t>ne faire </a:t>
            </a:r>
            <a:r>
              <a:rPr lang="en-GB" b="1" i="1" dirty="0" err="1"/>
              <a:t>rien</a:t>
            </a:r>
            <a:r>
              <a:rPr lang="en-GB" b="1" i="0" dirty="0"/>
              <a:t> will be introduced in Term 3. Students to be made aware that this is informal (i.e. spoken/texting) language.</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7841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1953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83362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2978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34038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11462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3544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Students have had</a:t>
            </a:r>
            <a:r>
              <a:rPr lang="en-GB" baseline="0" dirty="0"/>
              <a:t> a lot of practice with pronouns </a:t>
            </a:r>
            <a:r>
              <a:rPr lang="en-GB" i="1" baseline="0" dirty="0"/>
              <a:t>nous</a:t>
            </a:r>
            <a:r>
              <a:rPr lang="en-GB" i="0" baseline="0" dirty="0"/>
              <a:t> and </a:t>
            </a:r>
            <a:r>
              <a:rPr lang="en-GB" i="1" baseline="0" dirty="0" err="1"/>
              <a:t>vous</a:t>
            </a:r>
            <a:r>
              <a:rPr lang="en-GB" i="1" baseline="0" dirty="0"/>
              <a:t> </a:t>
            </a:r>
            <a:r>
              <a:rPr lang="en-GB" i="0" baseline="0" dirty="0"/>
              <a:t>in previous weeks, so these forms are presented together here. Teacher to remind students of the meaning of the pronouns.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Teacher</a:t>
            </a:r>
            <a:r>
              <a:rPr lang="en-GB" baseline="0" dirty="0"/>
              <a:t> to remind students that </a:t>
            </a:r>
            <a:r>
              <a:rPr lang="en-GB" i="1" baseline="0" dirty="0"/>
              <a:t>faire</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Teacher to draw attention to the liaison in </a:t>
            </a:r>
            <a:r>
              <a:rPr lang="en-GB" i="1" dirty="0" err="1"/>
              <a:t>faison</a:t>
            </a:r>
            <a:r>
              <a:rPr lang="en-GB" b="1" i="1" dirty="0" err="1"/>
              <a:t>s</a:t>
            </a:r>
            <a:r>
              <a:rPr lang="en-GB" i="1" dirty="0"/>
              <a:t> </a:t>
            </a:r>
            <a:r>
              <a:rPr lang="en-GB" b="1" i="1" dirty="0" err="1"/>
              <a:t>u</a:t>
            </a:r>
            <a:r>
              <a:rPr lang="en-GB" i="1" dirty="0" err="1"/>
              <a:t>ne</a:t>
            </a:r>
            <a:r>
              <a:rPr lang="en-GB" i="1" dirty="0"/>
              <a:t> </a:t>
            </a:r>
            <a:r>
              <a:rPr lang="en-GB" sz="1200" i="1" dirty="0">
                <a:solidFill>
                  <a:srgbClr val="4472C4">
                    <a:lumMod val="50000"/>
                  </a:srgbClr>
                </a:solidFill>
                <a:latin typeface="Century Gothic" panose="020B0502020202020204" pitchFamily="34" charset="0"/>
              </a:rPr>
              <a:t>fête </a:t>
            </a:r>
            <a:r>
              <a:rPr lang="en-GB" sz="1200" i="0" dirty="0">
                <a:solidFill>
                  <a:srgbClr val="4472C4">
                    <a:lumMod val="50000"/>
                  </a:srgbClr>
                </a:solidFill>
                <a:latin typeface="Century Gothic" panose="020B0502020202020204" pitchFamily="34" charset="0"/>
              </a:rPr>
              <a:t>and practise pronunciation.</a:t>
            </a:r>
            <a:endParaRPr lang="en-GB" b="1" i="1"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356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122138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make lists (in English) recording which activities the family members (</a:t>
            </a:r>
            <a:r>
              <a:rPr lang="en-GB" b="0" i="0" dirty="0" err="1"/>
              <a:t>Noura</a:t>
            </a:r>
            <a:r>
              <a:rPr lang="en-GB" b="0" i="0" dirty="0"/>
              <a:t>, Amir and mum and dad) do.</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 elicits responses by asking e.g. </a:t>
            </a:r>
            <a:r>
              <a:rPr lang="en-GB" b="0" i="1" dirty="0"/>
              <a:t>Qui fait un voyage? </a:t>
            </a:r>
            <a:r>
              <a:rPr lang="en-GB" b="0" i="0" dirty="0"/>
              <a:t>Students respond chorally, e.g. </a:t>
            </a:r>
            <a:r>
              <a:rPr lang="en-GB" b="0" i="1" dirty="0" err="1"/>
              <a:t>Noura</a:t>
            </a:r>
            <a:r>
              <a:rPr lang="en-GB" b="0" i="1" dirty="0"/>
              <a:t> fait un voyage.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 to draw attention to the spelling of </a:t>
            </a:r>
            <a:r>
              <a:rPr lang="en-GB" b="0" i="1" dirty="0"/>
              <a:t>weekend</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88642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pronouns are not obscured in this exercise to illustrate the fact that </a:t>
            </a:r>
            <a:r>
              <a:rPr lang="en-GB" b="0" i="1" dirty="0" err="1"/>
              <a:t>il</a:t>
            </a:r>
            <a:r>
              <a:rPr lang="en-GB" b="0" i="1" dirty="0"/>
              <a:t>/</a:t>
            </a:r>
            <a:r>
              <a:rPr lang="en-GB" b="0" i="1" dirty="0" err="1"/>
              <a:t>ils</a:t>
            </a:r>
            <a:r>
              <a:rPr lang="en-GB" b="0" i="1" dirty="0"/>
              <a:t> </a:t>
            </a:r>
            <a:r>
              <a:rPr lang="en-GB" b="0" i="0" dirty="0"/>
              <a:t>and </a:t>
            </a:r>
            <a:r>
              <a:rPr lang="en-GB" b="0" i="1" dirty="0" err="1"/>
              <a:t>elle</a:t>
            </a:r>
            <a:r>
              <a:rPr lang="en-GB" b="0" i="1" dirty="0"/>
              <a:t>/</a:t>
            </a:r>
            <a:r>
              <a:rPr lang="en-GB" b="0" i="1" dirty="0" err="1"/>
              <a:t>elles</a:t>
            </a:r>
            <a:r>
              <a:rPr lang="en-GB" b="0" i="1" dirty="0"/>
              <a:t> </a:t>
            </a:r>
            <a:r>
              <a:rPr lang="en-GB" b="0" i="0" dirty="0"/>
              <a:t>sound identical, and students must listen to the verb form to understand the meaning. Indefinite articles after </a:t>
            </a:r>
            <a:r>
              <a:rPr lang="en-GB" b="0" i="1" dirty="0" err="1"/>
              <a:t>ils</a:t>
            </a:r>
            <a:r>
              <a:rPr lang="en-GB" b="0" i="1" dirty="0"/>
              <a:t>/</a:t>
            </a:r>
            <a:r>
              <a:rPr lang="en-GB" b="0" i="1" dirty="0" err="1"/>
              <a:t>elles</a:t>
            </a:r>
            <a:r>
              <a:rPr lang="en-GB" b="0" i="1" dirty="0"/>
              <a:t> </a:t>
            </a:r>
            <a:r>
              <a:rPr lang="en-GB" b="0" i="0" dirty="0"/>
              <a:t>are avoided so as not to trigger a liaison.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Audio plays on clicking buttons A and B.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A</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Il fait le lit. </a:t>
            </a:r>
            <a:r>
              <a:rPr lang="en-GB" b="0" i="0" dirty="0" err="1"/>
              <a:t>Ils</a:t>
            </a:r>
            <a:r>
              <a:rPr lang="en-GB" b="0" i="0" dirty="0"/>
              <a:t> font la cuisine. </a:t>
            </a:r>
            <a:r>
              <a:rPr lang="en-GB" b="0" i="0" dirty="0" err="1"/>
              <a:t>Ils</a:t>
            </a:r>
            <a:r>
              <a:rPr lang="en-GB" b="0" i="0" dirty="0"/>
              <a:t> font </a:t>
            </a:r>
            <a:r>
              <a:rPr lang="en-GB" b="0" i="0" dirty="0" err="1"/>
              <a:t>rien</a:t>
            </a:r>
            <a:r>
              <a:rPr lang="en-GB" sz="1200" b="0" i="0" u="none" strike="noStrike" cap="none" dirty="0">
                <a:solidFill>
                  <a:schemeClr val="dk1"/>
                </a:solidFill>
                <a:effectLst/>
                <a:latin typeface="Calibri"/>
                <a:ea typeface="Calibri"/>
                <a:cs typeface="Calibri"/>
                <a:sym typeface="Calibri"/>
              </a:rPr>
              <a:t>. </a:t>
            </a:r>
            <a:r>
              <a:rPr lang="en-GB" sz="1200" b="0" i="0" u="none" strike="noStrike" cap="none" dirty="0" err="1">
                <a:solidFill>
                  <a:schemeClr val="dk1"/>
                </a:solidFill>
                <a:effectLst/>
                <a:latin typeface="Calibri"/>
                <a:ea typeface="Calibri"/>
                <a:cs typeface="Calibri"/>
                <a:sym typeface="Calibri"/>
              </a:rPr>
              <a:t>Ils</a:t>
            </a:r>
            <a:r>
              <a:rPr lang="en-GB" sz="1200" b="0" i="0" u="none" strike="noStrike" cap="none" dirty="0">
                <a:solidFill>
                  <a:schemeClr val="dk1"/>
                </a:solidFill>
                <a:effectLst/>
                <a:latin typeface="Calibri"/>
                <a:ea typeface="Calibri"/>
                <a:cs typeface="Calibri"/>
                <a:sym typeface="Calibri"/>
              </a:rPr>
              <a:t> font les devoirs. Il font les </a:t>
            </a:r>
            <a:r>
              <a:rPr lang="en-GB" sz="1200" b="0" i="0" u="none" strike="noStrike" cap="none" dirty="0" err="1">
                <a:solidFill>
                  <a:schemeClr val="dk1"/>
                </a:solidFill>
                <a:effectLst/>
                <a:latin typeface="Calibri"/>
                <a:ea typeface="Calibri"/>
                <a:cs typeface="Calibri"/>
                <a:sym typeface="Calibri"/>
              </a:rPr>
              <a:t>exercices</a:t>
            </a:r>
            <a:r>
              <a:rPr lang="en-GB" sz="1200" b="0" i="0" u="none" strike="noStrike" cap="none" dirty="0">
                <a:solidFill>
                  <a:schemeClr val="dk1"/>
                </a:solidFill>
                <a:effectLst/>
                <a:latin typeface="Calibri"/>
                <a:ea typeface="Calibri"/>
                <a:cs typeface="Calibri"/>
                <a:sym typeface="Calibri"/>
              </a:rPr>
              <a:t> de maths.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strike="noStrike" cap="none"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 B</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Elles</a:t>
            </a:r>
            <a:r>
              <a:rPr lang="en-GB" b="0" i="0" dirty="0"/>
              <a:t> font les </a:t>
            </a:r>
            <a:r>
              <a:rPr lang="en-GB" b="0" i="0" dirty="0" err="1"/>
              <a:t>magasins</a:t>
            </a:r>
            <a:r>
              <a:rPr lang="en-GB" b="0" i="0" dirty="0"/>
              <a:t>. Elle fait attention. Elle fait le ménage. </a:t>
            </a:r>
            <a:r>
              <a:rPr lang="en-GB" b="0" i="0" dirty="0" err="1"/>
              <a:t>Elles</a:t>
            </a:r>
            <a:r>
              <a:rPr lang="en-GB" b="0" i="0" dirty="0"/>
              <a:t> font les </a:t>
            </a:r>
            <a:r>
              <a:rPr lang="en-GB" b="0" i="0" dirty="0" err="1"/>
              <a:t>sandwichs</a:t>
            </a:r>
            <a:r>
              <a:rPr lang="en-GB" b="0" i="0" dirty="0"/>
              <a:t>. </a:t>
            </a:r>
            <a:r>
              <a:rPr lang="en-GB" b="0" i="0" dirty="0" err="1"/>
              <a:t>Elles</a:t>
            </a:r>
            <a:r>
              <a:rPr lang="en-GB" b="0" i="0" dirty="0"/>
              <a:t> font la queue.</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5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This exercise revisits the vocabulary from 2.1.1, and combines it with the third person plural </a:t>
            </a:r>
            <a:r>
              <a:rPr lang="en-GB" i="1" dirty="0"/>
              <a:t>font</a:t>
            </a:r>
            <a:r>
              <a:rPr lang="en-GB" i="0" dirty="0"/>
              <a:t> in a mathematical context.</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Here, students are introduced to four new vocabulary items:</a:t>
            </a:r>
            <a:r>
              <a:rPr lang="en-GB" i="1" dirty="0"/>
              <a:t> </a:t>
            </a:r>
            <a:r>
              <a:rPr lang="en-GB" i="0" dirty="0"/>
              <a:t>plus [19], </a:t>
            </a:r>
            <a:r>
              <a:rPr lang="en-GB" i="0" dirty="0" err="1"/>
              <a:t>moins</a:t>
            </a:r>
            <a:r>
              <a:rPr lang="en-GB" i="0" dirty="0"/>
              <a:t> [62], </a:t>
            </a:r>
            <a:r>
              <a:rPr lang="en-GB" i="0" dirty="0" err="1"/>
              <a:t>multipli</a:t>
            </a:r>
            <a:r>
              <a:rPr lang="fr-FR" sz="1200" b="0" i="0" dirty="0">
                <a:solidFill>
                  <a:schemeClr val="accent1">
                    <a:lumMod val="50000"/>
                  </a:schemeClr>
                </a:solidFill>
                <a:latin typeface="Century Gothic" panose="020B0502020202020204" pitchFamily="34" charset="0"/>
              </a:rPr>
              <a:t>é</a:t>
            </a:r>
            <a:r>
              <a:rPr lang="en-GB" i="0" dirty="0"/>
              <a:t> par [1982/21] and </a:t>
            </a:r>
            <a:r>
              <a:rPr lang="en-GB" i="0" dirty="0" err="1"/>
              <a:t>divis</a:t>
            </a:r>
            <a:r>
              <a:rPr lang="fr-FR" sz="1200" b="0" i="0" dirty="0">
                <a:solidFill>
                  <a:schemeClr val="accent1">
                    <a:lumMod val="50000"/>
                  </a:schemeClr>
                </a:solidFill>
                <a:latin typeface="Century Gothic" panose="020B0502020202020204" pitchFamily="34" charset="0"/>
              </a:rPr>
              <a:t>é</a:t>
            </a:r>
            <a:r>
              <a:rPr lang="en-GB" b="0" i="0" dirty="0"/>
              <a:t> </a:t>
            </a:r>
            <a:r>
              <a:rPr lang="en-GB" i="0" dirty="0"/>
              <a:t>par [1567/21]. Though students should be able to work out the meaning from context, teachers should clarify definitions of these words (in particular </a:t>
            </a:r>
            <a:r>
              <a:rPr lang="en-GB" i="1" dirty="0" err="1"/>
              <a:t>moins</a:t>
            </a:r>
            <a:r>
              <a:rPr lang="en-GB" i="0" dirty="0"/>
              <a:t> and </a:t>
            </a:r>
            <a:r>
              <a:rPr lang="en-GB" i="1" dirty="0"/>
              <a:t>par</a:t>
            </a:r>
            <a:r>
              <a:rPr lang="en-GB" i="0" dirty="0"/>
              <a:t>, which are not cognates) and practise pronunciation in preparation for the speaking exercise which follows.</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Students read the questions on this example slide, and write the answers only, in full words, in their books.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i="0" dirty="0"/>
              <a:t>2/ Teacher elicits answers by asking e.g. </a:t>
            </a:r>
            <a:r>
              <a:rPr lang="fr-FR" sz="1200" i="1" dirty="0">
                <a:solidFill>
                  <a:schemeClr val="accent1">
                    <a:lumMod val="50000"/>
                  </a:schemeClr>
                </a:solidFill>
                <a:latin typeface="Century Gothic" panose="020B0502020202020204" pitchFamily="34" charset="0"/>
              </a:rPr>
              <a:t>Combien font deux </a:t>
            </a:r>
            <a:r>
              <a:rPr lang="fr-FR" sz="1200" b="0" i="1" dirty="0">
                <a:solidFill>
                  <a:schemeClr val="accent1">
                    <a:lumMod val="50000"/>
                  </a:schemeClr>
                </a:solidFill>
                <a:latin typeface="Century Gothic" panose="020B0502020202020204" pitchFamily="34" charset="0"/>
              </a:rPr>
              <a:t>plus </a:t>
            </a:r>
            <a:r>
              <a:rPr lang="fr-FR" sz="1200" i="1" dirty="0">
                <a:solidFill>
                  <a:schemeClr val="accent1">
                    <a:lumMod val="50000"/>
                  </a:schemeClr>
                </a:solidFill>
                <a:latin typeface="Century Gothic" panose="020B0502020202020204" pitchFamily="34" charset="0"/>
              </a:rPr>
              <a:t>deux? </a:t>
            </a: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respond</a:t>
            </a:r>
            <a:r>
              <a:rPr lang="fr-FR" sz="1200" i="0" dirty="0">
                <a:solidFill>
                  <a:schemeClr val="accent1">
                    <a:lumMod val="50000"/>
                  </a:schemeClr>
                </a:solidFill>
                <a:latin typeface="Century Gothic" panose="020B0502020202020204" pitchFamily="34" charset="0"/>
              </a:rPr>
              <a:t> e.g. </a:t>
            </a:r>
            <a:r>
              <a:rPr lang="fr-FR" sz="1200" b="0" i="1" dirty="0">
                <a:solidFill>
                  <a:schemeClr val="accent1">
                    <a:lumMod val="50000"/>
                  </a:schemeClr>
                </a:solidFill>
                <a:latin typeface="Century Gothic" panose="020B0502020202020204" pitchFamily="34" charset="0"/>
              </a:rPr>
              <a:t>Deux plus deux font </a:t>
            </a:r>
            <a:r>
              <a:rPr lang="fr-FR" sz="1200" b="0" i="1" dirty="0">
                <a:solidFill>
                  <a:srgbClr val="EE6000"/>
                </a:solidFill>
                <a:latin typeface="Century Gothic" panose="020B0502020202020204" pitchFamily="34" charset="0"/>
              </a:rPr>
              <a:t>quatre</a:t>
            </a:r>
            <a:r>
              <a:rPr lang="fr-FR" sz="1200" b="0" i="1" dirty="0">
                <a:solidFill>
                  <a:schemeClr val="accent1">
                    <a:lumMod val="50000"/>
                  </a:schemeClr>
                </a:solidFill>
                <a:latin typeface="Century Gothic" panose="020B0502020202020204" pitchFamily="34" charset="0"/>
              </a:rPr>
              <a:t>!</a:t>
            </a:r>
          </a:p>
          <a:p>
            <a:pPr marL="0" lvl="0" indent="0" algn="l" rtl="0">
              <a:spcBef>
                <a:spcPts val="0"/>
              </a:spcBef>
              <a:spcAft>
                <a:spcPts val="0"/>
              </a:spcAft>
              <a:buNone/>
            </a:pPr>
            <a:r>
              <a:rPr lang="en-GB" i="0" dirty="0"/>
              <a:t>3/ </a:t>
            </a:r>
            <a:r>
              <a:rPr lang="en-GB" b="0" i="0" dirty="0"/>
              <a:t>T</a:t>
            </a:r>
            <a:r>
              <a:rPr lang="en-GB" i="0" dirty="0"/>
              <a:t>eacher distributes the </a:t>
            </a:r>
            <a:r>
              <a:rPr lang="en-GB" b="1" i="0" dirty="0"/>
              <a:t>grammar role cards</a:t>
            </a:r>
            <a:r>
              <a:rPr lang="en-GB" b="0" i="0" dirty="0"/>
              <a:t>, uploaded with this sequence on the resource portals. </a:t>
            </a:r>
            <a:r>
              <a:rPr lang="en-GB" i="0" dirty="0"/>
              <a:t>Students work in </a:t>
            </a:r>
            <a:r>
              <a:rPr lang="en-GB" b="1" i="0" dirty="0"/>
              <a:t>pairs. </a:t>
            </a:r>
            <a:endParaRPr lang="en-GB" i="0" dirty="0"/>
          </a:p>
          <a:p>
            <a:pPr marL="0" lvl="0" indent="0" algn="l" rtl="0">
              <a:spcBef>
                <a:spcPts val="0"/>
              </a:spcBef>
              <a:spcAft>
                <a:spcPts val="0"/>
              </a:spcAft>
              <a:buNone/>
            </a:pPr>
            <a:r>
              <a:rPr lang="en-GB" i="0" dirty="0"/>
              <a:t>4/ Students take it in turns to read the questions on their card, and write the answers to their partners’ questions, in full words, in their books.</a:t>
            </a:r>
          </a:p>
          <a:p>
            <a:pPr marL="0" lvl="0" indent="0" algn="l" rtl="0">
              <a:spcBef>
                <a:spcPts val="0"/>
              </a:spcBef>
              <a:spcAft>
                <a:spcPts val="0"/>
              </a:spcAft>
              <a:buNone/>
            </a:pPr>
            <a:r>
              <a:rPr lang="en-GB" i="0" dirty="0"/>
              <a:t>5/ The answers are discussed on the next slide.</a:t>
            </a: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Transcripts</a:t>
            </a:r>
            <a:br>
              <a:rPr lang="en-GB" b="1" dirty="0"/>
            </a:br>
            <a:endParaRPr lang="en-GB" b="1" dirty="0"/>
          </a:p>
          <a:p>
            <a:pPr marL="0" lvl="0" indent="0" algn="l" rtl="0">
              <a:spcBef>
                <a:spcPts val="0"/>
              </a:spcBef>
              <a:spcAft>
                <a:spcPts val="0"/>
              </a:spcAft>
              <a:buNone/>
            </a:pPr>
            <a:r>
              <a:rPr lang="en-GB" b="1" dirty="0" err="1"/>
              <a:t>Partenaire</a:t>
            </a:r>
            <a:r>
              <a:rPr lang="en-GB" b="1" dirty="0"/>
              <a:t> A</a:t>
            </a:r>
          </a:p>
          <a:p>
            <a:pPr marL="0" lvl="0" indent="0" algn="l" rtl="0">
              <a:spcBef>
                <a:spcPts val="0"/>
              </a:spcBef>
              <a:spcAft>
                <a:spcPts val="0"/>
              </a:spcAft>
              <a:buNone/>
            </a:pPr>
            <a:r>
              <a:rPr lang="fr-FR" dirty="0"/>
              <a:t>Combien font sept multiplié par un?</a:t>
            </a:r>
            <a:br>
              <a:rPr lang="fr-FR" dirty="0"/>
            </a:br>
            <a:r>
              <a:rPr lang="fr-FR" dirty="0"/>
              <a:t>Combien font cinq plus trois?</a:t>
            </a:r>
            <a:br>
              <a:rPr lang="fr-FR" dirty="0"/>
            </a:br>
            <a:r>
              <a:rPr lang="fr-FR" dirty="0"/>
              <a:t>Combien font douze moins deux?</a:t>
            </a:r>
            <a:br>
              <a:rPr lang="fr-FR" dirty="0"/>
            </a:br>
            <a:r>
              <a:rPr lang="fr-FR" dirty="0"/>
              <a:t>Combien font </a:t>
            </a:r>
            <a:r>
              <a:rPr lang="fr-FR" sz="1200" dirty="0">
                <a:solidFill>
                  <a:schemeClr val="accent1">
                    <a:lumMod val="50000"/>
                  </a:schemeClr>
                </a:solidFill>
                <a:latin typeface="Century Gothic" panose="020B0502020202020204" pitchFamily="34" charset="0"/>
              </a:rPr>
              <a:t>huit </a:t>
            </a:r>
            <a:r>
              <a:rPr lang="fr-FR" sz="1200" b="0" dirty="0">
                <a:solidFill>
                  <a:schemeClr val="accent1">
                    <a:lumMod val="50000"/>
                  </a:schemeClr>
                </a:solidFill>
                <a:latin typeface="Century Gothic" panose="020B0502020202020204" pitchFamily="34" charset="0"/>
              </a:rPr>
              <a:t>divisé par </a:t>
            </a:r>
            <a:r>
              <a:rPr lang="fr-FR" sz="1200" dirty="0">
                <a:solidFill>
                  <a:schemeClr val="accent1">
                    <a:lumMod val="50000"/>
                  </a:schemeClr>
                </a:solidFill>
                <a:latin typeface="Century Gothic" panose="020B0502020202020204" pitchFamily="34" charset="0"/>
              </a:rPr>
              <a:t>quatre?</a:t>
            </a:r>
            <a:endParaRPr lang="fr-FR"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err="1"/>
              <a:t>Partenaire</a:t>
            </a:r>
            <a:r>
              <a:rPr lang="en-GB" b="1" dirty="0"/>
              <a:t> B</a:t>
            </a:r>
          </a:p>
          <a:p>
            <a:pPr marL="0" lvl="0" indent="0" algn="l" rtl="0">
              <a:spcBef>
                <a:spcPts val="0"/>
              </a:spcBef>
              <a:spcAft>
                <a:spcPts val="0"/>
              </a:spcAft>
              <a:buNone/>
            </a:pPr>
            <a:r>
              <a:rPr lang="fr-FR" dirty="0"/>
              <a:t>Combien font </a:t>
            </a:r>
            <a:r>
              <a:rPr lang="fr-FR" sz="1200" dirty="0">
                <a:solidFill>
                  <a:schemeClr val="accent1">
                    <a:lumMod val="50000"/>
                  </a:schemeClr>
                </a:solidFill>
                <a:latin typeface="Century Gothic" panose="020B0502020202020204" pitchFamily="34" charset="0"/>
              </a:rPr>
              <a:t>douze </a:t>
            </a:r>
            <a:r>
              <a:rPr lang="fr-FR" sz="1200" b="0" dirty="0">
                <a:solidFill>
                  <a:schemeClr val="accent1">
                    <a:lumMod val="50000"/>
                  </a:schemeClr>
                </a:solidFill>
                <a:latin typeface="Century Gothic" panose="020B0502020202020204" pitchFamily="34" charset="0"/>
              </a:rPr>
              <a:t>divisé par </a:t>
            </a:r>
            <a:r>
              <a:rPr lang="fr-FR" sz="1200" dirty="0">
                <a:solidFill>
                  <a:schemeClr val="accent1">
                    <a:lumMod val="50000"/>
                  </a:schemeClr>
                </a:solidFill>
                <a:latin typeface="Century Gothic" panose="020B0502020202020204" pitchFamily="34" charset="0"/>
              </a:rPr>
              <a:t>six?</a:t>
            </a:r>
            <a:br>
              <a:rPr lang="fr-FR" dirty="0"/>
            </a:br>
            <a:r>
              <a:rPr lang="fr-FR" dirty="0"/>
              <a:t>Combien font trois plus quatre?</a:t>
            </a:r>
            <a:br>
              <a:rPr lang="fr-FR" dirty="0"/>
            </a:br>
            <a:r>
              <a:rPr lang="fr-FR" dirty="0"/>
              <a:t>Combien font cinq multiplié par deux?</a:t>
            </a:r>
            <a:br>
              <a:rPr lang="fr-FR" dirty="0"/>
            </a:br>
            <a:r>
              <a:rPr lang="fr-FR" dirty="0"/>
              <a:t>Combien font </a:t>
            </a:r>
            <a:r>
              <a:rPr lang="fr-FR" sz="1200" dirty="0">
                <a:solidFill>
                  <a:schemeClr val="accent1">
                    <a:lumMod val="50000"/>
                  </a:schemeClr>
                </a:solidFill>
                <a:latin typeface="Century Gothic" panose="020B0502020202020204" pitchFamily="34" charset="0"/>
              </a:rPr>
              <a:t>onze moins trois?</a:t>
            </a:r>
            <a:endParaRPr lang="fr-F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1564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Teacher to elicit choral answers in full sentences by asking </a:t>
            </a:r>
            <a:r>
              <a:rPr lang="fr-FR" sz="1200" i="1" dirty="0">
                <a:solidFill>
                  <a:schemeClr val="accent1">
                    <a:lumMod val="50000"/>
                  </a:schemeClr>
                </a:solidFill>
                <a:latin typeface="Century Gothic" panose="020B0502020202020204" pitchFamily="34" charset="0"/>
              </a:rPr>
              <a:t>Combien font …</a:t>
            </a:r>
          </a:p>
          <a:p>
            <a:pPr marL="0" lvl="0" indent="0" algn="l" rtl="0">
              <a:spcBef>
                <a:spcPts val="0"/>
              </a:spcBef>
              <a:spcAft>
                <a:spcPts val="0"/>
              </a:spcAft>
              <a:buNone/>
            </a:pPr>
            <a:endParaRPr lang="fr-FR" sz="1200" i="1" dirty="0">
              <a:solidFill>
                <a:schemeClr val="accent1">
                  <a:lumMod val="50000"/>
                </a:schemeClr>
              </a:solidFill>
              <a:latin typeface="Century Gothic" panose="020B0502020202020204" pitchFamily="34" charset="0"/>
            </a:endParaRPr>
          </a:p>
          <a:p>
            <a:pPr marL="0" lvl="0" indent="0" algn="l" rtl="0">
              <a:spcBef>
                <a:spcPts val="0"/>
              </a:spcBef>
              <a:spcAft>
                <a:spcPts val="0"/>
              </a:spcAft>
              <a:buNone/>
            </a:pPr>
            <a:r>
              <a:rPr lang="fr-FR" sz="1200" i="0" dirty="0" err="1">
                <a:solidFill>
                  <a:schemeClr val="accent1">
                    <a:lumMod val="50000"/>
                  </a:schemeClr>
                </a:solidFill>
                <a:latin typeface="Century Gothic" panose="020B0502020202020204" pitchFamily="34" charset="0"/>
              </a:rPr>
              <a:t>Answers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revealed</a:t>
            </a:r>
            <a:r>
              <a:rPr lang="fr-FR" sz="1200" i="0" dirty="0">
                <a:solidFill>
                  <a:schemeClr val="accent1">
                    <a:lumMod val="50000"/>
                  </a:schemeClr>
                </a:solidFill>
                <a:latin typeface="Century Gothic" panose="020B0502020202020204" pitchFamily="34" charset="0"/>
              </a:rPr>
              <a:t> on clicks.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824853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This vocabulary practice and short written exercise revises uses of </a:t>
            </a:r>
            <a:r>
              <a:rPr lang="en-GB" i="1" dirty="0"/>
              <a:t>faire</a:t>
            </a:r>
            <a:r>
              <a:rPr lang="en-GB" i="0" dirty="0"/>
              <a:t>, and prepares students for the spoken and written activity which follows.</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Teacher to elicit pronunciation and revise definitions by pointing at each picture and asking e.g. </a:t>
            </a:r>
            <a:r>
              <a:rPr lang="en-GB" i="1" dirty="0"/>
              <a:t>Comment </a:t>
            </a:r>
            <a:r>
              <a:rPr lang="en-GB" i="1" dirty="0" err="1"/>
              <a:t>dit</a:t>
            </a:r>
            <a:r>
              <a:rPr lang="en-GB" i="1" dirty="0"/>
              <a:t>-on ‘going shopping’ </a:t>
            </a:r>
            <a:r>
              <a:rPr lang="en-GB" i="1" dirty="0" err="1"/>
              <a:t>en</a:t>
            </a:r>
            <a:r>
              <a:rPr lang="en-GB" i="1" dirty="0"/>
              <a:t> </a:t>
            </a:r>
            <a:r>
              <a:rPr lang="en-GB" i="1" dirty="0" err="1"/>
              <a:t>français</a:t>
            </a:r>
            <a:r>
              <a:rPr lang="en-GB" i="1" dirty="0"/>
              <a:t>?</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778515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This spoken and written exercise brings together all three new forms of </a:t>
            </a:r>
            <a:r>
              <a:rPr lang="en-GB" i="1" dirty="0"/>
              <a:t>faire</a:t>
            </a:r>
            <a:r>
              <a:rPr lang="en-GB" i="0" dirty="0"/>
              <a:t> learned this week.</a:t>
            </a:r>
          </a:p>
          <a:p>
            <a:pPr marL="0" lvl="0" indent="0" algn="l" rtl="0">
              <a:spcBef>
                <a:spcPts val="0"/>
              </a:spcBef>
              <a:spcAft>
                <a:spcPts val="0"/>
              </a:spcAft>
              <a:buNone/>
            </a:pPr>
            <a:endParaRPr lang="en-GB" i="0" dirty="0"/>
          </a:p>
          <a:p>
            <a:pPr marL="0" lvl="0" indent="0" algn="l" rtl="0">
              <a:spcBef>
                <a:spcPts val="0"/>
              </a:spcBef>
              <a:spcAft>
                <a:spcPts val="0"/>
              </a:spcAft>
              <a:buNone/>
            </a:pPr>
            <a:r>
              <a:rPr lang="en-GB" i="0" dirty="0"/>
              <a:t>1/ In preparation for the exercise, teacher should work through the example here, drawing attention to question formation with </a:t>
            </a:r>
            <a:r>
              <a:rPr lang="en-GB" i="1" dirty="0"/>
              <a:t>quoi</a:t>
            </a:r>
            <a:r>
              <a:rPr lang="en-GB" i="0" dirty="0"/>
              <a:t>.</a:t>
            </a:r>
          </a:p>
          <a:p>
            <a:pPr marL="0" lvl="0" indent="0" algn="l" rtl="0">
              <a:spcBef>
                <a:spcPts val="0"/>
              </a:spcBef>
              <a:spcAft>
                <a:spcPts val="0"/>
              </a:spcAft>
              <a:buNone/>
            </a:pPr>
            <a:r>
              <a:rPr lang="en-GB" i="0" dirty="0"/>
              <a:t>2/ Students write a an example sentence in the third person plural using the information given. Teacher to remind students that names of two or more people (e.g. Sophie et Michel here) also require the third person plural form.</a:t>
            </a:r>
          </a:p>
          <a:p>
            <a:pPr marL="0" lvl="0" indent="0" algn="l" rtl="0">
              <a:spcBef>
                <a:spcPts val="0"/>
              </a:spcBef>
              <a:spcAft>
                <a:spcPts val="0"/>
              </a:spcAft>
              <a:buNone/>
            </a:pPr>
            <a:r>
              <a:rPr lang="en-GB" i="0" dirty="0"/>
              <a:t>3/ Teacher reveals the answer, and practises pronunciation.</a:t>
            </a:r>
          </a:p>
          <a:p>
            <a:pPr marL="0" lvl="0" indent="0" algn="l" rtl="0">
              <a:spcBef>
                <a:spcPts val="0"/>
              </a:spcBef>
              <a:spcAft>
                <a:spcPts val="0"/>
              </a:spcAft>
              <a:buNone/>
            </a:pPr>
            <a:r>
              <a:rPr lang="en-GB" i="0" dirty="0"/>
              <a:t>4/ Working in pairs, students choose three activities from the previous slide that they will do at the weekend, and prepare sentences with </a:t>
            </a:r>
            <a:r>
              <a:rPr lang="en-GB" i="1" dirty="0"/>
              <a:t>nous</a:t>
            </a:r>
            <a:r>
              <a:rPr lang="en-GB" i="0" dirty="0"/>
              <a:t>.</a:t>
            </a:r>
          </a:p>
          <a:p>
            <a:pPr marL="0" lvl="0" indent="0" algn="l" rtl="0">
              <a:spcBef>
                <a:spcPts val="0"/>
              </a:spcBef>
              <a:spcAft>
                <a:spcPts val="0"/>
              </a:spcAft>
              <a:buNone/>
            </a:pPr>
            <a:r>
              <a:rPr lang="en-GB" i="0" dirty="0"/>
              <a:t>5/ Students then ask three other pairs, using the </a:t>
            </a:r>
            <a:r>
              <a:rPr lang="en-GB" i="1" dirty="0" err="1"/>
              <a:t>vous</a:t>
            </a:r>
            <a:r>
              <a:rPr lang="en-GB" i="1" dirty="0"/>
              <a:t> </a:t>
            </a:r>
            <a:r>
              <a:rPr lang="en-GB" i="0" dirty="0"/>
              <a:t>form, about their weekend plans.</a:t>
            </a:r>
          </a:p>
          <a:p>
            <a:pPr marL="0" lvl="0" indent="0" algn="l" rtl="0">
              <a:spcBef>
                <a:spcPts val="0"/>
              </a:spcBef>
              <a:spcAft>
                <a:spcPts val="0"/>
              </a:spcAft>
              <a:buNone/>
            </a:pPr>
            <a:r>
              <a:rPr lang="en-GB" i="0" dirty="0"/>
              <a:t>6/ Students write sentences in the third person plural describing what their classmates are doing at the weekend.</a:t>
            </a:r>
          </a:p>
          <a:p>
            <a:pPr marL="0" lvl="0" indent="0" algn="l" rtl="0">
              <a:spcBef>
                <a:spcPts val="0"/>
              </a:spcBef>
              <a:spcAft>
                <a:spcPts val="0"/>
              </a:spcAft>
              <a:buNone/>
            </a:pPr>
            <a:r>
              <a:rPr lang="en-GB" i="0" dirty="0"/>
              <a:t>7/ Teacher to elicit examples from the class, by choosing a pair and asking e.g. </a:t>
            </a:r>
            <a:r>
              <a:rPr lang="en-GB" i="1" dirty="0"/>
              <a:t>Sophie et Michael font quoi le weekend</a:t>
            </a:r>
            <a:r>
              <a:rPr lang="en-GB" i="0" dirty="0"/>
              <a:t>? The next slide provides a blank template for the teacher to gather class responses.</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122003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Blank slide for teacher to write class examples from the previous exercise.</a:t>
            </a:r>
            <a:endParaRPr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2051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make lists (in English) recording what </a:t>
            </a:r>
            <a:r>
              <a:rPr lang="en-GB" sz="1200" dirty="0" err="1">
                <a:solidFill>
                  <a:schemeClr val="accent1">
                    <a:lumMod val="50000"/>
                  </a:schemeClr>
                </a:solidFill>
                <a:latin typeface="Century Gothic" panose="020B0502020202020204" pitchFamily="34" charset="0"/>
              </a:rPr>
              <a:t>Léa’s</a:t>
            </a:r>
            <a:r>
              <a:rPr lang="en-GB" sz="1200" dirty="0">
                <a:solidFill>
                  <a:schemeClr val="accent1">
                    <a:lumMod val="50000"/>
                  </a:schemeClr>
                </a:solidFill>
                <a:latin typeface="Century Gothic" panose="020B0502020202020204" pitchFamily="34" charset="0"/>
              </a:rPr>
              <a:t> class and Amir’s class are doing at school.</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 elicits responses by asking e.g. </a:t>
            </a:r>
            <a:r>
              <a:rPr lang="en-GB" b="0" i="1" dirty="0"/>
              <a:t>Qui fait des </a:t>
            </a:r>
            <a:r>
              <a:rPr lang="en-GB" b="0" i="1" dirty="0" err="1"/>
              <a:t>exercices</a:t>
            </a:r>
            <a:r>
              <a:rPr lang="en-GB" b="0" i="1" dirty="0"/>
              <a:t> de maths? </a:t>
            </a:r>
            <a:r>
              <a:rPr lang="en-GB" b="0" i="0" dirty="0"/>
              <a:t>Students respond chorally, e.g. </a:t>
            </a:r>
            <a:r>
              <a:rPr lang="en-GB" b="0" i="1" dirty="0"/>
              <a:t>La </a:t>
            </a:r>
            <a:r>
              <a:rPr lang="en-GB" b="0" i="1" dirty="0" err="1"/>
              <a:t>classe</a:t>
            </a:r>
            <a:r>
              <a:rPr lang="en-GB" b="0" i="1" dirty="0"/>
              <a:t> de </a:t>
            </a:r>
            <a:r>
              <a:rPr lang="en-GB" b="0" i="1" dirty="0" err="1"/>
              <a:t>Léa</a:t>
            </a:r>
            <a:r>
              <a:rPr lang="en-GB" b="0" i="1" dirty="0"/>
              <a:t> fait des </a:t>
            </a:r>
            <a:r>
              <a:rPr lang="en-GB" b="0" i="1" dirty="0" err="1"/>
              <a:t>exercices</a:t>
            </a:r>
            <a:r>
              <a:rPr lang="en-GB" b="0" i="1" dirty="0"/>
              <a:t> de maths. (</a:t>
            </a:r>
            <a:r>
              <a:rPr lang="en-GB" b="1" i="0" dirty="0"/>
              <a:t>NB </a:t>
            </a:r>
            <a:r>
              <a:rPr lang="en-GB" b="0" i="0" dirty="0"/>
              <a:t>– point out to students that </a:t>
            </a:r>
            <a:r>
              <a:rPr lang="en-GB" b="0" i="1" dirty="0"/>
              <a:t>la </a:t>
            </a:r>
            <a:r>
              <a:rPr lang="en-GB" b="0" i="1" dirty="0" err="1"/>
              <a:t>classe</a:t>
            </a:r>
            <a:r>
              <a:rPr lang="en-GB" b="0" i="1" dirty="0"/>
              <a:t> </a:t>
            </a:r>
            <a:r>
              <a:rPr lang="en-GB" b="0" i="0" dirty="0"/>
              <a:t>takes the third person singular form </a:t>
            </a:r>
            <a:r>
              <a:rPr lang="en-GB" b="0" i="1" dirty="0"/>
              <a:t>fait</a:t>
            </a:r>
            <a:r>
              <a:rPr lang="en-GB" b="0" i="0" dirty="0"/>
              <a:t>).</a:t>
            </a:r>
            <a:endParaRPr lang="en-GB"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revealed on clicks. After revealing the answer, teaching to draw attention to the usage of </a:t>
            </a:r>
            <a:r>
              <a:rPr lang="en-GB" b="0" i="1" dirty="0"/>
              <a:t>quoi</a:t>
            </a:r>
            <a:r>
              <a:rPr lang="en-GB" b="0" i="0" dirty="0"/>
              <a:t> (after the verb). The speech bubble draws explicit attention to the word order here, and teacher should continue to point it out throughout the sequence, whenever it occurs. Students will use the construction in oral activities later in this sequence.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exercise contains the cognate </a:t>
            </a:r>
            <a:r>
              <a:rPr lang="en-GB" b="0" i="1" dirty="0"/>
              <a:t>maths </a:t>
            </a:r>
            <a:r>
              <a:rPr lang="en-GB" b="0" i="0" dirty="0"/>
              <a:t>[3438] to illustrate further uses of </a:t>
            </a:r>
            <a:r>
              <a:rPr lang="en-GB" b="0" i="1" dirty="0"/>
              <a:t>faire</a:t>
            </a:r>
            <a:r>
              <a:rPr lang="en-GB" b="0" i="0" dirty="0"/>
              <a:t>. Cognates </a:t>
            </a:r>
            <a:r>
              <a:rPr lang="fr-FR" sz="1200" i="1" dirty="0">
                <a:solidFill>
                  <a:schemeClr val="accent1">
                    <a:lumMod val="50000"/>
                  </a:schemeClr>
                </a:solidFill>
                <a:latin typeface="Century Gothic" panose="020B0502020202020204" pitchFamily="34" charset="0"/>
              </a:rPr>
              <a:t>compliqué </a:t>
            </a:r>
            <a:r>
              <a:rPr lang="fr-FR" sz="1200" i="0" dirty="0">
                <a:solidFill>
                  <a:schemeClr val="accent1">
                    <a:lumMod val="50000"/>
                  </a:schemeClr>
                </a:solidFill>
                <a:latin typeface="Century Gothic" panose="020B0502020202020204" pitchFamily="34" charset="0"/>
              </a:rPr>
              <a:t>[3324], </a:t>
            </a:r>
            <a:r>
              <a:rPr lang="fr-FR" sz="1200" i="1" dirty="0">
                <a:solidFill>
                  <a:schemeClr val="accent1">
                    <a:lumMod val="50000"/>
                  </a:schemeClr>
                </a:solidFill>
                <a:latin typeface="Century Gothic" panose="020B0502020202020204" pitchFamily="34" charset="0"/>
              </a:rPr>
              <a:t>scolaire</a:t>
            </a:r>
            <a:r>
              <a:rPr lang="fr-FR" sz="1200" i="0" dirty="0">
                <a:solidFill>
                  <a:schemeClr val="accent1">
                    <a:lumMod val="50000"/>
                  </a:schemeClr>
                </a:solidFill>
                <a:latin typeface="Century Gothic" panose="020B0502020202020204" pitchFamily="34" charset="0"/>
              </a:rPr>
              <a:t> [1993], </a:t>
            </a:r>
            <a:r>
              <a:rPr lang="fr-FR" sz="1200" i="1" dirty="0">
                <a:solidFill>
                  <a:schemeClr val="accent1">
                    <a:lumMod val="50000"/>
                  </a:schemeClr>
                </a:solidFill>
                <a:latin typeface="Century Gothic" panose="020B0502020202020204" pitchFamily="34" charset="0"/>
              </a:rPr>
              <a:t>injuste</a:t>
            </a:r>
            <a:r>
              <a:rPr lang="fr-FR" sz="1200" i="0" dirty="0">
                <a:solidFill>
                  <a:schemeClr val="accent1">
                    <a:lumMod val="50000"/>
                  </a:schemeClr>
                </a:solidFill>
                <a:latin typeface="Century Gothic" panose="020B0502020202020204" pitchFamily="34" charset="0"/>
              </a:rPr>
              <a:t> [2575] and </a:t>
            </a:r>
            <a:r>
              <a:rPr lang="fr-FR" sz="1200" i="1" dirty="0">
                <a:solidFill>
                  <a:schemeClr val="accent1">
                    <a:lumMod val="50000"/>
                  </a:schemeClr>
                </a:solidFill>
                <a:latin typeface="Century Gothic" panose="020B0502020202020204" pitchFamily="34" charset="0"/>
              </a:rPr>
              <a:t>comparaison </a:t>
            </a:r>
            <a:r>
              <a:rPr lang="fr-FR" sz="1200" i="0" dirty="0">
                <a:solidFill>
                  <a:schemeClr val="accent1">
                    <a:lumMod val="50000"/>
                  </a:schemeClr>
                </a:solidFill>
                <a:latin typeface="Century Gothic" panose="020B0502020202020204" pitchFamily="34" charset="0"/>
              </a:rPr>
              <a:t>[2244], </a:t>
            </a:r>
            <a:r>
              <a:rPr lang="fr-FR" sz="1200" i="1" dirty="0">
                <a:solidFill>
                  <a:schemeClr val="accent1">
                    <a:lumMod val="50000"/>
                  </a:schemeClr>
                </a:solidFill>
                <a:latin typeface="Century Gothic" panose="020B0502020202020204" pitchFamily="34" charset="0"/>
              </a:rPr>
              <a:t>fin </a:t>
            </a:r>
            <a:r>
              <a:rPr lang="fr-FR" sz="1200" i="0" dirty="0">
                <a:solidFill>
                  <a:schemeClr val="accent1">
                    <a:lumMod val="50000"/>
                  </a:schemeClr>
                </a:solidFill>
                <a:latin typeface="Century Gothic" panose="020B0502020202020204" pitchFamily="34" charset="0"/>
              </a:rPr>
              <a:t>[111] and </a:t>
            </a:r>
            <a:r>
              <a:rPr lang="fr-FR" sz="1200" i="1" dirty="0">
                <a:solidFill>
                  <a:schemeClr val="accent1">
                    <a:lumMod val="50000"/>
                  </a:schemeClr>
                </a:solidFill>
                <a:latin typeface="Century Gothic" panose="020B0502020202020204" pitchFamily="34" charset="0"/>
              </a:rPr>
              <a:t>cours </a:t>
            </a:r>
            <a:r>
              <a:rPr lang="fr-FR" sz="1200" i="0" dirty="0">
                <a:solidFill>
                  <a:schemeClr val="accent1">
                    <a:lumMod val="50000"/>
                  </a:schemeClr>
                </a:solidFill>
                <a:latin typeface="Century Gothic" panose="020B0502020202020204" pitchFamily="34" charset="0"/>
              </a:rPr>
              <a:t>[169] </a:t>
            </a:r>
            <a:r>
              <a:rPr lang="fr-FR" sz="1200" i="0" dirty="0" err="1">
                <a:solidFill>
                  <a:schemeClr val="accent1">
                    <a:lumMod val="50000"/>
                  </a:schemeClr>
                </a:solidFill>
                <a:latin typeface="Century Gothic" panose="020B0502020202020204" pitchFamily="34" charset="0"/>
              </a:rPr>
              <a:t>also</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appear</a:t>
            </a:r>
            <a:r>
              <a:rPr lang="fr-FR" sz="1200" i="0" dirty="0">
                <a:solidFill>
                  <a:schemeClr val="accent1">
                    <a:lumMod val="50000"/>
                  </a:schemeClr>
                </a:solidFill>
                <a:latin typeface="Century Gothic" panose="020B0502020202020204" pitchFamily="34" charset="0"/>
              </a:rPr>
              <a:t>. Teacher to </a:t>
            </a:r>
            <a:r>
              <a:rPr lang="fr-FR" sz="1200" i="0" dirty="0" err="1">
                <a:solidFill>
                  <a:schemeClr val="accent1">
                    <a:lumMod val="50000"/>
                  </a:schemeClr>
                </a:solidFill>
                <a:latin typeface="Century Gothic" panose="020B0502020202020204" pitchFamily="34" charset="0"/>
              </a:rPr>
              <a:t>clarify</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meaning</a:t>
            </a:r>
            <a:r>
              <a:rPr lang="fr-FR" sz="1200" i="0" dirty="0">
                <a:solidFill>
                  <a:schemeClr val="accent1">
                    <a:lumMod val="50000"/>
                  </a:schemeClr>
                </a:solidFill>
                <a:latin typeface="Century Gothic" panose="020B0502020202020204" pitchFamily="34" charset="0"/>
              </a:rPr>
              <a:t> and </a:t>
            </a:r>
            <a:r>
              <a:rPr lang="fr-FR" sz="1200" i="0" dirty="0" err="1">
                <a:solidFill>
                  <a:schemeClr val="accent1">
                    <a:lumMod val="50000"/>
                  </a:schemeClr>
                </a:solidFill>
                <a:latin typeface="Century Gothic" panose="020B0502020202020204" pitchFamily="34" charset="0"/>
              </a:rPr>
              <a:t>practise</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pronunciation</a:t>
            </a:r>
            <a:r>
              <a:rPr lang="fr-FR" sz="1200" i="0" dirty="0">
                <a:solidFill>
                  <a:schemeClr val="accent1">
                    <a:lumMod val="50000"/>
                  </a:schemeClr>
                </a:solidFill>
                <a:latin typeface="Century Gothic" panose="020B0502020202020204" pitchFamily="34" charset="0"/>
              </a:rPr>
              <a:t> of </a:t>
            </a:r>
            <a:r>
              <a:rPr lang="fr-FR" sz="1200" i="0" dirty="0" err="1">
                <a:solidFill>
                  <a:schemeClr val="accent1">
                    <a:lumMod val="50000"/>
                  </a:schemeClr>
                </a:solidFill>
                <a:latin typeface="Century Gothic" panose="020B0502020202020204" pitchFamily="34" charset="0"/>
              </a:rPr>
              <a:t>these</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words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may</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need</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some</a:t>
            </a:r>
            <a:r>
              <a:rPr lang="fr-FR" sz="1200" i="0" dirty="0">
                <a:solidFill>
                  <a:schemeClr val="accent1">
                    <a:lumMod val="50000"/>
                  </a:schemeClr>
                </a:solidFill>
                <a:latin typeface="Century Gothic" panose="020B0502020202020204" pitchFamily="34" charset="0"/>
              </a:rPr>
              <a:t> help </a:t>
            </a:r>
            <a:r>
              <a:rPr lang="fr-FR" sz="1200" i="0" dirty="0" err="1">
                <a:solidFill>
                  <a:schemeClr val="accent1">
                    <a:lumMod val="50000"/>
                  </a:schemeClr>
                </a:solidFill>
                <a:latin typeface="Century Gothic" panose="020B0502020202020204" pitchFamily="34" charset="0"/>
              </a:rPr>
              <a:t>working</a:t>
            </a:r>
            <a:r>
              <a:rPr lang="fr-FR" sz="1200" i="0" dirty="0">
                <a:solidFill>
                  <a:schemeClr val="accent1">
                    <a:lumMod val="50000"/>
                  </a:schemeClr>
                </a:solidFill>
                <a:latin typeface="Century Gothic" panose="020B0502020202020204" pitchFamily="34" charset="0"/>
              </a:rPr>
              <a:t> out the </a:t>
            </a:r>
            <a:r>
              <a:rPr lang="fr-FR" sz="1200" i="0" dirty="0" err="1">
                <a:solidFill>
                  <a:schemeClr val="accent1">
                    <a:lumMod val="50000"/>
                  </a:schemeClr>
                </a:solidFill>
                <a:latin typeface="Century Gothic" panose="020B0502020202020204" pitchFamily="34" charset="0"/>
              </a:rPr>
              <a:t>meaning</a:t>
            </a:r>
            <a:r>
              <a:rPr lang="fr-FR" sz="1200" i="0" dirty="0">
                <a:solidFill>
                  <a:schemeClr val="accent1">
                    <a:lumMod val="50000"/>
                  </a:schemeClr>
                </a:solidFill>
                <a:latin typeface="Century Gothic" panose="020B0502020202020204" pitchFamily="34" charset="0"/>
              </a:rPr>
              <a:t> of </a:t>
            </a:r>
            <a:r>
              <a:rPr lang="fr-FR" sz="1200" i="1" dirty="0">
                <a:solidFill>
                  <a:schemeClr val="accent1">
                    <a:lumMod val="50000"/>
                  </a:schemeClr>
                </a:solidFill>
                <a:latin typeface="Century Gothic" panose="020B0502020202020204" pitchFamily="34" charset="0"/>
              </a:rPr>
              <a:t>les fêtes de fin des cours.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b="0" i="0"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have met the </a:t>
            </a:r>
            <a:r>
              <a:rPr lang="fr-FR" sz="1200" i="0" dirty="0" err="1">
                <a:solidFill>
                  <a:schemeClr val="accent1">
                    <a:lumMod val="50000"/>
                  </a:schemeClr>
                </a:solidFill>
                <a:latin typeface="Century Gothic" panose="020B0502020202020204" pitchFamily="34" charset="0"/>
              </a:rPr>
              <a:t>verb</a:t>
            </a:r>
            <a:r>
              <a:rPr lang="fr-FR" sz="1200" i="0" dirty="0">
                <a:solidFill>
                  <a:schemeClr val="accent1">
                    <a:lumMod val="50000"/>
                  </a:schemeClr>
                </a:solidFill>
                <a:latin typeface="Century Gothic" panose="020B0502020202020204" pitchFamily="34" charset="0"/>
              </a:rPr>
              <a:t> </a:t>
            </a:r>
            <a:r>
              <a:rPr lang="fr-FR" sz="1200" i="1" dirty="0">
                <a:solidFill>
                  <a:schemeClr val="accent1">
                    <a:lumMod val="50000"/>
                  </a:schemeClr>
                </a:solidFill>
                <a:latin typeface="Century Gothic" panose="020B0502020202020204" pitchFamily="34" charset="0"/>
              </a:rPr>
              <a:t>travailler</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previously</a:t>
            </a:r>
            <a:r>
              <a:rPr lang="fr-FR" sz="1200" i="0" dirty="0">
                <a:solidFill>
                  <a:schemeClr val="accent1">
                    <a:lumMod val="50000"/>
                  </a:schemeClr>
                </a:solidFill>
                <a:latin typeface="Century Gothic" panose="020B0502020202020204" pitchFamily="34" charset="0"/>
              </a:rPr>
              <a:t>, but have not </a:t>
            </a:r>
            <a:r>
              <a:rPr lang="fr-FR" sz="1200" i="0" dirty="0" err="1">
                <a:solidFill>
                  <a:schemeClr val="accent1">
                    <a:lumMod val="50000"/>
                  </a:schemeClr>
                </a:solidFill>
                <a:latin typeface="Century Gothic" panose="020B0502020202020204" pitchFamily="34" charset="0"/>
              </a:rPr>
              <a:t>yet</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encountered</a:t>
            </a:r>
            <a:r>
              <a:rPr lang="fr-FR" sz="1200" i="0" dirty="0">
                <a:solidFill>
                  <a:schemeClr val="accent1">
                    <a:lumMod val="50000"/>
                  </a:schemeClr>
                </a:solidFill>
                <a:latin typeface="Century Gothic" panose="020B0502020202020204" pitchFamily="34" charset="0"/>
              </a:rPr>
              <a:t> the </a:t>
            </a:r>
            <a:r>
              <a:rPr lang="fr-FR" sz="1200" i="0" dirty="0" err="1">
                <a:solidFill>
                  <a:schemeClr val="accent1">
                    <a:lumMod val="50000"/>
                  </a:schemeClr>
                </a:solidFill>
                <a:latin typeface="Century Gothic" panose="020B0502020202020204" pitchFamily="34" charset="0"/>
              </a:rPr>
              <a:t>noun</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form</a:t>
            </a:r>
            <a:r>
              <a:rPr lang="fr-FR" sz="1200" i="0" dirty="0">
                <a:solidFill>
                  <a:schemeClr val="accent1">
                    <a:lumMod val="50000"/>
                  </a:schemeClr>
                </a:solidFill>
                <a:latin typeface="Century Gothic" panose="020B0502020202020204" pitchFamily="34" charset="0"/>
              </a:rPr>
              <a:t> </a:t>
            </a:r>
            <a:r>
              <a:rPr lang="fr-FR" sz="1200" i="1" dirty="0">
                <a:solidFill>
                  <a:schemeClr val="accent1">
                    <a:lumMod val="50000"/>
                  </a:schemeClr>
                </a:solidFill>
                <a:latin typeface="Century Gothic" panose="020B0502020202020204" pitchFamily="34" charset="0"/>
              </a:rPr>
              <a:t>le travail </a:t>
            </a:r>
            <a:r>
              <a:rPr lang="fr-FR" sz="1200" i="0" dirty="0">
                <a:solidFill>
                  <a:schemeClr val="accent1">
                    <a:lumMod val="50000"/>
                  </a:schemeClr>
                </a:solidFill>
                <a:latin typeface="Century Gothic" panose="020B0502020202020204" pitchFamily="34" charset="0"/>
              </a:rPr>
              <a:t>[153]. Teacher to highlight the </a:t>
            </a:r>
            <a:r>
              <a:rPr lang="fr-FR" sz="1200" i="0" dirty="0" err="1">
                <a:solidFill>
                  <a:schemeClr val="accent1">
                    <a:lumMod val="50000"/>
                  </a:schemeClr>
                </a:solidFill>
                <a:latin typeface="Century Gothic" panose="020B0502020202020204" pitchFamily="34" charset="0"/>
              </a:rPr>
              <a:t>word</a:t>
            </a:r>
            <a:r>
              <a:rPr lang="fr-FR" sz="1200" i="0" dirty="0">
                <a:solidFill>
                  <a:schemeClr val="accent1">
                    <a:lumMod val="50000"/>
                  </a:schemeClr>
                </a:solidFill>
                <a:latin typeface="Century Gothic" panose="020B0502020202020204" pitchFamily="34" charset="0"/>
              </a:rPr>
              <a:t> </a:t>
            </a:r>
            <a:r>
              <a:rPr lang="fr-FR" sz="1200" i="1" dirty="0">
                <a:solidFill>
                  <a:schemeClr val="accent1">
                    <a:lumMod val="50000"/>
                  </a:schemeClr>
                </a:solidFill>
                <a:latin typeface="Century Gothic" panose="020B0502020202020204" pitchFamily="34" charset="0"/>
              </a:rPr>
              <a:t>travail</a:t>
            </a:r>
            <a:r>
              <a:rPr lang="fr-FR" sz="1200" i="0" dirty="0">
                <a:solidFill>
                  <a:schemeClr val="accent1">
                    <a:lumMod val="50000"/>
                  </a:schemeClr>
                </a:solidFill>
                <a:latin typeface="Century Gothic" panose="020B0502020202020204" pitchFamily="34" charset="0"/>
              </a:rPr>
              <a:t> and encourage </a:t>
            </a:r>
            <a:r>
              <a:rPr lang="fr-FR" sz="1200" i="0" dirty="0" err="1">
                <a:solidFill>
                  <a:schemeClr val="accent1">
                    <a:lumMod val="50000"/>
                  </a:schemeClr>
                </a:solidFill>
                <a:latin typeface="Century Gothic" panose="020B0502020202020204" pitchFamily="34" charset="0"/>
              </a:rPr>
              <a:t>students</a:t>
            </a:r>
            <a:r>
              <a:rPr lang="fr-FR" sz="1200" i="0" dirty="0">
                <a:solidFill>
                  <a:schemeClr val="accent1">
                    <a:lumMod val="50000"/>
                  </a:schemeClr>
                </a:solidFill>
                <a:latin typeface="Century Gothic" panose="020B0502020202020204" pitchFamily="34" charset="0"/>
              </a:rPr>
              <a:t> to </a:t>
            </a:r>
            <a:r>
              <a:rPr lang="fr-FR" sz="1200" i="0" dirty="0" err="1">
                <a:solidFill>
                  <a:schemeClr val="accent1">
                    <a:lumMod val="50000"/>
                  </a:schemeClr>
                </a:solidFill>
                <a:latin typeface="Century Gothic" panose="020B0502020202020204" pitchFamily="34" charset="0"/>
              </a:rPr>
              <a:t>make</a:t>
            </a:r>
            <a:r>
              <a:rPr lang="fr-FR" sz="1200" i="0" dirty="0">
                <a:solidFill>
                  <a:schemeClr val="accent1">
                    <a:lumMod val="50000"/>
                  </a:schemeClr>
                </a:solidFill>
                <a:latin typeface="Century Gothic" panose="020B0502020202020204" pitchFamily="34" charset="0"/>
              </a:rPr>
              <a:t> connections </a:t>
            </a:r>
            <a:r>
              <a:rPr lang="fr-FR" sz="1200" i="0" dirty="0" err="1">
                <a:solidFill>
                  <a:schemeClr val="accent1">
                    <a:lumMod val="50000"/>
                  </a:schemeClr>
                </a:solidFill>
                <a:latin typeface="Century Gothic" panose="020B0502020202020204" pitchFamily="34" charset="0"/>
              </a:rPr>
              <a:t>with</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previosuly</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encountered</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vocabulary</a:t>
            </a:r>
            <a:r>
              <a:rPr lang="fr-FR" sz="1200" i="0" dirty="0">
                <a:solidFill>
                  <a:schemeClr val="accent1">
                    <a:lumMod val="50000"/>
                  </a:schemeClr>
                </a:solidFill>
                <a:latin typeface="Century Gothic" panose="020B0502020202020204" pitchFamily="34" charset="0"/>
              </a:rPr>
              <a:t> to </a:t>
            </a:r>
            <a:r>
              <a:rPr lang="fr-FR" sz="1200" i="0" dirty="0" err="1">
                <a:solidFill>
                  <a:schemeClr val="accent1">
                    <a:lumMod val="50000"/>
                  </a:schemeClr>
                </a:solidFill>
                <a:latin typeface="Century Gothic" panose="020B0502020202020204" pitchFamily="34" charset="0"/>
              </a:rPr>
              <a:t>practise</a:t>
            </a:r>
            <a:r>
              <a:rPr lang="fr-FR" sz="1200" i="0" dirty="0">
                <a:solidFill>
                  <a:schemeClr val="accent1">
                    <a:lumMod val="50000"/>
                  </a:schemeClr>
                </a:solidFill>
                <a:latin typeface="Century Gothic" panose="020B0502020202020204" pitchFamily="34" charset="0"/>
              </a:rPr>
              <a:t> </a:t>
            </a:r>
            <a:r>
              <a:rPr lang="fr-FR" sz="1200" i="0" dirty="0" err="1">
                <a:solidFill>
                  <a:schemeClr val="accent1">
                    <a:lumMod val="50000"/>
                  </a:schemeClr>
                </a:solidFill>
                <a:latin typeface="Century Gothic" panose="020B0502020202020204" pitchFamily="34" charset="0"/>
              </a:rPr>
              <a:t>linking</a:t>
            </a:r>
            <a:r>
              <a:rPr lang="fr-FR" sz="1200" i="0" dirty="0">
                <a:solidFill>
                  <a:schemeClr val="accent1">
                    <a:lumMod val="50000"/>
                  </a:schemeClr>
                </a:solidFill>
                <a:latin typeface="Century Gothic" panose="020B0502020202020204" pitchFamily="34" charset="0"/>
              </a:rPr>
              <a:t> nominal and verbal </a:t>
            </a:r>
            <a:r>
              <a:rPr lang="fr-FR" sz="1200" i="0" dirty="0" err="1">
                <a:solidFill>
                  <a:schemeClr val="accent1">
                    <a:lumMod val="50000"/>
                  </a:schemeClr>
                </a:solidFill>
                <a:latin typeface="Century Gothic" panose="020B0502020202020204" pitchFamily="34" charset="0"/>
              </a:rPr>
              <a:t>forms</a:t>
            </a:r>
            <a:r>
              <a:rPr lang="fr-FR" sz="1200" i="0" dirty="0">
                <a:solidFill>
                  <a:schemeClr val="accent1">
                    <a:lumMod val="50000"/>
                  </a:schemeClr>
                </a:solidFill>
                <a:latin typeface="Century Gothic" panose="020B0502020202020204" pitchFamily="34" charset="0"/>
              </a:rPr>
              <a:t>.</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The activity also introduces students to a French email template. Teacher to clarify the meaning of </a:t>
            </a:r>
            <a:r>
              <a:rPr lang="en-GB" b="0" i="1" dirty="0"/>
              <a:t>de</a:t>
            </a:r>
            <a:r>
              <a:rPr lang="en-GB" b="0" i="0" dirty="0"/>
              <a:t>, </a:t>
            </a:r>
            <a:r>
              <a:rPr lang="en-GB" sz="1200" i="1" dirty="0">
                <a:solidFill>
                  <a:schemeClr val="accent1">
                    <a:lumMod val="50000"/>
                  </a:schemeClr>
                </a:solidFill>
                <a:latin typeface="Century Gothic" panose="020B0502020202020204" pitchFamily="34" charset="0"/>
              </a:rPr>
              <a:t>à </a:t>
            </a:r>
            <a:r>
              <a:rPr lang="en-GB" sz="1200" i="0" dirty="0">
                <a:solidFill>
                  <a:schemeClr val="accent1">
                    <a:lumMod val="50000"/>
                  </a:schemeClr>
                </a:solidFill>
                <a:latin typeface="Century Gothic" panose="020B0502020202020204" pitchFamily="34" charset="0"/>
              </a:rPr>
              <a:t>and </a:t>
            </a:r>
            <a:r>
              <a:rPr lang="en-GB" sz="1200" i="1" dirty="0" err="1">
                <a:solidFill>
                  <a:schemeClr val="accent1">
                    <a:lumMod val="50000"/>
                  </a:schemeClr>
                </a:solidFill>
                <a:latin typeface="Century Gothic" panose="020B0502020202020204" pitchFamily="34" charset="0"/>
              </a:rPr>
              <a:t>objet</a:t>
            </a:r>
            <a:r>
              <a:rPr lang="en-GB" sz="1200" i="1" dirty="0">
                <a:solidFill>
                  <a:schemeClr val="accent1">
                    <a:lumMod val="50000"/>
                  </a:schemeClr>
                </a:solidFill>
                <a:latin typeface="Century Gothic" panose="020B0502020202020204" pitchFamily="34" charset="0"/>
              </a:rPr>
              <a:t> </a:t>
            </a:r>
            <a:r>
              <a:rPr lang="en-GB" sz="1200" i="0" u="none" dirty="0">
                <a:solidFill>
                  <a:schemeClr val="accent1">
                    <a:lumMod val="50000"/>
                  </a:schemeClr>
                </a:solidFill>
                <a:latin typeface="Century Gothic" panose="020B0502020202020204" pitchFamily="34" charset="0"/>
              </a:rPr>
              <a:t>in this context.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i="0" u="none" dirty="0">
              <a:solidFill>
                <a:schemeClr val="accent1">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dirty="0">
                <a:solidFill>
                  <a:schemeClr val="accent1">
                    <a:lumMod val="50000"/>
                  </a:schemeClr>
                </a:solidFill>
                <a:latin typeface="Century Gothic" panose="020B0502020202020204" pitchFamily="34" charset="0"/>
              </a:rPr>
              <a:t>Teacher may also wish to draw attention to the conventions of use of exclamation marks and question marks in French. Note the space before the explanation point which is different from English.</a:t>
            </a:r>
            <a:endParaRPr lang="en-GB" b="0" i="0" u="none"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54612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In this listening exercise, the third person singular and plural forms of </a:t>
            </a:r>
            <a:r>
              <a:rPr lang="en-GB" b="0" i="1" dirty="0"/>
              <a:t>faire</a:t>
            </a:r>
            <a:r>
              <a:rPr lang="en-GB" b="0" i="0" dirty="0"/>
              <a:t> are contrasted, so students practise distinguishing between the very similar </a:t>
            </a:r>
            <a:r>
              <a:rPr lang="en-GB" b="0" i="1" dirty="0"/>
              <a:t>fait</a:t>
            </a:r>
            <a:r>
              <a:rPr lang="en-GB" b="0" i="0" dirty="0"/>
              <a:t> and </a:t>
            </a:r>
            <a:r>
              <a:rPr lang="en-GB" b="0" i="1" dirty="0" err="1"/>
              <a:t>faites</a:t>
            </a:r>
            <a:r>
              <a:rPr lang="en-GB" b="0" i="1" dirty="0"/>
              <a:t>.</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Students have not yet encountered </a:t>
            </a:r>
            <a:r>
              <a:rPr lang="en-GB" b="0" i="1" dirty="0" err="1"/>
              <a:t>anniversaire</a:t>
            </a:r>
            <a:r>
              <a:rPr lang="en-GB" b="0" i="0" dirty="0"/>
              <a:t> [2043], which is a false friend. Teacher to clarify meaning.</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Two cognates (</a:t>
            </a:r>
            <a:r>
              <a:rPr lang="en-GB" sz="1200" b="0" i="0" u="none" strike="noStrike" cap="none" dirty="0">
                <a:solidFill>
                  <a:schemeClr val="dk1"/>
                </a:solidFill>
                <a:effectLst/>
                <a:latin typeface="Calibri"/>
                <a:ea typeface="Calibri"/>
                <a:cs typeface="Calibri"/>
                <a:sym typeface="Calibri"/>
              </a:rPr>
              <a:t>gâteau [4845]; sandwich [&gt;5000]) are included to illustrate further constructions with </a:t>
            </a:r>
            <a:r>
              <a:rPr lang="en-GB" sz="1200" b="0" i="1" u="none" strike="noStrike" cap="none" dirty="0">
                <a:solidFill>
                  <a:schemeClr val="dk1"/>
                </a:solidFill>
                <a:effectLst/>
                <a:latin typeface="Calibri"/>
                <a:ea typeface="Calibri"/>
                <a:cs typeface="Calibri"/>
                <a:sym typeface="Calibri"/>
              </a:rPr>
              <a:t>faire</a:t>
            </a:r>
            <a:r>
              <a:rPr lang="en-GB" sz="1200" b="0" i="0" u="none" strike="noStrike" cap="none" dirty="0">
                <a:solidFill>
                  <a:schemeClr val="dk1"/>
                </a:solidFill>
                <a:effectLst/>
                <a:latin typeface="Calibri"/>
                <a:ea typeface="Calibri"/>
                <a:cs typeface="Calibri"/>
                <a:sym typeface="Calibri"/>
              </a:rPr>
              <a:t>.</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Audio (with pronoun omitted) plays on clicking individual numbers.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t>
            </a: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a:t>
            </a: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258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Audio (including pronoun) plays on clicking individual numbers. 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 to elicit answers by asking e.g. ‘</a:t>
            </a:r>
            <a:r>
              <a:rPr lang="en-GB" b="0" i="1" dirty="0"/>
              <a:t>Qui fait la </a:t>
            </a:r>
            <a:r>
              <a:rPr lang="en-GB" b="0" i="1" dirty="0" err="1"/>
              <a:t>liste</a:t>
            </a:r>
            <a:r>
              <a:rPr lang="en-GB" b="0" i="0" dirty="0"/>
              <a:t>?’ Students respond e.g. ‘</a:t>
            </a:r>
            <a:r>
              <a:rPr lang="en-GB" b="0" i="1" dirty="0"/>
              <a:t>Raphael fait la </a:t>
            </a:r>
            <a:r>
              <a:rPr lang="en-GB" b="0" i="1"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Teacher to lead </a:t>
            </a:r>
            <a:r>
              <a:rPr lang="en-GB" b="1" i="0" dirty="0"/>
              <a:t>pronunciation practice</a:t>
            </a:r>
            <a:r>
              <a:rPr lang="en-GB" b="0" i="0" dirty="0"/>
              <a:t> so students practise the difference between </a:t>
            </a:r>
            <a:r>
              <a:rPr lang="en-GB" b="0" i="1" dirty="0"/>
              <a:t>fait</a:t>
            </a:r>
            <a:r>
              <a:rPr lang="en-GB" b="0" i="0" dirty="0"/>
              <a:t> and </a:t>
            </a:r>
            <a:r>
              <a:rPr lang="en-GB" b="0" i="1" dirty="0" err="1"/>
              <a:t>faites</a:t>
            </a:r>
            <a:r>
              <a:rPr lang="en-GB" b="0" i="0" dirty="0"/>
              <a:t>. </a:t>
            </a:r>
            <a:r>
              <a:rPr lang="en-GB" b="1" i="0" dirty="0"/>
              <a:t>NB: </a:t>
            </a:r>
            <a:r>
              <a:rPr lang="en-GB" b="0" i="0" dirty="0"/>
              <a:t>examples are chosen to avoid use of </a:t>
            </a:r>
            <a:r>
              <a:rPr lang="en-GB" b="0" i="1" dirty="0"/>
              <a:t>fait</a:t>
            </a:r>
            <a:r>
              <a:rPr lang="en-GB" b="0" i="0" dirty="0"/>
              <a:t> + indefinite article as the liaison which may occur as a result (</a:t>
            </a:r>
            <a:r>
              <a:rPr lang="en-GB" b="0" i="1" dirty="0"/>
              <a:t>fai</a:t>
            </a:r>
            <a:r>
              <a:rPr lang="en-GB" b="1" i="1" dirty="0"/>
              <a:t>t</a:t>
            </a:r>
            <a:r>
              <a:rPr lang="en-GB" b="0" i="1" dirty="0"/>
              <a:t> </a:t>
            </a:r>
            <a:r>
              <a:rPr lang="en-GB" b="1" i="1" dirty="0"/>
              <a:t>u</a:t>
            </a:r>
            <a:r>
              <a:rPr lang="en-GB" b="0" i="1" dirty="0"/>
              <a:t>n</a:t>
            </a:r>
            <a:r>
              <a:rPr lang="en-GB" b="0" i="0" dirty="0"/>
              <a:t> and </a:t>
            </a:r>
            <a:r>
              <a:rPr lang="en-GB" b="0" i="1" dirty="0" err="1"/>
              <a:t>fai</a:t>
            </a:r>
            <a:r>
              <a:rPr lang="en-GB" b="1" i="1" dirty="0" err="1"/>
              <a:t>tes</a:t>
            </a:r>
            <a:r>
              <a:rPr lang="en-GB" b="0" i="1" dirty="0"/>
              <a:t> </a:t>
            </a:r>
            <a:r>
              <a:rPr lang="en-GB" b="1" i="1" dirty="0"/>
              <a:t>u</a:t>
            </a:r>
            <a:r>
              <a:rPr lang="en-GB" b="0" i="1" dirty="0"/>
              <a:t>n</a:t>
            </a:r>
            <a:r>
              <a:rPr lang="en-GB" b="0" i="0" dirty="0"/>
              <a:t>) would make the forms of </a:t>
            </a:r>
            <a:r>
              <a:rPr lang="en-GB" b="0" i="1" dirty="0"/>
              <a:t>faire</a:t>
            </a:r>
            <a:r>
              <a:rPr lang="en-GB" b="0" i="0" dirty="0"/>
              <a:t> very hard to distinguish in a listening exercise.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la </a:t>
            </a:r>
            <a:r>
              <a:rPr lang="en-GB" b="0" i="0" dirty="0" err="1"/>
              <a:t>liste</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les </a:t>
            </a:r>
            <a:r>
              <a:rPr lang="en-GB" b="0" i="0" dirty="0" err="1"/>
              <a:t>magasins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la cuisine.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err="1"/>
              <a:t>Vous</a:t>
            </a:r>
            <a:r>
              <a:rPr lang="en-GB" b="0" i="0" dirty="0"/>
              <a:t> </a:t>
            </a:r>
            <a:r>
              <a:rPr lang="en-GB" b="0" i="0" dirty="0" err="1"/>
              <a:t>faites</a:t>
            </a:r>
            <a:r>
              <a:rPr lang="en-GB" b="0" i="0" dirty="0"/>
              <a:t> le ménage.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Raphaël fait le </a:t>
            </a:r>
            <a:r>
              <a:rPr lang="en-GB" sz="1200" b="0" i="0" u="none" strike="noStrike" cap="none" dirty="0">
                <a:solidFill>
                  <a:schemeClr val="dk1"/>
                </a:solidFill>
                <a:effectLst/>
                <a:latin typeface="Calibri"/>
                <a:ea typeface="Calibri"/>
                <a:cs typeface="Calibri"/>
                <a:sym typeface="Calibri"/>
              </a:rPr>
              <a:t>gâteau.</a:t>
            </a: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err="1">
                <a:solidFill>
                  <a:schemeClr val="dk1"/>
                </a:solidFill>
                <a:effectLst/>
                <a:latin typeface="Calibri"/>
                <a:cs typeface="Calibri"/>
                <a:sym typeface="Calibri"/>
              </a:rPr>
              <a:t>Vous</a:t>
            </a:r>
            <a:r>
              <a:rPr lang="en-GB" sz="1200" b="0" i="0" u="none" strike="noStrike" cap="none" dirty="0">
                <a:solidFill>
                  <a:schemeClr val="dk1"/>
                </a:solidFill>
                <a:effectLst/>
                <a:latin typeface="Calibri"/>
                <a:cs typeface="Calibri"/>
                <a:sym typeface="Calibri"/>
              </a:rPr>
              <a:t> </a:t>
            </a:r>
            <a:r>
              <a:rPr lang="en-GB" sz="1200" b="0" i="0" u="none" strike="noStrike" cap="none" dirty="0" err="1">
                <a:solidFill>
                  <a:schemeClr val="dk1"/>
                </a:solidFill>
                <a:effectLst/>
                <a:latin typeface="Calibri"/>
                <a:cs typeface="Calibri"/>
                <a:sym typeface="Calibri"/>
              </a:rPr>
              <a:t>faites</a:t>
            </a:r>
            <a:r>
              <a:rPr lang="en-GB" sz="1200" b="0" i="0" u="none" strike="noStrike" cap="none" dirty="0">
                <a:solidFill>
                  <a:schemeClr val="dk1"/>
                </a:solidFill>
                <a:effectLst/>
                <a:latin typeface="Calibri"/>
                <a:cs typeface="Calibri"/>
                <a:sym typeface="Calibri"/>
              </a:rPr>
              <a:t> </a:t>
            </a:r>
            <a:r>
              <a:rPr lang="en-GB" b="0" i="0" dirty="0"/>
              <a:t>les </a:t>
            </a:r>
            <a:r>
              <a:rPr lang="en-GB" b="0" i="0" dirty="0" err="1"/>
              <a:t>sandwichs</a:t>
            </a:r>
            <a:r>
              <a:rPr lang="en-GB" b="0" i="0" dirty="0"/>
              <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1249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Here, students revise the second person singular form </a:t>
            </a:r>
            <a:r>
              <a:rPr lang="en-GB" b="0" i="1" dirty="0" err="1"/>
              <a:t>tu</a:t>
            </a:r>
            <a:r>
              <a:rPr lang="en-GB" b="0" i="1" dirty="0"/>
              <a:t> </a:t>
            </a:r>
            <a:r>
              <a:rPr lang="en-GB" b="0" i="1" dirty="0" err="1"/>
              <a:t>fais</a:t>
            </a:r>
            <a:r>
              <a:rPr lang="en-GB" b="0" i="0" dirty="0"/>
              <a:t> and contrast it with the new first person plural form </a:t>
            </a:r>
            <a:r>
              <a:rPr lang="en-GB" b="0" i="1" dirty="0"/>
              <a:t>nous </a:t>
            </a:r>
            <a:r>
              <a:rPr lang="en-GB" b="0" i="1" dirty="0" err="1"/>
              <a:t>faisons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One new cognate, </a:t>
            </a:r>
            <a:r>
              <a:rPr lang="en-GB" b="0" i="0" dirty="0" err="1"/>
              <a:t>décoration</a:t>
            </a:r>
            <a:r>
              <a:rPr lang="en-GB" b="0" i="0" dirty="0"/>
              <a:t> [&gt;5000] is introduced.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Audio (with pronoun omitted) plays on clicking individual numbers.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841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Audio (including pronoun) plays on clicking individual numbers.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Answers revealed on clicks.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un effort.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les </a:t>
            </a:r>
            <a:r>
              <a:rPr lang="en-GB" b="0" i="0" dirty="0" err="1"/>
              <a:t>décorations</a:t>
            </a:r>
            <a:r>
              <a:rPr lang="en-GB" b="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la cuisine</a:t>
            </a:r>
            <a:r>
              <a:rPr lang="en-GB" sz="1200" b="0" i="0" u="none" strike="noStrike" cap="none" dirty="0">
                <a:solidFill>
                  <a:schemeClr val="dk1"/>
                </a:solidFill>
                <a:effectLst/>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Tu </a:t>
            </a:r>
            <a:r>
              <a:rPr lang="en-GB" b="0" i="0" dirty="0" err="1"/>
              <a:t>fais</a:t>
            </a:r>
            <a:r>
              <a:rPr lang="en-GB" b="0" i="0" dirty="0"/>
              <a:t> le lit.</a:t>
            </a:r>
            <a:endParaRPr lang="en-GB"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Calibri"/>
                <a:cs typeface="Calibri"/>
                <a:sym typeface="Calibri"/>
              </a:rPr>
              <a:t>Nous </a:t>
            </a:r>
            <a:r>
              <a:rPr lang="en-GB" sz="1200" b="0" i="0" u="none" strike="noStrike" cap="none" dirty="0" err="1">
                <a:solidFill>
                  <a:schemeClr val="dk1"/>
                </a:solidFill>
                <a:effectLst/>
                <a:latin typeface="Calibri"/>
                <a:cs typeface="Calibri"/>
                <a:sym typeface="Calibri"/>
              </a:rPr>
              <a:t>faisons</a:t>
            </a:r>
            <a:r>
              <a:rPr lang="en-GB" sz="1200" b="0" i="0" u="none" strike="noStrike" cap="none" dirty="0">
                <a:solidFill>
                  <a:schemeClr val="dk1"/>
                </a:solidFill>
                <a:effectLst/>
                <a:latin typeface="Calibri"/>
                <a:cs typeface="Calibri"/>
                <a:sym typeface="Calibri"/>
              </a:rPr>
              <a:t> </a:t>
            </a:r>
            <a:r>
              <a:rPr lang="en-GB" b="0" i="0" dirty="0" err="1"/>
              <a:t>une</a:t>
            </a:r>
            <a:r>
              <a:rPr lang="en-GB" b="0" i="0" dirty="0"/>
              <a:t> pause!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Nous </a:t>
            </a:r>
            <a:r>
              <a:rPr lang="en-GB" b="0" i="0" dirty="0" err="1"/>
              <a:t>faisons</a:t>
            </a:r>
            <a:r>
              <a:rPr lang="en-GB" b="0" i="0" dirty="0"/>
              <a:t> </a:t>
            </a:r>
            <a:r>
              <a:rPr lang="en-GB" b="0" i="0" dirty="0" err="1"/>
              <a:t>une</a:t>
            </a:r>
            <a:r>
              <a:rPr lang="en-GB" b="0" i="0" dirty="0"/>
              <a:t> </a:t>
            </a:r>
            <a:r>
              <a:rPr lang="en-GB" sz="1200" b="0" i="0" u="none" strike="noStrike" cap="none" dirty="0">
                <a:solidFill>
                  <a:schemeClr val="dk1"/>
                </a:solidFill>
                <a:effectLst/>
                <a:latin typeface="Calibri"/>
                <a:ea typeface="Calibri"/>
                <a:cs typeface="Calibri"/>
                <a:sym typeface="Calibri"/>
              </a:rPr>
              <a:t>promenade.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9394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dirty="0"/>
              <a:t>Students have had</a:t>
            </a:r>
            <a:r>
              <a:rPr lang="en-GB" baseline="0" dirty="0"/>
              <a:t> a lot of practice with pronouns </a:t>
            </a:r>
            <a:r>
              <a:rPr lang="en-GB" i="1" baseline="0" dirty="0" err="1"/>
              <a:t>ils</a:t>
            </a:r>
            <a:r>
              <a:rPr lang="en-GB" i="0" baseline="0" dirty="0"/>
              <a:t> and </a:t>
            </a:r>
            <a:r>
              <a:rPr lang="en-GB" i="1" baseline="0" dirty="0" err="1"/>
              <a:t>elles</a:t>
            </a:r>
            <a:r>
              <a:rPr lang="en-GB" i="1" baseline="0" dirty="0"/>
              <a:t> </a:t>
            </a:r>
            <a:r>
              <a:rPr lang="en-GB" i="0" baseline="0" dirty="0"/>
              <a:t>in previous weeks, so they are presented together here. Teacher to remind students of the meaning of those pronouns. Teacher to highlight that groups of named people (e.g. </a:t>
            </a:r>
            <a:r>
              <a:rPr lang="en-GB" sz="1200" dirty="0">
                <a:solidFill>
                  <a:schemeClr val="accent5">
                    <a:lumMod val="50000"/>
                  </a:schemeClr>
                </a:solidFill>
                <a:latin typeface="Century Gothic" panose="020B0502020202020204" pitchFamily="34" charset="0"/>
              </a:rPr>
              <a:t>Amir and </a:t>
            </a:r>
            <a:r>
              <a:rPr lang="en-GB" sz="1200" dirty="0" err="1">
                <a:solidFill>
                  <a:schemeClr val="accent5">
                    <a:lumMod val="50000"/>
                  </a:schemeClr>
                </a:solidFill>
                <a:latin typeface="Century Gothic" panose="020B0502020202020204" pitchFamily="34" charset="0"/>
              </a:rPr>
              <a:t>Léa</a:t>
            </a:r>
            <a:r>
              <a:rPr lang="en-GB" sz="1200" dirty="0">
                <a:solidFill>
                  <a:schemeClr val="accent5">
                    <a:lumMod val="50000"/>
                  </a:schemeClr>
                </a:solidFill>
                <a:latin typeface="Century Gothic" panose="020B0502020202020204" pitchFamily="34" charset="0"/>
              </a:rPr>
              <a:t>) also need the 3</a:t>
            </a:r>
            <a:r>
              <a:rPr lang="en-GB" sz="1200" baseline="30000" dirty="0">
                <a:solidFill>
                  <a:schemeClr val="accent5">
                    <a:lumMod val="50000"/>
                  </a:schemeClr>
                </a:solidFill>
                <a:latin typeface="Century Gothic" panose="020B0502020202020204" pitchFamily="34" charset="0"/>
              </a:rPr>
              <a:t>rd</a:t>
            </a:r>
            <a:r>
              <a:rPr lang="en-GB" sz="1200" dirty="0">
                <a:solidFill>
                  <a:schemeClr val="accent5">
                    <a:lumMod val="50000"/>
                  </a:schemeClr>
                </a:solidFill>
                <a:latin typeface="Century Gothic" panose="020B0502020202020204" pitchFamily="34" charset="0"/>
              </a:rPr>
              <a:t> person plural form.</a:t>
            </a:r>
            <a:endParaRPr lang="en-GB"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lvl="0" indent="0" algn="l" rtl="0">
              <a:spcBef>
                <a:spcPts val="0"/>
              </a:spcBef>
              <a:spcAft>
                <a:spcPts val="0"/>
              </a:spcAft>
              <a:buNone/>
            </a:pPr>
            <a:r>
              <a:rPr lang="en-GB" dirty="0"/>
              <a:t>Teacher</a:t>
            </a:r>
            <a:r>
              <a:rPr lang="en-GB" baseline="0" dirty="0"/>
              <a:t> to remind students that </a:t>
            </a:r>
            <a:r>
              <a:rPr lang="en-GB" i="1" baseline="0" dirty="0"/>
              <a:t>faire</a:t>
            </a:r>
            <a:r>
              <a:rPr lang="en-GB" i="0" baseline="0" dirty="0"/>
              <a:t> is </a:t>
            </a:r>
            <a:r>
              <a:rPr lang="en-GB" b="1" i="0" baseline="0" dirty="0"/>
              <a:t>highly irregular</a:t>
            </a:r>
            <a:r>
              <a:rPr lang="en-GB" b="0" i="0" baseline="0" dirty="0"/>
              <a:t> in French. As with </a:t>
            </a:r>
            <a:r>
              <a:rPr lang="en-GB" sz="1200" i="1" noProof="0" dirty="0" err="1">
                <a:solidFill>
                  <a:srgbClr val="EE6000"/>
                </a:solidFill>
                <a:cs typeface="Calibri" panose="020F0502020204030204" pitchFamily="34" charset="0"/>
              </a:rPr>
              <a:t>être</a:t>
            </a:r>
            <a:r>
              <a:rPr lang="en-GB" sz="1200" i="0" noProof="0" dirty="0">
                <a:solidFill>
                  <a:srgbClr val="EE6000"/>
                </a:solidFill>
                <a:cs typeface="Calibri" panose="020F0502020204030204" pitchFamily="34" charset="0"/>
              </a:rPr>
              <a:t>,</a:t>
            </a:r>
            <a:r>
              <a:rPr lang="en-GB" sz="1200" i="0" baseline="0" noProof="0" dirty="0">
                <a:solidFill>
                  <a:srgbClr val="EE6000"/>
                </a:solidFill>
                <a:cs typeface="Calibri" panose="020F0502020204030204" pitchFamily="34" charset="0"/>
              </a:rPr>
              <a:t> there is a different form for each pronoun.</a:t>
            </a:r>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Teacher to draw attention to the SFC in </a:t>
            </a:r>
            <a:r>
              <a:rPr lang="en-GB" i="1" dirty="0"/>
              <a:t>fon</a:t>
            </a:r>
            <a:r>
              <a:rPr lang="en-GB" b="1" i="1" dirty="0"/>
              <a:t>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i="0" dirty="0"/>
              <a:t>Two cognates are included here to give further examples of constructions with </a:t>
            </a:r>
            <a:r>
              <a:rPr lang="en-GB" b="0" i="1" dirty="0"/>
              <a:t>faire</a:t>
            </a:r>
            <a:r>
              <a:rPr lang="en-GB" b="0" i="0" dirty="0"/>
              <a:t>. Teacher to clarify the meaning and pronunciation of these (</a:t>
            </a:r>
            <a:r>
              <a:rPr lang="en-GB" b="0" i="1" dirty="0" err="1"/>
              <a:t>promesse</a:t>
            </a:r>
            <a:r>
              <a:rPr lang="en-GB" b="0" i="1" dirty="0"/>
              <a:t> </a:t>
            </a:r>
            <a:r>
              <a:rPr lang="en-GB" b="0" i="0" dirty="0"/>
              <a:t>[1184], </a:t>
            </a:r>
            <a:r>
              <a:rPr lang="en-GB" b="0" i="1" dirty="0"/>
              <a:t>queue </a:t>
            </a:r>
            <a:r>
              <a:rPr lang="en-GB" b="0" i="0" dirty="0"/>
              <a:t>[3255]).</a:t>
            </a:r>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61101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i="0" dirty="0"/>
              <a:t>Listen</a:t>
            </a:r>
            <a:r>
              <a:rPr lang="en-GB" i="0" baseline="0" dirty="0"/>
              <a:t> and repeat.</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i="0" baseline="0" dirty="0"/>
              <a:t>Highlight the SSC </a:t>
            </a:r>
            <a:r>
              <a:rPr lang="en-GB" i="1" baseline="0" dirty="0"/>
              <a:t>in fon</a:t>
            </a:r>
            <a:r>
              <a:rPr lang="en-GB" b="1" i="1" baseline="0" dirty="0"/>
              <a:t>t</a:t>
            </a:r>
            <a:r>
              <a:rPr lang="en-GB" i="0" baseline="0" dirty="0"/>
              <a:t>.</a:t>
            </a:r>
            <a:endParaRPr lang="en-GB" i="0" dirty="0"/>
          </a:p>
          <a:p>
            <a:pPr marL="0" lvl="0" indent="0" algn="l" rtl="0">
              <a:spcBef>
                <a:spcPts val="0"/>
              </a:spcBef>
              <a:spcAft>
                <a:spcPts val="0"/>
              </a:spcAft>
              <a:buNone/>
            </a:pPr>
            <a:endParaRPr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1438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14417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693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073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1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23929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42599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8"/>
        <p:cNvGrpSpPr/>
        <p:nvPr/>
      </p:nvGrpSpPr>
      <p:grpSpPr>
        <a:xfrm>
          <a:off x="0" y="0"/>
          <a:ext cx="0" cy="0"/>
          <a:chOff x="0" y="0"/>
          <a:chExt cx="0" cy="0"/>
        </a:xfrm>
      </p:grpSpPr>
      <p:sp>
        <p:nvSpPr>
          <p:cNvPr id="19" name="Google Shape;19;p1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859833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20"/>
        <p:cNvGrpSpPr/>
        <p:nvPr/>
      </p:nvGrpSpPr>
      <p:grpSpPr>
        <a:xfrm>
          <a:off x="0" y="0"/>
          <a:ext cx="0" cy="0"/>
          <a:chOff x="0" y="0"/>
          <a:chExt cx="0" cy="0"/>
        </a:xfrm>
      </p:grpSpPr>
    </p:spTree>
    <p:extLst>
      <p:ext uri="{BB962C8B-B14F-4D97-AF65-F5344CB8AC3E}">
        <p14:creationId xmlns:p14="http://schemas.microsoft.com/office/powerpoint/2010/main" val="169812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21"/>
        <p:cNvGrpSpPr/>
        <p:nvPr/>
      </p:nvGrpSpPr>
      <p:grpSpPr>
        <a:xfrm>
          <a:off x="0" y="0"/>
          <a:ext cx="0" cy="0"/>
          <a:chOff x="0" y="0"/>
          <a:chExt cx="0" cy="0"/>
        </a:xfrm>
      </p:grpSpPr>
      <p:sp>
        <p:nvSpPr>
          <p:cNvPr id="22" name="Google Shape;22;p2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2375596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4"/>
        <p:cNvGrpSpPr/>
        <p:nvPr/>
      </p:nvGrpSpPr>
      <p:grpSpPr>
        <a:xfrm>
          <a:off x="0" y="0"/>
          <a:ext cx="0" cy="0"/>
          <a:chOff x="0" y="0"/>
          <a:chExt cx="0" cy="0"/>
        </a:xfrm>
      </p:grpSpPr>
      <p:sp>
        <p:nvSpPr>
          <p:cNvPr id="25" name="Google Shape;25;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548808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8"/>
        <p:cNvGrpSpPr/>
        <p:nvPr/>
      </p:nvGrpSpPr>
      <p:grpSpPr>
        <a:xfrm>
          <a:off x="0" y="0"/>
          <a:ext cx="0" cy="0"/>
          <a:chOff x="0" y="0"/>
          <a:chExt cx="0" cy="0"/>
        </a:xfrm>
      </p:grpSpPr>
      <p:sp>
        <p:nvSpPr>
          <p:cNvPr id="29" name="Google Shape;29;p2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2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2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2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29376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765909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503994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5"/>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128277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2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206601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27"/>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7"/>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924243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73405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84558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522208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19215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2578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88286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60581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2882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04524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9316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7832440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04/05/2020</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85062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350014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78140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562587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6134510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04/05/2020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77464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04/05/2020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0027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37777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04/05/2020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0400246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355943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04/05/2020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5122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048662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04/05/2020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280621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297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70171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131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6996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04/05/2020</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46532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829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307903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320624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04/05/2020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04002637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audio" Target="../media/audio26.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audio" Target="../media/audio25.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audio" Target="../media/audio26.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audio" Target="../media/audio27.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audio" Target="../media/audio28.wav"/></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audio" Target="../media/audio29.wav"/></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audio" Target="../media/audio30.wav"/></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audio" Target="../media/audio31.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audio" Target="../media/audio32.wav"/></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audio" Target="../media/audio33.wav"/></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audio" Target="../media/audio34.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8.png"/><Relationship Id="rId12"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audio" Target="../media/audio36.wav"/><Relationship Id="rId11" Type="http://schemas.openxmlformats.org/officeDocument/2006/relationships/image" Target="../media/image11.png"/><Relationship Id="rId5" Type="http://schemas.openxmlformats.org/officeDocument/2006/relationships/image" Target="../media/image9.png"/><Relationship Id="rId15" Type="http://schemas.openxmlformats.org/officeDocument/2006/relationships/image" Target="../media/image24.png"/><Relationship Id="rId10" Type="http://schemas.openxmlformats.org/officeDocument/2006/relationships/image" Target="../media/image23.png"/><Relationship Id="rId4" Type="http://schemas.openxmlformats.org/officeDocument/2006/relationships/audio" Target="../media/audio35.wav"/><Relationship Id="rId9" Type="http://schemas.openxmlformats.org/officeDocument/2006/relationships/image" Target="../media/image10.pn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8.pn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10.png"/><Relationship Id="rId9" Type="http://schemas.openxmlformats.org/officeDocument/2006/relationships/image" Target="../media/image23.png"/><Relationship Id="rId1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audio" Target="../media/audio2.wav"/><Relationship Id="rId2" Type="http://schemas.openxmlformats.org/officeDocument/2006/relationships/notesSlide" Target="../notesSlides/notesSlide4.xml"/><Relationship Id="rId16" Type="http://schemas.openxmlformats.org/officeDocument/2006/relationships/audio" Target="../media/audio6.wav"/><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audio" Target="../media/audio1.wav"/><Relationship Id="rId5" Type="http://schemas.openxmlformats.org/officeDocument/2006/relationships/image" Target="../media/image7.png"/><Relationship Id="rId15" Type="http://schemas.openxmlformats.org/officeDocument/2006/relationships/audio" Target="../media/audio5.wav"/><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audio" Target="../media/audio4.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audio" Target="../media/audio8.wav"/><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audio" Target="../media/audio7.wav"/><Relationship Id="rId17" Type="http://schemas.openxmlformats.org/officeDocument/2006/relationships/audio" Target="../media/audio12.wav"/><Relationship Id="rId2" Type="http://schemas.openxmlformats.org/officeDocument/2006/relationships/notesSlide" Target="../notesSlides/notesSlide5.xml"/><Relationship Id="rId16" Type="http://schemas.openxmlformats.org/officeDocument/2006/relationships/audio" Target="../media/audio11.wav"/><Relationship Id="rId1" Type="http://schemas.openxmlformats.org/officeDocument/2006/relationships/slideLayout" Target="../slideLayouts/slideLayout2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audio" Target="../media/audio10.wav"/><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audio" Target="../media/audio9.wav"/></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17.wav"/><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audio" Target="../media/audio16.wav"/><Relationship Id="rId2" Type="http://schemas.openxmlformats.org/officeDocument/2006/relationships/notesSlide" Target="../notesSlides/notesSlide6.xml"/><Relationship Id="rId16" Type="http://schemas.openxmlformats.org/officeDocument/2006/relationships/image" Target="../media/image18.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audio" Target="../media/audio15.wav"/><Relationship Id="rId5" Type="http://schemas.openxmlformats.org/officeDocument/2006/relationships/image" Target="../media/image14.png"/><Relationship Id="rId15" Type="http://schemas.openxmlformats.org/officeDocument/2006/relationships/image" Target="../media/image17.png"/><Relationship Id="rId10" Type="http://schemas.openxmlformats.org/officeDocument/2006/relationships/audio" Target="../media/audio14.wav"/><Relationship Id="rId4" Type="http://schemas.openxmlformats.org/officeDocument/2006/relationships/image" Target="../media/image7.png"/><Relationship Id="rId9" Type="http://schemas.openxmlformats.org/officeDocument/2006/relationships/audio" Target="../media/audio13.wav"/><Relationship Id="rId14" Type="http://schemas.openxmlformats.org/officeDocument/2006/relationships/audio" Target="../media/audio18.wav"/></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audio" Target="../media/audio23.wav"/><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audio" Target="../media/audio22.wav"/><Relationship Id="rId17" Type="http://schemas.openxmlformats.org/officeDocument/2006/relationships/image" Target="../media/image18.png"/><Relationship Id="rId2" Type="http://schemas.openxmlformats.org/officeDocument/2006/relationships/notesSlide" Target="../notesSlides/notesSlide7.xml"/><Relationship Id="rId16" Type="http://schemas.openxmlformats.org/officeDocument/2006/relationships/image" Target="../media/image17.png"/><Relationship Id="rId1" Type="http://schemas.openxmlformats.org/officeDocument/2006/relationships/slideLayout" Target="../slideLayouts/slideLayout24.xml"/><Relationship Id="rId6" Type="http://schemas.openxmlformats.org/officeDocument/2006/relationships/image" Target="../media/image9.png"/><Relationship Id="rId11" Type="http://schemas.openxmlformats.org/officeDocument/2006/relationships/audio" Target="../media/audio21.wav"/><Relationship Id="rId5" Type="http://schemas.openxmlformats.org/officeDocument/2006/relationships/image" Target="../media/image13.png"/><Relationship Id="rId15" Type="http://schemas.openxmlformats.org/officeDocument/2006/relationships/image" Target="../media/image14.png"/><Relationship Id="rId10" Type="http://schemas.openxmlformats.org/officeDocument/2006/relationships/audio" Target="../media/audio20.wav"/><Relationship Id="rId4" Type="http://schemas.openxmlformats.org/officeDocument/2006/relationships/image" Target="../media/image7.png"/><Relationship Id="rId9" Type="http://schemas.openxmlformats.org/officeDocument/2006/relationships/audio" Target="../media/audio19.wav"/><Relationship Id="rId14" Type="http://schemas.openxmlformats.org/officeDocument/2006/relationships/audio" Target="../media/audio24.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audio" Target="../media/audio2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143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 name="Title 1">
            <a:extLst>
              <a:ext uri="{FF2B5EF4-FFF2-40B4-BE49-F238E27FC236}">
                <a16:creationId xmlns:a16="http://schemas.microsoft.com/office/drawing/2014/main" id="{5044CCBB-4163-804F-A894-CFAA691F0EAD}"/>
              </a:ext>
            </a:extLst>
          </p:cNvPr>
          <p:cNvSpPr>
            <a:spLocks noGrp="1"/>
          </p:cNvSpPr>
          <p:nvPr>
            <p:ph type="ctrTitle"/>
          </p:nvPr>
        </p:nvSpPr>
        <p:spPr>
          <a:xfrm>
            <a:off x="182548" y="2033492"/>
            <a:ext cx="5545979" cy="1671669"/>
          </a:xfrm>
        </p:spPr>
        <p:txBody>
          <a:bodyPr>
            <a:normAutofit/>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br>
              <a:rPr lang="en-GB" sz="4000" b="1" dirty="0">
                <a:solidFill>
                  <a:prstClr val="white"/>
                </a:solidFill>
                <a:latin typeface="Century Gothic" panose="020B0502020202020204" pitchFamily="34" charset="0"/>
                <a:ea typeface="+mn-ea"/>
                <a:cs typeface="+mn-cs"/>
              </a:rPr>
            </a:br>
            <a:endParaRPr lang="en-US" dirty="0"/>
          </a:p>
        </p:txBody>
      </p:sp>
      <p:sp>
        <p:nvSpPr>
          <p:cNvPr id="6" name="Subtitle 5">
            <a:extLst>
              <a:ext uri="{FF2B5EF4-FFF2-40B4-BE49-F238E27FC236}">
                <a16:creationId xmlns:a16="http://schemas.microsoft.com/office/drawing/2014/main" id="{04EEAAF6-8224-B84C-9791-2E52851ED7E8}"/>
              </a:ext>
            </a:extLst>
          </p:cNvPr>
          <p:cNvSpPr>
            <a:spLocks noGrp="1"/>
          </p:cNvSpPr>
          <p:nvPr>
            <p:ph type="subTitle" idx="1"/>
          </p:nvPr>
        </p:nvSpPr>
        <p:spPr>
          <a:xfrm>
            <a:off x="227215" y="2877280"/>
            <a:ext cx="9144000" cy="1655762"/>
          </a:xfrm>
        </p:spPr>
        <p:txBody>
          <a:bodyPr/>
          <a:lstStyle/>
          <a:p>
            <a:pPr lvl="0" algn="l">
              <a:lnSpc>
                <a:spcPct val="100000"/>
              </a:lnSpc>
              <a:spcBef>
                <a:spcPts val="0"/>
              </a:spcBef>
            </a:pPr>
            <a:r>
              <a:rPr lang="en-GB" sz="3200" dirty="0">
                <a:solidFill>
                  <a:prstClr val="white"/>
                </a:solidFill>
                <a:latin typeface="Century Gothic" panose="020B0502020202020204" pitchFamily="34" charset="0"/>
              </a:rPr>
              <a:t>Plural forms of FAIRE</a:t>
            </a:r>
            <a:endParaRPr lang="en-GB" dirty="0">
              <a:solidFill>
                <a:prstClr val="white"/>
              </a:solidFill>
              <a:latin typeface="Century Gothic" panose="020B0502020202020204" pitchFamily="34" charset="0"/>
            </a:endParaRPr>
          </a:p>
          <a:p>
            <a:endParaRPr lang="en-US" dirty="0"/>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266807" y="515343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Term 2.1 - Week 4</a:t>
            </a:r>
          </a:p>
        </p:txBody>
      </p:sp>
      <p:sp>
        <p:nvSpPr>
          <p:cNvPr id="16" name="Title 3">
            <a:extLst>
              <a:ext uri="{FF2B5EF4-FFF2-40B4-BE49-F238E27FC236}">
                <a16:creationId xmlns:a16="http://schemas.microsoft.com/office/drawing/2014/main" id="{C0508B9B-5891-4D3C-9F6E-ECDA43B43AC2}"/>
              </a:ext>
            </a:extLst>
          </p:cNvPr>
          <p:cNvSpPr txBox="1">
            <a:spLocks/>
          </p:cNvSpPr>
          <p:nvPr/>
        </p:nvSpPr>
        <p:spPr>
          <a:xfrm>
            <a:off x="294412" y="6008293"/>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GB" sz="1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Natalie Finlayson / Emma Marsden / Rachel Hawkes</a:t>
            </a:r>
          </a:p>
          <a:p>
            <a:pPr marL="0" marR="0" lvl="0" indent="0" algn="l" defTabSz="914400" rtl="0" eaLnBrk="1" fontAlgn="auto" latinLnBrk="0" hangingPunct="1">
              <a:lnSpc>
                <a:spcPct val="90000"/>
              </a:lnSpc>
              <a:spcBef>
                <a:spcPct val="0"/>
              </a:spcBef>
              <a:spcAft>
                <a:spcPts val="0"/>
              </a:spcAft>
              <a:buClrTx/>
              <a:buSzTx/>
              <a:buFont typeface="Arial"/>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GB" sz="1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Date updated: </a:t>
            </a:r>
            <a:r>
              <a:rPr lang="en-GB" sz="1400" dirty="0">
                <a:solidFill>
                  <a:srgbClr val="FFFFFF"/>
                </a:solidFill>
                <a:latin typeface="Century Gothic"/>
                <a:ea typeface="Century Gothic"/>
                <a:cs typeface="Century Gothic"/>
                <a:sym typeface="Century Gothic"/>
              </a:rPr>
              <a:t>04/05</a:t>
            </a:r>
            <a:r>
              <a:rPr kumimoji="0" lang="en-GB" sz="14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358062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1942214" y="1646330"/>
            <a:ext cx="7724986"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11" name="Action Button: Forward or Next 10">
            <a:hlinkClick r:id="" action="ppaction://noaction" highlightClick="1">
              <a:snd r:embed="rId4" name="elles f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spTree>
    <p:extLst>
      <p:ext uri="{BB962C8B-B14F-4D97-AF65-F5344CB8AC3E}">
        <p14:creationId xmlns:p14="http://schemas.microsoft.com/office/powerpoint/2010/main" val="21805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3055088" y="1646330"/>
            <a:ext cx="547131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11" name="Action Button: Forward or Next 10">
            <a:hlinkClick r:id="" action="ppaction://noaction" highlightClick="1">
              <a:snd r:embed="rId4" name="ils f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spTree>
    <p:extLst>
      <p:ext uri="{BB962C8B-B14F-4D97-AF65-F5344CB8AC3E}">
        <p14:creationId xmlns:p14="http://schemas.microsoft.com/office/powerpoint/2010/main" val="29625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1942214" y="1646330"/>
            <a:ext cx="7724986"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s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11" name="Action Button: Forward or Next 10">
            <a:hlinkClick r:id="" action="ppaction://noaction" highlightClick="1">
              <a:snd r:embed="rId4" name="elles f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spTree>
    <p:extLst>
      <p:ext uri="{BB962C8B-B14F-4D97-AF65-F5344CB8AC3E}">
        <p14:creationId xmlns:p14="http://schemas.microsoft.com/office/powerpoint/2010/main" val="122537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3079522" y="1776544"/>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rien</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4" name="ils font rien.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9" y="3266187"/>
            <a:ext cx="76115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do/are doing nothing.</a:t>
            </a:r>
          </a:p>
        </p:txBody>
      </p:sp>
      <p:sp>
        <p:nvSpPr>
          <p:cNvPr id="11" name="TextBox 10">
            <a:extLst>
              <a:ext uri="{FF2B5EF4-FFF2-40B4-BE49-F238E27FC236}">
                <a16:creationId xmlns:a16="http://schemas.microsoft.com/office/drawing/2014/main" id="{C81060EA-B24E-49B3-ACA3-AD43D82A9902}"/>
              </a:ext>
            </a:extLst>
          </p:cNvPr>
          <p:cNvSpPr txBox="1"/>
          <p:nvPr/>
        </p:nvSpPr>
        <p:spPr>
          <a:xfrm>
            <a:off x="9760689" y="4654223"/>
            <a:ext cx="1950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Tree>
    <p:extLst>
      <p:ext uri="{BB962C8B-B14F-4D97-AF65-F5344CB8AC3E}">
        <p14:creationId xmlns:p14="http://schemas.microsoft.com/office/powerpoint/2010/main" val="2698236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25750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fête</a:t>
            </a:r>
            <a:endPar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7" name="Action Button: Forward or Next 6">
            <a:hlinkClick r:id="" action="ppaction://noaction" highlightClick="1">
              <a:snd r:embed="rId4" name="ils font une fêt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8"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have/are having a party.</a:t>
            </a:r>
          </a:p>
        </p:txBody>
      </p:sp>
      <p:pic>
        <p:nvPicPr>
          <p:cNvPr id="12" name="Picture 4" descr="Balloons Clip Art">
            <a:extLst>
              <a:ext uri="{FF2B5EF4-FFF2-40B4-BE49-F238E27FC236}">
                <a16:creationId xmlns:a16="http://schemas.microsoft.com/office/drawing/2014/main" id="{C5A81E77-F2D7-4B2B-889B-8EBC7A6287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28788" y="4577862"/>
            <a:ext cx="1303275" cy="135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0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368489" y="1776544"/>
            <a:ext cx="11293242"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50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5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français</a:t>
            </a:r>
            <a:r>
              <a:rPr kumimoji="0" lang="en-GB" sz="5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sp>
        <p:nvSpPr>
          <p:cNvPr id="7" name="Action Button: Forward or Next 6">
            <a:hlinkClick r:id="" action="ppaction://noaction" highlightClick="1">
              <a:snd r:embed="rId4" name="elles font des exercises de français.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904214" y="3029711"/>
            <a:ext cx="8264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 (f) are doing French exercises.</a:t>
            </a:r>
          </a:p>
        </p:txBody>
      </p:sp>
      <p:grpSp>
        <p:nvGrpSpPr>
          <p:cNvPr id="9" name="Group 8"/>
          <p:cNvGrpSpPr/>
          <p:nvPr/>
        </p:nvGrpSpPr>
        <p:grpSpPr>
          <a:xfrm>
            <a:off x="8764463" y="4270342"/>
            <a:ext cx="2897268" cy="1881897"/>
            <a:chOff x="8764463" y="4270342"/>
            <a:chExt cx="2897268" cy="1881897"/>
          </a:xfrm>
        </p:grpSpPr>
        <p:pic>
          <p:nvPicPr>
            <p:cNvPr id="2050" name="Picture 2" descr="Book, Isolated, Open Book, Empty, Paper, Black, Wh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4463" y="4270342"/>
              <a:ext cx="2897268" cy="18818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58216" y="4777390"/>
              <a:ext cx="101809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1. je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2.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tu</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3.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fait</a:t>
              </a:r>
            </a:p>
          </p:txBody>
        </p:sp>
        <p:sp>
          <p:nvSpPr>
            <p:cNvPr id="13" name="TextBox 12"/>
            <p:cNvSpPr txBox="1"/>
            <p:nvPr/>
          </p:nvSpPr>
          <p:spPr>
            <a:xfrm>
              <a:off x="10213097" y="4568447"/>
              <a:ext cx="13482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4. nous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faisons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5.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vous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faites</a:t>
              </a: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6. </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ils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a:t>
              </a:r>
              <a:r>
                <a:rPr kumimoji="0" lang="en-GB" sz="1200" b="0" i="0" u="none" strike="noStrike" kern="0" cap="none" spc="0" normalizeH="0" baseline="0" noProof="0" dirty="0" err="1">
                  <a:ln>
                    <a:noFill/>
                  </a:ln>
                  <a:solidFill>
                    <a:srgbClr val="5B9BD5">
                      <a:lumMod val="50000"/>
                    </a:srgbClr>
                  </a:solidFill>
                  <a:effectLst/>
                  <a:uLnTx/>
                  <a:uFillTx/>
                  <a:latin typeface="Lucida Handwriting" panose="03010101010101010101" pitchFamily="66" charset="0"/>
                  <a:cs typeface="Arial"/>
                  <a:sym typeface="Arial"/>
                </a:rPr>
                <a:t>elles</a:t>
              </a:r>
              <a:r>
                <a:rPr kumimoji="0" lang="en-GB" sz="12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font</a:t>
              </a:r>
            </a:p>
          </p:txBody>
        </p:sp>
        <p:sp>
          <p:nvSpPr>
            <p:cNvPr id="8" name="TextBox 7"/>
            <p:cNvSpPr txBox="1"/>
            <p:nvPr/>
          </p:nvSpPr>
          <p:spPr>
            <a:xfrm>
              <a:off x="9066366" y="4397482"/>
              <a:ext cx="10284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400" b="0"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FAIRE</a:t>
              </a:r>
            </a:p>
          </p:txBody>
        </p:sp>
      </p:grpSp>
    </p:spTree>
    <p:extLst>
      <p:ext uri="{BB962C8B-B14F-4D97-AF65-F5344CB8AC3E}">
        <p14:creationId xmlns:p14="http://schemas.microsoft.com/office/powerpoint/2010/main" val="271003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1601973" y="1811960"/>
            <a:ext cx="9862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effort.</a:t>
            </a:r>
          </a:p>
        </p:txBody>
      </p:sp>
      <p:sp>
        <p:nvSpPr>
          <p:cNvPr id="7" name="Action Button: Forward or Next 6">
            <a:hlinkClick r:id="" action="ppaction://noaction" highlightClick="1">
              <a:snd r:embed="rId4" name="elles font un effor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413754"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make/are making an effort.</a:t>
            </a:r>
          </a:p>
        </p:txBody>
      </p:sp>
      <p:pic>
        <p:nvPicPr>
          <p:cNvPr id="11" name="Picture 2" descr="Muscles Clip Art">
            <a:extLst>
              <a:ext uri="{FF2B5EF4-FFF2-40B4-BE49-F238E27FC236}">
                <a16:creationId xmlns:a16="http://schemas.microsoft.com/office/drawing/2014/main" id="{C1798A90-4248-486E-917E-552FC33E9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6961" y="4600061"/>
            <a:ext cx="951748" cy="1308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91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2065884" y="1849581"/>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cuisine.</a:t>
            </a:r>
          </a:p>
        </p:txBody>
      </p:sp>
      <p:sp>
        <p:nvSpPr>
          <p:cNvPr id="7" name="Action Button: Forward or Next 6">
            <a:hlinkClick r:id="" action="ppaction://noaction" highlightClick="1">
              <a:snd r:embed="rId4" name="ils font la cuisin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633494" y="3205735"/>
            <a:ext cx="858085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do/are doing the cooking.</a:t>
            </a:r>
          </a:p>
        </p:txBody>
      </p:sp>
      <p:pic>
        <p:nvPicPr>
          <p:cNvPr id="12" name="Picture 8" descr="Cooking Pans Glove Clip Art">
            <a:extLst>
              <a:ext uri="{FF2B5EF4-FFF2-40B4-BE49-F238E27FC236}">
                <a16:creationId xmlns:a16="http://schemas.microsoft.com/office/drawing/2014/main" id="{16234963-FD50-49D1-898C-257124D586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1548" y="4489124"/>
            <a:ext cx="1941963" cy="1404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043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2076141" y="1873788"/>
            <a:ext cx="84430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un gâteau.</a:t>
            </a:r>
          </a:p>
        </p:txBody>
      </p:sp>
      <p:sp>
        <p:nvSpPr>
          <p:cNvPr id="7" name="Action Button: Forward or Next 6">
            <a:hlinkClick r:id="" action="ppaction://noaction" highlightClick="1">
              <a:snd r:embed="rId4" name="ils font un gateau.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8" y="3266187"/>
            <a:ext cx="864464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make/are </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making</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 cake.</a:t>
            </a:r>
          </a:p>
        </p:txBody>
      </p:sp>
      <p:pic>
        <p:nvPicPr>
          <p:cNvPr id="11" name="Picture 2" descr="Birthday Cake 2 Clip Art">
            <a:extLst>
              <a:ext uri="{FF2B5EF4-FFF2-40B4-BE49-F238E27FC236}">
                <a16:creationId xmlns:a16="http://schemas.microsoft.com/office/drawing/2014/main" id="{2F94BC4B-D97C-4CEB-ABBA-7E71CCE2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9722" y="4644063"/>
            <a:ext cx="1249811" cy="1220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4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1226288" y="1776544"/>
            <a:ext cx="102962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queue.</a:t>
            </a:r>
          </a:p>
        </p:txBody>
      </p:sp>
      <p:sp>
        <p:nvSpPr>
          <p:cNvPr id="7" name="Action Button: Forward or Next 6">
            <a:hlinkClick r:id="" action="ppaction://noaction" highlightClick="1">
              <a:snd r:embed="rId4" name="elles font la queu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1874499" y="3266187"/>
            <a:ext cx="804922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queue / are queuing.</a:t>
            </a:r>
          </a:p>
        </p:txBody>
      </p:sp>
      <p:pic>
        <p:nvPicPr>
          <p:cNvPr id="11" name="Picture 2" descr="Waiting In Line Clip Art">
            <a:extLst>
              <a:ext uri="{FF2B5EF4-FFF2-40B4-BE49-F238E27FC236}">
                <a16:creationId xmlns:a16="http://schemas.microsoft.com/office/drawing/2014/main" id="{AB146A5A-E17B-4DD0-B5B7-08C947943F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96820" y="4541515"/>
            <a:ext cx="1680344" cy="142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grammaire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extBox 1"/>
          <p:cNvSpPr txBox="1"/>
          <p:nvPr/>
        </p:nvSpPr>
        <p:spPr>
          <a:xfrm>
            <a:off x="265081" y="1344612"/>
            <a:ext cx="11852707"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As you know, the verb </a:t>
            </a:r>
            <a:r>
              <a:rPr kumimoji="0" lang="en-GB" sz="2200" b="1" i="1"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changes form to match the subject.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Je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Tu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le lit.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Il/</a:t>
            </a:r>
            <a:r>
              <a:rPr kumimoji="0" lang="en-GB" sz="22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sym typeface="Arial"/>
              </a:rPr>
              <a:t>elle</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a:t>
            </a:r>
            <a:r>
              <a:rPr kumimoji="0" lang="en-GB" sz="2200" b="1" i="0" u="none" strike="noStrike" kern="0" cap="none" spc="0" normalizeH="0" baseline="0" noProof="0" dirty="0">
                <a:ln>
                  <a:noFill/>
                </a:ln>
                <a:solidFill>
                  <a:srgbClr val="FF6600"/>
                </a:solidFill>
                <a:effectLst/>
                <a:uLnTx/>
                <a:uFillTx/>
                <a:latin typeface="Century Gothic" panose="020B0502020202020204" pitchFamily="34" charset="0"/>
                <a:sym typeface="Arial"/>
              </a:rPr>
              <a:t>fait</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un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I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pay</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attention.		You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 the bed.	   	   He/she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makes</a:t>
            </a:r>
            <a:r>
              <a:rPr kumimoji="0" lang="en-GB" sz="2200" b="1" i="0" u="none" strike="noStrike" kern="0" cap="none" spc="0" normalizeH="0" noProof="0" dirty="0">
                <a:ln>
                  <a:noFill/>
                </a:ln>
                <a:solidFill>
                  <a:srgbClr val="EE6000"/>
                </a:solidFill>
                <a:effectLst/>
                <a:uLnTx/>
                <a:uFillTx/>
                <a:latin typeface="Century Gothic" panose="020B0502020202020204" pitchFamily="34" charset="0"/>
                <a:sym typeface="Arial"/>
              </a:rPr>
              <a:t>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an</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 effort.</a:t>
            </a:r>
          </a:p>
          <a:p>
            <a:pPr>
              <a:defRPr/>
            </a:pPr>
            <a:r>
              <a:rPr lang="en-GB" sz="2200" dirty="0">
                <a:solidFill>
                  <a:srgbClr val="4472C4">
                    <a:lumMod val="50000"/>
                  </a:srgbClr>
                </a:solidFill>
                <a:latin typeface="Century Gothic" panose="020B0502020202020204" pitchFamily="34" charset="0"/>
              </a:rPr>
              <a:t>I </a:t>
            </a:r>
            <a:r>
              <a:rPr lang="en-GB" sz="2200" b="1" dirty="0">
                <a:solidFill>
                  <a:srgbClr val="EE6000"/>
                </a:solidFill>
                <a:latin typeface="Century Gothic" panose="020B0502020202020204" pitchFamily="34" charset="0"/>
              </a:rPr>
              <a:t>am paying</a:t>
            </a:r>
            <a:r>
              <a:rPr lang="en-GB" sz="2200" dirty="0">
                <a:solidFill>
                  <a:srgbClr val="4472C4">
                    <a:lumMod val="50000"/>
                  </a:srgbClr>
                </a:solidFill>
                <a:latin typeface="Century Gothic" panose="020B0502020202020204" pitchFamily="34" charset="0"/>
              </a:rPr>
              <a:t> attention. 	You </a:t>
            </a:r>
            <a:r>
              <a:rPr lang="en-GB" sz="2200" b="1" dirty="0">
                <a:solidFill>
                  <a:srgbClr val="EE6000"/>
                </a:solidFill>
                <a:latin typeface="Century Gothic" panose="020B0502020202020204" pitchFamily="34" charset="0"/>
              </a:rPr>
              <a:t>are making </a:t>
            </a:r>
            <a:r>
              <a:rPr lang="en-GB" sz="2200" dirty="0">
                <a:solidFill>
                  <a:srgbClr val="4472C4">
                    <a:lumMod val="50000"/>
                  </a:srgbClr>
                </a:solidFill>
                <a:latin typeface="Century Gothic" panose="020B0502020202020204" pitchFamily="34" charset="0"/>
              </a:rPr>
              <a:t>the bed.	   </a:t>
            </a:r>
            <a:r>
              <a:rPr kumimoji="0" lang="en-GB" sz="2200" b="0" i="0" u="none" strike="noStrike" kern="0" cap="none" spc="0" normalizeH="0" noProof="0" dirty="0">
                <a:ln>
                  <a:noFill/>
                </a:ln>
                <a:solidFill>
                  <a:srgbClr val="4472C4">
                    <a:lumMod val="50000"/>
                  </a:srgbClr>
                </a:solidFill>
                <a:effectLst/>
                <a:uLnTx/>
                <a:uFillTx/>
                <a:latin typeface="Century Gothic" panose="020B0502020202020204" pitchFamily="34" charset="0"/>
                <a:sym typeface="Arial"/>
              </a:rPr>
              <a:t>He/she </a:t>
            </a:r>
            <a:r>
              <a:rPr lang="en-GB" sz="2200" b="1" dirty="0">
                <a:solidFill>
                  <a:srgbClr val="EE6000"/>
                </a:solidFill>
                <a:latin typeface="Century Gothic" panose="020B0502020202020204" pitchFamily="34" charset="0"/>
              </a:rPr>
              <a:t>is making </a:t>
            </a:r>
            <a:r>
              <a:rPr lang="en-GB" sz="2200" dirty="0">
                <a:solidFill>
                  <a:srgbClr val="4472C4">
                    <a:lumMod val="50000"/>
                  </a:srgbClr>
                </a:solidFill>
                <a:latin typeface="Century Gothic" panose="020B0502020202020204" pitchFamily="34" charset="0"/>
              </a:rPr>
              <a:t>an effort.</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To say </a:t>
            </a:r>
            <a:r>
              <a:rPr kumimoji="0" lang="en-GB" sz="2200" b="1"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 faire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(first person plural):</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a:p>
            <a:pPr lvl="0">
              <a:defRPr/>
            </a:pP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Nous </a:t>
            </a:r>
            <a:r>
              <a:rPr kumimoji="0" lang="en-GB" sz="2200" b="1" i="0" u="none" strike="noStrike" kern="0" cap="none" spc="0" normalizeH="0" baseline="0" noProof="0" dirty="0" err="1">
                <a:ln>
                  <a:noFill/>
                </a:ln>
                <a:solidFill>
                  <a:srgbClr val="EE6000"/>
                </a:solidFill>
                <a:effectLst/>
                <a:uLnTx/>
                <a:uFillTx/>
                <a:latin typeface="Century Gothic" panose="020B0502020202020204" pitchFamily="34" charset="0"/>
                <a:sym typeface="Arial"/>
              </a:rPr>
              <a:t>faisons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We </a:t>
            </a:r>
            <a:r>
              <a:rPr kumimoji="0" lang="en-GB" sz="2200" b="1" i="0" u="none" strike="noStrike" kern="0" cap="none" spc="0" normalizeH="0" baseline="0" noProof="0" dirty="0">
                <a:ln>
                  <a:noFill/>
                </a:ln>
                <a:solidFill>
                  <a:srgbClr val="EE6000"/>
                </a:solidFill>
                <a:effectLst/>
                <a:uLnTx/>
                <a:uFillTx/>
                <a:latin typeface="Century Gothic" panose="020B0502020202020204" pitchFamily="34" charset="0"/>
                <a:sym typeface="Arial"/>
              </a:rPr>
              <a:t>have/are having </a:t>
            </a:r>
            <a:r>
              <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rPr>
              <a:t>a party.	</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a:solidFill>
                  <a:srgbClr val="4472C4">
                    <a:lumMod val="50000"/>
                  </a:srgbClr>
                </a:solidFill>
                <a:latin typeface="Century Gothic" panose="020B0502020202020204" pitchFamily="34" charset="0"/>
              </a:rPr>
              <a:t>To say </a:t>
            </a:r>
            <a:r>
              <a:rPr lang="en-GB" sz="2200" b="1" dirty="0">
                <a:solidFill>
                  <a:srgbClr val="4472C4">
                    <a:lumMod val="50000"/>
                  </a:srgbClr>
                </a:solidFill>
                <a:latin typeface="Century Gothic" panose="020B0502020202020204" pitchFamily="34" charset="0"/>
              </a:rPr>
              <a:t>‘you’ </a:t>
            </a:r>
            <a:r>
              <a:rPr lang="en-GB" sz="2200" dirty="0">
                <a:solidFill>
                  <a:srgbClr val="4472C4">
                    <a:lumMod val="50000"/>
                  </a:srgbClr>
                </a:solidFill>
                <a:latin typeface="Century Gothic" panose="020B0502020202020204" pitchFamily="34" charset="0"/>
              </a:rPr>
              <a:t>(more than one person)</a:t>
            </a:r>
            <a:r>
              <a:rPr lang="en-GB" sz="2200" b="1" dirty="0">
                <a:solidFill>
                  <a:srgbClr val="4472C4">
                    <a:lumMod val="50000"/>
                  </a:srgbClr>
                </a:solidFill>
                <a:latin typeface="Century Gothic" panose="020B0502020202020204" pitchFamily="34" charset="0"/>
              </a:rPr>
              <a:t> + faire </a:t>
            </a:r>
            <a:r>
              <a:rPr lang="en-GB" sz="2200" dirty="0">
                <a:solidFill>
                  <a:srgbClr val="4472C4">
                    <a:lumMod val="50000"/>
                  </a:srgbClr>
                </a:solidFill>
                <a:latin typeface="Century Gothic" panose="020B0502020202020204" pitchFamily="34" charset="0"/>
              </a:rPr>
              <a:t>(second person plural):</a:t>
            </a:r>
          </a:p>
          <a:p>
            <a:pPr lvl="0">
              <a:defRPr/>
            </a:pPr>
            <a:endParaRPr lang="en-GB" sz="2200" dirty="0">
              <a:solidFill>
                <a:srgbClr val="4472C4">
                  <a:lumMod val="50000"/>
                </a:srgbClr>
              </a:solidFill>
              <a:latin typeface="Century Gothic" panose="020B0502020202020204" pitchFamily="34" charset="0"/>
            </a:endParaRPr>
          </a:p>
          <a:p>
            <a:pPr lvl="0">
              <a:defRPr/>
            </a:pPr>
            <a:r>
              <a:rPr lang="en-GB" sz="2200" dirty="0" err="1">
                <a:solidFill>
                  <a:srgbClr val="4472C4">
                    <a:lumMod val="50000"/>
                  </a:srgbClr>
                </a:solidFill>
                <a:latin typeface="Century Gothic" panose="020B0502020202020204" pitchFamily="34" charset="0"/>
              </a:rPr>
              <a:t>Vous</a:t>
            </a:r>
            <a:r>
              <a:rPr lang="en-GB" sz="2200" dirty="0">
                <a:solidFill>
                  <a:srgbClr val="4472C4">
                    <a:lumMod val="50000"/>
                  </a:srgbClr>
                </a:solidFill>
                <a:latin typeface="Century Gothic" panose="020B0502020202020204" pitchFamily="34" charset="0"/>
              </a:rPr>
              <a:t> </a:t>
            </a:r>
            <a:r>
              <a:rPr lang="en-GB" sz="2200" b="1" dirty="0" err="1">
                <a:solidFill>
                  <a:srgbClr val="EE6000"/>
                </a:solidFill>
                <a:latin typeface="Century Gothic" panose="020B0502020202020204" pitchFamily="34" charset="0"/>
              </a:rPr>
              <a:t>faites</a:t>
            </a:r>
            <a:r>
              <a:rPr lang="en-GB" sz="2200" dirty="0">
                <a:solidFill>
                  <a:srgbClr val="4472C4">
                    <a:lumMod val="50000"/>
                  </a:srgbClr>
                </a:solidFill>
                <a:latin typeface="Century Gothic" panose="020B0502020202020204" pitchFamily="34" charset="0"/>
              </a:rPr>
              <a:t> </a:t>
            </a:r>
            <a:r>
              <a:rPr lang="en-GB" sz="2200" dirty="0" err="1">
                <a:solidFill>
                  <a:srgbClr val="4472C4">
                    <a:lumMod val="50000"/>
                  </a:srgbClr>
                </a:solidFill>
                <a:latin typeface="Century Gothic" panose="020B0502020202020204" pitchFamily="34" charset="0"/>
              </a:rPr>
              <a:t>une</a:t>
            </a:r>
            <a:r>
              <a:rPr lang="en-GB" sz="2200" dirty="0">
                <a:solidFill>
                  <a:srgbClr val="4472C4">
                    <a:lumMod val="50000"/>
                  </a:srgbClr>
                </a:solidFill>
                <a:latin typeface="Century Gothic" panose="020B0502020202020204" pitchFamily="34" charset="0"/>
              </a:rPr>
              <a:t> fête.	You (pl) </a:t>
            </a:r>
            <a:r>
              <a:rPr lang="en-GB" sz="2200" b="1" dirty="0">
                <a:solidFill>
                  <a:srgbClr val="EE6000"/>
                </a:solidFill>
                <a:latin typeface="Century Gothic" panose="020B0502020202020204" pitchFamily="34" charset="0"/>
              </a:rPr>
              <a:t>have/are having </a:t>
            </a:r>
            <a:r>
              <a:rPr lang="en-GB" sz="2200" dirty="0">
                <a:solidFill>
                  <a:srgbClr val="4472C4">
                    <a:lumMod val="50000"/>
                  </a:srgbClr>
                </a:solidFill>
                <a:latin typeface="Century Gothic" panose="020B0502020202020204" pitchFamily="34" charset="0"/>
              </a:rPr>
              <a:t>a party.</a:t>
            </a:r>
            <a:endParaRPr kumimoji="0" lang="en-GB" sz="2200" b="0" i="0" u="none" strike="noStrike" kern="0" cap="none" spc="0" normalizeH="0" baseline="0" noProof="0" dirty="0">
              <a:ln>
                <a:noFill/>
              </a:ln>
              <a:solidFill>
                <a:srgbClr val="4472C4">
                  <a:lumMod val="50000"/>
                </a:srgbClr>
              </a:solidFill>
              <a:effectLst/>
              <a:uLnTx/>
              <a:uFillTx/>
              <a:latin typeface="Century Gothic" panose="020B0502020202020204" pitchFamily="34" charset="0"/>
              <a:sym typeface="Arial"/>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Tx/>
              <a:buNone/>
              <a:tabLst/>
              <a:defRPr/>
            </a:pP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Saying what people </a:t>
            </a:r>
            <a:r>
              <a:rPr lang="en-GB" sz="2600" b="1" dirty="0">
                <a:solidFill>
                  <a:prstClr val="white"/>
                </a:solidFill>
              </a:rPr>
              <a:t>do</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r>
              <a:rPr kumimoji="0" lang="en-GB" sz="2600" b="1" i="1"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nous</a:t>
            </a:r>
            <a:r>
              <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and </a:t>
            </a:r>
            <a:r>
              <a:rPr kumimoji="0" lang="en-GB" sz="2600" b="1" i="1"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vous</a:t>
            </a:r>
            <a:endParaRPr kumimoji="0" lang="en-GB" sz="2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4" name="Arc 3">
            <a:extLst>
              <a:ext uri="{FF2B5EF4-FFF2-40B4-BE49-F238E27FC236}">
                <a16:creationId xmlns:a16="http://schemas.microsoft.com/office/drawing/2014/main" id="{B74EF4F0-45F1-417B-9F1C-C94169CB8AC2}"/>
              </a:ext>
            </a:extLst>
          </p:cNvPr>
          <p:cNvSpPr/>
          <p:nvPr/>
        </p:nvSpPr>
        <p:spPr>
          <a:xfrm rot="7877693">
            <a:off x="1874392" y="4408920"/>
            <a:ext cx="390824" cy="434449"/>
          </a:xfrm>
          <a:prstGeom prst="arc">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TextBox 7">
            <a:extLst>
              <a:ext uri="{FF2B5EF4-FFF2-40B4-BE49-F238E27FC236}">
                <a16:creationId xmlns:a16="http://schemas.microsoft.com/office/drawing/2014/main" id="{0FA7545E-201F-4134-BB3F-2412A39C2842}"/>
              </a:ext>
            </a:extLst>
          </p:cNvPr>
          <p:cNvSpPr txBox="1"/>
          <p:nvPr/>
        </p:nvSpPr>
        <p:spPr>
          <a:xfrm>
            <a:off x="318977" y="1974582"/>
            <a:ext cx="347331"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3" name="TextBox 12">
            <a:extLst>
              <a:ext uri="{FF2B5EF4-FFF2-40B4-BE49-F238E27FC236}">
                <a16:creationId xmlns:a16="http://schemas.microsoft.com/office/drawing/2014/main" id="{A9567EE9-377C-4D7E-AF97-0E04F27D0AD6}"/>
              </a:ext>
            </a:extLst>
          </p:cNvPr>
          <p:cNvSpPr txBox="1"/>
          <p:nvPr/>
        </p:nvSpPr>
        <p:spPr>
          <a:xfrm>
            <a:off x="3980121" y="2073819"/>
            <a:ext cx="361507"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4" name="TextBox 13">
            <a:extLst>
              <a:ext uri="{FF2B5EF4-FFF2-40B4-BE49-F238E27FC236}">
                <a16:creationId xmlns:a16="http://schemas.microsoft.com/office/drawing/2014/main" id="{392E74D7-2468-4074-BB46-A292A7F6F55C}"/>
              </a:ext>
            </a:extLst>
          </p:cNvPr>
          <p:cNvSpPr txBox="1"/>
          <p:nvPr/>
        </p:nvSpPr>
        <p:spPr>
          <a:xfrm>
            <a:off x="7850374" y="1974581"/>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7" name="TextBox 16">
            <a:extLst>
              <a:ext uri="{FF2B5EF4-FFF2-40B4-BE49-F238E27FC236}">
                <a16:creationId xmlns:a16="http://schemas.microsoft.com/office/drawing/2014/main" id="{2F284EFF-9F53-4F4D-916F-A007CC2DA992}"/>
              </a:ext>
            </a:extLst>
          </p:cNvPr>
          <p:cNvSpPr txBox="1"/>
          <p:nvPr/>
        </p:nvSpPr>
        <p:spPr>
          <a:xfrm>
            <a:off x="219739" y="4335972"/>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
        <p:nvSpPr>
          <p:cNvPr id="18" name="TextBox 17">
            <a:extLst>
              <a:ext uri="{FF2B5EF4-FFF2-40B4-BE49-F238E27FC236}">
                <a16:creationId xmlns:a16="http://schemas.microsoft.com/office/drawing/2014/main" id="{FEC155BD-0F35-40FB-BEBB-544AD12B704C}"/>
              </a:ext>
            </a:extLst>
          </p:cNvPr>
          <p:cNvSpPr txBox="1"/>
          <p:nvPr/>
        </p:nvSpPr>
        <p:spPr>
          <a:xfrm>
            <a:off x="219738" y="5715039"/>
            <a:ext cx="850605" cy="461665"/>
          </a:xfrm>
          <a:prstGeom prst="rect">
            <a:avLst/>
          </a:prstGeom>
          <a:solidFill>
            <a:schemeClr val="bg1"/>
          </a:solidFill>
        </p:spPr>
        <p:txBody>
          <a:bodyPr wrap="square" lIns="0" rIns="0" rtlCol="0">
            <a:spAutoFit/>
          </a:bodyPr>
          <a:lstStyle/>
          <a:p>
            <a:pPr algn="ctr"/>
            <a:r>
              <a:rPr lang="en-GB" sz="2400" b="1" dirty="0">
                <a:latin typeface="Century Gothic" panose="020B0502020202020204" pitchFamily="34" charset="0"/>
              </a:rPr>
              <a:t>__</a:t>
            </a:r>
          </a:p>
        </p:txBody>
      </p:sp>
    </p:spTree>
    <p:extLst>
      <p:ext uri="{BB962C8B-B14F-4D97-AF65-F5344CB8AC3E}">
        <p14:creationId xmlns:p14="http://schemas.microsoft.com/office/powerpoint/2010/main" val="194980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3" grpId="0" animBg="1"/>
      <p:bldP spid="14" grpId="0" animBg="1"/>
      <p:bldP spid="17" grpId="0" animBg="1"/>
      <p:bldP spid="17" grpId="1"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3"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4"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5" name="Google Shape;147;p2"/>
          <p:cNvSpPr/>
          <p:nvPr/>
        </p:nvSpPr>
        <p:spPr>
          <a:xfrm>
            <a:off x="9324001" y="268608"/>
            <a:ext cx="2585920" cy="387993"/>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traduire</a:t>
            </a:r>
            <a:endPar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TextBox 5"/>
          <p:cNvSpPr txBox="1"/>
          <p:nvPr/>
        </p:nvSpPr>
        <p:spPr>
          <a:xfrm>
            <a:off x="226828" y="1901112"/>
            <a:ext cx="117383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Elles fon</a:t>
            </a:r>
            <a:r>
              <a:rPr kumimoji="0" lang="en-GB" sz="7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7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7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a:t>
            </a:r>
          </a:p>
        </p:txBody>
      </p:sp>
      <p:sp>
        <p:nvSpPr>
          <p:cNvPr id="7" name="Action Button: Forward or Next 6">
            <a:hlinkClick r:id="" action="ppaction://noaction" highlightClick="1">
              <a:snd r:embed="rId4" name="elles font une promenade.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FB2DCB1B-0351-4A62-86B4-A5D8AD159979}"/>
              </a:ext>
            </a:extLst>
          </p:cNvPr>
          <p:cNvSpPr txBox="1"/>
          <p:nvPr/>
        </p:nvSpPr>
        <p:spPr>
          <a:xfrm>
            <a:off x="829340" y="3266187"/>
            <a:ext cx="104766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go/are going for a walk.</a:t>
            </a:r>
          </a:p>
        </p:txBody>
      </p:sp>
      <p:pic>
        <p:nvPicPr>
          <p:cNvPr id="12" name="Picture 6" descr="Hiking Clip Art">
            <a:extLst>
              <a:ext uri="{FF2B5EF4-FFF2-40B4-BE49-F238E27FC236}">
                <a16:creationId xmlns:a16="http://schemas.microsoft.com/office/drawing/2014/main" id="{3A622603-5FA3-4752-9E1A-F3FA6BAB95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773" y="4786555"/>
            <a:ext cx="1180056" cy="1180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52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894077" y="296864"/>
            <a:ext cx="1015843"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Le weekend</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298671"/>
            <a:ext cx="11769555" cy="400110"/>
          </a:xfrm>
          <a:prstGeom prst="rect">
            <a:avLst/>
          </a:prstGeom>
          <a:noFill/>
        </p:spPr>
        <p:txBody>
          <a:bodyPr wrap="square" rtlCol="0">
            <a:spAutoFit/>
          </a:bodyPr>
          <a:lstStyle/>
          <a:p>
            <a:r>
              <a:rPr lang="en-GB" sz="2000" dirty="0">
                <a:solidFill>
                  <a:schemeClr val="accent1">
                    <a:lumMod val="50000"/>
                  </a:schemeClr>
                </a:solidFill>
                <a:latin typeface="Century Gothic" panose="020B0502020202020204" pitchFamily="34" charset="0"/>
              </a:rPr>
              <a:t>Lis la </a:t>
            </a:r>
            <a:r>
              <a:rPr lang="en-GB" sz="2000" dirty="0" err="1">
                <a:solidFill>
                  <a:schemeClr val="accent1">
                    <a:lumMod val="50000"/>
                  </a:schemeClr>
                </a:solidFill>
                <a:latin typeface="Century Gothic" panose="020B0502020202020204" pitchFamily="34" charset="0"/>
              </a:rPr>
              <a:t>réponse</a:t>
            </a:r>
            <a:r>
              <a:rPr lang="en-GB" sz="2000" dirty="0">
                <a:solidFill>
                  <a:schemeClr val="accent1">
                    <a:lumMod val="50000"/>
                  </a:schemeClr>
                </a:solidFill>
                <a:latin typeface="Century Gothic" panose="020B0502020202020204" pitchFamily="34" charset="0"/>
              </a:rPr>
              <a:t>. Qui fait quoi? </a:t>
            </a:r>
            <a:r>
              <a:rPr lang="en-GB" sz="2000" dirty="0" err="1">
                <a:solidFill>
                  <a:schemeClr val="accent1">
                    <a:lumMod val="50000"/>
                  </a:schemeClr>
                </a:solidFill>
                <a:latin typeface="Century Gothic" panose="020B0502020202020204" pitchFamily="34" charset="0"/>
              </a:rPr>
              <a:t>Fais</a:t>
            </a:r>
            <a:r>
              <a:rPr lang="en-GB" sz="2000" dirty="0">
                <a:solidFill>
                  <a:schemeClr val="accent1">
                    <a:lumMod val="50000"/>
                  </a:schemeClr>
                </a:solidFill>
                <a:latin typeface="Century Gothic" panose="020B0502020202020204" pitchFamily="34" charset="0"/>
              </a:rPr>
              <a:t> trois </a:t>
            </a:r>
            <a:r>
              <a:rPr lang="en-GB" sz="2000" dirty="0" err="1">
                <a:solidFill>
                  <a:schemeClr val="accent1">
                    <a:lumMod val="50000"/>
                  </a:schemeClr>
                </a:solidFill>
                <a:latin typeface="Century Gothic" panose="020B0502020202020204" pitchFamily="34" charset="0"/>
              </a:rPr>
              <a:t>listes</a:t>
            </a:r>
            <a:r>
              <a:rPr lang="en-GB" sz="2000" dirty="0">
                <a:solidFill>
                  <a:schemeClr val="accent1">
                    <a:lumMod val="50000"/>
                  </a:schemeClr>
                </a:solidFill>
                <a:latin typeface="Century Gothic" panose="020B0502020202020204" pitchFamily="34" charset="0"/>
              </a:rPr>
              <a:t> (pour Amir, </a:t>
            </a:r>
            <a:r>
              <a:rPr lang="en-GB" sz="2000" dirty="0" err="1">
                <a:solidFill>
                  <a:schemeClr val="accent1">
                    <a:lumMod val="50000"/>
                  </a:schemeClr>
                </a:solidFill>
                <a:latin typeface="Century Gothic" panose="020B0502020202020204" pitchFamily="34" charset="0"/>
              </a:rPr>
              <a:t>Noura</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Maman</a:t>
            </a:r>
            <a:r>
              <a:rPr lang="en-GB" sz="2000" dirty="0">
                <a:solidFill>
                  <a:schemeClr val="accent1">
                    <a:lumMod val="50000"/>
                  </a:schemeClr>
                </a:solidFill>
                <a:latin typeface="Century Gothic" panose="020B0502020202020204" pitchFamily="34" charset="0"/>
              </a:rPr>
              <a:t> et Papa) </a:t>
            </a:r>
            <a:r>
              <a:rPr lang="en-GB" sz="2000" dirty="0" err="1">
                <a:solidFill>
                  <a:schemeClr val="accent1">
                    <a:lumMod val="50000"/>
                  </a:schemeClr>
                </a:solidFill>
                <a:latin typeface="Century Gothic" panose="020B0502020202020204" pitchFamily="34" charset="0"/>
              </a:rPr>
              <a:t>en</a:t>
            </a:r>
            <a:r>
              <a:rPr lang="en-GB" sz="2000" dirty="0">
                <a:solidFill>
                  <a:schemeClr val="accent1">
                    <a:lumMod val="50000"/>
                  </a:schemeClr>
                </a:solidFill>
                <a:latin typeface="Century Gothic" panose="020B0502020202020204" pitchFamily="34" charset="0"/>
              </a:rPr>
              <a:t> </a:t>
            </a:r>
            <a:r>
              <a:rPr lang="en-GB" sz="2000" dirty="0" err="1">
                <a:solidFill>
                  <a:schemeClr val="accent1">
                    <a:lumMod val="50000"/>
                  </a:schemeClr>
                </a:solidFill>
                <a:latin typeface="Century Gothic" panose="020B0502020202020204" pitchFamily="34" charset="0"/>
              </a:rPr>
              <a:t>anglais</a:t>
            </a:r>
            <a:r>
              <a:rPr lang="en-GB" sz="2000" b="1" dirty="0">
                <a:solidFill>
                  <a:schemeClr val="accent1">
                    <a:lumMod val="50000"/>
                  </a:schemeClr>
                </a:solidFill>
                <a:latin typeface="Century Gothic" panose="020B0502020202020204" pitchFamily="34" charset="0"/>
              </a:rPr>
              <a:t>.</a:t>
            </a:r>
          </a:p>
        </p:txBody>
      </p:sp>
      <p:sp>
        <p:nvSpPr>
          <p:cNvPr id="3" name="Rectangle 2">
            <a:extLst>
              <a:ext uri="{FF2B5EF4-FFF2-40B4-BE49-F238E27FC236}">
                <a16:creationId xmlns:a16="http://schemas.microsoft.com/office/drawing/2014/main" id="{7D1231E3-29BE-461C-B0AF-4631BD4F1E1A}"/>
              </a:ext>
            </a:extLst>
          </p:cNvPr>
          <p:cNvSpPr/>
          <p:nvPr/>
        </p:nvSpPr>
        <p:spPr>
          <a:xfrm>
            <a:off x="939632" y="1884897"/>
            <a:ext cx="10312736" cy="4308339"/>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De: </a:t>
            </a:r>
            <a:r>
              <a:rPr lang="en-GB" sz="2200" dirty="0">
                <a:solidFill>
                  <a:schemeClr val="accent1">
                    <a:lumMod val="50000"/>
                  </a:schemeClr>
                </a:solidFill>
                <a:latin typeface="Century Gothic" panose="020B0502020202020204" pitchFamily="34" charset="0"/>
              </a:rPr>
              <a:t>Amir</a:t>
            </a: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r>
              <a:rPr lang="en-GB" sz="2200" b="1" dirty="0" err="1">
                <a:solidFill>
                  <a:schemeClr val="accent1">
                    <a:lumMod val="50000"/>
                  </a:schemeClr>
                </a:solidFill>
                <a:latin typeface="Century Gothic" panose="020B0502020202020204" pitchFamily="34" charset="0"/>
              </a:rPr>
              <a:t>Objet</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Le weekend </a:t>
            </a:r>
          </a:p>
        </p:txBody>
      </p:sp>
      <p:sp>
        <p:nvSpPr>
          <p:cNvPr id="26" name="TextBox 25">
            <a:extLst>
              <a:ext uri="{FF2B5EF4-FFF2-40B4-BE49-F238E27FC236}">
                <a16:creationId xmlns:a16="http://schemas.microsoft.com/office/drawing/2014/main" id="{053D2FB8-0D78-4B35-86FD-0C9B8455FC93}"/>
              </a:ext>
            </a:extLst>
          </p:cNvPr>
          <p:cNvSpPr txBox="1"/>
          <p:nvPr/>
        </p:nvSpPr>
        <p:spPr>
          <a:xfrm>
            <a:off x="1140982" y="3187583"/>
            <a:ext cx="9901962" cy="2677656"/>
          </a:xfrm>
          <a:prstGeom prst="rect">
            <a:avLst/>
          </a:prstGeom>
          <a:noFill/>
          <a:ln w="19050">
            <a:solidFill>
              <a:schemeClr val="accent1">
                <a:lumMod val="50000"/>
              </a:schemeClr>
            </a:solidFill>
          </a:ln>
        </p:spPr>
        <p:txBody>
          <a:bodyPr wrap="square" rtlCol="0">
            <a:spAutoFit/>
          </a:bodyPr>
          <a:lstStyle/>
          <a:p>
            <a:r>
              <a:rPr lang="en-GB" sz="2100" dirty="0">
                <a:solidFill>
                  <a:schemeClr val="accent1">
                    <a:lumMod val="50000"/>
                  </a:schemeClr>
                </a:solidFill>
                <a:latin typeface="Century Gothic" panose="020B0502020202020204" pitchFamily="34" charset="0"/>
              </a:rPr>
              <a:t>Bonjour </a:t>
            </a:r>
            <a:r>
              <a:rPr lang="en-GB" sz="2100" dirty="0" err="1">
                <a:solidFill>
                  <a:schemeClr val="accent1">
                    <a:lumMod val="50000"/>
                  </a:schemeClr>
                </a:solidFill>
                <a:latin typeface="Century Gothic" panose="020B0502020202020204" pitchFamily="34" charset="0"/>
              </a:rPr>
              <a:t>Léa</a:t>
            </a:r>
            <a:r>
              <a:rPr lang="en-GB" sz="2100" dirty="0">
                <a:solidFill>
                  <a:schemeClr val="accent1">
                    <a:lumMod val="50000"/>
                  </a:schemeClr>
                </a:solidFill>
                <a:latin typeface="Century Gothic" panose="020B0502020202020204" pitchFamily="34" charset="0"/>
              </a:rPr>
              <a:t> ! </a:t>
            </a:r>
            <a:r>
              <a:rPr lang="en-GB" sz="2100" dirty="0" err="1">
                <a:solidFill>
                  <a:schemeClr val="accent1">
                    <a:lumMod val="50000"/>
                  </a:schemeClr>
                </a:solidFill>
                <a:latin typeface="Century Gothic" panose="020B0502020202020204" pitchFamily="34" charset="0"/>
              </a:rPr>
              <a:t>C’est</a:t>
            </a:r>
            <a:r>
              <a:rPr lang="en-GB" sz="2100" dirty="0">
                <a:solidFill>
                  <a:schemeClr val="accent1">
                    <a:lumMod val="50000"/>
                  </a:schemeClr>
                </a:solidFill>
                <a:latin typeface="Century Gothic" panose="020B0502020202020204" pitchFamily="34" charset="0"/>
              </a:rPr>
              <a:t> un weekend super pour la </a:t>
            </a:r>
            <a:r>
              <a:rPr lang="en-GB" sz="2100" dirty="0" err="1">
                <a:solidFill>
                  <a:schemeClr val="accent1">
                    <a:lumMod val="50000"/>
                  </a:schemeClr>
                </a:solidFill>
                <a:latin typeface="Century Gothic" panose="020B0502020202020204" pitchFamily="34" charset="0"/>
              </a:rPr>
              <a:t>famille</a:t>
            </a:r>
            <a:r>
              <a:rPr lang="en-GB" sz="2100" dirty="0">
                <a:solidFill>
                  <a:schemeClr val="accent1">
                    <a:lumMod val="50000"/>
                  </a:schemeClr>
                </a:solidFill>
                <a:latin typeface="Century Gothic" panose="020B0502020202020204" pitchFamily="34" charset="0"/>
              </a:rPr>
              <a:t> ! </a:t>
            </a:r>
          </a:p>
          <a:p>
            <a:endParaRPr lang="en-GB" sz="2100" dirty="0">
              <a:solidFill>
                <a:schemeClr val="accent1">
                  <a:lumMod val="50000"/>
                </a:schemeClr>
              </a:solidFill>
              <a:latin typeface="Century Gothic" panose="020B0502020202020204" pitchFamily="34" charset="0"/>
            </a:endParaRPr>
          </a:p>
          <a:p>
            <a:r>
              <a:rPr lang="en-GB" sz="2100" dirty="0">
                <a:solidFill>
                  <a:schemeClr val="accent1">
                    <a:lumMod val="50000"/>
                  </a:schemeClr>
                </a:solidFill>
                <a:latin typeface="Century Gothic" panose="020B0502020202020204" pitchFamily="34" charset="0"/>
              </a:rPr>
              <a:t>Il fait beau et     </a:t>
            </a:r>
            <a:r>
              <a:rPr lang="en-GB" sz="2100" b="1" dirty="0" err="1">
                <a:solidFill>
                  <a:srgbClr val="EE6000"/>
                </a:solidFill>
                <a:latin typeface="Century Gothic" panose="020B0502020202020204" pitchFamily="34" charset="0"/>
              </a:rPr>
              <a:t>Noura</a:t>
            </a:r>
            <a:r>
              <a:rPr lang="en-GB" sz="2100" dirty="0">
                <a:solidFill>
                  <a:schemeClr val="accent1">
                    <a:lumMod val="50000"/>
                  </a:schemeClr>
                </a:solidFill>
                <a:latin typeface="Century Gothic" panose="020B0502020202020204" pitchFamily="34" charset="0"/>
              </a:rPr>
              <a:t>     fait un voyage avec le </a:t>
            </a:r>
            <a:r>
              <a:rPr lang="en-GB" sz="2100" dirty="0" err="1">
                <a:solidFill>
                  <a:schemeClr val="accent1">
                    <a:lumMod val="50000"/>
                  </a:schemeClr>
                </a:solidFill>
                <a:latin typeface="Century Gothic" panose="020B0502020202020204" pitchFamily="34" charset="0"/>
              </a:rPr>
              <a:t>chien</a:t>
            </a:r>
            <a:r>
              <a:rPr lang="en-GB" sz="2100" dirty="0">
                <a:solidFill>
                  <a:schemeClr val="accent1">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Maman</a:t>
            </a:r>
            <a:r>
              <a:rPr lang="en-GB" sz="2100" b="1" dirty="0">
                <a:solidFill>
                  <a:srgbClr val="EE6000"/>
                </a:solidFill>
                <a:latin typeface="Century Gothic" panose="020B0502020202020204" pitchFamily="34" charset="0"/>
              </a:rPr>
              <a:t> et Papa </a:t>
            </a:r>
            <a:r>
              <a:rPr lang="en-GB" sz="2100" dirty="0">
                <a:solidFill>
                  <a:schemeClr val="accent1">
                    <a:lumMod val="50000"/>
                  </a:schemeClr>
                </a:solidFill>
                <a:latin typeface="Century Gothic" panose="020B0502020202020204" pitchFamily="34" charset="0"/>
              </a:rPr>
              <a:t>font un tour de Nice avec un </a:t>
            </a:r>
            <a:r>
              <a:rPr lang="en-GB" sz="2100" dirty="0" err="1">
                <a:solidFill>
                  <a:schemeClr val="accent1">
                    <a:lumMod val="50000"/>
                  </a:schemeClr>
                </a:solidFill>
                <a:latin typeface="Century Gothic" panose="020B0502020202020204" pitchFamily="34" charset="0"/>
              </a:rPr>
              <a:t>ami</a:t>
            </a:r>
            <a:r>
              <a:rPr lang="en-GB" sz="2100" dirty="0">
                <a:solidFill>
                  <a:schemeClr val="accent1">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Maman</a:t>
            </a:r>
            <a:r>
              <a:rPr lang="en-GB" sz="2100" b="1" dirty="0">
                <a:solidFill>
                  <a:srgbClr val="EE6000"/>
                </a:solidFill>
                <a:latin typeface="Century Gothic" panose="020B0502020202020204" pitchFamily="34" charset="0"/>
              </a:rPr>
              <a:t> et Papa </a:t>
            </a:r>
            <a:r>
              <a:rPr lang="en-GB" sz="2100" dirty="0">
                <a:solidFill>
                  <a:schemeClr val="accent1">
                    <a:lumMod val="50000"/>
                  </a:schemeClr>
                </a:solidFill>
                <a:latin typeface="Century Gothic" panose="020B0502020202020204" pitchFamily="34" charset="0"/>
              </a:rPr>
              <a:t>font les </a:t>
            </a:r>
            <a:r>
              <a:rPr lang="en-GB" sz="2100" dirty="0" err="1">
                <a:solidFill>
                  <a:schemeClr val="accent1">
                    <a:lumMod val="50000"/>
                  </a:schemeClr>
                </a:solidFill>
                <a:latin typeface="Century Gothic" panose="020B0502020202020204" pitchFamily="34" charset="0"/>
              </a:rPr>
              <a:t>magasins</a:t>
            </a:r>
            <a:r>
              <a:rPr lang="en-GB" sz="2100" dirty="0">
                <a:solidFill>
                  <a:schemeClr val="accent1">
                    <a:lumMod val="50000"/>
                  </a:schemeClr>
                </a:solidFill>
                <a:latin typeface="Century Gothic" panose="020B0502020202020204" pitchFamily="34" charset="0"/>
              </a:rPr>
              <a:t> et         </a:t>
            </a:r>
            <a:br>
              <a:rPr lang="en-GB" sz="2100" dirty="0">
                <a:solidFill>
                  <a:schemeClr val="accent1">
                    <a:lumMod val="50000"/>
                  </a:schemeClr>
                </a:solidFill>
                <a:latin typeface="Century Gothic" panose="020B0502020202020204" pitchFamily="34" charset="0"/>
              </a:rPr>
            </a:br>
            <a:r>
              <a:rPr lang="en-GB" sz="2100" dirty="0">
                <a:solidFill>
                  <a:schemeClr val="accent1">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Noura</a:t>
            </a:r>
            <a:r>
              <a:rPr lang="en-GB" sz="2100" dirty="0">
                <a:solidFill>
                  <a:schemeClr val="accent1">
                    <a:lumMod val="50000"/>
                  </a:schemeClr>
                </a:solidFill>
                <a:latin typeface="Century Gothic" panose="020B0502020202020204" pitchFamily="34" charset="0"/>
              </a:rPr>
              <a:t>          fait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promenade. </a:t>
            </a:r>
            <a:r>
              <a:rPr lang="en-GB" sz="2100" b="1" dirty="0">
                <a:solidFill>
                  <a:srgbClr val="EE6000"/>
                </a:solidFill>
                <a:latin typeface="Century Gothic" panose="020B0502020202020204" pitchFamily="34" charset="0"/>
              </a:rPr>
              <a:t>Papa at </a:t>
            </a:r>
            <a:r>
              <a:rPr lang="en-GB" sz="2100" b="1" dirty="0" err="1">
                <a:solidFill>
                  <a:srgbClr val="EE6000"/>
                </a:solidFill>
                <a:latin typeface="Century Gothic" panose="020B0502020202020204" pitchFamily="34" charset="0"/>
              </a:rPr>
              <a:t>Maman</a:t>
            </a:r>
            <a:r>
              <a:rPr lang="en-GB" sz="2100" b="1" dirty="0">
                <a:solidFill>
                  <a:srgbClr val="EE6000"/>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font </a:t>
            </a:r>
            <a:r>
              <a:rPr lang="en-GB" sz="2100" dirty="0" err="1">
                <a:solidFill>
                  <a:schemeClr val="accent1">
                    <a:lumMod val="50000"/>
                  </a:schemeClr>
                </a:solidFill>
                <a:latin typeface="Century Gothic" panose="020B0502020202020204" pitchFamily="34" charset="0"/>
              </a:rPr>
              <a:t>une</a:t>
            </a:r>
            <a:r>
              <a:rPr lang="en-GB" sz="2100" dirty="0">
                <a:solidFill>
                  <a:schemeClr val="accent1">
                    <a:lumMod val="50000"/>
                  </a:schemeClr>
                </a:solidFill>
                <a:latin typeface="Century Gothic" panose="020B0502020202020204" pitchFamily="34" charset="0"/>
              </a:rPr>
              <a:t> fête avec un </a:t>
            </a:r>
            <a:r>
              <a:rPr lang="en-GB" sz="2100" dirty="0" err="1">
                <a:solidFill>
                  <a:schemeClr val="accent1">
                    <a:lumMod val="50000"/>
                  </a:schemeClr>
                </a:solidFill>
                <a:latin typeface="Century Gothic" panose="020B0502020202020204" pitchFamily="34" charset="0"/>
              </a:rPr>
              <a:t>ami</a:t>
            </a:r>
            <a:r>
              <a:rPr lang="en-GB" sz="2100" dirty="0">
                <a:solidFill>
                  <a:schemeClr val="accent1">
                    <a:lumMod val="50000"/>
                  </a:schemeClr>
                </a:solidFill>
                <a:latin typeface="Century Gothic" panose="020B0502020202020204" pitchFamily="34" charset="0"/>
              </a:rPr>
              <a:t>.        </a:t>
            </a:r>
            <a:r>
              <a:rPr lang="en-GB" sz="2100" b="1" dirty="0" err="1">
                <a:solidFill>
                  <a:srgbClr val="EE6000"/>
                </a:solidFill>
                <a:latin typeface="Century Gothic" panose="020B0502020202020204" pitchFamily="34" charset="0"/>
              </a:rPr>
              <a:t>Noura</a:t>
            </a:r>
            <a:r>
              <a:rPr lang="en-GB" sz="2100" b="1" dirty="0">
                <a:solidFill>
                  <a:srgbClr val="EE6000"/>
                </a:solidFill>
                <a:latin typeface="Century Gothic" panose="020B0502020202020204" pitchFamily="34" charset="0"/>
              </a:rPr>
              <a:t> </a:t>
            </a:r>
            <a:r>
              <a:rPr lang="en-GB" sz="2100" dirty="0">
                <a:solidFill>
                  <a:schemeClr val="accent1">
                    <a:lumMod val="50000"/>
                  </a:schemeClr>
                </a:solidFill>
                <a:latin typeface="Century Gothic" panose="020B0502020202020204" pitchFamily="34" charset="0"/>
              </a:rPr>
              <a:t>               fait la cuisine pour la fête et </a:t>
            </a:r>
            <a:r>
              <a:rPr lang="en-GB" sz="2100" b="1" dirty="0" err="1">
                <a:solidFill>
                  <a:srgbClr val="EE6000"/>
                </a:solidFill>
                <a:latin typeface="Century Gothic" panose="020B0502020202020204" pitchFamily="34" charset="0"/>
              </a:rPr>
              <a:t>Maman</a:t>
            </a:r>
            <a:r>
              <a:rPr lang="en-GB" sz="2100" b="1" dirty="0">
                <a:solidFill>
                  <a:srgbClr val="EE6000"/>
                </a:solidFill>
                <a:latin typeface="Century Gothic" panose="020B0502020202020204" pitchFamily="34" charset="0"/>
              </a:rPr>
              <a:t> et Papa </a:t>
            </a:r>
            <a:r>
              <a:rPr lang="en-GB" sz="2100" dirty="0">
                <a:solidFill>
                  <a:schemeClr val="accent1">
                    <a:lumMod val="50000"/>
                  </a:schemeClr>
                </a:solidFill>
                <a:latin typeface="Century Gothic" panose="020B0502020202020204" pitchFamily="34" charset="0"/>
              </a:rPr>
              <a:t>font un gâteau. Je </a:t>
            </a:r>
            <a:r>
              <a:rPr lang="en-GB" sz="2100" dirty="0" err="1">
                <a:solidFill>
                  <a:schemeClr val="accent1">
                    <a:lumMod val="50000"/>
                  </a:schemeClr>
                </a:solidFill>
                <a:latin typeface="Century Gothic" panose="020B0502020202020204" pitchFamily="34" charset="0"/>
              </a:rPr>
              <a:t>trouve</a:t>
            </a:r>
            <a:r>
              <a:rPr lang="en-GB" sz="2100" dirty="0">
                <a:solidFill>
                  <a:schemeClr val="accent1">
                    <a:lumMod val="50000"/>
                  </a:schemeClr>
                </a:solidFill>
                <a:latin typeface="Century Gothic" panose="020B0502020202020204" pitchFamily="34" charset="0"/>
              </a:rPr>
              <a:t> les fêtes </a:t>
            </a:r>
            <a:r>
              <a:rPr lang="en-GB" sz="2100" dirty="0" err="1">
                <a:solidFill>
                  <a:schemeClr val="accent1">
                    <a:lumMod val="50000"/>
                  </a:schemeClr>
                </a:solidFill>
                <a:latin typeface="Century Gothic" panose="020B0502020202020204" pitchFamily="34" charset="0"/>
              </a:rPr>
              <a:t>amusantes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mais</a:t>
            </a:r>
            <a:r>
              <a:rPr lang="en-GB" sz="2100" dirty="0">
                <a:solidFill>
                  <a:schemeClr val="accent1">
                    <a:lumMod val="50000"/>
                  </a:schemeClr>
                </a:solidFill>
                <a:latin typeface="Century Gothic" panose="020B0502020202020204" pitchFamily="34" charset="0"/>
              </a:rPr>
              <a:t> je </a:t>
            </a:r>
            <a:r>
              <a:rPr lang="en-GB" sz="2100" dirty="0" err="1">
                <a:solidFill>
                  <a:schemeClr val="accent1">
                    <a:lumMod val="50000"/>
                  </a:schemeClr>
                </a:solidFill>
                <a:latin typeface="Century Gothic" panose="020B0502020202020204" pitchFamily="34" charset="0"/>
              </a:rPr>
              <a:t>préfère</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rester</a:t>
            </a:r>
            <a:r>
              <a:rPr lang="en-GB" sz="2100" dirty="0">
                <a:solidFill>
                  <a:schemeClr val="accent1">
                    <a:lumMod val="50000"/>
                  </a:schemeClr>
                </a:solidFill>
                <a:latin typeface="Century Gothic" panose="020B0502020202020204" pitchFamily="34" charset="0"/>
              </a:rPr>
              <a:t> à la </a:t>
            </a:r>
            <a:r>
              <a:rPr lang="en-GB" sz="2100" dirty="0" err="1">
                <a:solidFill>
                  <a:schemeClr val="accent1">
                    <a:lumMod val="50000"/>
                  </a:schemeClr>
                </a:solidFill>
                <a:latin typeface="Century Gothic" panose="020B0502020202020204" pitchFamily="34" charset="0"/>
              </a:rPr>
              <a:t>maison</a:t>
            </a:r>
            <a:r>
              <a:rPr lang="en-GB" sz="2100" dirty="0">
                <a:solidFill>
                  <a:schemeClr val="accent1">
                    <a:lumMod val="50000"/>
                  </a:schemeClr>
                </a:solidFill>
                <a:latin typeface="Century Gothic" panose="020B0502020202020204" pitchFamily="34" charset="0"/>
              </a:rPr>
              <a:t>. Je </a:t>
            </a:r>
            <a:r>
              <a:rPr lang="en-GB" sz="2100" dirty="0" err="1">
                <a:solidFill>
                  <a:schemeClr val="accent1">
                    <a:lumMod val="50000"/>
                  </a:schemeClr>
                </a:solidFill>
                <a:latin typeface="Century Gothic" panose="020B0502020202020204" pitchFamily="34" charset="0"/>
              </a:rPr>
              <a:t>fais</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rien</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aujourd’hui</a:t>
            </a:r>
            <a:r>
              <a:rPr lang="en-GB" sz="2100" dirty="0">
                <a:solidFill>
                  <a:schemeClr val="accent1">
                    <a:lumMod val="50000"/>
                  </a:schemeClr>
                </a:solidFill>
                <a:latin typeface="Century Gothic" panose="020B0502020202020204" pitchFamily="34" charset="0"/>
              </a:rPr>
              <a:t>. </a:t>
            </a:r>
            <a:r>
              <a:rPr lang="en-GB" sz="2100" dirty="0" err="1">
                <a:solidFill>
                  <a:schemeClr val="accent1">
                    <a:lumMod val="50000"/>
                  </a:schemeClr>
                </a:solidFill>
                <a:latin typeface="Century Gothic" panose="020B0502020202020204" pitchFamily="34" charset="0"/>
              </a:rPr>
              <a:t>C’est</a:t>
            </a:r>
            <a:r>
              <a:rPr lang="en-GB" sz="2100" dirty="0">
                <a:solidFill>
                  <a:schemeClr val="accent1">
                    <a:lumMod val="50000"/>
                  </a:schemeClr>
                </a:solidFill>
                <a:latin typeface="Century Gothic" panose="020B0502020202020204" pitchFamily="34" charset="0"/>
              </a:rPr>
              <a:t> fantastique ! </a:t>
            </a:r>
            <a:r>
              <a:rPr lang="en-GB" sz="2100" dirty="0" err="1">
                <a:solidFill>
                  <a:schemeClr val="accent1">
                    <a:lumMod val="50000"/>
                  </a:schemeClr>
                </a:solidFill>
                <a:latin typeface="Century Gothic" panose="020B0502020202020204" pitchFamily="34" charset="0"/>
              </a:rPr>
              <a:t>Bisous</a:t>
            </a:r>
            <a:r>
              <a:rPr lang="en-GB" sz="2100" dirty="0">
                <a:solidFill>
                  <a:schemeClr val="accent1">
                    <a:lumMod val="50000"/>
                  </a:schemeClr>
                </a:solidFill>
                <a:latin typeface="Century Gothic" panose="020B0502020202020204" pitchFamily="34" charset="0"/>
              </a:rPr>
              <a:t>, Amir</a:t>
            </a: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r>
              <a:rPr lang="en-GB" sz="2200" b="1" dirty="0">
                <a:solidFill>
                  <a:schemeClr val="accent1">
                    <a:lumMod val="50000"/>
                  </a:schemeClr>
                </a:solidFill>
                <a:latin typeface="Century Gothic" panose="020B0502020202020204" pitchFamily="34" charset="0"/>
              </a:rPr>
              <a:t>À: </a:t>
            </a:r>
            <a:r>
              <a:rPr lang="en-GB" sz="2200" dirty="0" err="1">
                <a:solidFill>
                  <a:schemeClr val="accent1">
                    <a:lumMod val="50000"/>
                  </a:schemeClr>
                </a:solidFill>
                <a:latin typeface="Century Gothic" panose="020B0502020202020204" pitchFamily="34" charset="0"/>
              </a:rPr>
              <a:t>Léa</a:t>
            </a:r>
            <a:endParaRPr lang="en-GB" sz="2200" dirty="0">
              <a:solidFill>
                <a:schemeClr val="accent1">
                  <a:lumMod val="50000"/>
                </a:schemeClr>
              </a:solidFill>
              <a:latin typeface="Century Gothic" panose="020B0502020202020204" pitchFamily="34" charset="0"/>
            </a:endParaRPr>
          </a:p>
        </p:txBody>
      </p:sp>
      <p:sp>
        <p:nvSpPr>
          <p:cNvPr id="21" name="TextBox 20">
            <a:extLst>
              <a:ext uri="{FF2B5EF4-FFF2-40B4-BE49-F238E27FC236}">
                <a16:creationId xmlns:a16="http://schemas.microsoft.com/office/drawing/2014/main" id="{B306926C-F5C5-450F-80BF-D6D4DF8588F7}"/>
              </a:ext>
            </a:extLst>
          </p:cNvPr>
          <p:cNvSpPr txBox="1"/>
          <p:nvPr/>
        </p:nvSpPr>
        <p:spPr>
          <a:xfrm>
            <a:off x="3029323" y="3823622"/>
            <a:ext cx="1411195"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________</a:t>
            </a:r>
          </a:p>
        </p:txBody>
      </p:sp>
      <p:sp>
        <p:nvSpPr>
          <p:cNvPr id="22" name="TextBox 21">
            <a:extLst>
              <a:ext uri="{FF2B5EF4-FFF2-40B4-BE49-F238E27FC236}">
                <a16:creationId xmlns:a16="http://schemas.microsoft.com/office/drawing/2014/main" id="{511B6977-DEFC-4467-8B9F-17152EBBD75A}"/>
              </a:ext>
            </a:extLst>
          </p:cNvPr>
          <p:cNvSpPr txBox="1"/>
          <p:nvPr/>
        </p:nvSpPr>
        <p:spPr>
          <a:xfrm>
            <a:off x="8357302" y="3830656"/>
            <a:ext cx="2352247" cy="400110"/>
          </a:xfrm>
          <a:prstGeom prst="rect">
            <a:avLst/>
          </a:prstGeom>
          <a:solidFill>
            <a:schemeClr val="bg1"/>
          </a:solidFill>
        </p:spPr>
        <p:txBody>
          <a:bodyPr wrap="square" rtlCol="0">
            <a:spAutoFit/>
          </a:bodyPr>
          <a:lstStyle/>
          <a:p>
            <a:pPr algn="ctr"/>
            <a:r>
              <a:rPr lang="en-GB" sz="2000" dirty="0">
                <a:solidFill>
                  <a:schemeClr val="accent1">
                    <a:lumMod val="50000"/>
                  </a:schemeClr>
                </a:solidFill>
                <a:latin typeface="Century Gothic" panose="020B0502020202020204" pitchFamily="34" charset="0"/>
              </a:rPr>
              <a:t>_________</a:t>
            </a:r>
          </a:p>
        </p:txBody>
      </p:sp>
      <p:sp>
        <p:nvSpPr>
          <p:cNvPr id="23" name="TextBox 22">
            <a:extLst>
              <a:ext uri="{FF2B5EF4-FFF2-40B4-BE49-F238E27FC236}">
                <a16:creationId xmlns:a16="http://schemas.microsoft.com/office/drawing/2014/main" id="{3519D362-2508-49A7-80FF-E2E625303CCA}"/>
              </a:ext>
            </a:extLst>
          </p:cNvPr>
          <p:cNvSpPr txBox="1"/>
          <p:nvPr/>
        </p:nvSpPr>
        <p:spPr>
          <a:xfrm>
            <a:off x="5683946" y="4230766"/>
            <a:ext cx="2158934" cy="307777"/>
          </a:xfrm>
          <a:prstGeom prst="rect">
            <a:avLst/>
          </a:prstGeom>
          <a:solidFill>
            <a:schemeClr val="bg1"/>
          </a:solidFill>
        </p:spPr>
        <p:txBody>
          <a:bodyPr wrap="square" tIns="0" bIns="0" rtlCol="0">
            <a:spAutoFit/>
          </a:bodyPr>
          <a:lstStyle/>
          <a:p>
            <a:pPr algn="ctr"/>
            <a:r>
              <a:rPr lang="en-GB" sz="2000" dirty="0">
                <a:solidFill>
                  <a:schemeClr val="accent1">
                    <a:lumMod val="50000"/>
                  </a:schemeClr>
                </a:solidFill>
                <a:latin typeface="Century Gothic" panose="020B0502020202020204" pitchFamily="34" charset="0"/>
              </a:rPr>
              <a:t>_________</a:t>
            </a:r>
          </a:p>
        </p:txBody>
      </p:sp>
      <p:sp>
        <p:nvSpPr>
          <p:cNvPr id="25" name="TextBox 24">
            <a:extLst>
              <a:ext uri="{FF2B5EF4-FFF2-40B4-BE49-F238E27FC236}">
                <a16:creationId xmlns:a16="http://schemas.microsoft.com/office/drawing/2014/main" id="{202578BC-1744-47F1-AAC7-22DE7F043FCE}"/>
              </a:ext>
            </a:extLst>
          </p:cNvPr>
          <p:cNvSpPr txBox="1"/>
          <p:nvPr/>
        </p:nvSpPr>
        <p:spPr>
          <a:xfrm>
            <a:off x="1253530" y="4499030"/>
            <a:ext cx="2158934" cy="307777"/>
          </a:xfrm>
          <a:prstGeom prst="rect">
            <a:avLst/>
          </a:prstGeom>
          <a:solidFill>
            <a:schemeClr val="bg1"/>
          </a:solidFill>
        </p:spPr>
        <p:txBody>
          <a:bodyPr wrap="square" tIns="0" bIns="0" rtlCol="0">
            <a:spAutoFit/>
          </a:bodyPr>
          <a:lstStyle/>
          <a:p>
            <a:pPr algn="ctr"/>
            <a:r>
              <a:rPr lang="en-GB" sz="2000" dirty="0">
                <a:solidFill>
                  <a:schemeClr val="accent1">
                    <a:lumMod val="50000"/>
                  </a:schemeClr>
                </a:solidFill>
                <a:latin typeface="Century Gothic" panose="020B0502020202020204" pitchFamily="34" charset="0"/>
              </a:rPr>
              <a:t>_________</a:t>
            </a:r>
          </a:p>
        </p:txBody>
      </p:sp>
      <p:sp>
        <p:nvSpPr>
          <p:cNvPr id="28" name="TextBox 27">
            <a:extLst>
              <a:ext uri="{FF2B5EF4-FFF2-40B4-BE49-F238E27FC236}">
                <a16:creationId xmlns:a16="http://schemas.microsoft.com/office/drawing/2014/main" id="{919B3348-AD71-4512-85CE-3495C26490D8}"/>
              </a:ext>
            </a:extLst>
          </p:cNvPr>
          <p:cNvSpPr txBox="1"/>
          <p:nvPr/>
        </p:nvSpPr>
        <p:spPr>
          <a:xfrm>
            <a:off x="6157279" y="4538543"/>
            <a:ext cx="2200023" cy="314683"/>
          </a:xfrm>
          <a:prstGeom prst="rect">
            <a:avLst/>
          </a:prstGeom>
          <a:solidFill>
            <a:schemeClr val="bg1"/>
          </a:solidFill>
        </p:spPr>
        <p:txBody>
          <a:bodyPr wrap="square" tIns="0" bIns="0" rtlCol="0">
            <a:spAutoFit/>
          </a:bodyPr>
          <a:lstStyle/>
          <a:p>
            <a:pPr algn="ctr"/>
            <a:r>
              <a:rPr lang="en-GB" sz="2000" dirty="0">
                <a:solidFill>
                  <a:schemeClr val="accent1">
                    <a:lumMod val="50000"/>
                  </a:schemeClr>
                </a:solidFill>
                <a:latin typeface="Century Gothic" panose="020B0502020202020204" pitchFamily="34" charset="0"/>
              </a:rPr>
              <a:t>_________</a:t>
            </a:r>
          </a:p>
        </p:txBody>
      </p:sp>
      <p:sp>
        <p:nvSpPr>
          <p:cNvPr id="31" name="TextBox 30">
            <a:extLst>
              <a:ext uri="{FF2B5EF4-FFF2-40B4-BE49-F238E27FC236}">
                <a16:creationId xmlns:a16="http://schemas.microsoft.com/office/drawing/2014/main" id="{E76BEEDE-6A69-4086-B06B-3B1984B8B548}"/>
              </a:ext>
            </a:extLst>
          </p:cNvPr>
          <p:cNvSpPr txBox="1"/>
          <p:nvPr/>
        </p:nvSpPr>
        <p:spPr>
          <a:xfrm>
            <a:off x="2689622" y="4839034"/>
            <a:ext cx="1907242" cy="307777"/>
          </a:xfrm>
          <a:prstGeom prst="rect">
            <a:avLst/>
          </a:prstGeom>
          <a:solidFill>
            <a:schemeClr val="bg1"/>
          </a:solidFill>
        </p:spPr>
        <p:txBody>
          <a:bodyPr wrap="square" tIns="0" bIns="0" rtlCol="0">
            <a:spAutoFit/>
          </a:bodyPr>
          <a:lstStyle/>
          <a:p>
            <a:pPr algn="ctr"/>
            <a:r>
              <a:rPr lang="en-GB" sz="2000" dirty="0">
                <a:solidFill>
                  <a:schemeClr val="accent1">
                    <a:lumMod val="50000"/>
                  </a:schemeClr>
                </a:solidFill>
                <a:latin typeface="Century Gothic" panose="020B0502020202020204" pitchFamily="34" charset="0"/>
              </a:rPr>
              <a:t>_________</a:t>
            </a:r>
          </a:p>
        </p:txBody>
      </p:sp>
      <p:sp>
        <p:nvSpPr>
          <p:cNvPr id="32" name="TextBox 31">
            <a:extLst>
              <a:ext uri="{FF2B5EF4-FFF2-40B4-BE49-F238E27FC236}">
                <a16:creationId xmlns:a16="http://schemas.microsoft.com/office/drawing/2014/main" id="{62076D5D-45A8-4A14-A31C-CBFB17D12BF4}"/>
              </a:ext>
            </a:extLst>
          </p:cNvPr>
          <p:cNvSpPr txBox="1"/>
          <p:nvPr/>
        </p:nvSpPr>
        <p:spPr>
          <a:xfrm>
            <a:off x="8449670" y="4873839"/>
            <a:ext cx="2105416" cy="307777"/>
          </a:xfrm>
          <a:prstGeom prst="rect">
            <a:avLst/>
          </a:prstGeom>
          <a:solidFill>
            <a:schemeClr val="bg1"/>
          </a:solidFill>
        </p:spPr>
        <p:txBody>
          <a:bodyPr wrap="square" tIns="0" bIns="0" rtlCol="0">
            <a:spAutoFit/>
          </a:bodyPr>
          <a:lstStyle/>
          <a:p>
            <a:pPr algn="ctr"/>
            <a:r>
              <a:rPr lang="en-GB" sz="2000" dirty="0">
                <a:solidFill>
                  <a:schemeClr val="accent1">
                    <a:lumMod val="50000"/>
                  </a:schemeClr>
                </a:solidFill>
                <a:latin typeface="Century Gothic" panose="020B0502020202020204" pitchFamily="34" charset="0"/>
              </a:rPr>
              <a:t>_________</a:t>
            </a:r>
          </a:p>
        </p:txBody>
      </p:sp>
    </p:spTree>
    <p:extLst>
      <p:ext uri="{BB962C8B-B14F-4D97-AF65-F5344CB8AC3E}">
        <p14:creationId xmlns:p14="http://schemas.microsoft.com/office/powerpoint/2010/main" val="320475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5" grpId="0" animBg="1"/>
      <p:bldP spid="28"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14975" y="296864"/>
            <a:ext cx="169494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Le weekend</a:t>
            </a: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298671"/>
            <a:ext cx="1176955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fait quoi le weekend? Coche.</a:t>
            </a:r>
            <a:endPar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graphicFrame>
        <p:nvGraphicFramePr>
          <p:cNvPr id="6" name="Table 6">
            <a:extLst>
              <a:ext uri="{FF2B5EF4-FFF2-40B4-BE49-F238E27FC236}">
                <a16:creationId xmlns:a16="http://schemas.microsoft.com/office/drawing/2014/main" id="{4AA2CC40-560D-403A-8B38-ACA6B54B1C8B}"/>
              </a:ext>
            </a:extLst>
          </p:cNvPr>
          <p:cNvGraphicFramePr>
            <a:graphicFrameLocks noGrp="1"/>
          </p:cNvGraphicFramePr>
          <p:nvPr/>
        </p:nvGraphicFramePr>
        <p:xfrm>
          <a:off x="500082" y="1905725"/>
          <a:ext cx="5162517" cy="4244387"/>
        </p:xfrm>
        <a:graphic>
          <a:graphicData uri="http://schemas.openxmlformats.org/drawingml/2006/table">
            <a:tbl>
              <a:tblPr firstRow="1" bandRow="1">
                <a:tableStyleId>{7436B53B-AF2B-4ED9-AE7D-DA19A883150E}</a:tableStyleId>
              </a:tblPr>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1013832">
                <a:tc>
                  <a:txBody>
                    <a:bodyPr/>
                    <a:lstStyle/>
                    <a:p>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lang="en-GB" dirty="0"/>
                    </a:p>
                  </a:txBody>
                  <a:tcPr/>
                </a:tc>
                <a:tc>
                  <a:txBody>
                    <a:bodyPr/>
                    <a:lstStyle/>
                    <a:p>
                      <a:pPr algn="ct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 et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algn="ct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txBody>
                  <a:tcPr/>
                </a:tc>
                <a:extLst>
                  <a:ext uri="{0D108BD9-81ED-4DB2-BD59-A6C34878D82A}">
                    <a16:rowId xmlns:a16="http://schemas.microsoft.com/office/drawing/2014/main" val="3028056078"/>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6111">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6111">
                <a:tc>
                  <a:txBody>
                    <a:bodyPr/>
                    <a:lstStyle/>
                    <a:p>
                      <a:pPr algn="ctr"/>
                      <a:r>
                        <a:rPr lang="en-GB" sz="2800" dirty="0">
                          <a:solidFill>
                            <a:schemeClr val="accent1">
                              <a:lumMod val="50000"/>
                            </a:schemeClr>
                          </a:solidFill>
                        </a:rPr>
                        <a:t>(-)</a:t>
                      </a:r>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6111">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6111">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22" name="TextBox 21">
            <a:hlinkClick r:id="" action="ppaction://noaction">
              <a:snd r:embed="rId4" name="235 with 2s gap_edit.wav"/>
            </a:hlinkClick>
            <a:extLst>
              <a:ext uri="{FF2B5EF4-FFF2-40B4-BE49-F238E27FC236}">
                <a16:creationId xmlns:a16="http://schemas.microsoft.com/office/drawing/2014/main" id="{30CF89AF-E4F7-4FEE-A7F3-62C44E148167}"/>
              </a:ext>
            </a:extLst>
          </p:cNvPr>
          <p:cNvSpPr txBox="1"/>
          <p:nvPr/>
        </p:nvSpPr>
        <p:spPr>
          <a:xfrm>
            <a:off x="1080380" y="2149820"/>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a:t>
            </a:r>
          </a:p>
        </p:txBody>
      </p:sp>
      <p:pic>
        <p:nvPicPr>
          <p:cNvPr id="34" name="Picture 8" descr="Cooking Pans Glove Clip Art">
            <a:extLst>
              <a:ext uri="{FF2B5EF4-FFF2-40B4-BE49-F238E27FC236}">
                <a16:creationId xmlns:a16="http://schemas.microsoft.com/office/drawing/2014/main" id="{A0A88CFD-43BF-4866-B310-606817223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594" y="3626052"/>
            <a:ext cx="699700" cy="5061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5" name="Table 6">
            <a:extLst>
              <a:ext uri="{FF2B5EF4-FFF2-40B4-BE49-F238E27FC236}">
                <a16:creationId xmlns:a16="http://schemas.microsoft.com/office/drawing/2014/main" id="{852F4E21-BBF4-4E8F-87D8-DD175AA15A34}"/>
              </a:ext>
            </a:extLst>
          </p:cNvPr>
          <p:cNvGraphicFramePr>
            <a:graphicFrameLocks noGrp="1"/>
          </p:cNvGraphicFramePr>
          <p:nvPr>
            <p:extLst>
              <p:ext uri="{D42A27DB-BD31-4B8C-83A1-F6EECF244321}">
                <p14:modId xmlns:p14="http://schemas.microsoft.com/office/powerpoint/2010/main" val="1733438548"/>
              </p:ext>
            </p:extLst>
          </p:nvPr>
        </p:nvGraphicFramePr>
        <p:xfrm>
          <a:off x="6432318" y="1905725"/>
          <a:ext cx="5162517" cy="4244385"/>
        </p:xfrm>
        <a:graphic>
          <a:graphicData uri="http://schemas.openxmlformats.org/drawingml/2006/table">
            <a:tbl>
              <a:tblPr firstRow="1" bandRow="1">
                <a:tableStyleId>{7436B53B-AF2B-4ED9-AE7D-DA19A883150E}</a:tableStyleId>
              </a:tblPr>
              <a:tblGrid>
                <a:gridCol w="1720839">
                  <a:extLst>
                    <a:ext uri="{9D8B030D-6E8A-4147-A177-3AD203B41FA5}">
                      <a16:colId xmlns:a16="http://schemas.microsoft.com/office/drawing/2014/main" val="3099369002"/>
                    </a:ext>
                  </a:extLst>
                </a:gridCol>
                <a:gridCol w="1720839">
                  <a:extLst>
                    <a:ext uri="{9D8B030D-6E8A-4147-A177-3AD203B41FA5}">
                      <a16:colId xmlns:a16="http://schemas.microsoft.com/office/drawing/2014/main" val="3757810940"/>
                    </a:ext>
                  </a:extLst>
                </a:gridCol>
                <a:gridCol w="1720839">
                  <a:extLst>
                    <a:ext uri="{9D8B030D-6E8A-4147-A177-3AD203B41FA5}">
                      <a16:colId xmlns:a16="http://schemas.microsoft.com/office/drawing/2014/main" val="23527742"/>
                    </a:ext>
                  </a:extLst>
                </a:gridCol>
              </a:tblGrid>
              <a:tr h="972380">
                <a:tc>
                  <a:txBody>
                    <a:bodyPr/>
                    <a:lstStyle/>
                    <a:p>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a:p>
                      <a:pPr algn="ct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a:ln>
                            <a:noFill/>
                          </a:ln>
                          <a:solidFill>
                            <a:srgbClr val="5B9BD5">
                              <a:lumMod val="50000"/>
                            </a:srgbClr>
                          </a:solidFill>
                          <a:effectLst/>
                          <a:uLnTx/>
                          <a:uFillTx/>
                          <a:latin typeface="Century Gothic" panose="020B0502020202020204" pitchFamily="34" charset="0"/>
                          <a:cs typeface="Arial"/>
                          <a:sym typeface="Arial"/>
                        </a:rPr>
                        <a:t>elle) </a:t>
                      </a:r>
                      <a:endParaRPr lang="en-GB" dirty="0"/>
                    </a:p>
                  </a:txBody>
                  <a:tcPr/>
                </a:tc>
                <a:tc>
                  <a:txBody>
                    <a:bodyPr/>
                    <a:lstStyle/>
                    <a:p>
                      <a:pPr algn="ct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et </a:t>
                      </a:r>
                      <a:r>
                        <a:rPr kumimoji="0" lang="en-GB" sz="20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Maman</a:t>
                      </a:r>
                      <a:r>
                        <a:rPr kumimoji="0" lang="en-GB" sz="20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elles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endParaRPr lang="en-GB" dirty="0"/>
                    </a:p>
                  </a:txBody>
                  <a:tcPr/>
                </a:tc>
                <a:extLst>
                  <a:ext uri="{0D108BD9-81ED-4DB2-BD59-A6C34878D82A}">
                    <a16:rowId xmlns:a16="http://schemas.microsoft.com/office/drawing/2014/main" val="3028056078"/>
                  </a:ext>
                </a:extLst>
              </a:tr>
              <a:tr h="647709">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61655006"/>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717909079"/>
                  </a:ext>
                </a:extLst>
              </a:tr>
              <a:tr h="647709">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916166749"/>
                  </a:ext>
                </a:extLst>
              </a:tr>
              <a:tr h="647709">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711766936"/>
                  </a:ext>
                </a:extLst>
              </a:tr>
              <a:tr h="647709">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78548993"/>
                  </a:ext>
                </a:extLst>
              </a:tr>
            </a:tbl>
          </a:graphicData>
        </a:graphic>
      </p:graphicFrame>
      <p:sp>
        <p:nvSpPr>
          <p:cNvPr id="36" name="TextBox 35">
            <a:hlinkClick r:id="" action="ppaction://noaction">
              <a:snd r:embed="rId6" name="236 with 2s gap.wav"/>
            </a:hlinkClick>
            <a:extLst>
              <a:ext uri="{FF2B5EF4-FFF2-40B4-BE49-F238E27FC236}">
                <a16:creationId xmlns:a16="http://schemas.microsoft.com/office/drawing/2014/main" id="{A92D898D-AB71-48F3-9589-D11A6C58EFF1}"/>
              </a:ext>
            </a:extLst>
          </p:cNvPr>
          <p:cNvSpPr txBox="1"/>
          <p:nvPr/>
        </p:nvSpPr>
        <p:spPr>
          <a:xfrm>
            <a:off x="7012616" y="2149820"/>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a:t>
            </a:r>
          </a:p>
        </p:txBody>
      </p:sp>
      <p:pic>
        <p:nvPicPr>
          <p:cNvPr id="37" name="Picture 6" descr="Rfc Double Bed Clip Art">
            <a:extLst>
              <a:ext uri="{FF2B5EF4-FFF2-40B4-BE49-F238E27FC236}">
                <a16:creationId xmlns:a16="http://schemas.microsoft.com/office/drawing/2014/main" id="{F199EFC3-9594-41E0-9B98-027C6DC60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974" y="3012135"/>
            <a:ext cx="876941" cy="4355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School Clip Art">
            <a:extLst>
              <a:ext uri="{FF2B5EF4-FFF2-40B4-BE49-F238E27FC236}">
                <a16:creationId xmlns:a16="http://schemas.microsoft.com/office/drawing/2014/main" id="{41F7E749-63AF-4B22-904D-AE264B2CA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002611">
            <a:off x="1117443" y="4886386"/>
            <a:ext cx="492709" cy="47300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Shopping Cart Clip Art">
            <a:extLst>
              <a:ext uri="{FF2B5EF4-FFF2-40B4-BE49-F238E27FC236}">
                <a16:creationId xmlns:a16="http://schemas.microsoft.com/office/drawing/2014/main" id="{271C38A5-D75F-4A8F-9F82-24CABCB32F4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2616" y="2962946"/>
            <a:ext cx="595986" cy="48473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Attention Clip Art">
            <a:extLst>
              <a:ext uri="{FF2B5EF4-FFF2-40B4-BE49-F238E27FC236}">
                <a16:creationId xmlns:a16="http://schemas.microsoft.com/office/drawing/2014/main" id="{2DAE60AA-0FBD-4952-9A8E-6266BBC51E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57556" y="3637928"/>
            <a:ext cx="501190" cy="4510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Cleaning Tools Clip Art">
            <a:extLst>
              <a:ext uri="{FF2B5EF4-FFF2-40B4-BE49-F238E27FC236}">
                <a16:creationId xmlns:a16="http://schemas.microsoft.com/office/drawing/2014/main" id="{5B0E0E1F-9D8A-405D-BE96-69BA5FCA62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7556" y="4263234"/>
            <a:ext cx="563855" cy="53566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aiting In Line Clip Art">
            <a:extLst>
              <a:ext uri="{FF2B5EF4-FFF2-40B4-BE49-F238E27FC236}">
                <a16:creationId xmlns:a16="http://schemas.microsoft.com/office/drawing/2014/main" id="{E95677BF-A1F1-498D-BB47-FB72663EE6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2616" y="5571648"/>
            <a:ext cx="585729" cy="49698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B6883A4E-CA9D-45A6-BCAE-1F1745E7C34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2908260" y="3087180"/>
            <a:ext cx="346161" cy="360584"/>
          </a:xfrm>
          <a:prstGeom prst="rect">
            <a:avLst/>
          </a:prstGeom>
        </p:spPr>
      </p:pic>
      <p:pic>
        <p:nvPicPr>
          <p:cNvPr id="46" name="Picture 45">
            <a:extLst>
              <a:ext uri="{FF2B5EF4-FFF2-40B4-BE49-F238E27FC236}">
                <a16:creationId xmlns:a16="http://schemas.microsoft.com/office/drawing/2014/main" id="{1C0D5839-DF5B-4F13-B86C-7496588738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4612011" y="3694070"/>
            <a:ext cx="346161" cy="360584"/>
          </a:xfrm>
          <a:prstGeom prst="rect">
            <a:avLst/>
          </a:prstGeom>
        </p:spPr>
      </p:pic>
      <p:pic>
        <p:nvPicPr>
          <p:cNvPr id="47" name="Picture 46">
            <a:extLst>
              <a:ext uri="{FF2B5EF4-FFF2-40B4-BE49-F238E27FC236}">
                <a16:creationId xmlns:a16="http://schemas.microsoft.com/office/drawing/2014/main" id="{438A1F86-8F26-420D-A094-FC1B465616C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4612010" y="4338880"/>
            <a:ext cx="346161" cy="360584"/>
          </a:xfrm>
          <a:prstGeom prst="rect">
            <a:avLst/>
          </a:prstGeom>
        </p:spPr>
      </p:pic>
      <p:pic>
        <p:nvPicPr>
          <p:cNvPr id="48" name="Picture 47">
            <a:extLst>
              <a:ext uri="{FF2B5EF4-FFF2-40B4-BE49-F238E27FC236}">
                <a16:creationId xmlns:a16="http://schemas.microsoft.com/office/drawing/2014/main" id="{F8D12526-AF21-4973-A90B-6505DA1066C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4612010" y="4957855"/>
            <a:ext cx="346161" cy="360584"/>
          </a:xfrm>
          <a:prstGeom prst="rect">
            <a:avLst/>
          </a:prstGeom>
        </p:spPr>
      </p:pic>
      <p:pic>
        <p:nvPicPr>
          <p:cNvPr id="49" name="Picture 48">
            <a:extLst>
              <a:ext uri="{FF2B5EF4-FFF2-40B4-BE49-F238E27FC236}">
                <a16:creationId xmlns:a16="http://schemas.microsoft.com/office/drawing/2014/main" id="{75A18609-99F5-4D42-AC52-D4162744A0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2908260" y="5568922"/>
            <a:ext cx="346161" cy="360584"/>
          </a:xfrm>
          <a:prstGeom prst="rect">
            <a:avLst/>
          </a:prstGeom>
        </p:spPr>
      </p:pic>
      <p:pic>
        <p:nvPicPr>
          <p:cNvPr id="50" name="Picture 49">
            <a:extLst>
              <a:ext uri="{FF2B5EF4-FFF2-40B4-BE49-F238E27FC236}">
                <a16:creationId xmlns:a16="http://schemas.microsoft.com/office/drawing/2014/main" id="{FA8429F4-F16C-4209-A272-5AE8A462C68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10516895" y="3037857"/>
            <a:ext cx="346161" cy="360584"/>
          </a:xfrm>
          <a:prstGeom prst="rect">
            <a:avLst/>
          </a:prstGeom>
        </p:spPr>
      </p:pic>
      <p:pic>
        <p:nvPicPr>
          <p:cNvPr id="51" name="Picture 50">
            <a:extLst>
              <a:ext uri="{FF2B5EF4-FFF2-40B4-BE49-F238E27FC236}">
                <a16:creationId xmlns:a16="http://schemas.microsoft.com/office/drawing/2014/main" id="{0F1A232F-7F4D-47BE-81D0-515F9A19D2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8894450" y="3683171"/>
            <a:ext cx="346161" cy="360584"/>
          </a:xfrm>
          <a:prstGeom prst="rect">
            <a:avLst/>
          </a:prstGeom>
        </p:spPr>
      </p:pic>
      <p:pic>
        <p:nvPicPr>
          <p:cNvPr id="52" name="Picture 51">
            <a:extLst>
              <a:ext uri="{FF2B5EF4-FFF2-40B4-BE49-F238E27FC236}">
                <a16:creationId xmlns:a16="http://schemas.microsoft.com/office/drawing/2014/main" id="{B11D5B9F-F7A1-407C-AD4F-95A5323D6BE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8847845" y="4333136"/>
            <a:ext cx="346161" cy="360584"/>
          </a:xfrm>
          <a:prstGeom prst="rect">
            <a:avLst/>
          </a:prstGeom>
        </p:spPr>
      </p:pic>
      <p:pic>
        <p:nvPicPr>
          <p:cNvPr id="53" name="Picture 52">
            <a:extLst>
              <a:ext uri="{FF2B5EF4-FFF2-40B4-BE49-F238E27FC236}">
                <a16:creationId xmlns:a16="http://schemas.microsoft.com/office/drawing/2014/main" id="{0605CAEF-C80C-447A-B1C0-E607E043E71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10569350" y="4958976"/>
            <a:ext cx="346161" cy="360584"/>
          </a:xfrm>
          <a:prstGeom prst="rect">
            <a:avLst/>
          </a:prstGeom>
        </p:spPr>
      </p:pic>
      <p:pic>
        <p:nvPicPr>
          <p:cNvPr id="54" name="Picture 6" descr="Triangle Sandwich Clip Art">
            <a:extLst>
              <a:ext uri="{FF2B5EF4-FFF2-40B4-BE49-F238E27FC236}">
                <a16:creationId xmlns:a16="http://schemas.microsoft.com/office/drawing/2014/main" id="{683BA703-C281-407B-B972-3083B3B48D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63185" y="4889746"/>
            <a:ext cx="495561" cy="46646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FFBB82CC-E84A-4C04-B581-A0DE8246137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560948">
            <a:off x="10569351" y="5639847"/>
            <a:ext cx="346161" cy="360584"/>
          </a:xfrm>
          <a:prstGeom prst="rect">
            <a:avLst/>
          </a:prstGeom>
        </p:spPr>
      </p:pic>
      <p:pic>
        <p:nvPicPr>
          <p:cNvPr id="31" name="Picture 2" descr="Slate-apple Clip Art">
            <a:extLst>
              <a:ext uri="{FF2B5EF4-FFF2-40B4-BE49-F238E27FC236}">
                <a16:creationId xmlns:a16="http://schemas.microsoft.com/office/drawing/2014/main" id="{25492465-BED6-4686-8380-69A33485993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56376" y="5583665"/>
            <a:ext cx="394136" cy="48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04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a:solidFill>
                  <a:schemeClr val="lt1"/>
                </a:solidFill>
              </a:rPr>
              <a:t>Les maths!</a:t>
            </a:r>
            <a:endParaRPr sz="3600" b="1" dirty="0">
              <a:solidFill>
                <a:schemeClr val="lt1"/>
              </a:solidFill>
            </a:endParaRPr>
          </a:p>
        </p:txBody>
      </p:sp>
      <p:sp>
        <p:nvSpPr>
          <p:cNvPr id="56" name="Google Shape;147;p2"/>
          <p:cNvSpPr/>
          <p:nvPr/>
        </p:nvSpPr>
        <p:spPr>
          <a:xfrm>
            <a:off x="10112991" y="249869"/>
            <a:ext cx="1796930" cy="41887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F6D68E1A-31C7-4B46-A3CA-8655621C362A}"/>
              </a:ext>
            </a:extLst>
          </p:cNvPr>
          <p:cNvSpPr txBox="1"/>
          <p:nvPr/>
        </p:nvSpPr>
        <p:spPr>
          <a:xfrm>
            <a:off x="459474" y="1610435"/>
            <a:ext cx="11273051"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Combien font deux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plus</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deux?</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Deux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plus</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deux font </a:t>
            </a:r>
            <a:r>
              <a:rPr kumimoji="0" lang="fr-FR"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quatre</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24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Combien font neuf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moins</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trois?</a:t>
            </a:r>
            <a:endParaRPr kumimoji="0" lang="fr-FR" sz="24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Neuf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moins</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trois font </a:t>
            </a:r>
            <a:r>
              <a:rPr kumimoji="0" lang="fr-FR"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six</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Combien font trois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multiplié par </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trois?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Trois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multiplié par </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trois font </a:t>
            </a:r>
            <a:r>
              <a:rPr kumimoji="0" lang="fr-FR"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neuf</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Combien font dix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divisé par </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cinq?</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Dix </a:t>
            </a:r>
            <a:r>
              <a:rPr kumimoji="0" lang="fr-FR"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divisé par </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cinq font </a:t>
            </a:r>
            <a:r>
              <a:rPr kumimoji="0" lang="fr-FR" sz="2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deux</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4" name="Picture 3">
            <a:extLst>
              <a:ext uri="{FF2B5EF4-FFF2-40B4-BE49-F238E27FC236}">
                <a16:creationId xmlns:a16="http://schemas.microsoft.com/office/drawing/2014/main" id="{1B752E65-5E5B-4A73-A796-D18B16D19415}"/>
              </a:ext>
            </a:extLst>
          </p:cNvPr>
          <p:cNvPicPr>
            <a:picLocks noChangeAspect="1"/>
          </p:cNvPicPr>
          <p:nvPr/>
        </p:nvPicPr>
        <p:blipFill>
          <a:blip r:embed="rId4"/>
          <a:stretch>
            <a:fillRect/>
          </a:stretch>
        </p:blipFill>
        <p:spPr>
          <a:xfrm>
            <a:off x="9780254" y="1619646"/>
            <a:ext cx="919592" cy="897471"/>
          </a:xfrm>
          <a:prstGeom prst="rect">
            <a:avLst/>
          </a:prstGeom>
        </p:spPr>
      </p:pic>
      <p:pic>
        <p:nvPicPr>
          <p:cNvPr id="5" name="Picture 4">
            <a:extLst>
              <a:ext uri="{FF2B5EF4-FFF2-40B4-BE49-F238E27FC236}">
                <a16:creationId xmlns:a16="http://schemas.microsoft.com/office/drawing/2014/main" id="{AE34AD24-96A5-4C8B-9E7C-3C597BC760BA}"/>
              </a:ext>
            </a:extLst>
          </p:cNvPr>
          <p:cNvPicPr>
            <a:picLocks noChangeAspect="1"/>
          </p:cNvPicPr>
          <p:nvPr/>
        </p:nvPicPr>
        <p:blipFill>
          <a:blip r:embed="rId5"/>
          <a:stretch>
            <a:fillRect/>
          </a:stretch>
        </p:blipFill>
        <p:spPr>
          <a:xfrm>
            <a:off x="9788063" y="2653196"/>
            <a:ext cx="977215" cy="960220"/>
          </a:xfrm>
          <a:prstGeom prst="rect">
            <a:avLst/>
          </a:prstGeom>
        </p:spPr>
      </p:pic>
      <p:pic>
        <p:nvPicPr>
          <p:cNvPr id="57" name="Picture 56">
            <a:extLst>
              <a:ext uri="{FF2B5EF4-FFF2-40B4-BE49-F238E27FC236}">
                <a16:creationId xmlns:a16="http://schemas.microsoft.com/office/drawing/2014/main" id="{FC425106-CD1D-4043-BFD9-ED99AFF75823}"/>
              </a:ext>
            </a:extLst>
          </p:cNvPr>
          <p:cNvPicPr>
            <a:picLocks noChangeAspect="1"/>
          </p:cNvPicPr>
          <p:nvPr/>
        </p:nvPicPr>
        <p:blipFill>
          <a:blip r:embed="rId6"/>
          <a:stretch>
            <a:fillRect/>
          </a:stretch>
        </p:blipFill>
        <p:spPr>
          <a:xfrm>
            <a:off x="9765960" y="3782021"/>
            <a:ext cx="948180" cy="796003"/>
          </a:xfrm>
          <a:prstGeom prst="rect">
            <a:avLst/>
          </a:prstGeom>
        </p:spPr>
      </p:pic>
      <p:pic>
        <p:nvPicPr>
          <p:cNvPr id="58" name="Picture 57">
            <a:extLst>
              <a:ext uri="{FF2B5EF4-FFF2-40B4-BE49-F238E27FC236}">
                <a16:creationId xmlns:a16="http://schemas.microsoft.com/office/drawing/2014/main" id="{81B0547C-E26A-4DE4-A2D6-486872FF6FE1}"/>
              </a:ext>
            </a:extLst>
          </p:cNvPr>
          <p:cNvPicPr>
            <a:picLocks noChangeAspect="1"/>
          </p:cNvPicPr>
          <p:nvPr/>
        </p:nvPicPr>
        <p:blipFill>
          <a:blip r:embed="rId7"/>
          <a:stretch>
            <a:fillRect/>
          </a:stretch>
        </p:blipFill>
        <p:spPr>
          <a:xfrm>
            <a:off x="9754516" y="4855612"/>
            <a:ext cx="1044308" cy="960220"/>
          </a:xfrm>
          <a:prstGeom prst="rect">
            <a:avLst/>
          </a:prstGeom>
        </p:spPr>
      </p:pic>
      <p:sp>
        <p:nvSpPr>
          <p:cNvPr id="74" name="TextBox 73">
            <a:extLst>
              <a:ext uri="{FF2B5EF4-FFF2-40B4-BE49-F238E27FC236}">
                <a16:creationId xmlns:a16="http://schemas.microsoft.com/office/drawing/2014/main" id="{3DC928B3-8A7E-4B36-A86D-3F74C4BCE31A}"/>
              </a:ext>
            </a:extLst>
          </p:cNvPr>
          <p:cNvSpPr txBox="1"/>
          <p:nvPr/>
        </p:nvSpPr>
        <p:spPr>
          <a:xfrm>
            <a:off x="3566044" y="2057920"/>
            <a:ext cx="1301655" cy="369332"/>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a:t>
            </a:r>
          </a:p>
        </p:txBody>
      </p:sp>
      <p:sp>
        <p:nvSpPr>
          <p:cNvPr id="75" name="TextBox 74">
            <a:extLst>
              <a:ext uri="{FF2B5EF4-FFF2-40B4-BE49-F238E27FC236}">
                <a16:creationId xmlns:a16="http://schemas.microsoft.com/office/drawing/2014/main" id="{3F2C8F6E-D715-4F85-8F44-3561ACBCA56C}"/>
              </a:ext>
            </a:extLst>
          </p:cNvPr>
          <p:cNvSpPr txBox="1"/>
          <p:nvPr/>
        </p:nvSpPr>
        <p:spPr>
          <a:xfrm>
            <a:off x="3566045" y="3133306"/>
            <a:ext cx="1301655" cy="369332"/>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a:t>
            </a:r>
          </a:p>
        </p:txBody>
      </p:sp>
      <p:sp>
        <p:nvSpPr>
          <p:cNvPr id="76" name="TextBox 75">
            <a:extLst>
              <a:ext uri="{FF2B5EF4-FFF2-40B4-BE49-F238E27FC236}">
                <a16:creationId xmlns:a16="http://schemas.microsoft.com/office/drawing/2014/main" id="{C0F18B48-1E9C-4A0B-8866-0AE78A4CF5E9}"/>
              </a:ext>
            </a:extLst>
          </p:cNvPr>
          <p:cNvSpPr txBox="1"/>
          <p:nvPr/>
        </p:nvSpPr>
        <p:spPr>
          <a:xfrm>
            <a:off x="4440436" y="4208692"/>
            <a:ext cx="1301655" cy="369332"/>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a:t>
            </a:r>
          </a:p>
        </p:txBody>
      </p:sp>
      <p:sp>
        <p:nvSpPr>
          <p:cNvPr id="14" name="TextBox 13">
            <a:extLst>
              <a:ext uri="{FF2B5EF4-FFF2-40B4-BE49-F238E27FC236}">
                <a16:creationId xmlns:a16="http://schemas.microsoft.com/office/drawing/2014/main" id="{4FC7EF38-04C9-4957-83C7-42B7BF80E50C}"/>
              </a:ext>
            </a:extLst>
          </p:cNvPr>
          <p:cNvSpPr txBox="1"/>
          <p:nvPr/>
        </p:nvSpPr>
        <p:spPr>
          <a:xfrm>
            <a:off x="3953256" y="5335722"/>
            <a:ext cx="1301655" cy="369332"/>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a:t>
            </a:r>
          </a:p>
        </p:txBody>
      </p:sp>
    </p:spTree>
    <p:extLst>
      <p:ext uri="{BB962C8B-B14F-4D97-AF65-F5344CB8AC3E}">
        <p14:creationId xmlns:p14="http://schemas.microsoft.com/office/powerpoint/2010/main" val="320221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600" b="1" dirty="0">
                <a:solidFill>
                  <a:schemeClr val="lt1"/>
                </a:solidFill>
              </a:rPr>
              <a:t>Les maths! (</a:t>
            </a:r>
            <a:r>
              <a:rPr lang="en-GB" sz="3600" b="1" dirty="0" err="1">
                <a:solidFill>
                  <a:schemeClr val="lt1"/>
                </a:solidFill>
              </a:rPr>
              <a:t>réponses</a:t>
            </a:r>
            <a:r>
              <a:rPr lang="en-GB" sz="3600" b="1" dirty="0">
                <a:solidFill>
                  <a:schemeClr val="lt1"/>
                </a:solidFill>
              </a:rPr>
              <a:t>)</a:t>
            </a:r>
            <a:endParaRPr sz="3600" b="1" dirty="0">
              <a:solidFill>
                <a:schemeClr val="lt1"/>
              </a:solidFill>
            </a:endParaRPr>
          </a:p>
        </p:txBody>
      </p:sp>
      <p:sp>
        <p:nvSpPr>
          <p:cNvPr id="56" name="Google Shape;147;p2"/>
          <p:cNvSpPr/>
          <p:nvPr/>
        </p:nvSpPr>
        <p:spPr>
          <a:xfrm>
            <a:off x="8679977" y="249869"/>
            <a:ext cx="3229944" cy="41887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écouter</a:t>
            </a:r>
            <a:r>
              <a:rPr lang="en-GB" sz="1800" b="1" dirty="0">
                <a:solidFill>
                  <a:srgbClr val="FFFFFF"/>
                </a:solidFill>
                <a:latin typeface="Century Gothic"/>
                <a:ea typeface="Century Gothic"/>
                <a:cs typeface="Century Gothic"/>
                <a:sym typeface="Century Gothic"/>
              </a:rPr>
              <a:t>, </a:t>
            </a:r>
            <a:r>
              <a:rPr lang="en-GB" sz="1800" b="1" dirty="0" err="1">
                <a:solidFill>
                  <a:srgbClr val="FFFFFF"/>
                </a:solidFill>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 name="Rectangle 6">
            <a:extLst>
              <a:ext uri="{FF2B5EF4-FFF2-40B4-BE49-F238E27FC236}">
                <a16:creationId xmlns:a16="http://schemas.microsoft.com/office/drawing/2014/main" id="{3724928D-2BE3-4BCF-976A-37A2E0FA1AB3}"/>
              </a:ext>
            </a:extLst>
          </p:cNvPr>
          <p:cNvSpPr/>
          <p:nvPr/>
        </p:nvSpPr>
        <p:spPr>
          <a:xfrm>
            <a:off x="188942" y="1325997"/>
            <a:ext cx="11582375" cy="461665"/>
          </a:xfrm>
          <a:prstGeom prst="rect">
            <a:avLst/>
          </a:prstGeom>
        </p:spPr>
        <p:txBody>
          <a:bodyPr wrap="square">
            <a:spAutoFit/>
          </a:bodyPr>
          <a:lstStyle/>
          <a:p>
            <a:r>
              <a:rPr lang="fr-FR" sz="2400" dirty="0">
                <a:solidFill>
                  <a:schemeClr val="accent1">
                    <a:lumMod val="50000"/>
                  </a:schemeClr>
                </a:solidFill>
                <a:latin typeface="Century Gothic" panose="020B0502020202020204" pitchFamily="34" charset="0"/>
              </a:rPr>
              <a:t>Voici les réponses aux problèmes de maths! </a:t>
            </a:r>
          </a:p>
        </p:txBody>
      </p:sp>
      <p:sp>
        <p:nvSpPr>
          <p:cNvPr id="8" name="TextBox 7">
            <a:extLst>
              <a:ext uri="{FF2B5EF4-FFF2-40B4-BE49-F238E27FC236}">
                <a16:creationId xmlns:a16="http://schemas.microsoft.com/office/drawing/2014/main" id="{E8B9F6D3-15FB-43B3-9E6F-1A7143F5C75B}"/>
              </a:ext>
            </a:extLst>
          </p:cNvPr>
          <p:cNvSpPr txBox="1"/>
          <p:nvPr/>
        </p:nvSpPr>
        <p:spPr>
          <a:xfrm>
            <a:off x="252483" y="2285639"/>
            <a:ext cx="5452280" cy="3785652"/>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Partenaire</a:t>
            </a:r>
            <a:r>
              <a:rPr lang="en-GB" sz="2400" b="1" dirty="0">
                <a:solidFill>
                  <a:schemeClr val="accent1">
                    <a:lumMod val="50000"/>
                  </a:schemeClr>
                </a:solidFill>
                <a:latin typeface="Century Gothic" panose="020B0502020202020204" pitchFamily="34" charset="0"/>
              </a:rPr>
              <a:t> A</a:t>
            </a:r>
          </a:p>
          <a:p>
            <a:pPr algn="ctr"/>
            <a:endParaRPr lang="en-GB" sz="2400" b="1"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Sept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un font </a:t>
            </a:r>
            <a:r>
              <a:rPr lang="fr-FR" sz="2400" b="1" dirty="0">
                <a:solidFill>
                  <a:srgbClr val="EE6000"/>
                </a:solidFill>
                <a:latin typeface="Century Gothic" panose="020B0502020202020204" pitchFamily="34" charset="0"/>
              </a:rPr>
              <a:t>sept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Cinq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trois font </a:t>
            </a:r>
            <a:r>
              <a:rPr lang="fr-FR" sz="2400" b="1" dirty="0">
                <a:solidFill>
                  <a:srgbClr val="EE6000"/>
                </a:solidFill>
                <a:latin typeface="Century Gothic" panose="020B0502020202020204" pitchFamily="34" charset="0"/>
              </a:rPr>
              <a:t>huit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Douze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deux font </a:t>
            </a:r>
            <a:r>
              <a:rPr lang="fr-FR" sz="2400" b="1" dirty="0">
                <a:solidFill>
                  <a:srgbClr val="EE6000"/>
                </a:solidFill>
                <a:latin typeface="Century Gothic" panose="020B0502020202020204" pitchFamily="34" charset="0"/>
              </a:rPr>
              <a:t>dix</a:t>
            </a:r>
            <a:r>
              <a:rPr lang="fr-FR" sz="2400" dirty="0">
                <a:solidFill>
                  <a:schemeClr val="accent1">
                    <a:lumMod val="50000"/>
                  </a:schemeClr>
                </a:solidFill>
                <a:latin typeface="Century Gothic" panose="020B0502020202020204" pitchFamily="34" charset="0"/>
              </a:rPr>
              <a:t>!</a:t>
            </a:r>
            <a:endParaRPr lang="fr-FR" sz="2400" b="1" dirty="0">
              <a:solidFill>
                <a:srgbClr val="EE6000"/>
              </a:solidFill>
              <a:latin typeface="Century Gothic" panose="020B0502020202020204" pitchFamily="34" charset="0"/>
            </a:endParaRP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Huit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quatre font </a:t>
            </a:r>
            <a:r>
              <a:rPr lang="fr-FR" sz="2400" b="1" dirty="0">
                <a:solidFill>
                  <a:srgbClr val="EE6000"/>
                </a:solidFill>
                <a:latin typeface="Century Gothic" panose="020B0502020202020204" pitchFamily="34" charset="0"/>
              </a:rPr>
              <a:t>deux</a:t>
            </a:r>
            <a:r>
              <a:rPr lang="fr-FR" sz="2400" dirty="0">
                <a:solidFill>
                  <a:schemeClr val="accent1">
                    <a:lumMod val="50000"/>
                  </a:schemeClr>
                </a:solidFill>
                <a:latin typeface="Century Gothic" panose="020B0502020202020204" pitchFamily="34" charset="0"/>
              </a:rPr>
              <a:t>!</a:t>
            </a:r>
          </a:p>
          <a:p>
            <a:endParaRPr lang="en-GB" sz="2400" b="1" dirty="0">
              <a:solidFill>
                <a:schemeClr val="accent1">
                  <a:lumMod val="50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06BC64BC-E909-4CD6-847E-5B68A1A30AFA}"/>
              </a:ext>
            </a:extLst>
          </p:cNvPr>
          <p:cNvSpPr txBox="1"/>
          <p:nvPr/>
        </p:nvSpPr>
        <p:spPr>
          <a:xfrm>
            <a:off x="6487239" y="2235874"/>
            <a:ext cx="5452280" cy="3785652"/>
          </a:xfrm>
          <a:prstGeom prst="rect">
            <a:avLst/>
          </a:prstGeom>
          <a:noFill/>
        </p:spPr>
        <p:txBody>
          <a:bodyPr wrap="square" rtlCol="0">
            <a:spAutoFit/>
          </a:bodyPr>
          <a:lstStyle/>
          <a:p>
            <a:pPr algn="ctr"/>
            <a:r>
              <a:rPr lang="en-GB" sz="2400" b="1" dirty="0" err="1">
                <a:solidFill>
                  <a:schemeClr val="accent1">
                    <a:lumMod val="50000"/>
                  </a:schemeClr>
                </a:solidFill>
                <a:latin typeface="Century Gothic" panose="020B0502020202020204" pitchFamily="34" charset="0"/>
              </a:rPr>
              <a:t>Partenaire</a:t>
            </a:r>
            <a:r>
              <a:rPr lang="en-GB" sz="2400" b="1" dirty="0">
                <a:solidFill>
                  <a:schemeClr val="accent1">
                    <a:lumMod val="50000"/>
                  </a:schemeClr>
                </a:solidFill>
                <a:latin typeface="Century Gothic" panose="020B0502020202020204" pitchFamily="34" charset="0"/>
              </a:rPr>
              <a:t> B</a:t>
            </a:r>
          </a:p>
          <a:p>
            <a:pPr algn="ctr"/>
            <a:endParaRPr lang="en-GB" sz="2400" b="1"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Douze </a:t>
            </a:r>
            <a:r>
              <a:rPr lang="fr-FR" sz="2400" b="1" dirty="0">
                <a:solidFill>
                  <a:schemeClr val="accent1">
                    <a:lumMod val="50000"/>
                  </a:schemeClr>
                </a:solidFill>
                <a:latin typeface="Century Gothic" panose="020B0502020202020204" pitchFamily="34" charset="0"/>
              </a:rPr>
              <a:t>divisé par </a:t>
            </a:r>
            <a:r>
              <a:rPr lang="fr-FR" sz="2400" dirty="0">
                <a:solidFill>
                  <a:schemeClr val="accent1">
                    <a:lumMod val="50000"/>
                  </a:schemeClr>
                </a:solidFill>
                <a:latin typeface="Century Gothic" panose="020B0502020202020204" pitchFamily="34" charset="0"/>
              </a:rPr>
              <a:t>six font </a:t>
            </a:r>
            <a:r>
              <a:rPr lang="fr-FR" sz="2400" b="1" dirty="0">
                <a:solidFill>
                  <a:srgbClr val="EE6000"/>
                </a:solidFill>
                <a:latin typeface="Century Gothic" panose="020B0502020202020204" pitchFamily="34" charset="0"/>
              </a:rPr>
              <a:t>deux</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Trois </a:t>
            </a:r>
            <a:r>
              <a:rPr lang="fr-FR" sz="2400" b="1" dirty="0">
                <a:solidFill>
                  <a:schemeClr val="accent1">
                    <a:lumMod val="50000"/>
                  </a:schemeClr>
                </a:solidFill>
                <a:latin typeface="Century Gothic" panose="020B0502020202020204" pitchFamily="34" charset="0"/>
              </a:rPr>
              <a:t>plus</a:t>
            </a:r>
            <a:r>
              <a:rPr lang="fr-FR" sz="2400" dirty="0">
                <a:solidFill>
                  <a:schemeClr val="accent1">
                    <a:lumMod val="50000"/>
                  </a:schemeClr>
                </a:solidFill>
                <a:latin typeface="Century Gothic" panose="020B0502020202020204" pitchFamily="34" charset="0"/>
              </a:rPr>
              <a:t> quatre font </a:t>
            </a:r>
            <a:r>
              <a:rPr lang="fr-FR" sz="2400" b="1" dirty="0">
                <a:solidFill>
                  <a:srgbClr val="EE6000"/>
                </a:solidFill>
                <a:latin typeface="Century Gothic" panose="020B0502020202020204" pitchFamily="34" charset="0"/>
              </a:rPr>
              <a:t>sept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Cinq </a:t>
            </a:r>
            <a:r>
              <a:rPr lang="fr-FR" sz="2400" b="1" dirty="0">
                <a:solidFill>
                  <a:schemeClr val="accent1">
                    <a:lumMod val="50000"/>
                  </a:schemeClr>
                </a:solidFill>
                <a:latin typeface="Century Gothic" panose="020B0502020202020204" pitchFamily="34" charset="0"/>
              </a:rPr>
              <a:t>multiplié par </a:t>
            </a:r>
            <a:r>
              <a:rPr lang="fr-FR" sz="2400" dirty="0">
                <a:solidFill>
                  <a:schemeClr val="accent1">
                    <a:lumMod val="50000"/>
                  </a:schemeClr>
                </a:solidFill>
                <a:latin typeface="Century Gothic" panose="020B0502020202020204" pitchFamily="34" charset="0"/>
              </a:rPr>
              <a:t>deux font </a:t>
            </a:r>
            <a:r>
              <a:rPr lang="fr-FR" sz="2400" b="1" dirty="0">
                <a:solidFill>
                  <a:srgbClr val="EE6000"/>
                </a:solidFill>
                <a:latin typeface="Century Gothic" panose="020B0502020202020204" pitchFamily="34" charset="0"/>
              </a:rPr>
              <a:t>dix</a:t>
            </a:r>
            <a:r>
              <a:rPr lang="fr-FR" sz="2400" dirty="0">
                <a:solidFill>
                  <a:schemeClr val="accent1">
                    <a:lumMod val="50000"/>
                  </a:schemeClr>
                </a:solidFill>
                <a:latin typeface="Century Gothic" panose="020B0502020202020204" pitchFamily="34" charset="0"/>
              </a:rPr>
              <a:t>!</a:t>
            </a:r>
          </a:p>
          <a:p>
            <a:endParaRPr lang="fr-FR" sz="2400" dirty="0">
              <a:solidFill>
                <a:srgbClr val="EE6000"/>
              </a:solidFill>
              <a:latin typeface="Century Gothic" panose="020B0502020202020204" pitchFamily="34" charset="0"/>
            </a:endParaRPr>
          </a:p>
          <a:p>
            <a:r>
              <a:rPr lang="fr-FR" sz="2400" dirty="0">
                <a:solidFill>
                  <a:schemeClr val="accent1">
                    <a:lumMod val="50000"/>
                  </a:schemeClr>
                </a:solidFill>
                <a:latin typeface="Century Gothic" panose="020B0502020202020204" pitchFamily="34" charset="0"/>
              </a:rPr>
              <a:t>Onze </a:t>
            </a:r>
            <a:r>
              <a:rPr lang="fr-FR" sz="2400" b="1" dirty="0">
                <a:solidFill>
                  <a:schemeClr val="accent1">
                    <a:lumMod val="50000"/>
                  </a:schemeClr>
                </a:solidFill>
                <a:latin typeface="Century Gothic" panose="020B0502020202020204" pitchFamily="34" charset="0"/>
              </a:rPr>
              <a:t>moins</a:t>
            </a:r>
            <a:r>
              <a:rPr lang="fr-FR" sz="2400" dirty="0">
                <a:solidFill>
                  <a:schemeClr val="accent1">
                    <a:lumMod val="50000"/>
                  </a:schemeClr>
                </a:solidFill>
                <a:latin typeface="Century Gothic" panose="020B0502020202020204" pitchFamily="34" charset="0"/>
              </a:rPr>
              <a:t> trois font </a:t>
            </a:r>
            <a:r>
              <a:rPr lang="fr-FR" sz="2400" b="1" dirty="0">
                <a:solidFill>
                  <a:srgbClr val="EE6000"/>
                </a:solidFill>
                <a:latin typeface="Century Gothic" panose="020B0502020202020204" pitchFamily="34" charset="0"/>
              </a:rPr>
              <a:t>huit</a:t>
            </a:r>
            <a:r>
              <a:rPr lang="fr-FR" sz="2400" dirty="0">
                <a:solidFill>
                  <a:schemeClr val="accent1">
                    <a:lumMod val="50000"/>
                  </a:schemeClr>
                </a:solidFill>
                <a:latin typeface="Century Gothic" panose="020B0502020202020204" pitchFamily="34" charset="0"/>
              </a:rPr>
              <a:t>!</a:t>
            </a:r>
          </a:p>
          <a:p>
            <a:endParaRPr lang="fr-FR" sz="2400" dirty="0">
              <a:solidFill>
                <a:schemeClr val="accent1">
                  <a:lumMod val="50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D4C5BC36-9DA8-4C92-BD5D-F6FB4527BFC9}"/>
              </a:ext>
            </a:extLst>
          </p:cNvPr>
          <p:cNvSpPr txBox="1"/>
          <p:nvPr/>
        </p:nvSpPr>
        <p:spPr>
          <a:xfrm>
            <a:off x="3080709" y="3809758"/>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1" name="TextBox 20">
            <a:extLst>
              <a:ext uri="{FF2B5EF4-FFF2-40B4-BE49-F238E27FC236}">
                <a16:creationId xmlns:a16="http://schemas.microsoft.com/office/drawing/2014/main" id="{9BA993A7-F180-49B7-9CE0-DA69CE4AA3B8}"/>
              </a:ext>
            </a:extLst>
          </p:cNvPr>
          <p:cNvSpPr txBox="1"/>
          <p:nvPr/>
        </p:nvSpPr>
        <p:spPr>
          <a:xfrm>
            <a:off x="4028529" y="3059668"/>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2" name="TextBox 21">
            <a:extLst>
              <a:ext uri="{FF2B5EF4-FFF2-40B4-BE49-F238E27FC236}">
                <a16:creationId xmlns:a16="http://schemas.microsoft.com/office/drawing/2014/main" id="{CD81106E-50DD-4D07-BF12-E1357B5D4298}"/>
              </a:ext>
            </a:extLst>
          </p:cNvPr>
          <p:cNvSpPr txBox="1"/>
          <p:nvPr/>
        </p:nvSpPr>
        <p:spPr>
          <a:xfrm>
            <a:off x="3755004" y="4527724"/>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3" name="TextBox 22">
            <a:extLst>
              <a:ext uri="{FF2B5EF4-FFF2-40B4-BE49-F238E27FC236}">
                <a16:creationId xmlns:a16="http://schemas.microsoft.com/office/drawing/2014/main" id="{85FD4651-AC5A-41A9-B66D-4C6AC8A9E760}"/>
              </a:ext>
            </a:extLst>
          </p:cNvPr>
          <p:cNvSpPr txBox="1"/>
          <p:nvPr/>
        </p:nvSpPr>
        <p:spPr>
          <a:xfrm>
            <a:off x="4166426" y="527618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4" name="TextBox 23">
            <a:extLst>
              <a:ext uri="{FF2B5EF4-FFF2-40B4-BE49-F238E27FC236}">
                <a16:creationId xmlns:a16="http://schemas.microsoft.com/office/drawing/2014/main" id="{F1698FBA-14EE-4CEE-A96C-B09894EA2ADF}"/>
              </a:ext>
            </a:extLst>
          </p:cNvPr>
          <p:cNvSpPr txBox="1"/>
          <p:nvPr/>
        </p:nvSpPr>
        <p:spPr>
          <a:xfrm>
            <a:off x="10121684" y="3049266"/>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5" name="TextBox 24">
            <a:extLst>
              <a:ext uri="{FF2B5EF4-FFF2-40B4-BE49-F238E27FC236}">
                <a16:creationId xmlns:a16="http://schemas.microsoft.com/office/drawing/2014/main" id="{9AA9962D-294B-4EC0-A4C1-2BBF12E73683}"/>
              </a:ext>
            </a:extLst>
          </p:cNvPr>
          <p:cNvSpPr txBox="1"/>
          <p:nvPr/>
        </p:nvSpPr>
        <p:spPr>
          <a:xfrm>
            <a:off x="9618705" y="3757883"/>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6" name="TextBox 25">
            <a:extLst>
              <a:ext uri="{FF2B5EF4-FFF2-40B4-BE49-F238E27FC236}">
                <a16:creationId xmlns:a16="http://schemas.microsoft.com/office/drawing/2014/main" id="{0F07A354-534A-49D3-A2B1-F871CD5A5C94}"/>
              </a:ext>
            </a:extLst>
          </p:cNvPr>
          <p:cNvSpPr txBox="1"/>
          <p:nvPr/>
        </p:nvSpPr>
        <p:spPr>
          <a:xfrm>
            <a:off x="10688066" y="446650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
        <p:nvSpPr>
          <p:cNvPr id="27" name="TextBox 26">
            <a:extLst>
              <a:ext uri="{FF2B5EF4-FFF2-40B4-BE49-F238E27FC236}">
                <a16:creationId xmlns:a16="http://schemas.microsoft.com/office/drawing/2014/main" id="{92DE884F-A02F-4098-B667-3566ACC7B654}"/>
              </a:ext>
            </a:extLst>
          </p:cNvPr>
          <p:cNvSpPr txBox="1"/>
          <p:nvPr/>
        </p:nvSpPr>
        <p:spPr>
          <a:xfrm>
            <a:off x="9618706" y="5276180"/>
            <a:ext cx="1005955" cy="369332"/>
          </a:xfrm>
          <a:prstGeom prst="rect">
            <a:avLst/>
          </a:prstGeom>
          <a:solidFill>
            <a:schemeClr val="bg1"/>
          </a:solidFill>
        </p:spPr>
        <p:txBody>
          <a:bodyPr wrap="square" tIns="0" bIns="0" rtlCol="0">
            <a:spAutoFit/>
          </a:bodyPr>
          <a:lstStyle/>
          <a:p>
            <a:pPr algn="ctr"/>
            <a:r>
              <a:rPr lang="en-GB" sz="2400" b="1" dirty="0">
                <a:solidFill>
                  <a:schemeClr val="accent1">
                    <a:lumMod val="50000"/>
                  </a:schemeClr>
                </a:solidFill>
                <a:latin typeface="Century Gothic" panose="020B0502020202020204" pitchFamily="34" charset="0"/>
              </a:rPr>
              <a:t>_____</a:t>
            </a:r>
          </a:p>
        </p:txBody>
      </p:sp>
    </p:spTree>
    <p:extLst>
      <p:ext uri="{BB962C8B-B14F-4D97-AF65-F5344CB8AC3E}">
        <p14:creationId xmlns:p14="http://schemas.microsoft.com/office/powerpoint/2010/main" val="9296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4" name="TextBox 63">
            <a:extLst>
              <a:ext uri="{FF2B5EF4-FFF2-40B4-BE49-F238E27FC236}">
                <a16:creationId xmlns:a16="http://schemas.microsoft.com/office/drawing/2014/main" id="{871D214A-74BC-48BD-897B-6E9B9D455A20}"/>
              </a:ext>
            </a:extLst>
          </p:cNvPr>
          <p:cNvSpPr txBox="1"/>
          <p:nvPr/>
        </p:nvSpPr>
        <p:spPr>
          <a:xfrm>
            <a:off x="7813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magasins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000" b="1" dirty="0">
                <a:solidFill>
                  <a:schemeClr val="lt1"/>
                </a:solidFill>
              </a:rPr>
              <a:t>Les expressions avec </a:t>
            </a:r>
            <a:r>
              <a:rPr lang="en-GB" sz="3000" b="1" i="1" dirty="0">
                <a:solidFill>
                  <a:schemeClr val="lt1"/>
                </a:solidFill>
              </a:rPr>
              <a:t>faire</a:t>
            </a:r>
            <a:endParaRPr sz="3000" b="1" dirty="0">
              <a:solidFill>
                <a:schemeClr val="lt1"/>
              </a:solidFill>
            </a:endParaRPr>
          </a:p>
        </p:txBody>
      </p:sp>
      <p:sp>
        <p:nvSpPr>
          <p:cNvPr id="56" name="Google Shape;147;p2"/>
          <p:cNvSpPr/>
          <p:nvPr/>
        </p:nvSpPr>
        <p:spPr>
          <a:xfrm>
            <a:off x="10421737" y="249869"/>
            <a:ext cx="1488183" cy="41887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Rectangle 15">
            <a:extLst>
              <a:ext uri="{FF2B5EF4-FFF2-40B4-BE49-F238E27FC236}">
                <a16:creationId xmlns:a16="http://schemas.microsoft.com/office/drawing/2014/main" id="{3B491A95-5AB4-41F2-9310-1ECC003D6DBA}"/>
              </a:ext>
            </a:extLst>
          </p:cNvPr>
          <p:cNvSpPr/>
          <p:nvPr/>
        </p:nvSpPr>
        <p:spPr>
          <a:xfrm>
            <a:off x="165035" y="1411838"/>
            <a:ext cx="11582375"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Voici des expressions avec </a:t>
            </a:r>
            <a:r>
              <a:rPr kumimoji="0" lang="fr-FR" sz="2400" b="0" i="1"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a:t>
            </a:r>
            <a:r>
              <a:rPr kumimoji="0" lang="fr-FR" sz="24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Complète.</a:t>
            </a:r>
          </a:p>
        </p:txBody>
      </p:sp>
      <p:pic>
        <p:nvPicPr>
          <p:cNvPr id="17" name="Picture 10" descr="Shopping Cart Clip Art">
            <a:extLst>
              <a:ext uri="{FF2B5EF4-FFF2-40B4-BE49-F238E27FC236}">
                <a16:creationId xmlns:a16="http://schemas.microsoft.com/office/drawing/2014/main" id="{52B0EE1E-2113-4B3C-8B9B-00F9AF5DFE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95" y="2197074"/>
            <a:ext cx="727442" cy="5916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oking Pans Glove Clip Art">
            <a:extLst>
              <a:ext uri="{FF2B5EF4-FFF2-40B4-BE49-F238E27FC236}">
                <a16:creationId xmlns:a16="http://schemas.microsoft.com/office/drawing/2014/main" id="{7F4D0741-5933-431B-AFD3-BDF32F550F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144" y="2121349"/>
            <a:ext cx="833853" cy="6031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Cleaning Tools Clip Art">
            <a:extLst>
              <a:ext uri="{FF2B5EF4-FFF2-40B4-BE49-F238E27FC236}">
                <a16:creationId xmlns:a16="http://schemas.microsoft.com/office/drawing/2014/main" id="{B5F70097-5841-4409-984C-E29A23C9D0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4236" y="1996568"/>
            <a:ext cx="833853" cy="7921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Hiking Clip Art">
            <a:extLst>
              <a:ext uri="{FF2B5EF4-FFF2-40B4-BE49-F238E27FC236}">
                <a16:creationId xmlns:a16="http://schemas.microsoft.com/office/drawing/2014/main" id="{1C91DEC3-D577-4E4C-A279-E70991BCF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2374" y="2105743"/>
            <a:ext cx="650914" cy="65091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5629B6-3E9D-45E0-BC3E-095339FA6722}"/>
              </a:ext>
            </a:extLst>
          </p:cNvPr>
          <p:cNvSpPr txBox="1"/>
          <p:nvPr/>
        </p:nvSpPr>
        <p:spPr>
          <a:xfrm>
            <a:off x="2944194"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la cuisine</a:t>
            </a:r>
          </a:p>
        </p:txBody>
      </p:sp>
      <p:sp>
        <p:nvSpPr>
          <p:cNvPr id="32" name="TextBox 31">
            <a:extLst>
              <a:ext uri="{FF2B5EF4-FFF2-40B4-BE49-F238E27FC236}">
                <a16:creationId xmlns:a16="http://schemas.microsoft.com/office/drawing/2014/main" id="{8A510D19-EF72-459A-AE65-2BA36C6836EB}"/>
              </a:ext>
            </a:extLst>
          </p:cNvPr>
          <p:cNvSpPr txBox="1"/>
          <p:nvPr/>
        </p:nvSpPr>
        <p:spPr>
          <a:xfrm>
            <a:off x="5956223" y="2788728"/>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ménage</a:t>
            </a:r>
          </a:p>
        </p:txBody>
      </p:sp>
      <p:sp>
        <p:nvSpPr>
          <p:cNvPr id="33" name="TextBox 32">
            <a:extLst>
              <a:ext uri="{FF2B5EF4-FFF2-40B4-BE49-F238E27FC236}">
                <a16:creationId xmlns:a16="http://schemas.microsoft.com/office/drawing/2014/main" id="{B0113A2F-12D4-48C2-A303-7BDA5DE02BA2}"/>
              </a:ext>
            </a:extLst>
          </p:cNvPr>
          <p:cNvSpPr txBox="1"/>
          <p:nvPr/>
        </p:nvSpPr>
        <p:spPr>
          <a:xfrm>
            <a:off x="8968251" y="2781278"/>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promenade</a:t>
            </a:r>
          </a:p>
        </p:txBody>
      </p:sp>
      <p:sp>
        <p:nvSpPr>
          <p:cNvPr id="83" name="TextBox 82">
            <a:extLst>
              <a:ext uri="{FF2B5EF4-FFF2-40B4-BE49-F238E27FC236}">
                <a16:creationId xmlns:a16="http://schemas.microsoft.com/office/drawing/2014/main" id="{1217D532-E330-4DD4-96EC-F3B2DB96DB04}"/>
              </a:ext>
            </a:extLst>
          </p:cNvPr>
          <p:cNvSpPr txBox="1"/>
          <p:nvPr/>
        </p:nvSpPr>
        <p:spPr>
          <a:xfrm>
            <a:off x="7813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 lit</a:t>
            </a:r>
          </a:p>
        </p:txBody>
      </p:sp>
      <p:sp>
        <p:nvSpPr>
          <p:cNvPr id="84" name="TextBox 83">
            <a:extLst>
              <a:ext uri="{FF2B5EF4-FFF2-40B4-BE49-F238E27FC236}">
                <a16:creationId xmlns:a16="http://schemas.microsoft.com/office/drawing/2014/main" id="{C76D85F3-5B0B-4AA0-8558-410BDA3E3619}"/>
              </a:ext>
            </a:extLst>
          </p:cNvPr>
          <p:cNvSpPr txBox="1"/>
          <p:nvPr/>
        </p:nvSpPr>
        <p:spPr>
          <a:xfrm>
            <a:off x="2944194"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a:t>
            </a:r>
          </a:p>
        </p:txBody>
      </p:sp>
      <p:sp>
        <p:nvSpPr>
          <p:cNvPr id="85" name="TextBox 84">
            <a:extLst>
              <a:ext uri="{FF2B5EF4-FFF2-40B4-BE49-F238E27FC236}">
                <a16:creationId xmlns:a16="http://schemas.microsoft.com/office/drawing/2014/main" id="{1C8677B4-EEE7-4834-9307-16010F8C7D9B}"/>
              </a:ext>
            </a:extLst>
          </p:cNvPr>
          <p:cNvSpPr txBox="1"/>
          <p:nvPr/>
        </p:nvSpPr>
        <p:spPr>
          <a:xfrm>
            <a:off x="5956223" y="4089164"/>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attention</a:t>
            </a:r>
          </a:p>
        </p:txBody>
      </p:sp>
      <p:sp>
        <p:nvSpPr>
          <p:cNvPr id="86" name="TextBox 85">
            <a:extLst>
              <a:ext uri="{FF2B5EF4-FFF2-40B4-BE49-F238E27FC236}">
                <a16:creationId xmlns:a16="http://schemas.microsoft.com/office/drawing/2014/main" id="{BE5D0AFC-7028-45E6-961F-4A75D57C9346}"/>
              </a:ext>
            </a:extLst>
          </p:cNvPr>
          <p:cNvSpPr txBox="1"/>
          <p:nvPr/>
        </p:nvSpPr>
        <p:spPr>
          <a:xfrm>
            <a:off x="8968251" y="4089164"/>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devoirs</a:t>
            </a:r>
          </a:p>
        </p:txBody>
      </p:sp>
      <p:sp>
        <p:nvSpPr>
          <p:cNvPr id="90" name="TextBox 89">
            <a:extLst>
              <a:ext uri="{FF2B5EF4-FFF2-40B4-BE49-F238E27FC236}">
                <a16:creationId xmlns:a16="http://schemas.microsoft.com/office/drawing/2014/main" id="{7DC003EF-E00F-42EC-B655-FD21796607F0}"/>
              </a:ext>
            </a:extLst>
          </p:cNvPr>
          <p:cNvSpPr txBox="1"/>
          <p:nvPr/>
        </p:nvSpPr>
        <p:spPr>
          <a:xfrm>
            <a:off x="7813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voyage</a:t>
            </a:r>
          </a:p>
        </p:txBody>
      </p:sp>
      <p:sp>
        <p:nvSpPr>
          <p:cNvPr id="91" name="TextBox 90">
            <a:extLst>
              <a:ext uri="{FF2B5EF4-FFF2-40B4-BE49-F238E27FC236}">
                <a16:creationId xmlns:a16="http://schemas.microsoft.com/office/drawing/2014/main" id="{D1F54843-8F4E-4B72-A301-F1E857283708}"/>
              </a:ext>
            </a:extLst>
          </p:cNvPr>
          <p:cNvSpPr txBox="1"/>
          <p:nvPr/>
        </p:nvSpPr>
        <p:spPr>
          <a:xfrm>
            <a:off x="2944194"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un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modèle</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4D78352A-92FD-45D8-9637-A3C258D74623}"/>
              </a:ext>
            </a:extLst>
          </p:cNvPr>
          <p:cNvSpPr txBox="1"/>
          <p:nvPr/>
        </p:nvSpPr>
        <p:spPr>
          <a:xfrm>
            <a:off x="5956223" y="5389599"/>
            <a:ext cx="27357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les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exercices</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93" name="TextBox 92">
            <a:extLst>
              <a:ext uri="{FF2B5EF4-FFF2-40B4-BE49-F238E27FC236}">
                <a16:creationId xmlns:a16="http://schemas.microsoft.com/office/drawing/2014/main" id="{92FB37F5-DF6E-4569-8B82-3C1139497C64}"/>
              </a:ext>
            </a:extLst>
          </p:cNvPr>
          <p:cNvSpPr txBox="1"/>
          <p:nvPr/>
        </p:nvSpPr>
        <p:spPr>
          <a:xfrm>
            <a:off x="8968251" y="5389599"/>
            <a:ext cx="28660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faire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rien</a:t>
            </a:r>
            <a:endPar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pic>
        <p:nvPicPr>
          <p:cNvPr id="94" name="Picture 4" descr="Balloons Clip Art">
            <a:extLst>
              <a:ext uri="{FF2B5EF4-FFF2-40B4-BE49-F238E27FC236}">
                <a16:creationId xmlns:a16="http://schemas.microsoft.com/office/drawing/2014/main" id="{8CC4613F-DA6A-41D5-8D5C-DCADB96409F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81321" y="3402401"/>
            <a:ext cx="661497" cy="68676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Attention Clip Art">
            <a:extLst>
              <a:ext uri="{FF2B5EF4-FFF2-40B4-BE49-F238E27FC236}">
                <a16:creationId xmlns:a16="http://schemas.microsoft.com/office/drawing/2014/main" id="{0E0B6BCF-87B4-4E19-94A6-3FDAEBCEC1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7556" y="3376435"/>
            <a:ext cx="647212" cy="5824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hool Clip Art">
            <a:extLst>
              <a:ext uri="{FF2B5EF4-FFF2-40B4-BE49-F238E27FC236}">
                <a16:creationId xmlns:a16="http://schemas.microsoft.com/office/drawing/2014/main" id="{7214FC46-256D-4DD0-A0C7-A66DEA3901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02611">
            <a:off x="10086822" y="3346160"/>
            <a:ext cx="669832" cy="643039"/>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fc Double Bed Clip Art">
            <a:extLst>
              <a:ext uri="{FF2B5EF4-FFF2-40B4-BE49-F238E27FC236}">
                <a16:creationId xmlns:a16="http://schemas.microsoft.com/office/drawing/2014/main" id="{45C73FED-0966-409E-9F42-48B39F1061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5615" y="3495948"/>
            <a:ext cx="1143001" cy="56769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Aircraft1 Clip Art">
            <a:extLst>
              <a:ext uri="{FF2B5EF4-FFF2-40B4-BE49-F238E27FC236}">
                <a16:creationId xmlns:a16="http://schemas.microsoft.com/office/drawing/2014/main" id="{FC2F68C8-3DF1-43AC-A27F-6DEA58FB03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353061">
            <a:off x="874509" y="4782161"/>
            <a:ext cx="1143001" cy="457200"/>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goblocks Brunurb Clip Art">
            <a:extLst>
              <a:ext uri="{FF2B5EF4-FFF2-40B4-BE49-F238E27FC236}">
                <a16:creationId xmlns:a16="http://schemas.microsoft.com/office/drawing/2014/main" id="{AADE8C00-4142-45C4-BB23-9187B48D66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15542" y="4726406"/>
            <a:ext cx="593053" cy="6793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1714BA-916D-4164-8A06-5FD508449AFD}"/>
              </a:ext>
            </a:extLst>
          </p:cNvPr>
          <p:cNvSpPr txBox="1"/>
          <p:nvPr/>
        </p:nvSpPr>
        <p:spPr>
          <a:xfrm>
            <a:off x="10183220" y="4769601"/>
            <a:ext cx="8261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p>
        </p:txBody>
      </p:sp>
      <p:pic>
        <p:nvPicPr>
          <p:cNvPr id="47" name="Picture 2" descr="Slate-apple Clip Art">
            <a:extLst>
              <a:ext uri="{FF2B5EF4-FFF2-40B4-BE49-F238E27FC236}">
                <a16:creationId xmlns:a16="http://schemas.microsoft.com/office/drawing/2014/main" id="{A45DF764-BE14-405A-8E28-F0C370A101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9041" y="4724774"/>
            <a:ext cx="525727" cy="646881"/>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A8ABE5E-943B-4B3E-A0B5-A61DA1E3A150}"/>
              </a:ext>
            </a:extLst>
          </p:cNvPr>
          <p:cNvSpPr txBox="1"/>
          <p:nvPr/>
        </p:nvSpPr>
        <p:spPr>
          <a:xfrm>
            <a:off x="9064614" y="2829667"/>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3" name="TextBox 52">
            <a:extLst>
              <a:ext uri="{FF2B5EF4-FFF2-40B4-BE49-F238E27FC236}">
                <a16:creationId xmlns:a16="http://schemas.microsoft.com/office/drawing/2014/main" id="{DE8E9529-3F42-4F36-8577-75712257704A}"/>
              </a:ext>
            </a:extLst>
          </p:cNvPr>
          <p:cNvSpPr txBox="1"/>
          <p:nvPr/>
        </p:nvSpPr>
        <p:spPr>
          <a:xfrm>
            <a:off x="6049740"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4" name="TextBox 53">
            <a:extLst>
              <a:ext uri="{FF2B5EF4-FFF2-40B4-BE49-F238E27FC236}">
                <a16:creationId xmlns:a16="http://schemas.microsoft.com/office/drawing/2014/main" id="{6D45CA16-C69A-4E9A-941D-EBBF86C383DF}"/>
              </a:ext>
            </a:extLst>
          </p:cNvPr>
          <p:cNvSpPr txBox="1"/>
          <p:nvPr/>
        </p:nvSpPr>
        <p:spPr>
          <a:xfrm>
            <a:off x="3034866" y="281844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5" name="TextBox 54">
            <a:extLst>
              <a:ext uri="{FF2B5EF4-FFF2-40B4-BE49-F238E27FC236}">
                <a16:creationId xmlns:a16="http://schemas.microsoft.com/office/drawing/2014/main" id="{4FA0D99B-3E0D-4EED-84EA-80DE5A2D8D46}"/>
              </a:ext>
            </a:extLst>
          </p:cNvPr>
          <p:cNvSpPr txBox="1"/>
          <p:nvPr/>
        </p:nvSpPr>
        <p:spPr>
          <a:xfrm>
            <a:off x="66252" y="4173696"/>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7" name="TextBox 56">
            <a:extLst>
              <a:ext uri="{FF2B5EF4-FFF2-40B4-BE49-F238E27FC236}">
                <a16:creationId xmlns:a16="http://schemas.microsoft.com/office/drawing/2014/main" id="{5A9DF185-B653-4B27-8955-7AD9FCC8523F}"/>
              </a:ext>
            </a:extLst>
          </p:cNvPr>
          <p:cNvSpPr txBox="1"/>
          <p:nvPr/>
        </p:nvSpPr>
        <p:spPr>
          <a:xfrm>
            <a:off x="9110874" y="4179190"/>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8" name="TextBox 57">
            <a:extLst>
              <a:ext uri="{FF2B5EF4-FFF2-40B4-BE49-F238E27FC236}">
                <a16:creationId xmlns:a16="http://schemas.microsoft.com/office/drawing/2014/main" id="{92949824-D1AF-41A1-9440-DA770CB35CBE}"/>
              </a:ext>
            </a:extLst>
          </p:cNvPr>
          <p:cNvSpPr txBox="1"/>
          <p:nvPr/>
        </p:nvSpPr>
        <p:spPr>
          <a:xfrm>
            <a:off x="6096000"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59" name="TextBox 58">
            <a:extLst>
              <a:ext uri="{FF2B5EF4-FFF2-40B4-BE49-F238E27FC236}">
                <a16:creationId xmlns:a16="http://schemas.microsoft.com/office/drawing/2014/main" id="{A500D865-EA7E-446D-91FE-614B80A6D296}"/>
              </a:ext>
            </a:extLst>
          </p:cNvPr>
          <p:cNvSpPr txBox="1"/>
          <p:nvPr/>
        </p:nvSpPr>
        <p:spPr>
          <a:xfrm>
            <a:off x="3081126" y="41679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0" name="TextBox 59">
            <a:extLst>
              <a:ext uri="{FF2B5EF4-FFF2-40B4-BE49-F238E27FC236}">
                <a16:creationId xmlns:a16="http://schemas.microsoft.com/office/drawing/2014/main" id="{6A01BA8C-D3E4-4A82-98AF-0970C20BA727}"/>
              </a:ext>
            </a:extLst>
          </p:cNvPr>
          <p:cNvSpPr txBox="1"/>
          <p:nvPr/>
        </p:nvSpPr>
        <p:spPr>
          <a:xfrm>
            <a:off x="74384" y="5434778"/>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1" name="TextBox 60">
            <a:extLst>
              <a:ext uri="{FF2B5EF4-FFF2-40B4-BE49-F238E27FC236}">
                <a16:creationId xmlns:a16="http://schemas.microsoft.com/office/drawing/2014/main" id="{362251FB-09A6-4F8C-8954-6269FAC525EF}"/>
              </a:ext>
            </a:extLst>
          </p:cNvPr>
          <p:cNvSpPr txBox="1"/>
          <p:nvPr/>
        </p:nvSpPr>
        <p:spPr>
          <a:xfrm>
            <a:off x="9110874" y="53787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3" name="TextBox 62">
            <a:extLst>
              <a:ext uri="{FF2B5EF4-FFF2-40B4-BE49-F238E27FC236}">
                <a16:creationId xmlns:a16="http://schemas.microsoft.com/office/drawing/2014/main" id="{B61ED21F-0DCD-4E8A-9076-07B249482539}"/>
              </a:ext>
            </a:extLst>
          </p:cNvPr>
          <p:cNvSpPr txBox="1"/>
          <p:nvPr/>
        </p:nvSpPr>
        <p:spPr>
          <a:xfrm>
            <a:off x="3081126" y="540754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66" name="TextBox 65">
            <a:extLst>
              <a:ext uri="{FF2B5EF4-FFF2-40B4-BE49-F238E27FC236}">
                <a16:creationId xmlns:a16="http://schemas.microsoft.com/office/drawing/2014/main" id="{0DD5513A-D8AE-4423-AE8E-CD9702EE843B}"/>
              </a:ext>
            </a:extLst>
          </p:cNvPr>
          <p:cNvSpPr txBox="1"/>
          <p:nvPr/>
        </p:nvSpPr>
        <p:spPr>
          <a:xfrm>
            <a:off x="71727" y="2824494"/>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
        <p:nvSpPr>
          <p:cNvPr id="42" name="TextBox 41">
            <a:extLst>
              <a:ext uri="{FF2B5EF4-FFF2-40B4-BE49-F238E27FC236}">
                <a16:creationId xmlns:a16="http://schemas.microsoft.com/office/drawing/2014/main" id="{6693E43F-D2D3-466B-A6AB-91B56E77771D}"/>
              </a:ext>
            </a:extLst>
          </p:cNvPr>
          <p:cNvSpPr txBox="1"/>
          <p:nvPr/>
        </p:nvSpPr>
        <p:spPr>
          <a:xfrm>
            <a:off x="6096000" y="5378763"/>
            <a:ext cx="2714246"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_________________</a:t>
            </a:r>
          </a:p>
        </p:txBody>
      </p:sp>
    </p:spTree>
    <p:extLst>
      <p:ext uri="{BB962C8B-B14F-4D97-AF65-F5344CB8AC3E}">
        <p14:creationId xmlns:p14="http://schemas.microsoft.com/office/powerpoint/2010/main" val="37328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57" grpId="0" animBg="1"/>
      <p:bldP spid="58" grpId="0" animBg="1"/>
      <p:bldP spid="59" grpId="0" animBg="1"/>
      <p:bldP spid="60" grpId="0" animBg="1"/>
      <p:bldP spid="61" grpId="0" animBg="1"/>
      <p:bldP spid="63" grpId="0" animBg="1"/>
      <p:bldP spid="66"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000" b="1" dirty="0">
                <a:solidFill>
                  <a:schemeClr val="lt1"/>
                </a:solidFill>
              </a:rPr>
              <a:t>Le weekend</a:t>
            </a:r>
            <a:endParaRPr sz="3000" b="1" dirty="0">
              <a:solidFill>
                <a:schemeClr val="lt1"/>
              </a:solidFill>
            </a:endParaRPr>
          </a:p>
        </p:txBody>
      </p:sp>
      <p:sp>
        <p:nvSpPr>
          <p:cNvPr id="56" name="Google Shape;147;p2"/>
          <p:cNvSpPr/>
          <p:nvPr/>
        </p:nvSpPr>
        <p:spPr>
          <a:xfrm>
            <a:off x="9643353" y="249869"/>
            <a:ext cx="2266567" cy="41887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parler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et </a:t>
            </a: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16" name="Rectangle 15">
            <a:extLst>
              <a:ext uri="{FF2B5EF4-FFF2-40B4-BE49-F238E27FC236}">
                <a16:creationId xmlns:a16="http://schemas.microsoft.com/office/drawing/2014/main" id="{3B491A95-5AB4-41F2-9310-1ECC003D6DBA}"/>
              </a:ext>
            </a:extLst>
          </p:cNvPr>
          <p:cNvSpPr/>
          <p:nvPr/>
        </p:nvSpPr>
        <p:spPr>
          <a:xfrm>
            <a:off x="341342" y="5659931"/>
            <a:ext cx="1158237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e.g.	      </a:t>
            </a:r>
            <a:r>
              <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Sophie et Michael</a:t>
            </a:r>
            <a:r>
              <a:rPr kumimoji="0" lang="fr-FR" sz="2000" b="1"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a:t>
            </a:r>
            <a:r>
              <a:rPr kumimoji="0" lang="fr-FR" sz="2000" b="1"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font </a:t>
            </a:r>
            <a:r>
              <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le ménage et </a:t>
            </a:r>
            <a:r>
              <a:rPr kumimoji="0" lang="fr-FR" sz="2000" b="1"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font</a:t>
            </a:r>
            <a:r>
              <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les devoirs et </a:t>
            </a:r>
            <a:r>
              <a:rPr kumimoji="0" lang="fr-FR" sz="2000" b="1" i="0" u="sng"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font</a:t>
            </a:r>
            <a:r>
              <a:rPr kumimoji="0" lang="fr-FR" sz="2000" b="0" i="0" u="none" strike="noStrike" kern="0" cap="none" spc="0" normalizeH="0" baseline="0" noProof="0" dirty="0">
                <a:ln>
                  <a:noFill/>
                </a:ln>
                <a:solidFill>
                  <a:srgbClr val="5B9BD5">
                    <a:lumMod val="50000"/>
                  </a:srgbClr>
                </a:solidFill>
                <a:effectLst/>
                <a:uLnTx/>
                <a:uFillTx/>
                <a:latin typeface="Lucida Handwriting" panose="03010101010101010101" pitchFamily="66" charset="0"/>
                <a:cs typeface="Arial"/>
                <a:sym typeface="Arial"/>
              </a:rPr>
              <a:t> une fête.</a:t>
            </a:r>
          </a:p>
        </p:txBody>
      </p:sp>
      <p:grpSp>
        <p:nvGrpSpPr>
          <p:cNvPr id="6" name="Group 5">
            <a:extLst>
              <a:ext uri="{FF2B5EF4-FFF2-40B4-BE49-F238E27FC236}">
                <a16:creationId xmlns:a16="http://schemas.microsoft.com/office/drawing/2014/main" id="{D4AFD3F6-7454-4F39-95DA-96EFD511FC0C}"/>
              </a:ext>
            </a:extLst>
          </p:cNvPr>
          <p:cNvGrpSpPr/>
          <p:nvPr/>
        </p:nvGrpSpPr>
        <p:grpSpPr>
          <a:xfrm>
            <a:off x="8624805" y="4009619"/>
            <a:ext cx="2534124" cy="1308942"/>
            <a:chOff x="2998974" y="2366682"/>
            <a:chExt cx="2534124" cy="1308942"/>
          </a:xfrm>
        </p:grpSpPr>
        <p:pic>
          <p:nvPicPr>
            <p:cNvPr id="1026" name="Picture 2" descr="Person Symbol Clip Art">
              <a:extLst>
                <a:ext uri="{FF2B5EF4-FFF2-40B4-BE49-F238E27FC236}">
                  <a16:creationId xmlns:a16="http://schemas.microsoft.com/office/drawing/2014/main" id="{082C2D1F-B63C-49E9-A217-21C97ECEBF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974" y="2366683"/>
              <a:ext cx="1116321" cy="1308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rson Symbol Clip Art">
              <a:extLst>
                <a:ext uri="{FF2B5EF4-FFF2-40B4-BE49-F238E27FC236}">
                  <a16:creationId xmlns:a16="http://schemas.microsoft.com/office/drawing/2014/main" id="{D5425503-CE3D-4F7B-A655-3EB4E92F4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777" y="2366682"/>
              <a:ext cx="1116321" cy="13089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a:extLst>
              <a:ext uri="{FF2B5EF4-FFF2-40B4-BE49-F238E27FC236}">
                <a16:creationId xmlns:a16="http://schemas.microsoft.com/office/drawing/2014/main" id="{B810BBA9-FF5B-4E0D-B779-38ACD0302B35}"/>
              </a:ext>
            </a:extLst>
          </p:cNvPr>
          <p:cNvGrpSpPr/>
          <p:nvPr/>
        </p:nvGrpSpPr>
        <p:grpSpPr>
          <a:xfrm>
            <a:off x="976348" y="3083017"/>
            <a:ext cx="2534124" cy="1327032"/>
            <a:chOff x="8428102" y="3932041"/>
            <a:chExt cx="2534124" cy="1327032"/>
          </a:xfrm>
        </p:grpSpPr>
        <p:pic>
          <p:nvPicPr>
            <p:cNvPr id="1030" name="Picture 6" descr="Orange Person Clip Art">
              <a:extLst>
                <a:ext uri="{FF2B5EF4-FFF2-40B4-BE49-F238E27FC236}">
                  <a16:creationId xmlns:a16="http://schemas.microsoft.com/office/drawing/2014/main" id="{CE26999C-5A23-4A33-8096-34FAA6B1DE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8102"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range Person Clip Art">
              <a:extLst>
                <a:ext uri="{FF2B5EF4-FFF2-40B4-BE49-F238E27FC236}">
                  <a16:creationId xmlns:a16="http://schemas.microsoft.com/office/drawing/2014/main" id="{ECFF6CC1-6B85-4D66-A3AA-19FC05BBAC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45905" y="3932041"/>
              <a:ext cx="1116321" cy="132703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Speech Bubble: Rectangle with Corners Rounded 7">
            <a:extLst>
              <a:ext uri="{FF2B5EF4-FFF2-40B4-BE49-F238E27FC236}">
                <a16:creationId xmlns:a16="http://schemas.microsoft.com/office/drawing/2014/main" id="{9CF997DB-7BF8-492F-8DE3-38E08F4BE26D}"/>
              </a:ext>
            </a:extLst>
          </p:cNvPr>
          <p:cNvSpPr/>
          <p:nvPr/>
        </p:nvSpPr>
        <p:spPr>
          <a:xfrm>
            <a:off x="4841611" y="2198743"/>
            <a:ext cx="2581836" cy="1255070"/>
          </a:xfrm>
          <a:prstGeom prst="wedgeRoundRectCallout">
            <a:avLst>
              <a:gd name="adj1" fmla="val -60699"/>
              <a:gd name="adj2" fmla="val 23047"/>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Sophie et Michel,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vous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1" i="0" u="sng"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faites</a:t>
            </a:r>
            <a:r>
              <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quoi le weekend?</a:t>
            </a:r>
          </a:p>
        </p:txBody>
      </p:sp>
      <p:sp>
        <p:nvSpPr>
          <p:cNvPr id="34" name="Speech Bubble: Rectangle with Corners Rounded 33">
            <a:extLst>
              <a:ext uri="{FF2B5EF4-FFF2-40B4-BE49-F238E27FC236}">
                <a16:creationId xmlns:a16="http://schemas.microsoft.com/office/drawing/2014/main" id="{FF9D3D77-F558-4C30-B64B-13E62CA5F98A}"/>
              </a:ext>
            </a:extLst>
          </p:cNvPr>
          <p:cNvSpPr/>
          <p:nvPr/>
        </p:nvSpPr>
        <p:spPr>
          <a:xfrm>
            <a:off x="4900529" y="3586468"/>
            <a:ext cx="2629648" cy="1771006"/>
          </a:xfrm>
          <a:prstGeom prst="wedgeRoundRectCallout">
            <a:avLst>
              <a:gd name="adj1" fmla="val 59568"/>
              <a:gd name="adj2" fmla="val 21094"/>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Nous </a:t>
            </a:r>
            <a:r>
              <a:rPr kumimoji="0" lang="en-GB" sz="2000" b="1" i="0" u="sng"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faisons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le ménage, nous </a:t>
            </a:r>
            <a:r>
              <a:rPr kumimoji="0" lang="en-GB" sz="2000" b="1" i="0" u="sng"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faisons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les devoirs et nous </a:t>
            </a:r>
            <a:r>
              <a:rPr kumimoji="0" lang="en-GB" sz="2000" b="1" i="0" u="sng"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faisons</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000" b="0"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une</a:t>
            </a:r>
            <a:r>
              <a:rPr kumimoji="0" lang="en-GB" sz="20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fête.</a:t>
            </a:r>
          </a:p>
        </p:txBody>
      </p:sp>
      <p:sp>
        <p:nvSpPr>
          <p:cNvPr id="14" name="Rectangle 13">
            <a:extLst>
              <a:ext uri="{FF2B5EF4-FFF2-40B4-BE49-F238E27FC236}">
                <a16:creationId xmlns:a16="http://schemas.microsoft.com/office/drawing/2014/main" id="{9A81400D-02BF-481F-B5DC-590FDE105CA3}"/>
              </a:ext>
            </a:extLst>
          </p:cNvPr>
          <p:cNvSpPr/>
          <p:nvPr/>
        </p:nvSpPr>
        <p:spPr>
          <a:xfrm>
            <a:off x="304812" y="1270023"/>
            <a:ext cx="11582375"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Travaille avec un(e) partenaire. Parlez avec trois groupes différentes. </a:t>
            </a:r>
            <a:b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b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fait quoi le weekend? Écrivez </a:t>
            </a:r>
            <a:r>
              <a:rPr kumimoji="0" lang="fr-FR"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trois phrases.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pic>
        <p:nvPicPr>
          <p:cNvPr id="2" name="Picture 2" descr="Pencil 3 Clip Art">
            <a:extLst>
              <a:ext uri="{FF2B5EF4-FFF2-40B4-BE49-F238E27FC236}">
                <a16:creationId xmlns:a16="http://schemas.microsoft.com/office/drawing/2014/main" id="{9B745A66-B555-42FE-9CBF-28501F962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446457">
            <a:off x="1193416" y="5617877"/>
            <a:ext cx="317921" cy="484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74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lvl="0">
              <a:buClr>
                <a:schemeClr val="lt1"/>
              </a:buClr>
              <a:buSzPts val="3600"/>
            </a:pPr>
            <a:r>
              <a:rPr lang="en-GB" sz="3000" b="1" dirty="0">
                <a:solidFill>
                  <a:schemeClr val="lt1"/>
                </a:solidFill>
              </a:rPr>
              <a:t>Le weekend</a:t>
            </a:r>
            <a:endParaRPr sz="3000" b="1" dirty="0">
              <a:solidFill>
                <a:schemeClr val="lt1"/>
              </a:solidFill>
            </a:endParaRPr>
          </a:p>
        </p:txBody>
      </p:sp>
      <p:sp>
        <p:nvSpPr>
          <p:cNvPr id="56" name="Google Shape;147;p2"/>
          <p:cNvSpPr/>
          <p:nvPr/>
        </p:nvSpPr>
        <p:spPr>
          <a:xfrm>
            <a:off x="9643353" y="249869"/>
            <a:ext cx="2266567" cy="418871"/>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lvl="0" algn="ctr">
              <a:buClr>
                <a:srgbClr val="FFFFFF"/>
              </a:buClr>
              <a:buSzPts val="1800"/>
            </a:pPr>
            <a:r>
              <a:rPr lang="en-GB" sz="1800" b="1" dirty="0" err="1">
                <a:solidFill>
                  <a:srgbClr val="FFFFFF"/>
                </a:solidFill>
                <a:latin typeface="Century Gothic"/>
                <a:ea typeface="Century Gothic"/>
                <a:cs typeface="Century Gothic"/>
                <a:sym typeface="Century Gothic"/>
              </a:rPr>
              <a:t>parler</a:t>
            </a:r>
            <a:r>
              <a:rPr lang="en-GB" sz="1800" b="1" dirty="0">
                <a:solidFill>
                  <a:srgbClr val="FFFFFF"/>
                </a:solidFill>
                <a:latin typeface="Century Gothic"/>
                <a:ea typeface="Century Gothic"/>
                <a:cs typeface="Century Gothic"/>
                <a:sym typeface="Century Gothic"/>
              </a:rPr>
              <a:t> et </a:t>
            </a:r>
            <a:r>
              <a:rPr lang="en-GB" sz="1800" b="1" dirty="0" err="1">
                <a:solidFill>
                  <a:srgbClr val="FFFFFF"/>
                </a:solidFill>
                <a:latin typeface="Century Gothic"/>
                <a:ea typeface="Century Gothic"/>
                <a:cs typeface="Century Gothic"/>
                <a:sym typeface="Century Gothic"/>
              </a:rPr>
              <a:t>écrire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189C5F40-032F-4EC1-A252-C67084CAE3E5}"/>
              </a:ext>
            </a:extLst>
          </p:cNvPr>
          <p:cNvSpPr txBox="1"/>
          <p:nvPr/>
        </p:nvSpPr>
        <p:spPr>
          <a:xfrm>
            <a:off x="345233" y="1296297"/>
            <a:ext cx="11290040" cy="4832092"/>
          </a:xfrm>
          <a:prstGeom prst="rect">
            <a:avLst/>
          </a:prstGeom>
          <a:noFill/>
        </p:spPr>
        <p:txBody>
          <a:bodyPr wrap="square" rtlCol="0">
            <a:spAutoFit/>
          </a:bodyPr>
          <a:lstStyle/>
          <a:p>
            <a:pPr marL="514350" indent="-514350">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a:p>
            <a:pPr marL="514350" indent="-514350">
              <a:buFont typeface="Arial"/>
              <a:buAutoNum type="arabicPeriod"/>
            </a:pPr>
            <a:endParaRPr lang="en-GB" sz="2800" dirty="0">
              <a:solidFill>
                <a:schemeClr val="accent1">
                  <a:lumMod val="50000"/>
                </a:schemeClr>
              </a:solidFill>
              <a:latin typeface="Century Gothic" panose="020B0502020202020204" pitchFamily="34" charset="0"/>
            </a:endParaRPr>
          </a:p>
          <a:p>
            <a:pPr marL="514350" indent="-514350">
              <a:buFont typeface="Arial"/>
              <a:buAutoNum type="arabicPeriod"/>
            </a:pPr>
            <a:r>
              <a:rPr lang="en-GB" sz="2800" dirty="0">
                <a:solidFill>
                  <a:schemeClr val="accent1">
                    <a:lumMod val="50000"/>
                  </a:schemeClr>
                </a:solidFill>
                <a:latin typeface="Century Gothic" panose="020B0502020202020204" pitchFamily="34" charset="0"/>
              </a:rPr>
              <a:t>__________________________________________________________</a:t>
            </a:r>
          </a:p>
        </p:txBody>
      </p:sp>
    </p:spTree>
    <p:extLst>
      <p:ext uri="{BB962C8B-B14F-4D97-AF65-F5344CB8AC3E}">
        <p14:creationId xmlns:p14="http://schemas.microsoft.com/office/powerpoint/2010/main" val="250506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894077" y="296864"/>
            <a:ext cx="1015843"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lire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Une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semaine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difficile à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l’école</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  </a:t>
            </a:r>
          </a:p>
        </p:txBody>
      </p:sp>
      <p:sp>
        <p:nvSpPr>
          <p:cNvPr id="2" name="TextBox 1">
            <a:extLst>
              <a:ext uri="{FF2B5EF4-FFF2-40B4-BE49-F238E27FC236}">
                <a16:creationId xmlns:a16="http://schemas.microsoft.com/office/drawing/2014/main" id="{9F77F18D-6E49-42F5-B216-00D1D7D6F793}"/>
              </a:ext>
            </a:extLst>
          </p:cNvPr>
          <p:cNvSpPr txBox="1"/>
          <p:nvPr/>
        </p:nvSpPr>
        <p:spPr>
          <a:xfrm>
            <a:off x="272503" y="1344349"/>
            <a:ext cx="1176955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Lis </a:t>
            </a:r>
            <a:r>
              <a:rPr kumimoji="0" lang="en-GB" sz="21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l’email</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Qui fait quoi? La </a:t>
            </a:r>
            <a:r>
              <a:rPr kumimoji="0" lang="en-GB" sz="21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classe</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(nous)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ou</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la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classe</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d’Amir</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0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vous</a:t>
            </a:r>
            <a:r>
              <a:rPr kumimoji="0" lang="en-GB" sz="20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Écris</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liste</a:t>
            </a:r>
            <a:r>
              <a:rPr kumimoji="0" lang="en-GB" sz="21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t>
            </a:r>
            <a:endParaRPr kumimoji="0" lang="en-GB" sz="21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 name="Rectangle 2">
            <a:extLst>
              <a:ext uri="{FF2B5EF4-FFF2-40B4-BE49-F238E27FC236}">
                <a16:creationId xmlns:a16="http://schemas.microsoft.com/office/drawing/2014/main" id="{7D1231E3-29BE-461C-B0AF-4631BD4F1E1A}"/>
              </a:ext>
            </a:extLst>
          </p:cNvPr>
          <p:cNvSpPr/>
          <p:nvPr/>
        </p:nvSpPr>
        <p:spPr>
          <a:xfrm>
            <a:off x="939632" y="1940205"/>
            <a:ext cx="10312736" cy="4202688"/>
          </a:xfrm>
          <a:prstGeom prst="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4" name="TextBox 3">
            <a:extLst>
              <a:ext uri="{FF2B5EF4-FFF2-40B4-BE49-F238E27FC236}">
                <a16:creationId xmlns:a16="http://schemas.microsoft.com/office/drawing/2014/main" id="{D8C2081D-5D08-45E9-9F40-AB5E9E3B7777}"/>
              </a:ext>
            </a:extLst>
          </p:cNvPr>
          <p:cNvSpPr txBox="1"/>
          <p:nvPr/>
        </p:nvSpPr>
        <p:spPr>
          <a:xfrm>
            <a:off x="1131394" y="2077081"/>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CE2E9862-D649-4F06-8B03-8F99472F5D5D}"/>
              </a:ext>
            </a:extLst>
          </p:cNvPr>
          <p:cNvSpPr txBox="1"/>
          <p:nvPr/>
        </p:nvSpPr>
        <p:spPr>
          <a:xfrm>
            <a:off x="1131394" y="2629456"/>
            <a:ext cx="9901962"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Objet</a:t>
            </a: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L’école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p>
        </p:txBody>
      </p:sp>
      <p:sp>
        <p:nvSpPr>
          <p:cNvPr id="26" name="TextBox 25">
            <a:extLst>
              <a:ext uri="{FF2B5EF4-FFF2-40B4-BE49-F238E27FC236}">
                <a16:creationId xmlns:a16="http://schemas.microsoft.com/office/drawing/2014/main" id="{053D2FB8-0D78-4B35-86FD-0C9B8455FC93}"/>
              </a:ext>
            </a:extLst>
          </p:cNvPr>
          <p:cNvSpPr txBox="1"/>
          <p:nvPr/>
        </p:nvSpPr>
        <p:spPr>
          <a:xfrm>
            <a:off x="1140982" y="3187583"/>
            <a:ext cx="9901962" cy="280076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Bonjour Amir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C’est une semaine difficile à l’école ici !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Nous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faisons des exercices en anglais et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nous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faisons des problèmes de maths compliqués.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Nous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faisons des efforts mais c’est très difficile.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Vous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faites la cuisine et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vous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faites un voyage scolaire. C’est injuste !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Nous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faisons le travail et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vous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faites les fêtes de fin des cours. </a:t>
            </a:r>
            <a:r>
              <a:rPr kumimoji="0" lang="fr-FR" sz="22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Vous</a:t>
            </a:r>
            <a:r>
              <a:rPr kumimoji="0" lang="fr-FR"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faites rien en comparaison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Bon …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tu</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fais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quoi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ce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weekend ?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Bisous</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endParaRPr kumimoji="0" lang="en-GB" sz="2200" b="0"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CBF439BD-0BB4-4BC2-AEF7-6354ADC78560}"/>
              </a:ext>
            </a:extLst>
          </p:cNvPr>
          <p:cNvSpPr txBox="1"/>
          <p:nvPr/>
        </p:nvSpPr>
        <p:spPr>
          <a:xfrm>
            <a:off x="6230233" y="2071329"/>
            <a:ext cx="4803123" cy="430887"/>
          </a:xfrm>
          <a:prstGeom prst="rect">
            <a:avLst/>
          </a:prstGeom>
          <a:noFill/>
          <a:ln w="19050">
            <a:solidFill>
              <a:schemeClr val="accent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À: </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Amir</a:t>
            </a:r>
          </a:p>
        </p:txBody>
      </p:sp>
      <p:sp>
        <p:nvSpPr>
          <p:cNvPr id="22" name="TextBox 21">
            <a:extLst>
              <a:ext uri="{FF2B5EF4-FFF2-40B4-BE49-F238E27FC236}">
                <a16:creationId xmlns:a16="http://schemas.microsoft.com/office/drawing/2014/main" id="{4F864FA6-763D-4FB0-AF0B-6ECBC3BEE6FA}"/>
              </a:ext>
            </a:extLst>
          </p:cNvPr>
          <p:cNvSpPr txBox="1"/>
          <p:nvPr/>
        </p:nvSpPr>
        <p:spPr>
          <a:xfrm>
            <a:off x="6814289" y="3828047"/>
            <a:ext cx="757128"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23" name="TextBox 22">
            <a:extLst>
              <a:ext uri="{FF2B5EF4-FFF2-40B4-BE49-F238E27FC236}">
                <a16:creationId xmlns:a16="http://schemas.microsoft.com/office/drawing/2014/main" id="{77DE4156-B88F-424E-A394-B72B44D96EE4}"/>
              </a:ext>
            </a:extLst>
          </p:cNvPr>
          <p:cNvSpPr txBox="1"/>
          <p:nvPr/>
        </p:nvSpPr>
        <p:spPr>
          <a:xfrm>
            <a:off x="2680787" y="4197206"/>
            <a:ext cx="757128"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25" name="TextBox 24">
            <a:extLst>
              <a:ext uri="{FF2B5EF4-FFF2-40B4-BE49-F238E27FC236}">
                <a16:creationId xmlns:a16="http://schemas.microsoft.com/office/drawing/2014/main" id="{EED0DE0C-C90D-4E6F-BF99-5A57F2AB004D}"/>
              </a:ext>
            </a:extLst>
          </p:cNvPr>
          <p:cNvSpPr txBox="1"/>
          <p:nvPr/>
        </p:nvSpPr>
        <p:spPr>
          <a:xfrm>
            <a:off x="10276228" y="4193948"/>
            <a:ext cx="757128"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28" name="TextBox 27">
            <a:extLst>
              <a:ext uri="{FF2B5EF4-FFF2-40B4-BE49-F238E27FC236}">
                <a16:creationId xmlns:a16="http://schemas.microsoft.com/office/drawing/2014/main" id="{A7E3C1FE-7336-4D29-9187-E20BA5A8CE1D}"/>
              </a:ext>
            </a:extLst>
          </p:cNvPr>
          <p:cNvSpPr txBox="1"/>
          <p:nvPr/>
        </p:nvSpPr>
        <p:spPr>
          <a:xfrm>
            <a:off x="6917750" y="4511276"/>
            <a:ext cx="757128"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31" name="TextBox 30">
            <a:extLst>
              <a:ext uri="{FF2B5EF4-FFF2-40B4-BE49-F238E27FC236}">
                <a16:creationId xmlns:a16="http://schemas.microsoft.com/office/drawing/2014/main" id="{31434F54-6A91-4E66-B1A9-1B40F5561946}"/>
              </a:ext>
            </a:extLst>
          </p:cNvPr>
          <p:cNvSpPr txBox="1"/>
          <p:nvPr/>
        </p:nvSpPr>
        <p:spPr>
          <a:xfrm>
            <a:off x="10285816" y="4579166"/>
            <a:ext cx="757128" cy="338554"/>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32" name="TextBox 31">
            <a:extLst>
              <a:ext uri="{FF2B5EF4-FFF2-40B4-BE49-F238E27FC236}">
                <a16:creationId xmlns:a16="http://schemas.microsoft.com/office/drawing/2014/main" id="{A721BCEA-9978-478C-8EB6-6846BE2051E3}"/>
              </a:ext>
            </a:extLst>
          </p:cNvPr>
          <p:cNvSpPr txBox="1"/>
          <p:nvPr/>
        </p:nvSpPr>
        <p:spPr>
          <a:xfrm>
            <a:off x="6775147" y="4883554"/>
            <a:ext cx="757128" cy="4308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33" name="TextBox 32">
            <a:extLst>
              <a:ext uri="{FF2B5EF4-FFF2-40B4-BE49-F238E27FC236}">
                <a16:creationId xmlns:a16="http://schemas.microsoft.com/office/drawing/2014/main" id="{ED0995B2-80C0-497D-A71F-68900EC385A8}"/>
              </a:ext>
            </a:extLst>
          </p:cNvPr>
          <p:cNvSpPr txBox="1"/>
          <p:nvPr/>
        </p:nvSpPr>
        <p:spPr>
          <a:xfrm>
            <a:off x="10272911" y="4917720"/>
            <a:ext cx="757128" cy="338554"/>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34" name="TextBox 33">
            <a:extLst>
              <a:ext uri="{FF2B5EF4-FFF2-40B4-BE49-F238E27FC236}">
                <a16:creationId xmlns:a16="http://schemas.microsoft.com/office/drawing/2014/main" id="{9F453689-5F6B-4153-877D-48EA6B76091E}"/>
              </a:ext>
            </a:extLst>
          </p:cNvPr>
          <p:cNvSpPr txBox="1"/>
          <p:nvPr/>
        </p:nvSpPr>
        <p:spPr>
          <a:xfrm>
            <a:off x="5416854" y="5175097"/>
            <a:ext cx="757128" cy="338554"/>
          </a:xfrm>
          <a:prstGeom prst="rect">
            <a:avLst/>
          </a:prstGeom>
          <a:solidFill>
            <a:schemeClr val="bg1"/>
          </a:solidFill>
        </p:spPr>
        <p:txBody>
          <a:bodyPr wrap="square" t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____</a:t>
            </a:r>
          </a:p>
        </p:txBody>
      </p:sp>
      <p:sp>
        <p:nvSpPr>
          <p:cNvPr id="5" name="Speech Bubble: Rectangle with Corners Rounded 4">
            <a:extLst>
              <a:ext uri="{FF2B5EF4-FFF2-40B4-BE49-F238E27FC236}">
                <a16:creationId xmlns:a16="http://schemas.microsoft.com/office/drawing/2014/main" id="{341CE863-EF7C-43A1-9314-7DFE5AA67B44}"/>
              </a:ext>
            </a:extLst>
          </p:cNvPr>
          <p:cNvSpPr/>
          <p:nvPr/>
        </p:nvSpPr>
        <p:spPr>
          <a:xfrm>
            <a:off x="801573" y="2953063"/>
            <a:ext cx="4310073" cy="2420236"/>
          </a:xfrm>
          <a:prstGeom prst="wedgeRoundRectCallou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To form a question with </a:t>
            </a:r>
            <a:r>
              <a:rPr kumimoji="0" lang="en-GB" sz="2200" b="1" i="1"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quoi</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(what), put it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after</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the verb. This is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different </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from English.</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What</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are you doing?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Tu </a:t>
            </a:r>
            <a:r>
              <a:rPr kumimoji="0" lang="en-GB" sz="22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fais</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 </a:t>
            </a: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quoi</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a:t>
            </a:r>
            <a:endPar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141795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8" grpId="0" animBg="1"/>
      <p:bldP spid="31" grpId="0" animBg="1"/>
      <p:bldP spid="32" grpId="0" animBg="1"/>
      <p:bldP spid="33" grpId="0" animBg="1"/>
      <p:bldP spid="3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1/2</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Une fête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d'anniversaire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La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famille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organise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d'anniversaire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donne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instructions.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Raphaël</a:t>
                      </a:r>
                    </a:p>
                    <a:p>
                      <a:pPr algn="ctr"/>
                      <a:r>
                        <a:rPr lang="en-GB" sz="2000" dirty="0">
                          <a:solidFill>
                            <a:schemeClr val="accent1">
                              <a:lumMod val="50000"/>
                            </a:schemeClr>
                          </a:solidFill>
                        </a:rPr>
                        <a:t>(</a:t>
                      </a:r>
                      <a:r>
                        <a:rPr lang="en-GB" sz="2000" b="1" dirty="0" err="1">
                          <a:solidFill>
                            <a:schemeClr val="accent1">
                              <a:lumMod val="50000"/>
                            </a:schemeClr>
                          </a:solidFill>
                        </a:rPr>
                        <a:t>il</a:t>
                      </a:r>
                      <a:r>
                        <a:rPr lang="en-GB" sz="2000" b="1" dirty="0">
                          <a:solidFill>
                            <a:schemeClr val="accent1">
                              <a:lumMod val="50000"/>
                            </a:schemeClr>
                          </a:solidFill>
                        </a:rPr>
                        <a:t> </a:t>
                      </a:r>
                      <a:r>
                        <a:rPr lang="en-GB" sz="2000" dirty="0">
                          <a:solidFill>
                            <a:schemeClr val="accent1">
                              <a:lumMod val="50000"/>
                            </a:schemeClr>
                          </a:solidFill>
                        </a:rPr>
                        <a:t>-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11" name="2.1.4 Lesson - Q2 Question - 5.wav"/>
            </a:hlinkClick>
            <a:extLst>
              <a:ext uri="{FF2B5EF4-FFF2-40B4-BE49-F238E27FC236}">
                <a16:creationId xmlns:a16="http://schemas.microsoft.com/office/drawing/2014/main" id="{6EC22E2A-2190-4AC6-BA03-064ED28BEE1A}"/>
              </a:ext>
            </a:extLst>
          </p:cNvPr>
          <p:cNvSpPr txBox="1"/>
          <p:nvPr/>
        </p:nvSpPr>
        <p:spPr>
          <a:xfrm>
            <a:off x="4080594" y="5096915"/>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5</a:t>
            </a:r>
          </a:p>
        </p:txBody>
      </p:sp>
      <p:sp>
        <p:nvSpPr>
          <p:cNvPr id="17" name="TextBox 16">
            <a:hlinkClick r:id="" action="ppaction://noaction">
              <a:snd r:embed="rId12" name="2.1.4 Lesson - Q2 Question - 6.wav"/>
            </a:hlinkClick>
            <a:extLst>
              <a:ext uri="{FF2B5EF4-FFF2-40B4-BE49-F238E27FC236}">
                <a16:creationId xmlns:a16="http://schemas.microsoft.com/office/drawing/2014/main" id="{460A2E0B-C73A-479B-8CF3-F930C560883D}"/>
              </a:ext>
            </a:extLst>
          </p:cNvPr>
          <p:cNvSpPr txBox="1"/>
          <p:nvPr/>
        </p:nvSpPr>
        <p:spPr>
          <a:xfrm>
            <a:off x="4080594" y="5694946"/>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6</a:t>
            </a:r>
          </a:p>
        </p:txBody>
      </p:sp>
      <p:sp>
        <p:nvSpPr>
          <p:cNvPr id="18" name="TextBox 17">
            <a:hlinkClick r:id="" action="ppaction://noaction">
              <a:snd r:embed="rId13" name="2.1.4 Lesson - Q2 Question - 4.wav"/>
            </a:hlinkClick>
            <a:extLst>
              <a:ext uri="{FF2B5EF4-FFF2-40B4-BE49-F238E27FC236}">
                <a16:creationId xmlns:a16="http://schemas.microsoft.com/office/drawing/2014/main" id="{A8163FCB-35FE-4085-B0C9-75AD750F0525}"/>
              </a:ext>
            </a:extLst>
          </p:cNvPr>
          <p:cNvSpPr txBox="1"/>
          <p:nvPr/>
        </p:nvSpPr>
        <p:spPr>
          <a:xfrm>
            <a:off x="4080594" y="4498882"/>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4</a:t>
            </a:r>
          </a:p>
        </p:txBody>
      </p:sp>
      <p:sp>
        <p:nvSpPr>
          <p:cNvPr id="19" name="TextBox 18">
            <a:hlinkClick r:id="" action="ppaction://noaction">
              <a:snd r:embed="rId14" name="2.1.4 Lesson - Q2 Question - 3.wav"/>
            </a:hlinkClick>
            <a:extLst>
              <a:ext uri="{FF2B5EF4-FFF2-40B4-BE49-F238E27FC236}">
                <a16:creationId xmlns:a16="http://schemas.microsoft.com/office/drawing/2014/main" id="{AB8E7FA6-2B0D-444A-827A-366CB4AE9E54}"/>
              </a:ext>
            </a:extLst>
          </p:cNvPr>
          <p:cNvSpPr txBox="1"/>
          <p:nvPr/>
        </p:nvSpPr>
        <p:spPr>
          <a:xfrm>
            <a:off x="4089862" y="3900849"/>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3</a:t>
            </a:r>
          </a:p>
        </p:txBody>
      </p:sp>
      <p:sp>
        <p:nvSpPr>
          <p:cNvPr id="20" name="TextBox 19">
            <a:hlinkClick r:id="" action="ppaction://noaction">
              <a:snd r:embed="rId15" name="2.1.4 Lesson - Q2 Question - 2.wav"/>
            </a:hlinkClick>
            <a:extLst>
              <a:ext uri="{FF2B5EF4-FFF2-40B4-BE49-F238E27FC236}">
                <a16:creationId xmlns:a16="http://schemas.microsoft.com/office/drawing/2014/main" id="{FBC76422-087C-45B3-AE75-09A6D50D1904}"/>
              </a:ext>
            </a:extLst>
          </p:cNvPr>
          <p:cNvSpPr txBox="1"/>
          <p:nvPr/>
        </p:nvSpPr>
        <p:spPr>
          <a:xfrm>
            <a:off x="4089862" y="3302816"/>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2</a:t>
            </a:r>
          </a:p>
        </p:txBody>
      </p:sp>
      <p:sp>
        <p:nvSpPr>
          <p:cNvPr id="21" name="TextBox 20">
            <a:hlinkClick r:id="" action="ppaction://noaction">
              <a:snd r:embed="rId16" name="2.1.4 Lesson - Q2 Question - 1.wav"/>
            </a:hlinkClick>
            <a:extLst>
              <a:ext uri="{FF2B5EF4-FFF2-40B4-BE49-F238E27FC236}">
                <a16:creationId xmlns:a16="http://schemas.microsoft.com/office/drawing/2014/main" id="{4DF0E6E1-EC79-4E61-8CB5-BFCF4C6678C0}"/>
              </a:ext>
            </a:extLst>
          </p:cNvPr>
          <p:cNvSpPr txBox="1"/>
          <p:nvPr/>
        </p:nvSpPr>
        <p:spPr>
          <a:xfrm>
            <a:off x="4080594" y="2704783"/>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1</a:t>
            </a:r>
          </a:p>
        </p:txBody>
      </p:sp>
    </p:spTree>
    <p:extLst>
      <p:ext uri="{BB962C8B-B14F-4D97-AF65-F5344CB8AC3E}">
        <p14:creationId xmlns:p14="http://schemas.microsoft.com/office/powerpoint/2010/main" val="3253743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1/2</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ts val="0"/>
              </a:spcBef>
              <a:spcAft>
                <a:spcPts val="0"/>
              </a:spcAft>
              <a:buClr>
                <a:prstClr val="white"/>
              </a:buClr>
              <a:buSzPts val="3600"/>
              <a:buFont typeface="Arial"/>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rPr>
              <a:t>Une fête </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sym typeface="Arial"/>
              </a:rPr>
              <a:t>d'anniversaire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La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famille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organise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une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fête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d'anniversaire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Léa</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a:t>
            </a:r>
            <a:r>
              <a:rPr kumimoji="0" lang="en-GB" sz="2200" b="0"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donne</a:t>
            </a: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des instructions.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a:solidFill>
                            <a:schemeClr val="accent1">
                              <a:lumMod val="50000"/>
                            </a:schemeClr>
                          </a:solidFill>
                        </a:rPr>
                        <a:t>Raphaël</a:t>
                      </a:r>
                    </a:p>
                    <a:p>
                      <a:pPr algn="ctr"/>
                      <a:r>
                        <a:rPr lang="en-GB" sz="2000" dirty="0">
                          <a:solidFill>
                            <a:schemeClr val="accent1">
                              <a:lumMod val="50000"/>
                            </a:schemeClr>
                          </a:solidFill>
                        </a:rPr>
                        <a:t>(</a:t>
                      </a:r>
                      <a:r>
                        <a:rPr lang="en-GB" sz="2000" b="1" dirty="0" err="1">
                          <a:solidFill>
                            <a:schemeClr val="accent1">
                              <a:lumMod val="50000"/>
                            </a:schemeClr>
                          </a:solidFill>
                        </a:rPr>
                        <a:t>il</a:t>
                      </a:r>
                      <a:r>
                        <a:rPr lang="en-GB" sz="2000" dirty="0">
                          <a:solidFill>
                            <a:schemeClr val="accent1">
                              <a:lumMod val="50000"/>
                            </a:schemeClr>
                          </a:solidFill>
                        </a:rPr>
                        <a:t> - he)</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err="1">
                          <a:solidFill>
                            <a:schemeClr val="accent1">
                              <a:lumMod val="50000"/>
                            </a:schemeClr>
                          </a:solidFill>
                        </a:rPr>
                        <a:t>vous</a:t>
                      </a:r>
                      <a:r>
                        <a:rPr lang="en-GB" sz="2000" baseline="0" dirty="0">
                          <a:solidFill>
                            <a:schemeClr val="accent1">
                              <a:lumMod val="50000"/>
                            </a:schemeClr>
                          </a:solidFill>
                        </a:rPr>
                        <a:t> – you pl.)</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6" name="Picture 2" descr="Birthday Cake 2 Clip Art">
            <a:extLst>
              <a:ext uri="{FF2B5EF4-FFF2-40B4-BE49-F238E27FC236}">
                <a16:creationId xmlns:a16="http://schemas.microsoft.com/office/drawing/2014/main" id="{3A789F7E-742B-4D3A-80B5-F1FDFFD9D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3686" y="5046921"/>
            <a:ext cx="538554" cy="5259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iangle Sandwich Clip Art">
            <a:extLst>
              <a:ext uri="{FF2B5EF4-FFF2-40B4-BE49-F238E27FC236}">
                <a16:creationId xmlns:a16="http://schemas.microsoft.com/office/drawing/2014/main" id="{6A0AC6A6-AF88-48CC-9934-963D8D9CB2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5182" y="5664411"/>
            <a:ext cx="495561"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oking Pans Glove Clip Art">
            <a:extLst>
              <a:ext uri="{FF2B5EF4-FFF2-40B4-BE49-F238E27FC236}">
                <a16:creationId xmlns:a16="http://schemas.microsoft.com/office/drawing/2014/main" id="{6308637D-2891-4AA5-9231-43B2DD0E4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6316" y="3865003"/>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hopping Cart Clip Art">
            <a:extLst>
              <a:ext uri="{FF2B5EF4-FFF2-40B4-BE49-F238E27FC236}">
                <a16:creationId xmlns:a16="http://schemas.microsoft.com/office/drawing/2014/main" id="{61E1FA51-598B-4585-AF0E-911D385186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6932" y="3302036"/>
            <a:ext cx="549066" cy="4465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leaning Tools Clip Art">
            <a:extLst>
              <a:ext uri="{FF2B5EF4-FFF2-40B4-BE49-F238E27FC236}">
                <a16:creationId xmlns:a16="http://schemas.microsoft.com/office/drawing/2014/main" id="{575FEFA1-61F8-480E-80B8-45A7A25D66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26085" y="4471521"/>
            <a:ext cx="479913" cy="4559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heikh Tuhin To Do List Clip Art">
            <a:extLst>
              <a:ext uri="{FF2B5EF4-FFF2-40B4-BE49-F238E27FC236}">
                <a16:creationId xmlns:a16="http://schemas.microsoft.com/office/drawing/2014/main" id="{2389EF1A-C987-4C54-8184-DCD474EDAF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922" y="2685078"/>
            <a:ext cx="373085" cy="46635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370450" y="3323948"/>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10090036" y="3952536"/>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10090034" y="4565870"/>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7370450" y="5129623"/>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sp>
        <p:nvSpPr>
          <p:cNvPr id="22" name="TextBox 21">
            <a:hlinkClick r:id="" action="ppaction://noaction">
              <a:snd r:embed="rId12" name="2.1.4 Lesson - Q2 Answer - 5.wav"/>
            </a:hlinkClick>
            <a:extLst>
              <a:ext uri="{FF2B5EF4-FFF2-40B4-BE49-F238E27FC236}">
                <a16:creationId xmlns:a16="http://schemas.microsoft.com/office/drawing/2014/main" id="{D46F533A-86BD-4CF8-8DDB-B5E736F4987E}"/>
              </a:ext>
            </a:extLst>
          </p:cNvPr>
          <p:cNvSpPr txBox="1"/>
          <p:nvPr/>
        </p:nvSpPr>
        <p:spPr>
          <a:xfrm>
            <a:off x="4080594" y="5096915"/>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5</a:t>
            </a:r>
          </a:p>
        </p:txBody>
      </p:sp>
      <p:sp>
        <p:nvSpPr>
          <p:cNvPr id="23" name="TextBox 22">
            <a:hlinkClick r:id="" action="ppaction://noaction">
              <a:snd r:embed="rId13" name="2.1.4 Lesson - Q2 Answer - 6.wav"/>
            </a:hlinkClick>
            <a:extLst>
              <a:ext uri="{FF2B5EF4-FFF2-40B4-BE49-F238E27FC236}">
                <a16:creationId xmlns:a16="http://schemas.microsoft.com/office/drawing/2014/main" id="{F9251B50-D795-4844-9FCA-66DAE99F0760}"/>
              </a:ext>
            </a:extLst>
          </p:cNvPr>
          <p:cNvSpPr txBox="1"/>
          <p:nvPr/>
        </p:nvSpPr>
        <p:spPr>
          <a:xfrm>
            <a:off x="4080594" y="5694946"/>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6</a:t>
            </a:r>
          </a:p>
        </p:txBody>
      </p:sp>
      <p:sp>
        <p:nvSpPr>
          <p:cNvPr id="24" name="TextBox 23">
            <a:hlinkClick r:id="" action="ppaction://noaction">
              <a:snd r:embed="rId14" name="2.1.4 Lesson - Q2 Answer - 4.wav"/>
            </a:hlinkClick>
            <a:extLst>
              <a:ext uri="{FF2B5EF4-FFF2-40B4-BE49-F238E27FC236}">
                <a16:creationId xmlns:a16="http://schemas.microsoft.com/office/drawing/2014/main" id="{150F4CB8-CB4A-40DF-B4E7-BBC49D6FF9DB}"/>
              </a:ext>
            </a:extLst>
          </p:cNvPr>
          <p:cNvSpPr txBox="1"/>
          <p:nvPr/>
        </p:nvSpPr>
        <p:spPr>
          <a:xfrm>
            <a:off x="4080594" y="4498882"/>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4</a:t>
            </a:r>
          </a:p>
        </p:txBody>
      </p:sp>
      <p:sp>
        <p:nvSpPr>
          <p:cNvPr id="25" name="TextBox 24">
            <a:hlinkClick r:id="" action="ppaction://noaction">
              <a:snd r:embed="rId15" name="2.1.4 Lesson - Q2 Answer - 3.wav"/>
            </a:hlinkClick>
            <a:extLst>
              <a:ext uri="{FF2B5EF4-FFF2-40B4-BE49-F238E27FC236}">
                <a16:creationId xmlns:a16="http://schemas.microsoft.com/office/drawing/2014/main" id="{776E24EB-00C7-44A2-B4DC-1D95E7736F6C}"/>
              </a:ext>
            </a:extLst>
          </p:cNvPr>
          <p:cNvSpPr txBox="1"/>
          <p:nvPr/>
        </p:nvSpPr>
        <p:spPr>
          <a:xfrm>
            <a:off x="4089862" y="3900849"/>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3</a:t>
            </a:r>
          </a:p>
        </p:txBody>
      </p:sp>
      <p:sp>
        <p:nvSpPr>
          <p:cNvPr id="26" name="TextBox 25">
            <a:hlinkClick r:id="" action="ppaction://noaction">
              <a:snd r:embed="rId16" name="2.1.4 Lesson - Q2 Answer - 2.wav"/>
            </a:hlinkClick>
            <a:extLst>
              <a:ext uri="{FF2B5EF4-FFF2-40B4-BE49-F238E27FC236}">
                <a16:creationId xmlns:a16="http://schemas.microsoft.com/office/drawing/2014/main" id="{87423ECE-0C5F-4A04-AE0D-BC768820C8B1}"/>
              </a:ext>
            </a:extLst>
          </p:cNvPr>
          <p:cNvSpPr txBox="1"/>
          <p:nvPr/>
        </p:nvSpPr>
        <p:spPr>
          <a:xfrm>
            <a:off x="4089862" y="3302816"/>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2</a:t>
            </a:r>
          </a:p>
        </p:txBody>
      </p:sp>
      <p:sp>
        <p:nvSpPr>
          <p:cNvPr id="27" name="TextBox 26">
            <a:hlinkClick r:id="" action="ppaction://noaction">
              <a:snd r:embed="rId17" name="2.1.4 Lesson - Q2 Answer - 1.wav"/>
            </a:hlinkClick>
            <a:extLst>
              <a:ext uri="{FF2B5EF4-FFF2-40B4-BE49-F238E27FC236}">
                <a16:creationId xmlns:a16="http://schemas.microsoft.com/office/drawing/2014/main" id="{7871769C-5C32-4955-9C3E-EA1589FE9FB5}"/>
              </a:ext>
            </a:extLst>
          </p:cNvPr>
          <p:cNvSpPr txBox="1"/>
          <p:nvPr/>
        </p:nvSpPr>
        <p:spPr>
          <a:xfrm>
            <a:off x="4080594" y="2704783"/>
            <a:ext cx="546130" cy="430887"/>
          </a:xfrm>
          <a:prstGeom prst="rect">
            <a:avLst/>
          </a:prstGeom>
          <a:solidFill>
            <a:srgbClr val="EE6000"/>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1</a:t>
            </a:r>
          </a:p>
        </p:txBody>
      </p:sp>
    </p:spTree>
    <p:extLst>
      <p:ext uri="{BB962C8B-B14F-4D97-AF65-F5344CB8AC3E}">
        <p14:creationId xmlns:p14="http://schemas.microsoft.com/office/powerpoint/2010/main" val="329528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2/2</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Une fête </a:t>
            </a:r>
            <a:r>
              <a:rPr lang="en-GB" sz="3200" b="1" dirty="0" err="1">
                <a:solidFill>
                  <a:prstClr val="white"/>
                </a:solidFill>
              </a:rPr>
              <a:t>d'anniversaire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55106698"/>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unting Clip Art">
            <a:extLst>
              <a:ext uri="{FF2B5EF4-FFF2-40B4-BE49-F238E27FC236}">
                <a16:creationId xmlns:a16="http://schemas.microsoft.com/office/drawing/2014/main" id="{AB5AA9EF-6A89-4553-8185-B3E823592F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Cooking Pans Glove Clip Art">
            <a:extLst>
              <a:ext uri="{FF2B5EF4-FFF2-40B4-BE49-F238E27FC236}">
                <a16:creationId xmlns:a16="http://schemas.microsoft.com/office/drawing/2014/main" id="{A6C1FBDC-041F-4C28-BF88-452EC0EFB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Coffee Clip Art">
            <a:extLst>
              <a:ext uri="{FF2B5EF4-FFF2-40B4-BE49-F238E27FC236}">
                <a16:creationId xmlns:a16="http://schemas.microsoft.com/office/drawing/2014/main" id="{5568977C-2EAD-4260-8529-5379E80EEA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king Clip Art">
            <a:extLst>
              <a:ext uri="{FF2B5EF4-FFF2-40B4-BE49-F238E27FC236}">
                <a16:creationId xmlns:a16="http://schemas.microsoft.com/office/drawing/2014/main" id="{6242F52F-3B40-402D-AC96-8F06AA2B9C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hlinkClick r:id="" action="ppaction://noaction">
              <a:snd r:embed="rId9" name="2.1.4 Lesson - Q2 Question - 11.wav"/>
            </a:hlinkClick>
            <a:extLst>
              <a:ext uri="{FF2B5EF4-FFF2-40B4-BE49-F238E27FC236}">
                <a16:creationId xmlns:a16="http://schemas.microsoft.com/office/drawing/2014/main" id="{CC015AD1-9C5F-4DF2-AFD1-61BAA2F0554C}"/>
              </a:ext>
            </a:extLst>
          </p:cNvPr>
          <p:cNvSpPr txBox="1"/>
          <p:nvPr/>
        </p:nvSpPr>
        <p:spPr>
          <a:xfrm>
            <a:off x="4080594" y="5096915"/>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11</a:t>
            </a:r>
          </a:p>
        </p:txBody>
      </p:sp>
      <p:sp>
        <p:nvSpPr>
          <p:cNvPr id="17" name="TextBox 16">
            <a:hlinkClick r:id="" action="ppaction://noaction">
              <a:snd r:embed="rId10" name="2.1.4 Lesson - Q2 Question - 12.wav"/>
            </a:hlinkClick>
            <a:extLst>
              <a:ext uri="{FF2B5EF4-FFF2-40B4-BE49-F238E27FC236}">
                <a16:creationId xmlns:a16="http://schemas.microsoft.com/office/drawing/2014/main" id="{26EF0C83-CC9B-44B6-B32D-9133C6F03427}"/>
              </a:ext>
            </a:extLst>
          </p:cNvPr>
          <p:cNvSpPr txBox="1"/>
          <p:nvPr/>
        </p:nvSpPr>
        <p:spPr>
          <a:xfrm>
            <a:off x="4080594" y="5694946"/>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12</a:t>
            </a:r>
          </a:p>
        </p:txBody>
      </p:sp>
      <p:sp>
        <p:nvSpPr>
          <p:cNvPr id="18" name="TextBox 17">
            <a:hlinkClick r:id="" action="ppaction://noaction">
              <a:snd r:embed="rId11" name="2.1.4 Lesson - Q2 Question - 10.wav"/>
            </a:hlinkClick>
            <a:extLst>
              <a:ext uri="{FF2B5EF4-FFF2-40B4-BE49-F238E27FC236}">
                <a16:creationId xmlns:a16="http://schemas.microsoft.com/office/drawing/2014/main" id="{965D88A4-ABAA-433F-B538-4468D79488C3}"/>
              </a:ext>
            </a:extLst>
          </p:cNvPr>
          <p:cNvSpPr txBox="1"/>
          <p:nvPr/>
        </p:nvSpPr>
        <p:spPr>
          <a:xfrm>
            <a:off x="4080594" y="4498882"/>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10</a:t>
            </a:r>
          </a:p>
        </p:txBody>
      </p:sp>
      <p:sp>
        <p:nvSpPr>
          <p:cNvPr id="19" name="TextBox 18">
            <a:hlinkClick r:id="" action="ppaction://noaction">
              <a:snd r:embed="rId12" name="2.1.4 Lesson - Q2 Question - 9.wav"/>
            </a:hlinkClick>
            <a:extLst>
              <a:ext uri="{FF2B5EF4-FFF2-40B4-BE49-F238E27FC236}">
                <a16:creationId xmlns:a16="http://schemas.microsoft.com/office/drawing/2014/main" id="{7C1D02DC-91EA-4AD7-A8F8-02DF01AACE3D}"/>
              </a:ext>
            </a:extLst>
          </p:cNvPr>
          <p:cNvSpPr txBox="1"/>
          <p:nvPr/>
        </p:nvSpPr>
        <p:spPr>
          <a:xfrm>
            <a:off x="4089862" y="3900849"/>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9</a:t>
            </a:r>
          </a:p>
        </p:txBody>
      </p:sp>
      <p:sp>
        <p:nvSpPr>
          <p:cNvPr id="20" name="TextBox 19">
            <a:hlinkClick r:id="" action="ppaction://noaction">
              <a:snd r:embed="rId13" name="2.1.4 Lesson - Q2 Question - 8.wav"/>
            </a:hlinkClick>
            <a:extLst>
              <a:ext uri="{FF2B5EF4-FFF2-40B4-BE49-F238E27FC236}">
                <a16:creationId xmlns:a16="http://schemas.microsoft.com/office/drawing/2014/main" id="{48885D85-1074-440E-A93D-1D68107E5A92}"/>
              </a:ext>
            </a:extLst>
          </p:cNvPr>
          <p:cNvSpPr txBox="1"/>
          <p:nvPr/>
        </p:nvSpPr>
        <p:spPr>
          <a:xfrm>
            <a:off x="4089862" y="3302816"/>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8</a:t>
            </a:r>
          </a:p>
        </p:txBody>
      </p:sp>
      <p:sp>
        <p:nvSpPr>
          <p:cNvPr id="21" name="TextBox 20">
            <a:hlinkClick r:id="" action="ppaction://noaction">
              <a:snd r:embed="rId14" name="2.1.4 Lesson - Q2 Question - 7.wav"/>
            </a:hlinkClick>
            <a:extLst>
              <a:ext uri="{FF2B5EF4-FFF2-40B4-BE49-F238E27FC236}">
                <a16:creationId xmlns:a16="http://schemas.microsoft.com/office/drawing/2014/main" id="{91FAEE1C-1E9A-490A-8D95-1A2595D4BEC3}"/>
              </a:ext>
            </a:extLst>
          </p:cNvPr>
          <p:cNvSpPr txBox="1"/>
          <p:nvPr/>
        </p:nvSpPr>
        <p:spPr>
          <a:xfrm>
            <a:off x="4080594" y="2704783"/>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7</a:t>
            </a:r>
          </a:p>
        </p:txBody>
      </p:sp>
      <p:pic>
        <p:nvPicPr>
          <p:cNvPr id="2050" name="Picture 2" descr="Muscles Clip Art">
            <a:extLst>
              <a:ext uri="{FF2B5EF4-FFF2-40B4-BE49-F238E27FC236}">
                <a16:creationId xmlns:a16="http://schemas.microsoft.com/office/drawing/2014/main" id="{EA3EFCAA-D3AE-4E24-9F1F-86D67C6570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fc Double Bed Clip Art">
            <a:extLst>
              <a:ext uri="{FF2B5EF4-FFF2-40B4-BE49-F238E27FC236}">
                <a16:creationId xmlns:a16="http://schemas.microsoft.com/office/drawing/2014/main" id="{E4B237EE-E914-4662-9F34-C608926186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506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47998" y="296864"/>
            <a:ext cx="6801441" cy="707849"/>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3600"/>
            </a:pPr>
            <a:r>
              <a:rPr lang="en-GB" sz="2600" b="1" dirty="0">
                <a:solidFill>
                  <a:schemeClr val="lt1"/>
                </a:solidFill>
              </a:rPr>
              <a:t>Saying what people have: </a:t>
            </a:r>
            <a:r>
              <a:rPr lang="en-GB" sz="2600" b="1" i="1" dirty="0">
                <a:solidFill>
                  <a:schemeClr val="lt1"/>
                </a:solidFill>
              </a:rPr>
              <a:t>nous</a:t>
            </a:r>
            <a:r>
              <a:rPr lang="en-GB" sz="2600" b="1" dirty="0">
                <a:solidFill>
                  <a:schemeClr val="lt1"/>
                </a:solidFill>
              </a:rPr>
              <a:t> and </a:t>
            </a:r>
            <a:r>
              <a:rPr lang="en-GB" sz="2600" b="1" i="1" dirty="0" err="1">
                <a:solidFill>
                  <a:schemeClr val="lt1"/>
                </a:solidFill>
              </a:rPr>
              <a:t>vous</a:t>
            </a:r>
            <a:endParaRPr sz="2600" b="1" dirty="0">
              <a:solidFill>
                <a:schemeClr val="lt1"/>
              </a:solidFill>
            </a:endParaRPr>
          </a:p>
        </p:txBody>
      </p:sp>
      <p:sp>
        <p:nvSpPr>
          <p:cNvPr id="147" name="Google Shape;147;p2"/>
          <p:cNvSpPr/>
          <p:nvPr/>
        </p:nvSpPr>
        <p:spPr>
          <a:xfrm>
            <a:off x="10263115"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écouter</a:t>
            </a: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2/2</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29" name="Google Shape;145;p2"/>
          <p:cNvPicPr preferRelativeResize="0"/>
          <p:nvPr/>
        </p:nvPicPr>
        <p:blipFill rotWithShape="1">
          <a:blip r:embed="rId3">
            <a:alphaModFix/>
          </a:blip>
          <a:srcRect/>
          <a:stretch/>
        </p:blipFill>
        <p:spPr>
          <a:xfrm>
            <a:off x="0" y="296864"/>
            <a:ext cx="8179724" cy="867128"/>
          </a:xfrm>
          <a:prstGeom prst="rect">
            <a:avLst/>
          </a:prstGeom>
          <a:noFill/>
          <a:ln>
            <a:noFill/>
          </a:ln>
        </p:spPr>
      </p:pic>
      <p:sp>
        <p:nvSpPr>
          <p:cNvPr id="30" name="Google Shape;146;p2"/>
          <p:cNvSpPr txBox="1">
            <a:spLocks/>
          </p:cNvSpPr>
          <p:nvPr/>
        </p:nvSpPr>
        <p:spPr>
          <a:xfrm>
            <a:off x="147999" y="296864"/>
            <a:ext cx="6951070" cy="707849"/>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spcBef>
                <a:spcPts val="0"/>
              </a:spcBef>
              <a:buClr>
                <a:prstClr val="white"/>
              </a:buClr>
              <a:buSzPts val="3600"/>
              <a:defRPr/>
            </a:pPr>
            <a:r>
              <a:rPr lang="en-GB" sz="3200" b="1" dirty="0">
                <a:solidFill>
                  <a:prstClr val="white"/>
                </a:solidFill>
              </a:rPr>
              <a:t>Une fête </a:t>
            </a:r>
            <a:r>
              <a:rPr lang="en-GB" sz="3200" b="1" dirty="0" err="1">
                <a:solidFill>
                  <a:prstClr val="white"/>
                </a:solidFill>
              </a:rPr>
              <a:t>d'anniversaire</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sym typeface="Arial"/>
            </a:endParaRPr>
          </a:p>
        </p:txBody>
      </p:sp>
      <p:sp>
        <p:nvSpPr>
          <p:cNvPr id="5" name="TextBox 4">
            <a:extLst>
              <a:ext uri="{FF2B5EF4-FFF2-40B4-BE49-F238E27FC236}">
                <a16:creationId xmlns:a16="http://schemas.microsoft.com/office/drawing/2014/main" id="{A920840F-32F5-4219-84B7-19E23610638D}"/>
              </a:ext>
            </a:extLst>
          </p:cNvPr>
          <p:cNvSpPr txBox="1"/>
          <p:nvPr/>
        </p:nvSpPr>
        <p:spPr>
          <a:xfrm>
            <a:off x="147998" y="1285091"/>
            <a:ext cx="11348484" cy="1107996"/>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Les parents de </a:t>
            </a:r>
            <a:r>
              <a:rPr lang="en-GB" sz="2200" dirty="0" err="1">
                <a:solidFill>
                  <a:schemeClr val="accent1">
                    <a:lumMod val="50000"/>
                  </a:schemeClr>
                </a:solidFill>
                <a:latin typeface="Century Gothic" panose="020B0502020202020204" pitchFamily="34" charset="0"/>
              </a:rPr>
              <a:t>Léa</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ont</a:t>
            </a:r>
            <a:r>
              <a:rPr lang="en-GB" sz="2200" dirty="0">
                <a:solidFill>
                  <a:schemeClr val="accent1">
                    <a:lumMod val="50000"/>
                  </a:schemeClr>
                </a:solidFill>
                <a:latin typeface="Century Gothic" panose="020B0502020202020204" pitchFamily="34" charset="0"/>
              </a:rPr>
              <a:t> des </a:t>
            </a:r>
            <a:r>
              <a:rPr lang="en-GB" sz="2200" dirty="0" err="1">
                <a:solidFill>
                  <a:schemeClr val="accent1">
                    <a:lumMod val="50000"/>
                  </a:schemeClr>
                </a:solidFill>
                <a:latin typeface="Century Gothic" panose="020B0502020202020204" pitchFamily="34" charset="0"/>
              </a:rPr>
              <a:t>idées</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differentes</a:t>
            </a:r>
            <a:r>
              <a:rPr lang="en-GB" sz="2200" dirty="0">
                <a:solidFill>
                  <a:schemeClr val="accent1">
                    <a:lumMod val="50000"/>
                  </a:schemeClr>
                </a:solidFill>
                <a:latin typeface="Century Gothic" panose="020B0502020202020204" pitchFamily="34" charset="0"/>
              </a:rPr>
              <a:t> ! </a:t>
            </a:r>
          </a:p>
          <a:p>
            <a:endParaRPr lang="en-GB" sz="2200" dirty="0">
              <a:solidFill>
                <a:schemeClr val="accent1">
                  <a:lumMod val="50000"/>
                </a:schemeClr>
              </a:solidFill>
              <a:latin typeface="Century Gothic" panose="020B0502020202020204" pitchFamily="34" charset="0"/>
            </a:endParaRPr>
          </a:p>
          <a:p>
            <a:r>
              <a:rPr lang="en-GB" sz="2200" dirty="0">
                <a:solidFill>
                  <a:schemeClr val="accent1">
                    <a:lumMod val="50000"/>
                  </a:schemeClr>
                </a:solidFill>
                <a:latin typeface="Century Gothic" panose="020B0502020202020204" pitchFamily="34" charset="0"/>
              </a:rPr>
              <a:t>Qui fait quoi? Coche.</a:t>
            </a:r>
          </a:p>
        </p:txBody>
      </p:sp>
      <p:graphicFrame>
        <p:nvGraphicFramePr>
          <p:cNvPr id="16" name="Table 15">
            <a:extLst>
              <a:ext uri="{FF2B5EF4-FFF2-40B4-BE49-F238E27FC236}">
                <a16:creationId xmlns:a16="http://schemas.microsoft.com/office/drawing/2014/main" id="{796B7268-FA5E-45E0-8E5B-4D6535040FD1}"/>
              </a:ext>
            </a:extLst>
          </p:cNvPr>
          <p:cNvGraphicFramePr>
            <a:graphicFrameLocks noGrp="1"/>
          </p:cNvGraphicFramePr>
          <p:nvPr>
            <p:extLst>
              <p:ext uri="{D42A27DB-BD31-4B8C-83A1-F6EECF244321}">
                <p14:modId xmlns:p14="http://schemas.microsoft.com/office/powerpoint/2010/main" val="261297001"/>
              </p:ext>
            </p:extLst>
          </p:nvPr>
        </p:nvGraphicFramePr>
        <p:xfrm>
          <a:off x="4770474" y="1892596"/>
          <a:ext cx="6663375" cy="4319234"/>
        </p:xfrm>
        <a:graphic>
          <a:graphicData uri="http://schemas.openxmlformats.org/drawingml/2006/table">
            <a:tbl>
              <a:tblPr firstRow="1" bandRow="1">
                <a:tableStyleId>{7436B53B-AF2B-4ED9-AE7D-DA19A883150E}</a:tableStyleId>
              </a:tblPr>
              <a:tblGrid>
                <a:gridCol w="1528593">
                  <a:extLst>
                    <a:ext uri="{9D8B030D-6E8A-4147-A177-3AD203B41FA5}">
                      <a16:colId xmlns:a16="http://schemas.microsoft.com/office/drawing/2014/main" val="1977934646"/>
                    </a:ext>
                  </a:extLst>
                </a:gridCol>
                <a:gridCol w="2567391">
                  <a:extLst>
                    <a:ext uri="{9D8B030D-6E8A-4147-A177-3AD203B41FA5}">
                      <a16:colId xmlns:a16="http://schemas.microsoft.com/office/drawing/2014/main" val="2602992058"/>
                    </a:ext>
                  </a:extLst>
                </a:gridCol>
                <a:gridCol w="2567391">
                  <a:extLst>
                    <a:ext uri="{9D8B030D-6E8A-4147-A177-3AD203B41FA5}">
                      <a16:colId xmlns:a16="http://schemas.microsoft.com/office/drawing/2014/main" val="815285107"/>
                    </a:ext>
                  </a:extLst>
                </a:gridCol>
              </a:tblGrid>
              <a:tr h="727202">
                <a:tc>
                  <a:txBody>
                    <a:bodyPr/>
                    <a:lstStyle/>
                    <a:p>
                      <a:endParaRPr lang="en-GB" sz="2000" dirty="0">
                        <a:solidFill>
                          <a:schemeClr val="accent1">
                            <a:lumMod val="50000"/>
                          </a:schemeClr>
                        </a:solidFill>
                      </a:endParaRPr>
                    </a:p>
                  </a:txBody>
                  <a:tcPr/>
                </a:tc>
                <a:tc>
                  <a:txBody>
                    <a:bodyPr/>
                    <a:lstStyle/>
                    <a:p>
                      <a:pPr algn="ctr"/>
                      <a:r>
                        <a:rPr lang="en-GB" sz="2000" b="1" dirty="0" err="1">
                          <a:solidFill>
                            <a:schemeClr val="accent1">
                              <a:lumMod val="50000"/>
                            </a:schemeClr>
                          </a:solidFill>
                        </a:rPr>
                        <a:t>Léa</a:t>
                      </a:r>
                      <a:r>
                        <a:rPr lang="en-GB" sz="2000" b="1" dirty="0">
                          <a:solidFill>
                            <a:schemeClr val="accent1">
                              <a:lumMod val="50000"/>
                            </a:schemeClr>
                          </a:solidFill>
                        </a:rPr>
                        <a:t> </a:t>
                      </a:r>
                    </a:p>
                    <a:p>
                      <a:pPr algn="ctr"/>
                      <a:r>
                        <a:rPr lang="en-GB" sz="2000" dirty="0">
                          <a:solidFill>
                            <a:schemeClr val="accent1">
                              <a:lumMod val="50000"/>
                            </a:schemeClr>
                          </a:solidFill>
                        </a:rPr>
                        <a:t>(</a:t>
                      </a:r>
                      <a:r>
                        <a:rPr lang="en-GB" sz="2000" b="1" dirty="0" err="1">
                          <a:solidFill>
                            <a:schemeClr val="accent1">
                              <a:lumMod val="50000"/>
                            </a:schemeClr>
                          </a:solidFill>
                        </a:rPr>
                        <a:t>tu</a:t>
                      </a:r>
                      <a:r>
                        <a:rPr lang="en-GB" sz="2000" dirty="0">
                          <a:solidFill>
                            <a:schemeClr val="accent1">
                              <a:lumMod val="50000"/>
                            </a:schemeClr>
                          </a:solidFill>
                        </a:rPr>
                        <a:t> – you sing.)</a:t>
                      </a:r>
                    </a:p>
                  </a:txBody>
                  <a:tcPr/>
                </a:tc>
                <a:tc>
                  <a:txBody>
                    <a:bodyPr/>
                    <a:lstStyle/>
                    <a:p>
                      <a:pPr algn="ctr"/>
                      <a:r>
                        <a:rPr lang="en-GB" sz="2000" b="1" dirty="0">
                          <a:solidFill>
                            <a:schemeClr val="accent1">
                              <a:lumMod val="50000"/>
                            </a:schemeClr>
                          </a:solidFill>
                        </a:rPr>
                        <a:t>les parents</a:t>
                      </a:r>
                      <a:r>
                        <a:rPr lang="en-GB" sz="2000" b="1" baseline="0" dirty="0">
                          <a:solidFill>
                            <a:schemeClr val="accent1">
                              <a:lumMod val="50000"/>
                            </a:schemeClr>
                          </a:solidFill>
                        </a:rPr>
                        <a:t> </a:t>
                      </a:r>
                    </a:p>
                    <a:p>
                      <a:pPr algn="ctr"/>
                      <a:r>
                        <a:rPr lang="en-GB" sz="2000" baseline="0" dirty="0">
                          <a:solidFill>
                            <a:schemeClr val="accent1">
                              <a:lumMod val="50000"/>
                            </a:schemeClr>
                          </a:solidFill>
                        </a:rPr>
                        <a:t>(</a:t>
                      </a:r>
                      <a:r>
                        <a:rPr lang="en-GB" sz="2000" b="1" baseline="0" dirty="0">
                          <a:solidFill>
                            <a:schemeClr val="accent1">
                              <a:lumMod val="50000"/>
                            </a:schemeClr>
                          </a:solidFill>
                        </a:rPr>
                        <a:t>nous</a:t>
                      </a:r>
                      <a:r>
                        <a:rPr lang="en-GB" sz="2000" baseline="0" dirty="0">
                          <a:solidFill>
                            <a:schemeClr val="accent1">
                              <a:lumMod val="50000"/>
                            </a:schemeClr>
                          </a:solidFill>
                        </a:rPr>
                        <a:t> – we)</a:t>
                      </a:r>
                      <a:endParaRPr lang="en-GB" sz="2000" dirty="0">
                        <a:solidFill>
                          <a:schemeClr val="accent1">
                            <a:lumMod val="50000"/>
                          </a:schemeClr>
                        </a:solidFill>
                      </a:endParaRPr>
                    </a:p>
                  </a:txBody>
                  <a:tcPr/>
                </a:tc>
                <a:extLst>
                  <a:ext uri="{0D108BD9-81ED-4DB2-BD59-A6C34878D82A}">
                    <a16:rowId xmlns:a16="http://schemas.microsoft.com/office/drawing/2014/main" val="4036948471"/>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577601140"/>
                  </a:ext>
                </a:extLst>
              </a:tr>
              <a:tr h="598672">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495414137"/>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3346029213"/>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90429551"/>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4089370984"/>
                  </a:ext>
                </a:extLst>
              </a:tr>
              <a:tr h="598672">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577285090"/>
                  </a:ext>
                </a:extLst>
              </a:tr>
            </a:tbl>
          </a:graphicData>
        </a:graphic>
      </p:graphicFrame>
      <p:pic>
        <p:nvPicPr>
          <p:cNvPr id="1028" name="Picture 4" descr="Balloons Clip Art">
            <a:extLst>
              <a:ext uri="{FF2B5EF4-FFF2-40B4-BE49-F238E27FC236}">
                <a16:creationId xmlns:a16="http://schemas.microsoft.com/office/drawing/2014/main" id="{7936119C-6996-4CB6-BCA0-548CB1A4C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06" y="3429000"/>
            <a:ext cx="2537412" cy="2634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22435ED-C15B-4419-9D85-77F28091FD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370450" y="2737964"/>
            <a:ext cx="346161" cy="360584"/>
          </a:xfrm>
          <a:prstGeom prst="rect">
            <a:avLst/>
          </a:prstGeom>
        </p:spPr>
      </p:pic>
      <p:pic>
        <p:nvPicPr>
          <p:cNvPr id="17" name="Picture 16">
            <a:extLst>
              <a:ext uri="{FF2B5EF4-FFF2-40B4-BE49-F238E27FC236}">
                <a16:creationId xmlns:a16="http://schemas.microsoft.com/office/drawing/2014/main" id="{88E177D3-0FE8-4581-BA36-70FA08B69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370450" y="3370040"/>
            <a:ext cx="346161" cy="360584"/>
          </a:xfrm>
          <a:prstGeom prst="rect">
            <a:avLst/>
          </a:prstGeom>
        </p:spPr>
      </p:pic>
      <p:pic>
        <p:nvPicPr>
          <p:cNvPr id="18" name="Picture 17">
            <a:extLst>
              <a:ext uri="{FF2B5EF4-FFF2-40B4-BE49-F238E27FC236}">
                <a16:creationId xmlns:a16="http://schemas.microsoft.com/office/drawing/2014/main" id="{D947BD32-FA57-4D28-8E7C-51E7C4B5A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10090037" y="3912669"/>
            <a:ext cx="346161" cy="360584"/>
          </a:xfrm>
          <a:prstGeom prst="rect">
            <a:avLst/>
          </a:prstGeom>
        </p:spPr>
      </p:pic>
      <p:pic>
        <p:nvPicPr>
          <p:cNvPr id="19" name="Picture 18">
            <a:extLst>
              <a:ext uri="{FF2B5EF4-FFF2-40B4-BE49-F238E27FC236}">
                <a16:creationId xmlns:a16="http://schemas.microsoft.com/office/drawing/2014/main" id="{B4B162CF-EDCF-4B24-8A13-D7C2E4A03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7370451" y="4565871"/>
            <a:ext cx="346161" cy="360584"/>
          </a:xfrm>
          <a:prstGeom prst="rect">
            <a:avLst/>
          </a:prstGeom>
        </p:spPr>
      </p:pic>
      <p:pic>
        <p:nvPicPr>
          <p:cNvPr id="20" name="Picture 19">
            <a:extLst>
              <a:ext uri="{FF2B5EF4-FFF2-40B4-BE49-F238E27FC236}">
                <a16:creationId xmlns:a16="http://schemas.microsoft.com/office/drawing/2014/main" id="{FB285BC4-5C44-479A-BAAF-C9C9C5F35A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10090035" y="5112346"/>
            <a:ext cx="346161" cy="360584"/>
          </a:xfrm>
          <a:prstGeom prst="rect">
            <a:avLst/>
          </a:prstGeom>
        </p:spPr>
      </p:pic>
      <p:pic>
        <p:nvPicPr>
          <p:cNvPr id="21" name="Picture 20">
            <a:extLst>
              <a:ext uri="{FF2B5EF4-FFF2-40B4-BE49-F238E27FC236}">
                <a16:creationId xmlns:a16="http://schemas.microsoft.com/office/drawing/2014/main" id="{2516B6E3-46D8-4E26-ABFC-CF2B3F73B8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60948">
            <a:off x="10090036" y="5712077"/>
            <a:ext cx="346161" cy="360584"/>
          </a:xfrm>
          <a:prstGeom prst="rect">
            <a:avLst/>
          </a:prstGeom>
        </p:spPr>
      </p:pic>
      <p:pic>
        <p:nvPicPr>
          <p:cNvPr id="24" name="Picture 8" descr="Cooking Pans Glove Clip Art">
            <a:extLst>
              <a:ext uri="{FF2B5EF4-FFF2-40B4-BE49-F238E27FC236}">
                <a16:creationId xmlns:a16="http://schemas.microsoft.com/office/drawing/2014/main" id="{FBDB371A-94E4-49CD-B87F-9A64636A77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4982" y="3878716"/>
            <a:ext cx="630299" cy="4559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Coffee Clip Art">
            <a:extLst>
              <a:ext uri="{FF2B5EF4-FFF2-40B4-BE49-F238E27FC236}">
                <a16:creationId xmlns:a16="http://schemas.microsoft.com/office/drawing/2014/main" id="{279F05BF-2AB3-4B68-8184-4069D7201D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4322" y="5037286"/>
            <a:ext cx="491916" cy="51070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Hiking Clip Art">
            <a:extLst>
              <a:ext uri="{FF2B5EF4-FFF2-40B4-BE49-F238E27FC236}">
                <a16:creationId xmlns:a16="http://schemas.microsoft.com/office/drawing/2014/main" id="{F6A92D96-445F-4B29-874F-C98689B8B8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4322" y="5707217"/>
            <a:ext cx="406346" cy="4063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hlinkClick r:id="" action="ppaction://noaction">
              <a:snd r:embed="rId9" name="2.1.4 Lesson - Q2 Answer - 11.wav"/>
            </a:hlinkClick>
            <a:extLst>
              <a:ext uri="{FF2B5EF4-FFF2-40B4-BE49-F238E27FC236}">
                <a16:creationId xmlns:a16="http://schemas.microsoft.com/office/drawing/2014/main" id="{30992152-1AFE-4FA3-88A0-D5F84CDF96C9}"/>
              </a:ext>
            </a:extLst>
          </p:cNvPr>
          <p:cNvSpPr txBox="1"/>
          <p:nvPr/>
        </p:nvSpPr>
        <p:spPr>
          <a:xfrm>
            <a:off x="4080594" y="5096915"/>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11</a:t>
            </a:r>
          </a:p>
        </p:txBody>
      </p:sp>
      <p:sp>
        <p:nvSpPr>
          <p:cNvPr id="28" name="TextBox 27">
            <a:hlinkClick r:id="" action="ppaction://noaction">
              <a:snd r:embed="rId10" name="2.1.4 Lesson - Q2 Answer - 12.wav"/>
            </a:hlinkClick>
            <a:extLst>
              <a:ext uri="{FF2B5EF4-FFF2-40B4-BE49-F238E27FC236}">
                <a16:creationId xmlns:a16="http://schemas.microsoft.com/office/drawing/2014/main" id="{D33A4EBF-9906-4B7E-9393-2A8743663DC0}"/>
              </a:ext>
            </a:extLst>
          </p:cNvPr>
          <p:cNvSpPr txBox="1"/>
          <p:nvPr/>
        </p:nvSpPr>
        <p:spPr>
          <a:xfrm>
            <a:off x="4080594" y="5694946"/>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12</a:t>
            </a:r>
          </a:p>
        </p:txBody>
      </p:sp>
      <p:sp>
        <p:nvSpPr>
          <p:cNvPr id="31" name="TextBox 30">
            <a:hlinkClick r:id="" action="ppaction://noaction">
              <a:snd r:embed="rId11" name="2.1.4 Lesson - Q2 Answer - 10.wav"/>
            </a:hlinkClick>
            <a:extLst>
              <a:ext uri="{FF2B5EF4-FFF2-40B4-BE49-F238E27FC236}">
                <a16:creationId xmlns:a16="http://schemas.microsoft.com/office/drawing/2014/main" id="{7ABB03A4-2C0D-4CB3-AC82-C206A376A431}"/>
              </a:ext>
            </a:extLst>
          </p:cNvPr>
          <p:cNvSpPr txBox="1"/>
          <p:nvPr/>
        </p:nvSpPr>
        <p:spPr>
          <a:xfrm>
            <a:off x="4080594" y="4498882"/>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10</a:t>
            </a:r>
          </a:p>
        </p:txBody>
      </p:sp>
      <p:sp>
        <p:nvSpPr>
          <p:cNvPr id="32" name="TextBox 31">
            <a:hlinkClick r:id="" action="ppaction://noaction">
              <a:snd r:embed="rId12" name="2.1.4 Lesson - Q2 Answer - 9.wav"/>
            </a:hlinkClick>
            <a:extLst>
              <a:ext uri="{FF2B5EF4-FFF2-40B4-BE49-F238E27FC236}">
                <a16:creationId xmlns:a16="http://schemas.microsoft.com/office/drawing/2014/main" id="{D83B88D9-DFF1-409B-A51F-E4704E6CF89A}"/>
              </a:ext>
            </a:extLst>
          </p:cNvPr>
          <p:cNvSpPr txBox="1"/>
          <p:nvPr/>
        </p:nvSpPr>
        <p:spPr>
          <a:xfrm>
            <a:off x="4089862" y="3900849"/>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9</a:t>
            </a:r>
          </a:p>
        </p:txBody>
      </p:sp>
      <p:sp>
        <p:nvSpPr>
          <p:cNvPr id="33" name="TextBox 32">
            <a:hlinkClick r:id="" action="ppaction://noaction">
              <a:snd r:embed="rId13" name="2.1.4 Lesson - Q2 Answer - 8.wav"/>
            </a:hlinkClick>
            <a:extLst>
              <a:ext uri="{FF2B5EF4-FFF2-40B4-BE49-F238E27FC236}">
                <a16:creationId xmlns:a16="http://schemas.microsoft.com/office/drawing/2014/main" id="{74C96701-44CE-40C7-B4A7-8225F11B8741}"/>
              </a:ext>
            </a:extLst>
          </p:cNvPr>
          <p:cNvSpPr txBox="1"/>
          <p:nvPr/>
        </p:nvSpPr>
        <p:spPr>
          <a:xfrm>
            <a:off x="4089862" y="3302816"/>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8</a:t>
            </a:r>
          </a:p>
        </p:txBody>
      </p:sp>
      <p:sp>
        <p:nvSpPr>
          <p:cNvPr id="34" name="TextBox 33">
            <a:hlinkClick r:id="" action="ppaction://noaction">
              <a:snd r:embed="rId14" name="2.1.4 Lesson - Q2 Answer - 7.wav"/>
            </a:hlinkClick>
            <a:extLst>
              <a:ext uri="{FF2B5EF4-FFF2-40B4-BE49-F238E27FC236}">
                <a16:creationId xmlns:a16="http://schemas.microsoft.com/office/drawing/2014/main" id="{B1BFC54B-FF45-4ED0-B396-4586B1714245}"/>
              </a:ext>
            </a:extLst>
          </p:cNvPr>
          <p:cNvSpPr txBox="1"/>
          <p:nvPr/>
        </p:nvSpPr>
        <p:spPr>
          <a:xfrm>
            <a:off x="4080594" y="2704783"/>
            <a:ext cx="546130" cy="430887"/>
          </a:xfrm>
          <a:prstGeom prst="rect">
            <a:avLst/>
          </a:prstGeom>
          <a:solidFill>
            <a:srgbClr val="EE6000"/>
          </a:solidFill>
          <a:ln w="28575">
            <a:solidFill>
              <a:schemeClr val="accent1">
                <a:lumMod val="50000"/>
              </a:schemeClr>
            </a:solidFill>
          </a:ln>
        </p:spPr>
        <p:txBody>
          <a:bodyPr wrap="square" rtlCol="0">
            <a:spAutoFit/>
          </a:bodyPr>
          <a:lstStyle/>
          <a:p>
            <a:pPr algn="ctr"/>
            <a:r>
              <a:rPr lang="en-GB" sz="2200" b="1" dirty="0">
                <a:solidFill>
                  <a:schemeClr val="accent1">
                    <a:lumMod val="50000"/>
                  </a:schemeClr>
                </a:solidFill>
                <a:latin typeface="Century Gothic" panose="020B0502020202020204" pitchFamily="34" charset="0"/>
              </a:rPr>
              <a:t>7</a:t>
            </a:r>
          </a:p>
        </p:txBody>
      </p:sp>
      <p:pic>
        <p:nvPicPr>
          <p:cNvPr id="35" name="Picture 2" descr="Bunting Clip Art">
            <a:extLst>
              <a:ext uri="{FF2B5EF4-FFF2-40B4-BE49-F238E27FC236}">
                <a16:creationId xmlns:a16="http://schemas.microsoft.com/office/drawing/2014/main" id="{2F9A53C1-1BF7-4FC0-A794-E68D3537B3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21061" y="3258765"/>
            <a:ext cx="698438" cy="4749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Muscles Clip Art">
            <a:extLst>
              <a:ext uri="{FF2B5EF4-FFF2-40B4-BE49-F238E27FC236}">
                <a16:creationId xmlns:a16="http://schemas.microsoft.com/office/drawing/2014/main" id="{731680EE-5C62-404F-B0D8-2DF49D00BBF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85258" y="2685043"/>
            <a:ext cx="345410" cy="4749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Rfc Double Bed Clip Art">
            <a:extLst>
              <a:ext uri="{FF2B5EF4-FFF2-40B4-BE49-F238E27FC236}">
                <a16:creationId xmlns:a16="http://schemas.microsoft.com/office/drawing/2014/main" id="{E106CA17-47DF-4AEB-A745-751D5560057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58884" y="4515808"/>
            <a:ext cx="760615" cy="377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dirty="0">
                <a:ln>
                  <a:noFill/>
                </a:ln>
                <a:solidFill>
                  <a:srgbClr val="FFFFFF"/>
                </a:solidFill>
                <a:effectLst/>
                <a:uLnTx/>
                <a:uFillTx/>
                <a:latin typeface="Century Gothic"/>
                <a:sym typeface="Century Gothic"/>
              </a:rPr>
              <a:t>Saying what people do: </a:t>
            </a:r>
            <a:r>
              <a:rPr kumimoji="0" lang="en-GB" sz="2600" b="1" i="1" u="none" strike="noStrike" kern="0" cap="none" spc="0" normalizeH="0" baseline="0" noProof="0" dirty="0" err="1">
                <a:ln>
                  <a:noFill/>
                </a:ln>
                <a:solidFill>
                  <a:srgbClr val="FFFFFF"/>
                </a:solidFill>
                <a:effectLst/>
                <a:uLnTx/>
                <a:uFillTx/>
                <a:latin typeface="Century Gothic"/>
                <a:sym typeface="Century Gothic"/>
              </a:rPr>
              <a:t>ils</a:t>
            </a:r>
            <a:r>
              <a:rPr kumimoji="0" lang="en-GB" sz="2600" b="1" i="0" u="none" strike="noStrike" kern="0" cap="none" spc="0" normalizeH="0" baseline="0" noProof="0" dirty="0">
                <a:ln>
                  <a:noFill/>
                </a:ln>
                <a:solidFill>
                  <a:srgbClr val="FFFFFF"/>
                </a:solidFill>
                <a:effectLst/>
                <a:uLnTx/>
                <a:uFillTx/>
                <a:latin typeface="Century Gothic"/>
                <a:sym typeface="Century Gothic"/>
              </a:rPr>
              <a:t> and </a:t>
            </a:r>
            <a:r>
              <a:rPr kumimoji="0" lang="en-GB" sz="2600" b="1" i="1" u="none" strike="noStrike" kern="0" cap="none" spc="0" normalizeH="0" baseline="0" noProof="0" dirty="0" err="1">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8" name="Google Shape;147;p2"/>
          <p:cNvSpPr/>
          <p:nvPr/>
        </p:nvSpPr>
        <p:spPr>
          <a:xfrm>
            <a:off x="10177532" y="296864"/>
            <a:ext cx="1646805"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grammaire</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147999" y="1227846"/>
            <a:ext cx="11943917"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one person</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is making/doing, use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(m.) or </a:t>
            </a:r>
            <a:r>
              <a:rPr kumimoji="0" lang="en-GB" sz="2100" b="0" i="1"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(f.) with the correct form of </a:t>
            </a:r>
            <a:r>
              <a:rPr kumimoji="0" lang="en-GB" sz="2100" b="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faire</a:t>
            </a:r>
            <a:r>
              <a:rPr kumimoji="0" lang="en-GB" sz="2100" b="1" i="1"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Il </a:t>
            </a:r>
            <a:r>
              <a:rPr lang="en-GB" sz="2100" b="1" dirty="0">
                <a:solidFill>
                  <a:srgbClr val="EE6000"/>
                </a:solidFill>
                <a:latin typeface="Century Gothic" panose="020B0502020202020204" pitchFamily="34" charset="0"/>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une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promesse</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Elle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fait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la queue.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makes/is making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 promise.		She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queues/is queuing.</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To say </a:t>
            </a:r>
            <a:r>
              <a:rPr kumimoji="0" lang="en-GB" sz="21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‘they’ + faire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(third person plural) are making/doing</a:t>
            </a:r>
            <a:r>
              <a:rPr lang="en-GB" sz="2100" dirty="0">
                <a:solidFill>
                  <a:srgbClr val="4472C4">
                    <a:lumMod val="50000"/>
                  </a:srgbClr>
                </a:solidFill>
                <a:latin typeface="Century Gothic" panose="020B0502020202020204" pitchFamily="34" charset="0"/>
              </a:rPr>
              <a:t>, use:</a:t>
            </a: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Ils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font</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un effort.				They (m. pl.) </a:t>
            </a:r>
            <a:r>
              <a:rPr kumimoji="0" lang="en-GB" sz="21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make/are making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an effort.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(mixed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pPr lvl="0">
              <a:defRPr/>
            </a:pP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Elles</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They (f. pl.)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a:p>
            <a:pPr lvl="0">
              <a:defRPr/>
            </a:pPr>
            <a:endPar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endParaRPr>
          </a:p>
          <a:p>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Amir et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font</a:t>
            </a:r>
            <a:r>
              <a:rPr lang="en-GB" sz="2100" dirty="0">
                <a:solidFill>
                  <a:srgbClr val="4472C4">
                    <a:lumMod val="50000"/>
                  </a:srgbClr>
                </a:solidFill>
                <a:latin typeface="Century Gothic" panose="020B0502020202020204" pitchFamily="34" charset="0"/>
              </a:rPr>
              <a:t> un effort. </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Amir and </a:t>
            </a:r>
            <a:r>
              <a:rPr kumimoji="0" lang="en-GB" sz="21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Léa</a:t>
            </a:r>
            <a:r>
              <a:rPr kumimoji="0" lang="en-GB" sz="21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lang="en-GB" sz="2100" b="1" dirty="0">
                <a:solidFill>
                  <a:srgbClr val="EE6000"/>
                </a:solidFill>
                <a:latin typeface="Century Gothic" panose="020B0502020202020204" pitchFamily="34" charset="0"/>
              </a:rPr>
              <a:t>make/are making </a:t>
            </a:r>
            <a:r>
              <a:rPr lang="en-GB" sz="2100" dirty="0">
                <a:solidFill>
                  <a:srgbClr val="4472C4">
                    <a:lumMod val="50000"/>
                  </a:srgbClr>
                </a:solidFill>
                <a:latin typeface="Century Gothic" panose="020B0502020202020204" pitchFamily="34" charset="0"/>
              </a:rPr>
              <a:t>an effort.</a:t>
            </a:r>
          </a:p>
        </p:txBody>
      </p:sp>
      <p:sp>
        <p:nvSpPr>
          <p:cNvPr id="10" name="Rectangle 9"/>
          <p:cNvSpPr/>
          <p:nvPr/>
        </p:nvSpPr>
        <p:spPr>
          <a:xfrm>
            <a:off x="5659200" y="1901555"/>
            <a:ext cx="48960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1" name="Rectangle 10"/>
          <p:cNvSpPr/>
          <p:nvPr/>
        </p:nvSpPr>
        <p:spPr>
          <a:xfrm>
            <a:off x="100084" y="1901554"/>
            <a:ext cx="323850"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8" name="Rectangle 17">
            <a:extLst>
              <a:ext uri="{FF2B5EF4-FFF2-40B4-BE49-F238E27FC236}">
                <a16:creationId xmlns:a16="http://schemas.microsoft.com/office/drawing/2014/main" id="{7DF059FC-001D-4A57-8B86-67ABCA5702FA}"/>
              </a:ext>
            </a:extLst>
          </p:cNvPr>
          <p:cNvSpPr/>
          <p:nvPr/>
        </p:nvSpPr>
        <p:spPr>
          <a:xfrm>
            <a:off x="122087" y="3780804"/>
            <a:ext cx="398121"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19" name="Rectangle 18">
            <a:extLst>
              <a:ext uri="{FF2B5EF4-FFF2-40B4-BE49-F238E27FC236}">
                <a16:creationId xmlns:a16="http://schemas.microsoft.com/office/drawing/2014/main" id="{C25830D8-1492-45E1-AB80-22A44A55F0C3}"/>
              </a:ext>
            </a:extLst>
          </p:cNvPr>
          <p:cNvSpPr/>
          <p:nvPr/>
        </p:nvSpPr>
        <p:spPr>
          <a:xfrm>
            <a:off x="100084" y="5085951"/>
            <a:ext cx="700016"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a:t>
            </a:r>
          </a:p>
        </p:txBody>
      </p:sp>
      <p:sp>
        <p:nvSpPr>
          <p:cNvPr id="20" name="Rectangle 19">
            <a:extLst>
              <a:ext uri="{FF2B5EF4-FFF2-40B4-BE49-F238E27FC236}">
                <a16:creationId xmlns:a16="http://schemas.microsoft.com/office/drawing/2014/main" id="{8A277685-72DA-451D-97E1-37771287A1F8}"/>
              </a:ext>
            </a:extLst>
          </p:cNvPr>
          <p:cNvSpPr/>
          <p:nvPr/>
        </p:nvSpPr>
        <p:spPr>
          <a:xfrm>
            <a:off x="62444" y="5722579"/>
            <a:ext cx="1633133" cy="381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4472C4">
                    <a:lumMod val="50000"/>
                  </a:srgbClr>
                </a:solidFill>
                <a:effectLst/>
                <a:uLnTx/>
                <a:uFillTx/>
                <a:latin typeface="Century Gothic" panose="020B0502020202020204" pitchFamily="34" charset="0"/>
                <a:ea typeface="+mn-ea"/>
                <a:cs typeface="+mn-cs"/>
                <a:sym typeface="Arial"/>
              </a:rPr>
              <a:t>___________</a:t>
            </a:r>
          </a:p>
        </p:txBody>
      </p:sp>
    </p:spTree>
    <p:extLst>
      <p:ext uri="{BB962C8B-B14F-4D97-AF65-F5344CB8AC3E}">
        <p14:creationId xmlns:p14="http://schemas.microsoft.com/office/powerpoint/2010/main" val="215508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animBg="1"/>
      <p:bldP spid="18" grpId="1" animBg="1"/>
      <p:bldP spid="19" grpId="0" animBg="1"/>
      <p:bldP spid="19" grpId="1" animBg="1"/>
      <p:bldP spid="20" grpId="0" animBg="1"/>
      <p:bldP spid="20"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44"/>
        <p:cNvGrpSpPr/>
        <p:nvPr/>
      </p:nvGrpSpPr>
      <p:grpSpPr>
        <a:xfrm>
          <a:off x="0" y="0"/>
          <a:ext cx="0" cy="0"/>
          <a:chOff x="0" y="0"/>
          <a:chExt cx="0" cy="0"/>
        </a:xfrm>
      </p:grpSpPr>
      <p:sp>
        <p:nvSpPr>
          <p:cNvPr id="146" name="Google Shape;146;p2"/>
          <p:cNvSpPr txBox="1">
            <a:spLocks noGrp="1"/>
          </p:cNvSpPr>
          <p:nvPr>
            <p:ph type="title"/>
          </p:nvPr>
        </p:nvSpPr>
        <p:spPr>
          <a:xfrm>
            <a:off x="188942"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Vocabulaire</a:t>
            </a:r>
            <a:endParaRPr sz="3600" b="1">
              <a:solidFill>
                <a:schemeClr val="lt1"/>
              </a:solidFill>
            </a:endParaRPr>
          </a:p>
        </p:txBody>
      </p:sp>
      <p:pic>
        <p:nvPicPr>
          <p:cNvPr id="6" name="Google Shape;145;p2"/>
          <p:cNvPicPr preferRelativeResize="0"/>
          <p:nvPr/>
        </p:nvPicPr>
        <p:blipFill rotWithShape="1">
          <a:blip r:embed="rId3">
            <a:alphaModFix/>
          </a:blip>
          <a:srcRect/>
          <a:stretch/>
        </p:blipFill>
        <p:spPr>
          <a:xfrm>
            <a:off x="0" y="296864"/>
            <a:ext cx="7902055" cy="867128"/>
          </a:xfrm>
          <a:prstGeom prst="rect">
            <a:avLst/>
          </a:prstGeom>
          <a:noFill/>
          <a:ln>
            <a:noFill/>
          </a:ln>
        </p:spPr>
      </p:pic>
      <p:sp>
        <p:nvSpPr>
          <p:cNvPr id="7" name="Google Shape;146;p2"/>
          <p:cNvSpPr txBox="1">
            <a:spLocks/>
          </p:cNvSpPr>
          <p:nvPr/>
        </p:nvSpPr>
        <p:spPr>
          <a:xfrm>
            <a:off x="147999" y="296864"/>
            <a:ext cx="6648586" cy="7078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FFFFFF"/>
              </a:buClr>
              <a:buSzPts val="3600"/>
              <a:buFont typeface="Century Gothic"/>
              <a:buNone/>
              <a:tabLst/>
              <a:defRPr/>
            </a:pPr>
            <a:r>
              <a:rPr kumimoji="0" lang="en-GB" sz="2600" b="1" i="0" u="none" strike="noStrike" kern="0" cap="none" spc="0" normalizeH="0" baseline="0" noProof="0">
                <a:ln>
                  <a:noFill/>
                </a:ln>
                <a:solidFill>
                  <a:srgbClr val="FFFFFF"/>
                </a:solidFill>
                <a:effectLst/>
                <a:uLnTx/>
                <a:uFillTx/>
                <a:latin typeface="Century Gothic"/>
                <a:sym typeface="Century Gothic"/>
              </a:rPr>
              <a:t>Saying what people have: </a:t>
            </a:r>
            <a:r>
              <a:rPr kumimoji="0" lang="en-GB" sz="2600" b="1" i="1" u="none" strike="noStrike" kern="0" cap="none" spc="0" normalizeH="0" baseline="0" noProof="0">
                <a:ln>
                  <a:noFill/>
                </a:ln>
                <a:solidFill>
                  <a:srgbClr val="FFFFFF"/>
                </a:solidFill>
                <a:effectLst/>
                <a:uLnTx/>
                <a:uFillTx/>
                <a:latin typeface="Century Gothic"/>
                <a:sym typeface="Century Gothic"/>
              </a:rPr>
              <a:t>ils</a:t>
            </a:r>
            <a:r>
              <a:rPr kumimoji="0" lang="en-GB" sz="2600" b="1" i="0" u="none" strike="noStrike" kern="0" cap="none" spc="0" normalizeH="0" baseline="0" noProof="0">
                <a:ln>
                  <a:noFill/>
                </a:ln>
                <a:solidFill>
                  <a:srgbClr val="FFFFFF"/>
                </a:solidFill>
                <a:effectLst/>
                <a:uLnTx/>
                <a:uFillTx/>
                <a:latin typeface="Century Gothic"/>
                <a:sym typeface="Century Gothic"/>
              </a:rPr>
              <a:t> and </a:t>
            </a:r>
            <a:r>
              <a:rPr kumimoji="0" lang="en-GB" sz="2600" b="1" i="1" u="none" strike="noStrike" kern="0" cap="none" spc="0" normalizeH="0" baseline="0" noProof="0">
                <a:ln>
                  <a:noFill/>
                </a:ln>
                <a:solidFill>
                  <a:srgbClr val="FFFFFF"/>
                </a:solidFill>
                <a:effectLst/>
                <a:uLnTx/>
                <a:uFillTx/>
                <a:latin typeface="Century Gothic"/>
                <a:sym typeface="Century Gothic"/>
              </a:rPr>
              <a:t>elles</a:t>
            </a:r>
            <a:endParaRPr kumimoji="0" lang="en-GB" sz="2600" b="1" i="0" u="none" strike="noStrike" kern="0" cap="none" spc="0" normalizeH="0" baseline="0" noProof="0" dirty="0">
              <a:ln>
                <a:noFill/>
              </a:ln>
              <a:solidFill>
                <a:srgbClr val="FFFFFF"/>
              </a:solidFill>
              <a:effectLst/>
              <a:uLnTx/>
              <a:uFillTx/>
              <a:latin typeface="Century Gothic"/>
              <a:sym typeface="Century Gothic"/>
            </a:endParaRPr>
          </a:p>
        </p:txBody>
      </p:sp>
      <p:sp>
        <p:nvSpPr>
          <p:cNvPr id="8" name="Google Shape;147;p2"/>
          <p:cNvSpPr/>
          <p:nvPr/>
        </p:nvSpPr>
        <p:spPr>
          <a:xfrm>
            <a:off x="9936479" y="268608"/>
            <a:ext cx="1973441" cy="401952"/>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9" name="TextBox 8"/>
          <p:cNvSpPr txBox="1"/>
          <p:nvPr/>
        </p:nvSpPr>
        <p:spPr>
          <a:xfrm>
            <a:off x="3055088" y="1646330"/>
            <a:ext cx="5471314" cy="21544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34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cs typeface="Arial"/>
                <a:sym typeface="Arial"/>
              </a:rPr>
              <a:t>ils</a:t>
            </a:r>
            <a:r>
              <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fon</a:t>
            </a:r>
            <a:r>
              <a:rPr kumimoji="0" lang="en-GB" sz="13400" b="1" i="0" u="none" strike="noStrike" kern="0" cap="none" spc="0" normalizeH="0" baseline="0" noProof="0" dirty="0">
                <a:ln>
                  <a:noFill/>
                </a:ln>
                <a:solidFill>
                  <a:srgbClr val="EE6000"/>
                </a:solidFill>
                <a:effectLst/>
                <a:uLnTx/>
                <a:uFillTx/>
                <a:latin typeface="Century Gothic" panose="020B0502020202020204" pitchFamily="34" charset="0"/>
                <a:cs typeface="Arial"/>
                <a:sym typeface="Arial"/>
              </a:rPr>
              <a:t>t</a:t>
            </a:r>
          </a:p>
        </p:txBody>
      </p:sp>
      <p:sp>
        <p:nvSpPr>
          <p:cNvPr id="11" name="Action Button: Forward or Next 10">
            <a:hlinkClick r:id="" action="ppaction://noaction" highlightClick="1">
              <a:snd r:embed="rId4" name="ils font.wav"/>
            </a:hlinkClick>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7B9130C5-3C21-4947-9DB2-3D833CEEA4F9}"/>
              </a:ext>
            </a:extLst>
          </p:cNvPr>
          <p:cNvSpPr txBox="1"/>
          <p:nvPr/>
        </p:nvSpPr>
        <p:spPr>
          <a:xfrm>
            <a:off x="2524800" y="4227472"/>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they</a:t>
            </a:r>
            <a:r>
              <a:rPr kumimoji="0" lang="en-GB" sz="3600" b="0"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 (m or m/f) </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rPr>
              <a:t>do, make</a:t>
            </a:r>
          </a:p>
        </p:txBody>
      </p:sp>
      <p:grpSp>
        <p:nvGrpSpPr>
          <p:cNvPr id="2" name="Group 1">
            <a:extLst>
              <a:ext uri="{FF2B5EF4-FFF2-40B4-BE49-F238E27FC236}">
                <a16:creationId xmlns:a16="http://schemas.microsoft.com/office/drawing/2014/main" id="{FD2B1C2E-256F-4BD8-817B-CADA7748AD56}"/>
              </a:ext>
            </a:extLst>
          </p:cNvPr>
          <p:cNvGrpSpPr/>
          <p:nvPr/>
        </p:nvGrpSpPr>
        <p:grpSpPr>
          <a:xfrm>
            <a:off x="9224626" y="145448"/>
            <a:ext cx="2819375" cy="2344671"/>
            <a:chOff x="9090545" y="3800766"/>
            <a:chExt cx="2819375" cy="2344671"/>
          </a:xfrm>
        </p:grpSpPr>
        <p:sp>
          <p:nvSpPr>
            <p:cNvPr id="13" name="Rounded Rectangular Callout 12">
              <a:extLst>
                <a:ext uri="{FF2B5EF4-FFF2-40B4-BE49-F238E27FC236}">
                  <a16:creationId xmlns:a16="http://schemas.microsoft.com/office/drawing/2014/main" id="{ECD6DAA4-6ACA-49E0-BA17-369D43EC1038}"/>
                </a:ext>
              </a:extLst>
            </p:cNvPr>
            <p:cNvSpPr/>
            <p:nvPr/>
          </p:nvSpPr>
          <p:spPr>
            <a:xfrm>
              <a:off x="9090545" y="3800766"/>
              <a:ext cx="2819375" cy="2344671"/>
            </a:xfrm>
            <a:prstGeom prst="wedgeRoundRectCallout">
              <a:avLst>
                <a:gd name="adj1" fmla="val 9042"/>
                <a:gd name="adj2" fmla="val 63954"/>
                <a:gd name="adj3" fmla="val 16667"/>
              </a:avLst>
            </a:prstGeom>
            <a:solidFill>
              <a:schemeClr val="accent1">
                <a:lumMod val="5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The final –t in </a:t>
              </a:r>
              <a:r>
                <a:rPr kumimoji="0" lang="en-GB" sz="22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f</a:t>
              </a:r>
              <a:r>
                <a:rPr kumimoji="0" lang="en-GB" sz="2200" b="0"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on</a:t>
              </a:r>
              <a:r>
                <a:rPr kumimoji="0" lang="en-GB" sz="2200" b="1" i="1"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t</a:t>
              </a:r>
              <a:endParaRPr kumimoji="0" lang="en-GB" sz="2200" b="1"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1"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 </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is a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S</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ilent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F</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inal </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C</a:t>
              </a:r>
              <a:r>
                <a:rPr kumimoji="0" lang="en-GB" sz="2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onsonant.</a:t>
              </a:r>
            </a:p>
          </p:txBody>
        </p:sp>
        <p:pic>
          <p:nvPicPr>
            <p:cNvPr id="14" name="Picture 2" descr="Quiet Sign Clip Art">
              <a:extLst>
                <a:ext uri="{FF2B5EF4-FFF2-40B4-BE49-F238E27FC236}">
                  <a16:creationId xmlns:a16="http://schemas.microsoft.com/office/drawing/2014/main" id="{6AE67F91-2EE1-48D0-9478-B202267F3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45026" y="3968484"/>
              <a:ext cx="615854" cy="9429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425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2.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template.potx" id="{7975DBB2-8D7C-4885-9E44-43EC58968424}" vid="{EFCC0E59-8EF6-433F-9F2F-11390D3FBC59}"/>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8433</TotalTime>
  <Words>3681</Words>
  <Application>Microsoft Office PowerPoint</Application>
  <PresentationFormat>Widescreen</PresentationFormat>
  <Paragraphs>542</Paragraphs>
  <Slides>27</Slides>
  <Notes>27</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27</vt:i4>
      </vt:variant>
    </vt:vector>
  </HeadingPairs>
  <TitlesOfParts>
    <vt:vector size="37" baseType="lpstr">
      <vt:lpstr>Century Gothic</vt:lpstr>
      <vt:lpstr>Calibri Light</vt:lpstr>
      <vt:lpstr>Tw Cen MT</vt:lpstr>
      <vt:lpstr>Calibri</vt:lpstr>
      <vt:lpstr>Lucida Handwriting</vt:lpstr>
      <vt:lpstr>Arial</vt:lpstr>
      <vt:lpstr>2_Office Theme</vt:lpstr>
      <vt:lpstr>4_Office Theme</vt:lpstr>
      <vt:lpstr>3_Office Theme</vt:lpstr>
      <vt:lpstr>Office Theme</vt:lpstr>
      <vt:lpstr>Grammar </vt:lpstr>
      <vt:lpstr>Saying what people have: nous and vous</vt:lpstr>
      <vt:lpstr>Saying what people have: nous and vous</vt:lpstr>
      <vt:lpstr>Saying what people have: nous and vous</vt:lpstr>
      <vt:lpstr>Saying what people have: nous and vous</vt:lpstr>
      <vt:lpstr>Saying what people have: nous and vous</vt:lpstr>
      <vt:lpstr>Saying what people have: nous and vous</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Saying what people have: nous and vous</vt:lpstr>
      <vt:lpstr>Saying what people have: nous and vous</vt:lpstr>
      <vt:lpstr>Les maths!</vt:lpstr>
      <vt:lpstr>Les maths! (réponses)</vt:lpstr>
      <vt:lpstr>Les expressions avec faire</vt:lpstr>
      <vt:lpstr>Le weekend</vt:lpstr>
      <vt:lpstr>Le weekend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Kirsten Somerville</cp:lastModifiedBy>
  <cp:revision>529</cp:revision>
  <dcterms:created xsi:type="dcterms:W3CDTF">2019-03-27T07:30:03Z</dcterms:created>
  <dcterms:modified xsi:type="dcterms:W3CDTF">2020-05-04T10:33:43Z</dcterms:modified>
</cp:coreProperties>
</file>