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notesMasterIdLst>
    <p:notesMasterId r:id="rId19"/>
  </p:notesMasterIdLst>
  <p:sldIdLst>
    <p:sldId id="258" r:id="rId4"/>
    <p:sldId id="569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6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115076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86442" autoAdjust="0"/>
  </p:normalViewPr>
  <p:slideViewPr>
    <p:cSldViewPr snapToGrid="0">
      <p:cViewPr varScale="1">
        <p:scale>
          <a:sx n="118" d="100"/>
          <a:sy n="118" d="100"/>
        </p:scale>
        <p:origin x="224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69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short form in context again.</a:t>
            </a:r>
            <a:br>
              <a:rPr lang="en-GB" dirty="0"/>
            </a:br>
            <a:r>
              <a:rPr lang="en-GB" dirty="0"/>
              <a:t>This time, the English appears, with the gapped German translation.</a:t>
            </a:r>
            <a:br>
              <a:rPr lang="en-GB" dirty="0"/>
            </a:br>
            <a:r>
              <a:rPr lang="en-GB" dirty="0"/>
              <a:t>Teachers</a:t>
            </a:r>
            <a:r>
              <a:rPr lang="en-GB" baseline="0" dirty="0"/>
              <a:t> can elicit the 3</a:t>
            </a:r>
            <a:r>
              <a:rPr lang="en-GB" baseline="30000" dirty="0"/>
              <a:t>rd</a:t>
            </a:r>
            <a:r>
              <a:rPr lang="en-GB" baseline="0" dirty="0"/>
              <a:t> person form in the full sentence from students, chorally, before providing the audio on the next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0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word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[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halten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]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its own, say it, students repeat it, and remind them of the phonics.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Try to elicit the meaning from the students.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 using gestures, a possible gesture would be to mime coming to a stop from a walking motion.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bring up the English translations.  Emphasise the two meanings for the infinitive.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short form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[h</a:t>
            </a:r>
            <a:r>
              <a:rPr lang="en-GB" sz="12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ält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]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say it, students repeat it. Draw attention to the vowel change, plus the shortened form in the case of this verb (i.e. not ‘</a:t>
            </a:r>
            <a:r>
              <a:rPr lang="en-GB" sz="1200" b="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hält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et’)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Try to elicit the meaning from the students.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Emphasise the two meanings for the short form.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have had explicit teaching that the present tense in German communicates two different present tense meanings in English. This reinforces that learning.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Emphasise the two meanings for the short form, reminding students that German only has one form and does not have a direct equivalent of the grammar for ‘is +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the continuous form (as covered in previous weeks). </a:t>
            </a:r>
            <a:endParaRPr lang="en-GB" b="1" i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4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and short form again,</a:t>
            </a:r>
            <a:r>
              <a:rPr lang="en-GB" baseline="0" dirty="0"/>
              <a:t> eliciting the English meanings again, chorally.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9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short form in a sentence. Elicit the English before providing the translation.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62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short form in context again.</a:t>
            </a:r>
            <a:br>
              <a:rPr lang="en-GB" dirty="0"/>
            </a:br>
            <a:r>
              <a:rPr lang="en-GB" dirty="0"/>
              <a:t>This time, the English appears, with the gapped German translation.</a:t>
            </a:r>
            <a:br>
              <a:rPr lang="en-GB" dirty="0"/>
            </a:br>
            <a:r>
              <a:rPr lang="en-GB" dirty="0"/>
              <a:t>Teachers</a:t>
            </a:r>
            <a:r>
              <a:rPr lang="en-GB" baseline="0" dirty="0"/>
              <a:t> can elicit the 3</a:t>
            </a:r>
            <a:r>
              <a:rPr lang="en-GB" baseline="30000" dirty="0"/>
              <a:t>rd</a:t>
            </a:r>
            <a:r>
              <a:rPr lang="en-GB" baseline="0" dirty="0"/>
              <a:t> person form in the full sentence from students, chorally, before providing the audio on the next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1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Vokabeln</a:t>
            </a:r>
            <a:r>
              <a:rPr lang="en-GB" b="1" dirty="0"/>
              <a:t> – verbs</a:t>
            </a:r>
            <a:br>
              <a:rPr lang="en-GB" b="1" dirty="0"/>
            </a:br>
            <a:r>
              <a:rPr lang="en-GB" b="1" dirty="0"/>
              <a:t>This is a reversed version of the verbs task from last week’s sequence 2.2.4.</a:t>
            </a:r>
            <a:br>
              <a:rPr lang="en-GB" b="1" dirty="0"/>
            </a:br>
            <a:r>
              <a:rPr lang="en-GB" b="1" dirty="0"/>
              <a:t>This time students are presented with infinitives and need</a:t>
            </a:r>
            <a:r>
              <a:rPr lang="en-GB" b="1" baseline="0" dirty="0"/>
              <a:t> to write down the 3</a:t>
            </a:r>
            <a:r>
              <a:rPr lang="en-GB" b="1" baseline="30000" dirty="0"/>
              <a:t>rd</a:t>
            </a:r>
            <a:r>
              <a:rPr lang="en-GB" b="1" baseline="0" dirty="0"/>
              <a:t> person form.</a:t>
            </a:r>
            <a:br>
              <a:rPr lang="en-GB" b="1" baseline="0" dirty="0"/>
            </a:br>
            <a:r>
              <a:rPr lang="en-GB" b="1" baseline="0" dirty="0"/>
              <a:t>We use letters of the alphabet again to support teacher elicitation of the answers, but this week the remaining letters N - Z.</a:t>
            </a:r>
            <a:endParaRPr lang="en-GB" b="1" dirty="0"/>
          </a:p>
          <a:p>
            <a:r>
              <a:rPr lang="en-GB" b="0" dirty="0"/>
              <a:t>We Include 10 previously</a:t>
            </a:r>
            <a:r>
              <a:rPr lang="en-GB" b="0" baseline="0" dirty="0"/>
              <a:t> taught strong verbs and three</a:t>
            </a:r>
            <a:r>
              <a:rPr lang="en-GB" b="0" dirty="0"/>
              <a:t> verbs that are </a:t>
            </a:r>
            <a:r>
              <a:rPr lang="en-GB" b="0" u="sng" dirty="0"/>
              <a:t>not</a:t>
            </a:r>
            <a:r>
              <a:rPr lang="en-GB" b="0" dirty="0"/>
              <a:t> strong verbs (two</a:t>
            </a:r>
            <a:r>
              <a:rPr lang="en-GB" b="0" baseline="0" dirty="0"/>
              <a:t> week and one irregular (</a:t>
            </a:r>
            <a:r>
              <a:rPr lang="en-GB" b="0" baseline="0" dirty="0" err="1"/>
              <a:t>haben</a:t>
            </a:r>
            <a:r>
              <a:rPr lang="en-GB" b="0" baseline="0" dirty="0"/>
              <a:t>) </a:t>
            </a:r>
            <a:r>
              <a:rPr lang="en-GB" b="0" dirty="0"/>
              <a:t>as this is the third</a:t>
            </a:r>
            <a:r>
              <a:rPr lang="en-GB" b="0" baseline="0" dirty="0"/>
              <a:t> week of working with strong verbs.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0" baseline="0" dirty="0"/>
              <a:t>Students can then be prompted to say both the 3</a:t>
            </a:r>
            <a:r>
              <a:rPr lang="en-GB" b="0" baseline="30000" dirty="0"/>
              <a:t>rd</a:t>
            </a:r>
            <a:r>
              <a:rPr lang="en-GB" b="0" baseline="0" dirty="0"/>
              <a:t> person form and the infinitive.</a:t>
            </a:r>
            <a:br>
              <a:rPr lang="en-GB" b="0" baseline="0" dirty="0"/>
            </a:br>
            <a:r>
              <a:rPr lang="en-GB" b="0" baseline="0" dirty="0"/>
              <a:t>E.g.</a:t>
            </a:r>
            <a:br>
              <a:rPr lang="en-GB" b="0" baseline="0" dirty="0"/>
            </a:br>
            <a:r>
              <a:rPr lang="en-GB" b="0" baseline="0" dirty="0"/>
              <a:t>Teacher - N</a:t>
            </a:r>
            <a:br>
              <a:rPr lang="en-GB" b="0" baseline="0" dirty="0"/>
            </a:br>
            <a:r>
              <a:rPr lang="en-GB" b="0" baseline="0" dirty="0"/>
              <a:t>Student - </a:t>
            </a:r>
            <a:r>
              <a:rPr lang="en-GB" b="0" baseline="0" dirty="0" err="1"/>
              <a:t>läuft</a:t>
            </a:r>
            <a:r>
              <a:rPr lang="en-GB" b="0" baseline="0" dirty="0"/>
              <a:t>, </a:t>
            </a:r>
            <a:r>
              <a:rPr lang="en-GB" b="0" baseline="0" dirty="0" err="1"/>
              <a:t>laufen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0" baseline="0" dirty="0"/>
              <a:t>Teachers can vary the order of the letters, as the answers are triggered to appear by clicking on each letter.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0" baseline="0" dirty="0"/>
              <a:t>Alternatively, students can nominate a letter and give the two verb forms, themselves.</a:t>
            </a:r>
            <a:endParaRPr lang="en-GB" b="0" dirty="0"/>
          </a:p>
          <a:p>
            <a:endParaRPr lang="en-GB" b="0" dirty="0"/>
          </a:p>
          <a:p>
            <a:r>
              <a:rPr lang="en-GB" b="0" dirty="0" err="1"/>
              <a:t>laufen</a:t>
            </a:r>
            <a:br>
              <a:rPr lang="en-GB" b="0" dirty="0"/>
            </a:br>
            <a:r>
              <a:rPr lang="en-GB" b="0" dirty="0" err="1"/>
              <a:t>fahren</a:t>
            </a:r>
            <a:endParaRPr lang="en-GB" b="0" dirty="0"/>
          </a:p>
          <a:p>
            <a:r>
              <a:rPr lang="en-GB" b="0" dirty="0" err="1"/>
              <a:t>vergessen</a:t>
            </a:r>
            <a:br>
              <a:rPr lang="en-GB" b="0" dirty="0"/>
            </a:br>
            <a:r>
              <a:rPr lang="en-GB" b="0" dirty="0" err="1"/>
              <a:t>nehmen</a:t>
            </a:r>
            <a:br>
              <a:rPr lang="en-GB" b="0" dirty="0"/>
            </a:br>
            <a:r>
              <a:rPr lang="en-GB" b="0" dirty="0" err="1"/>
              <a:t>helfen</a:t>
            </a:r>
            <a:endParaRPr lang="en-GB" b="0" dirty="0"/>
          </a:p>
          <a:p>
            <a:r>
              <a:rPr lang="en-GB" b="0" dirty="0" err="1"/>
              <a:t>essen</a:t>
            </a:r>
            <a:endParaRPr lang="en-GB" b="0" dirty="0"/>
          </a:p>
          <a:p>
            <a:r>
              <a:rPr lang="en-GB" b="0" dirty="0" err="1"/>
              <a:t>schlafen</a:t>
            </a:r>
            <a:br>
              <a:rPr lang="en-GB" b="0" dirty="0"/>
            </a:br>
            <a:r>
              <a:rPr lang="en-GB" b="0" dirty="0" err="1"/>
              <a:t>halten</a:t>
            </a:r>
            <a:br>
              <a:rPr lang="en-GB" b="0" dirty="0"/>
            </a:br>
            <a:r>
              <a:rPr lang="en-GB" b="0" dirty="0" err="1"/>
              <a:t>lassen</a:t>
            </a:r>
            <a:endParaRPr lang="en-GB" b="0" dirty="0"/>
          </a:p>
          <a:p>
            <a:r>
              <a:rPr lang="en-GB" b="0" dirty="0" err="1"/>
              <a:t>geben</a:t>
            </a:r>
            <a:endParaRPr lang="en-GB" b="0" dirty="0"/>
          </a:p>
          <a:p>
            <a:endParaRPr lang="en-GB" b="0" dirty="0"/>
          </a:p>
          <a:p>
            <a:r>
              <a:rPr lang="en-GB" b="0" dirty="0" err="1"/>
              <a:t>gehen</a:t>
            </a:r>
            <a:br>
              <a:rPr lang="en-GB" b="0" dirty="0"/>
            </a:br>
            <a:r>
              <a:rPr lang="en-GB" b="0" dirty="0" err="1"/>
              <a:t>machen</a:t>
            </a:r>
            <a:endParaRPr lang="en-GB" b="0" dirty="0"/>
          </a:p>
          <a:p>
            <a:r>
              <a:rPr lang="en-GB" b="0" dirty="0" err="1"/>
              <a:t>haben</a:t>
            </a: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Vocabulary practice slide</a:t>
            </a:r>
            <a:br>
              <a:rPr lang="en-GB" dirty="0"/>
            </a:br>
            <a:r>
              <a:rPr lang="en-GB" dirty="0"/>
              <a:t>students</a:t>
            </a:r>
            <a:r>
              <a:rPr lang="en-GB" baseline="0" dirty="0"/>
              <a:t> either work by themselves or in pairs, reading out the words and studying their English meaning (1 minute).</a:t>
            </a:r>
            <a:br>
              <a:rPr lang="en-GB" baseline="0" dirty="0"/>
            </a:br>
            <a:r>
              <a:rPr lang="en-GB" baseline="0" dirty="0"/>
              <a:t>Then the English meanings are removed and they try to recall them, looking at the German (1 minute).</a:t>
            </a:r>
            <a:br>
              <a:rPr lang="en-GB" baseline="0" dirty="0"/>
            </a:br>
            <a:r>
              <a:rPr lang="en-GB" baseline="0" dirty="0"/>
              <a:t>Then the German meaning are removed and they to recall them, looking at the English (1 minute)</a:t>
            </a:r>
            <a:br>
              <a:rPr lang="en-GB" baseline="0" dirty="0"/>
            </a:br>
            <a:r>
              <a:rPr lang="en-GB" baseline="0" dirty="0"/>
              <a:t>Further rounds of learning can be facilitated by one student turning away from the board, and his/her partner asking him/her the meanings.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89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highly frequent strong verbs are now featured in more detail, in their long and short forms, over the next few slides: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nehmen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lassen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halten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(irregular).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word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[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nehmen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]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its own, say it, students repeat it, and remind them of the phonics (long ‘e’ in in first syllable of infinitive).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Try to elicit the meaning from the students.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 using gestures, a possible gesture would be to mime grabbing something.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bring up the English translations.  Emphasise the two meanings for the infinitive.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short form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[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nimmt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]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say it, students repeat it. Emphasise the short ‘I’ sound.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Try to elicit the meaning from the students.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Emphasise the two meanings for the short form.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have had explicit teaching that the present tense in German communicates two different present tense meanings in English. This reinforces that learning.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Emphasise the two meanings for the short form, reminding students that German only has one form and does not have a direct equivalent of the grammar for ‘is +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the continuous form (as covered in previous weeks). </a:t>
            </a:r>
            <a:endParaRPr lang="en-GB" b="1" i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0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and short form again,</a:t>
            </a:r>
            <a:r>
              <a:rPr lang="en-GB" baseline="0" dirty="0"/>
              <a:t> eliciting the English meanings again, chorally.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29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short form in a sentence.  Elicit the English before providing the translation.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9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short form in context again.</a:t>
            </a:r>
            <a:br>
              <a:rPr lang="en-GB" dirty="0"/>
            </a:br>
            <a:r>
              <a:rPr lang="en-GB" dirty="0"/>
              <a:t>This time, the English appears, with the gapped German translation.</a:t>
            </a:r>
            <a:br>
              <a:rPr lang="en-GB" dirty="0"/>
            </a:br>
            <a:r>
              <a:rPr lang="en-GB" dirty="0"/>
              <a:t>Teachers</a:t>
            </a:r>
            <a:r>
              <a:rPr lang="en-GB" baseline="0" dirty="0"/>
              <a:t> can elicit the 3</a:t>
            </a:r>
            <a:r>
              <a:rPr lang="en-GB" baseline="30000" dirty="0"/>
              <a:t>rd</a:t>
            </a:r>
            <a:r>
              <a:rPr lang="en-GB" baseline="0" dirty="0"/>
              <a:t> person form in the full sentence from students, chorally, before providing the audio on the next click.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95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word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[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lassen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]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its own, say it, students repeat it, and remind them of the phonics, short ‘a’.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Try to elicit the meaning from the students.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 using gestures, a possible gesture would be to mime pushing something away, as if leaving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bring up the English translations.  Emphasise the two meanings for the infinitive.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short form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[</a:t>
            </a:r>
            <a:r>
              <a:rPr lang="en-GB" sz="12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lässt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]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say it, students repeat it. Draw attention to the vowel change. ä but still short.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Try to elicit the meaning from the students.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Emphasise the two meanings for the short form.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have had explicit teaching that the present tense in German communicates two different present tense meanings in English. This reinforces that learning.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Emphasise the two meanings for the short form, reminding students that German only has one form and does not have a direct equivalent of the grammar for ‘is +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the continuous form (as covered in previous weeks).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other meanings of </a:t>
            </a:r>
            <a:r>
              <a:rPr lang="en-GB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lassen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course account for its high-frequency.  They will be introduced subsequently, and links made back to this meaning.</a:t>
            </a:r>
            <a:endParaRPr lang="en-GB" b="0" i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65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and short form again,</a:t>
            </a:r>
            <a:r>
              <a:rPr lang="en-GB" baseline="0" dirty="0"/>
              <a:t> eliciting the English meanings again, chorally.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3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short form in a sentence. Elicit the English before providing the translation.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3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2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3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7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6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75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28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3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8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25/03/2020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0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25/03/2020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9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25/03/2020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4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25/03/2020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5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25/03/2020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4271489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76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783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7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81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5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04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99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89118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9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84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9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4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6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8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7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1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5" y="6572245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" y="6572242"/>
            <a:ext cx="8434647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1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0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16ACD7-98EC-DE49-972E-2020897C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26" y="2395093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61930" y="5308430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German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2.2 - Week 5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61930" y="6161349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Author name(s):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Jenny Hopper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/ Rachel Hawkes / Stephen Owen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25/04/20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2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lässt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[leaves | is leaving]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246" y="4039432"/>
            <a:ext cx="102635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Handy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1069" y="5055095"/>
            <a:ext cx="9401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leaves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is leaving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 mobile at home.]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2491" y="3793210"/>
            <a:ext cx="1784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lässt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e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e laesst das Handy zu H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9600" b="1" dirty="0" err="1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halten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997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stop | stopping 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7748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hält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" y="5034090"/>
            <a:ext cx="11421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[stops | is stopping]</a:t>
            </a:r>
          </a:p>
        </p:txBody>
      </p:sp>
    </p:spTree>
    <p:extLst>
      <p:ext uri="{BB962C8B-B14F-4D97-AF65-F5344CB8AC3E}">
        <p14:creationId xmlns:p14="http://schemas.microsoft.com/office/powerpoint/2010/main" val="38879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l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e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9600" b="1" dirty="0" err="1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halten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997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stop |stopping]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7748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hält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" y="5034090"/>
            <a:ext cx="11421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[stops | is stopping]</a:t>
            </a:r>
          </a:p>
        </p:txBody>
      </p:sp>
    </p:spTree>
    <p:extLst>
      <p:ext uri="{BB962C8B-B14F-4D97-AF65-F5344CB8AC3E}">
        <p14:creationId xmlns:p14="http://schemas.microsoft.com/office/powerpoint/2010/main" val="22414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l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e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hält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[stops | is stopping]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246" y="4039432"/>
            <a:ext cx="102635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Bus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hält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5046" y="4962762"/>
            <a:ext cx="9401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[The bus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stops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is stopping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684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e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Bus hae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hält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[stops| is stopping]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246" y="4039432"/>
            <a:ext cx="102635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Bus 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_________.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6867" y="5070052"/>
            <a:ext cx="9401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[The bus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stops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is stopping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.]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2023" y="3780085"/>
            <a:ext cx="15696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hält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0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e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Bus hae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724935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r>
              <a:rPr lang="en-GB" sz="3600" b="1" dirty="0">
                <a:solidFill>
                  <a:schemeClr val="bg1"/>
                </a:solidFill>
              </a:rPr>
              <a:t> - </a:t>
            </a:r>
            <a:r>
              <a:rPr lang="en-GB" sz="3600" b="1" dirty="0" err="1">
                <a:solidFill>
                  <a:schemeClr val="bg1"/>
                </a:solidFill>
              </a:rPr>
              <a:t>Verben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8A6E2-321C-E644-B2B8-72C91C6FDFD1}"/>
              </a:ext>
            </a:extLst>
          </p:cNvPr>
          <p:cNvSpPr txBox="1"/>
          <p:nvPr/>
        </p:nvSpPr>
        <p:spPr>
          <a:xfrm>
            <a:off x="2017960" y="134614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laufen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FB7AD-4EC4-D94F-8E8A-AEEFEC7CBF44}"/>
              </a:ext>
            </a:extLst>
          </p:cNvPr>
          <p:cNvSpPr txBox="1"/>
          <p:nvPr/>
        </p:nvSpPr>
        <p:spPr>
          <a:xfrm>
            <a:off x="2572402" y="3296188"/>
            <a:ext cx="100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essen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8D8B7-CFA9-2144-AE31-693074680F1C}"/>
              </a:ext>
            </a:extLst>
          </p:cNvPr>
          <p:cNvSpPr txBox="1"/>
          <p:nvPr/>
        </p:nvSpPr>
        <p:spPr>
          <a:xfrm>
            <a:off x="7460720" y="2052607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nehmen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65C8F-43B4-4943-88C3-80FB520E98D4}"/>
              </a:ext>
            </a:extLst>
          </p:cNvPr>
          <p:cNvSpPr txBox="1"/>
          <p:nvPr/>
        </p:nvSpPr>
        <p:spPr>
          <a:xfrm>
            <a:off x="5078350" y="3872802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schlafen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C4C95-AC64-A843-AAB5-D96FEBA754D7}"/>
              </a:ext>
            </a:extLst>
          </p:cNvPr>
          <p:cNvSpPr txBox="1"/>
          <p:nvPr/>
        </p:nvSpPr>
        <p:spPr>
          <a:xfrm>
            <a:off x="5600426" y="577160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gibt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7ACE3-8963-AE4A-A36F-B1A75153ED99}"/>
              </a:ext>
            </a:extLst>
          </p:cNvPr>
          <p:cNvSpPr txBox="1"/>
          <p:nvPr/>
        </p:nvSpPr>
        <p:spPr>
          <a:xfrm>
            <a:off x="9710957" y="2764379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helfen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4FDC2-B2BC-4048-AAEA-A47F01DA1779}"/>
              </a:ext>
            </a:extLst>
          </p:cNvPr>
          <p:cNvSpPr txBox="1"/>
          <p:nvPr/>
        </p:nvSpPr>
        <p:spPr>
          <a:xfrm>
            <a:off x="9994232" y="4652211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haben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C4B7B-D6A1-E846-A9FB-C24A706094DE}"/>
              </a:ext>
            </a:extLst>
          </p:cNvPr>
          <p:cNvSpPr txBox="1"/>
          <p:nvPr/>
        </p:nvSpPr>
        <p:spPr>
          <a:xfrm>
            <a:off x="2612550" y="2435668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vergessen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A34C3-931F-8A43-8BA3-83EAA3FF98EE}"/>
              </a:ext>
            </a:extLst>
          </p:cNvPr>
          <p:cNvSpPr txBox="1"/>
          <p:nvPr/>
        </p:nvSpPr>
        <p:spPr>
          <a:xfrm>
            <a:off x="848251" y="4366759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lassen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35A75-1457-814E-A580-7879F1093235}"/>
              </a:ext>
            </a:extLst>
          </p:cNvPr>
          <p:cNvSpPr txBox="1"/>
          <p:nvPr/>
        </p:nvSpPr>
        <p:spPr>
          <a:xfrm>
            <a:off x="8942530" y="376518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halten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0D324-AA25-6B44-9FDD-16D21C998489}"/>
              </a:ext>
            </a:extLst>
          </p:cNvPr>
          <p:cNvSpPr txBox="1"/>
          <p:nvPr/>
        </p:nvSpPr>
        <p:spPr>
          <a:xfrm>
            <a:off x="6224706" y="131713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A696E-6754-8D48-8ADA-2DA2314C95F8}"/>
              </a:ext>
            </a:extLst>
          </p:cNvPr>
          <p:cNvSpPr txBox="1"/>
          <p:nvPr/>
        </p:nvSpPr>
        <p:spPr>
          <a:xfrm>
            <a:off x="2436160" y="516956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9ABC9-28FC-9145-9C37-1A332075968B}"/>
              </a:ext>
            </a:extLst>
          </p:cNvPr>
          <p:cNvSpPr txBox="1"/>
          <p:nvPr/>
        </p:nvSpPr>
        <p:spPr>
          <a:xfrm>
            <a:off x="7748337" y="530993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83966-EAC7-214E-96B4-15CA135638B9}"/>
              </a:ext>
            </a:extLst>
          </p:cNvPr>
          <p:cNvSpPr txBox="1"/>
          <p:nvPr/>
        </p:nvSpPr>
        <p:spPr>
          <a:xfrm>
            <a:off x="3095835" y="134614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läuft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BA7C2-820F-CE40-AD85-5396F3B208BF}"/>
              </a:ext>
            </a:extLst>
          </p:cNvPr>
          <p:cNvSpPr txBox="1"/>
          <p:nvPr/>
        </p:nvSpPr>
        <p:spPr>
          <a:xfrm>
            <a:off x="4257998" y="2435667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vergisst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FB6C1D-9493-4D4A-A10D-29B2266EFA38}"/>
              </a:ext>
            </a:extLst>
          </p:cNvPr>
          <p:cNvSpPr txBox="1"/>
          <p:nvPr/>
        </p:nvSpPr>
        <p:spPr>
          <a:xfrm>
            <a:off x="7396661" y="1336732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fährt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C6AFF5-551D-764C-B587-37DF7B475FBE}"/>
              </a:ext>
            </a:extLst>
          </p:cNvPr>
          <p:cNvSpPr txBox="1"/>
          <p:nvPr/>
        </p:nvSpPr>
        <p:spPr>
          <a:xfrm>
            <a:off x="3581979" y="3296188"/>
            <a:ext cx="112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E12FF1-ABAE-B34F-9814-4C313491CABA}"/>
              </a:ext>
            </a:extLst>
          </p:cNvPr>
          <p:cNvSpPr txBox="1"/>
          <p:nvPr/>
        </p:nvSpPr>
        <p:spPr>
          <a:xfrm>
            <a:off x="8857150" y="204102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nimmt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043ECC-1A94-6742-8E60-AC51E4757197}"/>
              </a:ext>
            </a:extLst>
          </p:cNvPr>
          <p:cNvSpPr txBox="1"/>
          <p:nvPr/>
        </p:nvSpPr>
        <p:spPr>
          <a:xfrm>
            <a:off x="10826351" y="2761983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hilft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6FA21C-4A33-EE43-B58F-CD478205054E}"/>
              </a:ext>
            </a:extLst>
          </p:cNvPr>
          <p:cNvSpPr txBox="1"/>
          <p:nvPr/>
        </p:nvSpPr>
        <p:spPr>
          <a:xfrm>
            <a:off x="1884777" y="436675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lässt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FA0C7C-A02D-D44A-B8F5-61897C256A2C}"/>
              </a:ext>
            </a:extLst>
          </p:cNvPr>
          <p:cNvSpPr txBox="1"/>
          <p:nvPr/>
        </p:nvSpPr>
        <p:spPr>
          <a:xfrm>
            <a:off x="3581979" y="5169564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5A352A-2EB1-A844-A4A7-8060251C01AA}"/>
              </a:ext>
            </a:extLst>
          </p:cNvPr>
          <p:cNvSpPr txBox="1"/>
          <p:nvPr/>
        </p:nvSpPr>
        <p:spPr>
          <a:xfrm>
            <a:off x="10077777" y="3785392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hält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7BFB7C-BFC9-C04E-9ED5-F41E37B7C76E}"/>
              </a:ext>
            </a:extLst>
          </p:cNvPr>
          <p:cNvSpPr txBox="1"/>
          <p:nvPr/>
        </p:nvSpPr>
        <p:spPr>
          <a:xfrm>
            <a:off x="11148127" y="4690314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E4479-E1C6-0749-BE51-695490C26333}"/>
              </a:ext>
            </a:extLst>
          </p:cNvPr>
          <p:cNvSpPr txBox="1"/>
          <p:nvPr/>
        </p:nvSpPr>
        <p:spPr>
          <a:xfrm>
            <a:off x="9160419" y="5309936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018FFA-955D-844C-B817-ADB968DBA181}"/>
              </a:ext>
            </a:extLst>
          </p:cNvPr>
          <p:cNvSpPr txBox="1"/>
          <p:nvPr/>
        </p:nvSpPr>
        <p:spPr>
          <a:xfrm>
            <a:off x="6366983" y="5771601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geben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34E8FD-99C1-934C-B08D-C262444339F9}"/>
              </a:ext>
            </a:extLst>
          </p:cNvPr>
          <p:cNvSpPr txBox="1"/>
          <p:nvPr/>
        </p:nvSpPr>
        <p:spPr>
          <a:xfrm>
            <a:off x="6425018" y="3879501"/>
            <a:ext cx="145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schläft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6478" y="1021921"/>
            <a:ext cx="69762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74501" y="1077876"/>
            <a:ext cx="76655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91815" y="2204834"/>
            <a:ext cx="57259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32181" y="1810197"/>
            <a:ext cx="76655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94735" y="2541956"/>
            <a:ext cx="58968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21623" y="3164530"/>
            <a:ext cx="54534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64825" y="3589871"/>
            <a:ext cx="47480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54270" y="3501429"/>
            <a:ext cx="62869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4831" y="4135925"/>
            <a:ext cx="66877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10716" y="4938732"/>
            <a:ext cx="80823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68985" y="5549895"/>
            <a:ext cx="65595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59242" y="5031043"/>
            <a:ext cx="61427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40624" y="4393223"/>
            <a:ext cx="53091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8497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90"/>
            <a:ext cx="6807200" cy="86995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12083" y="1362298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09717" y="1362296"/>
            <a:ext cx="503528" cy="4156259"/>
          </a:xfrm>
          <a:prstGeom prst="rect">
            <a:avLst/>
          </a:prstGeom>
          <a:solidFill>
            <a:srgbClr val="DAA520"/>
          </a:soli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195456" y="1350870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0220144" y="1350870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195456" y="5507129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195456" y="3334772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Sekunden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436935" y="1193019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60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2247" y="5326601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0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333272" y="1362296"/>
          <a:ext cx="5959653" cy="4757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Deutsch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Englisch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lassen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to leave, leaving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nehmen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to take, taking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halten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to stop, stopping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ühren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to lead, leading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then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zuerst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first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päter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later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anach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after it, afterwards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chließlich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in the end, finally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2000" dirty="0" err="1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eshalb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for that reason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186091" y="248566"/>
            <a:ext cx="7341306" cy="798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Vokabeln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8489" y="5518555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83879" y="5737549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ANFANG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12495" y="1831079"/>
            <a:ext cx="2904178" cy="4227605"/>
            <a:chOff x="2634335" y="1842309"/>
            <a:chExt cx="2006648" cy="4227605"/>
          </a:xfrm>
        </p:grpSpPr>
        <p:sp>
          <p:nvSpPr>
            <p:cNvPr id="22" name="Rectangle 21"/>
            <p:cNvSpPr/>
            <p:nvPr/>
          </p:nvSpPr>
          <p:spPr>
            <a:xfrm>
              <a:off x="2634335" y="1842309"/>
              <a:ext cx="2006647" cy="337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34336" y="2278847"/>
              <a:ext cx="2006647" cy="349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34336" y="2697126"/>
              <a:ext cx="2006647" cy="341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34336" y="3158394"/>
              <a:ext cx="2006647" cy="30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34336" y="3574870"/>
              <a:ext cx="2006647" cy="3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34336" y="3983084"/>
              <a:ext cx="2006647" cy="35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4336" y="4422814"/>
              <a:ext cx="2006647" cy="35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34335" y="4857372"/>
              <a:ext cx="2006647" cy="362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4336" y="5288951"/>
              <a:ext cx="2006647" cy="35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34335" y="5738426"/>
              <a:ext cx="2006647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56744" y="1831079"/>
            <a:ext cx="2379502" cy="4227605"/>
            <a:chOff x="2634335" y="1842309"/>
            <a:chExt cx="2006648" cy="4227605"/>
          </a:xfrm>
        </p:grpSpPr>
        <p:sp>
          <p:nvSpPr>
            <p:cNvPr id="39" name="Rectangle 38"/>
            <p:cNvSpPr/>
            <p:nvPr/>
          </p:nvSpPr>
          <p:spPr>
            <a:xfrm>
              <a:off x="2634335" y="1842309"/>
              <a:ext cx="2006647" cy="337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34336" y="2278847"/>
              <a:ext cx="2006647" cy="349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34336" y="2697126"/>
              <a:ext cx="2006647" cy="341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34336" y="3158394"/>
              <a:ext cx="2006647" cy="30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34336" y="3574870"/>
              <a:ext cx="2006647" cy="3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34336" y="3983084"/>
              <a:ext cx="2006647" cy="35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34336" y="4422814"/>
              <a:ext cx="2006647" cy="35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34335" y="4857372"/>
              <a:ext cx="2006647" cy="362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34336" y="5288951"/>
              <a:ext cx="2006647" cy="35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34335" y="5738426"/>
              <a:ext cx="2006647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9600" b="1" dirty="0" err="1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nehmen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997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take | taking]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7748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immt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" y="5034090"/>
            <a:ext cx="11421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[takes | is taking]</a:t>
            </a:r>
          </a:p>
        </p:txBody>
      </p:sp>
    </p:spTree>
    <p:extLst>
      <p:ext uri="{BB962C8B-B14F-4D97-AF65-F5344CB8AC3E}">
        <p14:creationId xmlns:p14="http://schemas.microsoft.com/office/powerpoint/2010/main" val="16527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imm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elp 13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1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</a:rPr>
              <a:t>nehmen</a:t>
            </a:r>
            <a:br>
              <a:rPr lang="en-GB" sz="9600" b="1" dirty="0">
                <a:solidFill>
                  <a:srgbClr val="5B9BD5">
                    <a:lumMod val="50000"/>
                  </a:srgbClr>
                </a:solidFill>
              </a:rPr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2742" y="2168684"/>
            <a:ext cx="5786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take | taking]</a:t>
            </a:r>
          </a:p>
        </p:txBody>
      </p:sp>
      <p:sp>
        <p:nvSpPr>
          <p:cNvPr id="15" name="Action Button: Help 14" descr="question mark action button">
            <a:hlinkClick r:id="" action="ppaction://noaction" highlightClick="1"/>
          </p:cNvPr>
          <p:cNvSpPr/>
          <p:nvPr/>
        </p:nvSpPr>
        <p:spPr>
          <a:xfrm>
            <a:off x="2495652" y="508644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429000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nimmt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0456" y="5044186"/>
            <a:ext cx="5951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[takes | is taking]</a:t>
            </a:r>
          </a:p>
        </p:txBody>
      </p:sp>
    </p:spTree>
    <p:extLst>
      <p:ext uri="{BB962C8B-B14F-4D97-AF65-F5344CB8AC3E}">
        <p14:creationId xmlns:p14="http://schemas.microsoft.com/office/powerpoint/2010/main" val="11578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imm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1" grpId="0" animBg="1"/>
      <p:bldP spid="15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nimmt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[takes | is taking]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246" y="4039432"/>
            <a:ext cx="102635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nimmt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den Bus.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1069" y="5055095"/>
            <a:ext cx="9401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takes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is taking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bus.]</a:t>
            </a:r>
          </a:p>
        </p:txBody>
      </p:sp>
    </p:spTree>
    <p:extLst>
      <p:ext uri="{BB962C8B-B14F-4D97-AF65-F5344CB8AC3E}">
        <p14:creationId xmlns:p14="http://schemas.microsoft.com/office/powerpoint/2010/main" val="41700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imm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e nimmt den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nimmt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[takes | is taking]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246" y="4039432"/>
            <a:ext cx="102635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 Bus.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892" y="5039817"/>
            <a:ext cx="9401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takes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is taking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bus.]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7522" y="4039432"/>
            <a:ext cx="25074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nimmt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9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imm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e nimmt den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9600" b="1" dirty="0" err="1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lassen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997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leave |leaving]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7748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lässt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" y="5034090"/>
            <a:ext cx="11421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[leaves | is leaving]</a:t>
            </a:r>
          </a:p>
        </p:txBody>
      </p:sp>
    </p:spTree>
    <p:extLst>
      <p:ext uri="{BB962C8B-B14F-4D97-AF65-F5344CB8AC3E}">
        <p14:creationId xmlns:p14="http://schemas.microsoft.com/office/powerpoint/2010/main" val="4943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e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elp 13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1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</a:rPr>
              <a:t>lassen</a:t>
            </a:r>
            <a:br>
              <a:rPr lang="en-GB" sz="9600" b="1" dirty="0">
                <a:solidFill>
                  <a:srgbClr val="5B9BD5">
                    <a:lumMod val="50000"/>
                  </a:srgbClr>
                </a:solidFill>
              </a:rPr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2742" y="2168684"/>
            <a:ext cx="5786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leave | leaving]</a:t>
            </a:r>
          </a:p>
        </p:txBody>
      </p:sp>
      <p:sp>
        <p:nvSpPr>
          <p:cNvPr id="15" name="Action Button: Help 14" descr="question mark action button">
            <a:hlinkClick r:id="" action="ppaction://noaction" highlightClick="1"/>
          </p:cNvPr>
          <p:cNvSpPr/>
          <p:nvPr/>
        </p:nvSpPr>
        <p:spPr>
          <a:xfrm>
            <a:off x="2495652" y="508644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58325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de-DE" sz="1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ässt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0456" y="5044186"/>
            <a:ext cx="5951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[leaves | is leaving]</a:t>
            </a:r>
          </a:p>
        </p:txBody>
      </p:sp>
    </p:spTree>
    <p:extLst>
      <p:ext uri="{BB962C8B-B14F-4D97-AF65-F5344CB8AC3E}">
        <p14:creationId xmlns:p14="http://schemas.microsoft.com/office/powerpoint/2010/main" val="37496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e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1" grpId="0" animBg="1"/>
      <p:bldP spid="15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lässt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[leaves | is leaving]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246" y="4039432"/>
            <a:ext cx="102635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lässt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 Handy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1069" y="5087943"/>
            <a:ext cx="9401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leaves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is leaving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 mobile at home.]</a:t>
            </a:r>
          </a:p>
        </p:txBody>
      </p:sp>
    </p:spTree>
    <p:extLst>
      <p:ext uri="{BB962C8B-B14F-4D97-AF65-F5344CB8AC3E}">
        <p14:creationId xmlns:p14="http://schemas.microsoft.com/office/powerpoint/2010/main" val="16764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e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e laesst das Handy zu H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3725901B-0E02-274F-9B7E-6D7C73D471C2}" vid="{82AF7C57-371A-AD42-9015-4400105BBDD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725901B-0E02-274F-9B7E-6D7C73D471C2}" vid="{99350C39-AFDF-6248-B95F-29A28823DE8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</TotalTime>
  <Words>1568</Words>
  <Application>Microsoft Macintosh PowerPoint</Application>
  <PresentationFormat>Widescreen</PresentationFormat>
  <Paragraphs>201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Century Gothic</vt:lpstr>
      <vt:lpstr>Tw Cen MT</vt:lpstr>
      <vt:lpstr>Office Theme</vt:lpstr>
      <vt:lpstr>1_Office Theme</vt:lpstr>
      <vt:lpstr>3_Office Theme</vt:lpstr>
      <vt:lpstr>Vocabulary</vt:lpstr>
      <vt:lpstr>PowerPoint Presentation</vt:lpstr>
      <vt:lpstr>nehmen</vt:lpstr>
      <vt:lpstr>nehmen </vt:lpstr>
      <vt:lpstr>nimmt</vt:lpstr>
      <vt:lpstr>nimmt</vt:lpstr>
      <vt:lpstr>lassen</vt:lpstr>
      <vt:lpstr>lassen </vt:lpstr>
      <vt:lpstr>lässt</vt:lpstr>
      <vt:lpstr>lässt</vt:lpstr>
      <vt:lpstr>halten</vt:lpstr>
      <vt:lpstr>halten</vt:lpstr>
      <vt:lpstr>hält</vt:lpstr>
      <vt:lpstr>hält</vt:lpstr>
      <vt:lpstr>Vokabeln - Verben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 </dc:title>
  <dc:creator>Inge Alferink</dc:creator>
  <cp:lastModifiedBy>Inge Alferink</cp:lastModifiedBy>
  <cp:revision>3</cp:revision>
  <dcterms:created xsi:type="dcterms:W3CDTF">2020-03-25T13:21:49Z</dcterms:created>
  <dcterms:modified xsi:type="dcterms:W3CDTF">2020-03-25T13:25:52Z</dcterms:modified>
</cp:coreProperties>
</file>