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796" autoAdjust="0"/>
  </p:normalViewPr>
  <p:slideViewPr>
    <p:cSldViewPr snapToGrid="0">
      <p:cViewPr varScale="1">
        <p:scale>
          <a:sx n="50" d="100"/>
          <a:sy n="50" d="100"/>
        </p:scale>
        <p:origin x="15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29D89-2C5A-48D4-A4EF-D10BA16E5EA3}"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11C3C-437A-4A76-9CC6-C256CDC28C9E}" type="slidenum">
              <a:rPr lang="en-GB" smtClean="0"/>
              <a:t>‹#›</a:t>
            </a:fld>
            <a:endParaRPr lang="en-GB"/>
          </a:p>
        </p:txBody>
      </p:sp>
    </p:spTree>
    <p:extLst>
      <p:ext uri="{BB962C8B-B14F-4D97-AF65-F5344CB8AC3E}">
        <p14:creationId xmlns:p14="http://schemas.microsoft.com/office/powerpoint/2010/main" val="155197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jankolar?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rv.buysellads.com/ads/click/x/GTND42QUCKBDKK7WFTBLYKQMCA7IE27MCYAI5Z3JCWSIC53NCTYIE5QKC6BI5K7WCASI6K3EHJNCLSIZ" TargetMode="External"/><Relationship Id="rId4" Type="http://schemas.openxmlformats.org/officeDocument/2006/relationships/hyperlink" Target="https://unsplash.com/s/photos/downtown?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neonbrand?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srv.buysellads.com/ads/click/x/GTND42QUCKBDKK7JFTS4YKQMCA7IE27IFTAIKZ3JCWSIC53NCVSIC27KC6BI5K7WCASI6K3EHJNCLSIZ" TargetMode="External"/><Relationship Id="rId4" Type="http://schemas.openxmlformats.org/officeDocument/2006/relationships/hyperlink" Target="https://unsplash.com/s/photos/school?utm_source=unsplash&amp;utm_medium=referral&amp;utm_content=creditCopyTex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colnago?utm_source=unsplash&amp;utm_medium=referral&amp;utm_content=creditCopyTex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unsplash.com/s/photos/girl?utm_source=unsplash&amp;utm_medium=referral&amp;utm_content=creditCopyText" TargetMode="External"/><Relationship Id="rId5" Type="http://schemas.openxmlformats.org/officeDocument/2006/relationships/hyperlink" Target="https://unsplash.com/@freestocks?utm_source=unsplash&amp;utm_medium=referral&amp;utm_content=creditCopyText" TargetMode="External"/><Relationship Id="rId4" Type="http://schemas.openxmlformats.org/officeDocument/2006/relationships/hyperlink" Target="https://unsplash.com/s/photos/boy?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_th4d_?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photos/square?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gilberfranco?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s/photos/museum?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daniel840528?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srv.buysellads.com/ads/click/x/GTND42QUCKBDKK7WFTBLYKQMCA7IE27MCEAIVZ3JCWSIC53NCVSDCKJKC6BI5K7WCASI6K3EHJNCLSIZ" TargetMode="External"/><Relationship Id="rId4" Type="http://schemas.openxmlformats.org/officeDocument/2006/relationships/hyperlink" Target="https://unsplash.com/s/photos/church?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mikepetrucci?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srv.buysellads.com/ads/click/x/GTND42QUCKBDKK7JFTS4YKQMCA7IE27MCWSDLZ3JCWSIC53NCVADV2QKC6BI5K7WCASI6K3EHJNCLSIZ" TargetMode="External"/><Relationship Id="rId4" Type="http://schemas.openxmlformats.org/officeDocument/2006/relationships/hyperlink" Target="https://unsplash.com/s/photos/open-shop?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suspected?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photos/bank-third-us?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thomasble?utm_source=unsplash&amp;utm_medium=referral&amp;utm_content=creditCopyTex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s/photos/market?utm_source=unsplash&amp;utm_medium=referral&amp;utm_content=creditCopyTex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gwenong?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theatre?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2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Jan Kolar / VUI Designer</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r>
              <a:rPr lang="en-GB" sz="1200" b="0" i="0" u="none" strike="noStrike" kern="1200" dirty="0" smtClean="0">
                <a:solidFill>
                  <a:schemeClr val="tx1"/>
                </a:solidFill>
                <a:effectLst/>
                <a:latin typeface="+mn-lt"/>
                <a:ea typeface="+mn-ea"/>
                <a:cs typeface="+mn-cs"/>
                <a:hlinkClick r:id="rId5"/>
              </a:rPr>
              <a:t/>
            </a:r>
            <a:br>
              <a:rPr lang="en-GB" sz="1200" b="0" i="0" u="none" strike="noStrike" kern="1200" dirty="0" smtClean="0">
                <a:solidFill>
                  <a:schemeClr val="tx1"/>
                </a:solidFill>
                <a:effectLst/>
                <a:latin typeface="+mn-lt"/>
                <a:ea typeface="+mn-ea"/>
                <a:cs typeface="+mn-cs"/>
                <a:hlinkClick r:id="rId5"/>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Photo by </a:t>
            </a:r>
            <a:r>
              <a:rPr lang="en-GB" sz="1200" kern="1200" dirty="0" err="1" smtClean="0">
                <a:solidFill>
                  <a:schemeClr val="tx1"/>
                </a:solidFill>
                <a:effectLst/>
                <a:latin typeface="+mn-lt"/>
                <a:ea typeface="+mn-ea"/>
                <a:cs typeface="+mn-cs"/>
                <a:hlinkClick r:id="rId3"/>
              </a:rPr>
              <a:t>NeONBRAND</a:t>
            </a:r>
            <a:r>
              <a:rPr lang="en-GB" dirty="0" smtClean="0">
                <a:effectLst/>
              </a:rPr>
              <a:t> on </a:t>
            </a:r>
            <a:r>
              <a:rPr lang="en-GB" sz="1200" kern="1200" dirty="0" err="1" smtClean="0">
                <a:solidFill>
                  <a:schemeClr val="tx1"/>
                </a:solidFill>
                <a:effectLst/>
                <a:latin typeface="+mn-lt"/>
                <a:ea typeface="+mn-ea"/>
                <a:cs typeface="+mn-cs"/>
                <a:hlinkClick r:id="rId4"/>
              </a:rPr>
              <a:t>Unsplash</a:t>
            </a:r>
            <a:r>
              <a:rPr lang="en-GB" sz="1200" u="none" strike="noStrike" kern="1200" dirty="0" smtClean="0">
                <a:solidFill>
                  <a:schemeClr val="tx1"/>
                </a:solidFill>
                <a:effectLst/>
                <a:latin typeface="+mn-lt"/>
                <a:ea typeface="+mn-ea"/>
                <a:cs typeface="+mn-cs"/>
                <a:hlinkClick r:id="rId5"/>
              </a:rPr>
              <a:t/>
            </a:r>
            <a:br>
              <a:rPr lang="en-GB" sz="1200" u="none" strike="noStrike" kern="1200" dirty="0" smtClean="0">
                <a:solidFill>
                  <a:schemeClr val="tx1"/>
                </a:solidFill>
                <a:effectLst/>
                <a:latin typeface="+mn-lt"/>
                <a:ea typeface="+mn-ea"/>
                <a:cs typeface="+mn-cs"/>
                <a:hlinkClick r:id="rId5"/>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82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75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EXTENSION SLIDE</a:t>
            </a:r>
          </a:p>
          <a:p>
            <a:r>
              <a:rPr lang="en-GB" b="0" dirty="0" smtClean="0"/>
              <a:t>Note that students can opt to produce</a:t>
            </a:r>
            <a:r>
              <a:rPr lang="en-GB" b="0" baseline="0" dirty="0" smtClean="0"/>
              <a:t> the sentences in any order.  The shapes are triggered to reveal the English translation when the shape itself is clicked.</a:t>
            </a:r>
            <a:endParaRPr lang="en-GB" b="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07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El [mercado]</a:t>
            </a:r>
            <a:r>
              <a:rPr lang="en-GB" baseline="0" dirty="0" smtClean="0"/>
              <a:t> es barato. 2. La [iglesia] está lejos 3. El [museo] es caro. 4. La [escuela] es fea. 5. La [tienda de música] es </a:t>
            </a:r>
            <a:r>
              <a:rPr lang="en-GB" baseline="0" dirty="0" err="1" smtClean="0"/>
              <a:t>buena</a:t>
            </a:r>
            <a:r>
              <a:rPr lang="en-GB" baseline="0" dirty="0" smtClean="0"/>
              <a:t>. 6. La [ciudad] es bonita 7. La [</a:t>
            </a:r>
            <a:r>
              <a:rPr lang="en-GB" baseline="0" dirty="0" err="1" smtClean="0"/>
              <a:t>chica</a:t>
            </a:r>
            <a:r>
              <a:rPr lang="en-GB" baseline="0" dirty="0" smtClean="0"/>
              <a:t>] es </a:t>
            </a:r>
            <a:r>
              <a:rPr lang="en-GB" baseline="0" dirty="0" err="1" smtClean="0"/>
              <a:t>simpática</a:t>
            </a:r>
            <a:r>
              <a:rPr lang="en-GB" baseline="0" dirty="0" smtClean="0"/>
              <a:t>. 8. El [director] es </a:t>
            </a:r>
            <a:r>
              <a:rPr lang="en-GB" baseline="0" dirty="0" err="1" smtClean="0"/>
              <a:t>bajo</a:t>
            </a:r>
            <a:r>
              <a:rPr lang="en-GB" baseline="0" dirty="0" smtClean="0"/>
              <a:t>. 9. La [</a:t>
            </a:r>
            <a:r>
              <a:rPr lang="en-GB" baseline="0" dirty="0" err="1" smtClean="0"/>
              <a:t>autora</a:t>
            </a:r>
            <a:r>
              <a:rPr lang="en-GB" baseline="0" dirty="0" smtClean="0"/>
              <a:t>] está cerca. 10. El [profesor] </a:t>
            </a:r>
            <a:r>
              <a:rPr lang="en-GB" baseline="0" dirty="0" err="1" smtClean="0"/>
              <a:t>es</a:t>
            </a:r>
            <a:r>
              <a:rPr lang="en-GB" baseline="0" dirty="0" smtClean="0"/>
              <a:t> </a:t>
            </a:r>
            <a:r>
              <a:rPr lang="en-GB" baseline="0" dirty="0" err="1" smtClean="0"/>
              <a:t>guapo</a:t>
            </a:r>
            <a:r>
              <a:rPr lang="en-GB" baseline="0" dirty="0" smtClean="0"/>
              <a:t>.</a:t>
            </a:r>
          </a:p>
          <a:p>
            <a:pPr marL="228600" indent="-228600">
              <a:buAutoNum type="arabicPeriod"/>
            </a:pPr>
            <a:endParaRPr lang="en-GB" baseline="0" dirty="0" smtClean="0"/>
          </a:p>
          <a:p>
            <a:pPr marL="0" indent="0">
              <a:buNone/>
            </a:pPr>
            <a:r>
              <a:rPr lang="en-GB" baseline="0" dirty="0" smtClean="0"/>
              <a:t>The adjectives ‘simpatico’, ‘</a:t>
            </a:r>
            <a:r>
              <a:rPr lang="en-GB" baseline="0" dirty="0" err="1" smtClean="0"/>
              <a:t>bajo</a:t>
            </a:r>
            <a:r>
              <a:rPr lang="en-GB" baseline="0" dirty="0" smtClean="0"/>
              <a:t>’  and ‘</a:t>
            </a:r>
            <a:r>
              <a:rPr lang="en-GB" baseline="0" dirty="0" err="1" smtClean="0"/>
              <a:t>guapo</a:t>
            </a:r>
            <a:r>
              <a:rPr lang="en-GB" baseline="0" dirty="0" smtClean="0"/>
              <a:t>’ are from T1.1 Week 3, the week just revisited as part of </a:t>
            </a:r>
            <a:r>
              <a:rPr lang="en-GB" baseline="0" dirty="0" err="1" smtClean="0"/>
              <a:t>quizlet</a:t>
            </a:r>
            <a:r>
              <a:rPr lang="en-GB" baseline="0" dirty="0" smtClean="0"/>
              <a:t> homework.</a:t>
            </a:r>
          </a:p>
          <a:p>
            <a:pPr marL="0" indent="0">
              <a:buNone/>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5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say sentences accurately, students will need to be use adjectival gender agreement (e.g. la plaza es famos</a:t>
            </a:r>
            <a:r>
              <a:rPr lang="en-GB" u="sng" baseline="0" dirty="0" smtClean="0"/>
              <a:t>a)</a:t>
            </a:r>
            <a:r>
              <a:rPr lang="en-GB" u="none" baseline="0" dirty="0" smtClean="0"/>
              <a:t>.  While this should be encouraged, the main focus of the activity is on comprehension and production of the definite article el/la with a noun of the same gender.</a:t>
            </a:r>
            <a:endParaRPr lang="en-GB"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33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Pairs</a:t>
            </a:r>
            <a:r>
              <a:rPr lang="en-GB" baseline="0" dirty="0" smtClean="0"/>
              <a:t> of pictures are contrasted for masculine/feminine gender, so only one option can match the definite article.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90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Prompt</a:t>
            </a:r>
            <a:r>
              <a:rPr lang="en-GB" baseline="0" dirty="0" smtClean="0"/>
              <a:t> cards – for teacher reference only</a:t>
            </a:r>
            <a:endParaRPr lang="en-GB" dirty="0" smtClean="0"/>
          </a:p>
          <a:p>
            <a:r>
              <a:rPr lang="en-GB" b="1" dirty="0" smtClean="0"/>
              <a:t>DO NOT DISPLAY</a:t>
            </a:r>
            <a:r>
              <a:rPr lang="en-GB" b="1" baseline="0" dirty="0" smtClean="0"/>
              <a:t> IN CLASS</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8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To</a:t>
            </a:r>
            <a:r>
              <a:rPr lang="en-GB" sz="1200" b="1" i="0" kern="1200" baseline="0" dirty="0" smtClean="0">
                <a:solidFill>
                  <a:schemeClr val="tx1"/>
                </a:solidFill>
                <a:effectLst/>
                <a:latin typeface="+mn-lt"/>
                <a:ea typeface="+mn-ea"/>
                <a:cs typeface="+mn-cs"/>
              </a:rPr>
              <a:t> display for all students during activity. This avoids having to print/create cards for </a:t>
            </a:r>
            <a:r>
              <a:rPr lang="en-GB" sz="1200" b="1" i="0" kern="1200" baseline="0" dirty="0" smtClean="0">
                <a:solidFill>
                  <a:schemeClr val="tx1"/>
                </a:solidFill>
                <a:effectLst/>
                <a:latin typeface="+mn-lt"/>
                <a:ea typeface="+mn-ea"/>
                <a:cs typeface="+mn-cs"/>
              </a:rPr>
              <a:t>the </a:t>
            </a:r>
            <a:r>
              <a:rPr lang="en-GB" sz="1200" b="1" i="0" kern="1200" baseline="0" dirty="0" smtClean="0">
                <a:solidFill>
                  <a:schemeClr val="tx1"/>
                </a:solidFill>
                <a:effectLst/>
                <a:latin typeface="+mn-lt"/>
                <a:ea typeface="+mn-ea"/>
                <a:cs typeface="+mn-cs"/>
              </a:rPr>
              <a:t>activity.</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Photo 6a by </a:t>
            </a:r>
            <a:r>
              <a:rPr lang="en-GB" sz="1200" b="0" i="0" kern="1200" dirty="0" smtClean="0">
                <a:solidFill>
                  <a:schemeClr val="tx1"/>
                </a:solidFill>
                <a:effectLst/>
                <a:latin typeface="+mn-lt"/>
                <a:ea typeface="+mn-ea"/>
                <a:cs typeface="+mn-cs"/>
                <a:hlinkClick r:id="rId3"/>
              </a:rPr>
              <a:t>JD Chow</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Photo 6b  </a:t>
            </a:r>
            <a:r>
              <a:rPr lang="en-GB" sz="1200" b="0" i="0" kern="1200" dirty="0" smtClean="0">
                <a:solidFill>
                  <a:schemeClr val="tx1"/>
                </a:solidFill>
                <a:effectLst/>
                <a:latin typeface="+mn-lt"/>
                <a:ea typeface="+mn-ea"/>
                <a:cs typeface="+mn-cs"/>
                <a:hlinkClick r:id="rId5"/>
              </a:rPr>
              <a:t>freestocks.org</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6"/>
              </a:rPr>
              <a:t>Unsplash</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Credits</a:t>
            </a:r>
            <a:r>
              <a:rPr lang="en-GB" sz="1200" b="0" i="0" kern="1200" baseline="0" dirty="0" smtClean="0">
                <a:solidFill>
                  <a:schemeClr val="tx1"/>
                </a:solidFill>
                <a:effectLst/>
                <a:latin typeface="+mn-lt"/>
                <a:ea typeface="+mn-ea"/>
                <a:cs typeface="+mn-cs"/>
              </a:rPr>
              <a:t> given to other images in earlier slides.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55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smtClean="0"/>
              <a:t>Bear in mind that students following NCELP Y7 Spanish </a:t>
            </a:r>
            <a:r>
              <a:rPr lang="en-GB" baseline="0" dirty="0" err="1" smtClean="0"/>
              <a:t>SoW</a:t>
            </a:r>
            <a:r>
              <a:rPr lang="en-GB" baseline="0" dirty="0" smtClean="0"/>
              <a:t> have already learnt singular nouns with their definite article, so they will not be unfamiliar with it. They have also seen the singular definite article in various target language instructions such as ‘escribe la </a:t>
            </a:r>
            <a:r>
              <a:rPr lang="en-GB" baseline="0" dirty="0" err="1" smtClean="0"/>
              <a:t>letra</a:t>
            </a:r>
            <a:r>
              <a:rPr lang="en-GB" baseline="0" dirty="0" smtClean="0"/>
              <a:t> correcta’, ‘lee el </a:t>
            </a:r>
            <a:r>
              <a:rPr lang="en-GB" baseline="0" dirty="0" err="1" smtClean="0"/>
              <a:t>texto</a:t>
            </a:r>
            <a:r>
              <a:rPr lang="en-GB" baseline="0" dirty="0" smtClean="0"/>
              <a:t>’ and ‘</a:t>
            </a:r>
            <a:r>
              <a:rPr lang="en-GB" baseline="0" dirty="0" err="1" smtClean="0"/>
              <a:t>marca</a:t>
            </a:r>
            <a:r>
              <a:rPr lang="en-GB" baseline="0" dirty="0" smtClean="0"/>
              <a:t> la </a:t>
            </a:r>
            <a:r>
              <a:rPr lang="en-GB" baseline="0" dirty="0" err="1" smtClean="0"/>
              <a:t>opción</a:t>
            </a:r>
            <a:r>
              <a:rPr lang="en-GB" baseline="0" dirty="0" smtClean="0"/>
              <a:t> correcta’. </a:t>
            </a:r>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09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Photo by </a:t>
            </a:r>
            <a:r>
              <a:rPr lang="en-GB" sz="1200" kern="1200" dirty="0" smtClean="0">
                <a:solidFill>
                  <a:schemeClr val="tx1"/>
                </a:solidFill>
                <a:effectLst/>
                <a:latin typeface="+mn-lt"/>
                <a:ea typeface="+mn-ea"/>
                <a:cs typeface="+mn-cs"/>
                <a:hlinkClick r:id="rId3"/>
              </a:rPr>
              <a:t>Thaddaeus Lim</a:t>
            </a:r>
            <a:r>
              <a:rPr lang="en-GB" dirty="0" smtClean="0">
                <a:effectLst/>
              </a:rPr>
              <a:t> on </a:t>
            </a:r>
            <a:r>
              <a:rPr lang="en-GB" sz="1200" kern="1200" dirty="0" err="1" smtClean="0">
                <a:solidFill>
                  <a:schemeClr val="tx1"/>
                </a:solidFill>
                <a:effectLst/>
                <a:latin typeface="+mn-lt"/>
                <a:ea typeface="+mn-ea"/>
                <a:cs typeface="+mn-cs"/>
                <a:hlinkClick r:id="rId4"/>
              </a:rPr>
              <a:t>Unsplash</a:t>
            </a:r>
            <a:r>
              <a:rPr lang="en-GB" sz="1200" kern="1200" dirty="0" smtClean="0">
                <a:solidFill>
                  <a:schemeClr val="tx1"/>
                </a:solidFill>
                <a:effectLst/>
                <a:latin typeface="+mn-lt"/>
                <a:ea typeface="+mn-ea"/>
                <a:cs typeface="+mn-cs"/>
              </a:rPr>
              <a:t> </a:t>
            </a:r>
            <a:r>
              <a:rPr lang="en-GB" dirty="0" smtClean="0"/>
              <a:t>(freely</a:t>
            </a:r>
            <a:r>
              <a:rPr lang="en-GB" baseline="0" dirty="0" smtClean="0"/>
              <a:t> usable images</a:t>
            </a:r>
            <a:r>
              <a:rPr lang="en-GB" baseline="0" dirty="0" smtClean="0"/>
              <a:t>)</a:t>
            </a:r>
          </a:p>
          <a:p>
            <a:endParaRPr lang="en-GB" baseline="0" dirty="0" smtClean="0">
              <a:effectLst/>
            </a:endParaRPr>
          </a:p>
          <a:p>
            <a:r>
              <a:rPr lang="en-GB" baseline="0" dirty="0" smtClean="0">
                <a:effectLst/>
              </a:rPr>
              <a:t>Elicit the definite article for each noun in these slides.</a:t>
            </a:r>
            <a:endParaRPr lang="en-GB" dirty="0" smtClean="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26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Photo by </a:t>
            </a:r>
            <a:r>
              <a:rPr lang="en-GB" sz="1200" b="0" i="0" kern="1200" dirty="0" err="1" smtClean="0">
                <a:solidFill>
                  <a:schemeClr val="tx1"/>
                </a:solidFill>
                <a:effectLst/>
                <a:latin typeface="+mn-lt"/>
                <a:ea typeface="+mn-ea"/>
                <a:cs typeface="+mn-cs"/>
                <a:hlinkClick r:id="rId3"/>
              </a:rPr>
              <a:t>gilber</a:t>
            </a:r>
            <a:r>
              <a:rPr lang="en-GB" sz="1200" b="0" i="0" kern="1200" dirty="0" smtClean="0">
                <a:solidFill>
                  <a:schemeClr val="tx1"/>
                </a:solidFill>
                <a:effectLst/>
                <a:latin typeface="+mn-lt"/>
                <a:ea typeface="+mn-ea"/>
                <a:cs typeface="+mn-cs"/>
                <a:hlinkClick r:id="rId3"/>
              </a:rPr>
              <a:t> </a:t>
            </a:r>
            <a:r>
              <a:rPr lang="en-GB" sz="1200" b="0" i="0" kern="1200" dirty="0" err="1" smtClean="0">
                <a:solidFill>
                  <a:schemeClr val="tx1"/>
                </a:solidFill>
                <a:effectLst/>
                <a:latin typeface="+mn-lt"/>
                <a:ea typeface="+mn-ea"/>
                <a:cs typeface="+mn-cs"/>
                <a:hlinkClick r:id="rId3"/>
              </a:rPr>
              <a:t>franco</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r>
              <a:rPr lang="en-GB" sz="1200" b="0" i="0" kern="1200" dirty="0" smtClean="0">
                <a:solidFill>
                  <a:schemeClr val="tx1"/>
                </a:solidFill>
                <a:effectLst/>
                <a:latin typeface="+mn-lt"/>
                <a:ea typeface="+mn-ea"/>
                <a:cs typeface="+mn-cs"/>
              </a:rPr>
              <a:t> </a:t>
            </a:r>
            <a:r>
              <a:rPr lang="en-GB" dirty="0" smtClean="0"/>
              <a:t>(freely</a:t>
            </a:r>
            <a:r>
              <a:rPr lang="en-GB" baseline="0" dirty="0" smtClean="0"/>
              <a:t> usable images)</a:t>
            </a:r>
            <a:endParaRPr lang="en-GB" dirty="0" smtClean="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43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Photo by </a:t>
            </a:r>
            <a:r>
              <a:rPr lang="en-GB" sz="1200" kern="1200" dirty="0" smtClean="0">
                <a:solidFill>
                  <a:schemeClr val="tx1"/>
                </a:solidFill>
                <a:effectLst/>
                <a:latin typeface="+mn-lt"/>
                <a:ea typeface="+mn-ea"/>
                <a:cs typeface="+mn-cs"/>
                <a:hlinkClick r:id="rId3"/>
              </a:rPr>
              <a:t>Daniel Tseng</a:t>
            </a:r>
            <a:r>
              <a:rPr lang="en-GB" dirty="0" smtClean="0">
                <a:effectLst/>
              </a:rPr>
              <a:t> on </a:t>
            </a:r>
            <a:r>
              <a:rPr lang="en-GB" sz="1200" kern="1200" dirty="0" err="1" smtClean="0">
                <a:solidFill>
                  <a:schemeClr val="tx1"/>
                </a:solidFill>
                <a:effectLst/>
                <a:latin typeface="+mn-lt"/>
                <a:ea typeface="+mn-ea"/>
                <a:cs typeface="+mn-cs"/>
                <a:hlinkClick r:id="rId4"/>
              </a:rPr>
              <a:t>Unsplash</a:t>
            </a:r>
            <a:r>
              <a:rPr lang="en-GB" sz="1200" kern="1200" dirty="0" smtClean="0">
                <a:solidFill>
                  <a:schemeClr val="tx1"/>
                </a:solidFill>
                <a:effectLst/>
                <a:latin typeface="+mn-lt"/>
                <a:ea typeface="+mn-ea"/>
                <a:cs typeface="+mn-cs"/>
              </a:rPr>
              <a:t> </a:t>
            </a:r>
            <a:r>
              <a:rPr lang="en-GB" dirty="0" smtClean="0"/>
              <a:t>(freely</a:t>
            </a:r>
            <a:r>
              <a:rPr lang="en-GB" baseline="0" dirty="0" smtClean="0"/>
              <a:t> usable images)</a:t>
            </a:r>
            <a:endParaRPr lang="en-GB" dirty="0" smtClean="0">
              <a:effectLst/>
            </a:endParaRPr>
          </a:p>
          <a:p>
            <a:endParaRPr lang="en-GB" dirty="0" smtClean="0">
              <a:effectLst/>
            </a:endParaRPr>
          </a:p>
          <a:p>
            <a:r>
              <a:rPr lang="en-GB" sz="1200" u="none" strike="noStrike" kern="1200" dirty="0" smtClean="0">
                <a:solidFill>
                  <a:schemeClr val="tx1"/>
                </a:solidFill>
                <a:effectLst/>
                <a:latin typeface="+mn-lt"/>
                <a:ea typeface="+mn-ea"/>
                <a:cs typeface="+mn-cs"/>
                <a:hlinkClick r:id="rId5"/>
              </a:rPr>
              <a:t/>
            </a:r>
            <a:br>
              <a:rPr lang="en-GB" sz="1200" u="none" strike="noStrike" kern="1200" dirty="0" smtClean="0">
                <a:solidFill>
                  <a:schemeClr val="tx1"/>
                </a:solidFill>
                <a:effectLst/>
                <a:latin typeface="+mn-lt"/>
                <a:ea typeface="+mn-ea"/>
                <a:cs typeface="+mn-cs"/>
                <a:hlinkClick r:id="rId5"/>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78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Photo by </a:t>
            </a:r>
            <a:r>
              <a:rPr lang="en-GB" sz="1200" kern="1200" dirty="0" smtClean="0">
                <a:solidFill>
                  <a:schemeClr val="tx1"/>
                </a:solidFill>
                <a:effectLst/>
                <a:latin typeface="+mn-lt"/>
                <a:ea typeface="+mn-ea"/>
                <a:cs typeface="+mn-cs"/>
                <a:hlinkClick r:id="rId3"/>
              </a:rPr>
              <a:t>Mike </a:t>
            </a:r>
            <a:r>
              <a:rPr lang="en-GB" sz="1200" kern="1200" dirty="0" err="1" smtClean="0">
                <a:solidFill>
                  <a:schemeClr val="tx1"/>
                </a:solidFill>
                <a:effectLst/>
                <a:latin typeface="+mn-lt"/>
                <a:ea typeface="+mn-ea"/>
                <a:cs typeface="+mn-cs"/>
                <a:hlinkClick r:id="rId3"/>
              </a:rPr>
              <a:t>Petrucci</a:t>
            </a:r>
            <a:r>
              <a:rPr lang="en-GB" dirty="0" smtClean="0">
                <a:effectLst/>
              </a:rPr>
              <a:t> on </a:t>
            </a:r>
            <a:r>
              <a:rPr lang="en-GB" sz="1200" kern="1200" dirty="0" err="1" smtClean="0">
                <a:solidFill>
                  <a:schemeClr val="tx1"/>
                </a:solidFill>
                <a:effectLst/>
                <a:latin typeface="+mn-lt"/>
                <a:ea typeface="+mn-ea"/>
                <a:cs typeface="+mn-cs"/>
                <a:hlinkClick r:id="rId4"/>
              </a:rPr>
              <a:t>Unsplash</a:t>
            </a:r>
            <a:r>
              <a:rPr lang="en-GB" sz="1200" u="none" strike="noStrike" kern="1200" dirty="0" smtClean="0">
                <a:solidFill>
                  <a:schemeClr val="tx1"/>
                </a:solidFill>
                <a:effectLst/>
                <a:latin typeface="+mn-lt"/>
                <a:ea typeface="+mn-ea"/>
                <a:cs typeface="+mn-cs"/>
                <a:hlinkClick r:id="rId5"/>
              </a:rPr>
              <a:t/>
            </a:r>
            <a:br>
              <a:rPr lang="en-GB" sz="1200" u="none" strike="noStrike" kern="1200" dirty="0" smtClean="0">
                <a:solidFill>
                  <a:schemeClr val="tx1"/>
                </a:solidFill>
                <a:effectLst/>
                <a:latin typeface="+mn-lt"/>
                <a:ea typeface="+mn-ea"/>
                <a:cs typeface="+mn-cs"/>
                <a:hlinkClick r:id="rId5"/>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41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Jordan</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89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Thomas Le</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15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by </a:t>
            </a:r>
            <a:r>
              <a:rPr lang="en-GB" sz="1200" b="0" i="0" kern="1200" dirty="0" smtClean="0">
                <a:solidFill>
                  <a:schemeClr val="tx1"/>
                </a:solidFill>
                <a:effectLst/>
                <a:latin typeface="+mn-lt"/>
                <a:ea typeface="+mn-ea"/>
                <a:cs typeface="+mn-cs"/>
                <a:hlinkClick r:id="rId3"/>
              </a:rPr>
              <a:t>Gwen Ong</a:t>
            </a:r>
            <a:r>
              <a:rPr lang="en-GB" sz="1200" b="0" i="0" kern="1200" dirty="0" smtClean="0">
                <a:solidFill>
                  <a:schemeClr val="tx1"/>
                </a:solidFill>
                <a:effectLst/>
                <a:latin typeface="+mn-lt"/>
                <a:ea typeface="+mn-ea"/>
                <a:cs typeface="+mn-cs"/>
              </a:rPr>
              <a:t> on </a:t>
            </a:r>
            <a:r>
              <a:rPr lang="en-GB" sz="1200" b="0" i="0" kern="1200" dirty="0" err="1" smtClean="0">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3764D-CAD4-4614-B1FD-A9C92153A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70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46BE55-0E03-4591-891D-0667E8189408}"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321001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46BE55-0E03-4591-891D-0667E8189408}"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240402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46BE55-0E03-4591-891D-0667E8189408}"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119198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205573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5724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66556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94786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63787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414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0274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9987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46BE55-0E03-4591-891D-0667E8189408}"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2018597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20869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98607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14127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46BE55-0E03-4591-891D-0667E8189408}"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391964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46BE55-0E03-4591-891D-0667E8189408}"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225960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46BE55-0E03-4591-891D-0667E8189408}" type="datetimeFigureOut">
              <a:rPr lang="en-GB" smtClean="0"/>
              <a:t>26/11/2019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28721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46BE55-0E03-4591-891D-0667E8189408}" type="datetimeFigureOut">
              <a:rPr lang="en-GB" smtClean="0"/>
              <a:t>26/11/2019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39539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6BE55-0E03-4591-891D-0667E8189408}" type="datetimeFigureOut">
              <a:rPr lang="en-GB" smtClean="0"/>
              <a:t>26/11/2019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376543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46BE55-0E03-4591-891D-0667E8189408}"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41104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46BE55-0E03-4591-891D-0667E8189408}"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88C8E-4064-44F1-89A7-F347C7B0C8A0}" type="slidenum">
              <a:rPr lang="en-GB" smtClean="0"/>
              <a:t>‹#›</a:t>
            </a:fld>
            <a:endParaRPr lang="en-GB"/>
          </a:p>
        </p:txBody>
      </p:sp>
    </p:spTree>
    <p:extLst>
      <p:ext uri="{BB962C8B-B14F-4D97-AF65-F5344CB8AC3E}">
        <p14:creationId xmlns:p14="http://schemas.microsoft.com/office/powerpoint/2010/main" val="318662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6BE55-0E03-4591-891D-0667E8189408}" type="datetimeFigureOut">
              <a:rPr lang="en-GB" smtClean="0"/>
              <a:t>26/11/2019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88C8E-4064-44F1-89A7-F347C7B0C8A0}" type="slidenum">
              <a:rPr lang="en-GB" smtClean="0"/>
              <a:t>‹#›</a:t>
            </a:fld>
            <a:endParaRPr lang="en-GB"/>
          </a:p>
        </p:txBody>
      </p:sp>
    </p:spTree>
    <p:extLst>
      <p:ext uri="{BB962C8B-B14F-4D97-AF65-F5344CB8AC3E}">
        <p14:creationId xmlns:p14="http://schemas.microsoft.com/office/powerpoint/2010/main" val="78820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Tw Cen MT" panose="020B0602020104020603" pitchFamily="34" charset="0"/>
              </a:rPr>
              <a:t>Material</a:t>
            </a:r>
            <a:r>
              <a:rPr lang="en-GB" sz="1100" dirty="0" smtClean="0">
                <a:solidFill>
                  <a:srgbClr val="002060"/>
                </a:solidFill>
                <a:latin typeface="Arial" panose="020B0604020202020204" pitchFamily="34" charset="0"/>
              </a:rPr>
              <a:t> </a:t>
            </a:r>
            <a:r>
              <a:rPr lang="en-GB" sz="1100" dirty="0" smtClean="0">
                <a:solidFill>
                  <a:srgbClr val="002060"/>
                </a:solidFill>
                <a:latin typeface="Tw Cen MT" panose="020B0602020104020603" pitchFamily="34" charset="0"/>
              </a:rPr>
              <a:t>licensed as </a:t>
            </a:r>
            <a:r>
              <a:rPr lang="en-GB" sz="1100" b="1" u="sng" dirty="0" smtClean="0">
                <a:solidFill>
                  <a:srgbClr val="FFFFFF"/>
                </a:solidFill>
                <a:latin typeface="Tw Cen MT" panose="020B0602020104020603" pitchFamily="34" charset="0"/>
                <a:hlinkClick r:id="rId16"/>
              </a:rPr>
              <a:t>CC BY-NC-SA 4.0</a:t>
            </a:r>
            <a:r>
              <a:rPr lang="en-GB" sz="1100" dirty="0" smtClean="0">
                <a:latin typeface="Tw Cen MT" panose="020B0602020104020603" pitchFamily="34" charset="0"/>
              </a:rPr>
              <a:t/>
            </a:r>
            <a:br>
              <a:rPr lang="en-GB" sz="1100" dirty="0" smtClean="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smtClean="0">
                <a:solidFill>
                  <a:srgbClr val="002060"/>
                </a:solidFill>
              </a:rPr>
              <a:t>Nick Avery</a:t>
            </a:r>
            <a:endParaRPr lang="en-GB" sz="1100" dirty="0">
              <a:solidFill>
                <a:srgbClr val="002060"/>
              </a:solidFill>
            </a:endParaRPr>
          </a:p>
        </p:txBody>
      </p:sp>
    </p:spTree>
    <p:extLst>
      <p:ext uri="{BB962C8B-B14F-4D97-AF65-F5344CB8AC3E}">
        <p14:creationId xmlns:p14="http://schemas.microsoft.com/office/powerpoint/2010/main" val="1273687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audio" Target="../media/audio10.wav"/><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24.jpeg"/><Relationship Id="rId5" Type="http://schemas.openxmlformats.org/officeDocument/2006/relationships/image" Target="../media/image22.jpeg"/><Relationship Id="rId10" Type="http://schemas.openxmlformats.org/officeDocument/2006/relationships/image" Target="../media/image15.jpeg"/><Relationship Id="rId4" Type="http://schemas.openxmlformats.org/officeDocument/2006/relationships/image" Target="../media/image21.jpeg"/><Relationship Id="rId9" Type="http://schemas.openxmlformats.org/officeDocument/2006/relationships/image" Target="../media/image7.jpeg"/><Relationship Id="rId1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6" name="TextBox 15"/>
          <p:cNvSpPr txBox="1"/>
          <p:nvPr/>
        </p:nvSpPr>
        <p:spPr>
          <a:xfrm>
            <a:off x="101379" y="3121223"/>
            <a:ext cx="85441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Using the definite articles ‘el’ and ‘la’</a:t>
            </a:r>
            <a:endPar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TextBox 17"/>
          <p:cNvSpPr txBox="1"/>
          <p:nvPr/>
        </p:nvSpPr>
        <p:spPr>
          <a:xfrm>
            <a:off x="132509" y="6077361"/>
            <a:ext cx="30894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t>
            </a: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Avery &amp; Rachel 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132509" y="6369467"/>
            <a:ext cx="30894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Date updated: 21/11/2019</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p:cNvSpPr txBox="1"/>
          <p:nvPr/>
        </p:nvSpPr>
        <p:spPr>
          <a:xfrm>
            <a:off x="101379" y="2521340"/>
            <a:ext cx="8544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Talking about the location of things</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4515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41982" y="2262215"/>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centro</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5" name="TextBox 4"/>
          <p:cNvSpPr txBox="1"/>
          <p:nvPr/>
        </p:nvSpPr>
        <p:spPr>
          <a:xfrm>
            <a:off x="7728876" y="38337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 name="Oval 5"/>
          <p:cNvSpPr/>
          <p:nvPr/>
        </p:nvSpPr>
        <p:spPr>
          <a:xfrm>
            <a:off x="7510512" y="3632333"/>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10069620" y="38337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8194" name="Picture 2" descr="people walking on gray concrete road"/>
          <p:cNvPicPr>
            <a:picLocks noChangeAspect="1" noChangeArrowheads="1"/>
          </p:cNvPicPr>
          <p:nvPr/>
        </p:nvPicPr>
        <p:blipFill rotWithShape="1">
          <a:blip r:embed="rId3">
            <a:extLst>
              <a:ext uri="{28A0092B-C50C-407E-A947-70E740481C1C}">
                <a14:useLocalDpi xmlns:a14="http://schemas.microsoft.com/office/drawing/2010/main" val="0"/>
              </a:ext>
            </a:extLst>
          </a:blip>
          <a:srcRect t="34645"/>
          <a:stretch/>
        </p:blipFill>
        <p:spPr bwMode="auto">
          <a:xfrm>
            <a:off x="500592" y="535327"/>
            <a:ext cx="4370704" cy="38076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w/d/u/B/w/V/stamp1-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5032">
            <a:off x="1708284" y="4197302"/>
            <a:ext cx="1955320" cy="1771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87067">
            <a:off x="1990920" y="4821492"/>
            <a:ext cx="1748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centre</a:t>
            </a: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384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n and woman sitting on ch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 y="1497329"/>
            <a:ext cx="5801777" cy="3608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10512" y="2194008"/>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escuela</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728876" y="38337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9851256" y="3614050"/>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10069620" y="38337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896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8699" y="464792"/>
          <a:ext cx="5970630" cy="5718840"/>
        </p:xfrm>
        <a:graphic>
          <a:graphicData uri="http://schemas.openxmlformats.org/drawingml/2006/table">
            <a:tbl>
              <a:tblPr firstRow="1" bandRow="1">
                <a:tableStyleId>{5940675A-B579-460E-94D1-54222C63F5DA}</a:tableStyleId>
              </a:tblPr>
              <a:tblGrid>
                <a:gridCol w="404221">
                  <a:extLst>
                    <a:ext uri="{9D8B030D-6E8A-4147-A177-3AD203B41FA5}">
                      <a16:colId xmlns:a16="http://schemas.microsoft.com/office/drawing/2014/main" val="1538968713"/>
                    </a:ext>
                  </a:extLst>
                </a:gridCol>
                <a:gridCol w="502920">
                  <a:extLst>
                    <a:ext uri="{9D8B030D-6E8A-4147-A177-3AD203B41FA5}">
                      <a16:colId xmlns:a16="http://schemas.microsoft.com/office/drawing/2014/main" val="3036160178"/>
                    </a:ext>
                  </a:extLst>
                </a:gridCol>
                <a:gridCol w="2205990">
                  <a:extLst>
                    <a:ext uri="{9D8B030D-6E8A-4147-A177-3AD203B41FA5}">
                      <a16:colId xmlns:a16="http://schemas.microsoft.com/office/drawing/2014/main" val="3902333431"/>
                    </a:ext>
                  </a:extLst>
                </a:gridCol>
                <a:gridCol w="491490">
                  <a:extLst>
                    <a:ext uri="{9D8B030D-6E8A-4147-A177-3AD203B41FA5}">
                      <a16:colId xmlns:a16="http://schemas.microsoft.com/office/drawing/2014/main" val="1208048317"/>
                    </a:ext>
                  </a:extLst>
                </a:gridCol>
                <a:gridCol w="2366009">
                  <a:extLst>
                    <a:ext uri="{9D8B030D-6E8A-4147-A177-3AD203B41FA5}">
                      <a16:colId xmlns:a16="http://schemas.microsoft.com/office/drawing/2014/main" val="391788499"/>
                    </a:ext>
                  </a:extLst>
                </a:gridCol>
              </a:tblGrid>
              <a:tr h="402788">
                <a:tc gridSpan="4">
                  <a:txBody>
                    <a:bodyPr/>
                    <a:lstStyle/>
                    <a:p>
                      <a:endParaRPr lang="en-GB" sz="2000" dirty="0"/>
                    </a:p>
                  </a:txBody>
                  <a:tcPr>
                    <a:solidFill>
                      <a:srgbClr val="FF9953"/>
                    </a:solidFill>
                  </a:tcPr>
                </a:tc>
                <a:tc hMerge="1">
                  <a:txBody>
                    <a:bodyPr/>
                    <a:lstStyle/>
                    <a:p>
                      <a:endParaRPr lang="en-GB"/>
                    </a:p>
                  </a:txBody>
                  <a:tcPr/>
                </a:tc>
                <a:tc hMerge="1">
                  <a:txBody>
                    <a:bodyPr/>
                    <a:lstStyle/>
                    <a:p>
                      <a:endParaRPr lang="en-GB" dirty="0"/>
                    </a:p>
                  </a:txBody>
                  <a:tcPr>
                    <a:solidFill>
                      <a:srgbClr val="FF9953"/>
                    </a:solidFill>
                  </a:tcPr>
                </a:tc>
                <a:tc hMerge="1">
                  <a:txBody>
                    <a:bodyPr/>
                    <a:lstStyle/>
                    <a:p>
                      <a:pPr algn="ctr"/>
                      <a:endParaRPr lang="en-GB" dirty="0">
                        <a:solidFill>
                          <a:schemeClr val="tx1"/>
                        </a:solidFill>
                      </a:endParaRPr>
                    </a:p>
                  </a:txBody>
                  <a:tcPr>
                    <a:solidFill>
                      <a:srgbClr val="FF9953"/>
                    </a:solidFill>
                  </a:tcPr>
                </a:tc>
                <a:tc>
                  <a:txBody>
                    <a:bodyPr/>
                    <a:lstStyle/>
                    <a:p>
                      <a:endParaRPr lang="en-GB" sz="2000" dirty="0"/>
                    </a:p>
                  </a:txBody>
                  <a:tcPr>
                    <a:solidFill>
                      <a:srgbClr val="FF9953"/>
                    </a:solidFill>
                  </a:tcPr>
                </a:tc>
                <a:extLst>
                  <a:ext uri="{0D108BD9-81ED-4DB2-BD59-A6C34878D82A}">
                    <a16:rowId xmlns:a16="http://schemas.microsoft.com/office/drawing/2014/main" val="1232099042"/>
                  </a:ext>
                </a:extLst>
              </a:tr>
              <a:tr h="442853">
                <a:tc rowSpan="3">
                  <a:txBody>
                    <a:bodyPr/>
                    <a:lstStyle/>
                    <a:p>
                      <a:pPr algn="ctr"/>
                      <a:r>
                        <a:rPr lang="en-GB" sz="2000" b="1" dirty="0">
                          <a:solidFill>
                            <a:srgbClr val="002060"/>
                          </a:solidFill>
                          <a:latin typeface="Century Gothic" panose="020B0502020202020204" pitchFamily="34" charset="0"/>
                        </a:rPr>
                        <a:t>1</a:t>
                      </a: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El</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iglesia</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r>
                        <a:rPr lang="en-GB" sz="2000" b="0" dirty="0" smtClean="0">
                          <a:solidFill>
                            <a:srgbClr val="002060"/>
                          </a:solidFill>
                          <a:latin typeface="Century Gothic" panose="020B0502020202020204" pitchFamily="34" charset="0"/>
                        </a:rPr>
                        <a:t>está en</a:t>
                      </a:r>
                      <a:r>
                        <a:rPr lang="en-GB" sz="2000" b="0" baseline="0" dirty="0" smtClean="0">
                          <a:solidFill>
                            <a:srgbClr val="002060"/>
                          </a:solidFill>
                          <a:latin typeface="Century Gothic" panose="020B0502020202020204" pitchFamily="34" charset="0"/>
                        </a:rPr>
                        <a:t> el centro.</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1451558689"/>
                  </a:ext>
                </a:extLst>
              </a:tr>
              <a:tr h="442853">
                <a:tc vMerge="1">
                  <a:txBody>
                    <a:bodyPr/>
                    <a:lstStyle/>
                    <a:p>
                      <a:endParaRPr lang="en-GB" dirty="0"/>
                    </a:p>
                  </a:txBody>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museo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658350783"/>
                  </a:ext>
                </a:extLst>
              </a:tr>
              <a:tr h="450735">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could</a:t>
                      </a:r>
                      <a:r>
                        <a:rPr lang="en-GB" sz="2000" b="0" baseline="0" dirty="0" smtClean="0">
                          <a:solidFill>
                            <a:srgbClr val="002060"/>
                          </a:solidFill>
                          <a:latin typeface="Century Gothic" panose="020B0502020202020204" pitchFamily="34" charset="0"/>
                        </a:rPr>
                        <a:t> be either</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1697601934"/>
                  </a:ext>
                </a:extLst>
              </a:tr>
              <a:tr h="436787">
                <a:tc rowSpan="3">
                  <a:txBody>
                    <a:bodyPr/>
                    <a:lstStyle/>
                    <a:p>
                      <a:pPr algn="ctr"/>
                      <a:r>
                        <a:rPr lang="en-GB" sz="2000" b="1" dirty="0">
                          <a:solidFill>
                            <a:srgbClr val="002060"/>
                          </a:solidFill>
                          <a:latin typeface="Century Gothic" panose="020B0502020202020204" pitchFamily="34" charset="0"/>
                        </a:rPr>
                        <a:t>2</a:t>
                      </a: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La</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tienda </a:t>
                      </a:r>
                      <a:r>
                        <a:rPr lang="en-GB" sz="2000" b="0" i="0" dirty="0" smtClean="0">
                          <a:solidFill>
                            <a:srgbClr val="002060"/>
                          </a:solidFill>
                          <a:latin typeface="Century Gothic" panose="020B0502020202020204" pitchFamily="34" charset="0"/>
                        </a:rPr>
                        <a:t>de</a:t>
                      </a:r>
                      <a:r>
                        <a:rPr lang="en-GB" sz="2000" b="0" i="0" baseline="0" dirty="0" smtClean="0">
                          <a:solidFill>
                            <a:srgbClr val="002060"/>
                          </a:solidFill>
                          <a:latin typeface="Century Gothic" panose="020B0502020202020204" pitchFamily="34" charset="0"/>
                        </a:rPr>
                        <a:t> arte</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r>
                        <a:rPr lang="en-GB" sz="2000" b="0" dirty="0" smtClean="0">
                          <a:solidFill>
                            <a:srgbClr val="002060"/>
                          </a:solidFill>
                          <a:latin typeface="Century Gothic" panose="020B0502020202020204" pitchFamily="34" charset="0"/>
                        </a:rPr>
                        <a:t>es cara.</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3134051697"/>
                  </a:ext>
                </a:extLst>
              </a:tr>
              <a:tr h="442853">
                <a:tc vMerge="1">
                  <a:txBody>
                    <a:bodyPr/>
                    <a:lstStyle/>
                    <a:p>
                      <a:endParaRPr lang="en-GB" dirty="0"/>
                    </a:p>
                  </a:txBody>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mercado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49607882"/>
                  </a:ext>
                </a:extLst>
              </a:tr>
              <a:tr h="442853">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rgbClr val="002060"/>
                          </a:solidFill>
                          <a:latin typeface="Century Gothic" panose="020B0502020202020204" pitchFamily="34" charset="0"/>
                        </a:rPr>
                        <a:t>could</a:t>
                      </a:r>
                      <a:r>
                        <a:rPr lang="en-GB" sz="2000" b="0" baseline="0" dirty="0" smtClean="0">
                          <a:solidFill>
                            <a:srgbClr val="002060"/>
                          </a:solidFill>
                          <a:latin typeface="Century Gothic" panose="020B0502020202020204" pitchFamily="34" charset="0"/>
                        </a:rPr>
                        <a:t> be either</a:t>
                      </a:r>
                      <a:endParaRPr lang="en-GB" sz="2000" b="0" dirty="0" smtClean="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838869370"/>
                  </a:ext>
                </a:extLst>
              </a:tr>
              <a:tr h="442853">
                <a:tc rowSpan="3">
                  <a:txBody>
                    <a:bodyPr/>
                    <a:lstStyle/>
                    <a:p>
                      <a:pPr algn="ctr"/>
                      <a:r>
                        <a:rPr lang="en-GB" sz="2000" b="1" dirty="0">
                          <a:solidFill>
                            <a:srgbClr val="002060"/>
                          </a:solidFill>
                          <a:latin typeface="Century Gothic" panose="020B0502020202020204" pitchFamily="34" charset="0"/>
                        </a:rPr>
                        <a:t>3</a:t>
                      </a: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El</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banco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pPr algn="l"/>
                      <a:r>
                        <a:rPr lang="en-GB" sz="2000" b="0" dirty="0" smtClean="0">
                          <a:solidFill>
                            <a:srgbClr val="002060"/>
                          </a:solidFill>
                          <a:latin typeface="Century Gothic" panose="020B0502020202020204" pitchFamily="34" charset="0"/>
                        </a:rPr>
                        <a:t>está cerca</a:t>
                      </a:r>
                      <a:r>
                        <a:rPr lang="en-GB" sz="2000" b="0" baseline="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2865752588"/>
                  </a:ext>
                </a:extLst>
              </a:tr>
              <a:tr h="442853">
                <a:tc vMerge="1">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monumento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646375748"/>
                  </a:ext>
                </a:extLst>
              </a:tr>
              <a:tr h="442853">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could be either</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996307647"/>
                  </a:ext>
                </a:extLst>
              </a:tr>
              <a:tr h="442853">
                <a:tc rowSpan="3">
                  <a:txBody>
                    <a:bodyPr/>
                    <a:lstStyle/>
                    <a:p>
                      <a:pPr algn="ctr"/>
                      <a:r>
                        <a:rPr lang="en-GB" sz="2000" b="1" dirty="0">
                          <a:solidFill>
                            <a:srgbClr val="002060"/>
                          </a:solidFill>
                          <a:latin typeface="Century Gothic" panose="020B0502020202020204" pitchFamily="34" charset="0"/>
                        </a:rPr>
                        <a:t>4</a:t>
                      </a: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El</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mercado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r>
                        <a:rPr lang="en-GB" sz="2000" b="0" dirty="0" smtClean="0">
                          <a:solidFill>
                            <a:srgbClr val="002060"/>
                          </a:solidFill>
                          <a:latin typeface="Century Gothic" panose="020B0502020202020204" pitchFamily="34" charset="0"/>
                        </a:rPr>
                        <a:t>es bonito y barato</a:t>
                      </a:r>
                      <a:r>
                        <a:rPr lang="en-GB" sz="2000" b="0" baseline="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2589582004"/>
                  </a:ext>
                </a:extLst>
              </a:tr>
              <a:tr h="442853">
                <a:tc vMerge="1">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escuela</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306386367"/>
                  </a:ext>
                </a:extLst>
              </a:tr>
              <a:tr h="442853">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r>
                        <a:rPr lang="en-GB" sz="2000" dirty="0" smtClean="0">
                          <a:solidFill>
                            <a:srgbClr val="002060"/>
                          </a:solidFill>
                          <a:latin typeface="Century Gothic" panose="020B0502020202020204" pitchFamily="34" charset="0"/>
                        </a:rPr>
                        <a:t>could be either</a:t>
                      </a:r>
                      <a:endParaRPr lang="en-GB" sz="2000" dirty="0">
                        <a:solidFill>
                          <a:srgbClr val="002060"/>
                        </a:solidFill>
                        <a:latin typeface="Century Gothic" panose="020B0502020202020204" pitchFamily="34" charset="0"/>
                      </a:endParaRPr>
                    </a:p>
                  </a:txBody>
                  <a:tcPr>
                    <a:solidFill>
                      <a:srgbClr val="FDEFE3"/>
                    </a:solidFill>
                  </a:tcPr>
                </a:tc>
                <a:tc>
                  <a:txBody>
                    <a:bodyPr/>
                    <a:lstStyle/>
                    <a:p>
                      <a:endParaRPr lang="en-GB" sz="200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4089812765"/>
                  </a:ext>
                </a:extLst>
              </a:tr>
            </a:tbl>
          </a:graphicData>
        </a:graphic>
      </p:graphicFrame>
      <p:pic>
        <p:nvPicPr>
          <p:cNvPr id="1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420" y="129395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420" y="2177487"/>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10370"/>
            <a:ext cx="62156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Amanda describe unos lugares en una ciudad.</a:t>
            </a:r>
            <a:endPar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p:cNvSpPr txBox="1"/>
          <p:nvPr/>
        </p:nvSpPr>
        <p:spPr>
          <a:xfrm>
            <a:off x="6598346" y="0"/>
            <a:ext cx="395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Marca la opción correcta.</a:t>
            </a:r>
            <a:endPar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3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824" y="442454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824" y="4862094"/>
            <a:ext cx="422268" cy="440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nvPr>
        </p:nvGraphicFramePr>
        <p:xfrm>
          <a:off x="6215657" y="464792"/>
          <a:ext cx="5877283" cy="5718840"/>
        </p:xfrm>
        <a:graphic>
          <a:graphicData uri="http://schemas.openxmlformats.org/drawingml/2006/table">
            <a:tbl>
              <a:tblPr firstRow="1" bandRow="1">
                <a:tableStyleId>{5940675A-B579-460E-94D1-54222C63F5DA}</a:tableStyleId>
              </a:tblPr>
              <a:tblGrid>
                <a:gridCol w="413743">
                  <a:extLst>
                    <a:ext uri="{9D8B030D-6E8A-4147-A177-3AD203B41FA5}">
                      <a16:colId xmlns:a16="http://schemas.microsoft.com/office/drawing/2014/main" val="1538968713"/>
                    </a:ext>
                  </a:extLst>
                </a:gridCol>
                <a:gridCol w="587989">
                  <a:extLst>
                    <a:ext uri="{9D8B030D-6E8A-4147-A177-3AD203B41FA5}">
                      <a16:colId xmlns:a16="http://schemas.microsoft.com/office/drawing/2014/main" val="3036160178"/>
                    </a:ext>
                  </a:extLst>
                </a:gridCol>
                <a:gridCol w="2440961">
                  <a:extLst>
                    <a:ext uri="{9D8B030D-6E8A-4147-A177-3AD203B41FA5}">
                      <a16:colId xmlns:a16="http://schemas.microsoft.com/office/drawing/2014/main" val="3902333431"/>
                    </a:ext>
                  </a:extLst>
                </a:gridCol>
                <a:gridCol w="411480">
                  <a:extLst>
                    <a:ext uri="{9D8B030D-6E8A-4147-A177-3AD203B41FA5}">
                      <a16:colId xmlns:a16="http://schemas.microsoft.com/office/drawing/2014/main" val="1208048317"/>
                    </a:ext>
                  </a:extLst>
                </a:gridCol>
                <a:gridCol w="2023110">
                  <a:extLst>
                    <a:ext uri="{9D8B030D-6E8A-4147-A177-3AD203B41FA5}">
                      <a16:colId xmlns:a16="http://schemas.microsoft.com/office/drawing/2014/main" val="391788499"/>
                    </a:ext>
                  </a:extLst>
                </a:gridCol>
              </a:tblGrid>
              <a:tr h="402788">
                <a:tc gridSpan="4">
                  <a:txBody>
                    <a:bodyPr/>
                    <a:lstStyle/>
                    <a:p>
                      <a:endParaRPr lang="en-GB" sz="2000" dirty="0"/>
                    </a:p>
                  </a:txBody>
                  <a:tcPr>
                    <a:solidFill>
                      <a:srgbClr val="FF9953"/>
                    </a:solidFill>
                  </a:tcPr>
                </a:tc>
                <a:tc hMerge="1">
                  <a:txBody>
                    <a:bodyPr/>
                    <a:lstStyle/>
                    <a:p>
                      <a:endParaRPr lang="en-GB"/>
                    </a:p>
                  </a:txBody>
                  <a:tcPr/>
                </a:tc>
                <a:tc hMerge="1">
                  <a:txBody>
                    <a:bodyPr/>
                    <a:lstStyle/>
                    <a:p>
                      <a:endParaRPr lang="en-GB" dirty="0"/>
                    </a:p>
                  </a:txBody>
                  <a:tcPr>
                    <a:solidFill>
                      <a:srgbClr val="FF9953"/>
                    </a:solidFill>
                  </a:tcPr>
                </a:tc>
                <a:tc hMerge="1">
                  <a:txBody>
                    <a:bodyPr/>
                    <a:lstStyle/>
                    <a:p>
                      <a:pPr algn="ctr"/>
                      <a:endParaRPr lang="en-GB" dirty="0">
                        <a:solidFill>
                          <a:schemeClr val="tx1"/>
                        </a:solidFill>
                      </a:endParaRPr>
                    </a:p>
                  </a:txBody>
                  <a:tcPr>
                    <a:solidFill>
                      <a:srgbClr val="FF9953"/>
                    </a:solidFill>
                  </a:tcPr>
                </a:tc>
                <a:tc>
                  <a:txBody>
                    <a:bodyPr/>
                    <a:lstStyle/>
                    <a:p>
                      <a:endParaRPr lang="en-GB" sz="2000" dirty="0"/>
                    </a:p>
                  </a:txBody>
                  <a:tcPr>
                    <a:solidFill>
                      <a:srgbClr val="FF9953"/>
                    </a:solidFill>
                  </a:tcPr>
                </a:tc>
                <a:extLst>
                  <a:ext uri="{0D108BD9-81ED-4DB2-BD59-A6C34878D82A}">
                    <a16:rowId xmlns:a16="http://schemas.microsoft.com/office/drawing/2014/main" val="1232099042"/>
                  </a:ext>
                </a:extLst>
              </a:tr>
              <a:tr h="442853">
                <a:tc rowSpan="3">
                  <a:txBody>
                    <a:bodyPr/>
                    <a:lstStyle/>
                    <a:p>
                      <a:pPr algn="ctr"/>
                      <a:r>
                        <a:rPr lang="en-GB" sz="2000" b="1" dirty="0" smtClean="0">
                          <a:solidFill>
                            <a:srgbClr val="002060"/>
                          </a:solidFill>
                          <a:latin typeface="Century Gothic" panose="020B0502020202020204" pitchFamily="34" charset="0"/>
                        </a:rPr>
                        <a:t>5</a:t>
                      </a:r>
                      <a:endParaRPr lang="en-GB" sz="2000" b="1" dirty="0">
                        <a:solidFill>
                          <a:srgbClr val="002060"/>
                        </a:solidFill>
                        <a:latin typeface="Century Gothic" panose="020B0502020202020204" pitchFamily="34" charset="0"/>
                      </a:endParaRP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El</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teatro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r>
                        <a:rPr lang="en-GB" sz="2000" b="0" dirty="0" smtClean="0">
                          <a:solidFill>
                            <a:srgbClr val="002060"/>
                          </a:solidFill>
                          <a:latin typeface="Century Gothic" panose="020B0502020202020204" pitchFamily="34" charset="0"/>
                        </a:rPr>
                        <a:t>está lejos.</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1451558689"/>
                  </a:ext>
                </a:extLst>
              </a:tr>
              <a:tr h="442853">
                <a:tc vMerge="1">
                  <a:txBody>
                    <a:bodyPr/>
                    <a:lstStyle/>
                    <a:p>
                      <a:endParaRPr lang="en-GB" dirty="0"/>
                    </a:p>
                  </a:txBody>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centro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658350783"/>
                  </a:ext>
                </a:extLst>
              </a:tr>
              <a:tr h="450735">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latin typeface="Century Gothic" panose="020B0502020202020204" pitchFamily="34" charset="0"/>
                        </a:rPr>
                        <a:t>could be either</a:t>
                      </a: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1697601934"/>
                  </a:ext>
                </a:extLst>
              </a:tr>
              <a:tr h="436787">
                <a:tc rowSpan="3">
                  <a:txBody>
                    <a:bodyPr/>
                    <a:lstStyle/>
                    <a:p>
                      <a:pPr algn="ctr"/>
                      <a:r>
                        <a:rPr lang="en-GB" sz="2000" b="1" dirty="0" smtClean="0">
                          <a:solidFill>
                            <a:srgbClr val="002060"/>
                          </a:solidFill>
                          <a:latin typeface="Century Gothic" panose="020B0502020202020204" pitchFamily="34" charset="0"/>
                        </a:rPr>
                        <a:t>6</a:t>
                      </a:r>
                      <a:endParaRPr lang="en-GB" sz="2000" b="1" dirty="0">
                        <a:solidFill>
                          <a:srgbClr val="002060"/>
                        </a:solidFill>
                        <a:latin typeface="Century Gothic" panose="020B0502020202020204" pitchFamily="34" charset="0"/>
                      </a:endParaRP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El</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err="1" smtClean="0">
                          <a:solidFill>
                            <a:srgbClr val="002060"/>
                          </a:solidFill>
                          <a:latin typeface="Century Gothic" panose="020B0502020202020204" pitchFamily="34" charset="0"/>
                        </a:rPr>
                        <a:t>barco</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r>
                        <a:rPr lang="en-GB" sz="2000" b="0" dirty="0" smtClean="0">
                          <a:solidFill>
                            <a:srgbClr val="002060"/>
                          </a:solidFill>
                          <a:latin typeface="Century Gothic" panose="020B0502020202020204" pitchFamily="34" charset="0"/>
                        </a:rPr>
                        <a:t>es famoso.</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3134051697"/>
                  </a:ext>
                </a:extLst>
              </a:tr>
              <a:tr h="442853">
                <a:tc vMerge="1">
                  <a:txBody>
                    <a:bodyPr/>
                    <a:lstStyle/>
                    <a:p>
                      <a:endParaRPr lang="en-GB" dirty="0"/>
                    </a:p>
                  </a:txBody>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iglesia</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49607882"/>
                  </a:ext>
                </a:extLst>
              </a:tr>
              <a:tr h="442853">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latin typeface="Century Gothic" panose="020B0502020202020204" pitchFamily="34" charset="0"/>
                        </a:rPr>
                        <a:t>could be either</a:t>
                      </a: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838869370"/>
                  </a:ext>
                </a:extLst>
              </a:tr>
              <a:tr h="442853">
                <a:tc rowSpan="3">
                  <a:txBody>
                    <a:bodyPr/>
                    <a:lstStyle/>
                    <a:p>
                      <a:pPr algn="ctr"/>
                      <a:r>
                        <a:rPr lang="en-GB" sz="2000" b="1" dirty="0" smtClean="0">
                          <a:solidFill>
                            <a:srgbClr val="002060"/>
                          </a:solidFill>
                          <a:latin typeface="Century Gothic" panose="020B0502020202020204" pitchFamily="34" charset="0"/>
                        </a:rPr>
                        <a:t>7</a:t>
                      </a:r>
                      <a:endParaRPr lang="en-GB" sz="2000" b="1" dirty="0">
                        <a:solidFill>
                          <a:srgbClr val="002060"/>
                        </a:solidFill>
                        <a:latin typeface="Century Gothic" panose="020B0502020202020204" pitchFamily="34" charset="0"/>
                      </a:endParaRP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La</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ciudad</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pPr algn="l"/>
                      <a:r>
                        <a:rPr lang="en-GB" sz="2000" b="0" dirty="0" smtClean="0">
                          <a:solidFill>
                            <a:srgbClr val="002060"/>
                          </a:solidFill>
                          <a:latin typeface="Century Gothic" panose="020B0502020202020204" pitchFamily="34" charset="0"/>
                        </a:rPr>
                        <a:t>es pequeña</a:t>
                      </a:r>
                      <a:r>
                        <a:rPr lang="en-GB" sz="2000" b="0" baseline="0" dirty="0" smtClean="0">
                          <a:solidFill>
                            <a:srgbClr val="002060"/>
                          </a:solidFill>
                          <a:latin typeface="Century Gothic" panose="020B0502020202020204" pitchFamily="34" charset="0"/>
                        </a:rPr>
                        <a:t>.</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2865752588"/>
                  </a:ext>
                </a:extLst>
              </a:tr>
              <a:tr h="442853">
                <a:tc vMerge="1">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endParaRPr lang="en-GB"/>
                    </a:p>
                  </a:txBody>
                  <a:tcPr/>
                </a:tc>
                <a:tc>
                  <a:txBody>
                    <a:bodyPr/>
                    <a:lstStyle/>
                    <a:p>
                      <a:r>
                        <a:rPr lang="en-GB" sz="2000" b="0" dirty="0" smtClean="0">
                          <a:solidFill>
                            <a:srgbClr val="002060"/>
                          </a:solidFill>
                          <a:latin typeface="Century Gothic" panose="020B0502020202020204" pitchFamily="34" charset="0"/>
                        </a:rPr>
                        <a:t>plaza </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646375748"/>
                  </a:ext>
                </a:extLst>
              </a:tr>
              <a:tr h="442853">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latin typeface="Century Gothic" panose="020B0502020202020204" pitchFamily="34" charset="0"/>
                        </a:rPr>
                        <a:t>could be either</a:t>
                      </a: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996307647"/>
                  </a:ext>
                </a:extLst>
              </a:tr>
              <a:tr h="442853">
                <a:tc rowSpan="3">
                  <a:txBody>
                    <a:bodyPr/>
                    <a:lstStyle/>
                    <a:p>
                      <a:pPr algn="ctr"/>
                      <a:r>
                        <a:rPr lang="en-GB" sz="2000" b="1" dirty="0" smtClean="0">
                          <a:solidFill>
                            <a:srgbClr val="002060"/>
                          </a:solidFill>
                          <a:latin typeface="Century Gothic" panose="020B0502020202020204" pitchFamily="34" charset="0"/>
                        </a:rPr>
                        <a:t>8</a:t>
                      </a:r>
                      <a:endParaRPr lang="en-GB" sz="2000" b="1" dirty="0">
                        <a:solidFill>
                          <a:srgbClr val="002060"/>
                        </a:solidFill>
                        <a:latin typeface="Century Gothic" panose="020B0502020202020204" pitchFamily="34" charset="0"/>
                      </a:endParaRPr>
                    </a:p>
                  </a:txBody>
                  <a:tcPr anchor="ctr">
                    <a:solidFill>
                      <a:srgbClr val="FDEFE3"/>
                    </a:solidFill>
                  </a:tcPr>
                </a:tc>
                <a:tc rowSpan="3">
                  <a:txBody>
                    <a:bodyPr/>
                    <a:lstStyle/>
                    <a:p>
                      <a:pPr algn="ctr"/>
                      <a:r>
                        <a:rPr lang="en-GB" sz="2000" b="0" dirty="0" smtClean="0">
                          <a:solidFill>
                            <a:srgbClr val="002060"/>
                          </a:solidFill>
                          <a:latin typeface="Century Gothic" panose="020B0502020202020204" pitchFamily="34" charset="0"/>
                        </a:rPr>
                        <a:t>La</a:t>
                      </a:r>
                      <a:endParaRPr lang="en-GB" sz="2000" b="0" dirty="0">
                        <a:solidFill>
                          <a:srgbClr val="002060"/>
                        </a:solidFill>
                        <a:latin typeface="Century Gothic" panose="020B0502020202020204" pitchFamily="34" charset="0"/>
                      </a:endParaRPr>
                    </a:p>
                  </a:txBody>
                  <a:tcPr anchor="ctr">
                    <a:solidFill>
                      <a:srgbClr val="FDEFE3"/>
                    </a:solidFill>
                  </a:tcPr>
                </a:tc>
                <a:tc>
                  <a:txBody>
                    <a:bodyPr/>
                    <a:lstStyle/>
                    <a:p>
                      <a:r>
                        <a:rPr lang="en-GB" sz="2000" b="0" dirty="0" smtClean="0">
                          <a:solidFill>
                            <a:srgbClr val="002060"/>
                          </a:solidFill>
                          <a:latin typeface="Century Gothic" panose="020B0502020202020204" pitchFamily="34" charset="0"/>
                        </a:rPr>
                        <a:t>tienda de música</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rowSpan="3">
                  <a:txBody>
                    <a:bodyPr/>
                    <a:lstStyle/>
                    <a:p>
                      <a:r>
                        <a:rPr lang="en-GB" sz="2000" b="0" dirty="0" smtClean="0">
                          <a:solidFill>
                            <a:srgbClr val="002060"/>
                          </a:solidFill>
                          <a:latin typeface="Century Gothic" panose="020B0502020202020204" pitchFamily="34" charset="0"/>
                        </a:rPr>
                        <a:t>está entre una casa y un bar.</a:t>
                      </a:r>
                      <a:endParaRPr lang="en-GB" sz="2000" b="0"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2589582004"/>
                  </a:ext>
                </a:extLst>
              </a:tr>
              <a:tr h="442853">
                <a:tc vMerge="1">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endParaRPr lang="en-GB"/>
                    </a:p>
                  </a:txBody>
                  <a:tcPr/>
                </a:tc>
                <a:tc>
                  <a:txBody>
                    <a:bodyPr/>
                    <a:lstStyle/>
                    <a:p>
                      <a:r>
                        <a:rPr lang="en-GB" sz="2000" b="0" dirty="0" err="1" smtClean="0">
                          <a:solidFill>
                            <a:srgbClr val="002060"/>
                          </a:solidFill>
                          <a:latin typeface="Century Gothic" panose="020B0502020202020204" pitchFamily="34" charset="0"/>
                        </a:rPr>
                        <a:t>centro</a:t>
                      </a:r>
                      <a:r>
                        <a:rPr lang="en-GB" sz="2000" b="0" dirty="0" smtClean="0">
                          <a:solidFill>
                            <a:srgbClr val="002060"/>
                          </a:solidFill>
                          <a:latin typeface="Century Gothic" panose="020B0502020202020204" pitchFamily="34" charset="0"/>
                        </a:rPr>
                        <a:t> de </a:t>
                      </a:r>
                      <a:r>
                        <a:rPr lang="en-GB" sz="2000" b="0" dirty="0" err="1" smtClean="0">
                          <a:solidFill>
                            <a:srgbClr val="002060"/>
                          </a:solidFill>
                          <a:latin typeface="Century Gothic" panose="020B0502020202020204" pitchFamily="34" charset="0"/>
                        </a:rPr>
                        <a:t>cultura</a:t>
                      </a:r>
                      <a:endParaRPr lang="en-GB" sz="2000" b="0" dirty="0">
                        <a:solidFill>
                          <a:srgbClr val="002060"/>
                        </a:solidFill>
                        <a:latin typeface="Century Gothic" panose="020B0502020202020204" pitchFamily="34" charset="0"/>
                      </a:endParaRPr>
                    </a:p>
                  </a:txBody>
                  <a:tcPr>
                    <a:solidFill>
                      <a:srgbClr val="FDEFE3"/>
                    </a:solidFill>
                  </a:tcPr>
                </a:tc>
                <a:tc>
                  <a:txBody>
                    <a:bodyPr/>
                    <a:lstStyle/>
                    <a:p>
                      <a:endParaRPr lang="en-GB" sz="2000" b="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306386367"/>
                  </a:ext>
                </a:extLst>
              </a:tr>
              <a:tr h="442853">
                <a:tc vMerge="1">
                  <a:txBody>
                    <a:bodyPr/>
                    <a:lstStyle/>
                    <a:p>
                      <a:pPr algn="ctr"/>
                      <a:endParaRPr lang="en-GB" sz="2800" dirty="0">
                        <a:solidFill>
                          <a:srgbClr val="002060"/>
                        </a:solidFill>
                        <a:latin typeface="Century Gothic" panose="020B0502020202020204" pitchFamily="34" charset="0"/>
                      </a:endParaRPr>
                    </a:p>
                  </a:txBody>
                  <a:tcPr anchor="ctr">
                    <a:solidFill>
                      <a:srgbClr val="FDEFE3"/>
                    </a:solidFill>
                  </a:tcPr>
                </a:tc>
                <a:tc vMerge="1">
                  <a:txBody>
                    <a:bodyPr/>
                    <a:lstStyle/>
                    <a:p>
                      <a:pPr algn="ctr"/>
                      <a:endParaRPr lang="en-GB" sz="2400" dirty="0">
                        <a:solidFill>
                          <a:srgbClr val="002060"/>
                        </a:solidFill>
                        <a:latin typeface="Century Gothic" panose="020B0502020202020204" pitchFamily="34" charset="0"/>
                      </a:endParaRPr>
                    </a:p>
                  </a:txBody>
                  <a:tcPr anchor="ctr">
                    <a:solidFill>
                      <a:srgbClr val="FDEF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latin typeface="Century Gothic" panose="020B0502020202020204" pitchFamily="34" charset="0"/>
                        </a:rPr>
                        <a:t>could be either</a:t>
                      </a:r>
                    </a:p>
                  </a:txBody>
                  <a:tcPr>
                    <a:solidFill>
                      <a:srgbClr val="FDEFE3"/>
                    </a:solidFill>
                  </a:tcPr>
                </a:tc>
                <a:tc>
                  <a:txBody>
                    <a:bodyPr/>
                    <a:lstStyle/>
                    <a:p>
                      <a:endParaRPr lang="en-GB" sz="2000" dirty="0">
                        <a:solidFill>
                          <a:srgbClr val="002060"/>
                        </a:solidFill>
                        <a:latin typeface="Century Gothic" panose="020B0502020202020204" pitchFamily="34" charset="0"/>
                      </a:endParaRPr>
                    </a:p>
                  </a:txBody>
                  <a:tcPr>
                    <a:solidFill>
                      <a:srgbClr val="FDEFE3"/>
                    </a:solidFill>
                  </a:tcPr>
                </a:tc>
                <a:tc vMerge="1">
                  <a:txBody>
                    <a:bodyPr/>
                    <a:lstStyle/>
                    <a:p>
                      <a:endParaRPr lang="en-GB" dirty="0">
                        <a:solidFill>
                          <a:srgbClr val="002060"/>
                        </a:solidFill>
                        <a:latin typeface="Century Gothic" panose="020B0502020202020204" pitchFamily="34" charset="0"/>
                      </a:endParaRPr>
                    </a:p>
                  </a:txBody>
                  <a:tcPr anchor="ctr">
                    <a:solidFill>
                      <a:srgbClr val="FDEFE3"/>
                    </a:solidFill>
                  </a:tcPr>
                </a:tc>
                <a:extLst>
                  <a:ext uri="{0D108BD9-81ED-4DB2-BD59-A6C34878D82A}">
                    <a16:rowId xmlns:a16="http://schemas.microsoft.com/office/drawing/2014/main" val="4089812765"/>
                  </a:ext>
                </a:extLst>
              </a:tr>
            </a:tbl>
          </a:graphicData>
        </a:graphic>
      </p:graphicFrame>
      <p:pic>
        <p:nvPicPr>
          <p:cNvPr id="1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830" y="177362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830" y="21866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830" y="442204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830" y="4862093"/>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1381014" y="-8995"/>
            <a:ext cx="780058"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307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6659" y="178841"/>
            <a:ext cx="41285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¿Cómo se dice en inglés?</a:t>
            </a:r>
            <a:endPar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300475" y="886528"/>
            <a:ext cx="110805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1. The theatre is far (away).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p:cNvSpPr txBox="1"/>
          <p:nvPr/>
        </p:nvSpPr>
        <p:spPr>
          <a:xfrm>
            <a:off x="300476" y="1915141"/>
            <a:ext cx="5236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2</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art shop is expensive.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p:cNvSpPr txBox="1"/>
          <p:nvPr/>
        </p:nvSpPr>
        <p:spPr>
          <a:xfrm>
            <a:off x="300475" y="2949268"/>
            <a:ext cx="96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3. The market is pretty and cheap.</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p:cNvSpPr txBox="1"/>
          <p:nvPr/>
        </p:nvSpPr>
        <p:spPr>
          <a:xfrm>
            <a:off x="646661" y="1339872"/>
            <a:ext cx="3228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El teatro está lejos.</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6" name="TextBox 15"/>
          <p:cNvSpPr txBox="1"/>
          <p:nvPr/>
        </p:nvSpPr>
        <p:spPr>
          <a:xfrm>
            <a:off x="646661" y="2348178"/>
            <a:ext cx="48905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La tienda de arte es cara. </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7" name="TextBox 16"/>
          <p:cNvSpPr txBox="1"/>
          <p:nvPr/>
        </p:nvSpPr>
        <p:spPr>
          <a:xfrm>
            <a:off x="646661" y="3382305"/>
            <a:ext cx="5548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El mercado es bonito y barato.</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8" name="TextBox 17"/>
          <p:cNvSpPr txBox="1"/>
          <p:nvPr/>
        </p:nvSpPr>
        <p:spPr>
          <a:xfrm>
            <a:off x="300477" y="3973557"/>
            <a:ext cx="38143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4. The city is small.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p:cNvSpPr txBox="1"/>
          <p:nvPr/>
        </p:nvSpPr>
        <p:spPr>
          <a:xfrm>
            <a:off x="646661" y="4465531"/>
            <a:ext cx="38681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La ciudad es pequeña.</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0" name="Rounded Rectangle 19"/>
          <p:cNvSpPr/>
          <p:nvPr/>
        </p:nvSpPr>
        <p:spPr>
          <a:xfrm>
            <a:off x="739815" y="852834"/>
            <a:ext cx="377503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ounded Rectangle 20"/>
          <p:cNvSpPr/>
          <p:nvPr/>
        </p:nvSpPr>
        <p:spPr>
          <a:xfrm>
            <a:off x="739815" y="2914799"/>
            <a:ext cx="517961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ounded Rectangle 21"/>
          <p:cNvSpPr/>
          <p:nvPr/>
        </p:nvSpPr>
        <p:spPr>
          <a:xfrm>
            <a:off x="739815" y="1849520"/>
            <a:ext cx="377503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TextBox 23"/>
          <p:cNvSpPr txBox="1"/>
          <p:nvPr/>
        </p:nvSpPr>
        <p:spPr>
          <a:xfrm>
            <a:off x="300475" y="5017349"/>
            <a:ext cx="78420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5. The music shop is between a house and a bar.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p:cNvSpPr txBox="1"/>
          <p:nvPr/>
        </p:nvSpPr>
        <p:spPr>
          <a:xfrm>
            <a:off x="646659" y="5479014"/>
            <a:ext cx="89327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La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tienda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de </a:t>
            </a:r>
            <a:r>
              <a:rPr kumimoji="0" lang="en-GB"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música</a:t>
            </a:r>
            <a:r>
              <a:rPr kumimoji="0" lang="en-GB"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está entre una casa y un bar.</a:t>
            </a:r>
            <a:endParaRPr kumimoji="0" lang="en-GB" sz="24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6" name="Rounded Rectangle 25"/>
          <p:cNvSpPr/>
          <p:nvPr/>
        </p:nvSpPr>
        <p:spPr>
          <a:xfrm>
            <a:off x="706835" y="3952913"/>
            <a:ext cx="258500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Rounded Rectangle 26"/>
          <p:cNvSpPr/>
          <p:nvPr/>
        </p:nvSpPr>
        <p:spPr>
          <a:xfrm>
            <a:off x="11381014" y="-8995"/>
            <a:ext cx="780058"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8" name="Rounded Rectangle 27"/>
          <p:cNvSpPr/>
          <p:nvPr/>
        </p:nvSpPr>
        <p:spPr>
          <a:xfrm>
            <a:off x="739815" y="4997846"/>
            <a:ext cx="708338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21404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0" grpId="0" animBg="1"/>
      <p:bldP spid="21" grpId="0" animBg="1"/>
      <p:bldP spid="22"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6226" y="639905"/>
          <a:ext cx="3155634" cy="5682547"/>
        </p:xfrm>
        <a:graphic>
          <a:graphicData uri="http://schemas.openxmlformats.org/drawingml/2006/table">
            <a:tbl>
              <a:tblPr firstRow="1" bandRow="1">
                <a:tableStyleId>{8A107856-5554-42FB-B03E-39F5DBC370BA}</a:tableStyleId>
              </a:tblPr>
              <a:tblGrid>
                <a:gridCol w="961074">
                  <a:extLst>
                    <a:ext uri="{9D8B030D-6E8A-4147-A177-3AD203B41FA5}">
                      <a16:colId xmlns:a16="http://schemas.microsoft.com/office/drawing/2014/main" val="3826511760"/>
                    </a:ext>
                  </a:extLst>
                </a:gridCol>
                <a:gridCol w="948690">
                  <a:extLst>
                    <a:ext uri="{9D8B030D-6E8A-4147-A177-3AD203B41FA5}">
                      <a16:colId xmlns:a16="http://schemas.microsoft.com/office/drawing/2014/main" val="2766133930"/>
                    </a:ext>
                  </a:extLst>
                </a:gridCol>
                <a:gridCol w="1245870">
                  <a:extLst>
                    <a:ext uri="{9D8B030D-6E8A-4147-A177-3AD203B41FA5}">
                      <a16:colId xmlns:a16="http://schemas.microsoft.com/office/drawing/2014/main" val="1055200239"/>
                    </a:ext>
                  </a:extLst>
                </a:gridCol>
              </a:tblGrid>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el</a:t>
                      </a:r>
                      <a:endParaRPr lang="en-GB" sz="2000" b="1"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la</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extLst>
                  <a:ext uri="{0D108BD9-81ED-4DB2-BD59-A6C34878D82A}">
                    <a16:rowId xmlns:a16="http://schemas.microsoft.com/office/drawing/2014/main" val="4179238503"/>
                  </a:ext>
                </a:extLst>
              </a:tr>
              <a:tr h="558595">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0210">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5" name="Action Button: Custom 4">
            <a:hlinkClick r:id="" action="ppaction://noaction" highlightClick="1">
              <a:snd r:embed="rId3" name="el ... es barato.wav"/>
            </a:hlinkClick>
          </p:cNvPr>
          <p:cNvSpPr/>
          <p:nvPr/>
        </p:nvSpPr>
        <p:spPr>
          <a:xfrm>
            <a:off x="557770" y="122837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5">
            <a:hlinkClick r:id="" action="ppaction://noaction" highlightClick="1">
              <a:snd r:embed="rId4" name="La ___ está lejos.wav"/>
            </a:hlinkClick>
          </p:cNvPr>
          <p:cNvSpPr/>
          <p:nvPr/>
        </p:nvSpPr>
        <p:spPr>
          <a:xfrm>
            <a:off x="557769" y="1779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6">
            <a:hlinkClick r:id="" action="ppaction://noaction" highlightClick="1">
              <a:snd r:embed="rId5" name="El ___ es caro.wav"/>
            </a:hlinkClick>
          </p:cNvPr>
          <p:cNvSpPr/>
          <p:nvPr/>
        </p:nvSpPr>
        <p:spPr>
          <a:xfrm>
            <a:off x="544608" y="23008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7">
            <a:hlinkClick r:id="" action="ppaction://noaction" highlightClick="1">
              <a:snd r:embed="rId6" name="La ____ es fea.wav"/>
            </a:hlinkClick>
          </p:cNvPr>
          <p:cNvSpPr/>
          <p:nvPr/>
        </p:nvSpPr>
        <p:spPr>
          <a:xfrm>
            <a:off x="557769" y="282392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8">
            <a:hlinkClick r:id="" action="ppaction://noaction" highlightClick="1">
              <a:snd r:embed="rId7" name="La ____ es buena.wav"/>
            </a:hlinkClick>
          </p:cNvPr>
          <p:cNvSpPr/>
          <p:nvPr/>
        </p:nvSpPr>
        <p:spPr>
          <a:xfrm>
            <a:off x="544607" y="332650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9">
            <a:hlinkClick r:id="" action="ppaction://noaction" highlightClick="1">
              <a:snd r:embed="rId8" name="La ____ es bonita.wav"/>
            </a:hlinkClick>
          </p:cNvPr>
          <p:cNvSpPr/>
          <p:nvPr/>
        </p:nvSpPr>
        <p:spPr>
          <a:xfrm>
            <a:off x="544607" y="384955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1" name="Action Button: Custom 10">
            <a:hlinkClick r:id="" action="ppaction://noaction" highlightClick="1">
              <a:snd r:embed="rId9" name="La -_____ es simpática.wav"/>
            </a:hlinkClick>
          </p:cNvPr>
          <p:cNvSpPr/>
          <p:nvPr/>
        </p:nvSpPr>
        <p:spPr>
          <a:xfrm>
            <a:off x="544606" y="434690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2" name="Action Button: Custom 11">
            <a:hlinkClick r:id="" action="ppaction://noaction" highlightClick="1">
              <a:snd r:embed="rId10" name="El _____ es bajo.wav"/>
            </a:hlinkClick>
          </p:cNvPr>
          <p:cNvSpPr/>
          <p:nvPr/>
        </p:nvSpPr>
        <p:spPr>
          <a:xfrm>
            <a:off x="544606" y="487382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3" name="Action Button: Custom 12">
            <a:hlinkClick r:id="" action="ppaction://noaction" highlightClick="1">
              <a:snd r:embed="rId11" name="La _______ está cerca.wav"/>
            </a:hlinkClick>
          </p:cNvPr>
          <p:cNvSpPr/>
          <p:nvPr/>
        </p:nvSpPr>
        <p:spPr>
          <a:xfrm>
            <a:off x="544606" y="53939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14" name="Action Button: Custom 13">
            <a:hlinkClick r:id="" action="ppaction://noaction" highlightClick="1">
              <a:snd r:embed="rId12" name="El _____ es guapo.wav"/>
            </a:hlinkClick>
          </p:cNvPr>
          <p:cNvSpPr/>
          <p:nvPr/>
        </p:nvSpPr>
        <p:spPr>
          <a:xfrm>
            <a:off x="544605" y="587979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4602" y="5821343"/>
            <a:ext cx="522871" cy="544657"/>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52466" y="5281705"/>
            <a:ext cx="522871" cy="544657"/>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39497" y="1144355"/>
            <a:ext cx="522871" cy="544657"/>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9691" y="3208849"/>
            <a:ext cx="522871" cy="544657"/>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3664" y="1667738"/>
            <a:ext cx="522871" cy="544657"/>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39497" y="2188677"/>
            <a:ext cx="522871" cy="544657"/>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3181" y="4298163"/>
            <a:ext cx="522871" cy="544657"/>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6707" y="2733334"/>
            <a:ext cx="522871" cy="544657"/>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3664" y="3753506"/>
            <a:ext cx="522871" cy="544657"/>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74346" y="4761622"/>
            <a:ext cx="522871" cy="544657"/>
          </a:xfrm>
          <a:prstGeom prst="rect">
            <a:avLst/>
          </a:prstGeom>
        </p:spPr>
      </p:pic>
      <p:graphicFrame>
        <p:nvGraphicFramePr>
          <p:cNvPr id="25" name="Table 24"/>
          <p:cNvGraphicFramePr>
            <a:graphicFrameLocks noGrp="1"/>
          </p:cNvGraphicFramePr>
          <p:nvPr>
            <p:extLst/>
          </p:nvPr>
        </p:nvGraphicFramePr>
        <p:xfrm>
          <a:off x="3547583" y="639905"/>
          <a:ext cx="8501230" cy="5663427"/>
        </p:xfrm>
        <a:graphic>
          <a:graphicData uri="http://schemas.openxmlformats.org/drawingml/2006/table">
            <a:tbl>
              <a:tblPr firstRow="1" bandRow="1">
                <a:tableStyleId>{8A107856-5554-42FB-B03E-39F5DBC370BA}</a:tableStyleId>
              </a:tblPr>
              <a:tblGrid>
                <a:gridCol w="2369816">
                  <a:extLst>
                    <a:ext uri="{9D8B030D-6E8A-4147-A177-3AD203B41FA5}">
                      <a16:colId xmlns:a16="http://schemas.microsoft.com/office/drawing/2014/main" val="3826511760"/>
                    </a:ext>
                  </a:extLst>
                </a:gridCol>
                <a:gridCol w="2593084">
                  <a:extLst>
                    <a:ext uri="{9D8B030D-6E8A-4147-A177-3AD203B41FA5}">
                      <a16:colId xmlns:a16="http://schemas.microsoft.com/office/drawing/2014/main" val="2766133930"/>
                    </a:ext>
                  </a:extLst>
                </a:gridCol>
                <a:gridCol w="3538330">
                  <a:extLst>
                    <a:ext uri="{9D8B030D-6E8A-4147-A177-3AD203B41FA5}">
                      <a16:colId xmlns:a16="http://schemas.microsoft.com/office/drawing/2014/main" val="1055200239"/>
                    </a:ext>
                  </a:extLst>
                </a:gridCol>
              </a:tblGrid>
              <a:tr h="526129">
                <a:tc gridSpan="2">
                  <a:txBody>
                    <a:bodyPr/>
                    <a:lstStyle/>
                    <a:p>
                      <a:pPr algn="ctr"/>
                      <a:r>
                        <a:rPr lang="en-GB" sz="1800" b="1" baseline="0" dirty="0" smtClean="0">
                          <a:solidFill>
                            <a:srgbClr val="002060"/>
                          </a:solidFill>
                          <a:latin typeface="Century Gothic" panose="020B0502020202020204" pitchFamily="34" charset="0"/>
                        </a:rPr>
                        <a:t>la palabra correcta</a:t>
                      </a:r>
                      <a:endParaRPr lang="en-GB" sz="1800" b="1" dirty="0">
                        <a:solidFill>
                          <a:srgbClr val="002060"/>
                        </a:solidFill>
                        <a:latin typeface="Century Gothic" panose="020B0502020202020204" pitchFamily="34" charset="0"/>
                      </a:endParaRPr>
                    </a:p>
                  </a:txBody>
                  <a:tcPr anchor="ctr"/>
                </a:tc>
                <a:tc hMerge="1">
                  <a:txBody>
                    <a:bodyPr/>
                    <a:lstStyle/>
                    <a:p>
                      <a:pPr algn="ctr"/>
                      <a:endParaRPr lang="en-GB" sz="2000" b="0" dirty="0">
                        <a:solidFill>
                          <a:srgbClr val="002060"/>
                        </a:solidFill>
                        <a:latin typeface="Century Gothic" panose="020B0502020202020204" pitchFamily="34" charset="0"/>
                      </a:endParaRPr>
                    </a:p>
                  </a:txBody>
                  <a:tcPr anchor="ctr"/>
                </a:tc>
                <a:tc>
                  <a:txBody>
                    <a:bodyPr/>
                    <a:lstStyle/>
                    <a:p>
                      <a:pPr algn="ctr"/>
                      <a:r>
                        <a:rPr lang="en-GB" sz="1800" b="1" dirty="0" err="1" smtClean="0">
                          <a:solidFill>
                            <a:srgbClr val="002060"/>
                          </a:solidFill>
                          <a:latin typeface="Century Gothic" panose="020B0502020202020204" pitchFamily="34" charset="0"/>
                        </a:rPr>
                        <a:t>información</a:t>
                      </a:r>
                      <a:r>
                        <a:rPr lang="en-GB" sz="1800" b="1" dirty="0" smtClean="0">
                          <a:solidFill>
                            <a:srgbClr val="002060"/>
                          </a:solidFill>
                          <a:latin typeface="Century Gothic" panose="020B0502020202020204" pitchFamily="34" charset="0"/>
                        </a:rPr>
                        <a:t> extra (en inglés)</a:t>
                      </a:r>
                      <a:endParaRPr lang="en-GB" sz="18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495364">
                <a:tc>
                  <a:txBody>
                    <a:bodyPr/>
                    <a:lstStyle/>
                    <a:p>
                      <a:pPr algn="ctr"/>
                      <a:r>
                        <a:rPr lang="en-GB" sz="2000" b="0" dirty="0" smtClean="0">
                          <a:solidFill>
                            <a:srgbClr val="002060"/>
                          </a:solidFill>
                          <a:latin typeface="Century Gothic" panose="020B0502020202020204" pitchFamily="34" charset="0"/>
                        </a:rPr>
                        <a:t>plaza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mercado</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495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teatro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iglesia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extLst>
                  <a:ext uri="{0D108BD9-81ED-4DB2-BD59-A6C34878D82A}">
                    <a16:rowId xmlns:a16="http://schemas.microsoft.com/office/drawing/2014/main" val="4179238503"/>
                  </a:ext>
                </a:extLst>
              </a:tr>
              <a:tr h="586438">
                <a:tc>
                  <a:txBody>
                    <a:bodyPr/>
                    <a:lstStyle/>
                    <a:p>
                      <a:pPr algn="ctr"/>
                      <a:r>
                        <a:rPr lang="en-GB" sz="2000" b="0" dirty="0" smtClean="0">
                          <a:solidFill>
                            <a:srgbClr val="002060"/>
                          </a:solidFill>
                          <a:latin typeface="Century Gothic" panose="020B0502020202020204" pitchFamily="34" charset="0"/>
                        </a:rPr>
                        <a:t>museo</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tienda de arte</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4350">
                <a:tc>
                  <a:txBody>
                    <a:bodyPr/>
                    <a:lstStyle/>
                    <a:p>
                      <a:pPr algn="ctr"/>
                      <a:r>
                        <a:rPr lang="en-GB" sz="2000" b="0" dirty="0" smtClean="0">
                          <a:solidFill>
                            <a:srgbClr val="002060"/>
                          </a:solidFill>
                          <a:latin typeface="Century Gothic" panose="020B0502020202020204" pitchFamily="34" charset="0"/>
                        </a:rPr>
                        <a:t>escuela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centro</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i="0" dirty="0" smtClean="0">
                          <a:solidFill>
                            <a:srgbClr val="002060"/>
                          </a:solidFill>
                          <a:latin typeface="Century Gothic" panose="020B0502020202020204" pitchFamily="34" charset="0"/>
                        </a:rPr>
                        <a:t>  </a:t>
                      </a:r>
                      <a:endParaRPr lang="en-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495364">
                <a:tc>
                  <a:txBody>
                    <a:bodyPr/>
                    <a:lstStyle/>
                    <a:p>
                      <a:pPr algn="ctr"/>
                      <a:r>
                        <a:rPr lang="en-GB" sz="2000" b="0" dirty="0" smtClean="0">
                          <a:solidFill>
                            <a:srgbClr val="002060"/>
                          </a:solidFill>
                          <a:latin typeface="Century Gothic" panose="020B0502020202020204" pitchFamily="34" charset="0"/>
                        </a:rPr>
                        <a:t>banco</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tienda de música</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21906">
                <a:tc>
                  <a:txBody>
                    <a:bodyPr/>
                    <a:lstStyle/>
                    <a:p>
                      <a:pPr algn="ctr"/>
                      <a:r>
                        <a:rPr lang="en-GB" sz="2000" b="0" dirty="0" smtClean="0">
                          <a:solidFill>
                            <a:srgbClr val="002060"/>
                          </a:solidFill>
                          <a:latin typeface="Century Gothic" panose="020B0502020202020204" pitchFamily="34" charset="0"/>
                        </a:rPr>
                        <a:t>ciudad</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monumento</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495364">
                <a:tc>
                  <a:txBody>
                    <a:bodyPr/>
                    <a:lstStyle/>
                    <a:p>
                      <a:pPr algn="ctr"/>
                      <a:r>
                        <a:rPr lang="en-GB" sz="2000" b="0" dirty="0" smtClean="0">
                          <a:solidFill>
                            <a:srgbClr val="002060"/>
                          </a:solidFill>
                          <a:latin typeface="Century Gothic" panose="020B0502020202020204" pitchFamily="34" charset="0"/>
                        </a:rPr>
                        <a:t>chico</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err="1" smtClean="0">
                          <a:solidFill>
                            <a:srgbClr val="002060"/>
                          </a:solidFill>
                          <a:latin typeface="Century Gothic" panose="020B0502020202020204" pitchFamily="34" charset="0"/>
                        </a:rPr>
                        <a:t>chica</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44766">
                <a:tc>
                  <a:txBody>
                    <a:bodyPr/>
                    <a:lstStyle/>
                    <a:p>
                      <a:pPr algn="ctr"/>
                      <a:r>
                        <a:rPr lang="en-GB" sz="2000" b="0" dirty="0" err="1" smtClean="0">
                          <a:solidFill>
                            <a:srgbClr val="002060"/>
                          </a:solidFill>
                          <a:latin typeface="Century Gothic" panose="020B0502020202020204" pitchFamily="34" charset="0"/>
                        </a:rPr>
                        <a:t>directora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director</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493018">
                <a:tc>
                  <a:txBody>
                    <a:bodyPr/>
                    <a:lstStyle/>
                    <a:p>
                      <a:pPr algn="ctr"/>
                      <a:r>
                        <a:rPr lang="en-GB" sz="2000" b="0" dirty="0" err="1" smtClean="0">
                          <a:solidFill>
                            <a:srgbClr val="002060"/>
                          </a:solidFill>
                          <a:latin typeface="Century Gothic" panose="020B0502020202020204" pitchFamily="34" charset="0"/>
                        </a:rPr>
                        <a:t>autora</a:t>
                      </a:r>
                      <a:endParaRPr lang="en-GB" sz="20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err="1" smtClean="0">
                          <a:solidFill>
                            <a:srgbClr val="002060"/>
                          </a:solidFill>
                          <a:latin typeface="Century Gothic" panose="020B0502020202020204" pitchFamily="34" charset="0"/>
                        </a:rPr>
                        <a:t>autor</a:t>
                      </a:r>
                      <a:endParaRPr lang="en-GB" sz="2000" b="0" dirty="0" smtClean="0">
                        <a:solidFill>
                          <a:srgbClr val="002060"/>
                        </a:solidFill>
                        <a:latin typeface="Century Gothic" panose="020B0502020202020204" pitchFamily="34" charset="0"/>
                      </a:endParaRPr>
                    </a:p>
                  </a:txBody>
                  <a:tcPr anchor="ctr"/>
                </a:tc>
                <a:tc>
                  <a:txBody>
                    <a:bodyPr/>
                    <a:lstStyle/>
                    <a:p>
                      <a:pPr algn="ct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495364">
                <a:tc>
                  <a:txBody>
                    <a:bodyPr/>
                    <a:lstStyle/>
                    <a:p>
                      <a:pPr algn="ctr"/>
                      <a:r>
                        <a:rPr lang="en-GB" sz="2000" b="0" dirty="0" err="1" smtClean="0">
                          <a:solidFill>
                            <a:srgbClr val="002060"/>
                          </a:solidFill>
                          <a:latin typeface="Century Gothic" panose="020B0502020202020204" pitchFamily="34" charset="0"/>
                        </a:rPr>
                        <a:t>profesora</a:t>
                      </a:r>
                      <a:endParaRPr lang="en-GB" sz="2000" b="0" dirty="0">
                        <a:solidFill>
                          <a:srgbClr val="002060"/>
                        </a:solidFill>
                        <a:latin typeface="Century Gothic" panose="020B0502020202020204" pitchFamily="34" charset="0"/>
                      </a:endParaRPr>
                    </a:p>
                  </a:txBody>
                  <a:tcPr anchor="ctr"/>
                </a:tc>
                <a:tc>
                  <a:txBody>
                    <a:bodyPr/>
                    <a:lstStyle/>
                    <a:p>
                      <a:pPr algn="ctr"/>
                      <a:r>
                        <a:rPr lang="en-GB" sz="2000" b="0" dirty="0" smtClean="0">
                          <a:solidFill>
                            <a:srgbClr val="002060"/>
                          </a:solidFill>
                          <a:latin typeface="Century Gothic" panose="020B0502020202020204" pitchFamily="34" charset="0"/>
                        </a:rPr>
                        <a:t>profesor</a:t>
                      </a:r>
                      <a:endParaRPr lang="en-GB" sz="2000" b="0" dirty="0">
                        <a:solidFill>
                          <a:srgbClr val="002060"/>
                        </a:solidFill>
                        <a:latin typeface="Century Gothic" panose="020B0502020202020204" pitchFamily="34" charset="0"/>
                      </a:endParaRPr>
                    </a:p>
                  </a:txBody>
                  <a:tcPr anchor="ctr"/>
                </a:tc>
                <a:tc>
                  <a:txBody>
                    <a:bodyPr/>
                    <a:lstStyle/>
                    <a:p>
                      <a:pPr algn="ctr"/>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26" name="Rounded Rectangle 25"/>
          <p:cNvSpPr/>
          <p:nvPr/>
        </p:nvSpPr>
        <p:spPr>
          <a:xfrm>
            <a:off x="10801350" y="-8995"/>
            <a:ext cx="135972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7" name="Oval 26"/>
          <p:cNvSpPr/>
          <p:nvPr/>
        </p:nvSpPr>
        <p:spPr>
          <a:xfrm>
            <a:off x="6538268" y="1144355"/>
            <a:ext cx="1626254"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TextBox 31"/>
          <p:cNvSpPr txBox="1"/>
          <p:nvPr/>
        </p:nvSpPr>
        <p:spPr>
          <a:xfrm>
            <a:off x="0" y="10370"/>
            <a:ext cx="85675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Amanda describe unos lugares y a unas personas.</a:t>
            </a:r>
            <a:endPar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p:cNvSpPr txBox="1"/>
          <p:nvPr/>
        </p:nvSpPr>
        <p:spPr>
          <a:xfrm>
            <a:off x="9864445" y="1228991"/>
            <a:ext cx="1201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cheap</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p:cNvSpPr txBox="1"/>
          <p:nvPr/>
        </p:nvSpPr>
        <p:spPr>
          <a:xfrm>
            <a:off x="9967876" y="1696922"/>
            <a:ext cx="7306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far</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p:cNvSpPr txBox="1"/>
          <p:nvPr/>
        </p:nvSpPr>
        <p:spPr>
          <a:xfrm>
            <a:off x="9636448" y="2221022"/>
            <a:ext cx="16434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expensive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9865961" y="2783993"/>
            <a:ext cx="935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ugly</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p:cNvSpPr txBox="1"/>
          <p:nvPr/>
        </p:nvSpPr>
        <p:spPr>
          <a:xfrm>
            <a:off x="9784518" y="3282412"/>
            <a:ext cx="935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good</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9874869" y="3770256"/>
            <a:ext cx="12880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pretty</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p:cNvSpPr txBox="1"/>
          <p:nvPr/>
        </p:nvSpPr>
        <p:spPr>
          <a:xfrm>
            <a:off x="9970534" y="4298163"/>
            <a:ext cx="830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nice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p:cNvSpPr txBox="1"/>
          <p:nvPr/>
        </p:nvSpPr>
        <p:spPr>
          <a:xfrm>
            <a:off x="9963009" y="4807324"/>
            <a:ext cx="830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short</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p:cNvSpPr txBox="1"/>
          <p:nvPr/>
        </p:nvSpPr>
        <p:spPr>
          <a:xfrm>
            <a:off x="9970534" y="5353978"/>
            <a:ext cx="1347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near</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p:cNvSpPr txBox="1"/>
          <p:nvPr/>
        </p:nvSpPr>
        <p:spPr>
          <a:xfrm>
            <a:off x="9529969" y="5846989"/>
            <a:ext cx="19778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good-looking</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Oval 43"/>
          <p:cNvSpPr/>
          <p:nvPr/>
        </p:nvSpPr>
        <p:spPr>
          <a:xfrm>
            <a:off x="6538268" y="1665294"/>
            <a:ext cx="1383321"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Oval 44"/>
          <p:cNvSpPr/>
          <p:nvPr/>
        </p:nvSpPr>
        <p:spPr>
          <a:xfrm>
            <a:off x="3983156" y="2188677"/>
            <a:ext cx="1472619"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Oval 45"/>
          <p:cNvSpPr/>
          <p:nvPr/>
        </p:nvSpPr>
        <p:spPr>
          <a:xfrm>
            <a:off x="3983156" y="2733334"/>
            <a:ext cx="1516903"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Oval 46"/>
          <p:cNvSpPr/>
          <p:nvPr/>
        </p:nvSpPr>
        <p:spPr>
          <a:xfrm>
            <a:off x="5910021" y="3248653"/>
            <a:ext cx="2538240" cy="5527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8" name="Oval 47"/>
          <p:cNvSpPr/>
          <p:nvPr/>
        </p:nvSpPr>
        <p:spPr>
          <a:xfrm>
            <a:off x="4110345" y="3753506"/>
            <a:ext cx="1262524"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Oval 49"/>
          <p:cNvSpPr/>
          <p:nvPr/>
        </p:nvSpPr>
        <p:spPr>
          <a:xfrm>
            <a:off x="6637338" y="4266200"/>
            <a:ext cx="1185179"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1" name="Oval 50"/>
          <p:cNvSpPr/>
          <p:nvPr/>
        </p:nvSpPr>
        <p:spPr>
          <a:xfrm>
            <a:off x="6574456" y="4762401"/>
            <a:ext cx="1347133"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2" name="Oval 51"/>
          <p:cNvSpPr/>
          <p:nvPr/>
        </p:nvSpPr>
        <p:spPr>
          <a:xfrm>
            <a:off x="4107109" y="5323606"/>
            <a:ext cx="1347133"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3" name="Oval 52"/>
          <p:cNvSpPr/>
          <p:nvPr/>
        </p:nvSpPr>
        <p:spPr>
          <a:xfrm>
            <a:off x="6548569" y="5821343"/>
            <a:ext cx="1347133" cy="5233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548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7" grpId="0" animBg="1"/>
      <p:bldP spid="32" grpId="0"/>
      <p:bldP spid="33" grpId="0"/>
      <p:bldP spid="34" grpId="0"/>
      <p:bldP spid="35" grpId="0"/>
      <p:bldP spid="36" grpId="0"/>
      <p:bldP spid="37" grpId="0"/>
      <p:bldP spid="38" grpId="0"/>
      <p:bldP spid="39" grpId="0"/>
      <p:bldP spid="40" grpId="0"/>
      <p:bldP spid="41" grpId="0"/>
      <p:bldP spid="42" grpId="0"/>
      <p:bldP spid="44" grpId="0" animBg="1"/>
      <p:bldP spid="45" grpId="0" animBg="1"/>
      <p:bldP spid="46" grpId="0" animBg="1"/>
      <p:bldP spid="47" grpId="0" animBg="1"/>
      <p:bldP spid="48" grpId="0" animBg="1"/>
      <p:bldP spid="50" grpId="0" animBg="1"/>
      <p:bldP spid="51" grpId="0" animBg="1"/>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19500" y="39838"/>
            <a:ext cx="2228050"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hablar / 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4994001" y="401376"/>
            <a:ext cx="20745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En parejas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355198" y="904525"/>
            <a:ext cx="17878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Persona A:</a:t>
            </a:r>
            <a:endPar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1174857" y="2118962"/>
            <a:ext cx="93597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Say it in Spanish, but do not say the word that is crossed out.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1074161" y="4010352"/>
            <a:ext cx="9127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 to your partner.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Their sentence </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will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 missing </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noun. </a:t>
            </a:r>
          </a:p>
        </p:txBody>
      </p:sp>
      <p:sp>
        <p:nvSpPr>
          <p:cNvPr id="16" name="TextBox 15"/>
          <p:cNvSpPr txBox="1"/>
          <p:nvPr/>
        </p:nvSpPr>
        <p:spPr>
          <a:xfrm>
            <a:off x="1174857" y="1454132"/>
            <a:ext cx="64260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Read the sentence on your prompt card.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p:cNvSpPr txBox="1"/>
          <p:nvPr/>
        </p:nvSpPr>
        <p:spPr>
          <a:xfrm>
            <a:off x="466726" y="3269620"/>
            <a:ext cx="1733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Persona B:</a:t>
            </a:r>
            <a:endPar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p:txBody>
      </p:sp>
      <p:sp>
        <p:nvSpPr>
          <p:cNvPr id="20" name="TextBox 19"/>
          <p:cNvSpPr txBox="1"/>
          <p:nvPr/>
        </p:nvSpPr>
        <p:spPr>
          <a:xfrm>
            <a:off x="1074161" y="4623443"/>
            <a:ext cx="102605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Look at the picture card and decide which noun must be missing.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p:cNvSpPr txBox="1"/>
          <p:nvPr/>
        </p:nvSpPr>
        <p:spPr>
          <a:xfrm>
            <a:off x="1074161" y="5294268"/>
            <a:ext cx="75364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Write the sentence, including the missing noun.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042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6" grpId="0"/>
      <p:bldP spid="18"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7011006" y="865575"/>
            <a:ext cx="4699000" cy="1382667"/>
          </a:xfrm>
          <a:prstGeom prst="wedgeEllipseCallout">
            <a:avLst>
              <a:gd name="adj1" fmla="val -112213"/>
              <a:gd name="adj2" fmla="val -4969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El ............ es barato.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extBox 4"/>
          <p:cNvSpPr txBox="1"/>
          <p:nvPr/>
        </p:nvSpPr>
        <p:spPr>
          <a:xfrm>
            <a:off x="1169012" y="615296"/>
            <a:ext cx="44413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Persona A (habla):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1169012" y="1177396"/>
            <a:ext cx="3955437" cy="74295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TextBox 10"/>
          <p:cNvSpPr txBox="1"/>
          <p:nvPr/>
        </p:nvSpPr>
        <p:spPr>
          <a:xfrm>
            <a:off x="1036569" y="3282947"/>
            <a:ext cx="58782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Persona B (escribe):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ectangle 15"/>
          <p:cNvSpPr/>
          <p:nvPr/>
        </p:nvSpPr>
        <p:spPr>
          <a:xfrm>
            <a:off x="1398495" y="1326075"/>
            <a:ext cx="349647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r>
              <a:rPr kumimoji="0" lang="en-GB" sz="24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market</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cheap.</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5043712" y="217685"/>
            <a:ext cx="44413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a:t>
            </a:r>
            <a:r>
              <a:rPr kumimoji="0" lang="en-GB" sz="28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ejemplo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8" name="Picture 2" descr="vegetable stand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637"/>
          <a:stretch/>
        </p:blipFill>
        <p:spPr bwMode="auto">
          <a:xfrm>
            <a:off x="4158298" y="3847379"/>
            <a:ext cx="2191545" cy="18857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9" name="Picture 4" descr="gray concrete chu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012" y="3847379"/>
            <a:ext cx="2779207" cy="1853730"/>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238998" y="5046015"/>
            <a:ext cx="582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1" name="TextBox 20"/>
          <p:cNvSpPr txBox="1"/>
          <p:nvPr/>
        </p:nvSpPr>
        <p:spPr>
          <a:xfrm>
            <a:off x="7099300" y="4921345"/>
            <a:ext cx="45224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a:t>
            </a:r>
            <a:r>
              <a:rPr kumimoji="0" lang="en-GB" sz="32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mercado</a:t>
            </a: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 es barato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3" name="Cloud Callout 22"/>
          <p:cNvSpPr/>
          <p:nvPr/>
        </p:nvSpPr>
        <p:spPr>
          <a:xfrm>
            <a:off x="6914856" y="2491044"/>
            <a:ext cx="4706856" cy="2187498"/>
          </a:xfrm>
          <a:prstGeom prst="cloudCallout">
            <a:avLst>
              <a:gd name="adj1" fmla="val -58009"/>
              <a:gd name="adj2" fmla="val 2549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¿Mercado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 iglesia</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000" b="1" i="0" u="sng"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el</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mercado’</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3350" y="3513779"/>
            <a:ext cx="522871" cy="544657"/>
          </a:xfrm>
          <a:prstGeom prst="rect">
            <a:avLst/>
          </a:prstGeom>
        </p:spPr>
      </p:pic>
    </p:spTree>
    <p:extLst>
      <p:ext uri="{BB962C8B-B14F-4D97-AF65-F5344CB8AC3E}">
        <p14:creationId xmlns:p14="http://schemas.microsoft.com/office/powerpoint/2010/main" val="11490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1" grpId="0"/>
      <p:bldP spid="16" grpId="0"/>
      <p:bldP spid="20" grpId="0"/>
      <p:bldP spid="21"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669" y="439886"/>
            <a:ext cx="8219661" cy="2677656"/>
          </a:xfrm>
          <a:prstGeom prst="rect">
            <a:avLst/>
          </a:prstGeom>
          <a:noFill/>
          <a:ln w="57150">
            <a:solidFill>
              <a:schemeClr val="accent5"/>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square</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ugly.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market</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cheap.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church</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famous.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theatre</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is good.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shop</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expensive.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boy</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good-looking.</a:t>
            </a:r>
          </a:p>
        </p:txBody>
      </p:sp>
      <p:sp>
        <p:nvSpPr>
          <p:cNvPr id="5" name="TextBox 4"/>
          <p:cNvSpPr txBox="1"/>
          <p:nvPr/>
        </p:nvSpPr>
        <p:spPr>
          <a:xfrm>
            <a:off x="0" y="-4093"/>
            <a:ext cx="2002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Persona A</a:t>
            </a:r>
            <a:endParaRPr kumimoji="0" lang="en-GB"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 name="TextBox 5"/>
          <p:cNvSpPr txBox="1"/>
          <p:nvPr/>
        </p:nvSpPr>
        <p:spPr>
          <a:xfrm>
            <a:off x="-1" y="3192190"/>
            <a:ext cx="2002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Persona B</a:t>
            </a:r>
            <a:endParaRPr kumimoji="0" lang="en-GB"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271669" y="3561522"/>
            <a:ext cx="8219661" cy="2677656"/>
          </a:xfrm>
          <a:prstGeom prst="rect">
            <a:avLst/>
          </a:prstGeom>
          <a:noFill/>
          <a:ln w="57150">
            <a:solidFill>
              <a:schemeClr val="accent5"/>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museum</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cheap.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market</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good.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church</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ugly.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city</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expensive.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bank</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famous.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t>
            </a:r>
            <a:r>
              <a:rPr kumimoji="0" lang="en-GB" sz="2800" b="0" i="0" u="none" strike="sng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girl</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is good-looking</a:t>
            </a:r>
            <a:r>
              <a:rPr kumimoji="0" lang="en-GB"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551697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commercial structures during day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98" y="144998"/>
            <a:ext cx="2556576" cy="17052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6" name="Picture 2" descr="vegetable stand phot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637"/>
          <a:stretch/>
        </p:blipFill>
        <p:spPr bwMode="auto">
          <a:xfrm>
            <a:off x="3523970" y="2048298"/>
            <a:ext cx="2228704" cy="19176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9565" y="97634"/>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1.</a:t>
            </a:r>
          </a:p>
        </p:txBody>
      </p:sp>
      <p:sp>
        <p:nvSpPr>
          <p:cNvPr id="88" name="TextBox 87"/>
          <p:cNvSpPr txBox="1"/>
          <p:nvPr/>
        </p:nvSpPr>
        <p:spPr>
          <a:xfrm>
            <a:off x="0" y="2585730"/>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0066"/>
                </a:solidFill>
                <a:effectLst/>
                <a:uLnTx/>
                <a:uFillTx/>
                <a:latin typeface="Century Gothic" panose="020B0502020202020204" pitchFamily="34" charset="0"/>
                <a:ea typeface="+mn-ea"/>
                <a:cs typeface="+mn-cs"/>
              </a:rPr>
              <a:t>2.</a:t>
            </a:r>
            <a:endPar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89" name="TextBox 88"/>
          <p:cNvSpPr txBox="1"/>
          <p:nvPr/>
        </p:nvSpPr>
        <p:spPr>
          <a:xfrm>
            <a:off x="0" y="4338330"/>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0066"/>
                </a:solidFill>
                <a:effectLst/>
                <a:uLnTx/>
                <a:uFillTx/>
                <a:latin typeface="Century Gothic" panose="020B0502020202020204" pitchFamily="34" charset="0"/>
                <a:ea typeface="+mn-ea"/>
                <a:cs typeface="+mn-cs"/>
              </a:rPr>
              <a:t>3.</a:t>
            </a:r>
            <a:endPar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pic>
        <p:nvPicPr>
          <p:cNvPr id="90" name="Picture 4" descr="gray concrete chur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753" y="4200264"/>
            <a:ext cx="2963421" cy="1976601"/>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881173" y="118930"/>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0066"/>
                </a:solidFill>
                <a:effectLst/>
                <a:uLnTx/>
                <a:uFillTx/>
                <a:latin typeface="Century Gothic" panose="020B0502020202020204" pitchFamily="34" charset="0"/>
                <a:ea typeface="+mn-ea"/>
                <a:cs typeface="+mn-cs"/>
              </a:rPr>
              <a:t>4.</a:t>
            </a:r>
            <a:endPar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92" name="TextBox 91"/>
          <p:cNvSpPr txBox="1"/>
          <p:nvPr/>
        </p:nvSpPr>
        <p:spPr>
          <a:xfrm>
            <a:off x="5900738" y="2607026"/>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0066"/>
                </a:solidFill>
                <a:effectLst/>
                <a:uLnTx/>
                <a:uFillTx/>
                <a:latin typeface="Century Gothic" panose="020B0502020202020204" pitchFamily="34" charset="0"/>
                <a:ea typeface="+mn-ea"/>
                <a:cs typeface="+mn-cs"/>
              </a:rPr>
              <a:t>5.</a:t>
            </a:r>
            <a:endPar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93" name="TextBox 92"/>
          <p:cNvSpPr txBox="1"/>
          <p:nvPr/>
        </p:nvSpPr>
        <p:spPr>
          <a:xfrm>
            <a:off x="5993503" y="4447052"/>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0066"/>
                </a:solidFill>
                <a:effectLst/>
                <a:uLnTx/>
                <a:uFillTx/>
                <a:latin typeface="Century Gothic" panose="020B0502020202020204" pitchFamily="34" charset="0"/>
                <a:ea typeface="+mn-ea"/>
                <a:cs typeface="+mn-cs"/>
              </a:rPr>
              <a:t>6.</a:t>
            </a:r>
            <a:endPar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pic>
        <p:nvPicPr>
          <p:cNvPr id="94" name="Picture 2" descr="gray and blue Open sign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86" b="4306"/>
          <a:stretch/>
        </p:blipFill>
        <p:spPr bwMode="auto">
          <a:xfrm>
            <a:off x="8619475" y="2369681"/>
            <a:ext cx="3342594" cy="1904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5" name="Picture 2" descr="red curtain st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6178" y="70740"/>
            <a:ext cx="2656460" cy="2002971"/>
          </a:xfrm>
          <a:prstGeom prst="rect">
            <a:avLst/>
          </a:prstGeom>
          <a:ln w="5715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6" name="Picture 2" descr="aerial photograph of city buildings"/>
          <p:cNvPicPr>
            <a:picLocks noChangeAspect="1" noChangeArrowheads="1"/>
          </p:cNvPicPr>
          <p:nvPr/>
        </p:nvPicPr>
        <p:blipFill rotWithShape="1">
          <a:blip r:embed="rId8">
            <a:extLst>
              <a:ext uri="{28A0092B-C50C-407E-A947-70E740481C1C}">
                <a14:useLocalDpi xmlns:a14="http://schemas.microsoft.com/office/drawing/2010/main" val="0"/>
              </a:ext>
            </a:extLst>
          </a:blip>
          <a:srcRect r="66678" b="50450"/>
          <a:stretch/>
        </p:blipFill>
        <p:spPr bwMode="auto">
          <a:xfrm>
            <a:off x="6404320" y="2332213"/>
            <a:ext cx="1995388" cy="197909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 name="Picture 2" descr="woman sitting on floo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327" t="8081" r="12233" b="12341"/>
          <a:stretch/>
        </p:blipFill>
        <p:spPr bwMode="auto">
          <a:xfrm>
            <a:off x="3037239" y="144998"/>
            <a:ext cx="2565736" cy="17052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4" name="Picture 2" descr="man and woman sitting on chai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670" y="2051680"/>
            <a:ext cx="3054299" cy="18997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5" name="Picture 2" descr="people walking on gray concrete roa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4645"/>
          <a:stretch/>
        </p:blipFill>
        <p:spPr bwMode="auto">
          <a:xfrm>
            <a:off x="3523970" y="4184081"/>
            <a:ext cx="2287275" cy="199263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7" name="TextBox 106"/>
          <p:cNvSpPr txBox="1"/>
          <p:nvPr/>
        </p:nvSpPr>
        <p:spPr>
          <a:xfrm rot="21387067">
            <a:off x="4517325" y="5705995"/>
            <a:ext cx="1748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centre</a:t>
            </a: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30" name="Picture 6" descr="Empire State Buildi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24133"/>
          <a:stretch/>
        </p:blipFill>
        <p:spPr bwMode="auto">
          <a:xfrm>
            <a:off x="6404321" y="38351"/>
            <a:ext cx="2819168" cy="209207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1" name="TextBox 110"/>
          <p:cNvSpPr txBox="1"/>
          <p:nvPr/>
        </p:nvSpPr>
        <p:spPr>
          <a:xfrm rot="21387067">
            <a:off x="7345115" y="26563"/>
            <a:ext cx="1748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city</a:t>
            </a: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32" name="Picture 8" descr="man wearing blue white stripe shirt leaning on the w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61070" y="4548960"/>
            <a:ext cx="2633503" cy="17565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woman wearing black knitted ca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18261" y="4521832"/>
            <a:ext cx="2664164" cy="177699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42298" y="144998"/>
            <a:ext cx="397499"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1" name="Rectangle 30"/>
          <p:cNvSpPr/>
          <p:nvPr/>
        </p:nvSpPr>
        <p:spPr>
          <a:xfrm>
            <a:off x="3020155" y="118930"/>
            <a:ext cx="380814"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2" name="Rectangle 31"/>
          <p:cNvSpPr/>
          <p:nvPr/>
        </p:nvSpPr>
        <p:spPr>
          <a:xfrm>
            <a:off x="342298" y="2030873"/>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3" name="Rectangle 32"/>
          <p:cNvSpPr/>
          <p:nvPr/>
        </p:nvSpPr>
        <p:spPr>
          <a:xfrm>
            <a:off x="3493734" y="2019727"/>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4" name="Rectangle 33"/>
          <p:cNvSpPr/>
          <p:nvPr/>
        </p:nvSpPr>
        <p:spPr>
          <a:xfrm>
            <a:off x="374754" y="4185639"/>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5" name="Rectangle 34"/>
          <p:cNvSpPr/>
          <p:nvPr/>
        </p:nvSpPr>
        <p:spPr>
          <a:xfrm>
            <a:off x="3522999" y="4159425"/>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6" name="Rectangle 35"/>
          <p:cNvSpPr/>
          <p:nvPr/>
        </p:nvSpPr>
        <p:spPr>
          <a:xfrm>
            <a:off x="6392087" y="38351"/>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7" name="Rectangle 36"/>
          <p:cNvSpPr/>
          <p:nvPr/>
        </p:nvSpPr>
        <p:spPr>
          <a:xfrm>
            <a:off x="9404971" y="60400"/>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8" name="Rectangle 37"/>
          <p:cNvSpPr/>
          <p:nvPr/>
        </p:nvSpPr>
        <p:spPr>
          <a:xfrm>
            <a:off x="6375055" y="2330482"/>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39" name="Rectangle 38"/>
          <p:cNvSpPr/>
          <p:nvPr/>
        </p:nvSpPr>
        <p:spPr>
          <a:xfrm>
            <a:off x="8576315" y="2330482"/>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0" name="Rectangle 39"/>
          <p:cNvSpPr/>
          <p:nvPr/>
        </p:nvSpPr>
        <p:spPr>
          <a:xfrm>
            <a:off x="6338791" y="4521832"/>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1" name="Rectangle 40"/>
          <p:cNvSpPr/>
          <p:nvPr/>
        </p:nvSpPr>
        <p:spPr>
          <a:xfrm>
            <a:off x="9127215" y="4505632"/>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endPar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0111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377" y="303220"/>
            <a:ext cx="59842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Escucha. Escribe las 6 frases.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624633" y="1696675"/>
            <a:ext cx="101087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 name="TextBox 5"/>
          <p:cNvSpPr txBox="1"/>
          <p:nvPr/>
        </p:nvSpPr>
        <p:spPr>
          <a:xfrm>
            <a:off x="624633" y="2410651"/>
            <a:ext cx="6052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624633" y="3155216"/>
            <a:ext cx="6300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8" name="TextBox 7"/>
          <p:cNvSpPr txBox="1"/>
          <p:nvPr/>
        </p:nvSpPr>
        <p:spPr>
          <a:xfrm>
            <a:off x="624633" y="3823031"/>
            <a:ext cx="53547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______________________.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624633" y="4597077"/>
            <a:ext cx="582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Rounded Rectangle 9"/>
          <p:cNvSpPr/>
          <p:nvPr/>
        </p:nvSpPr>
        <p:spPr>
          <a:xfrm>
            <a:off x="10971890" y="5870646"/>
            <a:ext cx="111500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p:cNvSpPr txBox="1"/>
          <p:nvPr/>
        </p:nvSpPr>
        <p:spPr>
          <a:xfrm>
            <a:off x="1390580" y="1615231"/>
            <a:ext cx="33253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La plaza es fea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3" name="TextBox 12"/>
          <p:cNvSpPr txBox="1"/>
          <p:nvPr/>
        </p:nvSpPr>
        <p:spPr>
          <a:xfrm>
            <a:off x="1390580" y="2339947"/>
            <a:ext cx="51650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mercado es barato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4" name="TextBox 13"/>
          <p:cNvSpPr txBox="1"/>
          <p:nvPr/>
        </p:nvSpPr>
        <p:spPr>
          <a:xfrm>
            <a:off x="1389623" y="4511076"/>
            <a:ext cx="49120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La tienda es cara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6" name="TextBox 15"/>
          <p:cNvSpPr txBox="1"/>
          <p:nvPr/>
        </p:nvSpPr>
        <p:spPr>
          <a:xfrm>
            <a:off x="1393983" y="3050096"/>
            <a:ext cx="42638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La iglesia es famosa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5" name="TextBox 24"/>
          <p:cNvSpPr txBox="1"/>
          <p:nvPr/>
        </p:nvSpPr>
        <p:spPr>
          <a:xfrm>
            <a:off x="1389623" y="3743300"/>
            <a:ext cx="45224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teatro es bueno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6" name="TextBox 25"/>
          <p:cNvSpPr txBox="1"/>
          <p:nvPr/>
        </p:nvSpPr>
        <p:spPr>
          <a:xfrm>
            <a:off x="624633" y="5285871"/>
            <a:ext cx="55975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6) ______________________.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9" name="TextBox 28"/>
          <p:cNvSpPr txBox="1"/>
          <p:nvPr/>
        </p:nvSpPr>
        <p:spPr>
          <a:xfrm>
            <a:off x="1389623" y="5243831"/>
            <a:ext cx="53414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chico </a:t>
            </a: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guapo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972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25"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47554"/>
            <a:ext cx="12191999" cy="1325563"/>
          </a:xfrm>
        </p:spPr>
        <p:txBody>
          <a:bodyPr>
            <a:normAutofit/>
          </a:bodyPr>
          <a:lstStyle/>
          <a:p>
            <a:r>
              <a:rPr lang="en-GB" sz="2400" b="1" dirty="0" smtClean="0">
                <a:solidFill>
                  <a:prstClr val="white"/>
                </a:solidFill>
                <a:latin typeface="Century Gothic" panose="020B0502020202020204" pitchFamily="34" charset="0"/>
              </a:rPr>
              <a:t>Talking about the location of things </a:t>
            </a:r>
            <a:br>
              <a:rPr lang="en-GB" sz="2400" b="1" dirty="0" smtClean="0">
                <a:solidFill>
                  <a:prstClr val="white"/>
                </a:solidFill>
                <a:latin typeface="Century Gothic" panose="020B0502020202020204" pitchFamily="34" charset="0"/>
              </a:rPr>
            </a:br>
            <a:r>
              <a:rPr lang="en-GB" sz="2400" dirty="0">
                <a:solidFill>
                  <a:prstClr val="white"/>
                </a:solidFill>
                <a:latin typeface="Century Gothic" panose="020B0502020202020204" pitchFamily="34" charset="0"/>
              </a:rPr>
              <a:t>Using the definite articles ‘el’ and ‘la</a:t>
            </a:r>
            <a:r>
              <a:rPr lang="en-GB" sz="2400" dirty="0" smtClean="0">
                <a:solidFill>
                  <a:prstClr val="white"/>
                </a:solidFill>
                <a:latin typeface="Century Gothic" panose="020B0502020202020204" pitchFamily="34" charset="0"/>
              </a:rPr>
              <a:t>’</a:t>
            </a:r>
            <a:endParaRPr lang="en-GB" sz="2600" b="1" dirty="0">
              <a:solidFill>
                <a:schemeClr val="bg1"/>
              </a:solidFill>
            </a:endParaRPr>
          </a:p>
        </p:txBody>
      </p:sp>
      <p:sp>
        <p:nvSpPr>
          <p:cNvPr id="20" name="TextBox 19"/>
          <p:cNvSpPr txBox="1"/>
          <p:nvPr/>
        </p:nvSpPr>
        <p:spPr>
          <a:xfrm>
            <a:off x="347234" y="1184168"/>
            <a:ext cx="107677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All nouns have a gender in Spanish.</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p:cNvSpPr txBox="1"/>
          <p:nvPr/>
        </p:nvSpPr>
        <p:spPr>
          <a:xfrm>
            <a:off x="1432520" y="3967896"/>
            <a:ext cx="17599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banco</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p:cNvSpPr txBox="1"/>
          <p:nvPr/>
        </p:nvSpPr>
        <p:spPr>
          <a:xfrm>
            <a:off x="1444844" y="4667216"/>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teatro</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p:cNvSpPr txBox="1"/>
          <p:nvPr/>
        </p:nvSpPr>
        <p:spPr>
          <a:xfrm>
            <a:off x="1425978" y="5313313"/>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mercado</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p:cNvSpPr txBox="1"/>
          <p:nvPr/>
        </p:nvSpPr>
        <p:spPr>
          <a:xfrm>
            <a:off x="7235996" y="3984226"/>
            <a:ext cx="18517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iglesia</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p:cNvSpPr txBox="1"/>
          <p:nvPr/>
        </p:nvSpPr>
        <p:spPr>
          <a:xfrm>
            <a:off x="7210896" y="4719578"/>
            <a:ext cx="16734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tienda</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7257767" y="5393382"/>
            <a:ext cx="162658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plaza</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p:cNvSpPr txBox="1"/>
          <p:nvPr/>
        </p:nvSpPr>
        <p:spPr>
          <a:xfrm>
            <a:off x="747242" y="3955977"/>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el</a:t>
            </a:r>
            <a:endPar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p:cNvSpPr txBox="1"/>
          <p:nvPr/>
        </p:nvSpPr>
        <p:spPr>
          <a:xfrm>
            <a:off x="747242" y="4650045"/>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el</a:t>
            </a:r>
            <a:endPar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p:cNvSpPr txBox="1"/>
          <p:nvPr/>
        </p:nvSpPr>
        <p:spPr>
          <a:xfrm>
            <a:off x="751906" y="5320338"/>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el</a:t>
            </a:r>
            <a:endPar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p:cNvSpPr txBox="1"/>
          <p:nvPr/>
        </p:nvSpPr>
        <p:spPr>
          <a:xfrm>
            <a:off x="6290547" y="3992085"/>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a:t>
            </a:r>
            <a:endPar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p:cNvSpPr txBox="1"/>
          <p:nvPr/>
        </p:nvSpPr>
        <p:spPr>
          <a:xfrm>
            <a:off x="6290547" y="4713188"/>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a:t>
            </a:r>
            <a:endPar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p:cNvSpPr txBox="1"/>
          <p:nvPr/>
        </p:nvSpPr>
        <p:spPr>
          <a:xfrm>
            <a:off x="6306101" y="5376214"/>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a:t>
            </a:r>
            <a:endPar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3467584" y="3978096"/>
            <a:ext cx="25478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bank</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p:cNvSpPr txBox="1"/>
          <p:nvPr/>
        </p:nvSpPr>
        <p:spPr>
          <a:xfrm>
            <a:off x="3490175" y="4681504"/>
            <a:ext cx="23609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theatre</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3467584" y="5378361"/>
            <a:ext cx="320216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market</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p:cNvSpPr txBox="1"/>
          <p:nvPr/>
        </p:nvSpPr>
        <p:spPr>
          <a:xfrm>
            <a:off x="9339365" y="4018840"/>
            <a:ext cx="25324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church</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p:cNvSpPr txBox="1"/>
          <p:nvPr/>
        </p:nvSpPr>
        <p:spPr>
          <a:xfrm>
            <a:off x="9339364" y="4692644"/>
            <a:ext cx="23306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shop</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p:cNvSpPr txBox="1"/>
          <p:nvPr/>
        </p:nvSpPr>
        <p:spPr>
          <a:xfrm>
            <a:off x="9366145" y="5344189"/>
            <a:ext cx="23038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square</a:t>
            </a:r>
            <a:endParaRPr kumimoji="0" lang="en-GB"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p:cNvSpPr txBox="1"/>
          <p:nvPr/>
        </p:nvSpPr>
        <p:spPr>
          <a:xfrm>
            <a:off x="347234" y="2504973"/>
            <a:ext cx="120172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say ‘the’ before a noun, use ‘el’ or ‘la’.</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p:cNvSpPr txBox="1"/>
          <p:nvPr/>
        </p:nvSpPr>
        <p:spPr>
          <a:xfrm>
            <a:off x="747242" y="3320777"/>
            <a:ext cx="4500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Masculine nouns</a:t>
            </a:r>
            <a:endPar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377285" y="1799487"/>
            <a:ext cx="119872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Spanish has two genders: ____________ and ___________.</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p:cNvSpPr txBox="1"/>
          <p:nvPr/>
        </p:nvSpPr>
        <p:spPr>
          <a:xfrm>
            <a:off x="4925007" y="1695288"/>
            <a:ext cx="218736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masculine</a:t>
            </a:r>
            <a:endParaRPr kumimoji="0" lang="en-GB" sz="3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7" name="TextBox 46"/>
          <p:cNvSpPr txBox="1"/>
          <p:nvPr/>
        </p:nvSpPr>
        <p:spPr>
          <a:xfrm>
            <a:off x="8121381" y="1688312"/>
            <a:ext cx="218736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feminine</a:t>
            </a:r>
            <a:endParaRPr kumimoji="0" lang="en-GB" sz="3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8" name="TextBox 47"/>
          <p:cNvSpPr txBox="1"/>
          <p:nvPr/>
        </p:nvSpPr>
        <p:spPr>
          <a:xfrm>
            <a:off x="6290547" y="3366227"/>
            <a:ext cx="4500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Feminine nouns</a:t>
            </a:r>
            <a:endPar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913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24" grpId="0"/>
      <p:bldP spid="25" grpId="0"/>
      <p:bldP spid="27" grpId="0"/>
      <p:bldP spid="29" grpId="0"/>
      <p:bldP spid="30" grpId="0"/>
      <p:bldP spid="31" grpId="0"/>
      <p:bldP spid="32" grpId="0"/>
      <p:bldP spid="33" grpId="0"/>
      <p:bldP spid="34" grpId="0"/>
      <p:bldP spid="35" grpId="0"/>
      <p:bldP spid="36" grpId="0"/>
      <p:bldP spid="37" grpId="0"/>
      <p:bldP spid="38" grpId="0"/>
      <p:bldP spid="39" grpId="0"/>
      <p:bldP spid="40" grpId="0"/>
      <p:bldP spid="41" grpId="0"/>
      <p:bldP spid="43" grpId="0"/>
      <p:bldP spid="44" grpId="0"/>
      <p:bldP spid="45"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376" y="303220"/>
            <a:ext cx="597764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Persona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Escucha. Escribe las 6 frases.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624633" y="1696675"/>
            <a:ext cx="101087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 name="TextBox 5"/>
          <p:cNvSpPr txBox="1"/>
          <p:nvPr/>
        </p:nvSpPr>
        <p:spPr>
          <a:xfrm>
            <a:off x="624633" y="2410651"/>
            <a:ext cx="6052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624632" y="3155216"/>
            <a:ext cx="63857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8" name="TextBox 7"/>
          <p:cNvSpPr txBox="1"/>
          <p:nvPr/>
        </p:nvSpPr>
        <p:spPr>
          <a:xfrm>
            <a:off x="624633" y="3823031"/>
            <a:ext cx="53547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______________________.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624633" y="4597077"/>
            <a:ext cx="582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Rounded Rectangle 9"/>
          <p:cNvSpPr/>
          <p:nvPr/>
        </p:nvSpPr>
        <p:spPr>
          <a:xfrm>
            <a:off x="10971890" y="5870646"/>
            <a:ext cx="111500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p:cNvSpPr txBox="1"/>
          <p:nvPr/>
        </p:nvSpPr>
        <p:spPr>
          <a:xfrm>
            <a:off x="1390580" y="1615231"/>
            <a:ext cx="4514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museo es barato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6" name="TextBox 15"/>
          <p:cNvSpPr txBox="1"/>
          <p:nvPr/>
        </p:nvSpPr>
        <p:spPr>
          <a:xfrm>
            <a:off x="624633" y="5285871"/>
            <a:ext cx="55975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6) ______________________.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1390580" y="2275460"/>
            <a:ext cx="4514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mercado es bueno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8" name="TextBox 17"/>
          <p:cNvSpPr txBox="1"/>
          <p:nvPr/>
        </p:nvSpPr>
        <p:spPr>
          <a:xfrm>
            <a:off x="1390580" y="3040767"/>
            <a:ext cx="33972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La iglesia es fea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9" name="TextBox 18"/>
          <p:cNvSpPr txBox="1"/>
          <p:nvPr/>
        </p:nvSpPr>
        <p:spPr>
          <a:xfrm>
            <a:off x="1390580" y="3766399"/>
            <a:ext cx="4514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La ciudad es cara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0" name="TextBox 19"/>
          <p:cNvSpPr txBox="1"/>
          <p:nvPr/>
        </p:nvSpPr>
        <p:spPr>
          <a:xfrm>
            <a:off x="1369842" y="4513318"/>
            <a:ext cx="4514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 banco es famoso.  </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1" name="TextBox 20"/>
          <p:cNvSpPr txBox="1"/>
          <p:nvPr/>
        </p:nvSpPr>
        <p:spPr>
          <a:xfrm>
            <a:off x="1390580" y="5222381"/>
            <a:ext cx="4514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La </a:t>
            </a: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chica</a:t>
            </a: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guapa</a:t>
            </a: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446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65075" y="2669312"/>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plaza</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5" name="TextBox 4"/>
          <p:cNvSpPr txBox="1"/>
          <p:nvPr/>
        </p:nvSpPr>
        <p:spPr>
          <a:xfrm>
            <a:off x="6418201" y="4503761"/>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 name="TextBox 5"/>
          <p:cNvSpPr txBox="1"/>
          <p:nvPr/>
        </p:nvSpPr>
        <p:spPr>
          <a:xfrm>
            <a:off x="10217623" y="4503761"/>
            <a:ext cx="12601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9903728" y="4310893"/>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8" name="Picture 2" descr="commercial structures during day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 y="1684400"/>
            <a:ext cx="5657879" cy="377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an sitting on floor"/>
          <p:cNvPicPr>
            <a:picLocks noChangeAspect="1" noChangeArrowheads="1"/>
          </p:cNvPicPr>
          <p:nvPr/>
        </p:nvPicPr>
        <p:blipFill rotWithShape="1">
          <a:blip r:embed="rId3">
            <a:extLst>
              <a:ext uri="{28A0092B-C50C-407E-A947-70E740481C1C}">
                <a14:useLocalDpi xmlns:a14="http://schemas.microsoft.com/office/drawing/2010/main" val="0"/>
              </a:ext>
            </a:extLst>
          </a:blip>
          <a:srcRect l="11327" t="8081" r="12233" b="12341"/>
          <a:stretch/>
        </p:blipFill>
        <p:spPr bwMode="auto">
          <a:xfrm>
            <a:off x="822960" y="1565909"/>
            <a:ext cx="5091664" cy="3509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5075" y="2669312"/>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museo</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165075"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6946711" y="3927608"/>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9505819"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994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ray concrete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 y="1291590"/>
            <a:ext cx="5777834" cy="38538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5075" y="2669312"/>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iglesia</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7165075"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8" name="Oval 7"/>
          <p:cNvSpPr/>
          <p:nvPr/>
        </p:nvSpPr>
        <p:spPr>
          <a:xfrm>
            <a:off x="9164131" y="3956950"/>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extBox 8"/>
          <p:cNvSpPr txBox="1"/>
          <p:nvPr/>
        </p:nvSpPr>
        <p:spPr>
          <a:xfrm>
            <a:off x="9505819"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8010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y and blue Open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 y="1280160"/>
            <a:ext cx="5692151" cy="37966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5075" y="2669312"/>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tienda</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165075"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9164131" y="3956950"/>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9505819"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7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erial photograph of city build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76" y="1428750"/>
            <a:ext cx="5537924" cy="3693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5075" y="2669312"/>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banco</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165075"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6946711" y="3975233"/>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9505819"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366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egetable stand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145" y="388620"/>
            <a:ext cx="381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13565" y="2394992"/>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mercado</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165075"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6946711" y="3975233"/>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9505819" y="41766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557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d curtain s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875699"/>
            <a:ext cx="6222365" cy="4691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41982" y="2262215"/>
            <a:ext cx="468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teatro</a:t>
            </a:r>
            <a:endParaRPr kumimoji="0" lang="es-CO"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728876" y="38337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Oval 6"/>
          <p:cNvSpPr/>
          <p:nvPr/>
        </p:nvSpPr>
        <p:spPr>
          <a:xfrm>
            <a:off x="7510512" y="3632333"/>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10069620" y="3833763"/>
            <a:ext cx="9962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la</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953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1067</Words>
  <Application>Microsoft Office PowerPoint</Application>
  <PresentationFormat>Widescreen</PresentationFormat>
  <Paragraphs>298</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Century Gothic</vt:lpstr>
      <vt:lpstr>Tw Cen MT</vt:lpstr>
      <vt:lpstr>Office Theme</vt:lpstr>
      <vt:lpstr>1_Office Theme</vt:lpstr>
      <vt:lpstr>PowerPoint Presentation</vt:lpstr>
      <vt:lpstr>Talking about the location of things  Using the definite articles ‘el’ and ‘la’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2</cp:revision>
  <dcterms:created xsi:type="dcterms:W3CDTF">2019-11-26T22:11:16Z</dcterms:created>
  <dcterms:modified xsi:type="dcterms:W3CDTF">2019-11-26T22:13:05Z</dcterms:modified>
</cp:coreProperties>
</file>