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490" r:id="rId2"/>
    <p:sldId id="498" r:id="rId3"/>
    <p:sldId id="496" r:id="rId4"/>
    <p:sldId id="823" r:id="rId5"/>
    <p:sldId id="800" r:id="rId6"/>
    <p:sldId id="804" r:id="rId7"/>
    <p:sldId id="839"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3838"/>
    <a:srgbClr val="FABD01"/>
    <a:srgbClr val="FFF5F5"/>
    <a:srgbClr val="1F3864"/>
    <a:srgbClr val="FF8AD8"/>
    <a:srgbClr val="536688"/>
    <a:srgbClr val="AE1518"/>
    <a:srgbClr val="514F4F"/>
    <a:srgbClr val="9437FF"/>
    <a:srgbClr val="0090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005" autoAdjust="0"/>
    <p:restoredTop sz="71350" autoAdjust="0"/>
  </p:normalViewPr>
  <p:slideViewPr>
    <p:cSldViewPr snapToGrid="0">
      <p:cViewPr varScale="1">
        <p:scale>
          <a:sx n="47" d="100"/>
          <a:sy n="47" d="100"/>
        </p:scale>
        <p:origin x="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FD7C4E-A99A-464F-881F-E7193E73E596}" type="datetimeFigureOut">
              <a:rPr lang="es-ES_tradnl" smtClean="0"/>
              <a:t>09/02/2023</a:t>
            </a:fld>
            <a:endParaRPr lang="es-ES_trad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F16B9A-6AB5-4F2C-B5AA-1FCE0982A6FE}" type="slidenum">
              <a:rPr lang="es-ES_tradnl" smtClean="0"/>
              <a:t>‹#›</a:t>
            </a:fld>
            <a:endParaRPr lang="es-ES_tradnl"/>
          </a:p>
        </p:txBody>
      </p:sp>
    </p:spTree>
    <p:extLst>
      <p:ext uri="{BB962C8B-B14F-4D97-AF65-F5344CB8AC3E}">
        <p14:creationId xmlns:p14="http://schemas.microsoft.com/office/powerpoint/2010/main" val="2637517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kern="1200" dirty="0">
                <a:solidFill>
                  <a:schemeClr val="tx1"/>
                </a:solidFill>
                <a:effectLst/>
                <a:latin typeface="+mn-lt"/>
                <a:ea typeface="+mn-ea"/>
                <a:cs typeface="+mn-cs"/>
              </a:rPr>
              <a:t>With thanks to Rachel Hawkes for her input on the lesson material and Jo Cairns for teacher feedback.</a:t>
            </a:r>
            <a:endParaRPr lang="en-GB" sz="1200" b="0" i="0" u="none" strike="noStrike" dirty="0">
              <a:solidFill>
                <a:schemeClr val="dk1"/>
              </a:solidFill>
              <a:latin typeface="Calibri"/>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333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2 minutes</a:t>
            </a:r>
            <a:endParaRPr lang="en-ES" b="1" dirty="0"/>
          </a:p>
          <a:p>
            <a:endParaRPr lang="en-ES" b="1" dirty="0"/>
          </a:p>
          <a:p>
            <a:r>
              <a:rPr lang="en-ES" b="1" dirty="0"/>
              <a:t>Aim:</a:t>
            </a:r>
            <a:r>
              <a:rPr lang="en-GB" b="1" dirty="0"/>
              <a:t> </a:t>
            </a:r>
            <a:r>
              <a:rPr lang="en-GB" b="0" dirty="0"/>
              <a:t>to introduce the </a:t>
            </a:r>
            <a:r>
              <a:rPr lang="en-US" sz="1200" dirty="0"/>
              <a:t>addition of 'y' in 3rd person singular </a:t>
            </a:r>
            <a:r>
              <a:rPr lang="en-US" sz="1200" dirty="0" err="1"/>
              <a:t>preterite</a:t>
            </a:r>
            <a:r>
              <a:rPr lang="en-US" sz="1200" dirty="0"/>
              <a:t> verbs</a:t>
            </a:r>
            <a:endParaRPr lang="en-ES" b="1" dirty="0"/>
          </a:p>
          <a:p>
            <a:endParaRPr lang="en-E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ES" b="1" dirty="0"/>
              <a:t>Procedure: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lang="en-US" b="0" dirty="0"/>
              <a:t>Click through the animation sequence to see the rule with examples</a:t>
            </a:r>
            <a:endParaRPr lang="en-US" b="0" baseline="0" dirty="0"/>
          </a:p>
          <a:p>
            <a:endParaRPr lang="en-ES" b="1" dirty="0"/>
          </a:p>
          <a:p>
            <a:endParaRPr lang="en-ES" b="1" dirty="0"/>
          </a:p>
        </p:txBody>
      </p:sp>
      <p:sp>
        <p:nvSpPr>
          <p:cNvPr id="4" name="Slide Number Placeholder 3"/>
          <p:cNvSpPr>
            <a:spLocks noGrp="1"/>
          </p:cNvSpPr>
          <p:nvPr>
            <p:ph type="sldNum" sz="quarter" idx="5"/>
          </p:nvPr>
        </p:nvSpPr>
        <p:spPr/>
        <p:txBody>
          <a:bodyPr/>
          <a:lstStyle/>
          <a:p>
            <a:fld id="{5EF16B9A-6AB5-4F2C-B5AA-1FCE0982A6FE}" type="slidenum">
              <a:rPr lang="es-ES_tradnl" smtClean="0"/>
              <a:t>2</a:t>
            </a:fld>
            <a:endParaRPr lang="es-ES_tradnl"/>
          </a:p>
        </p:txBody>
      </p:sp>
    </p:spTree>
    <p:extLst>
      <p:ext uri="{BB962C8B-B14F-4D97-AF65-F5344CB8AC3E}">
        <p14:creationId xmlns:p14="http://schemas.microsoft.com/office/powerpoint/2010/main" val="1303281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6 minutes</a:t>
            </a:r>
            <a:endParaRPr lang="en-ES" b="1" dirty="0"/>
          </a:p>
          <a:p>
            <a:endParaRPr lang="en-ES" b="1" dirty="0"/>
          </a:p>
          <a:p>
            <a:r>
              <a:rPr lang="en-ES" b="1" dirty="0"/>
              <a:t>Aim:</a:t>
            </a:r>
            <a:r>
              <a:rPr lang="en-GB" b="1" dirty="0"/>
              <a:t> </a:t>
            </a:r>
            <a:r>
              <a:rPr lang="en-GB" b="0" dirty="0"/>
              <a:t>to practice recognising 1</a:t>
            </a:r>
            <a:r>
              <a:rPr lang="en-GB" b="0" baseline="30000" dirty="0"/>
              <a:t>st</a:t>
            </a:r>
            <a:r>
              <a:rPr lang="en-GB" b="0" dirty="0"/>
              <a:t>, 2</a:t>
            </a:r>
            <a:r>
              <a:rPr lang="en-GB" b="0" baseline="30000" dirty="0"/>
              <a:t>nd</a:t>
            </a:r>
            <a:r>
              <a:rPr lang="en-GB" b="0" dirty="0"/>
              <a:t> and 3</a:t>
            </a:r>
            <a:r>
              <a:rPr lang="en-GB" b="0" baseline="30000" dirty="0"/>
              <a:t>rd</a:t>
            </a:r>
            <a:r>
              <a:rPr lang="en-GB" b="0" dirty="0"/>
              <a:t> person singular endings for the </a:t>
            </a:r>
            <a:r>
              <a:rPr lang="en-GB" b="0" dirty="0" err="1"/>
              <a:t>preterite</a:t>
            </a:r>
            <a:r>
              <a:rPr lang="en-GB" b="0" dirty="0"/>
              <a:t> and this week’s vocabulary.</a:t>
            </a:r>
            <a:endParaRPr lang="en-ES" b="1" dirty="0"/>
          </a:p>
          <a:p>
            <a:endParaRPr lang="en-ES" b="1" dirty="0"/>
          </a:p>
          <a:p>
            <a:r>
              <a:rPr lang="en-ES" b="1" dirty="0"/>
              <a:t>Procedure: </a:t>
            </a:r>
            <a:endParaRPr lang="en-GB" b="1" dirty="0"/>
          </a:p>
          <a:p>
            <a:pPr marL="228600" indent="-228600">
              <a:buAutoNum type="arabicPeriod"/>
            </a:pPr>
            <a:r>
              <a:rPr lang="en-GB" b="0" dirty="0"/>
              <a:t>Read the speech bubbles.</a:t>
            </a:r>
          </a:p>
          <a:p>
            <a:pPr marL="228600" indent="-228600">
              <a:buAutoNum type="arabicPeriod"/>
            </a:pPr>
            <a:r>
              <a:rPr lang="en-GB" b="0" dirty="0"/>
              <a:t>Use the vocabulary to match the bubble to the correct row on the table.</a:t>
            </a:r>
          </a:p>
          <a:p>
            <a:pPr marL="228600" indent="-228600">
              <a:buAutoNum type="arabicPeriod"/>
            </a:pPr>
            <a:r>
              <a:rPr lang="en-GB" b="0" dirty="0"/>
              <a:t>Look at the verb ending and tick the correct column to indicate who is the subject of the verb: </a:t>
            </a:r>
            <a:r>
              <a:rPr lang="en-GB" b="0" dirty="0" err="1"/>
              <a:t>yo</a:t>
            </a:r>
            <a:r>
              <a:rPr lang="en-GB" b="0" dirty="0"/>
              <a:t>, </a:t>
            </a:r>
            <a:r>
              <a:rPr lang="en-GB" b="0" dirty="0" err="1"/>
              <a:t>tú</a:t>
            </a:r>
            <a:r>
              <a:rPr lang="en-GB" b="0" dirty="0"/>
              <a:t>, or </a:t>
            </a:r>
            <a:r>
              <a:rPr lang="en-GB" b="0" dirty="0" err="1"/>
              <a:t>él</a:t>
            </a:r>
            <a:r>
              <a:rPr lang="en-GB" b="0" dirty="0"/>
              <a:t>/</a:t>
            </a:r>
            <a:r>
              <a:rPr lang="en-GB" b="0" dirty="0" err="1"/>
              <a:t>ella</a:t>
            </a:r>
            <a:r>
              <a:rPr lang="en-GB" b="0" dirty="0"/>
              <a:t>.</a:t>
            </a:r>
          </a:p>
          <a:p>
            <a:pPr marL="228600" indent="-228600">
              <a:buAutoNum type="arabicPeriod"/>
            </a:pPr>
            <a:r>
              <a:rPr lang="en-GB" b="0" dirty="0"/>
              <a:t>Click to reveal the answers.</a:t>
            </a:r>
            <a:endParaRPr lang="en-ES" b="1" dirty="0"/>
          </a:p>
          <a:p>
            <a:endParaRPr lang="en-ES" dirty="0"/>
          </a:p>
        </p:txBody>
      </p:sp>
      <p:sp>
        <p:nvSpPr>
          <p:cNvPr id="4" name="Slide Number Placeholder 3"/>
          <p:cNvSpPr>
            <a:spLocks noGrp="1"/>
          </p:cNvSpPr>
          <p:nvPr>
            <p:ph type="sldNum" sz="quarter" idx="5"/>
          </p:nvPr>
        </p:nvSpPr>
        <p:spPr/>
        <p:txBody>
          <a:bodyPr/>
          <a:lstStyle/>
          <a:p>
            <a:fld id="{5EF16B9A-6AB5-4F2C-B5AA-1FCE0982A6FE}" type="slidenum">
              <a:rPr lang="es-ES_tradnl" smtClean="0"/>
              <a:t>3</a:t>
            </a:fld>
            <a:endParaRPr lang="es-ES_tradnl"/>
          </a:p>
        </p:txBody>
      </p:sp>
    </p:spTree>
    <p:extLst>
      <p:ext uri="{BB962C8B-B14F-4D97-AF65-F5344CB8AC3E}">
        <p14:creationId xmlns:p14="http://schemas.microsoft.com/office/powerpoint/2010/main" val="1913044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2 minutes</a:t>
            </a:r>
            <a:endParaRPr lang="en-ES" b="1" dirty="0"/>
          </a:p>
          <a:p>
            <a:endParaRPr lang="en-ES" b="1" dirty="0"/>
          </a:p>
          <a:p>
            <a:r>
              <a:rPr lang="en-ES" b="1" dirty="0"/>
              <a:t>Aim:</a:t>
            </a:r>
            <a:r>
              <a:rPr lang="en-GB" b="1" dirty="0"/>
              <a:t> </a:t>
            </a:r>
            <a:r>
              <a:rPr lang="en-GB" b="0" dirty="0"/>
              <a:t>to introduce the </a:t>
            </a:r>
            <a:r>
              <a:rPr lang="en-US" sz="1200" dirty="0"/>
              <a:t>addition of 'y' in 3rd person singular </a:t>
            </a:r>
            <a:r>
              <a:rPr lang="en-US" sz="1200" dirty="0" err="1"/>
              <a:t>preterite</a:t>
            </a:r>
            <a:r>
              <a:rPr lang="en-US" sz="1200" dirty="0"/>
              <a:t> verbs</a:t>
            </a:r>
            <a:endParaRPr lang="en-ES" b="1" dirty="0"/>
          </a:p>
          <a:p>
            <a:endParaRPr lang="en-E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ES" b="1" dirty="0"/>
              <a:t>Procedure: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lang="en-US" b="0" dirty="0"/>
              <a:t>Click through the animation sequence to see the rule with examples</a:t>
            </a:r>
            <a:endParaRPr lang="en-US" b="0" baseline="0" dirty="0"/>
          </a:p>
          <a:p>
            <a:endParaRPr lang="en-ES" b="1" dirty="0"/>
          </a:p>
          <a:p>
            <a:endParaRPr lang="en-ES" b="1" dirty="0"/>
          </a:p>
        </p:txBody>
      </p:sp>
      <p:sp>
        <p:nvSpPr>
          <p:cNvPr id="4" name="Slide Number Placeholder 3"/>
          <p:cNvSpPr>
            <a:spLocks noGrp="1"/>
          </p:cNvSpPr>
          <p:nvPr>
            <p:ph type="sldNum" sz="quarter" idx="5"/>
          </p:nvPr>
        </p:nvSpPr>
        <p:spPr/>
        <p:txBody>
          <a:bodyPr/>
          <a:lstStyle/>
          <a:p>
            <a:fld id="{5EF16B9A-6AB5-4F2C-B5AA-1FCE0982A6FE}" type="slidenum">
              <a:rPr lang="es-ES_tradnl" smtClean="0"/>
              <a:t>4</a:t>
            </a:fld>
            <a:endParaRPr lang="es-ES_tradnl"/>
          </a:p>
        </p:txBody>
      </p:sp>
    </p:spTree>
    <p:extLst>
      <p:ext uri="{BB962C8B-B14F-4D97-AF65-F5344CB8AC3E}">
        <p14:creationId xmlns:p14="http://schemas.microsoft.com/office/powerpoint/2010/main" val="1303281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activity practices this week’s new grammar features alongside revisited grammar features and this week’s vocabulary sets.</a:t>
            </a:r>
          </a:p>
          <a:p>
            <a:endParaRPr lang="en-GB" b="1" dirty="0"/>
          </a:p>
          <a:p>
            <a:endParaRPr lang="en-GB" b="1" dirty="0"/>
          </a:p>
          <a:p>
            <a:r>
              <a:rPr lang="en-ES" b="1" dirty="0"/>
              <a:t>Timing: </a:t>
            </a:r>
            <a:r>
              <a:rPr lang="en-ES" b="0" dirty="0"/>
              <a:t>8 minutes</a:t>
            </a:r>
            <a:endParaRPr lang="en-ES" b="1" dirty="0"/>
          </a:p>
          <a:p>
            <a:endParaRPr lang="en-ES" b="1" dirty="0"/>
          </a:p>
          <a:p>
            <a:r>
              <a:rPr lang="en-ES" b="1" dirty="0"/>
              <a:t>Aim:</a:t>
            </a:r>
            <a:r>
              <a:rPr lang="en-GB" b="1" dirty="0"/>
              <a:t> </a:t>
            </a:r>
            <a:r>
              <a:rPr lang="en-GB" b="0" dirty="0"/>
              <a:t>recognise and understand the meaning of 3</a:t>
            </a:r>
            <a:r>
              <a:rPr lang="en-GB" b="0" baseline="30000" dirty="0"/>
              <a:t>rd</a:t>
            </a:r>
            <a:r>
              <a:rPr lang="en-GB" b="0" dirty="0"/>
              <a:t> person singular verbs in the </a:t>
            </a:r>
            <a:r>
              <a:rPr lang="en-GB" b="0" dirty="0" err="1"/>
              <a:t>preterite</a:t>
            </a:r>
            <a:endParaRPr lang="en-ES" b="1" dirty="0"/>
          </a:p>
          <a:p>
            <a:endParaRPr lang="en-ES" b="1" dirty="0"/>
          </a:p>
          <a:p>
            <a:r>
              <a:rPr lang="en-ES" b="1" dirty="0"/>
              <a:t>Procedure:</a:t>
            </a:r>
            <a:endParaRPr lang="en-GB" b="1" dirty="0"/>
          </a:p>
          <a:p>
            <a:pPr marL="228600" indent="-228600">
              <a:buAutoNum type="arabicPeriod"/>
            </a:pPr>
            <a:r>
              <a:rPr lang="en-GB" b="0" dirty="0"/>
              <a:t>Read part 1 of the story about the young immigrant Carlos José.</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1" dirty="0"/>
              <a:t>Foundation: </a:t>
            </a:r>
            <a:r>
              <a:rPr lang="en-GB" b="0" dirty="0"/>
              <a:t>un</a:t>
            </a:r>
            <a:r>
              <a:rPr lang="en-GB" dirty="0"/>
              <a:t>derline the –er /-</a:t>
            </a:r>
            <a:r>
              <a:rPr lang="en-GB" dirty="0" err="1"/>
              <a:t>ir</a:t>
            </a:r>
            <a:r>
              <a:rPr lang="en-GB" dirty="0"/>
              <a:t> verbs in the </a:t>
            </a:r>
            <a:r>
              <a:rPr lang="en-GB" dirty="0" err="1"/>
              <a:t>preterite</a:t>
            </a:r>
            <a:r>
              <a:rPr lang="en-GB" dirty="0"/>
              <a:t> tense and write each verb in order in the correct column </a:t>
            </a:r>
            <a:r>
              <a:rPr lang="en-GB" b="1" dirty="0" err="1"/>
              <a:t>yo</a:t>
            </a:r>
            <a:r>
              <a:rPr lang="en-GB" b="1" dirty="0"/>
              <a:t>, </a:t>
            </a:r>
            <a:r>
              <a:rPr lang="en-GB" b="1" dirty="0" err="1"/>
              <a:t>tú</a:t>
            </a:r>
            <a:r>
              <a:rPr lang="en-GB" b="1" dirty="0"/>
              <a:t>, </a:t>
            </a:r>
            <a:r>
              <a:rPr lang="en-GB" b="1" dirty="0" err="1"/>
              <a:t>él</a:t>
            </a:r>
            <a:r>
              <a:rPr lang="en-GB" b="1" dirty="0"/>
              <a:t>/</a:t>
            </a:r>
            <a:r>
              <a:rPr lang="en-GB" b="1" dirty="0" err="1"/>
              <a:t>ella</a:t>
            </a:r>
            <a:r>
              <a:rPr lang="en-GB" b="1" dirty="0"/>
              <a:t> </a:t>
            </a:r>
            <a:r>
              <a:rPr lang="en-GB" dirty="0"/>
              <a:t>depending on the subject of the verb.</a:t>
            </a:r>
            <a:r>
              <a:rPr lang="en-GB" b="0" dirty="0"/>
              <a:t> </a:t>
            </a:r>
            <a:r>
              <a:rPr lang="en-GB" b="1" dirty="0"/>
              <a:t>Higher</a:t>
            </a:r>
            <a:r>
              <a:rPr lang="en-GB" b="0" dirty="0"/>
              <a:t>: choose the most appropriate verb for each gap and </a:t>
            </a:r>
            <a:r>
              <a:rPr lang="en-GB" sz="1200" b="0" dirty="0"/>
              <a:t>write the verb in the correct person. The verbs are underneath the text, but their endings need to be changed to match the subject in each phrase</a:t>
            </a: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 Play the recording to check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reveal the answers and their meaning in English.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p>
          <a:p>
            <a:pPr marL="228600" indent="-228600">
              <a:buAutoNum type="arabicPeriod"/>
            </a:pPr>
            <a:endParaRPr lang="en-ES" b="0" dirty="0"/>
          </a:p>
          <a:p>
            <a:endParaRPr lang="en-ES" b="1" dirty="0"/>
          </a:p>
          <a:p>
            <a:endParaRPr lang="en-ES" dirty="0"/>
          </a:p>
          <a:p>
            <a:endParaRPr lang="en-ES" dirty="0"/>
          </a:p>
        </p:txBody>
      </p:sp>
      <p:sp>
        <p:nvSpPr>
          <p:cNvPr id="4" name="Slide Number Placeholder 3"/>
          <p:cNvSpPr>
            <a:spLocks noGrp="1"/>
          </p:cNvSpPr>
          <p:nvPr>
            <p:ph type="sldNum" sz="quarter" idx="5"/>
          </p:nvPr>
        </p:nvSpPr>
        <p:spPr/>
        <p:txBody>
          <a:bodyPr/>
          <a:lstStyle/>
          <a:p>
            <a:fld id="{5EF16B9A-6AB5-4F2C-B5AA-1FCE0982A6FE}" type="slidenum">
              <a:rPr lang="es-ES_tradnl" smtClean="0"/>
              <a:t>5</a:t>
            </a:fld>
            <a:endParaRPr lang="es-ES_tradnl"/>
          </a:p>
        </p:txBody>
      </p:sp>
    </p:spTree>
    <p:extLst>
      <p:ext uri="{BB962C8B-B14F-4D97-AF65-F5344CB8AC3E}">
        <p14:creationId xmlns:p14="http://schemas.microsoft.com/office/powerpoint/2010/main" val="3768700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activity practices this week’s new grammar features alongside revisited grammar features and this week’s vocabulary sets.</a:t>
            </a:r>
          </a:p>
          <a:p>
            <a:endParaRPr lang="en-GB" b="1" dirty="0"/>
          </a:p>
          <a:p>
            <a:endParaRPr lang="en-GB" b="1" dirty="0"/>
          </a:p>
          <a:p>
            <a:r>
              <a:rPr lang="en-ES" b="1" dirty="0"/>
              <a:t>Timing: </a:t>
            </a:r>
            <a:r>
              <a:rPr lang="en-ES" b="0" dirty="0"/>
              <a:t>10 minutes</a:t>
            </a:r>
            <a:endParaRPr lang="en-ES" b="1" dirty="0"/>
          </a:p>
          <a:p>
            <a:endParaRPr lang="en-ES" b="1" dirty="0"/>
          </a:p>
          <a:p>
            <a:r>
              <a:rPr lang="en-ES" b="1" dirty="0"/>
              <a:t>Aim:</a:t>
            </a:r>
            <a:r>
              <a:rPr lang="en-GB" b="1" dirty="0"/>
              <a:t> </a:t>
            </a:r>
            <a:r>
              <a:rPr lang="en-GB" b="0" dirty="0"/>
              <a:t>to produce questions using prepositions and –</a:t>
            </a:r>
            <a:r>
              <a:rPr lang="en-GB" b="0" dirty="0" err="1"/>
              <a:t>er</a:t>
            </a:r>
            <a:r>
              <a:rPr lang="en-GB" b="0" dirty="0"/>
              <a:t> and –</a:t>
            </a:r>
            <a:r>
              <a:rPr lang="en-GB" b="0" dirty="0" err="1"/>
              <a:t>ir</a:t>
            </a:r>
            <a:r>
              <a:rPr lang="en-GB" b="0" dirty="0"/>
              <a:t> verbs in the </a:t>
            </a:r>
            <a:r>
              <a:rPr lang="en-GB" b="0" dirty="0" err="1"/>
              <a:t>preterite</a:t>
            </a:r>
            <a:r>
              <a:rPr lang="en-GB" b="0" dirty="0"/>
              <a:t> tense</a:t>
            </a:r>
            <a:endParaRPr lang="en-ES" b="1" dirty="0"/>
          </a:p>
          <a:p>
            <a:endParaRPr lang="en-ES" b="1" dirty="0"/>
          </a:p>
          <a:p>
            <a:r>
              <a:rPr lang="en-ES" b="1" dirty="0"/>
              <a:t>Procedure:</a:t>
            </a:r>
          </a:p>
          <a:p>
            <a:pPr marL="228600" indent="-228600">
              <a:buAutoNum type="arabicPeriod"/>
            </a:pPr>
            <a:r>
              <a:rPr lang="en-GB" b="0" dirty="0"/>
              <a:t>Students look at the questions starters and the infinitive verbs on the left and create questions in the past tense about the text to ask their partner.</a:t>
            </a:r>
          </a:p>
          <a:p>
            <a:pPr marL="228600" indent="-228600">
              <a:buAutoNum type="arabicPeriod"/>
            </a:pPr>
            <a:r>
              <a:rPr lang="en-GB" b="0" dirty="0"/>
              <a:t>Students ask their partner the questions.</a:t>
            </a:r>
          </a:p>
          <a:p>
            <a:pPr marL="228600" indent="-228600">
              <a:buAutoNum type="arabicPeriod"/>
            </a:pPr>
            <a:r>
              <a:rPr lang="en-GB" b="0" dirty="0"/>
              <a:t>Students try to answer the questions using the text. Answers can be read straight from the text, as long as they answer the question. Alternatively, the teacher asks some students to share a question with the class and to nominate someone else in the class to answer.</a:t>
            </a:r>
          </a:p>
          <a:p>
            <a:pPr marL="228600" indent="-228600">
              <a:buAutoNum type="arabicPeriod"/>
            </a:pPr>
            <a:r>
              <a:rPr lang="en-GB" b="0" dirty="0"/>
              <a:t>Click to reveal possible questions.</a:t>
            </a:r>
          </a:p>
          <a:p>
            <a:endParaRPr lang="en-ES" b="1" dirty="0"/>
          </a:p>
          <a:p>
            <a:r>
              <a:rPr lang="en-ES" b="1" dirty="0"/>
              <a:t>Notes</a:t>
            </a:r>
            <a:r>
              <a:rPr lang="en-ES" dirty="0"/>
              <a:t>:</a:t>
            </a:r>
          </a:p>
          <a:p>
            <a:r>
              <a:rPr lang="en-ES" dirty="0"/>
              <a:t>1. Note that there are 4 suggested questions prompted in English. Depending on the level of the class, the teacher might decide to use these prompts fully or partially. Or they can also be removed. Questions will appear in Spanish with further clicks.</a:t>
            </a:r>
          </a:p>
          <a:p>
            <a:endParaRPr lang="en-ES" dirty="0"/>
          </a:p>
        </p:txBody>
      </p:sp>
      <p:sp>
        <p:nvSpPr>
          <p:cNvPr id="4" name="Slide Number Placeholder 3"/>
          <p:cNvSpPr>
            <a:spLocks noGrp="1"/>
          </p:cNvSpPr>
          <p:nvPr>
            <p:ph type="sldNum" sz="quarter" idx="5"/>
          </p:nvPr>
        </p:nvSpPr>
        <p:spPr/>
        <p:txBody>
          <a:bodyPr/>
          <a:lstStyle/>
          <a:p>
            <a:fld id="{5EF16B9A-6AB5-4F2C-B5AA-1FCE0982A6FE}" type="slidenum">
              <a:rPr lang="es-ES_tradnl" smtClean="0"/>
              <a:t>6</a:t>
            </a:fld>
            <a:endParaRPr lang="es-ES_tradnl"/>
          </a:p>
        </p:txBody>
      </p:sp>
    </p:spTree>
    <p:extLst>
      <p:ext uri="{BB962C8B-B14F-4D97-AF65-F5344CB8AC3E}">
        <p14:creationId xmlns:p14="http://schemas.microsoft.com/office/powerpoint/2010/main" val="630261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[2/2]</a:t>
            </a:r>
            <a:endParaRPr lang="en-ES" dirty="0"/>
          </a:p>
        </p:txBody>
      </p:sp>
      <p:sp>
        <p:nvSpPr>
          <p:cNvPr id="4" name="Slide Number Placeholder 3"/>
          <p:cNvSpPr>
            <a:spLocks noGrp="1"/>
          </p:cNvSpPr>
          <p:nvPr>
            <p:ph type="sldNum" sz="quarter" idx="5"/>
          </p:nvPr>
        </p:nvSpPr>
        <p:spPr/>
        <p:txBody>
          <a:bodyPr/>
          <a:lstStyle/>
          <a:p>
            <a:fld id="{5EF16B9A-6AB5-4F2C-B5AA-1FCE0982A6FE}" type="slidenum">
              <a:rPr lang="es-ES_tradnl" smtClean="0"/>
              <a:t>7</a:t>
            </a:fld>
            <a:endParaRPr lang="es-ES_tradnl"/>
          </a:p>
        </p:txBody>
      </p:sp>
    </p:spTree>
    <p:extLst>
      <p:ext uri="{BB962C8B-B14F-4D97-AF65-F5344CB8AC3E}">
        <p14:creationId xmlns:p14="http://schemas.microsoft.com/office/powerpoint/2010/main" val="32889105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731478" y="6483598"/>
            <a:ext cx="2274092" cy="212871"/>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363988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286297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197805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733047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7225036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803775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1924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353290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19929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864417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151980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189489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26084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820123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859347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audio" Target="../media/audio3.wav"/><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audio" Target="../media/audio6.wav"/><Relationship Id="rId4" Type="http://schemas.openxmlformats.org/officeDocument/2006/relationships/audio" Target="../media/audio5.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audio" Target="../media/audio10.wav"/><Relationship Id="rId3" Type="http://schemas.openxmlformats.org/officeDocument/2006/relationships/image" Target="../media/image10.png"/><Relationship Id="rId7" Type="http://schemas.openxmlformats.org/officeDocument/2006/relationships/image" Target="../media/image14.jpeg"/><Relationship Id="rId12" Type="http://schemas.openxmlformats.org/officeDocument/2006/relationships/audio" Target="../media/audio9.wav"/><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3.jpeg"/><Relationship Id="rId11" Type="http://schemas.openxmlformats.org/officeDocument/2006/relationships/audio" Target="../media/audio8.wav"/><Relationship Id="rId5" Type="http://schemas.openxmlformats.org/officeDocument/2006/relationships/image" Target="../media/image12.jpeg"/><Relationship Id="rId10" Type="http://schemas.openxmlformats.org/officeDocument/2006/relationships/audio" Target="../media/audio7.wav"/><Relationship Id="rId4" Type="http://schemas.openxmlformats.org/officeDocument/2006/relationships/image" Target="../media/image11.png"/><Relationship Id="rId9" Type="http://schemas.openxmlformats.org/officeDocument/2006/relationships/image" Target="../media/image16.jpeg"/><Relationship Id="rId14" Type="http://schemas.openxmlformats.org/officeDocument/2006/relationships/audio" Target="../media/audio1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EA857F-F2A2-441C-9F58-601DA3815080}"/>
              </a:ext>
            </a:extLst>
          </p:cNvPr>
          <p:cNvSpPr>
            <a:spLocks noGrp="1"/>
          </p:cNvSpPr>
          <p:nvPr>
            <p:ph type="body" sz="quarter" idx="12"/>
          </p:nvPr>
        </p:nvSpPr>
        <p:spPr>
          <a:xfrm>
            <a:off x="363538" y="5329486"/>
            <a:ext cx="4164919" cy="1154112"/>
          </a:xfrm>
        </p:spPr>
        <p:txBody>
          <a:bodyPr>
            <a:normAutofit fontScale="70000" lnSpcReduction="20000"/>
          </a:bodyPr>
          <a:lstStyle/>
          <a:p>
            <a:r>
              <a:rPr lang="en-ES" dirty="0"/>
              <a:t>Louise Caruso / Amanda Izquierdo</a:t>
            </a:r>
          </a:p>
          <a:p>
            <a:r>
              <a:rPr lang="en-ES" dirty="0"/>
              <a:t>Artwork: Mark Davies</a:t>
            </a:r>
          </a:p>
          <a:p>
            <a:r>
              <a:rPr lang="en-ES" dirty="0"/>
              <a:t>Date updated </a:t>
            </a:r>
            <a:r>
              <a:rPr lang="en-GB"/>
              <a:t>09/02/23</a:t>
            </a:r>
            <a:endParaRPr lang="en-ES" dirty="0"/>
          </a:p>
        </p:txBody>
      </p:sp>
      <p:sp>
        <p:nvSpPr>
          <p:cNvPr id="4" name="Text Placeholder 3">
            <a:extLst>
              <a:ext uri="{FF2B5EF4-FFF2-40B4-BE49-F238E27FC236}">
                <a16:creationId xmlns:a16="http://schemas.microsoft.com/office/drawing/2014/main" id="{85B9A500-C87A-BD9E-BB7A-C2A275C8596F}"/>
              </a:ext>
            </a:extLst>
          </p:cNvPr>
          <p:cNvSpPr>
            <a:spLocks noGrp="1"/>
          </p:cNvSpPr>
          <p:nvPr>
            <p:ph type="body" sz="quarter" idx="14"/>
          </p:nvPr>
        </p:nvSpPr>
        <p:spPr>
          <a:xfrm>
            <a:off x="363538" y="374403"/>
            <a:ext cx="6772758" cy="3442224"/>
          </a:xfrm>
        </p:spPr>
        <p:txBody>
          <a:bodyPr>
            <a:normAutofit fontScale="77500" lnSpcReduction="20000"/>
          </a:bodyPr>
          <a:lstStyle/>
          <a:p>
            <a:pPr>
              <a:lnSpc>
                <a:spcPct val="110000"/>
              </a:lnSpc>
            </a:pPr>
            <a:r>
              <a:rPr lang="en-GB" sz="4000" dirty="0"/>
              <a:t>Syntax of prepositions in questions (e.g., ¿Con </a:t>
            </a:r>
            <a:r>
              <a:rPr lang="en-GB" sz="4000" dirty="0" err="1"/>
              <a:t>quién</a:t>
            </a:r>
            <a:r>
              <a:rPr lang="en-GB" sz="4000" dirty="0"/>
              <a:t> </a:t>
            </a:r>
            <a:r>
              <a:rPr lang="en-GB" sz="4000" dirty="0" err="1"/>
              <a:t>hablas</a:t>
            </a:r>
            <a:r>
              <a:rPr lang="en-GB" sz="4000" dirty="0"/>
              <a:t>?)</a:t>
            </a:r>
          </a:p>
          <a:p>
            <a:pPr>
              <a:lnSpc>
                <a:spcPct val="110000"/>
              </a:lnSpc>
            </a:pPr>
            <a:endParaRPr lang="en-GB" sz="4000" dirty="0"/>
          </a:p>
          <a:p>
            <a:pPr>
              <a:lnSpc>
                <a:spcPct val="110000"/>
              </a:lnSpc>
            </a:pPr>
            <a:r>
              <a:rPr lang="en-US" sz="4000" dirty="0"/>
              <a:t>(H) addition of 'y' in 3rd person singular forms of verbs in the </a:t>
            </a:r>
            <a:r>
              <a:rPr lang="en-US" sz="4000" dirty="0" err="1"/>
              <a:t>preterite</a:t>
            </a:r>
            <a:r>
              <a:rPr lang="en-US" sz="4000" dirty="0"/>
              <a:t> (e.g. leer -&gt; </a:t>
            </a:r>
            <a:r>
              <a:rPr lang="en-US" sz="4000" dirty="0" err="1"/>
              <a:t>leyó</a:t>
            </a:r>
            <a:r>
              <a:rPr lang="en-US" sz="4000" dirty="0"/>
              <a:t>)</a:t>
            </a:r>
            <a:endParaRPr lang="en-ES" sz="4000" dirty="0"/>
          </a:p>
        </p:txBody>
      </p:sp>
      <p:sp>
        <p:nvSpPr>
          <p:cNvPr id="5" name="Google Shape;125;p1">
            <a:extLst>
              <a:ext uri="{FF2B5EF4-FFF2-40B4-BE49-F238E27FC236}">
                <a16:creationId xmlns:a16="http://schemas.microsoft.com/office/drawing/2014/main" id="{13C81C34-23BC-C251-52AC-EDBAF813F1DB}"/>
              </a:ext>
            </a:extLst>
          </p:cNvPr>
          <p:cNvSpPr txBox="1">
            <a:spLocks/>
          </p:cNvSpPr>
          <p:nvPr/>
        </p:nvSpPr>
        <p:spPr>
          <a:xfrm>
            <a:off x="363538" y="4400974"/>
            <a:ext cx="5455371" cy="778369"/>
          </a:xfrm>
          <a:prstGeom prst="rect">
            <a:avLst/>
          </a:prstGeom>
          <a:noFill/>
          <a:ln>
            <a:noFill/>
          </a:ln>
        </p:spPr>
        <p:txBody>
          <a:bodyPr spcFirstLastPara="1" wrap="square" lIns="91425" tIns="45700" rIns="91425" bIns="4570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FFFFFF"/>
              </a:buClr>
              <a:buSzPts val="2400"/>
              <a:buFont typeface="Arial" panose="020B0604020202020204" pitchFamily="34" charset="0"/>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Year 10 Term 1.1 Week </a:t>
            </a:r>
            <a:r>
              <a:rPr lang="en-GB" dirty="0">
                <a:solidFill>
                  <a:srgbClr val="FFFFFF"/>
                </a:solidFill>
              </a:rPr>
              <a:t>2 Lesson 1</a:t>
            </a:r>
            <a:endPar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95403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349C0D-56FF-B87D-738A-68B5764476FF}"/>
              </a:ext>
            </a:extLst>
          </p:cNvPr>
          <p:cNvSpPr>
            <a:spLocks noGrp="1"/>
          </p:cNvSpPr>
          <p:nvPr>
            <p:ph type="body" sz="quarter" idx="10"/>
          </p:nvPr>
        </p:nvSpPr>
        <p:spPr>
          <a:xfrm>
            <a:off x="373064" y="1111517"/>
            <a:ext cx="11282432" cy="877822"/>
          </a:xfrm>
        </p:spPr>
        <p:txBody>
          <a:bodyPr/>
          <a:lstStyle/>
          <a:p>
            <a:r>
              <a:rPr lang="en-GB" sz="2400" dirty="0">
                <a:solidFill>
                  <a:srgbClr val="514F4F"/>
                </a:solidFill>
              </a:rPr>
              <a:t>Som</a:t>
            </a:r>
            <a:r>
              <a:rPr lang="en-GB" dirty="0">
                <a:solidFill>
                  <a:srgbClr val="514F4F"/>
                </a:solidFill>
              </a:rPr>
              <a:t>e </a:t>
            </a:r>
            <a:r>
              <a:rPr lang="en-GB" b="1" dirty="0">
                <a:solidFill>
                  <a:srgbClr val="514F4F"/>
                </a:solidFill>
              </a:rPr>
              <a:t>–er </a:t>
            </a:r>
            <a:r>
              <a:rPr lang="en-GB" dirty="0">
                <a:solidFill>
                  <a:srgbClr val="514F4F"/>
                </a:solidFill>
              </a:rPr>
              <a:t>and </a:t>
            </a:r>
            <a:r>
              <a:rPr lang="en-GB" b="1" dirty="0">
                <a:solidFill>
                  <a:srgbClr val="514F4F"/>
                </a:solidFill>
              </a:rPr>
              <a:t>–</a:t>
            </a:r>
            <a:r>
              <a:rPr lang="en-GB" b="1" dirty="0" err="1">
                <a:solidFill>
                  <a:srgbClr val="514F4F"/>
                </a:solidFill>
              </a:rPr>
              <a:t>ir</a:t>
            </a:r>
            <a:r>
              <a:rPr lang="en-GB" b="1" dirty="0">
                <a:solidFill>
                  <a:srgbClr val="514F4F"/>
                </a:solidFill>
              </a:rPr>
              <a:t> </a:t>
            </a:r>
            <a:r>
              <a:rPr lang="en-GB" dirty="0">
                <a:solidFill>
                  <a:srgbClr val="514F4F"/>
                </a:solidFill>
              </a:rPr>
              <a:t>verbs have a </a:t>
            </a:r>
            <a:r>
              <a:rPr lang="en-GB" b="1" dirty="0">
                <a:solidFill>
                  <a:srgbClr val="514F4F"/>
                </a:solidFill>
              </a:rPr>
              <a:t>spelling change </a:t>
            </a:r>
            <a:r>
              <a:rPr lang="en-GB" dirty="0">
                <a:solidFill>
                  <a:srgbClr val="514F4F"/>
                </a:solidFill>
              </a:rPr>
              <a:t>when they are used in the </a:t>
            </a:r>
            <a:r>
              <a:rPr lang="en-GB" b="1" dirty="0">
                <a:solidFill>
                  <a:srgbClr val="514F4F"/>
                </a:solidFill>
              </a:rPr>
              <a:t>3</a:t>
            </a:r>
            <a:r>
              <a:rPr lang="en-GB" b="1" baseline="30000" dirty="0">
                <a:solidFill>
                  <a:srgbClr val="514F4F"/>
                </a:solidFill>
              </a:rPr>
              <a:t>rd</a:t>
            </a:r>
            <a:r>
              <a:rPr lang="en-GB" dirty="0">
                <a:solidFill>
                  <a:srgbClr val="514F4F"/>
                </a:solidFill>
              </a:rPr>
              <a:t> </a:t>
            </a:r>
            <a:r>
              <a:rPr lang="en-GB" b="1" dirty="0">
                <a:solidFill>
                  <a:srgbClr val="514F4F"/>
                </a:solidFill>
              </a:rPr>
              <a:t>person singular </a:t>
            </a:r>
            <a:r>
              <a:rPr lang="en-GB" dirty="0">
                <a:solidFill>
                  <a:srgbClr val="514F4F"/>
                </a:solidFill>
              </a:rPr>
              <a:t>of the </a:t>
            </a:r>
            <a:r>
              <a:rPr lang="en-GB" b="1" dirty="0" err="1">
                <a:solidFill>
                  <a:srgbClr val="514F4F"/>
                </a:solidFill>
              </a:rPr>
              <a:t>preterite</a:t>
            </a:r>
            <a:r>
              <a:rPr lang="en-GB" dirty="0">
                <a:solidFill>
                  <a:srgbClr val="514F4F"/>
                </a:solidFill>
              </a:rPr>
              <a:t>.</a:t>
            </a:r>
          </a:p>
        </p:txBody>
      </p:sp>
      <p:sp>
        <p:nvSpPr>
          <p:cNvPr id="3" name="Title 2">
            <a:extLst>
              <a:ext uri="{FF2B5EF4-FFF2-40B4-BE49-F238E27FC236}">
                <a16:creationId xmlns:a16="http://schemas.microsoft.com/office/drawing/2014/main" id="{4324CADE-B646-DF00-B8D5-F850858EB796}"/>
              </a:ext>
            </a:extLst>
          </p:cNvPr>
          <p:cNvSpPr>
            <a:spLocks noGrp="1"/>
          </p:cNvSpPr>
          <p:nvPr>
            <p:ph type="title"/>
          </p:nvPr>
        </p:nvSpPr>
        <p:spPr>
          <a:xfrm>
            <a:off x="-1" y="213557"/>
            <a:ext cx="10467579" cy="647577"/>
          </a:xfrm>
        </p:spPr>
        <p:txBody>
          <a:bodyPr>
            <a:normAutofit/>
          </a:bodyPr>
          <a:lstStyle/>
          <a:p>
            <a:r>
              <a:rPr lang="en-US" sz="2800" dirty="0"/>
              <a:t>Addition of 'y' in 3rd person singular </a:t>
            </a:r>
            <a:r>
              <a:rPr lang="en-US" sz="2800" dirty="0" err="1"/>
              <a:t>preterite</a:t>
            </a:r>
            <a:r>
              <a:rPr lang="en-US" sz="2800" dirty="0"/>
              <a:t> verbs</a:t>
            </a:r>
            <a:endParaRPr lang="en-ES" sz="2800" dirty="0"/>
          </a:p>
        </p:txBody>
      </p:sp>
      <p:grpSp>
        <p:nvGrpSpPr>
          <p:cNvPr id="10" name="Group 9">
            <a:extLst>
              <a:ext uri="{FF2B5EF4-FFF2-40B4-BE49-F238E27FC236}">
                <a16:creationId xmlns:a16="http://schemas.microsoft.com/office/drawing/2014/main" id="{BC3EE39B-6939-48F2-899F-37839DBC67CA}"/>
              </a:ext>
            </a:extLst>
          </p:cNvPr>
          <p:cNvGrpSpPr/>
          <p:nvPr/>
        </p:nvGrpSpPr>
        <p:grpSpPr>
          <a:xfrm>
            <a:off x="10847540" y="492310"/>
            <a:ext cx="1061089" cy="344128"/>
            <a:chOff x="7758664" y="380605"/>
            <a:chExt cx="1026170" cy="344128"/>
          </a:xfrm>
        </p:grpSpPr>
        <p:sp>
          <p:nvSpPr>
            <p:cNvPr id="11" name="TextBox 10">
              <a:extLst>
                <a:ext uri="{FF2B5EF4-FFF2-40B4-BE49-F238E27FC236}">
                  <a16:creationId xmlns:a16="http://schemas.microsoft.com/office/drawing/2014/main" id="{978F8900-6F13-47F2-8601-24B3FD63E966}"/>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r>
                <a:rPr lang="en-GB" sz="2000" b="1" dirty="0"/>
                <a:t>Higher</a:t>
              </a:r>
              <a:endParaRPr lang="en-ES" sz="2000" b="1" dirty="0"/>
            </a:p>
          </p:txBody>
        </p:sp>
        <p:cxnSp>
          <p:nvCxnSpPr>
            <p:cNvPr id="12" name="Straight Connector 11">
              <a:extLst>
                <a:ext uri="{FF2B5EF4-FFF2-40B4-BE49-F238E27FC236}">
                  <a16:creationId xmlns:a16="http://schemas.microsoft.com/office/drawing/2014/main" id="{42137CD3-3FA3-4D83-A9DC-B8EFD953CD64}"/>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64FE3A-1843-4829-A9C0-F8F1423C1CD1}"/>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B249354-4CD1-4041-BCFF-16D575088E1C}"/>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D96B1BE-D5E6-46EF-A3F6-30B694FA875D}"/>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6" name="Rectangle 10">
            <a:extLst>
              <a:ext uri="{FF2B5EF4-FFF2-40B4-BE49-F238E27FC236}">
                <a16:creationId xmlns:a16="http://schemas.microsoft.com/office/drawing/2014/main" id="{A76D0C88-258E-4789-99A4-5825D6671BF0}"/>
              </a:ext>
            </a:extLst>
          </p:cNvPr>
          <p:cNvSpPr/>
          <p:nvPr/>
        </p:nvSpPr>
        <p:spPr>
          <a:xfrm>
            <a:off x="1154205" y="3507193"/>
            <a:ext cx="5267789" cy="492443"/>
          </a:xfrm>
          <a:prstGeom prst="rect">
            <a:avLst/>
          </a:prstGeom>
        </p:spPr>
        <p:txBody>
          <a:bodyPr wrap="none">
            <a:spAutoFit/>
          </a:bodyPr>
          <a:lstStyle/>
          <a:p>
            <a:r>
              <a:rPr lang="en-GB" sz="2600" dirty="0">
                <a:solidFill>
                  <a:srgbClr val="514F4F"/>
                </a:solidFill>
                <a:latin typeface="Century Gothic" panose="020B0502020202020204" pitchFamily="34" charset="0"/>
              </a:rPr>
              <a:t>S/he </a:t>
            </a:r>
            <a:r>
              <a:rPr lang="en-GB" sz="2600" b="1" dirty="0">
                <a:solidFill>
                  <a:srgbClr val="514F4F"/>
                </a:solidFill>
                <a:latin typeface="Century Gothic" panose="020B0502020202020204" pitchFamily="34" charset="0"/>
              </a:rPr>
              <a:t>or </a:t>
            </a:r>
            <a:r>
              <a:rPr lang="en-GB" sz="2600" dirty="0">
                <a:solidFill>
                  <a:srgbClr val="514F4F"/>
                </a:solidFill>
                <a:latin typeface="Century Gothic" panose="020B0502020202020204" pitchFamily="34" charset="0"/>
              </a:rPr>
              <a:t>it believed = __________.</a:t>
            </a:r>
            <a:endParaRPr lang="en-GB" sz="2600" dirty="0">
              <a:solidFill>
                <a:srgbClr val="514F4F"/>
              </a:solidFill>
            </a:endParaRPr>
          </a:p>
        </p:txBody>
      </p:sp>
      <p:sp>
        <p:nvSpPr>
          <p:cNvPr id="17" name="Rectangle 12">
            <a:extLst>
              <a:ext uri="{FF2B5EF4-FFF2-40B4-BE49-F238E27FC236}">
                <a16:creationId xmlns:a16="http://schemas.microsoft.com/office/drawing/2014/main" id="{69070972-E5DB-4142-974C-E3625AFCCB5F}"/>
              </a:ext>
            </a:extLst>
          </p:cNvPr>
          <p:cNvSpPr/>
          <p:nvPr/>
        </p:nvSpPr>
        <p:spPr>
          <a:xfrm>
            <a:off x="1154205" y="5436359"/>
            <a:ext cx="5069016" cy="492443"/>
          </a:xfrm>
          <a:prstGeom prst="rect">
            <a:avLst/>
          </a:prstGeom>
        </p:spPr>
        <p:txBody>
          <a:bodyPr wrap="none">
            <a:spAutoFit/>
          </a:bodyPr>
          <a:lstStyle/>
          <a:p>
            <a:r>
              <a:rPr lang="en-GB" sz="2600" dirty="0">
                <a:solidFill>
                  <a:srgbClr val="514F4F"/>
                </a:solidFill>
                <a:latin typeface="Century Gothic" panose="020B0502020202020204" pitchFamily="34" charset="0"/>
              </a:rPr>
              <a:t>S/he </a:t>
            </a:r>
            <a:r>
              <a:rPr lang="en-GB" sz="2600" b="1" dirty="0">
                <a:solidFill>
                  <a:srgbClr val="514F4F"/>
                </a:solidFill>
                <a:latin typeface="Century Gothic" panose="020B0502020202020204" pitchFamily="34" charset="0"/>
              </a:rPr>
              <a:t>or </a:t>
            </a:r>
            <a:r>
              <a:rPr lang="en-GB" sz="2600" dirty="0">
                <a:solidFill>
                  <a:srgbClr val="514F4F"/>
                </a:solidFill>
                <a:latin typeface="Century Gothic" panose="020B0502020202020204" pitchFamily="34" charset="0"/>
              </a:rPr>
              <a:t>it  influenced= _______.</a:t>
            </a:r>
            <a:endParaRPr lang="en-GB" sz="2600" dirty="0">
              <a:solidFill>
                <a:srgbClr val="514F4F"/>
              </a:solidFill>
            </a:endParaRPr>
          </a:p>
        </p:txBody>
      </p:sp>
      <p:sp>
        <p:nvSpPr>
          <p:cNvPr id="18" name="TextBox 9">
            <a:extLst>
              <a:ext uri="{FF2B5EF4-FFF2-40B4-BE49-F238E27FC236}">
                <a16:creationId xmlns:a16="http://schemas.microsoft.com/office/drawing/2014/main" id="{08016319-9BB6-4A53-ACE1-44F012D561D7}"/>
              </a:ext>
            </a:extLst>
          </p:cNvPr>
          <p:cNvSpPr txBox="1"/>
          <p:nvPr/>
        </p:nvSpPr>
        <p:spPr>
          <a:xfrm>
            <a:off x="4730381" y="3488504"/>
            <a:ext cx="175058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cre</a:t>
            </a:r>
            <a:r>
              <a:rPr lang="en-GB" sz="2600" b="1" dirty="0" err="1">
                <a:solidFill>
                  <a:srgbClr val="AE1518"/>
                </a:solidFill>
                <a:latin typeface="Century Gothic" panose="020B0502020202020204" pitchFamily="34" charset="0"/>
              </a:rPr>
              <a:t>yó</a:t>
            </a:r>
            <a:endParaRPr kumimoji="0" lang="en-GB" sz="2600" b="1" i="0" u="none" strike="noStrike" kern="1200" cap="none" spc="0" normalizeH="0" baseline="0" noProof="0" dirty="0">
              <a:ln>
                <a:noFill/>
              </a:ln>
              <a:solidFill>
                <a:srgbClr val="AE1518"/>
              </a:solidFill>
              <a:effectLst/>
              <a:uLnTx/>
              <a:uFillTx/>
              <a:latin typeface="Century Gothic" panose="020B0502020202020204" pitchFamily="34" charset="0"/>
            </a:endParaRPr>
          </a:p>
        </p:txBody>
      </p:sp>
      <p:sp>
        <p:nvSpPr>
          <p:cNvPr id="19" name="TextBox 11">
            <a:extLst>
              <a:ext uri="{FF2B5EF4-FFF2-40B4-BE49-F238E27FC236}">
                <a16:creationId xmlns:a16="http://schemas.microsoft.com/office/drawing/2014/main" id="{4EBBBC1E-8894-4903-BCDC-D4EE4ADABD0A}"/>
              </a:ext>
            </a:extLst>
          </p:cNvPr>
          <p:cNvSpPr txBox="1"/>
          <p:nvPr/>
        </p:nvSpPr>
        <p:spPr>
          <a:xfrm>
            <a:off x="4736679" y="5383782"/>
            <a:ext cx="123394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influ</a:t>
            </a:r>
            <a:r>
              <a:rPr lang="en-GB" sz="2600" b="1" dirty="0" err="1">
                <a:solidFill>
                  <a:srgbClr val="AE1518"/>
                </a:solidFill>
                <a:latin typeface="Century Gothic" panose="020B0502020202020204" pitchFamily="34" charset="0"/>
              </a:rPr>
              <a:t>yó</a:t>
            </a:r>
            <a:endParaRPr kumimoji="0" lang="en-GB" sz="2600" b="1" i="0" u="none" strike="noStrike" kern="1200" cap="none" spc="0" normalizeH="0" baseline="0" noProof="0" dirty="0">
              <a:ln>
                <a:noFill/>
              </a:ln>
              <a:solidFill>
                <a:srgbClr val="AE1518"/>
              </a:solidFill>
              <a:effectLst/>
              <a:uLnTx/>
              <a:uFillTx/>
              <a:latin typeface="Century Gothic" panose="020B0502020202020204" pitchFamily="34" charset="0"/>
            </a:endParaRPr>
          </a:p>
        </p:txBody>
      </p:sp>
      <p:sp>
        <p:nvSpPr>
          <p:cNvPr id="20" name="Rectangle 10">
            <a:extLst>
              <a:ext uri="{FF2B5EF4-FFF2-40B4-BE49-F238E27FC236}">
                <a16:creationId xmlns:a16="http://schemas.microsoft.com/office/drawing/2014/main" id="{E43992CA-3048-4504-A704-8781B1E3A3DF}"/>
              </a:ext>
            </a:extLst>
          </p:cNvPr>
          <p:cNvSpPr/>
          <p:nvPr/>
        </p:nvSpPr>
        <p:spPr>
          <a:xfrm>
            <a:off x="1154205" y="4472369"/>
            <a:ext cx="4616970" cy="492443"/>
          </a:xfrm>
          <a:prstGeom prst="rect">
            <a:avLst/>
          </a:prstGeom>
        </p:spPr>
        <p:txBody>
          <a:bodyPr wrap="none">
            <a:spAutoFit/>
          </a:bodyPr>
          <a:lstStyle/>
          <a:p>
            <a:r>
              <a:rPr lang="en-GB" sz="2600" dirty="0">
                <a:solidFill>
                  <a:srgbClr val="514F4F"/>
                </a:solidFill>
                <a:latin typeface="Century Gothic" panose="020B0502020202020204" pitchFamily="34" charset="0"/>
              </a:rPr>
              <a:t>S/he </a:t>
            </a:r>
            <a:r>
              <a:rPr lang="en-GB" sz="2600" b="1" dirty="0">
                <a:solidFill>
                  <a:srgbClr val="514F4F"/>
                </a:solidFill>
                <a:latin typeface="Century Gothic" panose="020B0502020202020204" pitchFamily="34" charset="0"/>
              </a:rPr>
              <a:t>or </a:t>
            </a:r>
            <a:r>
              <a:rPr lang="en-GB" sz="2600" dirty="0">
                <a:solidFill>
                  <a:srgbClr val="514F4F"/>
                </a:solidFill>
                <a:latin typeface="Century Gothic" panose="020B0502020202020204" pitchFamily="34" charset="0"/>
              </a:rPr>
              <a:t>it read = __________.</a:t>
            </a:r>
            <a:endParaRPr lang="en-GB" sz="2600" dirty="0">
              <a:solidFill>
                <a:srgbClr val="514F4F"/>
              </a:solidFill>
            </a:endParaRPr>
          </a:p>
        </p:txBody>
      </p:sp>
      <p:sp>
        <p:nvSpPr>
          <p:cNvPr id="22" name="TextBox 9">
            <a:extLst>
              <a:ext uri="{FF2B5EF4-FFF2-40B4-BE49-F238E27FC236}">
                <a16:creationId xmlns:a16="http://schemas.microsoft.com/office/drawing/2014/main" id="{9287042B-3B8C-4627-9603-0D54BB2599A4}"/>
              </a:ext>
            </a:extLst>
          </p:cNvPr>
          <p:cNvSpPr txBox="1"/>
          <p:nvPr/>
        </p:nvSpPr>
        <p:spPr>
          <a:xfrm>
            <a:off x="4211009" y="4422471"/>
            <a:ext cx="175058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le</a:t>
            </a:r>
            <a:r>
              <a:rPr lang="en-GB" sz="2600" b="1" dirty="0" err="1">
                <a:solidFill>
                  <a:srgbClr val="AE1518"/>
                </a:solidFill>
                <a:latin typeface="Century Gothic" panose="020B0502020202020204" pitchFamily="34" charset="0"/>
              </a:rPr>
              <a:t>yó</a:t>
            </a:r>
            <a:endParaRPr kumimoji="0" lang="en-GB" sz="2600" b="1" i="0" u="none" strike="noStrike" kern="1200" cap="none" spc="0" normalizeH="0" baseline="0" noProof="0" dirty="0">
              <a:ln>
                <a:noFill/>
              </a:ln>
              <a:solidFill>
                <a:srgbClr val="AE1518"/>
              </a:solidFill>
              <a:effectLst/>
              <a:uLnTx/>
              <a:uFillTx/>
              <a:latin typeface="Century Gothic" panose="020B0502020202020204" pitchFamily="34" charset="0"/>
            </a:endParaRPr>
          </a:p>
        </p:txBody>
      </p:sp>
      <p:sp>
        <p:nvSpPr>
          <p:cNvPr id="24" name="Google Shape;898;p32">
            <a:hlinkClick r:id="" action="ppaction://noaction">
              <a:snd r:embed="rId3" name="creyo%CC%81.wav"/>
            </a:hlinkClick>
            <a:extLst>
              <a:ext uri="{FF2B5EF4-FFF2-40B4-BE49-F238E27FC236}">
                <a16:creationId xmlns:a16="http://schemas.microsoft.com/office/drawing/2014/main" id="{099EC16E-05CC-4E8A-888B-4A6DB130AFFB}"/>
              </a:ext>
            </a:extLst>
          </p:cNvPr>
          <p:cNvSpPr/>
          <p:nvPr/>
        </p:nvSpPr>
        <p:spPr>
          <a:xfrm>
            <a:off x="627600" y="3533482"/>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898;p32">
            <a:hlinkClick r:id="" action="ppaction://noaction">
              <a:snd r:embed="rId4" name="leyo%CC%81.wav"/>
            </a:hlinkClick>
            <a:extLst>
              <a:ext uri="{FF2B5EF4-FFF2-40B4-BE49-F238E27FC236}">
                <a16:creationId xmlns:a16="http://schemas.microsoft.com/office/drawing/2014/main" id="{2DAF5B98-9E6B-41A0-AAA1-44C021E8E129}"/>
              </a:ext>
            </a:extLst>
          </p:cNvPr>
          <p:cNvSpPr/>
          <p:nvPr/>
        </p:nvSpPr>
        <p:spPr>
          <a:xfrm>
            <a:off x="613585" y="4485254"/>
            <a:ext cx="473681" cy="439200"/>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6" name="Google Shape;898;p32">
            <a:hlinkClick r:id="" action="ppaction://noaction">
              <a:snd r:embed="rId5" name="influyo%CC%81.wav"/>
            </a:hlinkClick>
            <a:extLst>
              <a:ext uri="{FF2B5EF4-FFF2-40B4-BE49-F238E27FC236}">
                <a16:creationId xmlns:a16="http://schemas.microsoft.com/office/drawing/2014/main" id="{D6310A2D-31CB-4D34-91EF-1AE54C856284}"/>
              </a:ext>
            </a:extLst>
          </p:cNvPr>
          <p:cNvSpPr/>
          <p:nvPr/>
        </p:nvSpPr>
        <p:spPr>
          <a:xfrm>
            <a:off x="627599" y="5436359"/>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3</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TextBox 4">
            <a:extLst>
              <a:ext uri="{FF2B5EF4-FFF2-40B4-BE49-F238E27FC236}">
                <a16:creationId xmlns:a16="http://schemas.microsoft.com/office/drawing/2014/main" id="{AE25CD27-FB28-C21B-9C67-6699B2247EA9}"/>
              </a:ext>
            </a:extLst>
          </p:cNvPr>
          <p:cNvSpPr txBox="1"/>
          <p:nvPr/>
        </p:nvSpPr>
        <p:spPr>
          <a:xfrm>
            <a:off x="373064" y="2163493"/>
            <a:ext cx="11282432" cy="830997"/>
          </a:xfrm>
          <a:prstGeom prst="rect">
            <a:avLst/>
          </a:prstGeom>
          <a:noFill/>
        </p:spPr>
        <p:txBody>
          <a:bodyPr wrap="square" rtlCol="0">
            <a:spAutoFit/>
          </a:bodyPr>
          <a:lstStyle/>
          <a:p>
            <a:r>
              <a:rPr lang="en-GB" sz="2400" dirty="0">
                <a:solidFill>
                  <a:srgbClr val="514F4F"/>
                </a:solidFill>
              </a:rPr>
              <a:t>These are verbs whose </a:t>
            </a:r>
            <a:r>
              <a:rPr lang="en-GB" sz="2400" i="1" dirty="0">
                <a:solidFill>
                  <a:srgbClr val="514F4F"/>
                </a:solidFill>
              </a:rPr>
              <a:t>stem </a:t>
            </a:r>
            <a:r>
              <a:rPr lang="en-GB" sz="2400" dirty="0">
                <a:solidFill>
                  <a:srgbClr val="514F4F"/>
                </a:solidFill>
              </a:rPr>
              <a:t>ends in a vowel, for example:</a:t>
            </a:r>
          </a:p>
          <a:p>
            <a:r>
              <a:rPr lang="en-GB" sz="2400" b="1" dirty="0">
                <a:solidFill>
                  <a:srgbClr val="514F4F"/>
                </a:solidFill>
              </a:rPr>
              <a:t>le</a:t>
            </a:r>
            <a:r>
              <a:rPr lang="en-GB" sz="2400" dirty="0">
                <a:solidFill>
                  <a:srgbClr val="514F4F"/>
                </a:solidFill>
              </a:rPr>
              <a:t>er, </a:t>
            </a:r>
            <a:r>
              <a:rPr lang="en-GB" sz="2400" b="1" dirty="0" err="1">
                <a:solidFill>
                  <a:srgbClr val="514F4F"/>
                </a:solidFill>
              </a:rPr>
              <a:t>cre</a:t>
            </a:r>
            <a:r>
              <a:rPr lang="en-GB" sz="2400" dirty="0" err="1">
                <a:solidFill>
                  <a:srgbClr val="514F4F"/>
                </a:solidFill>
              </a:rPr>
              <a:t>er</a:t>
            </a:r>
            <a:r>
              <a:rPr lang="en-GB" sz="2400" dirty="0">
                <a:solidFill>
                  <a:srgbClr val="514F4F"/>
                </a:solidFill>
              </a:rPr>
              <a:t>, </a:t>
            </a:r>
            <a:r>
              <a:rPr lang="en-GB" sz="2400" b="1" dirty="0" err="1">
                <a:solidFill>
                  <a:srgbClr val="514F4F"/>
                </a:solidFill>
              </a:rPr>
              <a:t>inclu</a:t>
            </a:r>
            <a:r>
              <a:rPr lang="en-GB" sz="2400" dirty="0" err="1">
                <a:solidFill>
                  <a:srgbClr val="514F4F"/>
                </a:solidFill>
              </a:rPr>
              <a:t>ir</a:t>
            </a:r>
            <a:r>
              <a:rPr lang="en-GB" sz="2400" dirty="0">
                <a:solidFill>
                  <a:srgbClr val="514F4F"/>
                </a:solidFill>
              </a:rPr>
              <a:t>, </a:t>
            </a:r>
            <a:r>
              <a:rPr lang="en-GB" sz="2400" b="1" dirty="0" err="1">
                <a:solidFill>
                  <a:srgbClr val="514F4F"/>
                </a:solidFill>
              </a:rPr>
              <a:t>influ</a:t>
            </a:r>
            <a:r>
              <a:rPr lang="en-GB" sz="2400" dirty="0" err="1">
                <a:solidFill>
                  <a:srgbClr val="514F4F"/>
                </a:solidFill>
              </a:rPr>
              <a:t>ir</a:t>
            </a:r>
            <a:r>
              <a:rPr lang="en-GB" sz="2400" dirty="0">
                <a:solidFill>
                  <a:srgbClr val="514F4F"/>
                </a:solidFill>
              </a:rPr>
              <a:t>, </a:t>
            </a:r>
            <a:r>
              <a:rPr lang="en-GB" sz="2400" b="1" dirty="0" err="1">
                <a:solidFill>
                  <a:srgbClr val="514F4F"/>
                </a:solidFill>
              </a:rPr>
              <a:t>hu</a:t>
            </a:r>
            <a:r>
              <a:rPr lang="en-GB" sz="2400" dirty="0" err="1">
                <a:solidFill>
                  <a:srgbClr val="514F4F"/>
                </a:solidFill>
              </a:rPr>
              <a:t>ir</a:t>
            </a:r>
            <a:endParaRPr lang="en-ES" sz="2400" dirty="0">
              <a:solidFill>
                <a:srgbClr val="514F4F"/>
              </a:solidFill>
            </a:endParaRPr>
          </a:p>
        </p:txBody>
      </p:sp>
      <p:pic>
        <p:nvPicPr>
          <p:cNvPr id="6" name="Picture 5">
            <a:extLst>
              <a:ext uri="{FF2B5EF4-FFF2-40B4-BE49-F238E27FC236}">
                <a16:creationId xmlns:a16="http://schemas.microsoft.com/office/drawing/2014/main" id="{265B57D9-BCDA-A113-84A7-228B007409C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27979" y="3104256"/>
            <a:ext cx="2245867" cy="2994489"/>
          </a:xfrm>
          <a:prstGeom prst="rect">
            <a:avLst/>
          </a:prstGeom>
        </p:spPr>
      </p:pic>
    </p:spTree>
    <p:extLst>
      <p:ext uri="{BB962C8B-B14F-4D97-AF65-F5344CB8AC3E}">
        <p14:creationId xmlns:p14="http://schemas.microsoft.com/office/powerpoint/2010/main" val="76722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6" grpId="0"/>
      <p:bldP spid="17" grpId="0"/>
      <p:bldP spid="18" grpId="0"/>
      <p:bldP spid="19" grpId="0"/>
      <p:bldP spid="20" grpId="0"/>
      <p:bldP spid="22" grpId="0"/>
      <p:bldP spid="24" grpId="0" animBg="1"/>
      <p:bldP spid="25" grpId="0" animBg="1"/>
      <p:bldP spid="26"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5BC9E6-8F92-C56A-C3D5-78CB04D09FD7}"/>
              </a:ext>
            </a:extLst>
          </p:cNvPr>
          <p:cNvSpPr>
            <a:spLocks noGrp="1"/>
          </p:cNvSpPr>
          <p:nvPr>
            <p:ph type="body" sz="quarter" idx="10"/>
          </p:nvPr>
        </p:nvSpPr>
        <p:spPr>
          <a:xfrm>
            <a:off x="89487" y="954463"/>
            <a:ext cx="11548331" cy="675598"/>
          </a:xfrm>
        </p:spPr>
        <p:txBody>
          <a:bodyPr>
            <a:noAutofit/>
          </a:bodyPr>
          <a:lstStyle/>
          <a:p>
            <a:r>
              <a:rPr lang="en-GB" sz="2200" dirty="0"/>
              <a:t>Lee </a:t>
            </a:r>
            <a:r>
              <a:rPr lang="en-GB" sz="2200" dirty="0" err="1"/>
              <a:t>estos</a:t>
            </a:r>
            <a:r>
              <a:rPr lang="en-GB" sz="2200" dirty="0"/>
              <a:t> </a:t>
            </a:r>
            <a:r>
              <a:rPr lang="en-GB" sz="2200" dirty="0" err="1"/>
              <a:t>fragmentos</a:t>
            </a:r>
            <a:r>
              <a:rPr lang="en-GB" sz="2200" dirty="0"/>
              <a:t> de las </a:t>
            </a:r>
            <a:r>
              <a:rPr lang="en-GB" sz="2200" dirty="0" err="1"/>
              <a:t>experiencias</a:t>
            </a:r>
            <a:r>
              <a:rPr lang="en-GB" sz="2200" dirty="0"/>
              <a:t> de </a:t>
            </a:r>
            <a:r>
              <a:rPr lang="en-GB" sz="2200" dirty="0" err="1"/>
              <a:t>algunos</a:t>
            </a:r>
            <a:r>
              <a:rPr lang="en-GB" sz="2200" dirty="0"/>
              <a:t> de los </a:t>
            </a:r>
            <a:r>
              <a:rPr lang="en-GB" sz="2200" dirty="0" err="1"/>
              <a:t>jóvenes</a:t>
            </a:r>
            <a:r>
              <a:rPr lang="en-GB" sz="2200" dirty="0"/>
              <a:t> </a:t>
            </a:r>
            <a:r>
              <a:rPr lang="en-GB" sz="2200" dirty="0" err="1"/>
              <a:t>inmigrantes</a:t>
            </a:r>
            <a:r>
              <a:rPr lang="en-GB" sz="2200" dirty="0"/>
              <a:t>. </a:t>
            </a:r>
            <a:r>
              <a:rPr lang="en-GB" sz="2200" dirty="0" err="1"/>
              <a:t>Completa</a:t>
            </a:r>
            <a:r>
              <a:rPr lang="en-GB" sz="2200" dirty="0"/>
              <a:t> la </a:t>
            </a:r>
            <a:r>
              <a:rPr lang="en-GB" sz="2200" dirty="0" err="1"/>
              <a:t>tabla</a:t>
            </a:r>
            <a:endParaRPr lang="en-ES" sz="2200" dirty="0"/>
          </a:p>
        </p:txBody>
      </p:sp>
      <p:sp>
        <p:nvSpPr>
          <p:cNvPr id="3" name="Title 2">
            <a:extLst>
              <a:ext uri="{FF2B5EF4-FFF2-40B4-BE49-F238E27FC236}">
                <a16:creationId xmlns:a16="http://schemas.microsoft.com/office/drawing/2014/main" id="{6D1FB595-C6A0-AF1F-E637-5E15AB55568A}"/>
              </a:ext>
            </a:extLst>
          </p:cNvPr>
          <p:cNvSpPr>
            <a:spLocks noGrp="1"/>
          </p:cNvSpPr>
          <p:nvPr>
            <p:ph type="title"/>
          </p:nvPr>
        </p:nvSpPr>
        <p:spPr>
          <a:xfrm>
            <a:off x="-1" y="213557"/>
            <a:ext cx="6636328" cy="647577"/>
          </a:xfrm>
        </p:spPr>
        <p:txBody>
          <a:bodyPr>
            <a:normAutofit/>
          </a:bodyPr>
          <a:lstStyle/>
          <a:p>
            <a:r>
              <a:rPr lang="en-ES" dirty="0"/>
              <a:t>Experiencias de inmigrantes</a:t>
            </a:r>
          </a:p>
        </p:txBody>
      </p:sp>
      <p:sp>
        <p:nvSpPr>
          <p:cNvPr id="15" name="Rounded Rectangular Callout 14">
            <a:extLst>
              <a:ext uri="{FF2B5EF4-FFF2-40B4-BE49-F238E27FC236}">
                <a16:creationId xmlns:a16="http://schemas.microsoft.com/office/drawing/2014/main" id="{893BF8CE-628D-E9E7-BC61-4FB6A1F84F9A}"/>
              </a:ext>
            </a:extLst>
          </p:cNvPr>
          <p:cNvSpPr/>
          <p:nvPr/>
        </p:nvSpPr>
        <p:spPr>
          <a:xfrm>
            <a:off x="1299934" y="4387424"/>
            <a:ext cx="3503606" cy="758766"/>
          </a:xfrm>
          <a:prstGeom prst="wedgeRoundRectCallout">
            <a:avLst>
              <a:gd name="adj1" fmla="val 62557"/>
              <a:gd name="adj2" fmla="val 6620"/>
              <a:gd name="adj3" fmla="val 1666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accent3">
                    <a:lumMod val="50000"/>
                  </a:schemeClr>
                </a:solidFill>
              </a:rPr>
              <a:t>Confundí</a:t>
            </a:r>
            <a:r>
              <a:rPr lang="en-GB" sz="2200" dirty="0">
                <a:solidFill>
                  <a:schemeClr val="accent3">
                    <a:lumMod val="50000"/>
                  </a:schemeClr>
                </a:solidFill>
              </a:rPr>
              <a:t> los </a:t>
            </a:r>
            <a:r>
              <a:rPr lang="en-GB" sz="2200" dirty="0" err="1">
                <a:solidFill>
                  <a:schemeClr val="accent3">
                    <a:lumMod val="50000"/>
                  </a:schemeClr>
                </a:solidFill>
              </a:rPr>
              <a:t>nombres</a:t>
            </a:r>
            <a:r>
              <a:rPr lang="en-GB" sz="2200" dirty="0">
                <a:solidFill>
                  <a:schemeClr val="accent3">
                    <a:lumMod val="50000"/>
                  </a:schemeClr>
                </a:solidFill>
              </a:rPr>
              <a:t>.</a:t>
            </a:r>
            <a:endParaRPr lang="en-ES" sz="2200" dirty="0">
              <a:solidFill>
                <a:schemeClr val="accent3">
                  <a:lumMod val="50000"/>
                </a:schemeClr>
              </a:solidFill>
            </a:endParaRPr>
          </a:p>
        </p:txBody>
      </p:sp>
      <p:sp>
        <p:nvSpPr>
          <p:cNvPr id="16" name="Rounded Rectangular Callout 15">
            <a:extLst>
              <a:ext uri="{FF2B5EF4-FFF2-40B4-BE49-F238E27FC236}">
                <a16:creationId xmlns:a16="http://schemas.microsoft.com/office/drawing/2014/main" id="{8F03059F-AD10-F659-8404-D70BE4896D9B}"/>
              </a:ext>
            </a:extLst>
          </p:cNvPr>
          <p:cNvSpPr/>
          <p:nvPr/>
        </p:nvSpPr>
        <p:spPr>
          <a:xfrm>
            <a:off x="2972647" y="1605113"/>
            <a:ext cx="3311514" cy="653058"/>
          </a:xfrm>
          <a:prstGeom prst="wedgeRoundRectCallout">
            <a:avLst>
              <a:gd name="adj1" fmla="val -45427"/>
              <a:gd name="adj2" fmla="val 85267"/>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chemeClr val="accent3">
                    <a:lumMod val="50000"/>
                  </a:schemeClr>
                </a:solidFill>
              </a:rPr>
              <a:t>Ofreció una oportunidad.</a:t>
            </a:r>
          </a:p>
        </p:txBody>
      </p:sp>
      <p:graphicFrame>
        <p:nvGraphicFramePr>
          <p:cNvPr id="17" name="Table 17">
            <a:extLst>
              <a:ext uri="{FF2B5EF4-FFF2-40B4-BE49-F238E27FC236}">
                <a16:creationId xmlns:a16="http://schemas.microsoft.com/office/drawing/2014/main" id="{04E5F86D-6B30-157A-24C6-2062B2EE1F1D}"/>
              </a:ext>
            </a:extLst>
          </p:cNvPr>
          <p:cNvGraphicFramePr>
            <a:graphicFrameLocks noGrp="1"/>
          </p:cNvGraphicFramePr>
          <p:nvPr>
            <p:extLst/>
          </p:nvPr>
        </p:nvGraphicFramePr>
        <p:xfrm>
          <a:off x="6503980" y="1640124"/>
          <a:ext cx="5521963" cy="4680252"/>
        </p:xfrm>
        <a:graphic>
          <a:graphicData uri="http://schemas.openxmlformats.org/drawingml/2006/table">
            <a:tbl>
              <a:tblPr firstRow="1" bandRow="1">
                <a:tableStyleId>{5C22544A-7EE6-4342-B048-85BDC9FD1C3A}</a:tableStyleId>
              </a:tblPr>
              <a:tblGrid>
                <a:gridCol w="3055659">
                  <a:extLst>
                    <a:ext uri="{9D8B030D-6E8A-4147-A177-3AD203B41FA5}">
                      <a16:colId xmlns:a16="http://schemas.microsoft.com/office/drawing/2014/main" val="400385699"/>
                    </a:ext>
                  </a:extLst>
                </a:gridCol>
                <a:gridCol w="883672">
                  <a:extLst>
                    <a:ext uri="{9D8B030D-6E8A-4147-A177-3AD203B41FA5}">
                      <a16:colId xmlns:a16="http://schemas.microsoft.com/office/drawing/2014/main" val="2006648236"/>
                    </a:ext>
                  </a:extLst>
                </a:gridCol>
                <a:gridCol w="567294">
                  <a:extLst>
                    <a:ext uri="{9D8B030D-6E8A-4147-A177-3AD203B41FA5}">
                      <a16:colId xmlns:a16="http://schemas.microsoft.com/office/drawing/2014/main" val="2126499057"/>
                    </a:ext>
                  </a:extLst>
                </a:gridCol>
                <a:gridCol w="1015338">
                  <a:extLst>
                    <a:ext uri="{9D8B030D-6E8A-4147-A177-3AD203B41FA5}">
                      <a16:colId xmlns:a16="http://schemas.microsoft.com/office/drawing/2014/main" val="1250472440"/>
                    </a:ext>
                  </a:extLst>
                </a:gridCol>
              </a:tblGrid>
              <a:tr h="405622">
                <a:tc>
                  <a:txBody>
                    <a:bodyPr/>
                    <a:lstStyle/>
                    <a:p>
                      <a:endParaRPr lang="en-ES" sz="2000" dirty="0"/>
                    </a:p>
                  </a:txBody>
                  <a:tcPr/>
                </a:tc>
                <a:tc>
                  <a:txBody>
                    <a:bodyPr/>
                    <a:lstStyle/>
                    <a:p>
                      <a:pPr algn="ctr"/>
                      <a:r>
                        <a:rPr lang="en-ES" sz="2000" dirty="0"/>
                        <a:t>Yo</a:t>
                      </a:r>
                    </a:p>
                  </a:txBody>
                  <a:tcPr/>
                </a:tc>
                <a:tc>
                  <a:txBody>
                    <a:bodyPr/>
                    <a:lstStyle/>
                    <a:p>
                      <a:pPr algn="ctr"/>
                      <a:r>
                        <a:rPr lang="en-ES" sz="2000" dirty="0"/>
                        <a:t>Tú</a:t>
                      </a:r>
                    </a:p>
                  </a:txBody>
                  <a:tcPr/>
                </a:tc>
                <a:tc>
                  <a:txBody>
                    <a:bodyPr/>
                    <a:lstStyle/>
                    <a:p>
                      <a:pPr algn="ctr"/>
                      <a:r>
                        <a:rPr lang="en-ES" sz="2000" dirty="0"/>
                        <a:t>Él/ella</a:t>
                      </a:r>
                    </a:p>
                  </a:txBody>
                  <a:tcPr/>
                </a:tc>
                <a:extLst>
                  <a:ext uri="{0D108BD9-81ED-4DB2-BD59-A6C34878D82A}">
                    <a16:rowId xmlns:a16="http://schemas.microsoft.com/office/drawing/2014/main" val="4248073488"/>
                  </a:ext>
                </a:extLst>
              </a:tr>
              <a:tr h="4056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o</a:t>
                      </a:r>
                      <a:r>
                        <a:rPr lang="en-ES" sz="2000" dirty="0"/>
                        <a:t>ffer</a:t>
                      </a:r>
                      <a:r>
                        <a:rPr lang="en-GB" sz="2000" dirty="0"/>
                        <a:t>ed</a:t>
                      </a:r>
                      <a:r>
                        <a:rPr lang="en-ES" sz="2000" dirty="0"/>
                        <a:t> an opportunity</a:t>
                      </a:r>
                    </a:p>
                  </a:txBody>
                  <a:tcPr/>
                </a:tc>
                <a:tc>
                  <a:txBody>
                    <a:bodyPr/>
                    <a:lstStyle/>
                    <a:p>
                      <a:endParaRPr lang="en-ES" sz="2000"/>
                    </a:p>
                  </a:txBody>
                  <a:tcPr/>
                </a:tc>
                <a:tc>
                  <a:txBody>
                    <a:bodyPr/>
                    <a:lstStyle/>
                    <a:p>
                      <a:endParaRPr lang="en-ES" sz="2000"/>
                    </a:p>
                  </a:txBody>
                  <a:tcPr/>
                </a:tc>
                <a:tc>
                  <a:txBody>
                    <a:bodyPr/>
                    <a:lstStyle/>
                    <a:p>
                      <a:endParaRPr lang="en-ES" sz="2000" dirty="0"/>
                    </a:p>
                  </a:txBody>
                  <a:tcPr/>
                </a:tc>
                <a:extLst>
                  <a:ext uri="{0D108BD9-81ED-4DB2-BD59-A6C34878D82A}">
                    <a16:rowId xmlns:a16="http://schemas.microsoft.com/office/drawing/2014/main" val="146140216"/>
                  </a:ext>
                </a:extLst>
              </a:tr>
              <a:tr h="405622">
                <a:tc>
                  <a:txBody>
                    <a:bodyPr/>
                    <a:lstStyle/>
                    <a:p>
                      <a:r>
                        <a:rPr lang="en-GB" sz="2000" dirty="0"/>
                        <a:t>lost everything</a:t>
                      </a:r>
                      <a:endParaRPr lang="en-ES" sz="2000" dirty="0"/>
                    </a:p>
                  </a:txBody>
                  <a:tcPr/>
                </a:tc>
                <a:tc>
                  <a:txBody>
                    <a:bodyPr/>
                    <a:lstStyle/>
                    <a:p>
                      <a:endParaRPr lang="en-ES" sz="2000" dirty="0"/>
                    </a:p>
                  </a:txBody>
                  <a:tcPr/>
                </a:tc>
                <a:tc>
                  <a:txBody>
                    <a:bodyPr/>
                    <a:lstStyle/>
                    <a:p>
                      <a:endParaRPr lang="en-ES" sz="2000"/>
                    </a:p>
                  </a:txBody>
                  <a:tcPr/>
                </a:tc>
                <a:tc>
                  <a:txBody>
                    <a:bodyPr/>
                    <a:lstStyle/>
                    <a:p>
                      <a:endParaRPr lang="en-ES" sz="2000" dirty="0"/>
                    </a:p>
                  </a:txBody>
                  <a:tcPr/>
                </a:tc>
                <a:extLst>
                  <a:ext uri="{0D108BD9-81ED-4DB2-BD59-A6C34878D82A}">
                    <a16:rowId xmlns:a16="http://schemas.microsoft.com/office/drawing/2014/main" val="1892768821"/>
                  </a:ext>
                </a:extLst>
              </a:tr>
              <a:tr h="405622">
                <a:tc>
                  <a:txBody>
                    <a:bodyPr/>
                    <a:lstStyle/>
                    <a:p>
                      <a:r>
                        <a:rPr lang="en-GB" sz="2000" dirty="0"/>
                        <a:t>achieved a dream</a:t>
                      </a:r>
                      <a:endParaRPr lang="en-ES" sz="2000" dirty="0"/>
                    </a:p>
                  </a:txBody>
                  <a:tcPr/>
                </a:tc>
                <a:tc>
                  <a:txBody>
                    <a:bodyPr/>
                    <a:lstStyle/>
                    <a:p>
                      <a:endParaRPr lang="en-ES" sz="2000"/>
                    </a:p>
                  </a:txBody>
                  <a:tcPr/>
                </a:tc>
                <a:tc>
                  <a:txBody>
                    <a:bodyPr/>
                    <a:lstStyle/>
                    <a:p>
                      <a:endParaRPr lang="en-ES" sz="2000"/>
                    </a:p>
                  </a:txBody>
                  <a:tcPr/>
                </a:tc>
                <a:tc>
                  <a:txBody>
                    <a:bodyPr/>
                    <a:lstStyle/>
                    <a:p>
                      <a:endParaRPr lang="en-ES" sz="2000" dirty="0"/>
                    </a:p>
                  </a:txBody>
                  <a:tcPr/>
                </a:tc>
                <a:extLst>
                  <a:ext uri="{0D108BD9-81ED-4DB2-BD59-A6C34878D82A}">
                    <a16:rowId xmlns:a16="http://schemas.microsoft.com/office/drawing/2014/main" val="4197056828"/>
                  </a:ext>
                </a:extLst>
              </a:tr>
              <a:tr h="717638">
                <a:tc>
                  <a:txBody>
                    <a:bodyPr/>
                    <a:lstStyle/>
                    <a:p>
                      <a:r>
                        <a:rPr lang="en-GB" sz="2000" dirty="0"/>
                        <a:t>discovered different customs</a:t>
                      </a:r>
                      <a:endParaRPr lang="en-ES" sz="2000" dirty="0"/>
                    </a:p>
                  </a:txBody>
                  <a:tcPr/>
                </a:tc>
                <a:tc>
                  <a:txBody>
                    <a:bodyPr/>
                    <a:lstStyle/>
                    <a:p>
                      <a:endParaRPr lang="en-ES" sz="2000" dirty="0"/>
                    </a:p>
                  </a:txBody>
                  <a:tcPr/>
                </a:tc>
                <a:tc>
                  <a:txBody>
                    <a:bodyPr/>
                    <a:lstStyle/>
                    <a:p>
                      <a:endParaRPr lang="en-ES" sz="2000"/>
                    </a:p>
                  </a:txBody>
                  <a:tcPr/>
                </a:tc>
                <a:tc>
                  <a:txBody>
                    <a:bodyPr/>
                    <a:lstStyle/>
                    <a:p>
                      <a:endParaRPr lang="en-ES" sz="2000" dirty="0"/>
                    </a:p>
                  </a:txBody>
                  <a:tcPr/>
                </a:tc>
                <a:extLst>
                  <a:ext uri="{0D108BD9-81ED-4DB2-BD59-A6C34878D82A}">
                    <a16:rowId xmlns:a16="http://schemas.microsoft.com/office/drawing/2014/main" val="329538544"/>
                  </a:ext>
                </a:extLst>
              </a:tr>
              <a:tr h="4056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fled to Mexico</a:t>
                      </a:r>
                      <a:endParaRPr lang="en-ES" sz="2000" dirty="0"/>
                    </a:p>
                  </a:txBody>
                  <a:tcPr/>
                </a:tc>
                <a:tc>
                  <a:txBody>
                    <a:bodyPr/>
                    <a:lstStyle/>
                    <a:p>
                      <a:endParaRPr lang="en-ES" sz="2000" dirty="0"/>
                    </a:p>
                  </a:txBody>
                  <a:tcPr/>
                </a:tc>
                <a:tc>
                  <a:txBody>
                    <a:bodyPr/>
                    <a:lstStyle/>
                    <a:p>
                      <a:endParaRPr lang="en-ES" sz="2000"/>
                    </a:p>
                  </a:txBody>
                  <a:tcPr/>
                </a:tc>
                <a:tc>
                  <a:txBody>
                    <a:bodyPr/>
                    <a:lstStyle/>
                    <a:p>
                      <a:endParaRPr lang="en-ES" sz="2000" dirty="0"/>
                    </a:p>
                  </a:txBody>
                  <a:tcPr/>
                </a:tc>
                <a:extLst>
                  <a:ext uri="{0D108BD9-81ED-4DB2-BD59-A6C34878D82A}">
                    <a16:rowId xmlns:a16="http://schemas.microsoft.com/office/drawing/2014/main" val="3601955409"/>
                  </a:ext>
                </a:extLst>
              </a:tr>
              <a:tr h="4056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s</a:t>
                      </a:r>
                      <a:r>
                        <a:rPr lang="en-ES" sz="2000" dirty="0"/>
                        <a:t>urviv</a:t>
                      </a:r>
                      <a:r>
                        <a:rPr lang="en-GB" sz="2000" dirty="0"/>
                        <a:t>ed</a:t>
                      </a:r>
                      <a:r>
                        <a:rPr lang="en-ES" sz="2000" dirty="0"/>
                        <a:t> a war</a:t>
                      </a:r>
                    </a:p>
                  </a:txBody>
                  <a:tcPr/>
                </a:tc>
                <a:tc>
                  <a:txBody>
                    <a:bodyPr/>
                    <a:lstStyle/>
                    <a:p>
                      <a:endParaRPr lang="en-ES" sz="2000" dirty="0"/>
                    </a:p>
                  </a:txBody>
                  <a:tcPr/>
                </a:tc>
                <a:tc>
                  <a:txBody>
                    <a:bodyPr/>
                    <a:lstStyle/>
                    <a:p>
                      <a:endParaRPr lang="en-ES" sz="2000"/>
                    </a:p>
                  </a:txBody>
                  <a:tcPr/>
                </a:tc>
                <a:tc>
                  <a:txBody>
                    <a:bodyPr/>
                    <a:lstStyle/>
                    <a:p>
                      <a:endParaRPr lang="en-ES" sz="2000" dirty="0"/>
                    </a:p>
                  </a:txBody>
                  <a:tcPr/>
                </a:tc>
                <a:extLst>
                  <a:ext uri="{0D108BD9-81ED-4DB2-BD59-A6C34878D82A}">
                    <a16:rowId xmlns:a16="http://schemas.microsoft.com/office/drawing/2014/main" val="1990512789"/>
                  </a:ext>
                </a:extLst>
              </a:tr>
              <a:tr h="717638">
                <a:tc>
                  <a:txBody>
                    <a:bodyPr/>
                    <a:lstStyle/>
                    <a:p>
                      <a:r>
                        <a:rPr lang="en-GB" sz="2000" dirty="0"/>
                        <a:t>read magazines in English</a:t>
                      </a:r>
                      <a:endParaRPr lang="en-ES" sz="2000" dirty="0"/>
                    </a:p>
                  </a:txBody>
                  <a:tcPr>
                    <a:solidFill>
                      <a:schemeClr val="accent2">
                        <a:lumMod val="20000"/>
                        <a:lumOff val="80000"/>
                      </a:schemeClr>
                    </a:solidFill>
                  </a:tcPr>
                </a:tc>
                <a:tc>
                  <a:txBody>
                    <a:bodyPr/>
                    <a:lstStyle/>
                    <a:p>
                      <a:endParaRPr lang="en-ES" sz="2000" dirty="0"/>
                    </a:p>
                  </a:txBody>
                  <a:tcPr>
                    <a:solidFill>
                      <a:schemeClr val="accent2">
                        <a:lumMod val="20000"/>
                        <a:lumOff val="80000"/>
                      </a:schemeClr>
                    </a:solidFill>
                  </a:tcPr>
                </a:tc>
                <a:tc>
                  <a:txBody>
                    <a:bodyPr/>
                    <a:lstStyle/>
                    <a:p>
                      <a:endParaRPr lang="en-ES" sz="2000" dirty="0"/>
                    </a:p>
                  </a:txBody>
                  <a:tcPr>
                    <a:solidFill>
                      <a:schemeClr val="accent2">
                        <a:lumMod val="20000"/>
                        <a:lumOff val="80000"/>
                      </a:schemeClr>
                    </a:solidFill>
                  </a:tcPr>
                </a:tc>
                <a:tc>
                  <a:txBody>
                    <a:bodyPr/>
                    <a:lstStyle/>
                    <a:p>
                      <a:endParaRPr lang="en-ES" sz="2000"/>
                    </a:p>
                  </a:txBody>
                  <a:tcPr>
                    <a:solidFill>
                      <a:schemeClr val="accent2">
                        <a:lumMod val="20000"/>
                        <a:lumOff val="80000"/>
                      </a:schemeClr>
                    </a:solidFill>
                  </a:tcPr>
                </a:tc>
                <a:extLst>
                  <a:ext uri="{0D108BD9-81ED-4DB2-BD59-A6C34878D82A}">
                    <a16:rowId xmlns:a16="http://schemas.microsoft.com/office/drawing/2014/main" val="201734006"/>
                  </a:ext>
                </a:extLst>
              </a:tr>
              <a:tr h="405622">
                <a:tc>
                  <a:txBody>
                    <a:bodyPr/>
                    <a:lstStyle/>
                    <a:p>
                      <a:r>
                        <a:rPr lang="en-GB" sz="2000" dirty="0"/>
                        <a:t>built a new life</a:t>
                      </a:r>
                      <a:endParaRPr lang="en-ES" sz="2000" dirty="0"/>
                    </a:p>
                  </a:txBody>
                  <a:tcPr>
                    <a:solidFill>
                      <a:schemeClr val="accent2">
                        <a:lumMod val="40000"/>
                        <a:lumOff val="60000"/>
                      </a:schemeClr>
                    </a:solidFill>
                  </a:tcPr>
                </a:tc>
                <a:tc>
                  <a:txBody>
                    <a:bodyPr/>
                    <a:lstStyle/>
                    <a:p>
                      <a:endParaRPr lang="en-ES" sz="2000" dirty="0"/>
                    </a:p>
                  </a:txBody>
                  <a:tcPr>
                    <a:solidFill>
                      <a:schemeClr val="accent2">
                        <a:lumMod val="40000"/>
                        <a:lumOff val="60000"/>
                      </a:schemeClr>
                    </a:solidFill>
                  </a:tcPr>
                </a:tc>
                <a:tc>
                  <a:txBody>
                    <a:bodyPr/>
                    <a:lstStyle/>
                    <a:p>
                      <a:endParaRPr lang="en-ES" sz="2000" dirty="0"/>
                    </a:p>
                  </a:txBody>
                  <a:tcPr>
                    <a:solidFill>
                      <a:schemeClr val="accent2">
                        <a:lumMod val="40000"/>
                        <a:lumOff val="60000"/>
                      </a:schemeClr>
                    </a:solidFill>
                  </a:tcPr>
                </a:tc>
                <a:tc>
                  <a:txBody>
                    <a:bodyPr/>
                    <a:lstStyle/>
                    <a:p>
                      <a:endParaRPr lang="en-ES" sz="2000" dirty="0"/>
                    </a:p>
                  </a:txBody>
                  <a:tcPr>
                    <a:solidFill>
                      <a:schemeClr val="accent2">
                        <a:lumMod val="40000"/>
                        <a:lumOff val="60000"/>
                      </a:schemeClr>
                    </a:solidFill>
                  </a:tcPr>
                </a:tc>
                <a:extLst>
                  <a:ext uri="{0D108BD9-81ED-4DB2-BD59-A6C34878D82A}">
                    <a16:rowId xmlns:a16="http://schemas.microsoft.com/office/drawing/2014/main" val="2279614473"/>
                  </a:ext>
                </a:extLst>
              </a:tr>
              <a:tr h="405622">
                <a:tc>
                  <a:txBody>
                    <a:bodyPr/>
                    <a:lstStyle/>
                    <a:p>
                      <a:r>
                        <a:rPr lang="en-GB" sz="2000" dirty="0"/>
                        <a:t>confused the names</a:t>
                      </a:r>
                      <a:endParaRPr lang="en-ES" sz="2000" dirty="0"/>
                    </a:p>
                  </a:txBody>
                  <a:tcPr>
                    <a:solidFill>
                      <a:schemeClr val="accent2">
                        <a:lumMod val="20000"/>
                        <a:lumOff val="80000"/>
                      </a:schemeClr>
                    </a:solidFill>
                  </a:tcPr>
                </a:tc>
                <a:tc>
                  <a:txBody>
                    <a:bodyPr/>
                    <a:lstStyle/>
                    <a:p>
                      <a:endParaRPr lang="en-ES" sz="2000"/>
                    </a:p>
                  </a:txBody>
                  <a:tcPr>
                    <a:solidFill>
                      <a:schemeClr val="accent2">
                        <a:lumMod val="20000"/>
                        <a:lumOff val="80000"/>
                      </a:schemeClr>
                    </a:solidFill>
                  </a:tcPr>
                </a:tc>
                <a:tc>
                  <a:txBody>
                    <a:bodyPr/>
                    <a:lstStyle/>
                    <a:p>
                      <a:endParaRPr lang="en-ES" sz="2000" dirty="0"/>
                    </a:p>
                  </a:txBody>
                  <a:tcPr>
                    <a:solidFill>
                      <a:schemeClr val="accent2">
                        <a:lumMod val="20000"/>
                        <a:lumOff val="80000"/>
                      </a:schemeClr>
                    </a:solidFill>
                  </a:tcPr>
                </a:tc>
                <a:tc>
                  <a:txBody>
                    <a:bodyPr/>
                    <a:lstStyle/>
                    <a:p>
                      <a:endParaRPr lang="en-ES" sz="2000" dirty="0"/>
                    </a:p>
                  </a:txBody>
                  <a:tcPr>
                    <a:solidFill>
                      <a:schemeClr val="accent2">
                        <a:lumMod val="20000"/>
                        <a:lumOff val="80000"/>
                      </a:schemeClr>
                    </a:solidFill>
                  </a:tcPr>
                </a:tc>
                <a:extLst>
                  <a:ext uri="{0D108BD9-81ED-4DB2-BD59-A6C34878D82A}">
                    <a16:rowId xmlns:a16="http://schemas.microsoft.com/office/drawing/2014/main" val="3124131010"/>
                  </a:ext>
                </a:extLst>
              </a:tr>
            </a:tbl>
          </a:graphicData>
        </a:graphic>
      </p:graphicFrame>
      <p:sp>
        <p:nvSpPr>
          <p:cNvPr id="22" name="Rounded Rectangular Callout 14">
            <a:extLst>
              <a:ext uri="{FF2B5EF4-FFF2-40B4-BE49-F238E27FC236}">
                <a16:creationId xmlns:a16="http://schemas.microsoft.com/office/drawing/2014/main" id="{D725C70F-D6AE-4AC6-9890-A0D094D0DA89}"/>
              </a:ext>
            </a:extLst>
          </p:cNvPr>
          <p:cNvSpPr/>
          <p:nvPr/>
        </p:nvSpPr>
        <p:spPr>
          <a:xfrm>
            <a:off x="3464296" y="5355216"/>
            <a:ext cx="2957610" cy="764717"/>
          </a:xfrm>
          <a:prstGeom prst="wedgeRoundRectCallout">
            <a:avLst>
              <a:gd name="adj1" fmla="val 31859"/>
              <a:gd name="adj2" fmla="val -107663"/>
              <a:gd name="adj3" fmla="val 1666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accent3">
                    <a:lumMod val="50000"/>
                  </a:schemeClr>
                </a:solidFill>
              </a:rPr>
              <a:t>Construyó</a:t>
            </a:r>
            <a:r>
              <a:rPr lang="en-GB" sz="2200" dirty="0">
                <a:solidFill>
                  <a:schemeClr val="accent3">
                    <a:lumMod val="50000"/>
                  </a:schemeClr>
                </a:solidFill>
              </a:rPr>
              <a:t> una </a:t>
            </a:r>
            <a:r>
              <a:rPr lang="en-GB" sz="2200" dirty="0" err="1">
                <a:solidFill>
                  <a:schemeClr val="accent3">
                    <a:lumMod val="50000"/>
                  </a:schemeClr>
                </a:solidFill>
              </a:rPr>
              <a:t>nueva</a:t>
            </a:r>
            <a:r>
              <a:rPr lang="en-GB" sz="2200" dirty="0">
                <a:solidFill>
                  <a:schemeClr val="accent3">
                    <a:lumMod val="50000"/>
                  </a:schemeClr>
                </a:solidFill>
              </a:rPr>
              <a:t> </a:t>
            </a:r>
            <a:r>
              <a:rPr lang="en-GB" sz="2200" dirty="0" err="1">
                <a:solidFill>
                  <a:schemeClr val="accent3">
                    <a:lumMod val="50000"/>
                  </a:schemeClr>
                </a:solidFill>
              </a:rPr>
              <a:t>vida</a:t>
            </a:r>
            <a:r>
              <a:rPr lang="en-ES" sz="2200" dirty="0">
                <a:solidFill>
                  <a:schemeClr val="accent3">
                    <a:lumMod val="50000"/>
                  </a:schemeClr>
                </a:solidFill>
              </a:rPr>
              <a:t>.</a:t>
            </a:r>
          </a:p>
        </p:txBody>
      </p:sp>
      <p:sp>
        <p:nvSpPr>
          <p:cNvPr id="23" name="5-point Star 25">
            <a:extLst>
              <a:ext uri="{FF2B5EF4-FFF2-40B4-BE49-F238E27FC236}">
                <a16:creationId xmlns:a16="http://schemas.microsoft.com/office/drawing/2014/main" id="{F47C22FD-697B-4662-942A-F9BFC3A76D5A}"/>
              </a:ext>
            </a:extLst>
          </p:cNvPr>
          <p:cNvSpPr/>
          <p:nvPr/>
        </p:nvSpPr>
        <p:spPr>
          <a:xfrm>
            <a:off x="3476169" y="5706172"/>
            <a:ext cx="399996" cy="380759"/>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4" name="Rounded Rectangular Callout 15">
            <a:extLst>
              <a:ext uri="{FF2B5EF4-FFF2-40B4-BE49-F238E27FC236}">
                <a16:creationId xmlns:a16="http://schemas.microsoft.com/office/drawing/2014/main" id="{F98D597A-B7CB-4638-A2BC-7B6FA4F81359}"/>
              </a:ext>
            </a:extLst>
          </p:cNvPr>
          <p:cNvSpPr/>
          <p:nvPr/>
        </p:nvSpPr>
        <p:spPr>
          <a:xfrm>
            <a:off x="379177" y="2864263"/>
            <a:ext cx="2166096" cy="714129"/>
          </a:xfrm>
          <a:prstGeom prst="wedgeRoundRectCallout">
            <a:avLst>
              <a:gd name="adj1" fmla="val -54475"/>
              <a:gd name="adj2" fmla="val -107210"/>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accent3">
                    <a:lumMod val="50000"/>
                  </a:schemeClr>
                </a:solidFill>
              </a:rPr>
              <a:t>Perdió</a:t>
            </a:r>
            <a:r>
              <a:rPr lang="en-GB" sz="2200" dirty="0">
                <a:solidFill>
                  <a:schemeClr val="accent3">
                    <a:lumMod val="50000"/>
                  </a:schemeClr>
                </a:solidFill>
              </a:rPr>
              <a:t> </a:t>
            </a:r>
            <a:r>
              <a:rPr lang="en-GB" sz="2200" dirty="0" err="1">
                <a:solidFill>
                  <a:schemeClr val="accent3">
                    <a:lumMod val="50000"/>
                  </a:schemeClr>
                </a:solidFill>
              </a:rPr>
              <a:t>todo</a:t>
            </a:r>
            <a:r>
              <a:rPr lang="en-ES" sz="2200" dirty="0">
                <a:solidFill>
                  <a:schemeClr val="accent3">
                    <a:lumMod val="50000"/>
                  </a:schemeClr>
                </a:solidFill>
              </a:rPr>
              <a:t>.</a:t>
            </a:r>
          </a:p>
        </p:txBody>
      </p:sp>
      <p:sp>
        <p:nvSpPr>
          <p:cNvPr id="29" name="Rounded Rectangular Callout 15">
            <a:extLst>
              <a:ext uri="{FF2B5EF4-FFF2-40B4-BE49-F238E27FC236}">
                <a16:creationId xmlns:a16="http://schemas.microsoft.com/office/drawing/2014/main" id="{B3BDAECA-0046-4D9B-8E77-EEB1BB881513}"/>
              </a:ext>
            </a:extLst>
          </p:cNvPr>
          <p:cNvSpPr/>
          <p:nvPr/>
        </p:nvSpPr>
        <p:spPr>
          <a:xfrm>
            <a:off x="3001933" y="3319388"/>
            <a:ext cx="3367879" cy="913755"/>
          </a:xfrm>
          <a:prstGeom prst="wedgeRoundRectCallout">
            <a:avLst>
              <a:gd name="adj1" fmla="val -54783"/>
              <a:gd name="adj2" fmla="val -71627"/>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accent3">
                    <a:lumMod val="50000"/>
                  </a:schemeClr>
                </a:solidFill>
              </a:rPr>
              <a:t>Descubriste</a:t>
            </a:r>
            <a:r>
              <a:rPr lang="en-GB" sz="2200" dirty="0">
                <a:solidFill>
                  <a:schemeClr val="accent3">
                    <a:lumMod val="50000"/>
                  </a:schemeClr>
                </a:solidFill>
              </a:rPr>
              <a:t> </a:t>
            </a:r>
            <a:r>
              <a:rPr lang="en-GB" sz="2200" dirty="0" err="1">
                <a:solidFill>
                  <a:schemeClr val="accent3">
                    <a:lumMod val="50000"/>
                  </a:schemeClr>
                </a:solidFill>
              </a:rPr>
              <a:t>costumbres</a:t>
            </a:r>
            <a:r>
              <a:rPr lang="en-GB" sz="2200" dirty="0">
                <a:solidFill>
                  <a:schemeClr val="accent3">
                    <a:lumMod val="50000"/>
                  </a:schemeClr>
                </a:solidFill>
              </a:rPr>
              <a:t> </a:t>
            </a:r>
            <a:r>
              <a:rPr lang="en-GB" sz="2200" dirty="0" err="1">
                <a:solidFill>
                  <a:schemeClr val="accent3">
                    <a:lumMod val="50000"/>
                  </a:schemeClr>
                </a:solidFill>
              </a:rPr>
              <a:t>diferentes</a:t>
            </a:r>
            <a:r>
              <a:rPr lang="en-ES" sz="2200" dirty="0">
                <a:solidFill>
                  <a:schemeClr val="accent3">
                    <a:lumMod val="50000"/>
                  </a:schemeClr>
                </a:solidFill>
              </a:rPr>
              <a:t>.</a:t>
            </a:r>
          </a:p>
        </p:txBody>
      </p:sp>
      <p:sp>
        <p:nvSpPr>
          <p:cNvPr id="30" name="Rounded Rectangular Callout 14">
            <a:extLst>
              <a:ext uri="{FF2B5EF4-FFF2-40B4-BE49-F238E27FC236}">
                <a16:creationId xmlns:a16="http://schemas.microsoft.com/office/drawing/2014/main" id="{2D61B087-0868-4A2C-BA8B-E6BB24340FE7}"/>
              </a:ext>
            </a:extLst>
          </p:cNvPr>
          <p:cNvSpPr/>
          <p:nvPr/>
        </p:nvSpPr>
        <p:spPr>
          <a:xfrm>
            <a:off x="409106" y="5300471"/>
            <a:ext cx="2654441" cy="864000"/>
          </a:xfrm>
          <a:prstGeom prst="wedgeRoundRectCallout">
            <a:avLst>
              <a:gd name="adj1" fmla="val 57065"/>
              <a:gd name="adj2" fmla="val 13533"/>
              <a:gd name="adj3" fmla="val 1666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accent3">
                    <a:lumMod val="50000"/>
                  </a:schemeClr>
                </a:solidFill>
              </a:rPr>
              <a:t>Leyó</a:t>
            </a:r>
            <a:r>
              <a:rPr lang="en-GB" sz="2200" dirty="0">
                <a:solidFill>
                  <a:schemeClr val="accent3">
                    <a:lumMod val="50000"/>
                  </a:schemeClr>
                </a:solidFill>
              </a:rPr>
              <a:t> </a:t>
            </a:r>
            <a:r>
              <a:rPr lang="en-GB" sz="2200" dirty="0" err="1">
                <a:solidFill>
                  <a:schemeClr val="accent3">
                    <a:lumMod val="50000"/>
                  </a:schemeClr>
                </a:solidFill>
              </a:rPr>
              <a:t>revistas</a:t>
            </a:r>
            <a:r>
              <a:rPr lang="en-GB" sz="2200" dirty="0">
                <a:solidFill>
                  <a:schemeClr val="accent3">
                    <a:lumMod val="50000"/>
                  </a:schemeClr>
                </a:solidFill>
              </a:rPr>
              <a:t> </a:t>
            </a:r>
            <a:r>
              <a:rPr lang="en-GB" sz="2200" dirty="0" err="1">
                <a:solidFill>
                  <a:schemeClr val="accent3">
                    <a:lumMod val="50000"/>
                  </a:schemeClr>
                </a:solidFill>
              </a:rPr>
              <a:t>en</a:t>
            </a:r>
            <a:r>
              <a:rPr lang="en-GB" sz="2200" dirty="0">
                <a:solidFill>
                  <a:schemeClr val="accent3">
                    <a:lumMod val="50000"/>
                  </a:schemeClr>
                </a:solidFill>
              </a:rPr>
              <a:t> </a:t>
            </a:r>
            <a:r>
              <a:rPr lang="en-GB" sz="2200" dirty="0" err="1">
                <a:solidFill>
                  <a:schemeClr val="accent3">
                    <a:lumMod val="50000"/>
                  </a:schemeClr>
                </a:solidFill>
              </a:rPr>
              <a:t>inglés</a:t>
            </a:r>
            <a:r>
              <a:rPr lang="en-GB" sz="2200" dirty="0">
                <a:solidFill>
                  <a:schemeClr val="accent3">
                    <a:lumMod val="50000"/>
                  </a:schemeClr>
                </a:solidFill>
              </a:rPr>
              <a:t>.</a:t>
            </a:r>
            <a:endParaRPr lang="en-ES" sz="2200" dirty="0">
              <a:solidFill>
                <a:schemeClr val="accent3">
                  <a:lumMod val="50000"/>
                </a:schemeClr>
              </a:solidFill>
            </a:endParaRPr>
          </a:p>
        </p:txBody>
      </p:sp>
      <p:sp>
        <p:nvSpPr>
          <p:cNvPr id="31" name="5-point Star 25">
            <a:extLst>
              <a:ext uri="{FF2B5EF4-FFF2-40B4-BE49-F238E27FC236}">
                <a16:creationId xmlns:a16="http://schemas.microsoft.com/office/drawing/2014/main" id="{04C933F3-431B-46F5-8873-AE78B97954B6}"/>
              </a:ext>
            </a:extLst>
          </p:cNvPr>
          <p:cNvSpPr/>
          <p:nvPr/>
        </p:nvSpPr>
        <p:spPr>
          <a:xfrm>
            <a:off x="4485874" y="4358282"/>
            <a:ext cx="399996" cy="380759"/>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2" name="Rounded Rectangular Callout 13">
            <a:extLst>
              <a:ext uri="{FF2B5EF4-FFF2-40B4-BE49-F238E27FC236}">
                <a16:creationId xmlns:a16="http://schemas.microsoft.com/office/drawing/2014/main" id="{C6CE67E3-1C7B-48BE-9DD2-D8D5A33E6AE1}"/>
              </a:ext>
            </a:extLst>
          </p:cNvPr>
          <p:cNvSpPr/>
          <p:nvPr/>
        </p:nvSpPr>
        <p:spPr>
          <a:xfrm>
            <a:off x="379177" y="1746099"/>
            <a:ext cx="2343723" cy="956803"/>
          </a:xfrm>
          <a:prstGeom prst="wedgeRoundRectCallout">
            <a:avLst>
              <a:gd name="adj1" fmla="val 38576"/>
              <a:gd name="adj2" fmla="val 70102"/>
              <a:gd name="adj3" fmla="val 1666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accent3">
                    <a:lumMod val="50000"/>
                  </a:schemeClr>
                </a:solidFill>
              </a:rPr>
              <a:t>Sobreviviste</a:t>
            </a:r>
            <a:r>
              <a:rPr lang="en-GB" sz="2200" dirty="0">
                <a:solidFill>
                  <a:schemeClr val="accent3">
                    <a:lumMod val="50000"/>
                  </a:schemeClr>
                </a:solidFill>
              </a:rPr>
              <a:t> a una </a:t>
            </a:r>
            <a:r>
              <a:rPr lang="en-GB" sz="2200" dirty="0" err="1">
                <a:solidFill>
                  <a:schemeClr val="accent3">
                    <a:lumMod val="50000"/>
                  </a:schemeClr>
                </a:solidFill>
              </a:rPr>
              <a:t>guerra</a:t>
            </a:r>
            <a:r>
              <a:rPr lang="en-ES" sz="2200" dirty="0">
                <a:solidFill>
                  <a:schemeClr val="accent3">
                    <a:lumMod val="50000"/>
                  </a:schemeClr>
                </a:solidFill>
              </a:rPr>
              <a:t>.</a:t>
            </a:r>
          </a:p>
        </p:txBody>
      </p:sp>
      <p:pic>
        <p:nvPicPr>
          <p:cNvPr id="33" name="Google Shape;325;p31" descr="green checkmark">
            <a:extLst>
              <a:ext uri="{FF2B5EF4-FFF2-40B4-BE49-F238E27FC236}">
                <a16:creationId xmlns:a16="http://schemas.microsoft.com/office/drawing/2014/main" id="{F850AA8D-9840-4B38-AC98-1ECDC77463F9}"/>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438962" y="2124476"/>
            <a:ext cx="328571" cy="349143"/>
          </a:xfrm>
          <a:prstGeom prst="rect">
            <a:avLst/>
          </a:prstGeom>
          <a:noFill/>
          <a:ln>
            <a:noFill/>
          </a:ln>
        </p:spPr>
      </p:pic>
      <p:pic>
        <p:nvPicPr>
          <p:cNvPr id="35" name="Google Shape;325;p31" descr="green checkmark">
            <a:extLst>
              <a:ext uri="{FF2B5EF4-FFF2-40B4-BE49-F238E27FC236}">
                <a16:creationId xmlns:a16="http://schemas.microsoft.com/office/drawing/2014/main" id="{0C29D71F-84FA-43B6-8593-4C671E21E699}"/>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438960" y="2528331"/>
            <a:ext cx="328571" cy="349143"/>
          </a:xfrm>
          <a:prstGeom prst="rect">
            <a:avLst/>
          </a:prstGeom>
          <a:noFill/>
          <a:ln>
            <a:noFill/>
          </a:ln>
        </p:spPr>
      </p:pic>
      <p:pic>
        <p:nvPicPr>
          <p:cNvPr id="36" name="Google Shape;325;p31" descr="green checkmark">
            <a:extLst>
              <a:ext uri="{FF2B5EF4-FFF2-40B4-BE49-F238E27FC236}">
                <a16:creationId xmlns:a16="http://schemas.microsoft.com/office/drawing/2014/main" id="{827267E9-82DC-4C71-8A95-E49F67ABB73E}"/>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879516" y="2877474"/>
            <a:ext cx="328571" cy="349143"/>
          </a:xfrm>
          <a:prstGeom prst="rect">
            <a:avLst/>
          </a:prstGeom>
          <a:noFill/>
          <a:ln>
            <a:noFill/>
          </a:ln>
        </p:spPr>
      </p:pic>
      <p:pic>
        <p:nvPicPr>
          <p:cNvPr id="37" name="Google Shape;325;p31" descr="green checkmark">
            <a:extLst>
              <a:ext uri="{FF2B5EF4-FFF2-40B4-BE49-F238E27FC236}">
                <a16:creationId xmlns:a16="http://schemas.microsoft.com/office/drawing/2014/main" id="{F0F92147-98A6-4215-ABED-EED2ADEEF39F}"/>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590264" y="3445389"/>
            <a:ext cx="328571" cy="349143"/>
          </a:xfrm>
          <a:prstGeom prst="rect">
            <a:avLst/>
          </a:prstGeom>
          <a:noFill/>
          <a:ln>
            <a:noFill/>
          </a:ln>
        </p:spPr>
      </p:pic>
      <p:pic>
        <p:nvPicPr>
          <p:cNvPr id="38" name="Google Shape;325;p31" descr="green checkmark">
            <a:extLst>
              <a:ext uri="{FF2B5EF4-FFF2-40B4-BE49-F238E27FC236}">
                <a16:creationId xmlns:a16="http://schemas.microsoft.com/office/drawing/2014/main" id="{9ECD0760-263C-40D5-A192-D095D75B3B4A}"/>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563127" y="4398190"/>
            <a:ext cx="328571" cy="349143"/>
          </a:xfrm>
          <a:prstGeom prst="rect">
            <a:avLst/>
          </a:prstGeom>
          <a:noFill/>
          <a:ln>
            <a:noFill/>
          </a:ln>
        </p:spPr>
      </p:pic>
      <p:pic>
        <p:nvPicPr>
          <p:cNvPr id="39" name="Google Shape;325;p31" descr="green checkmark">
            <a:extLst>
              <a:ext uri="{FF2B5EF4-FFF2-40B4-BE49-F238E27FC236}">
                <a16:creationId xmlns:a16="http://schemas.microsoft.com/office/drawing/2014/main" id="{8542D3AB-E366-4542-B259-EAB954F9259C}"/>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407792" y="4983009"/>
            <a:ext cx="328571" cy="349143"/>
          </a:xfrm>
          <a:prstGeom prst="rect">
            <a:avLst/>
          </a:prstGeom>
          <a:noFill/>
          <a:ln>
            <a:noFill/>
          </a:ln>
        </p:spPr>
      </p:pic>
      <p:pic>
        <p:nvPicPr>
          <p:cNvPr id="40" name="Google Shape;325;p31" descr="green checkmark">
            <a:extLst>
              <a:ext uri="{FF2B5EF4-FFF2-40B4-BE49-F238E27FC236}">
                <a16:creationId xmlns:a16="http://schemas.microsoft.com/office/drawing/2014/main" id="{2C9A2E7B-32A1-451B-ACCD-7A729CBAC412}"/>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408536" y="5504024"/>
            <a:ext cx="328571" cy="349143"/>
          </a:xfrm>
          <a:prstGeom prst="rect">
            <a:avLst/>
          </a:prstGeom>
          <a:noFill/>
          <a:ln>
            <a:noFill/>
          </a:ln>
        </p:spPr>
      </p:pic>
      <p:pic>
        <p:nvPicPr>
          <p:cNvPr id="41" name="Google Shape;325;p31" descr="green checkmark">
            <a:extLst>
              <a:ext uri="{FF2B5EF4-FFF2-40B4-BE49-F238E27FC236}">
                <a16:creationId xmlns:a16="http://schemas.microsoft.com/office/drawing/2014/main" id="{8A0B5285-B89B-418C-9BF5-57605E730067}"/>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842225" y="5945361"/>
            <a:ext cx="328571" cy="349143"/>
          </a:xfrm>
          <a:prstGeom prst="rect">
            <a:avLst/>
          </a:prstGeom>
          <a:noFill/>
          <a:ln>
            <a:noFill/>
          </a:ln>
        </p:spPr>
      </p:pic>
      <p:sp>
        <p:nvSpPr>
          <p:cNvPr id="42" name="Rounded Rectangular Callout 13">
            <a:extLst>
              <a:ext uri="{FF2B5EF4-FFF2-40B4-BE49-F238E27FC236}">
                <a16:creationId xmlns:a16="http://schemas.microsoft.com/office/drawing/2014/main" id="{CD299B5E-6C8B-465F-AD42-6AACF87FAD5A}"/>
              </a:ext>
            </a:extLst>
          </p:cNvPr>
          <p:cNvSpPr/>
          <p:nvPr/>
        </p:nvSpPr>
        <p:spPr>
          <a:xfrm>
            <a:off x="518559" y="3686237"/>
            <a:ext cx="2343723" cy="615143"/>
          </a:xfrm>
          <a:prstGeom prst="wedgeRoundRectCallout">
            <a:avLst>
              <a:gd name="adj1" fmla="val -68400"/>
              <a:gd name="adj2" fmla="val 10322"/>
              <a:gd name="adj3" fmla="val 1666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accent3">
                    <a:lumMod val="50000"/>
                  </a:schemeClr>
                </a:solidFill>
              </a:rPr>
              <a:t>Huí</a:t>
            </a:r>
            <a:r>
              <a:rPr lang="en-GB" sz="2200" dirty="0">
                <a:solidFill>
                  <a:schemeClr val="accent3">
                    <a:lumMod val="50000"/>
                  </a:schemeClr>
                </a:solidFill>
              </a:rPr>
              <a:t> a México</a:t>
            </a:r>
            <a:r>
              <a:rPr lang="en-ES" sz="2200" dirty="0">
                <a:solidFill>
                  <a:schemeClr val="accent3">
                    <a:lumMod val="50000"/>
                  </a:schemeClr>
                </a:solidFill>
              </a:rPr>
              <a:t>.</a:t>
            </a:r>
          </a:p>
        </p:txBody>
      </p:sp>
      <p:pic>
        <p:nvPicPr>
          <p:cNvPr id="43" name="Google Shape;325;p31" descr="green checkmark">
            <a:extLst>
              <a:ext uri="{FF2B5EF4-FFF2-40B4-BE49-F238E27FC236}">
                <a16:creationId xmlns:a16="http://schemas.microsoft.com/office/drawing/2014/main" id="{416EA756-53C9-4FD6-8DA3-81DF7BE3BA44}"/>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879516" y="4012246"/>
            <a:ext cx="328571" cy="349143"/>
          </a:xfrm>
          <a:prstGeom prst="rect">
            <a:avLst/>
          </a:prstGeom>
          <a:noFill/>
          <a:ln>
            <a:noFill/>
          </a:ln>
        </p:spPr>
      </p:pic>
      <p:sp>
        <p:nvSpPr>
          <p:cNvPr id="5" name="Rounded Rectangle 11">
            <a:extLst>
              <a:ext uri="{FF2B5EF4-FFF2-40B4-BE49-F238E27FC236}">
                <a16:creationId xmlns:a16="http://schemas.microsoft.com/office/drawing/2014/main" id="{2C5C7554-E689-09B1-45E6-AEB7CB1B3637}"/>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4" name="Rounded Rectangular Callout 3">
            <a:extLst>
              <a:ext uri="{FF2B5EF4-FFF2-40B4-BE49-F238E27FC236}">
                <a16:creationId xmlns:a16="http://schemas.microsoft.com/office/drawing/2014/main" id="{0ABF21F0-121C-6C64-DFBD-29A1600FC0C2}"/>
              </a:ext>
            </a:extLst>
          </p:cNvPr>
          <p:cNvSpPr/>
          <p:nvPr/>
        </p:nvSpPr>
        <p:spPr>
          <a:xfrm>
            <a:off x="2890240" y="2552951"/>
            <a:ext cx="3001120" cy="615142"/>
          </a:xfrm>
          <a:prstGeom prst="wedgeRoundRectCallout">
            <a:avLst>
              <a:gd name="adj1" fmla="val -58573"/>
              <a:gd name="adj2" fmla="val 25338"/>
              <a:gd name="adj3" fmla="val 1666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chemeClr val="accent3">
                    <a:lumMod val="50000"/>
                  </a:schemeClr>
                </a:solidFill>
              </a:rPr>
              <a:t>Cumpl</a:t>
            </a:r>
            <a:r>
              <a:rPr lang="en-GB" sz="2200" dirty="0">
                <a:solidFill>
                  <a:schemeClr val="accent3">
                    <a:lumMod val="50000"/>
                  </a:schemeClr>
                </a:solidFill>
              </a:rPr>
              <a:t>í </a:t>
            </a:r>
            <a:r>
              <a:rPr lang="en-ES" sz="2200" dirty="0">
                <a:solidFill>
                  <a:schemeClr val="accent3">
                    <a:lumMod val="50000"/>
                  </a:schemeClr>
                </a:solidFill>
              </a:rPr>
              <a:t>un sueño.</a:t>
            </a:r>
          </a:p>
        </p:txBody>
      </p:sp>
      <p:sp>
        <p:nvSpPr>
          <p:cNvPr id="6" name="5-point Star 25">
            <a:extLst>
              <a:ext uri="{FF2B5EF4-FFF2-40B4-BE49-F238E27FC236}">
                <a16:creationId xmlns:a16="http://schemas.microsoft.com/office/drawing/2014/main" id="{C90893F7-A1C9-FA0C-8DAA-9536CA984D5E}"/>
              </a:ext>
            </a:extLst>
          </p:cNvPr>
          <p:cNvSpPr/>
          <p:nvPr/>
        </p:nvSpPr>
        <p:spPr>
          <a:xfrm>
            <a:off x="518559" y="5732471"/>
            <a:ext cx="399996" cy="380759"/>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Tree>
    <p:extLst>
      <p:ext uri="{BB962C8B-B14F-4D97-AF65-F5344CB8AC3E}">
        <p14:creationId xmlns:p14="http://schemas.microsoft.com/office/powerpoint/2010/main" val="72427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349C0D-56FF-B87D-738A-68B5764476FF}"/>
              </a:ext>
            </a:extLst>
          </p:cNvPr>
          <p:cNvSpPr>
            <a:spLocks noGrp="1"/>
          </p:cNvSpPr>
          <p:nvPr>
            <p:ph type="body" sz="quarter" idx="10"/>
          </p:nvPr>
        </p:nvSpPr>
        <p:spPr>
          <a:xfrm>
            <a:off x="373717" y="1264422"/>
            <a:ext cx="11282432" cy="817053"/>
          </a:xfrm>
        </p:spPr>
        <p:txBody>
          <a:bodyPr/>
          <a:lstStyle/>
          <a:p>
            <a:r>
              <a:rPr lang="en-GB" sz="2400" dirty="0">
                <a:solidFill>
                  <a:srgbClr val="3A3838"/>
                </a:solidFill>
              </a:rPr>
              <a:t>Remember that some</a:t>
            </a:r>
            <a:r>
              <a:rPr lang="en-GB" dirty="0">
                <a:solidFill>
                  <a:srgbClr val="3A3838"/>
                </a:solidFill>
              </a:rPr>
              <a:t> </a:t>
            </a:r>
            <a:r>
              <a:rPr lang="en-GB" b="1" dirty="0">
                <a:solidFill>
                  <a:srgbClr val="3A3838"/>
                </a:solidFill>
              </a:rPr>
              <a:t>–</a:t>
            </a:r>
            <a:r>
              <a:rPr lang="en-GB" b="1" dirty="0" err="1">
                <a:solidFill>
                  <a:srgbClr val="3A3838"/>
                </a:solidFill>
              </a:rPr>
              <a:t>er</a:t>
            </a:r>
            <a:r>
              <a:rPr lang="en-GB" b="1" dirty="0">
                <a:solidFill>
                  <a:srgbClr val="3A3838"/>
                </a:solidFill>
              </a:rPr>
              <a:t> </a:t>
            </a:r>
            <a:r>
              <a:rPr lang="en-GB" dirty="0">
                <a:solidFill>
                  <a:srgbClr val="3A3838"/>
                </a:solidFill>
              </a:rPr>
              <a:t>and </a:t>
            </a:r>
            <a:r>
              <a:rPr lang="en-GB" b="1" dirty="0">
                <a:solidFill>
                  <a:srgbClr val="3A3838"/>
                </a:solidFill>
              </a:rPr>
              <a:t>–</a:t>
            </a:r>
            <a:r>
              <a:rPr lang="en-GB" b="1" dirty="0" err="1">
                <a:solidFill>
                  <a:srgbClr val="3A3838"/>
                </a:solidFill>
              </a:rPr>
              <a:t>ir</a:t>
            </a:r>
            <a:r>
              <a:rPr lang="en-GB" b="1" dirty="0">
                <a:solidFill>
                  <a:srgbClr val="3A3838"/>
                </a:solidFill>
              </a:rPr>
              <a:t> </a:t>
            </a:r>
            <a:r>
              <a:rPr lang="en-GB" dirty="0">
                <a:solidFill>
                  <a:srgbClr val="3A3838"/>
                </a:solidFill>
              </a:rPr>
              <a:t>verbs have a </a:t>
            </a:r>
            <a:r>
              <a:rPr lang="en-GB" b="1" dirty="0">
                <a:solidFill>
                  <a:srgbClr val="3A3838"/>
                </a:solidFill>
              </a:rPr>
              <a:t>spelling change </a:t>
            </a:r>
            <a:r>
              <a:rPr lang="en-GB" dirty="0">
                <a:solidFill>
                  <a:srgbClr val="3A3838"/>
                </a:solidFill>
              </a:rPr>
              <a:t>when they are used in the </a:t>
            </a:r>
            <a:r>
              <a:rPr lang="en-GB" b="1" dirty="0">
                <a:solidFill>
                  <a:srgbClr val="3A3838"/>
                </a:solidFill>
              </a:rPr>
              <a:t>3</a:t>
            </a:r>
            <a:r>
              <a:rPr lang="en-GB" b="1" baseline="30000" dirty="0">
                <a:solidFill>
                  <a:srgbClr val="3A3838"/>
                </a:solidFill>
              </a:rPr>
              <a:t>rd</a:t>
            </a:r>
            <a:r>
              <a:rPr lang="en-GB" dirty="0">
                <a:solidFill>
                  <a:srgbClr val="3A3838"/>
                </a:solidFill>
              </a:rPr>
              <a:t> </a:t>
            </a:r>
            <a:r>
              <a:rPr lang="en-GB" b="1" dirty="0">
                <a:solidFill>
                  <a:srgbClr val="3A3838"/>
                </a:solidFill>
              </a:rPr>
              <a:t>person singular </a:t>
            </a:r>
            <a:r>
              <a:rPr lang="en-GB" dirty="0">
                <a:solidFill>
                  <a:srgbClr val="3A3838"/>
                </a:solidFill>
              </a:rPr>
              <a:t>of the </a:t>
            </a:r>
            <a:r>
              <a:rPr lang="en-GB" b="1" dirty="0" err="1">
                <a:solidFill>
                  <a:srgbClr val="3A3838"/>
                </a:solidFill>
              </a:rPr>
              <a:t>preterite</a:t>
            </a:r>
            <a:r>
              <a:rPr lang="en-GB" dirty="0">
                <a:solidFill>
                  <a:srgbClr val="3A3838"/>
                </a:solidFill>
              </a:rPr>
              <a:t>.</a:t>
            </a:r>
          </a:p>
          <a:p>
            <a:endParaRPr lang="en-GB" sz="2400" dirty="0"/>
          </a:p>
          <a:p>
            <a:endParaRPr lang="en-ES" sz="2400" dirty="0"/>
          </a:p>
        </p:txBody>
      </p:sp>
      <p:sp>
        <p:nvSpPr>
          <p:cNvPr id="3" name="Title 2">
            <a:extLst>
              <a:ext uri="{FF2B5EF4-FFF2-40B4-BE49-F238E27FC236}">
                <a16:creationId xmlns:a16="http://schemas.microsoft.com/office/drawing/2014/main" id="{4324CADE-B646-DF00-B8D5-F850858EB796}"/>
              </a:ext>
            </a:extLst>
          </p:cNvPr>
          <p:cNvSpPr>
            <a:spLocks noGrp="1"/>
          </p:cNvSpPr>
          <p:nvPr>
            <p:ph type="title"/>
          </p:nvPr>
        </p:nvSpPr>
        <p:spPr>
          <a:xfrm>
            <a:off x="0" y="213557"/>
            <a:ext cx="10057034" cy="647577"/>
          </a:xfrm>
        </p:spPr>
        <p:txBody>
          <a:bodyPr>
            <a:normAutofit/>
          </a:bodyPr>
          <a:lstStyle/>
          <a:p>
            <a:r>
              <a:rPr lang="en-US" sz="2800" dirty="0"/>
              <a:t>Addition of 'y' in 3rd person singular </a:t>
            </a:r>
            <a:r>
              <a:rPr lang="en-US" sz="2800" dirty="0" err="1"/>
              <a:t>preterite</a:t>
            </a:r>
            <a:r>
              <a:rPr lang="en-US" sz="2800" dirty="0"/>
              <a:t> verbs</a:t>
            </a:r>
            <a:endParaRPr lang="en-ES" sz="2800" dirty="0"/>
          </a:p>
        </p:txBody>
      </p:sp>
      <p:grpSp>
        <p:nvGrpSpPr>
          <p:cNvPr id="10" name="Group 9">
            <a:extLst>
              <a:ext uri="{FF2B5EF4-FFF2-40B4-BE49-F238E27FC236}">
                <a16:creationId xmlns:a16="http://schemas.microsoft.com/office/drawing/2014/main" id="{BC3EE39B-6939-48F2-899F-37839DBC67CA}"/>
              </a:ext>
            </a:extLst>
          </p:cNvPr>
          <p:cNvGrpSpPr/>
          <p:nvPr/>
        </p:nvGrpSpPr>
        <p:grpSpPr>
          <a:xfrm>
            <a:off x="10867054" y="803840"/>
            <a:ext cx="1061089" cy="344128"/>
            <a:chOff x="7758664" y="380605"/>
            <a:chExt cx="1026170" cy="344128"/>
          </a:xfrm>
        </p:grpSpPr>
        <p:sp>
          <p:nvSpPr>
            <p:cNvPr id="11" name="TextBox 10">
              <a:extLst>
                <a:ext uri="{FF2B5EF4-FFF2-40B4-BE49-F238E27FC236}">
                  <a16:creationId xmlns:a16="http://schemas.microsoft.com/office/drawing/2014/main" id="{978F8900-6F13-47F2-8601-24B3FD63E966}"/>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r>
                <a:rPr lang="en-GB" sz="2000" b="1" dirty="0"/>
                <a:t>Higher</a:t>
              </a:r>
              <a:endParaRPr lang="en-ES" sz="2000" b="1" dirty="0"/>
            </a:p>
          </p:txBody>
        </p:sp>
        <p:cxnSp>
          <p:nvCxnSpPr>
            <p:cNvPr id="12" name="Straight Connector 11">
              <a:extLst>
                <a:ext uri="{FF2B5EF4-FFF2-40B4-BE49-F238E27FC236}">
                  <a16:creationId xmlns:a16="http://schemas.microsoft.com/office/drawing/2014/main" id="{42137CD3-3FA3-4D83-A9DC-B8EFD953CD64}"/>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64FE3A-1843-4829-A9C0-F8F1423C1CD1}"/>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B249354-4CD1-4041-BCFF-16D575088E1C}"/>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D96B1BE-D5E6-46EF-A3F6-30B694FA875D}"/>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6" name="Rectangle 10">
            <a:extLst>
              <a:ext uri="{FF2B5EF4-FFF2-40B4-BE49-F238E27FC236}">
                <a16:creationId xmlns:a16="http://schemas.microsoft.com/office/drawing/2014/main" id="{A76D0C88-258E-4789-99A4-5825D6671BF0}"/>
              </a:ext>
            </a:extLst>
          </p:cNvPr>
          <p:cNvSpPr/>
          <p:nvPr/>
        </p:nvSpPr>
        <p:spPr>
          <a:xfrm>
            <a:off x="1028844" y="3652833"/>
            <a:ext cx="5272597" cy="492443"/>
          </a:xfrm>
          <a:prstGeom prst="rect">
            <a:avLst/>
          </a:prstGeom>
        </p:spPr>
        <p:txBody>
          <a:bodyPr wrap="none">
            <a:spAutoFit/>
          </a:bodyPr>
          <a:lstStyle/>
          <a:p>
            <a:r>
              <a:rPr lang="en-GB" sz="2600" dirty="0">
                <a:latin typeface="Century Gothic" panose="020B0502020202020204" pitchFamily="34" charset="0"/>
              </a:rPr>
              <a:t>S/he </a:t>
            </a:r>
            <a:r>
              <a:rPr lang="en-GB" sz="2600" b="1" dirty="0">
                <a:latin typeface="Century Gothic" panose="020B0502020202020204" pitchFamily="34" charset="0"/>
              </a:rPr>
              <a:t>or </a:t>
            </a:r>
            <a:r>
              <a:rPr lang="en-GB" sz="2600" dirty="0">
                <a:latin typeface="Century Gothic" panose="020B0502020202020204" pitchFamily="34" charset="0"/>
              </a:rPr>
              <a:t>it included  = __________</a:t>
            </a:r>
            <a:endParaRPr lang="en-GB" sz="2600" dirty="0"/>
          </a:p>
        </p:txBody>
      </p:sp>
      <p:sp>
        <p:nvSpPr>
          <p:cNvPr id="17" name="Rectangle 12">
            <a:extLst>
              <a:ext uri="{FF2B5EF4-FFF2-40B4-BE49-F238E27FC236}">
                <a16:creationId xmlns:a16="http://schemas.microsoft.com/office/drawing/2014/main" id="{69070972-E5DB-4142-974C-E3625AFCCB5F}"/>
              </a:ext>
            </a:extLst>
          </p:cNvPr>
          <p:cNvSpPr/>
          <p:nvPr/>
        </p:nvSpPr>
        <p:spPr>
          <a:xfrm>
            <a:off x="990444" y="5523865"/>
            <a:ext cx="4774736" cy="492443"/>
          </a:xfrm>
          <a:prstGeom prst="rect">
            <a:avLst/>
          </a:prstGeom>
        </p:spPr>
        <p:txBody>
          <a:bodyPr wrap="square">
            <a:spAutoFit/>
          </a:bodyPr>
          <a:lstStyle/>
          <a:p>
            <a:r>
              <a:rPr lang="en-GB" sz="2600" dirty="0">
                <a:latin typeface="Century Gothic" panose="020B0502020202020204" pitchFamily="34" charset="0"/>
              </a:rPr>
              <a:t>S/he </a:t>
            </a:r>
            <a:r>
              <a:rPr lang="en-GB" sz="2600" b="1" dirty="0">
                <a:latin typeface="Century Gothic" panose="020B0502020202020204" pitchFamily="34" charset="0"/>
              </a:rPr>
              <a:t>or </a:t>
            </a:r>
            <a:r>
              <a:rPr lang="en-GB" sz="2600" dirty="0">
                <a:latin typeface="Century Gothic" panose="020B0502020202020204" pitchFamily="34" charset="0"/>
              </a:rPr>
              <a:t>it built = ___________</a:t>
            </a:r>
            <a:endParaRPr lang="en-GB" sz="2600" dirty="0"/>
          </a:p>
        </p:txBody>
      </p:sp>
      <p:sp>
        <p:nvSpPr>
          <p:cNvPr id="18" name="TextBox 9">
            <a:extLst>
              <a:ext uri="{FF2B5EF4-FFF2-40B4-BE49-F238E27FC236}">
                <a16:creationId xmlns:a16="http://schemas.microsoft.com/office/drawing/2014/main" id="{08016319-9BB6-4A53-ACE1-44F012D561D7}"/>
              </a:ext>
            </a:extLst>
          </p:cNvPr>
          <p:cNvSpPr txBox="1"/>
          <p:nvPr/>
        </p:nvSpPr>
        <p:spPr>
          <a:xfrm>
            <a:off x="4546045" y="3588900"/>
            <a:ext cx="143100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inclu</a:t>
            </a:r>
            <a:r>
              <a:rPr lang="en-GB" sz="2600" b="1" dirty="0" err="1">
                <a:solidFill>
                  <a:srgbClr val="AE1518"/>
                </a:solidFill>
                <a:latin typeface="Century Gothic" panose="020B0502020202020204" pitchFamily="34" charset="0"/>
              </a:rPr>
              <a:t>yó</a:t>
            </a:r>
            <a:endParaRPr kumimoji="0" lang="en-GB" sz="2600" b="1" i="0" u="none" strike="noStrike" kern="1200" cap="none" spc="0" normalizeH="0" baseline="0" noProof="0" dirty="0">
              <a:ln>
                <a:noFill/>
              </a:ln>
              <a:solidFill>
                <a:srgbClr val="AE1518"/>
              </a:solidFill>
              <a:effectLst/>
              <a:uLnTx/>
              <a:uFillTx/>
              <a:latin typeface="Century Gothic" panose="020B0502020202020204" pitchFamily="34" charset="0"/>
            </a:endParaRPr>
          </a:p>
        </p:txBody>
      </p:sp>
      <p:sp>
        <p:nvSpPr>
          <p:cNvPr id="19" name="TextBox 11">
            <a:extLst>
              <a:ext uri="{FF2B5EF4-FFF2-40B4-BE49-F238E27FC236}">
                <a16:creationId xmlns:a16="http://schemas.microsoft.com/office/drawing/2014/main" id="{4EBBBC1E-8894-4903-BCDC-D4EE4ADABD0A}"/>
              </a:ext>
            </a:extLst>
          </p:cNvPr>
          <p:cNvSpPr txBox="1"/>
          <p:nvPr/>
        </p:nvSpPr>
        <p:spPr>
          <a:xfrm>
            <a:off x="3687584" y="5486709"/>
            <a:ext cx="185457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constru</a:t>
            </a:r>
            <a:r>
              <a:rPr lang="en-GB" sz="2600" b="1" dirty="0" err="1">
                <a:solidFill>
                  <a:srgbClr val="AE1518"/>
                </a:solidFill>
                <a:latin typeface="Century Gothic" panose="020B0502020202020204" pitchFamily="34" charset="0"/>
              </a:rPr>
              <a:t>yó</a:t>
            </a:r>
            <a:endParaRPr kumimoji="0" lang="en-GB" sz="2600" b="1" i="0" u="none" strike="noStrike" kern="1200" cap="none" spc="0" normalizeH="0" baseline="0" noProof="0" dirty="0">
              <a:ln>
                <a:noFill/>
              </a:ln>
              <a:solidFill>
                <a:srgbClr val="AE1518"/>
              </a:solidFill>
              <a:effectLst/>
              <a:uLnTx/>
              <a:uFillTx/>
              <a:latin typeface="Century Gothic" panose="020B0502020202020204" pitchFamily="34" charset="0"/>
            </a:endParaRPr>
          </a:p>
        </p:txBody>
      </p:sp>
      <p:sp>
        <p:nvSpPr>
          <p:cNvPr id="20" name="Rectangle 10">
            <a:extLst>
              <a:ext uri="{FF2B5EF4-FFF2-40B4-BE49-F238E27FC236}">
                <a16:creationId xmlns:a16="http://schemas.microsoft.com/office/drawing/2014/main" id="{E43992CA-3048-4504-A704-8781B1E3A3DF}"/>
              </a:ext>
            </a:extLst>
          </p:cNvPr>
          <p:cNvSpPr/>
          <p:nvPr/>
        </p:nvSpPr>
        <p:spPr>
          <a:xfrm>
            <a:off x="1043368" y="4574051"/>
            <a:ext cx="6328977" cy="492443"/>
          </a:xfrm>
          <a:prstGeom prst="rect">
            <a:avLst/>
          </a:prstGeom>
        </p:spPr>
        <p:txBody>
          <a:bodyPr wrap="none">
            <a:spAutoFit/>
          </a:bodyPr>
          <a:lstStyle/>
          <a:p>
            <a:r>
              <a:rPr lang="en-GB" sz="2600" dirty="0">
                <a:latin typeface="Century Gothic" panose="020B0502020202020204" pitchFamily="34" charset="0"/>
              </a:rPr>
              <a:t>S/he </a:t>
            </a:r>
            <a:r>
              <a:rPr lang="en-GB" sz="2600" b="1" dirty="0">
                <a:latin typeface="Century Gothic" panose="020B0502020202020204" pitchFamily="34" charset="0"/>
              </a:rPr>
              <a:t>or </a:t>
            </a:r>
            <a:r>
              <a:rPr lang="en-GB" sz="2600" dirty="0">
                <a:latin typeface="Century Gothic" panose="020B0502020202020204" pitchFamily="34" charset="0"/>
              </a:rPr>
              <a:t>it fled/ ran away = __________</a:t>
            </a:r>
            <a:endParaRPr lang="en-GB" sz="2600" dirty="0"/>
          </a:p>
        </p:txBody>
      </p:sp>
      <p:sp>
        <p:nvSpPr>
          <p:cNvPr id="22" name="TextBox 9">
            <a:extLst>
              <a:ext uri="{FF2B5EF4-FFF2-40B4-BE49-F238E27FC236}">
                <a16:creationId xmlns:a16="http://schemas.microsoft.com/office/drawing/2014/main" id="{9287042B-3B8C-4627-9603-0D54BB2599A4}"/>
              </a:ext>
            </a:extLst>
          </p:cNvPr>
          <p:cNvSpPr txBox="1"/>
          <p:nvPr/>
        </p:nvSpPr>
        <p:spPr>
          <a:xfrm>
            <a:off x="5421339" y="4489593"/>
            <a:ext cx="132515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hu</a:t>
            </a:r>
            <a:r>
              <a:rPr lang="en-GB" sz="2600" b="1" dirty="0" err="1">
                <a:solidFill>
                  <a:srgbClr val="AE1518"/>
                </a:solidFill>
                <a:latin typeface="Century Gothic" panose="020B0502020202020204" pitchFamily="34" charset="0"/>
              </a:rPr>
              <a:t>yó</a:t>
            </a:r>
            <a:endParaRPr kumimoji="0" lang="en-GB" sz="2600" b="1" i="0" u="none" strike="noStrike" kern="1200" cap="none" spc="0" normalizeH="0" baseline="0" noProof="0" dirty="0">
              <a:ln>
                <a:noFill/>
              </a:ln>
              <a:solidFill>
                <a:srgbClr val="AE1518"/>
              </a:solidFill>
              <a:effectLst/>
              <a:uLnTx/>
              <a:uFillTx/>
              <a:latin typeface="Century Gothic" panose="020B0502020202020204" pitchFamily="34" charset="0"/>
            </a:endParaRPr>
          </a:p>
        </p:txBody>
      </p:sp>
      <p:sp>
        <p:nvSpPr>
          <p:cNvPr id="24" name="Google Shape;898;p32">
            <a:hlinkClick r:id="" action="ppaction://noaction">
              <a:snd r:embed="rId3" name="incluyo%CC%81.wav"/>
            </a:hlinkClick>
            <a:extLst>
              <a:ext uri="{FF2B5EF4-FFF2-40B4-BE49-F238E27FC236}">
                <a16:creationId xmlns:a16="http://schemas.microsoft.com/office/drawing/2014/main" id="{099EC16E-05CC-4E8A-888B-4A6DB130AFFB}"/>
              </a:ext>
            </a:extLst>
          </p:cNvPr>
          <p:cNvSpPr/>
          <p:nvPr/>
        </p:nvSpPr>
        <p:spPr>
          <a:xfrm>
            <a:off x="531287" y="3647447"/>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898;p32">
            <a:hlinkClick r:id="" action="ppaction://noaction">
              <a:snd r:embed="rId4" name="huyo%CC%81.wav"/>
            </a:hlinkClick>
            <a:extLst>
              <a:ext uri="{FF2B5EF4-FFF2-40B4-BE49-F238E27FC236}">
                <a16:creationId xmlns:a16="http://schemas.microsoft.com/office/drawing/2014/main" id="{2DAF5B98-9E6B-41A0-AAA1-44C021E8E129}"/>
              </a:ext>
            </a:extLst>
          </p:cNvPr>
          <p:cNvSpPr/>
          <p:nvPr/>
        </p:nvSpPr>
        <p:spPr>
          <a:xfrm>
            <a:off x="533197" y="4610497"/>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6" name="Google Shape;898;p32">
            <a:hlinkClick r:id="" action="ppaction://noaction">
              <a:snd r:embed="rId5" name="construyo%CC%81.wav"/>
            </a:hlinkClick>
            <a:extLst>
              <a:ext uri="{FF2B5EF4-FFF2-40B4-BE49-F238E27FC236}">
                <a16:creationId xmlns:a16="http://schemas.microsoft.com/office/drawing/2014/main" id="{D6310A2D-31CB-4D34-91EF-1AE54C856284}"/>
              </a:ext>
            </a:extLst>
          </p:cNvPr>
          <p:cNvSpPr/>
          <p:nvPr/>
        </p:nvSpPr>
        <p:spPr>
          <a:xfrm>
            <a:off x="531287" y="5564285"/>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3</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Rounded Rectangle 11">
            <a:extLst>
              <a:ext uri="{FF2B5EF4-FFF2-40B4-BE49-F238E27FC236}">
                <a16:creationId xmlns:a16="http://schemas.microsoft.com/office/drawing/2014/main" id="{6C60F8B9-D43A-D662-4700-7F2E67002A23}"/>
              </a:ext>
            </a:extLst>
          </p:cNvPr>
          <p:cNvSpPr/>
          <p:nvPr/>
        </p:nvSpPr>
        <p:spPr>
          <a:xfrm>
            <a:off x="10363656" y="258166"/>
            <a:ext cx="1564487"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DF04BED6-0A50-7382-19D2-5D132CC06009}"/>
              </a:ext>
            </a:extLst>
          </p:cNvPr>
          <p:cNvSpPr txBox="1"/>
          <p:nvPr/>
        </p:nvSpPr>
        <p:spPr>
          <a:xfrm>
            <a:off x="-3071813" y="1685925"/>
            <a:ext cx="184731" cy="369332"/>
          </a:xfrm>
          <a:prstGeom prst="rect">
            <a:avLst/>
          </a:prstGeom>
          <a:noFill/>
        </p:spPr>
        <p:txBody>
          <a:bodyPr wrap="none" rtlCol="0">
            <a:spAutoFit/>
          </a:bodyPr>
          <a:lstStyle/>
          <a:p>
            <a:endParaRPr lang="en-ES" dirty="0"/>
          </a:p>
        </p:txBody>
      </p:sp>
      <p:sp>
        <p:nvSpPr>
          <p:cNvPr id="6" name="TextBox 5">
            <a:extLst>
              <a:ext uri="{FF2B5EF4-FFF2-40B4-BE49-F238E27FC236}">
                <a16:creationId xmlns:a16="http://schemas.microsoft.com/office/drawing/2014/main" id="{3BBA7A39-7C0D-37FE-43E5-D476E13205AA}"/>
              </a:ext>
            </a:extLst>
          </p:cNvPr>
          <p:cNvSpPr txBox="1"/>
          <p:nvPr/>
        </p:nvSpPr>
        <p:spPr>
          <a:xfrm>
            <a:off x="373064" y="2139360"/>
            <a:ext cx="10213974" cy="830997"/>
          </a:xfrm>
          <a:prstGeom prst="rect">
            <a:avLst/>
          </a:prstGeom>
          <a:noFill/>
        </p:spPr>
        <p:txBody>
          <a:bodyPr wrap="square" rtlCol="0">
            <a:spAutoFit/>
          </a:bodyPr>
          <a:lstStyle/>
          <a:p>
            <a:r>
              <a:rPr lang="en-GB" sz="2400" dirty="0"/>
              <a:t>These are </a:t>
            </a:r>
            <a:r>
              <a:rPr lang="en-GB" sz="2400" dirty="0">
                <a:solidFill>
                  <a:srgbClr val="3A3838"/>
                </a:solidFill>
              </a:rPr>
              <a:t>verbs</a:t>
            </a:r>
            <a:r>
              <a:rPr lang="en-GB" sz="2400" dirty="0"/>
              <a:t> whose </a:t>
            </a:r>
            <a:r>
              <a:rPr lang="en-GB" sz="2400" i="1" dirty="0"/>
              <a:t>stem </a:t>
            </a:r>
            <a:r>
              <a:rPr lang="en-GB" sz="2400" dirty="0"/>
              <a:t>ends in a vowel, for example:</a:t>
            </a:r>
          </a:p>
          <a:p>
            <a:r>
              <a:rPr lang="en-GB" sz="2400" b="1" dirty="0"/>
              <a:t>le</a:t>
            </a:r>
            <a:r>
              <a:rPr lang="en-GB" sz="2400" dirty="0"/>
              <a:t>er, </a:t>
            </a:r>
            <a:r>
              <a:rPr lang="en-GB" sz="2400" b="1" dirty="0" err="1"/>
              <a:t>cre</a:t>
            </a:r>
            <a:r>
              <a:rPr lang="en-GB" sz="2400" dirty="0" err="1"/>
              <a:t>er</a:t>
            </a:r>
            <a:r>
              <a:rPr lang="en-GB" sz="2400" dirty="0"/>
              <a:t>, </a:t>
            </a:r>
            <a:r>
              <a:rPr lang="en-GB" sz="2400" b="1" dirty="0" err="1"/>
              <a:t>inclu</a:t>
            </a:r>
            <a:r>
              <a:rPr lang="en-GB" sz="2400" dirty="0" err="1"/>
              <a:t>ir</a:t>
            </a:r>
            <a:r>
              <a:rPr lang="en-GB" sz="2400" dirty="0"/>
              <a:t>, </a:t>
            </a:r>
            <a:r>
              <a:rPr lang="en-GB" sz="2400" b="1" dirty="0" err="1"/>
              <a:t>influ</a:t>
            </a:r>
            <a:r>
              <a:rPr lang="en-GB" sz="2400" dirty="0" err="1"/>
              <a:t>ir</a:t>
            </a:r>
            <a:r>
              <a:rPr lang="en-GB" sz="2400" dirty="0"/>
              <a:t>, </a:t>
            </a:r>
            <a:r>
              <a:rPr lang="en-GB" sz="2400" b="1" dirty="0" err="1"/>
              <a:t>hu</a:t>
            </a:r>
            <a:r>
              <a:rPr lang="en-GB" sz="2400" dirty="0" err="1"/>
              <a:t>ir</a:t>
            </a:r>
            <a:endParaRPr lang="en-ES" sz="2400" dirty="0"/>
          </a:p>
        </p:txBody>
      </p:sp>
    </p:spTree>
    <p:extLst>
      <p:ext uri="{BB962C8B-B14F-4D97-AF65-F5344CB8AC3E}">
        <p14:creationId xmlns:p14="http://schemas.microsoft.com/office/powerpoint/2010/main" val="83970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6" grpId="0"/>
      <p:bldP spid="17" grpId="0"/>
      <p:bldP spid="18" grpId="0"/>
      <p:bldP spid="19" grpId="0"/>
      <p:bldP spid="20" grpId="0"/>
      <p:bldP spid="22" grpId="0"/>
      <p:bldP spid="24" grpId="0" animBg="1"/>
      <p:bldP spid="25" grpId="0" animBg="1"/>
      <p:bldP spid="26"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58EA-2BB4-E301-EA6E-7F7288F4FCF4}"/>
              </a:ext>
            </a:extLst>
          </p:cNvPr>
          <p:cNvSpPr>
            <a:spLocks noGrp="1"/>
          </p:cNvSpPr>
          <p:nvPr>
            <p:ph type="title"/>
          </p:nvPr>
        </p:nvSpPr>
        <p:spPr>
          <a:xfrm>
            <a:off x="-2" y="213557"/>
            <a:ext cx="9078687" cy="647577"/>
          </a:xfrm>
        </p:spPr>
        <p:txBody>
          <a:bodyPr>
            <a:normAutofit/>
          </a:bodyPr>
          <a:lstStyle/>
          <a:p>
            <a:r>
              <a:rPr lang="en-ES" dirty="0"/>
              <a:t>La historia de un estudiante inmigrante</a:t>
            </a:r>
          </a:p>
        </p:txBody>
      </p:sp>
      <p:sp>
        <p:nvSpPr>
          <p:cNvPr id="8" name="TextBox 7">
            <a:extLst>
              <a:ext uri="{FF2B5EF4-FFF2-40B4-BE49-F238E27FC236}">
                <a16:creationId xmlns:a16="http://schemas.microsoft.com/office/drawing/2014/main" id="{2C203423-7847-87EC-CB52-BC77B86EE5C0}"/>
              </a:ext>
            </a:extLst>
          </p:cNvPr>
          <p:cNvSpPr txBox="1"/>
          <p:nvPr/>
        </p:nvSpPr>
        <p:spPr>
          <a:xfrm>
            <a:off x="7318035" y="1127124"/>
            <a:ext cx="3126433" cy="1323439"/>
          </a:xfrm>
          <a:prstGeom prst="rect">
            <a:avLst/>
          </a:prstGeom>
          <a:noFill/>
        </p:spPr>
        <p:txBody>
          <a:bodyPr wrap="square" rtlCol="0">
            <a:spAutoFit/>
          </a:bodyPr>
          <a:lstStyle/>
          <a:p>
            <a:r>
              <a:rPr lang="en-GB" sz="2000" dirty="0"/>
              <a:t>Lee y </a:t>
            </a:r>
            <a:r>
              <a:rPr lang="en-GB" sz="2000" dirty="0" err="1"/>
              <a:t>escucha</a:t>
            </a:r>
            <a:r>
              <a:rPr lang="en-GB" sz="2000" dirty="0"/>
              <a:t> la </a:t>
            </a:r>
            <a:r>
              <a:rPr lang="en-GB" sz="2000" dirty="0" err="1"/>
              <a:t>primera</a:t>
            </a:r>
            <a:r>
              <a:rPr lang="en-GB" sz="2000" dirty="0"/>
              <a:t> </a:t>
            </a:r>
            <a:r>
              <a:rPr lang="en-GB" sz="2000" dirty="0" err="1"/>
              <a:t>parte</a:t>
            </a:r>
            <a:r>
              <a:rPr lang="en-GB" sz="2000" dirty="0"/>
              <a:t> de una </a:t>
            </a:r>
            <a:r>
              <a:rPr lang="en-GB" sz="2000" dirty="0" err="1"/>
              <a:t>historia</a:t>
            </a:r>
            <a:r>
              <a:rPr lang="en-GB" sz="2000" dirty="0"/>
              <a:t> de un </a:t>
            </a:r>
            <a:r>
              <a:rPr lang="en-GB" sz="2000" dirty="0" err="1"/>
              <a:t>joven</a:t>
            </a:r>
            <a:r>
              <a:rPr lang="en-GB" sz="2000" dirty="0"/>
              <a:t> </a:t>
            </a:r>
            <a:r>
              <a:rPr lang="en-GB" sz="2000" dirty="0" err="1"/>
              <a:t>inmigrante</a:t>
            </a:r>
            <a:r>
              <a:rPr lang="en-GB" sz="2000" dirty="0"/>
              <a:t>.</a:t>
            </a:r>
          </a:p>
        </p:txBody>
      </p:sp>
      <p:sp>
        <p:nvSpPr>
          <p:cNvPr id="5" name="TextBox 4">
            <a:extLst>
              <a:ext uri="{FF2B5EF4-FFF2-40B4-BE49-F238E27FC236}">
                <a16:creationId xmlns:a16="http://schemas.microsoft.com/office/drawing/2014/main" id="{A78E1E71-4E94-B056-AB87-5DE9049492BC}"/>
              </a:ext>
            </a:extLst>
          </p:cNvPr>
          <p:cNvSpPr txBox="1"/>
          <p:nvPr/>
        </p:nvSpPr>
        <p:spPr>
          <a:xfrm>
            <a:off x="-3046444" y="-2448845"/>
            <a:ext cx="3785011" cy="923330"/>
          </a:xfrm>
          <a:prstGeom prst="rect">
            <a:avLst/>
          </a:prstGeom>
          <a:noFill/>
        </p:spPr>
        <p:txBody>
          <a:bodyPr wrap="none" rtlCol="0">
            <a:spAutoFit/>
          </a:bodyPr>
          <a:lstStyle/>
          <a:p>
            <a:r>
              <a:rPr lang="en-ES" dirty="0"/>
              <a:t>Incluir:</a:t>
            </a:r>
          </a:p>
          <a:p>
            <a:r>
              <a:rPr lang="en-ES" dirty="0"/>
              <a:t>palabras unknown</a:t>
            </a:r>
          </a:p>
          <a:p>
            <a:r>
              <a:rPr lang="en-ES" dirty="0"/>
              <a:t>palabras con  final syllable stress</a:t>
            </a:r>
          </a:p>
        </p:txBody>
      </p:sp>
      <p:graphicFrame>
        <p:nvGraphicFramePr>
          <p:cNvPr id="3" name="Table 2">
            <a:extLst>
              <a:ext uri="{FF2B5EF4-FFF2-40B4-BE49-F238E27FC236}">
                <a16:creationId xmlns:a16="http://schemas.microsoft.com/office/drawing/2014/main" id="{68BC1FA5-EE6C-4CAA-A194-8CFE3FD3C8B4}"/>
              </a:ext>
            </a:extLst>
          </p:cNvPr>
          <p:cNvGraphicFramePr>
            <a:graphicFrameLocks noGrp="1"/>
          </p:cNvGraphicFramePr>
          <p:nvPr>
            <p:extLst/>
          </p:nvPr>
        </p:nvGraphicFramePr>
        <p:xfrm>
          <a:off x="151956" y="1067351"/>
          <a:ext cx="6901169" cy="5165856"/>
        </p:xfrm>
        <a:graphic>
          <a:graphicData uri="http://schemas.openxmlformats.org/drawingml/2006/table">
            <a:tbl>
              <a:tblPr firstRow="1" firstCol="1" bandRow="1">
                <a:tableStyleId>{5C22544A-7EE6-4342-B048-85BDC9FD1C3A}</a:tableStyleId>
              </a:tblPr>
              <a:tblGrid>
                <a:gridCol w="498056">
                  <a:extLst>
                    <a:ext uri="{9D8B030D-6E8A-4147-A177-3AD203B41FA5}">
                      <a16:colId xmlns:a16="http://schemas.microsoft.com/office/drawing/2014/main" val="485634819"/>
                    </a:ext>
                  </a:extLst>
                </a:gridCol>
                <a:gridCol w="1336866">
                  <a:extLst>
                    <a:ext uri="{9D8B030D-6E8A-4147-A177-3AD203B41FA5}">
                      <a16:colId xmlns:a16="http://schemas.microsoft.com/office/drawing/2014/main" val="2192271133"/>
                    </a:ext>
                  </a:extLst>
                </a:gridCol>
                <a:gridCol w="1425970">
                  <a:extLst>
                    <a:ext uri="{9D8B030D-6E8A-4147-A177-3AD203B41FA5}">
                      <a16:colId xmlns:a16="http://schemas.microsoft.com/office/drawing/2014/main" val="3693651617"/>
                    </a:ext>
                  </a:extLst>
                </a:gridCol>
                <a:gridCol w="1410066">
                  <a:extLst>
                    <a:ext uri="{9D8B030D-6E8A-4147-A177-3AD203B41FA5}">
                      <a16:colId xmlns:a16="http://schemas.microsoft.com/office/drawing/2014/main" val="1343081864"/>
                    </a:ext>
                  </a:extLst>
                </a:gridCol>
                <a:gridCol w="2230211">
                  <a:extLst>
                    <a:ext uri="{9D8B030D-6E8A-4147-A177-3AD203B41FA5}">
                      <a16:colId xmlns:a16="http://schemas.microsoft.com/office/drawing/2014/main" val="2829205803"/>
                    </a:ext>
                  </a:extLst>
                </a:gridCol>
              </a:tblGrid>
              <a:tr h="332294">
                <a:tc>
                  <a:txBody>
                    <a:bodyPr/>
                    <a:lstStyle/>
                    <a:p>
                      <a:pPr>
                        <a:spcAft>
                          <a:spcPts val="0"/>
                        </a:spcAft>
                      </a:pPr>
                      <a:r>
                        <a:rPr lang="en-GB" sz="2000">
                          <a:effectLst/>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2000">
                          <a:effectLst/>
                        </a:rPr>
                        <a:t>Yo</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2000">
                          <a:effectLst/>
                        </a:rPr>
                        <a:t>Tú</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2000">
                          <a:effectLst/>
                        </a:rPr>
                        <a:t>él/ella</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2000" dirty="0">
                          <a:effectLst/>
                        </a:rPr>
                        <a:t>English meaning</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30556227"/>
                  </a:ext>
                </a:extLst>
              </a:tr>
              <a:tr h="422881">
                <a:tc>
                  <a:txBody>
                    <a:bodyPr/>
                    <a:lstStyle/>
                    <a:p>
                      <a:pPr>
                        <a:spcAft>
                          <a:spcPts val="0"/>
                        </a:spcAft>
                      </a:pPr>
                      <a:r>
                        <a:rPr lang="en-GB" sz="2000" dirty="0">
                          <a:effectLst/>
                        </a:rPr>
                        <a:t>1</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91998675"/>
                  </a:ext>
                </a:extLst>
              </a:tr>
              <a:tr h="332294">
                <a:tc>
                  <a:txBody>
                    <a:bodyPr/>
                    <a:lstStyle/>
                    <a:p>
                      <a:pPr>
                        <a:spcAft>
                          <a:spcPts val="0"/>
                        </a:spcAft>
                      </a:pPr>
                      <a:r>
                        <a:rPr lang="en-GB" sz="2000" dirty="0">
                          <a:effectLst/>
                        </a:rPr>
                        <a:t>2</a:t>
                      </a: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79027272"/>
                  </a:ext>
                </a:extLst>
              </a:tr>
              <a:tr h="332294">
                <a:tc>
                  <a:txBody>
                    <a:bodyPr/>
                    <a:lstStyle/>
                    <a:p>
                      <a:pPr>
                        <a:spcAft>
                          <a:spcPts val="0"/>
                        </a:spcAft>
                      </a:pPr>
                      <a:r>
                        <a:rPr lang="en-GB" sz="2000">
                          <a:effectLst/>
                        </a:rPr>
                        <a:t>3</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16567768"/>
                  </a:ext>
                </a:extLst>
              </a:tr>
              <a:tr h="423153">
                <a:tc>
                  <a:txBody>
                    <a:bodyPr/>
                    <a:lstStyle/>
                    <a:p>
                      <a:pPr>
                        <a:spcAft>
                          <a:spcPts val="0"/>
                        </a:spcAft>
                      </a:pPr>
                      <a:r>
                        <a:rPr lang="en-GB" sz="2000">
                          <a:effectLst/>
                        </a:rPr>
                        <a:t>4</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67536360"/>
                  </a:ext>
                </a:extLst>
              </a:tr>
              <a:tr h="332294">
                <a:tc>
                  <a:txBody>
                    <a:bodyPr/>
                    <a:lstStyle/>
                    <a:p>
                      <a:pPr>
                        <a:spcAft>
                          <a:spcPts val="0"/>
                        </a:spcAft>
                      </a:pPr>
                      <a:r>
                        <a:rPr lang="en-GB" sz="2000">
                          <a:effectLst/>
                        </a:rPr>
                        <a:t>5</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86308385"/>
                  </a:ext>
                </a:extLst>
              </a:tr>
              <a:tr h="332294">
                <a:tc>
                  <a:txBody>
                    <a:bodyPr/>
                    <a:lstStyle/>
                    <a:p>
                      <a:pPr>
                        <a:spcAft>
                          <a:spcPts val="0"/>
                        </a:spcAft>
                      </a:pPr>
                      <a:r>
                        <a:rPr lang="en-GB" sz="2000">
                          <a:effectLst/>
                        </a:rPr>
                        <a:t>6</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52870321"/>
                  </a:ext>
                </a:extLst>
              </a:tr>
              <a:tr h="332294">
                <a:tc>
                  <a:txBody>
                    <a:bodyPr/>
                    <a:lstStyle/>
                    <a:p>
                      <a:pPr>
                        <a:spcAft>
                          <a:spcPts val="0"/>
                        </a:spcAft>
                      </a:pPr>
                      <a:r>
                        <a:rPr lang="en-GB" sz="2000">
                          <a:effectLst/>
                        </a:rPr>
                        <a:t>7</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59187014"/>
                  </a:ext>
                </a:extLst>
              </a:tr>
              <a:tr h="332294">
                <a:tc>
                  <a:txBody>
                    <a:bodyPr/>
                    <a:lstStyle/>
                    <a:p>
                      <a:pPr>
                        <a:spcAft>
                          <a:spcPts val="0"/>
                        </a:spcAft>
                      </a:pPr>
                      <a:r>
                        <a:rPr lang="en-GB" sz="2000">
                          <a:effectLst/>
                        </a:rPr>
                        <a:t>8</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33153486"/>
                  </a:ext>
                </a:extLst>
              </a:tr>
              <a:tr h="332294">
                <a:tc>
                  <a:txBody>
                    <a:bodyPr/>
                    <a:lstStyle/>
                    <a:p>
                      <a:pPr>
                        <a:spcAft>
                          <a:spcPts val="0"/>
                        </a:spcAft>
                      </a:pPr>
                      <a:r>
                        <a:rPr lang="en-GB" sz="2000" dirty="0">
                          <a:effectLst/>
                        </a:rPr>
                        <a:t>9</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35254259"/>
                  </a:ext>
                </a:extLst>
              </a:tr>
              <a:tr h="332294">
                <a:tc>
                  <a:txBody>
                    <a:bodyPr/>
                    <a:lstStyle/>
                    <a:p>
                      <a:pPr>
                        <a:spcAft>
                          <a:spcPts val="0"/>
                        </a:spcAft>
                      </a:pPr>
                      <a:r>
                        <a:rPr lang="en-GB" sz="2000">
                          <a:effectLst/>
                        </a:rPr>
                        <a:t>10</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65706947"/>
                  </a:ext>
                </a:extLst>
              </a:tr>
              <a:tr h="332294">
                <a:tc>
                  <a:txBody>
                    <a:bodyPr/>
                    <a:lstStyle/>
                    <a:p>
                      <a:pPr>
                        <a:spcAft>
                          <a:spcPts val="0"/>
                        </a:spcAft>
                      </a:pPr>
                      <a:r>
                        <a:rPr lang="en-GB" sz="2000">
                          <a:effectLst/>
                        </a:rPr>
                        <a:t>11</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79503173"/>
                  </a:ext>
                </a:extLst>
              </a:tr>
              <a:tr h="332294">
                <a:tc>
                  <a:txBody>
                    <a:bodyPr/>
                    <a:lstStyle/>
                    <a:p>
                      <a:pPr>
                        <a:spcAft>
                          <a:spcPts val="0"/>
                        </a:spcAft>
                      </a:pPr>
                      <a:r>
                        <a:rPr lang="en-GB" sz="2000">
                          <a:effectLst/>
                        </a:rPr>
                        <a:t>12</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49411457"/>
                  </a:ext>
                </a:extLst>
              </a:tr>
              <a:tr h="332294">
                <a:tc>
                  <a:txBody>
                    <a:bodyPr/>
                    <a:lstStyle/>
                    <a:p>
                      <a:pPr>
                        <a:spcAft>
                          <a:spcPts val="0"/>
                        </a:spcAft>
                      </a:pPr>
                      <a:r>
                        <a:rPr lang="en-GB" sz="2000">
                          <a:effectLst/>
                        </a:rPr>
                        <a:t>13</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77727286"/>
                  </a:ext>
                </a:extLst>
              </a:tr>
              <a:tr h="332294">
                <a:tc>
                  <a:txBody>
                    <a:bodyPr/>
                    <a:lstStyle/>
                    <a:p>
                      <a:pPr>
                        <a:spcAft>
                          <a:spcPts val="0"/>
                        </a:spcAft>
                      </a:pPr>
                      <a:r>
                        <a:rPr lang="en-GB" sz="2000">
                          <a:effectLst/>
                        </a:rPr>
                        <a:t>14</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07160381"/>
                  </a:ext>
                </a:extLst>
              </a:tr>
            </a:tbl>
          </a:graphicData>
        </a:graphic>
      </p:graphicFrame>
      <p:sp>
        <p:nvSpPr>
          <p:cNvPr id="4" name="Rectangle 3">
            <a:extLst>
              <a:ext uri="{FF2B5EF4-FFF2-40B4-BE49-F238E27FC236}">
                <a16:creationId xmlns:a16="http://schemas.microsoft.com/office/drawing/2014/main" id="{DD6A7D0D-38DF-458F-92BC-676F3204EAF6}"/>
              </a:ext>
            </a:extLst>
          </p:cNvPr>
          <p:cNvSpPr/>
          <p:nvPr/>
        </p:nvSpPr>
        <p:spPr>
          <a:xfrm>
            <a:off x="4975388" y="1510839"/>
            <a:ext cx="1228438" cy="369332"/>
          </a:xfrm>
          <a:prstGeom prst="rect">
            <a:avLst/>
          </a:prstGeom>
        </p:spPr>
        <p:txBody>
          <a:bodyPr wrap="square">
            <a:spAutoFit/>
          </a:bodyPr>
          <a:lstStyle/>
          <a:p>
            <a:pPr>
              <a:spcAft>
                <a:spcPts val="0"/>
              </a:spcAft>
            </a:pPr>
            <a:r>
              <a:rPr lang="en-GB" dirty="0"/>
              <a:t>went out</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063ACAA8-F9B7-417C-8775-746162CC886D}"/>
              </a:ext>
            </a:extLst>
          </p:cNvPr>
          <p:cNvSpPr/>
          <p:nvPr/>
        </p:nvSpPr>
        <p:spPr>
          <a:xfrm>
            <a:off x="4975388" y="1838867"/>
            <a:ext cx="1140122" cy="369332"/>
          </a:xfrm>
          <a:prstGeom prst="rect">
            <a:avLst/>
          </a:prstGeom>
        </p:spPr>
        <p:txBody>
          <a:bodyPr wrap="square">
            <a:spAutoFit/>
          </a:bodyPr>
          <a:lstStyle/>
          <a:p>
            <a:pPr>
              <a:spcAft>
                <a:spcPts val="0"/>
              </a:spcAft>
            </a:pPr>
            <a:r>
              <a:rPr lang="en-GB" dirty="0"/>
              <a:t>survived</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E5A33CCD-5DCA-4F07-A4F5-3061280A2918}"/>
              </a:ext>
            </a:extLst>
          </p:cNvPr>
          <p:cNvSpPr/>
          <p:nvPr/>
        </p:nvSpPr>
        <p:spPr>
          <a:xfrm>
            <a:off x="5012265" y="2218541"/>
            <a:ext cx="571894" cy="369332"/>
          </a:xfrm>
          <a:prstGeom prst="rect">
            <a:avLst/>
          </a:prstGeom>
        </p:spPr>
        <p:txBody>
          <a:bodyPr wrap="square">
            <a:spAutoFit/>
          </a:bodyPr>
          <a:lstStyle/>
          <a:p>
            <a:pPr>
              <a:spcAft>
                <a:spcPts val="0"/>
              </a:spcAft>
            </a:pPr>
            <a:r>
              <a:rPr lang="en-GB" dirty="0"/>
              <a:t>lost</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6015E7AF-3D4C-40F7-8A50-DF9237A7F2A6}"/>
              </a:ext>
            </a:extLst>
          </p:cNvPr>
          <p:cNvSpPr/>
          <p:nvPr/>
        </p:nvSpPr>
        <p:spPr>
          <a:xfrm>
            <a:off x="4998169" y="2553478"/>
            <a:ext cx="1316755" cy="369332"/>
          </a:xfrm>
          <a:prstGeom prst="rect">
            <a:avLst/>
          </a:prstGeom>
        </p:spPr>
        <p:txBody>
          <a:bodyPr wrap="square">
            <a:spAutoFit/>
          </a:bodyPr>
          <a:lstStyle/>
          <a:p>
            <a:pPr>
              <a:spcAft>
                <a:spcPts val="0"/>
              </a:spcAft>
            </a:pPr>
            <a:r>
              <a:rPr lang="en-GB" dirty="0"/>
              <a:t>achieved</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D87AB4C8-813F-4C2B-BEB7-928AAE923184}"/>
              </a:ext>
            </a:extLst>
          </p:cNvPr>
          <p:cNvSpPr/>
          <p:nvPr/>
        </p:nvSpPr>
        <p:spPr>
          <a:xfrm>
            <a:off x="4998169" y="2879497"/>
            <a:ext cx="730198" cy="369332"/>
          </a:xfrm>
          <a:prstGeom prst="rect">
            <a:avLst/>
          </a:prstGeom>
        </p:spPr>
        <p:txBody>
          <a:bodyPr wrap="square">
            <a:spAutoFit/>
          </a:bodyPr>
          <a:lstStyle/>
          <a:p>
            <a:pPr>
              <a:spcAft>
                <a:spcPts val="0"/>
              </a:spcAft>
            </a:pPr>
            <a:r>
              <a:rPr lang="en-GB" dirty="0"/>
              <a:t>born</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07BB6BCD-DCCE-4D63-BC51-EFA4D39C7805}"/>
              </a:ext>
            </a:extLst>
          </p:cNvPr>
          <p:cNvSpPr/>
          <p:nvPr/>
        </p:nvSpPr>
        <p:spPr>
          <a:xfrm>
            <a:off x="5009050" y="3201217"/>
            <a:ext cx="1158451" cy="369332"/>
          </a:xfrm>
          <a:prstGeom prst="rect">
            <a:avLst/>
          </a:prstGeom>
        </p:spPr>
        <p:txBody>
          <a:bodyPr wrap="square">
            <a:spAutoFit/>
          </a:bodyPr>
          <a:lstStyle/>
          <a:p>
            <a:pPr>
              <a:spcAft>
                <a:spcPts val="0"/>
              </a:spcAft>
            </a:pPr>
            <a:r>
              <a:rPr lang="en-GB" dirty="0"/>
              <a:t>grew up</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84842801-5A8C-42A0-85EB-A69E2FA4F9F1}"/>
              </a:ext>
            </a:extLst>
          </p:cNvPr>
          <p:cNvSpPr/>
          <p:nvPr/>
        </p:nvSpPr>
        <p:spPr>
          <a:xfrm>
            <a:off x="4989936" y="3550630"/>
            <a:ext cx="1188446" cy="369332"/>
          </a:xfrm>
          <a:prstGeom prst="rect">
            <a:avLst/>
          </a:prstGeom>
        </p:spPr>
        <p:txBody>
          <a:bodyPr wrap="square">
            <a:spAutoFit/>
          </a:bodyPr>
          <a:lstStyle/>
          <a:p>
            <a:pPr>
              <a:spcAft>
                <a:spcPts val="0"/>
              </a:spcAft>
            </a:pPr>
            <a:r>
              <a:rPr lang="en-GB" dirty="0"/>
              <a:t>returned</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EF01DC34-0609-4A8A-9FBE-67F842A9405A}"/>
              </a:ext>
            </a:extLst>
          </p:cNvPr>
          <p:cNvSpPr/>
          <p:nvPr/>
        </p:nvSpPr>
        <p:spPr>
          <a:xfrm>
            <a:off x="4998169" y="3897577"/>
            <a:ext cx="1376745" cy="369332"/>
          </a:xfrm>
          <a:prstGeom prst="rect">
            <a:avLst/>
          </a:prstGeom>
        </p:spPr>
        <p:txBody>
          <a:bodyPr wrap="square">
            <a:spAutoFit/>
          </a:bodyPr>
          <a:lstStyle/>
          <a:p>
            <a:pPr>
              <a:spcAft>
                <a:spcPts val="0"/>
              </a:spcAft>
            </a:pPr>
            <a:r>
              <a:rPr lang="en-GB" dirty="0"/>
              <a:t>picked up</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B654926B-02B6-4211-BFA5-32E320C55E42}"/>
              </a:ext>
            </a:extLst>
          </p:cNvPr>
          <p:cNvSpPr/>
          <p:nvPr/>
        </p:nvSpPr>
        <p:spPr>
          <a:xfrm>
            <a:off x="5009050" y="4175837"/>
            <a:ext cx="1136789" cy="369332"/>
          </a:xfrm>
          <a:prstGeom prst="rect">
            <a:avLst/>
          </a:prstGeom>
        </p:spPr>
        <p:txBody>
          <a:bodyPr wrap="square">
            <a:spAutoFit/>
          </a:bodyPr>
          <a:lstStyle/>
          <a:p>
            <a:pPr>
              <a:spcAft>
                <a:spcPts val="0"/>
              </a:spcAft>
            </a:pPr>
            <a:r>
              <a:rPr lang="en-GB" dirty="0"/>
              <a:t>opened</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C1849927-2F9B-414D-A1CB-EFC1B99C09DF}"/>
              </a:ext>
            </a:extLst>
          </p:cNvPr>
          <p:cNvSpPr/>
          <p:nvPr/>
        </p:nvSpPr>
        <p:spPr>
          <a:xfrm>
            <a:off x="5028096" y="4517918"/>
            <a:ext cx="573560" cy="369332"/>
          </a:xfrm>
          <a:prstGeom prst="rect">
            <a:avLst/>
          </a:prstGeom>
        </p:spPr>
        <p:txBody>
          <a:bodyPr wrap="square">
            <a:spAutoFit/>
          </a:bodyPr>
          <a:lstStyle/>
          <a:p>
            <a:r>
              <a:rPr lang="en-GB" dirty="0"/>
              <a:t>ran</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6824A0B8-6A65-4C6D-B22E-F84A0CD4CF8F}"/>
              </a:ext>
            </a:extLst>
          </p:cNvPr>
          <p:cNvSpPr/>
          <p:nvPr/>
        </p:nvSpPr>
        <p:spPr>
          <a:xfrm>
            <a:off x="5037895" y="4849266"/>
            <a:ext cx="1503388" cy="369332"/>
          </a:xfrm>
          <a:prstGeom prst="rect">
            <a:avLst/>
          </a:prstGeom>
        </p:spPr>
        <p:txBody>
          <a:bodyPr wrap="square">
            <a:spAutoFit/>
          </a:bodyPr>
          <a:lstStyle/>
          <a:p>
            <a:pPr>
              <a:spcAft>
                <a:spcPts val="0"/>
              </a:spcAft>
            </a:pPr>
            <a:r>
              <a:rPr lang="en-GB" dirty="0"/>
              <a:t>recognised</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884C8D7B-8B7D-40A1-88D5-539DD9408093}"/>
              </a:ext>
            </a:extLst>
          </p:cNvPr>
          <p:cNvSpPr/>
          <p:nvPr/>
        </p:nvSpPr>
        <p:spPr>
          <a:xfrm>
            <a:off x="5012279" y="5148772"/>
            <a:ext cx="1395074" cy="369332"/>
          </a:xfrm>
          <a:prstGeom prst="rect">
            <a:avLst/>
          </a:prstGeom>
        </p:spPr>
        <p:txBody>
          <a:bodyPr wrap="square">
            <a:spAutoFit/>
          </a:bodyPr>
          <a:lstStyle/>
          <a:p>
            <a:pPr>
              <a:spcAft>
                <a:spcPts val="0"/>
              </a:spcAft>
            </a:pPr>
            <a:r>
              <a:rPr lang="en-GB" dirty="0"/>
              <a:t>appeared</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908A1FE8-A15D-43C0-946D-ADA776C1841B}"/>
              </a:ext>
            </a:extLst>
          </p:cNvPr>
          <p:cNvSpPr/>
          <p:nvPr/>
        </p:nvSpPr>
        <p:spPr>
          <a:xfrm>
            <a:off x="5024930" y="5521466"/>
            <a:ext cx="1153452" cy="369332"/>
          </a:xfrm>
          <a:prstGeom prst="rect">
            <a:avLst/>
          </a:prstGeom>
        </p:spPr>
        <p:txBody>
          <a:bodyPr wrap="square">
            <a:spAutoFit/>
          </a:bodyPr>
          <a:lstStyle/>
          <a:p>
            <a:pPr>
              <a:spcAft>
                <a:spcPts val="0"/>
              </a:spcAft>
            </a:pPr>
            <a:r>
              <a:rPr lang="en-GB" dirty="0"/>
              <a:t>went up</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24" name="Rectangle 23">
            <a:extLst>
              <a:ext uri="{FF2B5EF4-FFF2-40B4-BE49-F238E27FC236}">
                <a16:creationId xmlns:a16="http://schemas.microsoft.com/office/drawing/2014/main" id="{BBB864A1-08CD-4565-8C57-C128BF353BAF}"/>
              </a:ext>
            </a:extLst>
          </p:cNvPr>
          <p:cNvSpPr/>
          <p:nvPr/>
        </p:nvSpPr>
        <p:spPr>
          <a:xfrm>
            <a:off x="5032261" y="5915183"/>
            <a:ext cx="551898" cy="369332"/>
          </a:xfrm>
          <a:prstGeom prst="rect">
            <a:avLst/>
          </a:prstGeom>
        </p:spPr>
        <p:txBody>
          <a:bodyPr wrap="square">
            <a:spAutoFit/>
          </a:bodyPr>
          <a:lstStyle/>
          <a:p>
            <a:pPr>
              <a:spcAft>
                <a:spcPts val="0"/>
              </a:spcAft>
            </a:pPr>
            <a:r>
              <a:rPr lang="en-GB" dirty="0"/>
              <a:t>hid</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66" name="Rectangle 65">
            <a:extLst>
              <a:ext uri="{FF2B5EF4-FFF2-40B4-BE49-F238E27FC236}">
                <a16:creationId xmlns:a16="http://schemas.microsoft.com/office/drawing/2014/main" id="{4C6300EF-E7AD-495D-B80B-2FF4292B4A82}"/>
              </a:ext>
            </a:extLst>
          </p:cNvPr>
          <p:cNvSpPr/>
          <p:nvPr/>
        </p:nvSpPr>
        <p:spPr>
          <a:xfrm>
            <a:off x="3723739" y="1407708"/>
            <a:ext cx="761747" cy="369332"/>
          </a:xfrm>
          <a:prstGeom prst="rect">
            <a:avLst/>
          </a:prstGeom>
        </p:spPr>
        <p:txBody>
          <a:bodyPr wrap="none">
            <a:spAutoFit/>
          </a:bodyPr>
          <a:lstStyle/>
          <a:p>
            <a:r>
              <a:rPr lang="es-ES" b="1" dirty="0">
                <a:solidFill>
                  <a:schemeClr val="dk1"/>
                </a:solidFill>
              </a:rPr>
              <a:t>salió</a:t>
            </a:r>
            <a:r>
              <a:rPr lang="es-ES" dirty="0">
                <a:solidFill>
                  <a:schemeClr val="dk1"/>
                </a:solidFill>
              </a:rPr>
              <a:t> </a:t>
            </a:r>
            <a:endParaRPr lang="en-GB" dirty="0"/>
          </a:p>
        </p:txBody>
      </p:sp>
      <p:sp>
        <p:nvSpPr>
          <p:cNvPr id="67" name="Rectangle 66">
            <a:extLst>
              <a:ext uri="{FF2B5EF4-FFF2-40B4-BE49-F238E27FC236}">
                <a16:creationId xmlns:a16="http://schemas.microsoft.com/office/drawing/2014/main" id="{EDEDA70A-7B2F-4779-90A2-6A969E1C9CCF}"/>
              </a:ext>
            </a:extLst>
          </p:cNvPr>
          <p:cNvSpPr/>
          <p:nvPr/>
        </p:nvSpPr>
        <p:spPr>
          <a:xfrm>
            <a:off x="659512" y="1797217"/>
            <a:ext cx="1228438" cy="369332"/>
          </a:xfrm>
          <a:prstGeom prst="rect">
            <a:avLst/>
          </a:prstGeom>
        </p:spPr>
        <p:txBody>
          <a:bodyPr wrap="square">
            <a:spAutoFit/>
          </a:bodyPr>
          <a:lstStyle/>
          <a:p>
            <a:r>
              <a:rPr lang="es-ES" b="1" dirty="0">
                <a:solidFill>
                  <a:schemeClr val="dk1"/>
                </a:solidFill>
              </a:rPr>
              <a:t>sobreviví </a:t>
            </a:r>
            <a:endParaRPr lang="en-GB" dirty="0"/>
          </a:p>
        </p:txBody>
      </p:sp>
      <p:sp>
        <p:nvSpPr>
          <p:cNvPr id="68" name="Rectangle 67">
            <a:extLst>
              <a:ext uri="{FF2B5EF4-FFF2-40B4-BE49-F238E27FC236}">
                <a16:creationId xmlns:a16="http://schemas.microsoft.com/office/drawing/2014/main" id="{1738D7A8-AB60-4160-A33A-B0EB54DD9FD6}"/>
              </a:ext>
            </a:extLst>
          </p:cNvPr>
          <p:cNvSpPr/>
          <p:nvPr/>
        </p:nvSpPr>
        <p:spPr>
          <a:xfrm>
            <a:off x="890454" y="2139626"/>
            <a:ext cx="766557" cy="369332"/>
          </a:xfrm>
          <a:prstGeom prst="rect">
            <a:avLst/>
          </a:prstGeom>
        </p:spPr>
        <p:txBody>
          <a:bodyPr wrap="none">
            <a:spAutoFit/>
          </a:bodyPr>
          <a:lstStyle/>
          <a:p>
            <a:r>
              <a:rPr lang="es-ES" b="1" dirty="0">
                <a:solidFill>
                  <a:schemeClr val="dk1"/>
                </a:solidFill>
              </a:rPr>
              <a:t>perdí</a:t>
            </a:r>
            <a:endParaRPr lang="en-GB" dirty="0"/>
          </a:p>
        </p:txBody>
      </p:sp>
      <p:sp>
        <p:nvSpPr>
          <p:cNvPr id="69" name="Rectangle 68">
            <a:extLst>
              <a:ext uri="{FF2B5EF4-FFF2-40B4-BE49-F238E27FC236}">
                <a16:creationId xmlns:a16="http://schemas.microsoft.com/office/drawing/2014/main" id="{94022772-F150-483F-A954-81F30C947CE5}"/>
              </a:ext>
            </a:extLst>
          </p:cNvPr>
          <p:cNvSpPr/>
          <p:nvPr/>
        </p:nvSpPr>
        <p:spPr>
          <a:xfrm>
            <a:off x="798281" y="2510165"/>
            <a:ext cx="950901" cy="369332"/>
          </a:xfrm>
          <a:prstGeom prst="rect">
            <a:avLst/>
          </a:prstGeom>
        </p:spPr>
        <p:txBody>
          <a:bodyPr wrap="none">
            <a:spAutoFit/>
          </a:bodyPr>
          <a:lstStyle/>
          <a:p>
            <a:pPr>
              <a:spcAft>
                <a:spcPts val="0"/>
              </a:spcAft>
            </a:pPr>
            <a:r>
              <a:rPr lang="es-ES" b="1" dirty="0">
                <a:solidFill>
                  <a:schemeClr val="dk1"/>
                </a:solidFill>
              </a:rPr>
              <a:t>cumplí</a:t>
            </a:r>
            <a:endParaRPr lang="en-GB"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0" name="Rectangle 69">
            <a:extLst>
              <a:ext uri="{FF2B5EF4-FFF2-40B4-BE49-F238E27FC236}">
                <a16:creationId xmlns:a16="http://schemas.microsoft.com/office/drawing/2014/main" id="{0711DD54-3256-4A56-8873-9E2011B1889B}"/>
              </a:ext>
            </a:extLst>
          </p:cNvPr>
          <p:cNvSpPr/>
          <p:nvPr/>
        </p:nvSpPr>
        <p:spPr>
          <a:xfrm>
            <a:off x="3676100" y="2882457"/>
            <a:ext cx="889987" cy="369332"/>
          </a:xfrm>
          <a:prstGeom prst="rect">
            <a:avLst/>
          </a:prstGeom>
        </p:spPr>
        <p:txBody>
          <a:bodyPr wrap="none">
            <a:spAutoFit/>
          </a:bodyPr>
          <a:lstStyle/>
          <a:p>
            <a:r>
              <a:rPr lang="es-ES" b="1" dirty="0">
                <a:solidFill>
                  <a:schemeClr val="dk1"/>
                </a:solidFill>
              </a:rPr>
              <a:t>nació </a:t>
            </a:r>
            <a:endParaRPr lang="en-GB" dirty="0"/>
          </a:p>
        </p:txBody>
      </p:sp>
      <p:sp>
        <p:nvSpPr>
          <p:cNvPr id="71" name="Rectangle 70">
            <a:extLst>
              <a:ext uri="{FF2B5EF4-FFF2-40B4-BE49-F238E27FC236}">
                <a16:creationId xmlns:a16="http://schemas.microsoft.com/office/drawing/2014/main" id="{ACC9186B-2D82-4BE3-8EFE-1B8D1E94314B}"/>
              </a:ext>
            </a:extLst>
          </p:cNvPr>
          <p:cNvSpPr/>
          <p:nvPr/>
        </p:nvSpPr>
        <p:spPr>
          <a:xfrm>
            <a:off x="3652277" y="3222814"/>
            <a:ext cx="904415" cy="369332"/>
          </a:xfrm>
          <a:prstGeom prst="rect">
            <a:avLst/>
          </a:prstGeom>
        </p:spPr>
        <p:txBody>
          <a:bodyPr wrap="none">
            <a:spAutoFit/>
          </a:bodyPr>
          <a:lstStyle/>
          <a:p>
            <a:r>
              <a:rPr lang="es-ES" b="1" dirty="0">
                <a:solidFill>
                  <a:schemeClr val="dk1"/>
                </a:solidFill>
              </a:rPr>
              <a:t>creció</a:t>
            </a:r>
            <a:endParaRPr lang="en-GB" dirty="0"/>
          </a:p>
        </p:txBody>
      </p:sp>
      <p:sp>
        <p:nvSpPr>
          <p:cNvPr id="72" name="Rectangle 71">
            <a:extLst>
              <a:ext uri="{FF2B5EF4-FFF2-40B4-BE49-F238E27FC236}">
                <a16:creationId xmlns:a16="http://schemas.microsoft.com/office/drawing/2014/main" id="{4136E28F-7B1D-4759-8EBF-525975D01E29}"/>
              </a:ext>
            </a:extLst>
          </p:cNvPr>
          <p:cNvSpPr/>
          <p:nvPr/>
        </p:nvSpPr>
        <p:spPr>
          <a:xfrm>
            <a:off x="854387" y="3518737"/>
            <a:ext cx="838691" cy="400110"/>
          </a:xfrm>
          <a:prstGeom prst="rect">
            <a:avLst/>
          </a:prstGeom>
        </p:spPr>
        <p:txBody>
          <a:bodyPr wrap="none">
            <a:spAutoFit/>
          </a:bodyPr>
          <a:lstStyle/>
          <a:p>
            <a:pPr>
              <a:spcAft>
                <a:spcPts val="0"/>
              </a:spcAft>
            </a:pPr>
            <a:r>
              <a:rPr lang="en-GB" sz="2000" dirty="0"/>
              <a:t> </a:t>
            </a:r>
            <a:r>
              <a:rPr lang="es-ES" b="1" dirty="0">
                <a:solidFill>
                  <a:schemeClr val="dk1"/>
                </a:solidFill>
              </a:rPr>
              <a:t>volví </a:t>
            </a:r>
            <a:endParaRPr lang="en-GB"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3" name="Rectangle 72">
            <a:extLst>
              <a:ext uri="{FF2B5EF4-FFF2-40B4-BE49-F238E27FC236}">
                <a16:creationId xmlns:a16="http://schemas.microsoft.com/office/drawing/2014/main" id="{44C4AF81-87CF-47D4-8F4A-3F6F069F7609}"/>
              </a:ext>
            </a:extLst>
          </p:cNvPr>
          <p:cNvSpPr/>
          <p:nvPr/>
        </p:nvSpPr>
        <p:spPr>
          <a:xfrm>
            <a:off x="2041624" y="3886295"/>
            <a:ext cx="1226618" cy="369332"/>
          </a:xfrm>
          <a:prstGeom prst="rect">
            <a:avLst/>
          </a:prstGeom>
        </p:spPr>
        <p:txBody>
          <a:bodyPr wrap="none">
            <a:spAutoFit/>
          </a:bodyPr>
          <a:lstStyle/>
          <a:p>
            <a:r>
              <a:rPr lang="es-ES" b="1" dirty="0">
                <a:solidFill>
                  <a:schemeClr val="dk1"/>
                </a:solidFill>
              </a:rPr>
              <a:t>recogiste</a:t>
            </a:r>
            <a:endParaRPr lang="en-GB" dirty="0"/>
          </a:p>
        </p:txBody>
      </p:sp>
      <p:sp>
        <p:nvSpPr>
          <p:cNvPr id="74" name="Rectangle 73">
            <a:extLst>
              <a:ext uri="{FF2B5EF4-FFF2-40B4-BE49-F238E27FC236}">
                <a16:creationId xmlns:a16="http://schemas.microsoft.com/office/drawing/2014/main" id="{16E34907-3F6F-4548-891E-4A3F6343FDAE}"/>
              </a:ext>
            </a:extLst>
          </p:cNvPr>
          <p:cNvSpPr/>
          <p:nvPr/>
        </p:nvSpPr>
        <p:spPr>
          <a:xfrm>
            <a:off x="3737814" y="4208386"/>
            <a:ext cx="766557" cy="369332"/>
          </a:xfrm>
          <a:prstGeom prst="rect">
            <a:avLst/>
          </a:prstGeom>
        </p:spPr>
        <p:txBody>
          <a:bodyPr wrap="none">
            <a:spAutoFit/>
          </a:bodyPr>
          <a:lstStyle/>
          <a:p>
            <a:r>
              <a:rPr lang="es-ES" b="1" dirty="0">
                <a:solidFill>
                  <a:schemeClr val="dk1"/>
                </a:solidFill>
              </a:rPr>
              <a:t>abrió</a:t>
            </a:r>
            <a:endParaRPr lang="en-GB" dirty="0"/>
          </a:p>
        </p:txBody>
      </p:sp>
      <p:sp>
        <p:nvSpPr>
          <p:cNvPr id="75" name="Rectangle 74">
            <a:extLst>
              <a:ext uri="{FF2B5EF4-FFF2-40B4-BE49-F238E27FC236}">
                <a16:creationId xmlns:a16="http://schemas.microsoft.com/office/drawing/2014/main" id="{D6F287C1-856E-4F1E-8B23-61E6374B9E34}"/>
              </a:ext>
            </a:extLst>
          </p:cNvPr>
          <p:cNvSpPr/>
          <p:nvPr/>
        </p:nvSpPr>
        <p:spPr>
          <a:xfrm>
            <a:off x="3688371" y="4577718"/>
            <a:ext cx="830677" cy="369332"/>
          </a:xfrm>
          <a:prstGeom prst="rect">
            <a:avLst/>
          </a:prstGeom>
        </p:spPr>
        <p:txBody>
          <a:bodyPr wrap="none">
            <a:spAutoFit/>
          </a:bodyPr>
          <a:lstStyle/>
          <a:p>
            <a:r>
              <a:rPr lang="es-ES" b="1" dirty="0">
                <a:solidFill>
                  <a:schemeClr val="dk1"/>
                </a:solidFill>
              </a:rPr>
              <a:t>corrió</a:t>
            </a:r>
            <a:endParaRPr lang="en-GB" dirty="0"/>
          </a:p>
        </p:txBody>
      </p:sp>
      <p:sp>
        <p:nvSpPr>
          <p:cNvPr id="76" name="Rectangle 75">
            <a:extLst>
              <a:ext uri="{FF2B5EF4-FFF2-40B4-BE49-F238E27FC236}">
                <a16:creationId xmlns:a16="http://schemas.microsoft.com/office/drawing/2014/main" id="{1BE84821-9520-4AED-83EC-2132C2396743}"/>
              </a:ext>
            </a:extLst>
          </p:cNvPr>
          <p:cNvSpPr/>
          <p:nvPr/>
        </p:nvSpPr>
        <p:spPr>
          <a:xfrm>
            <a:off x="1953451" y="4865595"/>
            <a:ext cx="1507144" cy="369332"/>
          </a:xfrm>
          <a:prstGeom prst="rect">
            <a:avLst/>
          </a:prstGeom>
        </p:spPr>
        <p:txBody>
          <a:bodyPr wrap="none">
            <a:spAutoFit/>
          </a:bodyPr>
          <a:lstStyle/>
          <a:p>
            <a:r>
              <a:rPr lang="es-ES" b="1" dirty="0">
                <a:solidFill>
                  <a:schemeClr val="dk1"/>
                </a:solidFill>
              </a:rPr>
              <a:t>reconociste</a:t>
            </a:r>
            <a:endParaRPr lang="en-GB" dirty="0"/>
          </a:p>
        </p:txBody>
      </p:sp>
      <p:sp>
        <p:nvSpPr>
          <p:cNvPr id="77" name="Rectangle 76">
            <a:extLst>
              <a:ext uri="{FF2B5EF4-FFF2-40B4-BE49-F238E27FC236}">
                <a16:creationId xmlns:a16="http://schemas.microsoft.com/office/drawing/2014/main" id="{A5D560BB-7C5A-4FBA-ACB6-90DF1710918B}"/>
              </a:ext>
            </a:extLst>
          </p:cNvPr>
          <p:cNvSpPr/>
          <p:nvPr/>
        </p:nvSpPr>
        <p:spPr>
          <a:xfrm>
            <a:off x="3517588" y="5193958"/>
            <a:ext cx="1213794" cy="369332"/>
          </a:xfrm>
          <a:prstGeom prst="rect">
            <a:avLst/>
          </a:prstGeom>
        </p:spPr>
        <p:txBody>
          <a:bodyPr wrap="none">
            <a:spAutoFit/>
          </a:bodyPr>
          <a:lstStyle/>
          <a:p>
            <a:r>
              <a:rPr lang="es-ES" b="1" dirty="0">
                <a:solidFill>
                  <a:schemeClr val="dk1"/>
                </a:solidFill>
              </a:rPr>
              <a:t>apareció</a:t>
            </a:r>
            <a:endParaRPr lang="en-GB" dirty="0"/>
          </a:p>
        </p:txBody>
      </p:sp>
      <p:sp>
        <p:nvSpPr>
          <p:cNvPr id="78" name="Rectangle 77">
            <a:extLst>
              <a:ext uri="{FF2B5EF4-FFF2-40B4-BE49-F238E27FC236}">
                <a16:creationId xmlns:a16="http://schemas.microsoft.com/office/drawing/2014/main" id="{ADF2C877-F59B-444F-9442-CFAD0683765C}"/>
              </a:ext>
            </a:extLst>
          </p:cNvPr>
          <p:cNvSpPr/>
          <p:nvPr/>
        </p:nvSpPr>
        <p:spPr>
          <a:xfrm>
            <a:off x="957780" y="5521466"/>
            <a:ext cx="631904" cy="369332"/>
          </a:xfrm>
          <a:prstGeom prst="rect">
            <a:avLst/>
          </a:prstGeom>
        </p:spPr>
        <p:txBody>
          <a:bodyPr wrap="none">
            <a:spAutoFit/>
          </a:bodyPr>
          <a:lstStyle/>
          <a:p>
            <a:r>
              <a:rPr lang="es-ES" b="1" dirty="0">
                <a:solidFill>
                  <a:schemeClr val="dk1"/>
                </a:solidFill>
              </a:rPr>
              <a:t>subí</a:t>
            </a:r>
            <a:endParaRPr lang="en-GB" dirty="0"/>
          </a:p>
        </p:txBody>
      </p:sp>
      <p:sp>
        <p:nvSpPr>
          <p:cNvPr id="79" name="Rectangle 78">
            <a:extLst>
              <a:ext uri="{FF2B5EF4-FFF2-40B4-BE49-F238E27FC236}">
                <a16:creationId xmlns:a16="http://schemas.microsoft.com/office/drawing/2014/main" id="{15B58DA3-06B5-4347-A492-5050D3C39A83}"/>
              </a:ext>
            </a:extLst>
          </p:cNvPr>
          <p:cNvSpPr/>
          <p:nvPr/>
        </p:nvSpPr>
        <p:spPr>
          <a:xfrm>
            <a:off x="736566" y="5877337"/>
            <a:ext cx="1074333" cy="369332"/>
          </a:xfrm>
          <a:prstGeom prst="rect">
            <a:avLst/>
          </a:prstGeom>
        </p:spPr>
        <p:txBody>
          <a:bodyPr wrap="none">
            <a:spAutoFit/>
          </a:bodyPr>
          <a:lstStyle/>
          <a:p>
            <a:r>
              <a:rPr lang="es-ES" b="1" dirty="0">
                <a:solidFill>
                  <a:schemeClr val="dk1"/>
                </a:solidFill>
              </a:rPr>
              <a:t>escondí</a:t>
            </a:r>
            <a:endParaRPr lang="en-GB" dirty="0"/>
          </a:p>
        </p:txBody>
      </p:sp>
      <p:pic>
        <p:nvPicPr>
          <p:cNvPr id="6" name="Primera parte de la historia de Carlos 10.1.1.2.wav">
            <a:hlinkClick r:id="" action="ppaction://media"/>
            <a:extLst>
              <a:ext uri="{FF2B5EF4-FFF2-40B4-BE49-F238E27FC236}">
                <a16:creationId xmlns:a16="http://schemas.microsoft.com/office/drawing/2014/main" id="{358455EE-3249-6453-6298-EA6DD3215B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77832" y="310827"/>
            <a:ext cx="812800" cy="812800"/>
          </a:xfrm>
          <a:prstGeom prst="rect">
            <a:avLst/>
          </a:prstGeom>
        </p:spPr>
      </p:pic>
      <p:sp>
        <p:nvSpPr>
          <p:cNvPr id="9" name="Rounded Rectangle 11">
            <a:extLst>
              <a:ext uri="{FF2B5EF4-FFF2-40B4-BE49-F238E27FC236}">
                <a16:creationId xmlns:a16="http://schemas.microsoft.com/office/drawing/2014/main" id="{19FC60FE-1636-C9D5-8A97-FBD854B9CB32}"/>
              </a:ext>
            </a:extLst>
          </p:cNvPr>
          <p:cNvSpPr/>
          <p:nvPr/>
        </p:nvSpPr>
        <p:spPr>
          <a:xfrm>
            <a:off x="9758363" y="258166"/>
            <a:ext cx="2169781"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leer/</a:t>
            </a:r>
            <a:r>
              <a:rPr lang="en-GB" sz="2000" b="1" dirty="0" err="1">
                <a:solidFill>
                  <a:prstClr val="white"/>
                </a:solidFill>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67FFAAC9-6CA1-3761-5F8D-C9C4E19DB180}"/>
              </a:ext>
            </a:extLst>
          </p:cNvPr>
          <p:cNvSpPr txBox="1"/>
          <p:nvPr/>
        </p:nvSpPr>
        <p:spPr>
          <a:xfrm>
            <a:off x="7318035" y="2643990"/>
            <a:ext cx="4592385" cy="1938992"/>
          </a:xfrm>
          <a:prstGeom prst="rect">
            <a:avLst/>
          </a:prstGeom>
          <a:noFill/>
        </p:spPr>
        <p:txBody>
          <a:bodyPr wrap="square" rtlCol="0">
            <a:spAutoFit/>
          </a:bodyPr>
          <a:lstStyle/>
          <a:p>
            <a:r>
              <a:rPr lang="en-GB" sz="2000" b="1" dirty="0"/>
              <a:t>Foundation</a:t>
            </a:r>
          </a:p>
          <a:p>
            <a:r>
              <a:rPr lang="en-GB" sz="2000" dirty="0" err="1"/>
              <a:t>Subraya</a:t>
            </a:r>
            <a:r>
              <a:rPr lang="en-GB" sz="2000" dirty="0"/>
              <a:t> </a:t>
            </a:r>
            <a:r>
              <a:rPr lang="en-GB" sz="2000" dirty="0" err="1"/>
              <a:t>los</a:t>
            </a:r>
            <a:r>
              <a:rPr lang="en-GB" sz="2000" dirty="0"/>
              <a:t> </a:t>
            </a:r>
            <a:r>
              <a:rPr lang="en-GB" sz="2000" dirty="0" err="1"/>
              <a:t>verbos</a:t>
            </a:r>
            <a:r>
              <a:rPr lang="en-GB" sz="2000" dirty="0"/>
              <a:t> –er / –</a:t>
            </a:r>
            <a:r>
              <a:rPr lang="en-GB" sz="2000" dirty="0" err="1"/>
              <a:t>ir</a:t>
            </a:r>
            <a:r>
              <a:rPr lang="en-GB" sz="2000" dirty="0"/>
              <a:t> </a:t>
            </a:r>
            <a:r>
              <a:rPr lang="en-GB" sz="2000" dirty="0" err="1"/>
              <a:t>en</a:t>
            </a:r>
            <a:r>
              <a:rPr lang="en-GB" sz="2000" dirty="0"/>
              <a:t> </a:t>
            </a:r>
            <a:r>
              <a:rPr lang="en-GB" sz="2000" dirty="0" err="1"/>
              <a:t>pasado</a:t>
            </a:r>
            <a:r>
              <a:rPr lang="en-GB" sz="2000" dirty="0"/>
              <a:t>. </a:t>
            </a:r>
            <a:r>
              <a:rPr lang="en-GB" sz="2000" dirty="0" err="1"/>
              <a:t>Luego</a:t>
            </a:r>
            <a:r>
              <a:rPr lang="en-GB" sz="2000" dirty="0"/>
              <a:t>, escribe </a:t>
            </a:r>
            <a:r>
              <a:rPr lang="en-GB" sz="2000" dirty="0" err="1"/>
              <a:t>los</a:t>
            </a:r>
            <a:r>
              <a:rPr lang="en-GB" sz="2000" dirty="0"/>
              <a:t> </a:t>
            </a:r>
            <a:r>
              <a:rPr lang="en-GB" sz="2000" dirty="0" err="1"/>
              <a:t>verbos</a:t>
            </a:r>
            <a:r>
              <a:rPr lang="en-GB" sz="2000" dirty="0"/>
              <a:t> </a:t>
            </a:r>
            <a:r>
              <a:rPr lang="en-GB" sz="2000" dirty="0" err="1"/>
              <a:t>en</a:t>
            </a:r>
            <a:r>
              <a:rPr lang="en-GB" sz="2000" dirty="0"/>
              <a:t> </a:t>
            </a:r>
            <a:r>
              <a:rPr lang="en-GB" sz="2000" dirty="0" err="1"/>
              <a:t>orden</a:t>
            </a:r>
            <a:r>
              <a:rPr lang="en-GB" sz="2000" dirty="0"/>
              <a:t> </a:t>
            </a:r>
            <a:r>
              <a:rPr lang="en-GB" sz="2000" dirty="0" err="1"/>
              <a:t>en</a:t>
            </a:r>
            <a:r>
              <a:rPr lang="en-GB" sz="2000" dirty="0"/>
              <a:t> la </a:t>
            </a:r>
            <a:r>
              <a:rPr lang="en-GB" sz="2000" dirty="0" err="1"/>
              <a:t>columbra</a:t>
            </a:r>
            <a:r>
              <a:rPr lang="en-GB" sz="2000" dirty="0"/>
              <a:t> </a:t>
            </a:r>
            <a:r>
              <a:rPr lang="en-GB" sz="2000" dirty="0" err="1"/>
              <a:t>correcta</a:t>
            </a:r>
            <a:r>
              <a:rPr lang="en-GB" sz="2000" dirty="0"/>
              <a:t> </a:t>
            </a:r>
            <a:r>
              <a:rPr lang="en-GB" sz="2000" b="1" dirty="0" err="1"/>
              <a:t>yo</a:t>
            </a:r>
            <a:r>
              <a:rPr lang="en-GB" sz="2000" b="1" dirty="0"/>
              <a:t>, </a:t>
            </a:r>
            <a:r>
              <a:rPr lang="en-GB" sz="2000" b="1" dirty="0" err="1"/>
              <a:t>tú</a:t>
            </a:r>
            <a:r>
              <a:rPr lang="en-GB" sz="2000" b="1" dirty="0"/>
              <a:t>, </a:t>
            </a:r>
            <a:r>
              <a:rPr lang="en-GB" sz="2000" b="1" dirty="0" err="1"/>
              <a:t>él</a:t>
            </a:r>
            <a:r>
              <a:rPr lang="en-GB" sz="2000" b="1" dirty="0"/>
              <a:t>/</a:t>
            </a:r>
            <a:r>
              <a:rPr lang="en-GB" sz="2000" b="1" dirty="0" err="1"/>
              <a:t>ella</a:t>
            </a:r>
            <a:r>
              <a:rPr lang="en-GB" sz="2000" b="1" dirty="0"/>
              <a:t> </a:t>
            </a:r>
            <a:r>
              <a:rPr lang="en-GB" sz="2000" dirty="0" err="1"/>
              <a:t>según</a:t>
            </a:r>
            <a:r>
              <a:rPr lang="en-GB" sz="2000" dirty="0"/>
              <a:t> la persona. ¿</a:t>
            </a:r>
            <a:r>
              <a:rPr lang="en-GB" sz="2000" dirty="0" err="1"/>
              <a:t>Cómo</a:t>
            </a:r>
            <a:r>
              <a:rPr lang="en-GB" sz="2000" dirty="0"/>
              <a:t> es </a:t>
            </a:r>
            <a:r>
              <a:rPr lang="en-GB" sz="2000" dirty="0" err="1"/>
              <a:t>cada</a:t>
            </a:r>
            <a:r>
              <a:rPr lang="en-GB" sz="2000" dirty="0"/>
              <a:t> verbo </a:t>
            </a:r>
            <a:r>
              <a:rPr lang="en-GB" sz="2000" dirty="0" err="1"/>
              <a:t>en</a:t>
            </a:r>
            <a:r>
              <a:rPr lang="en-GB" sz="2000" dirty="0"/>
              <a:t> </a:t>
            </a:r>
            <a:r>
              <a:rPr lang="en-GB" sz="2000" dirty="0" err="1"/>
              <a:t>inglés</a:t>
            </a:r>
            <a:r>
              <a:rPr lang="en-GB" sz="2000" dirty="0"/>
              <a:t>?</a:t>
            </a:r>
          </a:p>
        </p:txBody>
      </p:sp>
      <p:sp>
        <p:nvSpPr>
          <p:cNvPr id="13" name="TextBox 12">
            <a:extLst>
              <a:ext uri="{FF2B5EF4-FFF2-40B4-BE49-F238E27FC236}">
                <a16:creationId xmlns:a16="http://schemas.microsoft.com/office/drawing/2014/main" id="{6E6E1EEF-6804-ACD9-391B-5454254722AB}"/>
              </a:ext>
            </a:extLst>
          </p:cNvPr>
          <p:cNvSpPr txBox="1"/>
          <p:nvPr/>
        </p:nvSpPr>
        <p:spPr>
          <a:xfrm>
            <a:off x="7346673" y="4776410"/>
            <a:ext cx="4409720" cy="1323439"/>
          </a:xfrm>
          <a:prstGeom prst="rect">
            <a:avLst/>
          </a:prstGeom>
          <a:noFill/>
        </p:spPr>
        <p:txBody>
          <a:bodyPr wrap="square" rtlCol="0">
            <a:spAutoFit/>
          </a:bodyPr>
          <a:lstStyle/>
          <a:p>
            <a:r>
              <a:rPr lang="en-GB" sz="2000" b="1" dirty="0">
                <a:solidFill>
                  <a:srgbClr val="3A3838"/>
                </a:solidFill>
                <a:highlight>
                  <a:srgbClr val="FABD01"/>
                </a:highlight>
              </a:rPr>
              <a:t>Higher</a:t>
            </a:r>
          </a:p>
          <a:p>
            <a:r>
              <a:rPr lang="en-GB" sz="2000" dirty="0" err="1"/>
              <a:t>Debes</a:t>
            </a:r>
            <a:r>
              <a:rPr lang="en-GB" sz="2000" dirty="0"/>
              <a:t> </a:t>
            </a:r>
            <a:r>
              <a:rPr lang="en-GB" sz="2000" dirty="0" err="1"/>
              <a:t>elegir</a:t>
            </a:r>
            <a:r>
              <a:rPr lang="en-GB" sz="2000" dirty="0"/>
              <a:t> </a:t>
            </a:r>
            <a:r>
              <a:rPr lang="en-GB" sz="2000" dirty="0" err="1"/>
              <a:t>el</a:t>
            </a:r>
            <a:r>
              <a:rPr lang="en-GB" sz="2000" dirty="0"/>
              <a:t> </a:t>
            </a:r>
            <a:r>
              <a:rPr lang="en-GB" sz="2000" dirty="0" err="1"/>
              <a:t>mejor</a:t>
            </a:r>
            <a:r>
              <a:rPr lang="en-GB" sz="2000" dirty="0"/>
              <a:t> verbo para </a:t>
            </a:r>
            <a:r>
              <a:rPr lang="en-GB" sz="2000" dirty="0" err="1"/>
              <a:t>cada</a:t>
            </a:r>
            <a:r>
              <a:rPr lang="en-GB" sz="2000" dirty="0"/>
              <a:t> </a:t>
            </a:r>
            <a:r>
              <a:rPr lang="en-GB" sz="2000" dirty="0" err="1"/>
              <a:t>espacio</a:t>
            </a:r>
            <a:r>
              <a:rPr lang="en-GB" sz="2000" dirty="0"/>
              <a:t> </a:t>
            </a:r>
            <a:r>
              <a:rPr lang="en-GB" sz="2000" dirty="0" err="1"/>
              <a:t>en</a:t>
            </a:r>
            <a:r>
              <a:rPr lang="en-GB" sz="2000" dirty="0"/>
              <a:t> </a:t>
            </a:r>
            <a:r>
              <a:rPr lang="en-GB" sz="2000" dirty="0" err="1"/>
              <a:t>blanco</a:t>
            </a:r>
            <a:r>
              <a:rPr lang="en-GB" sz="2000" dirty="0"/>
              <a:t>. Escribe </a:t>
            </a:r>
            <a:r>
              <a:rPr lang="en-GB" sz="2000" dirty="0" err="1"/>
              <a:t>el</a:t>
            </a:r>
            <a:r>
              <a:rPr lang="en-GB" sz="2000" dirty="0"/>
              <a:t> verbo </a:t>
            </a:r>
            <a:r>
              <a:rPr lang="en-GB" sz="2000" dirty="0" err="1"/>
              <a:t>en</a:t>
            </a:r>
            <a:r>
              <a:rPr lang="en-GB" sz="2000" dirty="0"/>
              <a:t> la forma </a:t>
            </a:r>
            <a:r>
              <a:rPr lang="en-GB" sz="2000" dirty="0" err="1"/>
              <a:t>correcta</a:t>
            </a:r>
            <a:r>
              <a:rPr lang="en-GB" sz="2000" dirty="0"/>
              <a:t>.</a:t>
            </a:r>
          </a:p>
        </p:txBody>
      </p:sp>
      <p:pic>
        <p:nvPicPr>
          <p:cNvPr id="14" name="Picture 13">
            <a:extLst>
              <a:ext uri="{FF2B5EF4-FFF2-40B4-BE49-F238E27FC236}">
                <a16:creationId xmlns:a16="http://schemas.microsoft.com/office/drawing/2014/main" id="{974B8090-BE86-1CA1-D5E5-7A9506F883D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52724" y="966495"/>
            <a:ext cx="1766636" cy="1323438"/>
          </a:xfrm>
          <a:prstGeom prst="rect">
            <a:avLst/>
          </a:prstGeom>
        </p:spPr>
      </p:pic>
    </p:spTree>
    <p:extLst>
      <p:ext uri="{BB962C8B-B14F-4D97-AF65-F5344CB8AC3E}">
        <p14:creationId xmlns:p14="http://schemas.microsoft.com/office/powerpoint/2010/main" val="256754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7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7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5"/>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0"/>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76"/>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1"/>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77"/>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22"/>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78"/>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23"/>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79"/>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9" fill="hold" display="0">
                  <p:stCondLst>
                    <p:cond delay="indefinite"/>
                  </p:stCondLst>
                  <p:endCondLst>
                    <p:cond evt="onStopAudio" delay="0">
                      <p:tgtEl>
                        <p:sldTgt/>
                      </p:tgtEl>
                    </p:cond>
                  </p:endCondLst>
                </p:cTn>
                <p:tgtEl>
                  <p:spTgt spid="6"/>
                </p:tgtEl>
              </p:cMediaNode>
            </p:audio>
          </p:childTnLst>
        </p:cTn>
      </p:par>
    </p:tnLst>
    <p:bldLst>
      <p:bldP spid="8" grpId="0"/>
      <p:bldP spid="4" grpId="0"/>
      <p:bldP spid="7" grpId="0"/>
      <p:bldP spid="10" grpId="0"/>
      <p:bldP spid="12" grpId="0"/>
      <p:bldP spid="15" grpId="0"/>
      <p:bldP spid="16" grpId="0"/>
      <p:bldP spid="17" grpId="0"/>
      <p:bldP spid="18" grpId="0"/>
      <p:bldP spid="19" grpId="0"/>
      <p:bldP spid="20" grpId="0"/>
      <p:bldP spid="21" grpId="0"/>
      <p:bldP spid="22" grpId="0"/>
      <p:bldP spid="23" grpId="0"/>
      <p:bldP spid="24" grpId="0"/>
      <p:bldP spid="66" grpId="0"/>
      <p:bldP spid="67" grpId="0"/>
      <p:bldP spid="68" grpId="0"/>
      <p:bldP spid="69" grpId="0"/>
      <p:bldP spid="70" grpId="0"/>
      <p:bldP spid="71" grpId="0"/>
      <p:bldP spid="72" grpId="0"/>
      <p:bldP spid="73" grpId="0"/>
      <p:bldP spid="74" grpId="0"/>
      <p:bldP spid="75" grpId="0"/>
      <p:bldP spid="76" grpId="0"/>
      <p:bldP spid="77" grpId="0"/>
      <p:bldP spid="78" grpId="0"/>
      <p:bldP spid="79" grpId="0"/>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EF7320-D0AD-333F-B9F2-BDB2B09EDC7C}"/>
              </a:ext>
            </a:extLst>
          </p:cNvPr>
          <p:cNvSpPr>
            <a:spLocks noGrp="1"/>
          </p:cNvSpPr>
          <p:nvPr>
            <p:ph type="body" sz="quarter" idx="10"/>
          </p:nvPr>
        </p:nvSpPr>
        <p:spPr>
          <a:xfrm>
            <a:off x="149363" y="239260"/>
            <a:ext cx="11514137" cy="461665"/>
          </a:xfrm>
        </p:spPr>
        <p:txBody>
          <a:bodyPr>
            <a:normAutofit/>
          </a:bodyPr>
          <a:lstStyle/>
          <a:p>
            <a:r>
              <a:rPr lang="es-ES" dirty="0"/>
              <a:t>Escribe cuatro preguntas sobre el texto para tu compañero/a.</a:t>
            </a:r>
          </a:p>
        </p:txBody>
      </p:sp>
      <p:sp>
        <p:nvSpPr>
          <p:cNvPr id="8" name="TextBox 7">
            <a:extLst>
              <a:ext uri="{FF2B5EF4-FFF2-40B4-BE49-F238E27FC236}">
                <a16:creationId xmlns:a16="http://schemas.microsoft.com/office/drawing/2014/main" id="{2C203423-7847-87EC-CB52-BC77B86EE5C0}"/>
              </a:ext>
            </a:extLst>
          </p:cNvPr>
          <p:cNvSpPr txBox="1"/>
          <p:nvPr/>
        </p:nvSpPr>
        <p:spPr>
          <a:xfrm>
            <a:off x="3011890" y="1214728"/>
            <a:ext cx="8916254" cy="4893647"/>
          </a:xfrm>
          <a:prstGeom prst="rect">
            <a:avLst/>
          </a:prstGeom>
          <a:noFill/>
        </p:spPr>
        <p:txBody>
          <a:bodyPr wrap="square" rtlCol="0">
            <a:spAutoFit/>
          </a:bodyPr>
          <a:lstStyle/>
          <a:p>
            <a:pPr marL="457200" indent="-457200">
              <a:buFont typeface="+mj-lt"/>
              <a:buAutoNum type="arabicPeriod"/>
            </a:pPr>
            <a:r>
              <a:rPr lang="en-GB" sz="2400" dirty="0"/>
              <a:t>______________________________________________________</a:t>
            </a:r>
          </a:p>
          <a:p>
            <a:pPr marL="457200" indent="-457200">
              <a:buFont typeface="+mj-lt"/>
              <a:buAutoNum type="arabicPeriod"/>
            </a:pPr>
            <a:endParaRPr lang="en-ES" sz="2400" dirty="0"/>
          </a:p>
          <a:p>
            <a:pPr marL="457200" indent="-457200">
              <a:buFont typeface="+mj-lt"/>
              <a:buAutoNum type="arabicPeriod"/>
            </a:pPr>
            <a:endParaRPr lang="en-ES" sz="2400" dirty="0"/>
          </a:p>
          <a:p>
            <a:pPr marL="457200" indent="-457200">
              <a:buFont typeface="+mj-lt"/>
              <a:buAutoNum type="arabicPeriod"/>
            </a:pPr>
            <a:endParaRPr lang="en-ES" sz="2400" dirty="0"/>
          </a:p>
          <a:p>
            <a:pPr marL="457200" indent="-457200">
              <a:buFont typeface="+mj-lt"/>
              <a:buAutoNum type="arabicPeriod"/>
            </a:pPr>
            <a:r>
              <a:rPr lang="en-GB" sz="2400" dirty="0"/>
              <a:t>______________________________________________________</a:t>
            </a:r>
          </a:p>
          <a:p>
            <a:pPr marL="457200" indent="-457200">
              <a:buFont typeface="+mj-lt"/>
              <a:buAutoNum type="arabicPeriod"/>
            </a:pPr>
            <a:endParaRPr lang="en-GB" sz="2400" dirty="0"/>
          </a:p>
          <a:p>
            <a:pPr marL="457200" indent="-457200">
              <a:buFont typeface="+mj-lt"/>
              <a:buAutoNum type="arabicPeriod"/>
            </a:pPr>
            <a:endParaRPr lang="en-ES" sz="2400" dirty="0"/>
          </a:p>
          <a:p>
            <a:pPr marL="457200" indent="-457200">
              <a:buFont typeface="+mj-lt"/>
              <a:buAutoNum type="arabicPeriod"/>
            </a:pPr>
            <a:endParaRPr lang="en-ES" sz="2400" dirty="0"/>
          </a:p>
          <a:p>
            <a:pPr marL="457200" indent="-457200">
              <a:buFont typeface="+mj-lt"/>
              <a:buAutoNum type="arabicPeriod"/>
            </a:pPr>
            <a:r>
              <a:rPr lang="en-GB" sz="2400" dirty="0"/>
              <a:t>______________________________________________________</a:t>
            </a:r>
          </a:p>
          <a:p>
            <a:pPr marL="457200" indent="-457200">
              <a:buFont typeface="+mj-lt"/>
              <a:buAutoNum type="arabicPeriod"/>
            </a:pPr>
            <a:endParaRPr lang="en-GB" sz="2400" dirty="0"/>
          </a:p>
          <a:p>
            <a:pPr marL="457200" indent="-457200">
              <a:buFont typeface="+mj-lt"/>
              <a:buAutoNum type="arabicPeriod"/>
            </a:pPr>
            <a:endParaRPr lang="en-ES" sz="2400" dirty="0"/>
          </a:p>
          <a:p>
            <a:pPr marL="457200" indent="-457200">
              <a:buFont typeface="+mj-lt"/>
              <a:buAutoNum type="arabicPeriod"/>
            </a:pPr>
            <a:endParaRPr lang="en-ES" sz="2400" dirty="0"/>
          </a:p>
          <a:p>
            <a:pPr marL="457200" indent="-457200">
              <a:buFont typeface="+mj-lt"/>
              <a:buAutoNum type="arabicPeriod"/>
            </a:pPr>
            <a:r>
              <a:rPr lang="en-GB" sz="2400" dirty="0"/>
              <a:t>______________________________________________________</a:t>
            </a:r>
          </a:p>
        </p:txBody>
      </p:sp>
      <p:graphicFrame>
        <p:nvGraphicFramePr>
          <p:cNvPr id="6" name="Table 5">
            <a:extLst>
              <a:ext uri="{FF2B5EF4-FFF2-40B4-BE49-F238E27FC236}">
                <a16:creationId xmlns:a16="http://schemas.microsoft.com/office/drawing/2014/main" id="{506A0C58-7720-4EFE-8FCD-5D57AC07281E}"/>
              </a:ext>
            </a:extLst>
          </p:cNvPr>
          <p:cNvGraphicFramePr>
            <a:graphicFrameLocks noGrp="1"/>
          </p:cNvGraphicFramePr>
          <p:nvPr>
            <p:extLst/>
          </p:nvPr>
        </p:nvGraphicFramePr>
        <p:xfrm>
          <a:off x="149363" y="3188809"/>
          <a:ext cx="2597882" cy="2193880"/>
        </p:xfrm>
        <a:graphic>
          <a:graphicData uri="http://schemas.openxmlformats.org/drawingml/2006/table">
            <a:tbl>
              <a:tblPr firstRow="1" bandRow="1">
                <a:tableStyleId>{16D9F66E-5EB9-4882-86FB-DCBF35E3C3E4}</a:tableStyleId>
              </a:tblPr>
              <a:tblGrid>
                <a:gridCol w="2597882">
                  <a:extLst>
                    <a:ext uri="{9D8B030D-6E8A-4147-A177-3AD203B41FA5}">
                      <a16:colId xmlns:a16="http://schemas.microsoft.com/office/drawing/2014/main" val="4107171767"/>
                    </a:ext>
                  </a:extLst>
                </a:gridCol>
              </a:tblGrid>
              <a:tr h="438776">
                <a:tc>
                  <a:txBody>
                    <a:bodyPr/>
                    <a:lstStyle/>
                    <a:p>
                      <a:pPr algn="ctr"/>
                      <a:r>
                        <a:rPr lang="en-GB" sz="2200" b="0" dirty="0" err="1"/>
                        <a:t>salir</a:t>
                      </a:r>
                      <a:endParaRPr lang="en-GB" sz="2200" b="0" dirty="0"/>
                    </a:p>
                  </a:txBody>
                  <a:tcPr/>
                </a:tc>
                <a:extLst>
                  <a:ext uri="{0D108BD9-81ED-4DB2-BD59-A6C34878D82A}">
                    <a16:rowId xmlns:a16="http://schemas.microsoft.com/office/drawing/2014/main" val="269701960"/>
                  </a:ext>
                </a:extLst>
              </a:tr>
              <a:tr h="438776">
                <a:tc>
                  <a:txBody>
                    <a:bodyPr/>
                    <a:lstStyle/>
                    <a:p>
                      <a:pPr algn="ctr"/>
                      <a:r>
                        <a:rPr lang="en-GB" sz="2200" b="0" dirty="0" err="1"/>
                        <a:t>decidir</a:t>
                      </a:r>
                      <a:endParaRPr lang="en-GB" sz="2200" b="0" dirty="0"/>
                    </a:p>
                  </a:txBody>
                  <a:tcPr/>
                </a:tc>
                <a:extLst>
                  <a:ext uri="{0D108BD9-81ED-4DB2-BD59-A6C34878D82A}">
                    <a16:rowId xmlns:a16="http://schemas.microsoft.com/office/drawing/2014/main" val="1424058548"/>
                  </a:ext>
                </a:extLst>
              </a:tr>
              <a:tr h="438776">
                <a:tc>
                  <a:txBody>
                    <a:bodyPr/>
                    <a:lstStyle/>
                    <a:p>
                      <a:pPr algn="ctr"/>
                      <a:r>
                        <a:rPr lang="en-GB" sz="2200" b="0" dirty="0" err="1"/>
                        <a:t>vivir</a:t>
                      </a:r>
                      <a:endParaRPr lang="en-GB" sz="2200" b="0" dirty="0"/>
                    </a:p>
                  </a:txBody>
                  <a:tcPr/>
                </a:tc>
                <a:extLst>
                  <a:ext uri="{0D108BD9-81ED-4DB2-BD59-A6C34878D82A}">
                    <a16:rowId xmlns:a16="http://schemas.microsoft.com/office/drawing/2014/main" val="4068159346"/>
                  </a:ext>
                </a:extLst>
              </a:tr>
              <a:tr h="438776">
                <a:tc>
                  <a:txBody>
                    <a:bodyPr/>
                    <a:lstStyle/>
                    <a:p>
                      <a:pPr algn="ctr"/>
                      <a:r>
                        <a:rPr lang="en-GB" sz="2200" b="0" dirty="0" err="1"/>
                        <a:t>correr</a:t>
                      </a:r>
                      <a:endParaRPr lang="en-GB" sz="2200" b="0" dirty="0"/>
                    </a:p>
                  </a:txBody>
                  <a:tcPr/>
                </a:tc>
                <a:extLst>
                  <a:ext uri="{0D108BD9-81ED-4DB2-BD59-A6C34878D82A}">
                    <a16:rowId xmlns:a16="http://schemas.microsoft.com/office/drawing/2014/main" val="1383526178"/>
                  </a:ext>
                </a:extLst>
              </a:tr>
              <a:tr h="438776">
                <a:tc>
                  <a:txBody>
                    <a:bodyPr/>
                    <a:lstStyle/>
                    <a:p>
                      <a:pPr algn="ctr"/>
                      <a:r>
                        <a:rPr lang="en-GB" sz="2200" b="0" dirty="0" err="1"/>
                        <a:t>conseguir</a:t>
                      </a:r>
                      <a:endParaRPr lang="en-GB" sz="2200" b="0" dirty="0"/>
                    </a:p>
                  </a:txBody>
                  <a:tcPr/>
                </a:tc>
                <a:extLst>
                  <a:ext uri="{0D108BD9-81ED-4DB2-BD59-A6C34878D82A}">
                    <a16:rowId xmlns:a16="http://schemas.microsoft.com/office/drawing/2014/main" val="1851881674"/>
                  </a:ext>
                </a:extLst>
              </a:tr>
            </a:tbl>
          </a:graphicData>
        </a:graphic>
      </p:graphicFrame>
      <p:graphicFrame>
        <p:nvGraphicFramePr>
          <p:cNvPr id="7" name="Table 6">
            <a:extLst>
              <a:ext uri="{FF2B5EF4-FFF2-40B4-BE49-F238E27FC236}">
                <a16:creationId xmlns:a16="http://schemas.microsoft.com/office/drawing/2014/main" id="{E6B9B5B5-4EA2-4DA0-B6CA-F60EB617DAD2}"/>
              </a:ext>
            </a:extLst>
          </p:cNvPr>
          <p:cNvGraphicFramePr>
            <a:graphicFrameLocks noGrp="1"/>
          </p:cNvGraphicFramePr>
          <p:nvPr>
            <p:extLst/>
          </p:nvPr>
        </p:nvGraphicFramePr>
        <p:xfrm>
          <a:off x="149362" y="752801"/>
          <a:ext cx="2597883" cy="2436008"/>
        </p:xfrm>
        <a:graphic>
          <a:graphicData uri="http://schemas.openxmlformats.org/drawingml/2006/table">
            <a:tbl>
              <a:tblPr firstRow="1" bandRow="1">
                <a:tableStyleId>{22838BEF-8BB2-4498-84A7-C5851F593DF1}</a:tableStyleId>
              </a:tblPr>
              <a:tblGrid>
                <a:gridCol w="2597883">
                  <a:extLst>
                    <a:ext uri="{9D8B030D-6E8A-4147-A177-3AD203B41FA5}">
                      <a16:colId xmlns:a16="http://schemas.microsoft.com/office/drawing/2014/main" val="4107171767"/>
                    </a:ext>
                  </a:extLst>
                </a:gridCol>
              </a:tblGrid>
              <a:tr h="3696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2200" b="0" dirty="0"/>
                        <a:t>¿</a:t>
                      </a:r>
                      <a:r>
                        <a:rPr lang="en-GB" sz="2200" b="0" dirty="0" err="1"/>
                        <a:t>En</a:t>
                      </a:r>
                      <a:r>
                        <a:rPr lang="en-GB" sz="2200" b="0" dirty="0"/>
                        <a:t> </a:t>
                      </a:r>
                      <a:r>
                        <a:rPr lang="en-GB" sz="2200" b="0" dirty="0" err="1"/>
                        <a:t>qué</a:t>
                      </a:r>
                      <a:r>
                        <a:rPr lang="en-ES" sz="2200" b="0" dirty="0"/>
                        <a:t>… (H)</a:t>
                      </a:r>
                    </a:p>
                  </a:txBody>
                  <a:tcPr/>
                </a:tc>
                <a:extLst>
                  <a:ext uri="{0D108BD9-81ED-4DB2-BD59-A6C34878D82A}">
                    <a16:rowId xmlns:a16="http://schemas.microsoft.com/office/drawing/2014/main" val="269701960"/>
                  </a:ext>
                </a:extLst>
              </a:tr>
              <a:tr h="5023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2200" dirty="0"/>
                        <a:t>¿Con quién… </a:t>
                      </a:r>
                      <a:r>
                        <a:rPr lang="en-ES" sz="2200" b="0" dirty="0"/>
                        <a:t>(H)</a:t>
                      </a:r>
                      <a:endParaRPr lang="en-ES" sz="2200" dirty="0"/>
                    </a:p>
                  </a:txBody>
                  <a:tcPr/>
                </a:tc>
                <a:extLst>
                  <a:ext uri="{0D108BD9-81ED-4DB2-BD59-A6C34878D82A}">
                    <a16:rowId xmlns:a16="http://schemas.microsoft.com/office/drawing/2014/main" val="1424058548"/>
                  </a:ext>
                </a:extLst>
              </a:tr>
              <a:tr h="5023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2200" dirty="0"/>
                        <a:t>¿Por qué… </a:t>
                      </a:r>
                    </a:p>
                  </a:txBody>
                  <a:tcPr/>
                </a:tc>
                <a:extLst>
                  <a:ext uri="{0D108BD9-81ED-4DB2-BD59-A6C34878D82A}">
                    <a16:rowId xmlns:a16="http://schemas.microsoft.com/office/drawing/2014/main" val="4068159346"/>
                  </a:ext>
                </a:extLst>
              </a:tr>
              <a:tr h="5023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2200" dirty="0"/>
                        <a:t>¿En dónde… </a:t>
                      </a:r>
                      <a:r>
                        <a:rPr lang="en-ES" sz="2200" b="0" dirty="0"/>
                        <a:t>(H)</a:t>
                      </a:r>
                      <a:endParaRPr lang="en-ES" sz="2200" dirty="0"/>
                    </a:p>
                  </a:txBody>
                  <a:tcPr/>
                </a:tc>
                <a:extLst>
                  <a:ext uri="{0D108BD9-81ED-4DB2-BD59-A6C34878D82A}">
                    <a16:rowId xmlns:a16="http://schemas.microsoft.com/office/drawing/2014/main" val="1383526178"/>
                  </a:ext>
                </a:extLst>
              </a:tr>
              <a:tr h="5023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2200" dirty="0"/>
                        <a:t>¿</a:t>
                      </a:r>
                      <a:r>
                        <a:rPr lang="en-GB" sz="2200" dirty="0"/>
                        <a:t>A </a:t>
                      </a:r>
                      <a:r>
                        <a:rPr lang="en-GB" sz="2200" dirty="0" err="1"/>
                        <a:t>dónde</a:t>
                      </a:r>
                      <a:r>
                        <a:rPr lang="en-ES" sz="2200" dirty="0"/>
                        <a:t>… </a:t>
                      </a:r>
                      <a:r>
                        <a:rPr lang="en-ES" sz="2200" b="0" dirty="0"/>
                        <a:t>(H)</a:t>
                      </a:r>
                      <a:endParaRPr lang="en-ES" sz="2200" dirty="0"/>
                    </a:p>
                  </a:txBody>
                  <a:tcPr/>
                </a:tc>
                <a:extLst>
                  <a:ext uri="{0D108BD9-81ED-4DB2-BD59-A6C34878D82A}">
                    <a16:rowId xmlns:a16="http://schemas.microsoft.com/office/drawing/2014/main" val="878453242"/>
                  </a:ext>
                </a:extLst>
              </a:tr>
            </a:tbl>
          </a:graphicData>
        </a:graphic>
      </p:graphicFrame>
      <p:sp>
        <p:nvSpPr>
          <p:cNvPr id="4" name="TextBox 3">
            <a:extLst>
              <a:ext uri="{FF2B5EF4-FFF2-40B4-BE49-F238E27FC236}">
                <a16:creationId xmlns:a16="http://schemas.microsoft.com/office/drawing/2014/main" id="{37C794C5-1DBC-4868-8E0C-944D2C2EE7D3}"/>
              </a:ext>
            </a:extLst>
          </p:cNvPr>
          <p:cNvSpPr txBox="1"/>
          <p:nvPr/>
        </p:nvSpPr>
        <p:spPr>
          <a:xfrm>
            <a:off x="3391027" y="1054292"/>
            <a:ext cx="8916254" cy="461665"/>
          </a:xfrm>
          <a:prstGeom prst="rect">
            <a:avLst/>
          </a:prstGeom>
          <a:noFill/>
        </p:spPr>
        <p:txBody>
          <a:bodyPr wrap="square" rtlCol="0">
            <a:spAutoFit/>
          </a:bodyPr>
          <a:lstStyle/>
          <a:p>
            <a:r>
              <a:rPr lang="en-ES" sz="2400" dirty="0"/>
              <a:t>¿Con quién</a:t>
            </a:r>
            <a:r>
              <a:rPr lang="en-GB" sz="2400" dirty="0"/>
              <a:t> </a:t>
            </a:r>
            <a:r>
              <a:rPr lang="en-GB" sz="2400" dirty="0" err="1"/>
              <a:t>salió</a:t>
            </a:r>
            <a:r>
              <a:rPr lang="en-GB" sz="2400" dirty="0"/>
              <a:t>/</a:t>
            </a:r>
            <a:r>
              <a:rPr lang="en-GB" sz="2400" dirty="0" err="1">
                <a:solidFill>
                  <a:srgbClr val="FF0000"/>
                </a:solidFill>
              </a:rPr>
              <a:t>huyó</a:t>
            </a:r>
            <a:r>
              <a:rPr lang="en-GB" sz="2400" dirty="0"/>
              <a:t> del </a:t>
            </a:r>
            <a:r>
              <a:rPr lang="en-GB" sz="2400" dirty="0" err="1"/>
              <a:t>país</a:t>
            </a:r>
            <a:r>
              <a:rPr lang="en-GB" sz="2400" dirty="0"/>
              <a:t>?</a:t>
            </a:r>
          </a:p>
        </p:txBody>
      </p:sp>
      <p:sp>
        <p:nvSpPr>
          <p:cNvPr id="9" name="TextBox 8">
            <a:extLst>
              <a:ext uri="{FF2B5EF4-FFF2-40B4-BE49-F238E27FC236}">
                <a16:creationId xmlns:a16="http://schemas.microsoft.com/office/drawing/2014/main" id="{3BFC414D-121C-4A71-88EF-4A5E3115D79B}"/>
              </a:ext>
            </a:extLst>
          </p:cNvPr>
          <p:cNvSpPr txBox="1"/>
          <p:nvPr/>
        </p:nvSpPr>
        <p:spPr>
          <a:xfrm>
            <a:off x="3470696" y="3986811"/>
            <a:ext cx="8916254" cy="461665"/>
          </a:xfrm>
          <a:prstGeom prst="rect">
            <a:avLst/>
          </a:prstGeom>
          <a:noFill/>
        </p:spPr>
        <p:txBody>
          <a:bodyPr wrap="square" rtlCol="0">
            <a:spAutoFit/>
          </a:bodyPr>
          <a:lstStyle/>
          <a:p>
            <a:r>
              <a:rPr lang="en-ES" sz="2400" dirty="0"/>
              <a:t>¿</a:t>
            </a:r>
            <a:r>
              <a:rPr lang="en-GB" sz="2400" dirty="0"/>
              <a:t>A </a:t>
            </a:r>
            <a:r>
              <a:rPr lang="en-GB" sz="2400" dirty="0" err="1"/>
              <a:t>dónde</a:t>
            </a:r>
            <a:r>
              <a:rPr lang="en-GB" sz="2400" dirty="0"/>
              <a:t> </a:t>
            </a:r>
            <a:r>
              <a:rPr lang="en-GB" sz="2400" dirty="0" err="1"/>
              <a:t>corrió</a:t>
            </a:r>
            <a:r>
              <a:rPr lang="en-GB" sz="2400" dirty="0"/>
              <a:t> el </a:t>
            </a:r>
            <a:r>
              <a:rPr lang="en-GB" sz="2400" dirty="0" err="1"/>
              <a:t>chico</a:t>
            </a:r>
            <a:r>
              <a:rPr lang="en-GB" sz="2400" dirty="0"/>
              <a:t>?</a:t>
            </a:r>
          </a:p>
        </p:txBody>
      </p:sp>
      <p:graphicFrame>
        <p:nvGraphicFramePr>
          <p:cNvPr id="5" name="Table 4">
            <a:extLst>
              <a:ext uri="{FF2B5EF4-FFF2-40B4-BE49-F238E27FC236}">
                <a16:creationId xmlns:a16="http://schemas.microsoft.com/office/drawing/2014/main" id="{082C9289-056A-41D2-9EFF-4BDF19072842}"/>
              </a:ext>
            </a:extLst>
          </p:cNvPr>
          <p:cNvGraphicFramePr>
            <a:graphicFrameLocks noGrp="1"/>
          </p:cNvGraphicFramePr>
          <p:nvPr>
            <p:extLst/>
          </p:nvPr>
        </p:nvGraphicFramePr>
        <p:xfrm>
          <a:off x="149363" y="5382689"/>
          <a:ext cx="2597881" cy="927394"/>
        </p:xfrm>
        <a:graphic>
          <a:graphicData uri="http://schemas.openxmlformats.org/drawingml/2006/table">
            <a:tbl>
              <a:tblPr firstRow="1" bandRow="1">
                <a:tableStyleId>{16D9F66E-5EB9-4882-86FB-DCBF35E3C3E4}</a:tableStyleId>
              </a:tblPr>
              <a:tblGrid>
                <a:gridCol w="2597881">
                  <a:extLst>
                    <a:ext uri="{9D8B030D-6E8A-4147-A177-3AD203B41FA5}">
                      <a16:colId xmlns:a16="http://schemas.microsoft.com/office/drawing/2014/main" val="2097983348"/>
                    </a:ext>
                  </a:extLst>
                </a:gridCol>
              </a:tblGrid>
              <a:tr h="463697">
                <a:tc>
                  <a:txBody>
                    <a:bodyPr/>
                    <a:lstStyle/>
                    <a:p>
                      <a:pPr algn="ctr"/>
                      <a:r>
                        <a:rPr lang="en-GB" sz="2200" b="0" dirty="0" err="1"/>
                        <a:t>huir</a:t>
                      </a:r>
                      <a:r>
                        <a:rPr lang="en-GB" sz="2200" b="0" dirty="0"/>
                        <a:t> (H)</a:t>
                      </a:r>
                    </a:p>
                  </a:txBody>
                  <a:tcPr>
                    <a:solidFill>
                      <a:schemeClr val="accent2">
                        <a:lumMod val="20000"/>
                        <a:lumOff val="80000"/>
                      </a:schemeClr>
                    </a:solidFill>
                  </a:tcPr>
                </a:tc>
                <a:extLst>
                  <a:ext uri="{0D108BD9-81ED-4DB2-BD59-A6C34878D82A}">
                    <a16:rowId xmlns:a16="http://schemas.microsoft.com/office/drawing/2014/main" val="1612676832"/>
                  </a:ext>
                </a:extLst>
              </a:tr>
              <a:tr h="463697">
                <a:tc>
                  <a:txBody>
                    <a:bodyPr/>
                    <a:lstStyle/>
                    <a:p>
                      <a:pPr algn="ctr"/>
                      <a:r>
                        <a:rPr lang="en-GB" sz="2200" b="0" dirty="0" err="1"/>
                        <a:t>creer</a:t>
                      </a:r>
                      <a:r>
                        <a:rPr lang="en-GB" sz="2200" b="0" dirty="0"/>
                        <a:t> (H)</a:t>
                      </a:r>
                    </a:p>
                  </a:txBody>
                  <a:tcPr>
                    <a:solidFill>
                      <a:schemeClr val="accent2">
                        <a:lumMod val="20000"/>
                        <a:lumOff val="80000"/>
                      </a:schemeClr>
                    </a:solidFill>
                  </a:tcPr>
                </a:tc>
                <a:extLst>
                  <a:ext uri="{0D108BD9-81ED-4DB2-BD59-A6C34878D82A}">
                    <a16:rowId xmlns:a16="http://schemas.microsoft.com/office/drawing/2014/main" val="4183956530"/>
                  </a:ext>
                </a:extLst>
              </a:tr>
            </a:tbl>
          </a:graphicData>
        </a:graphic>
      </p:graphicFrame>
      <p:sp>
        <p:nvSpPr>
          <p:cNvPr id="10" name="TextBox 9">
            <a:extLst>
              <a:ext uri="{FF2B5EF4-FFF2-40B4-BE49-F238E27FC236}">
                <a16:creationId xmlns:a16="http://schemas.microsoft.com/office/drawing/2014/main" id="{7581AAC3-D4C1-43B9-8E19-330FEDE2DD8B}"/>
              </a:ext>
            </a:extLst>
          </p:cNvPr>
          <p:cNvSpPr txBox="1"/>
          <p:nvPr/>
        </p:nvSpPr>
        <p:spPr>
          <a:xfrm>
            <a:off x="3470696" y="2204236"/>
            <a:ext cx="8916254" cy="830997"/>
          </a:xfrm>
          <a:prstGeom prst="rect">
            <a:avLst/>
          </a:prstGeom>
          <a:noFill/>
        </p:spPr>
        <p:txBody>
          <a:bodyPr wrap="square" rtlCol="0">
            <a:spAutoFit/>
          </a:bodyPr>
          <a:lstStyle/>
          <a:p>
            <a:r>
              <a:rPr lang="en-ES" sz="2400" dirty="0"/>
              <a:t>¿Por qué</a:t>
            </a:r>
            <a:r>
              <a:rPr lang="en-GB" sz="2400" dirty="0"/>
              <a:t> </a:t>
            </a:r>
            <a:r>
              <a:rPr lang="en-GB" sz="2400" dirty="0" err="1"/>
              <a:t>decidió</a:t>
            </a:r>
            <a:r>
              <a:rPr lang="en-GB" sz="2400" dirty="0"/>
              <a:t>/</a:t>
            </a:r>
            <a:r>
              <a:rPr lang="en-GB" sz="2400" dirty="0" err="1">
                <a:solidFill>
                  <a:schemeClr val="accent5">
                    <a:lumMod val="75000"/>
                  </a:schemeClr>
                </a:solidFill>
              </a:rPr>
              <a:t>creyó</a:t>
            </a:r>
            <a:r>
              <a:rPr lang="en-GB" sz="2400" dirty="0"/>
              <a:t> la </a:t>
            </a:r>
            <a:r>
              <a:rPr lang="en-GB" sz="2400" dirty="0" err="1"/>
              <a:t>madre</a:t>
            </a:r>
            <a:r>
              <a:rPr lang="en-GB" sz="2400" dirty="0"/>
              <a:t> de Carlos que </a:t>
            </a:r>
            <a:r>
              <a:rPr lang="en-GB" sz="2400" dirty="0" err="1"/>
              <a:t>fue</a:t>
            </a:r>
            <a:r>
              <a:rPr lang="en-GB" sz="2400" dirty="0"/>
              <a:t> </a:t>
            </a:r>
            <a:r>
              <a:rPr lang="en-GB" sz="2400" dirty="0" err="1"/>
              <a:t>necesario</a:t>
            </a:r>
            <a:r>
              <a:rPr lang="en-GB" sz="2400" dirty="0"/>
              <a:t> </a:t>
            </a:r>
            <a:r>
              <a:rPr lang="en-GB" sz="2400" dirty="0" err="1"/>
              <a:t>ir</a:t>
            </a:r>
            <a:r>
              <a:rPr lang="en-GB" sz="2400" dirty="0"/>
              <a:t> a los </a:t>
            </a:r>
            <a:r>
              <a:rPr lang="en-GB" sz="2400" dirty="0" err="1"/>
              <a:t>Estados</a:t>
            </a:r>
            <a:r>
              <a:rPr lang="en-GB" sz="2400" dirty="0"/>
              <a:t> Unidos?</a:t>
            </a:r>
          </a:p>
        </p:txBody>
      </p:sp>
      <p:sp>
        <p:nvSpPr>
          <p:cNvPr id="11" name="TextBox 10">
            <a:extLst>
              <a:ext uri="{FF2B5EF4-FFF2-40B4-BE49-F238E27FC236}">
                <a16:creationId xmlns:a16="http://schemas.microsoft.com/office/drawing/2014/main" id="{455A192C-871E-43E4-B75C-700A7D5877FF}"/>
              </a:ext>
            </a:extLst>
          </p:cNvPr>
          <p:cNvSpPr txBox="1"/>
          <p:nvPr/>
        </p:nvSpPr>
        <p:spPr>
          <a:xfrm>
            <a:off x="3470696" y="5421554"/>
            <a:ext cx="8916254" cy="461665"/>
          </a:xfrm>
          <a:prstGeom prst="rect">
            <a:avLst/>
          </a:prstGeom>
          <a:noFill/>
        </p:spPr>
        <p:txBody>
          <a:bodyPr wrap="square" rtlCol="0">
            <a:spAutoFit/>
          </a:bodyPr>
          <a:lstStyle/>
          <a:p>
            <a:r>
              <a:rPr lang="en-ES" sz="2400" dirty="0"/>
              <a:t>¿</a:t>
            </a:r>
            <a:r>
              <a:rPr lang="en-GB" sz="2400" dirty="0" err="1"/>
              <a:t>En</a:t>
            </a:r>
            <a:r>
              <a:rPr lang="en-GB" sz="2400" dirty="0"/>
              <a:t> </a:t>
            </a:r>
            <a:r>
              <a:rPr lang="en-GB" sz="2400" dirty="0" err="1"/>
              <a:t>qué</a:t>
            </a:r>
            <a:r>
              <a:rPr lang="en-GB" sz="2400" dirty="0"/>
              <a:t> </a:t>
            </a:r>
            <a:r>
              <a:rPr lang="en-GB" sz="2400" dirty="0" err="1"/>
              <a:t>país</a:t>
            </a:r>
            <a:r>
              <a:rPr lang="en-GB" sz="2400" dirty="0"/>
              <a:t> </a:t>
            </a:r>
            <a:r>
              <a:rPr lang="en-GB" sz="2400" dirty="0" err="1"/>
              <a:t>vivió</a:t>
            </a:r>
            <a:r>
              <a:rPr lang="en-GB" sz="2400" dirty="0"/>
              <a:t> antes?</a:t>
            </a:r>
          </a:p>
        </p:txBody>
      </p:sp>
      <p:sp>
        <p:nvSpPr>
          <p:cNvPr id="14" name="Rounded Rectangle 11">
            <a:extLst>
              <a:ext uri="{FF2B5EF4-FFF2-40B4-BE49-F238E27FC236}">
                <a16:creationId xmlns:a16="http://schemas.microsoft.com/office/drawing/2014/main" id="{22C90A7F-8D4D-2561-6FD1-FFB64D6F57C1}"/>
              </a:ext>
            </a:extLst>
          </p:cNvPr>
          <p:cNvSpPr/>
          <p:nvPr/>
        </p:nvSpPr>
        <p:spPr>
          <a:xfrm>
            <a:off x="9744501" y="258166"/>
            <a:ext cx="2183643"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a:t>
            </a:r>
            <a:r>
              <a:rPr lang="en-GB" sz="2000" b="1" dirty="0" err="1">
                <a:solidFill>
                  <a:prstClr val="white"/>
                </a:solidFill>
                <a:latin typeface="Century Gothic" panose="020B0502020202020204" pitchFamily="34" charset="0"/>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5" name="Picture 14">
            <a:extLst>
              <a:ext uri="{FF2B5EF4-FFF2-40B4-BE49-F238E27FC236}">
                <a16:creationId xmlns:a16="http://schemas.microsoft.com/office/drawing/2014/main" id="{BE5CDF66-84CC-4F55-676D-7A2AA70A64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81356" y="3094544"/>
            <a:ext cx="1382144" cy="1096940"/>
          </a:xfrm>
          <a:prstGeom prst="rect">
            <a:avLst/>
          </a:prstGeom>
        </p:spPr>
      </p:pic>
      <p:sp>
        <p:nvSpPr>
          <p:cNvPr id="2" name="TextBox 1">
            <a:extLst>
              <a:ext uri="{FF2B5EF4-FFF2-40B4-BE49-F238E27FC236}">
                <a16:creationId xmlns:a16="http://schemas.microsoft.com/office/drawing/2014/main" id="{FA4062C3-8313-7E70-E14D-CDBAD5066DA2}"/>
              </a:ext>
            </a:extLst>
          </p:cNvPr>
          <p:cNvSpPr txBox="1"/>
          <p:nvPr/>
        </p:nvSpPr>
        <p:spPr>
          <a:xfrm>
            <a:off x="3430939" y="1067830"/>
            <a:ext cx="8916254" cy="461665"/>
          </a:xfrm>
          <a:prstGeom prst="rect">
            <a:avLst/>
          </a:prstGeom>
          <a:noFill/>
        </p:spPr>
        <p:txBody>
          <a:bodyPr wrap="square" rtlCol="0">
            <a:spAutoFit/>
          </a:bodyPr>
          <a:lstStyle/>
          <a:p>
            <a:r>
              <a:rPr lang="es-ES" sz="2400" i="1" dirty="0"/>
              <a:t>Who </a:t>
            </a:r>
            <a:r>
              <a:rPr lang="es-ES" sz="2400" i="1" dirty="0" err="1"/>
              <a:t>did</a:t>
            </a:r>
            <a:r>
              <a:rPr lang="es-ES" sz="2400" i="1" dirty="0"/>
              <a:t> s/he </a:t>
            </a:r>
            <a:r>
              <a:rPr lang="es-ES" sz="2400" i="1" dirty="0" err="1"/>
              <a:t>leave</a:t>
            </a:r>
            <a:r>
              <a:rPr lang="es-ES" sz="2400" i="1" dirty="0"/>
              <a:t>/</a:t>
            </a:r>
            <a:r>
              <a:rPr lang="es-ES" sz="2400" i="1" dirty="0" err="1">
                <a:solidFill>
                  <a:srgbClr val="FF0000"/>
                </a:solidFill>
              </a:rPr>
              <a:t>flee</a:t>
            </a:r>
            <a:r>
              <a:rPr lang="es-ES" sz="2400" i="1" dirty="0"/>
              <a:t> </a:t>
            </a:r>
            <a:r>
              <a:rPr lang="es-ES" sz="2400" i="1" dirty="0" err="1"/>
              <a:t>the</a:t>
            </a:r>
            <a:r>
              <a:rPr lang="es-ES" sz="2400" i="1" dirty="0"/>
              <a:t> country </a:t>
            </a:r>
            <a:r>
              <a:rPr lang="es-ES" sz="2400" i="1" dirty="0" err="1"/>
              <a:t>with</a:t>
            </a:r>
            <a:r>
              <a:rPr lang="en-GB" sz="2400" i="1" dirty="0"/>
              <a:t>?</a:t>
            </a:r>
          </a:p>
        </p:txBody>
      </p:sp>
      <p:sp>
        <p:nvSpPr>
          <p:cNvPr id="12" name="TextBox 11">
            <a:extLst>
              <a:ext uri="{FF2B5EF4-FFF2-40B4-BE49-F238E27FC236}">
                <a16:creationId xmlns:a16="http://schemas.microsoft.com/office/drawing/2014/main" id="{F530DABF-9CF1-3C6C-97CD-D70018C68239}"/>
              </a:ext>
            </a:extLst>
          </p:cNvPr>
          <p:cNvSpPr txBox="1"/>
          <p:nvPr/>
        </p:nvSpPr>
        <p:spPr>
          <a:xfrm>
            <a:off x="3430939" y="2170756"/>
            <a:ext cx="8916254" cy="830997"/>
          </a:xfrm>
          <a:prstGeom prst="rect">
            <a:avLst/>
          </a:prstGeom>
          <a:noFill/>
        </p:spPr>
        <p:txBody>
          <a:bodyPr wrap="square" rtlCol="0">
            <a:spAutoFit/>
          </a:bodyPr>
          <a:lstStyle/>
          <a:p>
            <a:r>
              <a:rPr lang="es-ES" sz="2400" i="1" dirty="0" err="1"/>
              <a:t>Why</a:t>
            </a:r>
            <a:r>
              <a:rPr lang="es-ES" sz="2400" i="1" dirty="0"/>
              <a:t> </a:t>
            </a:r>
            <a:r>
              <a:rPr lang="es-ES" sz="2400" i="1" dirty="0" err="1"/>
              <a:t>did</a:t>
            </a:r>
            <a:r>
              <a:rPr lang="es-ES" sz="2400" i="1" dirty="0"/>
              <a:t> Carlos’ </a:t>
            </a:r>
            <a:r>
              <a:rPr lang="es-ES" sz="2400" i="1" dirty="0" err="1"/>
              <a:t>mother</a:t>
            </a:r>
            <a:r>
              <a:rPr lang="es-ES" sz="2400" i="1" dirty="0"/>
              <a:t> decide/</a:t>
            </a:r>
            <a:r>
              <a:rPr lang="es-ES" sz="2400" i="1" dirty="0" err="1">
                <a:solidFill>
                  <a:srgbClr val="FF0000"/>
                </a:solidFill>
              </a:rPr>
              <a:t>believe</a:t>
            </a:r>
            <a:r>
              <a:rPr lang="es-ES" sz="2400" i="1" dirty="0">
                <a:solidFill>
                  <a:srgbClr val="3A3838"/>
                </a:solidFill>
              </a:rPr>
              <a:t> </a:t>
            </a:r>
            <a:r>
              <a:rPr lang="es-ES" sz="2400" i="1" dirty="0" err="1">
                <a:solidFill>
                  <a:srgbClr val="3A3838"/>
                </a:solidFill>
              </a:rPr>
              <a:t>that</a:t>
            </a:r>
            <a:r>
              <a:rPr lang="es-ES" sz="2400" i="1" dirty="0">
                <a:solidFill>
                  <a:srgbClr val="3A3838"/>
                </a:solidFill>
              </a:rPr>
              <a:t> </a:t>
            </a:r>
            <a:r>
              <a:rPr lang="es-ES" sz="2400" i="1" dirty="0" err="1">
                <a:solidFill>
                  <a:srgbClr val="3A3838"/>
                </a:solidFill>
              </a:rPr>
              <a:t>it</a:t>
            </a:r>
            <a:r>
              <a:rPr lang="es-ES" sz="2400" i="1" dirty="0">
                <a:solidFill>
                  <a:srgbClr val="3A3838"/>
                </a:solidFill>
              </a:rPr>
              <a:t> </a:t>
            </a:r>
            <a:r>
              <a:rPr lang="es-ES" sz="2400" i="1" dirty="0" err="1">
                <a:solidFill>
                  <a:srgbClr val="3A3838"/>
                </a:solidFill>
              </a:rPr>
              <a:t>was</a:t>
            </a:r>
            <a:r>
              <a:rPr lang="es-ES" sz="2400" i="1" dirty="0">
                <a:solidFill>
                  <a:srgbClr val="3A3838"/>
                </a:solidFill>
              </a:rPr>
              <a:t> </a:t>
            </a:r>
            <a:r>
              <a:rPr lang="es-ES" sz="2400" i="1" dirty="0" err="1">
                <a:solidFill>
                  <a:srgbClr val="3A3838"/>
                </a:solidFill>
              </a:rPr>
              <a:t>necessary</a:t>
            </a:r>
            <a:r>
              <a:rPr lang="es-ES" sz="2400" i="1" dirty="0">
                <a:solidFill>
                  <a:srgbClr val="3A3838"/>
                </a:solidFill>
              </a:rPr>
              <a:t> </a:t>
            </a:r>
            <a:r>
              <a:rPr lang="es-ES" sz="2400" i="1" dirty="0" err="1">
                <a:solidFill>
                  <a:srgbClr val="3A3838"/>
                </a:solidFill>
              </a:rPr>
              <a:t>to</a:t>
            </a:r>
            <a:r>
              <a:rPr lang="es-ES" sz="2400" i="1" dirty="0">
                <a:solidFill>
                  <a:srgbClr val="3A3838"/>
                </a:solidFill>
              </a:rPr>
              <a:t> </a:t>
            </a:r>
            <a:r>
              <a:rPr lang="es-ES" sz="2400" i="1" dirty="0" err="1">
                <a:solidFill>
                  <a:srgbClr val="3A3838"/>
                </a:solidFill>
              </a:rPr>
              <a:t>go</a:t>
            </a:r>
            <a:r>
              <a:rPr lang="es-ES" sz="2400" i="1" dirty="0">
                <a:solidFill>
                  <a:srgbClr val="3A3838"/>
                </a:solidFill>
              </a:rPr>
              <a:t> </a:t>
            </a:r>
            <a:r>
              <a:rPr lang="es-ES" sz="2400" i="1" dirty="0" err="1">
                <a:solidFill>
                  <a:srgbClr val="3A3838"/>
                </a:solidFill>
              </a:rPr>
              <a:t>to</a:t>
            </a:r>
            <a:r>
              <a:rPr lang="es-ES" sz="2400" i="1" dirty="0">
                <a:solidFill>
                  <a:srgbClr val="3A3838"/>
                </a:solidFill>
              </a:rPr>
              <a:t> </a:t>
            </a:r>
            <a:r>
              <a:rPr lang="es-ES" sz="2400" i="1" dirty="0" err="1">
                <a:solidFill>
                  <a:srgbClr val="3A3838"/>
                </a:solidFill>
              </a:rPr>
              <a:t>the</a:t>
            </a:r>
            <a:r>
              <a:rPr lang="es-ES" sz="2400" i="1" dirty="0">
                <a:solidFill>
                  <a:srgbClr val="3A3838"/>
                </a:solidFill>
              </a:rPr>
              <a:t> </a:t>
            </a:r>
            <a:r>
              <a:rPr lang="es-ES" sz="2400" i="1" dirty="0" err="1">
                <a:solidFill>
                  <a:srgbClr val="3A3838"/>
                </a:solidFill>
              </a:rPr>
              <a:t>United</a:t>
            </a:r>
            <a:r>
              <a:rPr lang="es-ES" sz="2400" i="1" dirty="0">
                <a:solidFill>
                  <a:srgbClr val="3A3838"/>
                </a:solidFill>
              </a:rPr>
              <a:t> </a:t>
            </a:r>
            <a:r>
              <a:rPr lang="es-ES" sz="2400" i="1" dirty="0" err="1">
                <a:solidFill>
                  <a:srgbClr val="3A3838"/>
                </a:solidFill>
              </a:rPr>
              <a:t>States</a:t>
            </a:r>
            <a:r>
              <a:rPr lang="en-GB" sz="2400" i="1" dirty="0">
                <a:solidFill>
                  <a:srgbClr val="3A3838"/>
                </a:solidFill>
              </a:rPr>
              <a:t>?</a:t>
            </a:r>
          </a:p>
        </p:txBody>
      </p:sp>
      <p:sp>
        <p:nvSpPr>
          <p:cNvPr id="13" name="TextBox 12">
            <a:extLst>
              <a:ext uri="{FF2B5EF4-FFF2-40B4-BE49-F238E27FC236}">
                <a16:creationId xmlns:a16="http://schemas.microsoft.com/office/drawing/2014/main" id="{5B1BD01D-F8B8-8CFD-1E52-42CB988CFDD2}"/>
              </a:ext>
            </a:extLst>
          </p:cNvPr>
          <p:cNvSpPr txBox="1"/>
          <p:nvPr/>
        </p:nvSpPr>
        <p:spPr>
          <a:xfrm>
            <a:off x="3540390" y="3986811"/>
            <a:ext cx="8916254" cy="461665"/>
          </a:xfrm>
          <a:prstGeom prst="rect">
            <a:avLst/>
          </a:prstGeom>
          <a:noFill/>
        </p:spPr>
        <p:txBody>
          <a:bodyPr wrap="square" rtlCol="0">
            <a:spAutoFit/>
          </a:bodyPr>
          <a:lstStyle/>
          <a:p>
            <a:r>
              <a:rPr lang="es-ES" sz="2400" i="1" dirty="0" err="1"/>
              <a:t>Where</a:t>
            </a:r>
            <a:r>
              <a:rPr lang="es-ES" sz="2400" i="1" dirty="0"/>
              <a:t> </a:t>
            </a:r>
            <a:r>
              <a:rPr lang="es-ES" sz="2400" i="1" dirty="0" err="1"/>
              <a:t>did</a:t>
            </a:r>
            <a:r>
              <a:rPr lang="es-ES" sz="2400" i="1" dirty="0"/>
              <a:t> </a:t>
            </a:r>
            <a:r>
              <a:rPr lang="es-ES" sz="2400" i="1" dirty="0" err="1"/>
              <a:t>the</a:t>
            </a:r>
            <a:r>
              <a:rPr lang="es-ES" sz="2400" i="1" dirty="0"/>
              <a:t> </a:t>
            </a:r>
            <a:r>
              <a:rPr lang="es-ES" sz="2400" i="1" dirty="0" err="1"/>
              <a:t>boy</a:t>
            </a:r>
            <a:r>
              <a:rPr lang="es-ES" sz="2400" i="1" dirty="0"/>
              <a:t> run </a:t>
            </a:r>
            <a:r>
              <a:rPr lang="es-ES" sz="2400" i="1" dirty="0" err="1"/>
              <a:t>to</a:t>
            </a:r>
            <a:r>
              <a:rPr lang="en-GB" sz="2400" i="1" dirty="0">
                <a:solidFill>
                  <a:srgbClr val="3A3838"/>
                </a:solidFill>
              </a:rPr>
              <a:t>?</a:t>
            </a:r>
          </a:p>
        </p:txBody>
      </p:sp>
      <p:sp>
        <p:nvSpPr>
          <p:cNvPr id="16" name="TextBox 15">
            <a:extLst>
              <a:ext uri="{FF2B5EF4-FFF2-40B4-BE49-F238E27FC236}">
                <a16:creationId xmlns:a16="http://schemas.microsoft.com/office/drawing/2014/main" id="{2F287B30-C75E-0C7D-4F20-F3B09B7DE6E7}"/>
              </a:ext>
            </a:extLst>
          </p:cNvPr>
          <p:cNvSpPr txBox="1"/>
          <p:nvPr/>
        </p:nvSpPr>
        <p:spPr>
          <a:xfrm>
            <a:off x="3540390" y="5432618"/>
            <a:ext cx="8916254" cy="461665"/>
          </a:xfrm>
          <a:prstGeom prst="rect">
            <a:avLst/>
          </a:prstGeom>
          <a:noFill/>
        </p:spPr>
        <p:txBody>
          <a:bodyPr wrap="square" rtlCol="0">
            <a:spAutoFit/>
          </a:bodyPr>
          <a:lstStyle/>
          <a:p>
            <a:r>
              <a:rPr lang="es-ES" sz="2400" i="1" dirty="0"/>
              <a:t>In </a:t>
            </a:r>
            <a:r>
              <a:rPr lang="es-ES" sz="2400" i="1" dirty="0" err="1"/>
              <a:t>which</a:t>
            </a:r>
            <a:r>
              <a:rPr lang="es-ES" sz="2400" i="1" dirty="0"/>
              <a:t> country </a:t>
            </a:r>
            <a:r>
              <a:rPr lang="es-ES" sz="2400" i="1" dirty="0" err="1"/>
              <a:t>did</a:t>
            </a:r>
            <a:r>
              <a:rPr lang="es-ES" sz="2400" i="1" dirty="0"/>
              <a:t> he </a:t>
            </a:r>
            <a:r>
              <a:rPr lang="es-ES" sz="2400" i="1" dirty="0" err="1"/>
              <a:t>live</a:t>
            </a:r>
            <a:r>
              <a:rPr lang="es-ES" sz="2400" i="1" dirty="0"/>
              <a:t> </a:t>
            </a:r>
            <a:r>
              <a:rPr lang="es-ES" sz="2400" i="1" dirty="0" err="1"/>
              <a:t>before</a:t>
            </a:r>
            <a:r>
              <a:rPr lang="es-ES" sz="2400" i="1" dirty="0"/>
              <a:t>?</a:t>
            </a:r>
            <a:endParaRPr lang="en-GB" sz="2400" i="1" dirty="0">
              <a:solidFill>
                <a:srgbClr val="3A3838"/>
              </a:solidFill>
            </a:endParaRPr>
          </a:p>
        </p:txBody>
      </p:sp>
    </p:spTree>
    <p:extLst>
      <p:ext uri="{BB962C8B-B14F-4D97-AF65-F5344CB8AC3E}">
        <p14:creationId xmlns:p14="http://schemas.microsoft.com/office/powerpoint/2010/main" val="412427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2" grpId="0"/>
      <p:bldP spid="2" grpId="1"/>
      <p:bldP spid="12" grpId="0"/>
      <p:bldP spid="12" grpId="1"/>
      <p:bldP spid="13" grpId="0"/>
      <p:bldP spid="13" grpId="1"/>
      <p:bldP spid="16" grpId="0"/>
      <p:bldP spid="1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F7E268-5D9C-3AC1-FBCC-4E1308519CC2}"/>
              </a:ext>
            </a:extLst>
          </p:cNvPr>
          <p:cNvSpPr>
            <a:spLocks noGrp="1"/>
          </p:cNvSpPr>
          <p:nvPr>
            <p:ph type="title"/>
          </p:nvPr>
        </p:nvSpPr>
        <p:spPr>
          <a:xfrm>
            <a:off x="0" y="213557"/>
            <a:ext cx="4405373" cy="647577"/>
          </a:xfrm>
        </p:spPr>
        <p:txBody>
          <a:bodyPr>
            <a:normAutofit/>
          </a:bodyPr>
          <a:lstStyle/>
          <a:p>
            <a:r>
              <a:rPr lang="en-GB" sz="2800" dirty="0" err="1"/>
              <a:t>Entrevista</a:t>
            </a:r>
            <a:r>
              <a:rPr lang="en-GB" sz="2800" dirty="0"/>
              <a:t> con Héctor</a:t>
            </a:r>
            <a:endParaRPr lang="en-ES" sz="2800" dirty="0"/>
          </a:p>
        </p:txBody>
      </p:sp>
      <p:sp>
        <p:nvSpPr>
          <p:cNvPr id="17" name="TextBox 16">
            <a:extLst>
              <a:ext uri="{FF2B5EF4-FFF2-40B4-BE49-F238E27FC236}">
                <a16:creationId xmlns:a16="http://schemas.microsoft.com/office/drawing/2014/main" id="{B490DA05-2FA5-7CDA-2EE7-ACD307F3CB97}"/>
              </a:ext>
            </a:extLst>
          </p:cNvPr>
          <p:cNvSpPr txBox="1"/>
          <p:nvPr/>
        </p:nvSpPr>
        <p:spPr>
          <a:xfrm>
            <a:off x="43779" y="1588827"/>
            <a:ext cx="4405373" cy="400110"/>
          </a:xfrm>
          <a:prstGeom prst="rect">
            <a:avLst/>
          </a:prstGeom>
          <a:noFill/>
        </p:spPr>
        <p:txBody>
          <a:bodyPr wrap="none" rtlCol="0">
            <a:spAutoFit/>
          </a:bodyPr>
          <a:lstStyle/>
          <a:p>
            <a:r>
              <a:rPr lang="en-GB" sz="2000" dirty="0"/>
              <a:t>6. </a:t>
            </a:r>
            <a:r>
              <a:rPr lang="en-ES" sz="2000" dirty="0"/>
              <a:t>¿En qué momento </a:t>
            </a:r>
            <a:r>
              <a:rPr lang="en-GB" sz="2000" dirty="0" err="1"/>
              <a:t>sufriste</a:t>
            </a:r>
            <a:r>
              <a:rPr lang="en-ES" sz="2000" dirty="0"/>
              <a:t> </a:t>
            </a:r>
            <a:r>
              <a:rPr lang="en-GB" sz="2000" dirty="0" err="1"/>
              <a:t>más</a:t>
            </a:r>
            <a:r>
              <a:rPr lang="en-ES" sz="2000" dirty="0"/>
              <a:t>?</a:t>
            </a:r>
          </a:p>
        </p:txBody>
      </p:sp>
      <p:sp>
        <p:nvSpPr>
          <p:cNvPr id="18" name="TextBox 17">
            <a:extLst>
              <a:ext uri="{FF2B5EF4-FFF2-40B4-BE49-F238E27FC236}">
                <a16:creationId xmlns:a16="http://schemas.microsoft.com/office/drawing/2014/main" id="{313A32E7-DF21-FBA1-F333-96F855157AE2}"/>
              </a:ext>
            </a:extLst>
          </p:cNvPr>
          <p:cNvSpPr txBox="1"/>
          <p:nvPr/>
        </p:nvSpPr>
        <p:spPr>
          <a:xfrm>
            <a:off x="43779" y="2619305"/>
            <a:ext cx="3667992" cy="400110"/>
          </a:xfrm>
          <a:prstGeom prst="rect">
            <a:avLst/>
          </a:prstGeom>
          <a:noFill/>
        </p:spPr>
        <p:txBody>
          <a:bodyPr wrap="none" rtlCol="0">
            <a:spAutoFit/>
          </a:bodyPr>
          <a:lstStyle/>
          <a:p>
            <a:r>
              <a:rPr lang="en-GB" sz="2000" b="1" dirty="0">
                <a:solidFill>
                  <a:srgbClr val="3A3838"/>
                </a:solidFill>
                <a:highlight>
                  <a:srgbClr val="FABD01"/>
                </a:highlight>
              </a:rPr>
              <a:t>8. </a:t>
            </a:r>
            <a:r>
              <a:rPr lang="en-ES" sz="2000" b="1" dirty="0">
                <a:solidFill>
                  <a:srgbClr val="3A3838"/>
                </a:solidFill>
                <a:highlight>
                  <a:srgbClr val="FABD01"/>
                </a:highlight>
              </a:rPr>
              <a:t>¿Por qué huyó sin dinero?</a:t>
            </a:r>
          </a:p>
        </p:txBody>
      </p:sp>
      <p:sp>
        <p:nvSpPr>
          <p:cNvPr id="20" name="TextBox 19">
            <a:extLst>
              <a:ext uri="{FF2B5EF4-FFF2-40B4-BE49-F238E27FC236}">
                <a16:creationId xmlns:a16="http://schemas.microsoft.com/office/drawing/2014/main" id="{579E4475-7D77-2BA9-B087-DA07A50A8314}"/>
              </a:ext>
            </a:extLst>
          </p:cNvPr>
          <p:cNvSpPr txBox="1"/>
          <p:nvPr/>
        </p:nvSpPr>
        <p:spPr>
          <a:xfrm>
            <a:off x="43779" y="1950178"/>
            <a:ext cx="4206601" cy="707886"/>
          </a:xfrm>
          <a:prstGeom prst="rect">
            <a:avLst/>
          </a:prstGeom>
          <a:noFill/>
        </p:spPr>
        <p:txBody>
          <a:bodyPr wrap="square" rtlCol="0">
            <a:spAutoFit/>
          </a:bodyPr>
          <a:lstStyle/>
          <a:p>
            <a:r>
              <a:rPr lang="en-GB" sz="2000" dirty="0"/>
              <a:t>7. </a:t>
            </a:r>
            <a:r>
              <a:rPr lang="en-ES" sz="2000" dirty="0"/>
              <a:t>¿</a:t>
            </a:r>
            <a:r>
              <a:rPr lang="en-GB" sz="2000" dirty="0"/>
              <a:t>Para </a:t>
            </a:r>
            <a:r>
              <a:rPr lang="en-GB" sz="2000" dirty="0" err="1"/>
              <a:t>qué</a:t>
            </a:r>
            <a:r>
              <a:rPr lang="en-GB" sz="2000" dirty="0"/>
              <a:t> </a:t>
            </a:r>
            <a:r>
              <a:rPr lang="en-GB" sz="2000" dirty="0" err="1"/>
              <a:t>tu</a:t>
            </a:r>
            <a:r>
              <a:rPr lang="en-GB" sz="2000" dirty="0"/>
              <a:t> </a:t>
            </a:r>
            <a:r>
              <a:rPr lang="en-GB" sz="2000" dirty="0" err="1"/>
              <a:t>familia</a:t>
            </a:r>
            <a:r>
              <a:rPr lang="en-GB" sz="2000" dirty="0"/>
              <a:t> </a:t>
            </a:r>
            <a:r>
              <a:rPr lang="en-GB" sz="2000" dirty="0" err="1"/>
              <a:t>decidió</a:t>
            </a:r>
            <a:r>
              <a:rPr lang="en-GB" sz="2000" dirty="0"/>
              <a:t> </a:t>
            </a:r>
            <a:r>
              <a:rPr lang="en-GB" sz="2000" dirty="0" err="1"/>
              <a:t>venir</a:t>
            </a:r>
            <a:r>
              <a:rPr lang="en-GB" sz="2000" dirty="0"/>
              <a:t> a Colombia.</a:t>
            </a:r>
            <a:r>
              <a:rPr lang="en-ES" sz="2000" dirty="0"/>
              <a:t>?</a:t>
            </a:r>
          </a:p>
        </p:txBody>
      </p:sp>
      <p:sp>
        <p:nvSpPr>
          <p:cNvPr id="22" name="TextBox 21">
            <a:extLst>
              <a:ext uri="{FF2B5EF4-FFF2-40B4-BE49-F238E27FC236}">
                <a16:creationId xmlns:a16="http://schemas.microsoft.com/office/drawing/2014/main" id="{8F0B9E6A-9BB1-1651-4CBB-28973A20BA06}"/>
              </a:ext>
            </a:extLst>
          </p:cNvPr>
          <p:cNvSpPr txBox="1"/>
          <p:nvPr/>
        </p:nvSpPr>
        <p:spPr>
          <a:xfrm>
            <a:off x="43779" y="2980656"/>
            <a:ext cx="4148092" cy="707886"/>
          </a:xfrm>
          <a:prstGeom prst="rect">
            <a:avLst/>
          </a:prstGeom>
          <a:noFill/>
        </p:spPr>
        <p:txBody>
          <a:bodyPr wrap="square" rtlCol="0">
            <a:spAutoFit/>
          </a:bodyPr>
          <a:lstStyle/>
          <a:p>
            <a:r>
              <a:rPr lang="en-GB" sz="2000" b="1" dirty="0">
                <a:solidFill>
                  <a:srgbClr val="3A3838"/>
                </a:solidFill>
                <a:highlight>
                  <a:srgbClr val="FABD01"/>
                </a:highlight>
              </a:rPr>
              <a:t>9. </a:t>
            </a:r>
            <a:r>
              <a:rPr lang="en-ES" sz="2000" b="1" dirty="0">
                <a:solidFill>
                  <a:srgbClr val="3A3838"/>
                </a:solidFill>
                <a:highlight>
                  <a:srgbClr val="FABD01"/>
                </a:highlight>
              </a:rPr>
              <a:t>¿En cuánto tiempo construyó una vida nueva?</a:t>
            </a:r>
          </a:p>
        </p:txBody>
      </p:sp>
      <p:sp>
        <p:nvSpPr>
          <p:cNvPr id="23" name="TextBox 22">
            <a:extLst>
              <a:ext uri="{FF2B5EF4-FFF2-40B4-BE49-F238E27FC236}">
                <a16:creationId xmlns:a16="http://schemas.microsoft.com/office/drawing/2014/main" id="{CC4E3A5F-1ACD-9964-C898-3EF8E306DD38}"/>
              </a:ext>
            </a:extLst>
          </p:cNvPr>
          <p:cNvSpPr txBox="1"/>
          <p:nvPr/>
        </p:nvSpPr>
        <p:spPr>
          <a:xfrm>
            <a:off x="43779" y="3649783"/>
            <a:ext cx="3877685" cy="707886"/>
          </a:xfrm>
          <a:prstGeom prst="rect">
            <a:avLst/>
          </a:prstGeom>
          <a:noFill/>
        </p:spPr>
        <p:txBody>
          <a:bodyPr wrap="square" rtlCol="0">
            <a:spAutoFit/>
          </a:bodyPr>
          <a:lstStyle/>
          <a:p>
            <a:r>
              <a:rPr lang="en-GB" sz="2000" b="1" dirty="0">
                <a:solidFill>
                  <a:srgbClr val="3A3838"/>
                </a:solidFill>
                <a:highlight>
                  <a:srgbClr val="FABD01"/>
                </a:highlight>
              </a:rPr>
              <a:t>10. </a:t>
            </a:r>
            <a:r>
              <a:rPr lang="en-ES" sz="2000" b="1" dirty="0">
                <a:solidFill>
                  <a:srgbClr val="3A3838"/>
                </a:solidFill>
                <a:highlight>
                  <a:srgbClr val="FABD01"/>
                </a:highlight>
              </a:rPr>
              <a:t>¿Te confundió estudiar en una escuela diferente?</a:t>
            </a:r>
          </a:p>
        </p:txBody>
      </p:sp>
      <p:sp>
        <p:nvSpPr>
          <p:cNvPr id="40" name="TextBox 39">
            <a:extLst>
              <a:ext uri="{FF2B5EF4-FFF2-40B4-BE49-F238E27FC236}">
                <a16:creationId xmlns:a16="http://schemas.microsoft.com/office/drawing/2014/main" id="{40DF3684-D08D-4CD7-BB34-87D867324418}"/>
              </a:ext>
            </a:extLst>
          </p:cNvPr>
          <p:cNvSpPr txBox="1"/>
          <p:nvPr/>
        </p:nvSpPr>
        <p:spPr>
          <a:xfrm>
            <a:off x="43779" y="919700"/>
            <a:ext cx="4529410" cy="707886"/>
          </a:xfrm>
          <a:prstGeom prst="rect">
            <a:avLst/>
          </a:prstGeom>
          <a:noFill/>
        </p:spPr>
        <p:txBody>
          <a:bodyPr wrap="square" rtlCol="0">
            <a:spAutoFit/>
          </a:bodyPr>
          <a:lstStyle/>
          <a:p>
            <a:r>
              <a:rPr lang="en-GB" sz="2000" dirty="0"/>
              <a:t>Lee las </a:t>
            </a:r>
            <a:r>
              <a:rPr lang="en-GB" sz="2000" dirty="0" err="1"/>
              <a:t>preguntas</a:t>
            </a:r>
            <a:r>
              <a:rPr lang="en-GB" sz="2000" dirty="0"/>
              <a:t> y </a:t>
            </a:r>
            <a:r>
              <a:rPr lang="en-GB" sz="2000" dirty="0" err="1"/>
              <a:t>encuentra</a:t>
            </a:r>
            <a:r>
              <a:rPr lang="en-GB" sz="2000" dirty="0"/>
              <a:t> la </a:t>
            </a:r>
            <a:r>
              <a:rPr lang="en-GB" sz="2000" dirty="0" err="1"/>
              <a:t>respuesta</a:t>
            </a:r>
            <a:r>
              <a:rPr lang="en-GB" sz="2000" dirty="0"/>
              <a:t> </a:t>
            </a:r>
            <a:r>
              <a:rPr lang="en-GB" sz="2000" dirty="0" err="1"/>
              <a:t>correcta</a:t>
            </a:r>
            <a:r>
              <a:rPr lang="en-GB" sz="2000" dirty="0"/>
              <a:t>.</a:t>
            </a:r>
            <a:endParaRPr lang="en-ES" sz="2000" dirty="0"/>
          </a:p>
        </p:txBody>
      </p:sp>
      <p:pic>
        <p:nvPicPr>
          <p:cNvPr id="12" name="Picture 2" descr="Free vector graphics of Boy">
            <a:extLst>
              <a:ext uri="{FF2B5EF4-FFF2-40B4-BE49-F238E27FC236}">
                <a16:creationId xmlns:a16="http://schemas.microsoft.com/office/drawing/2014/main" id="{33821056-7612-09EC-5F63-EA3877F3ABA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953136" y="4365752"/>
            <a:ext cx="1952408" cy="197135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ile:Venezuela-Pos.png">
            <a:extLst>
              <a:ext uri="{FF2B5EF4-FFF2-40B4-BE49-F238E27FC236}">
                <a16:creationId xmlns:a16="http://schemas.microsoft.com/office/drawing/2014/main" id="{9252ABA7-1405-45B6-134B-B1672A01D5F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23840" y="1993184"/>
            <a:ext cx="1845043" cy="2514647"/>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Arrow Connector 23">
            <a:extLst>
              <a:ext uri="{FF2B5EF4-FFF2-40B4-BE49-F238E27FC236}">
                <a16:creationId xmlns:a16="http://schemas.microsoft.com/office/drawing/2014/main" id="{10CF0E08-FB9A-A522-5655-A66DCD343939}"/>
              </a:ext>
            </a:extLst>
          </p:cNvPr>
          <p:cNvCxnSpPr>
            <a:cxnSpLocks/>
          </p:cNvCxnSpPr>
          <p:nvPr/>
        </p:nvCxnSpPr>
        <p:spPr>
          <a:xfrm>
            <a:off x="6443437" y="1483535"/>
            <a:ext cx="0" cy="570036"/>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cxnSp>
        <p:nvCxnSpPr>
          <p:cNvPr id="25" name="Straight Arrow Connector 24">
            <a:extLst>
              <a:ext uri="{FF2B5EF4-FFF2-40B4-BE49-F238E27FC236}">
                <a16:creationId xmlns:a16="http://schemas.microsoft.com/office/drawing/2014/main" id="{DCB7E353-5C9E-2C4B-B8EB-421A03B3D8D7}"/>
              </a:ext>
            </a:extLst>
          </p:cNvPr>
          <p:cNvCxnSpPr>
            <a:cxnSpLocks/>
          </p:cNvCxnSpPr>
          <p:nvPr/>
        </p:nvCxnSpPr>
        <p:spPr>
          <a:xfrm flipV="1">
            <a:off x="5508743" y="2250433"/>
            <a:ext cx="690925" cy="178124"/>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sp>
        <p:nvSpPr>
          <p:cNvPr id="26" name="TextBox 25">
            <a:extLst>
              <a:ext uri="{FF2B5EF4-FFF2-40B4-BE49-F238E27FC236}">
                <a16:creationId xmlns:a16="http://schemas.microsoft.com/office/drawing/2014/main" id="{5744D3F8-3740-E1F0-2FA9-EE57C6D101F0}"/>
              </a:ext>
            </a:extLst>
          </p:cNvPr>
          <p:cNvSpPr txBox="1"/>
          <p:nvPr/>
        </p:nvSpPr>
        <p:spPr>
          <a:xfrm>
            <a:off x="4107713" y="2157170"/>
            <a:ext cx="1845043" cy="707886"/>
          </a:xfrm>
          <a:prstGeom prst="rect">
            <a:avLst/>
          </a:prstGeom>
          <a:noFill/>
        </p:spPr>
        <p:txBody>
          <a:bodyPr wrap="square" rtlCol="0">
            <a:spAutoFit/>
          </a:bodyPr>
          <a:lstStyle/>
          <a:p>
            <a:r>
              <a:rPr lang="en-GB" sz="2000" dirty="0" err="1"/>
              <a:t>Riohacha</a:t>
            </a:r>
            <a:r>
              <a:rPr lang="en-GB" sz="2000" dirty="0"/>
              <a:t>, Colombia</a:t>
            </a:r>
          </a:p>
        </p:txBody>
      </p:sp>
      <p:sp>
        <p:nvSpPr>
          <p:cNvPr id="30" name="TextBox 29">
            <a:extLst>
              <a:ext uri="{FF2B5EF4-FFF2-40B4-BE49-F238E27FC236}">
                <a16:creationId xmlns:a16="http://schemas.microsoft.com/office/drawing/2014/main" id="{318F6BF3-1A20-C234-9938-D16F5043BE42}"/>
              </a:ext>
            </a:extLst>
          </p:cNvPr>
          <p:cNvSpPr txBox="1"/>
          <p:nvPr/>
        </p:nvSpPr>
        <p:spPr>
          <a:xfrm>
            <a:off x="5276196" y="607459"/>
            <a:ext cx="1845043" cy="400110"/>
          </a:xfrm>
          <a:prstGeom prst="rect">
            <a:avLst/>
          </a:prstGeom>
          <a:noFill/>
        </p:spPr>
        <p:txBody>
          <a:bodyPr wrap="square" rtlCol="0">
            <a:spAutoFit/>
          </a:bodyPr>
          <a:lstStyle/>
          <a:p>
            <a:r>
              <a:rPr lang="en-GB" sz="2000" dirty="0"/>
              <a:t>Venezuela</a:t>
            </a:r>
          </a:p>
        </p:txBody>
      </p:sp>
      <p:pic>
        <p:nvPicPr>
          <p:cNvPr id="51" name="Picture 4" descr="File:Flags of Colombia Venezuela Ecuador.jpg">
            <a:extLst>
              <a:ext uri="{FF2B5EF4-FFF2-40B4-BE49-F238E27FC236}">
                <a16:creationId xmlns:a16="http://schemas.microsoft.com/office/drawing/2014/main" id="{6805A422-4D80-0517-95CF-2E42119C5942}"/>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684156" y="1042612"/>
            <a:ext cx="798744" cy="55349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File:Flags of Colombia Venezuela Ecuador.jpg">
            <a:extLst>
              <a:ext uri="{FF2B5EF4-FFF2-40B4-BE49-F238E27FC236}">
                <a16:creationId xmlns:a16="http://schemas.microsoft.com/office/drawing/2014/main" id="{9FFC3778-0317-5E4E-6431-C4228C429A4C}"/>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629267" y="2801536"/>
            <a:ext cx="736892" cy="49711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8" descr="File:Escasez en Venezuela, Mercal.JPG">
            <a:extLst>
              <a:ext uri="{FF2B5EF4-FFF2-40B4-BE49-F238E27FC236}">
                <a16:creationId xmlns:a16="http://schemas.microsoft.com/office/drawing/2014/main" id="{67835D74-2B2B-5FDA-DC53-0B12E361EC80}"/>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299189" y="4461689"/>
            <a:ext cx="1777803" cy="133335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File:Cayo Crasqui Craski Los Roques Venezuela pic 2.jpg">
            <a:extLst>
              <a:ext uri="{FF2B5EF4-FFF2-40B4-BE49-F238E27FC236}">
                <a16:creationId xmlns:a16="http://schemas.microsoft.com/office/drawing/2014/main" id="{0E75349F-157F-DC49-B46A-63B63302FB6D}"/>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282693" y="4822847"/>
            <a:ext cx="1952407" cy="123940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File:Altamira, La Castellana en Caracas, Venezuela.jpg">
            <a:extLst>
              <a:ext uri="{FF2B5EF4-FFF2-40B4-BE49-F238E27FC236}">
                <a16:creationId xmlns:a16="http://schemas.microsoft.com/office/drawing/2014/main" id="{3A67985C-FED1-0792-9E3D-A33F753BCC6B}"/>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808195" y="4400314"/>
            <a:ext cx="1751922" cy="1118079"/>
          </a:xfrm>
          <a:prstGeom prst="rect">
            <a:avLst/>
          </a:prstGeom>
          <a:noFill/>
          <a:extLst>
            <a:ext uri="{909E8E84-426E-40DD-AFC4-6F175D3DCCD1}">
              <a14:hiddenFill xmlns:a14="http://schemas.microsoft.com/office/drawing/2010/main">
                <a:solidFill>
                  <a:srgbClr val="FFFFFF"/>
                </a:solidFill>
              </a14:hiddenFill>
            </a:ext>
          </a:extLst>
        </p:spPr>
      </p:pic>
      <p:sp>
        <p:nvSpPr>
          <p:cNvPr id="31" name="Speech Bubble: Rectangle with Corners Rounded 30">
            <a:extLst>
              <a:ext uri="{FF2B5EF4-FFF2-40B4-BE49-F238E27FC236}">
                <a16:creationId xmlns:a16="http://schemas.microsoft.com/office/drawing/2014/main" id="{2E583F3D-F071-4925-A140-CC0FD050A0FB}"/>
              </a:ext>
            </a:extLst>
          </p:cNvPr>
          <p:cNvSpPr/>
          <p:nvPr/>
        </p:nvSpPr>
        <p:spPr>
          <a:xfrm>
            <a:off x="8000131" y="2603348"/>
            <a:ext cx="3957214" cy="1083381"/>
          </a:xfrm>
          <a:prstGeom prst="wedgeRoundRectCallout">
            <a:avLst>
              <a:gd name="adj1" fmla="val -60310"/>
              <a:gd name="adj2" fmla="val -21295"/>
              <a:gd name="adj3" fmla="val 16667"/>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2000" dirty="0"/>
              <a:t> Mi </a:t>
            </a:r>
            <a:r>
              <a:rPr lang="en-GB" sz="2000" dirty="0" err="1"/>
              <a:t>tío</a:t>
            </a:r>
            <a:r>
              <a:rPr lang="en-GB" sz="2000" dirty="0"/>
              <a:t> </a:t>
            </a:r>
            <a:r>
              <a:rPr lang="en-GB" sz="2000" dirty="0" err="1"/>
              <a:t>entendió</a:t>
            </a:r>
            <a:r>
              <a:rPr lang="en-GB" sz="2000" dirty="0"/>
              <a:t> que la </a:t>
            </a:r>
            <a:r>
              <a:rPr lang="en-GB" sz="2000" dirty="0" err="1"/>
              <a:t>situación</a:t>
            </a:r>
            <a:r>
              <a:rPr lang="en-GB" sz="2000" dirty="0"/>
              <a:t> era </a:t>
            </a:r>
            <a:r>
              <a:rPr lang="en-GB" sz="2000" dirty="0" err="1"/>
              <a:t>siempre</a:t>
            </a:r>
            <a:r>
              <a:rPr lang="en-GB" sz="2000" dirty="0"/>
              <a:t> </a:t>
            </a:r>
            <a:r>
              <a:rPr lang="en-GB" sz="2000" dirty="0" err="1"/>
              <a:t>peor</a:t>
            </a:r>
            <a:r>
              <a:rPr lang="en-GB" sz="2000" dirty="0"/>
              <a:t>. No </a:t>
            </a:r>
            <a:r>
              <a:rPr lang="en-GB" sz="2000" dirty="0" err="1"/>
              <a:t>había</a:t>
            </a:r>
            <a:r>
              <a:rPr lang="en-GB" sz="2000" dirty="0"/>
              <a:t> </a:t>
            </a:r>
            <a:r>
              <a:rPr lang="en-GB" sz="2000" dirty="0" err="1"/>
              <a:t>tiempo</a:t>
            </a:r>
            <a:r>
              <a:rPr lang="en-GB" sz="2000" dirty="0"/>
              <a:t> que </a:t>
            </a:r>
            <a:r>
              <a:rPr lang="en-GB" sz="2000" dirty="0" err="1"/>
              <a:t>perder</a:t>
            </a:r>
            <a:r>
              <a:rPr lang="en-GB" sz="2000" dirty="0"/>
              <a:t>.</a:t>
            </a:r>
          </a:p>
        </p:txBody>
      </p:sp>
      <p:sp>
        <p:nvSpPr>
          <p:cNvPr id="33" name="Speech Bubble: Rectangle with Corners Rounded 32">
            <a:extLst>
              <a:ext uri="{FF2B5EF4-FFF2-40B4-BE49-F238E27FC236}">
                <a16:creationId xmlns:a16="http://schemas.microsoft.com/office/drawing/2014/main" id="{F4ADEAA8-A7EE-4E81-A01A-8B37A4D9ABA4}"/>
              </a:ext>
            </a:extLst>
          </p:cNvPr>
          <p:cNvSpPr/>
          <p:nvPr/>
        </p:nvSpPr>
        <p:spPr>
          <a:xfrm>
            <a:off x="8513923" y="5039104"/>
            <a:ext cx="3370657" cy="1083380"/>
          </a:xfrm>
          <a:prstGeom prst="wedgeRoundRectCallout">
            <a:avLst>
              <a:gd name="adj1" fmla="val -77821"/>
              <a:gd name="adj2" fmla="val -35702"/>
              <a:gd name="adj3" fmla="val 16667"/>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2000" dirty="0" err="1"/>
              <a:t>Sí</a:t>
            </a:r>
            <a:r>
              <a:rPr lang="en-GB" sz="2000" dirty="0"/>
              <a:t>. </a:t>
            </a:r>
            <a:r>
              <a:rPr lang="en-GB" sz="2000" dirty="0" err="1"/>
              <a:t>Descubrí</a:t>
            </a:r>
            <a:r>
              <a:rPr lang="en-GB" sz="2000" dirty="0"/>
              <a:t> que </a:t>
            </a:r>
            <a:r>
              <a:rPr lang="en-GB" sz="2000" dirty="0" err="1"/>
              <a:t>existen</a:t>
            </a:r>
            <a:r>
              <a:rPr lang="en-GB" sz="2000" dirty="0"/>
              <a:t> </a:t>
            </a:r>
            <a:r>
              <a:rPr lang="en-GB" sz="2000" dirty="0" err="1"/>
              <a:t>algunas</a:t>
            </a:r>
            <a:r>
              <a:rPr lang="en-GB" sz="2000" dirty="0"/>
              <a:t> </a:t>
            </a:r>
            <a:r>
              <a:rPr lang="en-GB" sz="2000" dirty="0" err="1"/>
              <a:t>diferencias</a:t>
            </a:r>
            <a:r>
              <a:rPr lang="en-GB" sz="2000" dirty="0"/>
              <a:t> </a:t>
            </a:r>
            <a:r>
              <a:rPr lang="en-GB" sz="2000" dirty="0" err="1"/>
              <a:t>en</a:t>
            </a:r>
            <a:r>
              <a:rPr lang="en-GB" sz="2000" dirty="0"/>
              <a:t> </a:t>
            </a:r>
            <a:r>
              <a:rPr lang="en-GB" sz="2000" dirty="0" err="1"/>
              <a:t>el</a:t>
            </a:r>
            <a:r>
              <a:rPr lang="en-GB" sz="2000" dirty="0"/>
              <a:t> </a:t>
            </a:r>
            <a:r>
              <a:rPr lang="en-GB" sz="2000" dirty="0" err="1"/>
              <a:t>sistema</a:t>
            </a:r>
            <a:r>
              <a:rPr lang="en-GB" sz="2000" dirty="0"/>
              <a:t> de </a:t>
            </a:r>
            <a:r>
              <a:rPr lang="en-GB" sz="2000" dirty="0" err="1"/>
              <a:t>educación</a:t>
            </a:r>
            <a:r>
              <a:rPr lang="en-GB" sz="2000" dirty="0"/>
              <a:t>.</a:t>
            </a:r>
          </a:p>
        </p:txBody>
      </p:sp>
      <p:sp>
        <p:nvSpPr>
          <p:cNvPr id="39" name="Speech Bubble: Rectangle with Corners Rounded 38">
            <a:extLst>
              <a:ext uri="{FF2B5EF4-FFF2-40B4-BE49-F238E27FC236}">
                <a16:creationId xmlns:a16="http://schemas.microsoft.com/office/drawing/2014/main" id="{C312898C-A32B-487A-B13D-24DF3EFDE975}"/>
              </a:ext>
            </a:extLst>
          </p:cNvPr>
          <p:cNvSpPr/>
          <p:nvPr/>
        </p:nvSpPr>
        <p:spPr>
          <a:xfrm>
            <a:off x="7557188" y="1502407"/>
            <a:ext cx="4532551" cy="1015240"/>
          </a:xfrm>
          <a:prstGeom prst="wedgeRoundRectCallout">
            <a:avLst>
              <a:gd name="adj1" fmla="val -69739"/>
              <a:gd name="adj2" fmla="val 20344"/>
              <a:gd name="adj3" fmla="val 16667"/>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2000" dirty="0"/>
              <a:t>Para </a:t>
            </a:r>
            <a:r>
              <a:rPr lang="en-GB" sz="2000" dirty="0" err="1"/>
              <a:t>conseguir</a:t>
            </a:r>
            <a:r>
              <a:rPr lang="en-GB" sz="2000" dirty="0"/>
              <a:t> un </a:t>
            </a:r>
            <a:r>
              <a:rPr lang="en-GB" sz="2000" dirty="0" err="1"/>
              <a:t>trabajo</a:t>
            </a:r>
            <a:r>
              <a:rPr lang="en-GB" sz="2000" dirty="0"/>
              <a:t> y una </a:t>
            </a:r>
            <a:r>
              <a:rPr lang="en-GB" sz="2000" dirty="0" err="1"/>
              <a:t>vida</a:t>
            </a:r>
            <a:r>
              <a:rPr lang="en-GB" sz="2000" dirty="0"/>
              <a:t> </a:t>
            </a:r>
            <a:r>
              <a:rPr lang="en-GB" sz="2000" dirty="0" err="1"/>
              <a:t>mejor</a:t>
            </a:r>
            <a:r>
              <a:rPr lang="en-GB" sz="2000" dirty="0"/>
              <a:t> </a:t>
            </a:r>
            <a:r>
              <a:rPr lang="en-GB" sz="2000" dirty="0" err="1"/>
              <a:t>en</a:t>
            </a:r>
            <a:r>
              <a:rPr lang="en-GB" sz="2000" dirty="0"/>
              <a:t> un </a:t>
            </a:r>
            <a:r>
              <a:rPr lang="en-GB" sz="2000" dirty="0" err="1"/>
              <a:t>lugar</a:t>
            </a:r>
            <a:r>
              <a:rPr lang="en-GB" sz="2000" dirty="0"/>
              <a:t> </a:t>
            </a:r>
            <a:r>
              <a:rPr lang="en-GB" sz="2000" dirty="0" err="1"/>
              <a:t>donde</a:t>
            </a:r>
            <a:r>
              <a:rPr lang="en-GB" sz="2000" dirty="0"/>
              <a:t> la </a:t>
            </a:r>
            <a:r>
              <a:rPr lang="en-GB" sz="2000" dirty="0" err="1"/>
              <a:t>cultura</a:t>
            </a:r>
            <a:r>
              <a:rPr lang="en-GB" sz="2000" dirty="0"/>
              <a:t> es </a:t>
            </a:r>
            <a:r>
              <a:rPr lang="en-GB" sz="2000" dirty="0" err="1"/>
              <a:t>como</a:t>
            </a:r>
            <a:r>
              <a:rPr lang="en-GB" sz="2000" dirty="0"/>
              <a:t> </a:t>
            </a:r>
            <a:r>
              <a:rPr lang="en-GB" sz="2000" dirty="0" err="1"/>
              <a:t>en</a:t>
            </a:r>
            <a:r>
              <a:rPr lang="en-GB" sz="2000" dirty="0"/>
              <a:t> Venezuela.</a:t>
            </a:r>
          </a:p>
        </p:txBody>
      </p:sp>
      <p:sp>
        <p:nvSpPr>
          <p:cNvPr id="6" name="Speech Bubble: Rectangle with Corners Rounded 34">
            <a:extLst>
              <a:ext uri="{FF2B5EF4-FFF2-40B4-BE49-F238E27FC236}">
                <a16:creationId xmlns:a16="http://schemas.microsoft.com/office/drawing/2014/main" id="{3F9F36B8-6C62-0115-D32C-822C25068D20}"/>
              </a:ext>
            </a:extLst>
          </p:cNvPr>
          <p:cNvSpPr/>
          <p:nvPr/>
        </p:nvSpPr>
        <p:spPr>
          <a:xfrm>
            <a:off x="6876754" y="247622"/>
            <a:ext cx="5193240" cy="1083382"/>
          </a:xfrm>
          <a:prstGeom prst="wedgeRoundRectCallout">
            <a:avLst>
              <a:gd name="adj1" fmla="val -61709"/>
              <a:gd name="adj2" fmla="val -26173"/>
              <a:gd name="adj3" fmla="val 16667"/>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2000" dirty="0" err="1"/>
              <a:t>Sentí</a:t>
            </a:r>
            <a:r>
              <a:rPr lang="en-GB" sz="2000" dirty="0"/>
              <a:t> </a:t>
            </a:r>
            <a:r>
              <a:rPr lang="en-GB" sz="2000" dirty="0" err="1"/>
              <a:t>mucha</a:t>
            </a:r>
            <a:r>
              <a:rPr lang="en-GB" sz="2000" dirty="0"/>
              <a:t> tristeza </a:t>
            </a:r>
            <a:r>
              <a:rPr lang="en-GB" sz="2000" dirty="0" err="1"/>
              <a:t>cuando</a:t>
            </a:r>
            <a:r>
              <a:rPr lang="en-GB" sz="2000" dirty="0"/>
              <a:t> </a:t>
            </a:r>
            <a:r>
              <a:rPr lang="en-GB" sz="2000" dirty="0" err="1"/>
              <a:t>dejamos</a:t>
            </a:r>
            <a:r>
              <a:rPr lang="en-GB" sz="2000" dirty="0"/>
              <a:t> </a:t>
            </a:r>
            <a:r>
              <a:rPr lang="en-GB" sz="2000" dirty="0" err="1"/>
              <a:t>nuestra</a:t>
            </a:r>
            <a:r>
              <a:rPr lang="en-GB" sz="2000" dirty="0"/>
              <a:t> casa, </a:t>
            </a:r>
            <a:r>
              <a:rPr lang="en-GB" sz="2000" dirty="0" err="1"/>
              <a:t>nuestros</a:t>
            </a:r>
            <a:r>
              <a:rPr lang="en-GB" sz="2000" dirty="0"/>
              <a:t> amigos, </a:t>
            </a:r>
            <a:r>
              <a:rPr lang="en-GB" sz="2000" dirty="0" err="1"/>
              <a:t>nuestra</a:t>
            </a:r>
            <a:r>
              <a:rPr lang="en-GB" sz="2000" dirty="0"/>
              <a:t> </a:t>
            </a:r>
            <a:r>
              <a:rPr lang="en-GB" sz="2000" dirty="0" err="1"/>
              <a:t>vida</a:t>
            </a:r>
            <a:r>
              <a:rPr lang="en-GB" sz="2000" dirty="0"/>
              <a:t>, sin </a:t>
            </a:r>
            <a:r>
              <a:rPr lang="en-GB" sz="2000" dirty="0" err="1"/>
              <a:t>saber</a:t>
            </a:r>
            <a:r>
              <a:rPr lang="en-GB" sz="2000" dirty="0"/>
              <a:t> </a:t>
            </a:r>
            <a:r>
              <a:rPr lang="en-GB" sz="2000" dirty="0" err="1"/>
              <a:t>nuestro</a:t>
            </a:r>
            <a:r>
              <a:rPr lang="en-GB" sz="2000" dirty="0"/>
              <a:t> </a:t>
            </a:r>
            <a:r>
              <a:rPr lang="en-GB" sz="2000" dirty="0" err="1"/>
              <a:t>futuro</a:t>
            </a:r>
            <a:r>
              <a:rPr lang="en-GB" sz="2000" dirty="0"/>
              <a:t>.</a:t>
            </a:r>
          </a:p>
        </p:txBody>
      </p:sp>
      <p:sp>
        <p:nvSpPr>
          <p:cNvPr id="7" name="Speech Bubble: Rectangle with Corners Rounded 33">
            <a:extLst>
              <a:ext uri="{FF2B5EF4-FFF2-40B4-BE49-F238E27FC236}">
                <a16:creationId xmlns:a16="http://schemas.microsoft.com/office/drawing/2014/main" id="{315501BA-AB34-5463-0A37-006D9A02C3BF}"/>
              </a:ext>
            </a:extLst>
          </p:cNvPr>
          <p:cNvSpPr/>
          <p:nvPr/>
        </p:nvSpPr>
        <p:spPr>
          <a:xfrm>
            <a:off x="7557189" y="3858132"/>
            <a:ext cx="4532551" cy="1015240"/>
          </a:xfrm>
          <a:prstGeom prst="wedgeRoundRectCallout">
            <a:avLst>
              <a:gd name="adj1" fmla="val -61096"/>
              <a:gd name="adj2" fmla="val -39691"/>
              <a:gd name="adj3" fmla="val 16667"/>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2000" dirty="0"/>
              <a:t>Mi </a:t>
            </a:r>
            <a:r>
              <a:rPr lang="en-GB" sz="2000" dirty="0" err="1"/>
              <a:t>familia</a:t>
            </a:r>
            <a:r>
              <a:rPr lang="en-GB" sz="2000" dirty="0"/>
              <a:t> </a:t>
            </a:r>
            <a:r>
              <a:rPr lang="en-GB" sz="2000" dirty="0" err="1"/>
              <a:t>empezó</a:t>
            </a:r>
            <a:r>
              <a:rPr lang="en-GB" sz="2000" dirty="0"/>
              <a:t> a </a:t>
            </a:r>
            <a:r>
              <a:rPr lang="en-GB" sz="2000" dirty="0" err="1"/>
              <a:t>vivir</a:t>
            </a:r>
            <a:r>
              <a:rPr lang="en-GB" sz="2000" dirty="0"/>
              <a:t> </a:t>
            </a:r>
            <a:r>
              <a:rPr lang="en-GB" sz="2000" dirty="0" err="1"/>
              <a:t>en</a:t>
            </a:r>
            <a:r>
              <a:rPr lang="en-GB" sz="2000" dirty="0"/>
              <a:t> Bogotá </a:t>
            </a:r>
            <a:r>
              <a:rPr lang="en-GB" sz="2000" dirty="0" err="1"/>
              <a:t>después</a:t>
            </a:r>
            <a:r>
              <a:rPr lang="en-GB" sz="2000" dirty="0"/>
              <a:t> de 6 meses. </a:t>
            </a:r>
            <a:r>
              <a:rPr lang="en-GB" sz="2000" dirty="0" err="1"/>
              <a:t>Entonces</a:t>
            </a:r>
            <a:r>
              <a:rPr lang="en-GB" sz="2000" dirty="0"/>
              <a:t> </a:t>
            </a:r>
            <a:r>
              <a:rPr lang="en-GB" sz="2000" dirty="0" err="1"/>
              <a:t>asistí</a:t>
            </a:r>
            <a:r>
              <a:rPr lang="en-GB" sz="2000" dirty="0"/>
              <a:t> a la </a:t>
            </a:r>
            <a:r>
              <a:rPr lang="en-GB" sz="2000" dirty="0" err="1"/>
              <a:t>escuella</a:t>
            </a:r>
            <a:r>
              <a:rPr lang="en-GB" sz="2000" dirty="0"/>
              <a:t> </a:t>
            </a:r>
            <a:r>
              <a:rPr lang="en-GB" sz="2000" dirty="0" err="1"/>
              <a:t>allí</a:t>
            </a:r>
            <a:r>
              <a:rPr lang="en-GB" sz="2000" dirty="0"/>
              <a:t>.</a:t>
            </a:r>
          </a:p>
        </p:txBody>
      </p:sp>
      <p:sp>
        <p:nvSpPr>
          <p:cNvPr id="44" name="Rectangle 43">
            <a:hlinkClick r:id="" action="ppaction://noaction">
              <a:snd r:embed="rId10" name="Si%CC%81, descubri%CC%81.wav"/>
            </a:hlinkClick>
            <a:extLst>
              <a:ext uri="{FF2B5EF4-FFF2-40B4-BE49-F238E27FC236}">
                <a16:creationId xmlns:a16="http://schemas.microsoft.com/office/drawing/2014/main" id="{DE4041DD-FD59-43B7-8707-9651977E72AA}"/>
              </a:ext>
            </a:extLst>
          </p:cNvPr>
          <p:cNvSpPr/>
          <p:nvPr/>
        </p:nvSpPr>
        <p:spPr>
          <a:xfrm>
            <a:off x="8331227" y="5039104"/>
            <a:ext cx="365391" cy="379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J</a:t>
            </a:r>
            <a:endParaRPr lang="en-ES" sz="2000" b="1" dirty="0"/>
          </a:p>
        </p:txBody>
      </p:sp>
      <p:sp>
        <p:nvSpPr>
          <p:cNvPr id="45" name="Rectangle 44">
            <a:hlinkClick r:id="" action="ppaction://noaction">
              <a:snd r:embed="rId11" name="Si%CC%81 senti%CC%81 mucha tristeza.wav"/>
            </a:hlinkClick>
            <a:extLst>
              <a:ext uri="{FF2B5EF4-FFF2-40B4-BE49-F238E27FC236}">
                <a16:creationId xmlns:a16="http://schemas.microsoft.com/office/drawing/2014/main" id="{015947EE-42E5-4216-A7A9-723ADC29D94E}"/>
              </a:ext>
            </a:extLst>
          </p:cNvPr>
          <p:cNvSpPr/>
          <p:nvPr/>
        </p:nvSpPr>
        <p:spPr>
          <a:xfrm>
            <a:off x="6708938" y="247622"/>
            <a:ext cx="348093" cy="3791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F</a:t>
            </a:r>
            <a:endParaRPr lang="en-ES" sz="2000" b="1" dirty="0"/>
          </a:p>
        </p:txBody>
      </p:sp>
      <p:sp>
        <p:nvSpPr>
          <p:cNvPr id="47" name="Rectangle 46">
            <a:hlinkClick r:id="" action="ppaction://noaction">
              <a:snd r:embed="rId12" name="para conseguir.wav"/>
            </a:hlinkClick>
            <a:extLst>
              <a:ext uri="{FF2B5EF4-FFF2-40B4-BE49-F238E27FC236}">
                <a16:creationId xmlns:a16="http://schemas.microsoft.com/office/drawing/2014/main" id="{204686B8-795F-4F70-ABF8-B7CDADEBFE51}"/>
              </a:ext>
            </a:extLst>
          </p:cNvPr>
          <p:cNvSpPr/>
          <p:nvPr/>
        </p:nvSpPr>
        <p:spPr>
          <a:xfrm>
            <a:off x="7442199" y="1502407"/>
            <a:ext cx="365391" cy="3791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G</a:t>
            </a:r>
            <a:endParaRPr lang="en-ES" sz="2000" b="1" dirty="0"/>
          </a:p>
        </p:txBody>
      </p:sp>
      <p:sp>
        <p:nvSpPr>
          <p:cNvPr id="48" name="Rectangle 47">
            <a:hlinkClick r:id="" action="ppaction://noaction">
              <a:snd r:embed="rId13" name="Mi ti%CC%81o entendio%CC%81 que la.wav"/>
            </a:hlinkClick>
            <a:extLst>
              <a:ext uri="{FF2B5EF4-FFF2-40B4-BE49-F238E27FC236}">
                <a16:creationId xmlns:a16="http://schemas.microsoft.com/office/drawing/2014/main" id="{0299122B-FD07-43CA-B04F-1CEE0BBB08B1}"/>
              </a:ext>
            </a:extLst>
          </p:cNvPr>
          <p:cNvSpPr/>
          <p:nvPr/>
        </p:nvSpPr>
        <p:spPr>
          <a:xfrm>
            <a:off x="8000131" y="2629800"/>
            <a:ext cx="365391" cy="379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H</a:t>
            </a:r>
            <a:endParaRPr lang="en-ES" sz="2000" b="1" dirty="0"/>
          </a:p>
        </p:txBody>
      </p:sp>
      <p:sp>
        <p:nvSpPr>
          <p:cNvPr id="49" name="Rectangle 48">
            <a:hlinkClick r:id="" action="ppaction://noaction">
              <a:snd r:embed="rId14" name="mi familia empezo%CC%81.wav"/>
            </a:hlinkClick>
            <a:extLst>
              <a:ext uri="{FF2B5EF4-FFF2-40B4-BE49-F238E27FC236}">
                <a16:creationId xmlns:a16="http://schemas.microsoft.com/office/drawing/2014/main" id="{BE02F2E5-534A-43AF-A997-C87794D38898}"/>
              </a:ext>
            </a:extLst>
          </p:cNvPr>
          <p:cNvSpPr/>
          <p:nvPr/>
        </p:nvSpPr>
        <p:spPr>
          <a:xfrm>
            <a:off x="7624894" y="3858132"/>
            <a:ext cx="326192" cy="379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I</a:t>
            </a:r>
            <a:endParaRPr lang="en-ES" sz="2000" b="1" dirty="0"/>
          </a:p>
        </p:txBody>
      </p:sp>
      <p:sp>
        <p:nvSpPr>
          <p:cNvPr id="56" name="Rectangle 55">
            <a:extLst>
              <a:ext uri="{FF2B5EF4-FFF2-40B4-BE49-F238E27FC236}">
                <a16:creationId xmlns:a16="http://schemas.microsoft.com/office/drawing/2014/main" id="{B1A085FC-8411-8848-6CA7-4C1D57BA9B06}"/>
              </a:ext>
            </a:extLst>
          </p:cNvPr>
          <p:cNvSpPr/>
          <p:nvPr/>
        </p:nvSpPr>
        <p:spPr>
          <a:xfrm>
            <a:off x="2997692" y="4011134"/>
            <a:ext cx="365391" cy="3791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3A3838"/>
                </a:solidFill>
              </a:rPr>
              <a:t>J</a:t>
            </a:r>
            <a:endParaRPr lang="en-ES" sz="2000" b="1" dirty="0">
              <a:solidFill>
                <a:srgbClr val="3A3838"/>
              </a:solidFill>
            </a:endParaRPr>
          </a:p>
        </p:txBody>
      </p:sp>
      <p:sp>
        <p:nvSpPr>
          <p:cNvPr id="57" name="Rectangle 56">
            <a:extLst>
              <a:ext uri="{FF2B5EF4-FFF2-40B4-BE49-F238E27FC236}">
                <a16:creationId xmlns:a16="http://schemas.microsoft.com/office/drawing/2014/main" id="{BA906C57-6E14-D02D-9212-1DEF74BA9E07}"/>
              </a:ext>
            </a:extLst>
          </p:cNvPr>
          <p:cNvSpPr/>
          <p:nvPr/>
        </p:nvSpPr>
        <p:spPr>
          <a:xfrm>
            <a:off x="4355116" y="1642277"/>
            <a:ext cx="348093" cy="3791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3A3838"/>
                </a:solidFill>
              </a:rPr>
              <a:t>F</a:t>
            </a:r>
            <a:endParaRPr lang="en-ES" sz="2000" b="1" dirty="0">
              <a:solidFill>
                <a:srgbClr val="3A3838"/>
              </a:solidFill>
            </a:endParaRPr>
          </a:p>
        </p:txBody>
      </p:sp>
      <p:sp>
        <p:nvSpPr>
          <p:cNvPr id="58" name="Rectangle 57">
            <a:extLst>
              <a:ext uri="{FF2B5EF4-FFF2-40B4-BE49-F238E27FC236}">
                <a16:creationId xmlns:a16="http://schemas.microsoft.com/office/drawing/2014/main" id="{0FB32177-32C8-3938-6AEA-AA77489C0842}"/>
              </a:ext>
            </a:extLst>
          </p:cNvPr>
          <p:cNvSpPr/>
          <p:nvPr/>
        </p:nvSpPr>
        <p:spPr>
          <a:xfrm>
            <a:off x="2594281" y="2316695"/>
            <a:ext cx="365391" cy="3791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3A3838"/>
                </a:solidFill>
              </a:rPr>
              <a:t>G</a:t>
            </a:r>
            <a:endParaRPr lang="en-ES" sz="2000" b="1" dirty="0">
              <a:solidFill>
                <a:srgbClr val="3A3838"/>
              </a:solidFill>
            </a:endParaRPr>
          </a:p>
        </p:txBody>
      </p:sp>
      <p:sp>
        <p:nvSpPr>
          <p:cNvPr id="59" name="Rectangle 58">
            <a:extLst>
              <a:ext uri="{FF2B5EF4-FFF2-40B4-BE49-F238E27FC236}">
                <a16:creationId xmlns:a16="http://schemas.microsoft.com/office/drawing/2014/main" id="{59D695C3-1F0E-8436-45F8-9C856DBF2F75}"/>
              </a:ext>
            </a:extLst>
          </p:cNvPr>
          <p:cNvSpPr/>
          <p:nvPr/>
        </p:nvSpPr>
        <p:spPr>
          <a:xfrm>
            <a:off x="3610849" y="2633432"/>
            <a:ext cx="365391" cy="3791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3A3838"/>
                </a:solidFill>
              </a:rPr>
              <a:t>H</a:t>
            </a:r>
            <a:endParaRPr lang="en-ES" sz="2000" b="1" dirty="0">
              <a:solidFill>
                <a:srgbClr val="3A3838"/>
              </a:solidFill>
            </a:endParaRPr>
          </a:p>
        </p:txBody>
      </p:sp>
      <p:sp>
        <p:nvSpPr>
          <p:cNvPr id="60" name="Rectangle 59">
            <a:extLst>
              <a:ext uri="{FF2B5EF4-FFF2-40B4-BE49-F238E27FC236}">
                <a16:creationId xmlns:a16="http://schemas.microsoft.com/office/drawing/2014/main" id="{3A4C4BE8-527D-8077-2DB4-8C0AA6153291}"/>
              </a:ext>
            </a:extLst>
          </p:cNvPr>
          <p:cNvSpPr/>
          <p:nvPr/>
        </p:nvSpPr>
        <p:spPr>
          <a:xfrm>
            <a:off x="2230592" y="3331406"/>
            <a:ext cx="326192" cy="3791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3A3838"/>
                </a:solidFill>
              </a:rPr>
              <a:t>I</a:t>
            </a:r>
            <a:endParaRPr lang="en-ES" sz="2000" b="1" dirty="0">
              <a:solidFill>
                <a:srgbClr val="3A3838"/>
              </a:solidFill>
            </a:endParaRPr>
          </a:p>
        </p:txBody>
      </p:sp>
    </p:spTree>
    <p:extLst>
      <p:ext uri="{BB962C8B-B14F-4D97-AF65-F5344CB8AC3E}">
        <p14:creationId xmlns:p14="http://schemas.microsoft.com/office/powerpoint/2010/main" val="401740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P spid="39" grpId="0" animBg="1"/>
      <p:bldP spid="6" grpId="0" animBg="1"/>
      <p:bldP spid="7" grpId="0" animBg="1"/>
      <p:bldP spid="44" grpId="0" animBg="1"/>
      <p:bldP spid="45" grpId="0" animBg="1"/>
      <p:bldP spid="47" grpId="0" animBg="1"/>
      <p:bldP spid="48" grpId="0" animBg="1"/>
      <p:bldP spid="49" grpId="0" animBg="1"/>
      <p:bldP spid="56" grpId="0" animBg="1"/>
      <p:bldP spid="57" grpId="0" animBg="1"/>
      <p:bldP spid="58" grpId="0" animBg="1"/>
      <p:bldP spid="59" grpId="0" animBg="1"/>
      <p:bldP spid="60" grpId="0" animBg="1"/>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panish_Master_Template" id="{36A2373B-57EA-442B-ABBD-50818630D245}" vid="{9AE01F9D-6AB8-4352-9FBE-6524C006D1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8345</TotalTime>
  <Words>1339</Words>
  <Application>Microsoft Office PowerPoint</Application>
  <PresentationFormat>Widescreen</PresentationFormat>
  <Paragraphs>237</Paragraphs>
  <Slides>7</Slides>
  <Notes>7</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Century Gothic</vt:lpstr>
      <vt:lpstr>Times New Roman</vt:lpstr>
      <vt:lpstr>NCELP_German_2022</vt:lpstr>
      <vt:lpstr>PowerPoint Presentation</vt:lpstr>
      <vt:lpstr>Addition of 'y' in 3rd person singular preterite verbs</vt:lpstr>
      <vt:lpstr>Experiencias de inmigrantes</vt:lpstr>
      <vt:lpstr>Addition of 'y' in 3rd person singular preterite verbs</vt:lpstr>
      <vt:lpstr>La historia de un estudiante inmigrante</vt:lpstr>
      <vt:lpstr>PowerPoint Presentation</vt:lpstr>
      <vt:lpstr>Entrevista con Héctor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Simpson</dc:creator>
  <cp:lastModifiedBy>Louise Caruso</cp:lastModifiedBy>
  <cp:revision>140</cp:revision>
  <dcterms:created xsi:type="dcterms:W3CDTF">2022-09-26T16:39:55Z</dcterms:created>
  <dcterms:modified xsi:type="dcterms:W3CDTF">2023-02-09T12:44:29Z</dcterms:modified>
</cp:coreProperties>
</file>