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37"/>
  </p:notesMasterIdLst>
  <p:sldIdLst>
    <p:sldId id="257" r:id="rId4"/>
    <p:sldId id="675" r:id="rId5"/>
    <p:sldId id="677" r:id="rId6"/>
    <p:sldId id="678" r:id="rId7"/>
    <p:sldId id="259" r:id="rId8"/>
    <p:sldId id="682" r:id="rId9"/>
    <p:sldId id="334" r:id="rId10"/>
    <p:sldId id="680" r:id="rId11"/>
    <p:sldId id="681" r:id="rId12"/>
    <p:sldId id="702" r:id="rId13"/>
    <p:sldId id="687" r:id="rId14"/>
    <p:sldId id="701" r:id="rId15"/>
    <p:sldId id="689" r:id="rId16"/>
    <p:sldId id="690" r:id="rId17"/>
    <p:sldId id="691" r:id="rId18"/>
    <p:sldId id="692" r:id="rId19"/>
    <p:sldId id="268" r:id="rId20"/>
    <p:sldId id="703" r:id="rId21"/>
    <p:sldId id="694" r:id="rId22"/>
    <p:sldId id="693" r:id="rId23"/>
    <p:sldId id="704" r:id="rId24"/>
    <p:sldId id="705" r:id="rId25"/>
    <p:sldId id="367" r:id="rId26"/>
    <p:sldId id="695" r:id="rId27"/>
    <p:sldId id="696" r:id="rId28"/>
    <p:sldId id="699" r:id="rId29"/>
    <p:sldId id="706" r:id="rId30"/>
    <p:sldId id="698" r:id="rId31"/>
    <p:sldId id="697" r:id="rId32"/>
    <p:sldId id="707" r:id="rId33"/>
    <p:sldId id="708" r:id="rId34"/>
    <p:sldId id="700"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2000" autoAdjust="0"/>
  </p:normalViewPr>
  <p:slideViewPr>
    <p:cSldViewPr snapToGrid="0" snapToObjects="1" showGuides="1">
      <p:cViewPr varScale="1">
        <p:scale>
          <a:sx n="86" d="100"/>
          <a:sy n="86" d="100"/>
        </p:scale>
        <p:origin x="2072" y="184"/>
      </p:cViewPr>
      <p:guideLst>
        <p:guide orient="horz" pos="2183"/>
        <p:guide pos="3840"/>
      </p:guideLst>
    </p:cSldViewPr>
  </p:slideViewPr>
  <p:outlineViewPr>
    <p:cViewPr>
      <p:scale>
        <a:sx n="33" d="100"/>
        <a:sy n="33" d="100"/>
      </p:scale>
      <p:origin x="0" y="-1524"/>
    </p:cViewPr>
  </p:outlineViewPr>
  <p:notesTextViewPr>
    <p:cViewPr>
      <p:scale>
        <a:sx n="125" d="100"/>
        <a:sy n="125" d="100"/>
      </p:scale>
      <p:origin x="0" y="-1920"/>
    </p:cViewPr>
  </p:notesTextViewPr>
  <p:sorterViewPr>
    <p:cViewPr varScale="1">
      <p:scale>
        <a:sx n="100" d="100"/>
        <a:sy n="100" d="100"/>
      </p:scale>
      <p:origin x="0" y="-47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1612E-2C57-3041-8580-10FEE4A08319}" type="datetimeFigureOut">
              <a:rPr lang="en-US" smtClean="0"/>
              <a:t>10/19/21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EA887-9D3A-0842-88A4-9B47F35462CE}" type="slidenum">
              <a:rPr lang="en-US" smtClean="0"/>
              <a:t>‹#›</a:t>
            </a:fld>
            <a:endParaRPr lang="en-US"/>
          </a:p>
        </p:txBody>
      </p:sp>
    </p:spTree>
    <p:extLst>
      <p:ext uri="{BB962C8B-B14F-4D97-AF65-F5344CB8AC3E}">
        <p14:creationId xmlns:p14="http://schemas.microsoft.com/office/powerpoint/2010/main" val="213371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reativecommons.org/licenses/by-sa/2.0/deed.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creativecommons.org/licenses/by-sa/3.0/deed.e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worldsbetweenlines?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nsplash.com/s/photos/bike?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Amanda</a:t>
            </a:r>
            <a:r>
              <a:rPr lang="en-CA" sz="1200" b="0" i="0" u="none" strike="noStrike" kern="1200" baseline="0" dirty="0">
                <a:solidFill>
                  <a:schemeClr val="tx1"/>
                </a:solidFill>
                <a:effectLst/>
                <a:latin typeface="+mn-lt"/>
                <a:ea typeface="+mn-ea"/>
                <a:cs typeface="+mn-cs"/>
              </a:rPr>
              <a:t> Izquierdo for native teacher feedback</a:t>
            </a:r>
            <a:r>
              <a:rPr lang="en-GB" sz="120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ar</a:t>
            </a:r>
            <a:r>
              <a:rPr lang="en-GB" baseline="0" dirty="0"/>
              <a:t> verbs in the 1</a:t>
            </a:r>
            <a:r>
              <a:rPr lang="en-GB" baseline="30000" dirty="0"/>
              <a:t>st</a:t>
            </a:r>
            <a:r>
              <a:rPr lang="en-GB" baseline="0" dirty="0"/>
              <a:t> person plural past </a:t>
            </a:r>
            <a:r>
              <a:rPr lang="en-GB" baseline="0" dirty="0" err="1"/>
              <a:t>preterite</a:t>
            </a:r>
            <a:r>
              <a:rPr lang="en-GB" baseline="0" dirty="0"/>
              <a:t> (-</a:t>
            </a:r>
            <a:r>
              <a:rPr lang="en-GB" baseline="0" dirty="0" err="1"/>
              <a:t>amos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1</a:t>
            </a:r>
            <a:r>
              <a:rPr lang="en-GB" baseline="30000" dirty="0"/>
              <a:t>st</a:t>
            </a:r>
            <a:r>
              <a:rPr lang="en-GB" baseline="0" dirty="0"/>
              <a:t> person singular past </a:t>
            </a:r>
            <a:r>
              <a:rPr lang="en-GB" baseline="0" dirty="0" err="1"/>
              <a:t>preterite</a:t>
            </a:r>
            <a:r>
              <a:rPr lang="en-GB" baseline="0" dirty="0"/>
              <a:t> (-</a:t>
            </a:r>
            <a:r>
              <a:rPr lang="en-GB" baseline="0" dirty="0" err="1"/>
              <a:t>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spelling changes occurring in 1</a:t>
            </a:r>
            <a:r>
              <a:rPr lang="en-GB" baseline="30000" dirty="0"/>
              <a:t>st</a:t>
            </a:r>
            <a:r>
              <a:rPr lang="en-GB" baseline="0" dirty="0"/>
              <a:t> person </a:t>
            </a:r>
            <a:r>
              <a:rPr lang="en-GB" baseline="0" dirty="0" err="1"/>
              <a:t>preterite</a:t>
            </a:r>
            <a:r>
              <a:rPr lang="en-GB" baseline="0" dirty="0"/>
              <a:t> verbs (-que) and (-</a:t>
            </a:r>
            <a:r>
              <a:rPr lang="en-GB" baseline="0" dirty="0" err="1"/>
              <a:t>gué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9.2.1.2 (introduce): </a:t>
            </a:r>
            <a:r>
              <a:rPr lang="en-GB" sz="1200" b="0" i="0" u="none" strike="noStrike" kern="1200" cap="none" dirty="0" err="1">
                <a:solidFill>
                  <a:schemeClr val="tx1"/>
                </a:solidFill>
                <a:effectLst/>
                <a:latin typeface="+mn-lt"/>
                <a:ea typeface="Calibri"/>
                <a:cs typeface="Calibri"/>
                <a:sym typeface="Calibri"/>
              </a:rPr>
              <a:t>aceptar</a:t>
            </a:r>
            <a:r>
              <a:rPr lang="en-GB" sz="1200" b="0" i="0" u="none" strike="noStrike" kern="1200" cap="none" dirty="0">
                <a:solidFill>
                  <a:schemeClr val="tx1"/>
                </a:solidFill>
                <a:effectLst/>
                <a:latin typeface="+mn-lt"/>
                <a:ea typeface="Calibri"/>
                <a:cs typeface="Calibri"/>
                <a:sym typeface="Calibri"/>
              </a:rPr>
              <a:t> [433]; </a:t>
            </a:r>
            <a:r>
              <a:rPr lang="en-GB" sz="1200" b="0" i="0" u="none" strike="noStrike" kern="1200" cap="none" dirty="0" err="1">
                <a:solidFill>
                  <a:schemeClr val="tx1"/>
                </a:solidFill>
                <a:effectLst/>
                <a:latin typeface="+mn-lt"/>
                <a:ea typeface="Calibri"/>
                <a:cs typeface="Calibri"/>
                <a:sym typeface="Calibri"/>
              </a:rPr>
              <a:t>dedicar</a:t>
            </a:r>
            <a:r>
              <a:rPr lang="en-GB" sz="1200" b="0" i="0" u="none" strike="noStrike" kern="1200" cap="none" dirty="0">
                <a:solidFill>
                  <a:schemeClr val="tx1"/>
                </a:solidFill>
                <a:effectLst/>
                <a:latin typeface="+mn-lt"/>
                <a:ea typeface="Calibri"/>
                <a:cs typeface="Calibri"/>
                <a:sym typeface="Calibri"/>
              </a:rPr>
              <a:t> [430]; </a:t>
            </a:r>
            <a:r>
              <a:rPr lang="en-GB" sz="1200" b="0" i="0" u="none" strike="noStrike" kern="1200" cap="none" dirty="0" err="1">
                <a:solidFill>
                  <a:schemeClr val="tx1"/>
                </a:solidFill>
                <a:effectLst/>
                <a:latin typeface="+mn-lt"/>
                <a:ea typeface="Calibri"/>
                <a:cs typeface="Calibri"/>
                <a:sym typeface="Calibri"/>
              </a:rPr>
              <a:t>echar</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menos</a:t>
            </a:r>
            <a:r>
              <a:rPr lang="en-GB" sz="1200" b="0" i="0" u="none" strike="noStrike" kern="1200" cap="none" dirty="0">
                <a:solidFill>
                  <a:schemeClr val="tx1"/>
                </a:solidFill>
                <a:effectLst/>
                <a:latin typeface="+mn-lt"/>
                <a:ea typeface="Calibri"/>
                <a:cs typeface="Calibri"/>
                <a:sym typeface="Calibri"/>
              </a:rPr>
              <a:t> [echar-462]; </a:t>
            </a:r>
            <a:r>
              <a:rPr lang="en-GB" sz="1200" b="0" i="0" u="none" strike="noStrike" kern="1200" cap="none" dirty="0" err="1">
                <a:solidFill>
                  <a:schemeClr val="tx1"/>
                </a:solidFill>
                <a:effectLst/>
                <a:latin typeface="+mn-lt"/>
                <a:ea typeface="Calibri"/>
                <a:cs typeface="Calibri"/>
                <a:sym typeface="Calibri"/>
              </a:rPr>
              <a:t>lograr</a:t>
            </a:r>
            <a:r>
              <a:rPr lang="en-GB" sz="1200" b="0" i="0" u="none" strike="noStrike" kern="1200" cap="none" dirty="0">
                <a:solidFill>
                  <a:schemeClr val="tx1"/>
                </a:solidFill>
                <a:effectLst/>
                <a:latin typeface="+mn-lt"/>
                <a:ea typeface="Calibri"/>
                <a:cs typeface="Calibri"/>
                <a:sym typeface="Calibri"/>
              </a:rPr>
              <a:t> [287]; </a:t>
            </a:r>
            <a:r>
              <a:rPr lang="en-GB" sz="1200" b="0" i="0" u="none" strike="noStrike" kern="1200" cap="none" dirty="0" err="1">
                <a:solidFill>
                  <a:schemeClr val="tx1"/>
                </a:solidFill>
                <a:effectLst/>
                <a:latin typeface="+mn-lt"/>
                <a:ea typeface="Calibri"/>
                <a:cs typeface="Calibri"/>
                <a:sym typeface="Calibri"/>
              </a:rPr>
              <a:t>nadar</a:t>
            </a:r>
            <a:r>
              <a:rPr lang="en-GB" sz="1200" b="0" i="0" u="none" strike="noStrike" kern="1200" cap="none" dirty="0">
                <a:solidFill>
                  <a:schemeClr val="tx1"/>
                </a:solidFill>
                <a:effectLst/>
                <a:latin typeface="+mn-lt"/>
                <a:ea typeface="Calibri"/>
                <a:cs typeface="Calibri"/>
                <a:sym typeface="Calibri"/>
              </a:rPr>
              <a:t> [3605]; </a:t>
            </a:r>
            <a:r>
              <a:rPr lang="en-GB" sz="1200" b="0" i="0" u="none" strike="noStrike" kern="1200" cap="none" dirty="0" err="1">
                <a:solidFill>
                  <a:schemeClr val="tx1"/>
                </a:solidFill>
                <a:effectLst/>
                <a:latin typeface="+mn-lt"/>
                <a:ea typeface="Calibri"/>
                <a:cs typeface="Calibri"/>
                <a:sym typeface="Calibri"/>
              </a:rPr>
              <a:t>soportar</a:t>
            </a:r>
            <a:r>
              <a:rPr lang="en-GB" sz="1200" b="0" i="0" u="none" strike="noStrike" kern="1200" cap="none" dirty="0">
                <a:solidFill>
                  <a:schemeClr val="tx1"/>
                </a:solidFill>
                <a:effectLst/>
                <a:latin typeface="+mn-lt"/>
                <a:ea typeface="Calibri"/>
                <a:cs typeface="Calibri"/>
                <a:sym typeface="Calibri"/>
              </a:rPr>
              <a:t> [1508]; </a:t>
            </a:r>
            <a:r>
              <a:rPr lang="en-GB" sz="1200" b="0" i="0" u="none" strike="noStrike" kern="1200" cap="none" dirty="0" err="1">
                <a:solidFill>
                  <a:schemeClr val="tx1"/>
                </a:solidFill>
                <a:effectLst/>
                <a:latin typeface="+mn-lt"/>
                <a:ea typeface="Calibri"/>
                <a:cs typeface="Calibri"/>
                <a:sym typeface="Calibri"/>
              </a:rPr>
              <a:t>aventura</a:t>
            </a:r>
            <a:r>
              <a:rPr lang="en-GB" sz="1200" b="0" i="0" u="none" strike="noStrike" kern="1200" cap="none" dirty="0">
                <a:solidFill>
                  <a:schemeClr val="tx1"/>
                </a:solidFill>
                <a:effectLst/>
                <a:latin typeface="+mn-lt"/>
                <a:ea typeface="Calibri"/>
                <a:cs typeface="Calibri"/>
                <a:sym typeface="Calibri"/>
              </a:rPr>
              <a:t> [1773]; </a:t>
            </a:r>
            <a:r>
              <a:rPr lang="en-GB" sz="1200" b="0" i="0" u="none" strike="noStrike" kern="1200" cap="none" dirty="0" err="1">
                <a:solidFill>
                  <a:schemeClr val="tx1"/>
                </a:solidFill>
                <a:effectLst/>
                <a:latin typeface="+mn-lt"/>
                <a:ea typeface="Calibri"/>
                <a:cs typeface="Calibri"/>
                <a:sym typeface="Calibri"/>
              </a:rPr>
              <a:t>desafío</a:t>
            </a:r>
            <a:r>
              <a:rPr lang="en-GB" sz="1200" b="0" i="0" u="none" strike="noStrike" kern="1200" cap="none" dirty="0">
                <a:solidFill>
                  <a:schemeClr val="tx1"/>
                </a:solidFill>
                <a:effectLst/>
                <a:latin typeface="+mn-lt"/>
                <a:ea typeface="Calibri"/>
                <a:cs typeface="Calibri"/>
                <a:sym typeface="Calibri"/>
              </a:rPr>
              <a:t> [2839]; sol [383]; </a:t>
            </a:r>
            <a:r>
              <a:rPr lang="en-GB" sz="1200" b="0" i="0" u="none" strike="noStrike" kern="1200" cap="none" dirty="0" err="1">
                <a:solidFill>
                  <a:schemeClr val="tx1"/>
                </a:solidFill>
                <a:effectLst/>
                <a:latin typeface="+mn-lt"/>
                <a:ea typeface="Calibri"/>
                <a:cs typeface="Calibri"/>
                <a:sym typeface="Calibri"/>
              </a:rPr>
              <a:t>humano</a:t>
            </a:r>
            <a:r>
              <a:rPr lang="en-GB" sz="1200" b="0" i="0" u="none" strike="noStrike" kern="1200" cap="none" dirty="0">
                <a:solidFill>
                  <a:schemeClr val="tx1"/>
                </a:solidFill>
                <a:effectLst/>
                <a:latin typeface="+mn-lt"/>
                <a:ea typeface="Calibri"/>
                <a:cs typeface="Calibri"/>
                <a:sym typeface="Calibri"/>
              </a:rPr>
              <a:t> [243]; </a:t>
            </a:r>
            <a:r>
              <a:rPr lang="en-GB" sz="1200" b="0" i="0" u="none" strike="noStrike" kern="1200" cap="none" dirty="0" err="1">
                <a:solidFill>
                  <a:schemeClr val="tx1"/>
                </a:solidFill>
                <a:effectLst/>
                <a:latin typeface="+mn-lt"/>
                <a:ea typeface="Calibri"/>
                <a:cs typeface="Calibri"/>
                <a:sym typeface="Calibri"/>
              </a:rPr>
              <a:t>organización</a:t>
            </a:r>
            <a:r>
              <a:rPr lang="en-GB" sz="1200" b="0" i="0" u="none" strike="noStrike" kern="1200" cap="none" dirty="0">
                <a:solidFill>
                  <a:schemeClr val="tx1"/>
                </a:solidFill>
                <a:effectLst/>
                <a:latin typeface="+mn-lt"/>
                <a:ea typeface="Calibri"/>
                <a:cs typeface="Calibri"/>
                <a:sym typeface="Calibri"/>
              </a:rPr>
              <a:t> [531]; </a:t>
            </a:r>
            <a:r>
              <a:rPr lang="en-GB" sz="1200" b="0" i="0" u="none" strike="noStrike" kern="1200" cap="none" dirty="0" err="1">
                <a:solidFill>
                  <a:schemeClr val="tx1"/>
                </a:solidFill>
                <a:effectLst/>
                <a:latin typeface="+mn-lt"/>
                <a:ea typeface="Calibri"/>
                <a:cs typeface="Calibri"/>
                <a:sym typeface="Calibri"/>
              </a:rPr>
              <a:t>diferente</a:t>
            </a:r>
            <a:r>
              <a:rPr lang="en-GB" sz="1200" b="0" i="0" u="none" strike="noStrike" kern="1200" cap="none" dirty="0">
                <a:solidFill>
                  <a:schemeClr val="tx1"/>
                </a:solidFill>
                <a:effectLst/>
                <a:latin typeface="+mn-lt"/>
                <a:ea typeface="Calibri"/>
                <a:cs typeface="Calibri"/>
                <a:sym typeface="Calibri"/>
              </a:rPr>
              <a:t> [293]; tiempo² [80]; </a:t>
            </a:r>
            <a:r>
              <a:rPr lang="en-GB" sz="1200" b="0" i="0" u="none" strike="noStrike" kern="1200" cap="none" dirty="0" err="1">
                <a:solidFill>
                  <a:schemeClr val="tx1"/>
                </a:solidFill>
                <a:effectLst/>
                <a:latin typeface="+mn-lt"/>
                <a:ea typeface="Calibri"/>
                <a:cs typeface="Calibri"/>
                <a:sym typeface="Calibri"/>
              </a:rPr>
              <a:t>peligroso</a:t>
            </a:r>
            <a:r>
              <a:rPr lang="en-GB" sz="1200" b="0" i="0" u="none" strike="noStrike" kern="1200" cap="none" dirty="0">
                <a:solidFill>
                  <a:schemeClr val="tx1"/>
                </a:solidFill>
                <a:effectLst/>
                <a:latin typeface="+mn-lt"/>
                <a:ea typeface="Calibri"/>
                <a:cs typeface="Calibri"/>
                <a:sym typeface="Calibri"/>
              </a:rPr>
              <a:t> [1572]; </a:t>
            </a:r>
            <a:r>
              <a:rPr lang="en-GB" sz="1200" b="0" i="0" u="none" strike="noStrike" kern="1200" cap="none" dirty="0" err="1">
                <a:solidFill>
                  <a:schemeClr val="tx1"/>
                </a:solidFill>
                <a:effectLst/>
                <a:latin typeface="+mn-lt"/>
                <a:ea typeface="Calibri"/>
                <a:cs typeface="Calibri"/>
                <a:sym typeface="Calibri"/>
              </a:rPr>
              <a:t>pobre</a:t>
            </a:r>
            <a:r>
              <a:rPr lang="en-GB" sz="1200" b="0" i="0" u="none" strike="noStrike" kern="1200" cap="none" dirty="0">
                <a:solidFill>
                  <a:schemeClr val="tx1"/>
                </a:solidFill>
                <a:effectLst/>
                <a:latin typeface="+mn-lt"/>
                <a:ea typeface="Calibri"/>
                <a:cs typeface="Calibri"/>
                <a:sym typeface="Calibri"/>
              </a:rPr>
              <a:t> [492]; </a:t>
            </a:r>
            <a:r>
              <a:rPr lang="en-GB" sz="1200" b="0" i="0" u="none" strike="noStrike" kern="1200" cap="none" dirty="0" err="1">
                <a:solidFill>
                  <a:schemeClr val="tx1"/>
                </a:solidFill>
                <a:effectLst/>
                <a:latin typeface="+mn-lt"/>
                <a:ea typeface="Calibri"/>
                <a:cs typeface="Calibri"/>
                <a:sym typeface="Calibri"/>
              </a:rPr>
              <a:t>Alemania</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todavía</a:t>
            </a:r>
            <a:r>
              <a:rPr lang="en-GB" sz="1200" b="0" i="0" u="none" strike="noStrike" kern="1200" cap="none" dirty="0">
                <a:solidFill>
                  <a:schemeClr val="tx1"/>
                </a:solidFill>
                <a:effectLst/>
                <a:latin typeface="+mn-lt"/>
                <a:ea typeface="Calibri"/>
                <a:cs typeface="Calibri"/>
                <a:sym typeface="Calibri"/>
              </a:rPr>
              <a:t> [264]; a </a:t>
            </a:r>
            <a:r>
              <a:rPr lang="en-GB" sz="1200" b="0" i="0" u="none" strike="noStrike" kern="1200" cap="none" dirty="0" err="1">
                <a:solidFill>
                  <a:schemeClr val="tx1"/>
                </a:solidFill>
                <a:effectLst/>
                <a:latin typeface="+mn-lt"/>
                <a:ea typeface="Calibri"/>
                <a:cs typeface="Calibri"/>
                <a:sym typeface="Calibri"/>
              </a:rPr>
              <a:t>través</a:t>
            </a:r>
            <a:r>
              <a:rPr lang="en-GB" sz="1200" b="0" i="0" u="none" strike="noStrike" kern="1200" cap="none" dirty="0">
                <a:solidFill>
                  <a:schemeClr val="tx1"/>
                </a:solidFill>
                <a:effectLst/>
                <a:latin typeface="+mn-lt"/>
                <a:ea typeface="Calibri"/>
                <a:cs typeface="Calibri"/>
                <a:sym typeface="Calibri"/>
              </a:rPr>
              <a:t> de [través-270]</a:t>
            </a: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9.1.2.1 (revisit) </a:t>
            </a:r>
            <a:r>
              <a:rPr lang="en-GB" sz="1200" b="0" i="0" u="none" strike="noStrike" kern="1200" cap="none" baseline="0" dirty="0" err="1">
                <a:solidFill>
                  <a:schemeClr val="tx1"/>
                </a:solidFill>
                <a:effectLst/>
                <a:latin typeface="+mn-lt"/>
                <a:ea typeface="Calibri"/>
                <a:cs typeface="Calibri"/>
                <a:sym typeface="Calibri"/>
              </a:rPr>
              <a:t>cruzar</a:t>
            </a:r>
            <a:r>
              <a:rPr lang="en-GB" sz="1200" b="0" i="0" u="none" strike="noStrike" kern="1200" cap="none" baseline="0" dirty="0">
                <a:solidFill>
                  <a:schemeClr val="tx1"/>
                </a:solidFill>
                <a:effectLst/>
                <a:latin typeface="+mn-lt"/>
                <a:ea typeface="Calibri"/>
                <a:cs typeface="Calibri"/>
                <a:sym typeface="Calibri"/>
              </a:rPr>
              <a:t> [815]; </a:t>
            </a:r>
            <a:r>
              <a:rPr lang="en-GB" sz="1200" b="0" i="0" u="none" strike="noStrike" kern="1200" cap="none" baseline="0" dirty="0" err="1">
                <a:solidFill>
                  <a:schemeClr val="tx1"/>
                </a:solidFill>
                <a:effectLst/>
                <a:latin typeface="+mn-lt"/>
                <a:ea typeface="Calibri"/>
                <a:cs typeface="Calibri"/>
                <a:sym typeface="Calibri"/>
              </a:rPr>
              <a:t>invitar</a:t>
            </a:r>
            <a:r>
              <a:rPr lang="en-GB" sz="1200" b="0" i="0" u="none" strike="noStrike" kern="1200" cap="none" baseline="0" dirty="0">
                <a:solidFill>
                  <a:schemeClr val="tx1"/>
                </a:solidFill>
                <a:effectLst/>
                <a:latin typeface="+mn-lt"/>
                <a:ea typeface="Calibri"/>
                <a:cs typeface="Calibri"/>
                <a:sym typeface="Calibri"/>
              </a:rPr>
              <a:t> [820]; </a:t>
            </a:r>
            <a:r>
              <a:rPr lang="en-GB" sz="1200" b="0" i="0" u="none" strike="noStrike" kern="1200" cap="none" baseline="0" dirty="0" err="1">
                <a:solidFill>
                  <a:schemeClr val="tx1"/>
                </a:solidFill>
                <a:effectLst/>
                <a:latin typeface="+mn-lt"/>
                <a:ea typeface="Calibri"/>
                <a:cs typeface="Calibri"/>
                <a:sym typeface="Calibri"/>
              </a:rPr>
              <a:t>mejorar</a:t>
            </a:r>
            <a:r>
              <a:rPr lang="en-GB" sz="1200" b="0" i="0" u="none" strike="noStrike" kern="1200" cap="none" baseline="0" dirty="0">
                <a:solidFill>
                  <a:schemeClr val="tx1"/>
                </a:solidFill>
                <a:effectLst/>
                <a:latin typeface="+mn-lt"/>
                <a:ea typeface="Calibri"/>
                <a:cs typeface="Calibri"/>
                <a:sym typeface="Calibri"/>
              </a:rPr>
              <a:t> [855]; </a:t>
            </a:r>
            <a:r>
              <a:rPr lang="en-GB" sz="1200" b="0" i="0" u="none" strike="noStrike" kern="1200" cap="none" baseline="0" dirty="0" err="1">
                <a:solidFill>
                  <a:schemeClr val="tx1"/>
                </a:solidFill>
                <a:effectLst/>
                <a:latin typeface="+mn-lt"/>
                <a:ea typeface="Calibri"/>
                <a:cs typeface="Calibri"/>
                <a:sym typeface="Calibri"/>
              </a:rPr>
              <a:t>pelear</a:t>
            </a:r>
            <a:r>
              <a:rPr lang="en-GB" sz="1200" b="0" i="0" u="none" strike="noStrike" kern="1200" cap="none" baseline="0" dirty="0">
                <a:solidFill>
                  <a:schemeClr val="tx1"/>
                </a:solidFill>
                <a:effectLst/>
                <a:latin typeface="+mn-lt"/>
                <a:ea typeface="Calibri"/>
                <a:cs typeface="Calibri"/>
                <a:sym typeface="Calibri"/>
              </a:rPr>
              <a:t> [1910]; </a:t>
            </a:r>
            <a:r>
              <a:rPr lang="en-GB" sz="1200" b="0" i="0" u="none" strike="noStrike" kern="1200" cap="none" baseline="0" dirty="0" err="1">
                <a:solidFill>
                  <a:schemeClr val="tx1"/>
                </a:solidFill>
                <a:effectLst/>
                <a:latin typeface="+mn-lt"/>
                <a:ea typeface="Calibri"/>
                <a:cs typeface="Calibri"/>
                <a:sym typeface="Calibri"/>
              </a:rPr>
              <a:t>practicar</a:t>
            </a:r>
            <a:r>
              <a:rPr lang="en-GB" sz="1200" b="0" i="0" u="none" strike="noStrike" kern="1200" cap="none" baseline="0" dirty="0">
                <a:solidFill>
                  <a:schemeClr val="tx1"/>
                </a:solidFill>
                <a:effectLst/>
                <a:latin typeface="+mn-lt"/>
                <a:ea typeface="Calibri"/>
                <a:cs typeface="Calibri"/>
                <a:sym typeface="Calibri"/>
              </a:rPr>
              <a:t> [1595]; </a:t>
            </a:r>
            <a:r>
              <a:rPr lang="en-GB" sz="1200" b="0" i="0" u="none" strike="noStrike" kern="1200" cap="none" baseline="0" dirty="0" err="1">
                <a:solidFill>
                  <a:schemeClr val="tx1"/>
                </a:solidFill>
                <a:effectLst/>
                <a:latin typeface="+mn-lt"/>
                <a:ea typeface="Calibri"/>
                <a:cs typeface="Calibri"/>
                <a:sym typeface="Calibri"/>
              </a:rPr>
              <a:t>sé</a:t>
            </a:r>
            <a:r>
              <a:rPr lang="en-GB" sz="1200" b="0" i="0" u="none" strike="noStrike" kern="1200" cap="none" baseline="0" dirty="0">
                <a:solidFill>
                  <a:schemeClr val="tx1"/>
                </a:solidFill>
                <a:effectLst/>
                <a:latin typeface="+mn-lt"/>
                <a:ea typeface="Calibri"/>
                <a:cs typeface="Calibri"/>
                <a:sym typeface="Calibri"/>
              </a:rPr>
              <a:t> [saber-44]; </a:t>
            </a:r>
            <a:r>
              <a:rPr lang="en-GB" sz="1200" b="0" i="0" u="none" strike="noStrike" kern="1200" cap="none" baseline="0" dirty="0" err="1">
                <a:solidFill>
                  <a:schemeClr val="tx1"/>
                </a:solidFill>
                <a:effectLst/>
                <a:latin typeface="+mn-lt"/>
                <a:ea typeface="Calibri"/>
                <a:cs typeface="Calibri"/>
                <a:sym typeface="Calibri"/>
              </a:rPr>
              <a:t>consejo</a:t>
            </a:r>
            <a:r>
              <a:rPr lang="en-GB" sz="1200" b="0" i="0" u="none" strike="noStrike" kern="1200" cap="none" baseline="0" dirty="0">
                <a:solidFill>
                  <a:schemeClr val="tx1"/>
                </a:solidFill>
                <a:effectLst/>
                <a:latin typeface="+mn-lt"/>
                <a:ea typeface="Calibri"/>
                <a:cs typeface="Calibri"/>
                <a:sym typeface="Calibri"/>
              </a:rPr>
              <a:t> [914]; pelota [2270]; </a:t>
            </a:r>
            <a:r>
              <a:rPr lang="en-GB" sz="1200" b="0" i="0" u="none" strike="noStrike" kern="1200" cap="none" baseline="0" dirty="0" err="1">
                <a:solidFill>
                  <a:schemeClr val="tx1"/>
                </a:solidFill>
                <a:effectLst/>
                <a:latin typeface="+mn-lt"/>
                <a:ea typeface="Calibri"/>
                <a:cs typeface="Calibri"/>
                <a:sym typeface="Calibri"/>
              </a:rPr>
              <a:t>riesgo</a:t>
            </a:r>
            <a:r>
              <a:rPr lang="en-GB" sz="1200" b="0" i="0" u="none" strike="noStrike" kern="1200" cap="none" baseline="0" dirty="0">
                <a:solidFill>
                  <a:schemeClr val="tx1"/>
                </a:solidFill>
                <a:effectLst/>
                <a:latin typeface="+mn-lt"/>
                <a:ea typeface="Calibri"/>
                <a:cs typeface="Calibri"/>
                <a:sym typeface="Calibri"/>
              </a:rPr>
              <a:t> [877]; </a:t>
            </a:r>
            <a:r>
              <a:rPr lang="en-GB" sz="1200" b="0" i="0" u="none" strike="noStrike" kern="1200" cap="none" baseline="0" dirty="0" err="1">
                <a:solidFill>
                  <a:schemeClr val="tx1"/>
                </a:solidFill>
                <a:effectLst/>
                <a:latin typeface="+mn-lt"/>
                <a:ea typeface="Calibri"/>
                <a:cs typeface="Calibri"/>
                <a:sym typeface="Calibri"/>
              </a:rPr>
              <a:t>tenis</a:t>
            </a:r>
            <a:r>
              <a:rPr lang="en-GB" sz="1200" b="0" i="0" u="none" strike="noStrike" kern="1200" cap="none" baseline="0" dirty="0">
                <a:solidFill>
                  <a:schemeClr val="tx1"/>
                </a:solidFill>
                <a:effectLst/>
                <a:latin typeface="+mn-lt"/>
                <a:ea typeface="Calibri"/>
                <a:cs typeface="Calibri"/>
                <a:sym typeface="Calibri"/>
              </a:rPr>
              <a:t> [4856]; </a:t>
            </a:r>
            <a:r>
              <a:rPr lang="en-GB" sz="1200" b="0" i="0" u="none" strike="noStrike" kern="1200" cap="none" baseline="0" dirty="0" err="1">
                <a:solidFill>
                  <a:schemeClr val="tx1"/>
                </a:solidFill>
                <a:effectLst/>
                <a:latin typeface="+mn-lt"/>
                <a:ea typeface="Calibri"/>
                <a:cs typeface="Calibri"/>
                <a:sym typeface="Calibri"/>
              </a:rPr>
              <a:t>duro</a:t>
            </a:r>
            <a:r>
              <a:rPr lang="en-GB" sz="1200" b="0" i="0" u="none" strike="noStrike" kern="1200" cap="none" baseline="0" dirty="0">
                <a:solidFill>
                  <a:schemeClr val="tx1"/>
                </a:solidFill>
                <a:effectLst/>
                <a:latin typeface="+mn-lt"/>
                <a:ea typeface="Calibri"/>
                <a:cs typeface="Calibri"/>
                <a:sym typeface="Calibri"/>
              </a:rPr>
              <a:t> [741]; </a:t>
            </a:r>
            <a:r>
              <a:rPr lang="en-GB" sz="1200" b="0" i="0" u="none" strike="noStrike" kern="1200" cap="none" baseline="0" dirty="0" err="1">
                <a:solidFill>
                  <a:schemeClr val="tx1"/>
                </a:solidFill>
                <a:effectLst/>
                <a:latin typeface="+mn-lt"/>
                <a:ea typeface="Calibri"/>
                <a:cs typeface="Calibri"/>
                <a:sym typeface="Calibri"/>
              </a:rPr>
              <a:t>varios</a:t>
            </a:r>
            <a:r>
              <a:rPr lang="en-GB" sz="1200" b="0" i="0" u="none" strike="noStrike" kern="1200" cap="none" baseline="0" dirty="0">
                <a:solidFill>
                  <a:schemeClr val="tx1"/>
                </a:solidFill>
                <a:effectLst/>
                <a:latin typeface="+mn-lt"/>
                <a:ea typeface="Calibri"/>
                <a:cs typeface="Calibri"/>
                <a:sym typeface="Calibri"/>
              </a:rPr>
              <a:t> [386]; contra [177]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Calibri"/>
                <a:cs typeface="Calibri"/>
                <a:sym typeface="Calibri"/>
              </a:rPr>
              <a:t>9 1.1.4 (revisit)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acordarse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[535];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quedarse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[100];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sentar</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[249];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venir</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[118];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comunidad</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[523];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costumbre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[972]; forma [119]; hora [160]</a:t>
            </a:r>
            <a:r>
              <a:rPr kumimoji="0" lang="en-GB" sz="1200" b="0" i="0" u="none" strike="noStrike" kern="1200" cap="none" spc="0" normalizeH="0" baseline="0" noProof="0" dirty="0">
                <a:ln>
                  <a:noFill/>
                </a:ln>
                <a:solidFill>
                  <a:schemeClr val="tx1"/>
                </a:solidFill>
                <a:effectLst/>
                <a:uLnTx/>
                <a:uFillTx/>
                <a:latin typeface="+mn-lt"/>
                <a:ea typeface="+mn-ea"/>
                <a:cs typeface="+mn-cs"/>
                <a:sym typeface="Calibri"/>
              </a:rPr>
              <a:t>;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luz [278];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muerte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[294];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nivel</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[297]; tierra [259]; especial [436];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mexicano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[849];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muerto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[1103];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único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mn-lt"/>
              </a:rPr>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latin typeface="+mn-lt"/>
              </a:rPr>
              <a:t>to</a:t>
            </a:r>
            <a:r>
              <a:rPr lang="en-US" b="0" i="0" baseline="0" dirty="0">
                <a:latin typeface="+mn-lt"/>
              </a:rPr>
              <a:t> </a:t>
            </a:r>
            <a:r>
              <a:rPr lang="en-GB" baseline="0" dirty="0">
                <a:latin typeface="+mn-lt"/>
              </a:rPr>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latin typeface="+mn-lt"/>
              </a:rPr>
              <a:t>to consolidate vocabulary and grammar knowledge by eliciting suggested changes to the text.</a:t>
            </a:r>
          </a:p>
          <a:p>
            <a:endParaRPr lang="en-GB" noProof="0" dirty="0">
              <a:latin typeface="+mn-lt"/>
            </a:endParaRPr>
          </a:p>
          <a:p>
            <a:pPr marL="0" indent="0">
              <a:buNone/>
            </a:pPr>
            <a:r>
              <a:rPr lang="en-GB" b="1" noProof="0" dirty="0">
                <a:latin typeface="+mn-lt"/>
              </a:rPr>
              <a:t>Procedure:</a:t>
            </a:r>
            <a:br>
              <a:rPr lang="en-GB" noProof="0" dirty="0">
                <a:latin typeface="+mn-lt"/>
              </a:rPr>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8 sections with a pause just after the words 1-7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a:t>
            </a:r>
            <a:r>
              <a:rPr lang="en-GB" sz="1200" kern="1200" dirty="0">
                <a:solidFill>
                  <a:schemeClr val="tx1"/>
                </a:solidFill>
                <a:effectLst/>
                <a:latin typeface="+mn-lt"/>
                <a:ea typeface="+mn-ea"/>
                <a:cs typeface="+mn-cs"/>
              </a:rPr>
              <a:t> (identifying</a:t>
            </a:r>
            <a:r>
              <a:rPr lang="en-GB" sz="1200" kern="1200" baseline="0" dirty="0">
                <a:solidFill>
                  <a:schemeClr val="tx1"/>
                </a:solidFill>
                <a:effectLst/>
                <a:latin typeface="+mn-lt"/>
                <a:ea typeface="+mn-ea"/>
                <a:cs typeface="+mn-cs"/>
              </a:rPr>
              <a:t> boundaries between words)</a:t>
            </a:r>
            <a:r>
              <a:rPr lang="x-none" sz="1200" kern="1200" dirty="0">
                <a:solidFill>
                  <a:schemeClr val="tx1"/>
                </a:solidFill>
                <a:effectLst/>
                <a:latin typeface="+mn-lt"/>
                <a:ea typeface="+mn-ea"/>
                <a:cs typeface="+mn-cs"/>
              </a:rPr>
              <a:t>,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Students will need to think about the</a:t>
            </a:r>
            <a:r>
              <a:rPr lang="en-GB" sz="1200" kern="1200" baseline="0" dirty="0">
                <a:solidFill>
                  <a:schemeClr val="tx1"/>
                </a:solidFill>
                <a:effectLst/>
                <a:latin typeface="+mn-lt"/>
                <a:ea typeface="+mn-ea"/>
                <a:cs typeface="+mn-cs"/>
              </a:rPr>
              <a:t> kinds of words</a:t>
            </a:r>
            <a:r>
              <a:rPr lang="en-GB" sz="1200" kern="1200" dirty="0">
                <a:solidFill>
                  <a:schemeClr val="tx1"/>
                </a:solidFill>
                <a:effectLst/>
                <a:latin typeface="+mn-lt"/>
                <a:ea typeface="+mn-ea"/>
                <a:cs typeface="+mn-cs"/>
              </a:rPr>
              <a:t> 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depending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where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in </a:t>
            </a:r>
            <a:r>
              <a:rPr lang="es-ES" sz="1200" kern="1200" baseline="0" dirty="0" err="1">
                <a:solidFill>
                  <a:schemeClr val="tx1"/>
                </a:solidFill>
                <a:effectLst/>
                <a:latin typeface="+mn-lt"/>
                <a:ea typeface="+mn-ea"/>
                <a:cs typeface="+mn-cs"/>
              </a:rPr>
              <a:t>bold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below</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those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after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lvl="0" algn="l">
              <a:lnSpc>
                <a:spcPct val="120000"/>
              </a:lnSpc>
              <a:buClr>
                <a:srgbClr val="000000"/>
              </a:buClr>
              <a:defRPr/>
            </a:pPr>
            <a:r>
              <a:rPr lang="en-GB" sz="1200" b="1" kern="1200" baseline="0" dirty="0">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s-ES" sz="1100" kern="0" dirty="0">
                <a:solidFill>
                  <a:srgbClr val="002060"/>
                </a:solidFill>
                <a:ea typeface="Century Gothic"/>
                <a:cs typeface="Century Gothic"/>
                <a:sym typeface="Century Gothic"/>
              </a:rPr>
              <a:t>En febrero mi tío me invitó a hacer el Camino de Santiago para recaudar dinero </a:t>
            </a:r>
            <a:r>
              <a:rPr lang="es-ES" sz="1100" b="1" kern="0" dirty="0">
                <a:solidFill>
                  <a:srgbClr val="002060"/>
                </a:solidFill>
                <a:ea typeface="Century Gothic"/>
                <a:cs typeface="Century Gothic"/>
                <a:sym typeface="Century Gothic"/>
              </a:rPr>
              <a:t>para</a:t>
            </a:r>
            <a:r>
              <a:rPr lang="es-ES" sz="1100" kern="0" dirty="0">
                <a:solidFill>
                  <a:srgbClr val="002060"/>
                </a:solidFill>
                <a:ea typeface="Century Gothic"/>
                <a:cs typeface="Century Gothic"/>
                <a:sym typeface="Century Gothic"/>
              </a:rPr>
              <a:t> </a:t>
            </a:r>
            <a:r>
              <a:rPr lang="en-GB" sz="1100" kern="0" dirty="0">
                <a:solidFill>
                  <a:srgbClr val="002060"/>
                </a:solidFill>
                <a:latin typeface="+mn-lt"/>
                <a:ea typeface="Century Gothic"/>
                <a:cs typeface="Century Gothic"/>
                <a:sym typeface="Century Gothic"/>
              </a:rPr>
              <a:t>… [</a:t>
            </a:r>
            <a:r>
              <a:rPr lang="en-GB" sz="1100" i="1" kern="0" dirty="0">
                <a:solidFill>
                  <a:srgbClr val="002060"/>
                </a:solidFill>
                <a:latin typeface="+mn-lt"/>
                <a:ea typeface="Century Gothic"/>
                <a:cs typeface="Century Gothic"/>
                <a:sym typeface="Century Gothic"/>
              </a:rPr>
              <a:t>una </a:t>
            </a:r>
            <a:r>
              <a:rPr lang="en-GB" sz="1100" i="1" kern="0" dirty="0" err="1">
                <a:solidFill>
                  <a:srgbClr val="002060"/>
                </a:solidFill>
                <a:latin typeface="+mn-lt"/>
                <a:ea typeface="Century Gothic"/>
                <a:cs typeface="Century Gothic"/>
                <a:sym typeface="Century Gothic"/>
              </a:rPr>
              <a:t>organización</a:t>
            </a:r>
            <a:r>
              <a:rPr lang="en-GB" sz="1100" i="1" kern="0" dirty="0">
                <a:solidFill>
                  <a:srgbClr val="002060"/>
                </a:solidFill>
                <a:latin typeface="+mn-lt"/>
                <a:ea typeface="Century Gothic"/>
                <a:cs typeface="Century Gothic"/>
                <a:sym typeface="Century Gothic"/>
              </a:rPr>
              <a:t>, MSF,</a:t>
            </a:r>
            <a:r>
              <a:rPr lang="en-GB" sz="1100" i="1" kern="0" baseline="0" dirty="0">
                <a:solidFill>
                  <a:srgbClr val="002060"/>
                </a:solidFill>
                <a:latin typeface="+mn-lt"/>
                <a:ea typeface="Century Gothic"/>
                <a:cs typeface="Century Gothic"/>
                <a:sym typeface="Century Gothic"/>
              </a:rPr>
              <a:t> any infinitive</a:t>
            </a:r>
            <a:r>
              <a:rPr lang="en-GB" sz="1100" kern="0" dirty="0">
                <a:solidFill>
                  <a:srgbClr val="002060"/>
                </a:solidFill>
                <a:latin typeface="+mn-lt"/>
                <a:ea typeface="Century Gothic"/>
                <a:cs typeface="Century Gothic"/>
                <a:sym typeface="Century Gothic"/>
              </a:rPr>
              <a:t>]</a:t>
            </a:r>
          </a:p>
          <a:p>
            <a:pPr lvl="0" algn="l">
              <a:lnSpc>
                <a:spcPct val="120000"/>
              </a:lnSpc>
              <a:buClr>
                <a:srgbClr val="000000"/>
              </a:buClr>
              <a:defRPr/>
            </a:pPr>
            <a:endParaRPr lang="en-GB" sz="1100" kern="0" dirty="0">
              <a:solidFill>
                <a:srgbClr val="002060"/>
              </a:solidFill>
              <a:latin typeface="+mn-lt"/>
              <a:ea typeface="Century Gothic"/>
              <a:cs typeface="Century Gothic"/>
              <a:sym typeface="Century Gothic"/>
            </a:endParaRPr>
          </a:p>
          <a:p>
            <a:pPr lvl="0" algn="l">
              <a:lnSpc>
                <a:spcPct val="120000"/>
              </a:lnSpc>
              <a:buClr>
                <a:srgbClr val="000000"/>
              </a:buClr>
              <a:defRPr/>
            </a:pPr>
            <a:r>
              <a:rPr lang="es-ES_tradnl" sz="1200" b="1" dirty="0">
                <a:solidFill>
                  <a:srgbClr val="115076"/>
                </a:solidFill>
                <a:latin typeface="+mn-lt"/>
              </a:rPr>
              <a:t>II: </a:t>
            </a:r>
            <a:r>
              <a:rPr lang="es-ES_tradnl" sz="1200" dirty="0">
                <a:solidFill>
                  <a:srgbClr val="115076"/>
                </a:solidFill>
                <a:latin typeface="+mn-lt"/>
              </a:rPr>
              <a:t>… …Médicos sin Fronteras. E</a:t>
            </a:r>
            <a:r>
              <a:rPr lang="es-ES" sz="1200" kern="0" dirty="0" err="1">
                <a:solidFill>
                  <a:srgbClr val="002060"/>
                </a:solidFill>
                <a:ea typeface="Century Gothic"/>
                <a:cs typeface="Century Gothic"/>
                <a:sym typeface="Century Gothic"/>
              </a:rPr>
              <a:t>sta</a:t>
            </a:r>
            <a:r>
              <a:rPr lang="es-ES" sz="1200" kern="0" dirty="0">
                <a:solidFill>
                  <a:srgbClr val="002060"/>
                </a:solidFill>
                <a:ea typeface="Century Gothic"/>
                <a:cs typeface="Century Gothic"/>
                <a:sym typeface="Century Gothic"/>
              </a:rPr>
              <a:t> organización benéfica </a:t>
            </a:r>
            <a:r>
              <a:rPr lang="es-ES" sz="1200" b="1" kern="0" dirty="0">
                <a:solidFill>
                  <a:srgbClr val="002060"/>
                </a:solidFill>
                <a:ea typeface="Century Gothic"/>
                <a:cs typeface="Century Gothic"/>
                <a:sym typeface="Century Gothic"/>
              </a:rPr>
              <a:t>trabaja</a:t>
            </a:r>
            <a:r>
              <a:rPr lang="es-ES" sz="1200" kern="0" dirty="0">
                <a:solidFill>
                  <a:srgbClr val="002060"/>
                </a:solidFill>
                <a:ea typeface="Century Gothic"/>
                <a:cs typeface="Century Gothic"/>
                <a:sym typeface="Century Gothic"/>
              </a:rPr>
              <a:t> </a:t>
            </a:r>
            <a:r>
              <a:rPr lang="en-GB" sz="1200" kern="0" dirty="0">
                <a:solidFill>
                  <a:srgbClr val="002060"/>
                </a:solidFill>
                <a:latin typeface="+mn-lt"/>
                <a:ea typeface="Century Gothic"/>
                <a:cs typeface="Century Gothic"/>
                <a:sym typeface="Century Gothic"/>
              </a:rPr>
              <a:t>… [</a:t>
            </a:r>
            <a:r>
              <a:rPr lang="en-GB" sz="1200" i="1" kern="0" dirty="0">
                <a:solidFill>
                  <a:srgbClr val="002060"/>
                </a:solidFill>
                <a:latin typeface="+mn-lt"/>
                <a:ea typeface="Century Gothic"/>
                <a:cs typeface="Century Gothic"/>
                <a:sym typeface="Century Gothic"/>
              </a:rPr>
              <a:t>con personas </a:t>
            </a:r>
            <a:r>
              <a:rPr lang="en-GB" sz="1200" i="1" kern="0" dirty="0" err="1">
                <a:solidFill>
                  <a:srgbClr val="002060"/>
                </a:solidFill>
                <a:latin typeface="+mn-lt"/>
                <a:ea typeface="Century Gothic"/>
                <a:cs typeface="Century Gothic"/>
                <a:sym typeface="Century Gothic"/>
              </a:rPr>
              <a:t>pobres</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en</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lugares</a:t>
            </a:r>
            <a:r>
              <a:rPr lang="en-GB" sz="1200" i="1" kern="0" dirty="0">
                <a:solidFill>
                  <a:srgbClr val="002060"/>
                </a:solidFill>
                <a:latin typeface="+mn-lt"/>
                <a:ea typeface="Century Gothic"/>
                <a:cs typeface="Century Gothic"/>
                <a:sym typeface="Century Gothic"/>
              </a:rPr>
              <a:t>/</a:t>
            </a:r>
            <a:r>
              <a:rPr lang="en-GB" sz="1200" i="1" kern="0" dirty="0" err="1">
                <a:solidFill>
                  <a:srgbClr val="002060"/>
                </a:solidFill>
                <a:latin typeface="+mn-lt"/>
                <a:ea typeface="Century Gothic"/>
                <a:cs typeface="Century Gothic"/>
                <a:sym typeface="Century Gothic"/>
              </a:rPr>
              <a:t>países</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donde</a:t>
            </a:r>
            <a:r>
              <a:rPr lang="en-GB" sz="1200" i="1" kern="0" dirty="0">
                <a:solidFill>
                  <a:srgbClr val="002060"/>
                </a:solidFill>
                <a:latin typeface="+mn-lt"/>
                <a:ea typeface="Century Gothic"/>
                <a:cs typeface="Century Gothic"/>
                <a:sym typeface="Century Gothic"/>
              </a:rPr>
              <a:t> hay </a:t>
            </a:r>
            <a:r>
              <a:rPr lang="en-GB" sz="1200" i="1" kern="0" dirty="0" err="1">
                <a:solidFill>
                  <a:srgbClr val="002060"/>
                </a:solidFill>
                <a:latin typeface="+mn-lt"/>
                <a:ea typeface="Century Gothic"/>
                <a:cs typeface="Century Gothic"/>
                <a:sym typeface="Century Gothic"/>
              </a:rPr>
              <a:t>problemas</a:t>
            </a:r>
            <a:r>
              <a:rPr lang="en-GB" sz="1200" i="1" kern="0" dirty="0">
                <a:solidFill>
                  <a:srgbClr val="002060"/>
                </a:solidFill>
                <a:latin typeface="+mn-lt"/>
                <a:ea typeface="Century Gothic"/>
                <a:cs typeface="Century Gothic"/>
                <a:sym typeface="Century Gothic"/>
              </a:rPr>
              <a:t>/</a:t>
            </a:r>
            <a:r>
              <a:rPr lang="en-GB" sz="1200" i="1" kern="0" dirty="0" err="1">
                <a:solidFill>
                  <a:srgbClr val="002060"/>
                </a:solidFill>
                <a:latin typeface="+mn-lt"/>
                <a:ea typeface="Century Gothic"/>
                <a:cs typeface="Century Gothic"/>
                <a:sym typeface="Century Gothic"/>
              </a:rPr>
              <a:t>guerra</a:t>
            </a:r>
            <a:r>
              <a:rPr lang="en-GB" sz="1200" kern="0" dirty="0">
                <a:solidFill>
                  <a:srgbClr val="002060"/>
                </a:solidFill>
                <a:latin typeface="+mn-lt"/>
                <a:ea typeface="Century Gothic"/>
                <a:cs typeface="Century Gothic"/>
                <a:sym typeface="Century Gothic"/>
              </a:rPr>
              <a:t>…]</a:t>
            </a:r>
          </a:p>
          <a:p>
            <a:pPr lvl="0" algn="l">
              <a:lnSpc>
                <a:spcPct val="120000"/>
              </a:lnSpc>
              <a:buClr>
                <a:srgbClr val="000000"/>
              </a:buClr>
              <a:defRPr/>
            </a:pPr>
            <a:endParaRPr lang="en-GB" sz="1200" kern="0" dirty="0">
              <a:solidFill>
                <a:srgbClr val="002060"/>
              </a:solidFill>
              <a:latin typeface="+mn-lt"/>
              <a:ea typeface="Century Gothic"/>
              <a:cs typeface="Century Gothic"/>
              <a:sym typeface="Century Gothic"/>
            </a:endParaRPr>
          </a:p>
          <a:p>
            <a:pPr lvl="0">
              <a:lnSpc>
                <a:spcPct val="120000"/>
              </a:lnSpc>
              <a:buClr>
                <a:srgbClr val="000000"/>
              </a:buClr>
              <a:defRPr/>
            </a:pPr>
            <a:r>
              <a:rPr lang="es-ES_tradnl" sz="1200" b="1" dirty="0">
                <a:solidFill>
                  <a:srgbClr val="115076"/>
                </a:solidFill>
                <a:latin typeface="+mn-lt"/>
              </a:rPr>
              <a:t>III: </a:t>
            </a:r>
            <a:r>
              <a:rPr lang="es-ES_tradnl" sz="1200" dirty="0">
                <a:solidFill>
                  <a:srgbClr val="115076"/>
                </a:solidFill>
                <a:latin typeface="+mn-lt"/>
              </a:rPr>
              <a:t>…</a:t>
            </a:r>
            <a:r>
              <a:rPr lang="es-ES" sz="1200" kern="0" dirty="0">
                <a:solidFill>
                  <a:srgbClr val="002060"/>
                </a:solidFill>
                <a:ea typeface="Century Gothic"/>
                <a:cs typeface="Century Gothic"/>
                <a:sym typeface="Century Gothic"/>
              </a:rPr>
              <a:t>en países pobres o lugares donde hay una crisis humana. </a:t>
            </a:r>
            <a:r>
              <a:rPr lang="es-ES" sz="1200" kern="0" dirty="0" err="1">
                <a:solidFill>
                  <a:srgbClr val="002060"/>
                </a:solidFill>
                <a:latin typeface="Century Gothic" panose="020B0502020202020204" pitchFamily="34" charset="0"/>
                <a:ea typeface="Century Gothic"/>
                <a:cs typeface="Century Gothic"/>
                <a:sym typeface="Century Gothic"/>
              </a:rPr>
              <a:t>i</a:t>
            </a:r>
            <a:r>
              <a:rPr lang="es-ES" sz="1200" kern="0" dirty="0" err="1">
                <a:solidFill>
                  <a:srgbClr val="002060"/>
                </a:solidFill>
                <a:ea typeface="Century Gothic"/>
                <a:cs typeface="Century Gothic"/>
                <a:sym typeface="Century Gothic"/>
              </a:rPr>
              <a:t>Acepté</a:t>
            </a:r>
            <a:r>
              <a:rPr lang="es-ES" sz="1200" kern="0" dirty="0">
                <a:solidFill>
                  <a:srgbClr val="002060"/>
                </a:solidFill>
                <a:ea typeface="Century Gothic"/>
                <a:cs typeface="Century Gothic"/>
                <a:sym typeface="Century Gothic"/>
              </a:rPr>
              <a:t> enseguida!  Pasamos dos semanas especiales. ¡Qué aventura! Caminamos 100 </a:t>
            </a:r>
            <a:r>
              <a:rPr lang="es-ES" sz="1200" kern="0" dirty="0" err="1">
                <a:solidFill>
                  <a:srgbClr val="002060"/>
                </a:solidFill>
                <a:ea typeface="Century Gothic"/>
                <a:cs typeface="Century Gothic"/>
                <a:sym typeface="Century Gothic"/>
              </a:rPr>
              <a:t>kilometros</a:t>
            </a:r>
            <a:r>
              <a:rPr lang="es-ES" sz="1200" kern="0" dirty="0">
                <a:solidFill>
                  <a:srgbClr val="002060"/>
                </a:solidFill>
                <a:ea typeface="Century Gothic"/>
                <a:cs typeface="Century Gothic"/>
                <a:sym typeface="Century Gothic"/>
              </a:rPr>
              <a:t> a través de Asturias y Galicia hasta Santiago de Compostela.</a:t>
            </a:r>
            <a:r>
              <a:rPr lang="en-GB" sz="1200" b="1" kern="0" dirty="0" err="1">
                <a:solidFill>
                  <a:srgbClr val="002060"/>
                </a:solidFill>
                <a:latin typeface="+mn-lt"/>
                <a:ea typeface="Century Gothic"/>
                <a:cs typeface="Century Gothic"/>
                <a:sym typeface="Century Gothic"/>
              </a:rPr>
              <a:t>Yo</a:t>
            </a:r>
            <a:r>
              <a:rPr lang="en-GB" sz="1200" kern="0" dirty="0">
                <a:solidFill>
                  <a:srgbClr val="002060"/>
                </a:solidFill>
                <a:latin typeface="+mn-lt"/>
                <a:ea typeface="Century Gothic"/>
                <a:cs typeface="Century Gothic"/>
                <a:sym typeface="Century Gothic"/>
              </a:rPr>
              <a:t> </a:t>
            </a:r>
            <a:r>
              <a:rPr lang="es-ES_tradnl" sz="1200" b="1" dirty="0">
                <a:solidFill>
                  <a:srgbClr val="002060"/>
                </a:solidFill>
                <a:latin typeface="+mn-lt"/>
              </a:rPr>
              <a:t>.... </a:t>
            </a:r>
            <a:r>
              <a:rPr lang="es-ES_tradnl" sz="1200" b="0" i="1" dirty="0">
                <a:solidFill>
                  <a:srgbClr val="002060"/>
                </a:solidFill>
                <a:latin typeface="+mn-lt"/>
              </a:rPr>
              <a:t>[</a:t>
            </a:r>
            <a:r>
              <a:rPr lang="es-ES_tradnl" sz="1200" b="0" i="1" dirty="0" err="1">
                <a:solidFill>
                  <a:srgbClr val="002060"/>
                </a:solidFill>
                <a:latin typeface="+mn-lt"/>
              </a:rPr>
              <a:t>any</a:t>
            </a:r>
            <a:r>
              <a:rPr lang="es-ES_tradnl" sz="1200" b="0" i="1" baseline="0" dirty="0">
                <a:solidFill>
                  <a:srgbClr val="002060"/>
                </a:solidFill>
                <a:latin typeface="+mn-lt"/>
              </a:rPr>
              <a:t> </a:t>
            </a:r>
            <a:r>
              <a:rPr lang="es-ES_tradnl" sz="1200" b="0" i="1" baseline="0" dirty="0" err="1">
                <a:solidFill>
                  <a:srgbClr val="002060"/>
                </a:solidFill>
                <a:latin typeface="+mn-lt"/>
              </a:rPr>
              <a:t>verb</a:t>
            </a:r>
            <a:r>
              <a:rPr lang="es-ES_tradnl" sz="1200" b="0" i="1" baseline="0" dirty="0">
                <a:solidFill>
                  <a:srgbClr val="002060"/>
                </a:solidFill>
                <a:latin typeface="+mn-lt"/>
              </a:rPr>
              <a:t> in 1st </a:t>
            </a:r>
            <a:r>
              <a:rPr lang="es-ES_tradnl" sz="1200" b="0" i="1" baseline="0" dirty="0" err="1">
                <a:solidFill>
                  <a:srgbClr val="002060"/>
                </a:solidFill>
                <a:latin typeface="+mn-lt"/>
              </a:rPr>
              <a:t>person</a:t>
            </a:r>
            <a:r>
              <a:rPr lang="es-ES_tradnl" sz="1200" b="0" i="1" baseline="0" dirty="0">
                <a:solidFill>
                  <a:srgbClr val="002060"/>
                </a:solidFill>
                <a:latin typeface="+mn-lt"/>
              </a:rPr>
              <a:t> singular </a:t>
            </a:r>
            <a:r>
              <a:rPr lang="es-ES_tradnl" sz="1200" b="0" i="1" baseline="0" dirty="0" err="1">
                <a:solidFill>
                  <a:srgbClr val="002060"/>
                </a:solidFill>
                <a:latin typeface="+mn-lt"/>
              </a:rPr>
              <a:t>preterite</a:t>
            </a:r>
            <a:r>
              <a:rPr lang="es-ES_tradnl" sz="1200" b="0" i="1" baseline="0" dirty="0">
                <a:solidFill>
                  <a:srgbClr val="002060"/>
                </a:solidFill>
                <a:latin typeface="+mn-lt"/>
              </a:rPr>
              <a:t>]</a:t>
            </a:r>
          </a:p>
          <a:p>
            <a:pPr lvl="0">
              <a:lnSpc>
                <a:spcPct val="120000"/>
              </a:lnSpc>
              <a:buClr>
                <a:srgbClr val="000000"/>
              </a:buClr>
              <a:defRPr/>
            </a:pPr>
            <a:endParaRPr lang="es-ES_tradnl" sz="1200" b="1"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IV: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llevé todas mis cosas en una bolsa grande. Me acuerdo que un día caminamos veinte kilómetros a un </a:t>
            </a:r>
            <a:r>
              <a:rPr lang="es-ES" sz="1200" b="1" kern="0" dirty="0">
                <a:solidFill>
                  <a:srgbClr val="002060"/>
                </a:solidFill>
                <a:ea typeface="Century Gothic"/>
                <a:cs typeface="Century Gothic"/>
                <a:sym typeface="Century Gothic"/>
              </a:rPr>
              <a:t>pueblo</a:t>
            </a:r>
            <a:r>
              <a:rPr lang="es-ES" sz="1200" kern="0" dirty="0">
                <a:solidFill>
                  <a:srgbClr val="002060"/>
                </a:solidFill>
                <a:ea typeface="Century Gothic"/>
                <a:cs typeface="Century Gothic"/>
                <a:sym typeface="Century Gothic"/>
              </a:rPr>
              <a:t> </a:t>
            </a:r>
            <a:r>
              <a:rPr lang="es-ES_tradnl" sz="1200" b="0" dirty="0">
                <a:solidFill>
                  <a:srgbClr val="002060"/>
                </a:solidFill>
                <a:latin typeface="+mn-lt"/>
              </a:rPr>
              <a:t>… </a:t>
            </a:r>
            <a:r>
              <a:rPr lang="es-ES_tradnl" sz="1200" b="0" i="1" dirty="0">
                <a:solidFill>
                  <a:srgbClr val="002060"/>
                </a:solidFill>
                <a:latin typeface="+mn-lt"/>
              </a:rPr>
              <a:t>[</a:t>
            </a:r>
            <a:r>
              <a:rPr lang="es-ES_tradnl" sz="1200" b="0" i="1" dirty="0" err="1">
                <a:solidFill>
                  <a:srgbClr val="002060"/>
                </a:solidFill>
                <a:latin typeface="+mn-lt"/>
              </a:rPr>
              <a:t>an</a:t>
            </a:r>
            <a:r>
              <a:rPr lang="es-ES_tradnl" sz="1200" b="0" i="1" dirty="0">
                <a:solidFill>
                  <a:srgbClr val="002060"/>
                </a:solidFill>
                <a:latin typeface="+mn-lt"/>
              </a:rPr>
              <a:t> </a:t>
            </a:r>
            <a:r>
              <a:rPr lang="es-ES_tradnl" sz="1200" b="0" i="1" dirty="0" err="1">
                <a:solidFill>
                  <a:srgbClr val="002060"/>
                </a:solidFill>
                <a:latin typeface="+mn-lt"/>
              </a:rPr>
              <a:t>appropriate</a:t>
            </a:r>
            <a:r>
              <a:rPr lang="es-ES_tradnl" sz="1200" b="0" i="1" dirty="0">
                <a:solidFill>
                  <a:srgbClr val="002060"/>
                </a:solidFill>
                <a:latin typeface="+mn-lt"/>
              </a:rPr>
              <a:t> </a:t>
            </a:r>
            <a:r>
              <a:rPr lang="es-ES_tradnl" sz="1200" b="0" i="1" dirty="0" err="1">
                <a:solidFill>
                  <a:srgbClr val="002060"/>
                </a:solidFill>
                <a:latin typeface="+mn-lt"/>
              </a:rPr>
              <a:t>adjective</a:t>
            </a:r>
            <a:r>
              <a:rPr lang="es-ES_tradnl" sz="1200" b="0" i="1" dirty="0">
                <a:solidFill>
                  <a:srgbClr val="002060"/>
                </a:solidFill>
                <a:latin typeface="+mn-lt"/>
              </a:rPr>
              <a:t>, que se llama +</a:t>
            </a:r>
            <a:r>
              <a:rPr lang="es-ES_tradnl" sz="1200" b="0" i="1" dirty="0" err="1">
                <a:solidFill>
                  <a:srgbClr val="002060"/>
                </a:solidFill>
                <a:latin typeface="+mn-lt"/>
              </a:rPr>
              <a:t>name</a:t>
            </a:r>
            <a:r>
              <a:rPr lang="es-ES_tradnl" sz="1200" b="0" i="1" dirty="0">
                <a:solidFill>
                  <a:srgbClr val="002060"/>
                </a:solidFill>
                <a:latin typeface="+mn-lt"/>
              </a:rPr>
              <a:t>, cerca de, en las </a:t>
            </a:r>
            <a:r>
              <a:rPr lang="es-ES_tradnl" sz="1200" b="0" i="1" dirty="0" err="1">
                <a:solidFill>
                  <a:srgbClr val="002060"/>
                </a:solidFill>
                <a:latin typeface="+mn-lt"/>
              </a:rPr>
              <a:t>moñtanas</a:t>
            </a:r>
            <a:r>
              <a:rPr lang="es-ES_tradnl" sz="1200" b="0" i="1" dirty="0">
                <a:solidFill>
                  <a:srgbClr val="002060"/>
                </a:solidFill>
                <a:latin typeface="+mn-lt"/>
              </a:rPr>
              <a:t> , </a:t>
            </a:r>
            <a:r>
              <a:rPr lang="es-ES_tradnl" sz="1200" b="0" i="1" dirty="0" err="1">
                <a:solidFill>
                  <a:srgbClr val="002060"/>
                </a:solidFill>
                <a:latin typeface="+mn-lt"/>
              </a:rPr>
              <a:t>adjective</a:t>
            </a:r>
            <a:r>
              <a:rPr lang="es-ES_tradnl" sz="1200" b="0" i="1" dirty="0">
                <a:solidFill>
                  <a:srgbClr val="002060"/>
                </a:solidFill>
                <a:latin typeface="+mn-lt"/>
              </a:rPr>
              <a:t> </a:t>
            </a:r>
            <a:r>
              <a:rPr lang="es-ES_tradnl" sz="1200" b="0" i="1" dirty="0" err="1">
                <a:solidFill>
                  <a:srgbClr val="002060"/>
                </a:solidFill>
                <a:latin typeface="+mn-lt"/>
              </a:rPr>
              <a:t>e.g</a:t>
            </a:r>
            <a:r>
              <a:rPr lang="es-ES_tradnl" sz="1200" b="0" i="1" dirty="0">
                <a:solidFill>
                  <a:srgbClr val="002060"/>
                </a:solidFill>
                <a:latin typeface="+mn-lt"/>
              </a:rPr>
              <a:t>., precioso, bonito, pequeño</a:t>
            </a:r>
            <a:r>
              <a:rPr lang="es-ES_tradnl" sz="1200" b="0" i="1" baseline="0" dirty="0">
                <a:solidFill>
                  <a:srgbClr val="002060"/>
                </a:solidFill>
                <a:latin typeface="+mn-lt"/>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lang="es-ES_tradnl" sz="1200" b="0"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V: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precioso donde saqué fotos. Allí </a:t>
            </a:r>
            <a:r>
              <a:rPr lang="es-ES" sz="1200" b="1" kern="0" dirty="0">
                <a:solidFill>
                  <a:srgbClr val="002060"/>
                </a:solidFill>
                <a:ea typeface="Century Gothic"/>
                <a:cs typeface="Century Gothic"/>
                <a:sym typeface="Century Gothic"/>
              </a:rPr>
              <a:t>encontramos</a:t>
            </a:r>
            <a:r>
              <a:rPr lang="es-ES" sz="1200" kern="0" dirty="0">
                <a:solidFill>
                  <a:srgbClr val="002060"/>
                </a:solidFill>
                <a:ea typeface="Century Gothic"/>
                <a:cs typeface="Century Gothic"/>
                <a:sym typeface="Century Gothic"/>
              </a:rPr>
              <a:t> </a:t>
            </a:r>
            <a:r>
              <a:rPr lang="es-ES_tradnl" sz="1200" b="1" dirty="0">
                <a:solidFill>
                  <a:srgbClr val="002060"/>
                </a:solidFill>
                <a:latin typeface="+mn-lt"/>
              </a:rPr>
              <a:t>… </a:t>
            </a:r>
            <a:r>
              <a:rPr lang="es-ES_tradnl" sz="1200" b="0" i="1" dirty="0">
                <a:solidFill>
                  <a:srgbClr val="002060"/>
                </a:solidFill>
                <a:latin typeface="+mn-lt"/>
              </a:rPr>
              <a:t>[</a:t>
            </a:r>
            <a:r>
              <a:rPr lang="es-ES_tradnl" sz="1200" i="1" dirty="0" err="1">
                <a:solidFill>
                  <a:srgbClr val="115076"/>
                </a:solidFill>
                <a:latin typeface="+mn-lt"/>
              </a:rPr>
              <a:t>any</a:t>
            </a:r>
            <a:r>
              <a:rPr lang="es-ES_tradnl" sz="1200" i="1" dirty="0">
                <a:solidFill>
                  <a:srgbClr val="115076"/>
                </a:solidFill>
                <a:latin typeface="+mn-lt"/>
              </a:rPr>
              <a:t> </a:t>
            </a:r>
            <a:r>
              <a:rPr lang="es-ES_tradnl" sz="1200" i="1" dirty="0" err="1">
                <a:solidFill>
                  <a:srgbClr val="115076"/>
                </a:solidFill>
                <a:latin typeface="+mn-lt"/>
              </a:rPr>
              <a:t>noun</a:t>
            </a:r>
            <a:r>
              <a:rPr lang="es-ES_tradnl" sz="1200" i="1" dirty="0">
                <a:solidFill>
                  <a:srgbClr val="115076"/>
                </a:solidFill>
                <a:latin typeface="+mn-lt"/>
              </a:rPr>
              <a:t> </a:t>
            </a:r>
            <a:r>
              <a:rPr lang="es-ES_tradnl" sz="1200" i="1" baseline="0" dirty="0" err="1">
                <a:solidFill>
                  <a:srgbClr val="115076"/>
                </a:solidFill>
                <a:latin typeface="+mn-lt"/>
              </a:rPr>
              <a:t>that</a:t>
            </a:r>
            <a:r>
              <a:rPr lang="es-ES_tradnl" sz="1200" i="1" baseline="0" dirty="0">
                <a:solidFill>
                  <a:srgbClr val="115076"/>
                </a:solidFill>
                <a:latin typeface="+mn-lt"/>
              </a:rPr>
              <a:t> </a:t>
            </a:r>
            <a:r>
              <a:rPr lang="es-ES_tradnl" sz="1200" i="1" baseline="0" dirty="0" err="1">
                <a:solidFill>
                  <a:srgbClr val="115076"/>
                </a:solidFill>
                <a:latin typeface="+mn-lt"/>
              </a:rPr>
              <a:t>works</a:t>
            </a:r>
            <a:r>
              <a:rPr lang="es-ES_tradnl" sz="1200" i="1" baseline="0" dirty="0">
                <a:solidFill>
                  <a:srgbClr val="115076"/>
                </a:solidFill>
                <a:latin typeface="+mn-lt"/>
              </a:rPr>
              <a:t> in </a:t>
            </a:r>
            <a:r>
              <a:rPr lang="es-ES_tradnl" sz="1200" i="1" baseline="0" dirty="0" err="1">
                <a:solidFill>
                  <a:srgbClr val="115076"/>
                </a:solidFill>
                <a:latin typeface="+mn-lt"/>
              </a:rPr>
              <a:t>context</a:t>
            </a:r>
            <a:r>
              <a:rPr lang="es-ES_tradnl" sz="1200" i="1" baseline="0" dirty="0">
                <a:solidFill>
                  <a:srgbClr val="115076"/>
                </a:solidFill>
                <a:latin typeface="+mn-lt"/>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lang="es-ES_tradnl" sz="1200" b="1"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VI: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un hostal muy sencillo para pasar la noche. Cenamos con una familia de Alemania y yo jugué al fútbol con su hijo, Markus. El día siguiente hizo mal tiempo. </a:t>
            </a:r>
            <a:r>
              <a:rPr lang="es-ES" sz="1200" kern="0" dirty="0" err="1">
                <a:solidFill>
                  <a:srgbClr val="002060"/>
                </a:solidFill>
                <a:latin typeface="Century Gothic" panose="020B0502020202020204" pitchFamily="34" charset="0"/>
                <a:ea typeface="Century Gothic"/>
                <a:cs typeface="Century Gothic"/>
                <a:sym typeface="Century Gothic"/>
              </a:rPr>
              <a:t>i</a:t>
            </a:r>
            <a:r>
              <a:rPr lang="es-ES" sz="1200" kern="0" dirty="0" err="1">
                <a:solidFill>
                  <a:srgbClr val="002060"/>
                </a:solidFill>
                <a:ea typeface="Century Gothic"/>
                <a:cs typeface="Century Gothic"/>
                <a:sym typeface="Century Gothic"/>
              </a:rPr>
              <a:t>No</a:t>
            </a:r>
            <a:r>
              <a:rPr lang="es-ES" sz="1200" kern="0" dirty="0">
                <a:solidFill>
                  <a:srgbClr val="002060"/>
                </a:solidFill>
                <a:ea typeface="Century Gothic"/>
                <a:cs typeface="Century Gothic"/>
                <a:sym typeface="Century Gothic"/>
              </a:rPr>
              <a:t> sé cómo soporté la lluvia! </a:t>
            </a:r>
            <a:r>
              <a:rPr lang="es-ES" sz="1200" b="1" kern="0" dirty="0">
                <a:solidFill>
                  <a:srgbClr val="002060"/>
                </a:solidFill>
                <a:ea typeface="Century Gothic"/>
                <a:cs typeface="Century Gothic"/>
                <a:sym typeface="Century Gothic"/>
              </a:rPr>
              <a:t>Llegué</a:t>
            </a:r>
            <a:r>
              <a:rPr lang="es-ES" sz="1200" kern="0" dirty="0">
                <a:solidFill>
                  <a:srgbClr val="002060"/>
                </a:solidFill>
                <a:ea typeface="Century Gothic"/>
                <a:cs typeface="Century Gothic"/>
                <a:sym typeface="Century Gothic"/>
              </a:rPr>
              <a:t> </a:t>
            </a:r>
            <a:r>
              <a:rPr lang="en-GB" sz="1200" kern="0" dirty="0">
                <a:solidFill>
                  <a:srgbClr val="002060"/>
                </a:solidFill>
                <a:latin typeface="+mn-lt"/>
                <a:ea typeface="Century Gothic"/>
                <a:cs typeface="Century Gothic"/>
                <a:sym typeface="Century Gothic"/>
              </a:rPr>
              <a:t>…  </a:t>
            </a:r>
            <a:r>
              <a:rPr lang="en-GB" sz="1200" i="1" kern="0" dirty="0">
                <a:solidFill>
                  <a:srgbClr val="002060"/>
                </a:solidFill>
                <a:latin typeface="+mn-lt"/>
                <a:ea typeface="Century Gothic"/>
                <a:cs typeface="Century Gothic"/>
                <a:sym typeface="Century Gothic"/>
              </a:rPr>
              <a:t>[adverb or time</a:t>
            </a:r>
            <a:r>
              <a:rPr lang="en-GB" sz="1200" i="1" kern="0" baseline="0" dirty="0">
                <a:solidFill>
                  <a:srgbClr val="002060"/>
                </a:solidFill>
                <a:latin typeface="+mn-lt"/>
                <a:ea typeface="Century Gothic"/>
                <a:cs typeface="Century Gothic"/>
                <a:sym typeface="Century Gothic"/>
              </a:rPr>
              <a:t> marker</a:t>
            </a:r>
            <a:r>
              <a:rPr lang="en-GB" sz="1200" i="1" kern="0" dirty="0">
                <a:solidFill>
                  <a:srgbClr val="002060"/>
                </a:solidFill>
                <a:latin typeface="+mn-lt"/>
                <a:ea typeface="Century Gothic"/>
                <a:cs typeface="Century Gothic"/>
                <a:sym typeface="Century Gothic"/>
              </a:rPr>
              <a:t> e.g. </a:t>
            </a:r>
            <a:r>
              <a:rPr lang="en-GB" sz="1200" i="1" kern="0" dirty="0" err="1">
                <a:solidFill>
                  <a:srgbClr val="002060"/>
                </a:solidFill>
                <a:latin typeface="+mn-lt"/>
                <a:ea typeface="Century Gothic"/>
                <a:cs typeface="Century Gothic"/>
                <a:sym typeface="Century Gothic"/>
              </a:rPr>
              <a:t>temprano</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tarde</a:t>
            </a:r>
            <a:r>
              <a:rPr lang="en-GB" sz="1200" i="1" kern="0" dirty="0">
                <a:solidFill>
                  <a:srgbClr val="002060"/>
                </a:solidFill>
                <a:latin typeface="+mn-lt"/>
                <a:ea typeface="Century Gothic"/>
                <a:cs typeface="Century Gothic"/>
                <a:sym typeface="Century Gothic"/>
              </a:rPr>
              <a:t>, por la </a:t>
            </a:r>
            <a:r>
              <a:rPr lang="en-GB" sz="1200" i="1" kern="0" dirty="0" err="1">
                <a:solidFill>
                  <a:srgbClr val="002060"/>
                </a:solidFill>
                <a:latin typeface="+mn-lt"/>
                <a:ea typeface="Century Gothic"/>
                <a:cs typeface="Century Gothic"/>
                <a:sym typeface="Century Gothic"/>
              </a:rPr>
              <a:t>tarde</a:t>
            </a:r>
            <a:r>
              <a:rPr lang="en-GB" sz="1200" i="1" kern="0" dirty="0">
                <a:solidFill>
                  <a:srgbClr val="002060"/>
                </a:solidFill>
                <a:latin typeface="+mn-lt"/>
                <a:ea typeface="Century Gothic"/>
                <a:cs typeface="Century Gothic"/>
                <a:sym typeface="Century Gothic"/>
              </a:rPr>
              <a:t>;</a:t>
            </a:r>
            <a:r>
              <a:rPr lang="en-GB" sz="1200" i="1" kern="0" baseline="0" dirty="0">
                <a:solidFill>
                  <a:srgbClr val="002060"/>
                </a:solidFill>
                <a:latin typeface="+mn-lt"/>
                <a:ea typeface="Century Gothic"/>
                <a:cs typeface="Century Gothic"/>
                <a:sym typeface="Century Gothic"/>
              </a:rPr>
              <a:t> preposition ‘a’ + place; time phrase e.g. a las </a:t>
            </a:r>
            <a:r>
              <a:rPr lang="en-GB" sz="1200" i="1" kern="0" baseline="0" dirty="0" err="1">
                <a:solidFill>
                  <a:srgbClr val="002060"/>
                </a:solidFill>
                <a:latin typeface="+mn-lt"/>
                <a:ea typeface="Century Gothic"/>
                <a:cs typeface="Century Gothic"/>
                <a:sym typeface="Century Gothic"/>
              </a:rPr>
              <a:t>ocho</a:t>
            </a:r>
            <a:r>
              <a:rPr lang="en-GB" sz="1200" i="1" kern="0" dirty="0">
                <a:solidFill>
                  <a:srgbClr val="002060"/>
                </a:solidFill>
                <a:latin typeface="+mn-lt"/>
                <a:ea typeface="Century Gothic"/>
                <a:cs typeface="Century Gothic"/>
                <a:sym typeface="Century Gothic"/>
              </a:rPr>
              <a:t>]</a:t>
            </a:r>
          </a:p>
          <a:p>
            <a:pPr algn="l">
              <a:lnSpc>
                <a:spcPct val="120000"/>
              </a:lnSpc>
            </a:pPr>
            <a:endParaRPr lang="en-GB" sz="1200" i="1" kern="0" dirty="0">
              <a:solidFill>
                <a:srgbClr val="002060"/>
              </a:solidFill>
              <a:latin typeface="+mn-lt"/>
              <a:ea typeface="Century Gothic"/>
              <a:cs typeface="Century Gothic"/>
              <a:sym typeface="Century Gothic"/>
            </a:endParaRPr>
          </a:p>
          <a:p>
            <a:pPr algn="l">
              <a:lnSpc>
                <a:spcPct val="120000"/>
              </a:lnSpc>
            </a:pPr>
            <a:r>
              <a:rPr lang="en-GB" sz="1200" b="1" kern="0" dirty="0">
                <a:solidFill>
                  <a:srgbClr val="002060"/>
                </a:solidFill>
                <a:latin typeface="+mn-lt"/>
                <a:ea typeface="Century Gothic"/>
                <a:cs typeface="Century Gothic"/>
                <a:sym typeface="Century Gothic"/>
              </a:rPr>
              <a:t>VII: </a:t>
            </a:r>
            <a:r>
              <a:rPr lang="es-ES" sz="1200" kern="0" dirty="0">
                <a:solidFill>
                  <a:srgbClr val="002060"/>
                </a:solidFill>
                <a:ea typeface="Century Gothic"/>
                <a:cs typeface="Century Gothic"/>
                <a:sym typeface="Century Gothic"/>
              </a:rPr>
              <a:t>al próximo hostal con agua en los zapatos y eché de menos a la familia. Sin embargo, con el apoyo de mi tío, </a:t>
            </a:r>
            <a:r>
              <a:rPr lang="es-ES" sz="1200" b="1" kern="0" dirty="0">
                <a:solidFill>
                  <a:srgbClr val="002060"/>
                </a:solidFill>
                <a:ea typeface="Century Gothic"/>
                <a:cs typeface="Century Gothic"/>
                <a:sym typeface="Century Gothic"/>
              </a:rPr>
              <a:t>logré</a:t>
            </a:r>
            <a:r>
              <a:rPr lang="es-ES" sz="1200" b="0" kern="0" dirty="0">
                <a:solidFill>
                  <a:srgbClr val="002060"/>
                </a:solidFill>
                <a:ea typeface="Century Gothic"/>
                <a:cs typeface="Century Gothic"/>
                <a:sym typeface="Century Gothic"/>
              </a:rPr>
              <a:t>…</a:t>
            </a:r>
            <a:r>
              <a:rPr lang="es-ES" sz="1200" kern="0" dirty="0">
                <a:solidFill>
                  <a:srgbClr val="002060"/>
                </a:solidFill>
                <a:ea typeface="Century Gothic"/>
                <a:cs typeface="Century Gothic"/>
                <a:sym typeface="Century Gothic"/>
              </a:rPr>
              <a:t> [</a:t>
            </a:r>
            <a:r>
              <a:rPr lang="es-ES" sz="1200" i="1" kern="0" dirty="0" err="1">
                <a:solidFill>
                  <a:srgbClr val="002060"/>
                </a:solidFill>
                <a:ea typeface="Century Gothic"/>
                <a:cs typeface="Century Gothic"/>
                <a:sym typeface="Century Gothic"/>
              </a:rPr>
              <a:t>any</a:t>
            </a:r>
            <a:r>
              <a:rPr lang="es-ES" sz="1200" i="1" kern="0" dirty="0">
                <a:solidFill>
                  <a:srgbClr val="002060"/>
                </a:solidFill>
                <a:ea typeface="Century Gothic"/>
                <a:cs typeface="Century Gothic"/>
                <a:sym typeface="Century Gothic"/>
              </a:rPr>
              <a:t> </a:t>
            </a:r>
            <a:r>
              <a:rPr lang="es-ES" sz="1200" i="1" kern="0" dirty="0" err="1">
                <a:solidFill>
                  <a:srgbClr val="002060"/>
                </a:solidFill>
                <a:ea typeface="Century Gothic"/>
                <a:cs typeface="Century Gothic"/>
                <a:sym typeface="Century Gothic"/>
              </a:rPr>
              <a:t>infinitive</a:t>
            </a:r>
            <a:r>
              <a:rPr lang="es-ES" sz="1200" kern="0" dirty="0">
                <a:solidFill>
                  <a:srgbClr val="002060"/>
                </a:solidFill>
                <a:ea typeface="Century Gothic"/>
                <a:cs typeface="Century Gothic"/>
                <a:sym typeface="Century Gothic"/>
              </a:rPr>
              <a:t>]</a:t>
            </a:r>
          </a:p>
          <a:p>
            <a:pPr algn="l">
              <a:lnSpc>
                <a:spcPct val="120000"/>
              </a:lnSpc>
            </a:pPr>
            <a:endParaRPr lang="es-ES" sz="1200" kern="0" dirty="0">
              <a:solidFill>
                <a:srgbClr val="002060"/>
              </a:solidFill>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 sz="1200" b="1" kern="0" dirty="0">
                <a:solidFill>
                  <a:srgbClr val="002060"/>
                </a:solidFill>
                <a:ea typeface="Century Gothic"/>
                <a:cs typeface="Century Gothic"/>
                <a:sym typeface="Century Gothic"/>
              </a:rPr>
              <a:t>VIII: </a:t>
            </a:r>
            <a:r>
              <a:rPr lang="es-ES" sz="1200" kern="0" dirty="0">
                <a:solidFill>
                  <a:srgbClr val="002060"/>
                </a:solidFill>
                <a:ea typeface="Century Gothic"/>
                <a:cs typeface="Century Gothic"/>
                <a:sym typeface="Century Gothic"/>
              </a:rPr>
              <a:t>terminar el camino dos días después.  </a:t>
            </a:r>
          </a:p>
          <a:p>
            <a:pPr algn="l">
              <a:lnSpc>
                <a:spcPct val="120000"/>
              </a:lnSpc>
            </a:pP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 of unknown words/cognates </a:t>
            </a:r>
            <a:r>
              <a:rPr lang="en-GB" b="1" baseline="0" dirty="0">
                <a:latin typeface="+mn-lt"/>
              </a:rPr>
              <a:t>(1 is the most frequent word in Spanish): </a:t>
            </a:r>
            <a:endParaRPr lang="en-GB" sz="1200" b="0" kern="0" baseline="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latin typeface="+mn-lt"/>
                <a:sym typeface="Century Gothic"/>
              </a:rPr>
              <a:t>recaudar</a:t>
            </a:r>
            <a:r>
              <a:rPr lang="en-GB" sz="1200" b="0" kern="0" baseline="0" dirty="0">
                <a:solidFill>
                  <a:srgbClr val="002060"/>
                </a:solidFill>
                <a:latin typeface="+mn-lt"/>
                <a:sym typeface="Century Gothic"/>
              </a:rPr>
              <a:t> [&gt;5000], crisis [871], </a:t>
            </a:r>
            <a:r>
              <a:rPr lang="en-GB" sz="1200" b="0" kern="0" baseline="0" dirty="0" err="1">
                <a:solidFill>
                  <a:srgbClr val="002060"/>
                </a:solidFill>
                <a:latin typeface="+mn-lt"/>
                <a:sym typeface="Century Gothic"/>
              </a:rPr>
              <a:t>enseguida</a:t>
            </a:r>
            <a:r>
              <a:rPr lang="en-GB" sz="1200" b="0" kern="0" baseline="0" dirty="0">
                <a:solidFill>
                  <a:srgbClr val="002060"/>
                </a:solidFill>
                <a:latin typeface="+mn-lt"/>
                <a:sym typeface="Century Gothic"/>
              </a:rPr>
              <a:t> [1070], </a:t>
            </a:r>
            <a:r>
              <a:rPr lang="en-GB" sz="1200" b="0" kern="0" baseline="0" dirty="0" err="1">
                <a:solidFill>
                  <a:srgbClr val="002060"/>
                </a:solidFill>
                <a:latin typeface="+mn-lt"/>
                <a:sym typeface="Century Gothic"/>
              </a:rPr>
              <a:t>sencillo</a:t>
            </a:r>
            <a:r>
              <a:rPr lang="en-GB" sz="1200" b="0" kern="0" baseline="0" dirty="0">
                <a:solidFill>
                  <a:srgbClr val="002060"/>
                </a:solidFill>
                <a:latin typeface="+mn-lt"/>
                <a:sym typeface="Century Gothic"/>
              </a:rPr>
              <a:t> [1084]</a:t>
            </a:r>
            <a:r>
              <a:rPr lang="en-GB" sz="1200" b="0" kern="1200" baseline="0" dirty="0">
                <a:solidFill>
                  <a:schemeClr val="tx1"/>
                </a:solidFill>
                <a:latin typeface="+mn-lt"/>
                <a:sym typeface="Century Gothic"/>
              </a:rPr>
              <a:t>,</a:t>
            </a:r>
            <a:r>
              <a:rPr lang="en-GB" sz="1200" b="1" kern="1200" baseline="0" dirty="0">
                <a:solidFill>
                  <a:schemeClr val="tx1"/>
                </a:solidFill>
                <a:latin typeface="+mn-lt"/>
                <a:sym typeface="Century Gothic"/>
              </a:rPr>
              <a:t> </a:t>
            </a:r>
            <a:r>
              <a:rPr lang="en-GB" sz="1200" kern="0" dirty="0" err="1">
                <a:solidFill>
                  <a:srgbClr val="002060"/>
                </a:solidFill>
                <a:latin typeface="+mn-lt"/>
                <a:sym typeface="Century Gothic"/>
              </a:rPr>
              <a:t>hostal</a:t>
            </a:r>
            <a:r>
              <a:rPr lang="en-GB" sz="1200" kern="0" dirty="0">
                <a:solidFill>
                  <a:srgbClr val="002060"/>
                </a:solidFill>
                <a:latin typeface="+mn-lt"/>
                <a:sym typeface="Century Gothic"/>
              </a:rPr>
              <a:t> [&gt;5000]</a:t>
            </a:r>
            <a:r>
              <a:rPr lang="en-GB" sz="1200" b="0" kern="1200" dirty="0">
                <a:solidFill>
                  <a:schemeClr val="tx1"/>
                </a:solidFill>
                <a:latin typeface="+mn-lt"/>
                <a:sym typeface="Century Gothic"/>
              </a:rPr>
              <a:t>;</a:t>
            </a:r>
            <a:r>
              <a:rPr lang="en-GB" sz="1200" b="0" kern="1200" baseline="0" dirty="0">
                <a:solidFill>
                  <a:schemeClr val="tx1"/>
                </a:solidFill>
                <a:latin typeface="+mn-lt"/>
                <a:sym typeface="Century Gothic"/>
              </a:rPr>
              <a:t> </a:t>
            </a: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a:t>
            </a: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2060"/>
              </a:solidFill>
              <a:latin typeface="+mn-lt"/>
              <a:sym typeface="Century Gothic"/>
            </a:endParaRPr>
          </a:p>
        </p:txBody>
      </p:sp>
      <p:sp>
        <p:nvSpPr>
          <p:cNvPr id="4" name="Slide Number Placeholder 3"/>
          <p:cNvSpPr>
            <a:spLocks noGrp="1"/>
          </p:cNvSpPr>
          <p:nvPr>
            <p:ph type="sldNum" sz="quarter" idx="10"/>
          </p:nvPr>
        </p:nvSpPr>
        <p:spPr/>
        <p:txBody>
          <a:bodyPr/>
          <a:lstStyle/>
          <a:p>
            <a:fld id="{E93EA887-9D3A-0842-88A4-9B47F35462CE}" type="slidenum">
              <a:rPr lang="en-US" smtClean="0"/>
              <a:t>10</a:t>
            </a:fld>
            <a:endParaRPr lang="en-US"/>
          </a:p>
        </p:txBody>
      </p:sp>
    </p:spTree>
    <p:extLst>
      <p:ext uri="{BB962C8B-B14F-4D97-AF65-F5344CB8AC3E}">
        <p14:creationId xmlns:p14="http://schemas.microsoft.com/office/powerpoint/2010/main" val="3568830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a:t>
            </a:r>
            <a:r>
              <a:rPr lang="en-GB" b="1" baseline="0" noProof="0" dirty="0"/>
              <a:t> </a:t>
            </a:r>
            <a:r>
              <a:rPr lang="en-GB" baseline="0" dirty="0"/>
              <a:t>to practise written production of the relevant verb endings (-é, -</a:t>
            </a:r>
            <a:r>
              <a:rPr lang="en-GB" baseline="0" dirty="0" err="1"/>
              <a:t>amos</a:t>
            </a:r>
            <a:r>
              <a:rPr lang="en-GB" baseline="0" dirty="0"/>
              <a:t>) and vocabulary</a:t>
            </a:r>
          </a:p>
          <a:p>
            <a:endParaRPr lang="en-GB" noProof="0" dirty="0"/>
          </a:p>
          <a:p>
            <a:pPr marL="0" indent="0">
              <a:buNone/>
            </a:pPr>
            <a:r>
              <a:rPr lang="en-GB" b="1" noProof="0" dirty="0"/>
              <a:t>Procedure: </a:t>
            </a:r>
          </a:p>
          <a:p>
            <a:pPr marL="228600" indent="-228600">
              <a:buAutoNum type="arabicPeriod"/>
            </a:pPr>
            <a:r>
              <a:rPr lang="en-GB" b="0" baseline="0" noProof="0" dirty="0"/>
              <a:t>Display the gapped text.</a:t>
            </a:r>
          </a:p>
          <a:p>
            <a:pPr marL="228600" indent="-228600">
              <a:buAutoNum type="arabicPeriod"/>
            </a:pPr>
            <a:r>
              <a:rPr lang="en-GB" b="0" baseline="0" noProof="0" dirty="0"/>
              <a:t>Students write the missing words (they need not copy the text). It is enough just to write, e.g., 1. </a:t>
            </a:r>
            <a:r>
              <a:rPr lang="en-GB" b="0" baseline="0" noProof="0" dirty="0" err="1"/>
              <a:t>Caminamos</a:t>
            </a:r>
            <a:r>
              <a:rPr lang="en-GB" b="0" baseline="0" noProof="0" dirty="0"/>
              <a:t>.</a:t>
            </a:r>
          </a:p>
          <a:p>
            <a:pPr marL="228600" indent="-228600">
              <a:buAutoNum type="arabicPeriod"/>
            </a:pPr>
            <a:r>
              <a:rPr lang="en-GB" b="0" baseline="0" noProof="0" dirty="0"/>
              <a:t>Click to reveal each missing set of words.</a:t>
            </a:r>
            <a:endParaRPr lang="en-GB" b="0" noProof="0" dirty="0"/>
          </a:p>
          <a:p>
            <a:pPr marL="0" indent="0">
              <a:buNone/>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 of unknown words/cognates </a:t>
            </a:r>
            <a:r>
              <a:rPr lang="en-GB" b="1" baseline="0" dirty="0">
                <a:latin typeface="+mn-lt"/>
              </a:rPr>
              <a:t>(1 is the most frequent word in Spanish): </a:t>
            </a:r>
            <a:endParaRPr lang="en-GB" sz="1200" b="0" kern="0" baseline="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latin typeface="+mn-lt"/>
                <a:sym typeface="Century Gothic"/>
              </a:rPr>
              <a:t>recaudar</a:t>
            </a:r>
            <a:r>
              <a:rPr lang="en-GB" sz="1200" b="0" kern="0" baseline="0" dirty="0">
                <a:solidFill>
                  <a:srgbClr val="002060"/>
                </a:solidFill>
                <a:latin typeface="+mn-lt"/>
                <a:sym typeface="Century Gothic"/>
              </a:rPr>
              <a:t> [&gt;5000], crisis [871], </a:t>
            </a:r>
            <a:r>
              <a:rPr lang="en-GB" sz="1200" b="0" kern="0" baseline="0" dirty="0" err="1">
                <a:solidFill>
                  <a:srgbClr val="002060"/>
                </a:solidFill>
                <a:latin typeface="+mn-lt"/>
                <a:sym typeface="Century Gothic"/>
              </a:rPr>
              <a:t>enseguida</a:t>
            </a:r>
            <a:r>
              <a:rPr lang="en-GB" sz="1200" b="0" kern="0" baseline="0" dirty="0">
                <a:solidFill>
                  <a:srgbClr val="002060"/>
                </a:solidFill>
                <a:latin typeface="+mn-lt"/>
                <a:sym typeface="Century Gothic"/>
              </a:rPr>
              <a:t> [1070], </a:t>
            </a:r>
            <a:r>
              <a:rPr lang="en-GB" sz="1200" b="0" kern="0" baseline="0" dirty="0" err="1">
                <a:solidFill>
                  <a:srgbClr val="002060"/>
                </a:solidFill>
                <a:latin typeface="+mn-lt"/>
                <a:sym typeface="Century Gothic"/>
              </a:rPr>
              <a:t>sencillo</a:t>
            </a:r>
            <a:r>
              <a:rPr lang="en-GB" sz="1200" b="0" kern="0" baseline="0" dirty="0">
                <a:solidFill>
                  <a:srgbClr val="002060"/>
                </a:solidFill>
                <a:latin typeface="+mn-lt"/>
                <a:sym typeface="Century Gothic"/>
              </a:rPr>
              <a:t> [1084]</a:t>
            </a:r>
            <a:r>
              <a:rPr lang="en-GB" sz="1200" b="0" kern="1200" baseline="0" dirty="0">
                <a:solidFill>
                  <a:schemeClr val="tx1"/>
                </a:solidFill>
                <a:latin typeface="+mn-lt"/>
                <a:sym typeface="Century Gothic"/>
              </a:rPr>
              <a:t>,</a:t>
            </a:r>
            <a:r>
              <a:rPr lang="en-GB" sz="1200" b="1" kern="1200" baseline="0" dirty="0">
                <a:solidFill>
                  <a:schemeClr val="tx1"/>
                </a:solidFill>
                <a:latin typeface="+mn-lt"/>
                <a:sym typeface="Century Gothic"/>
              </a:rPr>
              <a:t> </a:t>
            </a:r>
            <a:r>
              <a:rPr lang="en-GB" sz="1200" kern="0" dirty="0" err="1">
                <a:solidFill>
                  <a:srgbClr val="002060"/>
                </a:solidFill>
                <a:latin typeface="+mn-lt"/>
                <a:sym typeface="Century Gothic"/>
              </a:rPr>
              <a:t>hostal</a:t>
            </a:r>
            <a:r>
              <a:rPr lang="en-GB" sz="1200" kern="0" dirty="0">
                <a:solidFill>
                  <a:srgbClr val="002060"/>
                </a:solidFill>
                <a:latin typeface="+mn-lt"/>
                <a:sym typeface="Century Gothic"/>
              </a:rPr>
              <a:t> [&gt;5000]</a:t>
            </a:r>
            <a:r>
              <a:rPr lang="en-GB" sz="1200" b="0" kern="1200" dirty="0">
                <a:solidFill>
                  <a:schemeClr val="tx1"/>
                </a:solidFill>
                <a:latin typeface="+mn-lt"/>
                <a:sym typeface="Century Gothic"/>
              </a:rPr>
              <a:t>;</a:t>
            </a:r>
            <a:r>
              <a:rPr lang="en-GB" sz="1200" b="0" kern="1200" baseline="0" dirty="0">
                <a:solidFill>
                  <a:schemeClr val="tx1"/>
                </a:solidFill>
                <a:latin typeface="+mn-lt"/>
                <a:sym typeface="Century Gothic"/>
              </a:rPr>
              <a:t> </a:t>
            </a: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a:t>
            </a:r>
            <a:endParaRPr lang="en-GB" sz="1200" kern="0" dirty="0">
              <a:solidFill>
                <a:srgbClr val="002060"/>
              </a:solidFill>
              <a:latin typeface="+mn-lt"/>
              <a:sym typeface="Century Gothic"/>
            </a:endParaRPr>
          </a:p>
          <a:p>
            <a:pPr marL="0" indent="0">
              <a:buNone/>
            </a:pPr>
            <a:endParaRPr lang="en-GB" dirty="0"/>
          </a:p>
        </p:txBody>
      </p:sp>
      <p:sp>
        <p:nvSpPr>
          <p:cNvPr id="4" name="Slide Number Placeholder 3"/>
          <p:cNvSpPr>
            <a:spLocks noGrp="1"/>
          </p:cNvSpPr>
          <p:nvPr>
            <p:ph type="sldNum" sz="quarter" idx="10"/>
          </p:nvPr>
        </p:nvSpPr>
        <p:spPr/>
        <p:txBody>
          <a:bodyPr/>
          <a:lstStyle/>
          <a:p>
            <a:fld id="{E93EA887-9D3A-0842-88A4-9B47F35462CE}" type="slidenum">
              <a:rPr lang="en-US" smtClean="0"/>
              <a:t>11</a:t>
            </a:fld>
            <a:endParaRPr lang="en-US"/>
          </a:p>
        </p:txBody>
      </p:sp>
    </p:spTree>
    <p:extLst>
      <p:ext uri="{BB962C8B-B14F-4D97-AF65-F5344CB8AC3E}">
        <p14:creationId xmlns:p14="http://schemas.microsoft.com/office/powerpoint/2010/main" val="129991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VARIATION</a:t>
            </a:r>
            <a:endParaRPr lang="en-GB" b="0" dirty="0"/>
          </a:p>
          <a:p>
            <a:pPr marL="0" indent="0">
              <a:buNone/>
            </a:pPr>
            <a:r>
              <a:rPr lang="en-GB" b="0" dirty="0"/>
              <a:t>This time </a:t>
            </a:r>
            <a:r>
              <a:rPr lang="en-GB" b="0"/>
              <a:t>students complete</a:t>
            </a:r>
            <a:r>
              <a:rPr lang="en-GB" b="0" baseline="0"/>
              <a:t> </a:t>
            </a:r>
            <a:r>
              <a:rPr lang="en-GB" b="0" baseline="0" dirty="0"/>
              <a:t>the text by writing longer phrases and sentences. This activity may be more suitable for a higher ability group.</a:t>
            </a:r>
            <a:endParaRPr lang="en-GB" b="1" dirty="0"/>
          </a:p>
        </p:txBody>
      </p:sp>
      <p:sp>
        <p:nvSpPr>
          <p:cNvPr id="4" name="Slide Number Placeholder 3"/>
          <p:cNvSpPr>
            <a:spLocks noGrp="1"/>
          </p:cNvSpPr>
          <p:nvPr>
            <p:ph type="sldNum" sz="quarter" idx="10"/>
          </p:nvPr>
        </p:nvSpPr>
        <p:spPr/>
        <p:txBody>
          <a:bodyPr/>
          <a:lstStyle/>
          <a:p>
            <a:fld id="{E93EA887-9D3A-0842-88A4-9B47F35462CE}" type="slidenum">
              <a:rPr lang="en-US" smtClean="0"/>
              <a:t>12</a:t>
            </a:fld>
            <a:endParaRPr lang="en-US"/>
          </a:p>
        </p:txBody>
      </p:sp>
    </p:spTree>
    <p:extLst>
      <p:ext uri="{BB962C8B-B14F-4D97-AF65-F5344CB8AC3E}">
        <p14:creationId xmlns:p14="http://schemas.microsoft.com/office/powerpoint/2010/main" val="33411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Aims</a:t>
            </a:r>
            <a:r>
              <a:rPr lang="en-US" sz="1200" b="1" dirty="0"/>
              <a:t>: </a:t>
            </a:r>
          </a:p>
          <a:p>
            <a:r>
              <a:rPr lang="en-US" sz="1200" kern="1200" dirty="0">
                <a:solidFill>
                  <a:schemeClr val="tx1"/>
                </a:solidFill>
                <a:effectLst/>
                <a:latin typeface="+mn-lt"/>
                <a:ea typeface="+mn-ea"/>
                <a:cs typeface="+mn-cs"/>
              </a:rPr>
              <a:t>to produce and understand sentences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person singular and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person plural for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 tense</a:t>
            </a:r>
          </a:p>
          <a:p>
            <a:r>
              <a:rPr lang="en-US" sz="1200" kern="1200" dirty="0">
                <a:solidFill>
                  <a:schemeClr val="tx1"/>
                </a:solidFill>
                <a:effectLst/>
                <a:latin typeface="+mn-lt"/>
                <a:ea typeface="+mn-ea"/>
                <a:cs typeface="+mn-cs"/>
              </a:rPr>
              <a:t>to produce and understand verbs with stem changes –</a:t>
            </a:r>
            <a:r>
              <a:rPr lang="en-US" sz="1200" kern="1200" dirty="0" err="1">
                <a:solidFill>
                  <a:schemeClr val="tx1"/>
                </a:solidFill>
                <a:effectLst/>
                <a:latin typeface="+mn-lt"/>
                <a:ea typeface="+mn-ea"/>
                <a:cs typeface="+mn-cs"/>
              </a:rPr>
              <a:t>gué</a:t>
            </a:r>
            <a:r>
              <a:rPr lang="en-US" sz="1200" kern="1200" baseline="0" dirty="0">
                <a:solidFill>
                  <a:schemeClr val="tx1"/>
                </a:solidFill>
                <a:effectLst/>
                <a:latin typeface="+mn-lt"/>
                <a:ea typeface="+mn-ea"/>
                <a:cs typeface="+mn-cs"/>
              </a:rPr>
              <a:t> and -</a:t>
            </a:r>
            <a:r>
              <a:rPr lang="en-US" sz="1200" kern="1200" baseline="0" dirty="0" err="1">
                <a:solidFill>
                  <a:schemeClr val="tx1"/>
                </a:solidFill>
                <a:effectLst/>
                <a:latin typeface="+mn-lt"/>
                <a:ea typeface="+mn-ea"/>
                <a:cs typeface="+mn-cs"/>
              </a:rPr>
              <a:t>qué</a:t>
            </a:r>
            <a:endParaRPr lang="es-GB" sz="1200"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translates the sentences into English, focusing on using the correct verb ending (-</a:t>
            </a:r>
            <a:r>
              <a:rPr lang="en-GB" sz="1200" kern="1200" baseline="0" dirty="0" err="1">
                <a:solidFill>
                  <a:schemeClr val="tx1"/>
                </a:solidFill>
                <a:effectLst/>
                <a:latin typeface="+mn-lt"/>
                <a:ea typeface="+mn-ea"/>
                <a:cs typeface="+mn-cs"/>
              </a:rPr>
              <a:t>é</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gué</a:t>
            </a: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qué</a:t>
            </a:r>
            <a:r>
              <a:rPr lang="en-GB" sz="1200" kern="1200" baseline="0" dirty="0">
                <a:solidFill>
                  <a:schemeClr val="tx1"/>
                </a:solidFill>
                <a:effectLst/>
                <a:latin typeface="+mn-lt"/>
                <a:ea typeface="+mn-ea"/>
                <a:cs typeface="+mn-cs"/>
              </a:rPr>
              <a:t> or </a:t>
            </a:r>
            <a:r>
              <a:rPr lang="en-GB" sz="1200" kern="1200" baseline="0" dirty="0" err="1">
                <a:solidFill>
                  <a:schemeClr val="tx1"/>
                </a:solidFill>
                <a:effectLst/>
                <a:latin typeface="+mn-lt"/>
                <a:ea typeface="+mn-ea"/>
                <a:cs typeface="+mn-cs"/>
              </a:rPr>
              <a:t>amos</a:t>
            </a:r>
            <a:r>
              <a:rPr lang="en-GB" sz="1200" kern="1200" baseline="0" dirty="0">
                <a:solidFill>
                  <a:schemeClr val="tx1"/>
                </a:solidFill>
                <a:effectLst/>
                <a:latin typeface="+mn-lt"/>
                <a:ea typeface="+mn-ea"/>
                <a:cs typeface="+mn-cs"/>
              </a:rPr>
              <a:t>), depending on the person on the prompt card (‘I’ or ‘we’)</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their</a:t>
            </a:r>
            <a:r>
              <a:rPr lang="en-GB" sz="1200" kern="1200" baseline="0" dirty="0">
                <a:solidFill>
                  <a:schemeClr val="tx1"/>
                </a:solidFill>
                <a:effectLst/>
                <a:latin typeface="+mn-lt"/>
                <a:ea typeface="+mn-ea"/>
                <a:cs typeface="+mn-cs"/>
              </a:rPr>
              <a:t> partner is talking about and translates the plan/activity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9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n-GB" sz="1200" b="0" dirty="0" err="1"/>
              <a:t>Invité</a:t>
            </a:r>
            <a:r>
              <a:rPr lang="en-GB" sz="1200" b="0" dirty="0"/>
              <a:t> a </a:t>
            </a:r>
            <a:r>
              <a:rPr lang="en-GB" sz="1200" b="0" dirty="0" err="1"/>
              <a:t>unos</a:t>
            </a:r>
            <a:r>
              <a:rPr lang="en-GB" sz="1200" b="0" dirty="0"/>
              <a:t> amigos a </a:t>
            </a:r>
            <a:r>
              <a:rPr lang="en-GB" sz="1200" b="0" dirty="0" err="1"/>
              <a:t>participar</a:t>
            </a:r>
            <a:r>
              <a:rPr lang="en-GB" sz="1200" b="0" dirty="0"/>
              <a:t>.</a:t>
            </a:r>
          </a:p>
          <a:p>
            <a:pPr marL="228600" indent="-228600">
              <a:buAutoNum type="arabicPeriod"/>
            </a:pPr>
            <a:r>
              <a:rPr lang="en-GB" sz="1200" b="0" dirty="0" err="1"/>
              <a:t>Nadamos</a:t>
            </a:r>
            <a:r>
              <a:rPr lang="en-GB" sz="1200" b="0" dirty="0"/>
              <a:t> </a:t>
            </a:r>
            <a:r>
              <a:rPr lang="en-GB" sz="1200" b="0" dirty="0" err="1"/>
              <a:t>en</a:t>
            </a:r>
            <a:r>
              <a:rPr lang="en-GB" sz="1200" b="0" dirty="0"/>
              <a:t> un </a:t>
            </a:r>
            <a:r>
              <a:rPr lang="en-GB" sz="1200" b="0" dirty="0" err="1"/>
              <a:t>río</a:t>
            </a:r>
            <a:r>
              <a:rPr lang="en-GB" sz="1200" b="0" dirty="0"/>
              <a:t> una </a:t>
            </a:r>
            <a:r>
              <a:rPr lang="en-GB" sz="1200" b="0" dirty="0" err="1"/>
              <a:t>tarde</a:t>
            </a:r>
            <a:r>
              <a:rPr lang="en-GB" sz="1200" b="0" dirty="0"/>
              <a:t>.</a:t>
            </a:r>
          </a:p>
          <a:p>
            <a:pPr marL="228600" indent="-228600">
              <a:buAutoNum type="arabicPeriod"/>
            </a:pPr>
            <a:r>
              <a:rPr lang="en-GB" sz="1200" b="0" dirty="0" err="1"/>
              <a:t>Eché</a:t>
            </a:r>
            <a:r>
              <a:rPr lang="en-GB" sz="1200" b="0" dirty="0"/>
              <a:t> de </a:t>
            </a:r>
            <a:r>
              <a:rPr lang="en-GB" sz="1200" b="0" dirty="0" err="1"/>
              <a:t>menos</a:t>
            </a:r>
            <a:r>
              <a:rPr lang="en-GB" sz="1200" b="0" dirty="0"/>
              <a:t> a mi </a:t>
            </a:r>
            <a:r>
              <a:rPr lang="en-GB" sz="1200" b="0" dirty="0" err="1"/>
              <a:t>familia</a:t>
            </a:r>
            <a:r>
              <a:rPr lang="en-GB" sz="1200" b="0" dirty="0"/>
              <a:t>.</a:t>
            </a:r>
          </a:p>
          <a:p>
            <a:pPr marL="228600" indent="-228600">
              <a:buAutoNum type="arabicPeriod"/>
            </a:pPr>
            <a:r>
              <a:rPr lang="en-GB" sz="1200" b="0" dirty="0" err="1"/>
              <a:t>Logramos</a:t>
            </a:r>
            <a:r>
              <a:rPr lang="en-GB" sz="1200" b="0" dirty="0"/>
              <a:t> </a:t>
            </a:r>
            <a:r>
              <a:rPr lang="en-GB" sz="1200" b="0" dirty="0" err="1"/>
              <a:t>caminar</a:t>
            </a:r>
            <a:r>
              <a:rPr lang="en-GB" sz="1200" b="0" dirty="0"/>
              <a:t> </a:t>
            </a:r>
            <a:r>
              <a:rPr lang="en-GB" sz="1200" b="0" dirty="0" err="1"/>
              <a:t>muy</a:t>
            </a:r>
            <a:r>
              <a:rPr lang="en-GB" sz="1200" b="0" dirty="0"/>
              <a:t> </a:t>
            </a:r>
            <a:r>
              <a:rPr lang="en-GB" sz="1200" b="0" dirty="0" err="1"/>
              <a:t>lejos</a:t>
            </a:r>
            <a:r>
              <a:rPr lang="en-GB" sz="1200" b="0" dirty="0"/>
              <a:t>.</a:t>
            </a:r>
          </a:p>
          <a:p>
            <a:pPr marL="228600" indent="-228600">
              <a:buAutoNum type="arabicPeriod"/>
            </a:pPr>
            <a:r>
              <a:rPr lang="en-GB" sz="1200" b="0" dirty="0" err="1"/>
              <a:t>Saqué</a:t>
            </a:r>
            <a:r>
              <a:rPr lang="en-GB" sz="1200" b="0" dirty="0"/>
              <a:t> </a:t>
            </a:r>
            <a:r>
              <a:rPr lang="en-GB" sz="1200" b="0" dirty="0" err="1"/>
              <a:t>muchas</a:t>
            </a:r>
            <a:r>
              <a:rPr lang="en-GB" sz="1200" b="0" dirty="0"/>
              <a:t> </a:t>
            </a:r>
            <a:r>
              <a:rPr lang="en-GB" sz="1200" b="0" dirty="0" err="1"/>
              <a:t>fotos</a:t>
            </a:r>
            <a:r>
              <a:rPr lang="en-GB" sz="1200" b="0" dirty="0"/>
              <a:t>.</a:t>
            </a:r>
          </a:p>
          <a:p>
            <a:pPr marL="228600" indent="-228600">
              <a:buAutoNum type="arabicPeriod"/>
            </a:pPr>
            <a:r>
              <a:rPr lang="en-GB" sz="1200" b="0" dirty="0"/>
              <a:t>No </a:t>
            </a:r>
            <a:r>
              <a:rPr lang="en-GB" sz="1200" b="0" dirty="0" err="1"/>
              <a:t>pagué</a:t>
            </a:r>
            <a:r>
              <a:rPr lang="en-GB" sz="1200" b="0" dirty="0"/>
              <a:t> el </a:t>
            </a:r>
            <a:r>
              <a:rPr lang="en-GB" sz="1200" b="0" dirty="0" err="1"/>
              <a:t>hostal</a:t>
            </a:r>
            <a:r>
              <a:rPr lang="en-GB" sz="1200" b="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900" b="1" dirty="0"/>
          </a:p>
          <a:p>
            <a:r>
              <a:rPr lang="es-ES" sz="900" b="1" dirty="0"/>
              <a:t>Target </a:t>
            </a:r>
            <a:r>
              <a:rPr lang="es-ES" sz="900" b="1" dirty="0" err="1"/>
              <a:t>answers</a:t>
            </a:r>
            <a:r>
              <a:rPr lang="es-ES" sz="900" b="1" dirty="0"/>
              <a:t>:</a:t>
            </a:r>
          </a:p>
          <a:p>
            <a:endParaRPr lang="es-ES" sz="900" b="0" dirty="0"/>
          </a:p>
          <a:p>
            <a:pPr marL="228600" indent="-228600">
              <a:buAutoNum type="arabicPeriod"/>
            </a:pPr>
            <a:r>
              <a:rPr lang="en-GB" sz="900" b="0" dirty="0" err="1"/>
              <a:t>Acepté</a:t>
            </a:r>
            <a:r>
              <a:rPr lang="en-GB" sz="900" b="0" dirty="0"/>
              <a:t> el </a:t>
            </a:r>
            <a:r>
              <a:rPr lang="en-GB" sz="900" b="0" dirty="0" err="1"/>
              <a:t>desafío</a:t>
            </a:r>
            <a:r>
              <a:rPr lang="en-GB" sz="900" b="0" dirty="0"/>
              <a:t>.</a:t>
            </a:r>
          </a:p>
          <a:p>
            <a:pPr marL="228600" indent="-228600">
              <a:buAutoNum type="arabicPeriod"/>
            </a:pPr>
            <a:r>
              <a:rPr lang="en-GB" sz="900" b="0" dirty="0"/>
              <a:t>No </a:t>
            </a:r>
            <a:r>
              <a:rPr lang="en-GB" sz="900" b="0" dirty="0" err="1"/>
              <a:t>sorportamos</a:t>
            </a:r>
            <a:r>
              <a:rPr lang="en-GB" sz="900" b="0" dirty="0"/>
              <a:t> el sol </a:t>
            </a:r>
            <a:r>
              <a:rPr lang="en-GB" sz="900" b="0" dirty="0" err="1"/>
              <a:t>después</a:t>
            </a:r>
            <a:r>
              <a:rPr lang="en-GB" sz="900" b="0" dirty="0"/>
              <a:t> de las once.</a:t>
            </a:r>
          </a:p>
          <a:p>
            <a:pPr marL="228600" indent="-228600">
              <a:buAutoNum type="arabicPeriod"/>
            </a:pPr>
            <a:r>
              <a:rPr lang="en-GB" sz="900" b="0" dirty="0" err="1"/>
              <a:t>Llevamos</a:t>
            </a:r>
            <a:r>
              <a:rPr lang="en-GB" sz="900" b="0" dirty="0"/>
              <a:t> </a:t>
            </a:r>
            <a:r>
              <a:rPr lang="en-GB" sz="900" b="0" dirty="0" err="1"/>
              <a:t>nuestra</a:t>
            </a:r>
            <a:r>
              <a:rPr lang="en-GB" sz="900" b="0" dirty="0"/>
              <a:t> </a:t>
            </a:r>
            <a:r>
              <a:rPr lang="en-GB" sz="900" b="0" dirty="0" err="1"/>
              <a:t>ropa</a:t>
            </a:r>
            <a:r>
              <a:rPr lang="en-GB" sz="900" b="0" dirty="0"/>
              <a:t> </a:t>
            </a:r>
            <a:r>
              <a:rPr lang="en-GB" sz="900" b="0" dirty="0" err="1"/>
              <a:t>en</a:t>
            </a:r>
            <a:r>
              <a:rPr lang="en-GB" sz="900" b="0" dirty="0"/>
              <a:t> una </a:t>
            </a:r>
            <a:r>
              <a:rPr lang="en-GB" sz="900" b="0" dirty="0" err="1"/>
              <a:t>bolsa</a:t>
            </a:r>
            <a:r>
              <a:rPr lang="en-GB" sz="900" b="0" dirty="0"/>
              <a:t>.</a:t>
            </a:r>
          </a:p>
          <a:p>
            <a:pPr marL="228600" indent="-228600">
              <a:buAutoNum type="arabicPeriod"/>
            </a:pPr>
            <a:r>
              <a:rPr lang="en-GB" sz="900" b="0" dirty="0" err="1"/>
              <a:t>Eché</a:t>
            </a:r>
            <a:r>
              <a:rPr lang="en-GB" sz="900" b="0" dirty="0"/>
              <a:t> de </a:t>
            </a:r>
            <a:r>
              <a:rPr lang="en-GB" sz="900" b="0" dirty="0" err="1"/>
              <a:t>menos</a:t>
            </a:r>
            <a:r>
              <a:rPr lang="en-GB" sz="900" b="0" dirty="0"/>
              <a:t> </a:t>
            </a:r>
            <a:r>
              <a:rPr lang="en-GB" sz="900" b="0" dirty="0" err="1"/>
              <a:t>Inglaterra</a:t>
            </a:r>
            <a:r>
              <a:rPr lang="en-GB" sz="900" b="0" dirty="0"/>
              <a:t>.</a:t>
            </a:r>
          </a:p>
          <a:p>
            <a:pPr marL="228600" indent="-228600">
              <a:buAutoNum type="arabicPeriod"/>
            </a:pPr>
            <a:r>
              <a:rPr lang="en-GB" sz="900" b="0" dirty="0" err="1"/>
              <a:t>Busqué</a:t>
            </a:r>
            <a:r>
              <a:rPr lang="en-GB" sz="900" b="0" dirty="0"/>
              <a:t> un regalo para mi </a:t>
            </a:r>
            <a:r>
              <a:rPr lang="en-GB" sz="900" b="0" dirty="0" err="1"/>
              <a:t>madre</a:t>
            </a:r>
            <a:r>
              <a:rPr lang="en-GB" sz="900" b="0" dirty="0"/>
              <a:t>.</a:t>
            </a:r>
          </a:p>
          <a:p>
            <a:pPr marL="228600" indent="-228600">
              <a:buAutoNum type="arabicPeriod"/>
            </a:pPr>
            <a:r>
              <a:rPr lang="en-GB" sz="900" b="0" dirty="0" err="1"/>
              <a:t>Jugué</a:t>
            </a:r>
            <a:r>
              <a:rPr lang="en-GB" sz="900" b="0" dirty="0"/>
              <a:t> al </a:t>
            </a:r>
            <a:r>
              <a:rPr lang="en-GB" sz="900" b="0" dirty="0" err="1"/>
              <a:t>tenis</a:t>
            </a:r>
            <a:r>
              <a:rPr lang="en-GB" sz="900" b="0" dirty="0"/>
              <a:t> contra mi amigo.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6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2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Amanda</a:t>
            </a:r>
            <a:r>
              <a:rPr lang="en-CA" sz="1200" b="0" i="0" u="none" strike="noStrike" kern="1200" baseline="0" dirty="0">
                <a:solidFill>
                  <a:schemeClr val="tx1"/>
                </a:solidFill>
                <a:effectLst/>
                <a:latin typeface="+mn-lt"/>
                <a:ea typeface="+mn-ea"/>
                <a:cs typeface="+mn-cs"/>
              </a:rPr>
              <a:t> </a:t>
            </a:r>
            <a:r>
              <a:rPr lang="en-CA" sz="1200" b="0" i="0" u="none" strike="noStrike" kern="1200" baseline="0" dirty="0" err="1">
                <a:solidFill>
                  <a:schemeClr val="tx1"/>
                </a:solidFill>
                <a:effectLst/>
                <a:latin typeface="+mn-lt"/>
                <a:ea typeface="+mn-ea"/>
                <a:cs typeface="+mn-cs"/>
              </a:rPr>
              <a:t>Izquierdo</a:t>
            </a:r>
            <a:r>
              <a:rPr lang="en-CA" sz="1200" b="0" i="0" u="none" strike="noStrike" kern="1200" baseline="0" dirty="0">
                <a:solidFill>
                  <a:schemeClr val="tx1"/>
                </a:solidFill>
                <a:effectLst/>
                <a:latin typeface="+mn-lt"/>
                <a:ea typeface="+mn-ea"/>
                <a:cs typeface="+mn-cs"/>
              </a:rPr>
              <a:t> for native teacher feedback</a:t>
            </a:r>
            <a:r>
              <a:rPr lang="en-GB" sz="120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1</a:t>
            </a:r>
            <a:r>
              <a:rPr lang="en-GB" baseline="30000" dirty="0"/>
              <a:t>st</a:t>
            </a:r>
            <a:r>
              <a:rPr lang="en-GB" baseline="0" dirty="0"/>
              <a:t> person past </a:t>
            </a:r>
            <a:r>
              <a:rPr lang="en-GB" baseline="0" dirty="0" err="1"/>
              <a:t>preterite</a:t>
            </a:r>
            <a:r>
              <a:rPr lang="en-GB" baseline="0" dirty="0"/>
              <a:t> (-</a:t>
            </a:r>
            <a:r>
              <a:rPr lang="en-GB" baseline="0" dirty="0" err="1"/>
              <a:t>amos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1</a:t>
            </a:r>
            <a:r>
              <a:rPr lang="en-GB" baseline="30000" dirty="0"/>
              <a:t>st</a:t>
            </a:r>
            <a:r>
              <a:rPr lang="en-GB" baseline="0" dirty="0"/>
              <a:t> person plural present (-</a:t>
            </a:r>
            <a:r>
              <a:rPr lang="en-GB" baseline="0" dirty="0" err="1"/>
              <a:t>amos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temporal adverbs and other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spelling changes occurring in 1</a:t>
            </a:r>
            <a:r>
              <a:rPr lang="en-GB" baseline="30000" dirty="0"/>
              <a:t>st</a:t>
            </a:r>
            <a:r>
              <a:rPr lang="en-GB" baseline="0" dirty="0"/>
              <a:t> person </a:t>
            </a:r>
            <a:r>
              <a:rPr lang="en-GB" baseline="0" dirty="0" err="1"/>
              <a:t>preterite</a:t>
            </a:r>
            <a:r>
              <a:rPr lang="en-GB" baseline="0" dirty="0"/>
              <a:t> verbs (-que) and (-</a:t>
            </a:r>
            <a:r>
              <a:rPr lang="en-GB" baseline="0" dirty="0" err="1"/>
              <a:t>gué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9.2.1.2 (introduce): </a:t>
            </a:r>
            <a:r>
              <a:rPr lang="en-GB" sz="1200" b="0" i="0" u="none" strike="noStrike" kern="1200" cap="none" dirty="0" err="1">
                <a:solidFill>
                  <a:schemeClr val="tx1"/>
                </a:solidFill>
                <a:effectLst/>
                <a:latin typeface="+mn-lt"/>
                <a:ea typeface="Calibri"/>
                <a:cs typeface="Calibri"/>
                <a:sym typeface="Calibri"/>
              </a:rPr>
              <a:t>aceptar</a:t>
            </a:r>
            <a:r>
              <a:rPr lang="en-GB" sz="1200" b="0" i="0" u="none" strike="noStrike" kern="1200" cap="none" dirty="0">
                <a:solidFill>
                  <a:schemeClr val="tx1"/>
                </a:solidFill>
                <a:effectLst/>
                <a:latin typeface="+mn-lt"/>
                <a:ea typeface="Calibri"/>
                <a:cs typeface="Calibri"/>
                <a:sym typeface="Calibri"/>
              </a:rPr>
              <a:t> [433]; </a:t>
            </a:r>
            <a:r>
              <a:rPr lang="en-GB" sz="1200" b="0" i="0" u="none" strike="noStrike" kern="1200" cap="none" dirty="0" err="1">
                <a:solidFill>
                  <a:schemeClr val="tx1"/>
                </a:solidFill>
                <a:effectLst/>
                <a:latin typeface="+mn-lt"/>
                <a:ea typeface="Calibri"/>
                <a:cs typeface="Calibri"/>
                <a:sym typeface="Calibri"/>
              </a:rPr>
              <a:t>dedicar</a:t>
            </a:r>
            <a:r>
              <a:rPr lang="en-GB" sz="1200" b="0" i="0" u="none" strike="noStrike" kern="1200" cap="none" dirty="0">
                <a:solidFill>
                  <a:schemeClr val="tx1"/>
                </a:solidFill>
                <a:effectLst/>
                <a:latin typeface="+mn-lt"/>
                <a:ea typeface="Calibri"/>
                <a:cs typeface="Calibri"/>
                <a:sym typeface="Calibri"/>
              </a:rPr>
              <a:t> [430]; </a:t>
            </a:r>
            <a:r>
              <a:rPr lang="en-GB" sz="1200" b="0" i="0" u="none" strike="noStrike" kern="1200" cap="none" dirty="0" err="1">
                <a:solidFill>
                  <a:schemeClr val="tx1"/>
                </a:solidFill>
                <a:effectLst/>
                <a:latin typeface="+mn-lt"/>
                <a:ea typeface="Calibri"/>
                <a:cs typeface="Calibri"/>
                <a:sym typeface="Calibri"/>
              </a:rPr>
              <a:t>echar</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menos</a:t>
            </a:r>
            <a:r>
              <a:rPr lang="en-GB" sz="1200" b="0" i="0" u="none" strike="noStrike" kern="1200" cap="none" dirty="0">
                <a:solidFill>
                  <a:schemeClr val="tx1"/>
                </a:solidFill>
                <a:effectLst/>
                <a:latin typeface="+mn-lt"/>
                <a:ea typeface="Calibri"/>
                <a:cs typeface="Calibri"/>
                <a:sym typeface="Calibri"/>
              </a:rPr>
              <a:t> [echar-462]; </a:t>
            </a:r>
            <a:r>
              <a:rPr lang="en-GB" sz="1200" b="0" i="0" u="none" strike="noStrike" kern="1200" cap="none" dirty="0" err="1">
                <a:solidFill>
                  <a:schemeClr val="tx1"/>
                </a:solidFill>
                <a:effectLst/>
                <a:latin typeface="+mn-lt"/>
                <a:ea typeface="Calibri"/>
                <a:cs typeface="Calibri"/>
                <a:sym typeface="Calibri"/>
              </a:rPr>
              <a:t>lograr</a:t>
            </a:r>
            <a:r>
              <a:rPr lang="en-GB" sz="1200" b="0" i="0" u="none" strike="noStrike" kern="1200" cap="none" dirty="0">
                <a:solidFill>
                  <a:schemeClr val="tx1"/>
                </a:solidFill>
                <a:effectLst/>
                <a:latin typeface="+mn-lt"/>
                <a:ea typeface="Calibri"/>
                <a:cs typeface="Calibri"/>
                <a:sym typeface="Calibri"/>
              </a:rPr>
              <a:t> [287]; </a:t>
            </a:r>
            <a:r>
              <a:rPr lang="en-GB" sz="1200" b="0" i="0" u="none" strike="noStrike" kern="1200" cap="none" dirty="0" err="1">
                <a:solidFill>
                  <a:schemeClr val="tx1"/>
                </a:solidFill>
                <a:effectLst/>
                <a:latin typeface="+mn-lt"/>
                <a:ea typeface="Calibri"/>
                <a:cs typeface="Calibri"/>
                <a:sym typeface="Calibri"/>
              </a:rPr>
              <a:t>nadar</a:t>
            </a:r>
            <a:r>
              <a:rPr lang="en-GB" sz="1200" b="0" i="0" u="none" strike="noStrike" kern="1200" cap="none" dirty="0">
                <a:solidFill>
                  <a:schemeClr val="tx1"/>
                </a:solidFill>
                <a:effectLst/>
                <a:latin typeface="+mn-lt"/>
                <a:ea typeface="Calibri"/>
                <a:cs typeface="Calibri"/>
                <a:sym typeface="Calibri"/>
              </a:rPr>
              <a:t> [3605]; </a:t>
            </a:r>
            <a:r>
              <a:rPr lang="en-GB" sz="1200" b="0" i="0" u="none" strike="noStrike" kern="1200" cap="none" dirty="0" err="1">
                <a:solidFill>
                  <a:schemeClr val="tx1"/>
                </a:solidFill>
                <a:effectLst/>
                <a:latin typeface="+mn-lt"/>
                <a:ea typeface="Calibri"/>
                <a:cs typeface="Calibri"/>
                <a:sym typeface="Calibri"/>
              </a:rPr>
              <a:t>soportar</a:t>
            </a:r>
            <a:r>
              <a:rPr lang="en-GB" sz="1200" b="0" i="0" u="none" strike="noStrike" kern="1200" cap="none" dirty="0">
                <a:solidFill>
                  <a:schemeClr val="tx1"/>
                </a:solidFill>
                <a:effectLst/>
                <a:latin typeface="+mn-lt"/>
                <a:ea typeface="Calibri"/>
                <a:cs typeface="Calibri"/>
                <a:sym typeface="Calibri"/>
              </a:rPr>
              <a:t> [1508]; </a:t>
            </a:r>
            <a:r>
              <a:rPr lang="en-GB" sz="1200" b="0" i="0" u="none" strike="noStrike" kern="1200" cap="none" dirty="0" err="1">
                <a:solidFill>
                  <a:schemeClr val="tx1"/>
                </a:solidFill>
                <a:effectLst/>
                <a:latin typeface="+mn-lt"/>
                <a:ea typeface="Calibri"/>
                <a:cs typeface="Calibri"/>
                <a:sym typeface="Calibri"/>
              </a:rPr>
              <a:t>aventura</a:t>
            </a:r>
            <a:r>
              <a:rPr lang="en-GB" sz="1200" b="0" i="0" u="none" strike="noStrike" kern="1200" cap="none" dirty="0">
                <a:solidFill>
                  <a:schemeClr val="tx1"/>
                </a:solidFill>
                <a:effectLst/>
                <a:latin typeface="+mn-lt"/>
                <a:ea typeface="Calibri"/>
                <a:cs typeface="Calibri"/>
                <a:sym typeface="Calibri"/>
              </a:rPr>
              <a:t> [1773]; </a:t>
            </a:r>
            <a:r>
              <a:rPr lang="en-GB" sz="1200" b="0" i="0" u="none" strike="noStrike" kern="1200" cap="none" dirty="0" err="1">
                <a:solidFill>
                  <a:schemeClr val="tx1"/>
                </a:solidFill>
                <a:effectLst/>
                <a:latin typeface="+mn-lt"/>
                <a:ea typeface="Calibri"/>
                <a:cs typeface="Calibri"/>
                <a:sym typeface="Calibri"/>
              </a:rPr>
              <a:t>desafío</a:t>
            </a:r>
            <a:r>
              <a:rPr lang="en-GB" sz="1200" b="0" i="0" u="none" strike="noStrike" kern="1200" cap="none" dirty="0">
                <a:solidFill>
                  <a:schemeClr val="tx1"/>
                </a:solidFill>
                <a:effectLst/>
                <a:latin typeface="+mn-lt"/>
                <a:ea typeface="Calibri"/>
                <a:cs typeface="Calibri"/>
                <a:sym typeface="Calibri"/>
              </a:rPr>
              <a:t> [2839]; sol [383]; </a:t>
            </a:r>
            <a:r>
              <a:rPr lang="en-GB" sz="1200" b="0" i="0" u="none" strike="noStrike" kern="1200" cap="none" dirty="0" err="1">
                <a:solidFill>
                  <a:schemeClr val="tx1"/>
                </a:solidFill>
                <a:effectLst/>
                <a:latin typeface="+mn-lt"/>
                <a:ea typeface="Calibri"/>
                <a:cs typeface="Calibri"/>
                <a:sym typeface="Calibri"/>
              </a:rPr>
              <a:t>humano</a:t>
            </a:r>
            <a:r>
              <a:rPr lang="en-GB" sz="1200" b="0" i="0" u="none" strike="noStrike" kern="1200" cap="none" dirty="0">
                <a:solidFill>
                  <a:schemeClr val="tx1"/>
                </a:solidFill>
                <a:effectLst/>
                <a:latin typeface="+mn-lt"/>
                <a:ea typeface="Calibri"/>
                <a:cs typeface="Calibri"/>
                <a:sym typeface="Calibri"/>
              </a:rPr>
              <a:t> [243]; </a:t>
            </a:r>
            <a:r>
              <a:rPr lang="en-GB" sz="1200" b="0" i="0" u="none" strike="noStrike" kern="1200" cap="none" dirty="0" err="1">
                <a:solidFill>
                  <a:schemeClr val="tx1"/>
                </a:solidFill>
                <a:effectLst/>
                <a:latin typeface="+mn-lt"/>
                <a:ea typeface="Calibri"/>
                <a:cs typeface="Calibri"/>
                <a:sym typeface="Calibri"/>
              </a:rPr>
              <a:t>organización</a:t>
            </a:r>
            <a:r>
              <a:rPr lang="en-GB" sz="1200" b="0" i="0" u="none" strike="noStrike" kern="1200" cap="none" dirty="0">
                <a:solidFill>
                  <a:schemeClr val="tx1"/>
                </a:solidFill>
                <a:effectLst/>
                <a:latin typeface="+mn-lt"/>
                <a:ea typeface="Calibri"/>
                <a:cs typeface="Calibri"/>
                <a:sym typeface="Calibri"/>
              </a:rPr>
              <a:t> [531]; </a:t>
            </a:r>
            <a:r>
              <a:rPr lang="en-GB" sz="1200" b="0" i="0" u="none" strike="noStrike" kern="1200" cap="none" dirty="0" err="1">
                <a:solidFill>
                  <a:schemeClr val="tx1"/>
                </a:solidFill>
                <a:effectLst/>
                <a:latin typeface="+mn-lt"/>
                <a:ea typeface="Calibri"/>
                <a:cs typeface="Calibri"/>
                <a:sym typeface="Calibri"/>
              </a:rPr>
              <a:t>diferente</a:t>
            </a:r>
            <a:r>
              <a:rPr lang="en-GB" sz="1200" b="0" i="0" u="none" strike="noStrike" kern="1200" cap="none" dirty="0">
                <a:solidFill>
                  <a:schemeClr val="tx1"/>
                </a:solidFill>
                <a:effectLst/>
                <a:latin typeface="+mn-lt"/>
                <a:ea typeface="Calibri"/>
                <a:cs typeface="Calibri"/>
                <a:sym typeface="Calibri"/>
              </a:rPr>
              <a:t> [293]; tiempo² [80]; </a:t>
            </a:r>
            <a:r>
              <a:rPr lang="en-GB" sz="1200" b="0" i="0" u="none" strike="noStrike" kern="1200" cap="none" dirty="0" err="1">
                <a:solidFill>
                  <a:schemeClr val="tx1"/>
                </a:solidFill>
                <a:effectLst/>
                <a:latin typeface="+mn-lt"/>
                <a:ea typeface="Calibri"/>
                <a:cs typeface="Calibri"/>
                <a:sym typeface="Calibri"/>
              </a:rPr>
              <a:t>peligroso</a:t>
            </a:r>
            <a:r>
              <a:rPr lang="en-GB" sz="1200" b="0" i="0" u="none" strike="noStrike" kern="1200" cap="none" dirty="0">
                <a:solidFill>
                  <a:schemeClr val="tx1"/>
                </a:solidFill>
                <a:effectLst/>
                <a:latin typeface="+mn-lt"/>
                <a:ea typeface="Calibri"/>
                <a:cs typeface="Calibri"/>
                <a:sym typeface="Calibri"/>
              </a:rPr>
              <a:t> [1572]; </a:t>
            </a:r>
            <a:r>
              <a:rPr lang="en-GB" sz="1200" b="0" i="0" u="none" strike="noStrike" kern="1200" cap="none" dirty="0" err="1">
                <a:solidFill>
                  <a:schemeClr val="tx1"/>
                </a:solidFill>
                <a:effectLst/>
                <a:latin typeface="+mn-lt"/>
                <a:ea typeface="Calibri"/>
                <a:cs typeface="Calibri"/>
                <a:sym typeface="Calibri"/>
              </a:rPr>
              <a:t>pobre</a:t>
            </a:r>
            <a:r>
              <a:rPr lang="en-GB" sz="1200" b="0" i="0" u="none" strike="noStrike" kern="1200" cap="none" dirty="0">
                <a:solidFill>
                  <a:schemeClr val="tx1"/>
                </a:solidFill>
                <a:effectLst/>
                <a:latin typeface="+mn-lt"/>
                <a:ea typeface="Calibri"/>
                <a:cs typeface="Calibri"/>
                <a:sym typeface="Calibri"/>
              </a:rPr>
              <a:t> [492]; </a:t>
            </a:r>
            <a:r>
              <a:rPr lang="en-GB" sz="1200" b="0" i="0" u="none" strike="noStrike" kern="1200" cap="none" dirty="0" err="1">
                <a:solidFill>
                  <a:schemeClr val="tx1"/>
                </a:solidFill>
                <a:effectLst/>
                <a:latin typeface="+mn-lt"/>
                <a:ea typeface="Calibri"/>
                <a:cs typeface="Calibri"/>
                <a:sym typeface="Calibri"/>
              </a:rPr>
              <a:t>Alemania</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todavía</a:t>
            </a:r>
            <a:r>
              <a:rPr lang="en-GB" sz="1200" b="0" i="0" u="none" strike="noStrike" kern="1200" cap="none" dirty="0">
                <a:solidFill>
                  <a:schemeClr val="tx1"/>
                </a:solidFill>
                <a:effectLst/>
                <a:latin typeface="+mn-lt"/>
                <a:ea typeface="Calibri"/>
                <a:cs typeface="Calibri"/>
                <a:sym typeface="Calibri"/>
              </a:rPr>
              <a:t> [264]; a </a:t>
            </a:r>
            <a:r>
              <a:rPr lang="en-GB" sz="1200" b="0" i="0" u="none" strike="noStrike" kern="1200" cap="none" dirty="0" err="1">
                <a:solidFill>
                  <a:schemeClr val="tx1"/>
                </a:solidFill>
                <a:effectLst/>
                <a:latin typeface="+mn-lt"/>
                <a:ea typeface="Calibri"/>
                <a:cs typeface="Calibri"/>
                <a:sym typeface="Calibri"/>
              </a:rPr>
              <a:t>través</a:t>
            </a:r>
            <a:r>
              <a:rPr lang="en-GB" sz="1200" b="0" i="0" u="none" strike="noStrike" kern="1200" cap="none" dirty="0">
                <a:solidFill>
                  <a:schemeClr val="tx1"/>
                </a:solidFill>
                <a:effectLst/>
                <a:latin typeface="+mn-lt"/>
                <a:ea typeface="Calibri"/>
                <a:cs typeface="Calibri"/>
                <a:sym typeface="Calibri"/>
              </a:rPr>
              <a:t> de [través-270]</a:t>
            </a: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9.1.2.1 (revisit) </a:t>
            </a:r>
            <a:r>
              <a:rPr lang="en-GB" sz="1200" b="0" i="0" u="none" strike="noStrike" kern="1200" cap="none" baseline="0" dirty="0" err="1">
                <a:solidFill>
                  <a:schemeClr val="tx1"/>
                </a:solidFill>
                <a:effectLst/>
                <a:latin typeface="+mn-lt"/>
                <a:ea typeface="Calibri"/>
                <a:cs typeface="Calibri"/>
                <a:sym typeface="Calibri"/>
              </a:rPr>
              <a:t>cruzar</a:t>
            </a:r>
            <a:r>
              <a:rPr lang="en-GB" sz="1200" b="0" i="0" u="none" strike="noStrike" kern="1200" cap="none" baseline="0" dirty="0">
                <a:solidFill>
                  <a:schemeClr val="tx1"/>
                </a:solidFill>
                <a:effectLst/>
                <a:latin typeface="+mn-lt"/>
                <a:ea typeface="Calibri"/>
                <a:cs typeface="Calibri"/>
                <a:sym typeface="Calibri"/>
              </a:rPr>
              <a:t> [815]; </a:t>
            </a:r>
            <a:r>
              <a:rPr lang="en-GB" sz="1200" b="0" i="0" u="none" strike="noStrike" kern="1200" cap="none" baseline="0" dirty="0" err="1">
                <a:solidFill>
                  <a:schemeClr val="tx1"/>
                </a:solidFill>
                <a:effectLst/>
                <a:latin typeface="+mn-lt"/>
                <a:ea typeface="Calibri"/>
                <a:cs typeface="Calibri"/>
                <a:sym typeface="Calibri"/>
              </a:rPr>
              <a:t>invitar</a:t>
            </a:r>
            <a:r>
              <a:rPr lang="en-GB" sz="1200" b="0" i="0" u="none" strike="noStrike" kern="1200" cap="none" baseline="0" dirty="0">
                <a:solidFill>
                  <a:schemeClr val="tx1"/>
                </a:solidFill>
                <a:effectLst/>
                <a:latin typeface="+mn-lt"/>
                <a:ea typeface="Calibri"/>
                <a:cs typeface="Calibri"/>
                <a:sym typeface="Calibri"/>
              </a:rPr>
              <a:t> [820]; </a:t>
            </a:r>
            <a:r>
              <a:rPr lang="en-GB" sz="1200" b="0" i="0" u="none" strike="noStrike" kern="1200" cap="none" baseline="0" dirty="0" err="1">
                <a:solidFill>
                  <a:schemeClr val="tx1"/>
                </a:solidFill>
                <a:effectLst/>
                <a:latin typeface="+mn-lt"/>
                <a:ea typeface="Calibri"/>
                <a:cs typeface="Calibri"/>
                <a:sym typeface="Calibri"/>
              </a:rPr>
              <a:t>mejorar</a:t>
            </a:r>
            <a:r>
              <a:rPr lang="en-GB" sz="1200" b="0" i="0" u="none" strike="noStrike" kern="1200" cap="none" baseline="0" dirty="0">
                <a:solidFill>
                  <a:schemeClr val="tx1"/>
                </a:solidFill>
                <a:effectLst/>
                <a:latin typeface="+mn-lt"/>
                <a:ea typeface="Calibri"/>
                <a:cs typeface="Calibri"/>
                <a:sym typeface="Calibri"/>
              </a:rPr>
              <a:t> [855]; </a:t>
            </a:r>
            <a:r>
              <a:rPr lang="en-GB" sz="1200" b="0" i="0" u="none" strike="noStrike" kern="1200" cap="none" baseline="0" dirty="0" err="1">
                <a:solidFill>
                  <a:schemeClr val="tx1"/>
                </a:solidFill>
                <a:effectLst/>
                <a:latin typeface="+mn-lt"/>
                <a:ea typeface="Calibri"/>
                <a:cs typeface="Calibri"/>
                <a:sym typeface="Calibri"/>
              </a:rPr>
              <a:t>pelear</a:t>
            </a:r>
            <a:r>
              <a:rPr lang="en-GB" sz="1200" b="0" i="0" u="none" strike="noStrike" kern="1200" cap="none" baseline="0" dirty="0">
                <a:solidFill>
                  <a:schemeClr val="tx1"/>
                </a:solidFill>
                <a:effectLst/>
                <a:latin typeface="+mn-lt"/>
                <a:ea typeface="Calibri"/>
                <a:cs typeface="Calibri"/>
                <a:sym typeface="Calibri"/>
              </a:rPr>
              <a:t> [1910]; </a:t>
            </a:r>
            <a:r>
              <a:rPr lang="en-GB" sz="1200" b="0" i="0" u="none" strike="noStrike" kern="1200" cap="none" baseline="0" dirty="0" err="1">
                <a:solidFill>
                  <a:schemeClr val="tx1"/>
                </a:solidFill>
                <a:effectLst/>
                <a:latin typeface="+mn-lt"/>
                <a:ea typeface="Calibri"/>
                <a:cs typeface="Calibri"/>
                <a:sym typeface="Calibri"/>
              </a:rPr>
              <a:t>practicar</a:t>
            </a:r>
            <a:r>
              <a:rPr lang="en-GB" sz="1200" b="0" i="0" u="none" strike="noStrike" kern="1200" cap="none" baseline="0" dirty="0">
                <a:solidFill>
                  <a:schemeClr val="tx1"/>
                </a:solidFill>
                <a:effectLst/>
                <a:latin typeface="+mn-lt"/>
                <a:ea typeface="Calibri"/>
                <a:cs typeface="Calibri"/>
                <a:sym typeface="Calibri"/>
              </a:rPr>
              <a:t> [1595]; </a:t>
            </a:r>
            <a:r>
              <a:rPr lang="en-GB" sz="1200" b="0" i="0" u="none" strike="noStrike" kern="1200" cap="none" baseline="0" dirty="0" err="1">
                <a:solidFill>
                  <a:schemeClr val="tx1"/>
                </a:solidFill>
                <a:effectLst/>
                <a:latin typeface="+mn-lt"/>
                <a:ea typeface="Calibri"/>
                <a:cs typeface="Calibri"/>
                <a:sym typeface="Calibri"/>
              </a:rPr>
              <a:t>sé</a:t>
            </a:r>
            <a:r>
              <a:rPr lang="en-GB" sz="1200" b="0" i="0" u="none" strike="noStrike" kern="1200" cap="none" baseline="0" dirty="0">
                <a:solidFill>
                  <a:schemeClr val="tx1"/>
                </a:solidFill>
                <a:effectLst/>
                <a:latin typeface="+mn-lt"/>
                <a:ea typeface="Calibri"/>
                <a:cs typeface="Calibri"/>
                <a:sym typeface="Calibri"/>
              </a:rPr>
              <a:t> [saber-44]; </a:t>
            </a:r>
            <a:r>
              <a:rPr lang="en-GB" sz="1200" b="0" i="0" u="none" strike="noStrike" kern="1200" cap="none" baseline="0" dirty="0" err="1">
                <a:solidFill>
                  <a:schemeClr val="tx1"/>
                </a:solidFill>
                <a:effectLst/>
                <a:latin typeface="+mn-lt"/>
                <a:ea typeface="Calibri"/>
                <a:cs typeface="Calibri"/>
                <a:sym typeface="Calibri"/>
              </a:rPr>
              <a:t>consejo</a:t>
            </a:r>
            <a:r>
              <a:rPr lang="en-GB" sz="1200" b="0" i="0" u="none" strike="noStrike" kern="1200" cap="none" baseline="0" dirty="0">
                <a:solidFill>
                  <a:schemeClr val="tx1"/>
                </a:solidFill>
                <a:effectLst/>
                <a:latin typeface="+mn-lt"/>
                <a:ea typeface="Calibri"/>
                <a:cs typeface="Calibri"/>
                <a:sym typeface="Calibri"/>
              </a:rPr>
              <a:t> [914]; pelota [2270]; </a:t>
            </a:r>
            <a:r>
              <a:rPr lang="en-GB" sz="1200" b="0" i="0" u="none" strike="noStrike" kern="1200" cap="none" baseline="0" dirty="0" err="1">
                <a:solidFill>
                  <a:schemeClr val="tx1"/>
                </a:solidFill>
                <a:effectLst/>
                <a:latin typeface="+mn-lt"/>
                <a:ea typeface="Calibri"/>
                <a:cs typeface="Calibri"/>
                <a:sym typeface="Calibri"/>
              </a:rPr>
              <a:t>riesgo</a:t>
            </a:r>
            <a:r>
              <a:rPr lang="en-GB" sz="1200" b="0" i="0" u="none" strike="noStrike" kern="1200" cap="none" baseline="0" dirty="0">
                <a:solidFill>
                  <a:schemeClr val="tx1"/>
                </a:solidFill>
                <a:effectLst/>
                <a:latin typeface="+mn-lt"/>
                <a:ea typeface="Calibri"/>
                <a:cs typeface="Calibri"/>
                <a:sym typeface="Calibri"/>
              </a:rPr>
              <a:t> [877]; </a:t>
            </a:r>
            <a:r>
              <a:rPr lang="en-GB" sz="1200" b="0" i="0" u="none" strike="noStrike" kern="1200" cap="none" baseline="0" dirty="0" err="1">
                <a:solidFill>
                  <a:schemeClr val="tx1"/>
                </a:solidFill>
                <a:effectLst/>
                <a:latin typeface="+mn-lt"/>
                <a:ea typeface="Calibri"/>
                <a:cs typeface="Calibri"/>
                <a:sym typeface="Calibri"/>
              </a:rPr>
              <a:t>tenis</a:t>
            </a:r>
            <a:r>
              <a:rPr lang="en-GB" sz="1200" b="0" i="0" u="none" strike="noStrike" kern="1200" cap="none" baseline="0" dirty="0">
                <a:solidFill>
                  <a:schemeClr val="tx1"/>
                </a:solidFill>
                <a:effectLst/>
                <a:latin typeface="+mn-lt"/>
                <a:ea typeface="Calibri"/>
                <a:cs typeface="Calibri"/>
                <a:sym typeface="Calibri"/>
              </a:rPr>
              <a:t> [4856]; </a:t>
            </a:r>
            <a:r>
              <a:rPr lang="en-GB" sz="1200" b="0" i="0" u="none" strike="noStrike" kern="1200" cap="none" baseline="0" dirty="0" err="1">
                <a:solidFill>
                  <a:schemeClr val="tx1"/>
                </a:solidFill>
                <a:effectLst/>
                <a:latin typeface="+mn-lt"/>
                <a:ea typeface="Calibri"/>
                <a:cs typeface="Calibri"/>
                <a:sym typeface="Calibri"/>
              </a:rPr>
              <a:t>duro</a:t>
            </a:r>
            <a:r>
              <a:rPr lang="en-GB" sz="1200" b="0" i="0" u="none" strike="noStrike" kern="1200" cap="none" baseline="0" dirty="0">
                <a:solidFill>
                  <a:schemeClr val="tx1"/>
                </a:solidFill>
                <a:effectLst/>
                <a:latin typeface="+mn-lt"/>
                <a:ea typeface="Calibri"/>
                <a:cs typeface="Calibri"/>
                <a:sym typeface="Calibri"/>
              </a:rPr>
              <a:t> [741]; </a:t>
            </a:r>
            <a:r>
              <a:rPr lang="en-GB" sz="1200" b="0" i="0" u="none" strike="noStrike" kern="1200" cap="none" baseline="0" dirty="0" err="1">
                <a:solidFill>
                  <a:schemeClr val="tx1"/>
                </a:solidFill>
                <a:effectLst/>
                <a:latin typeface="+mn-lt"/>
                <a:ea typeface="Calibri"/>
                <a:cs typeface="Calibri"/>
                <a:sym typeface="Calibri"/>
              </a:rPr>
              <a:t>varios</a:t>
            </a:r>
            <a:r>
              <a:rPr lang="en-GB" sz="1200" b="0" i="0" u="none" strike="noStrike" kern="1200" cap="none" baseline="0" dirty="0">
                <a:solidFill>
                  <a:schemeClr val="tx1"/>
                </a:solidFill>
                <a:effectLst/>
                <a:latin typeface="+mn-lt"/>
                <a:ea typeface="Calibri"/>
                <a:cs typeface="Calibri"/>
                <a:sym typeface="Calibri"/>
              </a:rPr>
              <a:t> [386]; contra [177]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Calibri"/>
                <a:cs typeface="Calibri"/>
                <a:sym typeface="Calibri"/>
              </a:rPr>
              <a:t>9 1.1.4 (</a:t>
            </a:r>
            <a:r>
              <a:rPr kumimoji="0" lang="en-GB" sz="1200" b="1" i="0" u="none" strike="noStrike" kern="0" cap="none" spc="0" normalizeH="0" baseline="0" noProof="0" dirty="0" err="1">
                <a:ln>
                  <a:noFill/>
                </a:ln>
                <a:solidFill>
                  <a:srgbClr val="000000"/>
                </a:solidFill>
                <a:effectLst/>
                <a:uLnTx/>
                <a:uFillTx/>
                <a:latin typeface="+mn-lt"/>
                <a:ea typeface="Calibri"/>
                <a:cs typeface="Calibri"/>
                <a:sym typeface="Calibri"/>
              </a:rPr>
              <a:t>revist</a:t>
            </a:r>
            <a:r>
              <a:rPr kumimoji="0" lang="en-GB" sz="1200" b="1"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acordarse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[535];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quedarse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[100];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sentar</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[249];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venir</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[118];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comunidad</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[523];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costumbre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[972]; forma [119]; hora [160]</a:t>
            </a:r>
            <a:r>
              <a:rPr kumimoji="0" lang="en-GB" sz="1200" b="0" i="0" u="none" strike="noStrike" kern="1200" cap="none" spc="0" normalizeH="0" baseline="0" noProof="0" dirty="0">
                <a:ln>
                  <a:noFill/>
                </a:ln>
                <a:solidFill>
                  <a:schemeClr val="tx1"/>
                </a:solidFill>
                <a:effectLst/>
                <a:uLnTx/>
                <a:uFillTx/>
                <a:latin typeface="+mn-lt"/>
                <a:ea typeface="+mn-ea"/>
                <a:cs typeface="+mn-cs"/>
                <a:sym typeface="Calibri"/>
              </a:rPr>
              <a:t>;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luz [278];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muerte</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[294];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nivel</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[297]; tierra [259]; especial [436];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mexicano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[849];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muerto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[1103];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único</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[214]</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20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6 minutes</a:t>
            </a:r>
          </a:p>
          <a:p>
            <a:endParaRPr lang="en-GB" dirty="0"/>
          </a:p>
          <a:p>
            <a:r>
              <a:rPr lang="en-GB" b="1" dirty="0"/>
              <a:t>Aim:</a:t>
            </a:r>
            <a:r>
              <a:rPr lang="en-GB" b="0" dirty="0"/>
              <a:t> to introduce students</a:t>
            </a:r>
            <a:r>
              <a:rPr lang="en-GB" b="0" baseline="0" dirty="0"/>
              <a:t> to information about a charity in a Spanish-speaking country.</a:t>
            </a:r>
            <a:endParaRPr lang="en-GB" b="1" dirty="0"/>
          </a:p>
          <a:p>
            <a:endParaRPr lang="en-GB" dirty="0"/>
          </a:p>
          <a:p>
            <a:r>
              <a:rPr lang="en-GB" b="1" dirty="0"/>
              <a:t>Procedure: </a:t>
            </a:r>
            <a:r>
              <a:rPr lang="en-GB" b="0" dirty="0"/>
              <a:t>ask</a:t>
            </a:r>
            <a:r>
              <a:rPr lang="en-GB" b="0" baseline="0" dirty="0"/>
              <a:t> students to read the text with a partner and then ask questions to check understanding: (1) What are the three main activities of the foundation? (2) Why is education in Colombia varied? (3) What else is said about rural areas?</a:t>
            </a:r>
          </a:p>
          <a:p>
            <a:endParaRPr lang="en-GB" b="0" baseline="0" dirty="0"/>
          </a:p>
          <a:p>
            <a:r>
              <a:rPr lang="en-GB" b="1" baseline="0"/>
              <a:t>Notes:</a:t>
            </a:r>
          </a:p>
          <a:p>
            <a:pPr marL="228600" indent="-228600">
              <a:buAutoNum type="arabicPeriod"/>
            </a:pPr>
            <a:r>
              <a:rPr lang="en-GB" b="0" baseline="0"/>
              <a:t>The </a:t>
            </a:r>
            <a:r>
              <a:rPr lang="en-GB" b="0" baseline="0" dirty="0"/>
              <a:t>slide could also be used for a read aloud, gap fill, dictation or alternative </a:t>
            </a:r>
            <a:r>
              <a:rPr lang="en-GB" b="0" baseline="0"/>
              <a:t>activity.</a:t>
            </a:r>
          </a:p>
          <a:p>
            <a:pPr marL="228600" indent="-228600">
              <a:buAutoNum type="arabicPeriod"/>
            </a:pPr>
            <a:r>
              <a:rPr lang="en-GB" b="0" baseline="0"/>
              <a:t>Students have previously learnt the meaning of the affix ‘-mente’, so ‘particularmente’ may well be understood. They may also be able to understand the meaning of the word ‘principal’ (having previously learnt ‘principalmente’ as a vocabulary item and the affix -mente).</a:t>
            </a:r>
          </a:p>
          <a:p>
            <a:endParaRPr lang="en-GB" b="0" baseline="0" dirty="0"/>
          </a:p>
          <a:p>
            <a:endParaRPr lang="en-GB" b="0" baseline="0" dirty="0"/>
          </a:p>
          <a:p>
            <a:r>
              <a:rPr lang="en-GB" b="1" baseline="0" dirty="0"/>
              <a:t>Frequency of unknown words and cognates:</a:t>
            </a:r>
          </a:p>
          <a:p>
            <a:r>
              <a:rPr lang="en-GB" sz="1200" b="0" kern="0" baseline="0" dirty="0" err="1">
                <a:solidFill>
                  <a:srgbClr val="002060"/>
                </a:solidFill>
                <a:sym typeface="Century Gothic"/>
              </a:rPr>
              <a:t>fundación</a:t>
            </a:r>
            <a:r>
              <a:rPr lang="en-GB" sz="1200" b="0" kern="0" baseline="0" dirty="0">
                <a:solidFill>
                  <a:srgbClr val="002060"/>
                </a:solidFill>
                <a:sym typeface="Century Gothic"/>
              </a:rPr>
              <a:t> [2219], </a:t>
            </a: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 </a:t>
            </a:r>
            <a:r>
              <a:rPr lang="en-GB" sz="1200" b="0" kern="0" baseline="0" dirty="0" err="1">
                <a:solidFill>
                  <a:srgbClr val="002060"/>
                </a:solidFill>
                <a:sym typeface="Century Gothic"/>
              </a:rPr>
              <a:t>educación</a:t>
            </a:r>
            <a:r>
              <a:rPr lang="en-GB" sz="1200" b="0" kern="0" baseline="0" dirty="0">
                <a:solidFill>
                  <a:srgbClr val="002060"/>
                </a:solidFill>
                <a:sym typeface="Century Gothic"/>
              </a:rPr>
              <a:t> [490] particular [1013], principal [378], </a:t>
            </a:r>
            <a:r>
              <a:rPr lang="en-GB" sz="1200" b="0" kern="0" baseline="0" dirty="0" err="1">
                <a:solidFill>
                  <a:srgbClr val="002060"/>
                </a:solidFill>
                <a:sym typeface="Century Gothic"/>
              </a:rPr>
              <a:t>situación</a:t>
            </a:r>
            <a:r>
              <a:rPr lang="en-GB" sz="1200" b="0" kern="0" baseline="0" dirty="0">
                <a:solidFill>
                  <a:srgbClr val="002060"/>
                </a:solidFill>
                <a:sym typeface="Century Gothic"/>
              </a:rPr>
              <a:t> [285], rural [2547], </a:t>
            </a:r>
            <a:r>
              <a:rPr lang="en-GB" sz="1200" b="0" kern="0" baseline="0" dirty="0" err="1">
                <a:solidFill>
                  <a:srgbClr val="002060"/>
                </a:solidFill>
                <a:sym typeface="Century Gothic"/>
              </a:rPr>
              <a:t>acceso</a:t>
            </a:r>
            <a:r>
              <a:rPr lang="en-GB" sz="1200" b="0" kern="0" baseline="0" dirty="0">
                <a:solidFill>
                  <a:srgbClr val="002060"/>
                </a:solidFill>
                <a:sym typeface="Century Gothic"/>
              </a:rPr>
              <a:t> [1178]</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E93EA887-9D3A-0842-88A4-9B47F35462CE}" type="slidenum">
              <a:rPr lang="en-US" smtClean="0"/>
              <a:t>18</a:t>
            </a:fld>
            <a:endParaRPr lang="en-US"/>
          </a:p>
        </p:txBody>
      </p:sp>
    </p:spTree>
    <p:extLst>
      <p:ext uri="{BB962C8B-B14F-4D97-AF65-F5344CB8AC3E}">
        <p14:creationId xmlns:p14="http://schemas.microsoft.com/office/powerpoint/2010/main" val="4685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dirty="0" err="1"/>
              <a:t>taught</a:t>
            </a:r>
            <a:r>
              <a:rPr lang="es-ES" b="0" dirty="0"/>
              <a:t> </a:t>
            </a:r>
            <a:r>
              <a:rPr lang="es-ES" b="0" dirty="0" err="1"/>
              <a:t>SSCs</a:t>
            </a:r>
            <a:r>
              <a:rPr lang="es-ES" b="0" baseline="0" dirty="0"/>
              <a:t> in </a:t>
            </a:r>
            <a:r>
              <a:rPr lang="es-ES" b="0" baseline="0" dirty="0" err="1"/>
              <a:t>speaking</a:t>
            </a:r>
            <a:r>
              <a:rPr lang="es-ES" b="0" baseline="0" dirty="0"/>
              <a:t> and </a:t>
            </a:r>
            <a:r>
              <a:rPr lang="es-ES" b="0" baseline="0" dirty="0" err="1"/>
              <a:t>listening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SCCs revisited: [r], [</a:t>
            </a:r>
            <a:r>
              <a:rPr lang="en-GB" b="0" baseline="0" dirty="0" err="1"/>
              <a:t>rr</a:t>
            </a:r>
            <a:r>
              <a:rPr lang="en-GB" b="0" baseline="0" dirty="0"/>
              <a:t>]; [z]; </a:t>
            </a:r>
            <a:r>
              <a:rPr lang="en-GB" b="0" baseline="0"/>
              <a:t>[gué], [qué]; </a:t>
            </a:r>
            <a:r>
              <a:rPr lang="en-GB" b="0" baseline="0" dirty="0"/>
              <a:t>[</a:t>
            </a:r>
            <a:r>
              <a:rPr lang="en-GB" b="0" baseline="0" dirty="0" err="1"/>
              <a:t>ll</a:t>
            </a:r>
            <a:r>
              <a:rPr lang="en-GB" b="0" baseline="0"/>
              <a:t>]; [</a:t>
            </a:r>
            <a:r>
              <a:rPr lang="en-GB" b="0"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0" baseline="0"/>
              <a:t>The </a:t>
            </a:r>
            <a:r>
              <a:rPr lang="en-GB" b="0" baseline="0" dirty="0"/>
              <a:t>gloss could be shown at the end as two words are part of the activity and students will have to listen out for the SSCs. Click on the box once the activity is finished to show the meaning of these two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sym typeface="Century Gothic"/>
              </a:rPr>
              <a:t>recaudar</a:t>
            </a:r>
            <a:r>
              <a:rPr lang="en-GB" sz="1200" b="0" kern="0" baseline="0" dirty="0">
                <a:solidFill>
                  <a:srgbClr val="002060"/>
                </a:solidFill>
                <a:sym typeface="Century Gothic"/>
              </a:rPr>
              <a:t> [&gt;5000];</a:t>
            </a:r>
            <a:r>
              <a:rPr lang="en-GB" b="0" baseline="0" dirty="0"/>
              <a:t> </a:t>
            </a:r>
            <a:r>
              <a:rPr lang="en-GB" b="0" baseline="0" dirty="0" err="1"/>
              <a:t>dólar</a:t>
            </a:r>
            <a:r>
              <a:rPr lang="en-GB" b="0" baseline="0" dirty="0"/>
              <a:t> [677]; </a:t>
            </a:r>
            <a:r>
              <a:rPr lang="en-GB" b="0" baseline="0" dirty="0" err="1"/>
              <a:t>inspirar</a:t>
            </a:r>
            <a:r>
              <a:rPr lang="en-GB" b="0" baseline="0" dirty="0"/>
              <a:t> [2171]</a:t>
            </a:r>
            <a:r>
              <a:rPr lang="en-GB" sz="1200" b="0" kern="0" baseline="0" dirty="0">
                <a:solidFill>
                  <a:srgbClr val="002060"/>
                </a:solidFill>
                <a:sym typeface="Century Gothic"/>
              </a:rPr>
              <a:t> </a:t>
            </a:r>
            <a:r>
              <a:rPr lang="en-GB" sz="1200" b="0" kern="0" baseline="0" dirty="0" err="1">
                <a:solidFill>
                  <a:srgbClr val="002060"/>
                </a:solidFill>
                <a:sym typeface="Century Gothic"/>
              </a:rPr>
              <a:t>explicar</a:t>
            </a:r>
            <a:r>
              <a:rPr lang="en-GB" sz="1200" b="0" kern="0" baseline="0" dirty="0">
                <a:solidFill>
                  <a:srgbClr val="002060"/>
                </a:solidFill>
                <a:sym typeface="Century Gothic"/>
              </a:rPr>
              <a:t> [304] </a:t>
            </a:r>
            <a:br>
              <a:rPr lang="en-GB" baseline="0" dirty="0"/>
            </a:br>
            <a:endParaRPr lang="en-US" b="0" dirty="0"/>
          </a:p>
          <a:p>
            <a:pPr fontAlgn="ctr"/>
            <a:r>
              <a:rPr lang="en-US" b="1" dirty="0"/>
              <a:t>https://</a:t>
            </a:r>
            <a:r>
              <a:rPr lang="en-US" b="1" dirty="0" err="1"/>
              <a:t>commons.wikimedia.org</a:t>
            </a:r>
            <a:r>
              <a:rPr lang="en-US" b="1" dirty="0"/>
              <a:t>/wiki/File:Shakira_March_2011.jpg, Dilma Rousseff,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2.0 Generic</a:t>
            </a:r>
            <a:r>
              <a:rPr lang="en-GB"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9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a:solidFill>
                  <a:schemeClr val="tx1"/>
                </a:solidFill>
                <a:effectLst/>
                <a:latin typeface="+mn-lt"/>
                <a:ea typeface="+mn-ea"/>
                <a:cs typeface="+mn-cs"/>
              </a:rPr>
              <a:t>3 minutes</a:t>
            </a:r>
            <a:endParaRPr lang="en-US" sz="1200" b="0" kern="1200" dirty="0">
              <a:solidFill>
                <a:schemeClr val="tx1"/>
              </a:solidFill>
              <a:effectLst/>
              <a:latin typeface="+mn-lt"/>
              <a:ea typeface="+mn-ea"/>
              <a:cs typeface="+mn-cs"/>
            </a:endParaRPr>
          </a:p>
          <a:p>
            <a:endParaRPr lang="en-US" b="1" dirty="0"/>
          </a:p>
          <a:p>
            <a:r>
              <a:rPr lang="en-GB" b="1" noProof="0" dirty="0"/>
              <a:t>Aim: </a:t>
            </a:r>
            <a:r>
              <a:rPr lang="en-GB" b="0" noProof="0" dirty="0"/>
              <a:t>t</a:t>
            </a:r>
            <a:r>
              <a:rPr lang="en-GB" dirty="0"/>
              <a:t>o recall previously taught vocabulary orally.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a:t>
            </a:r>
            <a:r>
              <a:rPr lang="en-GB" noProof="0"/>
              <a:t>. This can be done in pairs</a:t>
            </a:r>
            <a:r>
              <a:rPr lang="en-GB" baseline="0" noProof="0"/>
              <a:t> </a:t>
            </a:r>
            <a:r>
              <a:rPr lang="en-GB" noProof="0"/>
              <a:t>or can be led by the teacher as a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2.</a:t>
            </a:r>
            <a:r>
              <a:rPr lang="en-GB" baseline="0" noProof="0"/>
              <a:t> The teacher </a:t>
            </a:r>
            <a:r>
              <a:rPr lang="en-GB" noProof="0"/>
              <a:t>randomly says a word in</a:t>
            </a:r>
            <a:r>
              <a:rPr lang="en-GB" baseline="0" noProof="0"/>
              <a:t> Spanish that correspondsto one of the images. The student then says the number that matches the image in Spanish.</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3. Afterwards</a:t>
            </a:r>
            <a:r>
              <a:rPr lang="en-GB" baseline="0" noProof="0"/>
              <a:t> the teacher says a number, prompting the student to say the word in Spanish.</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a:t>Note</a:t>
            </a:r>
            <a:r>
              <a:rPr lang="en-GB" noProof="0"/>
              <a:t>: the</a:t>
            </a:r>
            <a:r>
              <a:rPr lang="en-GB" baseline="0" noProof="0"/>
              <a:t> activity</a:t>
            </a:r>
            <a:r>
              <a:rPr lang="en-GB" noProof="0"/>
              <a:t> </a:t>
            </a:r>
            <a:r>
              <a:rPr lang="en-GB" noProof="0" dirty="0"/>
              <a:t>could also be done </a:t>
            </a:r>
            <a:r>
              <a:rPr lang="en-GB" noProof="0"/>
              <a:t>in pairs or even small groups, </a:t>
            </a:r>
            <a:r>
              <a:rPr lang="en-GB" noProof="0" dirty="0"/>
              <a:t>with one person saying the number and the others competing to say the word the quickest.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a:t>Solution</a:t>
            </a:r>
            <a:r>
              <a:rPr lang="en-GB"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err="1"/>
              <a:t>acordarse</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el </a:t>
            </a:r>
            <a:r>
              <a:rPr lang="en-GB" noProof="0" dirty="0" err="1"/>
              <a:t>tenis</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la tierra</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sentar(se)</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la hora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la luz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quedarse</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mexicano/a</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especial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la pelota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la forma (de)</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err="1"/>
              <a:t>pelear</a:t>
            </a:r>
            <a:endParaRPr lang="en-GB" noProof="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086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indent="0">
              <a:buNone/>
            </a:pPr>
            <a:r>
              <a:rPr lang="en-GB" b="1" baseline="0" dirty="0"/>
              <a:t>Frequency of unknown words and cognates:</a:t>
            </a:r>
          </a:p>
          <a:p>
            <a:pPr marL="0" indent="0">
              <a:buNone/>
            </a:pPr>
            <a:r>
              <a:rPr lang="en-GB" sz="1200" b="0" kern="0" baseline="0" dirty="0" err="1">
                <a:solidFill>
                  <a:srgbClr val="002060"/>
                </a:solidFill>
                <a:sym typeface="Century Gothic"/>
              </a:rPr>
              <a:t>recaudar</a:t>
            </a:r>
            <a:r>
              <a:rPr lang="en-GB" sz="1200" b="0" kern="0" baseline="0" dirty="0">
                <a:solidFill>
                  <a:srgbClr val="002060"/>
                </a:solidFill>
                <a:sym typeface="Century Gothic"/>
              </a:rPr>
              <a:t> [&gt;5000];</a:t>
            </a:r>
            <a:r>
              <a:rPr lang="en-GB" b="0" baseline="0" dirty="0"/>
              <a:t> </a:t>
            </a:r>
            <a:r>
              <a:rPr lang="en-GB" b="0" baseline="0" dirty="0" err="1"/>
              <a:t>dólar</a:t>
            </a:r>
            <a:r>
              <a:rPr lang="en-GB" b="0" baseline="0" dirty="0"/>
              <a:t> [677]; inspirer [2171]</a:t>
            </a:r>
            <a:r>
              <a:rPr lang="en-GB" sz="1200" b="0" kern="0" baseline="0" dirty="0">
                <a:solidFill>
                  <a:srgbClr val="002060"/>
                </a:solidFill>
                <a:sym typeface="Century Gothic"/>
              </a:rPr>
              <a:t> </a:t>
            </a:r>
            <a:r>
              <a:rPr lang="en-GB" sz="1200" b="0" kern="0" baseline="0" dirty="0" err="1">
                <a:solidFill>
                  <a:srgbClr val="002060"/>
                </a:solidFill>
                <a:sym typeface="Century Gothic"/>
              </a:rPr>
              <a:t>explicar</a:t>
            </a:r>
            <a:r>
              <a:rPr lang="en-GB" sz="1200" b="0" kern="0" baseline="0" dirty="0">
                <a:solidFill>
                  <a:srgbClr val="002060"/>
                </a:solidFill>
                <a:sym typeface="Century Gothic"/>
              </a:rPr>
              <a:t> [304]</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28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VARIATION</a:t>
            </a:r>
          </a:p>
          <a:p>
            <a:r>
              <a:rPr lang="en-GB" b="0"/>
              <a:t>In this version of the activity,</a:t>
            </a:r>
            <a:r>
              <a:rPr lang="en-GB" b="0" baseline="0"/>
              <a:t> audio is provided so that students can listen and complete the text themselves (individually or in pairs).</a:t>
            </a:r>
            <a:endParaRPr lang="en-GB" b="0"/>
          </a:p>
        </p:txBody>
      </p:sp>
      <p:sp>
        <p:nvSpPr>
          <p:cNvPr id="4" name="Slide Number Placeholder 3"/>
          <p:cNvSpPr>
            <a:spLocks noGrp="1"/>
          </p:cNvSpPr>
          <p:nvPr>
            <p:ph type="sldNum" sz="quarter" idx="10"/>
          </p:nvPr>
        </p:nvSpPr>
        <p:spPr/>
        <p:txBody>
          <a:bodyPr/>
          <a:lstStyle/>
          <a:p>
            <a:fld id="{E93EA887-9D3A-0842-88A4-9B47F35462CE}" type="slidenum">
              <a:rPr lang="en-US" smtClean="0"/>
              <a:t>21</a:t>
            </a:fld>
            <a:endParaRPr lang="en-US"/>
          </a:p>
        </p:txBody>
      </p:sp>
    </p:spTree>
    <p:extLst>
      <p:ext uri="{BB962C8B-B14F-4D97-AF65-F5344CB8AC3E}">
        <p14:creationId xmlns:p14="http://schemas.microsoft.com/office/powerpoint/2010/main" val="361650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presentation slide</a:t>
            </a:r>
          </a:p>
          <a:p>
            <a:endParaRPr lang="en-GB" b="1" dirty="0"/>
          </a:p>
          <a:p>
            <a:r>
              <a:rPr lang="en-GB" b="1" dirty="0"/>
              <a:t>Timing: </a:t>
            </a:r>
            <a:r>
              <a:rPr lang="en-GB" b="0" dirty="0"/>
              <a:t>2 minutes</a:t>
            </a:r>
          </a:p>
          <a:p>
            <a:endParaRPr lang="en-GB" b="0" dirty="0"/>
          </a:p>
          <a:p>
            <a:r>
              <a:rPr lang="en-GB" b="1" dirty="0"/>
              <a:t>Aim: </a:t>
            </a:r>
            <a:r>
              <a:rPr lang="en-GB" b="0" dirty="0"/>
              <a:t>to introduce the rest of this week’s new vocabulary</a:t>
            </a:r>
          </a:p>
          <a:p>
            <a:endParaRPr lang="en-GB" b="0" dirty="0"/>
          </a:p>
          <a:p>
            <a:r>
              <a:rPr lang="en-GB" b="1" dirty="0"/>
              <a:t>Procedure: </a:t>
            </a:r>
          </a:p>
          <a:p>
            <a:pPr marL="228600" indent="-228600">
              <a:buAutoNum type="arabicPeriod"/>
            </a:pPr>
            <a:r>
              <a:rPr lang="en-GB" b="0" dirty="0"/>
              <a:t>Click to bring up the English word and</a:t>
            </a:r>
            <a:r>
              <a:rPr lang="en-GB" b="0" baseline="0" dirty="0"/>
              <a:t> picture, then the Spanish</a:t>
            </a:r>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dirty="0"/>
              <a:t>two words introduced in lesson 1 (</a:t>
            </a:r>
            <a:r>
              <a:rPr lang="en-GB" dirty="0" err="1"/>
              <a:t>dedicar</a:t>
            </a:r>
            <a:r>
              <a:rPr lang="en-GB" dirty="0"/>
              <a:t>, a </a:t>
            </a:r>
            <a:r>
              <a:rPr lang="en-GB" dirty="0" err="1"/>
              <a:t>través</a:t>
            </a:r>
            <a:r>
              <a:rPr lang="en-GB" dirty="0"/>
              <a:t> de) are included on this</a:t>
            </a:r>
            <a:r>
              <a:rPr lang="en-GB" baseline="0" dirty="0"/>
              <a:t> list for additional revisiting.</a:t>
            </a:r>
            <a:endParaRPr lang="en-GB"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6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vocabulary, first through listening and then in oral production.</a:t>
            </a:r>
          </a:p>
          <a:p>
            <a:endParaRPr lang="en-US" dirty="0"/>
          </a:p>
          <a:p>
            <a:r>
              <a:rPr lang="en-US" b="1" dirty="0"/>
              <a:t>Procedure:</a:t>
            </a:r>
          </a:p>
          <a:p>
            <a:r>
              <a:rPr lang="en-GB" sz="1200" kern="1200" dirty="0">
                <a:solidFill>
                  <a:schemeClr val="tx1"/>
                </a:solidFill>
                <a:effectLst/>
                <a:latin typeface="+mn-lt"/>
                <a:ea typeface="+mn-ea"/>
                <a:cs typeface="+mn-cs"/>
              </a:rPr>
              <a:t>1. Students first listen to sets of three Spanish words at a time. They listen and write the three English words in the order</a:t>
            </a:r>
            <a:r>
              <a:rPr lang="en-GB" sz="1200" kern="1200" baseline="0" dirty="0">
                <a:solidFill>
                  <a:schemeClr val="tx1"/>
                </a:solidFill>
                <a:effectLst/>
                <a:latin typeface="+mn-lt"/>
                <a:ea typeface="+mn-ea"/>
                <a:cs typeface="+mn-cs"/>
              </a:rPr>
              <a:t> that they hear them in Spanish</a:t>
            </a:r>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The teacher goes through answers with students.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students</a:t>
            </a:r>
            <a:r>
              <a:rPr lang="en-GB" sz="1200" kern="1200" dirty="0">
                <a:solidFill>
                  <a:schemeClr val="tx1"/>
                </a:solidFill>
                <a:effectLst/>
                <a:latin typeface="+mn-lt"/>
                <a:ea typeface="+mn-ea"/>
                <a:cs typeface="+mn-cs"/>
              </a:rPr>
              <a:t> say the Spanish words aloud in the order that they see the English words on the board. The teacher plays the audio after each time they do this, so that students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students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1" i="0" u="none" strike="noStrike" kern="1200" cap="none" dirty="0">
              <a:solidFill>
                <a:schemeClr val="tx1"/>
              </a:solidFill>
              <a:effectLst/>
              <a:latin typeface="+mn-lt"/>
              <a:ea typeface="+mn-ea"/>
              <a:cs typeface="Calibri"/>
              <a:sym typeface="Calibri"/>
            </a:endParaRP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practicar, mejorar, cruzar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tierra, luz, comunidad</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pelota, pelear, quedar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muerto, muerta, muerte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venir, sentar, único</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consejo, vosotros, varios</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riesgo, contra, nivel</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duro, forma, sé</a:t>
            </a:r>
            <a:endParaRPr lang="es-419"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19F9D-DE95-46FD-9DBD-380478876F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76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p>
          <a:p>
            <a:endParaRPr lang="en-GB" dirty="0"/>
          </a:p>
          <a:p>
            <a:r>
              <a:rPr lang="en-GB" b="1" dirty="0"/>
              <a:t>Aim: </a:t>
            </a:r>
            <a:r>
              <a:rPr lang="en-GB" b="0" dirty="0"/>
              <a:t>to highlight the importance of time markers with differentiating between the 1</a:t>
            </a:r>
            <a:r>
              <a:rPr lang="en-GB" b="0" baseline="30000" dirty="0"/>
              <a:t>st</a:t>
            </a:r>
            <a:r>
              <a:rPr lang="en-GB" b="0" dirty="0"/>
              <a:t> person plural (-</a:t>
            </a:r>
            <a:r>
              <a:rPr lang="en-GB" b="0" dirty="0" err="1"/>
              <a:t>amos</a:t>
            </a:r>
            <a:r>
              <a:rPr lang="en-GB" b="0" dirty="0"/>
              <a:t>) in the </a:t>
            </a:r>
            <a:r>
              <a:rPr lang="en-GB" b="0" dirty="0" err="1"/>
              <a:t>preterite</a:t>
            </a:r>
            <a:r>
              <a:rPr lang="en-GB" b="0" dirty="0"/>
              <a:t> and in the present tense.</a:t>
            </a:r>
          </a:p>
          <a:p>
            <a:endParaRPr lang="en-GB" b="0" dirty="0"/>
          </a:p>
          <a:p>
            <a:r>
              <a:rPr lang="en-GB" b="1" dirty="0"/>
              <a:t>Procedure:</a:t>
            </a:r>
          </a:p>
          <a:p>
            <a:pPr marL="228600" indent="-228600">
              <a:buAutoNum type="arabicPeriod"/>
            </a:pPr>
            <a:r>
              <a:rPr lang="en-GB" b="0" dirty="0"/>
              <a:t>Click to go through the explanation and examples. </a:t>
            </a:r>
          </a:p>
          <a:p>
            <a:pPr marL="228600" indent="-228600">
              <a:buAutoNum type="arabicPeriod"/>
            </a:pPr>
            <a:r>
              <a:rPr lang="en-GB" b="0" dirty="0"/>
              <a:t>Gaps are left to allow teachers to elicit the verb endings and Spanish sentences from students</a:t>
            </a:r>
          </a:p>
          <a:p>
            <a:pPr marL="228600" indent="-228600">
              <a:buAutoNum type="arabicPeriod"/>
            </a:pPr>
            <a:endParaRPr lang="en-GB" b="0" dirty="0"/>
          </a:p>
          <a:p>
            <a:pPr marL="0" indent="0">
              <a:buNone/>
            </a:pPr>
            <a:r>
              <a:rPr lang="en-GB" b="1" dirty="0"/>
              <a:t>Note: </a:t>
            </a:r>
            <a:r>
              <a:rPr lang="en-GB" b="0" dirty="0"/>
              <a:t>other known temporal adverbs could be elicited from students (e.g</a:t>
            </a:r>
            <a:r>
              <a:rPr lang="en-GB" b="0"/>
              <a:t>. hoy, los </a:t>
            </a:r>
            <a:r>
              <a:rPr lang="en-GB" b="0" dirty="0"/>
              <a:t>lunes, </a:t>
            </a:r>
            <a:r>
              <a:rPr lang="en-GB" b="0" dirty="0" err="1"/>
              <a:t>cada</a:t>
            </a:r>
            <a:r>
              <a:rPr lang="en-GB" b="0" dirty="0"/>
              <a:t> día, </a:t>
            </a:r>
            <a:r>
              <a:rPr lang="en-GB" b="0" dirty="0" err="1"/>
              <a:t>cada</a:t>
            </a:r>
            <a:r>
              <a:rPr lang="en-GB" b="0" dirty="0"/>
              <a:t> lunes, </a:t>
            </a:r>
            <a:r>
              <a:rPr lang="en-GB" b="0" dirty="0" err="1"/>
              <a:t>generalmente</a:t>
            </a:r>
            <a:r>
              <a:rPr lang="en-GB" b="0" dirty="0"/>
              <a:t>, </a:t>
            </a:r>
            <a:r>
              <a:rPr lang="en-GB" b="0" dirty="0" err="1"/>
              <a:t>siempre</a:t>
            </a:r>
            <a:r>
              <a:rPr lang="en-GB" b="0" dirty="0"/>
              <a:t>, </a:t>
            </a:r>
            <a:r>
              <a:rPr lang="en-GB" b="0" dirty="0" err="1"/>
              <a:t>nunca</a:t>
            </a:r>
            <a:r>
              <a:rPr lang="en-GB" b="0" dirty="0"/>
              <a:t>, </a:t>
            </a:r>
            <a:r>
              <a:rPr lang="en-GB" b="0" dirty="0" err="1"/>
              <a:t>en</a:t>
            </a:r>
            <a:r>
              <a:rPr lang="en-GB" b="0" dirty="0"/>
              <a:t> </a:t>
            </a:r>
            <a:r>
              <a:rPr lang="en-GB" b="0" dirty="0" err="1"/>
              <a:t>este</a:t>
            </a:r>
            <a:r>
              <a:rPr lang="en-GB" b="0" dirty="0"/>
              <a:t> </a:t>
            </a:r>
            <a:r>
              <a:rPr lang="en-GB" b="0" dirty="0" err="1"/>
              <a:t>momento</a:t>
            </a:r>
            <a:r>
              <a:rPr lang="en-GB" b="0" dirty="0"/>
              <a:t>, el </a:t>
            </a:r>
            <a:r>
              <a:rPr lang="en-GB" b="0" dirty="0" err="1"/>
              <a:t>mes</a:t>
            </a:r>
            <a:r>
              <a:rPr lang="en-GB" b="0" dirty="0"/>
              <a:t> </a:t>
            </a:r>
            <a:r>
              <a:rPr lang="en-GB" b="0" dirty="0" err="1"/>
              <a:t>pasado</a:t>
            </a:r>
            <a:r>
              <a:rPr lang="en-GB" b="0" dirty="0"/>
              <a:t>, el primer </a:t>
            </a:r>
            <a:r>
              <a:rPr lang="en-GB" b="0" dirty="0" err="1"/>
              <a:t>día</a:t>
            </a:r>
            <a:r>
              <a:rPr lang="en-GB" b="0" dirty="0"/>
              <a:t>). It may also be worth mentioning that some slight differences in temporal adverbial phrases can denote different time frames, for example ‘los lunes’ = on Mondays (present – habitual), ‘el lunes’ = on Monday (</a:t>
            </a:r>
            <a:r>
              <a:rPr lang="en-GB" b="0" dirty="0" err="1"/>
              <a:t>preterite</a:t>
            </a:r>
            <a:r>
              <a:rPr lang="en-GB" b="0" dirty="0"/>
              <a:t> – a specific moment in the </a:t>
            </a:r>
            <a:r>
              <a:rPr lang="en-GB" b="0"/>
              <a:t>past).</a:t>
            </a:r>
            <a:endParaRPr lang="en-GB" b="1" dirty="0"/>
          </a:p>
        </p:txBody>
      </p:sp>
      <p:sp>
        <p:nvSpPr>
          <p:cNvPr id="4" name="Slide Number Placeholder 3"/>
          <p:cNvSpPr>
            <a:spLocks noGrp="1"/>
          </p:cNvSpPr>
          <p:nvPr>
            <p:ph type="sldNum" sz="quarter" idx="10"/>
          </p:nvPr>
        </p:nvSpPr>
        <p:spPr/>
        <p:txBody>
          <a:bodyPr/>
          <a:lstStyle/>
          <a:p>
            <a:fld id="{E93EA887-9D3A-0842-88A4-9B47F35462CE}" type="slidenum">
              <a:rPr lang="en-US" smtClean="0"/>
              <a:t>24</a:t>
            </a:fld>
            <a:endParaRPr lang="en-US"/>
          </a:p>
        </p:txBody>
      </p:sp>
    </p:spTree>
    <p:extLst>
      <p:ext uri="{BB962C8B-B14F-4D97-AF65-F5344CB8AC3E}">
        <p14:creationId xmlns:p14="http://schemas.microsoft.com/office/powerpoint/2010/main" val="620219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p>
          <a:p>
            <a:endParaRPr lang="en-GB" b="1" dirty="0"/>
          </a:p>
          <a:p>
            <a:r>
              <a:rPr lang="en-GB" b="1" dirty="0"/>
              <a:t>Aim: </a:t>
            </a:r>
          </a:p>
          <a:p>
            <a:r>
              <a:rPr lang="en-GB" b="0" dirty="0" err="1"/>
              <a:t>i</a:t>
            </a:r>
            <a:r>
              <a:rPr lang="en-GB" b="0" dirty="0"/>
              <a:t>) to</a:t>
            </a:r>
            <a:r>
              <a:rPr lang="en-GB" b="0" baseline="0" dirty="0"/>
              <a:t> correctly identify the missing verb in each of the six gaps</a:t>
            </a:r>
          </a:p>
          <a:p>
            <a:r>
              <a:rPr lang="en-GB" b="0" baseline="0" dirty="0"/>
              <a:t>ii) to correctly identify the English translation for the –</a:t>
            </a:r>
            <a:r>
              <a:rPr lang="en-GB" b="0" baseline="0" dirty="0" err="1"/>
              <a:t>ar</a:t>
            </a:r>
            <a:r>
              <a:rPr lang="en-GB" b="0" baseline="0" dirty="0"/>
              <a:t> verbs by paying attention to the temporal adverb and/or the discursive context</a:t>
            </a:r>
            <a:endParaRPr lang="en-GB" b="1" dirty="0"/>
          </a:p>
          <a:p>
            <a:endParaRPr lang="en-GB" b="1" dirty="0"/>
          </a:p>
          <a:p>
            <a:r>
              <a:rPr lang="en-GB" b="1" dirty="0"/>
              <a:t>Procedure:</a:t>
            </a:r>
          </a:p>
          <a:p>
            <a:r>
              <a:rPr lang="en-GB" b="0" dirty="0"/>
              <a:t>1.</a:t>
            </a:r>
            <a:r>
              <a:rPr lang="en-GB" b="0" baseline="0" dirty="0"/>
              <a:t> Students read the text and choose the correct verb from the list at the bottom of the slide.</a:t>
            </a:r>
          </a:p>
          <a:p>
            <a:r>
              <a:rPr lang="en-GB" b="0" baseline="0" dirty="0"/>
              <a:t>2. Click to reveal in the answers in order.</a:t>
            </a:r>
          </a:p>
          <a:p>
            <a:r>
              <a:rPr lang="en-GB" b="0" baseline="0" dirty="0"/>
              <a:t>3. Students choose the correct translation for each of the verbs from the box on the right.</a:t>
            </a:r>
          </a:p>
          <a:p>
            <a:r>
              <a:rPr lang="en-GB" b="0" baseline="0" dirty="0"/>
              <a:t>4. Click to reveal the correct translations.  The answers appear in the order of the verbs in the test.</a:t>
            </a:r>
          </a:p>
          <a:p>
            <a:endParaRPr lang="en-GB" b="0" dirty="0"/>
          </a:p>
          <a:p>
            <a:r>
              <a:rPr lang="en-GB" b="1" dirty="0"/>
              <a:t>Frequency</a:t>
            </a:r>
            <a:r>
              <a:rPr lang="en-GB" b="1" baseline="0" dirty="0"/>
              <a:t> of unknown words and cognates:</a:t>
            </a:r>
          </a:p>
          <a:p>
            <a:r>
              <a:rPr lang="en-GB" b="0" dirty="0" err="1"/>
              <a:t>recaudar</a:t>
            </a:r>
            <a:r>
              <a:rPr lang="en-GB" b="0" dirty="0"/>
              <a:t> [&gt;5000], </a:t>
            </a:r>
            <a:r>
              <a:rPr lang="en-GB" b="0" dirty="0" err="1"/>
              <a:t>liga</a:t>
            </a:r>
            <a:r>
              <a:rPr lang="en-GB" b="0" dirty="0"/>
              <a:t> [2312] </a:t>
            </a:r>
          </a:p>
        </p:txBody>
      </p:sp>
      <p:sp>
        <p:nvSpPr>
          <p:cNvPr id="4" name="Slide Number Placeholder 3"/>
          <p:cNvSpPr>
            <a:spLocks noGrp="1"/>
          </p:cNvSpPr>
          <p:nvPr>
            <p:ph type="sldNum" sz="quarter" idx="10"/>
          </p:nvPr>
        </p:nvSpPr>
        <p:spPr/>
        <p:txBody>
          <a:bodyPr/>
          <a:lstStyle/>
          <a:p>
            <a:fld id="{E93EA887-9D3A-0842-88A4-9B47F35462CE}" type="slidenum">
              <a:rPr lang="en-US" smtClean="0"/>
              <a:t>25</a:t>
            </a:fld>
            <a:endParaRPr lang="en-US"/>
          </a:p>
        </p:txBody>
      </p:sp>
    </p:spTree>
    <p:extLst>
      <p:ext uri="{BB962C8B-B14F-4D97-AF65-F5344CB8AC3E}">
        <p14:creationId xmlns:p14="http://schemas.microsoft.com/office/powerpoint/2010/main" val="2982542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show understanding of the broad</a:t>
            </a:r>
            <a:r>
              <a:rPr lang="en-US" b="0" baseline="0" dirty="0"/>
              <a:t> meaning of the text by putting the sentences in chronological order.</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text and write the letter of the sentence in the order in which they hear the actions. Students can just write the numbers 1-6 in their books, and then the letter.</a:t>
            </a:r>
          </a:p>
          <a:p>
            <a:pPr marL="228600" indent="-228600">
              <a:buAutoNum type="arabicPeriod"/>
            </a:pPr>
            <a:r>
              <a:rPr lang="en-US" b="0" dirty="0"/>
              <a:t>Answers are shown by clicking.</a:t>
            </a:r>
          </a:p>
          <a:p>
            <a:pPr marL="228600" indent="-228600">
              <a:buAutoNum type="arabicPeriod"/>
            </a:pPr>
            <a:r>
              <a:rPr lang="en-US" b="0" dirty="0"/>
              <a:t>After</a:t>
            </a:r>
            <a:r>
              <a:rPr lang="en-US" b="0" baseline="0" dirty="0"/>
              <a:t> the last answer is shown, the next click shows a callout about Panela.</a:t>
            </a:r>
          </a:p>
          <a:p>
            <a:pPr marL="228600" indent="-228600">
              <a:buAutoNum type="arabicPeriod"/>
            </a:pPr>
            <a:r>
              <a:rPr lang="en-US" b="0" baseline="0" dirty="0"/>
              <a:t>Optionally, the text could be played again and more detailed questions could be asked about the text. For example, 1. What is their usual exercise routine? 2. What is the group doing now? 3. How high is the longest climb in the world? 4. What is the Colombian cycling custom mentioned?</a:t>
            </a:r>
            <a:endParaRPr lang="en-US" b="0" dirty="0"/>
          </a:p>
          <a:p>
            <a:pPr marL="0" indent="0">
              <a:buNone/>
            </a:pPr>
            <a:endParaRPr lang="en-US" b="0" dirty="0"/>
          </a:p>
          <a:p>
            <a:pPr marL="0" indent="0">
              <a:buNone/>
            </a:pPr>
            <a:r>
              <a:rPr lang="en-US" b="1" dirty="0"/>
              <a:t>Transcript:</a:t>
            </a:r>
          </a:p>
          <a:p>
            <a:r>
              <a:rPr lang="es-ES" sz="1200" dirty="0" err="1">
                <a:solidFill>
                  <a:srgbClr val="002060"/>
                </a:solidFill>
              </a:rPr>
              <a:t>iHola</a:t>
            </a:r>
            <a:r>
              <a:rPr lang="es-ES" sz="1200" dirty="0">
                <a:solidFill>
                  <a:srgbClr val="002060"/>
                </a:solidFill>
              </a:rPr>
              <a:t>!</a:t>
            </a:r>
            <a:endParaRPr lang="en-GB" sz="1200" dirty="0">
              <a:solidFill>
                <a:srgbClr val="002060"/>
              </a:solidFill>
            </a:endParaRPr>
          </a:p>
          <a:p>
            <a:r>
              <a:rPr lang="es-ES" sz="1200" dirty="0">
                <a:solidFill>
                  <a:srgbClr val="002060"/>
                </a:solidFill>
              </a:rPr>
              <a:t>La semana pasada empezamos nuestro viaje en Manizales, una ciudad en Colombia. Viajamos a través de las montañas, una experiencia genial. </a:t>
            </a:r>
            <a:r>
              <a:rPr lang="es-ES" sz="1200" dirty="0" err="1">
                <a:solidFill>
                  <a:srgbClr val="002060"/>
                </a:solidFill>
              </a:rPr>
              <a:t>iLlegamos</a:t>
            </a:r>
            <a:r>
              <a:rPr lang="es-ES" sz="1200" dirty="0">
                <a:solidFill>
                  <a:srgbClr val="002060"/>
                </a:solidFill>
              </a:rPr>
              <a:t> a una altura de casi cuatro mil metros!</a:t>
            </a:r>
            <a:endParaRPr lang="en-GB" sz="1200" dirty="0">
              <a:solidFill>
                <a:srgbClr val="002060"/>
              </a:solidFill>
            </a:endParaRPr>
          </a:p>
          <a:p>
            <a:r>
              <a:rPr lang="es-ES" sz="1200" dirty="0">
                <a:solidFill>
                  <a:srgbClr val="002060"/>
                </a:solidFill>
              </a:rPr>
              <a:t> </a:t>
            </a:r>
            <a:endParaRPr lang="en-GB" sz="1200" dirty="0">
              <a:solidFill>
                <a:srgbClr val="002060"/>
              </a:solidFill>
            </a:endParaRPr>
          </a:p>
          <a:p>
            <a:r>
              <a:rPr lang="es-ES" sz="1200" dirty="0">
                <a:solidFill>
                  <a:srgbClr val="002060"/>
                </a:solidFill>
              </a:rPr>
              <a:t>Generalmente estamos todos en forma y montamos en bici cada sábado en nuestra ciudad, así que aceptamos este desafío sin pensar. Sin embargo, </a:t>
            </a:r>
            <a:r>
              <a:rPr lang="es-ES" sz="1200" dirty="0" err="1">
                <a:solidFill>
                  <a:srgbClr val="002060"/>
                </a:solidFill>
              </a:rPr>
              <a:t>iresultó</a:t>
            </a:r>
            <a:r>
              <a:rPr lang="es-ES" sz="1200" dirty="0">
                <a:solidFill>
                  <a:srgbClr val="002060"/>
                </a:solidFill>
              </a:rPr>
              <a:t> ser muy dura!</a:t>
            </a:r>
            <a:endParaRPr lang="en-GB" sz="1200" dirty="0">
              <a:solidFill>
                <a:srgbClr val="002060"/>
              </a:solidFill>
            </a:endParaRPr>
          </a:p>
          <a:p>
            <a:r>
              <a:rPr lang="es-ES" sz="1200" dirty="0">
                <a:solidFill>
                  <a:srgbClr val="002060"/>
                </a:solidFill>
              </a:rPr>
              <a:t> </a:t>
            </a:r>
            <a:endParaRPr lang="en-GB" sz="1200" dirty="0">
              <a:solidFill>
                <a:srgbClr val="002060"/>
              </a:solidFill>
            </a:endParaRPr>
          </a:p>
          <a:p>
            <a:r>
              <a:rPr lang="es-ES" sz="1200" dirty="0">
                <a:solidFill>
                  <a:srgbClr val="002060"/>
                </a:solidFill>
              </a:rPr>
              <a:t>En Colombia, los ciclistas famosos tienen una costumbre especial: comen panela. No sé si ayuda, pero parece que viajamos más rápido estos días.</a:t>
            </a:r>
            <a:endParaRPr lang="en-GB" sz="1200" dirty="0">
              <a:solidFill>
                <a:srgbClr val="002060"/>
              </a:solidFill>
            </a:endParaRPr>
          </a:p>
          <a:p>
            <a:r>
              <a:rPr lang="en-GB" sz="1200" dirty="0">
                <a:solidFill>
                  <a:srgbClr val="002060"/>
                </a:solidFill>
              </a:rPr>
              <a:t> </a:t>
            </a:r>
          </a:p>
          <a:p>
            <a:r>
              <a:rPr lang="es-ES" sz="1200" dirty="0">
                <a:solidFill>
                  <a:srgbClr val="002060"/>
                </a:solidFill>
              </a:rPr>
              <a:t>Ayer, encontramos una carretera peligrosa. Se llama el *Trampolín de la muerte porque hay mucho riesgo de accidentes por la lluvia. Por la mañana llegamos a una parte donde la carretera desaparece debajo de un río.  ¿Nadamos? ¡No! Logramos cruzar en bici por la parte con menos agua.</a:t>
            </a:r>
            <a:endParaRPr lang="en-GB" sz="1200" dirty="0">
              <a:solidFill>
                <a:srgbClr val="002060"/>
              </a:solidFill>
            </a:endParaRPr>
          </a:p>
          <a:p>
            <a:r>
              <a:rPr lang="en-GB" sz="1200" dirty="0">
                <a:solidFill>
                  <a:srgbClr val="002060"/>
                </a:solidFill>
              </a:rPr>
              <a:t> </a:t>
            </a:r>
          </a:p>
          <a:p>
            <a:r>
              <a:rPr lang="es-ES" sz="1200" dirty="0">
                <a:solidFill>
                  <a:srgbClr val="002060"/>
                </a:solidFill>
              </a:rPr>
              <a:t>Ahora descansamos en un café. Normalmente, si todavía hay luz, visitamos los pueblos para encontrar algo de comer y luego dormir.</a:t>
            </a:r>
            <a:endParaRPr lang="en-GB" sz="1200" dirty="0">
              <a:solidFill>
                <a:srgbClr val="002060"/>
              </a:solidFill>
            </a:endParaRPr>
          </a:p>
          <a:p>
            <a:endParaRPr lang="es-ES" sz="1200" dirty="0">
              <a:solidFill>
                <a:schemeClr val="accent5">
                  <a:lumMod val="50000"/>
                </a:schemeClr>
              </a:solidFill>
            </a:endParaRPr>
          </a:p>
          <a:p>
            <a:pPr marL="0" indent="0">
              <a:buNone/>
            </a:pPr>
            <a:endParaRPr lang="en-GB" sz="1200" b="0" dirty="0">
              <a:solidFill>
                <a:schemeClr val="accent5">
                  <a:lumMod val="50000"/>
                </a:schemeClr>
              </a:solidFill>
            </a:endParaRPr>
          </a:p>
          <a:p>
            <a:pPr marL="0" indent="0">
              <a:buNone/>
            </a:pPr>
            <a:r>
              <a:rPr lang="en-GB" sz="1200" b="0" i="0" kern="1200" dirty="0">
                <a:solidFill>
                  <a:schemeClr val="tx1"/>
                </a:solidFill>
                <a:effectLst/>
                <a:latin typeface="+mn-lt"/>
                <a:ea typeface="+mn-ea"/>
                <a:cs typeface="+mn-cs"/>
              </a:rPr>
              <a:t>Image</a:t>
            </a:r>
            <a:r>
              <a:rPr lang="en-GB" sz="1200" b="0" i="0" kern="1200" baseline="0" dirty="0">
                <a:solidFill>
                  <a:schemeClr val="tx1"/>
                </a:solidFill>
                <a:effectLst/>
                <a:latin typeface="+mn-lt"/>
                <a:ea typeface="+mn-ea"/>
                <a:cs typeface="+mn-cs"/>
              </a:rPr>
              <a:t> of South America</a:t>
            </a:r>
            <a:r>
              <a:rPr lang="en-GB" sz="1200" b="0" i="0" kern="1200" dirty="0">
                <a:solidFill>
                  <a:schemeClr val="tx1"/>
                </a:solidFill>
                <a:effectLst/>
                <a:latin typeface="+mn-lt"/>
                <a:ea typeface="+mn-ea"/>
                <a:cs typeface="+mn-cs"/>
              </a:rPr>
              <a:t>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endParaRPr lang="en-GB" sz="1200" b="0" dirty="0">
              <a:solidFill>
                <a:schemeClr val="accent5">
                  <a:lumMod val="50000"/>
                </a:schemeClr>
              </a:solidFill>
            </a:endParaRPr>
          </a:p>
          <a:p>
            <a:pPr marL="0" indent="0">
              <a:buNone/>
            </a:pPr>
            <a:r>
              <a:rPr lang="en-GB" sz="1200" b="0" dirty="0">
                <a:solidFill>
                  <a:schemeClr val="accent5">
                    <a:lumMod val="50000"/>
                  </a:schemeClr>
                </a:solidFill>
              </a:rPr>
              <a:t>https://</a:t>
            </a:r>
            <a:r>
              <a:rPr lang="en-GB" sz="1200" b="0" dirty="0" err="1">
                <a:solidFill>
                  <a:schemeClr val="accent5">
                    <a:lumMod val="50000"/>
                  </a:schemeClr>
                </a:solidFill>
              </a:rPr>
              <a:t>commons.wikimedia.org</a:t>
            </a:r>
            <a:r>
              <a:rPr lang="en-GB" sz="1200" b="0" dirty="0">
                <a:solidFill>
                  <a:schemeClr val="accent5">
                    <a:lumMod val="50000"/>
                  </a:schemeClr>
                </a:solidFill>
              </a:rPr>
              <a:t>/wiki/</a:t>
            </a:r>
            <a:r>
              <a:rPr lang="en-GB" sz="1200" b="0" dirty="0" err="1">
                <a:solidFill>
                  <a:schemeClr val="accent5">
                    <a:lumMod val="50000"/>
                  </a:schemeClr>
                </a:solidFill>
              </a:rPr>
              <a:t>File:Colombia_in_South_America</a:t>
            </a:r>
            <a:r>
              <a:rPr lang="en-GB" sz="1200" b="0" dirty="0">
                <a:solidFill>
                  <a:schemeClr val="accent5">
                    <a:lumMod val="50000"/>
                  </a:schemeClr>
                </a:solidFill>
              </a:rPr>
              <a:t>_(-</a:t>
            </a:r>
            <a:r>
              <a:rPr lang="en-GB" sz="1200" b="0" dirty="0" err="1">
                <a:solidFill>
                  <a:schemeClr val="accent5">
                    <a:lumMod val="50000"/>
                  </a:schemeClr>
                </a:solidFill>
              </a:rPr>
              <a:t>mini_map</a:t>
            </a:r>
            <a:r>
              <a:rPr lang="en-GB" sz="1200" b="0" dirty="0">
                <a:solidFill>
                  <a:schemeClr val="accent5">
                    <a:lumMod val="50000"/>
                  </a:schemeClr>
                </a:solidFill>
              </a:rPr>
              <a:t>_-rivers).</a:t>
            </a:r>
            <a:r>
              <a:rPr lang="en-GB" sz="1200" b="0" dirty="0" err="1">
                <a:solidFill>
                  <a:schemeClr val="accent5">
                    <a:lumMod val="50000"/>
                  </a:schemeClr>
                </a:solidFill>
              </a:rPr>
              <a:t>svg</a:t>
            </a:r>
            <a:endParaRPr lang="en-GB" sz="1200" b="0" dirty="0">
              <a:solidFill>
                <a:schemeClr val="accent5">
                  <a:lumMod val="50000"/>
                </a:schemeClr>
              </a:solidFill>
            </a:endParaRPr>
          </a:p>
          <a:p>
            <a:pPr marL="0" indent="0">
              <a:buNone/>
            </a:pPr>
            <a:endParaRPr lang="en-GB" sz="1200" b="0" dirty="0">
              <a:solidFill>
                <a:schemeClr val="accent5">
                  <a:lumMod val="50000"/>
                </a:schemeClr>
              </a:solidFill>
            </a:endParaRPr>
          </a:p>
          <a:p>
            <a:r>
              <a:rPr lang="en-GB" b="1" dirty="0"/>
              <a:t>Frequency of unknown words/cognates </a:t>
            </a:r>
            <a:r>
              <a:rPr lang="en-GB" b="1" baseline="0" dirty="0"/>
              <a:t>(1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 </a:t>
            </a:r>
            <a:r>
              <a:rPr lang="en-GB" b="0" baseline="0" dirty="0" err="1"/>
              <a:t>subida</a:t>
            </a:r>
            <a:r>
              <a:rPr lang="en-GB" b="0" baseline="0" dirty="0"/>
              <a:t> [&gt;5000]; </a:t>
            </a:r>
            <a:r>
              <a:rPr lang="en-GB" b="0" baseline="0" dirty="0" err="1"/>
              <a:t>trampolín</a:t>
            </a:r>
            <a:r>
              <a:rPr lang="en-GB" b="0" baseline="0" dirty="0"/>
              <a:t> [&gt;5000]; </a:t>
            </a:r>
            <a:r>
              <a:rPr lang="en-GB" b="0" baseline="0" dirty="0" err="1"/>
              <a:t>puente</a:t>
            </a:r>
            <a:r>
              <a:rPr lang="en-GB" b="0" baseline="0" dirty="0"/>
              <a:t> [1715]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6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2 minutes</a:t>
            </a:r>
          </a:p>
          <a:p>
            <a:endParaRPr lang="en-GB" baseline="0" dirty="0"/>
          </a:p>
          <a:p>
            <a:r>
              <a:rPr lang="en-GB" b="1" dirty="0"/>
              <a:t>Aim: </a:t>
            </a:r>
            <a:r>
              <a:rPr lang="en-GB" b="0" dirty="0"/>
              <a:t>to</a:t>
            </a:r>
            <a:r>
              <a:rPr lang="en-GB" b="0" baseline="0" dirty="0"/>
              <a:t> introduce students to new information about the food of the Spanish-speaking world</a:t>
            </a:r>
            <a:endParaRPr lang="en-GB" b="1" dirty="0"/>
          </a:p>
          <a:p>
            <a:endParaRPr lang="en-GB" dirty="0"/>
          </a:p>
          <a:p>
            <a:r>
              <a:rPr lang="en-GB" b="1" dirty="0"/>
              <a:t>Procedure: </a:t>
            </a:r>
            <a:r>
              <a:rPr lang="en-GB" b="0" dirty="0"/>
              <a:t>click to reveal each line to students.</a:t>
            </a:r>
          </a:p>
          <a:p>
            <a:endParaRPr lang="en-GB" dirty="0"/>
          </a:p>
          <a:p>
            <a:r>
              <a:rPr lang="en-GB" b="0" dirty="0"/>
              <a:t>Source of information:</a:t>
            </a:r>
          </a:p>
          <a:p>
            <a:r>
              <a:rPr lang="en-GB" dirty="0"/>
              <a:t>http://</a:t>
            </a:r>
            <a:r>
              <a:rPr lang="en-GB" dirty="0" err="1"/>
              <a:t>www.obelo.nyc</a:t>
            </a:r>
            <a:r>
              <a:rPr lang="en-GB" dirty="0"/>
              <a:t>/what-is-panela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Images</a:t>
            </a:r>
            <a:r>
              <a:rPr lang="en-GB" sz="1200" b="0" i="0" kern="1200" baseline="0" dirty="0">
                <a:solidFill>
                  <a:schemeClr val="tx1"/>
                </a:solidFill>
                <a:effectLst/>
                <a:latin typeface="+mn-lt"/>
                <a:ea typeface="+mn-ea"/>
                <a:cs typeface="+mn-cs"/>
              </a:rPr>
              <a:t> of Panela</a:t>
            </a:r>
            <a:r>
              <a:rPr lang="en-GB" sz="1200" b="0" i="0" kern="1200" dirty="0">
                <a:solidFill>
                  <a:schemeClr val="tx1"/>
                </a:solidFill>
                <a:effectLst/>
                <a:latin typeface="+mn-lt"/>
                <a:ea typeface="+mn-ea"/>
                <a:cs typeface="+mn-cs"/>
              </a:rPr>
              <a:t> are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endParaRPr lang="en-GB" sz="1200" b="0" dirty="0">
              <a:solidFill>
                <a:schemeClr val="accent5">
                  <a:lumMod val="50000"/>
                </a:schemeClr>
              </a:solidFill>
            </a:endParaRPr>
          </a:p>
          <a:p>
            <a:r>
              <a:rPr lang="en-GB" dirty="0"/>
              <a:t>https://</a:t>
            </a:r>
            <a:r>
              <a:rPr lang="en-GB" dirty="0" err="1"/>
              <a:t>world.openfoodfacts.org</a:t>
            </a:r>
            <a:r>
              <a:rPr lang="en-GB" dirty="0"/>
              <a:t>/product/7707268420030/panela</a:t>
            </a:r>
          </a:p>
          <a:p>
            <a:r>
              <a:rPr lang="en-GB" dirty="0"/>
              <a:t>Image of Panela on table is licensed </a:t>
            </a:r>
            <a:r>
              <a:rPr lang="en-GB" sz="1200" b="0" i="0" kern="1200" dirty="0">
                <a:solidFill>
                  <a:schemeClr val="tx1"/>
                </a:solidFill>
                <a:effectLst/>
                <a:latin typeface="+mn-lt"/>
                <a:ea typeface="+mn-ea"/>
                <a:cs typeface="+mn-cs"/>
              </a:rPr>
              <a:t>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Attribution-Share Alike 4.0 International</a:t>
            </a:r>
            <a:r>
              <a:rPr lang="en-GB" sz="1200" b="0" i="0" kern="1200" dirty="0">
                <a:solidFill>
                  <a:schemeClr val="tx1"/>
                </a:solidFill>
                <a:effectLst/>
                <a:latin typeface="+mn-lt"/>
                <a:ea typeface="+mn-ea"/>
                <a:cs typeface="+mn-cs"/>
              </a:rPr>
              <a:t> license.</a:t>
            </a:r>
            <a:endParaRPr lang="en-GB" dirty="0"/>
          </a:p>
          <a:p>
            <a:r>
              <a:rPr lang="en-GB" dirty="0"/>
              <a:t>https://</a:t>
            </a:r>
            <a:r>
              <a:rPr lang="en-GB" dirty="0" err="1"/>
              <a:t>upload.wikimedia.org</a:t>
            </a:r>
            <a:r>
              <a:rPr lang="en-GB" dirty="0"/>
              <a:t>/</a:t>
            </a:r>
            <a:r>
              <a:rPr lang="en-GB" dirty="0" err="1"/>
              <a:t>wikipedia</a:t>
            </a:r>
            <a:r>
              <a:rPr lang="en-GB" dirty="0"/>
              <a:t>/commons/3/3d/Produccion_de_panela_cincele%C3%B1a_._jpg.jpg</a:t>
            </a:r>
          </a:p>
        </p:txBody>
      </p:sp>
      <p:sp>
        <p:nvSpPr>
          <p:cNvPr id="4" name="Slide Number Placeholder 3"/>
          <p:cNvSpPr>
            <a:spLocks noGrp="1"/>
          </p:cNvSpPr>
          <p:nvPr>
            <p:ph type="sldNum" sz="quarter" idx="10"/>
          </p:nvPr>
        </p:nvSpPr>
        <p:spPr/>
        <p:txBody>
          <a:bodyPr/>
          <a:lstStyle/>
          <a:p>
            <a:fld id="{E93EA887-9D3A-0842-88A4-9B47F35462CE}" type="slidenum">
              <a:rPr lang="en-US" smtClean="0"/>
              <a:t>27</a:t>
            </a:fld>
            <a:endParaRPr lang="en-US"/>
          </a:p>
        </p:txBody>
      </p:sp>
    </p:spTree>
    <p:extLst>
      <p:ext uri="{BB962C8B-B14F-4D97-AF65-F5344CB8AC3E}">
        <p14:creationId xmlns:p14="http://schemas.microsoft.com/office/powerpoint/2010/main" val="295010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a:t>
            </a:r>
            <a:endParaRPr lang="en-US" b="0" dirty="0"/>
          </a:p>
          <a:p>
            <a:endParaRPr lang="en-US" b="1" dirty="0"/>
          </a:p>
          <a:p>
            <a:r>
              <a:rPr lang="en-US" b="1" dirty="0"/>
              <a:t>Aims: </a:t>
            </a:r>
          </a:p>
          <a:p>
            <a:r>
              <a:rPr lang="en-US" b="0" dirty="0" err="1"/>
              <a:t>i</a:t>
            </a:r>
            <a:r>
              <a:rPr lang="en-US" b="0" dirty="0"/>
              <a:t>) to understand various temporal adverbs and whether they refer to ‘completed</a:t>
            </a:r>
            <a:r>
              <a:rPr lang="en-US" b="0" baseline="0" dirty="0"/>
              <a:t> past’ or ‘habitual/ongoing present’</a:t>
            </a:r>
            <a:endParaRPr lang="en-US" b="0" dirty="0"/>
          </a:p>
          <a:p>
            <a:r>
              <a:rPr lang="en-US" b="0" dirty="0"/>
              <a:t>ii) to</a:t>
            </a:r>
            <a:r>
              <a:rPr lang="en-US" b="0" baseline="0" dirty="0"/>
              <a:t> understand that the –</a:t>
            </a:r>
            <a:r>
              <a:rPr lang="en-US" b="0" baseline="0" dirty="0" err="1"/>
              <a:t>amos</a:t>
            </a:r>
            <a:r>
              <a:rPr lang="en-US" b="0" baseline="0" dirty="0"/>
              <a:t> verb form has more than one meaning</a:t>
            </a:r>
          </a:p>
          <a:p>
            <a:endParaRPr lang="en-US" b="0" dirty="0"/>
          </a:p>
          <a:p>
            <a:r>
              <a:rPr lang="en-US" b="1" dirty="0"/>
              <a:t>Procedure:</a:t>
            </a:r>
          </a:p>
          <a:p>
            <a:pPr marL="228600" indent="-228600">
              <a:buAutoNum type="arabicPeriod"/>
            </a:pPr>
            <a:r>
              <a:rPr lang="en-US" b="0" dirty="0"/>
              <a:t>Students listen to extracts of the same text and decide on the most accurate translation of each verb in English by paying attention to the temporal adverbs (hoy, </a:t>
            </a:r>
            <a:r>
              <a:rPr lang="en-US" b="0" dirty="0" err="1"/>
              <a:t>generalmente</a:t>
            </a:r>
            <a:r>
              <a:rPr lang="en-US" b="0" dirty="0"/>
              <a:t> etc.). This is necessary</a:t>
            </a:r>
            <a:r>
              <a:rPr lang="en-US" b="0" baseline="0" dirty="0"/>
              <a:t> since –</a:t>
            </a:r>
            <a:r>
              <a:rPr lang="en-US" b="0" baseline="0" dirty="0" err="1"/>
              <a:t>amos</a:t>
            </a:r>
            <a:r>
              <a:rPr lang="en-US" b="0" baseline="0" dirty="0"/>
              <a:t> may refer to either the completed past or ongoing/habitual present.</a:t>
            </a:r>
            <a:endParaRPr lang="en-US" b="0" dirty="0"/>
          </a:p>
          <a:p>
            <a:pPr marL="228600" indent="-228600">
              <a:buAutoNum type="arabicPeriod"/>
            </a:pPr>
            <a:r>
              <a:rPr lang="en-US" b="0" dirty="0"/>
              <a:t>Click to show the answers. </a:t>
            </a:r>
          </a:p>
          <a:p>
            <a:pPr marL="0" indent="0">
              <a:buNone/>
            </a:pPr>
            <a:endParaRPr lang="en-US" b="0" dirty="0"/>
          </a:p>
          <a:p>
            <a:pPr marL="0" indent="0">
              <a:buNone/>
            </a:pPr>
            <a:r>
              <a:rPr lang="en-US" b="1" dirty="0"/>
              <a:t>Note: </a:t>
            </a:r>
            <a:r>
              <a:rPr lang="en-US" b="0" dirty="0"/>
              <a:t>The temporal adverbs and time markers are</a:t>
            </a:r>
            <a:r>
              <a:rPr lang="en-US" b="0" baseline="0" dirty="0"/>
              <a:t> displayed for support, but this could be removed for a higher ability group.</a:t>
            </a:r>
          </a:p>
          <a:p>
            <a:pPr marL="0" indent="0">
              <a:buNone/>
            </a:pPr>
            <a:endParaRPr lang="en-US" b="0" dirty="0"/>
          </a:p>
          <a:p>
            <a:pPr marL="0" indent="0">
              <a:buNone/>
            </a:pPr>
            <a:r>
              <a:rPr lang="en-US" b="1" dirty="0"/>
              <a:t>Transcript:</a:t>
            </a:r>
          </a:p>
          <a:p>
            <a:r>
              <a:rPr lang="es-ES" sz="1200" b="1" dirty="0">
                <a:solidFill>
                  <a:srgbClr val="002060"/>
                </a:solidFill>
              </a:rPr>
              <a:t>[1]</a:t>
            </a:r>
            <a:r>
              <a:rPr lang="es-ES" sz="1200" dirty="0">
                <a:solidFill>
                  <a:srgbClr val="002060"/>
                </a:solidFill>
              </a:rPr>
              <a:t> La semana pasada empezamos nuestro viaje en Manizales, una ciudad en Colombia. </a:t>
            </a:r>
          </a:p>
          <a:p>
            <a:r>
              <a:rPr lang="es-ES" sz="1200" b="1" dirty="0">
                <a:solidFill>
                  <a:srgbClr val="002060"/>
                </a:solidFill>
              </a:rPr>
              <a:t>[2] </a:t>
            </a:r>
            <a:r>
              <a:rPr lang="es-ES" sz="1200" dirty="0">
                <a:solidFill>
                  <a:srgbClr val="002060"/>
                </a:solidFill>
              </a:rPr>
              <a:t>Generalmente estamos todos en forma y montamos en bici cada sábado en nuestra ciudad</a:t>
            </a:r>
          </a:p>
          <a:p>
            <a:r>
              <a:rPr lang="es-ES" sz="1200" b="1" dirty="0">
                <a:solidFill>
                  <a:srgbClr val="002060"/>
                </a:solidFill>
              </a:rPr>
              <a:t>[3] </a:t>
            </a:r>
            <a:r>
              <a:rPr lang="es-ES" sz="1200" dirty="0">
                <a:solidFill>
                  <a:srgbClr val="002060"/>
                </a:solidFill>
              </a:rPr>
              <a:t>No sé si ayuda, pero parece que viajamos más rápido estos días.</a:t>
            </a:r>
            <a:endParaRPr lang="en-GB" sz="1200" dirty="0">
              <a:solidFill>
                <a:srgbClr val="002060"/>
              </a:solidFill>
            </a:endParaRPr>
          </a:p>
          <a:p>
            <a:r>
              <a:rPr lang="en-GB" sz="1200" b="1" dirty="0">
                <a:solidFill>
                  <a:srgbClr val="002060"/>
                </a:solidFill>
              </a:rPr>
              <a:t>[4] </a:t>
            </a:r>
            <a:r>
              <a:rPr lang="es-ES" sz="1200" dirty="0">
                <a:solidFill>
                  <a:srgbClr val="002060"/>
                </a:solidFill>
              </a:rPr>
              <a:t>Ayer, encontramos una carretera peligrosa. </a:t>
            </a:r>
          </a:p>
          <a:p>
            <a:r>
              <a:rPr lang="es-ES" sz="1200" b="1" dirty="0">
                <a:solidFill>
                  <a:srgbClr val="002060"/>
                </a:solidFill>
              </a:rPr>
              <a:t>[5] </a:t>
            </a:r>
            <a:r>
              <a:rPr lang="es-ES" sz="1200" dirty="0">
                <a:solidFill>
                  <a:srgbClr val="002060"/>
                </a:solidFill>
              </a:rPr>
              <a:t>Por la mañana llegamos a una parte donde la carretera desaparece debajo de un río. </a:t>
            </a:r>
          </a:p>
          <a:p>
            <a:r>
              <a:rPr lang="es-ES" sz="1200" b="1" dirty="0">
                <a:solidFill>
                  <a:srgbClr val="002060"/>
                </a:solidFill>
              </a:rPr>
              <a:t>[6] </a:t>
            </a:r>
            <a:r>
              <a:rPr lang="es-ES" sz="1200" dirty="0">
                <a:solidFill>
                  <a:srgbClr val="002060"/>
                </a:solidFill>
              </a:rPr>
              <a:t>Normalmente, si todavía hay luz, visitamos los pueblos para encontrar algo de comer y luego dormir.</a:t>
            </a:r>
            <a:endParaRPr lang="en-GB" sz="1200" dirty="0">
              <a:solidFill>
                <a:srgbClr val="002060"/>
              </a:solidFill>
            </a:endParaRPr>
          </a:p>
          <a:p>
            <a:endParaRPr lang="es-ES" sz="1200" dirty="0">
              <a:solidFill>
                <a:schemeClr val="accent5">
                  <a:lumMod val="50000"/>
                </a:schemeClr>
              </a:solidFill>
            </a:endParaRPr>
          </a:p>
          <a:p>
            <a:r>
              <a:rPr lang="es-ES" sz="1200" dirty="0" err="1">
                <a:solidFill>
                  <a:schemeClr val="accent5">
                    <a:lumMod val="50000"/>
                  </a:schemeClr>
                </a:solidFill>
              </a:rPr>
              <a:t>Image</a:t>
            </a:r>
            <a:r>
              <a:rPr lang="es-ES" sz="1200" dirty="0">
                <a:solidFill>
                  <a:schemeClr val="accent5">
                    <a:lumMod val="50000"/>
                  </a:schemeClr>
                </a:solidFill>
              </a:rPr>
              <a:t> of</a:t>
            </a:r>
            <a:r>
              <a:rPr lang="es-ES" sz="1200" baseline="0" dirty="0">
                <a:solidFill>
                  <a:schemeClr val="accent5">
                    <a:lumMod val="50000"/>
                  </a:schemeClr>
                </a:solidFill>
              </a:rPr>
              <a:t> </a:t>
            </a:r>
            <a:r>
              <a:rPr lang="es-ES" sz="1200" baseline="0" dirty="0" err="1">
                <a:solidFill>
                  <a:schemeClr val="accent5">
                    <a:lumMod val="50000"/>
                  </a:schemeClr>
                </a:solidFill>
              </a:rPr>
              <a:t>road</a:t>
            </a:r>
            <a:r>
              <a:rPr lang="es-ES" sz="1200" baseline="0" dirty="0">
                <a:solidFill>
                  <a:schemeClr val="accent5">
                    <a:lumMod val="50000"/>
                  </a:schemeClr>
                </a:solidFill>
              </a:rPr>
              <a:t> </a:t>
            </a:r>
            <a:r>
              <a:rPr lang="es-ES" sz="1200" baseline="0" dirty="0" err="1">
                <a:solidFill>
                  <a:schemeClr val="accent5">
                    <a:lumMod val="50000"/>
                  </a:schemeClr>
                </a:solidFill>
              </a:rPr>
              <a:t>taken</a:t>
            </a:r>
            <a:r>
              <a:rPr lang="es-ES" sz="1200" baseline="0" dirty="0">
                <a:solidFill>
                  <a:schemeClr val="accent5">
                    <a:lumMod val="50000"/>
                  </a:schemeClr>
                </a:solidFill>
              </a:rPr>
              <a:t> </a:t>
            </a:r>
            <a:r>
              <a:rPr lang="es-ES" sz="1200" baseline="0" dirty="0" err="1">
                <a:solidFill>
                  <a:schemeClr val="accent5">
                    <a:lumMod val="50000"/>
                  </a:schemeClr>
                </a:solidFill>
              </a:rPr>
              <a:t>by</a:t>
            </a:r>
            <a:r>
              <a:rPr lang="es-ES" sz="1200" baseline="0" dirty="0">
                <a:solidFill>
                  <a:schemeClr val="accent5">
                    <a:lumMod val="50000"/>
                  </a:schemeClr>
                </a:solidFill>
              </a:rPr>
              <a:t> </a:t>
            </a:r>
            <a:r>
              <a:rPr lang="es-ES" sz="1200" baseline="0" dirty="0" err="1">
                <a:solidFill>
                  <a:schemeClr val="accent5">
                    <a:lumMod val="50000"/>
                  </a:schemeClr>
                </a:solidFill>
              </a:rPr>
              <a:t>the</a:t>
            </a:r>
            <a:r>
              <a:rPr lang="es-ES" sz="1200" baseline="0" dirty="0">
                <a:solidFill>
                  <a:schemeClr val="accent5">
                    <a:lumMod val="50000"/>
                  </a:schemeClr>
                </a:solidFill>
              </a:rPr>
              <a:t> </a:t>
            </a:r>
            <a:r>
              <a:rPr lang="es-ES" sz="1200" baseline="0" dirty="0" err="1">
                <a:solidFill>
                  <a:schemeClr val="accent5">
                    <a:lumMod val="50000"/>
                  </a:schemeClr>
                </a:solidFill>
              </a:rPr>
              <a:t>resource</a:t>
            </a:r>
            <a:r>
              <a:rPr lang="es-ES" sz="1200" baseline="0" dirty="0">
                <a:solidFill>
                  <a:schemeClr val="accent5">
                    <a:lumMod val="50000"/>
                  </a:schemeClr>
                </a:solidFill>
              </a:rPr>
              <a:t> </a:t>
            </a:r>
            <a:r>
              <a:rPr lang="es-ES" sz="1200" baseline="0" dirty="0" err="1">
                <a:solidFill>
                  <a:schemeClr val="accent5">
                    <a:lumMod val="50000"/>
                  </a:schemeClr>
                </a:solidFill>
              </a:rPr>
              <a:t>creator</a:t>
            </a:r>
            <a:endParaRPr lang="es-ES" sz="1200" dirty="0">
              <a:solidFill>
                <a:schemeClr val="accent5">
                  <a:lumMod val="50000"/>
                </a:schemeClr>
              </a:solidFill>
            </a:endParaRPr>
          </a:p>
          <a:p>
            <a:r>
              <a:rPr lang="en-GB" dirty="0"/>
              <a:t>Image of climb taken by</a:t>
            </a:r>
            <a:r>
              <a:rPr lang="en-GB" baseline="0" dirty="0"/>
              <a:t> </a:t>
            </a:r>
            <a:r>
              <a:rPr lang="en-GB" dirty="0">
                <a:hlinkClick r:id="rId3"/>
              </a:rPr>
              <a:t>Patrick Hendry</a:t>
            </a:r>
            <a:r>
              <a:rPr lang="en-GB" dirty="0"/>
              <a:t> on </a:t>
            </a:r>
            <a:r>
              <a:rPr lang="en-GB" dirty="0">
                <a:hlinkClick r:id="rId4"/>
              </a:rPr>
              <a:t>Unsplash</a:t>
            </a:r>
            <a:r>
              <a:rPr lang="en-GB" dirty="0"/>
              <a:t> (image free to use)</a:t>
            </a:r>
            <a:endParaRPr lang="es-ES" sz="1200" dirty="0">
              <a:solidFill>
                <a:schemeClr val="accent5">
                  <a:lumMod val="50000"/>
                </a:schemeClr>
              </a:solidFill>
            </a:endParaRPr>
          </a:p>
          <a:p>
            <a:endParaRPr lang="es-ES" sz="1200" dirty="0">
              <a:solidFill>
                <a:schemeClr val="accent5">
                  <a:lumMod val="50000"/>
                </a:schemeClr>
              </a:solidFill>
            </a:endParaRPr>
          </a:p>
          <a:p>
            <a:r>
              <a:rPr lang="en-GB" b="1" dirty="0"/>
              <a:t>Frequency of unknown words/cognates </a:t>
            </a:r>
            <a:r>
              <a:rPr lang="en-GB" b="1" baseline="0" dirty="0"/>
              <a:t>(1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trampolín</a:t>
            </a:r>
            <a:r>
              <a:rPr lang="en-GB" b="0" baseline="0" dirty="0"/>
              <a:t> [&gt;5000]; </a:t>
            </a:r>
            <a:r>
              <a:rPr lang="en-GB" b="0" baseline="0" dirty="0" err="1"/>
              <a:t>benéfico</a:t>
            </a:r>
            <a:r>
              <a:rPr lang="en-GB" b="0" baseline="0" dirty="0"/>
              <a:t> [&gt;5000]</a:t>
            </a:r>
          </a:p>
          <a:p>
            <a:endParaRPr lang="es-ES" sz="1200" dirty="0">
              <a:solidFill>
                <a:schemeClr val="accent5">
                  <a:lumMod val="50000"/>
                </a:schemeClr>
              </a:solidFill>
            </a:endParaRPr>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931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b="0" dirty="0"/>
              <a:t>to apply knowledge of this week’s grammar and vocabulary to understand the finer details of a text</a:t>
            </a:r>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students read though the text and answer the questions below</a:t>
            </a:r>
            <a:r>
              <a:rPr lang="en-GB" b="0"/>
              <a:t>. (Thes</a:t>
            </a:r>
            <a:r>
              <a:rPr lang="en-GB" b="0" baseline="0"/>
              <a:t>e questions are also available in a separate Word doc uploaded with the resource. There are 6 sets of questions per page, for ease of printing.)</a:t>
            </a:r>
            <a:endParaRPr lang="en-GB" b="1"/>
          </a:p>
          <a:p>
            <a:pPr marL="228600" indent="-228600">
              <a:buAutoNum type="arabicPeriod"/>
            </a:pPr>
            <a:r>
              <a:rPr lang="en-GB" b="0"/>
              <a:t>Go </a:t>
            </a:r>
            <a:r>
              <a:rPr lang="en-GB" b="0" dirty="0"/>
              <a:t>through the answers with the students on slides 30 and </a:t>
            </a:r>
            <a:r>
              <a:rPr lang="en-GB" b="0"/>
              <a:t>31.</a:t>
            </a:r>
          </a:p>
          <a:p>
            <a:pPr marL="0" indent="0">
              <a:buNone/>
            </a:pPr>
            <a:endParaRPr lang="en-GB" b="1" dirty="0"/>
          </a:p>
          <a:p>
            <a:pPr marL="228600" indent="-228600">
              <a:buFont typeface="+mj-lt"/>
              <a:buAutoNum type="alphaLcParenR"/>
            </a:pPr>
            <a:r>
              <a:rPr lang="en-GB" b="0" dirty="0"/>
              <a:t>What altitude did the cyclists reac</a:t>
            </a:r>
            <a:r>
              <a:rPr lang="en-GB" b="0" baseline="0" dirty="0"/>
              <a:t>h on their ride?</a:t>
            </a:r>
            <a:endParaRPr lang="en-GB" b="0" dirty="0"/>
          </a:p>
          <a:p>
            <a:pPr marL="228600" indent="-228600">
              <a:buAutoNum type="alphaLcParenR"/>
            </a:pPr>
            <a:r>
              <a:rPr lang="en-GB" b="0"/>
              <a:t>Why did they feel able to accept the challenge</a:t>
            </a:r>
            <a:r>
              <a:rPr lang="en-GB" b="0" baseline="0"/>
              <a:t>?</a:t>
            </a:r>
            <a:endParaRPr lang="en-GB" b="0" dirty="0"/>
          </a:p>
          <a:p>
            <a:pPr marL="228600" indent="-228600">
              <a:buAutoNum type="alphaLcParenR"/>
            </a:pPr>
            <a:r>
              <a:rPr lang="en-GB" b="0" dirty="0"/>
              <a:t>What makes him think that the Panela might be helping them?</a:t>
            </a:r>
          </a:p>
          <a:p>
            <a:pPr marL="228600" indent="-228600">
              <a:buAutoNum type="alphaLcParenR"/>
            </a:pPr>
            <a:r>
              <a:rPr lang="en-GB" b="0" dirty="0"/>
              <a:t>What is the name of the road they found yesterday?</a:t>
            </a:r>
          </a:p>
          <a:p>
            <a:pPr marL="228600" indent="-228600">
              <a:buAutoNum type="alphaLcParenR"/>
            </a:pPr>
            <a:r>
              <a:rPr lang="en-GB" b="0" dirty="0"/>
              <a:t>Why is it called this?</a:t>
            </a:r>
          </a:p>
          <a:p>
            <a:pPr marL="228600" indent="-228600">
              <a:buAutoNum type="alphaLcParenR"/>
            </a:pPr>
            <a:r>
              <a:rPr lang="en-GB" b="0" dirty="0"/>
              <a:t>Why did they have to cross a river?</a:t>
            </a:r>
          </a:p>
          <a:p>
            <a:pPr marL="228600" indent="-228600">
              <a:buAutoNum type="alphaLcParenR"/>
            </a:pPr>
            <a:r>
              <a:rPr lang="en-GB" b="0" dirty="0"/>
              <a:t>What do they usually do if it’s still light?</a:t>
            </a:r>
          </a:p>
          <a:p>
            <a:pPr marL="228600" indent="-228600">
              <a:buAutoNum type="alphaLcParenR"/>
            </a:pPr>
            <a:endParaRPr lang="en-GB" b="1" dirty="0"/>
          </a:p>
          <a:p>
            <a:r>
              <a:rPr lang="en-GB" b="1" dirty="0"/>
              <a:t>Notes:  </a:t>
            </a:r>
            <a:r>
              <a:rPr lang="en-GB" b="0" dirty="0"/>
              <a:t>Questions could </a:t>
            </a:r>
            <a:r>
              <a:rPr lang="en-GB" b="0"/>
              <a:t>be translated </a:t>
            </a:r>
            <a:r>
              <a:rPr lang="en-GB" b="0" dirty="0"/>
              <a:t>into Spanish to increase the challenge or students could make up their own questions about the text for a partner.</a:t>
            </a:r>
          </a:p>
          <a:p>
            <a:endParaRPr lang="en-GB" b="1" dirty="0"/>
          </a:p>
          <a:p>
            <a:r>
              <a:rPr lang="en-GB" b="1" dirty="0"/>
              <a:t>Frequency of unknown words/cognates </a:t>
            </a:r>
            <a:r>
              <a:rPr lang="en-GB" b="1" baseline="0" dirty="0"/>
              <a:t>(1 is the most frequent word in Spanish): </a:t>
            </a:r>
            <a:r>
              <a:rPr lang="en-GB" b="0" baseline="0" dirty="0"/>
              <a:t> </a:t>
            </a:r>
            <a:r>
              <a:rPr lang="en-GB" b="0" baseline="0" dirty="0" err="1"/>
              <a:t>trampolín</a:t>
            </a:r>
            <a:r>
              <a:rPr lang="en-GB" b="0" baseline="0" dirty="0"/>
              <a:t> [&gt;5000]; </a:t>
            </a:r>
            <a:r>
              <a:rPr lang="en-GB" b="0" baseline="0" dirty="0" err="1"/>
              <a:t>desafío</a:t>
            </a:r>
            <a:r>
              <a:rPr lang="en-GB" b="0" baseline="0" dirty="0"/>
              <a:t> [2839]</a:t>
            </a:r>
          </a:p>
          <a:p>
            <a:endParaRPr lang="en-GB" b="1" dirty="0"/>
          </a:p>
        </p:txBody>
      </p:sp>
      <p:sp>
        <p:nvSpPr>
          <p:cNvPr id="4" name="Slide Number Placeholder 3"/>
          <p:cNvSpPr>
            <a:spLocks noGrp="1"/>
          </p:cNvSpPr>
          <p:nvPr>
            <p:ph type="sldNum" sz="quarter" idx="10"/>
          </p:nvPr>
        </p:nvSpPr>
        <p:spPr/>
        <p:txBody>
          <a:bodyPr/>
          <a:lstStyle/>
          <a:p>
            <a:fld id="{E93EA887-9D3A-0842-88A4-9B47F35462CE}" type="slidenum">
              <a:rPr lang="en-US" smtClean="0"/>
              <a:t>29</a:t>
            </a:fld>
            <a:endParaRPr lang="en-US"/>
          </a:p>
        </p:txBody>
      </p:sp>
    </p:spTree>
    <p:extLst>
      <p:ext uri="{BB962C8B-B14F-4D97-AF65-F5344CB8AC3E}">
        <p14:creationId xmlns:p14="http://schemas.microsoft.com/office/powerpoint/2010/main" val="333900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presentation slide (1/2)</a:t>
            </a:r>
          </a:p>
          <a:p>
            <a:endParaRPr lang="en-GB" b="1" dirty="0"/>
          </a:p>
          <a:p>
            <a:r>
              <a:rPr lang="en-GB" b="1" dirty="0"/>
              <a:t>Timing: </a:t>
            </a:r>
            <a:r>
              <a:rPr lang="en-GB" b="0" dirty="0"/>
              <a:t>2 minutes</a:t>
            </a:r>
          </a:p>
          <a:p>
            <a:endParaRPr lang="en-GB" b="0" dirty="0"/>
          </a:p>
          <a:p>
            <a:r>
              <a:rPr lang="en-GB" b="1" dirty="0"/>
              <a:t>Aim: </a:t>
            </a:r>
            <a:r>
              <a:rPr lang="en-GB" b="0" dirty="0"/>
              <a:t>to introduce some of this week’s new vocabulary.</a:t>
            </a:r>
          </a:p>
          <a:p>
            <a:endParaRPr lang="en-GB" b="0" dirty="0"/>
          </a:p>
          <a:p>
            <a:r>
              <a:rPr lang="en-GB" b="1" dirty="0"/>
              <a:t>Procedure: </a:t>
            </a:r>
          </a:p>
          <a:p>
            <a:r>
              <a:rPr lang="en-GB" b="0" dirty="0"/>
              <a:t>1.</a:t>
            </a:r>
            <a:r>
              <a:rPr lang="en-GB" b="0" baseline="0" dirty="0"/>
              <a:t> </a:t>
            </a:r>
            <a:r>
              <a:rPr lang="en-GB" b="0" dirty="0"/>
              <a:t>Click to bring up the English word and</a:t>
            </a:r>
            <a:r>
              <a:rPr lang="en-GB" b="0" baseline="0" dirty="0"/>
              <a:t> picture, then the Spanish.</a:t>
            </a:r>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students try to recall the English orally (chorally), looking at the Spanish (1 minute).</a:t>
            </a:r>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35988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p:txBody>
      </p:sp>
      <p:sp>
        <p:nvSpPr>
          <p:cNvPr id="4" name="Slide Number Placeholder 3"/>
          <p:cNvSpPr>
            <a:spLocks noGrp="1"/>
          </p:cNvSpPr>
          <p:nvPr>
            <p:ph type="sldNum" sz="quarter" idx="10"/>
          </p:nvPr>
        </p:nvSpPr>
        <p:spPr/>
        <p:txBody>
          <a:bodyPr/>
          <a:lstStyle/>
          <a:p>
            <a:fld id="{E93EA887-9D3A-0842-88A4-9B47F35462CE}" type="slidenum">
              <a:rPr lang="en-US" smtClean="0"/>
              <a:t>30</a:t>
            </a:fld>
            <a:endParaRPr lang="en-US"/>
          </a:p>
        </p:txBody>
      </p:sp>
    </p:spTree>
    <p:extLst>
      <p:ext uri="{BB962C8B-B14F-4D97-AF65-F5344CB8AC3E}">
        <p14:creationId xmlns:p14="http://schemas.microsoft.com/office/powerpoint/2010/main" val="2261018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person plural form of –</a:t>
            </a:r>
            <a:r>
              <a:rPr lang="en-US" b="0" baseline="0" dirty="0" err="1"/>
              <a:t>ar</a:t>
            </a:r>
            <a:r>
              <a:rPr lang="en-US" b="0" baseline="0" dirty="0"/>
              <a:t> verbs (-</a:t>
            </a:r>
            <a:r>
              <a:rPr lang="en-US" b="0" baseline="0" dirty="0" err="1"/>
              <a:t>amos</a:t>
            </a:r>
            <a:r>
              <a:rPr lang="en-US" b="0" baseline="0" dirty="0"/>
              <a:t>) in present and </a:t>
            </a:r>
            <a:r>
              <a:rPr lang="en-US" b="0" baseline="0" dirty="0" err="1"/>
              <a:t>preterite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a charity event contrasting it with what they normally do on a weekend.</a:t>
            </a:r>
          </a:p>
          <a:p>
            <a:pPr marL="0" indent="0">
              <a:buNone/>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1200" dirty="0">
                <a:solidFill>
                  <a:srgbClr val="002060"/>
                </a:solidFill>
              </a:rPr>
              <a:t>¿</a:t>
            </a:r>
            <a:r>
              <a:rPr lang="en-US" sz="1200" dirty="0" err="1">
                <a:solidFill>
                  <a:srgbClr val="002060"/>
                </a:solidFill>
              </a:rPr>
              <a:t>Qué</a:t>
            </a:r>
            <a:r>
              <a:rPr lang="en-US" sz="1200" dirty="0">
                <a:solidFill>
                  <a:srgbClr val="002060"/>
                </a:solidFill>
              </a:rPr>
              <a:t> </a:t>
            </a:r>
            <a:r>
              <a:rPr lang="en-US" sz="1200" dirty="0" err="1">
                <a:solidFill>
                  <a:srgbClr val="002060"/>
                </a:solidFill>
              </a:rPr>
              <a:t>te</a:t>
            </a:r>
            <a:r>
              <a:rPr lang="en-US" sz="1200" dirty="0">
                <a:solidFill>
                  <a:srgbClr val="002060"/>
                </a:solidFill>
              </a:rPr>
              <a:t> </a:t>
            </a:r>
            <a:r>
              <a:rPr lang="en-US" sz="1200" dirty="0" err="1">
                <a:solidFill>
                  <a:srgbClr val="002060"/>
                </a:solidFill>
              </a:rPr>
              <a:t>gusta</a:t>
            </a:r>
            <a:r>
              <a:rPr lang="en-US" sz="1200" dirty="0">
                <a:solidFill>
                  <a:srgbClr val="002060"/>
                </a:solidFill>
              </a:rPr>
              <a:t> </a:t>
            </a:r>
            <a:r>
              <a:rPr lang="en-US" sz="1200" dirty="0" err="1">
                <a:solidFill>
                  <a:srgbClr val="002060"/>
                </a:solidFill>
              </a:rPr>
              <a:t>hacer</a:t>
            </a:r>
            <a:r>
              <a:rPr lang="en-US" sz="1200" dirty="0">
                <a:solidFill>
                  <a:srgbClr val="002060"/>
                </a:solidFill>
              </a:rPr>
              <a:t> </a:t>
            </a:r>
            <a:r>
              <a:rPr lang="en-US" sz="1200" dirty="0" err="1">
                <a:solidFill>
                  <a:srgbClr val="002060"/>
                </a:solidFill>
              </a:rPr>
              <a:t>normalmente</a:t>
            </a:r>
            <a:r>
              <a:rPr lang="en-US" sz="1200" dirty="0">
                <a:solidFill>
                  <a:srgbClr val="002060"/>
                </a:solidFill>
              </a:rPr>
              <a:t> los fines de </a:t>
            </a:r>
            <a:r>
              <a:rPr lang="en-US" sz="1200" dirty="0" err="1">
                <a:solidFill>
                  <a:srgbClr val="002060"/>
                </a:solidFill>
              </a:rPr>
              <a:t>semana</a:t>
            </a:r>
            <a:r>
              <a:rPr lang="en-US" sz="1200" dirty="0">
                <a:solidFill>
                  <a:srgbClr val="002060"/>
                </a:solidFill>
              </a:rPr>
              <a:t>?</a:t>
            </a:r>
          </a:p>
          <a:p>
            <a:pPr marL="285750" indent="-285750">
              <a:lnSpc>
                <a:spcPct val="130000"/>
              </a:lnSpc>
              <a:buFont typeface="Arial" panose="020B0604020202020204" pitchFamily="34" charset="0"/>
              <a:buChar char="•"/>
            </a:pPr>
            <a:r>
              <a:rPr lang="en-US" sz="1200" dirty="0">
                <a:solidFill>
                  <a:srgbClr val="002060"/>
                </a:solidFill>
              </a:rPr>
              <a:t>¿</a:t>
            </a:r>
            <a:r>
              <a:rPr lang="en-US" sz="1200" dirty="0" err="1">
                <a:solidFill>
                  <a:srgbClr val="002060"/>
                </a:solidFill>
              </a:rPr>
              <a:t>Qué</a:t>
            </a:r>
            <a:r>
              <a:rPr lang="en-US" sz="1200" dirty="0">
                <a:solidFill>
                  <a:srgbClr val="002060"/>
                </a:solidFill>
              </a:rPr>
              <a:t> </a:t>
            </a:r>
            <a:r>
              <a:rPr lang="en-US" sz="1200" dirty="0" err="1">
                <a:solidFill>
                  <a:srgbClr val="002060"/>
                </a:solidFill>
              </a:rPr>
              <a:t>hiciste</a:t>
            </a:r>
            <a:r>
              <a:rPr lang="en-US" sz="1200" dirty="0">
                <a:solidFill>
                  <a:srgbClr val="002060"/>
                </a:solidFill>
              </a:rPr>
              <a:t> para </a:t>
            </a:r>
            <a:r>
              <a:rPr lang="en-US" sz="1200" dirty="0" err="1">
                <a:solidFill>
                  <a:srgbClr val="002060"/>
                </a:solidFill>
              </a:rPr>
              <a:t>ayudar</a:t>
            </a:r>
            <a:r>
              <a:rPr lang="en-US" sz="1200" dirty="0">
                <a:solidFill>
                  <a:srgbClr val="002060"/>
                </a:solidFill>
              </a:rPr>
              <a:t> a una </a:t>
            </a:r>
            <a:r>
              <a:rPr lang="en-US" sz="1200" dirty="0" err="1">
                <a:solidFill>
                  <a:srgbClr val="002060"/>
                </a:solidFill>
              </a:rPr>
              <a:t>organización</a:t>
            </a:r>
            <a:r>
              <a:rPr lang="en-US" sz="1200" dirty="0">
                <a:solidFill>
                  <a:srgbClr val="002060"/>
                </a:solidFill>
              </a:rPr>
              <a:t> </a:t>
            </a:r>
            <a:r>
              <a:rPr lang="en-US" sz="1200" dirty="0" err="1">
                <a:solidFill>
                  <a:srgbClr val="002060"/>
                </a:solidFill>
              </a:rPr>
              <a:t>benéfica</a:t>
            </a:r>
            <a:r>
              <a:rPr lang="en-US" sz="1200" dirty="0">
                <a:solidFill>
                  <a:srgbClr val="002060"/>
                </a:solidFill>
              </a:rPr>
              <a:t>? ¿</a:t>
            </a:r>
            <a:r>
              <a:rPr lang="en-US" sz="1200" dirty="0" err="1">
                <a:solidFill>
                  <a:srgbClr val="002060"/>
                </a:solidFill>
              </a:rPr>
              <a:t>Dónde</a:t>
            </a:r>
            <a:r>
              <a:rPr lang="en-US" sz="1200" dirty="0">
                <a:solidFill>
                  <a:srgbClr val="002060"/>
                </a:solidFill>
              </a:rPr>
              <a:t>? ¿</a:t>
            </a:r>
            <a:r>
              <a:rPr lang="en-US" sz="1200" dirty="0" err="1">
                <a:solidFill>
                  <a:srgbClr val="002060"/>
                </a:solidFill>
              </a:rPr>
              <a:t>Cuándo</a:t>
            </a:r>
            <a:r>
              <a:rPr lang="en-US" sz="1200" dirty="0">
                <a:solidFill>
                  <a:srgbClr val="002060"/>
                </a:solidFill>
              </a:rPr>
              <a:t>?</a:t>
            </a:r>
          </a:p>
          <a:p>
            <a:pPr marL="285750" indent="-285750">
              <a:lnSpc>
                <a:spcPct val="130000"/>
              </a:lnSpc>
              <a:buFont typeface="Arial" panose="020B0604020202020204" pitchFamily="34" charset="0"/>
              <a:buChar char="•"/>
            </a:pPr>
            <a:r>
              <a:rPr lang="en-US" sz="1200" dirty="0">
                <a:solidFill>
                  <a:srgbClr val="002060"/>
                </a:solidFill>
              </a:rPr>
              <a:t>¿Con </a:t>
            </a:r>
            <a:r>
              <a:rPr lang="en-US" sz="1200" dirty="0" err="1">
                <a:solidFill>
                  <a:srgbClr val="002060"/>
                </a:solidFill>
              </a:rPr>
              <a:t>quién</a:t>
            </a:r>
            <a:r>
              <a:rPr lang="en-US" sz="1200" dirty="0">
                <a:solidFill>
                  <a:srgbClr val="002060"/>
                </a:solidFill>
              </a:rPr>
              <a:t> </a:t>
            </a:r>
            <a:r>
              <a:rPr lang="en-US" sz="1200" dirty="0" err="1">
                <a:solidFill>
                  <a:srgbClr val="002060"/>
                </a:solidFill>
              </a:rPr>
              <a:t>hiciste</a:t>
            </a:r>
            <a:r>
              <a:rPr lang="en-US" sz="1200" dirty="0">
                <a:solidFill>
                  <a:srgbClr val="002060"/>
                </a:solidFill>
              </a:rPr>
              <a:t> la </a:t>
            </a:r>
            <a:r>
              <a:rPr lang="en-US" sz="1200" dirty="0" err="1">
                <a:solidFill>
                  <a:srgbClr val="002060"/>
                </a:solidFill>
              </a:rPr>
              <a:t>actividad</a:t>
            </a:r>
            <a:r>
              <a:rPr lang="en-US" sz="1200" dirty="0">
                <a:solidFill>
                  <a:srgbClr val="002060"/>
                </a:solidFill>
              </a:rPr>
              <a:t>?</a:t>
            </a:r>
          </a:p>
          <a:p>
            <a:pPr marL="285750" indent="-285750">
              <a:lnSpc>
                <a:spcPct val="130000"/>
              </a:lnSpc>
              <a:buFont typeface="Arial" panose="020B0604020202020204" pitchFamily="34" charset="0"/>
              <a:buChar char="•"/>
            </a:pPr>
            <a:r>
              <a:rPr lang="en-US" sz="1200" dirty="0">
                <a:solidFill>
                  <a:srgbClr val="002060"/>
                </a:solidFill>
              </a:rPr>
              <a:t>¿Por </a:t>
            </a:r>
            <a:r>
              <a:rPr lang="en-US" sz="1200" dirty="0" err="1">
                <a:solidFill>
                  <a:srgbClr val="002060"/>
                </a:solidFill>
              </a:rPr>
              <a:t>qué</a:t>
            </a:r>
            <a:r>
              <a:rPr lang="en-US" sz="1200" dirty="0">
                <a:solidFill>
                  <a:srgbClr val="002060"/>
                </a:solidFill>
              </a:rPr>
              <a:t> </a:t>
            </a:r>
            <a:r>
              <a:rPr lang="en-US" sz="1200" dirty="0" err="1">
                <a:solidFill>
                  <a:srgbClr val="002060"/>
                </a:solidFill>
              </a:rPr>
              <a:t>hiciste</a:t>
            </a:r>
            <a:r>
              <a:rPr lang="en-US" sz="1200" dirty="0">
                <a:solidFill>
                  <a:srgbClr val="002060"/>
                </a:solidFill>
              </a:rPr>
              <a:t> la </a:t>
            </a:r>
            <a:r>
              <a:rPr lang="en-US" sz="1200" dirty="0" err="1">
                <a:solidFill>
                  <a:srgbClr val="002060"/>
                </a:solidFill>
              </a:rPr>
              <a:t>activdad</a:t>
            </a:r>
            <a:r>
              <a:rPr lang="en-US" sz="1200" dirty="0">
                <a:solidFill>
                  <a:srgbClr val="002060"/>
                </a:solidFill>
              </a:rPr>
              <a:t>?</a:t>
            </a:r>
          </a:p>
          <a:p>
            <a:pPr marL="285750" indent="-285750">
              <a:lnSpc>
                <a:spcPct val="130000"/>
              </a:lnSpc>
              <a:buFont typeface="Arial" panose="020B0604020202020204" pitchFamily="34" charset="0"/>
              <a:buChar char="•"/>
            </a:pPr>
            <a:r>
              <a:rPr lang="en-US" sz="1200" dirty="0" err="1">
                <a:solidFill>
                  <a:srgbClr val="002060"/>
                </a:solidFill>
              </a:rPr>
              <a:t>Desribe</a:t>
            </a:r>
            <a:r>
              <a:rPr lang="en-US" sz="1200" dirty="0">
                <a:solidFill>
                  <a:srgbClr val="002060"/>
                </a:solidFill>
              </a:rPr>
              <a:t> la </a:t>
            </a:r>
            <a:r>
              <a:rPr lang="en-US" sz="1200" dirty="0" err="1">
                <a:solidFill>
                  <a:srgbClr val="002060"/>
                </a:solidFill>
              </a:rPr>
              <a:t>parte</a:t>
            </a:r>
            <a:r>
              <a:rPr lang="en-US" sz="1200" dirty="0">
                <a:solidFill>
                  <a:srgbClr val="002060"/>
                </a:solidFill>
              </a:rPr>
              <a:t> </a:t>
            </a:r>
            <a:r>
              <a:rPr lang="en-US" sz="1200" dirty="0" err="1">
                <a:solidFill>
                  <a:srgbClr val="002060"/>
                </a:solidFill>
              </a:rPr>
              <a:t>más</a:t>
            </a:r>
            <a:r>
              <a:rPr lang="en-US" sz="1200" dirty="0">
                <a:solidFill>
                  <a:srgbClr val="002060"/>
                </a:solidFill>
              </a:rPr>
              <a:t> </a:t>
            </a:r>
            <a:r>
              <a:rPr lang="en-US" sz="1200" dirty="0" err="1">
                <a:solidFill>
                  <a:srgbClr val="002060"/>
                </a:solidFill>
              </a:rPr>
              <a:t>dificíl</a:t>
            </a:r>
            <a:r>
              <a:rPr lang="en-US" sz="1200" dirty="0">
                <a:solidFill>
                  <a:srgbClr val="002060"/>
                </a:solidFill>
              </a:rPr>
              <a:t>.</a:t>
            </a:r>
          </a:p>
          <a:p>
            <a:pPr marL="285750" indent="-285750">
              <a:lnSpc>
                <a:spcPct val="130000"/>
              </a:lnSpc>
              <a:buFont typeface="Arial" panose="020B0604020202020204" pitchFamily="34" charset="0"/>
              <a:buChar char="•"/>
            </a:pPr>
            <a:r>
              <a:rPr lang="en-US" sz="1200" err="1">
                <a:solidFill>
                  <a:srgbClr val="002060"/>
                </a:solidFill>
              </a:rPr>
              <a:t>Descibe</a:t>
            </a:r>
            <a:r>
              <a:rPr lang="en-US" sz="1200">
                <a:solidFill>
                  <a:srgbClr val="002060"/>
                </a:solidFill>
              </a:rPr>
              <a:t> una </a:t>
            </a:r>
            <a:r>
              <a:rPr lang="en-US" sz="1200" err="1">
                <a:solidFill>
                  <a:srgbClr val="002060"/>
                </a:solidFill>
              </a:rPr>
              <a:t>parte</a:t>
            </a:r>
            <a:r>
              <a:rPr lang="en-US" sz="1200">
                <a:solidFill>
                  <a:srgbClr val="002060"/>
                </a:solidFill>
              </a:rPr>
              <a:t> que te gustó.</a:t>
            </a:r>
            <a:endParaRPr lang="en-US" sz="1200" dirty="0">
              <a:solidFill>
                <a:srgbClr val="002060"/>
              </a:solidFill>
            </a:endParaRPr>
          </a:p>
          <a:p>
            <a:pPr marL="285750" indent="-285750">
              <a:lnSpc>
                <a:spcPct val="130000"/>
              </a:lnSpc>
              <a:buFont typeface="Arial" panose="020B0604020202020204" pitchFamily="34" charset="0"/>
              <a:buChar char="•"/>
            </a:pPr>
            <a:endParaRPr lang="en-US" sz="1200" dirty="0">
              <a:solidFill>
                <a:srgbClr val="002060"/>
              </a:solidFill>
            </a:endParaRPr>
          </a:p>
          <a:p>
            <a:pPr marL="228600" indent="-228600">
              <a:buAutoNum type="arabicPeriod"/>
            </a:pPr>
            <a:endParaRPr lang="en-US" b="0" dirty="0"/>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828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latin typeface="+mn-lt"/>
                <a:ea typeface="Calibri"/>
                <a:cs typeface="Calibri"/>
                <a:sym typeface="Calibri"/>
              </a:rPr>
              <a:t>Link to answer sheet: https://resources.ncelp.org/concern/resources/4q77fs610?locale=en</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527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presentation slide (2/2)</a:t>
            </a:r>
          </a:p>
          <a:p>
            <a:endParaRPr lang="en-GB" b="1" dirty="0"/>
          </a:p>
          <a:p>
            <a:r>
              <a:rPr lang="en-GB" b="1" dirty="0"/>
              <a:t>Aim: </a:t>
            </a:r>
            <a:r>
              <a:rPr lang="en-GB" b="0" dirty="0"/>
              <a:t>to introduce some of this week’s new vocabulary.</a:t>
            </a:r>
          </a:p>
          <a:p>
            <a:endParaRPr lang="en-GB" b="0" dirty="0"/>
          </a:p>
          <a:p>
            <a:r>
              <a:rPr lang="en-GB" b="1" dirty="0"/>
              <a:t>Procedure: </a:t>
            </a:r>
          </a:p>
          <a:p>
            <a:r>
              <a:rPr lang="en-GB" b="0" dirty="0"/>
              <a:t>1.</a:t>
            </a:r>
            <a:r>
              <a:rPr lang="en-GB" b="0" baseline="0" dirty="0"/>
              <a:t> </a:t>
            </a:r>
            <a:r>
              <a:rPr lang="en-GB" b="0" dirty="0"/>
              <a:t>Click to bring up the English word and</a:t>
            </a:r>
            <a:r>
              <a:rPr lang="en-GB" b="0" baseline="0" dirty="0"/>
              <a:t> picture, then the Spanish.</a:t>
            </a:r>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students try to recall the English orally (chorally), looking at the Spanish (1 minute).</a:t>
            </a:r>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18678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2 minutes</a:t>
            </a:r>
          </a:p>
          <a:p>
            <a:endParaRPr lang="en-GB" dirty="0"/>
          </a:p>
          <a:p>
            <a:r>
              <a:rPr lang="en-GB" b="1" dirty="0"/>
              <a:t>Aim: </a:t>
            </a:r>
            <a:r>
              <a:rPr lang="en-GB" b="0" dirty="0"/>
              <a:t>to recap the formation of the 1</a:t>
            </a:r>
            <a:r>
              <a:rPr lang="en-GB" b="0" baseline="30000" dirty="0"/>
              <a:t>st</a:t>
            </a:r>
            <a:r>
              <a:rPr lang="en-GB" b="0" dirty="0"/>
              <a:t> person singular and 3</a:t>
            </a:r>
            <a:r>
              <a:rPr lang="en-GB" b="0" baseline="30000" dirty="0"/>
              <a:t>rd</a:t>
            </a:r>
            <a:r>
              <a:rPr lang="en-GB" b="0" dirty="0"/>
              <a:t> person plural endings of –</a:t>
            </a:r>
            <a:r>
              <a:rPr lang="en-GB" b="0" dirty="0" err="1"/>
              <a:t>ar</a:t>
            </a:r>
            <a:r>
              <a:rPr lang="en-GB" b="0" dirty="0"/>
              <a:t> verbs</a:t>
            </a:r>
            <a:r>
              <a:rPr lang="en-GB" b="0" baseline="0" dirty="0"/>
              <a:t> in the </a:t>
            </a:r>
            <a:r>
              <a:rPr lang="en-GB" b="0" baseline="0" dirty="0" err="1"/>
              <a:t>preterite</a:t>
            </a:r>
            <a:r>
              <a:rPr lang="en-GB" b="0" baseline="0" dirty="0"/>
              <a:t> tense.</a:t>
            </a:r>
            <a:endParaRPr lang="en-GB" b="0" dirty="0"/>
          </a:p>
          <a:p>
            <a:endParaRPr lang="en-GB" b="0" dirty="0"/>
          </a:p>
          <a:p>
            <a:r>
              <a:rPr lang="en-GB" b="1" dirty="0"/>
              <a:t>Procedure:</a:t>
            </a:r>
          </a:p>
          <a:p>
            <a:pPr marL="228600" indent="-228600">
              <a:buAutoNum type="arabicPeriod"/>
            </a:pPr>
            <a:r>
              <a:rPr lang="en-GB" b="0" dirty="0"/>
              <a:t>Click to go through the explanation and examples. </a:t>
            </a:r>
          </a:p>
          <a:p>
            <a:pPr marL="228600" indent="-228600">
              <a:buAutoNum type="arabicPeriod"/>
            </a:pPr>
            <a:r>
              <a:rPr lang="en-GB" b="0" dirty="0"/>
              <a:t>Gaps are left to allow teachers to elicit the verb endings and Spanish sentences from students.</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6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understanding the 1</a:t>
            </a:r>
            <a:r>
              <a:rPr lang="en-GB" b="0" baseline="30000" dirty="0"/>
              <a:t>st</a:t>
            </a:r>
            <a:r>
              <a:rPr lang="en-GB" b="0" dirty="0"/>
              <a:t> person singular (-</a:t>
            </a:r>
            <a:r>
              <a:rPr lang="en-GB" b="0" dirty="0" err="1"/>
              <a:t>é</a:t>
            </a:r>
            <a:r>
              <a:rPr lang="en-GB" b="0" dirty="0"/>
              <a:t>) and the 1</a:t>
            </a:r>
            <a:r>
              <a:rPr lang="en-GB" b="0" baseline="30000" dirty="0"/>
              <a:t>st</a:t>
            </a:r>
            <a:r>
              <a:rPr lang="en-GB" b="0" dirty="0"/>
              <a:t> person plural (-</a:t>
            </a:r>
            <a:r>
              <a:rPr lang="en-GB" b="0" dirty="0" err="1"/>
              <a:t>amos</a:t>
            </a:r>
            <a:r>
              <a:rPr lang="en-GB" b="0" dirty="0"/>
              <a:t>) endings of –</a:t>
            </a:r>
            <a:r>
              <a:rPr lang="en-GB" b="0" dirty="0" err="1"/>
              <a:t>ar</a:t>
            </a:r>
            <a:r>
              <a:rPr lang="en-GB" b="0" dirty="0"/>
              <a:t> verbs</a:t>
            </a:r>
            <a:r>
              <a:rPr lang="en-GB" b="0" baseline="0" dirty="0"/>
              <a:t> </a:t>
            </a:r>
            <a:r>
              <a:rPr lang="en-GB" b="0" dirty="0"/>
              <a:t>in the </a:t>
            </a:r>
            <a:r>
              <a:rPr lang="en-GB" b="0" dirty="0" err="1"/>
              <a:t>preterite</a:t>
            </a:r>
            <a:r>
              <a:rPr lang="en-GB" b="0" dirty="0"/>
              <a: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b="0" dirty="0"/>
              <a:t>Go</a:t>
            </a:r>
            <a:r>
              <a:rPr lang="en-US" b="0" baseline="0" dirty="0"/>
              <a:t> through the task context and instructions with students. Elicit the literal meaning of ‘</a:t>
            </a:r>
            <a:r>
              <a:rPr lang="en-US" b="0" baseline="0" dirty="0" err="1"/>
              <a:t>Médicos</a:t>
            </a:r>
            <a:r>
              <a:rPr lang="en-US" b="0" baseline="0" dirty="0"/>
              <a:t> Sin </a:t>
            </a:r>
            <a:r>
              <a:rPr lang="en-US" b="0" baseline="0" dirty="0" err="1"/>
              <a:t>Fronteras</a:t>
            </a:r>
            <a:r>
              <a:rPr lang="en-US" b="0" baseline="0" dirty="0"/>
              <a:t>’ as this will be known. It may be helpful to explain (in English, if necessary) that this is an international charity that provides healthcare who those cannot access it due to war, natural disasters or poverty.</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Students read the extracts in order to fill in the table, ticking the column for the person who did each action. If working in their exercise books, they</a:t>
            </a:r>
            <a:r>
              <a:rPr lang="en-GB" b="0" baseline="0" dirty="0"/>
              <a:t> can just write, e.g., 1. Lucía y el </a:t>
            </a:r>
            <a:r>
              <a:rPr lang="en-GB" b="0" baseline="0" dirty="0" err="1"/>
              <a:t>tío</a:t>
            </a:r>
            <a:r>
              <a:rPr lang="en-GB" b="0" baseline="0" dirty="0"/>
              <a:t> (we).</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Click to reveal the answers in the table.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Notes:</a:t>
            </a:r>
            <a:r>
              <a:rPr lang="en-GB" b="1" baseline="0" dirty="0"/>
              <a:t> </a:t>
            </a:r>
          </a:p>
          <a:p>
            <a:pPr marL="228600" lvl="0" indent="-228600" algn="l" rtl="0">
              <a:spcBef>
                <a:spcPts val="0"/>
              </a:spcBef>
              <a:spcAft>
                <a:spcPts val="0"/>
              </a:spcAft>
              <a:buClr>
                <a:schemeClr val="dk1"/>
              </a:buClr>
              <a:buSzPts val="1200"/>
              <a:buFont typeface="Calibri"/>
              <a:buAutoNum type="arabicPeriod"/>
            </a:pPr>
            <a:r>
              <a:rPr lang="en-GB" b="0" baseline="0" dirty="0"/>
              <a:t>It is worth reminding students of the fact that verbs ending in –gar change in spelling in the 1</a:t>
            </a:r>
            <a:r>
              <a:rPr lang="en-GB" b="0" baseline="30000" dirty="0"/>
              <a:t>st</a:t>
            </a:r>
            <a:r>
              <a:rPr lang="en-GB" b="0" baseline="0" dirty="0"/>
              <a:t> person singular of the </a:t>
            </a:r>
            <a:r>
              <a:rPr lang="en-GB" b="0" baseline="0" dirty="0" err="1"/>
              <a:t>preterite</a:t>
            </a:r>
            <a:r>
              <a:rPr lang="en-GB" b="0" baseline="0" dirty="0"/>
              <a:t>, using ‘</a:t>
            </a:r>
            <a:r>
              <a:rPr lang="en-GB" b="0" baseline="0" dirty="0" err="1"/>
              <a:t>jugar</a:t>
            </a:r>
            <a:r>
              <a:rPr lang="en-GB" b="0" baseline="0" dirty="0"/>
              <a:t>’ as an example. This will lead into the recap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words/cognates </a:t>
            </a:r>
            <a:r>
              <a:rPr lang="en-GB" b="1" baseline="0" dirty="0"/>
              <a:t>(1 is the most frequent word in Spanish): </a:t>
            </a:r>
            <a:endParaRPr lang="en-GB" sz="1200" b="0" kern="0" baseline="0" dirty="0">
              <a:solidFill>
                <a:srgbClr val="002060"/>
              </a:solidFil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sym typeface="Century Gothic"/>
              </a:rPr>
              <a:t>recaudar</a:t>
            </a:r>
            <a:r>
              <a:rPr lang="en-GB" sz="1200" b="0" kern="0" baseline="0" dirty="0">
                <a:solidFill>
                  <a:srgbClr val="002060"/>
                </a:solidFill>
                <a:sym typeface="Century Gothic"/>
              </a:rPr>
              <a:t> [&gt;5000], </a:t>
            </a:r>
            <a:r>
              <a:rPr lang="en-GB" sz="1200" b="0" kern="0" baseline="0" dirty="0" err="1">
                <a:solidFill>
                  <a:srgbClr val="002060"/>
                </a:solidFill>
                <a:sym typeface="Century Gothic"/>
              </a:rPr>
              <a:t>sencillo</a:t>
            </a:r>
            <a:r>
              <a:rPr lang="en-GB" sz="1200" b="0" kern="0" baseline="0" dirty="0">
                <a:solidFill>
                  <a:srgbClr val="002060"/>
                </a:solidFill>
                <a:sym typeface="Century Gothic"/>
              </a:rPr>
              <a:t> [1084]</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305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p>
          <a:p>
            <a:r>
              <a:rPr lang="en-US" b="0" dirty="0"/>
              <a:t>to recap the formation of the 1</a:t>
            </a:r>
            <a:r>
              <a:rPr lang="en-US" b="0" baseline="30000" dirty="0"/>
              <a:t>st</a:t>
            </a:r>
            <a:r>
              <a:rPr lang="en-US" b="0" dirty="0"/>
              <a:t> person singular ending for verbs ending in ‘-car’ and ‘-gar’</a:t>
            </a:r>
          </a:p>
          <a:p>
            <a:r>
              <a:rPr lang="en-US" b="0" dirty="0"/>
              <a:t>to</a:t>
            </a:r>
            <a:r>
              <a:rPr lang="en-US" b="0" baseline="0" dirty="0"/>
              <a:t> understand the reason for this (the </a:t>
            </a:r>
            <a:r>
              <a:rPr lang="en-US" b="0" dirty="0"/>
              <a:t>need for the verbs to maintain the correct pronunciation)</a:t>
            </a:r>
          </a:p>
          <a:p>
            <a:endParaRPr lang="en-US" b="1" dirty="0"/>
          </a:p>
          <a:p>
            <a:r>
              <a:rPr lang="en-US" b="1" dirty="0"/>
              <a:t>Procedure:</a:t>
            </a:r>
          </a:p>
          <a:p>
            <a:pPr marL="228600" indent="-228600">
              <a:buAutoNum type="arabicPeriod"/>
            </a:pPr>
            <a:r>
              <a:rPr lang="en-US" b="0" dirty="0"/>
              <a:t>Remind students of the rule for forming the 1</a:t>
            </a:r>
            <a:r>
              <a:rPr lang="en-US" b="0" baseline="30000" dirty="0"/>
              <a:t>st</a:t>
            </a:r>
            <a:r>
              <a:rPr lang="en-US" b="0" dirty="0"/>
              <a:t> person</a:t>
            </a:r>
            <a:r>
              <a:rPr lang="en-US" b="0" baseline="0" dirty="0"/>
              <a:t> singular</a:t>
            </a:r>
            <a:r>
              <a:rPr lang="en-US" b="0" dirty="0"/>
              <a:t> </a:t>
            </a:r>
            <a:r>
              <a:rPr lang="en-US" b="0" dirty="0" err="1"/>
              <a:t>preterite</a:t>
            </a:r>
            <a:r>
              <a:rPr lang="en-US" b="0" dirty="0"/>
              <a:t> form of regular ‘-</a:t>
            </a:r>
            <a:r>
              <a:rPr lang="en-US" b="0" dirty="0" err="1"/>
              <a:t>ar</a:t>
            </a:r>
            <a:r>
              <a:rPr lang="en-US" b="0" dirty="0"/>
              <a:t>’ verbs. Ask</a:t>
            </a:r>
            <a:r>
              <a:rPr lang="en-US" b="0" baseline="0" dirty="0"/>
              <a:t> students what the verb ending is, which will be revealed with a click.</a:t>
            </a:r>
          </a:p>
          <a:p>
            <a:pPr marL="228600" indent="-228600">
              <a:buAutoNum type="arabicPeriod"/>
            </a:pPr>
            <a:r>
              <a:rPr lang="en-US" b="0" dirty="0"/>
              <a:t>Click again to show the two rules</a:t>
            </a:r>
            <a:r>
              <a:rPr lang="en-US" b="0" baseline="0" dirty="0"/>
              <a:t> and examples for each. This is an opportunity to revisit the ‘soft’ [</a:t>
            </a:r>
            <a:r>
              <a:rPr lang="en-US" b="0" baseline="0" dirty="0" err="1"/>
              <a:t>ce</a:t>
            </a:r>
            <a:r>
              <a:rPr lang="en-US" b="0" baseline="0" dirty="0"/>
              <a:t>] and [</a:t>
            </a:r>
            <a:r>
              <a:rPr lang="en-US" b="0" baseline="0" dirty="0" err="1"/>
              <a:t>ge</a:t>
            </a:r>
            <a:r>
              <a:rPr lang="en-US" b="0" baseline="0" dirty="0"/>
              <a:t>] SSCs and juxtapose it with the [</a:t>
            </a:r>
            <a:r>
              <a:rPr lang="en-US" b="0" baseline="0" dirty="0" err="1"/>
              <a:t>qué</a:t>
            </a:r>
            <a:r>
              <a:rPr lang="en-US" b="0" baseline="0" dirty="0"/>
              <a:t>] and [</a:t>
            </a:r>
            <a:r>
              <a:rPr lang="en-US" b="0" baseline="0" dirty="0" err="1"/>
              <a:t>gué</a:t>
            </a:r>
            <a:r>
              <a:rPr lang="en-US" b="0" baseline="0" dirty="0"/>
              <a:t>] SSC. </a:t>
            </a: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7 minutes</a:t>
            </a:r>
          </a:p>
          <a:p>
            <a:endParaRPr lang="en-US" b="1" dirty="0"/>
          </a:p>
          <a:p>
            <a:r>
              <a:rPr lang="en-US" b="1" dirty="0"/>
              <a:t>Aim: </a:t>
            </a:r>
          </a:p>
          <a:p>
            <a:pPr marL="285750" indent="-285750">
              <a:buAutoNum type="romanLcParenR"/>
            </a:pPr>
            <a:r>
              <a:rPr lang="en-US" b="0" dirty="0"/>
              <a:t>to </a:t>
            </a:r>
            <a:r>
              <a:rPr lang="en-US" b="0" dirty="0" err="1"/>
              <a:t>practise</a:t>
            </a:r>
            <a:r>
              <a:rPr lang="en-US" b="0" dirty="0"/>
              <a:t> connecting the verb endings –</a:t>
            </a:r>
            <a:r>
              <a:rPr lang="en-US" b="0" dirty="0" err="1"/>
              <a:t>é</a:t>
            </a:r>
            <a:r>
              <a:rPr lang="en-US" b="0" dirty="0"/>
              <a:t> and</a:t>
            </a:r>
            <a:r>
              <a:rPr lang="en-US" b="0" baseline="0" dirty="0"/>
              <a:t> </a:t>
            </a:r>
            <a:r>
              <a:rPr lang="en-US" b="0" dirty="0"/>
              <a:t>–</a:t>
            </a:r>
            <a:r>
              <a:rPr lang="en-US" b="0" dirty="0" err="1"/>
              <a:t>amos</a:t>
            </a:r>
            <a:r>
              <a:rPr lang="en-US" b="0" baseline="0" dirty="0"/>
              <a:t> with their endings</a:t>
            </a:r>
          </a:p>
          <a:p>
            <a:pPr marL="285750" indent="-285750">
              <a:buAutoNum type="romanLcParenR"/>
            </a:pPr>
            <a:r>
              <a:rPr lang="en-US" b="0" baseline="0" dirty="0"/>
              <a:t>to accurately transcribe verbs with spelling changes in 1</a:t>
            </a:r>
            <a:r>
              <a:rPr lang="en-US" b="0" baseline="30000" dirty="0"/>
              <a:t>st</a:t>
            </a:r>
            <a:r>
              <a:rPr lang="en-US" b="0" baseline="0" dirty="0"/>
              <a:t> person singular </a:t>
            </a:r>
            <a:r>
              <a:rPr lang="en-US" b="0" baseline="0" dirty="0" err="1"/>
              <a:t>preterite</a:t>
            </a:r>
            <a:r>
              <a:rPr lang="en-US" b="0" baseline="0" dirty="0"/>
              <a:t> (</a:t>
            </a:r>
            <a:r>
              <a:rPr lang="en-US" b="0" baseline="0" dirty="0" err="1"/>
              <a:t>qué</a:t>
            </a:r>
            <a:r>
              <a:rPr lang="en-US" b="0" baseline="0" dirty="0"/>
              <a:t>, </a:t>
            </a:r>
            <a:r>
              <a:rPr lang="en-US" b="0" baseline="0" dirty="0" err="1"/>
              <a:t>gué</a:t>
            </a:r>
            <a:r>
              <a:rPr lang="en-US" b="0" baseline="0" dirty="0"/>
              <a:t>)</a:t>
            </a:r>
            <a:endParaRPr lang="en-US" b="0" dirty="0"/>
          </a:p>
          <a:p>
            <a:endParaRPr lang="en-US" b="1" dirty="0"/>
          </a:p>
          <a:p>
            <a:r>
              <a:rPr lang="en-US" b="1" dirty="0"/>
              <a:t>Procedure:</a:t>
            </a:r>
          </a:p>
          <a:p>
            <a:pPr marL="228600" indent="-228600">
              <a:buAutoNum type="arabicPeriod"/>
            </a:pPr>
            <a:r>
              <a:rPr lang="en-US" b="0" dirty="0"/>
              <a:t>Go</a:t>
            </a:r>
            <a:r>
              <a:rPr lang="en-US" b="0" baseline="0" dirty="0"/>
              <a:t> through the task context and instructions with students.</a:t>
            </a:r>
          </a:p>
          <a:p>
            <a:pPr marL="228600" indent="-228600">
              <a:buAutoNum type="arabicPeriod"/>
            </a:pPr>
            <a:r>
              <a:rPr lang="en-US" b="0" baseline="0" dirty="0"/>
              <a:t>Students listen to each sentence. The first time they can just note whether it refers to Daniel or Lucía and Daniel.</a:t>
            </a:r>
          </a:p>
          <a:p>
            <a:pPr marL="228600" indent="-228600">
              <a:buAutoNum type="arabicPeriod"/>
            </a:pPr>
            <a:r>
              <a:rPr lang="en-US" b="0" baseline="0" dirty="0"/>
              <a:t>Play the audio again. This time they should transcribe the words in the 1</a:t>
            </a:r>
            <a:r>
              <a:rPr lang="en-US" b="0" baseline="30000" dirty="0"/>
              <a:t>st</a:t>
            </a:r>
            <a:r>
              <a:rPr lang="en-US" b="0" baseline="0" dirty="0"/>
              <a:t> person singular </a:t>
            </a:r>
            <a:r>
              <a:rPr lang="en-US" b="0" baseline="0" dirty="0" err="1"/>
              <a:t>preterite</a:t>
            </a:r>
            <a:r>
              <a:rPr lang="en-US" b="0" baseline="0" dirty="0"/>
              <a:t>. </a:t>
            </a:r>
          </a:p>
          <a:p>
            <a:pPr marL="228600" indent="-228600">
              <a:buAutoNum type="arabicPeriod"/>
            </a:pPr>
            <a:r>
              <a:rPr lang="en-US" b="0" baseline="0" dirty="0"/>
              <a:t>Check the answers with students. Elicit oral translations of each sentence to check understanding. </a:t>
            </a:r>
          </a:p>
          <a:p>
            <a:pPr marL="228600" indent="-228600">
              <a:buAutoNum type="arabicPeriod"/>
            </a:pPr>
            <a:endParaRPr lang="en-US" b="0" baseline="0" dirty="0"/>
          </a:p>
          <a:p>
            <a:pPr marL="0" indent="0">
              <a:buNone/>
            </a:pPr>
            <a:r>
              <a:rPr lang="en-US" b="1" baseline="0" dirty="0"/>
              <a:t>Transcript:</a:t>
            </a:r>
          </a:p>
          <a:p>
            <a:pPr marL="228600" indent="-228600">
              <a:buAutoNum type="arabicPeriod"/>
            </a:pPr>
            <a:r>
              <a:rPr lang="en-GB" b="0" dirty="0" err="1"/>
              <a:t>Logramos</a:t>
            </a:r>
            <a:r>
              <a:rPr lang="en-GB" b="0" dirty="0"/>
              <a:t> </a:t>
            </a:r>
            <a:r>
              <a:rPr lang="en-GB" b="0" dirty="0" err="1"/>
              <a:t>recaudar</a:t>
            </a:r>
            <a:r>
              <a:rPr lang="en-GB" b="0" dirty="0"/>
              <a:t> </a:t>
            </a:r>
            <a:r>
              <a:rPr lang="en-GB" sz="1200" b="0" kern="0" dirty="0">
                <a:solidFill>
                  <a:srgbClr val="002060"/>
                </a:solidFill>
                <a:ea typeface="Century Gothic"/>
                <a:cs typeface="Century Gothic"/>
                <a:sym typeface="Century Gothic"/>
              </a:rPr>
              <a:t>dinero para la </a:t>
            </a:r>
            <a:r>
              <a:rPr lang="en-GB" sz="1200" b="0" kern="0" dirty="0" err="1">
                <a:solidFill>
                  <a:srgbClr val="002060"/>
                </a:solidFill>
                <a:ea typeface="Century Gothic"/>
                <a:cs typeface="Century Gothic"/>
                <a:sym typeface="Century Gothic"/>
              </a:rPr>
              <a:t>organización</a:t>
            </a:r>
            <a:r>
              <a:rPr lang="en-GB" sz="1200" b="0" kern="0" dirty="0">
                <a:solidFill>
                  <a:srgbClr val="002060"/>
                </a:solidFill>
                <a:ea typeface="Century Gothic"/>
                <a:cs typeface="Century Gothic"/>
                <a:sym typeface="Century Gothic"/>
              </a:rPr>
              <a:t> </a:t>
            </a:r>
            <a:r>
              <a:rPr lang="en-GB" sz="1200" b="0" kern="0" dirty="0" err="1">
                <a:solidFill>
                  <a:srgbClr val="002060"/>
                </a:solidFill>
                <a:ea typeface="Century Gothic"/>
                <a:cs typeface="Century Gothic"/>
                <a:sym typeface="Century Gothic"/>
              </a:rPr>
              <a:t>Médicos</a:t>
            </a:r>
            <a:r>
              <a:rPr lang="en-GB" sz="1200" b="0" kern="0" dirty="0">
                <a:solidFill>
                  <a:srgbClr val="002060"/>
                </a:solidFill>
                <a:ea typeface="Century Gothic"/>
                <a:cs typeface="Century Gothic"/>
                <a:sym typeface="Century Gothic"/>
              </a:rPr>
              <a:t> sin </a:t>
            </a:r>
            <a:r>
              <a:rPr lang="en-GB" sz="1200" b="0" kern="0" dirty="0" err="1">
                <a:solidFill>
                  <a:srgbClr val="002060"/>
                </a:solidFill>
                <a:ea typeface="Century Gothic"/>
                <a:cs typeface="Century Gothic"/>
                <a:sym typeface="Century Gothic"/>
              </a:rPr>
              <a:t>Fronteras</a:t>
            </a:r>
            <a:r>
              <a:rPr lang="en-GB" sz="1200" b="0" kern="0" dirty="0">
                <a:solidFill>
                  <a:srgbClr val="002060"/>
                </a:solidFill>
                <a:ea typeface="Century Gothic"/>
                <a:cs typeface="Century Gothic"/>
                <a:sym typeface="Century Gothic"/>
              </a:rPr>
              <a:t>.</a:t>
            </a:r>
          </a:p>
          <a:p>
            <a:pPr marL="228600" indent="-228600">
              <a:buAutoNum type="arabicPeriod"/>
            </a:pPr>
            <a:r>
              <a:rPr lang="en-GB" sz="1200" b="0" kern="0" dirty="0" err="1">
                <a:solidFill>
                  <a:srgbClr val="002060"/>
                </a:solidFill>
                <a:sym typeface="Century Gothic"/>
              </a:rPr>
              <a:t>Caminamos</a:t>
            </a:r>
            <a:r>
              <a:rPr lang="en-GB" sz="1200" b="0" kern="0" dirty="0">
                <a:solidFill>
                  <a:srgbClr val="002060"/>
                </a:solidFill>
                <a:sym typeface="Century Gothic"/>
              </a:rPr>
              <a:t> </a:t>
            </a:r>
            <a:r>
              <a:rPr lang="en-GB" sz="1200" b="0" kern="0" dirty="0" err="1">
                <a:solidFill>
                  <a:srgbClr val="002060"/>
                </a:solidFill>
                <a:sym typeface="Century Gothic"/>
              </a:rPr>
              <a:t>bastante</a:t>
            </a:r>
            <a:r>
              <a:rPr lang="en-GB" sz="1200" b="0" kern="0" dirty="0">
                <a:solidFill>
                  <a:srgbClr val="002060"/>
                </a:solidFill>
                <a:sym typeface="Century Gothic"/>
              </a:rPr>
              <a:t> </a:t>
            </a:r>
            <a:r>
              <a:rPr lang="en-GB" sz="1200" b="0" kern="0" dirty="0" err="1">
                <a:solidFill>
                  <a:srgbClr val="002060"/>
                </a:solidFill>
                <a:sym typeface="Century Gothic"/>
              </a:rPr>
              <a:t>rápido</a:t>
            </a:r>
            <a:r>
              <a:rPr lang="en-GB" sz="1200" b="0" kern="0" dirty="0">
                <a:solidFill>
                  <a:srgbClr val="002060"/>
                </a:solidFill>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0" dirty="0" err="1">
                <a:solidFill>
                  <a:srgbClr val="002060"/>
                </a:solidFill>
                <a:sym typeface="Century Gothic"/>
              </a:rPr>
              <a:t>Practiqué</a:t>
            </a:r>
            <a:r>
              <a:rPr lang="en-GB" sz="1200" b="0" kern="0" dirty="0">
                <a:solidFill>
                  <a:srgbClr val="002060"/>
                </a:solidFill>
                <a:sym typeface="Century Gothic"/>
              </a:rPr>
              <a:t> </a:t>
            </a:r>
            <a:r>
              <a:rPr lang="en-GB" sz="1200" b="0" kern="0" dirty="0" err="1">
                <a:solidFill>
                  <a:srgbClr val="002060"/>
                </a:solidFill>
                <a:sym typeface="Century Gothic"/>
              </a:rPr>
              <a:t>deporte</a:t>
            </a:r>
            <a:r>
              <a:rPr lang="en-GB" sz="1200" b="0" kern="0" dirty="0">
                <a:solidFill>
                  <a:srgbClr val="002060"/>
                </a:solidFill>
                <a:sym typeface="Century Gothic"/>
              </a:rPr>
              <a:t>. </a:t>
            </a:r>
            <a:r>
              <a:rPr lang="en-GB" sz="1200" b="0" kern="0" dirty="0" err="1">
                <a:solidFill>
                  <a:srgbClr val="002060"/>
                </a:solidFill>
                <a:sym typeface="Century Gothic"/>
              </a:rPr>
              <a:t>Jugué</a:t>
            </a:r>
            <a:r>
              <a:rPr lang="en-GB" sz="1200" b="0" kern="0" dirty="0">
                <a:solidFill>
                  <a:srgbClr val="002060"/>
                </a:solidFill>
                <a:sym typeface="Century Gothic"/>
              </a:rPr>
              <a:t> al </a:t>
            </a:r>
            <a:r>
              <a:rPr lang="en-GB" sz="1200" b="0" kern="0">
                <a:solidFill>
                  <a:srgbClr val="002060"/>
                </a:solidFill>
                <a:sym typeface="Century Gothic"/>
              </a:rPr>
              <a:t>fútbol</a:t>
            </a:r>
            <a:r>
              <a:rPr lang="en-GB" sz="1200" b="0" kern="0" dirty="0">
                <a:solidFill>
                  <a:srgbClr val="002060"/>
                </a:solidFill>
                <a:sym typeface="Century Gothic"/>
              </a:rPr>
              <a:t> con un chico de </a:t>
            </a:r>
            <a:r>
              <a:rPr lang="en-GB" sz="1200" b="0" kern="0" dirty="0" err="1">
                <a:solidFill>
                  <a:srgbClr val="002060"/>
                </a:solidFill>
                <a:sym typeface="Century Gothic"/>
              </a:rPr>
              <a:t>Alemania</a:t>
            </a:r>
            <a:r>
              <a:rPr lang="en-GB" sz="1200" b="0" kern="0" dirty="0">
                <a:solidFill>
                  <a:srgbClr val="002060"/>
                </a:solidFill>
                <a:sym typeface="Century Gothic"/>
              </a:rPr>
              <a:t>, Markus.</a:t>
            </a:r>
          </a:p>
          <a:p>
            <a:pPr marL="228600" indent="-228600">
              <a:buAutoNum type="arabicPeriod"/>
            </a:pPr>
            <a:r>
              <a:rPr lang="en-GB" sz="1200" b="0" kern="0" dirty="0" err="1">
                <a:solidFill>
                  <a:srgbClr val="002060"/>
                </a:solidFill>
                <a:sym typeface="Century Gothic"/>
              </a:rPr>
              <a:t>Busqué</a:t>
            </a:r>
            <a:r>
              <a:rPr lang="en-GB" sz="1200" b="0" kern="0" dirty="0">
                <a:solidFill>
                  <a:srgbClr val="002060"/>
                </a:solidFill>
                <a:sym typeface="Century Gothic"/>
              </a:rPr>
              <a:t> un </a:t>
            </a:r>
            <a:r>
              <a:rPr lang="en-GB" sz="1200" b="0" kern="0" dirty="0" err="1">
                <a:solidFill>
                  <a:srgbClr val="002060"/>
                </a:solidFill>
                <a:sym typeface="Century Gothic"/>
              </a:rPr>
              <a:t>lugar</a:t>
            </a:r>
            <a:r>
              <a:rPr lang="en-GB" sz="1200" b="0" kern="0" dirty="0">
                <a:solidFill>
                  <a:srgbClr val="002060"/>
                </a:solidFill>
                <a:sym typeface="Century Gothic"/>
              </a:rPr>
              <a:t> para </a:t>
            </a:r>
            <a:r>
              <a:rPr lang="en-GB" sz="1200" b="0" kern="0" dirty="0" err="1">
                <a:solidFill>
                  <a:srgbClr val="002060"/>
                </a:solidFill>
                <a:sym typeface="Century Gothic"/>
              </a:rPr>
              <a:t>dormir</a:t>
            </a:r>
            <a:r>
              <a:rPr lang="en-GB" sz="1200" b="0" kern="0" dirty="0">
                <a:solidFill>
                  <a:srgbClr val="002060"/>
                </a:solidFill>
                <a:sym typeface="Century Gothic"/>
              </a:rPr>
              <a:t>. </a:t>
            </a:r>
            <a:r>
              <a:rPr lang="en-GB" sz="1200" b="0" kern="0" dirty="0" err="1">
                <a:solidFill>
                  <a:srgbClr val="002060"/>
                </a:solidFill>
                <a:sym typeface="Century Gothic"/>
              </a:rPr>
              <a:t>Pagué</a:t>
            </a:r>
            <a:r>
              <a:rPr lang="en-GB" sz="1200" b="0" kern="0" dirty="0">
                <a:solidFill>
                  <a:srgbClr val="002060"/>
                </a:solidFill>
                <a:sym typeface="Century Gothic"/>
              </a:rPr>
              <a:t> </a:t>
            </a:r>
            <a:r>
              <a:rPr lang="en-GB" sz="1200" b="0" kern="0" dirty="0" err="1">
                <a:solidFill>
                  <a:srgbClr val="002060"/>
                </a:solidFill>
                <a:sym typeface="Century Gothic"/>
              </a:rPr>
              <a:t>treinta</a:t>
            </a:r>
            <a:r>
              <a:rPr lang="en-GB" sz="1200" b="0" kern="0" dirty="0">
                <a:solidFill>
                  <a:srgbClr val="002060"/>
                </a:solidFill>
                <a:sym typeface="Century Gothic"/>
              </a:rPr>
              <a:t> euros por la </a:t>
            </a:r>
            <a:r>
              <a:rPr lang="en-GB" sz="1200" b="0" kern="0" dirty="0" err="1">
                <a:solidFill>
                  <a:srgbClr val="002060"/>
                </a:solidFill>
                <a:sym typeface="Century Gothic"/>
              </a:rPr>
              <a:t>habitación</a:t>
            </a:r>
            <a:r>
              <a:rPr lang="en-GB" sz="1200" b="0" kern="0" dirty="0">
                <a:solidFill>
                  <a:srgbClr val="002060"/>
                </a:solidFill>
                <a:sym typeface="Century Gothic"/>
              </a:rPr>
              <a:t>.</a:t>
            </a:r>
          </a:p>
          <a:p>
            <a:pPr marL="228600" indent="-228600">
              <a:buAutoNum type="arabicPeriod"/>
            </a:pPr>
            <a:r>
              <a:rPr lang="en-GB" sz="1200" b="0" kern="0" dirty="0">
                <a:solidFill>
                  <a:srgbClr val="002060"/>
                </a:solidFill>
                <a:sym typeface="Century Gothic"/>
              </a:rPr>
              <a:t>No </a:t>
            </a:r>
            <a:r>
              <a:rPr lang="en-GB" sz="1200" b="0" kern="0" dirty="0" err="1">
                <a:solidFill>
                  <a:srgbClr val="002060"/>
                </a:solidFill>
                <a:sym typeface="Century Gothic"/>
              </a:rPr>
              <a:t>sé</a:t>
            </a:r>
            <a:r>
              <a:rPr lang="en-GB" sz="1200" b="0" kern="0" dirty="0">
                <a:solidFill>
                  <a:srgbClr val="002060"/>
                </a:solidFill>
                <a:sym typeface="Century Gothic"/>
              </a:rPr>
              <a:t> </a:t>
            </a:r>
            <a:r>
              <a:rPr lang="en-GB" sz="1200" b="0" kern="0" dirty="0" err="1">
                <a:solidFill>
                  <a:srgbClr val="002060"/>
                </a:solidFill>
                <a:sym typeface="Century Gothic"/>
              </a:rPr>
              <a:t>cómo</a:t>
            </a:r>
            <a:r>
              <a:rPr lang="en-GB" sz="1200" b="0" kern="0" dirty="0">
                <a:solidFill>
                  <a:srgbClr val="002060"/>
                </a:solidFill>
                <a:sym typeface="Century Gothic"/>
              </a:rPr>
              <a:t> </a:t>
            </a:r>
            <a:r>
              <a:rPr lang="en-GB" sz="1200" b="0" kern="0" dirty="0" err="1">
                <a:solidFill>
                  <a:srgbClr val="002060"/>
                </a:solidFill>
                <a:sym typeface="Century Gothic"/>
              </a:rPr>
              <a:t>soporté</a:t>
            </a:r>
            <a:r>
              <a:rPr lang="en-GB" sz="1200" b="0" kern="0" dirty="0">
                <a:solidFill>
                  <a:srgbClr val="002060"/>
                </a:solidFill>
                <a:sym typeface="Century Gothic"/>
              </a:rPr>
              <a:t> el mal </a:t>
            </a:r>
            <a:r>
              <a:rPr lang="en-GB" sz="1200" b="0" kern="0" dirty="0" err="1">
                <a:solidFill>
                  <a:srgbClr val="002060"/>
                </a:solidFill>
                <a:sym typeface="Century Gothic"/>
              </a:rPr>
              <a:t>tiempo</a:t>
            </a:r>
            <a:r>
              <a:rPr lang="en-GB" sz="1200" b="0" kern="0" dirty="0">
                <a:solidFill>
                  <a:srgbClr val="002060"/>
                </a:solidFill>
                <a:sym typeface="Century Gothic"/>
              </a:rPr>
              <a:t>. </a:t>
            </a:r>
            <a:r>
              <a:rPr lang="en-GB" sz="1200" b="0" kern="0" dirty="0" err="1">
                <a:solidFill>
                  <a:srgbClr val="002060"/>
                </a:solidFill>
                <a:sym typeface="Century Gothic"/>
              </a:rPr>
              <a:t>Llegué</a:t>
            </a:r>
            <a:r>
              <a:rPr lang="en-GB" sz="1200" b="0" kern="0" dirty="0">
                <a:solidFill>
                  <a:srgbClr val="002060"/>
                </a:solidFill>
                <a:sym typeface="Century Gothic"/>
              </a:rPr>
              <a:t> al hotel con </a:t>
            </a:r>
            <a:r>
              <a:rPr lang="en-GB" sz="1200" b="0" kern="0" dirty="0" err="1">
                <a:solidFill>
                  <a:srgbClr val="002060"/>
                </a:solidFill>
                <a:sym typeface="Century Gothic"/>
              </a:rPr>
              <a:t>agua</a:t>
            </a:r>
            <a:r>
              <a:rPr lang="en-GB" sz="1200" b="0" kern="0" dirty="0">
                <a:solidFill>
                  <a:srgbClr val="002060"/>
                </a:solidFill>
                <a:sym typeface="Century Gothic"/>
              </a:rPr>
              <a:t> </a:t>
            </a:r>
            <a:r>
              <a:rPr lang="en-GB" sz="1200" b="0" kern="0" dirty="0" err="1">
                <a:solidFill>
                  <a:srgbClr val="002060"/>
                </a:solidFill>
                <a:sym typeface="Century Gothic"/>
              </a:rPr>
              <a:t>en</a:t>
            </a:r>
            <a:r>
              <a:rPr lang="en-GB" sz="1200" b="0" kern="0" dirty="0">
                <a:solidFill>
                  <a:srgbClr val="002060"/>
                </a:solidFill>
                <a:sym typeface="Century Gothic"/>
              </a:rPr>
              <a:t> los </a:t>
            </a:r>
            <a:r>
              <a:rPr lang="en-GB" sz="1200" b="0" kern="0" dirty="0" err="1">
                <a:solidFill>
                  <a:srgbClr val="002060"/>
                </a:solidFill>
                <a:sym typeface="Century Gothic"/>
              </a:rPr>
              <a:t>zapatos</a:t>
            </a:r>
            <a:r>
              <a:rPr lang="en-GB" sz="1200" b="0" kern="0" dirty="0">
                <a:solidFill>
                  <a:srgbClr val="002060"/>
                </a:solidFill>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0" dirty="0" err="1">
                <a:solidFill>
                  <a:srgbClr val="002060"/>
                </a:solidFill>
                <a:sym typeface="Century Gothic"/>
              </a:rPr>
              <a:t>Echamos</a:t>
            </a:r>
            <a:r>
              <a:rPr lang="en-GB" sz="1200" b="0" kern="0" dirty="0">
                <a:solidFill>
                  <a:srgbClr val="002060"/>
                </a:solidFill>
                <a:sym typeface="Century Gothic"/>
              </a:rPr>
              <a:t> de </a:t>
            </a:r>
            <a:r>
              <a:rPr lang="en-GB" sz="1200" b="0" kern="0" dirty="0" err="1">
                <a:solidFill>
                  <a:srgbClr val="002060"/>
                </a:solidFill>
                <a:sym typeface="Century Gothic"/>
              </a:rPr>
              <a:t>menos</a:t>
            </a:r>
            <a:r>
              <a:rPr lang="en-GB" sz="1200" b="0" kern="0" dirty="0">
                <a:solidFill>
                  <a:srgbClr val="002060"/>
                </a:solidFill>
                <a:sym typeface="Century Gothic"/>
              </a:rPr>
              <a:t> a la </a:t>
            </a:r>
            <a:r>
              <a:rPr lang="en-GB" sz="1200" b="0" kern="0" dirty="0" err="1">
                <a:solidFill>
                  <a:srgbClr val="002060"/>
                </a:solidFill>
                <a:sym typeface="Century Gothic"/>
              </a:rPr>
              <a:t>familia</a:t>
            </a:r>
            <a:r>
              <a:rPr lang="en-GB" sz="1200" b="0" kern="0" dirty="0">
                <a:solidFill>
                  <a:srgbClr val="002060"/>
                </a:solidFill>
                <a:sym typeface="Century Gothic"/>
              </a:rPr>
              <a:t>.</a:t>
            </a:r>
          </a:p>
          <a:p>
            <a:pPr marL="228600" indent="-228600">
              <a:buAutoNum type="arabicPeriod"/>
            </a:pPr>
            <a:r>
              <a:rPr lang="en-GB" sz="1200" b="0" kern="0" dirty="0" err="1">
                <a:solidFill>
                  <a:srgbClr val="002060"/>
                </a:solidFill>
                <a:sym typeface="Century Gothic"/>
              </a:rPr>
              <a:t>Logramos</a:t>
            </a:r>
            <a:r>
              <a:rPr lang="en-GB" sz="1200" b="0" kern="0" dirty="0">
                <a:solidFill>
                  <a:srgbClr val="002060"/>
                </a:solidFill>
                <a:sym typeface="Century Gothic"/>
              </a:rPr>
              <a:t> </a:t>
            </a:r>
            <a:r>
              <a:rPr lang="en-GB" sz="1200" b="0" kern="0" dirty="0" err="1">
                <a:solidFill>
                  <a:srgbClr val="002060"/>
                </a:solidFill>
                <a:sym typeface="Century Gothic"/>
              </a:rPr>
              <a:t>terminar</a:t>
            </a:r>
            <a:r>
              <a:rPr lang="en-GB" sz="1200" b="0" kern="0" dirty="0">
                <a:solidFill>
                  <a:srgbClr val="002060"/>
                </a:solidFill>
                <a:sym typeface="Century Gothic"/>
              </a:rPr>
              <a:t> el </a:t>
            </a:r>
            <a:r>
              <a:rPr lang="en-GB" sz="1200" b="0" kern="0" dirty="0" err="1">
                <a:solidFill>
                  <a:srgbClr val="002060"/>
                </a:solidFill>
                <a:sym typeface="Century Gothic"/>
              </a:rPr>
              <a:t>camino</a:t>
            </a:r>
            <a:r>
              <a:rPr lang="en-GB" sz="1200" b="0" kern="0" dirty="0">
                <a:solidFill>
                  <a:srgbClr val="002060"/>
                </a:solidFill>
                <a:sym typeface="Century Gothic"/>
              </a:rPr>
              <a:t> </a:t>
            </a:r>
            <a:r>
              <a:rPr lang="en-GB" sz="1200" b="0" kern="0" dirty="0" err="1">
                <a:solidFill>
                  <a:srgbClr val="002060"/>
                </a:solidFill>
                <a:sym typeface="Century Gothic"/>
              </a:rPr>
              <a:t>en</a:t>
            </a:r>
            <a:r>
              <a:rPr lang="en-GB" sz="1200" b="0" kern="0" dirty="0">
                <a:solidFill>
                  <a:srgbClr val="002060"/>
                </a:solidFill>
                <a:sym typeface="Century Gothic"/>
              </a:rPr>
              <a:t> </a:t>
            </a:r>
            <a:r>
              <a:rPr lang="en-GB" sz="1200" b="0" kern="0" dirty="0" err="1">
                <a:solidFill>
                  <a:srgbClr val="002060"/>
                </a:solidFill>
                <a:sym typeface="Century Gothic"/>
              </a:rPr>
              <a:t>diez</a:t>
            </a:r>
            <a:r>
              <a:rPr lang="en-GB" sz="1200" b="0" kern="0" dirty="0">
                <a:solidFill>
                  <a:srgbClr val="002060"/>
                </a:solidFill>
                <a:sym typeface="Century Gothic"/>
              </a:rPr>
              <a:t> días.</a:t>
            </a:r>
          </a:p>
          <a:p>
            <a:pPr marL="228600" indent="-228600">
              <a:buAutoNum type="arabicPeriod"/>
            </a:pPr>
            <a:r>
              <a:rPr lang="en-GB" sz="1200" b="0" kern="0" dirty="0" err="1">
                <a:solidFill>
                  <a:srgbClr val="002060"/>
                </a:solidFill>
                <a:sym typeface="Century Gothic"/>
              </a:rPr>
              <a:t>Saqué</a:t>
            </a:r>
            <a:r>
              <a:rPr lang="en-GB" sz="1200" b="0" kern="0" dirty="0">
                <a:solidFill>
                  <a:srgbClr val="002060"/>
                </a:solidFill>
                <a:sym typeface="Century Gothic"/>
              </a:rPr>
              <a:t> </a:t>
            </a:r>
            <a:r>
              <a:rPr lang="en-GB" sz="1200" b="0" kern="0" dirty="0" err="1">
                <a:solidFill>
                  <a:srgbClr val="002060"/>
                </a:solidFill>
                <a:sym typeface="Century Gothic"/>
              </a:rPr>
              <a:t>muchas</a:t>
            </a:r>
            <a:r>
              <a:rPr lang="en-GB" sz="1200" b="0" kern="0" dirty="0">
                <a:solidFill>
                  <a:srgbClr val="002060"/>
                </a:solidFill>
                <a:sym typeface="Century Gothic"/>
              </a:rPr>
              <a:t> </a:t>
            </a:r>
            <a:r>
              <a:rPr lang="en-GB" sz="1200" b="0" kern="0" dirty="0" err="1">
                <a:solidFill>
                  <a:srgbClr val="002060"/>
                </a:solidFill>
                <a:sym typeface="Century Gothic"/>
              </a:rPr>
              <a:t>fotos</a:t>
            </a:r>
            <a:r>
              <a:rPr lang="en-GB" sz="1200" b="0" kern="0" dirty="0">
                <a:solidFill>
                  <a:srgbClr val="002060"/>
                </a:solidFill>
                <a:sym typeface="Century Gothic"/>
              </a:rPr>
              <a:t> y las </a:t>
            </a:r>
            <a:r>
              <a:rPr lang="en-GB" sz="1200" b="0" kern="0" dirty="0" err="1">
                <a:solidFill>
                  <a:srgbClr val="002060"/>
                </a:solidFill>
                <a:sym typeface="Century Gothic"/>
              </a:rPr>
              <a:t>mandé</a:t>
            </a:r>
            <a:r>
              <a:rPr lang="en-GB" sz="1200" b="0" kern="0" dirty="0">
                <a:solidFill>
                  <a:srgbClr val="002060"/>
                </a:solidFill>
                <a:sym typeface="Century Gothic"/>
              </a:rPr>
              <a:t> a </a:t>
            </a:r>
            <a:r>
              <a:rPr lang="en-GB" sz="1200" b="0" kern="0" dirty="0" err="1">
                <a:solidFill>
                  <a:srgbClr val="002060"/>
                </a:solidFill>
                <a:sym typeface="Century Gothic"/>
              </a:rPr>
              <a:t>mamá</a:t>
            </a:r>
            <a:r>
              <a:rPr lang="en-GB" sz="1200" b="0" kern="0" dirty="0">
                <a:solidFill>
                  <a:srgbClr val="002060"/>
                </a:solidFill>
                <a:sym typeface="Century Gothic"/>
              </a:rPr>
              <a:t>.</a:t>
            </a:r>
          </a:p>
          <a:p>
            <a:pPr marL="228600" indent="-228600">
              <a:buAutoNum type="arabicPeriod"/>
            </a:pPr>
            <a:endParaRPr lang="en-GB" sz="1200" b="1" kern="0" dirty="0">
              <a:solidFill>
                <a:srgbClr val="002060"/>
              </a:solidFil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words/cognates </a:t>
            </a:r>
            <a:r>
              <a:rPr lang="en-GB" b="1" baseline="0" dirty="0"/>
              <a:t>(1 is the most frequent word in Spanish): </a:t>
            </a:r>
            <a:endParaRPr lang="en-GB" sz="1200" b="0" kern="0" baseline="0" dirty="0">
              <a:solidFill>
                <a:srgbClr val="002060"/>
              </a:solidFil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 </a:t>
            </a:r>
            <a:r>
              <a:rPr lang="en-GB" sz="1200" b="0" kern="0" baseline="0" dirty="0" err="1">
                <a:solidFill>
                  <a:srgbClr val="002060"/>
                </a:solidFill>
                <a:sym typeface="Century Gothic"/>
              </a:rPr>
              <a:t>recaudar</a:t>
            </a:r>
            <a:r>
              <a:rPr lang="en-GB" sz="1200" b="0" kern="0" baseline="0" dirty="0">
                <a:solidFill>
                  <a:srgbClr val="002060"/>
                </a:solidFill>
                <a:sym typeface="Century Gothic"/>
              </a:rPr>
              <a:t> [&gt;5000], </a:t>
            </a:r>
            <a:r>
              <a:rPr lang="en-GB" sz="1200" b="0" kern="0" baseline="0" dirty="0" err="1">
                <a:solidFill>
                  <a:srgbClr val="002060"/>
                </a:solidFill>
                <a:sym typeface="Century Gothic"/>
              </a:rPr>
              <a:t>sencillo</a:t>
            </a:r>
            <a:r>
              <a:rPr lang="en-GB" sz="1200" b="0" kern="0" baseline="0" dirty="0">
                <a:solidFill>
                  <a:srgbClr val="002060"/>
                </a:solidFill>
                <a:sym typeface="Century Gothic"/>
              </a:rPr>
              <a:t> [1084]</a:t>
            </a:r>
            <a:endParaRPr lang="en-GB" b="1" baseline="0" dirty="0"/>
          </a:p>
        </p:txBody>
      </p:sp>
      <p:sp>
        <p:nvSpPr>
          <p:cNvPr id="4" name="Slide Number Placeholder 3"/>
          <p:cNvSpPr>
            <a:spLocks noGrp="1"/>
          </p:cNvSpPr>
          <p:nvPr>
            <p:ph type="sldNum" sz="quarter" idx="10"/>
          </p:nvPr>
        </p:nvSpPr>
        <p:spPr/>
        <p:txBody>
          <a:bodyPr/>
          <a:lstStyle/>
          <a:p>
            <a:fld id="{E93EA887-9D3A-0842-88A4-9B47F35462CE}" type="slidenum">
              <a:rPr lang="en-US" smtClean="0"/>
              <a:t>8</a:t>
            </a:fld>
            <a:endParaRPr lang="en-US"/>
          </a:p>
        </p:txBody>
      </p:sp>
    </p:spTree>
    <p:extLst>
      <p:ext uri="{BB962C8B-B14F-4D97-AF65-F5344CB8AC3E}">
        <p14:creationId xmlns:p14="http://schemas.microsoft.com/office/powerpoint/2010/main" val="427291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mn-lt"/>
              </a:rPr>
              <a:t>Aim:</a:t>
            </a:r>
            <a:r>
              <a:rPr lang="en-GB" b="1" baseline="0" noProof="0" dirty="0">
                <a:latin typeface="+mn-lt"/>
              </a:rPr>
              <a:t> </a:t>
            </a:r>
            <a:r>
              <a:rPr lang="en-GB" b="0" baseline="0" noProof="0" dirty="0">
                <a:latin typeface="+mn-lt"/>
              </a:rPr>
              <a:t>to introduce students to relevant cultural information before reading the text</a:t>
            </a:r>
            <a:endParaRPr lang="en-GB" b="0" noProof="0" dirty="0">
              <a:latin typeface="+mn-lt"/>
            </a:endParaRPr>
          </a:p>
          <a:p>
            <a:pPr algn="l">
              <a:lnSpc>
                <a:spcPct val="120000"/>
              </a:lnSpc>
            </a:pP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 of unknown words/cognates </a:t>
            </a:r>
            <a:r>
              <a:rPr lang="en-GB" b="1" baseline="0" dirty="0">
                <a:latin typeface="+mn-lt"/>
              </a:rPr>
              <a:t>(1 is the most frequent word in Spanish): </a:t>
            </a:r>
            <a:endParaRPr lang="en-GB" sz="1200" b="0" kern="0" baseline="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latin typeface="+mn-lt"/>
                <a:sym typeface="Century Gothic"/>
              </a:rPr>
              <a:t>camino</a:t>
            </a:r>
            <a:r>
              <a:rPr lang="en-GB" sz="1200" b="0" kern="0" baseline="0" dirty="0">
                <a:solidFill>
                  <a:srgbClr val="002060"/>
                </a:solidFill>
                <a:latin typeface="+mn-lt"/>
                <a:sym typeface="Century Gothic"/>
              </a:rPr>
              <a:t> [363], </a:t>
            </a:r>
            <a:r>
              <a:rPr lang="en-GB" sz="1200" b="0" kern="0" baseline="0" dirty="0" err="1">
                <a:solidFill>
                  <a:srgbClr val="002060"/>
                </a:solidFill>
                <a:latin typeface="+mn-lt"/>
                <a:sym typeface="Century Gothic"/>
              </a:rPr>
              <a:t>tumba</a:t>
            </a:r>
            <a:r>
              <a:rPr lang="en-GB" sz="1200" b="0" kern="0" baseline="0" dirty="0">
                <a:solidFill>
                  <a:srgbClr val="002060"/>
                </a:solidFill>
                <a:latin typeface="+mn-lt"/>
                <a:sym typeface="Century Gothic"/>
              </a:rPr>
              <a:t> [2507]</a:t>
            </a:r>
            <a:r>
              <a:rPr lang="en-GB" sz="1200" b="1" kern="1200" baseline="0" dirty="0">
                <a:solidFill>
                  <a:schemeClr val="tx1"/>
                </a:solidFill>
                <a:latin typeface="+mn-lt"/>
                <a:sym typeface="Century Gothic"/>
              </a:rPr>
              <a:t>, </a:t>
            </a:r>
            <a:r>
              <a:rPr lang="en-GB" sz="1200" kern="0" dirty="0" err="1">
                <a:solidFill>
                  <a:srgbClr val="002060"/>
                </a:solidFill>
                <a:latin typeface="+mn-lt"/>
                <a:sym typeface="Century Gothic"/>
              </a:rPr>
              <a:t>apóstol</a:t>
            </a:r>
            <a:r>
              <a:rPr lang="en-GB" sz="1200" kern="0" dirty="0">
                <a:solidFill>
                  <a:srgbClr val="002060"/>
                </a:solidFill>
                <a:latin typeface="+mn-lt"/>
                <a:sym typeface="Century Gothic"/>
              </a:rPr>
              <a:t> [4252], </a:t>
            </a:r>
            <a:r>
              <a:rPr lang="en-GB" sz="1200" kern="0" dirty="0" err="1">
                <a:solidFill>
                  <a:srgbClr val="002060"/>
                </a:solidFill>
                <a:latin typeface="+mn-lt"/>
                <a:sym typeface="Century Gothic"/>
              </a:rPr>
              <a:t>siglo</a:t>
            </a:r>
            <a:r>
              <a:rPr lang="en-GB" sz="1200" kern="0" dirty="0">
                <a:solidFill>
                  <a:srgbClr val="002060"/>
                </a:solidFill>
                <a:latin typeface="+mn-lt"/>
                <a:sym typeface="Century Gothic"/>
              </a:rPr>
              <a:t> [227]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002060"/>
                </a:solidFill>
                <a:latin typeface="+mn-lt"/>
                <a:sym typeface="Century Gothic"/>
              </a:rPr>
              <a:t>The images are </a:t>
            </a:r>
            <a:r>
              <a:rPr lang="en-GB" sz="1200" b="0" i="0" kern="1200" dirty="0">
                <a:solidFill>
                  <a:schemeClr val="tx1"/>
                </a:solidFill>
                <a:effectLst/>
                <a:latin typeface="+mn-lt"/>
                <a:ea typeface="+mn-ea"/>
                <a:cs typeface="+mn-cs"/>
              </a:rPr>
              <a:t>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4.0 International</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Map  - </a:t>
            </a:r>
            <a:r>
              <a:rPr lang="en-GB" sz="1200" b="0" i="0" kern="1200" dirty="0" err="1">
                <a:solidFill>
                  <a:schemeClr val="tx1"/>
                </a:solidFill>
                <a:effectLst/>
                <a:latin typeface="+mn-lt"/>
                <a:ea typeface="+mn-ea"/>
                <a:cs typeface="+mn-cs"/>
              </a:rPr>
              <a:t>Paulusburg</a:t>
            </a:r>
            <a:r>
              <a:rPr lang="en-GB" sz="1200" b="0" i="0" kern="1200" dirty="0">
                <a:solidFill>
                  <a:schemeClr val="tx1"/>
                </a:solidFill>
                <a:effectLst/>
                <a:latin typeface="+mn-lt"/>
                <a:ea typeface="+mn-ea"/>
                <a:cs typeface="+mn-cs"/>
              </a:rPr>
              <a:t>, https://</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/wiki/File:Caminos_de_Santiago_Espa%C3%B1a_(</a:t>
            </a:r>
            <a:r>
              <a:rPr lang="en-GB" sz="1200" b="0" i="0" kern="1200" dirty="0" err="1">
                <a:solidFill>
                  <a:schemeClr val="tx1"/>
                </a:solidFill>
                <a:effectLst/>
                <a:latin typeface="+mn-lt"/>
                <a:ea typeface="+mn-ea"/>
                <a:cs typeface="+mn-cs"/>
              </a:rPr>
              <a:t>por_grupos</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svg</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Cathedral, Simon </a:t>
            </a:r>
            <a:r>
              <a:rPr lang="en-GB" sz="1200" b="0" i="0" kern="1200" dirty="0" err="1">
                <a:solidFill>
                  <a:schemeClr val="tx1"/>
                </a:solidFill>
                <a:effectLst/>
                <a:latin typeface="+mn-lt"/>
                <a:ea typeface="+mn-ea"/>
                <a:cs typeface="+mn-cs"/>
              </a:rPr>
              <a:t>Birchell</a:t>
            </a:r>
            <a:r>
              <a:rPr lang="en-GB" sz="1200" b="0" i="0" kern="1200" dirty="0">
                <a:solidFill>
                  <a:schemeClr val="tx1"/>
                </a:solidFill>
                <a:effectLst/>
                <a:latin typeface="+mn-lt"/>
                <a:ea typeface="+mn-ea"/>
                <a:cs typeface="+mn-cs"/>
              </a:rPr>
              <a:t> https://</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/wiki/File:Catedral_de_Santiago_de_Compostela,_agosto_2018_02.jpg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3EA887-9D3A-0842-88A4-9B47F35462CE}" type="slidenum">
              <a:rPr lang="en-US" smtClean="0"/>
              <a:t>9</a:t>
            </a:fld>
            <a:endParaRPr lang="en-US"/>
          </a:p>
        </p:txBody>
      </p:sp>
    </p:spTree>
    <p:extLst>
      <p:ext uri="{BB962C8B-B14F-4D97-AF65-F5344CB8AC3E}">
        <p14:creationId xmlns:p14="http://schemas.microsoft.com/office/powerpoint/2010/main" val="200482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5993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734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781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55602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124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7849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9956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69330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2599909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3828212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23212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77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031737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01479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40345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6879" indent="0" algn="ctr">
              <a:buNone/>
              <a:defRPr sz="2000"/>
            </a:lvl2pPr>
            <a:lvl3pPr marL="913788" indent="0" algn="ctr">
              <a:buNone/>
              <a:defRPr sz="1867"/>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dirty="0"/>
              <a:t>Click to edit Master subtitle style</a:t>
            </a:r>
          </a:p>
        </p:txBody>
      </p:sp>
    </p:spTree>
    <p:extLst>
      <p:ext uri="{BB962C8B-B14F-4D97-AF65-F5344CB8AC3E}">
        <p14:creationId xmlns:p14="http://schemas.microsoft.com/office/powerpoint/2010/main" val="420580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lvl2pPr>
              <a:defRPr sz="2000"/>
            </a:lvl2pPr>
            <a:lvl3pPr>
              <a:defRPr sz="1867"/>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4365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6879" indent="0">
              <a:buNone/>
              <a:defRPr sz="2000">
                <a:solidFill>
                  <a:schemeClr val="tx1">
                    <a:tint val="75000"/>
                  </a:schemeClr>
                </a:solidFill>
              </a:defRPr>
            </a:lvl2pPr>
            <a:lvl3pPr marL="913788" indent="0">
              <a:buNone/>
              <a:defRPr sz="1867">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00449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876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879" indent="0">
              <a:buNone/>
              <a:defRPr sz="2000" b="1"/>
            </a:lvl2pPr>
            <a:lvl3pPr marL="913788" indent="0">
              <a:buNone/>
              <a:defRPr sz="1867"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6" y="1681163"/>
            <a:ext cx="5183188" cy="823912"/>
          </a:xfrm>
          <a:prstGeom prst="rect">
            <a:avLst/>
          </a:prstGeom>
        </p:spPr>
        <p:txBody>
          <a:bodyPr anchor="b"/>
          <a:lstStyle>
            <a:lvl1pPr marL="0" indent="0">
              <a:buNone/>
              <a:defRPr sz="2400" b="1"/>
            </a:lvl1pPr>
            <a:lvl2pPr marL="456879" indent="0">
              <a:buNone/>
              <a:defRPr sz="2000" b="1"/>
            </a:lvl2pPr>
            <a:lvl3pPr marL="913788" indent="0">
              <a:buNone/>
              <a:defRPr sz="1867"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6"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7864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38" y="1923430"/>
            <a:ext cx="6035567" cy="461663"/>
          </a:xfrm>
          <a:prstGeom prst="rect">
            <a:avLst/>
          </a:prstGeom>
          <a:noFill/>
        </p:spPr>
        <p:txBody>
          <a:bodyPr wrap="square" lIns="91388" tIns="45719" rIns="91388" bIns="45719"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007166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35074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6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879" indent="0">
              <a:buNone/>
              <a:defRPr sz="1467"/>
            </a:lvl2pPr>
            <a:lvl3pPr marL="913788" indent="0">
              <a:buNone/>
              <a:defRPr sz="1200"/>
            </a:lvl3pPr>
            <a:lvl4pPr marL="1370682" indent="0">
              <a:buNone/>
              <a:defRPr sz="1067"/>
            </a:lvl4pPr>
            <a:lvl5pPr marL="1827576" indent="0">
              <a:buNone/>
              <a:defRPr sz="1067"/>
            </a:lvl5pPr>
            <a:lvl6pPr marL="2284486" indent="0">
              <a:buNone/>
              <a:defRPr sz="1067"/>
            </a:lvl6pPr>
            <a:lvl7pPr marL="2741362" indent="0">
              <a:buNone/>
              <a:defRPr sz="1067"/>
            </a:lvl7pPr>
            <a:lvl8pPr marL="3198240" indent="0">
              <a:buNone/>
              <a:defRPr sz="1067"/>
            </a:lvl8pPr>
            <a:lvl9pPr marL="3655119" indent="0">
              <a:buNone/>
              <a:defRPr sz="1067"/>
            </a:lvl9pPr>
          </a:lstStyle>
          <a:p>
            <a:pPr lvl="0"/>
            <a:r>
              <a:rPr lang="en-US"/>
              <a:t>Click to edit Master text styles</a:t>
            </a:r>
          </a:p>
        </p:txBody>
      </p:sp>
    </p:spTree>
    <p:extLst>
      <p:ext uri="{BB962C8B-B14F-4D97-AF65-F5344CB8AC3E}">
        <p14:creationId xmlns:p14="http://schemas.microsoft.com/office/powerpoint/2010/main" val="215518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5"/>
            <a:ext cx="6172200" cy="4873625"/>
          </a:xfrm>
          <a:prstGeom prst="rect">
            <a:avLst/>
          </a:prstGeom>
        </p:spPr>
        <p:txBody>
          <a:bodyPr anchor="t"/>
          <a:lstStyle>
            <a:lvl1pPr marL="0" indent="0">
              <a:buNone/>
              <a:defRPr sz="3200"/>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879" indent="0">
              <a:buNone/>
              <a:defRPr sz="1467"/>
            </a:lvl2pPr>
            <a:lvl3pPr marL="913788" indent="0">
              <a:buNone/>
              <a:defRPr sz="1200"/>
            </a:lvl3pPr>
            <a:lvl4pPr marL="1370682" indent="0">
              <a:buNone/>
              <a:defRPr sz="1067"/>
            </a:lvl4pPr>
            <a:lvl5pPr marL="1827576" indent="0">
              <a:buNone/>
              <a:defRPr sz="1067"/>
            </a:lvl5pPr>
            <a:lvl6pPr marL="2284486" indent="0">
              <a:buNone/>
              <a:defRPr sz="1067"/>
            </a:lvl6pPr>
            <a:lvl7pPr marL="2741362" indent="0">
              <a:buNone/>
              <a:defRPr sz="1067"/>
            </a:lvl7pPr>
            <a:lvl8pPr marL="3198240" indent="0">
              <a:buNone/>
              <a:defRPr sz="1067"/>
            </a:lvl8pPr>
            <a:lvl9pPr marL="3655119" indent="0">
              <a:buNone/>
              <a:defRPr sz="1067"/>
            </a:lvl9pPr>
          </a:lstStyle>
          <a:p>
            <a:pPr lvl="0"/>
            <a:r>
              <a:rPr lang="en-US"/>
              <a:t>Click to edit Master text styles</a:t>
            </a:r>
          </a:p>
        </p:txBody>
      </p:sp>
    </p:spTree>
    <p:extLst>
      <p:ext uri="{BB962C8B-B14F-4D97-AF65-F5344CB8AC3E}">
        <p14:creationId xmlns:p14="http://schemas.microsoft.com/office/powerpoint/2010/main" val="1357093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302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2"/>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6" y="365162"/>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37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145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264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56887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71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781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9982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927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3957683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68541" tIns="34289" rIns="68541" bIns="34289"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9"/>
          </a:xfrm>
          <a:prstGeom prst="rect">
            <a:avLst/>
          </a:prstGeom>
        </p:spPr>
        <p:txBody>
          <a:bodyPr vert="horz" lIns="68541" tIns="34289" rIns="68541"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97766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3788"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456" indent="-228456" algn="l" defTabSz="913788"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366" indent="-228456" algn="l" defTabSz="913788"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242" indent="-228456" algn="l" defTabSz="913788"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599120" indent="-228456" algn="l" defTabSz="913788" rtl="0" eaLnBrk="1" latinLnBrk="0" hangingPunct="1">
        <a:lnSpc>
          <a:spcPct val="90000"/>
        </a:lnSpc>
        <a:spcBef>
          <a:spcPts val="500"/>
        </a:spcBef>
        <a:buFont typeface="Arial" panose="020B0604020202020204" pitchFamily="34" charset="0"/>
        <a:buChar char="•"/>
        <a:defRPr sz="1867" kern="1200">
          <a:solidFill>
            <a:schemeClr val="accent5">
              <a:lumMod val="50000"/>
            </a:schemeClr>
          </a:solidFill>
          <a:latin typeface="Century Gothic" panose="020B0502020202020204" pitchFamily="34" charset="0"/>
          <a:ea typeface="+mn-ea"/>
          <a:cs typeface="+mn-cs"/>
        </a:defRPr>
      </a:lvl4pPr>
      <a:lvl5pPr marL="2055999" indent="-228456" algn="l" defTabSz="913788" rtl="0" eaLnBrk="1" latinLnBrk="0" hangingPunct="1">
        <a:lnSpc>
          <a:spcPct val="90000"/>
        </a:lnSpc>
        <a:spcBef>
          <a:spcPts val="500"/>
        </a:spcBef>
        <a:buFont typeface="Arial" panose="020B0604020202020204" pitchFamily="34" charset="0"/>
        <a:buChar char="•"/>
        <a:defRPr sz="1867" kern="1200">
          <a:solidFill>
            <a:schemeClr val="accent5">
              <a:lumMod val="50000"/>
            </a:schemeClr>
          </a:solidFill>
          <a:latin typeface="Century Gothic" panose="020B0502020202020204" pitchFamily="34" charset="0"/>
          <a:ea typeface="+mn-ea"/>
          <a:cs typeface="+mn-cs"/>
        </a:defRPr>
      </a:lvl5pPr>
      <a:lvl6pPr marL="2512908"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3788" rtl="0" eaLnBrk="1" latinLnBrk="0" hangingPunct="1">
        <a:defRPr sz="1867" kern="1200">
          <a:solidFill>
            <a:schemeClr val="tx1"/>
          </a:solidFill>
          <a:latin typeface="+mn-lt"/>
          <a:ea typeface="+mn-ea"/>
          <a:cs typeface="+mn-cs"/>
        </a:defRPr>
      </a:lvl1pPr>
      <a:lvl2pPr marL="456879" algn="l" defTabSz="913788" rtl="0" eaLnBrk="1" latinLnBrk="0" hangingPunct="1">
        <a:defRPr sz="1867" kern="1200">
          <a:solidFill>
            <a:schemeClr val="tx1"/>
          </a:solidFill>
          <a:latin typeface="+mn-lt"/>
          <a:ea typeface="+mn-ea"/>
          <a:cs typeface="+mn-cs"/>
        </a:defRPr>
      </a:lvl2pPr>
      <a:lvl3pPr marL="913788" algn="l" defTabSz="913788" rtl="0" eaLnBrk="1" latinLnBrk="0" hangingPunct="1">
        <a:defRPr sz="1867" kern="1200">
          <a:solidFill>
            <a:schemeClr val="tx1"/>
          </a:solidFill>
          <a:latin typeface="+mn-lt"/>
          <a:ea typeface="+mn-ea"/>
          <a:cs typeface="+mn-cs"/>
        </a:defRPr>
      </a:lvl3pPr>
      <a:lvl4pPr marL="1370682" algn="l" defTabSz="913788" rtl="0" eaLnBrk="1" latinLnBrk="0" hangingPunct="1">
        <a:defRPr sz="1867" kern="1200">
          <a:solidFill>
            <a:schemeClr val="tx1"/>
          </a:solidFill>
          <a:latin typeface="+mn-lt"/>
          <a:ea typeface="+mn-ea"/>
          <a:cs typeface="+mn-cs"/>
        </a:defRPr>
      </a:lvl4pPr>
      <a:lvl5pPr marL="1827576" algn="l" defTabSz="913788" rtl="0" eaLnBrk="1" latinLnBrk="0" hangingPunct="1">
        <a:defRPr sz="1867" kern="1200">
          <a:solidFill>
            <a:schemeClr val="tx1"/>
          </a:solidFill>
          <a:latin typeface="+mn-lt"/>
          <a:ea typeface="+mn-ea"/>
          <a:cs typeface="+mn-cs"/>
        </a:defRPr>
      </a:lvl5pPr>
      <a:lvl6pPr marL="2284486" algn="l" defTabSz="913788" rtl="0" eaLnBrk="1" latinLnBrk="0" hangingPunct="1">
        <a:defRPr sz="1867" kern="1200">
          <a:solidFill>
            <a:schemeClr val="tx1"/>
          </a:solidFill>
          <a:latin typeface="+mn-lt"/>
          <a:ea typeface="+mn-ea"/>
          <a:cs typeface="+mn-cs"/>
        </a:defRPr>
      </a:lvl6pPr>
      <a:lvl7pPr marL="2741362" algn="l" defTabSz="913788" rtl="0" eaLnBrk="1" latinLnBrk="0" hangingPunct="1">
        <a:defRPr sz="1867" kern="1200">
          <a:solidFill>
            <a:schemeClr val="tx1"/>
          </a:solidFill>
          <a:latin typeface="+mn-lt"/>
          <a:ea typeface="+mn-ea"/>
          <a:cs typeface="+mn-cs"/>
        </a:defRPr>
      </a:lvl7pPr>
      <a:lvl8pPr marL="3198240" algn="l" defTabSz="913788" rtl="0" eaLnBrk="1" latinLnBrk="0" hangingPunct="1">
        <a:defRPr sz="1867" kern="1200">
          <a:solidFill>
            <a:schemeClr val="tx1"/>
          </a:solidFill>
          <a:latin typeface="+mn-lt"/>
          <a:ea typeface="+mn-ea"/>
          <a:cs typeface="+mn-cs"/>
        </a:defRPr>
      </a:lvl8pPr>
      <a:lvl9pPr marL="3655119" algn="l" defTabSz="91378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33.jpeg"/><Relationship Id="rId2" Type="http://schemas.openxmlformats.org/officeDocument/2006/relationships/audio" Target="../media/media1.wav"/><Relationship Id="rId16" Type="http://schemas.openxmlformats.org/officeDocument/2006/relationships/image" Target="../media/image32.jpeg"/><Relationship Id="rId1" Type="http://schemas.microsoft.com/office/2007/relationships/media" Target="../media/media1.wav"/><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4.png"/><Relationship Id="rId15" Type="http://schemas.openxmlformats.org/officeDocument/2006/relationships/image" Target="../media/image31.jpeg"/><Relationship Id="rId10" Type="http://schemas.openxmlformats.org/officeDocument/2006/relationships/audio" Target="../media/audio13.wav"/><Relationship Id="rId4" Type="http://schemas.openxmlformats.org/officeDocument/2006/relationships/notesSlide" Target="../notesSlides/notesSlide10.xml"/><Relationship Id="rId9" Type="http://schemas.openxmlformats.org/officeDocument/2006/relationships/audio" Target="../media/audio12.wav"/><Relationship Id="rId1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55.tiff"/><Relationship Id="rId3" Type="http://schemas.openxmlformats.org/officeDocument/2006/relationships/image" Target="../media/image4.png"/><Relationship Id="rId7" Type="http://schemas.openxmlformats.org/officeDocument/2006/relationships/audio" Target="../media/audio20.wav"/><Relationship Id="rId12"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56.tif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7.jpe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61.png"/><Relationship Id="rId7" Type="http://schemas.openxmlformats.org/officeDocument/2006/relationships/audio" Target="../media/audio28.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image" Target="../media/image63.jpeg"/><Relationship Id="rId5" Type="http://schemas.openxmlformats.org/officeDocument/2006/relationships/audio" Target="../media/audio26.wav"/><Relationship Id="rId10" Type="http://schemas.openxmlformats.org/officeDocument/2006/relationships/image" Target="../media/image62.jpeg"/><Relationship Id="rId4" Type="http://schemas.openxmlformats.org/officeDocument/2006/relationships/audio" Target="../media/audio25.wav"/><Relationship Id="rId9" Type="http://schemas.openxmlformats.org/officeDocument/2006/relationships/audio" Target="../media/audio30.wav"/></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hyperlink" Target="https://quizlet.com/_9ypyx2?x=1qqt&amp;i=24nvzi"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resources.ncelp.org/concern/resources/js956h589?locale=en" TargetMode="External"/><Relationship Id="rId11" Type="http://schemas.openxmlformats.org/officeDocument/2006/relationships/hyperlink" Target="https://quizlet.com/_9qtwk1?x=1jqt&amp;i=24nvzi" TargetMode="External"/><Relationship Id="rId5" Type="http://schemas.openxmlformats.org/officeDocument/2006/relationships/hyperlink" Target="https://drive.google.com/file/d/1Mb1w1tfVruqRbZ0O9khgwqowCyDsPFnb/view?usp=sharing" TargetMode="External"/><Relationship Id="rId10" Type="http://schemas.openxmlformats.org/officeDocument/2006/relationships/hyperlink" Target="https://quizlet.com/_9z0jrv?x=1jqt&amp;i=24nvzi" TargetMode="External"/><Relationship Id="rId4" Type="http://schemas.openxmlformats.org/officeDocument/2006/relationships/image" Target="../media/image64.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8242801" cy="879475"/>
          </a:xfrm>
        </p:spPr>
        <p:txBody>
          <a:bodyPr>
            <a:normAutofit/>
          </a:bodyPr>
          <a:lstStyle/>
          <a:p>
            <a:pPr algn="l"/>
            <a:r>
              <a:rPr lang="en-GB" sz="4000" b="1" dirty="0">
                <a:solidFill>
                  <a:prstClr val="white"/>
                </a:solidFill>
              </a:rPr>
              <a:t>Describing </a:t>
            </a:r>
            <a:r>
              <a:rPr lang="en-GB" sz="4000" b="1">
                <a:solidFill>
                  <a:prstClr val="white"/>
                </a:solidFill>
              </a:rPr>
              <a:t>a fundraising </a:t>
            </a:r>
            <a:r>
              <a:rPr lang="en-GB" sz="4000" b="1" dirty="0">
                <a:solidFill>
                  <a:prstClr val="white"/>
                </a:solidFill>
              </a:rPr>
              <a:t>event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2959864"/>
            <a:ext cx="8208421" cy="1456793"/>
          </a:xfrm>
        </p:spPr>
        <p:txBody>
          <a:bodyPr>
            <a:noAutofit/>
          </a:bodyPr>
          <a:lstStyle/>
          <a:p>
            <a:pPr algn="l"/>
            <a:r>
              <a:rPr lang="en-GB" dirty="0">
                <a:solidFill>
                  <a:prstClr val="white"/>
                </a:solidFill>
              </a:rPr>
              <a:t>-</a:t>
            </a:r>
            <a:r>
              <a:rPr lang="en-GB" dirty="0" err="1">
                <a:solidFill>
                  <a:prstClr val="white"/>
                </a:solidFill>
              </a:rPr>
              <a:t>ar</a:t>
            </a:r>
            <a:r>
              <a:rPr lang="en-GB" dirty="0">
                <a:solidFill>
                  <a:prstClr val="white"/>
                </a:solidFill>
              </a:rPr>
              <a:t> verbs in 1</a:t>
            </a:r>
            <a:r>
              <a:rPr lang="en-GB" baseline="30000" dirty="0">
                <a:solidFill>
                  <a:prstClr val="white"/>
                </a:solidFill>
              </a:rPr>
              <a:t>st</a:t>
            </a:r>
            <a:r>
              <a:rPr lang="en-GB" dirty="0">
                <a:solidFill>
                  <a:prstClr val="white"/>
                </a:solidFill>
              </a:rPr>
              <a:t> person </a:t>
            </a:r>
            <a:r>
              <a:rPr lang="en-GB">
                <a:solidFill>
                  <a:prstClr val="white"/>
                </a:solidFill>
              </a:rPr>
              <a:t>singular preterite </a:t>
            </a:r>
            <a:r>
              <a:rPr lang="en-GB" dirty="0">
                <a:solidFill>
                  <a:prstClr val="white"/>
                </a:solidFill>
              </a:rPr>
              <a:t>(-</a:t>
            </a:r>
            <a:r>
              <a:rPr lang="en-GB" dirty="0" err="1">
                <a:solidFill>
                  <a:prstClr val="white"/>
                </a:solidFill>
              </a:rPr>
              <a:t>é</a:t>
            </a:r>
            <a:r>
              <a:rPr lang="en-GB" dirty="0">
                <a:solidFill>
                  <a:prstClr val="white"/>
                </a:solidFill>
              </a:rPr>
              <a:t>) </a:t>
            </a:r>
            <a:r>
              <a:rPr lang="en-GB">
                <a:solidFill>
                  <a:prstClr val="white"/>
                </a:solidFill>
              </a:rPr>
              <a:t>[revisited</a:t>
            </a:r>
            <a:r>
              <a:rPr lang="en-GB" dirty="0">
                <a:solidFill>
                  <a:prstClr val="white"/>
                </a:solidFill>
              </a:rPr>
              <a:t>] </a:t>
            </a:r>
          </a:p>
          <a:p>
            <a:pPr algn="l"/>
            <a:r>
              <a:rPr lang="en-GB" dirty="0">
                <a:solidFill>
                  <a:prstClr val="white"/>
                </a:solidFill>
              </a:rPr>
              <a:t>-</a:t>
            </a:r>
            <a:r>
              <a:rPr lang="en-GB" dirty="0" err="1">
                <a:solidFill>
                  <a:prstClr val="white"/>
                </a:solidFill>
              </a:rPr>
              <a:t>ar</a:t>
            </a:r>
            <a:r>
              <a:rPr lang="en-GB" dirty="0">
                <a:solidFill>
                  <a:prstClr val="white"/>
                </a:solidFill>
              </a:rPr>
              <a:t> verbs in 1</a:t>
            </a:r>
            <a:r>
              <a:rPr lang="en-GB" baseline="30000" dirty="0">
                <a:solidFill>
                  <a:prstClr val="white"/>
                </a:solidFill>
              </a:rPr>
              <a:t>st</a:t>
            </a:r>
            <a:r>
              <a:rPr lang="en-GB" dirty="0">
                <a:solidFill>
                  <a:prstClr val="white"/>
                </a:solidFill>
              </a:rPr>
              <a:t> person </a:t>
            </a:r>
            <a:r>
              <a:rPr lang="en-GB">
                <a:solidFill>
                  <a:prstClr val="white"/>
                </a:solidFill>
              </a:rPr>
              <a:t>plural preterite </a:t>
            </a:r>
            <a:r>
              <a:rPr lang="en-GB" dirty="0">
                <a:solidFill>
                  <a:prstClr val="white"/>
                </a:solidFill>
              </a:rPr>
              <a:t>(-</a:t>
            </a:r>
            <a:r>
              <a:rPr lang="en-GB" dirty="0" err="1">
                <a:solidFill>
                  <a:prstClr val="white"/>
                </a:solidFill>
              </a:rPr>
              <a:t>amos</a:t>
            </a:r>
            <a:r>
              <a:rPr lang="en-GB" dirty="0">
                <a:solidFill>
                  <a:prstClr val="white"/>
                </a:solidFill>
              </a:rPr>
              <a:t>)</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2.1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2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31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18/10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789;p28" descr="background rectangle"/>
          <p:cNvPicPr preferRelativeResize="0"/>
          <p:nvPr/>
        </p:nvPicPr>
        <p:blipFill rotWithShape="1">
          <a:blip r:embed="rId5">
            <a:alphaModFix/>
          </a:blip>
          <a:srcRect/>
          <a:stretch/>
        </p:blipFill>
        <p:spPr>
          <a:xfrm>
            <a:off x="0" y="296863"/>
            <a:ext cx="5451525"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a:solidFill>
                  <a:schemeClr val="bg1"/>
                </a:solidFill>
              </a:rPr>
              <a:t>Un evento para ayudar a una </a:t>
            </a:r>
            <a:br>
              <a:rPr lang="en-GB" sz="2400" b="1">
                <a:solidFill>
                  <a:schemeClr val="bg1"/>
                </a:solidFill>
              </a:rPr>
            </a:br>
            <a:r>
              <a:rPr lang="en-GB" sz="2400" b="1">
                <a:solidFill>
                  <a:schemeClr val="bg1"/>
                </a:solidFill>
              </a:rPr>
              <a:t>organización benéfica</a:t>
            </a:r>
            <a:br>
              <a:rPr lang="en-GB" sz="2400"/>
            </a:br>
            <a:endParaRPr lang="en-GB" sz="2400"/>
          </a:p>
        </p:txBody>
      </p:sp>
      <p:sp>
        <p:nvSpPr>
          <p:cNvPr id="4" name="Rounded Rectangle 16">
            <a:extLst>
              <a:ext uri="{FF2B5EF4-FFF2-40B4-BE49-F238E27FC236}">
                <a16:creationId xmlns:a16="http://schemas.microsoft.com/office/drawing/2014/main" id="{426E1CAF-2C51-8048-824C-18FE99F04831}"/>
              </a:ext>
            </a:extLst>
          </p:cNvPr>
          <p:cNvSpPr/>
          <p:nvPr/>
        </p:nvSpPr>
        <p:spPr>
          <a:xfrm>
            <a:off x="10700714" y="740381"/>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Action Button: Custom 22">
            <a:hlinkClick r:id="" action="ppaction://noaction" highlightClick="1">
              <a:snd r:embed="rId6" name="Part 1.wav"/>
            </a:hlinkClick>
            <a:extLst>
              <a:ext uri="{FF2B5EF4-FFF2-40B4-BE49-F238E27FC236}">
                <a16:creationId xmlns:a16="http://schemas.microsoft.com/office/drawing/2014/main" id="{FB2B487E-AE86-8D46-9F69-B9F58A67C5C9}"/>
              </a:ext>
            </a:extLst>
          </p:cNvPr>
          <p:cNvSpPr/>
          <p:nvPr/>
        </p:nvSpPr>
        <p:spPr>
          <a:xfrm>
            <a:off x="10872719" y="86615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22">
            <a:hlinkClick r:id="" action="ppaction://noaction" highlightClick="1">
              <a:snd r:embed="rId7" name="Part 2.wav"/>
            </a:hlinkClick>
            <a:extLst>
              <a:ext uri="{FF2B5EF4-FFF2-40B4-BE49-F238E27FC236}">
                <a16:creationId xmlns:a16="http://schemas.microsoft.com/office/drawing/2014/main" id="{42369F97-9AD1-6646-AFB5-63F520DCEBDD}"/>
              </a:ext>
            </a:extLst>
          </p:cNvPr>
          <p:cNvSpPr/>
          <p:nvPr/>
        </p:nvSpPr>
        <p:spPr>
          <a:xfrm>
            <a:off x="10889615" y="138032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Action Button: Custom 22">
            <a:hlinkClick r:id="" action="ppaction://noaction" highlightClick="1">
              <a:snd r:embed="rId8" name="Part 3.wav"/>
            </a:hlinkClick>
            <a:extLst>
              <a:ext uri="{FF2B5EF4-FFF2-40B4-BE49-F238E27FC236}">
                <a16:creationId xmlns:a16="http://schemas.microsoft.com/office/drawing/2014/main" id="{EED92115-432D-DA4E-8526-B5253D5DE4AA}"/>
              </a:ext>
            </a:extLst>
          </p:cNvPr>
          <p:cNvSpPr/>
          <p:nvPr/>
        </p:nvSpPr>
        <p:spPr>
          <a:xfrm>
            <a:off x="10889615" y="188301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22">
            <a:hlinkClick r:id="" action="ppaction://noaction" highlightClick="1">
              <a:snd r:embed="rId9" name="Part 4.wav"/>
            </a:hlinkClick>
            <a:extLst>
              <a:ext uri="{FF2B5EF4-FFF2-40B4-BE49-F238E27FC236}">
                <a16:creationId xmlns:a16="http://schemas.microsoft.com/office/drawing/2014/main" id="{5BA69C67-4BD7-6C49-9DAB-96DCAD4D088B}"/>
              </a:ext>
            </a:extLst>
          </p:cNvPr>
          <p:cNvSpPr/>
          <p:nvPr/>
        </p:nvSpPr>
        <p:spPr>
          <a:xfrm>
            <a:off x="10889615" y="236786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22">
            <a:hlinkClick r:id="" action="ppaction://noaction" highlightClick="1">
              <a:snd r:embed="rId10" name="Part 6.wav"/>
            </a:hlinkClick>
            <a:extLst>
              <a:ext uri="{FF2B5EF4-FFF2-40B4-BE49-F238E27FC236}">
                <a16:creationId xmlns:a16="http://schemas.microsoft.com/office/drawing/2014/main" id="{A1EF394C-25EE-B447-9039-E6419583CACF}"/>
              </a:ext>
            </a:extLst>
          </p:cNvPr>
          <p:cNvSpPr/>
          <p:nvPr/>
        </p:nvSpPr>
        <p:spPr>
          <a:xfrm>
            <a:off x="11381015" y="138032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 name="Action Button: Custom 22">
            <a:hlinkClick r:id="" action="ppaction://noaction" highlightClick="1">
              <a:snd r:embed="rId11" name="Part 7.wav"/>
            </a:hlinkClick>
            <a:extLst>
              <a:ext uri="{FF2B5EF4-FFF2-40B4-BE49-F238E27FC236}">
                <a16:creationId xmlns:a16="http://schemas.microsoft.com/office/drawing/2014/main" id="{9D709B2D-CE1C-5441-ABA9-D61F8D99DEBA}"/>
              </a:ext>
            </a:extLst>
          </p:cNvPr>
          <p:cNvSpPr/>
          <p:nvPr/>
        </p:nvSpPr>
        <p:spPr>
          <a:xfrm>
            <a:off x="11381015" y="188301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1" name="Action Button: Custom 22">
            <a:hlinkClick r:id="" action="ppaction://noaction" highlightClick="1">
              <a:snd r:embed="rId12" name="Part 5.wav"/>
            </a:hlinkClick>
            <a:extLst>
              <a:ext uri="{FF2B5EF4-FFF2-40B4-BE49-F238E27FC236}">
                <a16:creationId xmlns:a16="http://schemas.microsoft.com/office/drawing/2014/main" id="{A1EF394C-25EE-B447-9039-E6419583CACF}"/>
              </a:ext>
            </a:extLst>
          </p:cNvPr>
          <p:cNvSpPr/>
          <p:nvPr/>
        </p:nvSpPr>
        <p:spPr>
          <a:xfrm>
            <a:off x="11381015" y="87337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22">
            <a:hlinkClick r:id="" action="ppaction://noaction" highlightClick="1">
              <a:snd r:embed="rId13" name="Part 8.wav"/>
            </a:hlinkClick>
            <a:extLst>
              <a:ext uri="{FF2B5EF4-FFF2-40B4-BE49-F238E27FC236}">
                <a16:creationId xmlns:a16="http://schemas.microsoft.com/office/drawing/2014/main" id="{9D709B2D-CE1C-5441-ABA9-D61F8D99DEBA}"/>
              </a:ext>
            </a:extLst>
          </p:cNvPr>
          <p:cNvSpPr/>
          <p:nvPr/>
        </p:nvSpPr>
        <p:spPr>
          <a:xfrm>
            <a:off x="11370822" y="236103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pic>
        <p:nvPicPr>
          <p:cNvPr id="1028" name="Picture 4" descr="Jakobsweg, Pilgrim, Pilgrimage, Carmno De Santiago">
            <a:extLst>
              <a:ext uri="{FF2B5EF4-FFF2-40B4-BE49-F238E27FC236}">
                <a16:creationId xmlns:a16="http://schemas.microsoft.com/office/drawing/2014/main" id="{A7B8D3F0-4228-C545-9AE4-00702852835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274582">
            <a:off x="9707306" y="4825058"/>
            <a:ext cx="2150063" cy="13644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maya, Hispania, Cove, Port, Sunrise">
            <a:extLst>
              <a:ext uri="{FF2B5EF4-FFF2-40B4-BE49-F238E27FC236}">
                <a16:creationId xmlns:a16="http://schemas.microsoft.com/office/drawing/2014/main" id="{7EF2C390-D148-EC42-AAFF-9D012010ADB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21252241">
            <a:off x="9658584" y="3345236"/>
            <a:ext cx="2184478" cy="1222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ilgrim, Pilgrim Staffs, Jakobsweg, Path">
            <a:extLst>
              <a:ext uri="{FF2B5EF4-FFF2-40B4-BE49-F238E27FC236}">
                <a16:creationId xmlns:a16="http://schemas.microsoft.com/office/drawing/2014/main" id="{0210E35D-ADC4-B446-BC86-DB45A17F150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496524" y="853052"/>
            <a:ext cx="1120395" cy="16619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E919C7A-A360-F24A-BDAA-7C8A18FD5070}"/>
              </a:ext>
            </a:extLst>
          </p:cNvPr>
          <p:cNvSpPr txBox="1"/>
          <p:nvPr/>
        </p:nvSpPr>
        <p:spPr>
          <a:xfrm>
            <a:off x="5361860" y="130262"/>
            <a:ext cx="4405205" cy="1200329"/>
          </a:xfrm>
          <a:prstGeom prst="rect">
            <a:avLst/>
          </a:prstGeom>
          <a:noFill/>
        </p:spPr>
        <p:txBody>
          <a:bodyPr wrap="square" rtlCol="0">
            <a:spAutoFit/>
          </a:bodyPr>
          <a:lstStyle/>
          <a:p>
            <a:pPr algn="l"/>
            <a:r>
              <a:rPr lang="en-US" dirty="0">
                <a:solidFill>
                  <a:schemeClr val="accent5">
                    <a:lumMod val="50000"/>
                  </a:schemeClr>
                </a:solidFill>
              </a:rPr>
              <a:t>*</a:t>
            </a:r>
            <a:r>
              <a:rPr lang="en-US" dirty="0" err="1">
                <a:solidFill>
                  <a:schemeClr val="accent5">
                    <a:lumMod val="50000"/>
                  </a:schemeClr>
                </a:solidFill>
              </a:rPr>
              <a:t>recaudar</a:t>
            </a:r>
            <a:r>
              <a:rPr lang="en-US" dirty="0">
                <a:solidFill>
                  <a:schemeClr val="accent5">
                    <a:lumMod val="50000"/>
                  </a:schemeClr>
                </a:solidFill>
              </a:rPr>
              <a:t> = to raise</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enseguida</a:t>
            </a:r>
            <a:r>
              <a:rPr lang="en-US" dirty="0">
                <a:solidFill>
                  <a:schemeClr val="accent5">
                    <a:lumMod val="50000"/>
                  </a:schemeClr>
                </a:solidFill>
              </a:rPr>
              <a:t> = straight away</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sencillo</a:t>
            </a:r>
            <a:r>
              <a:rPr lang="en-US" dirty="0">
                <a:solidFill>
                  <a:schemeClr val="accent5">
                    <a:lumMod val="50000"/>
                  </a:schemeClr>
                </a:solidFill>
              </a:rPr>
              <a:t> = simple</a:t>
            </a:r>
          </a:p>
          <a:p>
            <a:pPr algn="l"/>
            <a:endParaRPr lang="en-US" dirty="0">
              <a:solidFill>
                <a:schemeClr val="accent5">
                  <a:lumMod val="50000"/>
                </a:schemeClr>
              </a:solidFill>
            </a:endParaRPr>
          </a:p>
        </p:txBody>
      </p:sp>
      <p:pic>
        <p:nvPicPr>
          <p:cNvPr id="1030" name="Picture 6" descr="Camino Santiago, Path, Milestone, Follow, Indication">
            <a:extLst>
              <a:ext uri="{FF2B5EF4-FFF2-40B4-BE49-F238E27FC236}">
                <a16:creationId xmlns:a16="http://schemas.microsoft.com/office/drawing/2014/main" id="{ED282488-A5E9-C341-B1E5-4995622E747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872719" y="4471603"/>
            <a:ext cx="994172"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359" y="1159156"/>
            <a:ext cx="9801500" cy="5262979"/>
          </a:xfrm>
          <a:prstGeom prst="rect">
            <a:avLst/>
          </a:prstGeom>
        </p:spPr>
        <p:txBody>
          <a:bodyPr wrap="square">
            <a:spAutoFit/>
          </a:bodyPr>
          <a:lstStyle/>
          <a:p>
            <a:pPr lvl="0">
              <a:lnSpc>
                <a:spcPct val="120000"/>
              </a:lnSpc>
              <a:buClr>
                <a:srgbClr val="000000"/>
              </a:buClr>
              <a:defRPr/>
            </a:pPr>
            <a:r>
              <a:rPr lang="es-ES" sz="2000" kern="0" dirty="0">
                <a:solidFill>
                  <a:srgbClr val="002060"/>
                </a:solidFill>
                <a:ea typeface="Century Gothic"/>
                <a:cs typeface="Century Gothic"/>
                <a:sym typeface="Century Gothic"/>
              </a:rPr>
              <a:t>En febrero mi tío me invitó a hacer el Camino de Santiago para *recaudar dinero para Médicos sin Fronteras</a:t>
            </a:r>
            <a:r>
              <a:rPr lang="es-ES" sz="2000" i="1" kern="0" dirty="0">
                <a:solidFill>
                  <a:srgbClr val="002060"/>
                </a:solidFill>
                <a:ea typeface="Century Gothic"/>
                <a:cs typeface="Century Gothic"/>
                <a:sym typeface="Century Gothic"/>
              </a:rPr>
              <a:t>. </a:t>
            </a:r>
            <a:r>
              <a:rPr lang="es-ES" sz="2000" kern="0" dirty="0">
                <a:solidFill>
                  <a:srgbClr val="002060"/>
                </a:solidFill>
                <a:ea typeface="Century Gothic"/>
                <a:cs typeface="Century Gothic"/>
                <a:sym typeface="Century Gothic"/>
              </a:rPr>
              <a:t>Esta organización benéfica trabaja en países pobres o lugares donde hay una crisis humana.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Acepté</a:t>
            </a:r>
            <a:r>
              <a:rPr lang="es-ES" sz="2000" kern="0" dirty="0">
                <a:solidFill>
                  <a:srgbClr val="002060"/>
                </a:solidFill>
                <a:ea typeface="Century Gothic"/>
                <a:cs typeface="Century Gothic"/>
                <a:sym typeface="Century Gothic"/>
              </a:rPr>
              <a:t> *enseguida! </a:t>
            </a:r>
          </a:p>
          <a:p>
            <a:pPr lvl="0">
              <a:lnSpc>
                <a:spcPct val="120000"/>
              </a:lnSpc>
              <a:buClr>
                <a:srgbClr val="000000"/>
              </a:buClr>
              <a:defRPr/>
            </a:pPr>
            <a:endParaRPr lang="es-ES" sz="2000" kern="0" dirty="0">
              <a:solidFill>
                <a:srgbClr val="002060"/>
              </a:solidFill>
              <a:ea typeface="Century Gothic"/>
              <a:cs typeface="Century Gothic"/>
              <a:sym typeface="Century Gothic"/>
            </a:endParaRPr>
          </a:p>
          <a:p>
            <a:pPr lvl="0">
              <a:lnSpc>
                <a:spcPct val="120000"/>
              </a:lnSpc>
              <a:buClr>
                <a:srgbClr val="000000"/>
              </a:buClr>
              <a:defRPr/>
            </a:pPr>
            <a:r>
              <a:rPr lang="es-ES" sz="2000" kern="0" dirty="0">
                <a:solidFill>
                  <a:srgbClr val="002060"/>
                </a:solidFill>
                <a:ea typeface="Century Gothic"/>
                <a:cs typeface="Century Gothic"/>
                <a:sym typeface="Century Gothic"/>
              </a:rPr>
              <a:t>Pasamos dos semanas especiales. ¡Qué aventura! Caminamos 100 kilómetros a través de Asturias y Galicia hasta Santiago de Compostela. Yo llevé todas mis cosas en una bolsa grande. Me acuerdo que un día caminamos veinte kilómetros a un pueblo precioso donde saqué fotos. Allí encontramos un hostal muy *sencillo para pasar la noche. Cenamos con una familia de Alemania y yo jugué al fútbol con su hijo, </a:t>
            </a:r>
            <a:r>
              <a:rPr lang="es-ES" sz="2000" kern="0" dirty="0" err="1">
                <a:solidFill>
                  <a:srgbClr val="002060"/>
                </a:solidFill>
                <a:ea typeface="Century Gothic"/>
                <a:cs typeface="Century Gothic"/>
                <a:sym typeface="Century Gothic"/>
              </a:rPr>
              <a:t>Markus</a:t>
            </a:r>
            <a:r>
              <a:rPr lang="es-ES" sz="2000" kern="0" dirty="0">
                <a:solidFill>
                  <a:srgbClr val="002060"/>
                </a:solidFill>
                <a:ea typeface="Century Gothic"/>
                <a:cs typeface="Century Gothic"/>
                <a:sym typeface="Century Gothic"/>
              </a:rPr>
              <a:t>. </a:t>
            </a:r>
          </a:p>
          <a:p>
            <a:pPr lvl="0">
              <a:lnSpc>
                <a:spcPct val="120000"/>
              </a:lnSpc>
              <a:buClr>
                <a:srgbClr val="000000"/>
              </a:buClr>
              <a:defRPr/>
            </a:pPr>
            <a:endParaRPr lang="es-ES" sz="2000" kern="0" dirty="0">
              <a:solidFill>
                <a:srgbClr val="002060"/>
              </a:solidFill>
              <a:ea typeface="Century Gothic"/>
              <a:cs typeface="Century Gothic"/>
              <a:sym typeface="Century Gothic"/>
            </a:endParaRPr>
          </a:p>
          <a:p>
            <a:pPr lvl="0">
              <a:lnSpc>
                <a:spcPct val="120000"/>
              </a:lnSpc>
              <a:buClr>
                <a:srgbClr val="000000"/>
              </a:buClr>
              <a:defRPr/>
            </a:pPr>
            <a:r>
              <a:rPr lang="es-ES" sz="2000" kern="0" dirty="0">
                <a:solidFill>
                  <a:srgbClr val="002060"/>
                </a:solidFill>
                <a:ea typeface="Century Gothic"/>
                <a:cs typeface="Century Gothic"/>
                <a:sym typeface="Century Gothic"/>
              </a:rPr>
              <a:t>El día siguiente hizo mal tiempo.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No</a:t>
            </a:r>
            <a:r>
              <a:rPr lang="es-ES" sz="2000" kern="0" dirty="0">
                <a:solidFill>
                  <a:srgbClr val="002060"/>
                </a:solidFill>
                <a:ea typeface="Century Gothic"/>
                <a:cs typeface="Century Gothic"/>
                <a:sym typeface="Century Gothic"/>
              </a:rPr>
              <a:t> sé cómo soporté la lluvia! Llegué al próximo hostal con agua en los zapatos y eché de menos a mi familia. Sin embargo, con el apoyo de mi tío, logré terminar el camino dos días después.  </a:t>
            </a:r>
          </a:p>
        </p:txBody>
      </p:sp>
      <p:pic>
        <p:nvPicPr>
          <p:cNvPr id="13" name="Full text Lucía Camino.wav" descr="Full text Lucía Camino.wav">
            <a:hlinkClick r:id="" action="ppaction://media"/>
            <a:extLst>
              <a:ext uri="{FF2B5EF4-FFF2-40B4-BE49-F238E27FC236}">
                <a16:creationId xmlns:a16="http://schemas.microsoft.com/office/drawing/2014/main" id="{20B0955D-A4FF-374B-889E-3F8CF06497D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620968" y="446652"/>
            <a:ext cx="812800" cy="812800"/>
          </a:xfrm>
          <a:prstGeom prst="rect">
            <a:avLst/>
          </a:prstGeom>
        </p:spPr>
      </p:pic>
    </p:spTree>
    <p:extLst>
      <p:ext uri="{BB962C8B-B14F-4D97-AF65-F5344CB8AC3E}">
        <p14:creationId xmlns:p14="http://schemas.microsoft.com/office/powerpoint/2010/main" val="118555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6359" y="1159156"/>
            <a:ext cx="9918498" cy="5262979"/>
          </a:xfrm>
          <a:prstGeom prst="rect">
            <a:avLst/>
          </a:prstGeom>
        </p:spPr>
        <p:txBody>
          <a:bodyPr wrap="square">
            <a:spAutoFit/>
          </a:bodyPr>
          <a:lstStyle/>
          <a:p>
            <a:pPr lvl="0">
              <a:lnSpc>
                <a:spcPct val="120000"/>
              </a:lnSpc>
              <a:buClr>
                <a:srgbClr val="000000"/>
              </a:buClr>
              <a:defRPr/>
            </a:pPr>
            <a:r>
              <a:rPr lang="es-ES" sz="2000" kern="0" dirty="0">
                <a:solidFill>
                  <a:srgbClr val="002060"/>
                </a:solidFill>
                <a:ea typeface="Century Gothic"/>
                <a:cs typeface="Century Gothic"/>
                <a:sym typeface="Century Gothic"/>
              </a:rPr>
              <a:t>En febrero mi tío me invitó a hacer el Camino de Santiago para recaudar dinero para Médicos sin Fronteras</a:t>
            </a:r>
            <a:r>
              <a:rPr lang="es-ES" sz="2000" i="1" kern="0" dirty="0">
                <a:solidFill>
                  <a:srgbClr val="002060"/>
                </a:solidFill>
                <a:ea typeface="Century Gothic"/>
                <a:cs typeface="Century Gothic"/>
                <a:sym typeface="Century Gothic"/>
              </a:rPr>
              <a:t>. </a:t>
            </a:r>
            <a:r>
              <a:rPr lang="es-ES" sz="2000" kern="0" dirty="0">
                <a:solidFill>
                  <a:srgbClr val="002060"/>
                </a:solidFill>
                <a:ea typeface="Century Gothic"/>
                <a:cs typeface="Century Gothic"/>
                <a:sym typeface="Century Gothic"/>
              </a:rPr>
              <a:t>Esta organización benéfica trabaja en países pobres o lugares donde hay una crisis humana.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Acepté</a:t>
            </a:r>
            <a:r>
              <a:rPr lang="es-ES" sz="2000" kern="0" dirty="0">
                <a:solidFill>
                  <a:srgbClr val="002060"/>
                </a:solidFill>
                <a:ea typeface="Century Gothic"/>
                <a:cs typeface="Century Gothic"/>
                <a:sym typeface="Century Gothic"/>
              </a:rPr>
              <a:t> enseguida! </a:t>
            </a:r>
          </a:p>
          <a:p>
            <a:pPr lvl="0">
              <a:lnSpc>
                <a:spcPct val="120000"/>
              </a:lnSpc>
              <a:buClr>
                <a:srgbClr val="000000"/>
              </a:buClr>
              <a:defRPr/>
            </a:pPr>
            <a:endParaRPr lang="es-ES" sz="2000" kern="0" dirty="0">
              <a:solidFill>
                <a:srgbClr val="002060"/>
              </a:solidFill>
              <a:ea typeface="Century Gothic"/>
              <a:cs typeface="Century Gothic"/>
              <a:sym typeface="Century Gothic"/>
            </a:endParaRPr>
          </a:p>
          <a:p>
            <a:pPr lvl="0">
              <a:lnSpc>
                <a:spcPct val="120000"/>
              </a:lnSpc>
              <a:buClr>
                <a:srgbClr val="000000"/>
              </a:buClr>
              <a:defRPr/>
            </a:pPr>
            <a:r>
              <a:rPr lang="es-ES" sz="2000" kern="0" dirty="0">
                <a:solidFill>
                  <a:srgbClr val="002060"/>
                </a:solidFill>
                <a:ea typeface="Century Gothic"/>
                <a:cs typeface="Century Gothic"/>
                <a:sym typeface="Century Gothic"/>
              </a:rPr>
              <a:t>Pasamos dos semanas especiales. ¡Qué aventura! </a:t>
            </a:r>
            <a:r>
              <a:rPr lang="es-ES" sz="2000" b="1" kern="0" dirty="0">
                <a:solidFill>
                  <a:srgbClr val="002060"/>
                </a:solidFill>
                <a:ea typeface="Century Gothic"/>
                <a:cs typeface="Century Gothic"/>
                <a:sym typeface="Century Gothic"/>
              </a:rPr>
              <a:t>_[</a:t>
            </a:r>
            <a:r>
              <a:rPr lang="es-ES" sz="2000" b="1" kern="0" dirty="0" err="1">
                <a:solidFill>
                  <a:srgbClr val="002060"/>
                </a:solidFill>
                <a:ea typeface="Century Gothic"/>
                <a:cs typeface="Century Gothic"/>
                <a:sym typeface="Century Gothic"/>
              </a:rPr>
              <a:t>We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walked</a:t>
            </a:r>
            <a:r>
              <a:rPr lang="es-ES" sz="2000" b="1" kern="0" dirty="0">
                <a:solidFill>
                  <a:srgbClr val="002060"/>
                </a:solidFill>
                <a:ea typeface="Century Gothic"/>
                <a:cs typeface="Century Gothic"/>
                <a:sym typeface="Century Gothic"/>
              </a:rPr>
              <a:t>]_ </a:t>
            </a:r>
            <a:r>
              <a:rPr lang="es-ES" sz="2000" kern="0">
                <a:solidFill>
                  <a:srgbClr val="002060"/>
                </a:solidFill>
                <a:ea typeface="Century Gothic"/>
                <a:cs typeface="Century Gothic"/>
                <a:sym typeface="Century Gothic"/>
              </a:rPr>
              <a:t>100 kilómetros </a:t>
            </a:r>
            <a:r>
              <a:rPr lang="es-ES" sz="2000" kern="0" dirty="0">
                <a:solidFill>
                  <a:srgbClr val="002060"/>
                </a:solidFill>
                <a:ea typeface="Century Gothic"/>
                <a:cs typeface="Century Gothic"/>
                <a:sym typeface="Century Gothic"/>
              </a:rPr>
              <a:t>a través de Asturias y Galicia hasta Santiago de Compostela. Yo </a:t>
            </a:r>
            <a:r>
              <a:rPr lang="es-ES" sz="2000" b="1" kern="0" dirty="0">
                <a:solidFill>
                  <a:srgbClr val="002060"/>
                </a:solidFill>
                <a:ea typeface="Century Gothic"/>
                <a:cs typeface="Century Gothic"/>
                <a:sym typeface="Century Gothic"/>
              </a:rPr>
              <a:t>_[</a:t>
            </a:r>
            <a:r>
              <a:rPr lang="es-ES" sz="2000" b="1" kern="0" dirty="0" err="1">
                <a:solidFill>
                  <a:srgbClr val="002060"/>
                </a:solidFill>
                <a:ea typeface="Century Gothic"/>
                <a:cs typeface="Century Gothic"/>
                <a:sym typeface="Century Gothic"/>
              </a:rPr>
              <a:t>carried</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all</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my</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things</a:t>
            </a:r>
            <a:r>
              <a:rPr lang="es-ES" sz="2000" b="1" kern="0" dirty="0">
                <a:solidFill>
                  <a:srgbClr val="002060"/>
                </a:solidFill>
                <a:ea typeface="Century Gothic"/>
                <a:cs typeface="Century Gothic"/>
                <a:sym typeface="Century Gothic"/>
              </a:rPr>
              <a:t>]_ </a:t>
            </a:r>
            <a:r>
              <a:rPr lang="es-ES" sz="2000" kern="0" dirty="0">
                <a:solidFill>
                  <a:srgbClr val="002060"/>
                </a:solidFill>
                <a:ea typeface="Century Gothic"/>
                <a:cs typeface="Century Gothic"/>
                <a:sym typeface="Century Gothic"/>
              </a:rPr>
              <a:t>en una bolsa grande. Me acuerdo que un día caminamos veinte kilómetros a un pueblo precioso donde </a:t>
            </a:r>
            <a:r>
              <a:rPr lang="es-ES" sz="2000" b="1" kern="0" dirty="0">
                <a:solidFill>
                  <a:srgbClr val="002060"/>
                </a:solidFill>
                <a:ea typeface="Century Gothic"/>
                <a:cs typeface="Century Gothic"/>
                <a:sym typeface="Century Gothic"/>
              </a:rPr>
              <a:t>[I </a:t>
            </a:r>
            <a:r>
              <a:rPr lang="es-ES" sz="2000" b="1" kern="0" dirty="0" err="1">
                <a:solidFill>
                  <a:srgbClr val="002060"/>
                </a:solidFill>
                <a:ea typeface="Century Gothic"/>
                <a:cs typeface="Century Gothic"/>
                <a:sym typeface="Century Gothic"/>
              </a:rPr>
              <a:t>took</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photos</a:t>
            </a:r>
            <a:r>
              <a:rPr lang="es-ES" sz="2000" b="1" kern="0" dirty="0">
                <a:solidFill>
                  <a:srgbClr val="002060"/>
                </a:solidFill>
                <a:ea typeface="Century Gothic"/>
                <a:cs typeface="Century Gothic"/>
                <a:sym typeface="Century Gothic"/>
              </a:rPr>
              <a:t>]</a:t>
            </a:r>
            <a:r>
              <a:rPr lang="es-ES" sz="2000" kern="0" dirty="0">
                <a:solidFill>
                  <a:srgbClr val="002060"/>
                </a:solidFill>
                <a:ea typeface="Century Gothic"/>
                <a:cs typeface="Century Gothic"/>
                <a:sym typeface="Century Gothic"/>
              </a:rPr>
              <a:t>. Allí </a:t>
            </a:r>
            <a:r>
              <a:rPr lang="es-ES" sz="2000" b="1" kern="0" dirty="0">
                <a:solidFill>
                  <a:srgbClr val="002060"/>
                </a:solidFill>
                <a:ea typeface="Century Gothic"/>
                <a:cs typeface="Century Gothic"/>
                <a:sym typeface="Century Gothic"/>
              </a:rPr>
              <a:t>__[</a:t>
            </a:r>
            <a:r>
              <a:rPr lang="es-ES" sz="2000" b="1" kern="0" dirty="0" err="1">
                <a:solidFill>
                  <a:srgbClr val="002060"/>
                </a:solidFill>
                <a:ea typeface="Century Gothic"/>
                <a:cs typeface="Century Gothic"/>
                <a:sym typeface="Century Gothic"/>
              </a:rPr>
              <a:t>we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found</a:t>
            </a:r>
            <a:r>
              <a:rPr lang="es-ES" sz="2000" b="1" kern="0" dirty="0">
                <a:solidFill>
                  <a:srgbClr val="002060"/>
                </a:solidFill>
                <a:ea typeface="Century Gothic"/>
                <a:cs typeface="Century Gothic"/>
                <a:sym typeface="Century Gothic"/>
              </a:rPr>
              <a:t> a </a:t>
            </a:r>
            <a:r>
              <a:rPr lang="es-ES" sz="2000" b="1" kern="0" dirty="0" err="1">
                <a:solidFill>
                  <a:srgbClr val="002060"/>
                </a:solidFill>
                <a:ea typeface="Century Gothic"/>
                <a:cs typeface="Century Gothic"/>
                <a:sym typeface="Century Gothic"/>
              </a:rPr>
              <a:t>hostel</a:t>
            </a:r>
            <a:r>
              <a:rPr lang="es-ES" sz="2000" b="1" kern="0" dirty="0">
                <a:solidFill>
                  <a:srgbClr val="002060"/>
                </a:solidFill>
                <a:ea typeface="Century Gothic"/>
                <a:cs typeface="Century Gothic"/>
                <a:sym typeface="Century Gothic"/>
              </a:rPr>
              <a:t>]__ </a:t>
            </a:r>
            <a:r>
              <a:rPr lang="es-ES" sz="2000" kern="0" dirty="0">
                <a:solidFill>
                  <a:srgbClr val="002060"/>
                </a:solidFill>
                <a:ea typeface="Century Gothic"/>
                <a:cs typeface="Century Gothic"/>
                <a:sym typeface="Century Gothic"/>
              </a:rPr>
              <a:t>muy *sencillo para pasar la noche. Cenamos con una familia de Alemania y yo </a:t>
            </a:r>
            <a:r>
              <a:rPr lang="es-ES" sz="2000" b="1" kern="0" dirty="0">
                <a:solidFill>
                  <a:srgbClr val="002060"/>
                </a:solidFill>
                <a:ea typeface="Century Gothic"/>
                <a:cs typeface="Century Gothic"/>
                <a:sym typeface="Century Gothic"/>
              </a:rPr>
              <a:t>_[I </a:t>
            </a:r>
            <a:r>
              <a:rPr lang="es-ES" sz="2000" b="1" kern="0" dirty="0" err="1">
                <a:solidFill>
                  <a:srgbClr val="002060"/>
                </a:solidFill>
                <a:ea typeface="Century Gothic"/>
                <a:cs typeface="Century Gothic"/>
                <a:sym typeface="Century Gothic"/>
              </a:rPr>
              <a:t>played</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football</a:t>
            </a:r>
            <a:r>
              <a:rPr lang="es-ES" sz="2000" b="1" kern="0" dirty="0">
                <a:solidFill>
                  <a:srgbClr val="002060"/>
                </a:solidFill>
                <a:ea typeface="Century Gothic"/>
                <a:cs typeface="Century Gothic"/>
                <a:sym typeface="Century Gothic"/>
              </a:rPr>
              <a:t>]_ </a:t>
            </a:r>
            <a:r>
              <a:rPr lang="es-ES" sz="2000" kern="0" dirty="0">
                <a:solidFill>
                  <a:srgbClr val="002060"/>
                </a:solidFill>
                <a:ea typeface="Century Gothic"/>
                <a:cs typeface="Century Gothic"/>
                <a:sym typeface="Century Gothic"/>
              </a:rPr>
              <a:t>con su hijo, </a:t>
            </a:r>
            <a:r>
              <a:rPr lang="es-ES" sz="2000" kern="0" dirty="0" err="1">
                <a:solidFill>
                  <a:srgbClr val="002060"/>
                </a:solidFill>
                <a:ea typeface="Century Gothic"/>
                <a:cs typeface="Century Gothic"/>
                <a:sym typeface="Century Gothic"/>
              </a:rPr>
              <a:t>Markus</a:t>
            </a:r>
            <a:r>
              <a:rPr lang="es-ES" sz="2000" kern="0" dirty="0">
                <a:solidFill>
                  <a:srgbClr val="002060"/>
                </a:solidFill>
                <a:ea typeface="Century Gothic"/>
                <a:cs typeface="Century Gothic"/>
                <a:sym typeface="Century Gothic"/>
              </a:rPr>
              <a:t>. </a:t>
            </a:r>
          </a:p>
          <a:p>
            <a:pPr lvl="0">
              <a:lnSpc>
                <a:spcPct val="120000"/>
              </a:lnSpc>
              <a:buClr>
                <a:srgbClr val="000000"/>
              </a:buClr>
              <a:defRPr/>
            </a:pPr>
            <a:endParaRPr lang="es-ES" sz="2000" kern="0" dirty="0">
              <a:solidFill>
                <a:srgbClr val="002060"/>
              </a:solidFill>
              <a:ea typeface="Century Gothic"/>
              <a:cs typeface="Century Gothic"/>
              <a:sym typeface="Century Gothic"/>
            </a:endParaRPr>
          </a:p>
          <a:p>
            <a:pPr lvl="0">
              <a:lnSpc>
                <a:spcPct val="120000"/>
              </a:lnSpc>
              <a:buClr>
                <a:srgbClr val="000000"/>
              </a:buClr>
              <a:defRPr/>
            </a:pPr>
            <a:r>
              <a:rPr lang="es-ES" sz="2000" kern="0" dirty="0">
                <a:solidFill>
                  <a:srgbClr val="002060"/>
                </a:solidFill>
                <a:ea typeface="Century Gothic"/>
                <a:cs typeface="Century Gothic"/>
                <a:sym typeface="Century Gothic"/>
              </a:rPr>
              <a:t>El día siguiente hizo mal tiempo.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No</a:t>
            </a:r>
            <a:r>
              <a:rPr lang="es-ES" sz="2000" kern="0" dirty="0">
                <a:solidFill>
                  <a:srgbClr val="002060"/>
                </a:solidFill>
                <a:ea typeface="Century Gothic"/>
                <a:cs typeface="Century Gothic"/>
                <a:sym typeface="Century Gothic"/>
              </a:rPr>
              <a:t> sé cómo soporté la lluvia! </a:t>
            </a:r>
            <a:r>
              <a:rPr lang="es-ES" sz="2000" b="1" kern="0" dirty="0">
                <a:solidFill>
                  <a:srgbClr val="002060"/>
                </a:solidFill>
                <a:ea typeface="Century Gothic"/>
                <a:cs typeface="Century Gothic"/>
                <a:sym typeface="Century Gothic"/>
              </a:rPr>
              <a:t>[I </a:t>
            </a:r>
            <a:r>
              <a:rPr lang="es-ES" sz="2000" b="1" kern="0" dirty="0" err="1">
                <a:solidFill>
                  <a:srgbClr val="002060"/>
                </a:solidFill>
                <a:ea typeface="Century Gothic"/>
                <a:cs typeface="Century Gothic"/>
                <a:sym typeface="Century Gothic"/>
              </a:rPr>
              <a:t>arrived</a:t>
            </a:r>
            <a:r>
              <a:rPr lang="es-ES" sz="2000" b="1" kern="0" dirty="0">
                <a:solidFill>
                  <a:srgbClr val="002060"/>
                </a:solidFill>
                <a:ea typeface="Century Gothic"/>
                <a:cs typeface="Century Gothic"/>
                <a:sym typeface="Century Gothic"/>
              </a:rPr>
              <a:t> at </a:t>
            </a:r>
            <a:r>
              <a:rPr lang="es-ES" sz="2000" b="1" kern="0" dirty="0" err="1">
                <a:solidFill>
                  <a:srgbClr val="002060"/>
                </a:solidFill>
                <a:ea typeface="Century Gothic"/>
                <a:cs typeface="Century Gothic"/>
                <a:sym typeface="Century Gothic"/>
              </a:rPr>
              <a:t>the</a:t>
            </a:r>
            <a:r>
              <a:rPr lang="es-ES" sz="2000" b="1" kern="0" dirty="0">
                <a:solidFill>
                  <a:srgbClr val="002060"/>
                </a:solidFill>
                <a:ea typeface="Century Gothic"/>
                <a:cs typeface="Century Gothic"/>
                <a:sym typeface="Century Gothic"/>
              </a:rPr>
              <a:t> __[</a:t>
            </a:r>
            <a:r>
              <a:rPr lang="es-ES" sz="2000" b="1" kern="0" dirty="0" err="1">
                <a:solidFill>
                  <a:srgbClr val="002060"/>
                </a:solidFill>
                <a:ea typeface="Century Gothic"/>
                <a:cs typeface="Century Gothic"/>
                <a:sym typeface="Century Gothic"/>
              </a:rPr>
              <a:t>next</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hostel</a:t>
            </a:r>
            <a:r>
              <a:rPr lang="es-ES" sz="2000" b="1" kern="0" dirty="0">
                <a:solidFill>
                  <a:srgbClr val="002060"/>
                </a:solidFill>
                <a:ea typeface="Century Gothic"/>
                <a:cs typeface="Century Gothic"/>
                <a:sym typeface="Century Gothic"/>
              </a:rPr>
              <a:t>]__</a:t>
            </a:r>
            <a:r>
              <a:rPr lang="es-ES" sz="2000" kern="0" dirty="0">
                <a:solidFill>
                  <a:srgbClr val="002060"/>
                </a:solidFill>
                <a:ea typeface="Century Gothic"/>
                <a:cs typeface="Century Gothic"/>
                <a:sym typeface="Century Gothic"/>
              </a:rPr>
              <a:t> con agua en los zapatos y _____</a:t>
            </a:r>
            <a:r>
              <a:rPr lang="es-ES" sz="2000" b="1" kern="0" dirty="0">
                <a:solidFill>
                  <a:srgbClr val="002060"/>
                </a:solidFill>
                <a:ea typeface="Century Gothic"/>
                <a:cs typeface="Century Gothic"/>
                <a:sym typeface="Century Gothic"/>
              </a:rPr>
              <a:t>[I </a:t>
            </a:r>
            <a:r>
              <a:rPr lang="es-ES" sz="2000" b="1" kern="0" dirty="0" err="1">
                <a:solidFill>
                  <a:srgbClr val="002060"/>
                </a:solidFill>
                <a:ea typeface="Century Gothic"/>
                <a:cs typeface="Century Gothic"/>
                <a:sym typeface="Century Gothic"/>
              </a:rPr>
              <a:t>missed</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the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family</a:t>
            </a:r>
            <a:r>
              <a:rPr lang="es-ES" sz="2000" b="1" kern="0" dirty="0">
                <a:solidFill>
                  <a:srgbClr val="002060"/>
                </a:solidFill>
                <a:ea typeface="Century Gothic"/>
                <a:cs typeface="Century Gothic"/>
                <a:sym typeface="Century Gothic"/>
              </a:rPr>
              <a:t>]____</a:t>
            </a:r>
            <a:r>
              <a:rPr lang="es-ES" sz="2000" kern="0" dirty="0">
                <a:solidFill>
                  <a:srgbClr val="002060"/>
                </a:solidFill>
                <a:ea typeface="Century Gothic"/>
                <a:cs typeface="Century Gothic"/>
                <a:sym typeface="Century Gothic"/>
              </a:rPr>
              <a:t>. Sin embargo, con el apoyo de mi tío, </a:t>
            </a:r>
            <a:r>
              <a:rPr lang="es-ES" sz="2000" b="1" kern="0" dirty="0">
                <a:solidFill>
                  <a:srgbClr val="002060"/>
                </a:solidFill>
                <a:ea typeface="Century Gothic"/>
                <a:cs typeface="Century Gothic"/>
                <a:sym typeface="Century Gothic"/>
              </a:rPr>
              <a:t>[I </a:t>
            </a:r>
            <a:r>
              <a:rPr lang="es-ES" sz="2000" b="1" kern="0" dirty="0" err="1">
                <a:solidFill>
                  <a:srgbClr val="002060"/>
                </a:solidFill>
                <a:ea typeface="Century Gothic"/>
                <a:cs typeface="Century Gothic"/>
                <a:sym typeface="Century Gothic"/>
              </a:rPr>
              <a:t>managed</a:t>
            </a:r>
            <a:r>
              <a:rPr lang="es-ES" sz="2000" b="1" kern="0" dirty="0">
                <a:solidFill>
                  <a:srgbClr val="002060"/>
                </a:solidFill>
                <a:ea typeface="Century Gothic"/>
                <a:cs typeface="Century Gothic"/>
                <a:sym typeface="Century Gothic"/>
              </a:rPr>
              <a:t> to </a:t>
            </a:r>
            <a:r>
              <a:rPr lang="es-ES" sz="2000" b="1" kern="0" dirty="0" err="1">
                <a:solidFill>
                  <a:srgbClr val="002060"/>
                </a:solidFill>
                <a:ea typeface="Century Gothic"/>
                <a:cs typeface="Century Gothic"/>
                <a:sym typeface="Century Gothic"/>
              </a:rPr>
              <a:t>finish</a:t>
            </a:r>
            <a:r>
              <a:rPr lang="es-ES" sz="2000" b="1" kern="0" dirty="0">
                <a:solidFill>
                  <a:srgbClr val="002060"/>
                </a:solidFill>
                <a:ea typeface="Century Gothic"/>
                <a:cs typeface="Century Gothic"/>
                <a:sym typeface="Century Gothic"/>
              </a:rPr>
              <a:t>]</a:t>
            </a:r>
            <a:r>
              <a:rPr lang="es-ES" sz="2000" kern="0" dirty="0">
                <a:solidFill>
                  <a:srgbClr val="002060"/>
                </a:solidFill>
                <a:ea typeface="Century Gothic"/>
                <a:cs typeface="Century Gothic"/>
                <a:sym typeface="Century Gothic"/>
              </a:rPr>
              <a:t> dos días después.  </a:t>
            </a:r>
          </a:p>
        </p:txBody>
      </p:sp>
      <p:pic>
        <p:nvPicPr>
          <p:cNvPr id="1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dirty="0">
                <a:solidFill>
                  <a:schemeClr val="bg1"/>
                </a:solidFill>
              </a:rPr>
              <a:t>Un </a:t>
            </a:r>
            <a:r>
              <a:rPr lang="en-GB" sz="2400" b="1" dirty="0" err="1">
                <a:solidFill>
                  <a:schemeClr val="bg1"/>
                </a:solidFill>
              </a:rPr>
              <a:t>evento</a:t>
            </a:r>
            <a:r>
              <a:rPr lang="en-GB" sz="2400" b="1" dirty="0">
                <a:solidFill>
                  <a:schemeClr val="bg1"/>
                </a:solidFill>
              </a:rPr>
              <a:t> para </a:t>
            </a:r>
            <a:r>
              <a:rPr lang="en-GB" sz="2400" b="1" dirty="0" err="1">
                <a:solidFill>
                  <a:schemeClr val="bg1"/>
                </a:solidFill>
              </a:rPr>
              <a:t>recaudar</a:t>
            </a:r>
            <a:r>
              <a:rPr lang="en-GB" sz="2400" b="1" dirty="0">
                <a:solidFill>
                  <a:schemeClr val="bg1"/>
                </a:solidFill>
              </a:rPr>
              <a:t> dinero para</a:t>
            </a:r>
            <a:br>
              <a:rPr lang="en-GB" sz="2400" b="1" dirty="0">
                <a:solidFill>
                  <a:schemeClr val="bg1"/>
                </a:solidFill>
              </a:rPr>
            </a:br>
            <a:r>
              <a:rPr lang="en-GB" sz="2400" b="1" i="1" dirty="0" err="1">
                <a:solidFill>
                  <a:schemeClr val="bg1"/>
                </a:solidFill>
              </a:rPr>
              <a:t>Médicos</a:t>
            </a:r>
            <a:r>
              <a:rPr lang="en-GB" sz="2400" b="1" i="1" dirty="0">
                <a:solidFill>
                  <a:schemeClr val="bg1"/>
                </a:solidFill>
              </a:rPr>
              <a:t> sin </a:t>
            </a:r>
            <a:r>
              <a:rPr lang="en-GB" sz="2400" b="1" i="1" dirty="0" err="1">
                <a:solidFill>
                  <a:schemeClr val="bg1"/>
                </a:solidFill>
              </a:rPr>
              <a:t>Fronteras</a:t>
            </a:r>
            <a:br>
              <a:rPr lang="en-GB" sz="2400" dirty="0"/>
            </a:br>
            <a:endParaRPr lang="en-GB" sz="2400" dirty="0"/>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11" name="Picture 4" descr="Jakobsweg, Pilgrim, Pilgrimage, Carmno De Santiago">
            <a:extLst>
              <a:ext uri="{FF2B5EF4-FFF2-40B4-BE49-F238E27FC236}">
                <a16:creationId xmlns:a16="http://schemas.microsoft.com/office/drawing/2014/main" id="{FFA0B27A-3CEA-BC47-B678-C3909368DD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74582">
            <a:off x="9813912" y="3769980"/>
            <a:ext cx="2115552" cy="1517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maya, Hispania, Cove, Port, Sunrise">
            <a:extLst>
              <a:ext uri="{FF2B5EF4-FFF2-40B4-BE49-F238E27FC236}">
                <a16:creationId xmlns:a16="http://schemas.microsoft.com/office/drawing/2014/main" id="{18DD2FB9-FBEB-8145-9711-79E935FDF7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252241">
            <a:off x="9691212" y="788387"/>
            <a:ext cx="2034217" cy="14212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mino Santiago, Path, Milestone, Follow, Indication">
            <a:extLst>
              <a:ext uri="{FF2B5EF4-FFF2-40B4-BE49-F238E27FC236}">
                <a16:creationId xmlns:a16="http://schemas.microsoft.com/office/drawing/2014/main" id="{D7273639-587D-344C-A33F-6CD2A3E9310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54361" y="4948757"/>
            <a:ext cx="99417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ilgrim, Pilgrim Staffs, Jakobsweg, Path">
            <a:extLst>
              <a:ext uri="{FF2B5EF4-FFF2-40B4-BE49-F238E27FC236}">
                <a16:creationId xmlns:a16="http://schemas.microsoft.com/office/drawing/2014/main" id="{F08CC19B-9B13-A347-9796-DE9917BC74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396043">
            <a:off x="10704456" y="2125362"/>
            <a:ext cx="1128807" cy="1674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0414A9-59CE-1843-B3B8-028093411300}"/>
              </a:ext>
            </a:extLst>
          </p:cNvPr>
          <p:cNvSpPr/>
          <p:nvPr/>
        </p:nvSpPr>
        <p:spPr>
          <a:xfrm>
            <a:off x="6401069" y="2616006"/>
            <a:ext cx="1869171" cy="400110"/>
          </a:xfrm>
          <a:prstGeom prst="rect">
            <a:avLst/>
          </a:prstGeom>
          <a:solidFill>
            <a:schemeClr val="accent4">
              <a:lumMod val="20000"/>
              <a:lumOff val="80000"/>
            </a:schemeClr>
          </a:solidFill>
        </p:spPr>
        <p:txBody>
          <a:bodyPr wrap="square">
            <a:spAutoFit/>
          </a:bodyPr>
          <a:lstStyle/>
          <a:p>
            <a:r>
              <a:rPr lang="en-GB" sz="2000" b="1" kern="0" dirty="0" err="1">
                <a:solidFill>
                  <a:schemeClr val="accent2"/>
                </a:solidFill>
                <a:ea typeface="Century Gothic"/>
                <a:cs typeface="Century Gothic"/>
                <a:sym typeface="Century Gothic"/>
              </a:rPr>
              <a:t>Caminamos</a:t>
            </a:r>
            <a:endParaRPr lang="en-US" sz="2000" b="1" dirty="0">
              <a:solidFill>
                <a:schemeClr val="accent2"/>
              </a:solidFill>
            </a:endParaRPr>
          </a:p>
        </p:txBody>
      </p:sp>
      <p:sp>
        <p:nvSpPr>
          <p:cNvPr id="21" name="Rectangle 20">
            <a:extLst>
              <a:ext uri="{FF2B5EF4-FFF2-40B4-BE49-F238E27FC236}">
                <a16:creationId xmlns:a16="http://schemas.microsoft.com/office/drawing/2014/main" id="{85533C27-FA9B-F643-B3FB-5991F83399BC}"/>
              </a:ext>
            </a:extLst>
          </p:cNvPr>
          <p:cNvSpPr/>
          <p:nvPr/>
        </p:nvSpPr>
        <p:spPr>
          <a:xfrm>
            <a:off x="140700" y="3390535"/>
            <a:ext cx="2945038" cy="400110"/>
          </a:xfrm>
          <a:prstGeom prst="rect">
            <a:avLst/>
          </a:prstGeom>
          <a:solidFill>
            <a:schemeClr val="accent4">
              <a:lumMod val="20000"/>
              <a:lumOff val="80000"/>
            </a:schemeClr>
          </a:solidFill>
        </p:spPr>
        <p:txBody>
          <a:bodyPr wrap="square">
            <a:spAutoFit/>
          </a:bodyPr>
          <a:lstStyle/>
          <a:p>
            <a:r>
              <a:rPr lang="en-GB" sz="2000" b="1" kern="0" dirty="0" err="1">
                <a:solidFill>
                  <a:schemeClr val="accent2"/>
                </a:solidFill>
                <a:ea typeface="Century Gothic"/>
                <a:cs typeface="Century Gothic"/>
                <a:sym typeface="Century Gothic"/>
              </a:rPr>
              <a:t>Llevé</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todas</a:t>
            </a:r>
            <a:r>
              <a:rPr lang="en-GB" sz="2000" b="1" kern="0" dirty="0">
                <a:solidFill>
                  <a:schemeClr val="accent2"/>
                </a:solidFill>
                <a:ea typeface="Century Gothic"/>
                <a:cs typeface="Century Gothic"/>
                <a:sym typeface="Century Gothic"/>
              </a:rPr>
              <a:t> mis </a:t>
            </a:r>
            <a:r>
              <a:rPr lang="en-GB" sz="2000" b="1" kern="0" dirty="0" err="1">
                <a:solidFill>
                  <a:schemeClr val="accent2"/>
                </a:solidFill>
                <a:ea typeface="Century Gothic"/>
                <a:cs typeface="Century Gothic"/>
                <a:sym typeface="Century Gothic"/>
              </a:rPr>
              <a:t>cosas</a:t>
            </a:r>
            <a:endParaRPr lang="en-US" sz="2000" b="1" dirty="0">
              <a:solidFill>
                <a:schemeClr val="accent2"/>
              </a:solidFill>
            </a:endParaRPr>
          </a:p>
        </p:txBody>
      </p:sp>
      <p:sp>
        <p:nvSpPr>
          <p:cNvPr id="6" name="Rectangle 5">
            <a:extLst>
              <a:ext uri="{FF2B5EF4-FFF2-40B4-BE49-F238E27FC236}">
                <a16:creationId xmlns:a16="http://schemas.microsoft.com/office/drawing/2014/main" id="{D2DD61FE-A993-2845-BCA9-0E41B29CA652}"/>
              </a:ext>
            </a:extLst>
          </p:cNvPr>
          <p:cNvSpPr/>
          <p:nvPr/>
        </p:nvSpPr>
        <p:spPr>
          <a:xfrm>
            <a:off x="68565" y="4128767"/>
            <a:ext cx="3017173" cy="400110"/>
          </a:xfrm>
          <a:prstGeom prst="rect">
            <a:avLst/>
          </a:prstGeom>
          <a:solidFill>
            <a:schemeClr val="accent4">
              <a:lumMod val="20000"/>
              <a:lumOff val="80000"/>
            </a:schemeClr>
          </a:solidFill>
        </p:spPr>
        <p:txBody>
          <a:bodyPr wrap="none">
            <a:spAutoFit/>
          </a:bodyPr>
          <a:lstStyle/>
          <a:p>
            <a:r>
              <a:rPr lang="en-GB" sz="2000" b="1" kern="0" dirty="0" err="1">
                <a:solidFill>
                  <a:schemeClr val="accent2"/>
                </a:solidFill>
                <a:ea typeface="Century Gothic"/>
                <a:cs typeface="Century Gothic"/>
                <a:sym typeface="Century Gothic"/>
              </a:rPr>
              <a:t>encontramos</a:t>
            </a:r>
            <a:r>
              <a:rPr lang="en-GB" sz="2000" b="1" kern="0" dirty="0">
                <a:solidFill>
                  <a:schemeClr val="accent2"/>
                </a:solidFill>
                <a:ea typeface="Century Gothic"/>
                <a:cs typeface="Century Gothic"/>
                <a:sym typeface="Century Gothic"/>
              </a:rPr>
              <a:t> </a:t>
            </a:r>
            <a:r>
              <a:rPr lang="en-GB" sz="2000" b="1" kern="0">
                <a:solidFill>
                  <a:schemeClr val="accent2"/>
                </a:solidFill>
                <a:ea typeface="Century Gothic"/>
                <a:cs typeface="Century Gothic"/>
                <a:sym typeface="Century Gothic"/>
              </a:rPr>
              <a:t>un hostal</a:t>
            </a:r>
            <a:endParaRPr lang="en-US" sz="2000" b="1" dirty="0">
              <a:solidFill>
                <a:schemeClr val="accent2"/>
              </a:solidFill>
            </a:endParaRPr>
          </a:p>
        </p:txBody>
      </p:sp>
      <p:sp>
        <p:nvSpPr>
          <p:cNvPr id="7" name="Rectangle 6">
            <a:extLst>
              <a:ext uri="{FF2B5EF4-FFF2-40B4-BE49-F238E27FC236}">
                <a16:creationId xmlns:a16="http://schemas.microsoft.com/office/drawing/2014/main" id="{AC2DF9A3-1F81-564F-AA35-28976080AD02}"/>
              </a:ext>
            </a:extLst>
          </p:cNvPr>
          <p:cNvSpPr/>
          <p:nvPr/>
        </p:nvSpPr>
        <p:spPr>
          <a:xfrm>
            <a:off x="3324578" y="4462202"/>
            <a:ext cx="2470736" cy="400110"/>
          </a:xfrm>
          <a:prstGeom prst="rect">
            <a:avLst/>
          </a:prstGeom>
          <a:solidFill>
            <a:schemeClr val="accent4">
              <a:lumMod val="20000"/>
              <a:lumOff val="80000"/>
            </a:schemeClr>
          </a:solidFill>
        </p:spPr>
        <p:txBody>
          <a:bodyPr wrap="square">
            <a:spAutoFit/>
          </a:bodyPr>
          <a:lstStyle/>
          <a:p>
            <a:pPr algn="ctr"/>
            <a:r>
              <a:rPr lang="en-GB" sz="2000" b="1" kern="0" dirty="0" err="1">
                <a:solidFill>
                  <a:schemeClr val="accent2"/>
                </a:solidFill>
                <a:ea typeface="Century Gothic"/>
                <a:cs typeface="Century Gothic"/>
                <a:sym typeface="Century Gothic"/>
              </a:rPr>
              <a:t>jugué</a:t>
            </a:r>
            <a:r>
              <a:rPr lang="en-GB" sz="2000" b="1" kern="0" dirty="0">
                <a:solidFill>
                  <a:schemeClr val="accent2"/>
                </a:solidFill>
                <a:ea typeface="Century Gothic"/>
                <a:cs typeface="Century Gothic"/>
                <a:sym typeface="Century Gothic"/>
              </a:rPr>
              <a:t> al </a:t>
            </a:r>
            <a:r>
              <a:rPr lang="en-GB" sz="2000" b="1" kern="0" dirty="0" err="1">
                <a:solidFill>
                  <a:schemeClr val="accent2"/>
                </a:solidFill>
                <a:ea typeface="Century Gothic"/>
                <a:cs typeface="Century Gothic"/>
                <a:sym typeface="Century Gothic"/>
              </a:rPr>
              <a:t>fútbol</a:t>
            </a:r>
            <a:r>
              <a:rPr lang="en-GB" sz="2000" b="1" kern="0" dirty="0">
                <a:solidFill>
                  <a:schemeClr val="accent2"/>
                </a:solidFill>
                <a:ea typeface="Century Gothic"/>
                <a:cs typeface="Century Gothic"/>
                <a:sym typeface="Century Gothic"/>
              </a:rPr>
              <a:t>        </a:t>
            </a:r>
            <a:endParaRPr lang="en-US" sz="2000" b="1" dirty="0">
              <a:solidFill>
                <a:schemeClr val="accent2"/>
              </a:solidFill>
            </a:endParaRPr>
          </a:p>
        </p:txBody>
      </p:sp>
      <p:sp>
        <p:nvSpPr>
          <p:cNvPr id="8" name="Rectangle 7">
            <a:extLst>
              <a:ext uri="{FF2B5EF4-FFF2-40B4-BE49-F238E27FC236}">
                <a16:creationId xmlns:a16="http://schemas.microsoft.com/office/drawing/2014/main" id="{1776ACB5-2DA0-B844-B9CD-B398C2934900}"/>
              </a:ext>
            </a:extLst>
          </p:cNvPr>
          <p:cNvSpPr/>
          <p:nvPr/>
        </p:nvSpPr>
        <p:spPr>
          <a:xfrm>
            <a:off x="7853292" y="5177740"/>
            <a:ext cx="1947975"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 Llegué al</a:t>
            </a:r>
            <a:endParaRPr lang="en-US" sz="2000" b="1" dirty="0">
              <a:solidFill>
                <a:schemeClr val="accent2"/>
              </a:solidFill>
            </a:endParaRPr>
          </a:p>
        </p:txBody>
      </p:sp>
      <p:sp>
        <p:nvSpPr>
          <p:cNvPr id="22" name="Rectangle 21">
            <a:extLst>
              <a:ext uri="{FF2B5EF4-FFF2-40B4-BE49-F238E27FC236}">
                <a16:creationId xmlns:a16="http://schemas.microsoft.com/office/drawing/2014/main" id="{41058615-7033-C344-AF24-9548BD89D3FE}"/>
              </a:ext>
            </a:extLst>
          </p:cNvPr>
          <p:cNvSpPr/>
          <p:nvPr/>
        </p:nvSpPr>
        <p:spPr>
          <a:xfrm>
            <a:off x="7452547" y="3760239"/>
            <a:ext cx="1775273"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saqué fotos</a:t>
            </a:r>
            <a:endParaRPr lang="en-US" sz="2000" b="1" dirty="0">
              <a:solidFill>
                <a:schemeClr val="accent2"/>
              </a:solidFill>
            </a:endParaRPr>
          </a:p>
        </p:txBody>
      </p:sp>
      <p:sp>
        <p:nvSpPr>
          <p:cNvPr id="23" name="Rectangle 22">
            <a:extLst>
              <a:ext uri="{FF2B5EF4-FFF2-40B4-BE49-F238E27FC236}">
                <a16:creationId xmlns:a16="http://schemas.microsoft.com/office/drawing/2014/main" id="{760E8C19-88A4-E449-981D-33D9B965DFD6}"/>
              </a:ext>
            </a:extLst>
          </p:cNvPr>
          <p:cNvSpPr/>
          <p:nvPr/>
        </p:nvSpPr>
        <p:spPr>
          <a:xfrm>
            <a:off x="5546694" y="5574853"/>
            <a:ext cx="3627120"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eché de menos a la familia </a:t>
            </a:r>
            <a:endParaRPr lang="en-US" sz="2000" b="1" dirty="0">
              <a:solidFill>
                <a:schemeClr val="accent2"/>
              </a:solidFill>
            </a:endParaRPr>
          </a:p>
        </p:txBody>
      </p:sp>
      <p:sp>
        <p:nvSpPr>
          <p:cNvPr id="27" name="Rectangle 26">
            <a:extLst>
              <a:ext uri="{FF2B5EF4-FFF2-40B4-BE49-F238E27FC236}">
                <a16:creationId xmlns:a16="http://schemas.microsoft.com/office/drawing/2014/main" id="{760E8C19-88A4-E449-981D-33D9B965DFD6}"/>
              </a:ext>
            </a:extLst>
          </p:cNvPr>
          <p:cNvSpPr/>
          <p:nvPr/>
        </p:nvSpPr>
        <p:spPr>
          <a:xfrm>
            <a:off x="4401928" y="5949313"/>
            <a:ext cx="2608471"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logré terminar</a:t>
            </a:r>
            <a:endParaRPr lang="en-US" sz="2000" b="1" dirty="0">
              <a:solidFill>
                <a:schemeClr val="accent2"/>
              </a:solidFill>
            </a:endParaRPr>
          </a:p>
        </p:txBody>
      </p:sp>
      <p:sp>
        <p:nvSpPr>
          <p:cNvPr id="28" name="Rectangle 27">
            <a:extLst>
              <a:ext uri="{FF2B5EF4-FFF2-40B4-BE49-F238E27FC236}">
                <a16:creationId xmlns:a16="http://schemas.microsoft.com/office/drawing/2014/main" id="{1776ACB5-2DA0-B844-B9CD-B398C2934900}"/>
              </a:ext>
            </a:extLst>
          </p:cNvPr>
          <p:cNvSpPr/>
          <p:nvPr/>
        </p:nvSpPr>
        <p:spPr>
          <a:xfrm>
            <a:off x="96358" y="5574853"/>
            <a:ext cx="2077879"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 próximo hostal</a:t>
            </a:r>
            <a:endParaRPr lang="en-US" sz="2000" b="1" dirty="0">
              <a:solidFill>
                <a:schemeClr val="accent2"/>
              </a:solidFill>
            </a:endParaRPr>
          </a:p>
        </p:txBody>
      </p:sp>
      <p:sp>
        <p:nvSpPr>
          <p:cNvPr id="26" name="TextBox 25">
            <a:extLst>
              <a:ext uri="{FF2B5EF4-FFF2-40B4-BE49-F238E27FC236}">
                <a16:creationId xmlns:a16="http://schemas.microsoft.com/office/drawing/2014/main" id="{B88BB0A6-987C-4F97-BC47-8DF936393772}"/>
              </a:ext>
            </a:extLst>
          </p:cNvPr>
          <p:cNvSpPr txBox="1"/>
          <p:nvPr/>
        </p:nvSpPr>
        <p:spPr>
          <a:xfrm>
            <a:off x="6522661" y="31338"/>
            <a:ext cx="4405205" cy="1200329"/>
          </a:xfrm>
          <a:prstGeom prst="rect">
            <a:avLst/>
          </a:prstGeom>
          <a:noFill/>
        </p:spPr>
        <p:txBody>
          <a:bodyPr wrap="square" rtlCol="0">
            <a:spAutoFit/>
          </a:bodyPr>
          <a:lstStyle/>
          <a:p>
            <a:r>
              <a:rPr lang="en-US" dirty="0">
                <a:solidFill>
                  <a:schemeClr val="accent5">
                    <a:lumMod val="50000"/>
                  </a:schemeClr>
                </a:solidFill>
              </a:rPr>
              <a:t>*</a:t>
            </a:r>
            <a:r>
              <a:rPr lang="en-US" dirty="0" err="1">
                <a:solidFill>
                  <a:schemeClr val="accent5">
                    <a:lumMod val="50000"/>
                  </a:schemeClr>
                </a:solidFill>
              </a:rPr>
              <a:t>recaudar</a:t>
            </a:r>
            <a:r>
              <a:rPr lang="en-US" dirty="0">
                <a:solidFill>
                  <a:schemeClr val="accent5">
                    <a:lumMod val="50000"/>
                  </a:schemeClr>
                </a:solidFill>
              </a:rPr>
              <a:t> = to raise</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enseguida</a:t>
            </a:r>
            <a:r>
              <a:rPr lang="en-US" dirty="0">
                <a:solidFill>
                  <a:schemeClr val="accent5">
                    <a:lumMod val="50000"/>
                  </a:schemeClr>
                </a:solidFill>
              </a:rPr>
              <a:t> = straight away</a:t>
            </a:r>
          </a:p>
          <a:p>
            <a:r>
              <a:rPr lang="en-US" dirty="0">
                <a:solidFill>
                  <a:schemeClr val="accent5">
                    <a:lumMod val="50000"/>
                  </a:schemeClr>
                </a:solidFill>
              </a:rPr>
              <a:t>*el </a:t>
            </a:r>
            <a:r>
              <a:rPr lang="en-US" dirty="0" err="1">
                <a:solidFill>
                  <a:schemeClr val="accent5">
                    <a:lumMod val="50000"/>
                  </a:schemeClr>
                </a:solidFill>
              </a:rPr>
              <a:t>hostal</a:t>
            </a:r>
            <a:r>
              <a:rPr lang="en-US" dirty="0">
                <a:solidFill>
                  <a:schemeClr val="accent5">
                    <a:lumMod val="50000"/>
                  </a:schemeClr>
                </a:solidFill>
              </a:rPr>
              <a:t> = hostel</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sencillo</a:t>
            </a:r>
            <a:r>
              <a:rPr lang="en-US" dirty="0">
                <a:solidFill>
                  <a:schemeClr val="accent5">
                    <a:lumMod val="50000"/>
                  </a:schemeClr>
                </a:solidFill>
              </a:rPr>
              <a:t> = simple</a:t>
            </a:r>
          </a:p>
        </p:txBody>
      </p:sp>
    </p:spTree>
    <p:extLst>
      <p:ext uri="{BB962C8B-B14F-4D97-AF65-F5344CB8AC3E}">
        <p14:creationId xmlns:p14="http://schemas.microsoft.com/office/powerpoint/2010/main" val="4428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6" grpId="0" animBg="1"/>
      <p:bldP spid="7" grpId="0" animBg="1"/>
      <p:bldP spid="8" grpId="0" animBg="1"/>
      <p:bldP spid="22" grpId="0" animBg="1"/>
      <p:bldP spid="23"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a:solidFill>
                  <a:schemeClr val="bg1"/>
                </a:solidFill>
              </a:rPr>
              <a:t>Un evento para recaudar dinero para</a:t>
            </a:r>
            <a:br>
              <a:rPr lang="en-GB" sz="2400" b="1">
                <a:solidFill>
                  <a:schemeClr val="bg1"/>
                </a:solidFill>
              </a:rPr>
            </a:br>
            <a:r>
              <a:rPr lang="en-GB" sz="2400" b="1" i="1">
                <a:solidFill>
                  <a:schemeClr val="bg1"/>
                </a:solidFill>
              </a:rPr>
              <a:t>Médicos sin Fronteras</a:t>
            </a:r>
            <a:br>
              <a:rPr lang="en-GB" sz="2400"/>
            </a:br>
            <a:endParaRPr lang="en-GB" sz="2400"/>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Google Shape;823;p29">
            <a:extLst>
              <a:ext uri="{FF2B5EF4-FFF2-40B4-BE49-F238E27FC236}">
                <a16:creationId xmlns:a16="http://schemas.microsoft.com/office/drawing/2014/main" id="{A42BC528-AE6E-0749-8E82-37411E1CD956}"/>
              </a:ext>
            </a:extLst>
          </p:cNvPr>
          <p:cNvSpPr/>
          <p:nvPr/>
        </p:nvSpPr>
        <p:spPr>
          <a:xfrm>
            <a:off x="247162" y="1163990"/>
            <a:ext cx="10515600" cy="5159255"/>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nSpc>
                <a:spcPct val="120000"/>
              </a:lnSpc>
              <a:buClr>
                <a:srgbClr val="000000"/>
              </a:buClr>
              <a:defRPr/>
            </a:pPr>
            <a:r>
              <a:rPr lang="es-ES" sz="2000" kern="0" dirty="0">
                <a:solidFill>
                  <a:srgbClr val="002060"/>
                </a:solidFill>
                <a:ea typeface="Century Gothic"/>
                <a:cs typeface="Century Gothic"/>
                <a:sym typeface="Century Gothic"/>
              </a:rPr>
              <a:t>En febrero mi tío me invitó a hacer el Camino de Santiago para recaudar dinero para Médicos sin Fronteras</a:t>
            </a:r>
            <a:r>
              <a:rPr lang="es-ES" sz="2000" i="1" kern="0" dirty="0">
                <a:solidFill>
                  <a:srgbClr val="002060"/>
                </a:solidFill>
                <a:ea typeface="Century Gothic"/>
                <a:cs typeface="Century Gothic"/>
                <a:sym typeface="Century Gothic"/>
              </a:rPr>
              <a:t>. </a:t>
            </a:r>
            <a:r>
              <a:rPr lang="es-ES" sz="2000" kern="0" dirty="0">
                <a:solidFill>
                  <a:srgbClr val="002060"/>
                </a:solidFill>
                <a:ea typeface="Century Gothic"/>
                <a:cs typeface="Century Gothic"/>
                <a:sym typeface="Century Gothic"/>
              </a:rPr>
              <a:t>Esta organización benéfica trabaja en países pobres o lugares donde hay una crisis humana.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Acepté</a:t>
            </a:r>
            <a:r>
              <a:rPr lang="es-ES" sz="2000" kern="0" dirty="0">
                <a:solidFill>
                  <a:srgbClr val="002060"/>
                </a:solidFill>
                <a:ea typeface="Century Gothic"/>
                <a:cs typeface="Century Gothic"/>
                <a:sym typeface="Century Gothic"/>
              </a:rPr>
              <a:t> enseguida! </a:t>
            </a:r>
          </a:p>
          <a:p>
            <a:pPr lvl="0">
              <a:lnSpc>
                <a:spcPct val="120000"/>
              </a:lnSpc>
              <a:buClr>
                <a:srgbClr val="000000"/>
              </a:buClr>
              <a:defRPr/>
            </a:pPr>
            <a:r>
              <a:rPr lang="es-ES" sz="2000" kern="0" dirty="0">
                <a:solidFill>
                  <a:srgbClr val="002060"/>
                </a:solidFill>
                <a:ea typeface="Century Gothic"/>
                <a:cs typeface="Century Gothic"/>
                <a:sym typeface="Century Gothic"/>
              </a:rPr>
              <a:t>Pasamos dos semanas especiales. ¡Qué aventura!</a:t>
            </a:r>
          </a:p>
          <a:p>
            <a:pPr lvl="0">
              <a:lnSpc>
                <a:spcPct val="120000"/>
              </a:lnSpc>
              <a:buClr>
                <a:srgbClr val="000000"/>
              </a:buClr>
              <a:defRPr/>
            </a:pPr>
            <a:r>
              <a:rPr lang="es-ES" sz="2000" kern="0">
                <a:solidFill>
                  <a:srgbClr val="002060"/>
                </a:solidFill>
                <a:ea typeface="Century Gothic"/>
                <a:cs typeface="Century Gothic"/>
                <a:sym typeface="Century Gothic"/>
              </a:rPr>
              <a:t> </a:t>
            </a:r>
            <a:r>
              <a:rPr lang="es-ES" sz="2000" b="1" kern="0">
                <a:solidFill>
                  <a:srgbClr val="002060"/>
                </a:solidFill>
                <a:ea typeface="Century Gothic"/>
                <a:cs typeface="Century Gothic"/>
                <a:sym typeface="Century Gothic"/>
              </a:rPr>
              <a:t>__[</a:t>
            </a:r>
            <a:r>
              <a:rPr lang="es-ES" sz="2000" b="1" kern="0" dirty="0" err="1">
                <a:solidFill>
                  <a:srgbClr val="002060"/>
                </a:solidFill>
                <a:ea typeface="Century Gothic"/>
                <a:cs typeface="Century Gothic"/>
                <a:sym typeface="Century Gothic"/>
              </a:rPr>
              <a:t>We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walked</a:t>
            </a:r>
            <a:r>
              <a:rPr lang="es-ES" sz="2000" b="1" kern="0" dirty="0">
                <a:solidFill>
                  <a:srgbClr val="002060"/>
                </a:solidFill>
                <a:ea typeface="Century Gothic"/>
                <a:cs typeface="Century Gothic"/>
                <a:sym typeface="Century Gothic"/>
              </a:rPr>
              <a:t> </a:t>
            </a:r>
            <a:r>
              <a:rPr lang="es-ES" sz="2000" b="1" kern="0">
                <a:solidFill>
                  <a:srgbClr val="002060"/>
                </a:solidFill>
                <a:ea typeface="Century Gothic"/>
                <a:cs typeface="Century Gothic"/>
                <a:sym typeface="Century Gothic"/>
              </a:rPr>
              <a:t>100km through/across </a:t>
            </a:r>
            <a:r>
              <a:rPr lang="es-ES" sz="2000" b="1" kern="0" dirty="0">
                <a:solidFill>
                  <a:srgbClr val="002060"/>
                </a:solidFill>
                <a:ea typeface="Century Gothic"/>
                <a:cs typeface="Century Gothic"/>
                <a:sym typeface="Century Gothic"/>
              </a:rPr>
              <a:t>Asturias </a:t>
            </a:r>
            <a:r>
              <a:rPr lang="es-ES" sz="2000" b="1" kern="0">
                <a:solidFill>
                  <a:srgbClr val="002060"/>
                </a:solidFill>
                <a:ea typeface="Century Gothic"/>
                <a:cs typeface="Century Gothic"/>
                <a:sym typeface="Century Gothic"/>
              </a:rPr>
              <a:t>and Galícia]__</a:t>
            </a:r>
            <a:r>
              <a:rPr lang="es-ES" sz="2000" kern="0">
                <a:solidFill>
                  <a:srgbClr val="002060"/>
                </a:solidFill>
                <a:ea typeface="Century Gothic"/>
                <a:cs typeface="Century Gothic"/>
                <a:sym typeface="Century Gothic"/>
              </a:rPr>
              <a:t> </a:t>
            </a:r>
          </a:p>
          <a:p>
            <a:pPr lvl="0">
              <a:lnSpc>
                <a:spcPct val="120000"/>
              </a:lnSpc>
              <a:buClr>
                <a:srgbClr val="000000"/>
              </a:buClr>
              <a:defRPr/>
            </a:pPr>
            <a:r>
              <a:rPr lang="es-ES" sz="2000" kern="0">
                <a:solidFill>
                  <a:srgbClr val="002060"/>
                </a:solidFill>
                <a:ea typeface="Century Gothic"/>
                <a:cs typeface="Century Gothic"/>
                <a:sym typeface="Century Gothic"/>
              </a:rPr>
              <a:t>hasta Santiago </a:t>
            </a:r>
            <a:r>
              <a:rPr lang="es-ES" sz="2000" kern="0" dirty="0">
                <a:solidFill>
                  <a:srgbClr val="002060"/>
                </a:solidFill>
                <a:ea typeface="Century Gothic"/>
                <a:cs typeface="Century Gothic"/>
                <a:sym typeface="Century Gothic"/>
              </a:rPr>
              <a:t>de Compostela. </a:t>
            </a:r>
            <a:r>
              <a:rPr lang="es-ES" sz="2000" b="1" kern="0" dirty="0">
                <a:solidFill>
                  <a:srgbClr val="002060"/>
                </a:solidFill>
                <a:ea typeface="Century Gothic"/>
                <a:cs typeface="Century Gothic"/>
                <a:sym typeface="Century Gothic"/>
              </a:rPr>
              <a:t>_[I </a:t>
            </a:r>
            <a:r>
              <a:rPr lang="es-ES" sz="2000" b="1" kern="0" dirty="0" err="1">
                <a:solidFill>
                  <a:srgbClr val="002060"/>
                </a:solidFill>
                <a:ea typeface="Century Gothic"/>
                <a:cs typeface="Century Gothic"/>
                <a:sym typeface="Century Gothic"/>
              </a:rPr>
              <a:t>carried</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all</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my</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things</a:t>
            </a:r>
            <a:r>
              <a:rPr lang="es-ES" sz="2000" b="1" kern="0" dirty="0">
                <a:solidFill>
                  <a:srgbClr val="002060"/>
                </a:solidFill>
                <a:ea typeface="Century Gothic"/>
                <a:cs typeface="Century Gothic"/>
                <a:sym typeface="Century Gothic"/>
              </a:rPr>
              <a:t> in a </a:t>
            </a:r>
            <a:r>
              <a:rPr lang="es-ES" sz="2000" b="1" kern="0" dirty="0" err="1">
                <a:solidFill>
                  <a:srgbClr val="002060"/>
                </a:solidFill>
                <a:ea typeface="Century Gothic"/>
                <a:cs typeface="Century Gothic"/>
                <a:sym typeface="Century Gothic"/>
              </a:rPr>
              <a:t>big</a:t>
            </a:r>
            <a:r>
              <a:rPr lang="es-ES" sz="2000" b="1" kern="0" dirty="0">
                <a:solidFill>
                  <a:srgbClr val="002060"/>
                </a:solidFill>
                <a:ea typeface="Century Gothic"/>
                <a:cs typeface="Century Gothic"/>
                <a:sym typeface="Century Gothic"/>
              </a:rPr>
              <a:t> bag</a:t>
            </a:r>
            <a:r>
              <a:rPr lang="es-ES" sz="2000" b="1" kern="0">
                <a:solidFill>
                  <a:srgbClr val="002060"/>
                </a:solidFill>
                <a:ea typeface="Century Gothic"/>
                <a:cs typeface="Century Gothic"/>
                <a:sym typeface="Century Gothic"/>
              </a:rPr>
              <a:t>]_</a:t>
            </a:r>
            <a:r>
              <a:rPr lang="es-ES" sz="2000" kern="0">
                <a:solidFill>
                  <a:srgbClr val="002060"/>
                </a:solidFill>
                <a:ea typeface="Century Gothic"/>
                <a:cs typeface="Century Gothic"/>
                <a:sym typeface="Century Gothic"/>
              </a:rPr>
              <a:t>.                     </a:t>
            </a:r>
          </a:p>
          <a:p>
            <a:pPr lvl="0">
              <a:lnSpc>
                <a:spcPct val="120000"/>
              </a:lnSpc>
              <a:buClr>
                <a:srgbClr val="000000"/>
              </a:buClr>
              <a:defRPr/>
            </a:pPr>
            <a:r>
              <a:rPr lang="es-ES" sz="2000" kern="0">
                <a:solidFill>
                  <a:srgbClr val="002060"/>
                </a:solidFill>
                <a:ea typeface="Century Gothic"/>
                <a:cs typeface="Century Gothic"/>
                <a:sym typeface="Century Gothic"/>
              </a:rPr>
              <a:t>Me </a:t>
            </a:r>
            <a:r>
              <a:rPr lang="es-ES" sz="2000" kern="0" dirty="0">
                <a:solidFill>
                  <a:srgbClr val="002060"/>
                </a:solidFill>
                <a:ea typeface="Century Gothic"/>
                <a:cs typeface="Century Gothic"/>
                <a:sym typeface="Century Gothic"/>
              </a:rPr>
              <a:t>acuerdo que un día caminamos veinte kilómetros a un pueblo precioso.  </a:t>
            </a:r>
          </a:p>
          <a:p>
            <a:pPr lvl="0">
              <a:lnSpc>
                <a:spcPct val="120000"/>
              </a:lnSpc>
              <a:buClr>
                <a:srgbClr val="000000"/>
              </a:buClr>
              <a:defRPr/>
            </a:pPr>
            <a:r>
              <a:rPr lang="es-ES" sz="2000" b="1" kern="0" dirty="0">
                <a:solidFill>
                  <a:srgbClr val="002060"/>
                </a:solidFill>
                <a:ea typeface="Century Gothic"/>
                <a:cs typeface="Century Gothic"/>
                <a:sym typeface="Century Gothic"/>
              </a:rPr>
              <a:t>__[</a:t>
            </a:r>
            <a:r>
              <a:rPr lang="es-ES" sz="2000" b="1" kern="0" dirty="0" err="1">
                <a:solidFill>
                  <a:srgbClr val="002060"/>
                </a:solidFill>
                <a:ea typeface="Century Gothic"/>
                <a:cs typeface="Century Gothic"/>
                <a:sym typeface="Century Gothic"/>
              </a:rPr>
              <a:t>There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we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found</a:t>
            </a:r>
            <a:r>
              <a:rPr lang="es-ES" sz="2000" b="1" kern="0" dirty="0">
                <a:solidFill>
                  <a:srgbClr val="002060"/>
                </a:solidFill>
                <a:ea typeface="Century Gothic"/>
                <a:cs typeface="Century Gothic"/>
                <a:sym typeface="Century Gothic"/>
              </a:rPr>
              <a:t> a </a:t>
            </a:r>
            <a:r>
              <a:rPr lang="es-ES" sz="2000" b="1" kern="0" dirty="0" err="1">
                <a:solidFill>
                  <a:srgbClr val="002060"/>
                </a:solidFill>
                <a:ea typeface="Century Gothic"/>
                <a:cs typeface="Century Gothic"/>
                <a:sym typeface="Century Gothic"/>
              </a:rPr>
              <a:t>very</a:t>
            </a:r>
            <a:r>
              <a:rPr lang="es-ES" sz="2000" b="1" kern="0" dirty="0">
                <a:solidFill>
                  <a:srgbClr val="002060"/>
                </a:solidFill>
                <a:ea typeface="Century Gothic"/>
                <a:cs typeface="Century Gothic"/>
                <a:sym typeface="Century Gothic"/>
              </a:rPr>
              <a:t> simple hostal to </a:t>
            </a:r>
            <a:r>
              <a:rPr lang="es-ES" sz="2000" b="1" kern="0" dirty="0" err="1">
                <a:solidFill>
                  <a:srgbClr val="002060"/>
                </a:solidFill>
                <a:ea typeface="Century Gothic"/>
                <a:cs typeface="Century Gothic"/>
                <a:sym typeface="Century Gothic"/>
              </a:rPr>
              <a:t>spend</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the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night</a:t>
            </a:r>
            <a:r>
              <a:rPr lang="es-ES" sz="2000" b="1" kern="0">
                <a:solidFill>
                  <a:srgbClr val="002060"/>
                </a:solidFill>
                <a:ea typeface="Century Gothic"/>
                <a:cs typeface="Century Gothic"/>
                <a:sym typeface="Century Gothic"/>
              </a:rPr>
              <a:t>]_</a:t>
            </a:r>
            <a:r>
              <a:rPr lang="es-ES" sz="2000" kern="0">
                <a:solidFill>
                  <a:srgbClr val="002060"/>
                </a:solidFill>
                <a:ea typeface="Century Gothic"/>
                <a:cs typeface="Century Gothic"/>
                <a:sym typeface="Century Gothic"/>
              </a:rPr>
              <a:t>.      </a:t>
            </a:r>
          </a:p>
          <a:p>
            <a:pPr lvl="0">
              <a:lnSpc>
                <a:spcPct val="120000"/>
              </a:lnSpc>
              <a:buClr>
                <a:srgbClr val="000000"/>
              </a:buClr>
              <a:defRPr/>
            </a:pPr>
            <a:r>
              <a:rPr lang="es-ES" sz="2000" b="1" kern="0">
                <a:solidFill>
                  <a:srgbClr val="002060"/>
                </a:solidFill>
                <a:ea typeface="Century Gothic"/>
                <a:cs typeface="Century Gothic"/>
                <a:sym typeface="Century Gothic"/>
              </a:rPr>
              <a:t>[We had dinner with a family from Germany]</a:t>
            </a:r>
            <a:r>
              <a:rPr lang="es-ES" sz="2000" kern="0">
                <a:solidFill>
                  <a:srgbClr val="002060"/>
                </a:solidFill>
                <a:ea typeface="Century Gothic"/>
                <a:cs typeface="Century Gothic"/>
                <a:sym typeface="Century Gothic"/>
              </a:rPr>
              <a:t>  y yo jugué al fútbol con su hijo.</a:t>
            </a:r>
            <a:endParaRPr lang="es-ES" sz="2000" kern="0" dirty="0">
              <a:solidFill>
                <a:srgbClr val="002060"/>
              </a:solidFill>
              <a:ea typeface="Century Gothic"/>
              <a:cs typeface="Century Gothic"/>
              <a:sym typeface="Century Gothic"/>
            </a:endParaRPr>
          </a:p>
          <a:p>
            <a:pPr lvl="0">
              <a:lnSpc>
                <a:spcPct val="120000"/>
              </a:lnSpc>
              <a:buClr>
                <a:srgbClr val="000000"/>
              </a:buClr>
              <a:defRPr/>
            </a:pPr>
            <a:r>
              <a:rPr lang="es-ES" sz="2000" kern="0" dirty="0">
                <a:solidFill>
                  <a:srgbClr val="002060"/>
                </a:solidFill>
                <a:ea typeface="Century Gothic"/>
                <a:cs typeface="Century Gothic"/>
                <a:sym typeface="Century Gothic"/>
              </a:rPr>
              <a:t>El día siguiente hizo mal tiempo. </a:t>
            </a:r>
            <a:r>
              <a:rPr lang="es-ES" sz="2000" kern="0" dirty="0" err="1">
                <a:solidFill>
                  <a:srgbClr val="002060"/>
                </a:solidFill>
                <a:latin typeface="Century Gothic" panose="020B0502020202020204" pitchFamily="34" charset="0"/>
                <a:ea typeface="Century Gothic"/>
                <a:cs typeface="Century Gothic"/>
                <a:sym typeface="Century Gothic"/>
              </a:rPr>
              <a:t>i</a:t>
            </a:r>
            <a:r>
              <a:rPr lang="es-ES" sz="2000" kern="0" dirty="0" err="1">
                <a:solidFill>
                  <a:srgbClr val="002060"/>
                </a:solidFill>
                <a:ea typeface="Century Gothic"/>
                <a:cs typeface="Century Gothic"/>
                <a:sym typeface="Century Gothic"/>
              </a:rPr>
              <a:t>No</a:t>
            </a:r>
            <a:r>
              <a:rPr lang="es-ES" sz="2000" kern="0" dirty="0">
                <a:solidFill>
                  <a:srgbClr val="002060"/>
                </a:solidFill>
                <a:ea typeface="Century Gothic"/>
                <a:cs typeface="Century Gothic"/>
                <a:sym typeface="Century Gothic"/>
              </a:rPr>
              <a:t> sé cómo soporté la lluvia! </a:t>
            </a:r>
            <a:endParaRPr lang="es-ES" sz="2000" b="1" kern="0" dirty="0">
              <a:solidFill>
                <a:srgbClr val="002060"/>
              </a:solidFill>
              <a:ea typeface="Century Gothic"/>
              <a:cs typeface="Century Gothic"/>
              <a:sym typeface="Century Gothic"/>
            </a:endParaRPr>
          </a:p>
          <a:p>
            <a:pPr lvl="0">
              <a:lnSpc>
                <a:spcPct val="120000"/>
              </a:lnSpc>
              <a:buClr>
                <a:srgbClr val="000000"/>
              </a:buClr>
              <a:defRPr/>
            </a:pPr>
            <a:r>
              <a:rPr lang="es-ES" sz="2000" b="1" kern="0" dirty="0">
                <a:solidFill>
                  <a:srgbClr val="002060"/>
                </a:solidFill>
                <a:ea typeface="Century Gothic"/>
                <a:cs typeface="Century Gothic"/>
                <a:sym typeface="Century Gothic"/>
              </a:rPr>
              <a:t>_[I </a:t>
            </a:r>
            <a:r>
              <a:rPr lang="es-ES" sz="2000" b="1" kern="0" dirty="0" err="1">
                <a:solidFill>
                  <a:srgbClr val="002060"/>
                </a:solidFill>
                <a:ea typeface="Century Gothic"/>
                <a:cs typeface="Century Gothic"/>
                <a:sym typeface="Century Gothic"/>
              </a:rPr>
              <a:t>arrived</a:t>
            </a:r>
            <a:r>
              <a:rPr lang="es-ES" sz="2000" b="1" kern="0" dirty="0">
                <a:solidFill>
                  <a:srgbClr val="002060"/>
                </a:solidFill>
                <a:ea typeface="Century Gothic"/>
                <a:cs typeface="Century Gothic"/>
                <a:sym typeface="Century Gothic"/>
              </a:rPr>
              <a:t> at </a:t>
            </a:r>
            <a:r>
              <a:rPr lang="es-ES" sz="2000" b="1" kern="0" dirty="0" err="1">
                <a:solidFill>
                  <a:srgbClr val="002060"/>
                </a:solidFill>
                <a:ea typeface="Century Gothic"/>
                <a:cs typeface="Century Gothic"/>
                <a:sym typeface="Century Gothic"/>
              </a:rPr>
              <a:t>the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next</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hostel</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with</a:t>
            </a:r>
            <a:r>
              <a:rPr lang="es-ES" sz="2000" b="1" kern="0" dirty="0">
                <a:solidFill>
                  <a:srgbClr val="002060"/>
                </a:solidFill>
                <a:ea typeface="Century Gothic"/>
                <a:cs typeface="Century Gothic"/>
                <a:sym typeface="Century Gothic"/>
              </a:rPr>
              <a:t> wáter in </a:t>
            </a:r>
            <a:r>
              <a:rPr lang="es-ES" sz="2000" b="1" kern="0" dirty="0" err="1">
                <a:solidFill>
                  <a:srgbClr val="002060"/>
                </a:solidFill>
                <a:ea typeface="Century Gothic"/>
                <a:cs typeface="Century Gothic"/>
                <a:sym typeface="Century Gothic"/>
              </a:rPr>
              <a:t>my</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shoes</a:t>
            </a:r>
            <a:r>
              <a:rPr lang="es-ES" sz="2000" b="1" kern="0" dirty="0">
                <a:solidFill>
                  <a:srgbClr val="002060"/>
                </a:solidFill>
                <a:ea typeface="Century Gothic"/>
                <a:cs typeface="Century Gothic"/>
                <a:sym typeface="Century Gothic"/>
              </a:rPr>
              <a:t> and I </a:t>
            </a:r>
            <a:r>
              <a:rPr lang="es-ES" sz="2000" b="1" kern="0" err="1">
                <a:solidFill>
                  <a:srgbClr val="002060"/>
                </a:solidFill>
                <a:ea typeface="Century Gothic"/>
                <a:cs typeface="Century Gothic"/>
                <a:sym typeface="Century Gothic"/>
              </a:rPr>
              <a:t>missed</a:t>
            </a:r>
            <a:r>
              <a:rPr lang="es-ES" sz="2000" b="1" kern="0">
                <a:solidFill>
                  <a:srgbClr val="002060"/>
                </a:solidFill>
                <a:ea typeface="Century Gothic"/>
                <a:cs typeface="Century Gothic"/>
                <a:sym typeface="Century Gothic"/>
              </a:rPr>
              <a:t> my </a:t>
            </a:r>
            <a:r>
              <a:rPr lang="es-ES" sz="2000" b="1" kern="0" dirty="0" err="1">
                <a:solidFill>
                  <a:srgbClr val="002060"/>
                </a:solidFill>
                <a:ea typeface="Century Gothic"/>
                <a:cs typeface="Century Gothic"/>
                <a:sym typeface="Century Gothic"/>
              </a:rPr>
              <a:t>family</a:t>
            </a:r>
            <a:r>
              <a:rPr lang="es-ES" sz="2000" b="1" kern="0" dirty="0">
                <a:solidFill>
                  <a:srgbClr val="002060"/>
                </a:solidFill>
                <a:ea typeface="Century Gothic"/>
                <a:cs typeface="Century Gothic"/>
                <a:sym typeface="Century Gothic"/>
              </a:rPr>
              <a:t>]_</a:t>
            </a:r>
            <a:r>
              <a:rPr lang="es-ES" sz="2000" kern="0" dirty="0">
                <a:solidFill>
                  <a:srgbClr val="002060"/>
                </a:solidFill>
                <a:ea typeface="Century Gothic"/>
                <a:cs typeface="Century Gothic"/>
                <a:sym typeface="Century Gothic"/>
              </a:rPr>
              <a:t>. </a:t>
            </a:r>
          </a:p>
          <a:p>
            <a:pPr lvl="0">
              <a:lnSpc>
                <a:spcPct val="120000"/>
              </a:lnSpc>
              <a:buClr>
                <a:srgbClr val="000000"/>
              </a:buClr>
              <a:defRPr/>
            </a:pPr>
            <a:r>
              <a:rPr lang="es-ES" sz="2000" kern="0" dirty="0">
                <a:solidFill>
                  <a:srgbClr val="002060"/>
                </a:solidFill>
                <a:ea typeface="Century Gothic"/>
                <a:cs typeface="Century Gothic"/>
                <a:sym typeface="Century Gothic"/>
              </a:rPr>
              <a:t>Sin embargo, </a:t>
            </a:r>
            <a:r>
              <a:rPr lang="es-ES" sz="2000" b="1" kern="0" dirty="0">
                <a:solidFill>
                  <a:srgbClr val="002060"/>
                </a:solidFill>
                <a:ea typeface="Century Gothic"/>
                <a:cs typeface="Century Gothic"/>
                <a:sym typeface="Century Gothic"/>
              </a:rPr>
              <a:t>[</a:t>
            </a:r>
            <a:r>
              <a:rPr lang="es-ES" sz="2000" b="1" kern="0" dirty="0" err="1">
                <a:solidFill>
                  <a:srgbClr val="002060"/>
                </a:solidFill>
                <a:ea typeface="Century Gothic"/>
                <a:cs typeface="Century Gothic"/>
                <a:sym typeface="Century Gothic"/>
              </a:rPr>
              <a:t>with</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the</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support</a:t>
            </a:r>
            <a:r>
              <a:rPr lang="es-ES" sz="2000" b="1" kern="0" dirty="0">
                <a:solidFill>
                  <a:srgbClr val="002060"/>
                </a:solidFill>
                <a:ea typeface="Century Gothic"/>
                <a:cs typeface="Century Gothic"/>
                <a:sym typeface="Century Gothic"/>
              </a:rPr>
              <a:t> of </a:t>
            </a:r>
            <a:r>
              <a:rPr lang="es-ES" sz="2000" b="1" kern="0" dirty="0" err="1">
                <a:solidFill>
                  <a:srgbClr val="002060"/>
                </a:solidFill>
                <a:ea typeface="Century Gothic"/>
                <a:cs typeface="Century Gothic"/>
                <a:sym typeface="Century Gothic"/>
              </a:rPr>
              <a:t>my</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uncle</a:t>
            </a:r>
            <a:r>
              <a:rPr lang="es-ES" sz="2000" b="1" kern="0" dirty="0">
                <a:solidFill>
                  <a:srgbClr val="002060"/>
                </a:solidFill>
                <a:ea typeface="Century Gothic"/>
                <a:cs typeface="Century Gothic"/>
                <a:sym typeface="Century Gothic"/>
              </a:rPr>
              <a:t>, I </a:t>
            </a:r>
            <a:r>
              <a:rPr lang="es-ES" sz="2000" b="1" kern="0" dirty="0" err="1">
                <a:solidFill>
                  <a:srgbClr val="002060"/>
                </a:solidFill>
                <a:ea typeface="Century Gothic"/>
                <a:cs typeface="Century Gothic"/>
                <a:sym typeface="Century Gothic"/>
              </a:rPr>
              <a:t>managed</a:t>
            </a:r>
            <a:r>
              <a:rPr lang="es-ES" sz="2000" b="1" kern="0" dirty="0">
                <a:solidFill>
                  <a:srgbClr val="002060"/>
                </a:solidFill>
                <a:ea typeface="Century Gothic"/>
                <a:cs typeface="Century Gothic"/>
                <a:sym typeface="Century Gothic"/>
              </a:rPr>
              <a:t> to </a:t>
            </a:r>
            <a:r>
              <a:rPr lang="es-ES" sz="2000" b="1" kern="0" dirty="0" err="1">
                <a:solidFill>
                  <a:srgbClr val="002060"/>
                </a:solidFill>
                <a:ea typeface="Century Gothic"/>
                <a:cs typeface="Century Gothic"/>
                <a:sym typeface="Century Gothic"/>
              </a:rPr>
              <a:t>finish</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two</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days</a:t>
            </a:r>
            <a:r>
              <a:rPr lang="es-ES" sz="2000" b="1" kern="0" dirty="0">
                <a:solidFill>
                  <a:srgbClr val="002060"/>
                </a:solidFill>
                <a:ea typeface="Century Gothic"/>
                <a:cs typeface="Century Gothic"/>
                <a:sym typeface="Century Gothic"/>
              </a:rPr>
              <a:t> </a:t>
            </a:r>
            <a:r>
              <a:rPr lang="es-ES" sz="2000" b="1" kern="0" dirty="0" err="1">
                <a:solidFill>
                  <a:srgbClr val="002060"/>
                </a:solidFill>
                <a:ea typeface="Century Gothic"/>
                <a:cs typeface="Century Gothic"/>
                <a:sym typeface="Century Gothic"/>
              </a:rPr>
              <a:t>after</a:t>
            </a:r>
            <a:r>
              <a:rPr lang="es-ES" sz="2000" b="1" kern="0" dirty="0">
                <a:solidFill>
                  <a:srgbClr val="002060"/>
                </a:solidFill>
                <a:ea typeface="Century Gothic"/>
                <a:cs typeface="Century Gothic"/>
                <a:sym typeface="Century Gothic"/>
              </a:rPr>
              <a:t>.]</a:t>
            </a:r>
            <a:endParaRPr lang="es-ES" sz="400" kern="0" dirty="0">
              <a:solidFill>
                <a:srgbClr val="002060"/>
              </a:solidFill>
              <a:ea typeface="Century Gothic"/>
              <a:cs typeface="Century Gothic"/>
              <a:sym typeface="Century Gothic"/>
            </a:endParaRPr>
          </a:p>
        </p:txBody>
      </p:sp>
      <p:pic>
        <p:nvPicPr>
          <p:cNvPr id="11" name="Picture 4" descr="Jakobsweg, Pilgrim, Pilgrimage, Carmno De Santiago">
            <a:extLst>
              <a:ext uri="{FF2B5EF4-FFF2-40B4-BE49-F238E27FC236}">
                <a16:creationId xmlns:a16="http://schemas.microsoft.com/office/drawing/2014/main" id="{FFA0B27A-3CEA-BC47-B678-C3909368DD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74582">
            <a:off x="10623036" y="3637926"/>
            <a:ext cx="1488438" cy="11000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maya, Hispania, Cove, Port, Sunrise">
            <a:extLst>
              <a:ext uri="{FF2B5EF4-FFF2-40B4-BE49-F238E27FC236}">
                <a16:creationId xmlns:a16="http://schemas.microsoft.com/office/drawing/2014/main" id="{18DD2FB9-FBEB-8145-9711-79E935FDF7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252241">
            <a:off x="10205747" y="620074"/>
            <a:ext cx="1738987" cy="9735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0414A9-59CE-1843-B3B8-028093411300}"/>
              </a:ext>
            </a:extLst>
          </p:cNvPr>
          <p:cNvSpPr/>
          <p:nvPr/>
        </p:nvSpPr>
        <p:spPr>
          <a:xfrm>
            <a:off x="478965" y="2996949"/>
            <a:ext cx="7629001" cy="400110"/>
          </a:xfrm>
          <a:prstGeom prst="rect">
            <a:avLst/>
          </a:prstGeom>
          <a:solidFill>
            <a:schemeClr val="accent4">
              <a:lumMod val="20000"/>
              <a:lumOff val="80000"/>
            </a:schemeClr>
          </a:solidFill>
        </p:spPr>
        <p:txBody>
          <a:bodyPr wrap="square">
            <a:spAutoFit/>
          </a:bodyPr>
          <a:lstStyle/>
          <a:p>
            <a:r>
              <a:rPr lang="en-GB" sz="2000" b="1" kern="0" dirty="0" err="1">
                <a:solidFill>
                  <a:schemeClr val="accent2"/>
                </a:solidFill>
                <a:ea typeface="Century Gothic"/>
                <a:cs typeface="Century Gothic"/>
                <a:sym typeface="Century Gothic"/>
              </a:rPr>
              <a:t>Caminamos</a:t>
            </a:r>
            <a:r>
              <a:rPr lang="en-GB" sz="2000" b="1" kern="0" dirty="0">
                <a:solidFill>
                  <a:schemeClr val="accent2"/>
                </a:solidFill>
                <a:ea typeface="Century Gothic"/>
                <a:cs typeface="Century Gothic"/>
                <a:sym typeface="Century Gothic"/>
              </a:rPr>
              <a:t> </a:t>
            </a:r>
            <a:r>
              <a:rPr lang="en-GB" sz="2000" b="1" kern="0">
                <a:solidFill>
                  <a:schemeClr val="accent2"/>
                </a:solidFill>
                <a:ea typeface="Century Gothic"/>
                <a:cs typeface="Century Gothic"/>
                <a:sym typeface="Century Gothic"/>
              </a:rPr>
              <a:t>100 kilómetros </a:t>
            </a:r>
            <a:r>
              <a:rPr lang="en-GB" sz="2000" b="1" kern="0" dirty="0">
                <a:solidFill>
                  <a:schemeClr val="accent2"/>
                </a:solidFill>
                <a:ea typeface="Century Gothic"/>
                <a:cs typeface="Century Gothic"/>
                <a:sym typeface="Century Gothic"/>
              </a:rPr>
              <a:t>a </a:t>
            </a:r>
            <a:r>
              <a:rPr lang="en-GB" sz="2000" b="1" kern="0" dirty="0" err="1">
                <a:solidFill>
                  <a:schemeClr val="accent2"/>
                </a:solidFill>
                <a:ea typeface="Century Gothic"/>
                <a:cs typeface="Century Gothic"/>
                <a:sym typeface="Century Gothic"/>
              </a:rPr>
              <a:t>través</a:t>
            </a:r>
            <a:r>
              <a:rPr lang="en-GB" sz="2000" b="1" kern="0" dirty="0">
                <a:solidFill>
                  <a:schemeClr val="accent2"/>
                </a:solidFill>
                <a:ea typeface="Century Gothic"/>
                <a:cs typeface="Century Gothic"/>
                <a:sym typeface="Century Gothic"/>
              </a:rPr>
              <a:t> de Asturias y Galicia</a:t>
            </a:r>
            <a:endParaRPr lang="en-US" sz="2000" b="1" dirty="0">
              <a:solidFill>
                <a:schemeClr val="accent2"/>
              </a:solidFill>
            </a:endParaRPr>
          </a:p>
        </p:txBody>
      </p:sp>
      <p:sp>
        <p:nvSpPr>
          <p:cNvPr id="21" name="Rectangle 20">
            <a:extLst>
              <a:ext uri="{FF2B5EF4-FFF2-40B4-BE49-F238E27FC236}">
                <a16:creationId xmlns:a16="http://schemas.microsoft.com/office/drawing/2014/main" id="{85533C27-FA9B-F643-B3FB-5991F83399BC}"/>
              </a:ext>
            </a:extLst>
          </p:cNvPr>
          <p:cNvSpPr/>
          <p:nvPr/>
        </p:nvSpPr>
        <p:spPr>
          <a:xfrm>
            <a:off x="4542803" y="3333054"/>
            <a:ext cx="6156827" cy="400110"/>
          </a:xfrm>
          <a:prstGeom prst="rect">
            <a:avLst/>
          </a:prstGeom>
          <a:solidFill>
            <a:schemeClr val="accent4">
              <a:lumMod val="20000"/>
              <a:lumOff val="80000"/>
            </a:schemeClr>
          </a:solidFill>
        </p:spPr>
        <p:txBody>
          <a:bodyPr wrap="square">
            <a:spAutoFit/>
          </a:bodyPr>
          <a:lstStyle/>
          <a:p>
            <a:r>
              <a:rPr lang="en-GB" sz="2000" b="1" kern="0" dirty="0">
                <a:solidFill>
                  <a:schemeClr val="accent2"/>
                </a:solidFill>
                <a:ea typeface="Century Gothic"/>
                <a:cs typeface="Century Gothic"/>
                <a:sym typeface="Century Gothic"/>
              </a:rPr>
              <a:t>(</a:t>
            </a:r>
            <a:r>
              <a:rPr lang="en-GB" sz="2000" b="1" kern="0" dirty="0" err="1">
                <a:solidFill>
                  <a:schemeClr val="accent2"/>
                </a:solidFill>
                <a:ea typeface="Century Gothic"/>
                <a:cs typeface="Century Gothic"/>
                <a:sym typeface="Century Gothic"/>
              </a:rPr>
              <a:t>Yo</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llevé</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todas</a:t>
            </a:r>
            <a:r>
              <a:rPr lang="en-GB" sz="2000" b="1" kern="0" dirty="0">
                <a:solidFill>
                  <a:schemeClr val="accent2"/>
                </a:solidFill>
                <a:ea typeface="Century Gothic"/>
                <a:cs typeface="Century Gothic"/>
                <a:sym typeface="Century Gothic"/>
              </a:rPr>
              <a:t> mis </a:t>
            </a:r>
            <a:r>
              <a:rPr lang="en-GB" sz="2000" b="1" kern="0" dirty="0" err="1">
                <a:solidFill>
                  <a:schemeClr val="accent2"/>
                </a:solidFill>
                <a:ea typeface="Century Gothic"/>
                <a:cs typeface="Century Gothic"/>
                <a:sym typeface="Century Gothic"/>
              </a:rPr>
              <a:t>cosas</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en</a:t>
            </a:r>
            <a:r>
              <a:rPr lang="en-GB" sz="2000" b="1" kern="0" dirty="0">
                <a:solidFill>
                  <a:schemeClr val="accent2"/>
                </a:solidFill>
                <a:ea typeface="Century Gothic"/>
                <a:cs typeface="Century Gothic"/>
                <a:sym typeface="Century Gothic"/>
              </a:rPr>
              <a:t> una </a:t>
            </a:r>
            <a:r>
              <a:rPr lang="en-GB" sz="2000" b="1" kern="0" err="1">
                <a:solidFill>
                  <a:schemeClr val="accent2"/>
                </a:solidFill>
                <a:ea typeface="Century Gothic"/>
                <a:cs typeface="Century Gothic"/>
                <a:sym typeface="Century Gothic"/>
              </a:rPr>
              <a:t>bolsa</a:t>
            </a:r>
            <a:r>
              <a:rPr lang="en-GB" sz="2000" b="1" kern="0">
                <a:solidFill>
                  <a:schemeClr val="accent2"/>
                </a:solidFill>
                <a:ea typeface="Century Gothic"/>
                <a:cs typeface="Century Gothic"/>
                <a:sym typeface="Century Gothic"/>
              </a:rPr>
              <a:t> grande. </a:t>
            </a:r>
            <a:endParaRPr lang="en-US" sz="2000" b="1" dirty="0">
              <a:solidFill>
                <a:schemeClr val="accent2"/>
              </a:solidFill>
            </a:endParaRPr>
          </a:p>
        </p:txBody>
      </p:sp>
      <p:sp>
        <p:nvSpPr>
          <p:cNvPr id="6" name="Rectangle 5">
            <a:extLst>
              <a:ext uri="{FF2B5EF4-FFF2-40B4-BE49-F238E27FC236}">
                <a16:creationId xmlns:a16="http://schemas.microsoft.com/office/drawing/2014/main" id="{D2DD61FE-A993-2845-BCA9-0E41B29CA652}"/>
              </a:ext>
            </a:extLst>
          </p:cNvPr>
          <p:cNvSpPr/>
          <p:nvPr/>
        </p:nvSpPr>
        <p:spPr>
          <a:xfrm>
            <a:off x="501860" y="4095127"/>
            <a:ext cx="7849314" cy="400110"/>
          </a:xfrm>
          <a:prstGeom prst="rect">
            <a:avLst/>
          </a:prstGeom>
          <a:solidFill>
            <a:schemeClr val="accent4">
              <a:lumMod val="20000"/>
              <a:lumOff val="80000"/>
            </a:schemeClr>
          </a:solidFill>
        </p:spPr>
        <p:txBody>
          <a:bodyPr wrap="square">
            <a:spAutoFit/>
          </a:bodyPr>
          <a:lstStyle/>
          <a:p>
            <a:r>
              <a:rPr lang="en-GB" sz="2000" b="1" kern="0" dirty="0" err="1">
                <a:solidFill>
                  <a:schemeClr val="accent2"/>
                </a:solidFill>
                <a:ea typeface="Century Gothic"/>
                <a:cs typeface="Century Gothic"/>
                <a:sym typeface="Century Gothic"/>
              </a:rPr>
              <a:t>Allí</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encontramos</a:t>
            </a:r>
            <a:r>
              <a:rPr lang="en-GB" sz="2000" b="1" kern="0" dirty="0">
                <a:solidFill>
                  <a:schemeClr val="accent2"/>
                </a:solidFill>
                <a:ea typeface="Century Gothic"/>
                <a:cs typeface="Century Gothic"/>
                <a:sym typeface="Century Gothic"/>
              </a:rPr>
              <a:t> un </a:t>
            </a:r>
            <a:r>
              <a:rPr lang="en-GB" sz="2000" b="1" kern="0" dirty="0" err="1">
                <a:solidFill>
                  <a:schemeClr val="accent2"/>
                </a:solidFill>
                <a:ea typeface="Century Gothic"/>
                <a:cs typeface="Century Gothic"/>
                <a:sym typeface="Century Gothic"/>
              </a:rPr>
              <a:t>hostal</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muy</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sencillo</a:t>
            </a:r>
            <a:r>
              <a:rPr lang="en-GB" sz="2000" b="1" kern="0" dirty="0">
                <a:solidFill>
                  <a:schemeClr val="accent2"/>
                </a:solidFill>
                <a:ea typeface="Century Gothic"/>
                <a:cs typeface="Century Gothic"/>
                <a:sym typeface="Century Gothic"/>
              </a:rPr>
              <a:t> para pasar la </a:t>
            </a:r>
            <a:r>
              <a:rPr lang="en-GB" sz="2000" b="1" kern="0" dirty="0" err="1">
                <a:solidFill>
                  <a:schemeClr val="accent2"/>
                </a:solidFill>
                <a:ea typeface="Century Gothic"/>
                <a:cs typeface="Century Gothic"/>
                <a:sym typeface="Century Gothic"/>
              </a:rPr>
              <a:t>noche</a:t>
            </a:r>
            <a:r>
              <a:rPr lang="en-GB" sz="2000" b="1" kern="0" dirty="0">
                <a:solidFill>
                  <a:schemeClr val="accent2"/>
                </a:solidFill>
                <a:ea typeface="Century Gothic"/>
                <a:cs typeface="Century Gothic"/>
                <a:sym typeface="Century Gothic"/>
              </a:rPr>
              <a:t>.</a:t>
            </a:r>
            <a:endParaRPr lang="en-US" sz="2000" dirty="0"/>
          </a:p>
        </p:txBody>
      </p:sp>
      <p:sp>
        <p:nvSpPr>
          <p:cNvPr id="8" name="Rectangle 7">
            <a:extLst>
              <a:ext uri="{FF2B5EF4-FFF2-40B4-BE49-F238E27FC236}">
                <a16:creationId xmlns:a16="http://schemas.microsoft.com/office/drawing/2014/main" id="{1776ACB5-2DA0-B844-B9CD-B398C2934900}"/>
              </a:ext>
            </a:extLst>
          </p:cNvPr>
          <p:cNvSpPr/>
          <p:nvPr/>
        </p:nvSpPr>
        <p:spPr>
          <a:xfrm>
            <a:off x="390407" y="5245788"/>
            <a:ext cx="10221553" cy="400110"/>
          </a:xfrm>
          <a:prstGeom prst="rect">
            <a:avLst/>
          </a:prstGeom>
          <a:solidFill>
            <a:schemeClr val="accent4">
              <a:lumMod val="20000"/>
              <a:lumOff val="80000"/>
            </a:schemeClr>
          </a:solidFill>
        </p:spPr>
        <p:txBody>
          <a:bodyPr wrap="square">
            <a:spAutoFit/>
          </a:bodyPr>
          <a:lstStyle/>
          <a:p>
            <a:r>
              <a:rPr lang="en-GB" sz="1950" b="1" kern="0" dirty="0">
                <a:solidFill>
                  <a:schemeClr val="accent2"/>
                </a:solidFill>
                <a:ea typeface="Century Gothic"/>
                <a:cs typeface="Century Gothic"/>
                <a:sym typeface="Century Gothic"/>
              </a:rPr>
              <a:t> </a:t>
            </a:r>
            <a:r>
              <a:rPr lang="en-GB" sz="1950" b="1" kern="0" dirty="0" err="1">
                <a:solidFill>
                  <a:schemeClr val="accent2"/>
                </a:solidFill>
                <a:ea typeface="Century Gothic"/>
                <a:cs typeface="Century Gothic"/>
                <a:sym typeface="Century Gothic"/>
              </a:rPr>
              <a:t>Llegué</a:t>
            </a:r>
            <a:r>
              <a:rPr lang="en-GB" sz="1950" b="1" kern="0" dirty="0">
                <a:solidFill>
                  <a:schemeClr val="accent2"/>
                </a:solidFill>
                <a:ea typeface="Century Gothic"/>
                <a:cs typeface="Century Gothic"/>
                <a:sym typeface="Century Gothic"/>
              </a:rPr>
              <a:t> al </a:t>
            </a:r>
            <a:r>
              <a:rPr lang="en-GB" sz="1950" b="1" kern="0" dirty="0" err="1">
                <a:solidFill>
                  <a:schemeClr val="accent2"/>
                </a:solidFill>
                <a:ea typeface="Century Gothic"/>
                <a:cs typeface="Century Gothic"/>
                <a:sym typeface="Century Gothic"/>
              </a:rPr>
              <a:t>próximo</a:t>
            </a:r>
            <a:r>
              <a:rPr lang="en-GB" sz="1950" b="1" kern="0" dirty="0">
                <a:solidFill>
                  <a:schemeClr val="accent2"/>
                </a:solidFill>
                <a:ea typeface="Century Gothic"/>
                <a:cs typeface="Century Gothic"/>
                <a:sym typeface="Century Gothic"/>
              </a:rPr>
              <a:t> </a:t>
            </a:r>
            <a:r>
              <a:rPr lang="en-GB" sz="1950" b="1" kern="0" dirty="0" err="1">
                <a:solidFill>
                  <a:schemeClr val="accent2"/>
                </a:solidFill>
                <a:ea typeface="Century Gothic"/>
                <a:cs typeface="Century Gothic"/>
                <a:sym typeface="Century Gothic"/>
              </a:rPr>
              <a:t>hostal</a:t>
            </a:r>
            <a:r>
              <a:rPr lang="en-GB" sz="1950" b="1" kern="0" dirty="0">
                <a:solidFill>
                  <a:schemeClr val="accent2"/>
                </a:solidFill>
                <a:ea typeface="Century Gothic"/>
                <a:cs typeface="Century Gothic"/>
                <a:sym typeface="Century Gothic"/>
              </a:rPr>
              <a:t> con </a:t>
            </a:r>
            <a:r>
              <a:rPr lang="en-GB" sz="1950" b="1" kern="0" dirty="0" err="1">
                <a:solidFill>
                  <a:schemeClr val="accent2"/>
                </a:solidFill>
                <a:ea typeface="Century Gothic"/>
                <a:cs typeface="Century Gothic"/>
                <a:sym typeface="Century Gothic"/>
              </a:rPr>
              <a:t>agua</a:t>
            </a:r>
            <a:r>
              <a:rPr lang="en-GB" sz="1950" b="1" kern="0" dirty="0">
                <a:solidFill>
                  <a:schemeClr val="accent2"/>
                </a:solidFill>
                <a:ea typeface="Century Gothic"/>
                <a:cs typeface="Century Gothic"/>
                <a:sym typeface="Century Gothic"/>
              </a:rPr>
              <a:t> </a:t>
            </a:r>
            <a:r>
              <a:rPr lang="en-GB" sz="1950" b="1" kern="0" dirty="0" err="1">
                <a:solidFill>
                  <a:schemeClr val="accent2"/>
                </a:solidFill>
                <a:ea typeface="Century Gothic"/>
                <a:cs typeface="Century Gothic"/>
                <a:sym typeface="Century Gothic"/>
              </a:rPr>
              <a:t>en</a:t>
            </a:r>
            <a:r>
              <a:rPr lang="en-GB" sz="1950" b="1" kern="0" dirty="0">
                <a:solidFill>
                  <a:schemeClr val="accent2"/>
                </a:solidFill>
                <a:ea typeface="Century Gothic"/>
                <a:cs typeface="Century Gothic"/>
                <a:sym typeface="Century Gothic"/>
              </a:rPr>
              <a:t> mis </a:t>
            </a:r>
            <a:r>
              <a:rPr lang="en-GB" sz="1950" b="1" kern="0" dirty="0" err="1">
                <a:solidFill>
                  <a:schemeClr val="accent2"/>
                </a:solidFill>
                <a:ea typeface="Century Gothic"/>
                <a:cs typeface="Century Gothic"/>
                <a:sym typeface="Century Gothic"/>
              </a:rPr>
              <a:t>zapatos</a:t>
            </a:r>
            <a:r>
              <a:rPr lang="en-GB" sz="1950" b="1" kern="0" dirty="0">
                <a:solidFill>
                  <a:schemeClr val="accent2"/>
                </a:solidFill>
                <a:ea typeface="Century Gothic"/>
                <a:cs typeface="Century Gothic"/>
                <a:sym typeface="Century Gothic"/>
              </a:rPr>
              <a:t> y </a:t>
            </a:r>
            <a:r>
              <a:rPr lang="en-GB" sz="1950" b="1" kern="0" dirty="0" err="1">
                <a:solidFill>
                  <a:schemeClr val="accent2"/>
                </a:solidFill>
                <a:ea typeface="Century Gothic"/>
                <a:cs typeface="Century Gothic"/>
                <a:sym typeface="Century Gothic"/>
              </a:rPr>
              <a:t>eché</a:t>
            </a:r>
            <a:r>
              <a:rPr lang="en-GB" sz="1950" b="1" kern="0" dirty="0">
                <a:solidFill>
                  <a:schemeClr val="accent2"/>
                </a:solidFill>
                <a:ea typeface="Century Gothic"/>
                <a:cs typeface="Century Gothic"/>
                <a:sym typeface="Century Gothic"/>
              </a:rPr>
              <a:t> de </a:t>
            </a:r>
            <a:r>
              <a:rPr lang="en-GB" sz="1950" b="1" kern="0" dirty="0" err="1">
                <a:solidFill>
                  <a:schemeClr val="accent2"/>
                </a:solidFill>
                <a:ea typeface="Century Gothic"/>
                <a:cs typeface="Century Gothic"/>
                <a:sym typeface="Century Gothic"/>
              </a:rPr>
              <a:t>menos</a:t>
            </a:r>
            <a:r>
              <a:rPr lang="en-GB" sz="1950" b="1" kern="0" dirty="0">
                <a:solidFill>
                  <a:schemeClr val="accent2"/>
                </a:solidFill>
                <a:ea typeface="Century Gothic"/>
                <a:cs typeface="Century Gothic"/>
                <a:sym typeface="Century Gothic"/>
              </a:rPr>
              <a:t> </a:t>
            </a:r>
            <a:r>
              <a:rPr lang="en-GB" sz="1950" b="1" kern="0">
                <a:solidFill>
                  <a:schemeClr val="accent2"/>
                </a:solidFill>
                <a:ea typeface="Century Gothic"/>
                <a:cs typeface="Century Gothic"/>
                <a:sym typeface="Century Gothic"/>
              </a:rPr>
              <a:t>a mi </a:t>
            </a:r>
            <a:r>
              <a:rPr lang="en-GB" sz="1950" b="1" kern="0" dirty="0" err="1">
                <a:solidFill>
                  <a:schemeClr val="accent2"/>
                </a:solidFill>
                <a:ea typeface="Century Gothic"/>
                <a:cs typeface="Century Gothic"/>
                <a:sym typeface="Century Gothic"/>
              </a:rPr>
              <a:t>familia</a:t>
            </a:r>
            <a:r>
              <a:rPr lang="en-GB" sz="1950" b="1" kern="0" dirty="0">
                <a:solidFill>
                  <a:schemeClr val="accent2"/>
                </a:solidFill>
                <a:ea typeface="Century Gothic"/>
                <a:cs typeface="Century Gothic"/>
                <a:sym typeface="Century Gothic"/>
              </a:rPr>
              <a:t>. </a:t>
            </a:r>
            <a:endParaRPr lang="en-US" sz="1950" b="1" dirty="0">
              <a:solidFill>
                <a:schemeClr val="accent2"/>
              </a:solidFill>
            </a:endParaRPr>
          </a:p>
        </p:txBody>
      </p:sp>
      <p:sp>
        <p:nvSpPr>
          <p:cNvPr id="22" name="Rectangle 21">
            <a:extLst>
              <a:ext uri="{FF2B5EF4-FFF2-40B4-BE49-F238E27FC236}">
                <a16:creationId xmlns:a16="http://schemas.microsoft.com/office/drawing/2014/main" id="{41058615-7033-C344-AF24-9548BD89D3FE}"/>
              </a:ext>
            </a:extLst>
          </p:cNvPr>
          <p:cNvSpPr/>
          <p:nvPr/>
        </p:nvSpPr>
        <p:spPr>
          <a:xfrm>
            <a:off x="2235181" y="5535992"/>
            <a:ext cx="8195752" cy="400110"/>
          </a:xfrm>
          <a:prstGeom prst="rect">
            <a:avLst/>
          </a:prstGeom>
          <a:solidFill>
            <a:schemeClr val="accent4">
              <a:lumMod val="20000"/>
              <a:lumOff val="80000"/>
            </a:schemeClr>
          </a:solidFill>
        </p:spPr>
        <p:txBody>
          <a:bodyPr wrap="square">
            <a:spAutoFit/>
          </a:bodyPr>
          <a:lstStyle/>
          <a:p>
            <a:r>
              <a:rPr lang="en-GB" sz="2000" b="1" kern="0" dirty="0">
                <a:solidFill>
                  <a:schemeClr val="accent2"/>
                </a:solidFill>
                <a:ea typeface="Century Gothic"/>
                <a:cs typeface="Century Gothic"/>
                <a:sym typeface="Century Gothic"/>
              </a:rPr>
              <a:t>con el </a:t>
            </a:r>
            <a:r>
              <a:rPr lang="en-GB" sz="2000" b="1" kern="0" dirty="0" err="1">
                <a:solidFill>
                  <a:schemeClr val="accent2"/>
                </a:solidFill>
                <a:ea typeface="Century Gothic"/>
                <a:cs typeface="Century Gothic"/>
                <a:sym typeface="Century Gothic"/>
              </a:rPr>
              <a:t>apoyo</a:t>
            </a:r>
            <a:r>
              <a:rPr lang="en-GB" sz="2000" b="1" kern="0" dirty="0">
                <a:solidFill>
                  <a:schemeClr val="accent2"/>
                </a:solidFill>
                <a:ea typeface="Century Gothic"/>
                <a:cs typeface="Century Gothic"/>
                <a:sym typeface="Century Gothic"/>
              </a:rPr>
              <a:t> de mi </a:t>
            </a:r>
            <a:r>
              <a:rPr lang="en-GB" sz="2000" b="1" kern="0" dirty="0" err="1">
                <a:solidFill>
                  <a:schemeClr val="accent2"/>
                </a:solidFill>
                <a:ea typeface="Century Gothic"/>
                <a:cs typeface="Century Gothic"/>
                <a:sym typeface="Century Gothic"/>
              </a:rPr>
              <a:t>tío</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logré</a:t>
            </a:r>
            <a:r>
              <a:rPr lang="en-GB" sz="2000" b="1" kern="0" dirty="0">
                <a:solidFill>
                  <a:schemeClr val="accent2"/>
                </a:solidFill>
                <a:ea typeface="Century Gothic"/>
                <a:cs typeface="Century Gothic"/>
                <a:sym typeface="Century Gothic"/>
              </a:rPr>
              <a:t> </a:t>
            </a:r>
            <a:r>
              <a:rPr lang="en-GB" sz="2000" b="1" kern="0" dirty="0" err="1">
                <a:solidFill>
                  <a:schemeClr val="accent2"/>
                </a:solidFill>
                <a:ea typeface="Century Gothic"/>
                <a:cs typeface="Century Gothic"/>
                <a:sym typeface="Century Gothic"/>
              </a:rPr>
              <a:t>terminar</a:t>
            </a:r>
            <a:r>
              <a:rPr lang="en-GB" sz="2000" b="1" kern="0" dirty="0">
                <a:solidFill>
                  <a:schemeClr val="accent2"/>
                </a:solidFill>
                <a:ea typeface="Century Gothic"/>
                <a:cs typeface="Century Gothic"/>
                <a:sym typeface="Century Gothic"/>
              </a:rPr>
              <a:t> dos días </a:t>
            </a:r>
            <a:r>
              <a:rPr lang="en-GB" sz="2000" b="1" kern="0" dirty="0" err="1">
                <a:solidFill>
                  <a:schemeClr val="accent2"/>
                </a:solidFill>
                <a:ea typeface="Century Gothic"/>
                <a:cs typeface="Century Gothic"/>
                <a:sym typeface="Century Gothic"/>
              </a:rPr>
              <a:t>después</a:t>
            </a:r>
            <a:r>
              <a:rPr lang="en-GB" sz="2000" b="1" kern="0" dirty="0">
                <a:solidFill>
                  <a:schemeClr val="accent2"/>
                </a:solidFill>
                <a:ea typeface="Century Gothic"/>
                <a:cs typeface="Century Gothic"/>
                <a:sym typeface="Century Gothic"/>
              </a:rPr>
              <a:t>.       </a:t>
            </a:r>
            <a:endParaRPr lang="en-US" sz="2000" b="1" dirty="0">
              <a:solidFill>
                <a:schemeClr val="accent2"/>
              </a:solidFill>
            </a:endParaRPr>
          </a:p>
        </p:txBody>
      </p:sp>
      <p:pic>
        <p:nvPicPr>
          <p:cNvPr id="20" name="Picture 4" descr="Pilgrim, Pilgrim Staffs, Jakobsweg, Path">
            <a:extLst>
              <a:ext uri="{FF2B5EF4-FFF2-40B4-BE49-F238E27FC236}">
                <a16:creationId xmlns:a16="http://schemas.microsoft.com/office/drawing/2014/main" id="{F08CC19B-9B13-A347-9796-DE9917BC74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396043">
            <a:off x="11008866" y="1661353"/>
            <a:ext cx="1128807" cy="16744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mino Santiago, Path, Milestone, Follow, Indication">
            <a:extLst>
              <a:ext uri="{FF2B5EF4-FFF2-40B4-BE49-F238E27FC236}">
                <a16:creationId xmlns:a16="http://schemas.microsoft.com/office/drawing/2014/main" id="{D7273639-587D-344C-A33F-6CD2A3E9310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008451" y="4896631"/>
            <a:ext cx="994172" cy="13255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7EAD096-42C7-5147-8D2B-53006523CF3D}"/>
              </a:ext>
            </a:extLst>
          </p:cNvPr>
          <p:cNvSpPr txBox="1"/>
          <p:nvPr/>
        </p:nvSpPr>
        <p:spPr>
          <a:xfrm>
            <a:off x="6603246" y="-39718"/>
            <a:ext cx="4405205" cy="1477328"/>
          </a:xfrm>
          <a:prstGeom prst="rect">
            <a:avLst/>
          </a:prstGeom>
          <a:noFill/>
        </p:spPr>
        <p:txBody>
          <a:bodyPr wrap="square" rtlCol="0">
            <a:spAutoFit/>
          </a:bodyPr>
          <a:lstStyle/>
          <a:p>
            <a:r>
              <a:rPr lang="en-US" dirty="0">
                <a:solidFill>
                  <a:schemeClr val="accent5">
                    <a:lumMod val="50000"/>
                  </a:schemeClr>
                </a:solidFill>
              </a:rPr>
              <a:t>*</a:t>
            </a:r>
            <a:r>
              <a:rPr lang="en-US" dirty="0" err="1">
                <a:solidFill>
                  <a:schemeClr val="accent5">
                    <a:lumMod val="50000"/>
                  </a:schemeClr>
                </a:solidFill>
              </a:rPr>
              <a:t>recaudar</a:t>
            </a:r>
            <a:r>
              <a:rPr lang="en-US" dirty="0">
                <a:solidFill>
                  <a:schemeClr val="accent5">
                    <a:lumMod val="50000"/>
                  </a:schemeClr>
                </a:solidFill>
              </a:rPr>
              <a:t> = to raise</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enseguida</a:t>
            </a:r>
            <a:r>
              <a:rPr lang="en-US" dirty="0">
                <a:solidFill>
                  <a:schemeClr val="accent5">
                    <a:lumMod val="50000"/>
                  </a:schemeClr>
                </a:solidFill>
              </a:rPr>
              <a:t> = straight away</a:t>
            </a:r>
          </a:p>
          <a:p>
            <a:r>
              <a:rPr lang="en-US" dirty="0">
                <a:solidFill>
                  <a:schemeClr val="accent5">
                    <a:lumMod val="50000"/>
                  </a:schemeClr>
                </a:solidFill>
              </a:rPr>
              <a:t>*el </a:t>
            </a:r>
            <a:r>
              <a:rPr lang="en-US" dirty="0" err="1">
                <a:solidFill>
                  <a:schemeClr val="accent5">
                    <a:lumMod val="50000"/>
                  </a:schemeClr>
                </a:solidFill>
              </a:rPr>
              <a:t>hostal</a:t>
            </a:r>
            <a:r>
              <a:rPr lang="en-US" dirty="0">
                <a:solidFill>
                  <a:schemeClr val="accent5">
                    <a:lumMod val="50000"/>
                  </a:schemeClr>
                </a:solidFill>
              </a:rPr>
              <a:t> = hostel</a:t>
            </a:r>
            <a:br>
              <a:rPr lang="en-US" dirty="0">
                <a:solidFill>
                  <a:schemeClr val="accent5">
                    <a:lumMod val="50000"/>
                  </a:schemeClr>
                </a:solidFill>
              </a:rPr>
            </a:br>
            <a:r>
              <a:rPr lang="en-US" dirty="0">
                <a:solidFill>
                  <a:schemeClr val="accent5">
                    <a:lumMod val="50000"/>
                  </a:schemeClr>
                </a:solidFill>
              </a:rPr>
              <a:t>*</a:t>
            </a:r>
            <a:r>
              <a:rPr lang="en-US" dirty="0" err="1">
                <a:solidFill>
                  <a:schemeClr val="accent5">
                    <a:lumMod val="50000"/>
                  </a:schemeClr>
                </a:solidFill>
              </a:rPr>
              <a:t>sencillo</a:t>
            </a:r>
            <a:r>
              <a:rPr lang="en-US" dirty="0">
                <a:solidFill>
                  <a:schemeClr val="accent5">
                    <a:lumMod val="50000"/>
                  </a:schemeClr>
                </a:solidFill>
              </a:rPr>
              <a:t> = simple</a:t>
            </a:r>
          </a:p>
          <a:p>
            <a:endParaRPr lang="en-US" dirty="0">
              <a:solidFill>
                <a:schemeClr val="accent5">
                  <a:lumMod val="50000"/>
                </a:schemeClr>
              </a:solidFill>
            </a:endParaRPr>
          </a:p>
        </p:txBody>
      </p:sp>
      <p:sp>
        <p:nvSpPr>
          <p:cNvPr id="18" name="Rectangle 17">
            <a:extLst>
              <a:ext uri="{FF2B5EF4-FFF2-40B4-BE49-F238E27FC236}">
                <a16:creationId xmlns:a16="http://schemas.microsoft.com/office/drawing/2014/main" id="{0E045898-5ABF-9B47-9307-FAC9980E393F}"/>
              </a:ext>
            </a:extLst>
          </p:cNvPr>
          <p:cNvSpPr/>
          <p:nvPr/>
        </p:nvSpPr>
        <p:spPr>
          <a:xfrm>
            <a:off x="393634" y="4459349"/>
            <a:ext cx="5683015" cy="400110"/>
          </a:xfrm>
          <a:prstGeom prst="rect">
            <a:avLst/>
          </a:prstGeom>
          <a:solidFill>
            <a:schemeClr val="accent4">
              <a:lumMod val="20000"/>
              <a:lumOff val="80000"/>
            </a:schemeClr>
          </a:solidFill>
        </p:spPr>
        <p:txBody>
          <a:bodyPr wrap="square">
            <a:spAutoFit/>
          </a:bodyPr>
          <a:lstStyle/>
          <a:p>
            <a:pPr algn="ctr"/>
            <a:r>
              <a:rPr lang="en-GB" sz="2000" b="1" kern="0">
                <a:solidFill>
                  <a:schemeClr val="accent2"/>
                </a:solidFill>
                <a:ea typeface="Century Gothic"/>
                <a:cs typeface="Century Gothic"/>
                <a:sym typeface="Century Gothic"/>
              </a:rPr>
              <a:t> Cenamos con una familia de Alemania</a:t>
            </a:r>
            <a:endParaRPr lang="en-US" sz="2000" b="1" dirty="0">
              <a:solidFill>
                <a:schemeClr val="accent2"/>
              </a:solidFill>
            </a:endParaRPr>
          </a:p>
        </p:txBody>
      </p:sp>
    </p:spTree>
    <p:extLst>
      <p:ext uri="{BB962C8B-B14F-4D97-AF65-F5344CB8AC3E}">
        <p14:creationId xmlns:p14="http://schemas.microsoft.com/office/powerpoint/2010/main" val="7739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6" grpId="0" animBg="1"/>
      <p:bldP spid="8" grpId="0" animBg="1"/>
      <p:bldP spid="2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03923" y="364845"/>
            <a:ext cx="10585359" cy="461663"/>
          </a:xfrm>
          <a:prstGeom prst="rect">
            <a:avLst/>
          </a:prstGeom>
          <a:noFill/>
        </p:spPr>
        <p:txBody>
          <a:bodyPr wrap="square" lIns="91439" tIns="45719" rIns="91439" bIns="45719" rtlCol="0">
            <a:spAutoFit/>
          </a:bodyPr>
          <a:lstStyle/>
          <a:p>
            <a:pPr defTabSz="913788"/>
            <a:r>
              <a:rPr lang="en-US" sz="2400" b="1">
                <a:solidFill>
                  <a:srgbClr val="002060"/>
                </a:solidFill>
                <a:latin typeface="Century Gothic"/>
              </a:rPr>
              <a:t>Habla de la experiencia de hacer el Camino de Santiago</a:t>
            </a:r>
            <a:endParaRPr lang="en-US" sz="2400" b="1" dirty="0">
              <a:solidFill>
                <a:srgbClr val="002060"/>
              </a:solidFill>
              <a:latin typeface="Century Gothic"/>
            </a:endParaRPr>
          </a:p>
        </p:txBody>
      </p:sp>
      <p:sp>
        <p:nvSpPr>
          <p:cNvPr id="2" name="Title 1"/>
          <p:cNvSpPr>
            <a:spLocks noGrp="1"/>
          </p:cNvSpPr>
          <p:nvPr>
            <p:ph type="title"/>
          </p:nvPr>
        </p:nvSpPr>
        <p:spPr>
          <a:xfrm>
            <a:off x="9432179" y="45438"/>
            <a:ext cx="2662032" cy="659085"/>
          </a:xfrm>
        </p:spPr>
        <p:txBody>
          <a:bodyPr>
            <a:normAutofit/>
          </a:bodyPr>
          <a:lstStyle/>
          <a:p>
            <a:pPr algn="ctr"/>
            <a:r>
              <a:rPr lang="en-GB" sz="2000" b="1">
                <a:solidFill>
                  <a:schemeClr val="bg1"/>
                </a:solidFill>
              </a:rPr>
              <a:t>hablar / 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795775"/>
            <a:ext cx="11397689" cy="1200327"/>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a:rPr>
              <a:t>Persona A </a:t>
            </a:r>
            <a:r>
              <a:rPr lang="en-US" sz="2400" dirty="0" err="1">
                <a:solidFill>
                  <a:srgbClr val="002060"/>
                </a:solidFill>
                <a:latin typeface="Century Gothic"/>
              </a:rPr>
              <a:t>habla</a:t>
            </a:r>
            <a:r>
              <a:rPr lang="en-US" sz="2400" dirty="0">
                <a:solidFill>
                  <a:srgbClr val="002060"/>
                </a:solidFill>
                <a:latin typeface="Century Gothic"/>
              </a:rPr>
              <a:t>: lee las </a:t>
            </a:r>
            <a:r>
              <a:rPr lang="en-US" sz="2400" dirty="0" err="1">
                <a:solidFill>
                  <a:srgbClr val="002060"/>
                </a:solidFill>
                <a:latin typeface="Century Gothic"/>
              </a:rPr>
              <a:t>frases</a:t>
            </a:r>
            <a:r>
              <a:rPr lang="en-US" sz="2400" dirty="0">
                <a:solidFill>
                  <a:srgbClr val="002060"/>
                </a:solidFill>
                <a:latin typeface="Century Gothic"/>
              </a:rPr>
              <a:t> en </a:t>
            </a:r>
            <a:r>
              <a:rPr lang="en-US" sz="2400" dirty="0" err="1">
                <a:solidFill>
                  <a:srgbClr val="002060"/>
                </a:solidFill>
                <a:latin typeface="Century Gothic"/>
              </a:rPr>
              <a:t>inglés</a:t>
            </a:r>
            <a:r>
              <a:rPr lang="en-US" sz="2400" dirty="0">
                <a:solidFill>
                  <a:srgbClr val="002060"/>
                </a:solidFill>
                <a:latin typeface="Century Gothic"/>
              </a:rPr>
              <a:t>. Debe </a:t>
            </a:r>
            <a:r>
              <a:rPr lang="en-US" sz="2400" dirty="0" err="1">
                <a:solidFill>
                  <a:srgbClr val="002060"/>
                </a:solidFill>
                <a:latin typeface="Century Gothic"/>
              </a:rPr>
              <a:t>decir</a:t>
            </a:r>
            <a:r>
              <a:rPr lang="en-US" sz="2400" dirty="0">
                <a:solidFill>
                  <a:srgbClr val="002060"/>
                </a:solidFill>
                <a:latin typeface="Century Gothic"/>
              </a:rPr>
              <a:t> las </a:t>
            </a:r>
            <a:r>
              <a:rPr lang="en-US" sz="2400" dirty="0" err="1">
                <a:solidFill>
                  <a:srgbClr val="002060"/>
                </a:solidFill>
                <a:latin typeface="Century Gothic"/>
              </a:rPr>
              <a:t>frases</a:t>
            </a:r>
            <a:r>
              <a:rPr lang="en-US" sz="2400" dirty="0">
                <a:solidFill>
                  <a:srgbClr val="002060"/>
                </a:solidFill>
                <a:latin typeface="Century Gothic"/>
              </a:rPr>
              <a:t> </a:t>
            </a:r>
            <a:r>
              <a:rPr lang="en-US" sz="2400" dirty="0" err="1">
                <a:solidFill>
                  <a:srgbClr val="002060"/>
                </a:solidFill>
                <a:latin typeface="Century Gothic"/>
              </a:rPr>
              <a:t>en</a:t>
            </a:r>
            <a:r>
              <a:rPr lang="en-US" sz="2400" dirty="0">
                <a:solidFill>
                  <a:srgbClr val="002060"/>
                </a:solidFill>
                <a:latin typeface="Century Gothic"/>
              </a:rPr>
              <a:t> </a:t>
            </a:r>
            <a:r>
              <a:rPr lang="en-US" sz="2400" dirty="0" err="1">
                <a:solidFill>
                  <a:srgbClr val="002060"/>
                </a:solidFill>
                <a:latin typeface="Century Gothic"/>
              </a:rPr>
              <a:t>español</a:t>
            </a:r>
            <a:r>
              <a:rPr lang="en-US" sz="2400" dirty="0">
                <a:solidFill>
                  <a:srgbClr val="002060"/>
                </a:solidFill>
                <a:latin typeface="Century Gothic"/>
              </a:rPr>
              <a:t> con </a:t>
            </a:r>
            <a:r>
              <a:rPr lang="en-US" sz="2400" dirty="0" err="1">
                <a:solidFill>
                  <a:srgbClr val="002060"/>
                </a:solidFill>
                <a:latin typeface="Century Gothic"/>
              </a:rPr>
              <a:t>verbos</a:t>
            </a:r>
            <a:r>
              <a:rPr lang="en-US" sz="2400" dirty="0">
                <a:solidFill>
                  <a:srgbClr val="002060"/>
                </a:solidFill>
                <a:latin typeface="Century Gothic"/>
              </a:rPr>
              <a:t> </a:t>
            </a:r>
            <a:r>
              <a:rPr lang="en-US" sz="2400" dirty="0" err="1">
                <a:solidFill>
                  <a:srgbClr val="002060"/>
                </a:solidFill>
                <a:latin typeface="Century Gothic"/>
              </a:rPr>
              <a:t>en</a:t>
            </a:r>
            <a:r>
              <a:rPr lang="en-US" sz="2400" dirty="0">
                <a:solidFill>
                  <a:srgbClr val="002060"/>
                </a:solidFill>
                <a:latin typeface="Century Gothic"/>
              </a:rPr>
              <a:t> el </a:t>
            </a:r>
            <a:r>
              <a:rPr lang="en-US" sz="2400" dirty="0" err="1">
                <a:solidFill>
                  <a:srgbClr val="002060"/>
                </a:solidFill>
                <a:latin typeface="Century Gothic"/>
              </a:rPr>
              <a:t>pasado</a:t>
            </a:r>
            <a:r>
              <a:rPr lang="en-US" sz="2400" dirty="0">
                <a:solidFill>
                  <a:srgbClr val="002060"/>
                </a:solidFill>
                <a:latin typeface="Century Gothic"/>
              </a:rPr>
              <a:t> que </a:t>
            </a:r>
            <a:r>
              <a:rPr lang="en-US" sz="2400" dirty="0" err="1">
                <a:solidFill>
                  <a:srgbClr val="002060"/>
                </a:solidFill>
                <a:latin typeface="Century Gothic"/>
              </a:rPr>
              <a:t>terminan</a:t>
            </a:r>
            <a:r>
              <a:rPr lang="en-US" sz="2400" dirty="0">
                <a:solidFill>
                  <a:srgbClr val="002060"/>
                </a:solidFill>
                <a:latin typeface="Century Gothic"/>
              </a:rPr>
              <a:t> </a:t>
            </a:r>
            <a:r>
              <a:rPr lang="en-US" sz="2400" dirty="0" err="1">
                <a:solidFill>
                  <a:srgbClr val="002060"/>
                </a:solidFill>
                <a:latin typeface="Century Gothic"/>
              </a:rPr>
              <a:t>en</a:t>
            </a:r>
            <a:r>
              <a:rPr lang="en-US" sz="2400" dirty="0">
                <a:solidFill>
                  <a:srgbClr val="002060"/>
                </a:solidFill>
                <a:latin typeface="Century Gothic"/>
              </a:rPr>
              <a:t> </a:t>
            </a:r>
            <a:r>
              <a:rPr lang="en-US" sz="2400" b="1" dirty="0">
                <a:solidFill>
                  <a:srgbClr val="002060"/>
                </a:solidFill>
                <a:latin typeface="Century Gothic"/>
              </a:rPr>
              <a:t>(-</a:t>
            </a:r>
            <a:r>
              <a:rPr lang="en-US" sz="2400" b="1" dirty="0" err="1">
                <a:solidFill>
                  <a:srgbClr val="002060"/>
                </a:solidFill>
                <a:latin typeface="Century Gothic"/>
              </a:rPr>
              <a:t>é</a:t>
            </a:r>
            <a:r>
              <a:rPr lang="en-US" sz="2400" b="1" dirty="0">
                <a:solidFill>
                  <a:srgbClr val="002060"/>
                </a:solidFill>
                <a:latin typeface="Century Gothic"/>
              </a:rPr>
              <a:t>, -</a:t>
            </a:r>
            <a:r>
              <a:rPr lang="en-US" sz="2400" b="1" dirty="0" err="1">
                <a:solidFill>
                  <a:srgbClr val="002060"/>
                </a:solidFill>
                <a:latin typeface="Century Gothic"/>
              </a:rPr>
              <a:t>gué</a:t>
            </a:r>
            <a:r>
              <a:rPr lang="en-US" sz="2400" b="1" dirty="0">
                <a:solidFill>
                  <a:srgbClr val="002060"/>
                </a:solidFill>
                <a:latin typeface="Century Gothic"/>
              </a:rPr>
              <a:t>, -</a:t>
            </a:r>
            <a:r>
              <a:rPr lang="en-US" sz="2400" b="1" dirty="0" err="1">
                <a:solidFill>
                  <a:srgbClr val="002060"/>
                </a:solidFill>
                <a:latin typeface="Century Gothic"/>
              </a:rPr>
              <a:t>qué</a:t>
            </a:r>
            <a:r>
              <a:rPr lang="en-US" sz="2400" b="1" dirty="0">
                <a:solidFill>
                  <a:srgbClr val="002060"/>
                </a:solidFill>
                <a:latin typeface="Century Gothic"/>
              </a:rPr>
              <a:t> o –</a:t>
            </a:r>
            <a:r>
              <a:rPr lang="en-US" sz="2400" b="1" err="1">
                <a:solidFill>
                  <a:srgbClr val="002060"/>
                </a:solidFill>
                <a:latin typeface="Century Gothic"/>
              </a:rPr>
              <a:t>amos</a:t>
            </a:r>
            <a:r>
              <a:rPr lang="en-US" sz="2400" b="1">
                <a:solidFill>
                  <a:srgbClr val="002060"/>
                </a:solidFill>
                <a:latin typeface="Century Gothic"/>
              </a:rPr>
              <a:t>), </a:t>
            </a:r>
            <a:r>
              <a:rPr lang="en-US" sz="2400" dirty="0" err="1">
                <a:solidFill>
                  <a:srgbClr val="002060"/>
                </a:solidFill>
                <a:latin typeface="Century Gothic"/>
              </a:rPr>
              <a:t>según</a:t>
            </a:r>
            <a:r>
              <a:rPr lang="en-US" sz="2400" dirty="0">
                <a:solidFill>
                  <a:srgbClr val="002060"/>
                </a:solidFill>
                <a:latin typeface="Century Gothic"/>
              </a:rPr>
              <a:t> la persona.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31280" y="2028372"/>
            <a:ext cx="11329959" cy="830995"/>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a:rPr>
              <a:t>Persona B </a:t>
            </a:r>
            <a:r>
              <a:rPr lang="en-US" sz="2400" dirty="0" err="1">
                <a:solidFill>
                  <a:srgbClr val="002060"/>
                </a:solidFill>
                <a:latin typeface="Century Gothic"/>
              </a:rPr>
              <a:t>escucha</a:t>
            </a:r>
            <a:r>
              <a:rPr lang="en-US" sz="2400" dirty="0">
                <a:solidFill>
                  <a:srgbClr val="002060"/>
                </a:solidFill>
                <a:latin typeface="Century Gothic"/>
              </a:rPr>
              <a:t>: </a:t>
            </a:r>
            <a:r>
              <a:rPr lang="en-US" sz="2400" dirty="0" err="1">
                <a:solidFill>
                  <a:srgbClr val="002060"/>
                </a:solidFill>
                <a:latin typeface="Century Gothic"/>
              </a:rPr>
              <a:t>marca</a:t>
            </a:r>
            <a:r>
              <a:rPr lang="en-US" sz="2400" dirty="0">
                <a:solidFill>
                  <a:srgbClr val="002060"/>
                </a:solidFill>
                <a:latin typeface="Century Gothic"/>
              </a:rPr>
              <a:t> </a:t>
            </a:r>
            <a:r>
              <a:rPr lang="en-US" sz="2400" b="1" dirty="0">
                <a:solidFill>
                  <a:srgbClr val="002060"/>
                </a:solidFill>
                <a:latin typeface="Century Gothic"/>
              </a:rPr>
              <a:t>‘I’</a:t>
            </a:r>
            <a:r>
              <a:rPr lang="en-US" sz="2400" dirty="0">
                <a:solidFill>
                  <a:srgbClr val="002060"/>
                </a:solidFill>
                <a:latin typeface="Century Gothic"/>
              </a:rPr>
              <a:t> (</a:t>
            </a:r>
            <a:r>
              <a:rPr lang="en-US" sz="2400" dirty="0" err="1">
                <a:solidFill>
                  <a:srgbClr val="002060"/>
                </a:solidFill>
              </a:rPr>
              <a:t>é</a:t>
            </a:r>
            <a:r>
              <a:rPr lang="en-US" sz="2400" dirty="0">
                <a:solidFill>
                  <a:srgbClr val="002060"/>
                </a:solidFill>
              </a:rPr>
              <a:t>, -</a:t>
            </a:r>
            <a:r>
              <a:rPr lang="en-US" sz="2400" dirty="0" err="1">
                <a:solidFill>
                  <a:srgbClr val="002060"/>
                </a:solidFill>
              </a:rPr>
              <a:t>gué</a:t>
            </a:r>
            <a:r>
              <a:rPr lang="en-US" sz="2400" dirty="0">
                <a:solidFill>
                  <a:srgbClr val="002060"/>
                </a:solidFill>
              </a:rPr>
              <a:t>, </a:t>
            </a:r>
            <a:r>
              <a:rPr lang="en-US" sz="2400">
                <a:solidFill>
                  <a:srgbClr val="002060"/>
                </a:solidFill>
              </a:rPr>
              <a:t>-qué) </a:t>
            </a:r>
            <a:r>
              <a:rPr lang="en-US" sz="2400" dirty="0">
                <a:solidFill>
                  <a:srgbClr val="002060"/>
                </a:solidFill>
                <a:latin typeface="Century Gothic"/>
              </a:rPr>
              <a:t>o </a:t>
            </a:r>
            <a:r>
              <a:rPr lang="en-US" sz="2400" b="1" dirty="0">
                <a:solidFill>
                  <a:srgbClr val="002060"/>
                </a:solidFill>
                <a:latin typeface="Century Gothic"/>
              </a:rPr>
              <a:t>‘we’</a:t>
            </a:r>
            <a:r>
              <a:rPr lang="en-US" sz="2400" dirty="0">
                <a:solidFill>
                  <a:srgbClr val="002060"/>
                </a:solidFill>
                <a:latin typeface="Century Gothic"/>
              </a:rPr>
              <a:t> (</a:t>
            </a:r>
            <a:r>
              <a:rPr lang="en-US" sz="2400" i="1" dirty="0">
                <a:solidFill>
                  <a:srgbClr val="002060"/>
                </a:solidFill>
                <a:latin typeface="Century Gothic"/>
              </a:rPr>
              <a:t>-</a:t>
            </a:r>
            <a:r>
              <a:rPr lang="en-US" sz="2400" i="1" dirty="0" err="1">
                <a:solidFill>
                  <a:srgbClr val="002060"/>
                </a:solidFill>
                <a:latin typeface="Century Gothic"/>
              </a:rPr>
              <a:t>amos</a:t>
            </a:r>
            <a:r>
              <a:rPr lang="en-US" sz="2400" dirty="0">
                <a:solidFill>
                  <a:srgbClr val="002060"/>
                </a:solidFill>
                <a:latin typeface="Century Gothic"/>
              </a:rPr>
              <a:t>) y escribe la </a:t>
            </a:r>
            <a:r>
              <a:rPr lang="en-US" sz="2400" dirty="0" err="1">
                <a:solidFill>
                  <a:srgbClr val="002060"/>
                </a:solidFill>
                <a:latin typeface="Century Gothic"/>
              </a:rPr>
              <a:t>actividad</a:t>
            </a:r>
            <a:r>
              <a:rPr lang="en-US" sz="2400" dirty="0">
                <a:solidFill>
                  <a:srgbClr val="002060"/>
                </a:solidFill>
                <a:latin typeface="Century Gothic"/>
              </a:rPr>
              <a:t> en </a:t>
            </a:r>
            <a:r>
              <a:rPr lang="en-US" sz="2400" dirty="0" err="1">
                <a:solidFill>
                  <a:srgbClr val="002060"/>
                </a:solidFill>
                <a:latin typeface="Century Gothic"/>
              </a:rPr>
              <a:t>inglés</a:t>
            </a:r>
            <a:r>
              <a:rPr lang="en-US" sz="2400" dirty="0">
                <a:solidFill>
                  <a:srgbClr val="002060"/>
                </a:solidFill>
                <a:latin typeface="Century Gothic"/>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pPr defTabSz="913788"/>
            <a:r>
              <a:rPr lang="en-US" sz="2400" b="1" dirty="0" err="1">
                <a:solidFill>
                  <a:srgbClr val="002060"/>
                </a:solidFill>
                <a:latin typeface="Century Gothic"/>
              </a:rPr>
              <a:t>Ejemplo</a:t>
            </a:r>
            <a:r>
              <a:rPr lang="en-US" sz="2400" b="1" dirty="0">
                <a:solidFill>
                  <a:srgbClr val="002060"/>
                </a:solidFill>
                <a:latin typeface="Century Gothic"/>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x-none" sz="2400" b="1" dirty="0">
                <a:solidFill>
                  <a:srgbClr val="002060"/>
                </a:solidFill>
                <a:latin typeface="Century Gothic"/>
              </a:rPr>
              <a:t>1</a:t>
            </a:r>
            <a:r>
              <a:rPr lang="x-none" sz="2400" b="1">
                <a:solidFill>
                  <a:srgbClr val="002060"/>
                </a:solidFill>
                <a:latin typeface="Century Gothic"/>
              </a:rPr>
              <a:t>) </a:t>
            </a:r>
            <a:r>
              <a:rPr lang="en-GB" sz="2400" b="1" dirty="0">
                <a:solidFill>
                  <a:srgbClr val="002060"/>
                </a:solidFill>
                <a:latin typeface="Century Gothic"/>
              </a:rPr>
              <a:t>I carried </a:t>
            </a:r>
            <a:r>
              <a:rPr lang="en-GB" sz="2400" dirty="0">
                <a:solidFill>
                  <a:srgbClr val="002060"/>
                </a:solidFill>
                <a:latin typeface="Century Gothic"/>
              </a:rPr>
              <a:t>a big bag.</a:t>
            </a:r>
            <a:endParaRPr lang="x-none" sz="2400" dirty="0">
              <a:solidFill>
                <a:srgbClr val="002060"/>
              </a:solidFill>
              <a:latin typeface="Century Gothic"/>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1095911816"/>
              </p:ext>
            </p:extLst>
          </p:nvPr>
        </p:nvGraphicFramePr>
        <p:xfrm>
          <a:off x="5947089" y="4004190"/>
          <a:ext cx="5780174" cy="2164425"/>
        </p:xfrm>
        <a:graphic>
          <a:graphicData uri="http://schemas.openxmlformats.org/drawingml/2006/table">
            <a:tbl>
              <a:tblPr firstRow="1" bandRow="1">
                <a:tableStyleId>{5DA37D80-6434-44D0-A028-1B22A696006F}</a:tableStyleId>
              </a:tblPr>
              <a:tblGrid>
                <a:gridCol w="1074569">
                  <a:extLst>
                    <a:ext uri="{9D8B030D-6E8A-4147-A177-3AD203B41FA5}">
                      <a16:colId xmlns:a16="http://schemas.microsoft.com/office/drawing/2014/main" val="2787285574"/>
                    </a:ext>
                  </a:extLst>
                </a:gridCol>
                <a:gridCol w="1096161">
                  <a:extLst>
                    <a:ext uri="{9D8B030D-6E8A-4147-A177-3AD203B41FA5}">
                      <a16:colId xmlns:a16="http://schemas.microsoft.com/office/drawing/2014/main" val="3861968725"/>
                    </a:ext>
                  </a:extLst>
                </a:gridCol>
                <a:gridCol w="3609444">
                  <a:extLst>
                    <a:ext uri="{9D8B030D-6E8A-4147-A177-3AD203B41FA5}">
                      <a16:colId xmlns:a16="http://schemas.microsoft.com/office/drawing/2014/main" val="1608079510"/>
                    </a:ext>
                  </a:extLst>
                </a:gridCol>
              </a:tblGrid>
              <a:tr h="580601">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559267">
                <a:tc>
                  <a:txBody>
                    <a:bodyPr/>
                    <a:lstStyle/>
                    <a:p>
                      <a:pPr algn="ctr"/>
                      <a:endParaRPr lang="x-none" sz="2700" b="1" dirty="0">
                        <a:solidFill>
                          <a:srgbClr val="002060"/>
                        </a:solidFill>
                      </a:endParaRPr>
                    </a:p>
                  </a:txBody>
                  <a:tcPr anchor="ctr"/>
                </a:tc>
                <a:tc>
                  <a:txBody>
                    <a:bodyPr/>
                    <a:lstStyle/>
                    <a:p>
                      <a:pPr algn="ctr"/>
                      <a:r>
                        <a:rPr lang="en-GB" sz="2700" b="1" dirty="0">
                          <a:solidFill>
                            <a:srgbClr val="002060"/>
                          </a:solidFill>
                        </a:rPr>
                        <a:t>we</a:t>
                      </a:r>
                      <a:endParaRPr lang="x-none" sz="2700" b="1" dirty="0">
                        <a:solidFill>
                          <a:srgbClr val="002060"/>
                        </a:solidFill>
                      </a:endParaRPr>
                    </a:p>
                  </a:txBody>
                  <a:tcPr anchor="ctr"/>
                </a:tc>
                <a:tc>
                  <a:txBody>
                    <a:bodyPr/>
                    <a:lstStyle/>
                    <a:p>
                      <a:pPr algn="ctr"/>
                      <a:r>
                        <a:rPr lang="es-ES" sz="2700" b="1" dirty="0">
                          <a:solidFill>
                            <a:srgbClr val="002060"/>
                          </a:solidFill>
                        </a:rPr>
                        <a:t>(en inglés)</a:t>
                      </a:r>
                      <a:endParaRPr lang="x-none" sz="2700" b="1" dirty="0">
                        <a:solidFill>
                          <a:srgbClr val="002060"/>
                        </a:solidFill>
                      </a:endParaRPr>
                    </a:p>
                  </a:txBody>
                  <a:tcPr anchor="ctr"/>
                </a:tc>
                <a:extLst>
                  <a:ext uri="{0D108BD9-81ED-4DB2-BD59-A6C34878D82A}">
                    <a16:rowId xmlns:a16="http://schemas.microsoft.com/office/drawing/2014/main" val="1548896538"/>
                  </a:ext>
                </a:extLst>
              </a:tr>
              <a:tr h="1024557">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860085" y="2859367"/>
            <a:ext cx="2827624" cy="1112303"/>
          </a:xfrm>
          <a:prstGeom prst="wedgeRoundRectCallout">
            <a:avLst>
              <a:gd name="adj1" fmla="val -66818"/>
              <a:gd name="adj2" fmla="val 591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en-GB" sz="2667" err="1">
                <a:solidFill>
                  <a:srgbClr val="002060"/>
                </a:solidFill>
                <a:latin typeface="Century Gothic"/>
              </a:rPr>
              <a:t>Llev</a:t>
            </a:r>
            <a:r>
              <a:rPr lang="en-GB" sz="2667" b="1" err="1">
                <a:solidFill>
                  <a:srgbClr val="002060"/>
                </a:solidFill>
                <a:latin typeface="Century Gothic"/>
              </a:rPr>
              <a:t>é</a:t>
            </a:r>
            <a:r>
              <a:rPr lang="en-GB" sz="2667">
                <a:solidFill>
                  <a:srgbClr val="002060"/>
                </a:solidFill>
                <a:latin typeface="Century Gothic"/>
              </a:rPr>
              <a:t> una bolsa grande.</a:t>
            </a:r>
            <a:endParaRPr lang="x-none" sz="2667" dirty="0">
              <a:solidFill>
                <a:srgbClr val="002060"/>
              </a:solidFill>
              <a:latin typeface="Century Gothic"/>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48245" y="357979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5818714" y="337843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18285" y="4855116"/>
            <a:ext cx="940881" cy="752705"/>
          </a:xfrm>
          <a:prstGeom prst="rect">
            <a:avLst/>
          </a:prstGeom>
        </p:spPr>
      </p:pic>
      <p:sp>
        <p:nvSpPr>
          <p:cNvPr id="11" name="CuadroTexto 10">
            <a:extLst>
              <a:ext uri="{FF2B5EF4-FFF2-40B4-BE49-F238E27FC236}">
                <a16:creationId xmlns:a16="http://schemas.microsoft.com/office/drawing/2014/main" id="{5F1F9295-8C12-4B4F-B183-D3FDFA38100D}"/>
              </a:ext>
            </a:extLst>
          </p:cNvPr>
          <p:cNvSpPr txBox="1"/>
          <p:nvPr/>
        </p:nvSpPr>
        <p:spPr>
          <a:xfrm>
            <a:off x="6112872" y="4644293"/>
            <a:ext cx="708933" cy="461663"/>
          </a:xfrm>
          <a:prstGeom prst="rect">
            <a:avLst/>
          </a:prstGeom>
          <a:noFill/>
        </p:spPr>
        <p:txBody>
          <a:bodyPr wrap="square" lIns="91439" tIns="45719" rIns="91439" bIns="45719" rtlCol="0">
            <a:spAutoFit/>
          </a:bodyPr>
          <a:lstStyle/>
          <a:p>
            <a:pPr algn="ctr" defTabSz="913788"/>
            <a:r>
              <a:rPr lang="en-GB" sz="2400" b="1">
                <a:solidFill>
                  <a:srgbClr val="002060"/>
                </a:solidFill>
                <a:latin typeface="Century Gothic"/>
              </a:rPr>
              <a:t>I</a:t>
            </a:r>
            <a:endParaRPr lang="x-none" sz="2400" b="1" dirty="0">
              <a:solidFill>
                <a:srgbClr val="002060"/>
              </a:solidFill>
              <a:latin typeface="Century Gothic"/>
            </a:endParaRPr>
          </a:p>
        </p:txBody>
      </p:sp>
      <p:sp>
        <p:nvSpPr>
          <p:cNvPr id="9" name="TextBox 8"/>
          <p:cNvSpPr txBox="1"/>
          <p:nvPr/>
        </p:nvSpPr>
        <p:spPr>
          <a:xfrm>
            <a:off x="8223565" y="5358581"/>
            <a:ext cx="3968435" cy="492440"/>
          </a:xfrm>
          <a:prstGeom prst="rect">
            <a:avLst/>
          </a:prstGeom>
          <a:noFill/>
        </p:spPr>
        <p:txBody>
          <a:bodyPr wrap="square" lIns="121917" tIns="60959" rIns="121917" bIns="60959" rtlCol="0">
            <a:spAutoFit/>
          </a:bodyPr>
          <a:lstStyle/>
          <a:p>
            <a:pPr defTabSz="913788"/>
            <a:r>
              <a:rPr lang="en-US" sz="2400">
                <a:solidFill>
                  <a:srgbClr val="002060"/>
                </a:solidFill>
                <a:latin typeface="Century Gothic"/>
              </a:rPr>
              <a:t>carried a big bag</a:t>
            </a:r>
            <a:endParaRPr lang="en-US" sz="2400" dirty="0">
              <a:solidFill>
                <a:srgbClr val="002060"/>
              </a:solidFill>
              <a:latin typeface="Century Gothic"/>
            </a:endParaRP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8991" y="5471308"/>
            <a:ext cx="376696" cy="392392"/>
          </a:xfrm>
          <a:prstGeom prst="rect">
            <a:avLst/>
          </a:prstGeom>
        </p:spPr>
      </p:pic>
      <p:pic>
        <p:nvPicPr>
          <p:cNvPr id="22" name="Picture 4" descr="Jakobsweg, Pilgrim, Pilgrimage, Carmno De Santiago">
            <a:extLst>
              <a:ext uri="{FF2B5EF4-FFF2-40B4-BE49-F238E27FC236}">
                <a16:creationId xmlns:a16="http://schemas.microsoft.com/office/drawing/2014/main" id="{5281D3EF-1AF3-3549-B4F7-DEA5CFB52A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74582">
            <a:off x="9776935" y="2658286"/>
            <a:ext cx="2169912" cy="1377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amino Santiago, Path, Milestone, Follow, Indication">
            <a:extLst>
              <a:ext uri="{FF2B5EF4-FFF2-40B4-BE49-F238E27FC236}">
                <a16:creationId xmlns:a16="http://schemas.microsoft.com/office/drawing/2014/main" id="{42705762-013B-FB40-AB2C-20D7CC35D5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47644" y="4337267"/>
            <a:ext cx="1373511" cy="183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8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animBg="1"/>
      <p:bldP spid="5" grpId="0" animBg="1"/>
      <p:bldP spid="26" grpId="0"/>
      <p:bldP spid="27" grpId="0"/>
      <p:bldP spid="11"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5249333" cy="51477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667" b="1" dirty="0">
                <a:solidFill>
                  <a:srgbClr val="002060"/>
                </a:solidFill>
                <a:latin typeface="Century Gothic"/>
              </a:rPr>
              <a:t>I </a:t>
            </a:r>
            <a:r>
              <a:rPr lang="en-US" sz="2667" b="1">
                <a:solidFill>
                  <a:srgbClr val="002060"/>
                </a:solidFill>
                <a:latin typeface="Century Gothic"/>
              </a:rPr>
              <a:t>invited </a:t>
            </a:r>
            <a:r>
              <a:rPr lang="en-US" sz="2667">
                <a:solidFill>
                  <a:srgbClr val="002060"/>
                </a:solidFill>
                <a:latin typeface="Century Gothic"/>
              </a:rPr>
              <a:t>some </a:t>
            </a:r>
            <a:r>
              <a:rPr lang="en-US" sz="2667" dirty="0">
                <a:solidFill>
                  <a:srgbClr val="002060"/>
                </a:solidFill>
                <a:latin typeface="Century Gothic"/>
              </a:rPr>
              <a:t>friends to participate.</a:t>
            </a:r>
          </a:p>
          <a:p>
            <a:pPr marL="609555" indent="-609555" defTabSz="913788">
              <a:buFontTx/>
              <a:buAutoNum type="arabicPeriod"/>
            </a:pPr>
            <a:r>
              <a:rPr lang="en-US" sz="2667" b="1">
                <a:solidFill>
                  <a:srgbClr val="002060"/>
                </a:solidFill>
                <a:latin typeface="Century Gothic"/>
              </a:rPr>
              <a:t>We swam </a:t>
            </a:r>
            <a:r>
              <a:rPr lang="en-US" sz="2667">
                <a:solidFill>
                  <a:srgbClr val="002060"/>
                </a:solidFill>
              </a:rPr>
              <a:t>in a river one afternoon.</a:t>
            </a:r>
            <a:endParaRPr lang="en-US" sz="2667" dirty="0">
              <a:solidFill>
                <a:srgbClr val="002060"/>
              </a:solidFill>
              <a:latin typeface="Century Gothic"/>
            </a:endParaRPr>
          </a:p>
          <a:p>
            <a:pPr marL="609555" indent="-609555" defTabSz="913788">
              <a:buFontTx/>
              <a:buAutoNum type="arabicPeriod"/>
            </a:pPr>
            <a:r>
              <a:rPr lang="en-US" sz="2667" b="1" dirty="0">
                <a:solidFill>
                  <a:srgbClr val="002060"/>
                </a:solidFill>
                <a:latin typeface="Century Gothic"/>
              </a:rPr>
              <a:t>I </a:t>
            </a:r>
            <a:r>
              <a:rPr lang="en-US" sz="2667" b="1">
                <a:solidFill>
                  <a:srgbClr val="002060"/>
                </a:solidFill>
                <a:latin typeface="Century Gothic"/>
              </a:rPr>
              <a:t>missed </a:t>
            </a:r>
            <a:r>
              <a:rPr lang="en-US" sz="2667">
                <a:solidFill>
                  <a:srgbClr val="002060"/>
                </a:solidFill>
                <a:latin typeface="Century Gothic"/>
              </a:rPr>
              <a:t>the </a:t>
            </a:r>
            <a:r>
              <a:rPr lang="en-US" sz="2667" dirty="0">
                <a:solidFill>
                  <a:srgbClr val="002060"/>
                </a:solidFill>
                <a:latin typeface="Century Gothic"/>
              </a:rPr>
              <a:t>family.</a:t>
            </a:r>
          </a:p>
          <a:p>
            <a:pPr marL="609555" indent="-609555" defTabSz="913788">
              <a:buFontTx/>
              <a:buAutoNum type="arabicPeriod"/>
            </a:pPr>
            <a:r>
              <a:rPr lang="en-US" sz="2667" b="1">
                <a:solidFill>
                  <a:srgbClr val="002060"/>
                </a:solidFill>
                <a:latin typeface="Century Gothic"/>
              </a:rPr>
              <a:t>We managed to walk </a:t>
            </a:r>
            <a:r>
              <a:rPr lang="en-US" sz="2667">
                <a:solidFill>
                  <a:srgbClr val="002060"/>
                </a:solidFill>
                <a:latin typeface="Century Gothic"/>
              </a:rPr>
              <a:t>quite</a:t>
            </a:r>
            <a:r>
              <a:rPr lang="en-US" sz="2667" b="1">
                <a:solidFill>
                  <a:srgbClr val="002060"/>
                </a:solidFill>
                <a:latin typeface="Century Gothic"/>
              </a:rPr>
              <a:t> </a:t>
            </a:r>
            <a:r>
              <a:rPr lang="en-US" sz="2667">
                <a:solidFill>
                  <a:srgbClr val="002060"/>
                </a:solidFill>
                <a:latin typeface="Century Gothic"/>
              </a:rPr>
              <a:t>far.</a:t>
            </a:r>
            <a:endParaRPr lang="en-US" sz="2667" dirty="0">
              <a:solidFill>
                <a:srgbClr val="002060"/>
              </a:solidFill>
              <a:latin typeface="Century Gothic"/>
            </a:endParaRPr>
          </a:p>
          <a:p>
            <a:pPr marL="609555" indent="-609555" defTabSz="913788">
              <a:buFontTx/>
              <a:buAutoNum type="arabicPeriod"/>
            </a:pPr>
            <a:r>
              <a:rPr lang="en-US" sz="2667" b="1" dirty="0">
                <a:solidFill>
                  <a:srgbClr val="002060"/>
                </a:solidFill>
                <a:latin typeface="Century Gothic"/>
              </a:rPr>
              <a:t>I took </a:t>
            </a:r>
            <a:r>
              <a:rPr lang="en-US" sz="2667" dirty="0">
                <a:solidFill>
                  <a:srgbClr val="002060"/>
                </a:solidFill>
                <a:latin typeface="Century Gothic"/>
              </a:rPr>
              <a:t>lots of photos. </a:t>
            </a:r>
          </a:p>
          <a:p>
            <a:pPr marL="609555" indent="-609555" defTabSz="913788">
              <a:buFontTx/>
              <a:buAutoNum type="arabicPeriod"/>
            </a:pPr>
            <a:r>
              <a:rPr lang="en-US" sz="2667" b="1" dirty="0">
                <a:solidFill>
                  <a:srgbClr val="002060"/>
                </a:solidFill>
                <a:latin typeface="Century Gothic"/>
              </a:rPr>
              <a:t>I didn’t </a:t>
            </a:r>
            <a:r>
              <a:rPr lang="en-US" sz="2667" b="1">
                <a:solidFill>
                  <a:srgbClr val="002060"/>
                </a:solidFill>
                <a:latin typeface="Century Gothic"/>
              </a:rPr>
              <a:t>pay </a:t>
            </a:r>
            <a:r>
              <a:rPr lang="en-US" sz="2667">
                <a:solidFill>
                  <a:srgbClr val="002060"/>
                </a:solidFill>
                <a:latin typeface="Century Gothic"/>
              </a:rPr>
              <a:t>for the hostel.</a:t>
            </a:r>
            <a:endParaRPr lang="en-US" sz="2667" dirty="0">
              <a:solidFill>
                <a:srgbClr val="002060"/>
              </a:solidFill>
              <a:latin typeface="Century Gothic"/>
            </a:endParaRPr>
          </a:p>
          <a:p>
            <a:pPr marL="609555" indent="-609555" defTabSz="913788">
              <a:buFontTx/>
              <a:buAutoNum type="arabicPeriod"/>
            </a:pPr>
            <a:endParaRPr lang="en-US" sz="1867" dirty="0">
              <a:solidFill>
                <a:srgbClr val="002060"/>
              </a:solidFill>
              <a:latin typeface="Century Gothic"/>
            </a:endParaRPr>
          </a:p>
        </p:txBody>
      </p:sp>
      <p:graphicFrame>
        <p:nvGraphicFramePr>
          <p:cNvPr id="8"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2017014665"/>
              </p:ext>
            </p:extLst>
          </p:nvPr>
        </p:nvGraphicFramePr>
        <p:xfrm>
          <a:off x="5674856" y="303067"/>
          <a:ext cx="6080916" cy="5268615"/>
        </p:xfrm>
        <a:graphic>
          <a:graphicData uri="http://schemas.openxmlformats.org/drawingml/2006/table">
            <a:tbl>
              <a:tblPr firstRow="1" bandRow="1">
                <a:tableStyleId>{5DA37D80-6434-44D0-A028-1B22A696006F}</a:tableStyleId>
              </a:tblPr>
              <a:tblGrid>
                <a:gridCol w="422239">
                  <a:extLst>
                    <a:ext uri="{9D8B030D-6E8A-4147-A177-3AD203B41FA5}">
                      <a16:colId xmlns:a16="http://schemas.microsoft.com/office/drawing/2014/main" val="1975583231"/>
                    </a:ext>
                  </a:extLst>
                </a:gridCol>
                <a:gridCol w="893731">
                  <a:extLst>
                    <a:ext uri="{9D8B030D-6E8A-4147-A177-3AD203B41FA5}">
                      <a16:colId xmlns:a16="http://schemas.microsoft.com/office/drawing/2014/main" val="2787285574"/>
                    </a:ext>
                  </a:extLst>
                </a:gridCol>
                <a:gridCol w="973123">
                  <a:extLst>
                    <a:ext uri="{9D8B030D-6E8A-4147-A177-3AD203B41FA5}">
                      <a16:colId xmlns:a16="http://schemas.microsoft.com/office/drawing/2014/main" val="3861968725"/>
                    </a:ext>
                  </a:extLst>
                </a:gridCol>
                <a:gridCol w="3791823">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b="1" dirty="0">
                <a:solidFill>
                  <a:srgbClr val="002060"/>
                </a:solidFill>
              </a:rPr>
              <a:t>Persona A</a:t>
            </a:r>
          </a:p>
        </p:txBody>
      </p:sp>
    </p:spTree>
    <p:extLst>
      <p:ext uri="{BB962C8B-B14F-4D97-AF65-F5344CB8AC3E}">
        <p14:creationId xmlns:p14="http://schemas.microsoft.com/office/powerpoint/2010/main" val="26363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5308467"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500" b="1" dirty="0">
                <a:solidFill>
                  <a:srgbClr val="002060"/>
                </a:solidFill>
                <a:latin typeface="Century Gothic"/>
              </a:rPr>
              <a:t>I </a:t>
            </a:r>
            <a:r>
              <a:rPr lang="en-US" sz="2500" b="1">
                <a:solidFill>
                  <a:srgbClr val="002060"/>
                </a:solidFill>
                <a:latin typeface="Century Gothic"/>
              </a:rPr>
              <a:t>accepted </a:t>
            </a:r>
            <a:r>
              <a:rPr lang="en-US" sz="2500">
                <a:solidFill>
                  <a:srgbClr val="002060"/>
                </a:solidFill>
                <a:latin typeface="Century Gothic"/>
              </a:rPr>
              <a:t>the challenge*.</a:t>
            </a:r>
            <a:endParaRPr lang="en-US" sz="2500" dirty="0">
              <a:solidFill>
                <a:srgbClr val="002060"/>
              </a:solidFill>
              <a:latin typeface="Century Gothic"/>
            </a:endParaRPr>
          </a:p>
          <a:p>
            <a:pPr marL="609555" indent="-609555" defTabSz="913788">
              <a:buFontTx/>
              <a:buAutoNum type="arabicPeriod"/>
            </a:pPr>
            <a:r>
              <a:rPr lang="en-US" sz="2500" b="1" dirty="0">
                <a:solidFill>
                  <a:srgbClr val="002060"/>
                </a:solidFill>
                <a:latin typeface="Century Gothic"/>
              </a:rPr>
              <a:t>We couldn’t stand </a:t>
            </a:r>
            <a:r>
              <a:rPr lang="en-US" sz="2500" dirty="0">
                <a:solidFill>
                  <a:srgbClr val="002060"/>
                </a:solidFill>
                <a:latin typeface="Century Gothic"/>
              </a:rPr>
              <a:t>the sun after 11 o’clock.</a:t>
            </a:r>
          </a:p>
          <a:p>
            <a:pPr marL="609555" indent="-609555" defTabSz="913788">
              <a:buFontTx/>
              <a:buAutoNum type="arabicPeriod"/>
            </a:pPr>
            <a:r>
              <a:rPr lang="en-US" sz="2500" b="1" dirty="0">
                <a:solidFill>
                  <a:srgbClr val="002060"/>
                </a:solidFill>
                <a:latin typeface="Century Gothic"/>
              </a:rPr>
              <a:t>We carried </a:t>
            </a:r>
            <a:r>
              <a:rPr lang="en-US" sz="2500" dirty="0">
                <a:solidFill>
                  <a:srgbClr val="002060"/>
                </a:solidFill>
                <a:latin typeface="Century Gothic"/>
              </a:rPr>
              <a:t>our clothes in a bag.</a:t>
            </a:r>
          </a:p>
          <a:p>
            <a:pPr marL="609555" indent="-609555" defTabSz="913788">
              <a:buFontTx/>
              <a:buAutoNum type="arabicPeriod"/>
            </a:pPr>
            <a:r>
              <a:rPr lang="en-US" sz="2500" b="1">
                <a:solidFill>
                  <a:srgbClr val="002060"/>
                </a:solidFill>
                <a:latin typeface="Century Gothic"/>
              </a:rPr>
              <a:t>I missed </a:t>
            </a:r>
            <a:r>
              <a:rPr lang="en-US" sz="2500">
                <a:solidFill>
                  <a:srgbClr val="002060"/>
                </a:solidFill>
                <a:latin typeface="Century Gothic"/>
              </a:rPr>
              <a:t>England.</a:t>
            </a:r>
            <a:endParaRPr lang="en-US" sz="2500" dirty="0">
              <a:solidFill>
                <a:srgbClr val="002060"/>
              </a:solidFill>
              <a:latin typeface="Century Gothic"/>
            </a:endParaRPr>
          </a:p>
          <a:p>
            <a:pPr marL="609555" indent="-609555" defTabSz="913788">
              <a:buFontTx/>
              <a:buAutoNum type="arabicPeriod"/>
            </a:pPr>
            <a:r>
              <a:rPr lang="en-US" sz="2500" b="1" dirty="0">
                <a:solidFill>
                  <a:srgbClr val="002060"/>
                </a:solidFill>
                <a:latin typeface="Century Gothic"/>
              </a:rPr>
              <a:t>I looked for </a:t>
            </a:r>
            <a:r>
              <a:rPr lang="en-US" sz="2500" dirty="0">
                <a:solidFill>
                  <a:srgbClr val="002060"/>
                </a:solidFill>
                <a:latin typeface="Century Gothic"/>
              </a:rPr>
              <a:t>a present for my mum.</a:t>
            </a:r>
          </a:p>
          <a:p>
            <a:pPr marL="609555" indent="-609555" defTabSz="913788">
              <a:buFontTx/>
              <a:buAutoNum type="arabicPeriod"/>
            </a:pPr>
            <a:r>
              <a:rPr lang="en-US" sz="2500" b="1" dirty="0">
                <a:solidFill>
                  <a:srgbClr val="002060"/>
                </a:solidFill>
                <a:latin typeface="Century Gothic"/>
              </a:rPr>
              <a:t>I played </a:t>
            </a:r>
            <a:r>
              <a:rPr lang="en-US" sz="2500">
                <a:solidFill>
                  <a:srgbClr val="002060"/>
                </a:solidFill>
                <a:latin typeface="Century Gothic"/>
              </a:rPr>
              <a:t>tennis against </a:t>
            </a:r>
            <a:r>
              <a:rPr lang="en-US" sz="2500" dirty="0">
                <a:solidFill>
                  <a:srgbClr val="002060"/>
                </a:solidFill>
                <a:latin typeface="Century Gothic"/>
              </a:rPr>
              <a:t>my friend.</a:t>
            </a:r>
          </a:p>
          <a:p>
            <a:pPr defTabSz="913788"/>
            <a:r>
              <a:rPr lang="en-US" sz="2500">
                <a:solidFill>
                  <a:srgbClr val="002060"/>
                </a:solidFill>
                <a:latin typeface="Century Gothic"/>
              </a:rPr>
              <a:t>*challenge = el desafío</a:t>
            </a:r>
            <a:endParaRPr lang="en-US" sz="2500" dirty="0">
              <a:solidFill>
                <a:srgbClr val="002060"/>
              </a:solidFill>
              <a:latin typeface="Century Gothic"/>
            </a:endParaRPr>
          </a:p>
        </p:txBody>
      </p:sp>
      <p:graphicFrame>
        <p:nvGraphicFramePr>
          <p:cNvPr id="5"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494339529"/>
              </p:ext>
            </p:extLst>
          </p:nvPr>
        </p:nvGraphicFramePr>
        <p:xfrm>
          <a:off x="5674856" y="567531"/>
          <a:ext cx="6080916" cy="5268615"/>
        </p:xfrm>
        <a:graphic>
          <a:graphicData uri="http://schemas.openxmlformats.org/drawingml/2006/table">
            <a:tbl>
              <a:tblPr firstRow="1" bandRow="1">
                <a:tableStyleId>{5DA37D80-6434-44D0-A028-1B22A696006F}</a:tableStyleId>
              </a:tblPr>
              <a:tblGrid>
                <a:gridCol w="422239">
                  <a:extLst>
                    <a:ext uri="{9D8B030D-6E8A-4147-A177-3AD203B41FA5}">
                      <a16:colId xmlns:a16="http://schemas.microsoft.com/office/drawing/2014/main" val="1975583231"/>
                    </a:ext>
                  </a:extLst>
                </a:gridCol>
                <a:gridCol w="893731">
                  <a:extLst>
                    <a:ext uri="{9D8B030D-6E8A-4147-A177-3AD203B41FA5}">
                      <a16:colId xmlns:a16="http://schemas.microsoft.com/office/drawing/2014/main" val="2787285574"/>
                    </a:ext>
                  </a:extLst>
                </a:gridCol>
                <a:gridCol w="973123">
                  <a:extLst>
                    <a:ext uri="{9D8B030D-6E8A-4147-A177-3AD203B41FA5}">
                      <a16:colId xmlns:a16="http://schemas.microsoft.com/office/drawing/2014/main" val="3861968725"/>
                    </a:ext>
                  </a:extLst>
                </a:gridCol>
                <a:gridCol w="3791823">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885C643E-AA02-0A45-9A3F-683ED132383B}"/>
              </a:ext>
            </a:extLst>
          </p:cNvPr>
          <p:cNvSpPr>
            <a:spLocks noGrp="1"/>
          </p:cNvSpPr>
          <p:nvPr>
            <p:ph type="title"/>
          </p:nvPr>
        </p:nvSpPr>
        <p:spPr>
          <a:xfrm>
            <a:off x="220136" y="131636"/>
            <a:ext cx="10515600" cy="764731"/>
          </a:xfrm>
        </p:spPr>
        <p:txBody>
          <a:bodyPr>
            <a:normAutofit/>
          </a:bodyPr>
          <a:lstStyle/>
          <a:p>
            <a:r>
              <a:rPr lang="es-GB" sz="3200" b="1" dirty="0">
                <a:solidFill>
                  <a:srgbClr val="002060"/>
                </a:solidFill>
              </a:rPr>
              <a:t>Persona B</a:t>
            </a:r>
          </a:p>
        </p:txBody>
      </p:sp>
      <p:sp>
        <p:nvSpPr>
          <p:cNvPr id="4" name="Rectangle 3"/>
          <p:cNvSpPr/>
          <p:nvPr/>
        </p:nvSpPr>
        <p:spPr>
          <a:xfrm>
            <a:off x="8909192" y="5871931"/>
            <a:ext cx="3060453" cy="400110"/>
          </a:xfrm>
          <a:prstGeom prst="rect">
            <a:avLst/>
          </a:prstGeom>
        </p:spPr>
        <p:txBody>
          <a:bodyPr wrap="none">
            <a:spAutoFit/>
          </a:bodyPr>
          <a:lstStyle/>
          <a:p>
            <a:pPr defTabSz="913788"/>
            <a:r>
              <a:rPr lang="en-US" sz="2000">
                <a:solidFill>
                  <a:srgbClr val="002060"/>
                </a:solidFill>
              </a:rPr>
              <a:t>*challenge = el desafío</a:t>
            </a:r>
            <a:endParaRPr lang="en-US" sz="2000" dirty="0">
              <a:solidFill>
                <a:srgbClr val="002060"/>
              </a:solidFill>
            </a:endParaRPr>
          </a:p>
        </p:txBody>
      </p:sp>
    </p:spTree>
    <p:extLst>
      <p:ext uri="{BB962C8B-B14F-4D97-AF65-F5344CB8AC3E}">
        <p14:creationId xmlns:p14="http://schemas.microsoft.com/office/powerpoint/2010/main" val="16702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68360846"/>
              </p:ext>
            </p:extLst>
          </p:nvPr>
        </p:nvGraphicFramePr>
        <p:xfrm>
          <a:off x="362764" y="685576"/>
          <a:ext cx="5796075" cy="5587128"/>
        </p:xfrm>
        <a:graphic>
          <a:graphicData uri="http://schemas.openxmlformats.org/drawingml/2006/table">
            <a:tbl>
              <a:tblPr firstRow="1" bandRow="1">
                <a:tableStyleId>{5DA37D80-6434-44D0-A028-1B22A696006F}</a:tableStyleId>
              </a:tblPr>
              <a:tblGrid>
                <a:gridCol w="402460">
                  <a:extLst>
                    <a:ext uri="{9D8B030D-6E8A-4147-A177-3AD203B41FA5}">
                      <a16:colId xmlns:a16="http://schemas.microsoft.com/office/drawing/2014/main" val="1975583231"/>
                    </a:ext>
                  </a:extLst>
                </a:gridCol>
                <a:gridCol w="851867">
                  <a:extLst>
                    <a:ext uri="{9D8B030D-6E8A-4147-A177-3AD203B41FA5}">
                      <a16:colId xmlns:a16="http://schemas.microsoft.com/office/drawing/2014/main" val="2787285574"/>
                    </a:ext>
                  </a:extLst>
                </a:gridCol>
                <a:gridCol w="927540">
                  <a:extLst>
                    <a:ext uri="{9D8B030D-6E8A-4147-A177-3AD203B41FA5}">
                      <a16:colId xmlns:a16="http://schemas.microsoft.com/office/drawing/2014/main" val="3861968725"/>
                    </a:ext>
                  </a:extLst>
                </a:gridCol>
                <a:gridCol w="3614208">
                  <a:extLst>
                    <a:ext uri="{9D8B030D-6E8A-4147-A177-3AD203B41FA5}">
                      <a16:colId xmlns:a16="http://schemas.microsoft.com/office/drawing/2014/main" val="1608079510"/>
                    </a:ext>
                  </a:extLst>
                </a:gridCol>
              </a:tblGrid>
              <a:tr h="550023">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s-ES" sz="2700" b="1" dirty="0">
                          <a:solidFill>
                            <a:srgbClr val="002060"/>
                          </a:solidFill>
                        </a:rPr>
                        <a:t>la 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69274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24060">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122319523"/>
                  </a:ext>
                </a:extLst>
              </a:tr>
              <a:tr h="724060">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865955813"/>
                  </a:ext>
                </a:extLst>
              </a:tr>
              <a:tr h="724060">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882403760"/>
                  </a:ext>
                </a:extLst>
              </a:tr>
              <a:tr h="724060">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1766618113"/>
                  </a:ext>
                </a:extLst>
              </a:tr>
              <a:tr h="724060">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296959537"/>
                  </a:ext>
                </a:extLst>
              </a:tr>
              <a:tr h="724060">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graphicFrame>
        <p:nvGraphicFramePr>
          <p:cNvPr id="3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621398955"/>
              </p:ext>
            </p:extLst>
          </p:nvPr>
        </p:nvGraphicFramePr>
        <p:xfrm>
          <a:off x="6243515" y="685575"/>
          <a:ext cx="5796075" cy="5587127"/>
        </p:xfrm>
        <a:graphic>
          <a:graphicData uri="http://schemas.openxmlformats.org/drawingml/2006/table">
            <a:tbl>
              <a:tblPr firstRow="1" bandRow="1">
                <a:tableStyleId>{5DA37D80-6434-44D0-A028-1B22A696006F}</a:tableStyleId>
              </a:tblPr>
              <a:tblGrid>
                <a:gridCol w="402460">
                  <a:extLst>
                    <a:ext uri="{9D8B030D-6E8A-4147-A177-3AD203B41FA5}">
                      <a16:colId xmlns:a16="http://schemas.microsoft.com/office/drawing/2014/main" val="1975583231"/>
                    </a:ext>
                  </a:extLst>
                </a:gridCol>
                <a:gridCol w="851867">
                  <a:extLst>
                    <a:ext uri="{9D8B030D-6E8A-4147-A177-3AD203B41FA5}">
                      <a16:colId xmlns:a16="http://schemas.microsoft.com/office/drawing/2014/main" val="2787285574"/>
                    </a:ext>
                  </a:extLst>
                </a:gridCol>
                <a:gridCol w="973629">
                  <a:extLst>
                    <a:ext uri="{9D8B030D-6E8A-4147-A177-3AD203B41FA5}">
                      <a16:colId xmlns:a16="http://schemas.microsoft.com/office/drawing/2014/main" val="3861968725"/>
                    </a:ext>
                  </a:extLst>
                </a:gridCol>
                <a:gridCol w="3568119">
                  <a:extLst>
                    <a:ext uri="{9D8B030D-6E8A-4147-A177-3AD203B41FA5}">
                      <a16:colId xmlns:a16="http://schemas.microsoft.com/office/drawing/2014/main" val="1608079510"/>
                    </a:ext>
                  </a:extLst>
                </a:gridCol>
              </a:tblGrid>
              <a:tr h="558164">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s-ES" sz="2800" b="1" dirty="0">
                          <a:solidFill>
                            <a:srgbClr val="002060"/>
                          </a:solidFill>
                        </a:rPr>
                        <a:t>la actividad </a:t>
                      </a:r>
                      <a:endParaRPr lang="x-none" sz="2700" b="1" dirty="0">
                        <a:solidFill>
                          <a:srgbClr val="002060"/>
                        </a:solidFill>
                      </a:endParaRPr>
                    </a:p>
                  </a:txBody>
                  <a:tcPr anchor="ctr"/>
                </a:tc>
                <a:extLst>
                  <a:ext uri="{0D108BD9-81ED-4DB2-BD59-A6C34878D82A}">
                    <a16:rowId xmlns:a16="http://schemas.microsoft.com/office/drawing/2014/main" val="999975706"/>
                  </a:ext>
                </a:extLst>
              </a:tr>
              <a:tr h="620301">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400" b="1" dirty="0">
                          <a:solidFill>
                            <a:srgbClr val="002060"/>
                          </a:solidFill>
                        </a:rPr>
                        <a:t>(en inglés)</a:t>
                      </a:r>
                      <a:endParaRPr lang="x-none" sz="24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34777">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122319523"/>
                  </a:ext>
                </a:extLst>
              </a:tr>
              <a:tr h="734777">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865955813"/>
                  </a:ext>
                </a:extLst>
              </a:tr>
              <a:tr h="734777">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882403760"/>
                  </a:ext>
                </a:extLst>
              </a:tr>
              <a:tr h="734777">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1766618113"/>
                  </a:ext>
                </a:extLst>
              </a:tr>
              <a:tr h="734777">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296959537"/>
                  </a:ext>
                </a:extLst>
              </a:tr>
              <a:tr h="734777">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5" name="TextBox 4"/>
          <p:cNvSpPr txBox="1"/>
          <p:nvPr/>
        </p:nvSpPr>
        <p:spPr>
          <a:xfrm>
            <a:off x="2508463" y="2019750"/>
            <a:ext cx="4325537"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accepted the challenge</a:t>
            </a:r>
          </a:p>
        </p:txBody>
      </p:sp>
      <p:sp>
        <p:nvSpPr>
          <p:cNvPr id="21" name="TextBox 20"/>
          <p:cNvSpPr txBox="1"/>
          <p:nvPr/>
        </p:nvSpPr>
        <p:spPr>
          <a:xfrm>
            <a:off x="2473355" y="2820435"/>
            <a:ext cx="3954225"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couldn’t stand the sun</a:t>
            </a:r>
          </a:p>
        </p:txBody>
      </p:sp>
      <p:sp>
        <p:nvSpPr>
          <p:cNvPr id="23" name="TextBox 22"/>
          <p:cNvSpPr txBox="1"/>
          <p:nvPr/>
        </p:nvSpPr>
        <p:spPr>
          <a:xfrm>
            <a:off x="2443782" y="3488925"/>
            <a:ext cx="3780717"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carried clothes in a bag</a:t>
            </a:r>
          </a:p>
        </p:txBody>
      </p:sp>
      <p:sp>
        <p:nvSpPr>
          <p:cNvPr id="24" name="TextBox 23"/>
          <p:cNvSpPr txBox="1"/>
          <p:nvPr/>
        </p:nvSpPr>
        <p:spPr>
          <a:xfrm>
            <a:off x="2476378" y="4229316"/>
            <a:ext cx="3780717"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missed England</a:t>
            </a:r>
          </a:p>
        </p:txBody>
      </p:sp>
      <p:sp>
        <p:nvSpPr>
          <p:cNvPr id="25" name="TextBox 24"/>
          <p:cNvSpPr txBox="1"/>
          <p:nvPr/>
        </p:nvSpPr>
        <p:spPr>
          <a:xfrm>
            <a:off x="2508463" y="4723911"/>
            <a:ext cx="3954225" cy="861768"/>
          </a:xfrm>
          <a:prstGeom prst="rect">
            <a:avLst/>
          </a:prstGeom>
          <a:noFill/>
        </p:spPr>
        <p:txBody>
          <a:bodyPr wrap="square" lIns="121915" tIns="60957" rIns="121915" bIns="60957" rtlCol="0">
            <a:spAutoFit/>
          </a:bodyPr>
          <a:lstStyle/>
          <a:p>
            <a:pPr defTabSz="913788"/>
            <a:r>
              <a:rPr lang="en-US" sz="2400">
                <a:solidFill>
                  <a:srgbClr val="002060"/>
                </a:solidFill>
                <a:latin typeface="Century Gothic"/>
              </a:rPr>
              <a:t>looked for a present for Mum</a:t>
            </a:r>
            <a:endParaRPr lang="en-US" sz="2400" dirty="0">
              <a:solidFill>
                <a:srgbClr val="002060"/>
              </a:solidFill>
              <a:latin typeface="Century Gothic"/>
            </a:endParaRPr>
          </a:p>
        </p:txBody>
      </p:sp>
      <p:sp>
        <p:nvSpPr>
          <p:cNvPr id="26" name="TextBox 25"/>
          <p:cNvSpPr txBox="1"/>
          <p:nvPr/>
        </p:nvSpPr>
        <p:spPr>
          <a:xfrm>
            <a:off x="2486747" y="5479279"/>
            <a:ext cx="3672092" cy="861768"/>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played </a:t>
            </a:r>
            <a:r>
              <a:rPr lang="en-US" sz="2400">
                <a:solidFill>
                  <a:srgbClr val="002060"/>
                </a:solidFill>
                <a:latin typeface="Century Gothic"/>
              </a:rPr>
              <a:t>tennis against </a:t>
            </a:r>
            <a:r>
              <a:rPr lang="en-US" sz="2400" dirty="0">
                <a:solidFill>
                  <a:srgbClr val="002060"/>
                </a:solidFill>
                <a:latin typeface="Century Gothic"/>
              </a:rPr>
              <a:t>my friend</a:t>
            </a:r>
          </a:p>
        </p:txBody>
      </p:sp>
      <p:sp>
        <p:nvSpPr>
          <p:cNvPr id="27" name="TextBox 26"/>
          <p:cNvSpPr txBox="1"/>
          <p:nvPr/>
        </p:nvSpPr>
        <p:spPr>
          <a:xfrm>
            <a:off x="8439612" y="1820328"/>
            <a:ext cx="3708400" cy="861768"/>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invited friends to participate</a:t>
            </a:r>
          </a:p>
        </p:txBody>
      </p:sp>
      <p:sp>
        <p:nvSpPr>
          <p:cNvPr id="28" name="TextBox 27"/>
          <p:cNvSpPr txBox="1"/>
          <p:nvPr/>
        </p:nvSpPr>
        <p:spPr>
          <a:xfrm>
            <a:off x="8447030" y="2692986"/>
            <a:ext cx="3708400" cy="492436"/>
          </a:xfrm>
          <a:prstGeom prst="rect">
            <a:avLst/>
          </a:prstGeom>
          <a:noFill/>
        </p:spPr>
        <p:txBody>
          <a:bodyPr wrap="square" lIns="121915" tIns="60957" rIns="121915" bIns="60957" rtlCol="0">
            <a:spAutoFit/>
          </a:bodyPr>
          <a:lstStyle/>
          <a:p>
            <a:pPr defTabSz="913788"/>
            <a:r>
              <a:rPr lang="en-US" sz="2400">
                <a:solidFill>
                  <a:srgbClr val="002060"/>
                </a:solidFill>
                <a:latin typeface="Century Gothic"/>
              </a:rPr>
              <a:t>swam in a river</a:t>
            </a:r>
            <a:endParaRPr lang="en-US" sz="2400" dirty="0">
              <a:solidFill>
                <a:srgbClr val="002060"/>
              </a:solidFill>
              <a:latin typeface="Century Gothic"/>
            </a:endParaRPr>
          </a:p>
        </p:txBody>
      </p:sp>
      <p:sp>
        <p:nvSpPr>
          <p:cNvPr id="29" name="TextBox 28"/>
          <p:cNvSpPr txBox="1"/>
          <p:nvPr/>
        </p:nvSpPr>
        <p:spPr>
          <a:xfrm>
            <a:off x="8419163" y="3438903"/>
            <a:ext cx="3708400"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missed family</a:t>
            </a:r>
          </a:p>
        </p:txBody>
      </p:sp>
      <p:sp>
        <p:nvSpPr>
          <p:cNvPr id="30" name="TextBox 29"/>
          <p:cNvSpPr txBox="1"/>
          <p:nvPr/>
        </p:nvSpPr>
        <p:spPr>
          <a:xfrm>
            <a:off x="8412722" y="4007215"/>
            <a:ext cx="3708400" cy="861768"/>
          </a:xfrm>
          <a:prstGeom prst="rect">
            <a:avLst/>
          </a:prstGeom>
          <a:noFill/>
        </p:spPr>
        <p:txBody>
          <a:bodyPr wrap="square" lIns="121915" tIns="60957" rIns="121915" bIns="60957" rtlCol="0">
            <a:spAutoFit/>
          </a:bodyPr>
          <a:lstStyle/>
          <a:p>
            <a:pPr defTabSz="913788"/>
            <a:r>
              <a:rPr lang="en-US" sz="2400">
                <a:solidFill>
                  <a:srgbClr val="002060"/>
                </a:solidFill>
                <a:latin typeface="Century Gothic"/>
              </a:rPr>
              <a:t>managed to walk quite far</a:t>
            </a:r>
            <a:endParaRPr lang="en-US" sz="2400" dirty="0">
              <a:solidFill>
                <a:srgbClr val="002060"/>
              </a:solidFill>
              <a:latin typeface="Century Gothic"/>
            </a:endParaRPr>
          </a:p>
        </p:txBody>
      </p:sp>
      <p:sp>
        <p:nvSpPr>
          <p:cNvPr id="31" name="TextBox 30"/>
          <p:cNvSpPr txBox="1"/>
          <p:nvPr/>
        </p:nvSpPr>
        <p:spPr>
          <a:xfrm>
            <a:off x="8424040" y="4869030"/>
            <a:ext cx="3739545" cy="492436"/>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took lots of photos</a:t>
            </a:r>
          </a:p>
        </p:txBody>
      </p:sp>
      <p:sp>
        <p:nvSpPr>
          <p:cNvPr id="32" name="TextBox 31"/>
          <p:cNvSpPr txBox="1"/>
          <p:nvPr/>
        </p:nvSpPr>
        <p:spPr>
          <a:xfrm>
            <a:off x="8443703" y="5452377"/>
            <a:ext cx="3748297" cy="861768"/>
          </a:xfrm>
          <a:prstGeom prst="rect">
            <a:avLst/>
          </a:prstGeom>
          <a:noFill/>
        </p:spPr>
        <p:txBody>
          <a:bodyPr wrap="square" lIns="121915" tIns="60957" rIns="121915" bIns="60957" rtlCol="0">
            <a:spAutoFit/>
          </a:bodyPr>
          <a:lstStyle/>
          <a:p>
            <a:pPr defTabSz="913788"/>
            <a:r>
              <a:rPr lang="en-US" sz="2400" dirty="0">
                <a:solidFill>
                  <a:srgbClr val="002060"/>
                </a:solidFill>
                <a:latin typeface="Century Gothic"/>
              </a:rPr>
              <a:t>didn’t </a:t>
            </a:r>
            <a:r>
              <a:rPr lang="en-US" sz="2400">
                <a:solidFill>
                  <a:srgbClr val="002060"/>
                </a:solidFill>
                <a:latin typeface="Century Gothic"/>
              </a:rPr>
              <a:t>pay for the hostel</a:t>
            </a:r>
            <a:endParaRPr lang="en-US" sz="2400" dirty="0">
              <a:solidFill>
                <a:srgbClr val="002060"/>
              </a:solidFill>
              <a:latin typeface="Century Gothic"/>
            </a:endParaRPr>
          </a:p>
        </p:txBody>
      </p:sp>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9449" y="2082180"/>
            <a:ext cx="376696" cy="392392"/>
          </a:xfrm>
          <a:prstGeom prst="rect">
            <a:avLst/>
          </a:prstGeom>
        </p:spPr>
      </p:pic>
      <p:sp>
        <p:nvSpPr>
          <p:cNvPr id="3" name="Rectangle 2"/>
          <p:cNvSpPr/>
          <p:nvPr/>
        </p:nvSpPr>
        <p:spPr>
          <a:xfrm>
            <a:off x="8427783" y="182810"/>
            <a:ext cx="2185788" cy="502766"/>
          </a:xfrm>
          <a:prstGeom prst="rect">
            <a:avLst/>
          </a:prstGeom>
        </p:spPr>
        <p:txBody>
          <a:bodyPr wrap="square">
            <a:spAutoFit/>
          </a:bodyPr>
          <a:lstStyle/>
          <a:p>
            <a:pPr defTabSz="913788"/>
            <a:r>
              <a:rPr lang="en-US" sz="2667" dirty="0">
                <a:solidFill>
                  <a:srgbClr val="002060"/>
                </a:solidFill>
                <a:latin typeface="Century Gothic"/>
              </a:rPr>
              <a:t>Persona B</a:t>
            </a:r>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9923" y="2765463"/>
            <a:ext cx="376696" cy="392392"/>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6113" y="3538947"/>
            <a:ext cx="376696" cy="392392"/>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1430" y="4191881"/>
            <a:ext cx="376696" cy="392392"/>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9449" y="4995714"/>
            <a:ext cx="376696" cy="392392"/>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6113" y="5729752"/>
            <a:ext cx="376696" cy="392392"/>
          </a:xfrm>
          <a:prstGeom prst="rect">
            <a:avLst/>
          </a:prstGeom>
        </p:spPr>
      </p:pic>
      <p:sp>
        <p:nvSpPr>
          <p:cNvPr id="4" name="Rectangle 3"/>
          <p:cNvSpPr/>
          <p:nvPr/>
        </p:nvSpPr>
        <p:spPr>
          <a:xfrm>
            <a:off x="2555506" y="178491"/>
            <a:ext cx="1859805" cy="502766"/>
          </a:xfrm>
          <a:prstGeom prst="rect">
            <a:avLst/>
          </a:prstGeom>
        </p:spPr>
        <p:txBody>
          <a:bodyPr wrap="none">
            <a:spAutoFit/>
          </a:bodyPr>
          <a:lstStyle/>
          <a:p>
            <a:pPr defTabSz="913788"/>
            <a:r>
              <a:rPr lang="en-US" sz="2667" dirty="0">
                <a:solidFill>
                  <a:srgbClr val="002060"/>
                </a:solidFill>
                <a:latin typeface="Century Gothic"/>
              </a:rPr>
              <a:t>Persona A</a:t>
            </a:r>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845" y="2087574"/>
            <a:ext cx="376696" cy="392392"/>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8929" y="4247475"/>
            <a:ext cx="376696" cy="392392"/>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8929" y="4958599"/>
            <a:ext cx="376696" cy="392392"/>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1011" y="2765463"/>
            <a:ext cx="376696" cy="392392"/>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7286" y="3538947"/>
            <a:ext cx="376696" cy="392392"/>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845" y="5763702"/>
            <a:ext cx="376696" cy="392392"/>
          </a:xfrm>
          <a:prstGeom prst="rect">
            <a:avLst/>
          </a:prstGeom>
        </p:spPr>
      </p:pic>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Tree>
    <p:extLst>
      <p:ext uri="{BB962C8B-B14F-4D97-AF65-F5344CB8AC3E}">
        <p14:creationId xmlns:p14="http://schemas.microsoft.com/office/powerpoint/2010/main" val="32127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7" grpId="0"/>
      <p:bldP spid="28"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8242801" cy="879475"/>
          </a:xfrm>
        </p:spPr>
        <p:txBody>
          <a:bodyPr>
            <a:normAutofit fontScale="90000"/>
          </a:bodyPr>
          <a:lstStyle/>
          <a:p>
            <a:pPr algn="l"/>
            <a:r>
              <a:rPr lang="en-GB" sz="4000" b="1" dirty="0">
                <a:solidFill>
                  <a:prstClr val="white"/>
                </a:solidFill>
              </a:rPr>
              <a:t>Describing </a:t>
            </a:r>
            <a:r>
              <a:rPr lang="en-GB" sz="4000" b="1">
                <a:solidFill>
                  <a:prstClr val="white"/>
                </a:solidFill>
              </a:rPr>
              <a:t>a fundraising </a:t>
            </a:r>
            <a:r>
              <a:rPr lang="en-GB" sz="4000" b="1" dirty="0">
                <a:solidFill>
                  <a:prstClr val="white"/>
                </a:solidFill>
              </a:rPr>
              <a:t>event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7" y="2959864"/>
            <a:ext cx="8789613" cy="1456793"/>
          </a:xfrm>
        </p:spPr>
        <p:txBody>
          <a:bodyPr>
            <a:noAutofit/>
          </a:bodyPr>
          <a:lstStyle/>
          <a:p>
            <a:pPr algn="l">
              <a:spcBef>
                <a:spcPts val="0"/>
              </a:spcBef>
            </a:pPr>
            <a:r>
              <a:rPr lang="en-GB" dirty="0">
                <a:solidFill>
                  <a:prstClr val="white"/>
                </a:solidFill>
              </a:rPr>
              <a:t>-</a:t>
            </a:r>
            <a:r>
              <a:rPr lang="en-GB" dirty="0" err="1">
                <a:solidFill>
                  <a:prstClr val="white"/>
                </a:solidFill>
              </a:rPr>
              <a:t>ar</a:t>
            </a:r>
            <a:r>
              <a:rPr lang="en-GB" dirty="0">
                <a:solidFill>
                  <a:prstClr val="white"/>
                </a:solidFill>
              </a:rPr>
              <a:t> verbs </a:t>
            </a:r>
            <a:r>
              <a:rPr lang="en-GB">
                <a:solidFill>
                  <a:prstClr val="white"/>
                </a:solidFill>
              </a:rPr>
              <a:t>in 1st person plural present &amp; </a:t>
            </a:r>
            <a:r>
              <a:rPr lang="en-GB" sz="2300">
                <a:solidFill>
                  <a:prstClr val="white"/>
                </a:solidFill>
              </a:rPr>
              <a:t>preterite</a:t>
            </a:r>
            <a:r>
              <a:rPr lang="en-GB">
                <a:solidFill>
                  <a:prstClr val="white"/>
                </a:solidFill>
              </a:rPr>
              <a:t> (-</a:t>
            </a:r>
            <a:r>
              <a:rPr lang="en-GB" err="1">
                <a:solidFill>
                  <a:prstClr val="white"/>
                </a:solidFill>
              </a:rPr>
              <a:t>amos</a:t>
            </a:r>
            <a:r>
              <a:rPr lang="en-GB">
                <a:solidFill>
                  <a:prstClr val="white"/>
                </a:solidFill>
              </a:rPr>
              <a:t>)</a:t>
            </a:r>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2.1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2 - Lesson 32</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18/10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7842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 name="TextBox 3"/>
          <p:cNvSpPr txBox="1"/>
          <p:nvPr/>
        </p:nvSpPr>
        <p:spPr>
          <a:xfrm>
            <a:off x="342900" y="2345569"/>
            <a:ext cx="4927600" cy="430887"/>
          </a:xfrm>
          <a:prstGeom prst="rect">
            <a:avLst/>
          </a:prstGeom>
          <a:noFill/>
        </p:spPr>
        <p:txBody>
          <a:bodyPr wrap="square" rtlCol="0">
            <a:spAutoFit/>
          </a:bodyPr>
          <a:lstStyle/>
          <a:p>
            <a:pPr algn="l"/>
            <a:r>
              <a:rPr lang="en-GB" sz="2200" b="1">
                <a:solidFill>
                  <a:schemeClr val="accent5">
                    <a:lumMod val="50000"/>
                  </a:schemeClr>
                </a:solidFill>
              </a:rPr>
              <a:t>¿Qué es?</a:t>
            </a:r>
            <a:endParaRPr lang="en-GB" sz="2200" b="1" dirty="0">
              <a:solidFill>
                <a:schemeClr val="accent5">
                  <a:lumMod val="50000"/>
                </a:schemeClr>
              </a:solidFill>
            </a:endParaRPr>
          </a:p>
        </p:txBody>
      </p:sp>
      <p:sp>
        <p:nvSpPr>
          <p:cNvPr id="5" name="TextBox 4"/>
          <p:cNvSpPr txBox="1"/>
          <p:nvPr/>
        </p:nvSpPr>
        <p:spPr>
          <a:xfrm>
            <a:off x="308707" y="4307014"/>
            <a:ext cx="9817100" cy="430887"/>
          </a:xfrm>
          <a:prstGeom prst="rect">
            <a:avLst/>
          </a:prstGeom>
          <a:noFill/>
        </p:spPr>
        <p:txBody>
          <a:bodyPr wrap="square" rtlCol="0">
            <a:spAutoFit/>
          </a:bodyPr>
          <a:lstStyle/>
          <a:p>
            <a:pPr algn="l"/>
            <a:r>
              <a:rPr lang="en-GB" sz="2200" b="1">
                <a:solidFill>
                  <a:schemeClr val="accent5">
                    <a:lumMod val="50000"/>
                  </a:schemeClr>
                </a:solidFill>
              </a:rPr>
              <a:t>¿Por qué la educación en Colombia es un tema importante?</a:t>
            </a:r>
            <a:endParaRPr lang="en-GB" sz="2200" b="1" dirty="0">
              <a:solidFill>
                <a:schemeClr val="accent5">
                  <a:lumMod val="50000"/>
                </a:schemeClr>
              </a:solidFill>
            </a:endParaRPr>
          </a:p>
        </p:txBody>
      </p:sp>
      <p:sp>
        <p:nvSpPr>
          <p:cNvPr id="7" name="TextBox 6"/>
          <p:cNvSpPr txBox="1"/>
          <p:nvPr/>
        </p:nvSpPr>
        <p:spPr>
          <a:xfrm>
            <a:off x="342900" y="1163991"/>
            <a:ext cx="10960100" cy="1107996"/>
          </a:xfrm>
          <a:prstGeom prst="rect">
            <a:avLst/>
          </a:prstGeom>
          <a:noFill/>
        </p:spPr>
        <p:txBody>
          <a:bodyPr wrap="square" rtlCol="0">
            <a:spAutoFit/>
          </a:bodyPr>
          <a:lstStyle/>
          <a:p>
            <a:pPr algn="l"/>
            <a:r>
              <a:rPr lang="en-GB" sz="2200" dirty="0" err="1">
                <a:solidFill>
                  <a:schemeClr val="accent5">
                    <a:lumMod val="50000"/>
                  </a:schemeClr>
                </a:solidFill>
              </a:rPr>
              <a:t>Vamos</a:t>
            </a:r>
            <a:r>
              <a:rPr lang="en-GB" sz="2200" dirty="0">
                <a:solidFill>
                  <a:schemeClr val="accent5">
                    <a:lumMod val="50000"/>
                  </a:schemeClr>
                </a:solidFill>
              </a:rPr>
              <a:t> a leer un </a:t>
            </a:r>
            <a:r>
              <a:rPr lang="en-GB" sz="2200" dirty="0" err="1">
                <a:solidFill>
                  <a:schemeClr val="accent5">
                    <a:lumMod val="50000"/>
                  </a:schemeClr>
                </a:solidFill>
              </a:rPr>
              <a:t>texto</a:t>
            </a:r>
            <a:r>
              <a:rPr lang="en-GB" sz="2200" dirty="0">
                <a:solidFill>
                  <a:schemeClr val="accent5">
                    <a:lumMod val="50000"/>
                  </a:schemeClr>
                </a:solidFill>
              </a:rPr>
              <a:t> </a:t>
            </a:r>
            <a:r>
              <a:rPr lang="en-GB" sz="2200" dirty="0" err="1">
                <a:solidFill>
                  <a:schemeClr val="accent5">
                    <a:lumMod val="50000"/>
                  </a:schemeClr>
                </a:solidFill>
              </a:rPr>
              <a:t>sobre</a:t>
            </a:r>
            <a:r>
              <a:rPr lang="en-GB" sz="2200" dirty="0">
                <a:solidFill>
                  <a:schemeClr val="accent5">
                    <a:lumMod val="50000"/>
                  </a:schemeClr>
                </a:solidFill>
              </a:rPr>
              <a:t> un </a:t>
            </a:r>
            <a:r>
              <a:rPr lang="en-GB" sz="2200" dirty="0" err="1">
                <a:solidFill>
                  <a:schemeClr val="accent5">
                    <a:lumMod val="50000"/>
                  </a:schemeClr>
                </a:solidFill>
              </a:rPr>
              <a:t>concierto</a:t>
            </a:r>
            <a:r>
              <a:rPr lang="en-GB" sz="2200" dirty="0">
                <a:solidFill>
                  <a:schemeClr val="accent5">
                    <a:lumMod val="50000"/>
                  </a:schemeClr>
                </a:solidFill>
              </a:rPr>
              <a:t> especial de Shakira.</a:t>
            </a:r>
          </a:p>
          <a:p>
            <a:r>
              <a:rPr lang="en-GB" sz="2200" dirty="0">
                <a:solidFill>
                  <a:schemeClr val="accent5">
                    <a:lumMod val="50000"/>
                  </a:schemeClr>
                </a:solidFill>
              </a:rPr>
              <a:t>Shakira lo </a:t>
            </a:r>
            <a:r>
              <a:rPr lang="en-GB" sz="2200" dirty="0" err="1">
                <a:solidFill>
                  <a:schemeClr val="accent5">
                    <a:lumMod val="50000"/>
                  </a:schemeClr>
                </a:solidFill>
              </a:rPr>
              <a:t>organizó</a:t>
            </a:r>
            <a:r>
              <a:rPr lang="en-GB" sz="2200" dirty="0">
                <a:solidFill>
                  <a:schemeClr val="accent5">
                    <a:lumMod val="50000"/>
                  </a:schemeClr>
                </a:solidFill>
              </a:rPr>
              <a:t> para </a:t>
            </a:r>
            <a:r>
              <a:rPr lang="en-GB" sz="2200" dirty="0" err="1">
                <a:solidFill>
                  <a:schemeClr val="accent5">
                    <a:lumMod val="50000"/>
                  </a:schemeClr>
                </a:solidFill>
              </a:rPr>
              <a:t>ayudar</a:t>
            </a:r>
            <a:r>
              <a:rPr lang="en-GB" sz="2200" dirty="0">
                <a:solidFill>
                  <a:schemeClr val="accent5">
                    <a:lumMod val="50000"/>
                  </a:schemeClr>
                </a:solidFill>
              </a:rPr>
              <a:t> a la </a:t>
            </a:r>
            <a:r>
              <a:rPr lang="en-GB" sz="2200" i="1" dirty="0">
                <a:solidFill>
                  <a:schemeClr val="accent5">
                    <a:lumMod val="50000"/>
                  </a:schemeClr>
                </a:solidFill>
              </a:rPr>
              <a:t>Fundación</a:t>
            </a:r>
            <a:r>
              <a:rPr lang="en-GB" sz="2200" dirty="0">
                <a:solidFill>
                  <a:schemeClr val="accent5">
                    <a:lumMod val="50000"/>
                  </a:schemeClr>
                </a:solidFill>
              </a:rPr>
              <a:t> </a:t>
            </a:r>
            <a:r>
              <a:rPr lang="en-GB" sz="2200" i="1" dirty="0">
                <a:solidFill>
                  <a:schemeClr val="accent5">
                    <a:lumMod val="50000"/>
                  </a:schemeClr>
                </a:solidFill>
              </a:rPr>
              <a:t>Pies </a:t>
            </a:r>
            <a:r>
              <a:rPr lang="en-GB" sz="2200" i="1" dirty="0" err="1">
                <a:solidFill>
                  <a:schemeClr val="accent5">
                    <a:lumMod val="50000"/>
                  </a:schemeClr>
                </a:solidFill>
              </a:rPr>
              <a:t>Descalzos</a:t>
            </a:r>
            <a:r>
              <a:rPr lang="en-GB" sz="2200" i="1" dirty="0">
                <a:solidFill>
                  <a:schemeClr val="accent5">
                    <a:lumMod val="50000"/>
                  </a:schemeClr>
                </a:solidFill>
              </a:rPr>
              <a:t>. </a:t>
            </a:r>
            <a:r>
              <a:rPr lang="en-GB" sz="2200" dirty="0">
                <a:solidFill>
                  <a:schemeClr val="accent5">
                    <a:lumMod val="50000"/>
                  </a:schemeClr>
                </a:solidFill>
              </a:rPr>
              <a:t>Primero lee la </a:t>
            </a:r>
            <a:r>
              <a:rPr lang="en-GB" sz="2200" dirty="0" err="1">
                <a:solidFill>
                  <a:schemeClr val="accent5">
                    <a:lumMod val="50000"/>
                  </a:schemeClr>
                </a:solidFill>
              </a:rPr>
              <a:t>información</a:t>
            </a:r>
            <a:r>
              <a:rPr lang="en-GB" sz="2200" dirty="0">
                <a:solidFill>
                  <a:schemeClr val="accent5">
                    <a:lumMod val="50000"/>
                  </a:schemeClr>
                </a:solidFill>
              </a:rPr>
              <a:t> </a:t>
            </a:r>
            <a:r>
              <a:rPr lang="en-GB" sz="2200" dirty="0" err="1">
                <a:solidFill>
                  <a:schemeClr val="accent5">
                    <a:lumMod val="50000"/>
                  </a:schemeClr>
                </a:solidFill>
              </a:rPr>
              <a:t>sobre</a:t>
            </a:r>
            <a:r>
              <a:rPr lang="en-GB" sz="2200" dirty="0">
                <a:solidFill>
                  <a:schemeClr val="accent5">
                    <a:lumMod val="50000"/>
                  </a:schemeClr>
                </a:solidFill>
              </a:rPr>
              <a:t> </a:t>
            </a:r>
            <a:r>
              <a:rPr lang="en-GB" sz="2200" dirty="0" err="1">
                <a:solidFill>
                  <a:schemeClr val="accent5">
                    <a:lumMod val="50000"/>
                  </a:schemeClr>
                </a:solidFill>
              </a:rPr>
              <a:t>esta</a:t>
            </a:r>
            <a:r>
              <a:rPr lang="en-GB" sz="2200" dirty="0">
                <a:solidFill>
                  <a:schemeClr val="accent5">
                    <a:lumMod val="50000"/>
                  </a:schemeClr>
                </a:solidFill>
              </a:rPr>
              <a:t> *</a:t>
            </a:r>
            <a:r>
              <a:rPr lang="en-GB" sz="2200" dirty="0" err="1">
                <a:solidFill>
                  <a:schemeClr val="accent5">
                    <a:lumMod val="50000"/>
                  </a:schemeClr>
                </a:solidFill>
              </a:rPr>
              <a:t>organización</a:t>
            </a:r>
            <a:r>
              <a:rPr lang="en-GB" sz="2200" dirty="0">
                <a:solidFill>
                  <a:schemeClr val="accent5">
                    <a:lumMod val="50000"/>
                  </a:schemeClr>
                </a:solidFill>
              </a:rPr>
              <a:t> </a:t>
            </a:r>
            <a:r>
              <a:rPr lang="en-GB" sz="2200" dirty="0" err="1">
                <a:solidFill>
                  <a:schemeClr val="accent5">
                    <a:lumMod val="50000"/>
                  </a:schemeClr>
                </a:solidFill>
              </a:rPr>
              <a:t>benéfica</a:t>
            </a:r>
            <a:r>
              <a:rPr lang="en-GB" sz="2200" dirty="0">
                <a:solidFill>
                  <a:schemeClr val="accent5">
                    <a:lumMod val="50000"/>
                  </a:schemeClr>
                </a:solidFill>
              </a:rPr>
              <a:t>.</a:t>
            </a:r>
          </a:p>
        </p:txBody>
      </p:sp>
      <p:pic>
        <p:nvPicPr>
          <p:cNvPr id="8" name="Picture 4">
            <a:extLst>
              <a:ext uri="{FF2B5EF4-FFF2-40B4-BE49-F238E27FC236}">
                <a16:creationId xmlns:a16="http://schemas.microsoft.com/office/drawing/2014/main" id="{53D94AE7-7476-8243-9F2A-9D8A846EB6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0396" y="1049276"/>
            <a:ext cx="867748" cy="127680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itle 11"/>
          <p:cNvSpPr>
            <a:spLocks noGrp="1"/>
          </p:cNvSpPr>
          <p:nvPr>
            <p:ph type="title" idx="4294967295"/>
          </p:nvPr>
        </p:nvSpPr>
        <p:spPr>
          <a:xfrm>
            <a:off x="0" y="0"/>
            <a:ext cx="10515600" cy="1325563"/>
          </a:xfrm>
        </p:spPr>
        <p:txBody>
          <a:bodyPr>
            <a:normAutofit/>
          </a:bodyPr>
          <a:lstStyle/>
          <a:p>
            <a:r>
              <a:rPr lang="en-GB" sz="2800" b="1" dirty="0">
                <a:solidFill>
                  <a:schemeClr val="bg1"/>
                </a:solidFill>
              </a:rPr>
              <a:t>La </a:t>
            </a:r>
            <a:r>
              <a:rPr lang="en-GB" sz="2800" b="1" dirty="0" err="1">
                <a:solidFill>
                  <a:schemeClr val="bg1"/>
                </a:solidFill>
              </a:rPr>
              <a:t>fundación</a:t>
            </a:r>
            <a:r>
              <a:rPr lang="en-GB" sz="2800" b="1" dirty="0">
                <a:solidFill>
                  <a:schemeClr val="bg1"/>
                </a:solidFill>
              </a:rPr>
              <a:t> pies </a:t>
            </a:r>
            <a:r>
              <a:rPr lang="en-GB" sz="2800" b="1" dirty="0" err="1">
                <a:solidFill>
                  <a:schemeClr val="bg1"/>
                </a:solidFill>
              </a:rPr>
              <a:t>descalzos</a:t>
            </a:r>
            <a:br>
              <a:rPr lang="en-GB" sz="2800" b="1" dirty="0">
                <a:solidFill>
                  <a:schemeClr val="bg1"/>
                </a:solidFill>
              </a:rPr>
            </a:br>
            <a:r>
              <a:rPr lang="en-GB" sz="2800" dirty="0">
                <a:solidFill>
                  <a:schemeClr val="bg1"/>
                </a:solidFill>
              </a:rPr>
              <a:t>(Barefoot foundation)</a:t>
            </a:r>
          </a:p>
        </p:txBody>
      </p:sp>
      <p:sp>
        <p:nvSpPr>
          <p:cNvPr id="15" name="TextBox 14"/>
          <p:cNvSpPr txBox="1"/>
          <p:nvPr/>
        </p:nvSpPr>
        <p:spPr>
          <a:xfrm>
            <a:off x="308707" y="2756399"/>
            <a:ext cx="10994293" cy="1446550"/>
          </a:xfrm>
          <a:prstGeom prst="rect">
            <a:avLst/>
          </a:prstGeom>
          <a:noFill/>
        </p:spPr>
        <p:txBody>
          <a:bodyPr wrap="square" rtlCol="0">
            <a:spAutoFit/>
          </a:bodyPr>
          <a:lstStyle/>
          <a:p>
            <a:pPr algn="l"/>
            <a:r>
              <a:rPr lang="en-GB" sz="2200" i="1" dirty="0" err="1">
                <a:solidFill>
                  <a:schemeClr val="accent5">
                    <a:lumMod val="50000"/>
                  </a:schemeClr>
                </a:solidFill>
              </a:rPr>
              <a:t>Esta</a:t>
            </a:r>
            <a:r>
              <a:rPr lang="en-GB" sz="2200" i="1" dirty="0">
                <a:solidFill>
                  <a:schemeClr val="accent5">
                    <a:lumMod val="50000"/>
                  </a:schemeClr>
                </a:solidFill>
              </a:rPr>
              <a:t> </a:t>
            </a:r>
            <a:r>
              <a:rPr lang="en-GB" sz="2200" i="1" dirty="0" err="1">
                <a:solidFill>
                  <a:schemeClr val="accent5">
                    <a:lumMod val="50000"/>
                  </a:schemeClr>
                </a:solidFill>
              </a:rPr>
              <a:t>fundación</a:t>
            </a:r>
            <a:r>
              <a:rPr lang="en-GB" sz="2200" i="1" dirty="0">
                <a:solidFill>
                  <a:schemeClr val="accent5">
                    <a:lumMod val="50000"/>
                  </a:schemeClr>
                </a:solidFill>
              </a:rPr>
              <a:t> </a:t>
            </a:r>
            <a:r>
              <a:rPr lang="en-GB" sz="2200" i="1" dirty="0" err="1">
                <a:solidFill>
                  <a:schemeClr val="accent5">
                    <a:lumMod val="50000"/>
                  </a:schemeClr>
                </a:solidFill>
              </a:rPr>
              <a:t>trabaja</a:t>
            </a:r>
            <a:r>
              <a:rPr lang="en-GB" sz="2200" i="1" dirty="0">
                <a:solidFill>
                  <a:schemeClr val="accent5">
                    <a:lumMod val="50000"/>
                  </a:schemeClr>
                </a:solidFill>
              </a:rPr>
              <a:t> para </a:t>
            </a:r>
            <a:r>
              <a:rPr lang="en-GB" sz="2200" i="1" dirty="0" err="1">
                <a:solidFill>
                  <a:schemeClr val="accent5">
                    <a:lumMod val="50000"/>
                  </a:schemeClr>
                </a:solidFill>
              </a:rPr>
              <a:t>mejorar</a:t>
            </a:r>
            <a:r>
              <a:rPr lang="en-GB" sz="2200" i="1" dirty="0">
                <a:solidFill>
                  <a:schemeClr val="accent5">
                    <a:lumMod val="50000"/>
                  </a:schemeClr>
                </a:solidFill>
              </a:rPr>
              <a:t> la </a:t>
            </a:r>
            <a:r>
              <a:rPr lang="en-GB" sz="2200" i="1" dirty="0" err="1">
                <a:solidFill>
                  <a:schemeClr val="accent5">
                    <a:lumMod val="50000"/>
                  </a:schemeClr>
                </a:solidFill>
              </a:rPr>
              <a:t>educación</a:t>
            </a:r>
            <a:r>
              <a:rPr lang="en-GB" sz="2200" i="1" dirty="0">
                <a:solidFill>
                  <a:schemeClr val="accent5">
                    <a:lumMod val="50000"/>
                  </a:schemeClr>
                </a:solidFill>
              </a:rPr>
              <a:t> de los </a:t>
            </a:r>
            <a:r>
              <a:rPr lang="en-GB" sz="2200" i="1" dirty="0" err="1">
                <a:solidFill>
                  <a:schemeClr val="accent5">
                    <a:lumMod val="50000"/>
                  </a:schemeClr>
                </a:solidFill>
              </a:rPr>
              <a:t>niños</a:t>
            </a:r>
            <a:r>
              <a:rPr lang="en-GB" sz="2200" i="1" dirty="0">
                <a:solidFill>
                  <a:schemeClr val="accent5">
                    <a:lumMod val="50000"/>
                  </a:schemeClr>
                </a:solidFill>
              </a:rPr>
              <a:t> </a:t>
            </a:r>
            <a:r>
              <a:rPr lang="en-GB" sz="2200" i="1" dirty="0" err="1">
                <a:solidFill>
                  <a:schemeClr val="accent5">
                    <a:lumMod val="50000"/>
                  </a:schemeClr>
                </a:solidFill>
              </a:rPr>
              <a:t>en</a:t>
            </a:r>
            <a:r>
              <a:rPr lang="en-GB" sz="2200" i="1" dirty="0">
                <a:solidFill>
                  <a:schemeClr val="accent5">
                    <a:lumMod val="50000"/>
                  </a:schemeClr>
                </a:solidFill>
              </a:rPr>
              <a:t> Colombia, </a:t>
            </a:r>
            <a:r>
              <a:rPr lang="en-GB" sz="2200" i="1" dirty="0" err="1">
                <a:solidFill>
                  <a:schemeClr val="accent5">
                    <a:lumMod val="50000"/>
                  </a:schemeClr>
                </a:solidFill>
              </a:rPr>
              <a:t>particularmente</a:t>
            </a:r>
            <a:r>
              <a:rPr lang="en-GB" sz="2200" i="1" dirty="0">
                <a:solidFill>
                  <a:schemeClr val="accent5">
                    <a:lumMod val="50000"/>
                  </a:schemeClr>
                </a:solidFill>
              </a:rPr>
              <a:t> </a:t>
            </a:r>
            <a:r>
              <a:rPr lang="en-GB" sz="2200" i="1" dirty="0" err="1">
                <a:solidFill>
                  <a:schemeClr val="accent5">
                    <a:lumMod val="50000"/>
                  </a:schemeClr>
                </a:solidFill>
              </a:rPr>
              <a:t>en</a:t>
            </a:r>
            <a:r>
              <a:rPr lang="en-GB" sz="2200" i="1" dirty="0">
                <a:solidFill>
                  <a:schemeClr val="accent5">
                    <a:lumMod val="50000"/>
                  </a:schemeClr>
                </a:solidFill>
              </a:rPr>
              <a:t> la costa. Tiene </a:t>
            </a:r>
            <a:r>
              <a:rPr lang="en-GB" sz="2200" i="1" dirty="0" err="1">
                <a:solidFill>
                  <a:schemeClr val="accent5">
                    <a:lumMod val="50000"/>
                  </a:schemeClr>
                </a:solidFill>
              </a:rPr>
              <a:t>tres</a:t>
            </a:r>
            <a:r>
              <a:rPr lang="en-GB" sz="2200" i="1" dirty="0">
                <a:solidFill>
                  <a:schemeClr val="accent5">
                    <a:lumMod val="50000"/>
                  </a:schemeClr>
                </a:solidFill>
              </a:rPr>
              <a:t> </a:t>
            </a:r>
            <a:r>
              <a:rPr lang="en-GB" sz="2200" i="1" dirty="0" err="1">
                <a:solidFill>
                  <a:schemeClr val="accent5">
                    <a:lumMod val="50000"/>
                  </a:schemeClr>
                </a:solidFill>
              </a:rPr>
              <a:t>actividades</a:t>
            </a:r>
            <a:r>
              <a:rPr lang="en-GB" sz="2200" i="1" dirty="0">
                <a:solidFill>
                  <a:schemeClr val="accent5">
                    <a:lumMod val="50000"/>
                  </a:schemeClr>
                </a:solidFill>
              </a:rPr>
              <a:t> </a:t>
            </a:r>
            <a:r>
              <a:rPr lang="en-GB" sz="2200" i="1" dirty="0" err="1">
                <a:solidFill>
                  <a:schemeClr val="accent5">
                    <a:lumMod val="50000"/>
                  </a:schemeClr>
                </a:solidFill>
              </a:rPr>
              <a:t>principales</a:t>
            </a:r>
            <a:r>
              <a:rPr lang="en-GB" sz="2200" i="1" dirty="0">
                <a:solidFill>
                  <a:schemeClr val="accent5">
                    <a:lumMod val="50000"/>
                  </a:schemeClr>
                </a:solidFill>
              </a:rPr>
              <a:t>: </a:t>
            </a:r>
            <a:r>
              <a:rPr lang="en-GB" sz="2200" i="1" dirty="0" err="1">
                <a:solidFill>
                  <a:schemeClr val="accent5">
                    <a:lumMod val="50000"/>
                  </a:schemeClr>
                </a:solidFill>
              </a:rPr>
              <a:t>trabaja</a:t>
            </a:r>
            <a:r>
              <a:rPr lang="en-GB" sz="2200" i="1" dirty="0">
                <a:solidFill>
                  <a:schemeClr val="accent5">
                    <a:lumMod val="50000"/>
                  </a:schemeClr>
                </a:solidFill>
              </a:rPr>
              <a:t> con </a:t>
            </a:r>
            <a:r>
              <a:rPr lang="en-GB" sz="2200" i="1" dirty="0" err="1">
                <a:solidFill>
                  <a:schemeClr val="accent5">
                    <a:lumMod val="50000"/>
                  </a:schemeClr>
                </a:solidFill>
              </a:rPr>
              <a:t>niños</a:t>
            </a:r>
            <a:r>
              <a:rPr lang="en-GB" sz="2200" i="1" dirty="0">
                <a:solidFill>
                  <a:schemeClr val="accent5">
                    <a:lumMod val="50000"/>
                  </a:schemeClr>
                </a:solidFill>
              </a:rPr>
              <a:t> que no </a:t>
            </a:r>
            <a:r>
              <a:rPr lang="en-GB" sz="2200" i="1" dirty="0" err="1">
                <a:solidFill>
                  <a:schemeClr val="accent5">
                    <a:lumMod val="50000"/>
                  </a:schemeClr>
                </a:solidFill>
              </a:rPr>
              <a:t>pueden</a:t>
            </a:r>
            <a:r>
              <a:rPr lang="en-GB" sz="2200" i="1" dirty="0">
                <a:solidFill>
                  <a:schemeClr val="accent5">
                    <a:lumMod val="50000"/>
                  </a:schemeClr>
                </a:solidFill>
              </a:rPr>
              <a:t> </a:t>
            </a:r>
            <a:r>
              <a:rPr lang="en-GB" sz="2200" i="1" dirty="0" err="1">
                <a:solidFill>
                  <a:schemeClr val="accent5">
                    <a:lumMod val="50000"/>
                  </a:schemeClr>
                </a:solidFill>
              </a:rPr>
              <a:t>ir</a:t>
            </a:r>
            <a:r>
              <a:rPr lang="en-GB" sz="2200" i="1" dirty="0">
                <a:solidFill>
                  <a:schemeClr val="accent5">
                    <a:lumMod val="50000"/>
                  </a:schemeClr>
                </a:solidFill>
              </a:rPr>
              <a:t> al colegio, </a:t>
            </a:r>
            <a:r>
              <a:rPr lang="en-GB" sz="2200" i="1" dirty="0" err="1">
                <a:solidFill>
                  <a:schemeClr val="accent5">
                    <a:lumMod val="50000"/>
                  </a:schemeClr>
                </a:solidFill>
              </a:rPr>
              <a:t>crea</a:t>
            </a:r>
            <a:r>
              <a:rPr lang="en-GB" sz="2200" i="1" dirty="0">
                <a:solidFill>
                  <a:schemeClr val="accent5">
                    <a:lumMod val="50000"/>
                  </a:schemeClr>
                </a:solidFill>
              </a:rPr>
              <a:t> </a:t>
            </a:r>
            <a:r>
              <a:rPr lang="en-GB" sz="2200" i="1" dirty="0" err="1">
                <a:solidFill>
                  <a:schemeClr val="accent5">
                    <a:lumMod val="50000"/>
                  </a:schemeClr>
                </a:solidFill>
              </a:rPr>
              <a:t>nuevos</a:t>
            </a:r>
            <a:r>
              <a:rPr lang="en-GB" sz="2200" i="1" dirty="0">
                <a:solidFill>
                  <a:schemeClr val="accent5">
                    <a:lumMod val="50000"/>
                  </a:schemeClr>
                </a:solidFill>
              </a:rPr>
              <a:t> </a:t>
            </a:r>
            <a:r>
              <a:rPr lang="en-GB" sz="2200" i="1" dirty="0" err="1">
                <a:solidFill>
                  <a:schemeClr val="accent5">
                    <a:lumMod val="50000"/>
                  </a:schemeClr>
                </a:solidFill>
              </a:rPr>
              <a:t>espacios</a:t>
            </a:r>
            <a:r>
              <a:rPr lang="en-GB" sz="2200" i="1" dirty="0">
                <a:solidFill>
                  <a:schemeClr val="accent5">
                    <a:lumMod val="50000"/>
                  </a:schemeClr>
                </a:solidFill>
              </a:rPr>
              <a:t> de </a:t>
            </a:r>
            <a:r>
              <a:rPr lang="en-GB" sz="2200" i="1" dirty="0" err="1">
                <a:solidFill>
                  <a:schemeClr val="accent5">
                    <a:lumMod val="50000"/>
                  </a:schemeClr>
                </a:solidFill>
              </a:rPr>
              <a:t>educación</a:t>
            </a:r>
            <a:r>
              <a:rPr lang="en-GB" sz="2200" i="1" dirty="0">
                <a:solidFill>
                  <a:schemeClr val="accent5">
                    <a:lumMod val="50000"/>
                  </a:schemeClr>
                </a:solidFill>
              </a:rPr>
              <a:t> (e.g. </a:t>
            </a:r>
            <a:r>
              <a:rPr lang="en-GB" sz="2200" i="1" dirty="0" err="1">
                <a:solidFill>
                  <a:schemeClr val="accent5">
                    <a:lumMod val="50000"/>
                  </a:schemeClr>
                </a:solidFill>
              </a:rPr>
              <a:t>edificios</a:t>
            </a:r>
            <a:r>
              <a:rPr lang="en-GB" sz="2200" i="1" dirty="0">
                <a:solidFill>
                  <a:schemeClr val="accent5">
                    <a:lumMod val="50000"/>
                  </a:schemeClr>
                </a:solidFill>
              </a:rPr>
              <a:t>), y </a:t>
            </a:r>
            <a:r>
              <a:rPr lang="en-GB" sz="2200" i="1" dirty="0" err="1">
                <a:solidFill>
                  <a:schemeClr val="accent5">
                    <a:lumMod val="50000"/>
                  </a:schemeClr>
                </a:solidFill>
              </a:rPr>
              <a:t>ayuda</a:t>
            </a:r>
            <a:r>
              <a:rPr lang="en-GB" sz="2200" i="1" dirty="0">
                <a:solidFill>
                  <a:schemeClr val="accent5">
                    <a:lumMod val="50000"/>
                  </a:schemeClr>
                </a:solidFill>
              </a:rPr>
              <a:t> a los </a:t>
            </a:r>
            <a:r>
              <a:rPr lang="en-GB" sz="2200" i="1" dirty="0" err="1">
                <a:solidFill>
                  <a:schemeClr val="accent5">
                    <a:lumMod val="50000"/>
                  </a:schemeClr>
                </a:solidFill>
              </a:rPr>
              <a:t>profesores</a:t>
            </a:r>
            <a:r>
              <a:rPr lang="en-GB" sz="2200" i="1" dirty="0">
                <a:solidFill>
                  <a:schemeClr val="accent5">
                    <a:lumMod val="50000"/>
                  </a:schemeClr>
                </a:solidFill>
              </a:rPr>
              <a:t>.</a:t>
            </a:r>
          </a:p>
        </p:txBody>
      </p:sp>
      <p:sp>
        <p:nvSpPr>
          <p:cNvPr id="16" name="TextBox 15"/>
          <p:cNvSpPr txBox="1"/>
          <p:nvPr/>
        </p:nvSpPr>
        <p:spPr>
          <a:xfrm>
            <a:off x="308707" y="4724129"/>
            <a:ext cx="11619437" cy="1107996"/>
          </a:xfrm>
          <a:prstGeom prst="rect">
            <a:avLst/>
          </a:prstGeom>
          <a:noFill/>
        </p:spPr>
        <p:txBody>
          <a:bodyPr wrap="square" rtlCol="0">
            <a:spAutoFit/>
          </a:bodyPr>
          <a:lstStyle/>
          <a:p>
            <a:pPr algn="l"/>
            <a:r>
              <a:rPr lang="en-GB" sz="2200" i="1" dirty="0" err="1">
                <a:solidFill>
                  <a:schemeClr val="accent5">
                    <a:lumMod val="50000"/>
                  </a:schemeClr>
                </a:solidFill>
              </a:rPr>
              <a:t>En</a:t>
            </a:r>
            <a:r>
              <a:rPr lang="en-GB" sz="2200" i="1" dirty="0">
                <a:solidFill>
                  <a:schemeClr val="accent5">
                    <a:lumMod val="50000"/>
                  </a:schemeClr>
                </a:solidFill>
              </a:rPr>
              <a:t> Colombia la </a:t>
            </a:r>
            <a:r>
              <a:rPr lang="en-GB" sz="2200" i="1" dirty="0" err="1">
                <a:solidFill>
                  <a:schemeClr val="accent5">
                    <a:lumMod val="50000"/>
                  </a:schemeClr>
                </a:solidFill>
              </a:rPr>
              <a:t>educación</a:t>
            </a:r>
            <a:r>
              <a:rPr lang="en-GB" sz="2200" i="1" dirty="0">
                <a:solidFill>
                  <a:schemeClr val="accent5">
                    <a:lumMod val="50000"/>
                  </a:schemeClr>
                </a:solidFill>
              </a:rPr>
              <a:t> cambia </a:t>
            </a:r>
            <a:r>
              <a:rPr lang="en-GB" sz="2200" i="1" err="1">
                <a:solidFill>
                  <a:schemeClr val="accent5">
                    <a:lumMod val="50000"/>
                  </a:schemeClr>
                </a:solidFill>
              </a:rPr>
              <a:t>mucho</a:t>
            </a:r>
            <a:r>
              <a:rPr lang="en-GB" sz="2200" i="1">
                <a:solidFill>
                  <a:schemeClr val="accent5">
                    <a:lumMod val="50000"/>
                  </a:schemeClr>
                </a:solidFill>
              </a:rPr>
              <a:t> según </a:t>
            </a:r>
            <a:r>
              <a:rPr lang="en-GB" sz="2200" i="1" dirty="0">
                <a:solidFill>
                  <a:schemeClr val="accent5">
                    <a:lumMod val="50000"/>
                  </a:schemeClr>
                </a:solidFill>
              </a:rPr>
              <a:t>la zona (</a:t>
            </a:r>
            <a:r>
              <a:rPr lang="en-GB" sz="2200" i="1" dirty="0" err="1">
                <a:solidFill>
                  <a:schemeClr val="accent5">
                    <a:lumMod val="50000"/>
                  </a:schemeClr>
                </a:solidFill>
              </a:rPr>
              <a:t>urbana</a:t>
            </a:r>
            <a:r>
              <a:rPr lang="en-GB" sz="2200" i="1" dirty="0">
                <a:solidFill>
                  <a:schemeClr val="accent5">
                    <a:lumMod val="50000"/>
                  </a:schemeClr>
                </a:solidFill>
              </a:rPr>
              <a:t>, rural) y </a:t>
            </a:r>
            <a:r>
              <a:rPr lang="en-GB" sz="2200" i="1" dirty="0" err="1">
                <a:solidFill>
                  <a:schemeClr val="accent5">
                    <a:lumMod val="50000"/>
                  </a:schemeClr>
                </a:solidFill>
              </a:rPr>
              <a:t>según</a:t>
            </a:r>
            <a:r>
              <a:rPr lang="en-GB" sz="2200" i="1" dirty="0">
                <a:solidFill>
                  <a:schemeClr val="accent5">
                    <a:lumMod val="50000"/>
                  </a:schemeClr>
                </a:solidFill>
              </a:rPr>
              <a:t> la </a:t>
            </a:r>
            <a:r>
              <a:rPr lang="en-GB" sz="2200" i="1" dirty="0" err="1">
                <a:solidFill>
                  <a:schemeClr val="accent5">
                    <a:lumMod val="50000"/>
                  </a:schemeClr>
                </a:solidFill>
              </a:rPr>
              <a:t>familia</a:t>
            </a:r>
            <a:r>
              <a:rPr lang="en-GB" sz="2200" i="1" dirty="0">
                <a:solidFill>
                  <a:schemeClr val="accent5">
                    <a:lumMod val="50000"/>
                  </a:schemeClr>
                </a:solidFill>
              </a:rPr>
              <a:t> (</a:t>
            </a:r>
            <a:r>
              <a:rPr lang="en-GB" sz="2200" i="1" dirty="0" err="1">
                <a:solidFill>
                  <a:schemeClr val="accent5">
                    <a:lumMod val="50000"/>
                  </a:schemeClr>
                </a:solidFill>
              </a:rPr>
              <a:t>rica</a:t>
            </a:r>
            <a:r>
              <a:rPr lang="en-GB" sz="2200" i="1" dirty="0">
                <a:solidFill>
                  <a:schemeClr val="accent5">
                    <a:lumMod val="50000"/>
                  </a:schemeClr>
                </a:solidFill>
              </a:rPr>
              <a:t>, </a:t>
            </a:r>
            <a:r>
              <a:rPr lang="en-GB" sz="2200" i="1" dirty="0" err="1">
                <a:solidFill>
                  <a:schemeClr val="accent5">
                    <a:lumMod val="50000"/>
                  </a:schemeClr>
                </a:solidFill>
              </a:rPr>
              <a:t>pobre</a:t>
            </a:r>
            <a:r>
              <a:rPr lang="en-GB" sz="2200" i="1" dirty="0">
                <a:solidFill>
                  <a:schemeClr val="accent5">
                    <a:lumMod val="50000"/>
                  </a:schemeClr>
                </a:solidFill>
              </a:rPr>
              <a:t>). Sin embargo, la </a:t>
            </a:r>
            <a:r>
              <a:rPr lang="en-GB" sz="2200" i="1" dirty="0" err="1">
                <a:solidFill>
                  <a:schemeClr val="accent5">
                    <a:lumMod val="50000"/>
                  </a:schemeClr>
                </a:solidFill>
              </a:rPr>
              <a:t>situación</a:t>
            </a:r>
            <a:r>
              <a:rPr lang="en-GB" sz="2200" i="1" dirty="0">
                <a:solidFill>
                  <a:schemeClr val="accent5">
                    <a:lumMod val="50000"/>
                  </a:schemeClr>
                </a:solidFill>
              </a:rPr>
              <a:t> </a:t>
            </a:r>
            <a:r>
              <a:rPr lang="en-GB" sz="2200" i="1" dirty="0" err="1">
                <a:solidFill>
                  <a:schemeClr val="accent5">
                    <a:lumMod val="50000"/>
                  </a:schemeClr>
                </a:solidFill>
              </a:rPr>
              <a:t>está</a:t>
            </a:r>
            <a:r>
              <a:rPr lang="en-GB" sz="2200" i="1" dirty="0">
                <a:solidFill>
                  <a:schemeClr val="accent5">
                    <a:lumMod val="50000"/>
                  </a:schemeClr>
                </a:solidFill>
              </a:rPr>
              <a:t> </a:t>
            </a:r>
            <a:r>
              <a:rPr lang="en-GB" sz="2200" i="1" dirty="0" err="1">
                <a:solidFill>
                  <a:schemeClr val="accent5">
                    <a:lumMod val="50000"/>
                  </a:schemeClr>
                </a:solidFill>
              </a:rPr>
              <a:t>mejorando</a:t>
            </a:r>
            <a:r>
              <a:rPr lang="en-GB" sz="2200" i="1" dirty="0">
                <a:solidFill>
                  <a:schemeClr val="accent5">
                    <a:lumMod val="50000"/>
                  </a:schemeClr>
                </a:solidFill>
              </a:rPr>
              <a:t>. Los </a:t>
            </a:r>
            <a:r>
              <a:rPr lang="en-GB" sz="2200" i="1" dirty="0" err="1">
                <a:solidFill>
                  <a:schemeClr val="accent5">
                    <a:lumMod val="50000"/>
                  </a:schemeClr>
                </a:solidFill>
              </a:rPr>
              <a:t>jóvenes</a:t>
            </a:r>
            <a:r>
              <a:rPr lang="en-GB" sz="2200" i="1" dirty="0">
                <a:solidFill>
                  <a:schemeClr val="accent5">
                    <a:lumMod val="50000"/>
                  </a:schemeClr>
                </a:solidFill>
              </a:rPr>
              <a:t> de las zonas rurales </a:t>
            </a:r>
            <a:r>
              <a:rPr lang="en-GB" sz="2200" i="1" dirty="0" err="1">
                <a:solidFill>
                  <a:schemeClr val="accent5">
                    <a:lumMod val="50000"/>
                  </a:schemeClr>
                </a:solidFill>
              </a:rPr>
              <a:t>ahora</a:t>
            </a:r>
            <a:r>
              <a:rPr lang="en-GB" sz="2200" i="1" dirty="0">
                <a:solidFill>
                  <a:schemeClr val="accent5">
                    <a:lumMod val="50000"/>
                  </a:schemeClr>
                </a:solidFill>
              </a:rPr>
              <a:t> </a:t>
            </a:r>
            <a:r>
              <a:rPr lang="en-GB" sz="2200" i="1" dirty="0" err="1">
                <a:solidFill>
                  <a:schemeClr val="accent5">
                    <a:lumMod val="50000"/>
                  </a:schemeClr>
                </a:solidFill>
              </a:rPr>
              <a:t>tienen</a:t>
            </a:r>
            <a:r>
              <a:rPr lang="en-GB" sz="2200" i="1" dirty="0">
                <a:solidFill>
                  <a:schemeClr val="accent5">
                    <a:lumMod val="50000"/>
                  </a:schemeClr>
                </a:solidFill>
              </a:rPr>
              <a:t> </a:t>
            </a:r>
            <a:r>
              <a:rPr lang="en-GB" sz="2200" i="1" dirty="0" err="1">
                <a:solidFill>
                  <a:schemeClr val="accent5">
                    <a:lumMod val="50000"/>
                  </a:schemeClr>
                </a:solidFill>
              </a:rPr>
              <a:t>más</a:t>
            </a:r>
            <a:r>
              <a:rPr lang="en-GB" sz="2200" i="1" dirty="0">
                <a:solidFill>
                  <a:schemeClr val="accent5">
                    <a:lumMod val="50000"/>
                  </a:schemeClr>
                </a:solidFill>
              </a:rPr>
              <a:t> </a:t>
            </a:r>
            <a:r>
              <a:rPr lang="en-GB" sz="2200" i="1" dirty="0" err="1">
                <a:solidFill>
                  <a:schemeClr val="accent5">
                    <a:lumMod val="50000"/>
                  </a:schemeClr>
                </a:solidFill>
              </a:rPr>
              <a:t>acceso</a:t>
            </a:r>
            <a:r>
              <a:rPr lang="en-GB" sz="2200" i="1" dirty="0">
                <a:solidFill>
                  <a:schemeClr val="accent5">
                    <a:lumMod val="50000"/>
                  </a:schemeClr>
                </a:solidFill>
              </a:rPr>
              <a:t> a la </a:t>
            </a:r>
            <a:r>
              <a:rPr lang="en-GB" sz="2200" i="1" dirty="0" err="1">
                <a:solidFill>
                  <a:schemeClr val="accent5">
                    <a:lumMod val="50000"/>
                  </a:schemeClr>
                </a:solidFill>
              </a:rPr>
              <a:t>educación</a:t>
            </a:r>
            <a:r>
              <a:rPr lang="en-GB" sz="2200" i="1" dirty="0">
                <a:solidFill>
                  <a:schemeClr val="accent5">
                    <a:lumMod val="50000"/>
                  </a:schemeClr>
                </a:solidFill>
              </a:rPr>
              <a:t> que antes.</a:t>
            </a:r>
          </a:p>
        </p:txBody>
      </p:sp>
      <p:sp>
        <p:nvSpPr>
          <p:cNvPr id="3" name="Rectangle 2">
            <a:extLst>
              <a:ext uri="{FF2B5EF4-FFF2-40B4-BE49-F238E27FC236}">
                <a16:creationId xmlns:a16="http://schemas.microsoft.com/office/drawing/2014/main" id="{B1736F58-30FE-584B-A188-EA15276D7ECB}"/>
              </a:ext>
            </a:extLst>
          </p:cNvPr>
          <p:cNvSpPr/>
          <p:nvPr/>
        </p:nvSpPr>
        <p:spPr>
          <a:xfrm>
            <a:off x="7355420" y="5880913"/>
            <a:ext cx="4836580" cy="400110"/>
          </a:xfrm>
          <a:prstGeom prst="rect">
            <a:avLst/>
          </a:prstGeom>
        </p:spPr>
        <p:txBody>
          <a:bodyPr wrap="none">
            <a:spAutoFit/>
          </a:bodyPr>
          <a:lstStyle/>
          <a:p>
            <a:r>
              <a:rPr lang="en-GB" sz="2000" dirty="0">
                <a:solidFill>
                  <a:schemeClr val="accent5">
                    <a:lumMod val="50000"/>
                  </a:schemeClr>
                </a:solidFill>
              </a:rPr>
              <a:t>*una </a:t>
            </a:r>
            <a:r>
              <a:rPr lang="en-GB" sz="2000" dirty="0" err="1">
                <a:solidFill>
                  <a:schemeClr val="accent5">
                    <a:lumMod val="50000"/>
                  </a:schemeClr>
                </a:solidFill>
              </a:rPr>
              <a:t>organización</a:t>
            </a:r>
            <a:r>
              <a:rPr lang="en-GB" sz="2000" dirty="0">
                <a:solidFill>
                  <a:schemeClr val="accent5">
                    <a:lumMod val="50000"/>
                  </a:schemeClr>
                </a:solidFill>
              </a:rPr>
              <a:t> </a:t>
            </a:r>
            <a:r>
              <a:rPr lang="en-GB" sz="2000" dirty="0" err="1">
                <a:solidFill>
                  <a:schemeClr val="accent5">
                    <a:lumMod val="50000"/>
                  </a:schemeClr>
                </a:solidFill>
              </a:rPr>
              <a:t>benéfica</a:t>
            </a:r>
            <a:r>
              <a:rPr lang="en-GB" sz="2000" dirty="0">
                <a:solidFill>
                  <a:schemeClr val="accent5">
                    <a:lumMod val="50000"/>
                  </a:schemeClr>
                </a:solidFill>
              </a:rPr>
              <a:t> = charity</a:t>
            </a:r>
          </a:p>
        </p:txBody>
      </p:sp>
    </p:spTree>
    <p:extLst>
      <p:ext uri="{BB962C8B-B14F-4D97-AF65-F5344CB8AC3E}">
        <p14:creationId xmlns:p14="http://schemas.microsoft.com/office/powerpoint/2010/main" val="250156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5B48CAD-E927-E64D-B056-F63F0C12949C}"/>
              </a:ext>
            </a:extLst>
          </p:cNvPr>
          <p:cNvSpPr txBox="1"/>
          <p:nvPr/>
        </p:nvSpPr>
        <p:spPr>
          <a:xfrm>
            <a:off x="4001747" y="5210432"/>
            <a:ext cx="4405205" cy="1015663"/>
          </a:xfrm>
          <a:prstGeom prst="rect">
            <a:avLst/>
          </a:prstGeom>
          <a:noFill/>
        </p:spPr>
        <p:txBody>
          <a:bodyPr wrap="square" rtlCol="0">
            <a:spAutoFit/>
          </a:bodyPr>
          <a:lstStyle/>
          <a:p>
            <a:pPr algn="l"/>
            <a:r>
              <a:rPr lang="en-US" sz="2000" dirty="0">
                <a:solidFill>
                  <a:schemeClr val="accent5">
                    <a:lumMod val="50000"/>
                  </a:schemeClr>
                </a:solidFill>
              </a:rPr>
              <a:t>*</a:t>
            </a:r>
            <a:r>
              <a:rPr lang="en-US" sz="2000" dirty="0" err="1">
                <a:solidFill>
                  <a:schemeClr val="accent5">
                    <a:lumMod val="50000"/>
                  </a:schemeClr>
                </a:solidFill>
              </a:rPr>
              <a:t>recaudar</a:t>
            </a:r>
            <a:r>
              <a:rPr lang="en-US" sz="2000" dirty="0">
                <a:solidFill>
                  <a:schemeClr val="accent5">
                    <a:lumMod val="50000"/>
                  </a:schemeClr>
                </a:solidFill>
              </a:rPr>
              <a:t> = to raise (money) </a:t>
            </a:r>
          </a:p>
          <a:p>
            <a:pPr algn="l"/>
            <a:r>
              <a:rPr lang="en-US" sz="2000" dirty="0">
                <a:solidFill>
                  <a:schemeClr val="accent5">
                    <a:lumMod val="50000"/>
                  </a:schemeClr>
                </a:solidFill>
              </a:rPr>
              <a:t>*</a:t>
            </a:r>
            <a:r>
              <a:rPr lang="en-US" sz="2000" dirty="0" err="1">
                <a:solidFill>
                  <a:schemeClr val="accent5">
                    <a:lumMod val="50000"/>
                  </a:schemeClr>
                </a:solidFill>
              </a:rPr>
              <a:t>dólar</a:t>
            </a:r>
            <a:r>
              <a:rPr lang="en-US" sz="2000" dirty="0">
                <a:solidFill>
                  <a:schemeClr val="accent5">
                    <a:lumMod val="50000"/>
                  </a:schemeClr>
                </a:solidFill>
              </a:rPr>
              <a:t> = dollar</a:t>
            </a:r>
          </a:p>
          <a:p>
            <a:pPr algn="l"/>
            <a:r>
              <a:rPr lang="en-US" sz="2000" dirty="0">
                <a:solidFill>
                  <a:schemeClr val="accent5">
                    <a:lumMod val="50000"/>
                  </a:schemeClr>
                </a:solidFill>
              </a:rPr>
              <a:t>*</a:t>
            </a:r>
            <a:r>
              <a:rPr lang="en-US" sz="2000" dirty="0" err="1">
                <a:solidFill>
                  <a:schemeClr val="accent5">
                    <a:lumMod val="50000"/>
                  </a:schemeClr>
                </a:solidFill>
              </a:rPr>
              <a:t>inspirar</a:t>
            </a:r>
            <a:r>
              <a:rPr lang="en-US" sz="2000" dirty="0">
                <a:solidFill>
                  <a:schemeClr val="accent5">
                    <a:lumMod val="50000"/>
                  </a:schemeClr>
                </a:solidFill>
              </a:rPr>
              <a:t> = to inspire</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Un concierto especial</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6425"/>
            <a:ext cx="104959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rPr>
              <a:t>Leemos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600" b="1" i="0" u="none" strike="noStrike" kern="1200" cap="none" spc="0" normalizeH="0" baseline="0" noProof="0" err="1">
                <a:ln>
                  <a:noFill/>
                </a:ln>
                <a:solidFill>
                  <a:srgbClr val="002060"/>
                </a:solidFill>
                <a:effectLst/>
                <a:uLnTx/>
                <a:uFillTx/>
                <a:latin typeface="Century Gothic" panose="020B0502020202020204" pitchFamily="34" charset="0"/>
              </a:rPr>
              <a:t>texto</a:t>
            </a:r>
            <a:r>
              <a:rPr kumimoji="0" lang="en-GB" sz="2600" b="1" i="0" u="none" strike="noStrike" kern="1200" cap="none" spc="0" normalizeH="0" baseline="0" noProof="0">
                <a:ln>
                  <a:noFill/>
                </a:ln>
                <a:solidFill>
                  <a:srgbClr val="002060"/>
                </a:solidFill>
                <a:effectLst/>
                <a:uLnTx/>
                <a:uFillTx/>
                <a:latin typeface="Century Gothic" panose="020B0502020202020204" pitchFamily="34" charset="0"/>
              </a:rPr>
              <a:t> sobre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rPr>
              <a:t>concierto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 de Shakira</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rPr>
              <a:t> para </a:t>
            </a:r>
            <a:r>
              <a:rPr kumimoji="0" lang="en-GB" sz="2600" b="1" i="0" u="none" strike="noStrike" kern="1200" cap="none" spc="0" normalizeH="0" noProof="0" dirty="0" err="1">
                <a:ln>
                  <a:noFill/>
                </a:ln>
                <a:solidFill>
                  <a:srgbClr val="002060"/>
                </a:solidFill>
                <a:effectLst/>
                <a:uLnTx/>
                <a:uFillTx/>
                <a:latin typeface="Century Gothic" panose="020B0502020202020204" pitchFamily="34" charset="0"/>
              </a:rPr>
              <a:t>recaudar</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rPr>
              <a:t> dinero </a:t>
            </a:r>
            <a:r>
              <a:rPr kumimoji="0" lang="en-GB" sz="2600" b="1" i="0" u="none" strike="noStrike" kern="1200" cap="none" spc="0" normalizeH="0" noProof="0">
                <a:ln>
                  <a:noFill/>
                </a:ln>
                <a:solidFill>
                  <a:srgbClr val="002060"/>
                </a:solidFill>
                <a:effectLst/>
                <a:uLnTx/>
                <a:uFillTx/>
                <a:latin typeface="Century Gothic" panose="020B0502020202020204" pitchFamily="34" charset="0"/>
              </a:rPr>
              <a:t>para la ‘</a:t>
            </a:r>
            <a:r>
              <a:rPr lang="en-GB" sz="2600" b="1">
                <a:solidFill>
                  <a:srgbClr val="002060"/>
                </a:solidFill>
                <a:latin typeface="Century Gothic" panose="020B0502020202020204" pitchFamily="34" charset="0"/>
              </a:rPr>
              <a:t>F</a:t>
            </a:r>
            <a:r>
              <a:rPr kumimoji="0" lang="en-GB" sz="2600" b="1" i="0" u="none" strike="noStrike" kern="1200" cap="none" spc="0" normalizeH="0" noProof="0">
                <a:ln>
                  <a:noFill/>
                </a:ln>
                <a:solidFill>
                  <a:srgbClr val="002060"/>
                </a:solidFill>
                <a:effectLst/>
                <a:uLnTx/>
                <a:uFillTx/>
                <a:latin typeface="Century Gothic" panose="020B0502020202020204" pitchFamily="34" charset="0"/>
              </a:rPr>
              <a:t>undació</a:t>
            </a:r>
            <a:r>
              <a:rPr lang="en-GB" sz="2600" b="1">
                <a:solidFill>
                  <a:srgbClr val="002060"/>
                </a:solidFill>
                <a:latin typeface="Century Gothic" panose="020B0502020202020204" pitchFamily="34" charset="0"/>
              </a:rPr>
              <a:t>n Pies </a:t>
            </a:r>
            <a:r>
              <a:rPr lang="en-GB" sz="2600" b="1" dirty="0" err="1">
                <a:solidFill>
                  <a:srgbClr val="002060"/>
                </a:solidFill>
                <a:latin typeface="Century Gothic" panose="020B0502020202020204" pitchFamily="34" charset="0"/>
              </a:rPr>
              <a:t>Descalzos</a:t>
            </a:r>
            <a:r>
              <a:rPr lang="en-GB" sz="2600" b="1" dirty="0">
                <a:solidFill>
                  <a:srgbClr val="002060"/>
                </a:solidFill>
                <a:latin typeface="Century Gothic" panose="020B0502020202020204" pitchFamily="34" charset="0"/>
              </a:rPr>
              <a:t>’.</a:t>
            </a:r>
            <a:endParaRPr kumimoji="0" lang="en-GB" sz="2600" b="1"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2109713"/>
            <a:ext cx="47643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620896"/>
            <a:ext cx="117229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30" y="3111680"/>
            <a:ext cx="93193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5960004"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Texto</a:t>
            </a:r>
            <a:r>
              <a:rPr kumimoji="0" lang="es-GB" sz="20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Busqué</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entradas para el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concierto</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err="1">
                <a:solidFill>
                  <a:srgbClr val="203864"/>
                </a:solidFill>
              </a:rPr>
              <a:t>Busqué</a:t>
            </a:r>
            <a:r>
              <a:rPr lang="en-GB" sz="2000" b="1" dirty="0">
                <a:solidFill>
                  <a:srgbClr val="203864"/>
                </a:solidFill>
              </a:rPr>
              <a:t> entradas para el </a:t>
            </a:r>
            <a:r>
              <a:rPr lang="en-GB" sz="2000" b="1" dirty="0" err="1">
                <a:solidFill>
                  <a:srgbClr val="203864"/>
                </a:solidFill>
              </a:rPr>
              <a:t>concierto</a:t>
            </a:r>
            <a:r>
              <a:rPr lang="en-GB" sz="2000" b="1" dirty="0">
                <a:solidFill>
                  <a:srgbClr val="203864"/>
                </a:solidFill>
              </a:rPr>
              <a:t>.</a:t>
            </a:r>
            <a:endParaRPr kumimoji="0" lang="es-GB" sz="2000" b="1" i="0" u="none" strike="noStrike" kern="1200" cap="none" spc="0" normalizeH="0" baseline="0" noProof="0" dirty="0">
              <a:ln>
                <a:noFill/>
              </a:ln>
              <a:solidFill>
                <a:srgbClr val="203864"/>
              </a:solidFill>
              <a:effectLst/>
              <a:uLnTx/>
              <a:uFillTx/>
              <a:latin typeface="Century Gothic" panose="020F0302020204030204"/>
            </a:endParaRPr>
          </a:p>
        </p:txBody>
      </p:sp>
      <p:sp>
        <p:nvSpPr>
          <p:cNvPr id="26" name="Rectángulo 25">
            <a:extLst>
              <a:ext uri="{FF2B5EF4-FFF2-40B4-BE49-F238E27FC236}">
                <a16:creationId xmlns:a16="http://schemas.microsoft.com/office/drawing/2014/main" id="{464C63FE-310E-7D4E-96F0-AEFFC1FA68FF}"/>
              </a:ext>
            </a:extLst>
          </p:cNvPr>
          <p:cNvSpPr/>
          <p:nvPr/>
        </p:nvSpPr>
        <p:spPr>
          <a:xfrm>
            <a:off x="8468352" y="5048662"/>
            <a:ext cx="2883193"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Texto</a:t>
            </a:r>
            <a:r>
              <a:rPr kumimoji="0" lang="es-GB" sz="24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lang="en-GB" sz="2400" dirty="0">
                <a:solidFill>
                  <a:srgbClr val="203864"/>
                </a:solidFill>
              </a:rPr>
              <a:t>_ _ _ _ _ _ entradas para el </a:t>
            </a:r>
            <a:r>
              <a:rPr lang="en-GB" sz="2400" dirty="0" err="1">
                <a:solidFill>
                  <a:srgbClr val="203864"/>
                </a:solidFill>
              </a:rPr>
              <a:t>concierto</a:t>
            </a:r>
            <a:r>
              <a:rPr lang="en-GB" sz="2400" dirty="0">
                <a:solidFill>
                  <a:srgbClr val="203864"/>
                </a:solidFill>
              </a:rPr>
              <a:t>.</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5252" y="4245888"/>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553901" y="5074357"/>
            <a:ext cx="16995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u s q u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904511B6-5E88-9D4A-89EF-4CA9C4F859DF}"/>
              </a:ext>
            </a:extLst>
          </p:cNvPr>
          <p:cNvSpPr txBox="1"/>
          <p:nvPr/>
        </p:nvSpPr>
        <p:spPr>
          <a:xfrm>
            <a:off x="10435487" y="2328993"/>
            <a:ext cx="1075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Shakira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ángulo 10">
            <a:extLst>
              <a:ext uri="{FF2B5EF4-FFF2-40B4-BE49-F238E27FC236}">
                <a16:creationId xmlns:a16="http://schemas.microsoft.com/office/drawing/2014/main" id="{C828F00C-B65B-034B-B86C-B8820BE21269}"/>
              </a:ext>
            </a:extLst>
          </p:cNvPr>
          <p:cNvSpPr/>
          <p:nvPr/>
        </p:nvSpPr>
        <p:spPr>
          <a:xfrm>
            <a:off x="3723649" y="5210408"/>
            <a:ext cx="4250671" cy="10649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9" name="Picture 2">
            <a:extLst>
              <a:ext uri="{FF2B5EF4-FFF2-40B4-BE49-F238E27FC236}">
                <a16:creationId xmlns:a16="http://schemas.microsoft.com/office/drawing/2014/main" id="{663F32CA-C483-F34F-98E0-1BE270C0AC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44942" y="2598486"/>
            <a:ext cx="2794000" cy="18657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3D94AE7-7476-8243-9F2A-9D8A846EB6C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35252" y="802175"/>
            <a:ext cx="1057102" cy="155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24" grpId="0"/>
      <p:bldP spid="18" grpId="0"/>
      <p:bldP spid="13" grpId="0"/>
      <p:bldP spid="14" grpId="0"/>
      <p:bldP spid="15" grpId="0"/>
      <p:bldP spid="22" grpId="0"/>
      <p:bldP spid="23" grpId="0"/>
      <p:bldP spid="25" grpId="0"/>
      <p:bldP spid="3" grpId="0" animBg="1"/>
      <p:bldP spid="6" grpId="0" animBg="1"/>
      <p:bldP spid="26" grpId="0" animBg="1"/>
      <p:bldP spid="7" grpId="0"/>
      <p:bldP spid="8" grpId="0"/>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98E36-670D-F949-A8A7-A5742F7E70FB}"/>
              </a:ext>
            </a:extLst>
          </p:cNvPr>
          <p:cNvSpPr>
            <a:spLocks noGrp="1"/>
          </p:cNvSpPr>
          <p:nvPr>
            <p:ph type="title"/>
          </p:nvPr>
        </p:nvSpPr>
        <p:spPr>
          <a:xfrm>
            <a:off x="173182" y="1275038"/>
            <a:ext cx="11464636" cy="640141"/>
          </a:xfrm>
        </p:spPr>
        <p:txBody>
          <a:bodyPr>
            <a:normAutofit fontScale="90000"/>
          </a:bodyPr>
          <a:lstStyle/>
          <a:p>
            <a:r>
              <a:rPr lang="es-GB" sz="2400" dirty="0"/>
              <a:t>Primero la profesora </a:t>
            </a:r>
            <a:r>
              <a:rPr lang="es-GB" sz="2400"/>
              <a:t>dice una palabra en español y tú dices el número correcto.</a:t>
            </a:r>
            <a:br>
              <a:rPr lang="es-GB" sz="2400" dirty="0"/>
            </a:br>
            <a:r>
              <a:rPr lang="es-GB" sz="2400" dirty="0"/>
              <a:t>Después la profesora dice un número y tú dices la palabra correcta en español.</a:t>
            </a:r>
          </a:p>
        </p:txBody>
      </p:sp>
      <p:sp>
        <p:nvSpPr>
          <p:cNvPr id="4" name="Rounded Rectangle 11" descr="background rectangle&#10;">
            <a:extLst>
              <a:ext uri="{FF2B5EF4-FFF2-40B4-BE49-F238E27FC236}">
                <a16:creationId xmlns:a16="http://schemas.microsoft.com/office/drawing/2014/main" id="{CBC52F3E-BA21-7B42-B934-D8501930E59F}"/>
              </a:ext>
            </a:extLst>
          </p:cNvPr>
          <p:cNvSpPr/>
          <p:nvPr/>
        </p:nvSpPr>
        <p:spPr>
          <a:xfrm>
            <a:off x="10434918" y="237479"/>
            <a:ext cx="158861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9FF6AE7B-60B1-7A47-9F63-EDE8F17B75B0}"/>
              </a:ext>
            </a:extLst>
          </p:cNvPr>
          <p:cNvSpPr txBox="1">
            <a:spLocks/>
          </p:cNvSpPr>
          <p:nvPr/>
        </p:nvSpPr>
        <p:spPr>
          <a:xfrm>
            <a:off x="10466526" y="286834"/>
            <a:ext cx="1588616"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6" name="Picture 44" descr="background rectangle">
            <a:extLst>
              <a:ext uri="{FF2B5EF4-FFF2-40B4-BE49-F238E27FC236}">
                <a16:creationId xmlns:a16="http://schemas.microsoft.com/office/drawing/2014/main" id="{D01628A4-36F0-1F4A-93F4-F0D9B95931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Title 1">
            <a:extLst>
              <a:ext uri="{FF2B5EF4-FFF2-40B4-BE49-F238E27FC236}">
                <a16:creationId xmlns:a16="http://schemas.microsoft.com/office/drawing/2014/main" id="{6D0A0B24-DA61-8342-9C55-6815D88F98F0}"/>
              </a:ext>
            </a:extLst>
          </p:cNvPr>
          <p:cNvSpPr txBox="1">
            <a:spLocks/>
          </p:cNvSpPr>
          <p:nvPr/>
        </p:nvSpPr>
        <p:spPr>
          <a:xfrm>
            <a:off x="0" y="0"/>
            <a:ext cx="65668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8" name="Tabla 8">
            <a:extLst>
              <a:ext uri="{FF2B5EF4-FFF2-40B4-BE49-F238E27FC236}">
                <a16:creationId xmlns:a16="http://schemas.microsoft.com/office/drawing/2014/main" id="{600D6FDA-B5E9-6E4C-9D37-43C354673F5D}"/>
              </a:ext>
            </a:extLst>
          </p:cNvPr>
          <p:cNvGraphicFramePr>
            <a:graphicFrameLocks noGrp="1"/>
          </p:cNvGraphicFramePr>
          <p:nvPr/>
        </p:nvGraphicFramePr>
        <p:xfrm>
          <a:off x="296718" y="2026227"/>
          <a:ext cx="11464638" cy="4031674"/>
        </p:xfrm>
        <a:graphic>
          <a:graphicData uri="http://schemas.openxmlformats.org/drawingml/2006/table">
            <a:tbl>
              <a:tblPr firstRow="1" bandRow="1">
                <a:tableStyleId>{5940675A-B579-460E-94D1-54222C63F5DA}</a:tableStyleId>
              </a:tblPr>
              <a:tblGrid>
                <a:gridCol w="1910773">
                  <a:extLst>
                    <a:ext uri="{9D8B030D-6E8A-4147-A177-3AD203B41FA5}">
                      <a16:colId xmlns:a16="http://schemas.microsoft.com/office/drawing/2014/main" val="3951271630"/>
                    </a:ext>
                  </a:extLst>
                </a:gridCol>
                <a:gridCol w="1910773">
                  <a:extLst>
                    <a:ext uri="{9D8B030D-6E8A-4147-A177-3AD203B41FA5}">
                      <a16:colId xmlns:a16="http://schemas.microsoft.com/office/drawing/2014/main" val="1981025631"/>
                    </a:ext>
                  </a:extLst>
                </a:gridCol>
                <a:gridCol w="1910773">
                  <a:extLst>
                    <a:ext uri="{9D8B030D-6E8A-4147-A177-3AD203B41FA5}">
                      <a16:colId xmlns:a16="http://schemas.microsoft.com/office/drawing/2014/main" val="2825660963"/>
                    </a:ext>
                  </a:extLst>
                </a:gridCol>
                <a:gridCol w="1910773">
                  <a:extLst>
                    <a:ext uri="{9D8B030D-6E8A-4147-A177-3AD203B41FA5}">
                      <a16:colId xmlns:a16="http://schemas.microsoft.com/office/drawing/2014/main" val="1303370561"/>
                    </a:ext>
                  </a:extLst>
                </a:gridCol>
                <a:gridCol w="1910773">
                  <a:extLst>
                    <a:ext uri="{9D8B030D-6E8A-4147-A177-3AD203B41FA5}">
                      <a16:colId xmlns:a16="http://schemas.microsoft.com/office/drawing/2014/main" val="4245067005"/>
                    </a:ext>
                  </a:extLst>
                </a:gridCol>
                <a:gridCol w="1910773">
                  <a:extLst>
                    <a:ext uri="{9D8B030D-6E8A-4147-A177-3AD203B41FA5}">
                      <a16:colId xmlns:a16="http://schemas.microsoft.com/office/drawing/2014/main" val="2998219718"/>
                    </a:ext>
                  </a:extLst>
                </a:gridCol>
              </a:tblGrid>
              <a:tr h="2015837">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4127635338"/>
                  </a:ext>
                </a:extLst>
              </a:tr>
              <a:tr h="2015837">
                <a:tc>
                  <a:txBody>
                    <a:bodyPr/>
                    <a:lstStyle/>
                    <a:p>
                      <a:endParaRPr lang="es-GB" dirty="0"/>
                    </a:p>
                  </a:txBody>
                  <a:tcPr/>
                </a:tc>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887519124"/>
                  </a:ext>
                </a:extLst>
              </a:tr>
            </a:tbl>
          </a:graphicData>
        </a:graphic>
      </p:graphicFrame>
      <p:sp>
        <p:nvSpPr>
          <p:cNvPr id="9" name="CuadroTexto 8">
            <a:extLst>
              <a:ext uri="{FF2B5EF4-FFF2-40B4-BE49-F238E27FC236}">
                <a16:creationId xmlns:a16="http://schemas.microsoft.com/office/drawing/2014/main" id="{DC2DB13A-7C89-5A4E-989F-5B8101E358DA}"/>
              </a:ext>
            </a:extLst>
          </p:cNvPr>
          <p:cNvSpPr txBox="1"/>
          <p:nvPr/>
        </p:nvSpPr>
        <p:spPr>
          <a:xfrm>
            <a:off x="296718" y="3626661"/>
            <a:ext cx="327334"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p>
        </p:txBody>
      </p:sp>
      <p:sp>
        <p:nvSpPr>
          <p:cNvPr id="10" name="CuadroTexto 9">
            <a:extLst>
              <a:ext uri="{FF2B5EF4-FFF2-40B4-BE49-F238E27FC236}">
                <a16:creationId xmlns:a16="http://schemas.microsoft.com/office/drawing/2014/main" id="{9B385ECE-6A76-1641-9AB9-0EB27457D098}"/>
              </a:ext>
            </a:extLst>
          </p:cNvPr>
          <p:cNvSpPr txBox="1"/>
          <p:nvPr/>
        </p:nvSpPr>
        <p:spPr>
          <a:xfrm>
            <a:off x="2215572" y="362666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p>
        </p:txBody>
      </p:sp>
      <p:sp>
        <p:nvSpPr>
          <p:cNvPr id="11" name="CuadroTexto 10">
            <a:extLst>
              <a:ext uri="{FF2B5EF4-FFF2-40B4-BE49-F238E27FC236}">
                <a16:creationId xmlns:a16="http://schemas.microsoft.com/office/drawing/2014/main" id="{3277DD58-E334-9E4E-B2F8-66FD26D86092}"/>
              </a:ext>
            </a:extLst>
          </p:cNvPr>
          <p:cNvSpPr txBox="1"/>
          <p:nvPr/>
        </p:nvSpPr>
        <p:spPr>
          <a:xfrm>
            <a:off x="4136028" y="362666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a:t>
            </a:r>
          </a:p>
        </p:txBody>
      </p:sp>
      <p:sp>
        <p:nvSpPr>
          <p:cNvPr id="12" name="CuadroTexto 11">
            <a:extLst>
              <a:ext uri="{FF2B5EF4-FFF2-40B4-BE49-F238E27FC236}">
                <a16:creationId xmlns:a16="http://schemas.microsoft.com/office/drawing/2014/main" id="{35AA350F-1B38-8C4D-9B9F-8807C3FA3276}"/>
              </a:ext>
            </a:extLst>
          </p:cNvPr>
          <p:cNvSpPr txBox="1"/>
          <p:nvPr/>
        </p:nvSpPr>
        <p:spPr>
          <a:xfrm>
            <a:off x="6056484" y="3641954"/>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a:t>
            </a:r>
          </a:p>
        </p:txBody>
      </p:sp>
      <p:sp>
        <p:nvSpPr>
          <p:cNvPr id="13" name="CuadroTexto 12">
            <a:extLst>
              <a:ext uri="{FF2B5EF4-FFF2-40B4-BE49-F238E27FC236}">
                <a16:creationId xmlns:a16="http://schemas.microsoft.com/office/drawing/2014/main" id="{E70429EB-0B16-BE43-95CF-CCDC7E5F709E}"/>
              </a:ext>
            </a:extLst>
          </p:cNvPr>
          <p:cNvSpPr txBox="1"/>
          <p:nvPr/>
        </p:nvSpPr>
        <p:spPr>
          <a:xfrm>
            <a:off x="7948692" y="362666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a:t>
            </a:r>
          </a:p>
        </p:txBody>
      </p:sp>
      <p:sp>
        <p:nvSpPr>
          <p:cNvPr id="14" name="CuadroTexto 13">
            <a:extLst>
              <a:ext uri="{FF2B5EF4-FFF2-40B4-BE49-F238E27FC236}">
                <a16:creationId xmlns:a16="http://schemas.microsoft.com/office/drawing/2014/main" id="{6B7A34C1-D21D-774B-8738-E7DB6EF3B606}"/>
              </a:ext>
            </a:extLst>
          </p:cNvPr>
          <p:cNvSpPr txBox="1"/>
          <p:nvPr/>
        </p:nvSpPr>
        <p:spPr>
          <a:xfrm>
            <a:off x="9855024" y="362666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p>
        </p:txBody>
      </p:sp>
      <p:sp>
        <p:nvSpPr>
          <p:cNvPr id="15" name="CuadroTexto 14">
            <a:extLst>
              <a:ext uri="{FF2B5EF4-FFF2-40B4-BE49-F238E27FC236}">
                <a16:creationId xmlns:a16="http://schemas.microsoft.com/office/drawing/2014/main" id="{0F1E56BF-A430-C743-ABEB-EAC33AB10E5D}"/>
              </a:ext>
            </a:extLst>
          </p:cNvPr>
          <p:cNvSpPr txBox="1"/>
          <p:nvPr/>
        </p:nvSpPr>
        <p:spPr>
          <a:xfrm>
            <a:off x="296718" y="565779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p>
        </p:txBody>
      </p:sp>
      <p:sp>
        <p:nvSpPr>
          <p:cNvPr id="16" name="CuadroTexto 15">
            <a:extLst>
              <a:ext uri="{FF2B5EF4-FFF2-40B4-BE49-F238E27FC236}">
                <a16:creationId xmlns:a16="http://schemas.microsoft.com/office/drawing/2014/main" id="{76A6A50C-F73E-0649-A632-6AA09A5AAAE2}"/>
              </a:ext>
            </a:extLst>
          </p:cNvPr>
          <p:cNvSpPr txBox="1"/>
          <p:nvPr/>
        </p:nvSpPr>
        <p:spPr>
          <a:xfrm>
            <a:off x="2215572" y="5657791"/>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a:t>
            </a:r>
          </a:p>
        </p:txBody>
      </p:sp>
      <p:sp>
        <p:nvSpPr>
          <p:cNvPr id="17" name="CuadroTexto 16">
            <a:extLst>
              <a:ext uri="{FF2B5EF4-FFF2-40B4-BE49-F238E27FC236}">
                <a16:creationId xmlns:a16="http://schemas.microsoft.com/office/drawing/2014/main" id="{B5FDB21B-2807-D449-9F99-30350BEE657F}"/>
              </a:ext>
            </a:extLst>
          </p:cNvPr>
          <p:cNvSpPr txBox="1"/>
          <p:nvPr/>
        </p:nvSpPr>
        <p:spPr>
          <a:xfrm>
            <a:off x="4134426" y="5627205"/>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9</a:t>
            </a:r>
          </a:p>
        </p:txBody>
      </p:sp>
      <p:sp>
        <p:nvSpPr>
          <p:cNvPr id="18" name="CuadroTexto 17">
            <a:extLst>
              <a:ext uri="{FF2B5EF4-FFF2-40B4-BE49-F238E27FC236}">
                <a16:creationId xmlns:a16="http://schemas.microsoft.com/office/drawing/2014/main" id="{CDDC3516-554D-8F44-B8BF-7852F491A1CC}"/>
              </a:ext>
            </a:extLst>
          </p:cNvPr>
          <p:cNvSpPr txBox="1"/>
          <p:nvPr/>
        </p:nvSpPr>
        <p:spPr>
          <a:xfrm>
            <a:off x="6053280" y="5627205"/>
            <a:ext cx="47320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10</a:t>
            </a:r>
          </a:p>
        </p:txBody>
      </p:sp>
      <p:sp>
        <p:nvSpPr>
          <p:cNvPr id="19" name="CuadroTexto 18">
            <a:extLst>
              <a:ext uri="{FF2B5EF4-FFF2-40B4-BE49-F238E27FC236}">
                <a16:creationId xmlns:a16="http://schemas.microsoft.com/office/drawing/2014/main" id="{80EF79CD-8859-C141-A6CD-8119FA23F986}"/>
              </a:ext>
            </a:extLst>
          </p:cNvPr>
          <p:cNvSpPr txBox="1"/>
          <p:nvPr/>
        </p:nvSpPr>
        <p:spPr>
          <a:xfrm>
            <a:off x="7948692" y="5632877"/>
            <a:ext cx="47320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11</a:t>
            </a:r>
          </a:p>
        </p:txBody>
      </p:sp>
      <p:sp>
        <p:nvSpPr>
          <p:cNvPr id="20" name="CuadroTexto 19">
            <a:extLst>
              <a:ext uri="{FF2B5EF4-FFF2-40B4-BE49-F238E27FC236}">
                <a16:creationId xmlns:a16="http://schemas.microsoft.com/office/drawing/2014/main" id="{C38398FF-CF20-AE48-BE59-E9B2FEF6F903}"/>
              </a:ext>
            </a:extLst>
          </p:cNvPr>
          <p:cNvSpPr txBox="1"/>
          <p:nvPr/>
        </p:nvSpPr>
        <p:spPr>
          <a:xfrm>
            <a:off x="9867546" y="5645947"/>
            <a:ext cx="47320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p>
        </p:txBody>
      </p:sp>
      <p:sp>
        <p:nvSpPr>
          <p:cNvPr id="21" name="CuadroTexto 20">
            <a:extLst>
              <a:ext uri="{FF2B5EF4-FFF2-40B4-BE49-F238E27FC236}">
                <a16:creationId xmlns:a16="http://schemas.microsoft.com/office/drawing/2014/main" id="{436270D5-C499-7041-8188-C69B1B5B13DD}"/>
              </a:ext>
            </a:extLst>
          </p:cNvPr>
          <p:cNvSpPr txBox="1"/>
          <p:nvPr/>
        </p:nvSpPr>
        <p:spPr>
          <a:xfrm>
            <a:off x="312180" y="2527436"/>
            <a:ext cx="20168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3A48FB"/>
                </a:solidFill>
                <a:effectLst/>
                <a:uLnTx/>
                <a:uFillTx/>
                <a:latin typeface="Century Gothic" panose="020F0302020204030204"/>
                <a:ea typeface="+mn-ea"/>
                <a:cs typeface="+mn-cs"/>
              </a:rPr>
              <a:t>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3A48FB"/>
                </a:solidFill>
                <a:effectLst/>
                <a:uLnTx/>
                <a:uFillTx/>
                <a:latin typeface="Century Gothic" panose="020F0302020204030204"/>
                <a:ea typeface="+mn-ea"/>
                <a:cs typeface="+mn-cs"/>
              </a:rPr>
              <a:t>remember</a:t>
            </a:r>
            <a:endParaRPr kumimoji="0" lang="es-GB" sz="2800" b="1" i="0" u="none" strike="noStrike" kern="1200" cap="none" spc="0" normalizeH="0" baseline="0" noProof="0" dirty="0">
              <a:ln>
                <a:noFill/>
              </a:ln>
              <a:solidFill>
                <a:srgbClr val="3A48FB"/>
              </a:solidFill>
              <a:effectLst/>
              <a:uLnTx/>
              <a:uFillTx/>
              <a:latin typeface="Century Gothic" panose="020F0302020204030204"/>
              <a:ea typeface="+mn-ea"/>
              <a:cs typeface="+mn-cs"/>
            </a:endParaRPr>
          </a:p>
        </p:txBody>
      </p:sp>
      <p:sp>
        <p:nvSpPr>
          <p:cNvPr id="24" name="CuadroTexto 23">
            <a:extLst>
              <a:ext uri="{FF2B5EF4-FFF2-40B4-BE49-F238E27FC236}">
                <a16:creationId xmlns:a16="http://schemas.microsoft.com/office/drawing/2014/main" id="{ADB47888-D966-BD40-949B-8EBCD28FAF55}"/>
              </a:ext>
            </a:extLst>
          </p:cNvPr>
          <p:cNvSpPr txBox="1"/>
          <p:nvPr/>
        </p:nvSpPr>
        <p:spPr>
          <a:xfrm>
            <a:off x="2631383" y="5632341"/>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Mexican</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26">
            <a:extLst>
              <a:ext uri="{FF2B5EF4-FFF2-40B4-BE49-F238E27FC236}">
                <a16:creationId xmlns:a16="http://schemas.microsoft.com/office/drawing/2014/main" id="{DB7C6814-E51B-DD4F-9627-4532F082BD39}"/>
              </a:ext>
            </a:extLst>
          </p:cNvPr>
          <p:cNvSpPr txBox="1"/>
          <p:nvPr/>
        </p:nvSpPr>
        <p:spPr>
          <a:xfrm>
            <a:off x="4549376" y="3554671"/>
            <a:ext cx="9973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Earth</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28">
            <a:extLst>
              <a:ext uri="{FF2B5EF4-FFF2-40B4-BE49-F238E27FC236}">
                <a16:creationId xmlns:a16="http://schemas.microsoft.com/office/drawing/2014/main" id="{84C6A4E5-CCEB-174E-879C-CBEA262B9B29}"/>
              </a:ext>
            </a:extLst>
          </p:cNvPr>
          <p:cNvSpPr txBox="1"/>
          <p:nvPr/>
        </p:nvSpPr>
        <p:spPr>
          <a:xfrm>
            <a:off x="6608996" y="5582962"/>
            <a:ext cx="11129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29C2D5FF-ECDA-C04C-9403-22BB89944049}"/>
              </a:ext>
            </a:extLst>
          </p:cNvPr>
          <p:cNvSpPr txBox="1"/>
          <p:nvPr/>
        </p:nvSpPr>
        <p:spPr>
          <a:xfrm>
            <a:off x="4067614" y="4546982"/>
            <a:ext cx="19912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err="1">
                <a:ln>
                  <a:noFill/>
                </a:ln>
                <a:solidFill>
                  <a:srgbClr val="ED7D31"/>
                </a:solidFill>
                <a:effectLst/>
                <a:uLnTx/>
                <a:uFillTx/>
                <a:latin typeface="Century Gothic" panose="020F0302020204030204"/>
                <a:ea typeface="+mn-ea"/>
                <a:cs typeface="+mn-cs"/>
              </a:rPr>
              <a:t>special</a:t>
            </a:r>
            <a:endParaRPr kumimoji="0" lang="es-GB" sz="4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1D97DE6D-7C67-3946-86F4-2775DD062A8E}"/>
              </a:ext>
            </a:extLst>
          </p:cNvPr>
          <p:cNvSpPr txBox="1"/>
          <p:nvPr/>
        </p:nvSpPr>
        <p:spPr>
          <a:xfrm>
            <a:off x="6206468" y="2727046"/>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7030A0"/>
                </a:solidFill>
                <a:effectLst/>
                <a:uLnTx/>
                <a:uFillTx/>
                <a:latin typeface="Century Gothic" panose="020F0302020204030204"/>
                <a:ea typeface="+mn-ea"/>
                <a:cs typeface="+mn-cs"/>
              </a:rPr>
              <a:t>to </a:t>
            </a:r>
            <a:r>
              <a:rPr kumimoji="0" lang="es-ES" sz="4000" b="1" i="0" u="none" strike="noStrike" kern="1200" cap="none" spc="0" normalizeH="0" baseline="0" noProof="0" dirty="0" err="1">
                <a:ln>
                  <a:noFill/>
                </a:ln>
                <a:solidFill>
                  <a:srgbClr val="7030A0"/>
                </a:solidFill>
                <a:effectLst/>
                <a:uLnTx/>
                <a:uFillTx/>
                <a:latin typeface="Century Gothic" panose="020F0302020204030204"/>
                <a:ea typeface="+mn-ea"/>
                <a:cs typeface="+mn-cs"/>
              </a:rPr>
              <a:t>sit</a:t>
            </a:r>
            <a:endParaRPr kumimoji="0" lang="es-GB" sz="4000" b="1" i="0" u="none" strike="noStrike" kern="1200" cap="none" spc="0" normalizeH="0" baseline="0" noProof="0" dirty="0">
              <a:ln>
                <a:noFill/>
              </a:ln>
              <a:solidFill>
                <a:srgbClr val="7030A0"/>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21B3395F-20D7-4248-9757-E04D93723C80}"/>
              </a:ext>
            </a:extLst>
          </p:cNvPr>
          <p:cNvSpPr txBox="1"/>
          <p:nvPr/>
        </p:nvSpPr>
        <p:spPr>
          <a:xfrm>
            <a:off x="8151193" y="3117317"/>
            <a:ext cx="14350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e.g. 4 pm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3">
            <a:extLst>
              <a:ext uri="{FF2B5EF4-FFF2-40B4-BE49-F238E27FC236}">
                <a16:creationId xmlns:a16="http://schemas.microsoft.com/office/drawing/2014/main" id="{D9D003D1-048C-EF4D-B461-4B9ED0E830C9}"/>
              </a:ext>
            </a:extLst>
          </p:cNvPr>
          <p:cNvSpPr txBox="1"/>
          <p:nvPr/>
        </p:nvSpPr>
        <p:spPr>
          <a:xfrm>
            <a:off x="10268372" y="3496556"/>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light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205F148F-32F1-3841-87F5-8370C8E1D443}"/>
              </a:ext>
            </a:extLst>
          </p:cNvPr>
          <p:cNvSpPr txBox="1"/>
          <p:nvPr/>
        </p:nvSpPr>
        <p:spPr>
          <a:xfrm>
            <a:off x="7991294" y="4576311"/>
            <a:ext cx="20281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E255F9"/>
                </a:solidFill>
                <a:effectLst/>
                <a:uLnTx/>
                <a:uFillTx/>
                <a:latin typeface="Century Gothic" panose="020F0302020204030204"/>
                <a:ea typeface="+mn-ea"/>
                <a:cs typeface="+mn-cs"/>
              </a:rPr>
              <a:t>way (of)</a:t>
            </a:r>
            <a:endParaRPr kumimoji="0" lang="es-GB" sz="3200" b="1" i="0" u="none" strike="noStrike" kern="1200" cap="none" spc="0" normalizeH="0" baseline="0" noProof="0" dirty="0">
              <a:ln>
                <a:noFill/>
              </a:ln>
              <a:solidFill>
                <a:srgbClr val="E255F9"/>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8AC29678-A506-1F46-A2C7-7533DB9FF4D8}"/>
              </a:ext>
            </a:extLst>
          </p:cNvPr>
          <p:cNvSpPr txBox="1"/>
          <p:nvPr/>
        </p:nvSpPr>
        <p:spPr>
          <a:xfrm>
            <a:off x="10019492" y="4582573"/>
            <a:ext cx="15408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B050"/>
                </a:solidFill>
                <a:effectLst/>
                <a:uLnTx/>
                <a:uFillTx/>
                <a:latin typeface="Century Gothic" panose="020F0302020204030204"/>
                <a:ea typeface="+mn-ea"/>
                <a:cs typeface="+mn-cs"/>
              </a:rPr>
              <a:t>to </a:t>
            </a:r>
            <a:r>
              <a:rPr kumimoji="0" lang="es-ES" sz="3200" b="1" i="0" u="none" strike="noStrike" kern="1200" cap="none" spc="0" normalizeH="0" baseline="0" noProof="0" dirty="0" err="1">
                <a:ln>
                  <a:noFill/>
                </a:ln>
                <a:solidFill>
                  <a:srgbClr val="00B050"/>
                </a:solidFill>
                <a:effectLst/>
                <a:uLnTx/>
                <a:uFillTx/>
                <a:latin typeface="Century Gothic" panose="020F0302020204030204"/>
                <a:ea typeface="+mn-ea"/>
                <a:cs typeface="+mn-cs"/>
              </a:rPr>
              <a:t>fight</a:t>
            </a:r>
            <a:endParaRPr kumimoji="0" lang="es-GB" sz="3200" b="1"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pic>
        <p:nvPicPr>
          <p:cNvPr id="1026" name="Picture 2" descr="World, Earth, Planet, Globe, Map, Geography">
            <a:extLst>
              <a:ext uri="{FF2B5EF4-FFF2-40B4-BE49-F238E27FC236}">
                <a16:creationId xmlns:a16="http://schemas.microsoft.com/office/drawing/2014/main" id="{BC6C5F6C-7E3B-844C-BB04-5031B5F2A9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1441" y="2095548"/>
            <a:ext cx="1403599" cy="1403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ck, Wood, Time, Hour, Minute, Wall Clock">
            <a:extLst>
              <a:ext uri="{FF2B5EF4-FFF2-40B4-BE49-F238E27FC236}">
                <a16:creationId xmlns:a16="http://schemas.microsoft.com/office/drawing/2014/main" id="{6674D283-FAF2-ED43-920B-C31A1C36B9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66878" y="2073821"/>
            <a:ext cx="841457" cy="1121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Icon, Light Bulb, Symbol">
            <a:extLst>
              <a:ext uri="{FF2B5EF4-FFF2-40B4-BE49-F238E27FC236}">
                <a16:creationId xmlns:a16="http://schemas.microsoft.com/office/drawing/2014/main" id="{729E0DC5-1823-0741-AB3A-C1FAA2D2BE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04373" y="2075092"/>
            <a:ext cx="1395334" cy="14730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xico, Flag, Mexican, National, Nation, Country">
            <a:extLst>
              <a:ext uri="{FF2B5EF4-FFF2-40B4-BE49-F238E27FC236}">
                <a16:creationId xmlns:a16="http://schemas.microsoft.com/office/drawing/2014/main" id="{2B426479-E0F9-6742-8090-C10B8AB3C2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31870" y="4444220"/>
            <a:ext cx="1657248" cy="9459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nnis Racket, Tennis, Tennis Ball, Ball">
            <a:extLst>
              <a:ext uri="{FF2B5EF4-FFF2-40B4-BE49-F238E27FC236}">
                <a16:creationId xmlns:a16="http://schemas.microsoft.com/office/drawing/2014/main" id="{7A40CF69-0329-D744-A794-59E5F9AAB19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0975" y="2397658"/>
            <a:ext cx="1519038" cy="7595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seball, Sports, Game, World Series, Ball">
            <a:extLst>
              <a:ext uri="{FF2B5EF4-FFF2-40B4-BE49-F238E27FC236}">
                <a16:creationId xmlns:a16="http://schemas.microsoft.com/office/drawing/2014/main" id="{76467D03-1B5D-E846-B575-93F8DFD4D70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49971" y="4198052"/>
            <a:ext cx="1233548" cy="1200209"/>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0">
            <a:extLst>
              <a:ext uri="{FF2B5EF4-FFF2-40B4-BE49-F238E27FC236}">
                <a16:creationId xmlns:a16="http://schemas.microsoft.com/office/drawing/2014/main" id="{D55AE85C-DA64-4FFF-A760-3B5F08B77075}"/>
              </a:ext>
            </a:extLst>
          </p:cNvPr>
          <p:cNvSpPr txBox="1"/>
          <p:nvPr/>
        </p:nvSpPr>
        <p:spPr>
          <a:xfrm>
            <a:off x="460385" y="4331538"/>
            <a:ext cx="17644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a:solidFill>
                  <a:srgbClr val="92D050"/>
                </a:solidFill>
                <a:latin typeface="Century Gothic" panose="020F0302020204030204"/>
              </a:rPr>
              <a:t>to stay, remain</a:t>
            </a:r>
            <a:endParaRPr kumimoji="0" lang="es-GB" sz="3200" b="1" i="0" u="none" strike="noStrike" kern="1200" cap="none" spc="0" normalizeH="0" baseline="0" noProof="0" dirty="0">
              <a:ln>
                <a:noFill/>
              </a:ln>
              <a:solidFill>
                <a:srgbClr val="92D050"/>
              </a:solidFill>
              <a:effectLst/>
              <a:uLnTx/>
              <a:uFillTx/>
              <a:latin typeface="Century Gothic" panose="020F0302020204030204"/>
            </a:endParaRPr>
          </a:p>
        </p:txBody>
      </p:sp>
    </p:spTree>
    <p:extLst>
      <p:ext uri="{BB962C8B-B14F-4D97-AF65-F5344CB8AC3E}">
        <p14:creationId xmlns:p14="http://schemas.microsoft.com/office/powerpoint/2010/main" val="2348515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a:solidFill>
                  <a:schemeClr val="bg1"/>
                </a:solidFill>
                <a:latin typeface="Century Gothic" panose="020B0502020202020204" pitchFamily="34" charset="0"/>
              </a:rPr>
              <a:t>Un concierto especial</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22994" y="1062619"/>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07932" y="1002397"/>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30439"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68238" y="3925205"/>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4230726518"/>
              </p:ext>
            </p:extLst>
          </p:nvPr>
        </p:nvGraphicFramePr>
        <p:xfrm>
          <a:off x="6190918" y="1638139"/>
          <a:ext cx="5802710" cy="4358640"/>
        </p:xfrm>
        <a:graphic>
          <a:graphicData uri="http://schemas.openxmlformats.org/drawingml/2006/table">
            <a:tbl>
              <a:tblPr firstRow="1" bandRow="1">
                <a:tableStyleId>{8A107856-5554-42FB-B03E-39F5DBC370BA}</a:tableStyleId>
              </a:tblPr>
              <a:tblGrid>
                <a:gridCol w="5802710">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a:solidFill>
                            <a:schemeClr val="accent5">
                              <a:lumMod val="50000"/>
                            </a:schemeClr>
                          </a:solidFill>
                          <a:effectLst/>
                          <a:latin typeface="+mn-lt"/>
                          <a:ea typeface="+mn-ea"/>
                          <a:cs typeface="+mn-cs"/>
                        </a:rPr>
                        <a:t>*Hace </a:t>
                      </a:r>
                      <a:r>
                        <a:rPr lang="en-GB" sz="2000" b="0" kern="1200" dirty="0" err="1">
                          <a:solidFill>
                            <a:schemeClr val="accent5">
                              <a:lumMod val="50000"/>
                            </a:schemeClr>
                          </a:solidFill>
                          <a:effectLst/>
                          <a:latin typeface="+mn-lt"/>
                          <a:ea typeface="+mn-ea"/>
                          <a:cs typeface="+mn-cs"/>
                        </a:rPr>
                        <a:t>diez</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años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fui</a:t>
                      </a:r>
                      <a:r>
                        <a:rPr lang="en-GB" sz="2000" b="0" kern="1200" dirty="0">
                          <a:solidFill>
                            <a:schemeClr val="accent5">
                              <a:lumMod val="50000"/>
                            </a:schemeClr>
                          </a:solidFill>
                          <a:effectLst/>
                          <a:latin typeface="+mn-lt"/>
                          <a:ea typeface="+mn-ea"/>
                          <a:cs typeface="+mn-cs"/>
                        </a:rPr>
                        <a:t> a un </a:t>
                      </a:r>
                      <a:r>
                        <a:rPr lang="en-GB" sz="2000" b="0" kern="1200" dirty="0" err="1">
                          <a:solidFill>
                            <a:schemeClr val="accent5">
                              <a:lumMod val="50000"/>
                            </a:schemeClr>
                          </a:solidFill>
                          <a:effectLst/>
                          <a:latin typeface="+mn-lt"/>
                          <a:ea typeface="+mn-ea"/>
                          <a:cs typeface="+mn-cs"/>
                        </a:rPr>
                        <a:t>concierto</a:t>
                      </a:r>
                      <a:r>
                        <a:rPr lang="en-GB" sz="2000" b="0" kern="1200" dirty="0">
                          <a:solidFill>
                            <a:schemeClr val="accent5">
                              <a:lumMod val="50000"/>
                            </a:schemeClr>
                          </a:solidFill>
                          <a:effectLst/>
                          <a:latin typeface="+mn-lt"/>
                          <a:ea typeface="+mn-ea"/>
                          <a:cs typeface="+mn-cs"/>
                        </a:rPr>
                        <a:t> para*        _ _ _ _ _ _ _ _ dinero para los </a:t>
                      </a:r>
                      <a:r>
                        <a:rPr lang="en-GB" sz="2000" b="0" kern="1200" dirty="0" err="1">
                          <a:solidFill>
                            <a:schemeClr val="accent5">
                              <a:lumMod val="50000"/>
                            </a:schemeClr>
                          </a:solidFill>
                          <a:effectLst/>
                          <a:latin typeface="+mn-lt"/>
                          <a:ea typeface="+mn-ea"/>
                          <a:cs typeface="+mn-cs"/>
                        </a:rPr>
                        <a:t>niños</a:t>
                      </a:r>
                      <a:r>
                        <a:rPr lang="en-GB" sz="2000" b="0" kern="1200" dirty="0">
                          <a:solidFill>
                            <a:schemeClr val="accent5">
                              <a:lumMod val="50000"/>
                            </a:schemeClr>
                          </a:solidFill>
                          <a:effectLst/>
                          <a:latin typeface="+mn-lt"/>
                          <a:ea typeface="+mn-ea"/>
                          <a:cs typeface="+mn-cs"/>
                        </a:rPr>
                        <a:t> de las         _ _ _ _ </a:t>
                      </a:r>
                      <a:r>
                        <a:rPr lang="en-GB" sz="2000" b="0" kern="1200">
                          <a:solidFill>
                            <a:schemeClr val="accent5">
                              <a:lumMod val="50000"/>
                            </a:schemeClr>
                          </a:solidFill>
                          <a:effectLst/>
                          <a:latin typeface="+mn-lt"/>
                          <a:ea typeface="+mn-ea"/>
                          <a:cs typeface="+mn-cs"/>
                        </a:rPr>
                        <a:t>_  </a:t>
                      </a:r>
                      <a:r>
                        <a:rPr lang="en-GB" sz="2000" b="0" kern="1200" dirty="0" err="1">
                          <a:solidFill>
                            <a:schemeClr val="accent5">
                              <a:lumMod val="50000"/>
                            </a:schemeClr>
                          </a:solidFill>
                          <a:effectLst/>
                          <a:latin typeface="+mn-lt"/>
                          <a:ea typeface="+mn-ea"/>
                          <a:cs typeface="+mn-cs"/>
                        </a:rPr>
                        <a:t>pobres</a:t>
                      </a:r>
                      <a:r>
                        <a:rPr lang="en-GB" sz="2000" b="0" kern="1200" dirty="0">
                          <a:solidFill>
                            <a:schemeClr val="accent5">
                              <a:lumMod val="50000"/>
                            </a:schemeClr>
                          </a:solidFill>
                          <a:effectLst/>
                          <a:latin typeface="+mn-lt"/>
                          <a:ea typeface="+mn-ea"/>
                          <a:cs typeface="+mn-cs"/>
                        </a:rPr>
                        <a:t> de Colombia</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 _ _ _ seis </a:t>
                      </a:r>
                      <a:r>
                        <a:rPr lang="en-GB" sz="2000" b="0" kern="1200">
                          <a:solidFill>
                            <a:schemeClr val="accent5">
                              <a:lumMod val="50000"/>
                            </a:schemeClr>
                          </a:solidFill>
                          <a:effectLst/>
                          <a:latin typeface="+mn-lt"/>
                          <a:ea typeface="+mn-ea"/>
                          <a:cs typeface="+mn-cs"/>
                        </a:rPr>
                        <a:t>*dólares </a:t>
                      </a:r>
                      <a:r>
                        <a:rPr lang="en-GB" sz="2000" b="0" kern="1200" dirty="0">
                          <a:solidFill>
                            <a:schemeClr val="accent5">
                              <a:lumMod val="50000"/>
                            </a:schemeClr>
                          </a:solidFill>
                          <a:effectLst/>
                          <a:latin typeface="+mn-lt"/>
                          <a:ea typeface="+mn-ea"/>
                          <a:cs typeface="+mn-cs"/>
                        </a:rPr>
                        <a:t>para </a:t>
                      </a:r>
                      <a:r>
                        <a:rPr lang="en-GB" sz="2000" b="0" kern="1200" dirty="0" err="1">
                          <a:solidFill>
                            <a:schemeClr val="accent5">
                              <a:lumMod val="50000"/>
                            </a:schemeClr>
                          </a:solidFill>
                          <a:effectLst/>
                          <a:latin typeface="+mn-lt"/>
                          <a:ea typeface="+mn-ea"/>
                          <a:cs typeface="+mn-cs"/>
                        </a:rPr>
                        <a:t>entrar</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 _ _ _ _ a las </a:t>
                      </a:r>
                      <a:r>
                        <a:rPr lang="en-GB" sz="2000" b="0" kern="1200" dirty="0" err="1">
                          <a:solidFill>
                            <a:schemeClr val="accent5">
                              <a:lumMod val="50000"/>
                            </a:schemeClr>
                          </a:solidFill>
                          <a:effectLst/>
                          <a:latin typeface="+mn-lt"/>
                          <a:ea typeface="+mn-ea"/>
                          <a:cs typeface="+mn-cs"/>
                        </a:rPr>
                        <a:t>ocho</a:t>
                      </a:r>
                      <a:r>
                        <a:rPr lang="en-GB" sz="2000" b="0" kern="1200" dirty="0">
                          <a:solidFill>
                            <a:schemeClr val="accent5">
                              <a:lumMod val="50000"/>
                            </a:schemeClr>
                          </a:solidFill>
                          <a:effectLst/>
                          <a:latin typeface="+mn-lt"/>
                          <a:ea typeface="+mn-ea"/>
                          <a:cs typeface="+mn-cs"/>
                        </a:rPr>
                        <a:t> </a:t>
                      </a:r>
                      <a:r>
                        <a:rPr lang="en-GB" sz="2000" b="0" kern="1200">
                          <a:solidFill>
                            <a:schemeClr val="accent5">
                              <a:lumMod val="50000"/>
                            </a:schemeClr>
                          </a:solidFill>
                          <a:effectLst/>
                          <a:latin typeface="+mn-lt"/>
                          <a:ea typeface="+mn-ea"/>
                          <a:cs typeface="+mn-cs"/>
                        </a:rPr>
                        <a:t>y   _ </a:t>
                      </a:r>
                      <a:r>
                        <a:rPr lang="en-GB" sz="2000" b="0" kern="1200" dirty="0">
                          <a:solidFill>
                            <a:schemeClr val="accent5">
                              <a:lumMod val="50000"/>
                            </a:schemeClr>
                          </a:solidFill>
                          <a:effectLst/>
                          <a:latin typeface="+mn-lt"/>
                          <a:ea typeface="+mn-ea"/>
                          <a:cs typeface="+mn-cs"/>
                        </a:rPr>
                        <a:t>_  _ _ _ _ </a:t>
                      </a:r>
                      <a:r>
                        <a:rPr lang="en-GB" sz="2000" b="0" kern="1200">
                          <a:solidFill>
                            <a:schemeClr val="accent5">
                              <a:lumMod val="50000"/>
                            </a:schemeClr>
                          </a:solidFill>
                          <a:effectLst/>
                          <a:latin typeface="+mn-lt"/>
                          <a:ea typeface="+mn-ea"/>
                          <a:cs typeface="+mn-cs"/>
                        </a:rPr>
                        <a:t>_   hasta </a:t>
                      </a:r>
                      <a:r>
                        <a:rPr lang="en-GB" sz="2000" b="0" kern="1200" dirty="0">
                          <a:solidFill>
                            <a:schemeClr val="accent5">
                              <a:lumMod val="50000"/>
                            </a:schemeClr>
                          </a:solidFill>
                          <a:effectLst/>
                          <a:latin typeface="+mn-lt"/>
                          <a:ea typeface="+mn-ea"/>
                          <a:cs typeface="+mn-cs"/>
                        </a:rPr>
                        <a:t>las once.  </a:t>
                      </a:r>
                      <a:r>
                        <a:rPr lang="en-GB" sz="2000" b="0" kern="1200" dirty="0" err="1">
                          <a:solidFill>
                            <a:schemeClr val="accent5">
                              <a:lumMod val="50000"/>
                            </a:schemeClr>
                          </a:solidFill>
                          <a:effectLst/>
                          <a:latin typeface="+mn-lt"/>
                          <a:ea typeface="+mn-ea"/>
                          <a:cs typeface="+mn-cs"/>
                        </a:rPr>
                        <a:t>Canté</a:t>
                      </a:r>
                      <a:r>
                        <a:rPr lang="en-GB" sz="2000" b="0" kern="1200" dirty="0">
                          <a:solidFill>
                            <a:schemeClr val="accent5">
                              <a:lumMod val="50000"/>
                            </a:schemeClr>
                          </a:solidFill>
                          <a:effectLst/>
                          <a:latin typeface="+mn-lt"/>
                          <a:ea typeface="+mn-ea"/>
                          <a:cs typeface="+mn-cs"/>
                        </a:rPr>
                        <a:t>,   _ _ _ _ _  y _ _ _ _ </a:t>
                      </a:r>
                      <a:r>
                        <a:rPr lang="en-GB" sz="2000" b="0" kern="1200">
                          <a:solidFill>
                            <a:schemeClr val="accent5">
                              <a:lumMod val="50000"/>
                            </a:schemeClr>
                          </a:solidFill>
                          <a:effectLst/>
                          <a:latin typeface="+mn-lt"/>
                          <a:ea typeface="+mn-ea"/>
                          <a:cs typeface="+mn-cs"/>
                        </a:rPr>
                        <a:t>_  muchas </a:t>
                      </a:r>
                      <a:r>
                        <a:rPr lang="en-GB" sz="2000" b="0" kern="1200" dirty="0" err="1">
                          <a:solidFill>
                            <a:schemeClr val="accent5">
                              <a:lumMod val="50000"/>
                            </a:schemeClr>
                          </a:solidFill>
                          <a:effectLst/>
                          <a:latin typeface="+mn-lt"/>
                          <a:ea typeface="+mn-ea"/>
                          <a:cs typeface="+mn-cs"/>
                        </a:rPr>
                        <a:t>fotos</a:t>
                      </a:r>
                      <a:r>
                        <a:rPr lang="en-GB" sz="2000" b="0" kern="1200" dirty="0">
                          <a:solidFill>
                            <a:schemeClr val="accent5">
                              <a:lumMod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El </a:t>
                      </a:r>
                      <a:r>
                        <a:rPr lang="en-GB" sz="2000" b="1" kern="1200" dirty="0" err="1">
                          <a:solidFill>
                            <a:schemeClr val="accent5">
                              <a:lumMod val="50000"/>
                            </a:schemeClr>
                          </a:solidFill>
                          <a:effectLst/>
                          <a:latin typeface="+mn-lt"/>
                          <a:ea typeface="+mn-ea"/>
                          <a:cs typeface="+mn-cs"/>
                        </a:rPr>
                        <a:t>concierto</a:t>
                      </a:r>
                      <a:r>
                        <a:rPr lang="en-GB" sz="2000" b="1" kern="1200" dirty="0">
                          <a:solidFill>
                            <a:schemeClr val="accent5">
                              <a:lumMod val="50000"/>
                            </a:schemeClr>
                          </a:solidFill>
                          <a:effectLst/>
                          <a:latin typeface="+mn-lt"/>
                          <a:ea typeface="+mn-ea"/>
                          <a:cs typeface="+mn-cs"/>
                        </a:rPr>
                        <a:t> me </a:t>
                      </a:r>
                      <a:r>
                        <a:rPr lang="en-GB" sz="2000" b="1" kern="1200" dirty="0" err="1">
                          <a:solidFill>
                            <a:schemeClr val="accent5">
                              <a:lumMod val="50000"/>
                            </a:schemeClr>
                          </a:solidFill>
                          <a:effectLst/>
                          <a:latin typeface="+mn-lt"/>
                          <a:ea typeface="+mn-ea"/>
                          <a:cs typeface="+mn-cs"/>
                        </a:rPr>
                        <a:t>inspiró</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mucho</a:t>
                      </a:r>
                      <a:r>
                        <a:rPr lang="en-GB" sz="2000" b="1" kern="1200" dirty="0">
                          <a:solidFill>
                            <a:schemeClr val="accent5">
                              <a:lumMod val="50000"/>
                            </a:schemeClr>
                          </a:solidFill>
                          <a:effectLst/>
                          <a:latin typeface="+mn-lt"/>
                          <a:ea typeface="+mn-ea"/>
                          <a:cs typeface="+mn-cs"/>
                        </a:rPr>
                        <a:t>.  Una </a:t>
                      </a:r>
                      <a:r>
                        <a:rPr lang="en-GB" sz="2000" b="1" kern="1200" dirty="0" err="1">
                          <a:solidFill>
                            <a:schemeClr val="accent5">
                              <a:lumMod val="50000"/>
                            </a:schemeClr>
                          </a:solidFill>
                          <a:effectLst/>
                          <a:latin typeface="+mn-lt"/>
                          <a:ea typeface="+mn-ea"/>
                          <a:cs typeface="+mn-cs"/>
                        </a:rPr>
                        <a:t>semana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después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toqué</a:t>
                      </a:r>
                      <a:r>
                        <a:rPr lang="en-GB" sz="2000" b="1" kern="1200" dirty="0">
                          <a:solidFill>
                            <a:schemeClr val="accent5">
                              <a:lumMod val="50000"/>
                            </a:schemeClr>
                          </a:solidFill>
                          <a:effectLst/>
                          <a:latin typeface="+mn-lt"/>
                          <a:ea typeface="+mn-ea"/>
                          <a:cs typeface="+mn-cs"/>
                        </a:rPr>
                        <a:t> la </a:t>
                      </a:r>
                      <a:r>
                        <a:rPr lang="en-GB" sz="2000" b="1" kern="1200" dirty="0" err="1">
                          <a:solidFill>
                            <a:schemeClr val="accent5">
                              <a:lumMod val="50000"/>
                            </a:schemeClr>
                          </a:solidFill>
                          <a:effectLst/>
                          <a:latin typeface="+mn-lt"/>
                          <a:ea typeface="+mn-ea"/>
                          <a:cs typeface="+mn-cs"/>
                        </a:rPr>
                        <a:t>guitarra</a:t>
                      </a:r>
                      <a:r>
                        <a:rPr lang="en-GB" sz="2000" b="1" kern="1200" dirty="0">
                          <a:solidFill>
                            <a:schemeClr val="accent5">
                              <a:lumMod val="50000"/>
                            </a:schemeClr>
                          </a:solidFill>
                          <a:effectLst/>
                          <a:latin typeface="+mn-lt"/>
                          <a:ea typeface="+mn-ea"/>
                          <a:cs typeface="+mn-cs"/>
                        </a:rPr>
                        <a:t> por </a:t>
                      </a:r>
                      <a:r>
                        <a:rPr lang="en-GB" sz="2000" b="1" kern="1200" dirty="0" err="1">
                          <a:solidFill>
                            <a:schemeClr val="accent5">
                              <a:lumMod val="50000"/>
                            </a:schemeClr>
                          </a:solidFill>
                          <a:effectLst/>
                          <a:latin typeface="+mn-lt"/>
                          <a:ea typeface="+mn-ea"/>
                          <a:cs typeface="+mn-cs"/>
                        </a:rPr>
                        <a:t>primera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vez</a:t>
                      </a:r>
                      <a:r>
                        <a:rPr lang="en-GB" sz="2000" b="1" kern="1200" dirty="0">
                          <a:solidFill>
                            <a:schemeClr val="accent5">
                              <a:lumMod val="50000"/>
                            </a:schemeClr>
                          </a:solidFill>
                          <a:effectLst/>
                          <a:latin typeface="+mn-lt"/>
                          <a:ea typeface="+mn-ea"/>
                          <a:cs typeface="+mn-cs"/>
                        </a:rPr>
                        <a:t>.  Diez </a:t>
                      </a:r>
                      <a:r>
                        <a:rPr lang="en-GB" sz="2000" b="1" kern="1200" dirty="0" err="1">
                          <a:solidFill>
                            <a:schemeClr val="accent5">
                              <a:lumMod val="50000"/>
                            </a:schemeClr>
                          </a:solidFill>
                          <a:effectLst/>
                          <a:latin typeface="+mn-lt"/>
                          <a:ea typeface="+mn-ea"/>
                          <a:cs typeface="+mn-cs"/>
                        </a:rPr>
                        <a:t>años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después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logré</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ganar</a:t>
                      </a:r>
                      <a:r>
                        <a:rPr lang="en-GB" sz="2000" b="1" kern="1200" dirty="0">
                          <a:solidFill>
                            <a:schemeClr val="accent5">
                              <a:lumMod val="50000"/>
                            </a:schemeClr>
                          </a:solidFill>
                          <a:effectLst/>
                          <a:latin typeface="+mn-lt"/>
                          <a:ea typeface="+mn-ea"/>
                          <a:cs typeface="+mn-cs"/>
                        </a:rPr>
                        <a:t> un </a:t>
                      </a:r>
                      <a:r>
                        <a:rPr lang="en-GB" sz="2000" b="1" kern="1200" dirty="0" err="1">
                          <a:solidFill>
                            <a:schemeClr val="accent5">
                              <a:lumMod val="50000"/>
                            </a:schemeClr>
                          </a:solidFill>
                          <a:effectLst/>
                          <a:latin typeface="+mn-lt"/>
                          <a:ea typeface="+mn-ea"/>
                          <a:cs typeface="+mn-cs"/>
                        </a:rPr>
                        <a:t>premio</a:t>
                      </a:r>
                      <a:r>
                        <a:rPr lang="en-GB" sz="2000" b="1" kern="1200" dirty="0">
                          <a:solidFill>
                            <a:schemeClr val="accent5">
                              <a:lumMod val="50000"/>
                            </a:schemeClr>
                          </a:solidFill>
                          <a:effectLst/>
                          <a:latin typeface="+mn-lt"/>
                          <a:ea typeface="+mn-ea"/>
                          <a:cs typeface="+mn-cs"/>
                        </a:rPr>
                        <a:t> por una de mis canciones.  Lo </a:t>
                      </a:r>
                      <a:r>
                        <a:rPr lang="en-GB" sz="2000" b="1" kern="1200" dirty="0" err="1">
                          <a:solidFill>
                            <a:schemeClr val="accent5">
                              <a:lumMod val="50000"/>
                            </a:schemeClr>
                          </a:solidFill>
                          <a:effectLst/>
                          <a:latin typeface="+mn-lt"/>
                          <a:ea typeface="+mn-ea"/>
                          <a:cs typeface="+mn-cs"/>
                        </a:rPr>
                        <a:t>dediqué</a:t>
                      </a:r>
                      <a:r>
                        <a:rPr lang="en-GB" sz="2000" b="1" kern="1200" dirty="0">
                          <a:solidFill>
                            <a:schemeClr val="accent5">
                              <a:lumMod val="50000"/>
                            </a:schemeClr>
                          </a:solidFill>
                          <a:effectLst/>
                          <a:latin typeface="+mn-lt"/>
                          <a:ea typeface="+mn-ea"/>
                          <a:cs typeface="+mn-cs"/>
                        </a:rPr>
                        <a:t> a </a:t>
                      </a:r>
                      <a:r>
                        <a:rPr lang="en-GB" sz="2000" b="1" kern="1200" dirty="0" err="1">
                          <a:solidFill>
                            <a:schemeClr val="accent5">
                              <a:lumMod val="50000"/>
                            </a:schemeClr>
                          </a:solidFill>
                          <a:effectLst/>
                          <a:latin typeface="+mn-lt"/>
                          <a:ea typeface="+mn-ea"/>
                          <a:cs typeface="+mn-cs"/>
                        </a:rPr>
                        <a:t>todos</a:t>
                      </a:r>
                      <a:r>
                        <a:rPr lang="en-GB" sz="2000" b="1" kern="1200" dirty="0">
                          <a:solidFill>
                            <a:schemeClr val="accent5">
                              <a:lumMod val="50000"/>
                            </a:schemeClr>
                          </a:solidFill>
                          <a:effectLst/>
                          <a:latin typeface="+mn-lt"/>
                          <a:ea typeface="+mn-ea"/>
                          <a:cs typeface="+mn-cs"/>
                        </a:rPr>
                        <a:t> los </a:t>
                      </a:r>
                      <a:r>
                        <a:rPr lang="en-GB" sz="2000" b="1" kern="1200" dirty="0" err="1">
                          <a:solidFill>
                            <a:schemeClr val="accent5">
                              <a:lumMod val="50000"/>
                            </a:schemeClr>
                          </a:solidFill>
                          <a:effectLst/>
                          <a:latin typeface="+mn-lt"/>
                          <a:ea typeface="+mn-ea"/>
                          <a:cs typeface="+mn-cs"/>
                        </a:rPr>
                        <a:t>niños</a:t>
                      </a:r>
                      <a:r>
                        <a:rPr lang="en-GB" sz="2000" b="1" kern="1200" dirty="0">
                          <a:solidFill>
                            <a:schemeClr val="accent5">
                              <a:lumMod val="50000"/>
                            </a:schemeClr>
                          </a:solidFill>
                          <a:effectLst/>
                          <a:latin typeface="+mn-lt"/>
                          <a:ea typeface="+mn-ea"/>
                          <a:cs typeface="+mn-cs"/>
                        </a:rPr>
                        <a:t> de mi pueblo y *</a:t>
                      </a:r>
                      <a:r>
                        <a:rPr lang="en-GB" sz="2000" b="1" kern="1200" dirty="0" err="1">
                          <a:solidFill>
                            <a:schemeClr val="accent5">
                              <a:lumMod val="50000"/>
                            </a:schemeClr>
                          </a:solidFill>
                          <a:effectLst/>
                          <a:latin typeface="+mn-lt"/>
                          <a:ea typeface="+mn-ea"/>
                          <a:cs typeface="+mn-cs"/>
                        </a:rPr>
                        <a:t>expliqué</a:t>
                      </a:r>
                      <a:r>
                        <a:rPr lang="en-GB" sz="2000" b="1" kern="1200" dirty="0">
                          <a:solidFill>
                            <a:schemeClr val="accent5">
                              <a:lumMod val="50000"/>
                            </a:schemeClr>
                          </a:solidFill>
                          <a:effectLst/>
                          <a:latin typeface="+mn-lt"/>
                          <a:ea typeface="+mn-ea"/>
                          <a:cs typeface="+mn-cs"/>
                        </a:rPr>
                        <a:t> que </a:t>
                      </a:r>
                      <a:r>
                        <a:rPr lang="en-GB" sz="2000" b="1" kern="1200" dirty="0" err="1">
                          <a:solidFill>
                            <a:schemeClr val="accent5">
                              <a:lumMod val="50000"/>
                            </a:schemeClr>
                          </a:solidFill>
                          <a:effectLst/>
                          <a:latin typeface="+mn-lt"/>
                          <a:ea typeface="+mn-ea"/>
                          <a:cs typeface="+mn-cs"/>
                        </a:rPr>
                        <a:t>ellos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también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pueden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tener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éxito</a:t>
                      </a:r>
                      <a:r>
                        <a:rPr lang="en-GB" sz="2000" b="1" kern="1200" dirty="0">
                          <a:solidFill>
                            <a:schemeClr val="accent5">
                              <a:lumMod val="50000"/>
                            </a:schemeClr>
                          </a:solidFill>
                          <a:effectLst/>
                          <a:latin typeface="+mn-lt"/>
                          <a:ea typeface="+mn-ea"/>
                          <a:cs typeface="+mn-cs"/>
                        </a:rPr>
                        <a:t> </a:t>
                      </a:r>
                      <a:r>
                        <a:rPr lang="en-GB" sz="2000" b="1" kern="1200" baseline="0" dirty="0" err="1">
                          <a:solidFill>
                            <a:schemeClr val="accent5">
                              <a:lumMod val="50000"/>
                            </a:schemeClr>
                          </a:solidFill>
                          <a:effectLst/>
                          <a:latin typeface="+mn-lt"/>
                          <a:ea typeface="+mn-ea"/>
                          <a:cs typeface="+mn-cs"/>
                        </a:rPr>
                        <a:t>en</a:t>
                      </a:r>
                      <a:r>
                        <a:rPr lang="en-GB" sz="2000" b="1" kern="1200" baseline="0" dirty="0">
                          <a:solidFill>
                            <a:schemeClr val="accent5">
                              <a:lumMod val="50000"/>
                            </a:schemeClr>
                          </a:solidFill>
                          <a:effectLst/>
                          <a:latin typeface="+mn-lt"/>
                          <a:ea typeface="+mn-ea"/>
                          <a:cs typeface="+mn-cs"/>
                        </a:rPr>
                        <a:t> la </a:t>
                      </a:r>
                      <a:r>
                        <a:rPr lang="en-GB" sz="2000" b="1" kern="1200" baseline="0" err="1">
                          <a:solidFill>
                            <a:schemeClr val="accent5">
                              <a:lumMod val="50000"/>
                            </a:schemeClr>
                          </a:solidFill>
                          <a:effectLst/>
                          <a:latin typeface="+mn-lt"/>
                          <a:ea typeface="+mn-ea"/>
                          <a:cs typeface="+mn-cs"/>
                        </a:rPr>
                        <a:t>vida</a:t>
                      </a:r>
                      <a:r>
                        <a:rPr lang="en-GB" sz="2000" b="1" kern="1200">
                          <a:solidFill>
                            <a:schemeClr val="accent5">
                              <a:lumMod val="50000"/>
                            </a:schemeClr>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5">
                            <a:lumMod val="50000"/>
                          </a:schemeClr>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2290948914"/>
              </p:ext>
            </p:extLst>
          </p:nvPr>
        </p:nvGraphicFramePr>
        <p:xfrm>
          <a:off x="198372" y="1648728"/>
          <a:ext cx="5802710" cy="4358640"/>
        </p:xfrm>
        <a:graphic>
          <a:graphicData uri="http://schemas.openxmlformats.org/drawingml/2006/table">
            <a:tbl>
              <a:tblPr firstRow="1" bandRow="1">
                <a:tableStyleId>{8A107856-5554-42FB-B03E-39F5DBC370BA}</a:tableStyleId>
              </a:tblPr>
              <a:tblGrid>
                <a:gridCol w="5802710">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a:solidFill>
                            <a:schemeClr val="accent5">
                              <a:lumMod val="50000"/>
                            </a:schemeClr>
                          </a:solidFill>
                          <a:effectLst/>
                          <a:latin typeface="+mn-lt"/>
                          <a:ea typeface="+mn-ea"/>
                          <a:cs typeface="+mn-cs"/>
                        </a:rPr>
                        <a:t>*Hace diez años, </a:t>
                      </a:r>
                      <a:r>
                        <a:rPr lang="en-GB" sz="2000" b="1" kern="1200" dirty="0" err="1">
                          <a:solidFill>
                            <a:schemeClr val="accent5">
                              <a:lumMod val="50000"/>
                            </a:schemeClr>
                          </a:solidFill>
                          <a:effectLst/>
                          <a:latin typeface="+mn-lt"/>
                          <a:ea typeface="+mn-ea"/>
                          <a:cs typeface="+mn-cs"/>
                        </a:rPr>
                        <a:t>fui</a:t>
                      </a:r>
                      <a:r>
                        <a:rPr lang="en-GB" sz="2000" b="1" kern="1200" dirty="0">
                          <a:solidFill>
                            <a:schemeClr val="accent5">
                              <a:lumMod val="50000"/>
                            </a:schemeClr>
                          </a:solidFill>
                          <a:effectLst/>
                          <a:latin typeface="+mn-lt"/>
                          <a:ea typeface="+mn-ea"/>
                          <a:cs typeface="+mn-cs"/>
                        </a:rPr>
                        <a:t> a un </a:t>
                      </a:r>
                      <a:r>
                        <a:rPr lang="en-GB" sz="2000" b="1" kern="1200" dirty="0" err="1">
                          <a:solidFill>
                            <a:schemeClr val="accent5">
                              <a:lumMod val="50000"/>
                            </a:schemeClr>
                          </a:solidFill>
                          <a:effectLst/>
                          <a:latin typeface="+mn-lt"/>
                          <a:ea typeface="+mn-ea"/>
                          <a:cs typeface="+mn-cs"/>
                        </a:rPr>
                        <a:t>concierto</a:t>
                      </a:r>
                      <a:r>
                        <a:rPr lang="en-GB" sz="2000" b="1" kern="1200" dirty="0">
                          <a:solidFill>
                            <a:schemeClr val="accent5">
                              <a:lumMod val="50000"/>
                            </a:schemeClr>
                          </a:solidFill>
                          <a:effectLst/>
                          <a:latin typeface="+mn-lt"/>
                          <a:ea typeface="+mn-ea"/>
                          <a:cs typeface="+mn-cs"/>
                        </a:rPr>
                        <a:t> para </a:t>
                      </a:r>
                      <a:r>
                        <a:rPr lang="en-GB" sz="2000" b="1" kern="1200" dirty="0" err="1">
                          <a:solidFill>
                            <a:schemeClr val="accent5">
                              <a:lumMod val="50000"/>
                            </a:schemeClr>
                          </a:solidFill>
                          <a:effectLst/>
                          <a:latin typeface="+mn-lt"/>
                          <a:ea typeface="+mn-ea"/>
                          <a:cs typeface="+mn-cs"/>
                        </a:rPr>
                        <a:t>recaudar</a:t>
                      </a:r>
                      <a:r>
                        <a:rPr lang="en-GB" sz="2000" b="1" kern="1200" dirty="0">
                          <a:solidFill>
                            <a:schemeClr val="accent5">
                              <a:lumMod val="50000"/>
                            </a:schemeClr>
                          </a:solidFill>
                          <a:effectLst/>
                          <a:latin typeface="+mn-lt"/>
                          <a:ea typeface="+mn-ea"/>
                          <a:cs typeface="+mn-cs"/>
                        </a:rPr>
                        <a:t> dinero para los </a:t>
                      </a:r>
                      <a:r>
                        <a:rPr lang="en-GB" sz="2000" b="1" kern="1200" dirty="0" err="1">
                          <a:solidFill>
                            <a:schemeClr val="accent5">
                              <a:lumMod val="50000"/>
                            </a:schemeClr>
                          </a:solidFill>
                          <a:effectLst/>
                          <a:latin typeface="+mn-lt"/>
                          <a:ea typeface="+mn-ea"/>
                          <a:cs typeface="+mn-cs"/>
                        </a:rPr>
                        <a:t>niños</a:t>
                      </a:r>
                      <a:r>
                        <a:rPr lang="en-GB" sz="2000" b="1" kern="1200" dirty="0">
                          <a:solidFill>
                            <a:schemeClr val="accent5">
                              <a:lumMod val="50000"/>
                            </a:schemeClr>
                          </a:solidFill>
                          <a:effectLst/>
                          <a:latin typeface="+mn-lt"/>
                          <a:ea typeface="+mn-ea"/>
                          <a:cs typeface="+mn-cs"/>
                        </a:rPr>
                        <a:t> de las zonas </a:t>
                      </a:r>
                      <a:r>
                        <a:rPr lang="en-GB" sz="2000" b="1" kern="1200" dirty="0" err="1">
                          <a:solidFill>
                            <a:schemeClr val="accent5">
                              <a:lumMod val="50000"/>
                            </a:schemeClr>
                          </a:solidFill>
                          <a:effectLst/>
                          <a:latin typeface="+mn-lt"/>
                          <a:ea typeface="+mn-ea"/>
                          <a:cs typeface="+mn-cs"/>
                        </a:rPr>
                        <a:t>pobres</a:t>
                      </a:r>
                      <a:r>
                        <a:rPr lang="en-GB" sz="2000" b="1" kern="1200" dirty="0">
                          <a:solidFill>
                            <a:schemeClr val="accent5">
                              <a:lumMod val="50000"/>
                            </a:schemeClr>
                          </a:solidFill>
                          <a:effectLst/>
                          <a:latin typeface="+mn-lt"/>
                          <a:ea typeface="+mn-ea"/>
                          <a:cs typeface="+mn-cs"/>
                        </a:rPr>
                        <a:t> de Colombia. </a:t>
                      </a:r>
                      <a:r>
                        <a:rPr lang="en-GB" sz="2000" b="1" kern="1200" dirty="0" err="1">
                          <a:solidFill>
                            <a:schemeClr val="accent5">
                              <a:lumMod val="50000"/>
                            </a:schemeClr>
                          </a:solidFill>
                          <a:effectLst/>
                          <a:latin typeface="+mn-lt"/>
                          <a:ea typeface="+mn-ea"/>
                          <a:cs typeface="+mn-cs"/>
                        </a:rPr>
                        <a:t>Pagué</a:t>
                      </a:r>
                      <a:r>
                        <a:rPr lang="en-GB" sz="2000" b="1" kern="1200" dirty="0">
                          <a:solidFill>
                            <a:schemeClr val="accent5">
                              <a:lumMod val="50000"/>
                            </a:schemeClr>
                          </a:solidFill>
                          <a:effectLst/>
                          <a:latin typeface="+mn-lt"/>
                          <a:ea typeface="+mn-ea"/>
                          <a:cs typeface="+mn-cs"/>
                        </a:rPr>
                        <a:t> seis *</a:t>
                      </a:r>
                      <a:r>
                        <a:rPr lang="en-GB" sz="2000" b="1" kern="1200" dirty="0" err="1">
                          <a:solidFill>
                            <a:schemeClr val="accent5">
                              <a:lumMod val="50000"/>
                            </a:schemeClr>
                          </a:solidFill>
                          <a:effectLst/>
                          <a:latin typeface="+mn-lt"/>
                          <a:ea typeface="+mn-ea"/>
                          <a:cs typeface="+mn-cs"/>
                        </a:rPr>
                        <a:t>dólares</a:t>
                      </a:r>
                      <a:r>
                        <a:rPr lang="en-GB" sz="2000" b="1" kern="1200" dirty="0">
                          <a:solidFill>
                            <a:schemeClr val="accent5">
                              <a:lumMod val="50000"/>
                            </a:schemeClr>
                          </a:solidFill>
                          <a:effectLst/>
                          <a:latin typeface="+mn-lt"/>
                          <a:ea typeface="+mn-ea"/>
                          <a:cs typeface="+mn-cs"/>
                        </a:rPr>
                        <a:t> para </a:t>
                      </a:r>
                      <a:r>
                        <a:rPr lang="en-GB" sz="2000" b="1" kern="1200" dirty="0" err="1">
                          <a:solidFill>
                            <a:schemeClr val="accent5">
                              <a:lumMod val="50000"/>
                            </a:schemeClr>
                          </a:solidFill>
                          <a:effectLst/>
                          <a:latin typeface="+mn-lt"/>
                          <a:ea typeface="+mn-ea"/>
                          <a:cs typeface="+mn-cs"/>
                        </a:rPr>
                        <a:t>entrar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Llegué</a:t>
                      </a:r>
                      <a:r>
                        <a:rPr lang="en-GB" sz="2000" b="1" kern="1200" dirty="0">
                          <a:solidFill>
                            <a:schemeClr val="accent5">
                              <a:lumMod val="50000"/>
                            </a:schemeClr>
                          </a:solidFill>
                          <a:effectLst/>
                          <a:latin typeface="+mn-lt"/>
                          <a:ea typeface="+mn-ea"/>
                          <a:cs typeface="+mn-cs"/>
                        </a:rPr>
                        <a:t> a las </a:t>
                      </a:r>
                      <a:r>
                        <a:rPr lang="en-GB" sz="2000" b="1" kern="1200" dirty="0" err="1">
                          <a:solidFill>
                            <a:schemeClr val="accent5">
                              <a:lumMod val="50000"/>
                            </a:schemeClr>
                          </a:solidFill>
                          <a:effectLst/>
                          <a:latin typeface="+mn-lt"/>
                          <a:ea typeface="+mn-ea"/>
                          <a:cs typeface="+mn-cs"/>
                        </a:rPr>
                        <a:t>ocho</a:t>
                      </a:r>
                      <a:r>
                        <a:rPr lang="en-GB" sz="2000" b="1" kern="1200" dirty="0">
                          <a:solidFill>
                            <a:schemeClr val="accent5">
                              <a:lumMod val="50000"/>
                            </a:schemeClr>
                          </a:solidFill>
                          <a:effectLst/>
                          <a:latin typeface="+mn-lt"/>
                          <a:ea typeface="+mn-ea"/>
                          <a:cs typeface="+mn-cs"/>
                        </a:rPr>
                        <a:t> y me </a:t>
                      </a:r>
                      <a:r>
                        <a:rPr lang="en-GB" sz="2000" b="1" kern="1200" dirty="0" err="1">
                          <a:solidFill>
                            <a:schemeClr val="accent5">
                              <a:lumMod val="50000"/>
                            </a:schemeClr>
                          </a:solidFill>
                          <a:effectLst/>
                          <a:latin typeface="+mn-lt"/>
                          <a:ea typeface="+mn-ea"/>
                          <a:cs typeface="+mn-cs"/>
                        </a:rPr>
                        <a:t>quedé</a:t>
                      </a:r>
                      <a:r>
                        <a:rPr lang="en-GB" sz="2000" b="1" kern="1200" dirty="0">
                          <a:solidFill>
                            <a:schemeClr val="accent5">
                              <a:lumMod val="50000"/>
                            </a:schemeClr>
                          </a:solidFill>
                          <a:effectLst/>
                          <a:latin typeface="+mn-lt"/>
                          <a:ea typeface="+mn-ea"/>
                          <a:cs typeface="+mn-cs"/>
                        </a:rPr>
                        <a:t> hasta las once.  </a:t>
                      </a:r>
                      <a:r>
                        <a:rPr lang="en-GB" sz="2000" b="1" kern="1200" dirty="0" err="1">
                          <a:solidFill>
                            <a:schemeClr val="accent5">
                              <a:lumMod val="50000"/>
                            </a:schemeClr>
                          </a:solidFill>
                          <a:effectLst/>
                          <a:latin typeface="+mn-lt"/>
                          <a:ea typeface="+mn-ea"/>
                          <a:cs typeface="+mn-cs"/>
                        </a:rPr>
                        <a:t>Canté</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bailé</a:t>
                      </a:r>
                      <a:r>
                        <a:rPr lang="en-GB" sz="2000" b="1" kern="1200" dirty="0">
                          <a:solidFill>
                            <a:schemeClr val="accent5">
                              <a:lumMod val="50000"/>
                            </a:schemeClr>
                          </a:solidFill>
                          <a:effectLst/>
                          <a:latin typeface="+mn-lt"/>
                          <a:ea typeface="+mn-ea"/>
                          <a:cs typeface="+mn-cs"/>
                        </a:rPr>
                        <a:t> y </a:t>
                      </a:r>
                      <a:r>
                        <a:rPr lang="en-GB" sz="2000" b="1" kern="1200" dirty="0" err="1">
                          <a:solidFill>
                            <a:schemeClr val="accent5">
                              <a:lumMod val="50000"/>
                            </a:schemeClr>
                          </a:solidFill>
                          <a:effectLst/>
                          <a:latin typeface="+mn-lt"/>
                          <a:ea typeface="+mn-ea"/>
                          <a:cs typeface="+mn-cs"/>
                        </a:rPr>
                        <a:t>saqué</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muchas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fotos</a:t>
                      </a:r>
                      <a:r>
                        <a:rPr lang="en-GB" sz="2000" b="1" kern="1200" dirty="0">
                          <a:solidFill>
                            <a:schemeClr val="accent5">
                              <a:lumMod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El </a:t>
                      </a:r>
                      <a:r>
                        <a:rPr lang="en-GB" sz="2000" b="0" kern="1200" dirty="0" err="1">
                          <a:solidFill>
                            <a:schemeClr val="accent5">
                              <a:lumMod val="50000"/>
                            </a:schemeClr>
                          </a:solidFill>
                          <a:effectLst/>
                          <a:latin typeface="+mn-lt"/>
                          <a:ea typeface="+mn-ea"/>
                          <a:cs typeface="+mn-cs"/>
                        </a:rPr>
                        <a:t>concierto</a:t>
                      </a:r>
                      <a:r>
                        <a:rPr lang="en-GB" sz="2000" b="0" kern="1200" dirty="0">
                          <a:solidFill>
                            <a:schemeClr val="accent5">
                              <a:lumMod val="50000"/>
                            </a:schemeClr>
                          </a:solidFill>
                          <a:effectLst/>
                          <a:latin typeface="+mn-lt"/>
                          <a:ea typeface="+mn-ea"/>
                          <a:cs typeface="+mn-cs"/>
                        </a:rPr>
                        <a:t> me *</a:t>
                      </a:r>
                      <a:r>
                        <a:rPr lang="en-GB" sz="2000" b="0" kern="1200" dirty="0" err="1">
                          <a:solidFill>
                            <a:schemeClr val="accent5">
                              <a:lumMod val="50000"/>
                            </a:schemeClr>
                          </a:solidFill>
                          <a:effectLst/>
                          <a:latin typeface="+mn-lt"/>
                          <a:ea typeface="+mn-ea"/>
                          <a:cs typeface="+mn-cs"/>
                        </a:rPr>
                        <a:t>inspiró</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mucho</a:t>
                      </a:r>
                      <a:r>
                        <a:rPr lang="en-GB" sz="2000" b="0" kern="1200" dirty="0">
                          <a:solidFill>
                            <a:schemeClr val="accent5">
                              <a:lumMod val="50000"/>
                            </a:schemeClr>
                          </a:solidFill>
                          <a:effectLst/>
                          <a:latin typeface="+mn-lt"/>
                          <a:ea typeface="+mn-ea"/>
                          <a:cs typeface="+mn-cs"/>
                        </a:rPr>
                        <a:t>. Una </a:t>
                      </a:r>
                      <a:r>
                        <a:rPr lang="en-GB" sz="2000" b="0" kern="1200" dirty="0" err="1">
                          <a:solidFill>
                            <a:schemeClr val="accent5">
                              <a:lumMod val="50000"/>
                            </a:schemeClr>
                          </a:solidFill>
                          <a:effectLst/>
                          <a:latin typeface="+mn-lt"/>
                          <a:ea typeface="+mn-ea"/>
                          <a:cs typeface="+mn-cs"/>
                        </a:rPr>
                        <a:t>semana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desp</a:t>
                      </a:r>
                      <a:r>
                        <a:rPr lang="en-GB" sz="2000" b="0" kern="1200" dirty="0">
                          <a:solidFill>
                            <a:schemeClr val="accent5">
                              <a:lumMod val="50000"/>
                            </a:schemeClr>
                          </a:solidFill>
                          <a:effectLst/>
                          <a:latin typeface="+mn-lt"/>
                          <a:ea typeface="+mn-ea"/>
                          <a:cs typeface="+mn-cs"/>
                        </a:rPr>
                        <a:t>_ _ s  _ _ _ _ _ la _ _ _ _ _ _ _ </a:t>
                      </a:r>
                      <a:r>
                        <a:rPr lang="en-GB" sz="2000" b="0" kern="1200">
                          <a:solidFill>
                            <a:schemeClr val="accent5">
                              <a:lumMod val="50000"/>
                            </a:schemeClr>
                          </a:solidFill>
                          <a:effectLst/>
                          <a:latin typeface="+mn-lt"/>
                          <a:ea typeface="+mn-ea"/>
                          <a:cs typeface="+mn-cs"/>
                        </a:rPr>
                        <a:t>_ por   primera </a:t>
                      </a:r>
                      <a:r>
                        <a:rPr lang="en-GB" sz="2000" b="0" kern="1200" dirty="0" err="1">
                          <a:solidFill>
                            <a:schemeClr val="accent5">
                              <a:lumMod val="50000"/>
                            </a:schemeClr>
                          </a:solidFill>
                          <a:effectLst/>
                          <a:latin typeface="+mn-lt"/>
                          <a:ea typeface="+mn-ea"/>
                          <a:cs typeface="+mn-cs"/>
                        </a:rPr>
                        <a:t>vez</a:t>
                      </a:r>
                      <a:r>
                        <a:rPr lang="en-GB" sz="2000" b="0" kern="1200" dirty="0">
                          <a:solidFill>
                            <a:schemeClr val="accent5">
                              <a:lumMod val="50000"/>
                            </a:schemeClr>
                          </a:solidFill>
                          <a:effectLst/>
                          <a:latin typeface="+mn-lt"/>
                          <a:ea typeface="+mn-ea"/>
                          <a:cs typeface="+mn-cs"/>
                        </a:rPr>
                        <a:t>.  Diez </a:t>
                      </a:r>
                      <a:r>
                        <a:rPr lang="en-GB" sz="2000" b="0" kern="1200" dirty="0" err="1">
                          <a:solidFill>
                            <a:schemeClr val="accent5">
                              <a:lumMod val="50000"/>
                            </a:schemeClr>
                          </a:solidFill>
                          <a:effectLst/>
                          <a:latin typeface="+mn-lt"/>
                          <a:ea typeface="+mn-ea"/>
                          <a:cs typeface="+mn-cs"/>
                        </a:rPr>
                        <a:t>años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después</a:t>
                      </a:r>
                      <a:r>
                        <a:rPr lang="en-GB" sz="2000" b="0" kern="1200" dirty="0">
                          <a:solidFill>
                            <a:schemeClr val="accent5">
                              <a:lumMod val="50000"/>
                            </a:schemeClr>
                          </a:solidFill>
                          <a:effectLst/>
                          <a:latin typeface="+mn-lt"/>
                          <a:ea typeface="+mn-ea"/>
                          <a:cs typeface="+mn-cs"/>
                        </a:rPr>
                        <a:t>,   _ _ _ _ _ </a:t>
                      </a:r>
                      <a:r>
                        <a:rPr lang="en-GB" sz="2000" b="0" kern="1200" dirty="0" err="1">
                          <a:solidFill>
                            <a:schemeClr val="accent5">
                              <a:lumMod val="50000"/>
                            </a:schemeClr>
                          </a:solidFill>
                          <a:effectLst/>
                          <a:latin typeface="+mn-lt"/>
                          <a:ea typeface="+mn-ea"/>
                          <a:cs typeface="+mn-cs"/>
                        </a:rPr>
                        <a:t>ganar</a:t>
                      </a:r>
                      <a:r>
                        <a:rPr lang="en-GB" sz="2000" b="0" kern="1200" dirty="0">
                          <a:solidFill>
                            <a:schemeClr val="accent5">
                              <a:lumMod val="50000"/>
                            </a:schemeClr>
                          </a:solidFill>
                          <a:effectLst/>
                          <a:latin typeface="+mn-lt"/>
                          <a:ea typeface="+mn-ea"/>
                          <a:cs typeface="+mn-cs"/>
                        </a:rPr>
                        <a:t> un </a:t>
                      </a:r>
                      <a:r>
                        <a:rPr lang="en-GB" sz="2000" b="0" kern="1200" dirty="0" err="1">
                          <a:solidFill>
                            <a:schemeClr val="accent5">
                              <a:lumMod val="50000"/>
                            </a:schemeClr>
                          </a:solidFill>
                          <a:effectLst/>
                          <a:latin typeface="+mn-lt"/>
                          <a:ea typeface="+mn-ea"/>
                          <a:cs typeface="+mn-cs"/>
                        </a:rPr>
                        <a:t>premio</a:t>
                      </a:r>
                      <a:r>
                        <a:rPr lang="en-GB" sz="2000" b="0" kern="1200" dirty="0">
                          <a:solidFill>
                            <a:schemeClr val="accent5">
                              <a:lumMod val="50000"/>
                            </a:schemeClr>
                          </a:solidFill>
                          <a:effectLst/>
                          <a:latin typeface="+mn-lt"/>
                          <a:ea typeface="+mn-ea"/>
                          <a:cs typeface="+mn-cs"/>
                        </a:rPr>
                        <a:t> para una </a:t>
                      </a:r>
                      <a:r>
                        <a:rPr lang="en-GB" sz="2000" b="0" kern="1200" dirty="0" err="1">
                          <a:solidFill>
                            <a:schemeClr val="accent5">
                              <a:lumMod val="50000"/>
                            </a:schemeClr>
                          </a:solidFill>
                          <a:effectLst/>
                          <a:latin typeface="+mn-lt"/>
                          <a:ea typeface="+mn-ea"/>
                          <a:cs typeface="+mn-cs"/>
                        </a:rPr>
                        <a:t>canción</a:t>
                      </a:r>
                      <a:r>
                        <a:rPr lang="en-GB" sz="2000" b="0" kern="1200" dirty="0">
                          <a:solidFill>
                            <a:schemeClr val="accent5">
                              <a:lumMod val="50000"/>
                            </a:schemeClr>
                          </a:solidFill>
                          <a:effectLst/>
                          <a:latin typeface="+mn-lt"/>
                          <a:ea typeface="+mn-ea"/>
                          <a:cs typeface="+mn-cs"/>
                        </a:rPr>
                        <a:t> _ _ _  </a:t>
                      </a:r>
                      <a:r>
                        <a:rPr lang="en-GB" sz="2000" b="0" kern="1200" dirty="0" err="1">
                          <a:solidFill>
                            <a:schemeClr val="accent5">
                              <a:lumMod val="50000"/>
                            </a:schemeClr>
                          </a:solidFill>
                          <a:effectLst/>
                          <a:latin typeface="+mn-lt"/>
                          <a:ea typeface="+mn-ea"/>
                          <a:cs typeface="+mn-cs"/>
                        </a:rPr>
                        <a:t>escribí</a:t>
                      </a:r>
                      <a:r>
                        <a:rPr lang="en-GB" sz="2000" b="0" kern="1200" dirty="0">
                          <a:solidFill>
                            <a:schemeClr val="accent5">
                              <a:lumMod val="50000"/>
                            </a:schemeClr>
                          </a:solidFill>
                          <a:effectLst/>
                          <a:latin typeface="+mn-lt"/>
                          <a:ea typeface="+mn-ea"/>
                          <a:cs typeface="+mn-cs"/>
                        </a:rPr>
                        <a:t>.  Lo    _ _ _ _ _ _ _ a </a:t>
                      </a:r>
                      <a:r>
                        <a:rPr lang="en-GB" sz="2000" b="0" kern="1200" dirty="0" err="1">
                          <a:solidFill>
                            <a:schemeClr val="accent5">
                              <a:lumMod val="50000"/>
                            </a:schemeClr>
                          </a:solidFill>
                          <a:effectLst/>
                          <a:latin typeface="+mn-lt"/>
                          <a:ea typeface="+mn-ea"/>
                          <a:cs typeface="+mn-cs"/>
                        </a:rPr>
                        <a:t>todos</a:t>
                      </a:r>
                      <a:r>
                        <a:rPr lang="en-GB" sz="2000" b="0" kern="1200" dirty="0">
                          <a:solidFill>
                            <a:schemeClr val="accent5">
                              <a:lumMod val="50000"/>
                            </a:schemeClr>
                          </a:solidFill>
                          <a:effectLst/>
                          <a:latin typeface="+mn-lt"/>
                          <a:ea typeface="+mn-ea"/>
                          <a:cs typeface="+mn-cs"/>
                        </a:rPr>
                        <a:t> los </a:t>
                      </a:r>
                      <a:r>
                        <a:rPr lang="en-GB" sz="2000" b="0" kern="1200" dirty="0" err="1">
                          <a:solidFill>
                            <a:schemeClr val="accent5">
                              <a:lumMod val="50000"/>
                            </a:schemeClr>
                          </a:solidFill>
                          <a:effectLst/>
                          <a:latin typeface="+mn-lt"/>
                          <a:ea typeface="+mn-ea"/>
                          <a:cs typeface="+mn-cs"/>
                        </a:rPr>
                        <a:t>niños</a:t>
                      </a:r>
                      <a:r>
                        <a:rPr lang="en-GB" sz="2000" b="0" kern="1200" dirty="0">
                          <a:solidFill>
                            <a:schemeClr val="accent5">
                              <a:lumMod val="50000"/>
                            </a:schemeClr>
                          </a:solidFill>
                          <a:effectLst/>
                          <a:latin typeface="+mn-lt"/>
                          <a:ea typeface="+mn-ea"/>
                          <a:cs typeface="+mn-cs"/>
                        </a:rPr>
                        <a:t> de mi pueblo y _ _ _ _ _ _ _ _ que _ _ _ _ </a:t>
                      </a: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pueden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tener</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éxito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 </a:t>
                      </a:r>
                      <a:r>
                        <a:rPr lang="en-GB" sz="2000" b="0" kern="1200" dirty="0" err="1">
                          <a:solidFill>
                            <a:schemeClr val="accent5">
                              <a:lumMod val="50000"/>
                            </a:schemeClr>
                          </a:solidFill>
                          <a:effectLst/>
                          <a:latin typeface="+mn-lt"/>
                          <a:ea typeface="+mn-ea"/>
                          <a:cs typeface="+mn-cs"/>
                        </a:rPr>
                        <a:t>vida</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CuadroTexto 6">
            <a:extLst>
              <a:ext uri="{FF2B5EF4-FFF2-40B4-BE49-F238E27FC236}">
                <a16:creationId xmlns:a16="http://schemas.microsoft.com/office/drawing/2014/main" id="{F73DFFA5-0B95-E44C-B1E3-FDF2AD9A3EEF}"/>
              </a:ext>
            </a:extLst>
          </p:cNvPr>
          <p:cNvSpPr txBox="1"/>
          <p:nvPr/>
        </p:nvSpPr>
        <p:spPr>
          <a:xfrm>
            <a:off x="828603" y="4094652"/>
            <a:ext cx="5790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noProof="0" dirty="0" err="1">
                <a:ln>
                  <a:noFill/>
                </a:ln>
                <a:solidFill>
                  <a:srgbClr val="4472C4">
                    <a:lumMod val="50000"/>
                  </a:srgbClr>
                </a:solidFill>
                <a:effectLst/>
                <a:uLnTx/>
                <a:uFillTx/>
                <a:latin typeface="Century Gothic" panose="020F0302020204030204"/>
                <a:ea typeface="+mn-ea"/>
                <a:cs typeface="+mn-cs"/>
              </a:rPr>
              <a:t>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6">
            <a:extLst>
              <a:ext uri="{FF2B5EF4-FFF2-40B4-BE49-F238E27FC236}">
                <a16:creationId xmlns:a16="http://schemas.microsoft.com/office/drawing/2014/main" id="{A3853BBC-E2FB-0344-9E4E-D81D0945453B}"/>
              </a:ext>
            </a:extLst>
          </p:cNvPr>
          <p:cNvSpPr txBox="1"/>
          <p:nvPr/>
        </p:nvSpPr>
        <p:spPr>
          <a:xfrm>
            <a:off x="1429249" y="4094652"/>
            <a:ext cx="12813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toqué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15" name="CuadroTexto 6">
            <a:extLst>
              <a:ext uri="{FF2B5EF4-FFF2-40B4-BE49-F238E27FC236}">
                <a16:creationId xmlns:a16="http://schemas.microsoft.com/office/drawing/2014/main" id="{5C705F01-6300-4F4E-AB33-FC115E918F38}"/>
              </a:ext>
            </a:extLst>
          </p:cNvPr>
          <p:cNvSpPr txBox="1"/>
          <p:nvPr/>
        </p:nvSpPr>
        <p:spPr>
          <a:xfrm>
            <a:off x="2732572" y="4085808"/>
            <a:ext cx="18485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600" dirty="0" err="1">
                <a:solidFill>
                  <a:srgbClr val="4472C4">
                    <a:lumMod val="50000"/>
                  </a:srgbClr>
                </a:solidFill>
                <a:latin typeface="Century Gothic" panose="020F0302020204030204"/>
              </a:rPr>
              <a:t>guitarra</a:t>
            </a:r>
            <a:endParaRPr kumimoji="0" lang="es-GB" sz="2000" b="1" i="0" u="none" strike="noStrike" kern="1200" cap="none" spc="600" normalizeH="0" baseline="0" noProof="0" dirty="0">
              <a:ln>
                <a:noFill/>
              </a:ln>
              <a:solidFill>
                <a:srgbClr val="4472C4">
                  <a:lumMod val="50000"/>
                </a:srgbClr>
              </a:solidFill>
              <a:effectLst/>
              <a:uLnTx/>
              <a:uFillTx/>
              <a:latin typeface="Century Gothic" panose="020F0302020204030204"/>
            </a:endParaRPr>
          </a:p>
        </p:txBody>
      </p:sp>
      <p:sp>
        <p:nvSpPr>
          <p:cNvPr id="17" name="CuadroTexto 6">
            <a:extLst>
              <a:ext uri="{FF2B5EF4-FFF2-40B4-BE49-F238E27FC236}">
                <a16:creationId xmlns:a16="http://schemas.microsoft.com/office/drawing/2014/main" id="{6EC367B0-1C85-AA45-8B95-5D652F9B2A90}"/>
              </a:ext>
            </a:extLst>
          </p:cNvPr>
          <p:cNvSpPr txBox="1"/>
          <p:nvPr/>
        </p:nvSpPr>
        <p:spPr>
          <a:xfrm>
            <a:off x="4419709" y="4409051"/>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logré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18" name="CuadroTexto 6">
            <a:extLst>
              <a:ext uri="{FF2B5EF4-FFF2-40B4-BE49-F238E27FC236}">
                <a16:creationId xmlns:a16="http://schemas.microsoft.com/office/drawing/2014/main" id="{19EF847D-BDC8-D447-8C7E-00769CB60931}"/>
              </a:ext>
            </a:extLst>
          </p:cNvPr>
          <p:cNvSpPr txBox="1"/>
          <p:nvPr/>
        </p:nvSpPr>
        <p:spPr>
          <a:xfrm>
            <a:off x="4665912" y="4698005"/>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a:solidFill>
                  <a:srgbClr val="4472C4">
                    <a:lumMod val="50000"/>
                  </a:srgbClr>
                </a:solidFill>
                <a:latin typeface="Century Gothic" panose="020F0302020204030204"/>
              </a:rPr>
              <a:t>que</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19" name="CuadroTexto 6">
            <a:extLst>
              <a:ext uri="{FF2B5EF4-FFF2-40B4-BE49-F238E27FC236}">
                <a16:creationId xmlns:a16="http://schemas.microsoft.com/office/drawing/2014/main" id="{754632CA-56FF-A140-88C3-02A95DE2016A}"/>
              </a:ext>
            </a:extLst>
          </p:cNvPr>
          <p:cNvSpPr txBox="1"/>
          <p:nvPr/>
        </p:nvSpPr>
        <p:spPr>
          <a:xfrm>
            <a:off x="1763140" y="4999105"/>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dediqué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2" name="CuadroTexto 6">
            <a:extLst>
              <a:ext uri="{FF2B5EF4-FFF2-40B4-BE49-F238E27FC236}">
                <a16:creationId xmlns:a16="http://schemas.microsoft.com/office/drawing/2014/main" id="{018A3835-6E30-384B-8902-E10BF4DA2937}"/>
              </a:ext>
            </a:extLst>
          </p:cNvPr>
          <p:cNvSpPr txBox="1"/>
          <p:nvPr/>
        </p:nvSpPr>
        <p:spPr>
          <a:xfrm>
            <a:off x="1679279" y="5273402"/>
            <a:ext cx="17952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a:solidFill>
                  <a:srgbClr val="4472C4">
                    <a:lumMod val="50000"/>
                  </a:srgbClr>
                </a:solidFill>
                <a:latin typeface="Century Gothic" panose="020F0302020204030204"/>
              </a:rPr>
              <a:t>*</a:t>
            </a:r>
            <a:r>
              <a:rPr lang="en-GB" sz="2000" b="1" spc="300" dirty="0" err="1">
                <a:solidFill>
                  <a:srgbClr val="4472C4">
                    <a:lumMod val="50000"/>
                  </a:srgbClr>
                </a:solidFill>
                <a:latin typeface="Century Gothic" panose="020F0302020204030204"/>
              </a:rPr>
              <a:t>expliqué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3" name="CuadroTexto 6">
            <a:extLst>
              <a:ext uri="{FF2B5EF4-FFF2-40B4-BE49-F238E27FC236}">
                <a16:creationId xmlns:a16="http://schemas.microsoft.com/office/drawing/2014/main" id="{6502432C-264F-A744-881D-07029F7C37C0}"/>
              </a:ext>
            </a:extLst>
          </p:cNvPr>
          <p:cNvSpPr txBox="1"/>
          <p:nvPr/>
        </p:nvSpPr>
        <p:spPr>
          <a:xfrm>
            <a:off x="3883459" y="5306857"/>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ellos</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6" name="CuadroTexto 6">
            <a:extLst>
              <a:ext uri="{FF2B5EF4-FFF2-40B4-BE49-F238E27FC236}">
                <a16:creationId xmlns:a16="http://schemas.microsoft.com/office/drawing/2014/main" id="{C3B910A1-2B5C-7841-8779-6715A5915FE8}"/>
              </a:ext>
            </a:extLst>
          </p:cNvPr>
          <p:cNvSpPr txBox="1"/>
          <p:nvPr/>
        </p:nvSpPr>
        <p:spPr>
          <a:xfrm>
            <a:off x="9930424" y="2255425"/>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Pagué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7" name="CuadroTexto 6">
            <a:extLst>
              <a:ext uri="{FF2B5EF4-FFF2-40B4-BE49-F238E27FC236}">
                <a16:creationId xmlns:a16="http://schemas.microsoft.com/office/drawing/2014/main" id="{29C4D430-12BC-764F-860B-DAD3A674B15C}"/>
              </a:ext>
            </a:extLst>
          </p:cNvPr>
          <p:cNvSpPr txBox="1"/>
          <p:nvPr/>
        </p:nvSpPr>
        <p:spPr>
          <a:xfrm>
            <a:off x="6207672" y="1904594"/>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recaudar</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8" name="CuadroTexto 6">
            <a:extLst>
              <a:ext uri="{FF2B5EF4-FFF2-40B4-BE49-F238E27FC236}">
                <a16:creationId xmlns:a16="http://schemas.microsoft.com/office/drawing/2014/main" id="{3E762916-4A17-2D49-8AA3-5766401775EF}"/>
              </a:ext>
            </a:extLst>
          </p:cNvPr>
          <p:cNvSpPr txBox="1"/>
          <p:nvPr/>
        </p:nvSpPr>
        <p:spPr>
          <a:xfrm>
            <a:off x="8851353" y="2537887"/>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Llegué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9" name="CuadroTexto 6">
            <a:extLst>
              <a:ext uri="{FF2B5EF4-FFF2-40B4-BE49-F238E27FC236}">
                <a16:creationId xmlns:a16="http://schemas.microsoft.com/office/drawing/2014/main" id="{761F0082-79BA-8640-BE95-B3489E276EAB}"/>
              </a:ext>
            </a:extLst>
          </p:cNvPr>
          <p:cNvSpPr txBox="1"/>
          <p:nvPr/>
        </p:nvSpPr>
        <p:spPr>
          <a:xfrm>
            <a:off x="6147298" y="2838839"/>
            <a:ext cx="20921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noProof="0" dirty="0">
                <a:solidFill>
                  <a:srgbClr val="4472C4">
                    <a:lumMod val="50000"/>
                  </a:srgbClr>
                </a:solidFill>
                <a:latin typeface="Century Gothic" panose="020F0302020204030204"/>
              </a:rPr>
              <a:t>me </a:t>
            </a:r>
            <a:r>
              <a:rPr lang="en-GB" sz="2000" b="1" spc="300" noProof="0" dirty="0" err="1">
                <a:solidFill>
                  <a:srgbClr val="4472C4">
                    <a:lumMod val="50000"/>
                  </a:srgbClr>
                </a:solidFill>
                <a:latin typeface="Century Gothic" panose="020F0302020204030204"/>
              </a:rPr>
              <a:t>quedé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33" name="CuadroTexto 6">
            <a:extLst>
              <a:ext uri="{FF2B5EF4-FFF2-40B4-BE49-F238E27FC236}">
                <a16:creationId xmlns:a16="http://schemas.microsoft.com/office/drawing/2014/main" id="{5B26FDA5-B4D9-9347-BA0B-A883C0697D07}"/>
              </a:ext>
            </a:extLst>
          </p:cNvPr>
          <p:cNvSpPr txBox="1"/>
          <p:nvPr/>
        </p:nvSpPr>
        <p:spPr>
          <a:xfrm>
            <a:off x="6190918" y="2227108"/>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a:solidFill>
                  <a:srgbClr val="4472C4">
                    <a:lumMod val="50000"/>
                  </a:srgbClr>
                </a:solidFill>
                <a:latin typeface="Century Gothic" panose="020F0302020204030204"/>
              </a:rPr>
              <a:t>zonas</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34" name="CuadroTexto 6">
            <a:extLst>
              <a:ext uri="{FF2B5EF4-FFF2-40B4-BE49-F238E27FC236}">
                <a16:creationId xmlns:a16="http://schemas.microsoft.com/office/drawing/2014/main" id="{C3BDDC19-F9B3-6748-8D0D-512AB125E0B3}"/>
              </a:ext>
            </a:extLst>
          </p:cNvPr>
          <p:cNvSpPr txBox="1"/>
          <p:nvPr/>
        </p:nvSpPr>
        <p:spPr>
          <a:xfrm>
            <a:off x="10882936" y="2849912"/>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bailé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35" name="CuadroTexto 6">
            <a:extLst>
              <a:ext uri="{FF2B5EF4-FFF2-40B4-BE49-F238E27FC236}">
                <a16:creationId xmlns:a16="http://schemas.microsoft.com/office/drawing/2014/main" id="{7B64E7E4-3F29-2348-8762-8CF0FA9C7593}"/>
              </a:ext>
            </a:extLst>
          </p:cNvPr>
          <p:cNvSpPr txBox="1"/>
          <p:nvPr/>
        </p:nvSpPr>
        <p:spPr>
          <a:xfrm>
            <a:off x="6443118" y="3147878"/>
            <a:ext cx="1650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300" dirty="0" err="1">
                <a:solidFill>
                  <a:srgbClr val="4472C4">
                    <a:lumMod val="50000"/>
                  </a:srgbClr>
                </a:solidFill>
                <a:latin typeface="Century Gothic" panose="020F0302020204030204"/>
              </a:rPr>
              <a:t>saqué</a:t>
            </a:r>
            <a:endParaRPr kumimoji="0" lang="es-GB" sz="2000" b="1" i="0" u="none" strike="noStrike" kern="1200" cap="none" spc="300" normalizeH="0" baseline="0" noProof="0" dirty="0">
              <a:ln>
                <a:noFill/>
              </a:ln>
              <a:solidFill>
                <a:srgbClr val="4472C4">
                  <a:lumMod val="50000"/>
                </a:srgbClr>
              </a:solidFill>
              <a:effectLst/>
              <a:uLnTx/>
              <a:uFillTx/>
              <a:latin typeface="Century Gothic" panose="020F0302020204030204"/>
            </a:endParaRPr>
          </a:p>
        </p:txBody>
      </p:sp>
      <p:sp>
        <p:nvSpPr>
          <p:cNvPr id="2" name="Rectangle 1"/>
          <p:cNvSpPr/>
          <p:nvPr/>
        </p:nvSpPr>
        <p:spPr>
          <a:xfrm>
            <a:off x="7984952" y="5959252"/>
            <a:ext cx="4240263" cy="400110"/>
          </a:xfrm>
          <a:prstGeom prst="rect">
            <a:avLst/>
          </a:prstGeom>
        </p:spPr>
        <p:txBody>
          <a:bodyPr wrap="none">
            <a:spAutoFit/>
          </a:bodyPr>
          <a:lstStyle/>
          <a:p>
            <a:r>
              <a:rPr lang="en-GB" sz="2000">
                <a:solidFill>
                  <a:schemeClr val="accent5">
                    <a:lumMod val="50000"/>
                  </a:schemeClr>
                </a:solidFill>
              </a:rPr>
              <a:t>*Hace diez años = ten years ago</a:t>
            </a:r>
            <a:endParaRPr lang="en-GB" sz="2000"/>
          </a:p>
        </p:txBody>
      </p:sp>
    </p:spTree>
    <p:extLst>
      <p:ext uri="{BB962C8B-B14F-4D97-AF65-F5344CB8AC3E}">
        <p14:creationId xmlns:p14="http://schemas.microsoft.com/office/powerpoint/2010/main" val="9138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2" grpId="0"/>
      <p:bldP spid="23" grpId="0"/>
      <p:bldP spid="26" grpId="0"/>
      <p:bldP spid="27" grpId="0"/>
      <p:bldP spid="28" grpId="0"/>
      <p:bldP spid="29"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 name="Title 3"/>
          <p:cNvSpPr>
            <a:spLocks noGrp="1"/>
          </p:cNvSpPr>
          <p:nvPr>
            <p:ph type="title" idx="4294967295"/>
          </p:nvPr>
        </p:nvSpPr>
        <p:spPr>
          <a:xfrm>
            <a:off x="0" y="0"/>
            <a:ext cx="10515600" cy="1325563"/>
          </a:xfrm>
        </p:spPr>
        <p:txBody>
          <a:bodyPr>
            <a:normAutofit/>
          </a:bodyPr>
          <a:lstStyle/>
          <a:p>
            <a:r>
              <a:rPr lang="en-GB" sz="3600" b="1">
                <a:solidFill>
                  <a:schemeClr val="bg1"/>
                </a:solidFill>
              </a:rPr>
              <a:t>Un concierto especial</a:t>
            </a:r>
          </a:p>
        </p:txBody>
      </p:sp>
      <p:sp>
        <p:nvSpPr>
          <p:cNvPr id="5" name="Rectangle 4"/>
          <p:cNvSpPr/>
          <p:nvPr/>
        </p:nvSpPr>
        <p:spPr>
          <a:xfrm>
            <a:off x="622299" y="1499308"/>
            <a:ext cx="11029769" cy="4662815"/>
          </a:xfrm>
          <a:prstGeom prst="rect">
            <a:avLst/>
          </a:prstGeom>
        </p:spPr>
        <p:txBody>
          <a:bodyPr wrap="square">
            <a:spAutoFit/>
          </a:bodyPr>
          <a:lstStyle/>
          <a:p>
            <a:pPr lvl="0">
              <a:lnSpc>
                <a:spcPct val="150000"/>
              </a:lnSpc>
              <a:defRPr/>
            </a:pPr>
            <a:r>
              <a:rPr lang="en-GB" sz="2200">
                <a:solidFill>
                  <a:schemeClr val="accent5">
                    <a:lumMod val="50000"/>
                  </a:schemeClr>
                </a:solidFill>
              </a:rPr>
              <a:t>*Hace diez años, fui a un concierto para ___________ dinero para los niños de las ______ pobres de Colombia. ________ seis dólares* para entrar. _________ a las ocho y ____ _______ hasta las once.  Canté, bailé y ________ muchas fotos.  </a:t>
            </a:r>
          </a:p>
          <a:p>
            <a:pPr lvl="0">
              <a:lnSpc>
                <a:spcPct val="150000"/>
              </a:lnSpc>
              <a:defRPr/>
            </a:pPr>
            <a:endParaRPr lang="en-GB" sz="2200">
              <a:solidFill>
                <a:schemeClr val="accent5">
                  <a:lumMod val="50000"/>
                </a:schemeClr>
              </a:solidFill>
            </a:endParaRPr>
          </a:p>
          <a:p>
            <a:pPr>
              <a:lnSpc>
                <a:spcPct val="150000"/>
              </a:lnSpc>
              <a:defRPr/>
            </a:pPr>
            <a:r>
              <a:rPr lang="en-GB" sz="2200">
                <a:solidFill>
                  <a:schemeClr val="accent5">
                    <a:lumMod val="50000"/>
                  </a:schemeClr>
                </a:solidFill>
              </a:rPr>
              <a:t>El concierto me inspiró mucho.  Una semana después ________ la _________ por primera vez.  Diez años después, ______ ganar un premio por una de mis canciones.  Lo __________a todos los niños de mi pueblo y les ___________ que ______ también pueden tener éxito en la vida.</a:t>
            </a:r>
          </a:p>
          <a:p>
            <a:pPr lvl="0">
              <a:lnSpc>
                <a:spcPct val="150000"/>
              </a:lnSpc>
              <a:defRPr/>
            </a:pPr>
            <a:endParaRPr lang="en-GB" sz="2200" dirty="0">
              <a:solidFill>
                <a:schemeClr val="accent5">
                  <a:lumMod val="50000"/>
                </a:schemeClr>
              </a:solidFill>
            </a:endParaRPr>
          </a:p>
        </p:txBody>
      </p:sp>
      <p:sp>
        <p:nvSpPr>
          <p:cNvPr id="6" name="Rounded Rectangle 11" descr="background rectangle&#10;">
            <a:extLst>
              <a:ext uri="{FF2B5EF4-FFF2-40B4-BE49-F238E27FC236}">
                <a16:creationId xmlns:a16="http://schemas.microsoft.com/office/drawing/2014/main" id="{9268BA27-9508-448E-9915-ACE234D74542}"/>
              </a:ext>
            </a:extLst>
          </p:cNvPr>
          <p:cNvSpPr/>
          <p:nvPr/>
        </p:nvSpPr>
        <p:spPr>
          <a:xfrm>
            <a:off x="9436100" y="237479"/>
            <a:ext cx="2587434"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2">
            <a:extLst>
              <a:ext uri="{FF2B5EF4-FFF2-40B4-BE49-F238E27FC236}">
                <a16:creationId xmlns:a16="http://schemas.microsoft.com/office/drawing/2014/main" id="{89A9CC99-6E6F-BA4F-8531-09C581FE85E7}"/>
              </a:ext>
            </a:extLst>
          </p:cNvPr>
          <p:cNvSpPr txBox="1">
            <a:spLocks/>
          </p:cNvSpPr>
          <p:nvPr/>
        </p:nvSpPr>
        <p:spPr>
          <a:xfrm>
            <a:off x="8916798" y="207855"/>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TextBox 2"/>
          <p:cNvSpPr txBox="1"/>
          <p:nvPr/>
        </p:nvSpPr>
        <p:spPr>
          <a:xfrm>
            <a:off x="6257108" y="1599885"/>
            <a:ext cx="1698172" cy="430887"/>
          </a:xfrm>
          <a:prstGeom prst="rect">
            <a:avLst/>
          </a:prstGeom>
          <a:noFill/>
        </p:spPr>
        <p:txBody>
          <a:bodyPr wrap="square" rtlCol="0">
            <a:spAutoFit/>
          </a:bodyPr>
          <a:lstStyle/>
          <a:p>
            <a:pPr algn="l"/>
            <a:r>
              <a:rPr lang="en-GB" sz="2200" b="1">
                <a:solidFill>
                  <a:schemeClr val="accent5">
                    <a:lumMod val="50000"/>
                  </a:schemeClr>
                </a:solidFill>
              </a:rPr>
              <a:t>recaudar</a:t>
            </a:r>
            <a:endParaRPr lang="en-GB" sz="2200" b="1" dirty="0">
              <a:solidFill>
                <a:schemeClr val="accent5">
                  <a:lumMod val="50000"/>
                </a:schemeClr>
              </a:solidFill>
            </a:endParaRPr>
          </a:p>
        </p:txBody>
      </p:sp>
      <p:sp>
        <p:nvSpPr>
          <p:cNvPr id="8" name="TextBox 7"/>
          <p:cNvSpPr txBox="1"/>
          <p:nvPr/>
        </p:nvSpPr>
        <p:spPr>
          <a:xfrm>
            <a:off x="1048747" y="2085214"/>
            <a:ext cx="1062446" cy="430887"/>
          </a:xfrm>
          <a:prstGeom prst="rect">
            <a:avLst/>
          </a:prstGeom>
          <a:noFill/>
        </p:spPr>
        <p:txBody>
          <a:bodyPr wrap="square" rtlCol="0">
            <a:spAutoFit/>
          </a:bodyPr>
          <a:lstStyle/>
          <a:p>
            <a:pPr algn="l"/>
            <a:r>
              <a:rPr lang="en-GB" sz="2200" b="1">
                <a:solidFill>
                  <a:schemeClr val="accent5">
                    <a:lumMod val="50000"/>
                  </a:schemeClr>
                </a:solidFill>
              </a:rPr>
              <a:t>zonas</a:t>
            </a:r>
            <a:endParaRPr lang="en-GB" sz="2200" b="1" dirty="0">
              <a:solidFill>
                <a:schemeClr val="accent5">
                  <a:lumMod val="50000"/>
                </a:schemeClr>
              </a:solidFill>
            </a:endParaRPr>
          </a:p>
        </p:txBody>
      </p:sp>
      <p:sp>
        <p:nvSpPr>
          <p:cNvPr id="9" name="TextBox 8"/>
          <p:cNvSpPr txBox="1"/>
          <p:nvPr/>
        </p:nvSpPr>
        <p:spPr>
          <a:xfrm>
            <a:off x="5000897" y="2112262"/>
            <a:ext cx="1062446" cy="430887"/>
          </a:xfrm>
          <a:prstGeom prst="rect">
            <a:avLst/>
          </a:prstGeom>
          <a:noFill/>
        </p:spPr>
        <p:txBody>
          <a:bodyPr wrap="square" rtlCol="0">
            <a:spAutoFit/>
          </a:bodyPr>
          <a:lstStyle/>
          <a:p>
            <a:pPr algn="l"/>
            <a:r>
              <a:rPr lang="en-GB" sz="2200" b="1">
                <a:solidFill>
                  <a:schemeClr val="accent5">
                    <a:lumMod val="50000"/>
                  </a:schemeClr>
                </a:solidFill>
              </a:rPr>
              <a:t>Pagué</a:t>
            </a:r>
            <a:endParaRPr lang="en-GB" sz="2200" b="1" dirty="0">
              <a:solidFill>
                <a:schemeClr val="accent5">
                  <a:lumMod val="50000"/>
                </a:schemeClr>
              </a:solidFill>
            </a:endParaRPr>
          </a:p>
        </p:txBody>
      </p:sp>
      <p:sp>
        <p:nvSpPr>
          <p:cNvPr id="10" name="TextBox 9"/>
          <p:cNvSpPr txBox="1"/>
          <p:nvPr/>
        </p:nvSpPr>
        <p:spPr>
          <a:xfrm>
            <a:off x="9713686" y="2085214"/>
            <a:ext cx="1456509" cy="430887"/>
          </a:xfrm>
          <a:prstGeom prst="rect">
            <a:avLst/>
          </a:prstGeom>
          <a:noFill/>
        </p:spPr>
        <p:txBody>
          <a:bodyPr wrap="square" rtlCol="0">
            <a:spAutoFit/>
          </a:bodyPr>
          <a:lstStyle/>
          <a:p>
            <a:pPr algn="l"/>
            <a:r>
              <a:rPr lang="en-GB" sz="2200" b="1">
                <a:solidFill>
                  <a:schemeClr val="accent5">
                    <a:lumMod val="50000"/>
                  </a:schemeClr>
                </a:solidFill>
              </a:rPr>
              <a:t>Llegué</a:t>
            </a:r>
            <a:endParaRPr lang="en-GB" sz="2200" b="1" dirty="0">
              <a:solidFill>
                <a:schemeClr val="accent5">
                  <a:lumMod val="50000"/>
                </a:schemeClr>
              </a:solidFill>
            </a:endParaRPr>
          </a:p>
        </p:txBody>
      </p:sp>
      <p:sp>
        <p:nvSpPr>
          <p:cNvPr id="11" name="TextBox 10"/>
          <p:cNvSpPr txBox="1"/>
          <p:nvPr/>
        </p:nvSpPr>
        <p:spPr>
          <a:xfrm>
            <a:off x="2111193" y="2602535"/>
            <a:ext cx="1681996" cy="430887"/>
          </a:xfrm>
          <a:prstGeom prst="rect">
            <a:avLst/>
          </a:prstGeom>
          <a:noFill/>
        </p:spPr>
        <p:txBody>
          <a:bodyPr wrap="square" rtlCol="0">
            <a:spAutoFit/>
          </a:bodyPr>
          <a:lstStyle/>
          <a:p>
            <a:pPr algn="l"/>
            <a:r>
              <a:rPr lang="en-GB" sz="2200" b="1">
                <a:solidFill>
                  <a:schemeClr val="accent5">
                    <a:lumMod val="50000"/>
                  </a:schemeClr>
                </a:solidFill>
              </a:rPr>
              <a:t>me quedé</a:t>
            </a:r>
            <a:endParaRPr lang="en-GB" sz="2200" b="1" dirty="0">
              <a:solidFill>
                <a:schemeClr val="accent5">
                  <a:lumMod val="50000"/>
                </a:schemeClr>
              </a:solidFill>
            </a:endParaRPr>
          </a:p>
        </p:txBody>
      </p:sp>
      <p:sp>
        <p:nvSpPr>
          <p:cNvPr id="12" name="TextBox 11"/>
          <p:cNvSpPr txBox="1"/>
          <p:nvPr/>
        </p:nvSpPr>
        <p:spPr>
          <a:xfrm>
            <a:off x="8090835" y="2597930"/>
            <a:ext cx="1681996" cy="430887"/>
          </a:xfrm>
          <a:prstGeom prst="rect">
            <a:avLst/>
          </a:prstGeom>
          <a:noFill/>
        </p:spPr>
        <p:txBody>
          <a:bodyPr wrap="square" rtlCol="0">
            <a:spAutoFit/>
          </a:bodyPr>
          <a:lstStyle/>
          <a:p>
            <a:pPr algn="l"/>
            <a:r>
              <a:rPr lang="en-GB" sz="2200" b="1">
                <a:solidFill>
                  <a:schemeClr val="accent5">
                    <a:lumMod val="50000"/>
                  </a:schemeClr>
                </a:solidFill>
              </a:rPr>
              <a:t>saqué</a:t>
            </a:r>
            <a:endParaRPr lang="en-GB" sz="2200" b="1" dirty="0">
              <a:solidFill>
                <a:schemeClr val="accent5">
                  <a:lumMod val="50000"/>
                </a:schemeClr>
              </a:solidFill>
            </a:endParaRPr>
          </a:p>
        </p:txBody>
      </p:sp>
      <p:sp>
        <p:nvSpPr>
          <p:cNvPr id="13" name="TextBox 12"/>
          <p:cNvSpPr txBox="1"/>
          <p:nvPr/>
        </p:nvSpPr>
        <p:spPr>
          <a:xfrm>
            <a:off x="8075800" y="3589456"/>
            <a:ext cx="1039171" cy="430887"/>
          </a:xfrm>
          <a:prstGeom prst="rect">
            <a:avLst/>
          </a:prstGeom>
          <a:noFill/>
        </p:spPr>
        <p:txBody>
          <a:bodyPr wrap="square" rtlCol="0">
            <a:spAutoFit/>
          </a:bodyPr>
          <a:lstStyle/>
          <a:p>
            <a:pPr algn="l"/>
            <a:r>
              <a:rPr lang="en-GB" sz="2200" b="1">
                <a:solidFill>
                  <a:schemeClr val="accent5">
                    <a:lumMod val="50000"/>
                  </a:schemeClr>
                </a:solidFill>
              </a:rPr>
              <a:t>toqué</a:t>
            </a:r>
            <a:endParaRPr lang="en-GB" sz="2200" b="1" dirty="0">
              <a:solidFill>
                <a:schemeClr val="accent5">
                  <a:lumMod val="50000"/>
                </a:schemeClr>
              </a:solidFill>
            </a:endParaRPr>
          </a:p>
        </p:txBody>
      </p:sp>
      <p:sp>
        <p:nvSpPr>
          <p:cNvPr id="14" name="TextBox 13"/>
          <p:cNvSpPr txBox="1"/>
          <p:nvPr/>
        </p:nvSpPr>
        <p:spPr>
          <a:xfrm>
            <a:off x="9542521" y="3589456"/>
            <a:ext cx="1681996" cy="430887"/>
          </a:xfrm>
          <a:prstGeom prst="rect">
            <a:avLst/>
          </a:prstGeom>
          <a:noFill/>
        </p:spPr>
        <p:txBody>
          <a:bodyPr wrap="square" rtlCol="0">
            <a:spAutoFit/>
          </a:bodyPr>
          <a:lstStyle/>
          <a:p>
            <a:pPr algn="l"/>
            <a:r>
              <a:rPr lang="en-GB" sz="2200" b="1">
                <a:solidFill>
                  <a:schemeClr val="accent5">
                    <a:lumMod val="50000"/>
                  </a:schemeClr>
                </a:solidFill>
              </a:rPr>
              <a:t>guitarra</a:t>
            </a:r>
            <a:endParaRPr lang="en-GB" sz="2200" b="1" dirty="0">
              <a:solidFill>
                <a:schemeClr val="accent5">
                  <a:lumMod val="50000"/>
                </a:schemeClr>
              </a:solidFill>
            </a:endParaRPr>
          </a:p>
        </p:txBody>
      </p:sp>
      <p:sp>
        <p:nvSpPr>
          <p:cNvPr id="15" name="TextBox 14"/>
          <p:cNvSpPr txBox="1"/>
          <p:nvPr/>
        </p:nvSpPr>
        <p:spPr>
          <a:xfrm>
            <a:off x="5153297" y="4102967"/>
            <a:ext cx="1681996" cy="430887"/>
          </a:xfrm>
          <a:prstGeom prst="rect">
            <a:avLst/>
          </a:prstGeom>
          <a:noFill/>
        </p:spPr>
        <p:txBody>
          <a:bodyPr wrap="square" rtlCol="0">
            <a:spAutoFit/>
          </a:bodyPr>
          <a:lstStyle/>
          <a:p>
            <a:pPr algn="l"/>
            <a:r>
              <a:rPr lang="en-GB" sz="2200" b="1">
                <a:solidFill>
                  <a:schemeClr val="accent5">
                    <a:lumMod val="50000"/>
                  </a:schemeClr>
                </a:solidFill>
              </a:rPr>
              <a:t>logré</a:t>
            </a:r>
            <a:endParaRPr lang="en-GB" sz="2200" b="1" dirty="0">
              <a:solidFill>
                <a:schemeClr val="accent5">
                  <a:lumMod val="50000"/>
                </a:schemeClr>
              </a:solidFill>
            </a:endParaRPr>
          </a:p>
        </p:txBody>
      </p:sp>
      <p:sp>
        <p:nvSpPr>
          <p:cNvPr id="16" name="TextBox 15"/>
          <p:cNvSpPr txBox="1"/>
          <p:nvPr/>
        </p:nvSpPr>
        <p:spPr>
          <a:xfrm>
            <a:off x="2780211" y="4614888"/>
            <a:ext cx="1448889" cy="430887"/>
          </a:xfrm>
          <a:prstGeom prst="rect">
            <a:avLst/>
          </a:prstGeom>
          <a:noFill/>
        </p:spPr>
        <p:txBody>
          <a:bodyPr wrap="square" rtlCol="0">
            <a:spAutoFit/>
          </a:bodyPr>
          <a:lstStyle/>
          <a:p>
            <a:pPr algn="l"/>
            <a:r>
              <a:rPr lang="en-GB" sz="2200" b="1">
                <a:solidFill>
                  <a:schemeClr val="accent5">
                    <a:lumMod val="50000"/>
                  </a:schemeClr>
                </a:solidFill>
              </a:rPr>
              <a:t>dediqué</a:t>
            </a:r>
            <a:endParaRPr lang="en-GB" sz="2200" b="1" dirty="0">
              <a:solidFill>
                <a:schemeClr val="accent5">
                  <a:lumMod val="50000"/>
                </a:schemeClr>
              </a:solidFill>
            </a:endParaRPr>
          </a:p>
        </p:txBody>
      </p:sp>
      <p:sp>
        <p:nvSpPr>
          <p:cNvPr id="17" name="TextBox 16"/>
          <p:cNvSpPr txBox="1"/>
          <p:nvPr/>
        </p:nvSpPr>
        <p:spPr>
          <a:xfrm>
            <a:off x="9114971" y="4614888"/>
            <a:ext cx="1448889" cy="430887"/>
          </a:xfrm>
          <a:prstGeom prst="rect">
            <a:avLst/>
          </a:prstGeom>
          <a:noFill/>
        </p:spPr>
        <p:txBody>
          <a:bodyPr wrap="square" rtlCol="0">
            <a:spAutoFit/>
          </a:bodyPr>
          <a:lstStyle/>
          <a:p>
            <a:pPr algn="l"/>
            <a:r>
              <a:rPr lang="en-GB" sz="2200" b="1">
                <a:solidFill>
                  <a:schemeClr val="accent5">
                    <a:lumMod val="50000"/>
                  </a:schemeClr>
                </a:solidFill>
              </a:rPr>
              <a:t>expliqué</a:t>
            </a:r>
            <a:endParaRPr lang="en-GB" sz="2200" b="1" dirty="0">
              <a:solidFill>
                <a:schemeClr val="accent5">
                  <a:lumMod val="50000"/>
                </a:schemeClr>
              </a:solidFill>
            </a:endParaRPr>
          </a:p>
        </p:txBody>
      </p:sp>
      <p:sp>
        <p:nvSpPr>
          <p:cNvPr id="18" name="TextBox 17"/>
          <p:cNvSpPr txBox="1"/>
          <p:nvPr/>
        </p:nvSpPr>
        <p:spPr>
          <a:xfrm>
            <a:off x="748211" y="5114355"/>
            <a:ext cx="936534" cy="430887"/>
          </a:xfrm>
          <a:prstGeom prst="rect">
            <a:avLst/>
          </a:prstGeom>
          <a:noFill/>
        </p:spPr>
        <p:txBody>
          <a:bodyPr wrap="square" rtlCol="0">
            <a:spAutoFit/>
          </a:bodyPr>
          <a:lstStyle/>
          <a:p>
            <a:pPr algn="l"/>
            <a:r>
              <a:rPr lang="en-GB" sz="2200" b="1">
                <a:solidFill>
                  <a:schemeClr val="accent5">
                    <a:lumMod val="50000"/>
                  </a:schemeClr>
                </a:solidFill>
              </a:rPr>
              <a:t>ellos</a:t>
            </a:r>
            <a:endParaRPr lang="en-GB" sz="2200" b="1" dirty="0">
              <a:solidFill>
                <a:schemeClr val="accent5">
                  <a:lumMod val="50000"/>
                </a:schemeClr>
              </a:solidFill>
            </a:endParaRPr>
          </a:p>
        </p:txBody>
      </p:sp>
      <p:pic>
        <p:nvPicPr>
          <p:cNvPr id="1026" name="Picture 2" descr="transparent background acoustic guitar clipart&#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227743">
            <a:off x="11069487" y="4771758"/>
            <a:ext cx="582126" cy="150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cert Clip Art, Vector Concer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91724" y="253681"/>
            <a:ext cx="1969371" cy="12456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6432878" y="5941938"/>
            <a:ext cx="4240263" cy="400110"/>
          </a:xfrm>
          <a:prstGeom prst="rect">
            <a:avLst/>
          </a:prstGeom>
        </p:spPr>
        <p:txBody>
          <a:bodyPr wrap="none">
            <a:spAutoFit/>
          </a:bodyPr>
          <a:lstStyle/>
          <a:p>
            <a:r>
              <a:rPr lang="en-GB" sz="2000">
                <a:solidFill>
                  <a:schemeClr val="accent5">
                    <a:lumMod val="50000"/>
                  </a:schemeClr>
                </a:solidFill>
              </a:rPr>
              <a:t>*Hace diez años = ten years ago</a:t>
            </a:r>
            <a:endParaRPr lang="en-GB" sz="2000"/>
          </a:p>
        </p:txBody>
      </p:sp>
      <p:pic>
        <p:nvPicPr>
          <p:cNvPr id="19" name="Un concierto especial.wav" descr="Un concierto especial.wav">
            <a:hlinkClick r:id="" action="ppaction://media"/>
            <a:extLst>
              <a:ext uri="{FF2B5EF4-FFF2-40B4-BE49-F238E27FC236}">
                <a16:creationId xmlns:a16="http://schemas.microsoft.com/office/drawing/2014/main" id="{C200AC55-3788-4D46-8B0E-7014ABA36F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29747" y="792401"/>
            <a:ext cx="812800" cy="812800"/>
          </a:xfrm>
          <a:prstGeom prst="rect">
            <a:avLst/>
          </a:prstGeom>
        </p:spPr>
      </p:pic>
    </p:spTree>
    <p:extLst>
      <p:ext uri="{BB962C8B-B14F-4D97-AF65-F5344CB8AC3E}">
        <p14:creationId xmlns:p14="http://schemas.microsoft.com/office/powerpoint/2010/main" val="6882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07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9"/>
                </p:tgtEl>
              </p:cMediaNode>
            </p:audio>
          </p:childTnLst>
        </p:cTn>
      </p:par>
    </p:tnLst>
    <p:bldLst>
      <p:bldP spid="3" grpId="0"/>
      <p:bldP spid="8" grpId="0"/>
      <p:bldP spid="9" grpId="0"/>
      <p:bldP spid="10" grpId="0"/>
      <p:bldP spid="11" grpId="0"/>
      <p:bldP spid="12" grpId="0"/>
      <p:bldP spid="13" grpId="0"/>
      <p:bldP spid="14" grpId="0"/>
      <p:bldP spid="15"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ra, Body, Soul, Light, Spiritualism, Illustrative">
            <a:extLst>
              <a:ext uri="{FF2B5EF4-FFF2-40B4-BE49-F238E27FC236}">
                <a16:creationId xmlns:a16="http://schemas.microsoft.com/office/drawing/2014/main" id="{887AFF23-A30D-414D-8E77-18DEB52263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719" y="1015740"/>
            <a:ext cx="1213573" cy="2136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45700" y="258166"/>
            <a:ext cx="1882444"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A0AC2F5D-7047-3143-B6E2-14140766957A}"/>
              </a:ext>
            </a:extLst>
          </p:cNvPr>
          <p:cNvSpPr/>
          <p:nvPr/>
        </p:nvSpPr>
        <p:spPr>
          <a:xfrm>
            <a:off x="2921647" y="1642815"/>
            <a:ext cx="1784463"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el humano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8059DE43-EC25-C049-970C-9F31179F4A99}"/>
              </a:ext>
            </a:extLst>
          </p:cNvPr>
          <p:cNvSpPr/>
          <p:nvPr/>
        </p:nvSpPr>
        <p:spPr>
          <a:xfrm>
            <a:off x="2941685" y="3395103"/>
            <a:ext cx="1361270"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dedicar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1FBD74A0-BE01-0A40-A565-DEAC255BE64C}"/>
              </a:ext>
            </a:extLst>
          </p:cNvPr>
          <p:cNvSpPr/>
          <p:nvPr/>
        </p:nvSpPr>
        <p:spPr>
          <a:xfrm>
            <a:off x="2941685" y="4949347"/>
            <a:ext cx="1515158"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diferente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AA267641-4818-8E4C-865A-97F2AF79264E}"/>
              </a:ext>
            </a:extLst>
          </p:cNvPr>
          <p:cNvSpPr/>
          <p:nvPr/>
        </p:nvSpPr>
        <p:spPr>
          <a:xfrm>
            <a:off x="9601811" y="3395103"/>
            <a:ext cx="1332416"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todavía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04E60C9B-DBFB-C342-AFEB-BAAE2A71F960}"/>
              </a:ext>
            </a:extLst>
          </p:cNvPr>
          <p:cNvSpPr/>
          <p:nvPr/>
        </p:nvSpPr>
        <p:spPr>
          <a:xfrm>
            <a:off x="9601811" y="1642815"/>
            <a:ext cx="1563248"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peligroso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FD46ED48-6286-EA45-A8CA-E80D2DEAC186}"/>
              </a:ext>
            </a:extLst>
          </p:cNvPr>
          <p:cNvSpPr/>
          <p:nvPr/>
        </p:nvSpPr>
        <p:spPr>
          <a:xfrm>
            <a:off x="9589111" y="4932980"/>
            <a:ext cx="16385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002060"/>
                </a:solidFill>
                <a:latin typeface="Century Gothic" panose="020B0502020202020204" pitchFamily="34" charset="0"/>
              </a:rPr>
              <a:t>el desafío</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30968FA-87BA-8349-8EE1-7409852CA47A}"/>
              </a:ext>
            </a:extLst>
          </p:cNvPr>
          <p:cNvSpPr txBox="1"/>
          <p:nvPr/>
        </p:nvSpPr>
        <p:spPr>
          <a:xfrm>
            <a:off x="446266" y="2699973"/>
            <a:ext cx="15686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[human]</a:t>
            </a:r>
          </a:p>
        </p:txBody>
      </p:sp>
      <p:sp>
        <p:nvSpPr>
          <p:cNvPr id="32" name="TextBox 31">
            <a:extLst>
              <a:ext uri="{FF2B5EF4-FFF2-40B4-BE49-F238E27FC236}">
                <a16:creationId xmlns:a16="http://schemas.microsoft.com/office/drawing/2014/main" id="{D185E6F2-E814-1040-9DBA-56D5EBEF91B0}"/>
              </a:ext>
            </a:extLst>
          </p:cNvPr>
          <p:cNvSpPr txBox="1"/>
          <p:nvPr/>
        </p:nvSpPr>
        <p:spPr>
          <a:xfrm>
            <a:off x="446266" y="3395103"/>
            <a:ext cx="21953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to dedicate,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dedicating</a:t>
            </a:r>
          </a:p>
        </p:txBody>
      </p:sp>
      <p:sp>
        <p:nvSpPr>
          <p:cNvPr id="33" name="TextBox 32">
            <a:extLst>
              <a:ext uri="{FF2B5EF4-FFF2-40B4-BE49-F238E27FC236}">
                <a16:creationId xmlns:a16="http://schemas.microsoft.com/office/drawing/2014/main" id="{DF5F0C62-3535-B04A-ACAB-C005BFD83FFA}"/>
              </a:ext>
            </a:extLst>
          </p:cNvPr>
          <p:cNvSpPr txBox="1"/>
          <p:nvPr/>
        </p:nvSpPr>
        <p:spPr>
          <a:xfrm>
            <a:off x="560716" y="5774760"/>
            <a:ext cx="29308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[d</a:t>
            </a:r>
            <a:r>
              <a:rPr kumimoji="0" lang="en-GB" sz="2200" b="0" i="0" u="none" strike="noStrike" kern="1200" cap="none" spc="0" normalizeH="0" baseline="0" noProof="0" dirty="0" err="1">
                <a:ln>
                  <a:noFill/>
                </a:ln>
                <a:solidFill>
                  <a:srgbClr val="002060"/>
                </a:solidFill>
                <a:effectLst/>
                <a:uLnTx/>
                <a:uFillTx/>
                <a:latin typeface="Century Gothic" panose="020F0302020204030204"/>
              </a:rPr>
              <a:t>ifferent</a:t>
            </a:r>
            <a:r>
              <a:rPr kumimoji="0" lang="en-GB" sz="22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34" name="TextBox 33">
            <a:extLst>
              <a:ext uri="{FF2B5EF4-FFF2-40B4-BE49-F238E27FC236}">
                <a16:creationId xmlns:a16="http://schemas.microsoft.com/office/drawing/2014/main" id="{C6C8BDF6-03F1-5543-A1C0-F100BB30B248}"/>
              </a:ext>
            </a:extLst>
          </p:cNvPr>
          <p:cNvSpPr txBox="1"/>
          <p:nvPr/>
        </p:nvSpPr>
        <p:spPr>
          <a:xfrm>
            <a:off x="6681530" y="2204037"/>
            <a:ext cx="2093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[dangerous]</a:t>
            </a:r>
            <a:endParaRPr kumimoji="0" lang="en-GB" sz="2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4C8F0CEA-F714-D846-9A4E-B94ABF4C8FC7}"/>
              </a:ext>
            </a:extLst>
          </p:cNvPr>
          <p:cNvSpPr txBox="1"/>
          <p:nvPr/>
        </p:nvSpPr>
        <p:spPr>
          <a:xfrm>
            <a:off x="6900530" y="3445244"/>
            <a:ext cx="9413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still</a:t>
            </a:r>
          </a:p>
        </p:txBody>
      </p:sp>
      <p:sp>
        <p:nvSpPr>
          <p:cNvPr id="36" name="TextBox 35">
            <a:extLst>
              <a:ext uri="{FF2B5EF4-FFF2-40B4-BE49-F238E27FC236}">
                <a16:creationId xmlns:a16="http://schemas.microsoft.com/office/drawing/2014/main" id="{7CC52242-C3E5-644F-BE17-D633E6C0708D}"/>
              </a:ext>
            </a:extLst>
          </p:cNvPr>
          <p:cNvSpPr txBox="1"/>
          <p:nvPr/>
        </p:nvSpPr>
        <p:spPr>
          <a:xfrm>
            <a:off x="6376410" y="5615306"/>
            <a:ext cx="29308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002060"/>
                </a:solidFill>
                <a:latin typeface="Century Gothic" panose="020F0302020204030204"/>
              </a:rPr>
              <a:t>[challenge</a:t>
            </a:r>
            <a:r>
              <a:rPr kumimoji="0" lang="en-GB" sz="2200" b="0" i="0" u="none" strike="noStrike" kern="1200" cap="none" spc="0" normalizeH="0" baseline="0" noProof="0">
                <a:ln>
                  <a:noFill/>
                </a:ln>
                <a:solidFill>
                  <a:srgbClr val="002060"/>
                </a:solidFill>
                <a:effectLst/>
                <a:uLnTx/>
                <a:uFillTx/>
                <a:latin typeface="Century Gothic" panose="020F0302020204030204"/>
              </a:rPr>
              <a:t>]</a:t>
            </a:r>
            <a:endParaRPr kumimoji="0" lang="en-GB" sz="22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25" name="Picture 12" descr="Peas, Pod, Pea Pod, Green, Fresh, Different, Stand Out">
            <a:extLst>
              <a:ext uri="{FF2B5EF4-FFF2-40B4-BE49-F238E27FC236}">
                <a16:creationId xmlns:a16="http://schemas.microsoft.com/office/drawing/2014/main" id="{285DD7B2-4B3A-104F-814F-18A80C7CC480}"/>
              </a:ext>
            </a:extLst>
          </p:cNvPr>
          <p:cNvPicPr>
            <a:picLocks noChangeAspect="1" noChangeArrowheads="1"/>
          </p:cNvPicPr>
          <p:nvPr/>
        </p:nvPicPr>
        <p:blipFill>
          <a:blip r:embed="rId5" cstate="screen">
            <a:clrChange>
              <a:clrFrom>
                <a:srgbClr val="FDFDFB"/>
              </a:clrFrom>
              <a:clrTo>
                <a:srgbClr val="FDFDFB">
                  <a:alpha val="0"/>
                </a:srgbClr>
              </a:clrTo>
            </a:clrChange>
            <a:extLst>
              <a:ext uri="{28A0092B-C50C-407E-A947-70E740481C1C}">
                <a14:useLocalDpi xmlns:a14="http://schemas.microsoft.com/office/drawing/2010/main"/>
              </a:ext>
            </a:extLst>
          </a:blip>
          <a:srcRect/>
          <a:stretch>
            <a:fillRect/>
          </a:stretch>
        </p:blipFill>
        <p:spPr bwMode="auto">
          <a:xfrm>
            <a:off x="681639" y="4527274"/>
            <a:ext cx="2017856" cy="13641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Warning, Sign, Danger, Attention, Street Sign">
            <a:extLst>
              <a:ext uri="{FF2B5EF4-FFF2-40B4-BE49-F238E27FC236}">
                <a16:creationId xmlns:a16="http://schemas.microsoft.com/office/drawing/2014/main" id="{E2A95171-DD21-AF41-825F-86CE1B05480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80705" y="1173581"/>
            <a:ext cx="1192180" cy="1030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wd, People, Silhouettes, Group Of People, Group">
            <a:extLst>
              <a:ext uri="{FF2B5EF4-FFF2-40B4-BE49-F238E27FC236}">
                <a16:creationId xmlns:a16="http://schemas.microsoft.com/office/drawing/2014/main" id="{0E817C4C-DDD8-6E4A-BDDF-BB0E4E5F5A1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38387" y="4102666"/>
            <a:ext cx="2247900" cy="1498600"/>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312;p7">
            <a:extLst>
              <a:ext uri="{FF2B5EF4-FFF2-40B4-BE49-F238E27FC236}">
                <a16:creationId xmlns:a16="http://schemas.microsoft.com/office/drawing/2014/main" id="{592CB6A9-0964-BF4F-9DFA-DEE696F22018}"/>
              </a:ext>
            </a:extLst>
          </p:cNvPr>
          <p:cNvSpPr/>
          <p:nvPr/>
        </p:nvSpPr>
        <p:spPr>
          <a:xfrm>
            <a:off x="1816325" y="2368723"/>
            <a:ext cx="4874331" cy="832733"/>
          </a:xfrm>
          <a:prstGeom prst="wedgeRoundRectCallout">
            <a:avLst>
              <a:gd name="adj1" fmla="val -19926"/>
              <a:gd name="adj2" fmla="val -7289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r>
              <a:rPr lang="en-GB" sz="2000">
                <a:solidFill>
                  <a:srgbClr val="002060"/>
                </a:solidFill>
                <a:latin typeface="Century Gothic"/>
                <a:sym typeface="Century Gothic"/>
              </a:rPr>
              <a:t>The word ‘humano’ can also be an adjective (e.g. una crisis humana).</a:t>
            </a:r>
            <a:endParaRPr lang="en-GB" sz="2000" dirty="0">
              <a:solidFill>
                <a:srgbClr val="002060"/>
              </a:solidFill>
              <a:latin typeface="Century Gothic"/>
              <a:sym typeface="Century Gothic"/>
            </a:endParaRPr>
          </a:p>
        </p:txBody>
      </p:sp>
      <p:sp>
        <p:nvSpPr>
          <p:cNvPr id="27" name="Google Shape;312;p7">
            <a:extLst>
              <a:ext uri="{FF2B5EF4-FFF2-40B4-BE49-F238E27FC236}">
                <a16:creationId xmlns:a16="http://schemas.microsoft.com/office/drawing/2014/main" id="{592CB6A9-0964-BF4F-9DFA-DEE696F22018}"/>
              </a:ext>
            </a:extLst>
          </p:cNvPr>
          <p:cNvSpPr/>
          <p:nvPr/>
        </p:nvSpPr>
        <p:spPr>
          <a:xfrm>
            <a:off x="4572000" y="3980114"/>
            <a:ext cx="7356144" cy="618046"/>
          </a:xfrm>
          <a:prstGeom prst="wedgeRoundRectCallout">
            <a:avLst>
              <a:gd name="adj1" fmla="val -15664"/>
              <a:gd name="adj2" fmla="val -7078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r>
              <a:rPr lang="en-GB" sz="2000" b="1" dirty="0" err="1">
                <a:solidFill>
                  <a:srgbClr val="002060"/>
                </a:solidFill>
                <a:latin typeface="Century Gothic"/>
                <a:sym typeface="Century Gothic"/>
              </a:rPr>
              <a:t>Ejemplo</a:t>
            </a:r>
            <a:r>
              <a:rPr lang="en-GB" sz="2000" b="1" dirty="0">
                <a:solidFill>
                  <a:srgbClr val="002060"/>
                </a:solidFill>
                <a:latin typeface="Century Gothic"/>
                <a:sym typeface="Century Gothic"/>
              </a:rPr>
              <a:t>: </a:t>
            </a:r>
            <a:r>
              <a:rPr lang="en-GB" sz="2000" b="1" dirty="0" err="1">
                <a:solidFill>
                  <a:srgbClr val="002060"/>
                </a:solidFill>
                <a:latin typeface="Century Gothic"/>
                <a:sym typeface="Century Gothic"/>
              </a:rPr>
              <a:t>Todavía</a:t>
            </a:r>
            <a:r>
              <a:rPr lang="en-GB" sz="2000" dirty="0">
                <a:solidFill>
                  <a:srgbClr val="002060"/>
                </a:solidFill>
                <a:latin typeface="Century Gothic"/>
                <a:sym typeface="Century Gothic"/>
              </a:rPr>
              <a:t> </a:t>
            </a:r>
            <a:r>
              <a:rPr lang="en-GB" sz="2000" dirty="0" err="1">
                <a:solidFill>
                  <a:srgbClr val="002060"/>
                </a:solidFill>
                <a:latin typeface="Century Gothic"/>
                <a:sym typeface="Century Gothic"/>
              </a:rPr>
              <a:t>están</a:t>
            </a:r>
            <a:r>
              <a:rPr lang="en-GB" sz="2000" dirty="0">
                <a:solidFill>
                  <a:srgbClr val="002060"/>
                </a:solidFill>
                <a:latin typeface="Century Gothic"/>
                <a:sym typeface="Century Gothic"/>
              </a:rPr>
              <a:t> </a:t>
            </a:r>
            <a:r>
              <a:rPr lang="en-GB" sz="2000" dirty="0" err="1">
                <a:solidFill>
                  <a:srgbClr val="002060"/>
                </a:solidFill>
                <a:latin typeface="Century Gothic"/>
                <a:sym typeface="Century Gothic"/>
              </a:rPr>
              <a:t>jugando</a:t>
            </a:r>
            <a:r>
              <a:rPr lang="en-GB" sz="2000" dirty="0">
                <a:solidFill>
                  <a:srgbClr val="002060"/>
                </a:solidFill>
                <a:latin typeface="Century Gothic"/>
                <a:sym typeface="Century Gothic"/>
              </a:rPr>
              <a:t> </a:t>
            </a:r>
            <a:r>
              <a:rPr lang="en-GB" sz="2000" dirty="0" err="1">
                <a:solidFill>
                  <a:srgbClr val="002060"/>
                </a:solidFill>
                <a:latin typeface="Century Gothic"/>
                <a:sym typeface="Century Gothic"/>
              </a:rPr>
              <a:t>después</a:t>
            </a:r>
            <a:r>
              <a:rPr lang="en-GB" sz="2000" dirty="0">
                <a:solidFill>
                  <a:srgbClr val="002060"/>
                </a:solidFill>
                <a:latin typeface="Century Gothic"/>
                <a:sym typeface="Century Gothic"/>
              </a:rPr>
              <a:t> de dos horas.</a:t>
            </a:r>
          </a:p>
          <a:p>
            <a:pPr lvl="0"/>
            <a:r>
              <a:rPr lang="en-GB" sz="2000" i="1" dirty="0">
                <a:solidFill>
                  <a:srgbClr val="002060"/>
                </a:solidFill>
                <a:latin typeface="Century Gothic"/>
                <a:sym typeface="Century Gothic"/>
              </a:rPr>
              <a:t>They are </a:t>
            </a:r>
            <a:r>
              <a:rPr lang="en-GB" sz="2000" b="1" i="1" dirty="0">
                <a:solidFill>
                  <a:srgbClr val="002060"/>
                </a:solidFill>
                <a:latin typeface="Century Gothic"/>
                <a:sym typeface="Century Gothic"/>
              </a:rPr>
              <a:t>still</a:t>
            </a:r>
            <a:r>
              <a:rPr lang="en-GB" sz="2000" i="1" dirty="0">
                <a:solidFill>
                  <a:srgbClr val="002060"/>
                </a:solidFill>
                <a:latin typeface="Century Gothic"/>
                <a:sym typeface="Century Gothic"/>
              </a:rPr>
              <a:t> playing after two hours.</a:t>
            </a:r>
            <a:endParaRPr lang="en-GB" sz="2000" dirty="0">
              <a:solidFill>
                <a:srgbClr val="002060"/>
              </a:solidFill>
              <a:latin typeface="Century Gothic"/>
              <a:sym typeface="Century Gothic"/>
            </a:endParaRPr>
          </a:p>
        </p:txBody>
      </p:sp>
    </p:spTree>
    <p:extLst>
      <p:ext uri="{BB962C8B-B14F-4D97-AF65-F5344CB8AC3E}">
        <p14:creationId xmlns:p14="http://schemas.microsoft.com/office/powerpoint/2010/main" val="25607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2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1" grpId="0"/>
      <p:bldP spid="21" grpId="2"/>
      <p:bldP spid="22" grpId="0"/>
      <p:bldP spid="22" grpId="1"/>
      <p:bldP spid="23" grpId="0"/>
      <p:bldP spid="23" grpId="1"/>
      <p:bldP spid="24" grpId="0"/>
      <p:bldP spid="24" grpId="1"/>
      <p:bldP spid="31" grpId="0"/>
      <p:bldP spid="31" grpId="1"/>
      <p:bldP spid="32" grpId="0"/>
      <p:bldP spid="32" grpId="1"/>
      <p:bldP spid="33" grpId="0"/>
      <p:bldP spid="33" grpId="1"/>
      <p:bldP spid="34" grpId="0"/>
      <p:bldP spid="34" grpId="1"/>
      <p:bldP spid="35" grpId="0"/>
      <p:bldP spid="35" grpId="1"/>
      <p:bldP spid="36" grpId="0"/>
      <p:bldP spid="36" grpId="1"/>
      <p:bldP spid="38" grpId="0" animBg="1"/>
      <p:bldP spid="38" grpId="1" animBg="1"/>
      <p:bldP spid="27" grpId="0" animBg="1"/>
      <p:bldP spid="2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63992"/>
            <a:ext cx="11845856" cy="550948"/>
          </a:xfrm>
        </p:spPr>
        <p:txBody>
          <a:bodyPr>
            <a:noAutofit/>
          </a:bodyPr>
          <a:lstStyle/>
          <a:p>
            <a:r>
              <a:rPr lang="pt-BR" sz="2200" b="1" dirty="0" err="1">
                <a:solidFill>
                  <a:srgbClr val="1F3864"/>
                </a:solidFill>
                <a:latin typeface="Century Gothic" panose="020B0502020202020204" pitchFamily="34" charset="0"/>
                <a:ea typeface="Century Gothic"/>
                <a:cs typeface="Century Gothic"/>
                <a:sym typeface="Century Gothic"/>
              </a:rPr>
              <a:t>Escucha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las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ea typeface="Century Gothic"/>
                <a:cs typeface="Century Gothic"/>
                <a:sym typeface="Century Gothic"/>
              </a:rPr>
              <a:t>Escribe</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las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palabras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inglés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el</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orden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correcto</a:t>
            </a:r>
            <a:r>
              <a:rPr lang="pt-BR" sz="2200" b="1" dirty="0">
                <a:solidFill>
                  <a:srgbClr val="1F3864"/>
                </a:solidFill>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6" name="Tabla 5">
            <a:extLst>
              <a:ext uri="{FF2B5EF4-FFF2-40B4-BE49-F238E27FC236}">
                <a16:creationId xmlns:a16="http://schemas.microsoft.com/office/drawing/2014/main" id="{0766EE1C-52BC-8F4E-A800-84B24901B64A}"/>
              </a:ext>
            </a:extLst>
          </p:cNvPr>
          <p:cNvGraphicFramePr>
            <a:graphicFrameLocks noGrp="1"/>
          </p:cNvGraphicFramePr>
          <p:nvPr/>
        </p:nvGraphicFramePr>
        <p:xfrm>
          <a:off x="2003230" y="1714940"/>
          <a:ext cx="8185539" cy="4438728"/>
        </p:xfrm>
        <a:graphic>
          <a:graphicData uri="http://schemas.openxmlformats.org/drawingml/2006/table">
            <a:tbl>
              <a:tblPr firstRow="1" bandRow="1">
                <a:tableStyleId>{5DA37D80-6434-44D0-A028-1B22A696006F}</a:tableStyleId>
              </a:tblPr>
              <a:tblGrid>
                <a:gridCol w="1141314">
                  <a:extLst>
                    <a:ext uri="{9D8B030D-6E8A-4147-A177-3AD203B41FA5}">
                      <a16:colId xmlns:a16="http://schemas.microsoft.com/office/drawing/2014/main" val="2327720235"/>
                    </a:ext>
                  </a:extLst>
                </a:gridCol>
                <a:gridCol w="7044225">
                  <a:extLst>
                    <a:ext uri="{9D8B030D-6E8A-4147-A177-3AD203B41FA5}">
                      <a16:colId xmlns:a16="http://schemas.microsoft.com/office/drawing/2014/main" val="3471937517"/>
                    </a:ext>
                  </a:extLst>
                </a:gridCol>
              </a:tblGrid>
              <a:tr h="522992">
                <a:tc>
                  <a:txBody>
                    <a:bodyPr/>
                    <a:lstStyle/>
                    <a:p>
                      <a:endParaRPr lang="es-GB" dirty="0"/>
                    </a:p>
                  </a:txBody>
                  <a:tcPr/>
                </a:tc>
                <a:tc>
                  <a:txBody>
                    <a:bodyPr/>
                    <a:lstStyle/>
                    <a:p>
                      <a:pPr algn="ctr"/>
                      <a:r>
                        <a:rPr lang="es-GB" sz="2000" dirty="0">
                          <a:solidFill>
                            <a:srgbClr val="203864"/>
                          </a:solidFill>
                        </a:rPr>
                        <a:t>Put these words in order</a:t>
                      </a:r>
                    </a:p>
                  </a:txBody>
                  <a:tcPr/>
                </a:tc>
                <a:extLst>
                  <a:ext uri="{0D108BD9-81ED-4DB2-BD59-A6C34878D82A}">
                    <a16:rowId xmlns:a16="http://schemas.microsoft.com/office/drawing/2014/main" val="511404969"/>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597835767"/>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2668588801"/>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840595548"/>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59926386"/>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2763737672"/>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4252342053"/>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091128476"/>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890546296"/>
                  </a:ext>
                </a:extLst>
              </a:tr>
            </a:tbl>
          </a:graphicData>
        </a:graphic>
      </p:graphicFrame>
      <p:sp>
        <p:nvSpPr>
          <p:cNvPr id="2" name="CuadroTexto 1">
            <a:extLst>
              <a:ext uri="{FF2B5EF4-FFF2-40B4-BE49-F238E27FC236}">
                <a16:creationId xmlns:a16="http://schemas.microsoft.com/office/drawing/2014/main" id="{BA962251-38CD-9148-8559-7765A7A32B18}"/>
              </a:ext>
            </a:extLst>
          </p:cNvPr>
          <p:cNvSpPr txBox="1"/>
          <p:nvPr/>
        </p:nvSpPr>
        <p:spPr>
          <a:xfrm>
            <a:off x="4080183" y="2257356"/>
            <a:ext cx="5137945"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practise</a:t>
            </a:r>
            <a:r>
              <a:rPr lang="es-GB" sz="2400">
                <a:solidFill>
                  <a:srgbClr val="4472C4">
                    <a:lumMod val="50000"/>
                  </a:srgbClr>
                </a:solidFill>
              </a:rPr>
              <a:t> –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cross</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improve</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Action Button: Custom 20">
            <a:hlinkClick r:id="" action="ppaction://noaction" highlightClick="1">
              <a:snd r:embed="rId4" name="9212_Slide 23_1.wav"/>
            </a:hlinkClick>
            <a:extLst>
              <a:ext uri="{FF2B5EF4-FFF2-40B4-BE49-F238E27FC236}">
                <a16:creationId xmlns:a16="http://schemas.microsoft.com/office/drawing/2014/main" id="{8DA188AD-F8EB-934D-B6ED-28BE482C55B0}"/>
              </a:ext>
            </a:extLst>
          </p:cNvPr>
          <p:cNvSpPr/>
          <p:nvPr/>
        </p:nvSpPr>
        <p:spPr>
          <a:xfrm>
            <a:off x="2325096" y="227869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7" name="Action Button: Custom 20">
            <a:hlinkClick r:id="" action="ppaction://noaction" highlightClick="1">
              <a:snd r:embed="rId5" name="9212_Slide 23_2.wav"/>
            </a:hlinkClick>
            <a:extLst>
              <a:ext uri="{FF2B5EF4-FFF2-40B4-BE49-F238E27FC236}">
                <a16:creationId xmlns:a16="http://schemas.microsoft.com/office/drawing/2014/main" id="{BD8C103E-32F6-164A-9F95-F295555BFDAC}"/>
              </a:ext>
            </a:extLst>
          </p:cNvPr>
          <p:cNvSpPr/>
          <p:nvPr/>
        </p:nvSpPr>
        <p:spPr>
          <a:xfrm>
            <a:off x="2325096" y="27546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8" name="Action Button: Custom 20">
            <a:hlinkClick r:id="" action="ppaction://noaction" highlightClick="1">
              <a:snd r:embed="rId6" name="9212_Slide 23_3.wav"/>
            </a:hlinkClick>
            <a:extLst>
              <a:ext uri="{FF2B5EF4-FFF2-40B4-BE49-F238E27FC236}">
                <a16:creationId xmlns:a16="http://schemas.microsoft.com/office/drawing/2014/main" id="{A4E2AA4C-0C4D-0A41-8286-DC24B96C2978}"/>
              </a:ext>
            </a:extLst>
          </p:cNvPr>
          <p:cNvSpPr/>
          <p:nvPr/>
        </p:nvSpPr>
        <p:spPr>
          <a:xfrm>
            <a:off x="2327026" y="32472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9" name="Action Button: Custom 20">
            <a:hlinkClick r:id="" action="ppaction://noaction" highlightClick="1">
              <a:snd r:embed="rId7" name="9212_Slide 23_4.wav"/>
            </a:hlinkClick>
            <a:extLst>
              <a:ext uri="{FF2B5EF4-FFF2-40B4-BE49-F238E27FC236}">
                <a16:creationId xmlns:a16="http://schemas.microsoft.com/office/drawing/2014/main" id="{A422DA58-946C-7F46-BAC5-BB8E8A82D507}"/>
              </a:ext>
            </a:extLst>
          </p:cNvPr>
          <p:cNvSpPr/>
          <p:nvPr/>
        </p:nvSpPr>
        <p:spPr>
          <a:xfrm>
            <a:off x="2327026" y="374930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0" name="Action Button: Custom 20">
            <a:hlinkClick r:id="" action="ppaction://noaction" highlightClick="1">
              <a:snd r:embed="rId8" name="9212_Slide 23_5.wav"/>
            </a:hlinkClick>
            <a:extLst>
              <a:ext uri="{FF2B5EF4-FFF2-40B4-BE49-F238E27FC236}">
                <a16:creationId xmlns:a16="http://schemas.microsoft.com/office/drawing/2014/main" id="{FBF16FE0-863A-474D-86EA-F9354E5352E9}"/>
              </a:ext>
            </a:extLst>
          </p:cNvPr>
          <p:cNvSpPr/>
          <p:nvPr/>
        </p:nvSpPr>
        <p:spPr>
          <a:xfrm>
            <a:off x="2327026" y="42256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1" name="Action Button: Custom 20">
            <a:hlinkClick r:id="" action="ppaction://noaction" highlightClick="1">
              <a:snd r:embed="rId9" name="9212_Slide 23_6.wav"/>
            </a:hlinkClick>
            <a:extLst>
              <a:ext uri="{FF2B5EF4-FFF2-40B4-BE49-F238E27FC236}">
                <a16:creationId xmlns:a16="http://schemas.microsoft.com/office/drawing/2014/main" id="{E695B73E-87F8-824F-8494-30F81430BB43}"/>
              </a:ext>
            </a:extLst>
          </p:cNvPr>
          <p:cNvSpPr/>
          <p:nvPr/>
        </p:nvSpPr>
        <p:spPr>
          <a:xfrm>
            <a:off x="2325096" y="472146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2" name="Action Button: Custom 20">
            <a:hlinkClick r:id="" action="ppaction://noaction" highlightClick="1">
              <a:snd r:embed="rId10" name="9212_Slide 23_7.wav"/>
            </a:hlinkClick>
            <a:extLst>
              <a:ext uri="{FF2B5EF4-FFF2-40B4-BE49-F238E27FC236}">
                <a16:creationId xmlns:a16="http://schemas.microsoft.com/office/drawing/2014/main" id="{C567DD7A-8416-C543-A1B1-7314C426AACD}"/>
              </a:ext>
            </a:extLst>
          </p:cNvPr>
          <p:cNvSpPr/>
          <p:nvPr/>
        </p:nvSpPr>
        <p:spPr>
          <a:xfrm>
            <a:off x="2327455" y="521407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3" name="Action Button: Custom 20">
            <a:hlinkClick r:id="" action="ppaction://noaction" highlightClick="1">
              <a:snd r:embed="rId11" name="9212_Slide 23_8.wav"/>
            </a:hlinkClick>
            <a:extLst>
              <a:ext uri="{FF2B5EF4-FFF2-40B4-BE49-F238E27FC236}">
                <a16:creationId xmlns:a16="http://schemas.microsoft.com/office/drawing/2014/main" id="{79899533-8A30-CE4B-8A4F-BE1178480493}"/>
              </a:ext>
            </a:extLst>
          </p:cNvPr>
          <p:cNvSpPr/>
          <p:nvPr/>
        </p:nvSpPr>
        <p:spPr>
          <a:xfrm>
            <a:off x="2330080" y="569330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4" name="CuadroTexto 63">
            <a:extLst>
              <a:ext uri="{FF2B5EF4-FFF2-40B4-BE49-F238E27FC236}">
                <a16:creationId xmlns:a16="http://schemas.microsoft.com/office/drawing/2014/main" id="{0B0E7322-3A22-1D44-BD08-25809B1223CA}"/>
              </a:ext>
            </a:extLst>
          </p:cNvPr>
          <p:cNvSpPr txBox="1"/>
          <p:nvPr/>
        </p:nvSpPr>
        <p:spPr>
          <a:xfrm>
            <a:off x="4655561" y="2705068"/>
            <a:ext cx="3877985" cy="461665"/>
          </a:xfrm>
          <a:prstGeom prst="rect">
            <a:avLst/>
          </a:prstGeom>
          <a:noFill/>
        </p:spPr>
        <p:txBody>
          <a:bodyPr wrap="none" rtlCol="0">
            <a:spAutoFit/>
          </a:bodyPr>
          <a:lstStyle/>
          <a:p>
            <a:pPr lvl="0">
              <a:defRPr/>
            </a:pP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Earth</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light</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community</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CuadroTexto 64">
            <a:extLst>
              <a:ext uri="{FF2B5EF4-FFF2-40B4-BE49-F238E27FC236}">
                <a16:creationId xmlns:a16="http://schemas.microsoft.com/office/drawing/2014/main" id="{6941F967-00EF-9D4A-974C-8D4401D8AB67}"/>
              </a:ext>
            </a:extLst>
          </p:cNvPr>
          <p:cNvSpPr txBox="1"/>
          <p:nvPr/>
        </p:nvSpPr>
        <p:spPr>
          <a:xfrm>
            <a:off x="4631591" y="3210711"/>
            <a:ext cx="4087979" cy="461665"/>
          </a:xfrm>
          <a:prstGeom prst="rect">
            <a:avLst/>
          </a:prstGeom>
          <a:noFill/>
        </p:spPr>
        <p:txBody>
          <a:bodyPr wrap="non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fight</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meet up</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CuadroTexto 65">
            <a:extLst>
              <a:ext uri="{FF2B5EF4-FFF2-40B4-BE49-F238E27FC236}">
                <a16:creationId xmlns:a16="http://schemas.microsoft.com/office/drawing/2014/main" id="{9996BB88-DE22-F44B-820C-64C3681AC010}"/>
              </a:ext>
            </a:extLst>
          </p:cNvPr>
          <p:cNvSpPr txBox="1"/>
          <p:nvPr/>
        </p:nvSpPr>
        <p:spPr>
          <a:xfrm>
            <a:off x="4554939" y="3730577"/>
            <a:ext cx="4423006" cy="461665"/>
          </a:xfrm>
          <a:prstGeom prst="rect">
            <a:avLst/>
          </a:prstGeom>
          <a:noFill/>
        </p:spPr>
        <p:txBody>
          <a:bodyPr wrap="none" rtlCol="0">
            <a:spAutoFit/>
          </a:bodyPr>
          <a:lstStyle/>
          <a:p>
            <a:pPr lvl="0">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death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dead</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dead</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CuadroTexto 66">
            <a:extLst>
              <a:ext uri="{FF2B5EF4-FFF2-40B4-BE49-F238E27FC236}">
                <a16:creationId xmlns:a16="http://schemas.microsoft.com/office/drawing/2014/main" id="{CC9D54BD-3565-1942-BB0F-FF315F3E5674}"/>
              </a:ext>
            </a:extLst>
          </p:cNvPr>
          <p:cNvSpPr txBox="1"/>
          <p:nvPr/>
        </p:nvSpPr>
        <p:spPr>
          <a:xfrm>
            <a:off x="4478796" y="4213684"/>
            <a:ext cx="4575291" cy="461665"/>
          </a:xfrm>
          <a:prstGeom prst="rect">
            <a:avLst/>
          </a:prstGeom>
          <a:noFill/>
        </p:spPr>
        <p:txBody>
          <a:bodyPr wrap="non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come</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sit</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(down)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only</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CuadroTexto 67">
            <a:extLst>
              <a:ext uri="{FF2B5EF4-FFF2-40B4-BE49-F238E27FC236}">
                <a16:creationId xmlns:a16="http://schemas.microsoft.com/office/drawing/2014/main" id="{D82899E7-8D23-F947-9D6D-E1F7F999D718}"/>
              </a:ext>
            </a:extLst>
          </p:cNvPr>
          <p:cNvSpPr txBox="1"/>
          <p:nvPr/>
        </p:nvSpPr>
        <p:spPr>
          <a:xfrm>
            <a:off x="4054802" y="4696792"/>
            <a:ext cx="5423280" cy="461665"/>
          </a:xfrm>
          <a:prstGeom prst="rect">
            <a:avLst/>
          </a:prstGeom>
          <a:noFill/>
        </p:spPr>
        <p:txBody>
          <a:bodyPr wrap="none" rtlCol="0">
            <a:spAutoFit/>
          </a:bodyPr>
          <a:lstStyle/>
          <a:p>
            <a:pPr lvl="0">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several</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you</a:t>
            </a:r>
            <a:r>
              <a:rPr kumimoji="0" lang="es-ES"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both, you all</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advice</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CuadroTexto 68">
            <a:extLst>
              <a:ext uri="{FF2B5EF4-FFF2-40B4-BE49-F238E27FC236}">
                <a16:creationId xmlns:a16="http://schemas.microsoft.com/office/drawing/2014/main" id="{BB94BD93-8590-AA42-9AF2-5964CAAF5BEE}"/>
              </a:ext>
            </a:extLst>
          </p:cNvPr>
          <p:cNvSpPr txBox="1"/>
          <p:nvPr/>
        </p:nvSpPr>
        <p:spPr>
          <a:xfrm>
            <a:off x="5131700" y="5191587"/>
            <a:ext cx="3044423"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risk </a:t>
            </a:r>
            <a:r>
              <a:rPr lang="es-GB" sz="2400">
                <a:solidFill>
                  <a:srgbClr val="4472C4">
                    <a:lumMod val="50000"/>
                  </a:srgbClr>
                </a:solidFill>
              </a:rPr>
              <a:t>–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level</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CuadroTexto 69">
            <a:extLst>
              <a:ext uri="{FF2B5EF4-FFF2-40B4-BE49-F238E27FC236}">
                <a16:creationId xmlns:a16="http://schemas.microsoft.com/office/drawing/2014/main" id="{BD850F58-ACF0-0F47-96A4-2134620622DF}"/>
              </a:ext>
            </a:extLst>
          </p:cNvPr>
          <p:cNvSpPr txBox="1"/>
          <p:nvPr/>
        </p:nvSpPr>
        <p:spPr>
          <a:xfrm>
            <a:off x="4885123" y="5700873"/>
            <a:ext cx="3501280" cy="461665"/>
          </a:xfrm>
          <a:prstGeom prst="rect">
            <a:avLst/>
          </a:prstGeom>
          <a:noFill/>
        </p:spPr>
        <p:txBody>
          <a:bodyPr wrap="non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hard</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a:solidFill>
                  <a:srgbClr val="4472C4">
                    <a:lumMod val="50000"/>
                  </a:srgbClr>
                </a:solidFill>
              </a:rPr>
              <a:t>–</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shape</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CuadroTexto 71">
            <a:extLst>
              <a:ext uri="{FF2B5EF4-FFF2-40B4-BE49-F238E27FC236}">
                <a16:creationId xmlns:a16="http://schemas.microsoft.com/office/drawing/2014/main" id="{33165882-B16C-8340-882C-6C98ED8160F3}"/>
              </a:ext>
            </a:extLst>
          </p:cNvPr>
          <p:cNvSpPr txBox="1"/>
          <p:nvPr/>
        </p:nvSpPr>
        <p:spPr>
          <a:xfrm>
            <a:off x="4060869" y="2241399"/>
            <a:ext cx="52405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practise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improve</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cross</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CuadroTexto 72">
            <a:extLst>
              <a:ext uri="{FF2B5EF4-FFF2-40B4-BE49-F238E27FC236}">
                <a16:creationId xmlns:a16="http://schemas.microsoft.com/office/drawing/2014/main" id="{623B88B4-B443-7540-9D4E-BFA0DF22A055}"/>
              </a:ext>
            </a:extLst>
          </p:cNvPr>
          <p:cNvSpPr txBox="1"/>
          <p:nvPr/>
        </p:nvSpPr>
        <p:spPr>
          <a:xfrm>
            <a:off x="4655104" y="2706648"/>
            <a:ext cx="3895618" cy="461665"/>
          </a:xfrm>
          <a:prstGeom prst="rect">
            <a:avLst/>
          </a:prstGeom>
          <a:noFill/>
        </p:spPr>
        <p:txBody>
          <a:bodyPr wrap="none" rtlCol="0">
            <a:spAutoFit/>
          </a:bodyPr>
          <a:lstStyle/>
          <a:p>
            <a:pPr lvl="0">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community</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light </a:t>
            </a:r>
            <a:r>
              <a:rPr lang="es-ES"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Earth</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2E4C5023-B2E6-F143-B50E-8FC3F85ACA37}"/>
              </a:ext>
            </a:extLst>
          </p:cNvPr>
          <p:cNvSpPr txBox="1"/>
          <p:nvPr/>
        </p:nvSpPr>
        <p:spPr>
          <a:xfrm>
            <a:off x="4631591" y="3210710"/>
            <a:ext cx="4087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fight</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meet up</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CuadroTexto 74">
            <a:extLst>
              <a:ext uri="{FF2B5EF4-FFF2-40B4-BE49-F238E27FC236}">
                <a16:creationId xmlns:a16="http://schemas.microsoft.com/office/drawing/2014/main" id="{89C67CA7-119A-A24D-8F21-33E2EABB839F}"/>
              </a:ext>
            </a:extLst>
          </p:cNvPr>
          <p:cNvSpPr txBox="1"/>
          <p:nvPr/>
        </p:nvSpPr>
        <p:spPr>
          <a:xfrm>
            <a:off x="4554938" y="3730577"/>
            <a:ext cx="4423006" cy="461665"/>
          </a:xfrm>
          <a:prstGeom prst="rect">
            <a:avLst/>
          </a:prstGeom>
          <a:noFill/>
        </p:spPr>
        <p:txBody>
          <a:bodyPr wrap="none" rtlCol="0">
            <a:spAutoFit/>
          </a:bodyPr>
          <a:lstStyle/>
          <a:p>
            <a:pPr lvl="0">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dead</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 –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dead</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 </a:t>
            </a:r>
            <a:r>
              <a:rPr lang="es-GB" sz="2400">
                <a:solidFill>
                  <a:srgbClr val="4472C4">
                    <a:lumMod val="50000"/>
                  </a:srgbClr>
                </a:solidFill>
              </a:rPr>
              <a:t>–</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death</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CuadroTexto 75">
            <a:extLst>
              <a:ext uri="{FF2B5EF4-FFF2-40B4-BE49-F238E27FC236}">
                <a16:creationId xmlns:a16="http://schemas.microsoft.com/office/drawing/2014/main" id="{1F28208F-EB3F-A24A-9DF1-F8C7F7778721}"/>
              </a:ext>
            </a:extLst>
          </p:cNvPr>
          <p:cNvSpPr txBox="1"/>
          <p:nvPr/>
        </p:nvSpPr>
        <p:spPr>
          <a:xfrm>
            <a:off x="4478796" y="4227765"/>
            <a:ext cx="4575291"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sit</a:t>
            </a:r>
            <a:r>
              <a:rPr lang="en-GB" sz="2400">
                <a:solidFill>
                  <a:srgbClr val="4472C4">
                    <a:lumMod val="50000"/>
                  </a:srgbClr>
                </a:solidFill>
                <a:latin typeface="Century Gothic" panose="020F0302020204030204"/>
              </a:rPr>
              <a:t> (down) </a:t>
            </a:r>
            <a:r>
              <a:rPr lang="es-GB" sz="2400">
                <a:solidFill>
                  <a:srgbClr val="4472C4">
                    <a:lumMod val="50000"/>
                  </a:srgbClr>
                </a:solidFil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only</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CuadroTexto 76">
            <a:extLst>
              <a:ext uri="{FF2B5EF4-FFF2-40B4-BE49-F238E27FC236}">
                <a16:creationId xmlns:a16="http://schemas.microsoft.com/office/drawing/2014/main" id="{06275A57-EFBF-F44C-A07C-9132F3838867}"/>
              </a:ext>
            </a:extLst>
          </p:cNvPr>
          <p:cNvSpPr txBox="1"/>
          <p:nvPr/>
        </p:nvSpPr>
        <p:spPr>
          <a:xfrm>
            <a:off x="4080183" y="4661576"/>
            <a:ext cx="5423280"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advice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you</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both, you all </a:t>
            </a:r>
            <a:r>
              <a:rPr lang="es-GB" sz="2400">
                <a:solidFill>
                  <a:srgbClr val="4472C4">
                    <a:lumMod val="50000"/>
                  </a:srgbClr>
                </a:solidFill>
              </a:rPr>
              <a:t>–</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several</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CuadroTexto 77">
            <a:extLst>
              <a:ext uri="{FF2B5EF4-FFF2-40B4-BE49-F238E27FC236}">
                <a16:creationId xmlns:a16="http://schemas.microsoft.com/office/drawing/2014/main" id="{46B84114-F79B-D643-92F6-52FA1BAFA8E7}"/>
              </a:ext>
            </a:extLst>
          </p:cNvPr>
          <p:cNvSpPr txBox="1"/>
          <p:nvPr/>
        </p:nvSpPr>
        <p:spPr>
          <a:xfrm>
            <a:off x="5102074" y="5170862"/>
            <a:ext cx="3147015"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risk </a:t>
            </a:r>
            <a:r>
              <a:rPr lang="es-GB" sz="2400">
                <a:solidFill>
                  <a:srgbClr val="4472C4">
                    <a:lumMod val="50000"/>
                  </a:srgbClr>
                </a:solidFill>
              </a:rPr>
              <a:t>–</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against </a:t>
            </a:r>
            <a:r>
              <a:rPr lang="es-GB" sz="2400">
                <a:solidFill>
                  <a:srgbClr val="4472C4">
                    <a:lumMod val="50000"/>
                  </a:srgbClr>
                </a:solidFill>
              </a:rPr>
              <a:t>–</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level</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CuadroTexto 78">
            <a:extLst>
              <a:ext uri="{FF2B5EF4-FFF2-40B4-BE49-F238E27FC236}">
                <a16:creationId xmlns:a16="http://schemas.microsoft.com/office/drawing/2014/main" id="{98D67645-F015-F64D-8AB0-7F22CB04BDAC}"/>
              </a:ext>
            </a:extLst>
          </p:cNvPr>
          <p:cNvSpPr txBox="1"/>
          <p:nvPr/>
        </p:nvSpPr>
        <p:spPr>
          <a:xfrm>
            <a:off x="4852273" y="5667409"/>
            <a:ext cx="3501280" cy="461665"/>
          </a:xfrm>
          <a:prstGeom prst="rect">
            <a:avLst/>
          </a:prstGeom>
          <a:noFill/>
        </p:spPr>
        <p:txBody>
          <a:bodyPr wrap="none" rtlCol="0">
            <a:spAutoFit/>
          </a:bodyPr>
          <a:lstStyle/>
          <a:p>
            <a:pPr lvl="0">
              <a:defRPr/>
            </a:pP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hard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shape </a:t>
            </a:r>
            <a:r>
              <a:rPr lang="es-GB" sz="2400">
                <a:solidFill>
                  <a:srgbClr val="4472C4">
                    <a:lumMod val="50000"/>
                  </a:srgbClr>
                </a:solidFill>
              </a:rPr>
              <a:t>–</a:t>
            </a:r>
            <a:r>
              <a:rPr lang="en-GB" sz="2400">
                <a:solidFill>
                  <a:srgbClr val="4472C4">
                    <a:lumMod val="50000"/>
                  </a:srgbClr>
                </a:solidFill>
              </a:rPr>
              <a:t> I know</a:t>
            </a:r>
            <a:r>
              <a:rPr kumimoji="0" lang="es-E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C07CB6D-4E71-7D48-8A49-08B63B23DDB2}"/>
              </a:ext>
            </a:extLst>
          </p:cNvPr>
          <p:cNvSpPr txBox="1"/>
          <p:nvPr/>
        </p:nvSpPr>
        <p:spPr>
          <a:xfrm>
            <a:off x="4818848" y="2455666"/>
            <a:ext cx="184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Imagen 8">
            <a:extLst>
              <a:ext uri="{FF2B5EF4-FFF2-40B4-BE49-F238E27FC236}">
                <a16:creationId xmlns:a16="http://schemas.microsoft.com/office/drawing/2014/main" id="{8F8E23BD-E8E7-4B47-B815-50C6F26EB7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73573" y="2073666"/>
            <a:ext cx="1047809" cy="1050803"/>
          </a:xfrm>
          <a:prstGeom prst="rect">
            <a:avLst/>
          </a:prstGeom>
        </p:spPr>
      </p:pic>
      <p:pic>
        <p:nvPicPr>
          <p:cNvPr id="33" name="Imagen 28">
            <a:extLst>
              <a:ext uri="{FF2B5EF4-FFF2-40B4-BE49-F238E27FC236}">
                <a16:creationId xmlns:a16="http://schemas.microsoft.com/office/drawing/2014/main" id="{A97492A7-5A20-7C4B-877B-F7888E8783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11220" y="3124076"/>
            <a:ext cx="1327235" cy="1040188"/>
          </a:xfrm>
          <a:prstGeom prst="rect">
            <a:avLst/>
          </a:prstGeom>
        </p:spPr>
      </p:pic>
      <p:pic>
        <p:nvPicPr>
          <p:cNvPr id="34" name="Imagen 22">
            <a:extLst>
              <a:ext uri="{FF2B5EF4-FFF2-40B4-BE49-F238E27FC236}">
                <a16:creationId xmlns:a16="http://schemas.microsoft.com/office/drawing/2014/main" id="{DDA78F3B-31ED-9E47-9FE7-7CD21B81238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42045" y="4371976"/>
            <a:ext cx="995433" cy="1204351"/>
          </a:xfrm>
          <a:prstGeom prst="rect">
            <a:avLst/>
          </a:prstGeom>
        </p:spPr>
      </p:pic>
    </p:spTree>
    <p:extLst>
      <p:ext uri="{BB962C8B-B14F-4D97-AF65-F5344CB8AC3E}">
        <p14:creationId xmlns:p14="http://schemas.microsoft.com/office/powerpoint/2010/main" val="3974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P spid="65" grpId="0"/>
      <p:bldP spid="66" grpId="0"/>
      <p:bldP spid="67" grpId="0"/>
      <p:bldP spid="68" grpId="0"/>
      <p:bldP spid="69" grpId="0"/>
      <p:bldP spid="70" grpId="0"/>
      <p:bldP spid="72" grpId="0"/>
      <p:bldP spid="73" grpId="0"/>
      <p:bldP spid="74" grpId="0"/>
      <p:bldP spid="75" grpId="0"/>
      <p:bldP spid="76" grpId="0"/>
      <p:bldP spid="77" grpId="0"/>
      <p:bldP spid="7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555"/>
            <a:ext cx="11734800" cy="1325563"/>
          </a:xfrm>
        </p:spPr>
        <p:txBody>
          <a:bodyPr>
            <a:normAutofit/>
          </a:bodyPr>
          <a:lstStyle/>
          <a:p>
            <a:r>
              <a:rPr lang="en-GB" sz="2000" b="1">
                <a:solidFill>
                  <a:schemeClr val="bg1"/>
                </a:solidFill>
              </a:rPr>
              <a:t>Talking about present and past (completed)</a:t>
            </a:r>
            <a:br>
              <a:rPr lang="en-GB" sz="2000" b="1">
                <a:solidFill>
                  <a:schemeClr val="bg1"/>
                </a:solidFill>
              </a:rPr>
            </a:br>
            <a:r>
              <a:rPr lang="en-GB" sz="2000" b="1">
                <a:solidFill>
                  <a:schemeClr val="bg1"/>
                </a:solidFill>
              </a:rPr>
              <a:t>events: </a:t>
            </a:r>
            <a:r>
              <a:rPr lang="en-GB" sz="2000">
                <a:solidFill>
                  <a:schemeClr val="bg1"/>
                </a:solidFill>
              </a:rPr>
              <a:t>-ar verbs in 1</a:t>
            </a:r>
            <a:r>
              <a:rPr lang="en-GB" sz="2000" baseline="30000">
                <a:solidFill>
                  <a:schemeClr val="bg1"/>
                </a:solidFill>
              </a:rPr>
              <a:t>st</a:t>
            </a:r>
            <a:r>
              <a:rPr lang="en-GB" sz="2000">
                <a:solidFill>
                  <a:schemeClr val="bg1"/>
                </a:solidFill>
              </a:rPr>
              <a:t> person plural (-amos)</a:t>
            </a:r>
          </a:p>
        </p:txBody>
      </p:sp>
      <p:sp>
        <p:nvSpPr>
          <p:cNvPr id="5" name="TextBox 4">
            <a:extLst>
              <a:ext uri="{FF2B5EF4-FFF2-40B4-BE49-F238E27FC236}">
                <a16:creationId xmlns:a16="http://schemas.microsoft.com/office/drawing/2014/main" id="{4676FE94-B265-497F-A8CB-BAE0B447E1AF}"/>
              </a:ext>
            </a:extLst>
          </p:cNvPr>
          <p:cNvSpPr txBox="1"/>
          <p:nvPr/>
        </p:nvSpPr>
        <p:spPr>
          <a:xfrm>
            <a:off x="180000" y="3456060"/>
            <a:ext cx="10488000" cy="830997"/>
          </a:xfrm>
          <a:prstGeom prst="rect">
            <a:avLst/>
          </a:prstGeom>
          <a:noFill/>
        </p:spPr>
        <p:txBody>
          <a:bodyPr wrap="square" rtlCol="0">
            <a:spAutoFit/>
          </a:bodyPr>
          <a:lstStyle/>
          <a:p>
            <a:r>
              <a:rPr lang="en-GB" sz="2400">
                <a:solidFill>
                  <a:srgbClr val="002060"/>
                </a:solidFill>
              </a:rPr>
              <a:t>Time markers (e.g. normalmente, ayer) will help you to know </a:t>
            </a:r>
            <a:r>
              <a:rPr lang="en-GB" sz="2400" b="1" i="1">
                <a:solidFill>
                  <a:srgbClr val="002060"/>
                </a:solidFill>
              </a:rPr>
              <a:t>when</a:t>
            </a:r>
            <a:r>
              <a:rPr lang="en-GB" sz="2400">
                <a:solidFill>
                  <a:srgbClr val="002060"/>
                </a:solidFill>
              </a:rPr>
              <a:t> the event takes place.</a:t>
            </a:r>
            <a:endParaRPr lang="en-GB" sz="2400" dirty="0">
              <a:solidFill>
                <a:srgbClr val="002060"/>
              </a:solidFill>
            </a:endParaRPr>
          </a:p>
        </p:txBody>
      </p:sp>
      <p:sp>
        <p:nvSpPr>
          <p:cNvPr id="6" name="TextBox 5">
            <a:extLst>
              <a:ext uri="{FF2B5EF4-FFF2-40B4-BE49-F238E27FC236}">
                <a16:creationId xmlns:a16="http://schemas.microsoft.com/office/drawing/2014/main" id="{80F19D55-DA28-481F-873C-FA76A7BDF6C9}"/>
              </a:ext>
            </a:extLst>
          </p:cNvPr>
          <p:cNvSpPr txBox="1"/>
          <p:nvPr/>
        </p:nvSpPr>
        <p:spPr>
          <a:xfrm>
            <a:off x="180000" y="2855427"/>
            <a:ext cx="10972800" cy="461665"/>
          </a:xfrm>
          <a:prstGeom prst="rect">
            <a:avLst/>
          </a:prstGeom>
          <a:noFill/>
        </p:spPr>
        <p:txBody>
          <a:bodyPr wrap="square" rtlCol="0">
            <a:spAutoFit/>
          </a:bodyPr>
          <a:lstStyle/>
          <a:p>
            <a:r>
              <a:rPr lang="en-GB" sz="2400">
                <a:solidFill>
                  <a:srgbClr val="002060"/>
                </a:solidFill>
              </a:rPr>
              <a:t>The same verb ending is used for ‘we’ for events completed </a:t>
            </a:r>
            <a:r>
              <a:rPr lang="en-GB" sz="2400" dirty="0">
                <a:solidFill>
                  <a:srgbClr val="002060"/>
                </a:solidFill>
              </a:rPr>
              <a:t>in </a:t>
            </a:r>
            <a:r>
              <a:rPr lang="en-GB" sz="2400">
                <a:solidFill>
                  <a:srgbClr val="002060"/>
                </a:solidFill>
              </a:rPr>
              <a:t>the </a:t>
            </a:r>
            <a:r>
              <a:rPr lang="en-GB" sz="2400" b="1" i="1">
                <a:solidFill>
                  <a:srgbClr val="002060"/>
                </a:solidFill>
              </a:rPr>
              <a:t>past</a:t>
            </a:r>
            <a:r>
              <a:rPr lang="en-GB" sz="2400">
                <a:solidFill>
                  <a:srgbClr val="002060"/>
                </a:solidFill>
              </a:rPr>
              <a:t>!</a:t>
            </a:r>
            <a:endParaRPr lang="en-GB" sz="2400" b="1" dirty="0">
              <a:solidFill>
                <a:srgbClr val="002060"/>
              </a:solidFill>
            </a:endParaRPr>
          </a:p>
        </p:txBody>
      </p:sp>
      <p:sp>
        <p:nvSpPr>
          <p:cNvPr id="8" name="TextBox 7">
            <a:extLst>
              <a:ext uri="{FF2B5EF4-FFF2-40B4-BE49-F238E27FC236}">
                <a16:creationId xmlns:a16="http://schemas.microsoft.com/office/drawing/2014/main" id="{51417250-2E97-4717-A640-D6B6EC5109A8}"/>
              </a:ext>
            </a:extLst>
          </p:cNvPr>
          <p:cNvSpPr txBox="1"/>
          <p:nvPr/>
        </p:nvSpPr>
        <p:spPr>
          <a:xfrm>
            <a:off x="321730" y="4682182"/>
            <a:ext cx="5926667" cy="461665"/>
          </a:xfrm>
          <a:prstGeom prst="rect">
            <a:avLst/>
          </a:prstGeom>
          <a:noFill/>
        </p:spPr>
        <p:txBody>
          <a:bodyPr wrap="square" rtlCol="0">
            <a:spAutoFit/>
          </a:bodyPr>
          <a:lstStyle/>
          <a:p>
            <a:r>
              <a:rPr lang="en-GB" sz="2400" b="1">
                <a:solidFill>
                  <a:srgbClr val="002060"/>
                </a:solidFill>
              </a:rPr>
              <a:t>Normalmente soportamos el calor</a:t>
            </a:r>
            <a:r>
              <a:rPr lang="en-GB" sz="2400">
                <a:solidFill>
                  <a:srgbClr val="002060"/>
                </a:solidFill>
              </a:rPr>
              <a:t>.</a:t>
            </a:r>
            <a:endParaRPr lang="en-GB" sz="2400" dirty="0">
              <a:solidFill>
                <a:srgbClr val="002060"/>
              </a:solidFill>
            </a:endParaRPr>
          </a:p>
        </p:txBody>
      </p:sp>
      <p:sp>
        <p:nvSpPr>
          <p:cNvPr id="9" name="TextBox 8">
            <a:extLst>
              <a:ext uri="{FF2B5EF4-FFF2-40B4-BE49-F238E27FC236}">
                <a16:creationId xmlns:a16="http://schemas.microsoft.com/office/drawing/2014/main" id="{6E364606-B223-473F-BE6F-F36DB51F8310}"/>
              </a:ext>
            </a:extLst>
          </p:cNvPr>
          <p:cNvSpPr txBox="1"/>
          <p:nvPr/>
        </p:nvSpPr>
        <p:spPr>
          <a:xfrm>
            <a:off x="6248397" y="4680885"/>
            <a:ext cx="5245103" cy="461665"/>
          </a:xfrm>
          <a:prstGeom prst="rect">
            <a:avLst/>
          </a:prstGeom>
          <a:noFill/>
        </p:spPr>
        <p:txBody>
          <a:bodyPr wrap="square" rtlCol="0">
            <a:spAutoFit/>
          </a:bodyPr>
          <a:lstStyle/>
          <a:p>
            <a:r>
              <a:rPr lang="en-GB" sz="2400" i="1">
                <a:solidFill>
                  <a:srgbClr val="002060"/>
                </a:solidFill>
              </a:rPr>
              <a:t>Normally we put up with the heat. </a:t>
            </a:r>
            <a:endParaRPr lang="en-GB" sz="2400" i="1" dirty="0">
              <a:solidFill>
                <a:srgbClr val="002060"/>
              </a:solidFill>
            </a:endParaRPr>
          </a:p>
        </p:txBody>
      </p:sp>
      <p:sp>
        <p:nvSpPr>
          <p:cNvPr id="12" name="Rectangle 11"/>
          <p:cNvSpPr/>
          <p:nvPr/>
        </p:nvSpPr>
        <p:spPr>
          <a:xfrm>
            <a:off x="180000" y="1244642"/>
            <a:ext cx="7109639" cy="493020"/>
          </a:xfrm>
          <a:prstGeom prst="rect">
            <a:avLst/>
          </a:prstGeom>
        </p:spPr>
        <p:txBody>
          <a:bodyPr wrap="none">
            <a:spAutoFit/>
          </a:bodyPr>
          <a:lstStyle/>
          <a:p>
            <a:pPr>
              <a:lnSpc>
                <a:spcPct val="120000"/>
              </a:lnSpc>
            </a:pPr>
            <a:r>
              <a:rPr lang="en-US" sz="2400">
                <a:solidFill>
                  <a:srgbClr val="002060"/>
                </a:solidFill>
              </a:rPr>
              <a:t>As you know, some verbs in Spanish end in –ar.</a:t>
            </a:r>
          </a:p>
        </p:txBody>
      </p:sp>
      <p:sp>
        <p:nvSpPr>
          <p:cNvPr id="13" name="Rectangle 12"/>
          <p:cNvSpPr/>
          <p:nvPr/>
        </p:nvSpPr>
        <p:spPr>
          <a:xfrm>
            <a:off x="180000" y="1819803"/>
            <a:ext cx="10802957" cy="978729"/>
          </a:xfrm>
          <a:prstGeom prst="rect">
            <a:avLst/>
          </a:prstGeom>
        </p:spPr>
        <p:txBody>
          <a:bodyPr wrap="none">
            <a:spAutoFit/>
          </a:bodyPr>
          <a:lstStyle/>
          <a:p>
            <a:pPr>
              <a:lnSpc>
                <a:spcPct val="120000"/>
              </a:lnSpc>
            </a:pPr>
            <a:r>
              <a:rPr lang="en-GB" sz="2400">
                <a:solidFill>
                  <a:srgbClr val="002060"/>
                </a:solidFill>
              </a:rPr>
              <a:t>To mean ‘</a:t>
            </a:r>
            <a:r>
              <a:rPr lang="en-GB" sz="2400" b="1">
                <a:solidFill>
                  <a:srgbClr val="002060"/>
                </a:solidFill>
              </a:rPr>
              <a:t>we</a:t>
            </a:r>
            <a:r>
              <a:rPr lang="en-GB" sz="2400">
                <a:solidFill>
                  <a:srgbClr val="002060"/>
                </a:solidFill>
              </a:rPr>
              <a:t>’ for events that happen (or are happening) in the </a:t>
            </a:r>
            <a:r>
              <a:rPr lang="en-GB" sz="2400" b="1" i="1">
                <a:solidFill>
                  <a:srgbClr val="002060"/>
                </a:solidFill>
              </a:rPr>
              <a:t>present</a:t>
            </a:r>
          </a:p>
          <a:p>
            <a:pPr>
              <a:lnSpc>
                <a:spcPct val="120000"/>
              </a:lnSpc>
            </a:pPr>
            <a:r>
              <a:rPr lang="en-GB" sz="2400">
                <a:solidFill>
                  <a:srgbClr val="002060"/>
                </a:solidFill>
              </a:rPr>
              <a:t>remove the ‘-ar’ and add _______.</a:t>
            </a:r>
            <a:endParaRPr lang="en-US" sz="2400">
              <a:solidFill>
                <a:srgbClr val="002060"/>
              </a:solidFill>
            </a:endParaRPr>
          </a:p>
        </p:txBody>
      </p:sp>
      <p:sp>
        <p:nvSpPr>
          <p:cNvPr id="14" name="TextBox 13">
            <a:extLst>
              <a:ext uri="{FF2B5EF4-FFF2-40B4-BE49-F238E27FC236}">
                <a16:creationId xmlns:a16="http://schemas.microsoft.com/office/drawing/2014/main" id="{EADE5C45-7FA9-4FEF-8004-6083D19618AA}"/>
              </a:ext>
            </a:extLst>
          </p:cNvPr>
          <p:cNvSpPr txBox="1"/>
          <p:nvPr/>
        </p:nvSpPr>
        <p:spPr>
          <a:xfrm>
            <a:off x="4097131" y="2274657"/>
            <a:ext cx="1186429" cy="461665"/>
          </a:xfrm>
          <a:prstGeom prst="rect">
            <a:avLst/>
          </a:prstGeom>
          <a:noFill/>
        </p:spPr>
        <p:txBody>
          <a:bodyPr wrap="square" rtlCol="0">
            <a:spAutoFit/>
          </a:bodyPr>
          <a:lstStyle/>
          <a:p>
            <a:r>
              <a:rPr lang="en-GB" sz="2400" b="1">
                <a:solidFill>
                  <a:srgbClr val="EE6000"/>
                </a:solidFill>
              </a:rPr>
              <a:t>-amos</a:t>
            </a:r>
            <a:endParaRPr lang="en-GB" sz="2400" b="1" dirty="0">
              <a:solidFill>
                <a:srgbClr val="EE6000"/>
              </a:solidFill>
            </a:endParaRPr>
          </a:p>
        </p:txBody>
      </p:sp>
      <p:sp>
        <p:nvSpPr>
          <p:cNvPr id="15" name="TextBox 14">
            <a:extLst>
              <a:ext uri="{FF2B5EF4-FFF2-40B4-BE49-F238E27FC236}">
                <a16:creationId xmlns:a16="http://schemas.microsoft.com/office/drawing/2014/main" id="{51417250-2E97-4717-A640-D6B6EC5109A8}"/>
              </a:ext>
            </a:extLst>
          </p:cNvPr>
          <p:cNvSpPr txBox="1"/>
          <p:nvPr/>
        </p:nvSpPr>
        <p:spPr>
          <a:xfrm>
            <a:off x="321729" y="5486686"/>
            <a:ext cx="5926667" cy="461665"/>
          </a:xfrm>
          <a:prstGeom prst="rect">
            <a:avLst/>
          </a:prstGeom>
          <a:noFill/>
        </p:spPr>
        <p:txBody>
          <a:bodyPr wrap="square" rtlCol="0">
            <a:spAutoFit/>
          </a:bodyPr>
          <a:lstStyle/>
          <a:p>
            <a:r>
              <a:rPr lang="en-GB" sz="2400" b="1">
                <a:solidFill>
                  <a:srgbClr val="002060"/>
                </a:solidFill>
              </a:rPr>
              <a:t>Ayer soportamos el calor</a:t>
            </a:r>
            <a:r>
              <a:rPr lang="en-GB" sz="2400">
                <a:solidFill>
                  <a:srgbClr val="002060"/>
                </a:solidFill>
              </a:rPr>
              <a:t>.</a:t>
            </a:r>
            <a:endParaRPr lang="en-GB" sz="2400" dirty="0">
              <a:solidFill>
                <a:srgbClr val="002060"/>
              </a:solidFill>
            </a:endParaRPr>
          </a:p>
        </p:txBody>
      </p:sp>
      <p:sp>
        <p:nvSpPr>
          <p:cNvPr id="16" name="Rounded Rectangle 15"/>
          <p:cNvSpPr/>
          <p:nvPr/>
        </p:nvSpPr>
        <p:spPr>
          <a:xfrm>
            <a:off x="321729" y="4596187"/>
            <a:ext cx="2180171" cy="606002"/>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321729" y="5418474"/>
            <a:ext cx="872072" cy="606002"/>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E364606-B223-473F-BE6F-F36DB51F8310}"/>
              </a:ext>
            </a:extLst>
          </p:cNvPr>
          <p:cNvSpPr txBox="1"/>
          <p:nvPr/>
        </p:nvSpPr>
        <p:spPr>
          <a:xfrm>
            <a:off x="6248397" y="5407488"/>
            <a:ext cx="5486403" cy="461665"/>
          </a:xfrm>
          <a:prstGeom prst="rect">
            <a:avLst/>
          </a:prstGeom>
          <a:noFill/>
        </p:spPr>
        <p:txBody>
          <a:bodyPr wrap="square" rtlCol="0">
            <a:spAutoFit/>
          </a:bodyPr>
          <a:lstStyle/>
          <a:p>
            <a:r>
              <a:rPr lang="en-GB" sz="2400" i="1">
                <a:solidFill>
                  <a:srgbClr val="002060"/>
                </a:solidFill>
              </a:rPr>
              <a:t>Yesterday we put up with the heat.</a:t>
            </a:r>
            <a:endParaRPr lang="en-GB" sz="2400" i="1" dirty="0">
              <a:solidFill>
                <a:srgbClr val="002060"/>
              </a:solidFill>
            </a:endParaRPr>
          </a:p>
        </p:txBody>
      </p:sp>
      <p:sp>
        <p:nvSpPr>
          <p:cNvPr id="20" name="Rounded Rectangular Callout 19">
            <a:extLst>
              <a:ext uri="{FF2B5EF4-FFF2-40B4-BE49-F238E27FC236}">
                <a16:creationId xmlns:a16="http://schemas.microsoft.com/office/drawing/2014/main" id="{5330A39B-BD3D-0F46-869A-01A8721798C5}"/>
              </a:ext>
            </a:extLst>
          </p:cNvPr>
          <p:cNvSpPr/>
          <p:nvPr/>
        </p:nvSpPr>
        <p:spPr>
          <a:xfrm>
            <a:off x="7432704" y="3962400"/>
            <a:ext cx="4381496" cy="599285"/>
          </a:xfrm>
          <a:prstGeom prst="wedgeRoundRectCallout">
            <a:avLst>
              <a:gd name="adj1" fmla="val -29259"/>
              <a:gd name="adj2" fmla="val 7613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sym typeface="Arial"/>
              </a:rPr>
              <a:t>Some verbs in English</a:t>
            </a:r>
            <a:r>
              <a:rPr kumimoji="0" lang="en-GB" sz="2000" b="0" i="0" u="none" strike="noStrike" kern="0" cap="none" spc="0" normalizeH="0" noProof="0" dirty="0">
                <a:ln>
                  <a:noFill/>
                </a:ln>
                <a:solidFill>
                  <a:srgbClr val="002060"/>
                </a:solidFill>
                <a:effectLst/>
                <a:uLnTx/>
                <a:uFillTx/>
                <a:latin typeface="Century Gothic" panose="020B0502020202020204" pitchFamily="34" charset="0"/>
                <a:sym typeface="Arial"/>
              </a:rPr>
              <a:t> are the same in present and past, too!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sym typeface="Aria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47768" y="258166"/>
            <a:ext cx="15803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0024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2" grpId="0"/>
      <p:bldP spid="13" grpId="0"/>
      <p:bldP spid="14" grpId="0"/>
      <p:bldP spid="15" grpId="0"/>
      <p:bldP spid="16" grpId="0" animBg="1"/>
      <p:bldP spid="17" grpId="0" animBg="1"/>
      <p:bldP spid="18"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ADDD70F-ADD2-5246-9955-BA11E3915035}"/>
              </a:ext>
            </a:extLst>
          </p:cNvPr>
          <p:cNvSpPr txBox="1"/>
          <p:nvPr/>
        </p:nvSpPr>
        <p:spPr>
          <a:xfrm>
            <a:off x="116470" y="1864762"/>
            <a:ext cx="7176428" cy="3785652"/>
          </a:xfrm>
          <a:prstGeom prst="rect">
            <a:avLst/>
          </a:prstGeom>
          <a:noFill/>
        </p:spPr>
        <p:txBody>
          <a:bodyPr wrap="square" rtlCol="0">
            <a:spAutoFit/>
          </a:bodyPr>
          <a:lstStyle/>
          <a:p>
            <a:r>
              <a:rPr lang="en-US" sz="2000" dirty="0" err="1">
                <a:solidFill>
                  <a:schemeClr val="accent5">
                    <a:lumMod val="50000"/>
                  </a:schemeClr>
                </a:solidFill>
              </a:rPr>
              <a:t>En</a:t>
            </a:r>
            <a:r>
              <a:rPr lang="en-US" sz="2000" dirty="0">
                <a:solidFill>
                  <a:schemeClr val="accent5">
                    <a:lumMod val="50000"/>
                  </a:schemeClr>
                </a:solidFill>
              </a:rPr>
              <a:t> mi colegio 1)___________ al </a:t>
            </a:r>
            <a:r>
              <a:rPr lang="en-US" sz="2000" dirty="0" err="1">
                <a:solidFill>
                  <a:schemeClr val="accent5">
                    <a:lumMod val="50000"/>
                  </a:schemeClr>
                </a:solidFill>
              </a:rPr>
              <a:t>fútbol</a:t>
            </a:r>
            <a:r>
              <a:rPr lang="en-US" sz="2000" dirty="0">
                <a:solidFill>
                  <a:schemeClr val="accent5">
                    <a:lumMod val="50000"/>
                  </a:schemeClr>
                </a:solidFill>
              </a:rPr>
              <a:t> </a:t>
            </a:r>
            <a:r>
              <a:rPr lang="en-US" sz="2000" dirty="0" err="1">
                <a:solidFill>
                  <a:schemeClr val="accent5">
                    <a:lumMod val="50000"/>
                  </a:schemeClr>
                </a:solidFill>
              </a:rPr>
              <a:t>cada</a:t>
            </a:r>
            <a:r>
              <a:rPr lang="en-US" sz="2000" dirty="0">
                <a:solidFill>
                  <a:schemeClr val="accent5">
                    <a:lumMod val="50000"/>
                  </a:schemeClr>
                </a:solidFill>
              </a:rPr>
              <a:t> lunes contra </a:t>
            </a:r>
            <a:r>
              <a:rPr lang="en-US" sz="2000" dirty="0" err="1">
                <a:solidFill>
                  <a:schemeClr val="accent5">
                    <a:lumMod val="50000"/>
                  </a:schemeClr>
                </a:solidFill>
              </a:rPr>
              <a:t>otros</a:t>
            </a:r>
            <a:r>
              <a:rPr lang="en-US" sz="2000" dirty="0">
                <a:solidFill>
                  <a:schemeClr val="accent5">
                    <a:lumMod val="50000"/>
                  </a:schemeClr>
                </a:solidFill>
              </a:rPr>
              <a:t> </a:t>
            </a:r>
            <a:r>
              <a:rPr lang="en-US" sz="2000" dirty="0" err="1">
                <a:solidFill>
                  <a:schemeClr val="accent5">
                    <a:lumMod val="50000"/>
                  </a:schemeClr>
                </a:solidFill>
              </a:rPr>
              <a:t>equipos</a:t>
            </a:r>
            <a:r>
              <a:rPr lang="en-US" sz="2000" dirty="0">
                <a:solidFill>
                  <a:schemeClr val="accent5">
                    <a:lumMod val="50000"/>
                  </a:schemeClr>
                </a:solidFill>
              </a:rPr>
              <a:t>. El lunes </a:t>
            </a:r>
            <a:r>
              <a:rPr lang="en-US" sz="2000" dirty="0" err="1">
                <a:solidFill>
                  <a:schemeClr val="accent5">
                    <a:lumMod val="50000"/>
                  </a:schemeClr>
                </a:solidFill>
              </a:rPr>
              <a:t>pasado</a:t>
            </a:r>
            <a:r>
              <a:rPr lang="en-US" sz="2000" dirty="0">
                <a:solidFill>
                  <a:schemeClr val="accent5">
                    <a:lumMod val="50000"/>
                  </a:schemeClr>
                </a:solidFill>
              </a:rPr>
              <a:t>, 2)_____________ algo </a:t>
            </a:r>
            <a:r>
              <a:rPr lang="en-US" sz="2000" dirty="0" err="1">
                <a:solidFill>
                  <a:schemeClr val="accent5">
                    <a:lumMod val="50000"/>
                  </a:schemeClr>
                </a:solidFill>
              </a:rPr>
              <a:t>diferente</a:t>
            </a:r>
            <a:r>
              <a:rPr lang="en-US" sz="2000" dirty="0">
                <a:solidFill>
                  <a:schemeClr val="accent5">
                    <a:lumMod val="50000"/>
                  </a:schemeClr>
                </a:solidFill>
              </a:rPr>
              <a:t> – un </a:t>
            </a:r>
            <a:r>
              <a:rPr lang="en-US" sz="2000" dirty="0" err="1">
                <a:solidFill>
                  <a:schemeClr val="accent5">
                    <a:lumMod val="50000"/>
                  </a:schemeClr>
                </a:solidFill>
              </a:rPr>
              <a:t>partido</a:t>
            </a:r>
            <a:r>
              <a:rPr lang="en-US" sz="2000" dirty="0">
                <a:solidFill>
                  <a:schemeClr val="accent5">
                    <a:lumMod val="50000"/>
                  </a:schemeClr>
                </a:solidFill>
              </a:rPr>
              <a:t> de </a:t>
            </a:r>
            <a:r>
              <a:rPr lang="en-US" sz="2000" dirty="0" err="1">
                <a:solidFill>
                  <a:schemeClr val="accent5">
                    <a:lumMod val="50000"/>
                  </a:schemeClr>
                </a:solidFill>
              </a:rPr>
              <a:t>veinticuatro</a:t>
            </a:r>
            <a:r>
              <a:rPr lang="en-US" sz="2000" dirty="0">
                <a:solidFill>
                  <a:schemeClr val="accent5">
                    <a:lumMod val="50000"/>
                  </a:schemeClr>
                </a:solidFill>
              </a:rPr>
              <a:t> horas para </a:t>
            </a:r>
            <a:r>
              <a:rPr lang="en-US" sz="2000" dirty="0" err="1">
                <a:solidFill>
                  <a:schemeClr val="accent5">
                    <a:lumMod val="50000"/>
                  </a:schemeClr>
                </a:solidFill>
              </a:rPr>
              <a:t>recaudar</a:t>
            </a:r>
            <a:r>
              <a:rPr lang="en-US" sz="2000" dirty="0">
                <a:solidFill>
                  <a:schemeClr val="accent5">
                    <a:lumMod val="50000"/>
                  </a:schemeClr>
                </a:solidFill>
              </a:rPr>
              <a:t> dinero para una </a:t>
            </a:r>
            <a:r>
              <a:rPr lang="en-US" sz="2000" dirty="0" err="1">
                <a:solidFill>
                  <a:schemeClr val="accent5">
                    <a:lumMod val="50000"/>
                  </a:schemeClr>
                </a:solidFill>
              </a:rPr>
              <a:t>organización</a:t>
            </a:r>
            <a:r>
              <a:rPr lang="en-US" sz="2000" dirty="0">
                <a:solidFill>
                  <a:schemeClr val="accent5">
                    <a:lumMod val="50000"/>
                  </a:schemeClr>
                </a:solidFill>
              </a:rPr>
              <a:t> </a:t>
            </a:r>
            <a:r>
              <a:rPr lang="en-US" sz="2000" dirty="0" err="1">
                <a:solidFill>
                  <a:schemeClr val="accent5">
                    <a:lumMod val="50000"/>
                  </a:schemeClr>
                </a:solidFill>
              </a:rPr>
              <a:t>benéfica</a:t>
            </a:r>
            <a:r>
              <a:rPr lang="en-US" sz="2000" dirty="0">
                <a:solidFill>
                  <a:schemeClr val="accent5">
                    <a:lumMod val="50000"/>
                  </a:schemeClr>
                </a:solidFill>
              </a:rPr>
              <a:t> </a:t>
            </a:r>
            <a:r>
              <a:rPr lang="en-US" sz="2000" dirty="0" err="1">
                <a:solidFill>
                  <a:schemeClr val="accent5">
                    <a:lumMod val="50000"/>
                  </a:schemeClr>
                </a:solidFill>
              </a:rPr>
              <a:t>en</a:t>
            </a:r>
            <a:r>
              <a:rPr lang="en-US" sz="2000" dirty="0">
                <a:solidFill>
                  <a:schemeClr val="accent5">
                    <a:lumMod val="50000"/>
                  </a:schemeClr>
                </a:solidFill>
              </a:rPr>
              <a:t> México. </a:t>
            </a:r>
            <a:r>
              <a:rPr lang="en-US" sz="2000" dirty="0" err="1">
                <a:solidFill>
                  <a:schemeClr val="accent5">
                    <a:lumMod val="50000"/>
                  </a:schemeClr>
                </a:solidFill>
              </a:rPr>
              <a:t>Esta</a:t>
            </a:r>
            <a:r>
              <a:rPr lang="en-US" sz="2000" dirty="0">
                <a:solidFill>
                  <a:schemeClr val="accent5">
                    <a:lumMod val="50000"/>
                  </a:schemeClr>
                </a:solidFill>
              </a:rPr>
              <a:t> </a:t>
            </a:r>
            <a:r>
              <a:rPr lang="en-US" sz="2000" dirty="0" err="1">
                <a:solidFill>
                  <a:schemeClr val="accent5">
                    <a:lumMod val="50000"/>
                  </a:schemeClr>
                </a:solidFill>
              </a:rPr>
              <a:t>organización</a:t>
            </a:r>
            <a:r>
              <a:rPr lang="en-US" sz="2000" dirty="0">
                <a:solidFill>
                  <a:schemeClr val="accent5">
                    <a:lumMod val="50000"/>
                  </a:schemeClr>
                </a:solidFill>
              </a:rPr>
              <a:t> </a:t>
            </a:r>
            <a:r>
              <a:rPr lang="en-US" sz="2000" dirty="0" err="1">
                <a:solidFill>
                  <a:schemeClr val="accent5">
                    <a:lumMod val="50000"/>
                  </a:schemeClr>
                </a:solidFill>
              </a:rPr>
              <a:t>ayuda</a:t>
            </a:r>
            <a:r>
              <a:rPr lang="en-US" sz="2000" dirty="0">
                <a:solidFill>
                  <a:schemeClr val="accent5">
                    <a:lumMod val="50000"/>
                  </a:schemeClr>
                </a:solidFill>
              </a:rPr>
              <a:t> a los </a:t>
            </a:r>
            <a:r>
              <a:rPr lang="en-US" sz="2000" dirty="0" err="1">
                <a:solidFill>
                  <a:schemeClr val="accent5">
                    <a:lumMod val="50000"/>
                  </a:schemeClr>
                </a:solidFill>
              </a:rPr>
              <a:t>jóvenes</a:t>
            </a:r>
            <a:r>
              <a:rPr lang="en-US" sz="2000" dirty="0">
                <a:solidFill>
                  <a:schemeClr val="accent5">
                    <a:lumMod val="50000"/>
                  </a:schemeClr>
                </a:solidFill>
              </a:rPr>
              <a:t> a </a:t>
            </a:r>
            <a:r>
              <a:rPr lang="en-US" sz="2000" dirty="0" err="1">
                <a:solidFill>
                  <a:schemeClr val="accent5">
                    <a:lumMod val="50000"/>
                  </a:schemeClr>
                </a:solidFill>
              </a:rPr>
              <a:t>practicar</a:t>
            </a:r>
            <a:r>
              <a:rPr lang="en-US" sz="2000" dirty="0">
                <a:solidFill>
                  <a:schemeClr val="accent5">
                    <a:lumMod val="50000"/>
                  </a:schemeClr>
                </a:solidFill>
              </a:rPr>
              <a:t> </a:t>
            </a:r>
            <a:r>
              <a:rPr lang="en-US" sz="2000" dirty="0" err="1">
                <a:solidFill>
                  <a:schemeClr val="accent5">
                    <a:lumMod val="50000"/>
                  </a:schemeClr>
                </a:solidFill>
              </a:rPr>
              <a:t>más</a:t>
            </a:r>
            <a:r>
              <a:rPr lang="en-US" sz="2000" dirty="0">
                <a:solidFill>
                  <a:schemeClr val="accent5">
                    <a:lumMod val="50000"/>
                  </a:schemeClr>
                </a:solidFill>
              </a:rPr>
              <a:t> </a:t>
            </a:r>
            <a:r>
              <a:rPr lang="en-US" sz="2000" dirty="0" err="1">
                <a:solidFill>
                  <a:schemeClr val="accent5">
                    <a:lumMod val="50000"/>
                  </a:schemeClr>
                </a:solidFill>
              </a:rPr>
              <a:t>deporte</a:t>
            </a:r>
            <a:r>
              <a:rPr lang="en-US" sz="2000" dirty="0">
                <a:solidFill>
                  <a:schemeClr val="accent5">
                    <a:lumMod val="50000"/>
                  </a:schemeClr>
                </a:solidFill>
              </a:rPr>
              <a:t>.  </a:t>
            </a:r>
            <a:r>
              <a:rPr lang="en-US" sz="2000" dirty="0" err="1">
                <a:solidFill>
                  <a:schemeClr val="accent5">
                    <a:lumMod val="50000"/>
                  </a:schemeClr>
                </a:solidFill>
              </a:rPr>
              <a:t>Jugué</a:t>
            </a:r>
            <a:r>
              <a:rPr lang="en-US" sz="2000" dirty="0">
                <a:solidFill>
                  <a:schemeClr val="accent5">
                    <a:lumMod val="50000"/>
                  </a:schemeClr>
                </a:solidFill>
              </a:rPr>
              <a:t> </a:t>
            </a:r>
            <a:r>
              <a:rPr lang="en-US" sz="2000" dirty="0" err="1">
                <a:solidFill>
                  <a:schemeClr val="accent5">
                    <a:lumMod val="50000"/>
                  </a:schemeClr>
                </a:solidFill>
              </a:rPr>
              <a:t>en</a:t>
            </a:r>
            <a:r>
              <a:rPr lang="en-US" sz="2000" dirty="0">
                <a:solidFill>
                  <a:schemeClr val="accent5">
                    <a:lumMod val="50000"/>
                  </a:schemeClr>
                </a:solidFill>
              </a:rPr>
              <a:t> la </a:t>
            </a:r>
            <a:r>
              <a:rPr lang="en-US" sz="2000" dirty="0" err="1">
                <a:solidFill>
                  <a:schemeClr val="accent5">
                    <a:lumMod val="50000"/>
                  </a:schemeClr>
                </a:solidFill>
              </a:rPr>
              <a:t>primera</a:t>
            </a:r>
            <a:r>
              <a:rPr lang="en-US" sz="2000" dirty="0">
                <a:solidFill>
                  <a:schemeClr val="accent5">
                    <a:lumMod val="50000"/>
                  </a:schemeClr>
                </a:solidFill>
              </a:rPr>
              <a:t> </a:t>
            </a:r>
            <a:r>
              <a:rPr lang="en-US" sz="2000" dirty="0" err="1">
                <a:solidFill>
                  <a:schemeClr val="accent5">
                    <a:lumMod val="50000"/>
                  </a:schemeClr>
                </a:solidFill>
              </a:rPr>
              <a:t>parte</a:t>
            </a:r>
            <a:r>
              <a:rPr lang="en-US" sz="2000" dirty="0">
                <a:solidFill>
                  <a:schemeClr val="accent5">
                    <a:lumMod val="50000"/>
                  </a:schemeClr>
                </a:solidFill>
              </a:rPr>
              <a:t> y </a:t>
            </a:r>
            <a:r>
              <a:rPr lang="en-US" sz="2000" dirty="0" err="1">
                <a:solidFill>
                  <a:schemeClr val="accent5">
                    <a:lumMod val="50000"/>
                  </a:schemeClr>
                </a:solidFill>
              </a:rPr>
              <a:t>después</a:t>
            </a:r>
            <a:r>
              <a:rPr lang="en-US" sz="2000" dirty="0">
                <a:solidFill>
                  <a:schemeClr val="accent5">
                    <a:lumMod val="50000"/>
                  </a:schemeClr>
                </a:solidFill>
              </a:rPr>
              <a:t> me </a:t>
            </a:r>
            <a:r>
              <a:rPr lang="en-US" sz="2000" dirty="0" err="1">
                <a:solidFill>
                  <a:schemeClr val="accent5">
                    <a:lumMod val="50000"/>
                  </a:schemeClr>
                </a:solidFill>
              </a:rPr>
              <a:t>senté</a:t>
            </a:r>
            <a:r>
              <a:rPr lang="en-US" sz="2000" dirty="0">
                <a:solidFill>
                  <a:schemeClr val="accent5">
                    <a:lumMod val="50000"/>
                  </a:schemeClr>
                </a:solidFill>
              </a:rPr>
              <a:t> con </a:t>
            </a:r>
            <a:r>
              <a:rPr lang="en-US" sz="2000" dirty="0" err="1">
                <a:solidFill>
                  <a:schemeClr val="accent5">
                    <a:lumMod val="50000"/>
                  </a:schemeClr>
                </a:solidFill>
              </a:rPr>
              <a:t>unos</a:t>
            </a:r>
            <a:r>
              <a:rPr lang="en-US" sz="2000" dirty="0">
                <a:solidFill>
                  <a:schemeClr val="accent5">
                    <a:lumMod val="50000"/>
                  </a:schemeClr>
                </a:solidFill>
              </a:rPr>
              <a:t> amigos y ____________ al </a:t>
            </a:r>
            <a:r>
              <a:rPr lang="en-US" sz="2000" dirty="0" err="1">
                <a:solidFill>
                  <a:schemeClr val="accent5">
                    <a:lumMod val="50000"/>
                  </a:schemeClr>
                </a:solidFill>
              </a:rPr>
              <a:t>equipo</a:t>
            </a:r>
            <a:r>
              <a:rPr lang="en-US" sz="2000" dirty="0">
                <a:solidFill>
                  <a:schemeClr val="accent5">
                    <a:lumMod val="50000"/>
                  </a:schemeClr>
                </a:solidFill>
              </a:rPr>
              <a:t>. </a:t>
            </a:r>
            <a:r>
              <a:rPr lang="en-US" sz="2000" dirty="0" err="1">
                <a:solidFill>
                  <a:schemeClr val="accent5">
                    <a:lumMod val="50000"/>
                  </a:schemeClr>
                </a:solidFill>
              </a:rPr>
              <a:t>Normalmente</a:t>
            </a:r>
            <a:r>
              <a:rPr lang="en-US" sz="2000" dirty="0">
                <a:solidFill>
                  <a:schemeClr val="accent5">
                    <a:lumMod val="50000"/>
                  </a:schemeClr>
                </a:solidFill>
              </a:rPr>
              <a:t> </a:t>
            </a:r>
            <a:r>
              <a:rPr lang="en-US" sz="2000" dirty="0" err="1">
                <a:solidFill>
                  <a:schemeClr val="accent5">
                    <a:lumMod val="50000"/>
                  </a:schemeClr>
                </a:solidFill>
              </a:rPr>
              <a:t>nunca</a:t>
            </a:r>
            <a:r>
              <a:rPr lang="en-US" sz="2000" dirty="0">
                <a:solidFill>
                  <a:schemeClr val="accent5">
                    <a:lumMod val="50000"/>
                  </a:schemeClr>
                </a:solidFill>
              </a:rPr>
              <a:t> 3)___________ y </a:t>
            </a:r>
            <a:r>
              <a:rPr lang="en-US" sz="2000" dirty="0" err="1">
                <a:solidFill>
                  <a:schemeClr val="accent5">
                    <a:lumMod val="50000"/>
                  </a:schemeClr>
                </a:solidFill>
              </a:rPr>
              <a:t>somos</a:t>
            </a:r>
            <a:r>
              <a:rPr lang="en-US" sz="2000" dirty="0">
                <a:solidFill>
                  <a:schemeClr val="accent5">
                    <a:lumMod val="50000"/>
                  </a:schemeClr>
                </a:solidFill>
              </a:rPr>
              <a:t> los </a:t>
            </a:r>
            <a:r>
              <a:rPr lang="en-US" sz="2000" dirty="0" err="1">
                <a:solidFill>
                  <a:schemeClr val="accent5">
                    <a:lumMod val="50000"/>
                  </a:schemeClr>
                </a:solidFill>
              </a:rPr>
              <a:t>últimos</a:t>
            </a:r>
            <a:r>
              <a:rPr lang="en-US" sz="2000" dirty="0">
                <a:solidFill>
                  <a:schemeClr val="accent5">
                    <a:lumMod val="50000"/>
                  </a:schemeClr>
                </a:solidFill>
              </a:rPr>
              <a:t> </a:t>
            </a:r>
            <a:r>
              <a:rPr lang="en-US" sz="2000" dirty="0" err="1">
                <a:solidFill>
                  <a:schemeClr val="accent5">
                    <a:lumMod val="50000"/>
                  </a:schemeClr>
                </a:solidFill>
              </a:rPr>
              <a:t>en</a:t>
            </a:r>
            <a:r>
              <a:rPr lang="en-US" sz="2000" dirty="0">
                <a:solidFill>
                  <a:schemeClr val="accent5">
                    <a:lumMod val="50000"/>
                  </a:schemeClr>
                </a:solidFill>
              </a:rPr>
              <a:t> la </a:t>
            </a:r>
            <a:r>
              <a:rPr lang="en-US" sz="2000" dirty="0" err="1">
                <a:solidFill>
                  <a:schemeClr val="accent5">
                    <a:lumMod val="50000"/>
                  </a:schemeClr>
                </a:solidFill>
              </a:rPr>
              <a:t>liga</a:t>
            </a:r>
            <a:r>
              <a:rPr lang="en-US" sz="2000" dirty="0">
                <a:solidFill>
                  <a:schemeClr val="accent5">
                    <a:lumMod val="50000"/>
                  </a:schemeClr>
                </a:solidFill>
              </a:rPr>
              <a:t>*, </a:t>
            </a:r>
            <a:r>
              <a:rPr lang="en-US" sz="2000" dirty="0" err="1">
                <a:solidFill>
                  <a:schemeClr val="accent5">
                    <a:lumMod val="50000"/>
                  </a:schemeClr>
                </a:solidFill>
              </a:rPr>
              <a:t>pero</a:t>
            </a:r>
            <a:r>
              <a:rPr lang="en-US" sz="2000" dirty="0">
                <a:solidFill>
                  <a:schemeClr val="accent5">
                    <a:lumMod val="50000"/>
                  </a:schemeClr>
                </a:solidFill>
              </a:rPr>
              <a:t> el lunes 5)__________ </a:t>
            </a:r>
            <a:r>
              <a:rPr lang="en-US" sz="2000" dirty="0" err="1">
                <a:solidFill>
                  <a:schemeClr val="accent5">
                    <a:lumMod val="50000"/>
                  </a:schemeClr>
                </a:solidFill>
              </a:rPr>
              <a:t>marcar</a:t>
            </a:r>
            <a:r>
              <a:rPr lang="en-US" sz="2000" dirty="0">
                <a:solidFill>
                  <a:schemeClr val="accent5">
                    <a:lumMod val="50000"/>
                  </a:schemeClr>
                </a:solidFill>
              </a:rPr>
              <a:t>* </a:t>
            </a:r>
            <a:r>
              <a:rPr lang="en-US" sz="2000" dirty="0" err="1">
                <a:solidFill>
                  <a:schemeClr val="accent5">
                    <a:lumMod val="50000"/>
                  </a:schemeClr>
                </a:solidFill>
              </a:rPr>
              <a:t>diez</a:t>
            </a:r>
            <a:r>
              <a:rPr lang="en-US" sz="2000" dirty="0">
                <a:solidFill>
                  <a:schemeClr val="accent5">
                    <a:lumMod val="50000"/>
                  </a:schemeClr>
                </a:solidFill>
              </a:rPr>
              <a:t> </a:t>
            </a:r>
            <a:r>
              <a:rPr lang="en-US" sz="2000" dirty="0" err="1">
                <a:solidFill>
                  <a:schemeClr val="accent5">
                    <a:lumMod val="50000"/>
                  </a:schemeClr>
                </a:solidFill>
              </a:rPr>
              <a:t>goles</a:t>
            </a:r>
            <a:r>
              <a:rPr lang="en-US" sz="2000" dirty="0">
                <a:solidFill>
                  <a:schemeClr val="accent5">
                    <a:lumMod val="50000"/>
                  </a:schemeClr>
                </a:solidFill>
              </a:rPr>
              <a:t>! Ayer </a:t>
            </a:r>
            <a:r>
              <a:rPr lang="en-US" sz="2000" dirty="0" err="1">
                <a:solidFill>
                  <a:schemeClr val="accent5">
                    <a:lumMod val="50000"/>
                  </a:schemeClr>
                </a:solidFill>
              </a:rPr>
              <a:t>aceptamos</a:t>
            </a:r>
            <a:r>
              <a:rPr lang="en-US" sz="2000" dirty="0">
                <a:solidFill>
                  <a:schemeClr val="accent5">
                    <a:lumMod val="50000"/>
                  </a:schemeClr>
                </a:solidFill>
              </a:rPr>
              <a:t> un </a:t>
            </a:r>
            <a:r>
              <a:rPr lang="en-US" sz="2000" dirty="0" err="1">
                <a:solidFill>
                  <a:schemeClr val="accent5">
                    <a:lumMod val="50000"/>
                  </a:schemeClr>
                </a:solidFill>
              </a:rPr>
              <a:t>premio</a:t>
            </a:r>
            <a:r>
              <a:rPr lang="en-US" sz="2000" dirty="0">
                <a:solidFill>
                  <a:schemeClr val="accent5">
                    <a:lumMod val="50000"/>
                  </a:schemeClr>
                </a:solidFill>
              </a:rPr>
              <a:t> y lo 6)____________ a </a:t>
            </a:r>
            <a:r>
              <a:rPr lang="en-US" sz="2000" dirty="0" err="1">
                <a:solidFill>
                  <a:schemeClr val="accent5">
                    <a:lumMod val="50000"/>
                  </a:schemeClr>
                </a:solidFill>
              </a:rPr>
              <a:t>nuestro</a:t>
            </a:r>
            <a:r>
              <a:rPr lang="en-US" sz="2000" dirty="0">
                <a:solidFill>
                  <a:schemeClr val="accent5">
                    <a:lumMod val="50000"/>
                  </a:schemeClr>
                </a:solidFill>
              </a:rPr>
              <a:t> </a:t>
            </a:r>
            <a:r>
              <a:rPr lang="en-US" sz="2000" dirty="0" err="1">
                <a:solidFill>
                  <a:schemeClr val="accent5">
                    <a:lumMod val="50000"/>
                  </a:schemeClr>
                </a:solidFill>
              </a:rPr>
              <a:t>profesor</a:t>
            </a:r>
            <a:r>
              <a:rPr lang="en-US" sz="2000" dirty="0">
                <a:solidFill>
                  <a:schemeClr val="accent5">
                    <a:lumMod val="50000"/>
                  </a:schemeClr>
                </a:solidFill>
              </a:rPr>
              <a:t> </a:t>
            </a:r>
            <a:r>
              <a:rPr lang="en-US" sz="2000" dirty="0" err="1">
                <a:solidFill>
                  <a:schemeClr val="accent5">
                    <a:lumMod val="50000"/>
                  </a:schemeClr>
                </a:solidFill>
              </a:rPr>
              <a:t>porque</a:t>
            </a:r>
            <a:r>
              <a:rPr lang="en-US" sz="2000" dirty="0">
                <a:solidFill>
                  <a:schemeClr val="accent5">
                    <a:lumMod val="50000"/>
                  </a:schemeClr>
                </a:solidFill>
              </a:rPr>
              <a:t> </a:t>
            </a:r>
            <a:r>
              <a:rPr lang="en-US" sz="2000" dirty="0" err="1">
                <a:solidFill>
                  <a:schemeClr val="accent5">
                    <a:lumMod val="50000"/>
                  </a:schemeClr>
                </a:solidFill>
              </a:rPr>
              <a:t>él</a:t>
            </a:r>
            <a:r>
              <a:rPr lang="en-US" sz="2000" dirty="0">
                <a:solidFill>
                  <a:schemeClr val="accent5">
                    <a:lumMod val="50000"/>
                  </a:schemeClr>
                </a:solidFill>
              </a:rPr>
              <a:t> </a:t>
            </a:r>
            <a:r>
              <a:rPr lang="en-US" sz="2000" dirty="0" err="1">
                <a:solidFill>
                  <a:schemeClr val="accent5">
                    <a:lumMod val="50000"/>
                  </a:schemeClr>
                </a:solidFill>
              </a:rPr>
              <a:t>recomendó</a:t>
            </a:r>
            <a:r>
              <a:rPr lang="en-US" sz="2000" dirty="0">
                <a:solidFill>
                  <a:schemeClr val="accent5">
                    <a:lumMod val="50000"/>
                  </a:schemeClr>
                </a:solidFill>
              </a:rPr>
              <a:t> el </a:t>
            </a:r>
            <a:r>
              <a:rPr lang="en-US" sz="2000" dirty="0" err="1">
                <a:solidFill>
                  <a:schemeClr val="accent5">
                    <a:lumMod val="50000"/>
                  </a:schemeClr>
                </a:solidFill>
              </a:rPr>
              <a:t>evento</a:t>
            </a:r>
            <a:r>
              <a:rPr lang="en-US" sz="2000" dirty="0">
                <a:solidFill>
                  <a:schemeClr val="accent5">
                    <a:lumMod val="50000"/>
                  </a:schemeClr>
                </a:solidFill>
              </a:rPr>
              <a:t>. </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200" b="1">
                <a:solidFill>
                  <a:schemeClr val="bg1"/>
                </a:solidFill>
              </a:rPr>
              <a:t>iUn </a:t>
            </a:r>
            <a:r>
              <a:rPr lang="en-GB" sz="3200" b="1" dirty="0" err="1">
                <a:solidFill>
                  <a:schemeClr val="bg1"/>
                </a:solidFill>
              </a:rPr>
              <a:t>partido</a:t>
            </a:r>
            <a:r>
              <a:rPr lang="en-GB" sz="3200" b="1" dirty="0">
                <a:solidFill>
                  <a:schemeClr val="bg1"/>
                </a:solidFill>
              </a:rPr>
              <a:t> de </a:t>
            </a:r>
            <a:r>
              <a:rPr lang="en-GB" sz="3200" b="1">
                <a:solidFill>
                  <a:schemeClr val="bg1"/>
                </a:solidFill>
              </a:rPr>
              <a:t>24 horas!</a:t>
            </a:r>
            <a:endParaRPr lang="en-GB" sz="3200" b="1" dirty="0">
              <a:solidFill>
                <a:schemeClr val="bg1"/>
              </a:solidFill>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956192" y="258166"/>
            <a:ext cx="97195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extBox 6"/>
          <p:cNvSpPr txBox="1"/>
          <p:nvPr/>
        </p:nvSpPr>
        <p:spPr>
          <a:xfrm>
            <a:off x="95147" y="1111062"/>
            <a:ext cx="8035505" cy="707886"/>
          </a:xfrm>
          <a:prstGeom prst="rect">
            <a:avLst/>
          </a:prstGeom>
          <a:noFill/>
        </p:spPr>
        <p:txBody>
          <a:bodyPr wrap="square" rtlCol="0">
            <a:spAutoFit/>
          </a:bodyPr>
          <a:lstStyle/>
          <a:p>
            <a:pPr algn="l"/>
            <a:r>
              <a:rPr lang="en-GB" sz="2000" b="1">
                <a:solidFill>
                  <a:schemeClr val="accent5">
                    <a:lumMod val="50000"/>
                  </a:schemeClr>
                </a:solidFill>
              </a:rPr>
              <a:t>Lee y completa el texto. También elige la traducción correcta de cada verbo en inglés. Después </a:t>
            </a:r>
            <a:r>
              <a:rPr lang="en-GB" sz="2000" b="1" dirty="0" err="1">
                <a:solidFill>
                  <a:schemeClr val="accent5">
                    <a:lumMod val="50000"/>
                  </a:schemeClr>
                </a:solidFill>
              </a:rPr>
              <a:t>escucha</a:t>
            </a:r>
            <a:r>
              <a:rPr lang="en-GB" sz="2000" b="1" dirty="0">
                <a:solidFill>
                  <a:schemeClr val="accent5">
                    <a:lumMod val="50000"/>
                  </a:schemeClr>
                </a:solidFill>
              </a:rPr>
              <a:t> y </a:t>
            </a:r>
            <a:r>
              <a:rPr lang="en-GB" sz="2000" b="1" dirty="0" err="1">
                <a:solidFill>
                  <a:schemeClr val="accent5">
                    <a:lumMod val="50000"/>
                  </a:schemeClr>
                </a:solidFill>
              </a:rPr>
              <a:t>comprueba</a:t>
            </a:r>
            <a:r>
              <a:rPr lang="en-GB" sz="2000" b="1" dirty="0">
                <a:solidFill>
                  <a:schemeClr val="accent5">
                    <a:lumMod val="50000"/>
                  </a:schemeClr>
                </a:solidFill>
              </a:rPr>
              <a:t>.</a:t>
            </a:r>
          </a:p>
        </p:txBody>
      </p:sp>
      <p:graphicFrame>
        <p:nvGraphicFramePr>
          <p:cNvPr id="8" name="Tabla 5">
            <a:extLst>
              <a:ext uri="{FF2B5EF4-FFF2-40B4-BE49-F238E27FC236}">
                <a16:creationId xmlns:a16="http://schemas.microsoft.com/office/drawing/2014/main" id="{19330FC0-7151-E64D-9304-FA4E8BA9D0C5}"/>
              </a:ext>
            </a:extLst>
          </p:cNvPr>
          <p:cNvGraphicFramePr>
            <a:graphicFrameLocks noGrp="1"/>
          </p:cNvGraphicFramePr>
          <p:nvPr>
            <p:extLst>
              <p:ext uri="{D42A27DB-BD31-4B8C-83A1-F6EECF244321}">
                <p14:modId xmlns:p14="http://schemas.microsoft.com/office/powerpoint/2010/main" val="4293084207"/>
              </p:ext>
            </p:extLst>
          </p:nvPr>
        </p:nvGraphicFramePr>
        <p:xfrm>
          <a:off x="411963" y="5729078"/>
          <a:ext cx="11511865" cy="590555"/>
        </p:xfrm>
        <a:graphic>
          <a:graphicData uri="http://schemas.openxmlformats.org/drawingml/2006/table">
            <a:tbl>
              <a:tblPr firstRow="1" bandRow="1">
                <a:tableStyleId>{5DA37D80-6434-44D0-A028-1B22A696006F}</a:tableStyleId>
              </a:tblPr>
              <a:tblGrid>
                <a:gridCol w="2327835">
                  <a:extLst>
                    <a:ext uri="{9D8B030D-6E8A-4147-A177-3AD203B41FA5}">
                      <a16:colId xmlns:a16="http://schemas.microsoft.com/office/drawing/2014/main" val="681212731"/>
                    </a:ext>
                  </a:extLst>
                </a:gridCol>
                <a:gridCol w="1836806">
                  <a:extLst>
                    <a:ext uri="{9D8B030D-6E8A-4147-A177-3AD203B41FA5}">
                      <a16:colId xmlns:a16="http://schemas.microsoft.com/office/drawing/2014/main" val="162765630"/>
                    </a:ext>
                  </a:extLst>
                </a:gridCol>
                <a:gridCol w="1836806">
                  <a:extLst>
                    <a:ext uri="{9D8B030D-6E8A-4147-A177-3AD203B41FA5}">
                      <a16:colId xmlns:a16="http://schemas.microsoft.com/office/drawing/2014/main" val="2071197592"/>
                    </a:ext>
                  </a:extLst>
                </a:gridCol>
                <a:gridCol w="1836806">
                  <a:extLst>
                    <a:ext uri="{9D8B030D-6E8A-4147-A177-3AD203B41FA5}">
                      <a16:colId xmlns:a16="http://schemas.microsoft.com/office/drawing/2014/main" val="3451552588"/>
                    </a:ext>
                  </a:extLst>
                </a:gridCol>
                <a:gridCol w="1836806">
                  <a:extLst>
                    <a:ext uri="{9D8B030D-6E8A-4147-A177-3AD203B41FA5}">
                      <a16:colId xmlns:a16="http://schemas.microsoft.com/office/drawing/2014/main" val="2655145679"/>
                    </a:ext>
                  </a:extLst>
                </a:gridCol>
                <a:gridCol w="1836806">
                  <a:extLst>
                    <a:ext uri="{9D8B030D-6E8A-4147-A177-3AD203B41FA5}">
                      <a16:colId xmlns:a16="http://schemas.microsoft.com/office/drawing/2014/main" val="2811416834"/>
                    </a:ext>
                  </a:extLst>
                </a:gridCol>
              </a:tblGrid>
              <a:tr h="5905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203864"/>
                          </a:solidFill>
                        </a:rPr>
                        <a:t>organizamos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GB" sz="2000" b="1" dirty="0" err="1">
                          <a:solidFill>
                            <a:srgbClr val="203864"/>
                          </a:solidFill>
                        </a:rPr>
                        <a:t>jugamos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GB" sz="2000" b="1" dirty="0" err="1">
                          <a:solidFill>
                            <a:srgbClr val="203864"/>
                          </a:solidFill>
                        </a:rPr>
                        <a:t>ganamos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GB" sz="2000" b="1" dirty="0" err="1">
                          <a:solidFill>
                            <a:srgbClr val="203864"/>
                          </a:solidFill>
                        </a:rPr>
                        <a:t>dedicamos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GB" sz="2000" b="1">
                          <a:solidFill>
                            <a:srgbClr val="203864"/>
                          </a:solidFill>
                        </a:rPr>
                        <a:t>logramos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apoyamos</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2901448"/>
                  </a:ext>
                </a:extLst>
              </a:tr>
            </a:tbl>
          </a:graphicData>
        </a:graphic>
      </p:graphicFrame>
      <p:sp>
        <p:nvSpPr>
          <p:cNvPr id="9" name="CuadroTexto 1">
            <a:extLst>
              <a:ext uri="{FF2B5EF4-FFF2-40B4-BE49-F238E27FC236}">
                <a16:creationId xmlns:a16="http://schemas.microsoft.com/office/drawing/2014/main" id="{C3253F01-1919-294C-BC98-4C9E806CFE76}"/>
              </a:ext>
            </a:extLst>
          </p:cNvPr>
          <p:cNvSpPr txBox="1"/>
          <p:nvPr/>
        </p:nvSpPr>
        <p:spPr>
          <a:xfrm>
            <a:off x="2216653" y="1816061"/>
            <a:ext cx="1261884" cy="400110"/>
          </a:xfrm>
          <a:prstGeom prst="rect">
            <a:avLst/>
          </a:prstGeom>
          <a:noFill/>
        </p:spPr>
        <p:txBody>
          <a:bodyPr wrap="none" rtlCol="0">
            <a:spAutoFit/>
          </a:bodyPr>
          <a:lstStyle/>
          <a:p>
            <a:pPr algn="l"/>
            <a:r>
              <a:rPr lang="en-GB" sz="2000" b="1" dirty="0" err="1">
                <a:solidFill>
                  <a:schemeClr val="accent2"/>
                </a:solidFill>
              </a:rPr>
              <a:t>jugamos</a:t>
            </a:r>
            <a:endParaRPr lang="es-GB" sz="2000" b="1" dirty="0">
              <a:solidFill>
                <a:schemeClr val="accent2"/>
              </a:solidFill>
            </a:endParaRPr>
          </a:p>
        </p:txBody>
      </p:sp>
      <p:graphicFrame>
        <p:nvGraphicFramePr>
          <p:cNvPr id="12" name="Tabla 5">
            <a:extLst>
              <a:ext uri="{FF2B5EF4-FFF2-40B4-BE49-F238E27FC236}">
                <a16:creationId xmlns:a16="http://schemas.microsoft.com/office/drawing/2014/main" id="{19330FC0-7151-E64D-9304-FA4E8BA9D0C5}"/>
              </a:ext>
            </a:extLst>
          </p:cNvPr>
          <p:cNvGraphicFramePr>
            <a:graphicFrameLocks noGrp="1"/>
          </p:cNvGraphicFramePr>
          <p:nvPr>
            <p:extLst>
              <p:ext uri="{D42A27DB-BD31-4B8C-83A1-F6EECF244321}">
                <p14:modId xmlns:p14="http://schemas.microsoft.com/office/powerpoint/2010/main" val="3500946547"/>
              </p:ext>
            </p:extLst>
          </p:nvPr>
        </p:nvGraphicFramePr>
        <p:xfrm>
          <a:off x="7928518" y="1163991"/>
          <a:ext cx="4132854" cy="4236853"/>
        </p:xfrm>
        <a:graphic>
          <a:graphicData uri="http://schemas.openxmlformats.org/drawingml/2006/table">
            <a:tbl>
              <a:tblPr firstRow="1" bandRow="1">
                <a:tableStyleId>{5DA37D80-6434-44D0-A028-1B22A696006F}</a:tableStyleId>
              </a:tblPr>
              <a:tblGrid>
                <a:gridCol w="2118731">
                  <a:extLst>
                    <a:ext uri="{9D8B030D-6E8A-4147-A177-3AD203B41FA5}">
                      <a16:colId xmlns:a16="http://schemas.microsoft.com/office/drawing/2014/main" val="681212731"/>
                    </a:ext>
                  </a:extLst>
                </a:gridCol>
                <a:gridCol w="2014123">
                  <a:extLst>
                    <a:ext uri="{9D8B030D-6E8A-4147-A177-3AD203B41FA5}">
                      <a16:colId xmlns:a16="http://schemas.microsoft.com/office/drawing/2014/main" val="162765630"/>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A</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chemeClr val="accent4">
                        <a:lumMod val="20000"/>
                        <a:lumOff val="80000"/>
                      </a:schemeClr>
                    </a:solidFill>
                  </a:tcPr>
                </a:tc>
                <a:tc>
                  <a:txBody>
                    <a:bodyPr/>
                    <a:lstStyle/>
                    <a:p>
                      <a:pPr algn="ctr"/>
                      <a:r>
                        <a:rPr lang="en-GB" sz="2000" b="1">
                          <a:solidFill>
                            <a:srgbClr val="203864"/>
                          </a:solidFill>
                        </a:rPr>
                        <a:t>B</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2901448"/>
                  </a:ext>
                </a:extLst>
              </a:tr>
              <a:tr h="624853">
                <a:tc>
                  <a:txBody>
                    <a:bodyPr/>
                    <a:lstStyle/>
                    <a:p>
                      <a:pPr algn="ctr"/>
                      <a:r>
                        <a:rPr lang="en-GB" sz="2000" b="1">
                          <a:solidFill>
                            <a:srgbClr val="203864"/>
                          </a:solidFill>
                        </a:rPr>
                        <a:t>we played</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solidFill>
                      <a:schemeClr val="bg1"/>
                    </a:solidFill>
                  </a:tcPr>
                </a:tc>
                <a:tc>
                  <a:txBody>
                    <a:bodyPr/>
                    <a:lstStyle/>
                    <a:p>
                      <a:pPr algn="ctr"/>
                      <a:r>
                        <a:rPr lang="en-GB" sz="2000" b="1">
                          <a:solidFill>
                            <a:srgbClr val="203864"/>
                          </a:solidFill>
                        </a:rPr>
                        <a:t>we play</a:t>
                      </a:r>
                      <a:endParaRPr lang="es-GB" sz="2000" b="1" dirty="0">
                        <a:solidFill>
                          <a:srgbClr val="203864"/>
                        </a:solidFill>
                      </a:endParaRPr>
                    </a:p>
                  </a:txBody>
                  <a:tcPr anchor="ctr">
                    <a:lnT w="12700" cap="flat" cmpd="sng" algn="ctr">
                      <a:solidFill>
                        <a:srgbClr val="ED7D31"/>
                      </a:solidFill>
                      <a:prstDash val="solid"/>
                      <a:round/>
                      <a:headEnd type="none" w="med" len="med"/>
                      <a:tailEnd type="none" w="med" len="med"/>
                    </a:lnT>
                    <a:solidFill>
                      <a:schemeClr val="bg1"/>
                    </a:solidFill>
                  </a:tcPr>
                </a:tc>
                <a:extLst>
                  <a:ext uri="{0D108BD9-81ED-4DB2-BD59-A6C34878D82A}">
                    <a16:rowId xmlns:a16="http://schemas.microsoft.com/office/drawing/2014/main" val="3718788887"/>
                  </a:ext>
                </a:extLst>
              </a:tr>
              <a:tr h="640161">
                <a:tc>
                  <a:txBody>
                    <a:bodyPr/>
                    <a:lstStyle/>
                    <a:p>
                      <a:pPr algn="ctr"/>
                      <a:r>
                        <a:rPr lang="en-GB" sz="2000" b="1">
                          <a:solidFill>
                            <a:srgbClr val="203864"/>
                          </a:solidFill>
                        </a:rPr>
                        <a:t>we organised</a:t>
                      </a:r>
                      <a:endParaRPr lang="es-GB" sz="2000" b="1"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we organise</a:t>
                      </a:r>
                      <a:endParaRPr lang="es-GB" sz="2000" b="1" dirty="0">
                        <a:solidFill>
                          <a:srgbClr val="203864"/>
                        </a:solidFill>
                      </a:endParaRPr>
                    </a:p>
                  </a:txBody>
                  <a:tcPr anchor="ctr">
                    <a:solidFill>
                      <a:schemeClr val="bg1"/>
                    </a:solidFill>
                  </a:tcPr>
                </a:tc>
                <a:extLst>
                  <a:ext uri="{0D108BD9-81ED-4DB2-BD59-A6C34878D82A}">
                    <a16:rowId xmlns:a16="http://schemas.microsoft.com/office/drawing/2014/main" val="376145381"/>
                  </a:ext>
                </a:extLst>
              </a:tr>
              <a:tr h="624853">
                <a:tc>
                  <a:txBody>
                    <a:bodyPr/>
                    <a:lstStyle/>
                    <a:p>
                      <a:pPr algn="ctr"/>
                      <a:r>
                        <a:rPr lang="en-GB" sz="2000" b="1">
                          <a:solidFill>
                            <a:srgbClr val="203864"/>
                          </a:solidFill>
                        </a:rPr>
                        <a:t>we supported</a:t>
                      </a:r>
                      <a:endParaRPr lang="es-GB" sz="2000" b="1"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we supported</a:t>
                      </a:r>
                      <a:endParaRPr lang="es-GB" sz="2000" b="1" dirty="0">
                        <a:solidFill>
                          <a:srgbClr val="203864"/>
                        </a:solidFill>
                      </a:endParaRPr>
                    </a:p>
                  </a:txBody>
                  <a:tcPr anchor="ctr">
                    <a:solidFill>
                      <a:schemeClr val="bg1"/>
                    </a:solidFill>
                  </a:tcPr>
                </a:tc>
                <a:extLst>
                  <a:ext uri="{0D108BD9-81ED-4DB2-BD59-A6C34878D82A}">
                    <a16:rowId xmlns:a16="http://schemas.microsoft.com/office/drawing/2014/main" val="502469152"/>
                  </a:ext>
                </a:extLst>
              </a:tr>
              <a:tr h="624853">
                <a:tc>
                  <a:txBody>
                    <a:bodyPr/>
                    <a:lstStyle/>
                    <a:p>
                      <a:pPr algn="ctr"/>
                      <a:r>
                        <a:rPr lang="en-GB" sz="2000" b="1">
                          <a:solidFill>
                            <a:srgbClr val="203864"/>
                          </a:solidFill>
                        </a:rPr>
                        <a:t>we won</a:t>
                      </a:r>
                      <a:endParaRPr lang="es-GB" sz="2000" b="1"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we win</a:t>
                      </a:r>
                      <a:endParaRPr lang="es-GB" sz="2000" b="1" dirty="0">
                        <a:solidFill>
                          <a:srgbClr val="203864"/>
                        </a:solidFill>
                      </a:endParaRPr>
                    </a:p>
                  </a:txBody>
                  <a:tcPr anchor="ctr">
                    <a:solidFill>
                      <a:schemeClr val="bg1"/>
                    </a:solidFill>
                  </a:tcPr>
                </a:tc>
                <a:extLst>
                  <a:ext uri="{0D108BD9-81ED-4DB2-BD59-A6C34878D82A}">
                    <a16:rowId xmlns:a16="http://schemas.microsoft.com/office/drawing/2014/main" val="1080333044"/>
                  </a:ext>
                </a:extLst>
              </a:tr>
              <a:tr h="624853">
                <a:tc>
                  <a:txBody>
                    <a:bodyPr/>
                    <a:lstStyle/>
                    <a:p>
                      <a:pPr algn="ctr"/>
                      <a:r>
                        <a:rPr lang="en-GB" sz="2000" b="1">
                          <a:solidFill>
                            <a:srgbClr val="203864"/>
                          </a:solidFill>
                        </a:rPr>
                        <a:t>we manage to</a:t>
                      </a:r>
                      <a:endParaRPr lang="es-GB" sz="2000" b="1"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we managed to</a:t>
                      </a:r>
                      <a:endParaRPr lang="es-GB" sz="2000" b="1" dirty="0">
                        <a:solidFill>
                          <a:srgbClr val="203864"/>
                        </a:solidFill>
                      </a:endParaRPr>
                    </a:p>
                  </a:txBody>
                  <a:tcPr anchor="ctr">
                    <a:solidFill>
                      <a:schemeClr val="bg1"/>
                    </a:solidFill>
                  </a:tcPr>
                </a:tc>
                <a:extLst>
                  <a:ext uri="{0D108BD9-81ED-4DB2-BD59-A6C34878D82A}">
                    <a16:rowId xmlns:a16="http://schemas.microsoft.com/office/drawing/2014/main" val="433934930"/>
                  </a:ext>
                </a:extLst>
              </a:tr>
              <a:tr h="624853">
                <a:tc>
                  <a:txBody>
                    <a:bodyPr/>
                    <a:lstStyle/>
                    <a:p>
                      <a:pPr algn="ctr"/>
                      <a:r>
                        <a:rPr lang="en-GB" sz="2000" b="1">
                          <a:solidFill>
                            <a:srgbClr val="203864"/>
                          </a:solidFill>
                        </a:rPr>
                        <a:t>we dedicated</a:t>
                      </a:r>
                      <a:endParaRPr lang="es-GB" sz="2000" b="1"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203864"/>
                          </a:solidFill>
                        </a:rPr>
                        <a:t>we dedicate</a:t>
                      </a:r>
                      <a:endParaRPr lang="es-GB" sz="2000" b="1" dirty="0">
                        <a:solidFill>
                          <a:srgbClr val="203864"/>
                        </a:solidFill>
                      </a:endParaRPr>
                    </a:p>
                  </a:txBody>
                  <a:tcPr anchor="ctr">
                    <a:solidFill>
                      <a:schemeClr val="bg1"/>
                    </a:solidFill>
                  </a:tcPr>
                </a:tc>
                <a:extLst>
                  <a:ext uri="{0D108BD9-81ED-4DB2-BD59-A6C34878D82A}">
                    <a16:rowId xmlns:a16="http://schemas.microsoft.com/office/drawing/2014/main" val="319033400"/>
                  </a:ext>
                </a:extLst>
              </a:tr>
            </a:tbl>
          </a:graphicData>
        </a:graphic>
      </p:graphicFrame>
      <p:sp>
        <p:nvSpPr>
          <p:cNvPr id="18" name="Rectangle 17"/>
          <p:cNvSpPr/>
          <p:nvPr/>
        </p:nvSpPr>
        <p:spPr>
          <a:xfrm>
            <a:off x="10069551" y="1585516"/>
            <a:ext cx="1991819" cy="5841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54721" y="2193969"/>
            <a:ext cx="2114830" cy="65556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890E14-F454-0145-B4DF-65C291AF50DA}"/>
              </a:ext>
            </a:extLst>
          </p:cNvPr>
          <p:cNvSpPr/>
          <p:nvPr/>
        </p:nvSpPr>
        <p:spPr>
          <a:xfrm>
            <a:off x="7928515" y="2840438"/>
            <a:ext cx="2141036" cy="61751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AADE2FE-E57E-3540-AE70-468C3B50FB63}"/>
              </a:ext>
            </a:extLst>
          </p:cNvPr>
          <p:cNvSpPr/>
          <p:nvPr/>
        </p:nvSpPr>
        <p:spPr>
          <a:xfrm>
            <a:off x="10069552" y="3457954"/>
            <a:ext cx="1991818" cy="63593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E71B0BC-7A2F-544A-9D33-990000A67E7C}"/>
              </a:ext>
            </a:extLst>
          </p:cNvPr>
          <p:cNvSpPr/>
          <p:nvPr/>
        </p:nvSpPr>
        <p:spPr>
          <a:xfrm>
            <a:off x="10069553" y="4093891"/>
            <a:ext cx="1991816" cy="68856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A5655C2-8F62-B649-B42C-51F049D77556}"/>
              </a:ext>
            </a:extLst>
          </p:cNvPr>
          <p:cNvSpPr/>
          <p:nvPr/>
        </p:nvSpPr>
        <p:spPr>
          <a:xfrm>
            <a:off x="7954721" y="4782457"/>
            <a:ext cx="2114830" cy="5828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1">
            <a:extLst>
              <a:ext uri="{FF2B5EF4-FFF2-40B4-BE49-F238E27FC236}">
                <a16:creationId xmlns:a16="http://schemas.microsoft.com/office/drawing/2014/main" id="{9D9C8E2B-DC21-5545-B58C-BE4916B379AB}"/>
              </a:ext>
            </a:extLst>
          </p:cNvPr>
          <p:cNvSpPr txBox="1"/>
          <p:nvPr/>
        </p:nvSpPr>
        <p:spPr>
          <a:xfrm>
            <a:off x="4200297" y="2166829"/>
            <a:ext cx="1789272" cy="400110"/>
          </a:xfrm>
          <a:prstGeom prst="rect">
            <a:avLst/>
          </a:prstGeom>
          <a:noFill/>
        </p:spPr>
        <p:txBody>
          <a:bodyPr wrap="none" rtlCol="0">
            <a:spAutoFit/>
          </a:bodyPr>
          <a:lstStyle/>
          <a:p>
            <a:pPr algn="l"/>
            <a:r>
              <a:rPr lang="en-GB" sz="2000" b="1" dirty="0" err="1">
                <a:solidFill>
                  <a:schemeClr val="accent2"/>
                </a:solidFill>
              </a:rPr>
              <a:t>organizamos</a:t>
            </a:r>
            <a:endParaRPr lang="es-GB" sz="2000" b="1" dirty="0">
              <a:solidFill>
                <a:schemeClr val="accent2"/>
              </a:solidFill>
            </a:endParaRPr>
          </a:p>
        </p:txBody>
      </p:sp>
      <p:sp>
        <p:nvSpPr>
          <p:cNvPr id="26" name="CuadroTexto 1">
            <a:extLst>
              <a:ext uri="{FF2B5EF4-FFF2-40B4-BE49-F238E27FC236}">
                <a16:creationId xmlns:a16="http://schemas.microsoft.com/office/drawing/2014/main" id="{B6B54096-7255-6340-B37E-63D932FF6D8A}"/>
              </a:ext>
            </a:extLst>
          </p:cNvPr>
          <p:cNvSpPr txBox="1"/>
          <p:nvPr/>
        </p:nvSpPr>
        <p:spPr>
          <a:xfrm>
            <a:off x="4112899" y="3987408"/>
            <a:ext cx="1364476" cy="400110"/>
          </a:xfrm>
          <a:prstGeom prst="rect">
            <a:avLst/>
          </a:prstGeom>
          <a:noFill/>
        </p:spPr>
        <p:txBody>
          <a:bodyPr wrap="none" rtlCol="0">
            <a:spAutoFit/>
          </a:bodyPr>
          <a:lstStyle/>
          <a:p>
            <a:pPr algn="l"/>
            <a:r>
              <a:rPr lang="en-GB" sz="2000" b="1" dirty="0" err="1">
                <a:solidFill>
                  <a:schemeClr val="accent2"/>
                </a:solidFill>
              </a:rPr>
              <a:t>ganamos</a:t>
            </a:r>
            <a:endParaRPr lang="es-GB" sz="2000" b="1" dirty="0">
              <a:solidFill>
                <a:schemeClr val="accent2"/>
              </a:solidFill>
            </a:endParaRPr>
          </a:p>
        </p:txBody>
      </p:sp>
      <p:sp>
        <p:nvSpPr>
          <p:cNvPr id="27" name="CuadroTexto 1">
            <a:extLst>
              <a:ext uri="{FF2B5EF4-FFF2-40B4-BE49-F238E27FC236}">
                <a16:creationId xmlns:a16="http://schemas.microsoft.com/office/drawing/2014/main" id="{FA18B6DD-D86F-7B44-8E54-993A581BF7D8}"/>
              </a:ext>
            </a:extLst>
          </p:cNvPr>
          <p:cNvSpPr txBox="1"/>
          <p:nvPr/>
        </p:nvSpPr>
        <p:spPr>
          <a:xfrm>
            <a:off x="4941941" y="3689962"/>
            <a:ext cx="1523174" cy="400110"/>
          </a:xfrm>
          <a:prstGeom prst="rect">
            <a:avLst/>
          </a:prstGeom>
          <a:noFill/>
        </p:spPr>
        <p:txBody>
          <a:bodyPr wrap="none" rtlCol="0">
            <a:spAutoFit/>
          </a:bodyPr>
          <a:lstStyle/>
          <a:p>
            <a:pPr algn="l"/>
            <a:r>
              <a:rPr lang="en-GB" sz="2000" b="1">
                <a:solidFill>
                  <a:schemeClr val="accent2"/>
                </a:solidFill>
              </a:rPr>
              <a:t>apoyamos</a:t>
            </a:r>
            <a:endParaRPr lang="es-GB" sz="2000" b="1" dirty="0">
              <a:solidFill>
                <a:schemeClr val="accent2"/>
              </a:solidFill>
            </a:endParaRPr>
          </a:p>
        </p:txBody>
      </p:sp>
      <p:sp>
        <p:nvSpPr>
          <p:cNvPr id="28" name="CuadroTexto 1">
            <a:extLst>
              <a:ext uri="{FF2B5EF4-FFF2-40B4-BE49-F238E27FC236}">
                <a16:creationId xmlns:a16="http://schemas.microsoft.com/office/drawing/2014/main" id="{30600F6F-4855-F649-8433-19613370C70E}"/>
              </a:ext>
            </a:extLst>
          </p:cNvPr>
          <p:cNvSpPr txBox="1"/>
          <p:nvPr/>
        </p:nvSpPr>
        <p:spPr>
          <a:xfrm>
            <a:off x="4360957" y="4315642"/>
            <a:ext cx="1740027" cy="400110"/>
          </a:xfrm>
          <a:prstGeom prst="rect">
            <a:avLst/>
          </a:prstGeom>
          <a:noFill/>
        </p:spPr>
        <p:txBody>
          <a:bodyPr wrap="square" rtlCol="0">
            <a:spAutoFit/>
          </a:bodyPr>
          <a:lstStyle/>
          <a:p>
            <a:pPr algn="l"/>
            <a:r>
              <a:rPr lang="en-GB" sz="2000" b="1">
                <a:solidFill>
                  <a:schemeClr val="accent2"/>
                </a:solidFill>
              </a:rPr>
              <a:t>logramos</a:t>
            </a:r>
            <a:endParaRPr lang="es-GB" sz="2000" b="1" dirty="0">
              <a:solidFill>
                <a:schemeClr val="accent2"/>
              </a:solidFill>
            </a:endParaRPr>
          </a:p>
        </p:txBody>
      </p:sp>
      <p:sp>
        <p:nvSpPr>
          <p:cNvPr id="29" name="CuadroTexto 1">
            <a:extLst>
              <a:ext uri="{FF2B5EF4-FFF2-40B4-BE49-F238E27FC236}">
                <a16:creationId xmlns:a16="http://schemas.microsoft.com/office/drawing/2014/main" id="{4FF32089-1F69-8C4C-A30C-E8490AA9760F}"/>
              </a:ext>
            </a:extLst>
          </p:cNvPr>
          <p:cNvSpPr txBox="1"/>
          <p:nvPr/>
        </p:nvSpPr>
        <p:spPr>
          <a:xfrm>
            <a:off x="411963" y="4907565"/>
            <a:ext cx="1598515" cy="400110"/>
          </a:xfrm>
          <a:prstGeom prst="rect">
            <a:avLst/>
          </a:prstGeom>
          <a:noFill/>
        </p:spPr>
        <p:txBody>
          <a:bodyPr wrap="none" rtlCol="0">
            <a:spAutoFit/>
          </a:bodyPr>
          <a:lstStyle/>
          <a:p>
            <a:pPr algn="l"/>
            <a:r>
              <a:rPr lang="en-GB" sz="2000" b="1" dirty="0" err="1">
                <a:solidFill>
                  <a:schemeClr val="accent2"/>
                </a:solidFill>
              </a:rPr>
              <a:t>dedicamos</a:t>
            </a:r>
            <a:endParaRPr lang="es-GB" sz="2000" b="1" dirty="0">
              <a:solidFill>
                <a:schemeClr val="accent2"/>
              </a:solidFill>
            </a:endParaRPr>
          </a:p>
        </p:txBody>
      </p:sp>
      <p:sp>
        <p:nvSpPr>
          <p:cNvPr id="30" name="TextBox 29">
            <a:extLst>
              <a:ext uri="{FF2B5EF4-FFF2-40B4-BE49-F238E27FC236}">
                <a16:creationId xmlns:a16="http://schemas.microsoft.com/office/drawing/2014/main" id="{C9316FB5-6A77-0F46-8DBF-0D88955741F7}"/>
              </a:ext>
            </a:extLst>
          </p:cNvPr>
          <p:cNvSpPr txBox="1"/>
          <p:nvPr/>
        </p:nvSpPr>
        <p:spPr>
          <a:xfrm>
            <a:off x="6550988" y="272018"/>
            <a:ext cx="4405205" cy="707886"/>
          </a:xfrm>
          <a:prstGeom prst="rect">
            <a:avLst/>
          </a:prstGeom>
          <a:noFill/>
        </p:spPr>
        <p:txBody>
          <a:bodyPr wrap="square" rtlCol="0">
            <a:spAutoFit/>
          </a:bodyPr>
          <a:lstStyle/>
          <a:p>
            <a:pPr algn="l"/>
            <a:r>
              <a:rPr lang="en-US" sz="2000">
                <a:solidFill>
                  <a:schemeClr val="accent5">
                    <a:lumMod val="50000"/>
                  </a:schemeClr>
                </a:solidFill>
              </a:rPr>
              <a:t>*</a:t>
            </a:r>
            <a:r>
              <a:rPr lang="en-US" sz="2000" dirty="0">
                <a:solidFill>
                  <a:schemeClr val="accent5">
                    <a:lumMod val="50000"/>
                  </a:schemeClr>
                </a:solidFill>
              </a:rPr>
              <a:t>la </a:t>
            </a:r>
            <a:r>
              <a:rPr lang="en-US" sz="2000" dirty="0" err="1">
                <a:solidFill>
                  <a:schemeClr val="accent5">
                    <a:lumMod val="50000"/>
                  </a:schemeClr>
                </a:solidFill>
              </a:rPr>
              <a:t>liga</a:t>
            </a:r>
            <a:r>
              <a:rPr lang="en-US" sz="2000" dirty="0">
                <a:solidFill>
                  <a:schemeClr val="accent5">
                    <a:lumMod val="50000"/>
                  </a:schemeClr>
                </a:solidFill>
              </a:rPr>
              <a:t> </a:t>
            </a:r>
            <a:r>
              <a:rPr lang="en-US" sz="2000">
                <a:solidFill>
                  <a:schemeClr val="accent5">
                    <a:lumMod val="50000"/>
                  </a:schemeClr>
                </a:solidFill>
              </a:rPr>
              <a:t>= league</a:t>
            </a:r>
          </a:p>
          <a:p>
            <a:pPr algn="l"/>
            <a:r>
              <a:rPr lang="en-US" sz="2000">
                <a:solidFill>
                  <a:schemeClr val="accent5">
                    <a:lumMod val="50000"/>
                  </a:schemeClr>
                </a:solidFill>
              </a:rPr>
              <a:t>*marcar = to mark, to score</a:t>
            </a:r>
            <a:endParaRPr lang="en-US" sz="2000" dirty="0">
              <a:solidFill>
                <a:schemeClr val="accent5">
                  <a:lumMod val="50000"/>
                </a:schemeClr>
              </a:solidFill>
            </a:endParaRPr>
          </a:p>
        </p:txBody>
      </p:sp>
      <p:pic>
        <p:nvPicPr>
          <p:cNvPr id="3" name="sp9212_Slide 25_Version 2.wav" descr="sp9212_Slide 25_Version 2.wav">
            <a:hlinkClick r:id="" action="ppaction://media"/>
            <a:extLst>
              <a:ext uri="{FF2B5EF4-FFF2-40B4-BE49-F238E27FC236}">
                <a16:creationId xmlns:a16="http://schemas.microsoft.com/office/drawing/2014/main" id="{36474F62-62C4-4849-B425-17342CCCB49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2">
                <a:tint val="45000"/>
                <a:satMod val="400000"/>
              </a:schemeClr>
            </a:duotone>
          </a:blip>
          <a:stretch>
            <a:fillRect/>
          </a:stretch>
        </p:blipFill>
        <p:spPr>
          <a:xfrm>
            <a:off x="9984242" y="-25541"/>
            <a:ext cx="940322" cy="940322"/>
          </a:xfrm>
          <a:prstGeom prst="rect">
            <a:avLst/>
          </a:prstGeom>
        </p:spPr>
      </p:pic>
    </p:spTree>
    <p:extLst>
      <p:ext uri="{BB962C8B-B14F-4D97-AF65-F5344CB8AC3E}">
        <p14:creationId xmlns:p14="http://schemas.microsoft.com/office/powerpoint/2010/main" val="27534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9" grpId="0"/>
      <p:bldP spid="18" grpId="0" animBg="1"/>
      <p:bldP spid="19" grpId="0" animBg="1"/>
      <p:bldP spid="20" grpId="0" animBg="1"/>
      <p:bldP spid="21" grpId="0" animBg="1"/>
      <p:bldP spid="23" grpId="0" animBg="1"/>
      <p:bldP spid="24" grpId="0" animBg="1"/>
      <p:bldP spid="25" grpId="0"/>
      <p:bldP spid="26"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186913"/>
            <a:ext cx="10206301" cy="543424"/>
          </a:xfrm>
        </p:spPr>
        <p:txBody>
          <a:bodyPr>
            <a:normAutofit/>
          </a:bodyPr>
          <a:lstStyle/>
          <a:p>
            <a:r>
              <a:rPr lang="x-none" sz="2200" b="1">
                <a:solidFill>
                  <a:srgbClr val="002060"/>
                </a:solidFill>
              </a:rPr>
              <a:t>Un </a:t>
            </a:r>
            <a:r>
              <a:rPr lang="en-GB" sz="2200" b="1">
                <a:solidFill>
                  <a:srgbClr val="002060"/>
                </a:solidFill>
              </a:rPr>
              <a:t>gran desafío</a:t>
            </a:r>
            <a:endParaRPr lang="x-none" sz="2200" b="1" dirty="0">
              <a:solidFill>
                <a:srgbClr val="002060"/>
              </a:solidFill>
            </a:endParaRPr>
          </a:p>
        </p:txBody>
      </p:sp>
      <p:sp>
        <p:nvSpPr>
          <p:cNvPr id="8" name="CuadroTexto 7">
            <a:extLst>
              <a:ext uri="{FF2B5EF4-FFF2-40B4-BE49-F238E27FC236}">
                <a16:creationId xmlns:a16="http://schemas.microsoft.com/office/drawing/2014/main" id="{07594267-680C-BA47-8CB5-95C831922613}"/>
              </a:ext>
            </a:extLst>
          </p:cNvPr>
          <p:cNvSpPr txBox="1"/>
          <p:nvPr/>
        </p:nvSpPr>
        <p:spPr>
          <a:xfrm>
            <a:off x="169599" y="695916"/>
            <a:ext cx="9559017" cy="1164871"/>
          </a:xfrm>
          <a:prstGeom prst="rect">
            <a:avLst/>
          </a:prstGeom>
          <a:noFill/>
        </p:spPr>
        <p:txBody>
          <a:bodyPr wrap="square" rtlCol="0">
            <a:spAutoFit/>
          </a:bodyPr>
          <a:lstStyle/>
          <a:p>
            <a:pPr>
              <a:lnSpc>
                <a:spcPct val="120000"/>
              </a:lnSpc>
              <a:defRPr/>
            </a:pPr>
            <a:r>
              <a:rPr lang="es-ES" sz="2000">
                <a:solidFill>
                  <a:schemeClr val="accent5">
                    <a:lumMod val="50000"/>
                  </a:schemeClr>
                </a:solidFill>
              </a:rPr>
              <a:t>Ahora el </a:t>
            </a:r>
            <a:r>
              <a:rPr lang="es-ES" sz="2000" dirty="0">
                <a:solidFill>
                  <a:schemeClr val="accent5">
                    <a:lumMod val="50000"/>
                  </a:schemeClr>
                </a:solidFill>
              </a:rPr>
              <a:t>tío </a:t>
            </a:r>
            <a:r>
              <a:rPr lang="es-ES" sz="2000">
                <a:solidFill>
                  <a:schemeClr val="accent5">
                    <a:lumMod val="50000"/>
                  </a:schemeClr>
                </a:solidFill>
              </a:rPr>
              <a:t>de Lucía </a:t>
            </a:r>
            <a:r>
              <a:rPr lang="es-ES" sz="2000" dirty="0">
                <a:solidFill>
                  <a:schemeClr val="accent5">
                    <a:lumMod val="50000"/>
                  </a:schemeClr>
                </a:solidFill>
              </a:rPr>
              <a:t>está haciendo un viaje en bicicleta por Colombia para recaudar dinero para Médicos </a:t>
            </a:r>
            <a:r>
              <a:rPr lang="es-ES" sz="2000">
                <a:solidFill>
                  <a:schemeClr val="accent5">
                    <a:lumMod val="50000"/>
                  </a:schemeClr>
                </a:solidFill>
              </a:rPr>
              <a:t>Sin Fronteras. </a:t>
            </a:r>
            <a:r>
              <a:rPr lang="es-ES" sz="2000" dirty="0">
                <a:solidFill>
                  <a:schemeClr val="accent5">
                    <a:lumMod val="50000"/>
                  </a:schemeClr>
                </a:solidFill>
              </a:rPr>
              <a:t>Escribió este </a:t>
            </a:r>
            <a:r>
              <a:rPr lang="es-ES" sz="2000">
                <a:solidFill>
                  <a:schemeClr val="accent5">
                    <a:lumMod val="50000"/>
                  </a:schemeClr>
                </a:solidFill>
              </a:rPr>
              <a:t>mensaje para Lucía </a:t>
            </a:r>
            <a:r>
              <a:rPr lang="es-ES" sz="2000" dirty="0">
                <a:solidFill>
                  <a:schemeClr val="accent5">
                    <a:lumMod val="50000"/>
                  </a:schemeClr>
                </a:solidFill>
              </a:rPr>
              <a:t>y su familia. </a:t>
            </a:r>
            <a:r>
              <a:rPr lang="x-none" sz="2000">
                <a:solidFill>
                  <a:srgbClr val="002060"/>
                </a:solidFill>
              </a:rPr>
              <a:t>Escucha y escribe el orden correcto de las frases. </a:t>
            </a:r>
          </a:p>
        </p:txBody>
      </p:sp>
      <p:graphicFrame>
        <p:nvGraphicFramePr>
          <p:cNvPr id="2" name="Tabla 2">
            <a:extLst>
              <a:ext uri="{FF2B5EF4-FFF2-40B4-BE49-F238E27FC236}">
                <a16:creationId xmlns:a16="http://schemas.microsoft.com/office/drawing/2014/main" id="{6D0B6A77-1DA7-9D41-B187-7C2135B43C0C}"/>
              </a:ext>
            </a:extLst>
          </p:cNvPr>
          <p:cNvGraphicFramePr>
            <a:graphicFrameLocks noGrp="1"/>
          </p:cNvGraphicFramePr>
          <p:nvPr>
            <p:extLst>
              <p:ext uri="{D42A27DB-BD31-4B8C-83A1-F6EECF244321}">
                <p14:modId xmlns:p14="http://schemas.microsoft.com/office/powerpoint/2010/main" val="2989140737"/>
              </p:ext>
            </p:extLst>
          </p:nvPr>
        </p:nvGraphicFramePr>
        <p:xfrm>
          <a:off x="238321" y="1955351"/>
          <a:ext cx="1231142" cy="3506000"/>
        </p:xfrm>
        <a:graphic>
          <a:graphicData uri="http://schemas.openxmlformats.org/drawingml/2006/table">
            <a:tbl>
              <a:tblPr firstRow="1" bandRow="1">
                <a:tableStyleId>{5DA37D80-6434-44D0-A028-1B22A696006F}</a:tableStyleId>
              </a:tblPr>
              <a:tblGrid>
                <a:gridCol w="587675">
                  <a:extLst>
                    <a:ext uri="{9D8B030D-6E8A-4147-A177-3AD203B41FA5}">
                      <a16:colId xmlns:a16="http://schemas.microsoft.com/office/drawing/2014/main" val="2524297801"/>
                    </a:ext>
                  </a:extLst>
                </a:gridCol>
                <a:gridCol w="643467">
                  <a:extLst>
                    <a:ext uri="{9D8B030D-6E8A-4147-A177-3AD203B41FA5}">
                      <a16:colId xmlns:a16="http://schemas.microsoft.com/office/drawing/2014/main" val="462279301"/>
                    </a:ext>
                  </a:extLst>
                </a:gridCol>
              </a:tblGrid>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1</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870342616"/>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2</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576960863"/>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3</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291600148"/>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4</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7879504"/>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5</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44101"/>
                  </a:ext>
                </a:extLst>
              </a:tr>
            </a:tbl>
          </a:graphicData>
        </a:graphic>
      </p:graphicFrame>
      <p:sp>
        <p:nvSpPr>
          <p:cNvPr id="6" name="CuadroTexto 5">
            <a:extLst>
              <a:ext uri="{FF2B5EF4-FFF2-40B4-BE49-F238E27FC236}">
                <a16:creationId xmlns:a16="http://schemas.microsoft.com/office/drawing/2014/main" id="{326336F1-A8F9-024C-9A05-76D1F56E0666}"/>
              </a:ext>
            </a:extLst>
          </p:cNvPr>
          <p:cNvSpPr txBox="1"/>
          <p:nvPr/>
        </p:nvSpPr>
        <p:spPr>
          <a:xfrm>
            <a:off x="925855" y="2077430"/>
            <a:ext cx="3658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002060"/>
                </a:solidFill>
                <a:effectLst/>
                <a:uLnTx/>
                <a:uFillTx/>
                <a:latin typeface="Century Gothic"/>
                <a:ea typeface="+mn-ea"/>
                <a:cs typeface="+mn-cs"/>
              </a:rPr>
              <a:t>c</a:t>
            </a:r>
            <a:endParaRPr kumimoji="0" lang="x-none"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CuadroTexto 16">
            <a:extLst>
              <a:ext uri="{FF2B5EF4-FFF2-40B4-BE49-F238E27FC236}">
                <a16:creationId xmlns:a16="http://schemas.microsoft.com/office/drawing/2014/main" id="{A3B1E1C7-C711-A540-9216-6B7E1380E208}"/>
              </a:ext>
            </a:extLst>
          </p:cNvPr>
          <p:cNvSpPr txBox="1"/>
          <p:nvPr/>
        </p:nvSpPr>
        <p:spPr>
          <a:xfrm>
            <a:off x="917308" y="2789992"/>
            <a:ext cx="3706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2060"/>
                </a:solidFill>
                <a:effectLst/>
                <a:uLnTx/>
                <a:uFillTx/>
                <a:latin typeface="Century Gothic"/>
                <a:ea typeface="+mn-ea"/>
                <a:cs typeface="+mn-cs"/>
              </a:rPr>
              <a:t>a</a:t>
            </a:r>
            <a:endParaRPr kumimoji="0" lang="x-none"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CuadroTexto 17">
            <a:extLst>
              <a:ext uri="{FF2B5EF4-FFF2-40B4-BE49-F238E27FC236}">
                <a16:creationId xmlns:a16="http://schemas.microsoft.com/office/drawing/2014/main" id="{83E72198-55B4-5042-BFAC-49C04CDAB6E3}"/>
              </a:ext>
            </a:extLst>
          </p:cNvPr>
          <p:cNvSpPr txBox="1"/>
          <p:nvPr/>
        </p:nvSpPr>
        <p:spPr>
          <a:xfrm>
            <a:off x="922116" y="3459718"/>
            <a:ext cx="3706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002060"/>
                </a:solidFill>
                <a:effectLst/>
                <a:uLnTx/>
                <a:uFillTx/>
                <a:latin typeface="Century Gothic"/>
                <a:ea typeface="+mn-ea"/>
                <a:cs typeface="+mn-cs"/>
              </a:rPr>
              <a:t>d</a:t>
            </a:r>
            <a:endParaRPr kumimoji="0" lang="x-none"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CuadroTexto 18">
            <a:extLst>
              <a:ext uri="{FF2B5EF4-FFF2-40B4-BE49-F238E27FC236}">
                <a16:creationId xmlns:a16="http://schemas.microsoft.com/office/drawing/2014/main" id="{E000302C-B722-4B40-B271-E2261728BB53}"/>
              </a:ext>
            </a:extLst>
          </p:cNvPr>
          <p:cNvSpPr txBox="1"/>
          <p:nvPr/>
        </p:nvSpPr>
        <p:spPr>
          <a:xfrm>
            <a:off x="922116" y="4172280"/>
            <a:ext cx="3658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002060"/>
                </a:solidFill>
                <a:effectLst/>
                <a:uLnTx/>
                <a:uFillTx/>
                <a:latin typeface="Century Gothic"/>
                <a:ea typeface="+mn-ea"/>
                <a:cs typeface="+mn-cs"/>
              </a:rPr>
              <a:t>e</a:t>
            </a:r>
            <a:endParaRPr kumimoji="0" lang="x-none"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CuadroTexto 19">
            <a:extLst>
              <a:ext uri="{FF2B5EF4-FFF2-40B4-BE49-F238E27FC236}">
                <a16:creationId xmlns:a16="http://schemas.microsoft.com/office/drawing/2014/main" id="{9B78A27C-F6FC-A84B-B372-0E29E9A2FC24}"/>
              </a:ext>
            </a:extLst>
          </p:cNvPr>
          <p:cNvSpPr txBox="1"/>
          <p:nvPr/>
        </p:nvSpPr>
        <p:spPr>
          <a:xfrm>
            <a:off x="925855" y="4879679"/>
            <a:ext cx="3706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002060"/>
                </a:solidFill>
                <a:effectLst/>
                <a:uLnTx/>
                <a:uFillTx/>
                <a:latin typeface="Century Gothic"/>
                <a:ea typeface="+mn-ea"/>
                <a:cs typeface="+mn-cs"/>
              </a:rPr>
              <a:t>b</a:t>
            </a:r>
            <a:endParaRPr kumimoji="0" lang="x-none"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11" name="Table 10"/>
          <p:cNvGraphicFramePr>
            <a:graphicFrameLocks noGrp="1"/>
          </p:cNvGraphicFramePr>
          <p:nvPr>
            <p:extLst>
              <p:ext uri="{D42A27DB-BD31-4B8C-83A1-F6EECF244321}">
                <p14:modId xmlns:p14="http://schemas.microsoft.com/office/powerpoint/2010/main" val="3089581528"/>
              </p:ext>
            </p:extLst>
          </p:nvPr>
        </p:nvGraphicFramePr>
        <p:xfrm>
          <a:off x="1753948" y="1926591"/>
          <a:ext cx="7009997" cy="3477327"/>
        </p:xfrm>
        <a:graphic>
          <a:graphicData uri="http://schemas.openxmlformats.org/drawingml/2006/table">
            <a:tbl>
              <a:tblPr firstRow="1" bandRow="1">
                <a:tableStyleId>{5DA37D80-6434-44D0-A028-1B22A696006F}</a:tableStyleId>
              </a:tblPr>
              <a:tblGrid>
                <a:gridCol w="7009997">
                  <a:extLst>
                    <a:ext uri="{9D8B030D-6E8A-4147-A177-3AD203B41FA5}">
                      <a16:colId xmlns:a16="http://schemas.microsoft.com/office/drawing/2014/main" val="2040486032"/>
                    </a:ext>
                  </a:extLst>
                </a:gridCol>
              </a:tblGrid>
              <a:tr h="698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a)</a:t>
                      </a:r>
                      <a:r>
                        <a:rPr lang="en-GB" sz="2200" b="1" dirty="0">
                          <a:solidFill>
                            <a:srgbClr val="203864"/>
                          </a:solidFill>
                        </a:rPr>
                        <a:t> </a:t>
                      </a:r>
                      <a:r>
                        <a:rPr lang="en-GB" sz="2200" b="0" dirty="0">
                          <a:solidFill>
                            <a:srgbClr val="203864"/>
                          </a:solidFill>
                        </a:rPr>
                        <a:t>talks about their usual exercise routine.</a:t>
                      </a:r>
                      <a:endParaRPr lang="x-none" sz="2200" b="0" dirty="0">
                        <a:solidFill>
                          <a:srgbClr val="203864"/>
                        </a:solidFill>
                      </a:endParaRPr>
                    </a:p>
                  </a:txBody>
                  <a:tcPr anchor="ctr"/>
                </a:tc>
                <a:extLst>
                  <a:ext uri="{0D108BD9-81ED-4DB2-BD59-A6C34878D82A}">
                    <a16:rowId xmlns:a16="http://schemas.microsoft.com/office/drawing/2014/main" val="2921733130"/>
                  </a:ext>
                </a:extLst>
              </a:tr>
              <a:tr h="725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b) </a:t>
                      </a:r>
                      <a:r>
                        <a:rPr lang="es-ES" sz="2200" b="0" dirty="0" err="1">
                          <a:solidFill>
                            <a:srgbClr val="203864"/>
                          </a:solidFill>
                        </a:rPr>
                        <a:t>talks</a:t>
                      </a:r>
                      <a:r>
                        <a:rPr lang="es-ES" sz="2200" b="0" dirty="0">
                          <a:solidFill>
                            <a:srgbClr val="203864"/>
                          </a:solidFill>
                        </a:rPr>
                        <a:t> </a:t>
                      </a:r>
                      <a:r>
                        <a:rPr lang="es-ES" sz="2200" b="0" dirty="0" err="1">
                          <a:solidFill>
                            <a:srgbClr val="203864"/>
                          </a:solidFill>
                        </a:rPr>
                        <a:t>about</a:t>
                      </a:r>
                      <a:r>
                        <a:rPr lang="es-ES" sz="2200" b="0" dirty="0">
                          <a:solidFill>
                            <a:srgbClr val="203864"/>
                          </a:solidFill>
                        </a:rPr>
                        <a:t> </a:t>
                      </a:r>
                      <a:r>
                        <a:rPr lang="es-ES" sz="2200" b="0" dirty="0" err="1">
                          <a:solidFill>
                            <a:srgbClr val="203864"/>
                          </a:solidFill>
                        </a:rPr>
                        <a:t>what</a:t>
                      </a:r>
                      <a:r>
                        <a:rPr lang="es-ES" sz="2200" b="0" dirty="0">
                          <a:solidFill>
                            <a:srgbClr val="203864"/>
                          </a:solidFill>
                        </a:rPr>
                        <a:t> </a:t>
                      </a:r>
                      <a:r>
                        <a:rPr lang="es-ES" sz="2200" b="0" dirty="0" err="1">
                          <a:solidFill>
                            <a:srgbClr val="203864"/>
                          </a:solidFill>
                        </a:rPr>
                        <a:t>the</a:t>
                      </a:r>
                      <a:r>
                        <a:rPr lang="es-ES" sz="2200" b="0" dirty="0">
                          <a:solidFill>
                            <a:srgbClr val="203864"/>
                          </a:solidFill>
                        </a:rPr>
                        <a:t> </a:t>
                      </a:r>
                      <a:r>
                        <a:rPr lang="es-ES" sz="2200" b="0" dirty="0" err="1">
                          <a:solidFill>
                            <a:srgbClr val="203864"/>
                          </a:solidFill>
                        </a:rPr>
                        <a:t>group</a:t>
                      </a:r>
                      <a:r>
                        <a:rPr lang="es-ES" sz="2200" b="0" dirty="0">
                          <a:solidFill>
                            <a:srgbClr val="203864"/>
                          </a:solidFill>
                        </a:rPr>
                        <a:t> </a:t>
                      </a:r>
                      <a:r>
                        <a:rPr lang="es-ES" sz="2200" b="0" dirty="0" err="1">
                          <a:solidFill>
                            <a:srgbClr val="203864"/>
                          </a:solidFill>
                        </a:rPr>
                        <a:t>is</a:t>
                      </a:r>
                      <a:r>
                        <a:rPr lang="es-ES" sz="2200" b="0" dirty="0">
                          <a:solidFill>
                            <a:srgbClr val="203864"/>
                          </a:solidFill>
                        </a:rPr>
                        <a:t> </a:t>
                      </a:r>
                      <a:r>
                        <a:rPr lang="es-ES" sz="2200" b="0" dirty="0" err="1">
                          <a:solidFill>
                            <a:srgbClr val="203864"/>
                          </a:solidFill>
                        </a:rPr>
                        <a:t>doing</a:t>
                      </a:r>
                      <a:r>
                        <a:rPr lang="es-ES" sz="2200" b="0" dirty="0">
                          <a:solidFill>
                            <a:srgbClr val="203864"/>
                          </a:solidFill>
                        </a:rPr>
                        <a:t> </a:t>
                      </a:r>
                      <a:r>
                        <a:rPr lang="es-ES" sz="2200" b="0" dirty="0" err="1">
                          <a:solidFill>
                            <a:srgbClr val="203864"/>
                          </a:solidFill>
                        </a:rPr>
                        <a:t>now</a:t>
                      </a:r>
                      <a:r>
                        <a:rPr lang="es-ES" sz="2200" b="0" dirty="0">
                          <a:solidFill>
                            <a:srgbClr val="203864"/>
                          </a:solidFill>
                        </a:rPr>
                        <a:t>.</a:t>
                      </a:r>
                      <a:endParaRPr lang="x-none" sz="2200" b="0" dirty="0">
                        <a:solidFill>
                          <a:srgbClr val="203864"/>
                        </a:solidFill>
                      </a:endParaRPr>
                    </a:p>
                  </a:txBody>
                  <a:tcPr anchor="ctr"/>
                </a:tc>
                <a:extLst>
                  <a:ext uri="{0D108BD9-81ED-4DB2-BD59-A6C34878D82A}">
                    <a16:rowId xmlns:a16="http://schemas.microsoft.com/office/drawing/2014/main" val="836516442"/>
                  </a:ext>
                </a:extLst>
              </a:tr>
              <a:tr h="725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u="none" strike="noStrike" dirty="0">
                          <a:solidFill>
                            <a:srgbClr val="203864"/>
                          </a:solidFill>
                        </a:rPr>
                        <a:t>c)</a:t>
                      </a:r>
                      <a:r>
                        <a:rPr lang="x-none" sz="2200" b="1" u="none" strike="noStrike">
                          <a:solidFill>
                            <a:srgbClr val="203864"/>
                          </a:solidFill>
                        </a:rPr>
                        <a:t> </a:t>
                      </a:r>
                      <a:r>
                        <a:rPr lang="x-none" sz="2200" b="0" u="none" strike="noStrike">
                          <a:solidFill>
                            <a:srgbClr val="203864"/>
                          </a:solidFill>
                        </a:rPr>
                        <a:t>talks </a:t>
                      </a:r>
                      <a:r>
                        <a:rPr lang="es-ES" sz="2200" b="0" u="none" strike="noStrike" err="1">
                          <a:solidFill>
                            <a:srgbClr val="203864"/>
                          </a:solidFill>
                        </a:rPr>
                        <a:t>about</a:t>
                      </a:r>
                      <a:r>
                        <a:rPr lang="es-ES" sz="2200" b="0" u="none" strike="noStrike">
                          <a:solidFill>
                            <a:srgbClr val="203864"/>
                          </a:solidFill>
                        </a:rPr>
                        <a:t> a high place on the route</a:t>
                      </a:r>
                      <a:endParaRPr lang="x-none" sz="2200" b="0" u="none" strike="noStrike" dirty="0">
                        <a:solidFill>
                          <a:srgbClr val="203864"/>
                        </a:solidFill>
                      </a:endParaRPr>
                    </a:p>
                  </a:txBody>
                  <a:tcPr anchor="ctr"/>
                </a:tc>
                <a:extLst>
                  <a:ext uri="{0D108BD9-81ED-4DB2-BD59-A6C34878D82A}">
                    <a16:rowId xmlns:a16="http://schemas.microsoft.com/office/drawing/2014/main" val="210974019"/>
                  </a:ext>
                </a:extLst>
              </a:tr>
              <a:tr h="700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d) </a:t>
                      </a:r>
                      <a:r>
                        <a:rPr lang="es-ES" sz="2200" b="0" dirty="0" err="1">
                          <a:solidFill>
                            <a:srgbClr val="203864"/>
                          </a:solidFill>
                        </a:rPr>
                        <a:t>talks</a:t>
                      </a:r>
                      <a:r>
                        <a:rPr lang="es-ES" sz="2200" b="0" dirty="0">
                          <a:solidFill>
                            <a:srgbClr val="203864"/>
                          </a:solidFill>
                        </a:rPr>
                        <a:t> </a:t>
                      </a:r>
                      <a:r>
                        <a:rPr lang="es-ES" sz="2200" b="0" dirty="0" err="1">
                          <a:solidFill>
                            <a:srgbClr val="203864"/>
                          </a:solidFill>
                        </a:rPr>
                        <a:t>about</a:t>
                      </a:r>
                      <a:r>
                        <a:rPr lang="es-ES" sz="2200" b="0" dirty="0">
                          <a:solidFill>
                            <a:srgbClr val="203864"/>
                          </a:solidFill>
                        </a:rPr>
                        <a:t> a </a:t>
                      </a:r>
                      <a:r>
                        <a:rPr lang="es-ES" sz="2200" b="0" dirty="0" err="1">
                          <a:solidFill>
                            <a:srgbClr val="203864"/>
                          </a:solidFill>
                        </a:rPr>
                        <a:t>Colombian</a:t>
                      </a:r>
                      <a:r>
                        <a:rPr lang="es-ES" sz="2200" b="0" dirty="0">
                          <a:solidFill>
                            <a:srgbClr val="203864"/>
                          </a:solidFill>
                        </a:rPr>
                        <a:t> </a:t>
                      </a:r>
                      <a:r>
                        <a:rPr lang="es-ES" sz="2200" b="0" dirty="0" err="1">
                          <a:solidFill>
                            <a:srgbClr val="203864"/>
                          </a:solidFill>
                        </a:rPr>
                        <a:t>cycling</a:t>
                      </a:r>
                      <a:r>
                        <a:rPr lang="es-ES" sz="2200" b="0" dirty="0">
                          <a:solidFill>
                            <a:srgbClr val="203864"/>
                          </a:solidFill>
                        </a:rPr>
                        <a:t> </a:t>
                      </a:r>
                      <a:r>
                        <a:rPr lang="es-ES" sz="2200" b="0" dirty="0" err="1">
                          <a:solidFill>
                            <a:srgbClr val="203864"/>
                          </a:solidFill>
                        </a:rPr>
                        <a:t>custom</a:t>
                      </a:r>
                      <a:endParaRPr lang="x-none" sz="2200" b="0" dirty="0">
                        <a:solidFill>
                          <a:srgbClr val="203864"/>
                        </a:solidFill>
                      </a:endParaRPr>
                    </a:p>
                  </a:txBody>
                  <a:tcPr anchor="ctr"/>
                </a:tc>
                <a:extLst>
                  <a:ext uri="{0D108BD9-81ED-4DB2-BD59-A6C34878D82A}">
                    <a16:rowId xmlns:a16="http://schemas.microsoft.com/office/drawing/2014/main" val="1093102478"/>
                  </a:ext>
                </a:extLst>
              </a:tr>
              <a:tr h="627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e) </a:t>
                      </a:r>
                      <a:r>
                        <a:rPr lang="es-ES" sz="2200" b="0" dirty="0" err="1">
                          <a:solidFill>
                            <a:srgbClr val="203864"/>
                          </a:solidFill>
                        </a:rPr>
                        <a:t>talks</a:t>
                      </a:r>
                      <a:r>
                        <a:rPr lang="es-ES" sz="2200" b="0" dirty="0">
                          <a:solidFill>
                            <a:srgbClr val="203864"/>
                          </a:solidFill>
                        </a:rPr>
                        <a:t> </a:t>
                      </a:r>
                      <a:r>
                        <a:rPr lang="es-ES" sz="2200" b="0" dirty="0" err="1">
                          <a:solidFill>
                            <a:srgbClr val="203864"/>
                          </a:solidFill>
                        </a:rPr>
                        <a:t>about</a:t>
                      </a:r>
                      <a:r>
                        <a:rPr lang="es-ES" sz="2200" b="0" dirty="0">
                          <a:solidFill>
                            <a:srgbClr val="203864"/>
                          </a:solidFill>
                        </a:rPr>
                        <a:t> </a:t>
                      </a:r>
                      <a:r>
                        <a:rPr lang="es-ES" sz="2200" b="0">
                          <a:solidFill>
                            <a:srgbClr val="203864"/>
                          </a:solidFill>
                        </a:rPr>
                        <a:t>a dangerous </a:t>
                      </a:r>
                      <a:r>
                        <a:rPr lang="es-ES" sz="2200" b="0" dirty="0" err="1">
                          <a:solidFill>
                            <a:srgbClr val="203864"/>
                          </a:solidFill>
                        </a:rPr>
                        <a:t>part</a:t>
                      </a:r>
                      <a:r>
                        <a:rPr lang="es-ES" sz="2200" b="0" dirty="0">
                          <a:solidFill>
                            <a:srgbClr val="203864"/>
                          </a:solidFill>
                        </a:rPr>
                        <a:t> of </a:t>
                      </a:r>
                      <a:r>
                        <a:rPr lang="es-ES" sz="2200" b="0" dirty="0" err="1">
                          <a:solidFill>
                            <a:srgbClr val="203864"/>
                          </a:solidFill>
                        </a:rPr>
                        <a:t>the</a:t>
                      </a:r>
                      <a:r>
                        <a:rPr lang="es-ES" sz="2200" b="0" dirty="0">
                          <a:solidFill>
                            <a:srgbClr val="203864"/>
                          </a:solidFill>
                        </a:rPr>
                        <a:t> </a:t>
                      </a:r>
                      <a:r>
                        <a:rPr lang="es-ES" sz="2200" b="0" dirty="0" err="1">
                          <a:solidFill>
                            <a:srgbClr val="203864"/>
                          </a:solidFill>
                        </a:rPr>
                        <a:t>trip</a:t>
                      </a:r>
                      <a:r>
                        <a:rPr lang="es-ES" sz="2200" b="0" dirty="0">
                          <a:solidFill>
                            <a:srgbClr val="203864"/>
                          </a:solidFill>
                        </a:rPr>
                        <a:t>.</a:t>
                      </a:r>
                      <a:endParaRPr lang="x-none" sz="2200" b="0" dirty="0">
                        <a:solidFill>
                          <a:srgbClr val="203864"/>
                        </a:solidFill>
                      </a:endParaRPr>
                    </a:p>
                  </a:txBody>
                  <a:tcPr anchor="ctr"/>
                </a:tc>
                <a:extLst>
                  <a:ext uri="{0D108BD9-81ED-4DB2-BD59-A6C34878D82A}">
                    <a16:rowId xmlns:a16="http://schemas.microsoft.com/office/drawing/2014/main" val="2731305609"/>
                  </a:ext>
                </a:extLst>
              </a:tr>
            </a:tbl>
          </a:graphicData>
        </a:graphic>
      </p:graphicFrame>
      <p:pic>
        <p:nvPicPr>
          <p:cNvPr id="16" name="Picture 2" descr="Job Application for EMERGENCY DOCTOR to work in INTERNATIONAL HUMANITARIAN  MISSIONS at Médicos Sin Fronteras en México A.C [Proyectos internacionales]">
            <a:extLst>
              <a:ext uri="{FF2B5EF4-FFF2-40B4-BE49-F238E27FC236}">
                <a16:creationId xmlns:a16="http://schemas.microsoft.com/office/drawing/2014/main" id="{454005D1-8FAA-C94B-8424-0D5999F19B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15217" y="819930"/>
            <a:ext cx="2396783" cy="7009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ke vector png&#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52508" y="1793110"/>
            <a:ext cx="1775635" cy="15440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Colombia in South America (-mini map -rivers).sv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47300" y="3708351"/>
            <a:ext cx="1610825" cy="2363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29087" y="5671309"/>
            <a:ext cx="5199529" cy="400110"/>
          </a:xfrm>
          <a:prstGeom prst="rect">
            <a:avLst/>
          </a:prstGeom>
          <a:noFill/>
        </p:spPr>
        <p:txBody>
          <a:bodyPr wrap="square" rtlCol="0">
            <a:spAutoFit/>
          </a:bodyPr>
          <a:lstStyle/>
          <a:p>
            <a:pPr algn="l"/>
            <a:r>
              <a:rPr lang="en-GB" sz="2000">
                <a:solidFill>
                  <a:schemeClr val="accent5">
                    <a:lumMod val="50000"/>
                  </a:schemeClr>
                </a:solidFill>
              </a:rPr>
              <a:t>*</a:t>
            </a:r>
            <a:r>
              <a:rPr lang="en-GB" sz="2000" dirty="0" err="1">
                <a:solidFill>
                  <a:schemeClr val="accent5">
                    <a:lumMod val="50000"/>
                  </a:schemeClr>
                </a:solidFill>
              </a:rPr>
              <a:t>resultar</a:t>
            </a:r>
            <a:r>
              <a:rPr lang="en-GB" sz="2000" dirty="0">
                <a:solidFill>
                  <a:schemeClr val="accent5">
                    <a:lumMod val="50000"/>
                  </a:schemeClr>
                </a:solidFill>
              </a:rPr>
              <a:t> (ser) = to turn out (to be) </a:t>
            </a:r>
          </a:p>
        </p:txBody>
      </p:sp>
      <p:pic>
        <p:nvPicPr>
          <p:cNvPr id="21" name="sp9212_Slide 28_Version 2.wav" descr="sp9212_Slide 28_Version 2.wav">
            <a:hlinkClick r:id="" action="ppaction://media"/>
            <a:extLst>
              <a:ext uri="{FF2B5EF4-FFF2-40B4-BE49-F238E27FC236}">
                <a16:creationId xmlns:a16="http://schemas.microsoft.com/office/drawing/2014/main" id="{2C3E1084-CB7B-2C4D-B16A-4492ABB96968}"/>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8990404" y="-114867"/>
            <a:ext cx="1079471" cy="1079471"/>
          </a:xfrm>
          <a:prstGeom prst="rect">
            <a:avLst/>
          </a:prstGeom>
        </p:spPr>
      </p:pic>
    </p:spTree>
    <p:extLst>
      <p:ext uri="{BB962C8B-B14F-4D97-AF65-F5344CB8AC3E}">
        <p14:creationId xmlns:p14="http://schemas.microsoft.com/office/powerpoint/2010/main" val="61132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749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1"/>
                </p:tgtEl>
              </p:cMediaNode>
            </p:audio>
          </p:childTnLst>
        </p:cTn>
      </p:par>
    </p:tnLst>
    <p:bldLst>
      <p:bldP spid="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500" y="872888"/>
            <a:ext cx="9334500" cy="1080296"/>
          </a:xfrm>
          <a:prstGeom prst="rect">
            <a:avLst/>
          </a:prstGeom>
        </p:spPr>
        <p:txBody>
          <a:bodyPr wrap="square">
            <a:spAutoFit/>
          </a:bodyPr>
          <a:lstStyle/>
          <a:p>
            <a:pPr>
              <a:lnSpc>
                <a:spcPct val="107000"/>
              </a:lnSpc>
              <a:spcAft>
                <a:spcPts val="800"/>
              </a:spcAft>
            </a:pPr>
            <a:r>
              <a:rPr lang="es-ES" sz="2000" i="1">
                <a:solidFill>
                  <a:srgbClr val="002060"/>
                </a:solidFill>
                <a:latin typeface="+mj-lt"/>
                <a:ea typeface="Calibri" panose="020F0502020204030204" pitchFamily="34" charset="0"/>
                <a:cs typeface="Times New Roman" panose="02020603050405020304" pitchFamily="18" charset="0"/>
              </a:rPr>
              <a:t>“En Colombia, los ciclistas famosos tienen una costumbre especial: comen </a:t>
            </a:r>
            <a:r>
              <a:rPr lang="es-ES" sz="2000" b="1" i="1">
                <a:solidFill>
                  <a:srgbClr val="002060"/>
                </a:solidFill>
                <a:latin typeface="+mj-lt"/>
                <a:ea typeface="Calibri" panose="020F0502020204030204" pitchFamily="34" charset="0"/>
                <a:cs typeface="Times New Roman" panose="02020603050405020304" pitchFamily="18" charset="0"/>
              </a:rPr>
              <a:t>panela</a:t>
            </a:r>
            <a:r>
              <a:rPr lang="es-ES" sz="2000" i="1">
                <a:solidFill>
                  <a:srgbClr val="002060"/>
                </a:solidFill>
                <a:latin typeface="+mj-lt"/>
                <a:ea typeface="Calibri" panose="020F0502020204030204" pitchFamily="34" charset="0"/>
                <a:cs typeface="Times New Roman" panose="02020603050405020304" pitchFamily="18" charset="0"/>
              </a:rPr>
              <a:t>. No sé si ayuda, pero parece que siempre viajamos más rápido cuando la comemos.”</a:t>
            </a:r>
            <a:endParaRPr lang="en-GB" sz="1400" i="1">
              <a:solidFill>
                <a:srgbClr val="002060"/>
              </a:solidFill>
              <a:effectLst/>
              <a:latin typeface="+mj-lt"/>
              <a:ea typeface="Calibri" panose="020F0502020204030204" pitchFamily="34" charset="0"/>
              <a:cs typeface="Times New Roman" panose="02020603050405020304" pitchFamily="18" charset="0"/>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444500" y="11273"/>
            <a:ext cx="10515600" cy="1325563"/>
          </a:xfrm>
        </p:spPr>
        <p:txBody>
          <a:bodyPr>
            <a:normAutofit/>
          </a:bodyPr>
          <a:lstStyle/>
          <a:p>
            <a:r>
              <a:rPr lang="x-none" sz="2200" b="1">
                <a:solidFill>
                  <a:srgbClr val="002060"/>
                </a:solidFill>
              </a:rPr>
              <a:t>Un </a:t>
            </a:r>
            <a:r>
              <a:rPr lang="en-GB" sz="2200" b="1">
                <a:solidFill>
                  <a:srgbClr val="002060"/>
                </a:solidFill>
              </a:rPr>
              <a:t>gran desafío</a:t>
            </a:r>
            <a:endParaRPr lang="x-none" sz="2200" b="1" dirty="0">
              <a:solidFill>
                <a:srgbClr val="002060"/>
              </a:solidFill>
            </a:endParaRPr>
          </a:p>
        </p:txBody>
      </p:sp>
      <p:pic>
        <p:nvPicPr>
          <p:cNvPr id="2052" name="Picture 4" descr="Panela - Product - f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53421" y="1005975"/>
            <a:ext cx="1790701" cy="23849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4500" y="2002630"/>
            <a:ext cx="8331200" cy="461665"/>
          </a:xfrm>
          <a:prstGeom prst="rect">
            <a:avLst/>
          </a:prstGeom>
          <a:noFill/>
        </p:spPr>
        <p:txBody>
          <a:bodyPr wrap="square" rtlCol="0">
            <a:spAutoFit/>
          </a:bodyPr>
          <a:lstStyle/>
          <a:p>
            <a:pPr marL="342900" indent="-342900" algn="l">
              <a:buFont typeface="Arial" panose="020B0604020202020204" pitchFamily="34" charset="0"/>
              <a:buChar char="•"/>
            </a:pPr>
            <a:r>
              <a:rPr lang="en-GB" sz="2400">
                <a:solidFill>
                  <a:schemeClr val="accent5">
                    <a:lumMod val="50000"/>
                  </a:schemeClr>
                </a:solidFill>
              </a:rPr>
              <a:t>Panela is a form of raw, unprocessed sugar cane.</a:t>
            </a:r>
            <a:endParaRPr lang="en-GB" sz="2400" dirty="0">
              <a:solidFill>
                <a:schemeClr val="accent5">
                  <a:lumMod val="50000"/>
                </a:schemeClr>
              </a:solidFill>
            </a:endParaRPr>
          </a:p>
        </p:txBody>
      </p:sp>
      <p:sp>
        <p:nvSpPr>
          <p:cNvPr id="12" name="TextBox 11"/>
          <p:cNvSpPr txBox="1"/>
          <p:nvPr/>
        </p:nvSpPr>
        <p:spPr>
          <a:xfrm>
            <a:off x="444500" y="3800286"/>
            <a:ext cx="7632700" cy="1200329"/>
          </a:xfrm>
          <a:prstGeom prst="rect">
            <a:avLst/>
          </a:prstGeom>
          <a:noFill/>
        </p:spPr>
        <p:txBody>
          <a:bodyPr wrap="square" rtlCol="0">
            <a:spAutoFit/>
          </a:bodyPr>
          <a:lstStyle/>
          <a:p>
            <a:pPr marL="342900" indent="-342900" algn="l">
              <a:buFont typeface="Arial" panose="020B0604020202020204" pitchFamily="34" charset="0"/>
              <a:buChar char="•"/>
            </a:pPr>
            <a:r>
              <a:rPr lang="en-GB" sz="2400">
                <a:solidFill>
                  <a:schemeClr val="accent5">
                    <a:lumMod val="50000"/>
                  </a:schemeClr>
                </a:solidFill>
              </a:rPr>
              <a:t>It is produced by heating raw sugar cane over a low heat and waiting for the liquid to become solid.</a:t>
            </a:r>
            <a:endParaRPr lang="en-GB" sz="2400" dirty="0">
              <a:solidFill>
                <a:schemeClr val="accent5">
                  <a:lumMod val="50000"/>
                </a:schemeClr>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09242" y="258166"/>
            <a:ext cx="13189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cultura</a:t>
            </a:r>
            <a:endParaRPr lang="en-GB" sz="2000" b="1" dirty="0">
              <a:solidFill>
                <a:prstClr val="white"/>
              </a:solidFill>
              <a:latin typeface="Century Gothic" panose="020B0502020202020204" pitchFamily="34" charset="0"/>
            </a:endParaRPr>
          </a:p>
        </p:txBody>
      </p:sp>
      <p:sp>
        <p:nvSpPr>
          <p:cNvPr id="14" name="TextBox 13"/>
          <p:cNvSpPr txBox="1"/>
          <p:nvPr/>
        </p:nvSpPr>
        <p:spPr>
          <a:xfrm>
            <a:off x="444500" y="5145333"/>
            <a:ext cx="8331200" cy="830997"/>
          </a:xfrm>
          <a:prstGeom prst="rect">
            <a:avLst/>
          </a:prstGeom>
          <a:noFill/>
        </p:spPr>
        <p:txBody>
          <a:bodyPr wrap="square" rtlCol="0">
            <a:spAutoFit/>
          </a:bodyPr>
          <a:lstStyle/>
          <a:p>
            <a:pPr marL="342900" indent="-342900" algn="l">
              <a:buFont typeface="Arial" panose="020B0604020202020204" pitchFamily="34" charset="0"/>
              <a:buChar char="•"/>
            </a:pPr>
            <a:r>
              <a:rPr lang="en-GB" sz="2400">
                <a:solidFill>
                  <a:schemeClr val="accent5">
                    <a:lumMod val="50000"/>
                  </a:schemeClr>
                </a:solidFill>
              </a:rPr>
              <a:t>It has a caramel-like taste and is used in many foods and drinks as an alternative to processed sugar.</a:t>
            </a:r>
            <a:endParaRPr lang="en-GB" sz="2400" dirty="0">
              <a:solidFill>
                <a:schemeClr val="accent5">
                  <a:lumMod val="50000"/>
                </a:schemeClr>
              </a:solidFill>
            </a:endParaRPr>
          </a:p>
        </p:txBody>
      </p:sp>
      <p:sp>
        <p:nvSpPr>
          <p:cNvPr id="9" name="Rectangle 8"/>
          <p:cNvSpPr/>
          <p:nvPr/>
        </p:nvSpPr>
        <p:spPr>
          <a:xfrm>
            <a:off x="444500" y="2680940"/>
            <a:ext cx="8724900" cy="830997"/>
          </a:xfrm>
          <a:prstGeom prst="rect">
            <a:avLst/>
          </a:prstGeom>
        </p:spPr>
        <p:txBody>
          <a:bodyPr wrap="square">
            <a:spAutoFit/>
          </a:bodyPr>
          <a:lstStyle/>
          <a:p>
            <a:pPr marL="342900" indent="-342900">
              <a:buFont typeface="Arial" panose="020B0604020202020204" pitchFamily="34" charset="0"/>
              <a:buChar char="•"/>
            </a:pPr>
            <a:r>
              <a:rPr lang="en-GB" sz="2400">
                <a:solidFill>
                  <a:schemeClr val="accent5">
                    <a:lumMod val="50000"/>
                  </a:schemeClr>
                </a:solidFill>
              </a:rPr>
              <a:t>It has been used for centuries in the Spanish-speaking countries in South and Central America.</a:t>
            </a:r>
            <a:endParaRPr lang="en-GB" sz="2400" dirty="0">
              <a:solidFill>
                <a:schemeClr val="accent5">
                  <a:lumMod val="50000"/>
                </a:schemeClr>
              </a:solidFill>
            </a:endParaRPr>
          </a:p>
        </p:txBody>
      </p:sp>
      <p:pic>
        <p:nvPicPr>
          <p:cNvPr id="2056" name="Picture 8" descr="https://upload.wikimedia.org/wikipedia/commons/3/3d/Produccion_de_panela_cincele%C3%B1a_._jp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04221" y="3760988"/>
            <a:ext cx="1739901" cy="231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0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8" y="113740"/>
            <a:ext cx="10206301" cy="543424"/>
          </a:xfrm>
        </p:spPr>
        <p:txBody>
          <a:bodyPr>
            <a:normAutofit/>
          </a:bodyPr>
          <a:lstStyle/>
          <a:p>
            <a:r>
              <a:rPr lang="x-none" sz="2200" b="1">
                <a:solidFill>
                  <a:srgbClr val="002060"/>
                </a:solidFill>
              </a:rPr>
              <a:t>Un </a:t>
            </a:r>
            <a:r>
              <a:rPr lang="en-GB" sz="2200" b="1">
                <a:solidFill>
                  <a:srgbClr val="002060"/>
                </a:solidFill>
              </a:rPr>
              <a:t>gran desafío</a:t>
            </a:r>
            <a:endParaRPr lang="x-none" sz="2200" b="1" dirty="0">
              <a:solidFill>
                <a:srgbClr val="002060"/>
              </a:solidFill>
            </a:endParaRPr>
          </a:p>
        </p:txBody>
      </p:sp>
      <p:graphicFrame>
        <p:nvGraphicFramePr>
          <p:cNvPr id="3" name="Tabla 8">
            <a:extLst>
              <a:ext uri="{FF2B5EF4-FFF2-40B4-BE49-F238E27FC236}">
                <a16:creationId xmlns:a16="http://schemas.microsoft.com/office/drawing/2014/main" id="{4F21B6D2-6721-9645-9D8E-20E0A2C5A299}"/>
              </a:ext>
            </a:extLst>
          </p:cNvPr>
          <p:cNvGraphicFramePr>
            <a:graphicFrameLocks noGrp="1"/>
          </p:cNvGraphicFramePr>
          <p:nvPr>
            <p:extLst>
              <p:ext uri="{D42A27DB-BD31-4B8C-83A1-F6EECF244321}">
                <p14:modId xmlns:p14="http://schemas.microsoft.com/office/powerpoint/2010/main" val="936832245"/>
              </p:ext>
            </p:extLst>
          </p:nvPr>
        </p:nvGraphicFramePr>
        <p:xfrm>
          <a:off x="354488" y="934063"/>
          <a:ext cx="7291218" cy="3578663"/>
        </p:xfrm>
        <a:graphic>
          <a:graphicData uri="http://schemas.openxmlformats.org/drawingml/2006/table">
            <a:tbl>
              <a:tblPr firstRow="1" bandRow="1">
                <a:tableStyleId>{5DA37D80-6434-44D0-A028-1B22A696006F}</a:tableStyleId>
              </a:tblPr>
              <a:tblGrid>
                <a:gridCol w="512399">
                  <a:extLst>
                    <a:ext uri="{9D8B030D-6E8A-4147-A177-3AD203B41FA5}">
                      <a16:colId xmlns:a16="http://schemas.microsoft.com/office/drawing/2014/main" val="975241638"/>
                    </a:ext>
                  </a:extLst>
                </a:gridCol>
                <a:gridCol w="3473759">
                  <a:extLst>
                    <a:ext uri="{9D8B030D-6E8A-4147-A177-3AD203B41FA5}">
                      <a16:colId xmlns:a16="http://schemas.microsoft.com/office/drawing/2014/main" val="3556138561"/>
                    </a:ext>
                  </a:extLst>
                </a:gridCol>
                <a:gridCol w="3305060">
                  <a:extLst>
                    <a:ext uri="{9D8B030D-6E8A-4147-A177-3AD203B41FA5}">
                      <a16:colId xmlns:a16="http://schemas.microsoft.com/office/drawing/2014/main" val="734194205"/>
                    </a:ext>
                  </a:extLst>
                </a:gridCol>
              </a:tblGrid>
              <a:tr h="435091">
                <a:tc>
                  <a:txBody>
                    <a:bodyPr/>
                    <a:lstStyle/>
                    <a:p>
                      <a:pPr algn="ctr"/>
                      <a:endParaRPr lang="x-none" sz="2000" dirty="0">
                        <a:solidFill>
                          <a:srgbClr val="203864"/>
                        </a:solidFill>
                      </a:endParaRPr>
                    </a:p>
                  </a:txBody>
                  <a:tcPr/>
                </a:tc>
                <a:tc>
                  <a:txBody>
                    <a:bodyPr/>
                    <a:lstStyle/>
                    <a:p>
                      <a:pPr algn="ctr"/>
                      <a:r>
                        <a:rPr lang="x-none" sz="2000" dirty="0">
                          <a:solidFill>
                            <a:srgbClr val="002060"/>
                          </a:solidFill>
                        </a:rPr>
                        <a:t>A</a:t>
                      </a:r>
                    </a:p>
                  </a:txBody>
                  <a:tcPr anchor="ctr"/>
                </a:tc>
                <a:tc>
                  <a:txBody>
                    <a:bodyPr/>
                    <a:lstStyle/>
                    <a:p>
                      <a:pPr algn="ctr"/>
                      <a:r>
                        <a:rPr lang="x-none" sz="2000" dirty="0">
                          <a:solidFill>
                            <a:srgbClr val="002060"/>
                          </a:solidFill>
                        </a:rPr>
                        <a:t>B</a:t>
                      </a:r>
                    </a:p>
                  </a:txBody>
                  <a:tcPr anchor="ctr"/>
                </a:tc>
                <a:extLst>
                  <a:ext uri="{0D108BD9-81ED-4DB2-BD59-A6C34878D82A}">
                    <a16:rowId xmlns:a16="http://schemas.microsoft.com/office/drawing/2014/main" val="1867361872"/>
                  </a:ext>
                </a:extLst>
              </a:tr>
              <a:tr h="435091">
                <a:tc>
                  <a:txBody>
                    <a:bodyPr/>
                    <a:lstStyle/>
                    <a:p>
                      <a:pPr algn="ctr"/>
                      <a:endParaRPr lang="x-none" sz="2000" b="1" dirty="0">
                        <a:solidFill>
                          <a:srgbClr val="002060"/>
                        </a:solidFill>
                      </a:endParaRPr>
                    </a:p>
                  </a:txBody>
                  <a:tcPr/>
                </a:tc>
                <a:tc>
                  <a:txBody>
                    <a:bodyPr/>
                    <a:lstStyle/>
                    <a:p>
                      <a:r>
                        <a:rPr lang="x-none" sz="2000">
                          <a:solidFill>
                            <a:srgbClr val="002060"/>
                          </a:solidFill>
                        </a:rPr>
                        <a:t>we </a:t>
                      </a:r>
                      <a:r>
                        <a:rPr lang="es-ES" sz="2000">
                          <a:solidFill>
                            <a:srgbClr val="002060"/>
                          </a:solidFill>
                        </a:rPr>
                        <a:t>start</a:t>
                      </a:r>
                      <a:endParaRPr lang="x-none" sz="2000" dirty="0">
                        <a:solidFill>
                          <a:srgbClr val="002060"/>
                        </a:solidFill>
                      </a:endParaRPr>
                    </a:p>
                  </a:txBody>
                  <a:tcPr/>
                </a:tc>
                <a:tc>
                  <a:txBody>
                    <a:bodyPr/>
                    <a:lstStyle/>
                    <a:p>
                      <a:r>
                        <a:rPr lang="x-none" sz="2000">
                          <a:solidFill>
                            <a:srgbClr val="002060"/>
                          </a:solidFill>
                        </a:rPr>
                        <a:t>we </a:t>
                      </a:r>
                      <a:r>
                        <a:rPr lang="es-ES" sz="2000">
                          <a:solidFill>
                            <a:srgbClr val="002060"/>
                          </a:solidFill>
                        </a:rPr>
                        <a:t>started</a:t>
                      </a:r>
                      <a:endParaRPr lang="x-none" sz="2000" dirty="0">
                        <a:solidFill>
                          <a:srgbClr val="002060"/>
                        </a:solidFill>
                      </a:endParaRPr>
                    </a:p>
                  </a:txBody>
                  <a:tcPr/>
                </a:tc>
                <a:extLst>
                  <a:ext uri="{0D108BD9-81ED-4DB2-BD59-A6C34878D82A}">
                    <a16:rowId xmlns:a16="http://schemas.microsoft.com/office/drawing/2014/main" val="330908894"/>
                  </a:ext>
                </a:extLst>
              </a:tr>
              <a:tr h="59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rPr>
                        <a:t>we go cycling (‘ride’)</a:t>
                      </a:r>
                      <a:endParaRPr lang="x-none" sz="20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rPr>
                        <a:t>we went cycling (‘rode’)</a:t>
                      </a:r>
                      <a:endParaRPr lang="x-none" sz="2000">
                        <a:solidFill>
                          <a:srgbClr val="002060"/>
                        </a:solidFill>
                      </a:endParaRPr>
                    </a:p>
                  </a:txBody>
                  <a:tcPr/>
                </a:tc>
                <a:extLst>
                  <a:ext uri="{0D108BD9-81ED-4DB2-BD59-A6C34878D82A}">
                    <a16:rowId xmlns:a16="http://schemas.microsoft.com/office/drawing/2014/main" val="3010234309"/>
                  </a:ext>
                </a:extLst>
              </a:tr>
              <a:tr h="540849">
                <a:tc>
                  <a:txBody>
                    <a:bodyPr/>
                    <a:lstStyle/>
                    <a:p>
                      <a:pPr algn="ctr"/>
                      <a:endParaRPr lang="x-none"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rgbClr val="002060"/>
                          </a:solidFill>
                        </a:rPr>
                        <a:t>we </a:t>
                      </a:r>
                      <a:r>
                        <a:rPr lang="es-ES" sz="2000">
                          <a:solidFill>
                            <a:srgbClr val="002060"/>
                          </a:solidFill>
                        </a:rPr>
                        <a:t>travel faster</a:t>
                      </a:r>
                      <a:endParaRPr lang="x-none" sz="200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rPr>
                        <a:t>we travelled faster</a:t>
                      </a:r>
                      <a:endParaRPr lang="x-none" sz="2000" dirty="0">
                        <a:solidFill>
                          <a:srgbClr val="002060"/>
                        </a:solidFill>
                      </a:endParaRPr>
                    </a:p>
                  </a:txBody>
                  <a:tcPr/>
                </a:tc>
                <a:extLst>
                  <a:ext uri="{0D108BD9-81ED-4DB2-BD59-A6C34878D82A}">
                    <a16:rowId xmlns:a16="http://schemas.microsoft.com/office/drawing/2014/main" val="2333015880"/>
                  </a:ext>
                </a:extLst>
              </a:tr>
              <a:tr h="596410">
                <a:tc>
                  <a:txBody>
                    <a:bodyPr/>
                    <a:lstStyle/>
                    <a:p>
                      <a:pPr algn="ctr"/>
                      <a:endParaRPr lang="x-none"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we arrive at a </a:t>
                      </a:r>
                      <a:r>
                        <a:rPr lang="en-GB" sz="2000">
                          <a:solidFill>
                            <a:srgbClr val="002060"/>
                          </a:solidFill>
                        </a:rPr>
                        <a:t>part of </a:t>
                      </a:r>
                      <a:r>
                        <a:rPr lang="en-GB" sz="2000" dirty="0">
                          <a:solidFill>
                            <a:srgbClr val="002060"/>
                          </a:solidFill>
                        </a:rPr>
                        <a:t>the road</a:t>
                      </a:r>
                      <a:endParaRPr lang="x-none" sz="200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we arrived at a </a:t>
                      </a:r>
                      <a:r>
                        <a:rPr lang="en-GB" sz="2000">
                          <a:solidFill>
                            <a:srgbClr val="002060"/>
                          </a:solidFill>
                        </a:rPr>
                        <a:t>part of </a:t>
                      </a:r>
                      <a:r>
                        <a:rPr lang="en-GB" sz="2000" dirty="0">
                          <a:solidFill>
                            <a:srgbClr val="002060"/>
                          </a:solidFill>
                        </a:rPr>
                        <a:t>the road</a:t>
                      </a:r>
                      <a:endParaRPr lang="x-none" sz="2000">
                        <a:solidFill>
                          <a:srgbClr val="002060"/>
                        </a:solidFill>
                      </a:endParaRPr>
                    </a:p>
                  </a:txBody>
                  <a:tcPr/>
                </a:tc>
                <a:extLst>
                  <a:ext uri="{0D108BD9-81ED-4DB2-BD59-A6C34878D82A}">
                    <a16:rowId xmlns:a16="http://schemas.microsoft.com/office/drawing/2014/main" val="837481425"/>
                  </a:ext>
                </a:extLst>
              </a:tr>
              <a:tr h="435091">
                <a:tc>
                  <a:txBody>
                    <a:bodyPr/>
                    <a:lstStyle/>
                    <a:p>
                      <a:pPr algn="ctr"/>
                      <a:endParaRPr lang="x-none" sz="2000" b="1" dirty="0">
                        <a:solidFill>
                          <a:srgbClr val="002060"/>
                        </a:solidFill>
                      </a:endParaRPr>
                    </a:p>
                  </a:txBody>
                  <a:tcPr/>
                </a:tc>
                <a:tc>
                  <a:txBody>
                    <a:bodyPr/>
                    <a:lstStyle/>
                    <a:p>
                      <a:r>
                        <a:rPr lang="en-GB" sz="2000">
                          <a:solidFill>
                            <a:srgbClr val="002060"/>
                          </a:solidFill>
                        </a:rPr>
                        <a:t>we</a:t>
                      </a:r>
                      <a:r>
                        <a:rPr lang="en-GB" sz="2000" baseline="0">
                          <a:solidFill>
                            <a:srgbClr val="002060"/>
                          </a:solidFill>
                        </a:rPr>
                        <a:t>’re resting</a:t>
                      </a:r>
                      <a:endParaRPr lang="x-none" sz="2000" dirty="0">
                        <a:solidFill>
                          <a:srgbClr val="002060"/>
                        </a:solidFill>
                      </a:endParaRPr>
                    </a:p>
                  </a:txBody>
                  <a:tcPr/>
                </a:tc>
                <a:tc>
                  <a:txBody>
                    <a:bodyPr/>
                    <a:lstStyle/>
                    <a:p>
                      <a:r>
                        <a:rPr lang="en-GB" sz="2000">
                          <a:solidFill>
                            <a:srgbClr val="002060"/>
                          </a:solidFill>
                        </a:rPr>
                        <a:t>we rested</a:t>
                      </a:r>
                      <a:endParaRPr lang="x-none" sz="2000" dirty="0">
                        <a:solidFill>
                          <a:srgbClr val="002060"/>
                        </a:solidFill>
                      </a:endParaRPr>
                    </a:p>
                  </a:txBody>
                  <a:tcPr/>
                </a:tc>
                <a:extLst>
                  <a:ext uri="{0D108BD9-81ED-4DB2-BD59-A6C34878D82A}">
                    <a16:rowId xmlns:a16="http://schemas.microsoft.com/office/drawing/2014/main" val="1719949798"/>
                  </a:ext>
                </a:extLst>
              </a:tr>
              <a:tr h="435091">
                <a:tc>
                  <a:txBody>
                    <a:bodyPr/>
                    <a:lstStyle/>
                    <a:p>
                      <a:pPr algn="ctr"/>
                      <a:endParaRPr lang="x-none" sz="2000" b="1" dirty="0">
                        <a:solidFill>
                          <a:srgbClr val="002060"/>
                        </a:solidFill>
                      </a:endParaRPr>
                    </a:p>
                  </a:txBody>
                  <a:tcPr/>
                </a:tc>
                <a:tc>
                  <a:txBody>
                    <a:bodyPr/>
                    <a:lstStyle/>
                    <a:p>
                      <a:r>
                        <a:rPr lang="en-GB" sz="2000">
                          <a:solidFill>
                            <a:srgbClr val="002060"/>
                          </a:solidFill>
                        </a:rPr>
                        <a:t>we visit</a:t>
                      </a:r>
                      <a:endParaRPr lang="x-none" sz="2000" dirty="0">
                        <a:solidFill>
                          <a:srgbClr val="002060"/>
                        </a:solidFill>
                      </a:endParaRPr>
                    </a:p>
                  </a:txBody>
                  <a:tcPr/>
                </a:tc>
                <a:tc>
                  <a:txBody>
                    <a:bodyPr/>
                    <a:lstStyle/>
                    <a:p>
                      <a:r>
                        <a:rPr lang="en-GB" sz="2000">
                          <a:solidFill>
                            <a:srgbClr val="002060"/>
                          </a:solidFill>
                        </a:rPr>
                        <a:t>we</a:t>
                      </a:r>
                      <a:r>
                        <a:rPr lang="en-GB" sz="2000" baseline="0">
                          <a:solidFill>
                            <a:srgbClr val="002060"/>
                          </a:solidFill>
                        </a:rPr>
                        <a:t> visited</a:t>
                      </a:r>
                      <a:endParaRPr lang="x-none" sz="2000" dirty="0">
                        <a:solidFill>
                          <a:srgbClr val="002060"/>
                        </a:solidFill>
                      </a:endParaRPr>
                    </a:p>
                  </a:txBody>
                  <a:tcPr/>
                </a:tc>
                <a:extLst>
                  <a:ext uri="{0D108BD9-81ED-4DB2-BD59-A6C34878D82A}">
                    <a16:rowId xmlns:a16="http://schemas.microsoft.com/office/drawing/2014/main" val="2607471261"/>
                  </a:ext>
                </a:extLst>
              </a:tr>
            </a:tbl>
          </a:graphicData>
        </a:graphic>
      </p:graphicFrame>
      <p:sp>
        <p:nvSpPr>
          <p:cNvPr id="26" name="Título 6">
            <a:extLst>
              <a:ext uri="{FF2B5EF4-FFF2-40B4-BE49-F238E27FC236}">
                <a16:creationId xmlns:a16="http://schemas.microsoft.com/office/drawing/2014/main" id="{AD41C237-54AC-BA42-BC3D-A4DB4828D54C}"/>
              </a:ext>
            </a:extLst>
          </p:cNvPr>
          <p:cNvSpPr txBox="1">
            <a:spLocks/>
          </p:cNvSpPr>
          <p:nvPr/>
        </p:nvSpPr>
        <p:spPr>
          <a:xfrm>
            <a:off x="169598" y="458625"/>
            <a:ext cx="10206301" cy="54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2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cada parte </a:t>
            </a:r>
            <a:r>
              <a:rPr kumimoji="0" lang="x-none" sz="22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otra </a:t>
            </a:r>
            <a:r>
              <a:rPr kumimoji="0" lang="x-none"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vez: ¿cuál es la traducción </a:t>
            </a:r>
            <a:r>
              <a:rPr kumimoji="0" lang="x-none" sz="22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correcta?</a:t>
            </a:r>
            <a:endParaRPr kumimoji="0" lang="x-none"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5194" y="1442579"/>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2" name="Rounded Rectangle 1"/>
          <p:cNvSpPr/>
          <p:nvPr/>
        </p:nvSpPr>
        <p:spPr>
          <a:xfrm>
            <a:off x="354488" y="4751653"/>
            <a:ext cx="5726742" cy="13925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Palabras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importantes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p>
          <a:p>
            <a:pPr marL="342900" indent="-342900">
              <a:buFont typeface="Arial" panose="020B0604020202020204" pitchFamily="34" charset="0"/>
              <a:buChar char="•"/>
              <a:defRPr/>
            </a:pPr>
            <a:r>
              <a:rPr lang="en-GB" sz="2000">
                <a:solidFill>
                  <a:srgbClr val="002060"/>
                </a:solidFill>
              </a:rPr>
              <a:t>normalmente</a:t>
            </a:r>
          </a:p>
          <a:p>
            <a:pPr marL="342900" lvl="0" indent="-342900">
              <a:buFont typeface="Arial" panose="020B0604020202020204" pitchFamily="34" charset="0"/>
              <a:buChar char="•"/>
              <a:defRPr/>
            </a:pPr>
            <a:r>
              <a:rPr lang="en-GB" sz="2000">
                <a:solidFill>
                  <a:srgbClr val="002060"/>
                </a:solidFill>
              </a:rPr>
              <a:t>ayer</a:t>
            </a:r>
          </a:p>
          <a:p>
            <a:pPr marL="342900" lvl="0" indent="-342900">
              <a:buFont typeface="Arial" panose="020B0604020202020204" pitchFamily="34" charset="0"/>
              <a:buChar char="•"/>
              <a:defRPr/>
            </a:pPr>
            <a:r>
              <a:rPr lang="en-GB" sz="2000">
                <a:solidFill>
                  <a:srgbClr val="002060"/>
                </a:solidFill>
              </a:rPr>
              <a:t>ahora</a:t>
            </a:r>
            <a:endParaRPr lang="en-GB" sz="2000">
              <a:solidFill>
                <a:srgbClr val="002060"/>
              </a:solidFill>
              <a:latin typeface="Century Gothic"/>
            </a:endParaRP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6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3039" y="185533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A15D8EFF-4E53-A443-97DD-0F59B1859A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7808" y="2476494"/>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6F20B62-4BCC-6646-B6F2-B06608595F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2516" y="3256694"/>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F2076D21-B58C-CA46-A77F-1F0CEB690A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77815" y="369319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D28D5BE2-4C50-604F-9124-F659F0C07D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1253" y="4129424"/>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Action Button: Custom 22">
            <a:hlinkClick r:id="" action="ppaction://noaction" highlightClick="1">
              <a:snd r:embed="rId4" name="sp9212_Slide 28_1.wav"/>
            </a:hlinkClick>
            <a:extLst>
              <a:ext uri="{FF2B5EF4-FFF2-40B4-BE49-F238E27FC236}">
                <a16:creationId xmlns:a16="http://schemas.microsoft.com/office/drawing/2014/main" id="{9D709B2D-CE1C-5441-ABA9-D61F8D99DEBA}"/>
              </a:ext>
            </a:extLst>
          </p:cNvPr>
          <p:cNvSpPr/>
          <p:nvPr/>
        </p:nvSpPr>
        <p:spPr>
          <a:xfrm>
            <a:off x="425393" y="139259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22">
            <a:hlinkClick r:id="" action="ppaction://noaction" highlightClick="1">
              <a:snd r:embed="rId5" name="sp9212_Slide 28_2.wav"/>
            </a:hlinkClick>
            <a:extLst>
              <a:ext uri="{FF2B5EF4-FFF2-40B4-BE49-F238E27FC236}">
                <a16:creationId xmlns:a16="http://schemas.microsoft.com/office/drawing/2014/main" id="{9D709B2D-CE1C-5441-ABA9-D61F8D99DEBA}"/>
              </a:ext>
            </a:extLst>
          </p:cNvPr>
          <p:cNvSpPr/>
          <p:nvPr/>
        </p:nvSpPr>
        <p:spPr>
          <a:xfrm>
            <a:off x="425393" y="189110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22">
            <a:hlinkClick r:id="" action="ppaction://noaction" highlightClick="1">
              <a:snd r:embed="rId6" name="sp9212_Slide 28_3.wav"/>
            </a:hlinkClick>
            <a:extLst>
              <a:ext uri="{FF2B5EF4-FFF2-40B4-BE49-F238E27FC236}">
                <a16:creationId xmlns:a16="http://schemas.microsoft.com/office/drawing/2014/main" id="{9D709B2D-CE1C-5441-ABA9-D61F8D99DEBA}"/>
              </a:ext>
            </a:extLst>
          </p:cNvPr>
          <p:cNvSpPr/>
          <p:nvPr/>
        </p:nvSpPr>
        <p:spPr>
          <a:xfrm>
            <a:off x="425393" y="247649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22">
            <a:hlinkClick r:id="" action="ppaction://noaction" highlightClick="1">
              <a:snd r:embed="rId7" name="sp9212_Slide 28_4.wav"/>
            </a:hlinkClick>
            <a:extLst>
              <a:ext uri="{FF2B5EF4-FFF2-40B4-BE49-F238E27FC236}">
                <a16:creationId xmlns:a16="http://schemas.microsoft.com/office/drawing/2014/main" id="{9D709B2D-CE1C-5441-ABA9-D61F8D99DEBA}"/>
              </a:ext>
            </a:extLst>
          </p:cNvPr>
          <p:cNvSpPr/>
          <p:nvPr/>
        </p:nvSpPr>
        <p:spPr>
          <a:xfrm>
            <a:off x="425393" y="300674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22">
            <a:hlinkClick r:id="" action="ppaction://noaction" highlightClick="1">
              <a:snd r:embed="rId8" name="sp9212_Slide 28_5.wav"/>
            </a:hlinkClick>
            <a:extLst>
              <a:ext uri="{FF2B5EF4-FFF2-40B4-BE49-F238E27FC236}">
                <a16:creationId xmlns:a16="http://schemas.microsoft.com/office/drawing/2014/main" id="{9D709B2D-CE1C-5441-ABA9-D61F8D99DEBA}"/>
              </a:ext>
            </a:extLst>
          </p:cNvPr>
          <p:cNvSpPr/>
          <p:nvPr/>
        </p:nvSpPr>
        <p:spPr>
          <a:xfrm>
            <a:off x="427730" y="366775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22">
            <a:hlinkClick r:id="" action="ppaction://noaction" highlightClick="1">
              <a:snd r:embed="rId9" name="sp9212_Slide 28_6.wav"/>
            </a:hlinkClick>
            <a:extLst>
              <a:ext uri="{FF2B5EF4-FFF2-40B4-BE49-F238E27FC236}">
                <a16:creationId xmlns:a16="http://schemas.microsoft.com/office/drawing/2014/main" id="{9D709B2D-CE1C-5441-ABA9-D61F8D99DEBA}"/>
              </a:ext>
            </a:extLst>
          </p:cNvPr>
          <p:cNvSpPr/>
          <p:nvPr/>
        </p:nvSpPr>
        <p:spPr>
          <a:xfrm>
            <a:off x="425393" y="412942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2963508" y="5106802"/>
            <a:ext cx="2939391" cy="1015663"/>
          </a:xfrm>
          <a:prstGeom prst="rect">
            <a:avLst/>
          </a:prstGeom>
        </p:spPr>
        <p:txBody>
          <a:bodyPr wrap="square">
            <a:spAutoFit/>
          </a:bodyPr>
          <a:lstStyle/>
          <a:p>
            <a:pPr marL="342900" lvl="0" indent="-342900">
              <a:buFont typeface="Arial" panose="020B0604020202020204" pitchFamily="34" charset="0"/>
              <a:buChar char="•"/>
              <a:defRPr/>
            </a:pPr>
            <a:r>
              <a:rPr lang="en-GB" sz="2000">
                <a:solidFill>
                  <a:srgbClr val="002060"/>
                </a:solidFill>
              </a:rPr>
              <a:t>cada sábado</a:t>
            </a:r>
          </a:p>
          <a:p>
            <a:pPr marL="342900" lvl="0" indent="-342900">
              <a:buFont typeface="Arial" panose="020B0604020202020204" pitchFamily="34" charset="0"/>
              <a:buChar char="•"/>
              <a:defRPr/>
            </a:pPr>
            <a:r>
              <a:rPr lang="en-GB" sz="2000">
                <a:solidFill>
                  <a:srgbClr val="002060"/>
                </a:solidFill>
              </a:rPr>
              <a:t>estos días</a:t>
            </a:r>
          </a:p>
          <a:p>
            <a:pPr marL="342900" indent="-342900">
              <a:buFont typeface="Arial" panose="020B0604020202020204" pitchFamily="34" charset="0"/>
              <a:buChar char="•"/>
              <a:defRPr/>
            </a:pPr>
            <a:r>
              <a:rPr lang="en-GB" sz="2000">
                <a:solidFill>
                  <a:srgbClr val="002060"/>
                </a:solidFill>
              </a:rPr>
              <a:t>la semana pasada</a:t>
            </a:r>
          </a:p>
        </p:txBody>
      </p:sp>
      <p:sp>
        <p:nvSpPr>
          <p:cNvPr id="5" name="TextBox 4"/>
          <p:cNvSpPr txBox="1"/>
          <p:nvPr/>
        </p:nvSpPr>
        <p:spPr>
          <a:xfrm>
            <a:off x="8062370" y="5447920"/>
            <a:ext cx="3613532" cy="400110"/>
          </a:xfrm>
          <a:prstGeom prst="rect">
            <a:avLst/>
          </a:prstGeom>
          <a:noFill/>
        </p:spPr>
        <p:txBody>
          <a:bodyPr wrap="square" rtlCol="0">
            <a:spAutoFit/>
          </a:bodyPr>
          <a:lstStyle/>
          <a:p>
            <a:pPr algn="l"/>
            <a:r>
              <a:rPr lang="en-GB" sz="2000" i="1">
                <a:solidFill>
                  <a:schemeClr val="accent5">
                    <a:lumMod val="50000"/>
                  </a:schemeClr>
                </a:solidFill>
              </a:rPr>
              <a:t>Carretera en Colombia</a:t>
            </a:r>
            <a:endParaRPr lang="en-GB" sz="2000" i="1" dirty="0">
              <a:solidFill>
                <a:schemeClr val="accent5">
                  <a:lumMod val="50000"/>
                </a:schemeClr>
              </a:solidFill>
            </a:endParaRPr>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7684" y="3350238"/>
            <a:ext cx="2849583" cy="2128393"/>
          </a:xfrm>
          <a:prstGeom prst="rect">
            <a:avLst/>
          </a:prstGeom>
        </p:spPr>
      </p:pic>
      <p:pic>
        <p:nvPicPr>
          <p:cNvPr id="3080" name="Picture 8" descr="man riding on bicycle during daytim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4516" y="908294"/>
            <a:ext cx="2849583" cy="190067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124516" y="2791489"/>
            <a:ext cx="3613532" cy="400110"/>
          </a:xfrm>
          <a:prstGeom prst="rect">
            <a:avLst/>
          </a:prstGeom>
          <a:noFill/>
        </p:spPr>
        <p:txBody>
          <a:bodyPr wrap="square" rtlCol="0">
            <a:spAutoFit/>
          </a:bodyPr>
          <a:lstStyle/>
          <a:p>
            <a:pPr algn="l"/>
            <a:r>
              <a:rPr lang="en-GB" sz="2000" i="1">
                <a:solidFill>
                  <a:schemeClr val="accent5">
                    <a:lumMod val="50000"/>
                  </a:schemeClr>
                </a:solidFill>
              </a:rPr>
              <a:t>Montando en bici</a:t>
            </a:r>
            <a:endParaRPr lang="en-GB" sz="2000" i="1" dirty="0">
              <a:solidFill>
                <a:schemeClr val="accent5">
                  <a:lumMod val="50000"/>
                </a:schemeClr>
              </a:solidFill>
            </a:endParaRPr>
          </a:p>
        </p:txBody>
      </p:sp>
      <p:sp>
        <p:nvSpPr>
          <p:cNvPr id="8" name="Rectangle 7"/>
          <p:cNvSpPr/>
          <p:nvPr/>
        </p:nvSpPr>
        <p:spPr>
          <a:xfrm>
            <a:off x="7823496" y="6006669"/>
            <a:ext cx="4368504" cy="369332"/>
          </a:xfrm>
          <a:prstGeom prst="rect">
            <a:avLst/>
          </a:prstGeom>
        </p:spPr>
        <p:txBody>
          <a:bodyPr wrap="none">
            <a:spAutoFit/>
          </a:bodyPr>
          <a:lstStyle/>
          <a:p>
            <a:r>
              <a:rPr lang="en-GB">
                <a:solidFill>
                  <a:schemeClr val="accent5">
                    <a:lumMod val="50000"/>
                  </a:schemeClr>
                </a:solidFill>
              </a:rPr>
              <a:t>*una organización benéfica = charity</a:t>
            </a:r>
            <a:endParaRPr lang="en-GB" dirty="0">
              <a:solidFill>
                <a:schemeClr val="accent5">
                  <a:lumMod val="50000"/>
                </a:schemeClr>
              </a:solidFill>
            </a:endParaRPr>
          </a:p>
        </p:txBody>
      </p:sp>
    </p:spTree>
    <p:extLst>
      <p:ext uri="{BB962C8B-B14F-4D97-AF65-F5344CB8AC3E}">
        <p14:creationId xmlns:p14="http://schemas.microsoft.com/office/powerpoint/2010/main" val="25571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229258"/>
            <a:ext cx="10515600" cy="504229"/>
          </a:xfrm>
        </p:spPr>
        <p:txBody>
          <a:bodyPr>
            <a:normAutofit/>
          </a:bodyPr>
          <a:lstStyle/>
          <a:p>
            <a:r>
              <a:rPr lang="en-GB" sz="2400" dirty="0" err="1"/>
              <a:t>Ahora</a:t>
            </a:r>
            <a:r>
              <a:rPr lang="en-GB" sz="2400" dirty="0"/>
              <a:t> lee el </a:t>
            </a:r>
            <a:r>
              <a:rPr lang="en-GB" sz="2400" dirty="0" err="1"/>
              <a:t>mismo</a:t>
            </a:r>
            <a:r>
              <a:rPr lang="en-GB" sz="2400" dirty="0"/>
              <a:t> </a:t>
            </a:r>
            <a:r>
              <a:rPr lang="en-GB" sz="2400" dirty="0" err="1"/>
              <a:t>texto</a:t>
            </a:r>
            <a:r>
              <a:rPr lang="en-GB" sz="2400" dirty="0"/>
              <a:t>. </a:t>
            </a:r>
            <a:r>
              <a:rPr lang="en-GB" sz="2400" dirty="0" err="1"/>
              <a:t>Contesta</a:t>
            </a:r>
            <a:r>
              <a:rPr lang="en-GB" sz="2400" dirty="0"/>
              <a:t> las </a:t>
            </a:r>
            <a:r>
              <a:rPr lang="en-GB" sz="2400" dirty="0" err="1"/>
              <a:t>preguntas</a:t>
            </a:r>
            <a:r>
              <a:rPr lang="en-GB" sz="2400"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6" name="Rectangle 5">
            <a:extLst>
              <a:ext uri="{FF2B5EF4-FFF2-40B4-BE49-F238E27FC236}">
                <a16:creationId xmlns:a16="http://schemas.microsoft.com/office/drawing/2014/main" id="{65D29C78-5524-AE4F-AF6F-7E7E95A1D110}"/>
              </a:ext>
            </a:extLst>
          </p:cNvPr>
          <p:cNvSpPr/>
          <p:nvPr/>
        </p:nvSpPr>
        <p:spPr>
          <a:xfrm>
            <a:off x="165100" y="733487"/>
            <a:ext cx="11763044" cy="5632311"/>
          </a:xfrm>
          <a:prstGeom prst="rect">
            <a:avLst/>
          </a:prstGeom>
          <a:solidFill>
            <a:schemeClr val="accent4">
              <a:lumMod val="20000"/>
              <a:lumOff val="80000"/>
            </a:schemeClr>
          </a:solidFill>
        </p:spPr>
        <p:txBody>
          <a:bodyPr wrap="square">
            <a:spAutoFit/>
          </a:bodyPr>
          <a:lstStyle/>
          <a:p>
            <a:r>
              <a:rPr lang="es-ES" sz="2000" dirty="0" err="1">
                <a:solidFill>
                  <a:srgbClr val="002060"/>
                </a:solidFill>
              </a:rPr>
              <a:t>iHola</a:t>
            </a:r>
            <a:r>
              <a:rPr lang="es-ES" sz="2000" dirty="0">
                <a:solidFill>
                  <a:srgbClr val="002060"/>
                </a:solidFill>
              </a:rPr>
              <a:t>!</a:t>
            </a:r>
            <a:endParaRPr lang="en-GB" sz="2000" dirty="0">
              <a:solidFill>
                <a:srgbClr val="002060"/>
              </a:solidFill>
            </a:endParaRPr>
          </a:p>
          <a:p>
            <a:r>
              <a:rPr lang="es-ES" sz="2000" dirty="0">
                <a:solidFill>
                  <a:srgbClr val="002060"/>
                </a:solidFill>
              </a:rPr>
              <a:t>La semana pasada empezamos nuestro viaje en Manizales, una ciudad en Colombia. Viajamos a través de las montañas, una experiencia genial. </a:t>
            </a:r>
            <a:r>
              <a:rPr lang="es-ES" sz="2000" dirty="0" err="1">
                <a:solidFill>
                  <a:srgbClr val="002060"/>
                </a:solidFill>
              </a:rPr>
              <a:t>iLlegamos</a:t>
            </a:r>
            <a:r>
              <a:rPr lang="es-ES" sz="2000" dirty="0">
                <a:solidFill>
                  <a:srgbClr val="002060"/>
                </a:solidFill>
              </a:rPr>
              <a:t> a una altura de casi cuatro mil metros!</a:t>
            </a:r>
            <a:endParaRPr lang="en-GB" sz="2000" dirty="0">
              <a:solidFill>
                <a:srgbClr val="002060"/>
              </a:solidFill>
            </a:endParaRPr>
          </a:p>
          <a:p>
            <a:r>
              <a:rPr lang="es-ES" sz="2000" dirty="0">
                <a:solidFill>
                  <a:srgbClr val="002060"/>
                </a:solidFill>
              </a:rPr>
              <a:t> </a:t>
            </a:r>
            <a:endParaRPr lang="en-GB" sz="2000" dirty="0">
              <a:solidFill>
                <a:srgbClr val="002060"/>
              </a:solidFill>
            </a:endParaRPr>
          </a:p>
          <a:p>
            <a:r>
              <a:rPr lang="es-ES" sz="2000" dirty="0">
                <a:solidFill>
                  <a:srgbClr val="002060"/>
                </a:solidFill>
              </a:rPr>
              <a:t>Generalmente estamos todos en forma y montamos en bici cada sábado en nuestra ciudad, así que aceptamos este desafío sin pensar. Sin embargo, </a:t>
            </a:r>
            <a:r>
              <a:rPr lang="es-ES" sz="2000" dirty="0" err="1">
                <a:solidFill>
                  <a:srgbClr val="002060"/>
                </a:solidFill>
              </a:rPr>
              <a:t>iresultó</a:t>
            </a:r>
            <a:r>
              <a:rPr lang="es-ES" sz="2000" dirty="0">
                <a:solidFill>
                  <a:srgbClr val="002060"/>
                </a:solidFill>
              </a:rPr>
              <a:t> ser muy dura!</a:t>
            </a:r>
            <a:endParaRPr lang="en-GB" sz="2000" dirty="0">
              <a:solidFill>
                <a:srgbClr val="002060"/>
              </a:solidFill>
            </a:endParaRPr>
          </a:p>
          <a:p>
            <a:r>
              <a:rPr lang="es-ES" sz="2000" dirty="0">
                <a:solidFill>
                  <a:srgbClr val="002060"/>
                </a:solidFill>
              </a:rPr>
              <a:t> </a:t>
            </a:r>
            <a:endParaRPr lang="en-GB" sz="2000" dirty="0">
              <a:solidFill>
                <a:srgbClr val="002060"/>
              </a:solidFill>
            </a:endParaRPr>
          </a:p>
          <a:p>
            <a:r>
              <a:rPr lang="es-ES" sz="2000" dirty="0">
                <a:solidFill>
                  <a:srgbClr val="002060"/>
                </a:solidFill>
              </a:rPr>
              <a:t>En Colombia, los ciclistas famosos tienen una costumbre especial: comen panela. No sé si ayuda, pero parece que viajamos más rápido estos días.</a:t>
            </a:r>
            <a:endParaRPr lang="en-GB" sz="2000" dirty="0">
              <a:solidFill>
                <a:srgbClr val="002060"/>
              </a:solidFill>
            </a:endParaRPr>
          </a:p>
          <a:p>
            <a:r>
              <a:rPr lang="en-GB" sz="2000" dirty="0">
                <a:solidFill>
                  <a:srgbClr val="002060"/>
                </a:solidFill>
              </a:rPr>
              <a:t> </a:t>
            </a:r>
          </a:p>
          <a:p>
            <a:r>
              <a:rPr lang="es-ES" sz="2000" dirty="0">
                <a:solidFill>
                  <a:srgbClr val="002060"/>
                </a:solidFill>
              </a:rPr>
              <a:t>Ayer, encontramos una carretera peligrosa. Se llama el *Trampolín de la muerte porque hay mucho riesgo de accidentes por la lluvia. Por la mañana llegamos a una parte donde la carretera desaparece debajo de </a:t>
            </a:r>
            <a:r>
              <a:rPr lang="es-ES" sz="2000">
                <a:solidFill>
                  <a:srgbClr val="002060"/>
                </a:solidFill>
              </a:rPr>
              <a:t>un río</a:t>
            </a:r>
            <a:r>
              <a:rPr lang="es-ES" sz="2000" dirty="0">
                <a:solidFill>
                  <a:srgbClr val="002060"/>
                </a:solidFill>
              </a:rPr>
              <a:t>.  ¿Nadamos? ¡No! Logramos cruzar en bici por la parte con menos agua.</a:t>
            </a:r>
            <a:endParaRPr lang="en-GB" sz="2000" dirty="0">
              <a:solidFill>
                <a:srgbClr val="002060"/>
              </a:solidFill>
            </a:endParaRPr>
          </a:p>
          <a:p>
            <a:r>
              <a:rPr lang="en-GB" sz="2000" dirty="0">
                <a:solidFill>
                  <a:srgbClr val="002060"/>
                </a:solidFill>
              </a:rPr>
              <a:t> </a:t>
            </a:r>
          </a:p>
          <a:p>
            <a:r>
              <a:rPr lang="es-ES" sz="2000" dirty="0">
                <a:solidFill>
                  <a:srgbClr val="002060"/>
                </a:solidFill>
              </a:rPr>
              <a:t>Ahora descansamos en un café. Normalmente, si todavía hay luz, visitamos los pueblos para encontrar algo de comer y luego dormir.</a:t>
            </a:r>
            <a:endParaRPr lang="en-GB" sz="2000" dirty="0">
              <a:solidFill>
                <a:srgbClr val="002060"/>
              </a:solidFill>
            </a:endParaRPr>
          </a:p>
        </p:txBody>
      </p:sp>
    </p:spTree>
    <p:extLst>
      <p:ext uri="{BB962C8B-B14F-4D97-AF65-F5344CB8AC3E}">
        <p14:creationId xmlns:p14="http://schemas.microsoft.com/office/powerpoint/2010/main" val="124167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45700" y="258166"/>
            <a:ext cx="1882444"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b="1" dirty="0">
              <a:solidFill>
                <a:prstClr val="white"/>
              </a:solidFill>
              <a:latin typeface="Century Gothic" panose="020B0502020202020204" pitchFamily="34" charset="0"/>
            </a:endParaRPr>
          </a:p>
        </p:txBody>
      </p:sp>
      <p:sp>
        <p:nvSpPr>
          <p:cNvPr id="18" name="Rectangle 17">
            <a:extLst>
              <a:ext uri="{FF2B5EF4-FFF2-40B4-BE49-F238E27FC236}">
                <a16:creationId xmlns:a16="http://schemas.microsoft.com/office/drawing/2014/main" id="{A0AC2F5D-7047-3143-B6E2-14140766957A}"/>
              </a:ext>
            </a:extLst>
          </p:cNvPr>
          <p:cNvSpPr/>
          <p:nvPr/>
        </p:nvSpPr>
        <p:spPr>
          <a:xfrm>
            <a:off x="2921647" y="1642815"/>
            <a:ext cx="1410964"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aceptar</a:t>
            </a:r>
            <a:endParaRPr lang="en-GB" sz="2400" b="1"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8059DE43-EC25-C049-970C-9F31179F4A99}"/>
              </a:ext>
            </a:extLst>
          </p:cNvPr>
          <p:cNvSpPr/>
          <p:nvPr/>
        </p:nvSpPr>
        <p:spPr>
          <a:xfrm>
            <a:off x="2941685" y="3438923"/>
            <a:ext cx="1370888"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dedicar</a:t>
            </a:r>
            <a:endParaRPr lang="en-GB" sz="2400" b="1"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1FBD74A0-BE01-0A40-A565-DEAC255BE64C}"/>
              </a:ext>
            </a:extLst>
          </p:cNvPr>
          <p:cNvSpPr/>
          <p:nvPr/>
        </p:nvSpPr>
        <p:spPr>
          <a:xfrm>
            <a:off x="2941685" y="4949347"/>
            <a:ext cx="2654894"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echar</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menos</a:t>
            </a:r>
            <a:endParaRPr lang="en-GB" sz="2400" b="1" dirty="0">
              <a:solidFill>
                <a:srgbClr val="002060"/>
              </a:solidFill>
              <a:latin typeface="Century Gothic" panose="020B0502020202020204" pitchFamily="34" charset="0"/>
            </a:endParaRPr>
          </a:p>
        </p:txBody>
      </p:sp>
      <p:sp>
        <p:nvSpPr>
          <p:cNvPr id="22" name="Rectangle 21">
            <a:extLst>
              <a:ext uri="{FF2B5EF4-FFF2-40B4-BE49-F238E27FC236}">
                <a16:creationId xmlns:a16="http://schemas.microsoft.com/office/drawing/2014/main" id="{AA267641-4818-8E4C-865A-97F2AF79264E}"/>
              </a:ext>
            </a:extLst>
          </p:cNvPr>
          <p:cNvSpPr/>
          <p:nvPr/>
        </p:nvSpPr>
        <p:spPr>
          <a:xfrm>
            <a:off x="9601811" y="3438923"/>
            <a:ext cx="1050288"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lograr</a:t>
            </a:r>
            <a:endParaRPr lang="en-GB" sz="2400" b="1" dirty="0">
              <a:solidFill>
                <a:srgbClr val="002060"/>
              </a:solidFill>
              <a:latin typeface="Century Gothic" panose="020B0502020202020204" pitchFamily="34" charset="0"/>
            </a:endParaRPr>
          </a:p>
        </p:txBody>
      </p:sp>
      <p:sp>
        <p:nvSpPr>
          <p:cNvPr id="23" name="Rectangle 22">
            <a:extLst>
              <a:ext uri="{FF2B5EF4-FFF2-40B4-BE49-F238E27FC236}">
                <a16:creationId xmlns:a16="http://schemas.microsoft.com/office/drawing/2014/main" id="{04E60C9B-DBFB-C342-AFEB-BAAE2A71F960}"/>
              </a:ext>
            </a:extLst>
          </p:cNvPr>
          <p:cNvSpPr/>
          <p:nvPr/>
        </p:nvSpPr>
        <p:spPr>
          <a:xfrm>
            <a:off x="9601811" y="1642815"/>
            <a:ext cx="1096775"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nadar</a:t>
            </a:r>
            <a:endParaRPr lang="en-GB" sz="2400" b="1" dirty="0">
              <a:solidFill>
                <a:srgbClr val="002060"/>
              </a:solidFill>
              <a:latin typeface="Century Gothic" panose="020B0502020202020204" pitchFamily="34" charset="0"/>
            </a:endParaRPr>
          </a:p>
        </p:txBody>
      </p:sp>
      <p:sp>
        <p:nvSpPr>
          <p:cNvPr id="24" name="Rectangle 23">
            <a:extLst>
              <a:ext uri="{FF2B5EF4-FFF2-40B4-BE49-F238E27FC236}">
                <a16:creationId xmlns:a16="http://schemas.microsoft.com/office/drawing/2014/main" id="{FD46ED48-6286-EA45-A8CA-E80D2DEAC186}"/>
              </a:ext>
            </a:extLst>
          </p:cNvPr>
          <p:cNvSpPr/>
          <p:nvPr/>
        </p:nvSpPr>
        <p:spPr>
          <a:xfrm>
            <a:off x="9589111" y="4928510"/>
            <a:ext cx="1418978" cy="461665"/>
          </a:xfrm>
          <a:prstGeom prst="rect">
            <a:avLst/>
          </a:prstGeom>
        </p:spPr>
        <p:txBody>
          <a:bodyPr wrap="none">
            <a:spAutoFit/>
          </a:bodyPr>
          <a:lstStyle/>
          <a:p>
            <a:r>
              <a:rPr lang="en-GB" sz="2400" b="1" dirty="0" err="1">
                <a:solidFill>
                  <a:srgbClr val="002060"/>
                </a:solidFill>
                <a:latin typeface="Century Gothic" panose="020B0502020202020204" pitchFamily="34" charset="0"/>
              </a:rPr>
              <a:t>soportar</a:t>
            </a:r>
            <a:endParaRPr lang="en-US" sz="2400" b="1" dirty="0">
              <a:solidFill>
                <a:srgbClr val="002060"/>
              </a:solidFill>
            </a:endParaRPr>
          </a:p>
        </p:txBody>
      </p:sp>
      <p:pic>
        <p:nvPicPr>
          <p:cNvPr id="1026" name="Picture 2" descr="Check, Correct, Mark, Choice, Yes, Ok">
            <a:extLst>
              <a:ext uri="{FF2B5EF4-FFF2-40B4-BE49-F238E27FC236}">
                <a16:creationId xmlns:a16="http://schemas.microsoft.com/office/drawing/2014/main" id="{613A42D1-157E-684B-8951-83FA6023C9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97" y="1230623"/>
            <a:ext cx="976349" cy="9763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377734E-11A8-2840-9ACE-3496D69C6CBC}"/>
              </a:ext>
            </a:extLst>
          </p:cNvPr>
          <p:cNvSpPr txBox="1"/>
          <p:nvPr/>
        </p:nvSpPr>
        <p:spPr>
          <a:xfrm>
            <a:off x="544651" y="4397549"/>
            <a:ext cx="622541" cy="461665"/>
          </a:xfrm>
          <a:prstGeom prst="rect">
            <a:avLst/>
          </a:prstGeom>
          <a:solidFill>
            <a:schemeClr val="bg1"/>
          </a:solidFill>
          <a:ln>
            <a:noFill/>
          </a:ln>
        </p:spPr>
        <p:txBody>
          <a:bodyPr wrap="square" rtlCol="0">
            <a:spAutoFit/>
          </a:bodyPr>
          <a:lstStyle/>
          <a:p>
            <a:pPr algn="l"/>
            <a:endParaRPr lang="en-US" sz="2400" dirty="0">
              <a:solidFill>
                <a:srgbClr val="002060"/>
              </a:solidFill>
            </a:endParaRPr>
          </a:p>
        </p:txBody>
      </p:sp>
      <p:sp>
        <p:nvSpPr>
          <p:cNvPr id="28" name="TextBox 27">
            <a:extLst>
              <a:ext uri="{FF2B5EF4-FFF2-40B4-BE49-F238E27FC236}">
                <a16:creationId xmlns:a16="http://schemas.microsoft.com/office/drawing/2014/main" id="{FC2E4A81-CBE3-704A-B252-ECAC3866AEAC}"/>
              </a:ext>
            </a:extLst>
          </p:cNvPr>
          <p:cNvSpPr txBox="1"/>
          <p:nvPr/>
        </p:nvSpPr>
        <p:spPr>
          <a:xfrm>
            <a:off x="153471" y="4716060"/>
            <a:ext cx="446004" cy="461665"/>
          </a:xfrm>
          <a:prstGeom prst="rect">
            <a:avLst/>
          </a:prstGeom>
          <a:solidFill>
            <a:schemeClr val="bg1"/>
          </a:solidFill>
          <a:ln>
            <a:noFill/>
          </a:ln>
        </p:spPr>
        <p:txBody>
          <a:bodyPr wrap="square" rtlCol="0">
            <a:spAutoFit/>
          </a:bodyPr>
          <a:lstStyle/>
          <a:p>
            <a:pPr algn="l"/>
            <a:endParaRPr lang="en-US" sz="2400" dirty="0">
              <a:solidFill>
                <a:srgbClr val="002060"/>
              </a:solidFill>
            </a:endParaRPr>
          </a:p>
        </p:txBody>
      </p:sp>
      <p:pic>
        <p:nvPicPr>
          <p:cNvPr id="1030" name="Picture 6" descr="Swimmer, Swim, Lake, Sports, Waters, Underwater">
            <a:extLst>
              <a:ext uri="{FF2B5EF4-FFF2-40B4-BE49-F238E27FC236}">
                <a16:creationId xmlns:a16="http://schemas.microsoft.com/office/drawing/2014/main" id="{CA277325-AA8A-5346-94D2-AB68C382EA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737" y="1010683"/>
            <a:ext cx="2479630" cy="227144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30968FA-87BA-8349-8EE1-7409852CA47A}"/>
              </a:ext>
            </a:extLst>
          </p:cNvPr>
          <p:cNvSpPr txBox="1"/>
          <p:nvPr/>
        </p:nvSpPr>
        <p:spPr>
          <a:xfrm>
            <a:off x="382564" y="2146406"/>
            <a:ext cx="3244565" cy="830997"/>
          </a:xfrm>
          <a:prstGeom prst="rect">
            <a:avLst/>
          </a:prstGeom>
          <a:noFill/>
        </p:spPr>
        <p:txBody>
          <a:bodyPr wrap="square" rtlCol="0">
            <a:spAutoFit/>
          </a:bodyPr>
          <a:lstStyle/>
          <a:p>
            <a:pPr algn="l"/>
            <a:r>
              <a:rPr lang="en-GB" sz="2400" dirty="0">
                <a:solidFill>
                  <a:srgbClr val="002060"/>
                </a:solidFill>
              </a:rPr>
              <a:t>[to accept, accepting]</a:t>
            </a:r>
          </a:p>
        </p:txBody>
      </p:sp>
      <p:sp>
        <p:nvSpPr>
          <p:cNvPr id="32" name="TextBox 31">
            <a:extLst>
              <a:ext uri="{FF2B5EF4-FFF2-40B4-BE49-F238E27FC236}">
                <a16:creationId xmlns:a16="http://schemas.microsoft.com/office/drawing/2014/main" id="{D185E6F2-E814-1040-9DBA-56D5EBEF91B0}"/>
              </a:ext>
            </a:extLst>
          </p:cNvPr>
          <p:cNvSpPr txBox="1"/>
          <p:nvPr/>
        </p:nvSpPr>
        <p:spPr>
          <a:xfrm>
            <a:off x="446266" y="3395103"/>
            <a:ext cx="3244565" cy="830997"/>
          </a:xfrm>
          <a:prstGeom prst="rect">
            <a:avLst/>
          </a:prstGeom>
          <a:noFill/>
        </p:spPr>
        <p:txBody>
          <a:bodyPr wrap="square" rtlCol="0">
            <a:spAutoFit/>
          </a:bodyPr>
          <a:lstStyle/>
          <a:p>
            <a:pPr algn="l"/>
            <a:r>
              <a:rPr lang="en-GB" sz="2400" dirty="0">
                <a:solidFill>
                  <a:srgbClr val="002060"/>
                </a:solidFill>
              </a:rPr>
              <a:t>to dedicate, dedicating</a:t>
            </a:r>
          </a:p>
        </p:txBody>
      </p:sp>
      <p:sp>
        <p:nvSpPr>
          <p:cNvPr id="33" name="TextBox 32">
            <a:extLst>
              <a:ext uri="{FF2B5EF4-FFF2-40B4-BE49-F238E27FC236}">
                <a16:creationId xmlns:a16="http://schemas.microsoft.com/office/drawing/2014/main" id="{DF5F0C62-3535-B04A-ACAB-C005BFD83FFA}"/>
              </a:ext>
            </a:extLst>
          </p:cNvPr>
          <p:cNvSpPr txBox="1"/>
          <p:nvPr/>
        </p:nvSpPr>
        <p:spPr>
          <a:xfrm>
            <a:off x="446266" y="5566539"/>
            <a:ext cx="2930873" cy="830997"/>
          </a:xfrm>
          <a:prstGeom prst="rect">
            <a:avLst/>
          </a:prstGeom>
          <a:noFill/>
        </p:spPr>
        <p:txBody>
          <a:bodyPr wrap="square" rtlCol="0">
            <a:spAutoFit/>
          </a:bodyPr>
          <a:lstStyle/>
          <a:p>
            <a:pPr algn="l"/>
            <a:r>
              <a:rPr lang="en-GB" sz="2400" dirty="0">
                <a:solidFill>
                  <a:srgbClr val="002060"/>
                </a:solidFill>
              </a:rPr>
              <a:t>[to miss, missing (someone)]</a:t>
            </a:r>
          </a:p>
        </p:txBody>
      </p:sp>
      <p:sp>
        <p:nvSpPr>
          <p:cNvPr id="34" name="TextBox 33">
            <a:extLst>
              <a:ext uri="{FF2B5EF4-FFF2-40B4-BE49-F238E27FC236}">
                <a16:creationId xmlns:a16="http://schemas.microsoft.com/office/drawing/2014/main" id="{C6C8BDF6-03F1-5543-A1C0-F100BB30B248}"/>
              </a:ext>
            </a:extLst>
          </p:cNvPr>
          <p:cNvSpPr txBox="1"/>
          <p:nvPr/>
        </p:nvSpPr>
        <p:spPr>
          <a:xfrm>
            <a:off x="6528117" y="2177519"/>
            <a:ext cx="3244565" cy="461665"/>
          </a:xfrm>
          <a:prstGeom prst="rect">
            <a:avLst/>
          </a:prstGeom>
          <a:noFill/>
        </p:spPr>
        <p:txBody>
          <a:bodyPr wrap="square" rtlCol="0">
            <a:spAutoFit/>
          </a:bodyPr>
          <a:lstStyle/>
          <a:p>
            <a:pPr algn="l"/>
            <a:r>
              <a:rPr lang="en-GB" sz="2400" dirty="0">
                <a:solidFill>
                  <a:srgbClr val="002060"/>
                </a:solidFill>
              </a:rPr>
              <a:t>[to swim, swimming]</a:t>
            </a:r>
          </a:p>
        </p:txBody>
      </p:sp>
      <p:sp>
        <p:nvSpPr>
          <p:cNvPr id="35" name="TextBox 34">
            <a:extLst>
              <a:ext uri="{FF2B5EF4-FFF2-40B4-BE49-F238E27FC236}">
                <a16:creationId xmlns:a16="http://schemas.microsoft.com/office/drawing/2014/main" id="{4C8F0CEA-F714-D846-9A4E-B94ABF4C8FC7}"/>
              </a:ext>
            </a:extLst>
          </p:cNvPr>
          <p:cNvSpPr txBox="1"/>
          <p:nvPr/>
        </p:nvSpPr>
        <p:spPr>
          <a:xfrm>
            <a:off x="6528116" y="3282128"/>
            <a:ext cx="2930873" cy="830997"/>
          </a:xfrm>
          <a:prstGeom prst="rect">
            <a:avLst/>
          </a:prstGeom>
          <a:noFill/>
        </p:spPr>
        <p:txBody>
          <a:bodyPr wrap="square" rtlCol="0">
            <a:spAutoFit/>
          </a:bodyPr>
          <a:lstStyle/>
          <a:p>
            <a:pPr algn="l"/>
            <a:r>
              <a:rPr lang="en-GB" sz="2400" dirty="0">
                <a:solidFill>
                  <a:srgbClr val="002060"/>
                </a:solidFill>
              </a:rPr>
              <a:t>to manage to, managing to</a:t>
            </a:r>
          </a:p>
        </p:txBody>
      </p:sp>
      <p:sp>
        <p:nvSpPr>
          <p:cNvPr id="36" name="TextBox 35">
            <a:extLst>
              <a:ext uri="{FF2B5EF4-FFF2-40B4-BE49-F238E27FC236}">
                <a16:creationId xmlns:a16="http://schemas.microsoft.com/office/drawing/2014/main" id="{7CC52242-C3E5-644F-BE17-D633E6C0708D}"/>
              </a:ext>
            </a:extLst>
          </p:cNvPr>
          <p:cNvSpPr txBox="1"/>
          <p:nvPr/>
        </p:nvSpPr>
        <p:spPr>
          <a:xfrm>
            <a:off x="6528117" y="4856675"/>
            <a:ext cx="2930873" cy="830997"/>
          </a:xfrm>
          <a:prstGeom prst="rect">
            <a:avLst/>
          </a:prstGeom>
          <a:noFill/>
        </p:spPr>
        <p:txBody>
          <a:bodyPr wrap="square" rtlCol="0">
            <a:spAutoFit/>
          </a:bodyPr>
          <a:lstStyle/>
          <a:p>
            <a:pPr algn="l"/>
            <a:r>
              <a:rPr lang="en-GB" sz="2400" dirty="0">
                <a:solidFill>
                  <a:srgbClr val="002060"/>
                </a:solidFill>
              </a:rPr>
              <a:t>to put up with</a:t>
            </a:r>
            <a:r>
              <a:rPr lang="en-GB" sz="2400">
                <a:solidFill>
                  <a:srgbClr val="002060"/>
                </a:solidFill>
              </a:rPr>
              <a:t>, </a:t>
            </a:r>
          </a:p>
          <a:p>
            <a:pPr algn="l"/>
            <a:r>
              <a:rPr lang="en-GB" sz="2400">
                <a:solidFill>
                  <a:srgbClr val="002060"/>
                </a:solidFill>
              </a:rPr>
              <a:t>to </a:t>
            </a:r>
            <a:r>
              <a:rPr lang="en-GB" sz="2400" dirty="0">
                <a:solidFill>
                  <a:srgbClr val="002060"/>
                </a:solidFill>
              </a:rPr>
              <a:t>stand</a:t>
            </a:r>
          </a:p>
        </p:txBody>
      </p:sp>
      <p:sp>
        <p:nvSpPr>
          <p:cNvPr id="37" name="Rectangle 36">
            <a:extLst>
              <a:ext uri="{FF2B5EF4-FFF2-40B4-BE49-F238E27FC236}">
                <a16:creationId xmlns:a16="http://schemas.microsoft.com/office/drawing/2014/main" id="{81D22832-5125-7248-A17C-9CC365FADE23}"/>
              </a:ext>
            </a:extLst>
          </p:cNvPr>
          <p:cNvSpPr/>
          <p:nvPr/>
        </p:nvSpPr>
        <p:spPr>
          <a:xfrm>
            <a:off x="11060599" y="851088"/>
            <a:ext cx="867545" cy="461665"/>
          </a:xfrm>
          <a:prstGeom prst="rect">
            <a:avLst/>
          </a:prstGeom>
        </p:spPr>
        <p:txBody>
          <a:bodyPr wrap="none">
            <a:spAutoFit/>
          </a:bodyPr>
          <a:lstStyle/>
          <a:p>
            <a:pPr fontAlgn="b"/>
            <a:r>
              <a:rPr lang="en-GB" sz="2400" b="1" dirty="0">
                <a:solidFill>
                  <a:srgbClr val="002060"/>
                </a:solidFill>
                <a:latin typeface="Century Gothic" panose="020B0502020202020204" pitchFamily="34" charset="0"/>
              </a:rPr>
              <a:t>[1/2]</a:t>
            </a:r>
          </a:p>
        </p:txBody>
      </p:sp>
      <p:sp>
        <p:nvSpPr>
          <p:cNvPr id="30" name="Google Shape;312;p7">
            <a:extLst>
              <a:ext uri="{FF2B5EF4-FFF2-40B4-BE49-F238E27FC236}">
                <a16:creationId xmlns:a16="http://schemas.microsoft.com/office/drawing/2014/main" id="{592CB6A9-0964-BF4F-9DFA-DEE696F22018}"/>
              </a:ext>
            </a:extLst>
          </p:cNvPr>
          <p:cNvSpPr/>
          <p:nvPr/>
        </p:nvSpPr>
        <p:spPr>
          <a:xfrm>
            <a:off x="6127707" y="1040571"/>
            <a:ext cx="4874331" cy="1848477"/>
          </a:xfrm>
          <a:prstGeom prst="wedgeRoundRectCallout">
            <a:avLst>
              <a:gd name="adj1" fmla="val 30814"/>
              <a:gd name="adj2" fmla="val 6427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r>
              <a:rPr lang="en-GB" sz="2000">
                <a:solidFill>
                  <a:srgbClr val="002060"/>
                </a:solidFill>
                <a:latin typeface="Century Gothic"/>
                <a:sym typeface="Century Gothic"/>
              </a:rPr>
              <a:t>When it means </a:t>
            </a:r>
            <a:r>
              <a:rPr lang="en-GB" sz="2000">
                <a:solidFill>
                  <a:srgbClr val="002060"/>
                </a:solidFill>
                <a:sym typeface="Century Gothic"/>
              </a:rPr>
              <a:t>‘to manage to’, ‘</a:t>
            </a:r>
            <a:r>
              <a:rPr lang="en-GB" sz="2000" b="1">
                <a:solidFill>
                  <a:srgbClr val="002060"/>
                </a:solidFill>
                <a:sym typeface="Century Gothic"/>
              </a:rPr>
              <a:t>lograr</a:t>
            </a:r>
            <a:r>
              <a:rPr lang="en-GB" sz="2000">
                <a:solidFill>
                  <a:srgbClr val="002060"/>
                </a:solidFill>
                <a:sym typeface="Century Gothic"/>
              </a:rPr>
              <a:t>’ </a:t>
            </a:r>
            <a:r>
              <a:rPr lang="en-GB" sz="2000" dirty="0">
                <a:solidFill>
                  <a:srgbClr val="002060"/>
                </a:solidFill>
                <a:latin typeface="Century Gothic"/>
                <a:sym typeface="Century Gothic"/>
              </a:rPr>
              <a:t>is followed by </a:t>
            </a:r>
            <a:r>
              <a:rPr lang="en-GB" sz="2000">
                <a:solidFill>
                  <a:srgbClr val="002060"/>
                </a:solidFill>
                <a:latin typeface="Century Gothic"/>
                <a:sym typeface="Century Gothic"/>
              </a:rPr>
              <a:t>the infinitive. </a:t>
            </a:r>
            <a:endParaRPr lang="en-GB" sz="2000" dirty="0">
              <a:solidFill>
                <a:srgbClr val="002060"/>
              </a:solidFill>
              <a:latin typeface="Century Gothic"/>
              <a:sym typeface="Century Gothic"/>
            </a:endParaRPr>
          </a:p>
          <a:p>
            <a:pPr marL="0" marR="0" lvl="0" indent="0" algn="l" rtl="0">
              <a:spcBef>
                <a:spcPts val="0"/>
              </a:spcBef>
              <a:spcAft>
                <a:spcPts val="0"/>
              </a:spcAft>
              <a:buNone/>
            </a:pPr>
            <a:endParaRPr lang="en-GB" sz="2000">
              <a:solidFill>
                <a:srgbClr val="002060"/>
              </a:solidFill>
              <a:latin typeface="Century Gothic"/>
              <a:sym typeface="Century Gothic"/>
            </a:endParaRPr>
          </a:p>
          <a:p>
            <a:pPr marL="0" marR="0" lvl="0" indent="0" algn="l" rtl="0">
              <a:spcBef>
                <a:spcPts val="0"/>
              </a:spcBef>
              <a:spcAft>
                <a:spcPts val="0"/>
              </a:spcAft>
              <a:buNone/>
            </a:pPr>
            <a:r>
              <a:rPr lang="en-GB" sz="2000">
                <a:solidFill>
                  <a:srgbClr val="002060"/>
                </a:solidFill>
                <a:latin typeface="Century Gothic"/>
                <a:sym typeface="Century Gothic"/>
              </a:rPr>
              <a:t>e.g. </a:t>
            </a:r>
            <a:r>
              <a:rPr lang="en-GB" sz="2000" b="1">
                <a:solidFill>
                  <a:srgbClr val="002060"/>
                </a:solidFill>
                <a:latin typeface="Century Gothic"/>
                <a:sym typeface="Century Gothic"/>
              </a:rPr>
              <a:t>Logré </a:t>
            </a:r>
            <a:r>
              <a:rPr lang="en-GB" sz="2000" b="1" dirty="0" err="1">
                <a:solidFill>
                  <a:srgbClr val="002060"/>
                </a:solidFill>
                <a:latin typeface="Century Gothic"/>
                <a:sym typeface="Century Gothic"/>
              </a:rPr>
              <a:t>ganar</a:t>
            </a:r>
            <a:r>
              <a:rPr lang="en-GB" sz="2000" b="1" dirty="0">
                <a:solidFill>
                  <a:srgbClr val="002060"/>
                </a:solidFill>
                <a:latin typeface="Century Gothic"/>
                <a:sym typeface="Century Gothic"/>
              </a:rPr>
              <a:t> </a:t>
            </a:r>
            <a:r>
              <a:rPr lang="en-GB" sz="2000" b="1">
                <a:solidFill>
                  <a:srgbClr val="002060"/>
                </a:solidFill>
                <a:latin typeface="Century Gothic"/>
                <a:sym typeface="Century Gothic"/>
              </a:rPr>
              <a:t>el partido.</a:t>
            </a:r>
            <a:r>
              <a:rPr lang="en-GB" sz="2000">
                <a:solidFill>
                  <a:srgbClr val="002060"/>
                </a:solidFill>
                <a:latin typeface="Century Gothic"/>
                <a:sym typeface="Century Gothic"/>
              </a:rPr>
              <a:t> </a:t>
            </a:r>
          </a:p>
          <a:p>
            <a:pPr marL="0" marR="0" lvl="0" indent="0" algn="l" rtl="0">
              <a:spcBef>
                <a:spcPts val="0"/>
              </a:spcBef>
              <a:spcAft>
                <a:spcPts val="0"/>
              </a:spcAft>
              <a:buNone/>
            </a:pPr>
            <a:r>
              <a:rPr lang="en-GB" sz="2000">
                <a:solidFill>
                  <a:srgbClr val="002060"/>
                </a:solidFill>
                <a:latin typeface="Century Gothic"/>
                <a:sym typeface="Century Gothic"/>
              </a:rPr>
              <a:t>I </a:t>
            </a:r>
            <a:r>
              <a:rPr lang="en-GB" sz="2000" dirty="0">
                <a:solidFill>
                  <a:srgbClr val="002060"/>
                </a:solidFill>
                <a:latin typeface="Century Gothic"/>
                <a:sym typeface="Century Gothic"/>
              </a:rPr>
              <a:t>managed to win the match</a:t>
            </a:r>
          </a:p>
        </p:txBody>
      </p:sp>
      <p:grpSp>
        <p:nvGrpSpPr>
          <p:cNvPr id="3" name="Group 2">
            <a:extLst>
              <a:ext uri="{FF2B5EF4-FFF2-40B4-BE49-F238E27FC236}">
                <a16:creationId xmlns:a16="http://schemas.microsoft.com/office/drawing/2014/main" id="{48A6B7F8-7933-5548-B9F1-E33A4A5ECF37}"/>
              </a:ext>
            </a:extLst>
          </p:cNvPr>
          <p:cNvGrpSpPr/>
          <p:nvPr/>
        </p:nvGrpSpPr>
        <p:grpSpPr>
          <a:xfrm>
            <a:off x="485242" y="4258103"/>
            <a:ext cx="1877958" cy="1465010"/>
            <a:chOff x="485242" y="4258103"/>
            <a:chExt cx="1877958" cy="1465010"/>
          </a:xfrm>
        </p:grpSpPr>
        <p:pic>
          <p:nvPicPr>
            <p:cNvPr id="1028" name="Picture 4" descr="See You Again, Bye, Farewell, Waving">
              <a:extLst>
                <a:ext uri="{FF2B5EF4-FFF2-40B4-BE49-F238E27FC236}">
                  <a16:creationId xmlns:a16="http://schemas.microsoft.com/office/drawing/2014/main" id="{A8EB5909-32B1-B444-895C-D2014D3CF46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4651" y="4397549"/>
              <a:ext cx="1818549" cy="13255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995E185-23D7-064B-802C-573F93001C1C}"/>
                </a:ext>
              </a:extLst>
            </p:cNvPr>
            <p:cNvSpPr txBox="1"/>
            <p:nvPr/>
          </p:nvSpPr>
          <p:spPr>
            <a:xfrm rot="2229517">
              <a:off x="485242" y="4258103"/>
              <a:ext cx="742642" cy="830997"/>
            </a:xfrm>
            <a:prstGeom prst="rect">
              <a:avLst/>
            </a:prstGeom>
            <a:solidFill>
              <a:schemeClr val="bg1"/>
            </a:solidFill>
            <a:ln>
              <a:noFill/>
            </a:ln>
          </p:spPr>
          <p:txBody>
            <a:bodyPr wrap="square" rtlCol="0">
              <a:spAutoFit/>
            </a:bodyPr>
            <a:lstStyle/>
            <a:p>
              <a:pPr algn="l"/>
              <a:endParaRPr lang="en-US" sz="2400" dirty="0">
                <a:solidFill>
                  <a:srgbClr val="002060"/>
                </a:solidFill>
              </a:endParaRPr>
            </a:p>
            <a:p>
              <a:pPr algn="l"/>
              <a:endParaRPr lang="en-US" sz="2400" dirty="0">
                <a:solidFill>
                  <a:srgbClr val="002060"/>
                </a:solidFill>
              </a:endParaRPr>
            </a:p>
          </p:txBody>
        </p:sp>
      </p:grpSp>
      <p:sp>
        <p:nvSpPr>
          <p:cNvPr id="29" name="Google Shape;312;p7">
            <a:extLst>
              <a:ext uri="{FF2B5EF4-FFF2-40B4-BE49-F238E27FC236}">
                <a16:creationId xmlns:a16="http://schemas.microsoft.com/office/drawing/2014/main" id="{E1986432-3778-F74E-8FC3-FD7ABF051A84}"/>
              </a:ext>
            </a:extLst>
          </p:cNvPr>
          <p:cNvSpPr/>
          <p:nvPr/>
        </p:nvSpPr>
        <p:spPr>
          <a:xfrm>
            <a:off x="309661" y="3162298"/>
            <a:ext cx="5526719" cy="1214669"/>
          </a:xfrm>
          <a:prstGeom prst="wedgeRoundRectCallout">
            <a:avLst>
              <a:gd name="adj1" fmla="val 10447"/>
              <a:gd name="adj2" fmla="val 79594"/>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2060"/>
                </a:solidFill>
                <a:latin typeface="Century Gothic"/>
                <a:sym typeface="Century Gothic"/>
              </a:rPr>
              <a:t>‘</a:t>
            </a:r>
            <a:r>
              <a:rPr lang="en-GB" sz="2000" b="1" dirty="0" err="1">
                <a:solidFill>
                  <a:srgbClr val="002060"/>
                </a:solidFill>
                <a:latin typeface="Century Gothic"/>
                <a:sym typeface="Century Gothic"/>
              </a:rPr>
              <a:t>Echar</a:t>
            </a:r>
            <a:r>
              <a:rPr lang="en-GB" sz="2000" b="1" dirty="0">
                <a:solidFill>
                  <a:srgbClr val="002060"/>
                </a:solidFill>
                <a:latin typeface="Century Gothic"/>
                <a:sym typeface="Century Gothic"/>
              </a:rPr>
              <a:t> de </a:t>
            </a:r>
            <a:r>
              <a:rPr lang="en-GB" sz="2000" b="1" dirty="0" err="1">
                <a:solidFill>
                  <a:srgbClr val="002060"/>
                </a:solidFill>
                <a:latin typeface="Century Gothic"/>
                <a:sym typeface="Century Gothic"/>
              </a:rPr>
              <a:t>menos</a:t>
            </a:r>
            <a:r>
              <a:rPr lang="en-GB" sz="2000" dirty="0">
                <a:solidFill>
                  <a:srgbClr val="002060"/>
                </a:solidFill>
                <a:latin typeface="Century Gothic"/>
                <a:sym typeface="Century Gothic"/>
              </a:rPr>
              <a:t>’ is most often used in Spain.  In Latin America, it is more common to hear the verb ‘</a:t>
            </a:r>
            <a:r>
              <a:rPr lang="en-GB" sz="2000" b="1" dirty="0" err="1">
                <a:solidFill>
                  <a:srgbClr val="002060"/>
                </a:solidFill>
                <a:latin typeface="Century Gothic"/>
                <a:sym typeface="Century Gothic"/>
              </a:rPr>
              <a:t>extrañar</a:t>
            </a:r>
            <a:r>
              <a:rPr lang="en-GB" sz="2000" dirty="0">
                <a:solidFill>
                  <a:srgbClr val="002060"/>
                </a:solidFill>
                <a:latin typeface="Century Gothic"/>
                <a:sym typeface="Century Gothic"/>
              </a:rPr>
              <a:t>’.</a:t>
            </a:r>
          </a:p>
        </p:txBody>
      </p:sp>
    </p:spTree>
    <p:extLst>
      <p:ext uri="{BB962C8B-B14F-4D97-AF65-F5344CB8AC3E}">
        <p14:creationId xmlns:p14="http://schemas.microsoft.com/office/powerpoint/2010/main" val="21010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1" grpId="0"/>
      <p:bldP spid="21" grpId="1"/>
      <p:bldP spid="22" grpId="0"/>
      <p:bldP spid="22" grpId="1"/>
      <p:bldP spid="23" grpId="0"/>
      <p:bldP spid="23" grpId="1"/>
      <p:bldP spid="24" grpId="0"/>
      <p:bldP spid="24" grpId="1"/>
      <p:bldP spid="31" grpId="0"/>
      <p:bldP spid="31" grpId="1"/>
      <p:bldP spid="32" grpId="0"/>
      <p:bldP spid="32" grpId="1"/>
      <p:bldP spid="33" grpId="0"/>
      <p:bldP spid="33" grpId="1"/>
      <p:bldP spid="34" grpId="0"/>
      <p:bldP spid="34" grpId="1"/>
      <p:bldP spid="35" grpId="0"/>
      <p:bldP spid="35" grpId="1"/>
      <p:bldP spid="36" grpId="0"/>
      <p:bldP spid="3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3866"/>
            <a:ext cx="10515600" cy="558413"/>
          </a:xfrm>
        </p:spPr>
        <p:txBody>
          <a:bodyPr>
            <a:normAutofit/>
          </a:bodyPr>
          <a:lstStyle/>
          <a:p>
            <a:r>
              <a:rPr lang="en-GB" sz="3200"/>
              <a:t>Solución</a:t>
            </a:r>
          </a:p>
        </p:txBody>
      </p:sp>
      <p:sp>
        <p:nvSpPr>
          <p:cNvPr id="4" name="Rectangle 3"/>
          <p:cNvSpPr/>
          <p:nvPr/>
        </p:nvSpPr>
        <p:spPr>
          <a:xfrm>
            <a:off x="487757" y="848938"/>
            <a:ext cx="11872686" cy="4967514"/>
          </a:xfrm>
          <a:prstGeom prst="rect">
            <a:avLst/>
          </a:prstGeom>
        </p:spPr>
        <p:txBody>
          <a:bodyPr wrap="square">
            <a:spAutoFit/>
          </a:bodyPr>
          <a:lstStyle/>
          <a:p>
            <a:pPr>
              <a:lnSpc>
                <a:spcPct val="120000"/>
              </a:lnSpc>
            </a:pPr>
            <a:r>
              <a:rPr lang="en-GB" sz="2400" b="1" dirty="0">
                <a:solidFill>
                  <a:srgbClr val="002060"/>
                </a:solidFill>
              </a:rPr>
              <a:t>1. What altitude did the cyclists reach on their ride?</a:t>
            </a:r>
          </a:p>
          <a:p>
            <a:pPr>
              <a:lnSpc>
                <a:spcPct val="120000"/>
              </a:lnSpc>
            </a:pPr>
            <a:r>
              <a:rPr lang="en-GB" sz="2400" i="1" dirty="0">
                <a:solidFill>
                  <a:srgbClr val="002060"/>
                </a:solidFill>
              </a:rPr>
              <a:t>Almost 4000 metres	</a:t>
            </a:r>
          </a:p>
          <a:p>
            <a:pPr>
              <a:lnSpc>
                <a:spcPct val="120000"/>
              </a:lnSpc>
            </a:pPr>
            <a:r>
              <a:rPr lang="en-GB" sz="2400" i="1" dirty="0">
                <a:solidFill>
                  <a:srgbClr val="002060"/>
                </a:solidFill>
              </a:rPr>
              <a:t>(</a:t>
            </a:r>
            <a:r>
              <a:rPr lang="es-ES" sz="2400" dirty="0" err="1">
                <a:solidFill>
                  <a:srgbClr val="002060"/>
                </a:solidFill>
              </a:rPr>
              <a:t>iLlegamos</a:t>
            </a:r>
            <a:r>
              <a:rPr lang="es-ES" sz="2400" dirty="0">
                <a:solidFill>
                  <a:srgbClr val="002060"/>
                </a:solidFill>
              </a:rPr>
              <a:t> a una altura de casi cuatro mil metros!)</a:t>
            </a:r>
          </a:p>
          <a:p>
            <a:pPr>
              <a:lnSpc>
                <a:spcPct val="120000"/>
              </a:lnSpc>
            </a:pPr>
            <a:endParaRPr lang="en-GB" sz="2400" i="1" dirty="0">
              <a:solidFill>
                <a:srgbClr val="002060"/>
              </a:solidFill>
            </a:endParaRPr>
          </a:p>
          <a:p>
            <a:pPr>
              <a:lnSpc>
                <a:spcPct val="120000"/>
              </a:lnSpc>
            </a:pPr>
            <a:r>
              <a:rPr lang="en-GB" sz="2400" b="1" dirty="0">
                <a:solidFill>
                  <a:srgbClr val="002060"/>
                </a:solidFill>
              </a:rPr>
              <a:t>2. </a:t>
            </a:r>
            <a:r>
              <a:rPr lang="en-GB" sz="2400" b="1">
                <a:solidFill>
                  <a:srgbClr val="002060"/>
                </a:solidFill>
              </a:rPr>
              <a:t>Why did they feel able </a:t>
            </a:r>
            <a:r>
              <a:rPr lang="en-GB" sz="2400" b="1" dirty="0">
                <a:solidFill>
                  <a:srgbClr val="002060"/>
                </a:solidFill>
              </a:rPr>
              <a:t>to accept the challenge?</a:t>
            </a:r>
          </a:p>
          <a:p>
            <a:pPr>
              <a:lnSpc>
                <a:spcPct val="120000"/>
              </a:lnSpc>
            </a:pPr>
            <a:r>
              <a:rPr lang="en-GB" sz="2400" i="1" dirty="0">
                <a:solidFill>
                  <a:srgbClr val="002060"/>
                </a:solidFill>
              </a:rPr>
              <a:t>They are in shape and they ride their bikes every Saturday.			</a:t>
            </a:r>
          </a:p>
          <a:p>
            <a:pPr>
              <a:lnSpc>
                <a:spcPct val="120000"/>
              </a:lnSpc>
            </a:pPr>
            <a:r>
              <a:rPr lang="en-GB" sz="2400" i="1" dirty="0">
                <a:solidFill>
                  <a:srgbClr val="002060"/>
                </a:solidFill>
              </a:rPr>
              <a:t>(</a:t>
            </a:r>
            <a:r>
              <a:rPr lang="es-ES" sz="2400" dirty="0">
                <a:solidFill>
                  <a:srgbClr val="002060"/>
                </a:solidFill>
              </a:rPr>
              <a:t>Estamos todos en forma y montamos en bici cada sábado.)</a:t>
            </a:r>
            <a:endParaRPr lang="en-GB" sz="2400" i="1" dirty="0">
              <a:solidFill>
                <a:srgbClr val="002060"/>
              </a:solidFill>
            </a:endParaRPr>
          </a:p>
          <a:p>
            <a:pPr>
              <a:lnSpc>
                <a:spcPct val="120000"/>
              </a:lnSpc>
            </a:pPr>
            <a:endParaRPr lang="en-GB" sz="2400" dirty="0">
              <a:solidFill>
                <a:srgbClr val="002060"/>
              </a:solidFill>
            </a:endParaRPr>
          </a:p>
          <a:p>
            <a:pPr>
              <a:lnSpc>
                <a:spcPct val="120000"/>
              </a:lnSpc>
            </a:pPr>
            <a:r>
              <a:rPr lang="en-GB" sz="2400" b="1" dirty="0">
                <a:solidFill>
                  <a:srgbClr val="002060"/>
                </a:solidFill>
              </a:rPr>
              <a:t>3. What makes him think that the panela might be helping them?</a:t>
            </a:r>
          </a:p>
          <a:p>
            <a:pPr>
              <a:lnSpc>
                <a:spcPct val="120000"/>
              </a:lnSpc>
            </a:pPr>
            <a:r>
              <a:rPr lang="en-GB" sz="2400" i="1" dirty="0">
                <a:solidFill>
                  <a:srgbClr val="002060"/>
                </a:solidFill>
              </a:rPr>
              <a:t>They seem to be </a:t>
            </a:r>
            <a:r>
              <a:rPr lang="en-GB" sz="2400" i="1">
                <a:solidFill>
                  <a:srgbClr val="002060"/>
                </a:solidFill>
              </a:rPr>
              <a:t>travelling faster.</a:t>
            </a:r>
            <a:endParaRPr lang="en-GB" sz="2400" i="1" dirty="0">
              <a:solidFill>
                <a:srgbClr val="002060"/>
              </a:solidFill>
            </a:endParaRPr>
          </a:p>
          <a:p>
            <a:pPr>
              <a:lnSpc>
                <a:spcPct val="120000"/>
              </a:lnSpc>
            </a:pPr>
            <a:r>
              <a:rPr lang="es-ES" sz="2400" dirty="0">
                <a:solidFill>
                  <a:srgbClr val="002060"/>
                </a:solidFill>
              </a:rPr>
              <a:t>(Parece que viajamos más rápido estos días.) 	</a:t>
            </a:r>
            <a:endParaRPr lang="en-GB" sz="2000" dirty="0">
              <a:solidFill>
                <a:srgbClr val="002060"/>
              </a:solidFill>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p:cNvSpPr txBox="1"/>
          <p:nvPr/>
        </p:nvSpPr>
        <p:spPr>
          <a:xfrm>
            <a:off x="11109159" y="848938"/>
            <a:ext cx="1395663" cy="461665"/>
          </a:xfrm>
          <a:prstGeom prst="rect">
            <a:avLst/>
          </a:prstGeom>
          <a:noFill/>
        </p:spPr>
        <p:txBody>
          <a:bodyPr wrap="square" rtlCol="0">
            <a:spAutoFit/>
          </a:bodyPr>
          <a:lstStyle/>
          <a:p>
            <a:pPr algn="l"/>
            <a:r>
              <a:rPr lang="en-GB" sz="2400" b="1">
                <a:solidFill>
                  <a:schemeClr val="accent5">
                    <a:lumMod val="50000"/>
                  </a:schemeClr>
                </a:solidFill>
              </a:rPr>
              <a:t>[1/2]</a:t>
            </a:r>
            <a:endParaRPr lang="en-GB" sz="2400" b="1" dirty="0">
              <a:solidFill>
                <a:schemeClr val="accent5">
                  <a:lumMod val="50000"/>
                </a:schemeClr>
              </a:solidFill>
            </a:endParaRPr>
          </a:p>
        </p:txBody>
      </p:sp>
    </p:spTree>
    <p:extLst>
      <p:ext uri="{BB962C8B-B14F-4D97-AF65-F5344CB8AC3E}">
        <p14:creationId xmlns:p14="http://schemas.microsoft.com/office/powerpoint/2010/main" val="16955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3866"/>
            <a:ext cx="10515600" cy="558413"/>
          </a:xfrm>
        </p:spPr>
        <p:txBody>
          <a:bodyPr>
            <a:normAutofit/>
          </a:bodyPr>
          <a:lstStyle/>
          <a:p>
            <a:r>
              <a:rPr lang="en-GB" sz="3200"/>
              <a:t>Solución</a:t>
            </a:r>
          </a:p>
        </p:txBody>
      </p:sp>
      <p:sp>
        <p:nvSpPr>
          <p:cNvPr id="4" name="Rectangle 3"/>
          <p:cNvSpPr/>
          <p:nvPr/>
        </p:nvSpPr>
        <p:spPr>
          <a:xfrm>
            <a:off x="319314" y="983938"/>
            <a:ext cx="11872686" cy="4967514"/>
          </a:xfrm>
          <a:prstGeom prst="rect">
            <a:avLst/>
          </a:prstGeom>
        </p:spPr>
        <p:txBody>
          <a:bodyPr wrap="square">
            <a:spAutoFit/>
          </a:bodyPr>
          <a:lstStyle/>
          <a:p>
            <a:pPr>
              <a:lnSpc>
                <a:spcPct val="120000"/>
              </a:lnSpc>
            </a:pPr>
            <a:r>
              <a:rPr lang="en-GB" sz="2400" b="1">
                <a:solidFill>
                  <a:srgbClr val="002060"/>
                </a:solidFill>
              </a:rPr>
              <a:t>4. What is the name of the road they found yesterday? Why is it called this?</a:t>
            </a:r>
          </a:p>
          <a:p>
            <a:pPr>
              <a:lnSpc>
                <a:spcPct val="120000"/>
              </a:lnSpc>
            </a:pPr>
            <a:r>
              <a:rPr lang="en-GB" sz="2400" i="1">
                <a:solidFill>
                  <a:srgbClr val="002060"/>
                </a:solidFill>
              </a:rPr>
              <a:t>The trampoline of death - due to the risk of accidents (in the rain) 	</a:t>
            </a:r>
            <a:r>
              <a:rPr lang="en-GB" sz="2400">
                <a:solidFill>
                  <a:srgbClr val="002060"/>
                </a:solidFill>
              </a:rPr>
              <a:t> </a:t>
            </a:r>
          </a:p>
          <a:p>
            <a:pPr>
              <a:lnSpc>
                <a:spcPct val="120000"/>
              </a:lnSpc>
            </a:pPr>
            <a:r>
              <a:rPr lang="en-GB" sz="2400">
                <a:solidFill>
                  <a:srgbClr val="002060"/>
                </a:solidFill>
              </a:rPr>
              <a:t>(El Trampolín de la muerte - h</a:t>
            </a:r>
            <a:r>
              <a:rPr lang="es-ES" sz="2400">
                <a:solidFill>
                  <a:srgbClr val="002060"/>
                </a:solidFill>
              </a:rPr>
              <a:t>ay mucho riesgo de accidentes por la lluvia.)</a:t>
            </a:r>
            <a:endParaRPr lang="en-GB" sz="2400">
              <a:solidFill>
                <a:srgbClr val="002060"/>
              </a:solidFill>
            </a:endParaRPr>
          </a:p>
          <a:p>
            <a:pPr>
              <a:lnSpc>
                <a:spcPct val="120000"/>
              </a:lnSpc>
            </a:pPr>
            <a:endParaRPr lang="en-GB" sz="2400">
              <a:solidFill>
                <a:srgbClr val="002060"/>
              </a:solidFill>
            </a:endParaRPr>
          </a:p>
          <a:p>
            <a:pPr>
              <a:lnSpc>
                <a:spcPct val="120000"/>
              </a:lnSpc>
            </a:pPr>
            <a:r>
              <a:rPr lang="en-GB" sz="2400" b="1">
                <a:solidFill>
                  <a:srgbClr val="002060"/>
                </a:solidFill>
              </a:rPr>
              <a:t>5. Why did they have to cross a river?</a:t>
            </a:r>
          </a:p>
          <a:p>
            <a:pPr>
              <a:lnSpc>
                <a:spcPct val="120000"/>
              </a:lnSpc>
            </a:pPr>
            <a:r>
              <a:rPr lang="es-ES" sz="2400" i="1">
                <a:solidFill>
                  <a:srgbClr val="002060"/>
                </a:solidFill>
              </a:rPr>
              <a:t>Because the road was under water 		</a:t>
            </a:r>
          </a:p>
          <a:p>
            <a:pPr>
              <a:lnSpc>
                <a:spcPct val="120000"/>
              </a:lnSpc>
            </a:pPr>
            <a:r>
              <a:rPr lang="es-ES" sz="2400">
                <a:solidFill>
                  <a:srgbClr val="002060"/>
                </a:solidFill>
              </a:rPr>
              <a:t>(Llegamos a una parte donde la carretera desaparece debajo de un río.)</a:t>
            </a:r>
            <a:endParaRPr lang="en-GB" sz="2400" i="1">
              <a:solidFill>
                <a:srgbClr val="002060"/>
              </a:solidFill>
            </a:endParaRPr>
          </a:p>
          <a:p>
            <a:pPr>
              <a:lnSpc>
                <a:spcPct val="120000"/>
              </a:lnSpc>
            </a:pPr>
            <a:endParaRPr lang="en-GB" sz="2400">
              <a:solidFill>
                <a:srgbClr val="002060"/>
              </a:solidFill>
            </a:endParaRPr>
          </a:p>
          <a:p>
            <a:pPr>
              <a:lnSpc>
                <a:spcPct val="120000"/>
              </a:lnSpc>
            </a:pPr>
            <a:r>
              <a:rPr lang="en-GB" sz="2400" b="1">
                <a:solidFill>
                  <a:srgbClr val="002060"/>
                </a:solidFill>
              </a:rPr>
              <a:t>6. What do they usually do if it’s still light?</a:t>
            </a:r>
          </a:p>
          <a:p>
            <a:pPr>
              <a:lnSpc>
                <a:spcPct val="120000"/>
              </a:lnSpc>
            </a:pPr>
            <a:r>
              <a:rPr lang="en-GB" sz="2400" i="1">
                <a:solidFill>
                  <a:srgbClr val="002060"/>
                </a:solidFill>
              </a:rPr>
              <a:t>Visit the towns to find something to eat and a place to sleep</a:t>
            </a:r>
          </a:p>
          <a:p>
            <a:pPr>
              <a:lnSpc>
                <a:spcPct val="120000"/>
              </a:lnSpc>
            </a:pPr>
            <a:r>
              <a:rPr lang="es-ES" sz="2400">
                <a:solidFill>
                  <a:srgbClr val="002060"/>
                </a:solidFill>
              </a:rPr>
              <a:t>(Visitamos los pueblos para encontrar algo de comer y luego dormir.)</a:t>
            </a:r>
            <a:endParaRPr lang="en-GB" sz="2400"/>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p:cNvSpPr txBox="1"/>
          <p:nvPr/>
        </p:nvSpPr>
        <p:spPr>
          <a:xfrm>
            <a:off x="9713496" y="197420"/>
            <a:ext cx="1395663" cy="461665"/>
          </a:xfrm>
          <a:prstGeom prst="rect">
            <a:avLst/>
          </a:prstGeom>
          <a:noFill/>
        </p:spPr>
        <p:txBody>
          <a:bodyPr wrap="square" rtlCol="0">
            <a:spAutoFit/>
          </a:bodyPr>
          <a:lstStyle/>
          <a:p>
            <a:pPr algn="l"/>
            <a:r>
              <a:rPr lang="en-GB" sz="2400" b="1">
                <a:solidFill>
                  <a:schemeClr val="accent5">
                    <a:lumMod val="50000"/>
                  </a:schemeClr>
                </a:solidFill>
              </a:rPr>
              <a:t>[2/2]</a:t>
            </a:r>
            <a:endParaRPr lang="en-GB" sz="2400" b="1" dirty="0">
              <a:solidFill>
                <a:schemeClr val="accent5">
                  <a:lumMod val="50000"/>
                </a:schemeClr>
              </a:solidFill>
            </a:endParaRPr>
          </a:p>
        </p:txBody>
      </p:sp>
    </p:spTree>
    <p:extLst>
      <p:ext uri="{BB962C8B-B14F-4D97-AF65-F5344CB8AC3E}">
        <p14:creationId xmlns:p14="http://schemas.microsoft.com/office/powerpoint/2010/main" val="341406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a:solidFill>
                  <a:srgbClr val="002060"/>
                </a:solidFill>
              </a:rPr>
              <a:t>¡Ahora tú! </a:t>
            </a:r>
            <a:r>
              <a:rPr lang="en-GB" sz="2400">
                <a:solidFill>
                  <a:srgbClr val="002060"/>
                </a:solidFill>
              </a:rPr>
              <a:t>Describe un desafío. </a:t>
            </a:r>
            <a:endParaRPr lang="en-GB"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6" name="Rectangle 5"/>
          <p:cNvSpPr/>
          <p:nvPr/>
        </p:nvSpPr>
        <p:spPr>
          <a:xfrm>
            <a:off x="6405711" y="2433304"/>
            <a:ext cx="4124847" cy="461665"/>
          </a:xfrm>
          <a:prstGeom prst="rect">
            <a:avLst/>
          </a:prstGeom>
        </p:spPr>
        <p:txBody>
          <a:bodyPr wrap="none">
            <a:spAutoFit/>
          </a:bodyPr>
          <a:lstStyle/>
          <a:p>
            <a:pPr defTabSz="913788"/>
            <a:r>
              <a:rPr lang="en-US" sz="2400">
                <a:solidFill>
                  <a:srgbClr val="002060"/>
                </a:solidFill>
                <a:latin typeface="Century Gothic"/>
              </a:rPr>
              <a:t>Puedes usar verbos como:</a:t>
            </a:r>
            <a:endParaRPr lang="en-GB" sz="2400">
              <a:solidFill>
                <a:prstClr val="black"/>
              </a:solidFill>
              <a:latin typeface="Century Gothic"/>
            </a:endParaRPr>
          </a:p>
        </p:txBody>
      </p:sp>
      <p:sp>
        <p:nvSpPr>
          <p:cNvPr id="19" name="Rectangle 18"/>
          <p:cNvSpPr/>
          <p:nvPr/>
        </p:nvSpPr>
        <p:spPr>
          <a:xfrm>
            <a:off x="235636" y="711200"/>
            <a:ext cx="12266789" cy="461665"/>
          </a:xfrm>
          <a:prstGeom prst="rect">
            <a:avLst/>
          </a:prstGeom>
        </p:spPr>
        <p:txBody>
          <a:bodyPr wrap="square">
            <a:spAutoFit/>
          </a:bodyPr>
          <a:lstStyle/>
          <a:p>
            <a:pPr defTabSz="913788"/>
            <a:r>
              <a:rPr lang="en-US" sz="2400" dirty="0">
                <a:solidFill>
                  <a:srgbClr val="002060"/>
                </a:solidFill>
                <a:latin typeface="Century Gothic"/>
              </a:rPr>
              <a:t>Write about activities that you and someone else</a:t>
            </a:r>
            <a:r>
              <a:rPr lang="en-US" sz="2400" b="1" dirty="0">
                <a:solidFill>
                  <a:srgbClr val="002060"/>
                </a:solidFill>
                <a:latin typeface="Century Gothic"/>
              </a:rPr>
              <a:t> normally do </a:t>
            </a:r>
            <a:r>
              <a:rPr lang="en-US" sz="2400" dirty="0">
                <a:solidFill>
                  <a:srgbClr val="002060"/>
                </a:solidFill>
                <a:latin typeface="Century Gothic"/>
              </a:rPr>
              <a:t>at the weekend.</a:t>
            </a:r>
            <a:endParaRPr lang="en-GB" sz="2400" dirty="0">
              <a:solidFill>
                <a:prstClr val="black"/>
              </a:solidFill>
              <a:latin typeface="Century Gothic"/>
            </a:endParaRPr>
          </a:p>
        </p:txBody>
      </p:sp>
      <p:sp>
        <p:nvSpPr>
          <p:cNvPr id="7" name="Rectangle 6"/>
          <p:cNvSpPr/>
          <p:nvPr/>
        </p:nvSpPr>
        <p:spPr>
          <a:xfrm>
            <a:off x="235637" y="1165446"/>
            <a:ext cx="12114214" cy="461665"/>
          </a:xfrm>
          <a:prstGeom prst="rect">
            <a:avLst/>
          </a:prstGeom>
        </p:spPr>
        <p:txBody>
          <a:bodyPr wrap="none">
            <a:spAutoFit/>
          </a:bodyPr>
          <a:lstStyle/>
          <a:p>
            <a:pPr defTabSz="913788"/>
            <a:r>
              <a:rPr lang="en-US" sz="2400">
                <a:solidFill>
                  <a:srgbClr val="002060"/>
                </a:solidFill>
                <a:latin typeface="Century Gothic"/>
              </a:rPr>
              <a:t>Also write about what you both </a:t>
            </a:r>
            <a:r>
              <a:rPr lang="en-US" sz="2400" b="1">
                <a:solidFill>
                  <a:srgbClr val="002060"/>
                </a:solidFill>
                <a:latin typeface="Century Gothic"/>
              </a:rPr>
              <a:t>did </a:t>
            </a:r>
            <a:r>
              <a:rPr lang="en-US" sz="2400">
                <a:solidFill>
                  <a:srgbClr val="002060"/>
                </a:solidFill>
                <a:latin typeface="Century Gothic"/>
              </a:rPr>
              <a:t>at a special event to raise money for charity.</a:t>
            </a:r>
            <a:endParaRPr lang="en-GB" sz="2400">
              <a:solidFill>
                <a:prstClr val="black"/>
              </a:solidFill>
              <a:latin typeface="Century Gothic"/>
            </a:endParaRPr>
          </a:p>
        </p:txBody>
      </p:sp>
      <p:sp>
        <p:nvSpPr>
          <p:cNvPr id="20" name="Rectangle 19"/>
          <p:cNvSpPr/>
          <p:nvPr/>
        </p:nvSpPr>
        <p:spPr>
          <a:xfrm>
            <a:off x="218891" y="1786917"/>
            <a:ext cx="7255966"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Think about the time markers that you will use: </a:t>
            </a:r>
          </a:p>
        </p:txBody>
      </p:sp>
      <p:sp>
        <p:nvSpPr>
          <p:cNvPr id="21" name="Rectangle 20"/>
          <p:cNvSpPr/>
          <p:nvPr/>
        </p:nvSpPr>
        <p:spPr>
          <a:xfrm>
            <a:off x="365373" y="2399179"/>
            <a:ext cx="132362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en julio</a:t>
            </a:r>
          </a:p>
        </p:txBody>
      </p:sp>
      <p:sp>
        <p:nvSpPr>
          <p:cNvPr id="22" name="Rectangle 21"/>
          <p:cNvSpPr/>
          <p:nvPr/>
        </p:nvSpPr>
        <p:spPr>
          <a:xfrm>
            <a:off x="1803847" y="2399179"/>
            <a:ext cx="245533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el mes pasado</a:t>
            </a:r>
          </a:p>
        </p:txBody>
      </p:sp>
      <p:sp>
        <p:nvSpPr>
          <p:cNvPr id="24" name="Rectangle 23"/>
          <p:cNvSpPr/>
          <p:nvPr/>
        </p:nvSpPr>
        <p:spPr>
          <a:xfrm>
            <a:off x="365373" y="3021718"/>
            <a:ext cx="245533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dirty="0" err="1">
                <a:solidFill>
                  <a:srgbClr val="002060"/>
                </a:solidFill>
                <a:latin typeface="Century Gothic"/>
              </a:rPr>
              <a:t>normalmente</a:t>
            </a:r>
            <a:endParaRPr lang="en-US" sz="2400" dirty="0">
              <a:solidFill>
                <a:srgbClr val="002060"/>
              </a:solidFill>
              <a:latin typeface="Century Gothic"/>
            </a:endParaRPr>
          </a:p>
        </p:txBody>
      </p:sp>
      <p:sp>
        <p:nvSpPr>
          <p:cNvPr id="25" name="Rectangle 24"/>
          <p:cNvSpPr/>
          <p:nvPr/>
        </p:nvSpPr>
        <p:spPr>
          <a:xfrm>
            <a:off x="2977733" y="2999316"/>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dirty="0">
                <a:solidFill>
                  <a:srgbClr val="002060"/>
                </a:solidFill>
                <a:latin typeface="Century Gothic"/>
              </a:rPr>
              <a:t>el primer día</a:t>
            </a:r>
          </a:p>
        </p:txBody>
      </p:sp>
      <p:sp>
        <p:nvSpPr>
          <p:cNvPr id="26" name="Rectangle 25"/>
          <p:cNvSpPr/>
          <p:nvPr/>
        </p:nvSpPr>
        <p:spPr>
          <a:xfrm>
            <a:off x="3757099" y="4886491"/>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aunque</a:t>
            </a:r>
          </a:p>
        </p:txBody>
      </p:sp>
      <p:sp>
        <p:nvSpPr>
          <p:cNvPr id="27" name="Rectangle 26"/>
          <p:cNvSpPr/>
          <p:nvPr/>
        </p:nvSpPr>
        <p:spPr>
          <a:xfrm>
            <a:off x="336142" y="5509030"/>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pero</a:t>
            </a:r>
          </a:p>
        </p:txBody>
      </p:sp>
      <p:sp>
        <p:nvSpPr>
          <p:cNvPr id="28" name="Rectangle 27"/>
          <p:cNvSpPr/>
          <p:nvPr/>
        </p:nvSpPr>
        <p:spPr>
          <a:xfrm>
            <a:off x="5278386" y="4886491"/>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y</a:t>
            </a:r>
          </a:p>
        </p:txBody>
      </p:sp>
      <p:sp>
        <p:nvSpPr>
          <p:cNvPr id="29" name="Rectangle 28"/>
          <p:cNvSpPr/>
          <p:nvPr/>
        </p:nvSpPr>
        <p:spPr>
          <a:xfrm>
            <a:off x="336142" y="4886491"/>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también</a:t>
            </a:r>
          </a:p>
        </p:txBody>
      </p:sp>
      <p:sp>
        <p:nvSpPr>
          <p:cNvPr id="30" name="Rectangle 29"/>
          <p:cNvSpPr/>
          <p:nvPr/>
        </p:nvSpPr>
        <p:spPr>
          <a:xfrm>
            <a:off x="365373" y="3644257"/>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por la mañana</a:t>
            </a:r>
          </a:p>
        </p:txBody>
      </p:sp>
      <p:sp>
        <p:nvSpPr>
          <p:cNvPr id="31" name="Rectangle 30"/>
          <p:cNvSpPr/>
          <p:nvPr/>
        </p:nvSpPr>
        <p:spPr>
          <a:xfrm>
            <a:off x="3081963" y="3644257"/>
            <a:ext cx="102558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dirty="0" err="1">
                <a:solidFill>
                  <a:srgbClr val="002060"/>
                </a:solidFill>
                <a:latin typeface="Century Gothic"/>
              </a:rPr>
              <a:t>ayer</a:t>
            </a:r>
            <a:endParaRPr lang="en-US" sz="2400" dirty="0">
              <a:solidFill>
                <a:srgbClr val="002060"/>
              </a:solidFill>
              <a:latin typeface="Century Gothic"/>
            </a:endParaRPr>
          </a:p>
        </p:txBody>
      </p:sp>
      <p:sp>
        <p:nvSpPr>
          <p:cNvPr id="32" name="Rectangle 31"/>
          <p:cNvSpPr/>
          <p:nvPr/>
        </p:nvSpPr>
        <p:spPr>
          <a:xfrm>
            <a:off x="1442267" y="5480420"/>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sin embargo</a:t>
            </a:r>
          </a:p>
        </p:txBody>
      </p:sp>
      <p:sp>
        <p:nvSpPr>
          <p:cNvPr id="34" name="Rectangle 33"/>
          <p:cNvSpPr/>
          <p:nvPr/>
        </p:nvSpPr>
        <p:spPr>
          <a:xfrm>
            <a:off x="3717426" y="5465756"/>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defTabSz="913788"/>
            <a:r>
              <a:rPr lang="en-US" sz="2400">
                <a:solidFill>
                  <a:srgbClr val="002060"/>
                </a:solidFill>
                <a:latin typeface="Century Gothic"/>
              </a:rPr>
              <a:t>en cambio</a:t>
            </a:r>
          </a:p>
        </p:txBody>
      </p:sp>
      <p:sp>
        <p:nvSpPr>
          <p:cNvPr id="35" name="Rectangle 34"/>
          <p:cNvSpPr/>
          <p:nvPr/>
        </p:nvSpPr>
        <p:spPr>
          <a:xfrm>
            <a:off x="2080386" y="4897532"/>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además</a:t>
            </a:r>
          </a:p>
        </p:txBody>
      </p:sp>
      <p:sp>
        <p:nvSpPr>
          <p:cNvPr id="16" name="Rectangle 15"/>
          <p:cNvSpPr/>
          <p:nvPr/>
        </p:nvSpPr>
        <p:spPr>
          <a:xfrm>
            <a:off x="280530" y="4356670"/>
            <a:ext cx="7540707" cy="461665"/>
          </a:xfrm>
          <a:prstGeom prst="rect">
            <a:avLst/>
          </a:prstGeom>
        </p:spPr>
        <p:txBody>
          <a:bodyPr wrap="square">
            <a:spAutoFit/>
          </a:bodyPr>
          <a:lstStyle/>
          <a:p>
            <a:r>
              <a:rPr lang="en-US" sz="2400">
                <a:solidFill>
                  <a:srgbClr val="002060"/>
                </a:solidFill>
              </a:rPr>
              <a:t>Think about how you link one idea to another:</a:t>
            </a:r>
            <a:endParaRPr lang="en-GB" sz="2400"/>
          </a:p>
        </p:txBody>
      </p:sp>
      <p:sp>
        <p:nvSpPr>
          <p:cNvPr id="40" name="Rectangle 39"/>
          <p:cNvSpPr/>
          <p:nvPr/>
        </p:nvSpPr>
        <p:spPr>
          <a:xfrm>
            <a:off x="6469192" y="3014003"/>
            <a:ext cx="1352046"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nadar</a:t>
            </a:r>
          </a:p>
        </p:txBody>
      </p:sp>
      <p:sp>
        <p:nvSpPr>
          <p:cNvPr id="41" name="Rectangle 40"/>
          <p:cNvSpPr/>
          <p:nvPr/>
        </p:nvSpPr>
        <p:spPr>
          <a:xfrm>
            <a:off x="7980604" y="3014003"/>
            <a:ext cx="1669874"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soportar</a:t>
            </a:r>
          </a:p>
        </p:txBody>
      </p:sp>
      <p:sp>
        <p:nvSpPr>
          <p:cNvPr id="42" name="Rectangle 41"/>
          <p:cNvSpPr/>
          <p:nvPr/>
        </p:nvSpPr>
        <p:spPr>
          <a:xfrm>
            <a:off x="9781974" y="3010814"/>
            <a:ext cx="1669874"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caminar</a:t>
            </a:r>
          </a:p>
        </p:txBody>
      </p:sp>
      <p:sp>
        <p:nvSpPr>
          <p:cNvPr id="43" name="Rectangle 42"/>
          <p:cNvSpPr/>
          <p:nvPr/>
        </p:nvSpPr>
        <p:spPr>
          <a:xfrm>
            <a:off x="6469191" y="3579913"/>
            <a:ext cx="3085794"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a:solidFill>
                  <a:srgbClr val="002060"/>
                </a:solidFill>
                <a:latin typeface="Century Gothic"/>
              </a:rPr>
              <a:t>echar de menos</a:t>
            </a:r>
          </a:p>
        </p:txBody>
      </p:sp>
      <p:sp>
        <p:nvSpPr>
          <p:cNvPr id="33" name="Rounded Rectangular Callout 32"/>
          <p:cNvSpPr/>
          <p:nvPr/>
        </p:nvSpPr>
        <p:spPr>
          <a:xfrm>
            <a:off x="7901992" y="1729436"/>
            <a:ext cx="3696188" cy="411511"/>
          </a:xfrm>
          <a:prstGeom prst="wedgeRoundRectCallout">
            <a:avLst>
              <a:gd name="adj1" fmla="val -32711"/>
              <a:gd name="adj2" fmla="val -7712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iPuedes usar tu imaginación!</a:t>
            </a:r>
            <a:endParaRPr lang="en-GB"/>
          </a:p>
        </p:txBody>
      </p:sp>
      <p:sp>
        <p:nvSpPr>
          <p:cNvPr id="36" name="Rectangle 35">
            <a:extLst>
              <a:ext uri="{FF2B5EF4-FFF2-40B4-BE49-F238E27FC236}">
                <a16:creationId xmlns:a16="http://schemas.microsoft.com/office/drawing/2014/main" id="{44027ED6-EFB4-7A41-B4D1-273F5BC26CBC}"/>
              </a:ext>
            </a:extLst>
          </p:cNvPr>
          <p:cNvSpPr/>
          <p:nvPr/>
        </p:nvSpPr>
        <p:spPr>
          <a:xfrm>
            <a:off x="9805834" y="3597716"/>
            <a:ext cx="1792346"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encontrar</a:t>
            </a:r>
            <a:endParaRPr lang="en-US" sz="2400" dirty="0">
              <a:solidFill>
                <a:srgbClr val="002060"/>
              </a:solidFill>
              <a:latin typeface="Century Gothic"/>
            </a:endParaRPr>
          </a:p>
        </p:txBody>
      </p:sp>
      <p:sp>
        <p:nvSpPr>
          <p:cNvPr id="37" name="Rectangle 36">
            <a:extLst>
              <a:ext uri="{FF2B5EF4-FFF2-40B4-BE49-F238E27FC236}">
                <a16:creationId xmlns:a16="http://schemas.microsoft.com/office/drawing/2014/main" id="{E4718A59-2CC2-7E42-AC3C-6A3038876C85}"/>
              </a:ext>
            </a:extLst>
          </p:cNvPr>
          <p:cNvSpPr/>
          <p:nvPr/>
        </p:nvSpPr>
        <p:spPr>
          <a:xfrm>
            <a:off x="10409325" y="4162401"/>
            <a:ext cx="1589981"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jugar</a:t>
            </a:r>
            <a:endParaRPr lang="en-US" sz="2400" dirty="0">
              <a:solidFill>
                <a:srgbClr val="002060"/>
              </a:solidFill>
              <a:latin typeface="Century Gothic"/>
            </a:endParaRPr>
          </a:p>
        </p:txBody>
      </p:sp>
      <p:sp>
        <p:nvSpPr>
          <p:cNvPr id="38" name="Rectangle 37">
            <a:extLst>
              <a:ext uri="{FF2B5EF4-FFF2-40B4-BE49-F238E27FC236}">
                <a16:creationId xmlns:a16="http://schemas.microsoft.com/office/drawing/2014/main" id="{17A72BB2-339F-1B49-9445-3951ECC18CE6}"/>
              </a:ext>
            </a:extLst>
          </p:cNvPr>
          <p:cNvSpPr/>
          <p:nvPr/>
        </p:nvSpPr>
        <p:spPr>
          <a:xfrm>
            <a:off x="7260391" y="4181707"/>
            <a:ext cx="1512769"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mejorar</a:t>
            </a:r>
            <a:endParaRPr lang="en-US" sz="2400" dirty="0">
              <a:solidFill>
                <a:srgbClr val="002060"/>
              </a:solidFill>
              <a:latin typeface="Century Gothic"/>
            </a:endParaRPr>
          </a:p>
        </p:txBody>
      </p:sp>
      <p:sp>
        <p:nvSpPr>
          <p:cNvPr id="44" name="Rectangle 43">
            <a:extLst>
              <a:ext uri="{FF2B5EF4-FFF2-40B4-BE49-F238E27FC236}">
                <a16:creationId xmlns:a16="http://schemas.microsoft.com/office/drawing/2014/main" id="{D1C7447A-0377-CC4F-A43C-D45FD1F99298}"/>
              </a:ext>
            </a:extLst>
          </p:cNvPr>
          <p:cNvSpPr/>
          <p:nvPr/>
        </p:nvSpPr>
        <p:spPr>
          <a:xfrm>
            <a:off x="6440746" y="4802040"/>
            <a:ext cx="1589981"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lograr</a:t>
            </a:r>
            <a:endParaRPr lang="en-US" sz="2400" dirty="0">
              <a:solidFill>
                <a:srgbClr val="002060"/>
              </a:solidFill>
              <a:latin typeface="Century Gothic"/>
            </a:endParaRPr>
          </a:p>
        </p:txBody>
      </p:sp>
      <p:sp>
        <p:nvSpPr>
          <p:cNvPr id="45" name="Rectangle 44">
            <a:extLst>
              <a:ext uri="{FF2B5EF4-FFF2-40B4-BE49-F238E27FC236}">
                <a16:creationId xmlns:a16="http://schemas.microsoft.com/office/drawing/2014/main" id="{3244FB8B-D30D-3C4B-9C8F-E85DB660CCB2}"/>
              </a:ext>
            </a:extLst>
          </p:cNvPr>
          <p:cNvSpPr/>
          <p:nvPr/>
        </p:nvSpPr>
        <p:spPr>
          <a:xfrm>
            <a:off x="8249035" y="4798834"/>
            <a:ext cx="2065230"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descansar</a:t>
            </a:r>
            <a:endParaRPr lang="en-US" sz="2400" dirty="0">
              <a:solidFill>
                <a:srgbClr val="002060"/>
              </a:solidFill>
              <a:latin typeface="Century Gothic"/>
            </a:endParaRPr>
          </a:p>
        </p:txBody>
      </p:sp>
      <p:sp>
        <p:nvSpPr>
          <p:cNvPr id="46" name="Rectangle 45">
            <a:extLst>
              <a:ext uri="{FF2B5EF4-FFF2-40B4-BE49-F238E27FC236}">
                <a16:creationId xmlns:a16="http://schemas.microsoft.com/office/drawing/2014/main" id="{84703EAE-16B7-8F48-A9E2-AE0B95C6AC67}"/>
              </a:ext>
            </a:extLst>
          </p:cNvPr>
          <p:cNvSpPr/>
          <p:nvPr/>
        </p:nvSpPr>
        <p:spPr>
          <a:xfrm>
            <a:off x="6335610" y="5381932"/>
            <a:ext cx="1589981"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aceptar</a:t>
            </a:r>
            <a:endParaRPr lang="en-US" sz="2400" dirty="0">
              <a:solidFill>
                <a:srgbClr val="002060"/>
              </a:solidFill>
              <a:latin typeface="Century Gothic"/>
            </a:endParaRPr>
          </a:p>
        </p:txBody>
      </p:sp>
      <p:sp>
        <p:nvSpPr>
          <p:cNvPr id="47" name="Rectangle 46">
            <a:extLst>
              <a:ext uri="{FF2B5EF4-FFF2-40B4-BE49-F238E27FC236}">
                <a16:creationId xmlns:a16="http://schemas.microsoft.com/office/drawing/2014/main" id="{3031743E-AB37-8247-A90A-5EE189A6E741}"/>
              </a:ext>
            </a:extLst>
          </p:cNvPr>
          <p:cNvSpPr/>
          <p:nvPr/>
        </p:nvSpPr>
        <p:spPr>
          <a:xfrm>
            <a:off x="8552544" y="5381932"/>
            <a:ext cx="1589981"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dedicar</a:t>
            </a:r>
            <a:endParaRPr lang="en-US" sz="2400" dirty="0">
              <a:solidFill>
                <a:srgbClr val="002060"/>
              </a:solidFill>
              <a:latin typeface="Century Gothic"/>
            </a:endParaRPr>
          </a:p>
        </p:txBody>
      </p:sp>
      <p:sp>
        <p:nvSpPr>
          <p:cNvPr id="48" name="Rectangle 47">
            <a:extLst>
              <a:ext uri="{FF2B5EF4-FFF2-40B4-BE49-F238E27FC236}">
                <a16:creationId xmlns:a16="http://schemas.microsoft.com/office/drawing/2014/main" id="{07BCCA2B-0A40-9C46-A617-1BEFD11B8214}"/>
              </a:ext>
            </a:extLst>
          </p:cNvPr>
          <p:cNvSpPr/>
          <p:nvPr/>
        </p:nvSpPr>
        <p:spPr>
          <a:xfrm>
            <a:off x="6335610" y="5870445"/>
            <a:ext cx="1980381" cy="40011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practicar</a:t>
            </a:r>
            <a:endParaRPr lang="en-US" sz="2400" dirty="0">
              <a:solidFill>
                <a:srgbClr val="002060"/>
              </a:solidFill>
              <a:latin typeface="Century Gothic"/>
            </a:endParaRPr>
          </a:p>
        </p:txBody>
      </p:sp>
      <p:sp>
        <p:nvSpPr>
          <p:cNvPr id="49" name="Rectangle 48">
            <a:extLst>
              <a:ext uri="{FF2B5EF4-FFF2-40B4-BE49-F238E27FC236}">
                <a16:creationId xmlns:a16="http://schemas.microsoft.com/office/drawing/2014/main" id="{FF94BDE3-5BD5-BC4A-A579-7F358EA79729}"/>
              </a:ext>
            </a:extLst>
          </p:cNvPr>
          <p:cNvSpPr/>
          <p:nvPr/>
        </p:nvSpPr>
        <p:spPr>
          <a:xfrm>
            <a:off x="10463389" y="5303117"/>
            <a:ext cx="1669874" cy="4844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recaudar</a:t>
            </a:r>
            <a:endParaRPr lang="en-US" sz="2400" dirty="0">
              <a:solidFill>
                <a:srgbClr val="002060"/>
              </a:solidFill>
              <a:latin typeface="Century Gothic"/>
            </a:endParaRPr>
          </a:p>
        </p:txBody>
      </p:sp>
      <p:sp>
        <p:nvSpPr>
          <p:cNvPr id="50" name="Rectangle 49">
            <a:extLst>
              <a:ext uri="{FF2B5EF4-FFF2-40B4-BE49-F238E27FC236}">
                <a16:creationId xmlns:a16="http://schemas.microsoft.com/office/drawing/2014/main" id="{F21CC22F-C490-C74C-9EA9-9FF944BA7D9A}"/>
              </a:ext>
            </a:extLst>
          </p:cNvPr>
          <p:cNvSpPr/>
          <p:nvPr/>
        </p:nvSpPr>
        <p:spPr>
          <a:xfrm>
            <a:off x="10397067" y="4771639"/>
            <a:ext cx="1589981" cy="42907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ayudar</a:t>
            </a:r>
            <a:endParaRPr lang="en-US" sz="2400" dirty="0">
              <a:solidFill>
                <a:srgbClr val="002060"/>
              </a:solidFill>
              <a:latin typeface="Century Gothic"/>
            </a:endParaRPr>
          </a:p>
        </p:txBody>
      </p:sp>
      <p:sp>
        <p:nvSpPr>
          <p:cNvPr id="39" name="Rectangle 38">
            <a:extLst>
              <a:ext uri="{FF2B5EF4-FFF2-40B4-BE49-F238E27FC236}">
                <a16:creationId xmlns:a16="http://schemas.microsoft.com/office/drawing/2014/main" id="{82063C67-91BF-FF4C-9BE1-5F62F1CEBE3A}"/>
              </a:ext>
            </a:extLst>
          </p:cNvPr>
          <p:cNvSpPr/>
          <p:nvPr/>
        </p:nvSpPr>
        <p:spPr>
          <a:xfrm>
            <a:off x="8844167" y="4173346"/>
            <a:ext cx="1470098" cy="493807"/>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defTabSz="913788"/>
            <a:r>
              <a:rPr lang="en-US" sz="2400" dirty="0" err="1">
                <a:solidFill>
                  <a:srgbClr val="002060"/>
                </a:solidFill>
                <a:latin typeface="Century Gothic"/>
              </a:rPr>
              <a:t>tocar</a:t>
            </a:r>
            <a:endParaRPr lang="en-US" sz="2400" dirty="0">
              <a:solidFill>
                <a:srgbClr val="002060"/>
              </a:solidFill>
              <a:latin typeface="Century Gothic"/>
            </a:endParaRPr>
          </a:p>
        </p:txBody>
      </p:sp>
    </p:spTree>
    <p:extLst>
      <p:ext uri="{BB962C8B-B14F-4D97-AF65-F5344CB8AC3E}">
        <p14:creationId xmlns:p14="http://schemas.microsoft.com/office/powerpoint/2010/main" val="277939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2759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4" name="Imagen 3" descr="Código QR&#10;&#10;Descripción generada automáticamente">
            <a:extLst>
              <a:ext uri="{FF2B5EF4-FFF2-40B4-BE49-F238E27FC236}">
                <a16:creationId xmlns:a16="http://schemas.microsoft.com/office/drawing/2014/main" id="{53D53831-42EA-7F43-A300-180BB147F1E3}"/>
              </a:ext>
            </a:extLst>
          </p:cNvPr>
          <p:cNvPicPr>
            <a:picLocks noChangeAspect="1"/>
          </p:cNvPicPr>
          <p:nvPr/>
        </p:nvPicPr>
        <p:blipFill>
          <a:blip r:embed="rId9"/>
          <a:stretch>
            <a:fillRect/>
          </a:stretch>
        </p:blipFill>
        <p:spPr>
          <a:xfrm>
            <a:off x="3763925" y="2062915"/>
            <a:ext cx="1701555" cy="1701555"/>
          </a:xfrm>
          <a:prstGeom prst="rect">
            <a:avLst/>
          </a:prstGeom>
        </p:spPr>
      </p:pic>
      <p:sp>
        <p:nvSpPr>
          <p:cNvPr id="14" name="Rectangle 1">
            <a:extLst>
              <a:ext uri="{FF2B5EF4-FFF2-40B4-BE49-F238E27FC236}">
                <a16:creationId xmlns:a16="http://schemas.microsoft.com/office/drawing/2014/main" id="{BEFB80BB-4254-3C4B-9595-FB2D5BD8968C}"/>
              </a:ext>
            </a:extLst>
          </p:cNvPr>
          <p:cNvSpPr/>
          <p:nvPr/>
        </p:nvSpPr>
        <p:spPr>
          <a:xfrm>
            <a:off x="265514" y="538640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10"/>
              </a:rPr>
              <a:t>Year 9 Term 1.2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1"/>
              </a:rPr>
              <a:t>Year 9 Term 1.1 Week 5</a:t>
            </a:r>
            <a:endParaRPr lang="en-GB" sz="2400" dirty="0"/>
          </a:p>
        </p:txBody>
      </p:sp>
    </p:spTree>
    <p:extLst>
      <p:ext uri="{BB962C8B-B14F-4D97-AF65-F5344CB8AC3E}">
        <p14:creationId xmlns:p14="http://schemas.microsoft.com/office/powerpoint/2010/main" val="359065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8" name="Rectangle 17">
            <a:extLst>
              <a:ext uri="{FF2B5EF4-FFF2-40B4-BE49-F238E27FC236}">
                <a16:creationId xmlns:a16="http://schemas.microsoft.com/office/drawing/2014/main" id="{A0AC2F5D-7047-3143-B6E2-14140766957A}"/>
              </a:ext>
            </a:extLst>
          </p:cNvPr>
          <p:cNvSpPr/>
          <p:nvPr/>
        </p:nvSpPr>
        <p:spPr>
          <a:xfrm>
            <a:off x="2636377" y="1622426"/>
            <a:ext cx="1636987"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Alemania</a:t>
            </a:r>
            <a:endParaRPr lang="en-GB" sz="2400" b="1"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8059DE43-EC25-C049-970C-9F31179F4A99}"/>
              </a:ext>
            </a:extLst>
          </p:cNvPr>
          <p:cNvSpPr/>
          <p:nvPr/>
        </p:nvSpPr>
        <p:spPr>
          <a:xfrm>
            <a:off x="2636377" y="3452039"/>
            <a:ext cx="947695" cy="461665"/>
          </a:xfrm>
          <a:prstGeom prst="rect">
            <a:avLst/>
          </a:prstGeom>
        </p:spPr>
        <p:txBody>
          <a:bodyPr wrap="none">
            <a:spAutoFit/>
          </a:bodyPr>
          <a:lstStyle/>
          <a:p>
            <a:pPr fontAlgn="b"/>
            <a:r>
              <a:rPr lang="en-GB" sz="2400" b="1" dirty="0">
                <a:solidFill>
                  <a:srgbClr val="002060"/>
                </a:solidFill>
                <a:latin typeface="Century Gothic" panose="020B0502020202020204" pitchFamily="34" charset="0"/>
              </a:rPr>
              <a:t>el sol</a:t>
            </a:r>
          </a:p>
        </p:txBody>
      </p:sp>
      <p:sp>
        <p:nvSpPr>
          <p:cNvPr id="21" name="Rectangle 20">
            <a:extLst>
              <a:ext uri="{FF2B5EF4-FFF2-40B4-BE49-F238E27FC236}">
                <a16:creationId xmlns:a16="http://schemas.microsoft.com/office/drawing/2014/main" id="{1FBD74A0-BE01-0A40-A565-DEAC255BE64C}"/>
              </a:ext>
            </a:extLst>
          </p:cNvPr>
          <p:cNvSpPr/>
          <p:nvPr/>
        </p:nvSpPr>
        <p:spPr>
          <a:xfrm>
            <a:off x="2636377" y="4935964"/>
            <a:ext cx="1595309" cy="461665"/>
          </a:xfrm>
          <a:prstGeom prst="rect">
            <a:avLst/>
          </a:prstGeom>
        </p:spPr>
        <p:txBody>
          <a:bodyPr wrap="none">
            <a:spAutoFit/>
          </a:bodyPr>
          <a:lstStyle/>
          <a:p>
            <a:pPr fontAlgn="b"/>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tiempo</a:t>
            </a:r>
            <a:endParaRPr lang="en-GB" sz="2400" b="1" dirty="0">
              <a:solidFill>
                <a:srgbClr val="002060"/>
              </a:solidFill>
              <a:latin typeface="Century Gothic" panose="020B0502020202020204" pitchFamily="34" charset="0"/>
            </a:endParaRPr>
          </a:p>
        </p:txBody>
      </p:sp>
      <p:sp>
        <p:nvSpPr>
          <p:cNvPr id="22" name="Rectangle 21">
            <a:extLst>
              <a:ext uri="{FF2B5EF4-FFF2-40B4-BE49-F238E27FC236}">
                <a16:creationId xmlns:a16="http://schemas.microsoft.com/office/drawing/2014/main" id="{AA267641-4818-8E4C-865A-97F2AF79264E}"/>
              </a:ext>
            </a:extLst>
          </p:cNvPr>
          <p:cNvSpPr/>
          <p:nvPr/>
        </p:nvSpPr>
        <p:spPr>
          <a:xfrm>
            <a:off x="8963420" y="3450036"/>
            <a:ext cx="1861407" cy="461665"/>
          </a:xfrm>
          <a:prstGeom prst="rect">
            <a:avLst/>
          </a:prstGeom>
        </p:spPr>
        <p:txBody>
          <a:bodyPr wrap="none">
            <a:spAutoFit/>
          </a:bodyPr>
          <a:lstStyle/>
          <a:p>
            <a:pPr fontAlgn="b"/>
            <a:r>
              <a:rPr lang="en-GB" sz="2400" b="1" dirty="0">
                <a:solidFill>
                  <a:srgbClr val="002060"/>
                </a:solidFill>
                <a:latin typeface="Century Gothic" panose="020B0502020202020204" pitchFamily="34" charset="0"/>
              </a:rPr>
              <a:t>a </a:t>
            </a:r>
            <a:r>
              <a:rPr lang="en-GB" sz="2400" b="1" dirty="0" err="1">
                <a:solidFill>
                  <a:srgbClr val="002060"/>
                </a:solidFill>
                <a:latin typeface="Century Gothic" panose="020B0502020202020204" pitchFamily="34" charset="0"/>
              </a:rPr>
              <a:t>través</a:t>
            </a:r>
            <a:r>
              <a:rPr lang="en-GB" sz="2400" b="1" dirty="0">
                <a:solidFill>
                  <a:srgbClr val="002060"/>
                </a:solidFill>
                <a:latin typeface="Century Gothic" panose="020B0502020202020204" pitchFamily="34" charset="0"/>
              </a:rPr>
              <a:t> de</a:t>
            </a:r>
          </a:p>
        </p:txBody>
      </p:sp>
      <p:sp>
        <p:nvSpPr>
          <p:cNvPr id="23" name="Rectangle 22">
            <a:extLst>
              <a:ext uri="{FF2B5EF4-FFF2-40B4-BE49-F238E27FC236}">
                <a16:creationId xmlns:a16="http://schemas.microsoft.com/office/drawing/2014/main" id="{04E60C9B-DBFB-C342-AFEB-BAAE2A71F960}"/>
              </a:ext>
            </a:extLst>
          </p:cNvPr>
          <p:cNvSpPr/>
          <p:nvPr/>
        </p:nvSpPr>
        <p:spPr>
          <a:xfrm>
            <a:off x="8965399" y="1622426"/>
            <a:ext cx="1083951" cy="461665"/>
          </a:xfrm>
          <a:prstGeom prst="rect">
            <a:avLst/>
          </a:prstGeom>
        </p:spPr>
        <p:txBody>
          <a:bodyPr wrap="none">
            <a:spAutoFit/>
          </a:bodyPr>
          <a:lstStyle/>
          <a:p>
            <a:pPr fontAlgn="b"/>
            <a:r>
              <a:rPr lang="en-GB" sz="2400" b="1" dirty="0" err="1">
                <a:solidFill>
                  <a:srgbClr val="002060"/>
                </a:solidFill>
                <a:latin typeface="Century Gothic" panose="020B0502020202020204" pitchFamily="34" charset="0"/>
              </a:rPr>
              <a:t>pobre</a:t>
            </a:r>
            <a:endParaRPr lang="en-GB" sz="2400" b="1" dirty="0">
              <a:solidFill>
                <a:srgbClr val="002060"/>
              </a:solidFill>
              <a:latin typeface="Century Gothic" panose="020B0502020202020204" pitchFamily="34" charset="0"/>
            </a:endParaRPr>
          </a:p>
        </p:txBody>
      </p:sp>
      <p:sp>
        <p:nvSpPr>
          <p:cNvPr id="24" name="Rectangle 23">
            <a:extLst>
              <a:ext uri="{FF2B5EF4-FFF2-40B4-BE49-F238E27FC236}">
                <a16:creationId xmlns:a16="http://schemas.microsoft.com/office/drawing/2014/main" id="{FD46ED48-6286-EA45-A8CA-E80D2DEAC186}"/>
              </a:ext>
            </a:extLst>
          </p:cNvPr>
          <p:cNvSpPr/>
          <p:nvPr/>
        </p:nvSpPr>
        <p:spPr>
          <a:xfrm>
            <a:off x="8965399" y="4934279"/>
            <a:ext cx="2505814" cy="461665"/>
          </a:xfrm>
          <a:prstGeom prst="rect">
            <a:avLst/>
          </a:prstGeom>
        </p:spPr>
        <p:txBody>
          <a:bodyPr wrap="none">
            <a:spAutoFit/>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organización</a:t>
            </a:r>
            <a:endParaRPr lang="en-US" sz="2400" b="1" dirty="0">
              <a:solidFill>
                <a:srgbClr val="002060"/>
              </a:solidFill>
            </a:endParaRPr>
          </a:p>
        </p:txBody>
      </p:sp>
      <p:pic>
        <p:nvPicPr>
          <p:cNvPr id="3074" name="Picture 2" descr="Germany, Flag, Map, Europe, Nation">
            <a:extLst>
              <a:ext uri="{FF2B5EF4-FFF2-40B4-BE49-F238E27FC236}">
                <a16:creationId xmlns:a16="http://schemas.microsoft.com/office/drawing/2014/main" id="{0D2F7DA3-406D-884D-9908-B22E4E0157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7452" y="1216883"/>
            <a:ext cx="993134" cy="11985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oudy, Sun, Clouds, Sunny, Weather, Weather Report">
            <a:extLst>
              <a:ext uri="{FF2B5EF4-FFF2-40B4-BE49-F238E27FC236}">
                <a16:creationId xmlns:a16="http://schemas.microsoft.com/office/drawing/2014/main" id="{1001A467-E8C5-F640-A4EF-68B5077DA10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0755" y="3000690"/>
            <a:ext cx="1119486" cy="114820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eather Forecast, Weather, Sun, Cloud, Rain, Snow">
            <a:extLst>
              <a:ext uri="{FF2B5EF4-FFF2-40B4-BE49-F238E27FC236}">
                <a16:creationId xmlns:a16="http://schemas.microsoft.com/office/drawing/2014/main" id="{AF48BD00-949C-2748-9117-2D72A6C747E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6042" y="4574764"/>
            <a:ext cx="1744339" cy="135250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4E82530-0490-764E-8A7D-977389C17D57}"/>
              </a:ext>
            </a:extLst>
          </p:cNvPr>
          <p:cNvGrpSpPr/>
          <p:nvPr/>
        </p:nvGrpSpPr>
        <p:grpSpPr>
          <a:xfrm>
            <a:off x="6420314" y="2660611"/>
            <a:ext cx="1652571" cy="1394371"/>
            <a:chOff x="6207564" y="2352378"/>
            <a:chExt cx="2163369" cy="1819333"/>
          </a:xfrm>
        </p:grpSpPr>
        <p:pic>
          <p:nvPicPr>
            <p:cNvPr id="3086" name="Picture 14" descr="Africa, Map, Land, Continent, Geography, Atlas">
              <a:extLst>
                <a:ext uri="{FF2B5EF4-FFF2-40B4-BE49-F238E27FC236}">
                  <a16:creationId xmlns:a16="http://schemas.microsoft.com/office/drawing/2014/main" id="{F4FEBFED-D574-564A-B449-1F9F3B61F8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76696" y="2484546"/>
              <a:ext cx="1894237" cy="168716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ap, Pin, Illustrator, Holder, Place, Address, Marker">
              <a:extLst>
                <a:ext uri="{FF2B5EF4-FFF2-40B4-BE49-F238E27FC236}">
                  <a16:creationId xmlns:a16="http://schemas.microsoft.com/office/drawing/2014/main" id="{6EB3ADC1-43DA-944C-83BC-8D8959705D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6207564" y="2352378"/>
              <a:ext cx="688474" cy="5717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Map, Pin, Illustrator, Holder, Place, Address, Marker">
              <a:extLst>
                <a:ext uri="{FF2B5EF4-FFF2-40B4-BE49-F238E27FC236}">
                  <a16:creationId xmlns:a16="http://schemas.microsoft.com/office/drawing/2014/main" id="{606B0FA3-5E13-5041-AD0F-4C08BF8BF2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7655629" y="2654712"/>
              <a:ext cx="688474" cy="57174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A492D0A-6149-C14D-9AB4-2442AC175CA8}"/>
                </a:ext>
              </a:extLst>
            </p:cNvPr>
            <p:cNvCxnSpPr>
              <a:cxnSpLocks/>
            </p:cNvCxnSpPr>
            <p:nvPr/>
          </p:nvCxnSpPr>
          <p:spPr>
            <a:xfrm>
              <a:off x="6722969" y="2823997"/>
              <a:ext cx="1349916" cy="225963"/>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3090" name="Picture 18" descr="Silhouettes, Hierarchy, People, Man, Woman">
            <a:extLst>
              <a:ext uri="{FF2B5EF4-FFF2-40B4-BE49-F238E27FC236}">
                <a16:creationId xmlns:a16="http://schemas.microsoft.com/office/drawing/2014/main" id="{90F4E3CD-F430-A543-BAB2-FFE00A45B26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32305" y="4873299"/>
            <a:ext cx="1492391" cy="105396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346F062-5F6B-0947-BF89-C20278F6E9D8}"/>
              </a:ext>
            </a:extLst>
          </p:cNvPr>
          <p:cNvSpPr txBox="1"/>
          <p:nvPr/>
        </p:nvSpPr>
        <p:spPr>
          <a:xfrm>
            <a:off x="591850" y="2351843"/>
            <a:ext cx="3063522" cy="461665"/>
          </a:xfrm>
          <a:prstGeom prst="rect">
            <a:avLst/>
          </a:prstGeom>
          <a:noFill/>
        </p:spPr>
        <p:txBody>
          <a:bodyPr wrap="square" rtlCol="0">
            <a:spAutoFit/>
          </a:bodyPr>
          <a:lstStyle/>
          <a:p>
            <a:pPr algn="l"/>
            <a:r>
              <a:rPr lang="en-GB" sz="2400" dirty="0">
                <a:solidFill>
                  <a:srgbClr val="002060"/>
                </a:solidFill>
              </a:rPr>
              <a:t>[Germany]</a:t>
            </a:r>
          </a:p>
        </p:txBody>
      </p:sp>
      <p:sp>
        <p:nvSpPr>
          <p:cNvPr id="27" name="TextBox 26">
            <a:extLst>
              <a:ext uri="{FF2B5EF4-FFF2-40B4-BE49-F238E27FC236}">
                <a16:creationId xmlns:a16="http://schemas.microsoft.com/office/drawing/2014/main" id="{BBFC998D-AA0F-6E46-87D2-702E49095AF7}"/>
              </a:ext>
            </a:extLst>
          </p:cNvPr>
          <p:cNvSpPr txBox="1"/>
          <p:nvPr/>
        </p:nvSpPr>
        <p:spPr>
          <a:xfrm>
            <a:off x="1039788" y="4015864"/>
            <a:ext cx="2451040" cy="461665"/>
          </a:xfrm>
          <a:prstGeom prst="rect">
            <a:avLst/>
          </a:prstGeom>
          <a:noFill/>
        </p:spPr>
        <p:txBody>
          <a:bodyPr wrap="square" rtlCol="0">
            <a:spAutoFit/>
          </a:bodyPr>
          <a:lstStyle/>
          <a:p>
            <a:pPr algn="l"/>
            <a:r>
              <a:rPr lang="en-GB" sz="2400" dirty="0">
                <a:solidFill>
                  <a:srgbClr val="002060"/>
                </a:solidFill>
              </a:rPr>
              <a:t>[sun]</a:t>
            </a:r>
          </a:p>
        </p:txBody>
      </p:sp>
      <p:sp>
        <p:nvSpPr>
          <p:cNvPr id="28" name="TextBox 27">
            <a:extLst>
              <a:ext uri="{FF2B5EF4-FFF2-40B4-BE49-F238E27FC236}">
                <a16:creationId xmlns:a16="http://schemas.microsoft.com/office/drawing/2014/main" id="{8CCE6691-E701-C04F-AE01-2CB3089FBEFC}"/>
              </a:ext>
            </a:extLst>
          </p:cNvPr>
          <p:cNvSpPr txBox="1"/>
          <p:nvPr/>
        </p:nvSpPr>
        <p:spPr>
          <a:xfrm>
            <a:off x="773786" y="5863778"/>
            <a:ext cx="2881585" cy="461665"/>
          </a:xfrm>
          <a:prstGeom prst="rect">
            <a:avLst/>
          </a:prstGeom>
          <a:noFill/>
        </p:spPr>
        <p:txBody>
          <a:bodyPr wrap="square" rtlCol="0">
            <a:spAutoFit/>
          </a:bodyPr>
          <a:lstStyle/>
          <a:p>
            <a:pPr algn="l"/>
            <a:r>
              <a:rPr lang="en-GB" sz="2400">
                <a:solidFill>
                  <a:srgbClr val="002060"/>
                </a:solidFill>
              </a:rPr>
              <a:t>[time, weather</a:t>
            </a:r>
            <a:r>
              <a:rPr lang="en-GB" sz="2400" dirty="0">
                <a:solidFill>
                  <a:srgbClr val="002060"/>
                </a:solidFill>
              </a:rPr>
              <a:t>]</a:t>
            </a:r>
          </a:p>
        </p:txBody>
      </p:sp>
      <p:sp>
        <p:nvSpPr>
          <p:cNvPr id="29" name="TextBox 28">
            <a:extLst>
              <a:ext uri="{FF2B5EF4-FFF2-40B4-BE49-F238E27FC236}">
                <a16:creationId xmlns:a16="http://schemas.microsoft.com/office/drawing/2014/main" id="{F35D1DB0-09B4-2E40-9AAF-2A47C249A49D}"/>
              </a:ext>
            </a:extLst>
          </p:cNvPr>
          <p:cNvSpPr txBox="1"/>
          <p:nvPr/>
        </p:nvSpPr>
        <p:spPr>
          <a:xfrm>
            <a:off x="6814026" y="1943086"/>
            <a:ext cx="2451040" cy="461665"/>
          </a:xfrm>
          <a:prstGeom prst="rect">
            <a:avLst/>
          </a:prstGeom>
          <a:noFill/>
        </p:spPr>
        <p:txBody>
          <a:bodyPr wrap="square" rtlCol="0">
            <a:spAutoFit/>
          </a:bodyPr>
          <a:lstStyle/>
          <a:p>
            <a:pPr algn="l"/>
            <a:r>
              <a:rPr lang="en-GB" sz="2400" dirty="0">
                <a:solidFill>
                  <a:srgbClr val="002060"/>
                </a:solidFill>
              </a:rPr>
              <a:t>[poor]</a:t>
            </a:r>
          </a:p>
        </p:txBody>
      </p:sp>
      <p:sp>
        <p:nvSpPr>
          <p:cNvPr id="30" name="TextBox 29">
            <a:extLst>
              <a:ext uri="{FF2B5EF4-FFF2-40B4-BE49-F238E27FC236}">
                <a16:creationId xmlns:a16="http://schemas.microsoft.com/office/drawing/2014/main" id="{B538A5BB-E84A-9048-B27C-496588CDA9C5}"/>
              </a:ext>
            </a:extLst>
          </p:cNvPr>
          <p:cNvSpPr txBox="1"/>
          <p:nvPr/>
        </p:nvSpPr>
        <p:spPr>
          <a:xfrm>
            <a:off x="6173071" y="4002667"/>
            <a:ext cx="2755454" cy="461665"/>
          </a:xfrm>
          <a:prstGeom prst="rect">
            <a:avLst/>
          </a:prstGeom>
          <a:noFill/>
        </p:spPr>
        <p:txBody>
          <a:bodyPr wrap="square" rtlCol="0">
            <a:spAutoFit/>
          </a:bodyPr>
          <a:lstStyle/>
          <a:p>
            <a:pPr algn="l"/>
            <a:r>
              <a:rPr lang="en-GB" sz="2400" dirty="0">
                <a:solidFill>
                  <a:srgbClr val="002060"/>
                </a:solidFill>
              </a:rPr>
              <a:t>[through, across]</a:t>
            </a:r>
          </a:p>
        </p:txBody>
      </p:sp>
      <p:sp>
        <p:nvSpPr>
          <p:cNvPr id="31" name="TextBox 30">
            <a:extLst>
              <a:ext uri="{FF2B5EF4-FFF2-40B4-BE49-F238E27FC236}">
                <a16:creationId xmlns:a16="http://schemas.microsoft.com/office/drawing/2014/main" id="{EF720A41-E8AE-9E46-98BD-E1936E07C2C8}"/>
              </a:ext>
            </a:extLst>
          </p:cNvPr>
          <p:cNvSpPr txBox="1"/>
          <p:nvPr/>
        </p:nvSpPr>
        <p:spPr>
          <a:xfrm>
            <a:off x="6420314" y="5818847"/>
            <a:ext cx="2755454" cy="461665"/>
          </a:xfrm>
          <a:prstGeom prst="rect">
            <a:avLst/>
          </a:prstGeom>
          <a:noFill/>
        </p:spPr>
        <p:txBody>
          <a:bodyPr wrap="square" rtlCol="0">
            <a:spAutoFit/>
          </a:bodyPr>
          <a:lstStyle/>
          <a:p>
            <a:pPr algn="l"/>
            <a:r>
              <a:rPr lang="en-GB" sz="2400" dirty="0">
                <a:solidFill>
                  <a:srgbClr val="002060"/>
                </a:solidFill>
              </a:rPr>
              <a:t>[organisation]</a:t>
            </a:r>
          </a:p>
        </p:txBody>
      </p:sp>
      <p:sp>
        <p:nvSpPr>
          <p:cNvPr id="32" name="Rounded Rectangle 11">
            <a:extLst>
              <a:ext uri="{FF2B5EF4-FFF2-40B4-BE49-F238E27FC236}">
                <a16:creationId xmlns:a16="http://schemas.microsoft.com/office/drawing/2014/main" id="{FB079B00-FFF0-FE49-A157-0E150BC66897}"/>
              </a:ext>
            </a:extLst>
          </p:cNvPr>
          <p:cNvSpPr/>
          <p:nvPr/>
        </p:nvSpPr>
        <p:spPr>
          <a:xfrm>
            <a:off x="10303728" y="258166"/>
            <a:ext cx="1624416"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hablar</a:t>
            </a:r>
            <a:endParaRPr lang="en-GB" b="1" dirty="0">
              <a:solidFill>
                <a:prstClr val="white"/>
              </a:solidFill>
              <a:latin typeface="Century Gothic" panose="020B0502020202020204" pitchFamily="34" charset="0"/>
            </a:endParaRPr>
          </a:p>
        </p:txBody>
      </p:sp>
      <p:sp>
        <p:nvSpPr>
          <p:cNvPr id="33" name="Rectangle 32">
            <a:extLst>
              <a:ext uri="{FF2B5EF4-FFF2-40B4-BE49-F238E27FC236}">
                <a16:creationId xmlns:a16="http://schemas.microsoft.com/office/drawing/2014/main" id="{ECBB9F02-63E8-BC4A-80E8-F9BFE24A36AF}"/>
              </a:ext>
            </a:extLst>
          </p:cNvPr>
          <p:cNvSpPr/>
          <p:nvPr/>
        </p:nvSpPr>
        <p:spPr>
          <a:xfrm>
            <a:off x="11060599" y="851088"/>
            <a:ext cx="867545" cy="461665"/>
          </a:xfrm>
          <a:prstGeom prst="rect">
            <a:avLst/>
          </a:prstGeom>
        </p:spPr>
        <p:txBody>
          <a:bodyPr wrap="none">
            <a:spAutoFit/>
          </a:bodyPr>
          <a:lstStyle/>
          <a:p>
            <a:pPr fontAlgn="b"/>
            <a:r>
              <a:rPr lang="en-GB" sz="2400" b="1" dirty="0">
                <a:solidFill>
                  <a:srgbClr val="002060"/>
                </a:solidFill>
                <a:latin typeface="Century Gothic" panose="020B0502020202020204" pitchFamily="34" charset="0"/>
              </a:rPr>
              <a:t>[2/2]</a:t>
            </a:r>
          </a:p>
        </p:txBody>
      </p:sp>
      <p:sp>
        <p:nvSpPr>
          <p:cNvPr id="34" name="Google Shape;312;p7">
            <a:extLst>
              <a:ext uri="{FF2B5EF4-FFF2-40B4-BE49-F238E27FC236}">
                <a16:creationId xmlns:a16="http://schemas.microsoft.com/office/drawing/2014/main" id="{502AB00B-772D-FB47-A297-498D50164FC9}"/>
              </a:ext>
            </a:extLst>
          </p:cNvPr>
          <p:cNvSpPr/>
          <p:nvPr/>
        </p:nvSpPr>
        <p:spPr>
          <a:xfrm>
            <a:off x="5130824" y="2432617"/>
            <a:ext cx="6187744" cy="2180320"/>
          </a:xfrm>
          <a:prstGeom prst="wedgeRoundRectCallout">
            <a:avLst>
              <a:gd name="adj1" fmla="val -63164"/>
              <a:gd name="adj2" fmla="val 2029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2060"/>
                </a:solidFill>
                <a:latin typeface="Century Gothic"/>
                <a:sym typeface="Century Gothic"/>
              </a:rPr>
              <a:t>Remember, to </a:t>
            </a:r>
            <a:r>
              <a:rPr lang="en-GB" sz="2000" dirty="0">
                <a:solidFill>
                  <a:srgbClr val="002060"/>
                </a:solidFill>
                <a:latin typeface="Century Gothic"/>
                <a:sym typeface="Century Gothic"/>
              </a:rPr>
              <a:t>talk about the weather in Spanish</a:t>
            </a:r>
            <a:r>
              <a:rPr lang="en-GB" sz="2000">
                <a:solidFill>
                  <a:srgbClr val="002060"/>
                </a:solidFill>
                <a:latin typeface="Century Gothic"/>
                <a:sym typeface="Century Gothic"/>
              </a:rPr>
              <a:t>, use </a:t>
            </a:r>
            <a:r>
              <a:rPr lang="en-GB" sz="2000" dirty="0">
                <a:solidFill>
                  <a:srgbClr val="002060"/>
                </a:solidFill>
                <a:latin typeface="Century Gothic"/>
                <a:sym typeface="Century Gothic"/>
              </a:rPr>
              <a:t>‘</a:t>
            </a:r>
            <a:r>
              <a:rPr lang="en-GB" sz="2000" dirty="0" err="1">
                <a:solidFill>
                  <a:srgbClr val="002060"/>
                </a:solidFill>
                <a:latin typeface="Century Gothic"/>
                <a:sym typeface="Century Gothic"/>
              </a:rPr>
              <a:t>hacer</a:t>
            </a:r>
            <a:r>
              <a:rPr lang="en-GB" sz="2000" dirty="0">
                <a:solidFill>
                  <a:srgbClr val="002060"/>
                </a:solidFill>
                <a:latin typeface="Century Gothic"/>
                <a:sym typeface="Century Gothic"/>
              </a:rPr>
              <a:t>’ in the 3</a:t>
            </a:r>
            <a:r>
              <a:rPr lang="en-GB" sz="2000" baseline="30000" dirty="0">
                <a:solidFill>
                  <a:srgbClr val="002060"/>
                </a:solidFill>
                <a:latin typeface="Century Gothic"/>
                <a:sym typeface="Century Gothic"/>
              </a:rPr>
              <a:t>rd</a:t>
            </a:r>
            <a:r>
              <a:rPr lang="en-GB" sz="2000" dirty="0">
                <a:solidFill>
                  <a:srgbClr val="002060"/>
                </a:solidFill>
                <a:latin typeface="Century Gothic"/>
                <a:sym typeface="Century Gothic"/>
              </a:rPr>
              <a:t> person </a:t>
            </a:r>
            <a:r>
              <a:rPr lang="en-GB" sz="2000">
                <a:solidFill>
                  <a:srgbClr val="002060"/>
                </a:solidFill>
                <a:latin typeface="Century Gothic"/>
                <a:sym typeface="Century Gothic"/>
              </a:rPr>
              <a:t>singular.</a:t>
            </a:r>
          </a:p>
          <a:p>
            <a:pPr marL="0" marR="0" lvl="0" indent="0" algn="l" rtl="0">
              <a:spcBef>
                <a:spcPts val="0"/>
              </a:spcBef>
              <a:spcAft>
                <a:spcPts val="0"/>
              </a:spcAft>
              <a:buNone/>
            </a:pPr>
            <a:endParaRPr lang="en-GB" sz="2000">
              <a:solidFill>
                <a:srgbClr val="002060"/>
              </a:solidFill>
              <a:latin typeface="Century Gothic"/>
              <a:sym typeface="Century Gothic"/>
            </a:endParaRPr>
          </a:p>
          <a:p>
            <a:pPr marL="0" marR="0" lvl="0" indent="0" algn="l" rtl="0">
              <a:spcBef>
                <a:spcPts val="0"/>
              </a:spcBef>
              <a:spcAft>
                <a:spcPts val="0"/>
              </a:spcAft>
              <a:buNone/>
            </a:pPr>
            <a:endParaRPr lang="en-GB" sz="2000" dirty="0">
              <a:solidFill>
                <a:srgbClr val="002060"/>
              </a:solidFill>
              <a:latin typeface="Century Gothic"/>
              <a:sym typeface="Century Gothic"/>
            </a:endParaRPr>
          </a:p>
          <a:p>
            <a:pPr marL="0" marR="0" lvl="0" indent="0" algn="l" rtl="0">
              <a:spcBef>
                <a:spcPts val="0"/>
              </a:spcBef>
              <a:spcAft>
                <a:spcPts val="0"/>
              </a:spcAft>
              <a:buNone/>
            </a:pPr>
            <a:endParaRPr lang="en-GB" sz="2000" dirty="0">
              <a:solidFill>
                <a:srgbClr val="002060"/>
              </a:solidFill>
              <a:latin typeface="Century Gothic"/>
              <a:sym typeface="Century Gothic"/>
            </a:endParaRPr>
          </a:p>
          <a:p>
            <a:endParaRPr lang="en-GB" sz="2000" i="1">
              <a:solidFill>
                <a:srgbClr val="002060"/>
              </a:solidFill>
              <a:sym typeface="Century Gothic"/>
            </a:endParaRPr>
          </a:p>
        </p:txBody>
      </p:sp>
      <p:pic>
        <p:nvPicPr>
          <p:cNvPr id="1026" name="Picture 2" descr="Homeless, Poor, Unhoused, Unsheltered">
            <a:extLst>
              <a:ext uri="{FF2B5EF4-FFF2-40B4-BE49-F238E27FC236}">
                <a16:creationId xmlns:a16="http://schemas.microsoft.com/office/drawing/2014/main" id="{6FD8994F-D85E-5E46-9E3C-B6444FB87A8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02256" y="544870"/>
            <a:ext cx="904642" cy="14648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64276" y="4013063"/>
            <a:ext cx="6096000" cy="400110"/>
          </a:xfrm>
          <a:prstGeom prst="rect">
            <a:avLst/>
          </a:prstGeom>
        </p:spPr>
        <p:txBody>
          <a:bodyPr>
            <a:spAutoFit/>
          </a:bodyPr>
          <a:lstStyle/>
          <a:p>
            <a:pPr lvl="0"/>
            <a:r>
              <a:rPr lang="en-GB" sz="2000" b="1">
                <a:solidFill>
                  <a:srgbClr val="002060"/>
                </a:solidFill>
                <a:sym typeface="Century Gothic"/>
              </a:rPr>
              <a:t>Hizo buen tiempo.</a:t>
            </a:r>
          </a:p>
        </p:txBody>
      </p:sp>
      <p:sp>
        <p:nvSpPr>
          <p:cNvPr id="4" name="Rectangle 3"/>
          <p:cNvSpPr/>
          <p:nvPr/>
        </p:nvSpPr>
        <p:spPr>
          <a:xfrm>
            <a:off x="7818812" y="3988119"/>
            <a:ext cx="3114955" cy="400110"/>
          </a:xfrm>
          <a:prstGeom prst="rect">
            <a:avLst/>
          </a:prstGeom>
        </p:spPr>
        <p:txBody>
          <a:bodyPr wrap="none">
            <a:spAutoFit/>
          </a:bodyPr>
          <a:lstStyle/>
          <a:p>
            <a:pPr lvl="0"/>
            <a:r>
              <a:rPr lang="en-GB" sz="2000" i="1">
                <a:solidFill>
                  <a:srgbClr val="002060"/>
                </a:solidFill>
                <a:sym typeface="Century Gothic"/>
              </a:rPr>
              <a:t>The weather was good.</a:t>
            </a:r>
          </a:p>
        </p:txBody>
      </p:sp>
      <p:sp>
        <p:nvSpPr>
          <p:cNvPr id="7" name="Rectangle 6"/>
          <p:cNvSpPr/>
          <p:nvPr/>
        </p:nvSpPr>
        <p:spPr>
          <a:xfrm>
            <a:off x="5359112" y="3434688"/>
            <a:ext cx="1337226" cy="400110"/>
          </a:xfrm>
          <a:prstGeom prst="rect">
            <a:avLst/>
          </a:prstGeom>
        </p:spPr>
        <p:txBody>
          <a:bodyPr wrap="none">
            <a:spAutoFit/>
          </a:bodyPr>
          <a:lstStyle/>
          <a:p>
            <a:r>
              <a:rPr lang="en-GB" sz="2000" b="1">
                <a:solidFill>
                  <a:srgbClr val="002060"/>
                </a:solidFill>
                <a:sym typeface="Century Gothic"/>
              </a:rPr>
              <a:t>Hace sol.</a:t>
            </a:r>
          </a:p>
        </p:txBody>
      </p:sp>
      <p:sp>
        <p:nvSpPr>
          <p:cNvPr id="8" name="Rectangle 7"/>
          <p:cNvSpPr/>
          <p:nvPr/>
        </p:nvSpPr>
        <p:spPr>
          <a:xfrm>
            <a:off x="6696338" y="3436523"/>
            <a:ext cx="1398140" cy="400110"/>
          </a:xfrm>
          <a:prstGeom prst="rect">
            <a:avLst/>
          </a:prstGeom>
        </p:spPr>
        <p:txBody>
          <a:bodyPr wrap="none">
            <a:spAutoFit/>
          </a:bodyPr>
          <a:lstStyle/>
          <a:p>
            <a:r>
              <a:rPr lang="en-GB" sz="2000" i="1">
                <a:solidFill>
                  <a:srgbClr val="002060"/>
                </a:solidFill>
                <a:sym typeface="Century Gothic"/>
              </a:rPr>
              <a:t>It is sunny.</a:t>
            </a:r>
          </a:p>
        </p:txBody>
      </p:sp>
    </p:spTree>
    <p:extLst>
      <p:ext uri="{BB962C8B-B14F-4D97-AF65-F5344CB8AC3E}">
        <p14:creationId xmlns:p14="http://schemas.microsoft.com/office/powerpoint/2010/main" val="16341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3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07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09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9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08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80"/>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026"/>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82"/>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082"/>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9"/>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1" grpId="0"/>
      <p:bldP spid="21" grpId="1"/>
      <p:bldP spid="22" grpId="0"/>
      <p:bldP spid="22" grpId="1"/>
      <p:bldP spid="23" grpId="0"/>
      <p:bldP spid="23" grpId="1"/>
      <p:bldP spid="24" grpId="0"/>
      <p:bldP spid="24" grpId="1"/>
      <p:bldP spid="26" grpId="0"/>
      <p:bldP spid="26" grpId="1"/>
      <p:bldP spid="27" grpId="0"/>
      <p:bldP spid="27" grpId="1"/>
      <p:bldP spid="28" grpId="0"/>
      <p:bldP spid="28" grpId="1"/>
      <p:bldP spid="29" grpId="0"/>
      <p:bldP spid="29" grpId="1"/>
      <p:bldP spid="30" grpId="0"/>
      <p:bldP spid="30" grpId="1"/>
      <p:bldP spid="31" grpId="0"/>
      <p:bldP spid="31" grpId="1"/>
      <p:bldP spid="3" grpId="0"/>
      <p:bldP spid="3" grpId="1"/>
      <p:bldP spid="4" grpId="0"/>
      <p:bldP spid="4" grpId="1"/>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2400" b="1">
                <a:solidFill>
                  <a:schemeClr val="bg1"/>
                </a:solidFill>
              </a:rPr>
              <a:t>Describing completed events in the past</a:t>
            </a:r>
            <a:br>
              <a:rPr lang="en-GB" sz="2400" b="1">
                <a:solidFill>
                  <a:schemeClr val="bg1"/>
                </a:solidFill>
              </a:rPr>
            </a:br>
            <a:r>
              <a:rPr lang="en-GB" sz="2400" b="1">
                <a:solidFill>
                  <a:schemeClr val="bg1"/>
                </a:solidFill>
              </a:rPr>
              <a:t>-ar verbs in the preterite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C7D017E-86A1-46ED-B2A7-12947E09F1BD}"/>
              </a:ext>
            </a:extLst>
          </p:cNvPr>
          <p:cNvSpPr txBox="1"/>
          <p:nvPr/>
        </p:nvSpPr>
        <p:spPr>
          <a:xfrm>
            <a:off x="321732" y="1915965"/>
            <a:ext cx="10972800" cy="830997"/>
          </a:xfrm>
          <a:prstGeom prst="rect">
            <a:avLst/>
          </a:prstGeom>
          <a:noFill/>
        </p:spPr>
        <p:txBody>
          <a:bodyPr wrap="square" rtlCol="0">
            <a:spAutoFit/>
          </a:bodyPr>
          <a:lstStyle/>
          <a:p>
            <a:r>
              <a:rPr lang="en-GB" sz="2400" dirty="0">
                <a:solidFill>
                  <a:srgbClr val="002060"/>
                </a:solidFill>
              </a:rPr>
              <a:t>To mean ‘</a:t>
            </a:r>
            <a:r>
              <a:rPr lang="en-GB" sz="2400" b="1" dirty="0">
                <a:solidFill>
                  <a:srgbClr val="002060"/>
                </a:solidFill>
              </a:rPr>
              <a:t>I</a:t>
            </a:r>
            <a:r>
              <a:rPr lang="en-GB" sz="2400" dirty="0">
                <a:solidFill>
                  <a:srgbClr val="002060"/>
                </a:solidFill>
              </a:rPr>
              <a:t>’ with an action completed in </a:t>
            </a:r>
            <a:r>
              <a:rPr lang="en-GB" sz="2400">
                <a:solidFill>
                  <a:srgbClr val="002060"/>
                </a:solidFill>
              </a:rPr>
              <a:t>the past, </a:t>
            </a:r>
            <a:r>
              <a:rPr lang="en-GB" sz="2400" dirty="0">
                <a:solidFill>
                  <a:srgbClr val="002060"/>
                </a:solidFill>
              </a:rPr>
              <a:t>remove the ‘</a:t>
            </a:r>
            <a:r>
              <a:rPr lang="en-GB" sz="2400" dirty="0" err="1">
                <a:solidFill>
                  <a:srgbClr val="002060"/>
                </a:solidFill>
              </a:rPr>
              <a:t>ar</a:t>
            </a:r>
            <a:r>
              <a:rPr lang="en-GB" sz="2400" dirty="0">
                <a:solidFill>
                  <a:srgbClr val="002060"/>
                </a:solidFill>
              </a:rPr>
              <a:t>’ and </a:t>
            </a:r>
            <a:r>
              <a:rPr lang="en-GB" sz="2400">
                <a:solidFill>
                  <a:srgbClr val="002060"/>
                </a:solidFill>
              </a:rPr>
              <a:t>add </a:t>
            </a:r>
            <a:r>
              <a:rPr lang="en-GB" sz="2400" b="1">
                <a:solidFill>
                  <a:srgbClr val="002060"/>
                </a:solidFill>
              </a:rPr>
              <a:t>___.</a:t>
            </a:r>
            <a:endParaRPr lang="en-GB" sz="2400" b="1" dirty="0">
              <a:solidFill>
                <a:srgbClr val="002060"/>
              </a:solidFill>
            </a:endParaRPr>
          </a:p>
        </p:txBody>
      </p:sp>
      <p:sp>
        <p:nvSpPr>
          <p:cNvPr id="7" name="TextBox 6">
            <a:extLst>
              <a:ext uri="{FF2B5EF4-FFF2-40B4-BE49-F238E27FC236}">
                <a16:creationId xmlns:a16="http://schemas.microsoft.com/office/drawing/2014/main" id="{4676FE94-B265-497F-A8CB-BAE0B447E1AF}"/>
              </a:ext>
            </a:extLst>
          </p:cNvPr>
          <p:cNvSpPr txBox="1"/>
          <p:nvPr/>
        </p:nvSpPr>
        <p:spPr>
          <a:xfrm>
            <a:off x="321733" y="5072272"/>
            <a:ext cx="2353734" cy="461665"/>
          </a:xfrm>
          <a:prstGeom prst="rect">
            <a:avLst/>
          </a:prstGeom>
          <a:noFill/>
        </p:spPr>
        <p:txBody>
          <a:bodyPr wrap="square" rtlCol="0">
            <a:spAutoFit/>
          </a:bodyPr>
          <a:lstStyle/>
          <a:p>
            <a:r>
              <a:rPr lang="en-GB" sz="2400" b="1" dirty="0" err="1">
                <a:solidFill>
                  <a:srgbClr val="002060"/>
                </a:solidFill>
              </a:rPr>
              <a:t>Ejemplo</a:t>
            </a:r>
            <a:endParaRPr lang="en-GB" sz="2400" b="1" dirty="0">
              <a:solidFill>
                <a:srgbClr val="002060"/>
              </a:solidFill>
            </a:endParaRPr>
          </a:p>
        </p:txBody>
      </p:sp>
      <p:sp>
        <p:nvSpPr>
          <p:cNvPr id="8" name="TextBox 7">
            <a:extLst>
              <a:ext uri="{FF2B5EF4-FFF2-40B4-BE49-F238E27FC236}">
                <a16:creationId xmlns:a16="http://schemas.microsoft.com/office/drawing/2014/main" id="{FDE54AA3-39C7-4545-96A9-49B60040A5EE}"/>
              </a:ext>
            </a:extLst>
          </p:cNvPr>
          <p:cNvSpPr txBox="1"/>
          <p:nvPr/>
        </p:nvSpPr>
        <p:spPr>
          <a:xfrm>
            <a:off x="321732" y="3191871"/>
            <a:ext cx="4067388" cy="461665"/>
          </a:xfrm>
          <a:prstGeom prst="rect">
            <a:avLst/>
          </a:prstGeom>
          <a:noFill/>
        </p:spPr>
        <p:txBody>
          <a:bodyPr wrap="square" rtlCol="0">
            <a:spAutoFit/>
          </a:bodyPr>
          <a:lstStyle/>
          <a:p>
            <a:r>
              <a:rPr lang="en-GB" sz="2400" b="1" dirty="0">
                <a:solidFill>
                  <a:srgbClr val="002060"/>
                </a:solidFill>
              </a:rPr>
              <a:t>I </a:t>
            </a:r>
            <a:r>
              <a:rPr lang="en-GB" sz="2400" dirty="0">
                <a:solidFill>
                  <a:srgbClr val="002060"/>
                </a:solidFill>
              </a:rPr>
              <a:t>missed my friends.</a:t>
            </a:r>
          </a:p>
        </p:txBody>
      </p:sp>
      <p:sp>
        <p:nvSpPr>
          <p:cNvPr id="9" name="TextBox 8">
            <a:extLst>
              <a:ext uri="{FF2B5EF4-FFF2-40B4-BE49-F238E27FC236}">
                <a16:creationId xmlns:a16="http://schemas.microsoft.com/office/drawing/2014/main" id="{A7634EB8-1CBC-420A-9369-F216B11164AF}"/>
              </a:ext>
            </a:extLst>
          </p:cNvPr>
          <p:cNvSpPr txBox="1"/>
          <p:nvPr/>
        </p:nvSpPr>
        <p:spPr>
          <a:xfrm>
            <a:off x="4978399" y="3190194"/>
            <a:ext cx="5420243" cy="461665"/>
          </a:xfrm>
          <a:prstGeom prst="rect">
            <a:avLst/>
          </a:prstGeom>
          <a:noFill/>
        </p:spPr>
        <p:txBody>
          <a:bodyPr wrap="square" rtlCol="0">
            <a:spAutoFit/>
          </a:bodyPr>
          <a:lstStyle/>
          <a:p>
            <a:r>
              <a:rPr lang="en-GB" sz="2400" i="1" dirty="0" err="1">
                <a:solidFill>
                  <a:srgbClr val="002060"/>
                </a:solidFill>
              </a:rPr>
              <a:t>Ech</a:t>
            </a:r>
            <a:r>
              <a:rPr lang="en-GB" sz="2400" b="1" i="1" dirty="0" err="1">
                <a:solidFill>
                  <a:srgbClr val="EE6000"/>
                </a:solidFill>
              </a:rPr>
              <a:t>é</a:t>
            </a:r>
            <a:r>
              <a:rPr lang="en-GB" sz="2400" i="1" dirty="0">
                <a:solidFill>
                  <a:srgbClr val="002060"/>
                </a:solidFill>
              </a:rPr>
              <a:t> de </a:t>
            </a:r>
            <a:r>
              <a:rPr lang="en-GB" sz="2400" i="1" dirty="0" err="1">
                <a:solidFill>
                  <a:srgbClr val="002060"/>
                </a:solidFill>
              </a:rPr>
              <a:t>menos</a:t>
            </a:r>
            <a:r>
              <a:rPr lang="en-GB" sz="2400" i="1" dirty="0">
                <a:solidFill>
                  <a:srgbClr val="002060"/>
                </a:solidFill>
              </a:rPr>
              <a:t> a mis amigos.</a:t>
            </a:r>
          </a:p>
        </p:txBody>
      </p:sp>
      <p:sp>
        <p:nvSpPr>
          <p:cNvPr id="10" name="TextBox 9">
            <a:extLst>
              <a:ext uri="{FF2B5EF4-FFF2-40B4-BE49-F238E27FC236}">
                <a16:creationId xmlns:a16="http://schemas.microsoft.com/office/drawing/2014/main" id="{988ECC1C-29CC-4C57-9269-3ED94B33FE97}"/>
              </a:ext>
            </a:extLst>
          </p:cNvPr>
          <p:cNvSpPr txBox="1"/>
          <p:nvPr/>
        </p:nvSpPr>
        <p:spPr>
          <a:xfrm>
            <a:off x="1061832" y="2285297"/>
            <a:ext cx="624179" cy="461665"/>
          </a:xfrm>
          <a:prstGeom prst="rect">
            <a:avLst/>
          </a:prstGeom>
          <a:noFill/>
        </p:spPr>
        <p:txBody>
          <a:bodyPr wrap="square" rtlCol="0">
            <a:spAutoFit/>
          </a:bodyPr>
          <a:lstStyle/>
          <a:p>
            <a:r>
              <a:rPr lang="en-GB" sz="2400" b="1">
                <a:solidFill>
                  <a:srgbClr val="EE6000"/>
                </a:solidFill>
              </a:rPr>
              <a:t>-é</a:t>
            </a:r>
            <a:endParaRPr lang="en-GB" sz="2400" b="1" dirty="0">
              <a:solidFill>
                <a:srgbClr val="EE6000"/>
              </a:solidFill>
            </a:endParaRPr>
          </a:p>
        </p:txBody>
      </p:sp>
      <p:sp>
        <p:nvSpPr>
          <p:cNvPr id="11" name="TextBox 10">
            <a:extLst>
              <a:ext uri="{FF2B5EF4-FFF2-40B4-BE49-F238E27FC236}">
                <a16:creationId xmlns:a16="http://schemas.microsoft.com/office/drawing/2014/main" id="{80F19D55-DA28-481F-873C-FA76A7BDF6C9}"/>
              </a:ext>
            </a:extLst>
          </p:cNvPr>
          <p:cNvSpPr txBox="1"/>
          <p:nvPr/>
        </p:nvSpPr>
        <p:spPr>
          <a:xfrm>
            <a:off x="321733" y="4047786"/>
            <a:ext cx="10972800" cy="830997"/>
          </a:xfrm>
          <a:prstGeom prst="rect">
            <a:avLst/>
          </a:prstGeom>
          <a:noFill/>
        </p:spPr>
        <p:txBody>
          <a:bodyPr wrap="square" rtlCol="0">
            <a:spAutoFit/>
          </a:bodyPr>
          <a:lstStyle/>
          <a:p>
            <a:r>
              <a:rPr lang="en-GB" sz="2400" dirty="0">
                <a:solidFill>
                  <a:srgbClr val="002060"/>
                </a:solidFill>
              </a:rPr>
              <a:t>To mean ‘</a:t>
            </a:r>
            <a:r>
              <a:rPr lang="en-GB" sz="2400" b="1" dirty="0">
                <a:solidFill>
                  <a:srgbClr val="002060"/>
                </a:solidFill>
              </a:rPr>
              <a:t>we</a:t>
            </a:r>
            <a:r>
              <a:rPr lang="en-GB" sz="2400" dirty="0">
                <a:solidFill>
                  <a:srgbClr val="002060"/>
                </a:solidFill>
              </a:rPr>
              <a:t>’ with an action completed in the past, remove the ‘</a:t>
            </a:r>
            <a:r>
              <a:rPr lang="en-GB" sz="2400" dirty="0" err="1">
                <a:solidFill>
                  <a:srgbClr val="002060"/>
                </a:solidFill>
              </a:rPr>
              <a:t>ar</a:t>
            </a:r>
            <a:r>
              <a:rPr lang="en-GB" sz="2400" dirty="0">
                <a:solidFill>
                  <a:srgbClr val="002060"/>
                </a:solidFill>
              </a:rPr>
              <a:t>’ and </a:t>
            </a:r>
            <a:r>
              <a:rPr lang="en-GB" sz="2400">
                <a:solidFill>
                  <a:srgbClr val="002060"/>
                </a:solidFill>
              </a:rPr>
              <a:t>add </a:t>
            </a:r>
            <a:r>
              <a:rPr lang="en-GB" sz="2400" b="1">
                <a:solidFill>
                  <a:srgbClr val="002060"/>
                </a:solidFill>
              </a:rPr>
              <a:t>_______.</a:t>
            </a:r>
            <a:endParaRPr lang="en-GB" sz="2400" b="1" dirty="0">
              <a:solidFill>
                <a:srgbClr val="002060"/>
              </a:solidFill>
            </a:endParaRPr>
          </a:p>
        </p:txBody>
      </p:sp>
      <p:sp>
        <p:nvSpPr>
          <p:cNvPr id="12" name="TextBox 11">
            <a:extLst>
              <a:ext uri="{FF2B5EF4-FFF2-40B4-BE49-F238E27FC236}">
                <a16:creationId xmlns:a16="http://schemas.microsoft.com/office/drawing/2014/main" id="{EADE5C45-7FA9-4FEF-8004-6083D19618AA}"/>
              </a:ext>
            </a:extLst>
          </p:cNvPr>
          <p:cNvSpPr txBox="1"/>
          <p:nvPr/>
        </p:nvSpPr>
        <p:spPr>
          <a:xfrm>
            <a:off x="1061832" y="4411686"/>
            <a:ext cx="1186429" cy="461665"/>
          </a:xfrm>
          <a:prstGeom prst="rect">
            <a:avLst/>
          </a:prstGeom>
          <a:noFill/>
        </p:spPr>
        <p:txBody>
          <a:bodyPr wrap="square" rtlCol="0">
            <a:spAutoFit/>
          </a:bodyPr>
          <a:lstStyle/>
          <a:p>
            <a:r>
              <a:rPr lang="en-GB" sz="2400" b="1">
                <a:solidFill>
                  <a:srgbClr val="EE6000"/>
                </a:solidFill>
              </a:rPr>
              <a:t>-amos</a:t>
            </a:r>
            <a:endParaRPr lang="en-GB" sz="2400" b="1" dirty="0">
              <a:solidFill>
                <a:srgbClr val="EE6000"/>
              </a:solidFill>
            </a:endParaRPr>
          </a:p>
        </p:txBody>
      </p:sp>
      <p:sp>
        <p:nvSpPr>
          <p:cNvPr id="13" name="TextBox 12">
            <a:extLst>
              <a:ext uri="{FF2B5EF4-FFF2-40B4-BE49-F238E27FC236}">
                <a16:creationId xmlns:a16="http://schemas.microsoft.com/office/drawing/2014/main" id="{C39D2E87-5041-4D0F-89EA-DD227FB17715}"/>
              </a:ext>
            </a:extLst>
          </p:cNvPr>
          <p:cNvSpPr txBox="1"/>
          <p:nvPr/>
        </p:nvSpPr>
        <p:spPr>
          <a:xfrm>
            <a:off x="321732" y="2746962"/>
            <a:ext cx="2353734" cy="461665"/>
          </a:xfrm>
          <a:prstGeom prst="rect">
            <a:avLst/>
          </a:prstGeom>
          <a:noFill/>
        </p:spPr>
        <p:txBody>
          <a:bodyPr wrap="square" rtlCol="0">
            <a:spAutoFit/>
          </a:bodyPr>
          <a:lstStyle/>
          <a:p>
            <a:r>
              <a:rPr lang="en-GB" sz="2400" b="1" dirty="0" err="1">
                <a:solidFill>
                  <a:srgbClr val="002060"/>
                </a:solidFill>
              </a:rPr>
              <a:t>Ejemplo</a:t>
            </a:r>
            <a:endParaRPr lang="en-GB" sz="2400" b="1" dirty="0">
              <a:solidFill>
                <a:srgbClr val="002060"/>
              </a:solidFill>
            </a:endParaRPr>
          </a:p>
        </p:txBody>
      </p:sp>
      <p:sp>
        <p:nvSpPr>
          <p:cNvPr id="14" name="TextBox 13">
            <a:extLst>
              <a:ext uri="{FF2B5EF4-FFF2-40B4-BE49-F238E27FC236}">
                <a16:creationId xmlns:a16="http://schemas.microsoft.com/office/drawing/2014/main" id="{51417250-2E97-4717-A640-D6B6EC5109A8}"/>
              </a:ext>
            </a:extLst>
          </p:cNvPr>
          <p:cNvSpPr txBox="1"/>
          <p:nvPr/>
        </p:nvSpPr>
        <p:spPr>
          <a:xfrm>
            <a:off x="321732" y="5582788"/>
            <a:ext cx="5926667" cy="461665"/>
          </a:xfrm>
          <a:prstGeom prst="rect">
            <a:avLst/>
          </a:prstGeom>
          <a:noFill/>
        </p:spPr>
        <p:txBody>
          <a:bodyPr wrap="square" rtlCol="0">
            <a:spAutoFit/>
          </a:bodyPr>
          <a:lstStyle/>
          <a:p>
            <a:r>
              <a:rPr lang="en-GB" sz="2400" b="1" dirty="0">
                <a:solidFill>
                  <a:srgbClr val="002060"/>
                </a:solidFill>
              </a:rPr>
              <a:t>We</a:t>
            </a:r>
            <a:r>
              <a:rPr lang="en-GB" sz="2400" dirty="0">
                <a:solidFill>
                  <a:srgbClr val="002060"/>
                </a:solidFill>
              </a:rPr>
              <a:t> swam in the sea.</a:t>
            </a:r>
          </a:p>
        </p:txBody>
      </p:sp>
      <p:sp>
        <p:nvSpPr>
          <p:cNvPr id="15" name="TextBox 14">
            <a:extLst>
              <a:ext uri="{FF2B5EF4-FFF2-40B4-BE49-F238E27FC236}">
                <a16:creationId xmlns:a16="http://schemas.microsoft.com/office/drawing/2014/main" id="{6E364606-B223-473F-BE6F-F36DB51F8310}"/>
              </a:ext>
            </a:extLst>
          </p:cNvPr>
          <p:cNvSpPr txBox="1"/>
          <p:nvPr/>
        </p:nvSpPr>
        <p:spPr>
          <a:xfrm>
            <a:off x="5263376" y="5582787"/>
            <a:ext cx="6750111" cy="461665"/>
          </a:xfrm>
          <a:prstGeom prst="rect">
            <a:avLst/>
          </a:prstGeom>
          <a:noFill/>
        </p:spPr>
        <p:txBody>
          <a:bodyPr wrap="square" rtlCol="0">
            <a:spAutoFit/>
          </a:bodyPr>
          <a:lstStyle/>
          <a:p>
            <a:r>
              <a:rPr lang="en-GB" sz="2400" i="1" dirty="0" err="1">
                <a:solidFill>
                  <a:srgbClr val="002060"/>
                </a:solidFill>
              </a:rPr>
              <a:t>Nad</a:t>
            </a:r>
            <a:r>
              <a:rPr lang="en-GB" sz="2400" b="1" i="1" dirty="0" err="1">
                <a:solidFill>
                  <a:srgbClr val="EE6000"/>
                </a:solidFill>
              </a:rPr>
              <a:t>amos</a:t>
            </a:r>
            <a:r>
              <a:rPr lang="en-GB" sz="2400" i="1" dirty="0">
                <a:solidFill>
                  <a:srgbClr val="002060"/>
                </a:solidFill>
              </a:rPr>
              <a:t> </a:t>
            </a:r>
            <a:r>
              <a:rPr lang="en-GB" sz="2400" i="1" dirty="0" err="1">
                <a:solidFill>
                  <a:srgbClr val="002060"/>
                </a:solidFill>
              </a:rPr>
              <a:t>en</a:t>
            </a:r>
            <a:r>
              <a:rPr lang="en-GB" sz="2400" i="1" dirty="0">
                <a:solidFill>
                  <a:srgbClr val="002060"/>
                </a:solidFill>
              </a:rPr>
              <a:t> el mar.</a:t>
            </a:r>
          </a:p>
        </p:txBody>
      </p:sp>
      <p:sp>
        <p:nvSpPr>
          <p:cNvPr id="16" name="CuadroTexto 73">
            <a:extLst>
              <a:ext uri="{FF2B5EF4-FFF2-40B4-BE49-F238E27FC236}">
                <a16:creationId xmlns:a16="http://schemas.microsoft.com/office/drawing/2014/main" id="{C6DE365B-02C0-5246-A186-65CE853DFB2F}"/>
              </a:ext>
            </a:extLst>
          </p:cNvPr>
          <p:cNvSpPr txBox="1"/>
          <p:nvPr/>
        </p:nvSpPr>
        <p:spPr>
          <a:xfrm>
            <a:off x="321732" y="1195814"/>
            <a:ext cx="7234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As you know, many verbs in Spanish end in –ar.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ular Callout 16">
            <a:extLst>
              <a:ext uri="{FF2B5EF4-FFF2-40B4-BE49-F238E27FC236}">
                <a16:creationId xmlns:a16="http://schemas.microsoft.com/office/drawing/2014/main" id="{5330A39B-BD3D-0F46-869A-01A8721798C5}"/>
              </a:ext>
            </a:extLst>
          </p:cNvPr>
          <p:cNvSpPr/>
          <p:nvPr/>
        </p:nvSpPr>
        <p:spPr>
          <a:xfrm>
            <a:off x="2683932" y="4673663"/>
            <a:ext cx="8871533" cy="485585"/>
          </a:xfrm>
          <a:prstGeom prst="wedgeRoundRectCallout">
            <a:avLst>
              <a:gd name="adj1" fmla="val -53027"/>
              <a:gd name="adj2" fmla="val -4254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sym typeface="Arial"/>
              </a:rPr>
              <a:t>As you know, this verb ending </a:t>
            </a:r>
            <a:r>
              <a:rPr lang="en-GB" sz="2000" i="1" kern="0">
                <a:solidFill>
                  <a:srgbClr val="002060"/>
                </a:solidFill>
                <a:latin typeface="Century Gothic" panose="020B0502020202020204" pitchFamily="34" charset="0"/>
                <a:sym typeface="Arial"/>
              </a:rPr>
              <a:t>also</a:t>
            </a:r>
            <a:r>
              <a:rPr lang="en-GB" sz="2000" kern="0">
                <a:solidFill>
                  <a:srgbClr val="002060"/>
                </a:solidFill>
                <a:latin typeface="Century Gothic" panose="020B0502020202020204" pitchFamily="34" charset="0"/>
                <a:sym typeface="Arial"/>
              </a:rPr>
              <a:t> </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sym typeface="Arial"/>
              </a:rPr>
              <a:t>means ‘we’ in the </a:t>
            </a:r>
            <a:r>
              <a:rPr kumimoji="0" lang="en-GB" sz="2000" b="1" i="1" u="none" strike="noStrike" kern="0" cap="none" spc="0" normalizeH="0" baseline="0" noProof="0">
                <a:ln>
                  <a:noFill/>
                </a:ln>
                <a:solidFill>
                  <a:srgbClr val="002060"/>
                </a:solidFill>
                <a:effectLst/>
                <a:uLnTx/>
                <a:uFillTx/>
                <a:latin typeface="Century Gothic" panose="020B0502020202020204" pitchFamily="34" charset="0"/>
                <a:sym typeface="Arial"/>
              </a:rPr>
              <a:t>present</a:t>
            </a:r>
            <a:r>
              <a:rPr kumimoji="0" lang="en-GB" sz="2000" b="0" i="1" u="none" strike="noStrike" kern="0" cap="none" spc="0" normalizeH="0" baseline="0" noProof="0">
                <a:ln>
                  <a:noFill/>
                </a:ln>
                <a:solidFill>
                  <a:srgbClr val="002060"/>
                </a:solidFill>
                <a:effectLst/>
                <a:uLnTx/>
                <a:uFillTx/>
                <a:latin typeface="Century Gothic" panose="020B0502020202020204" pitchFamily="34" charset="0"/>
                <a:sym typeface="Arial"/>
              </a:rPr>
              <a:t> </a:t>
            </a:r>
            <a:r>
              <a:rPr kumimoji="0" lang="en-GB" sz="2000" b="0" u="none" strike="noStrike" kern="0" cap="none" spc="0" normalizeH="0" baseline="0" noProof="0">
                <a:ln>
                  <a:noFill/>
                </a:ln>
                <a:solidFill>
                  <a:srgbClr val="002060"/>
                </a:solidFill>
                <a:effectLst/>
                <a:uLnTx/>
                <a:uFillTx/>
                <a:latin typeface="Century Gothic" panose="020B0502020202020204" pitchFamily="34" charset="0"/>
                <a:sym typeface="Arial"/>
              </a:rPr>
              <a:t>tense</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sym typeface="Arial"/>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sym typeface="Arial"/>
            </a:endParaRPr>
          </a:p>
        </p:txBody>
      </p:sp>
      <p:sp>
        <p:nvSpPr>
          <p:cNvPr id="18" name="TextBox 17">
            <a:extLst>
              <a:ext uri="{FF2B5EF4-FFF2-40B4-BE49-F238E27FC236}">
                <a16:creationId xmlns:a16="http://schemas.microsoft.com/office/drawing/2014/main" id="{620CED3B-0DE8-4B09-9D39-C089E298DC6E}"/>
              </a:ext>
            </a:extLst>
          </p:cNvPr>
          <p:cNvSpPr txBox="1"/>
          <p:nvPr/>
        </p:nvSpPr>
        <p:spPr>
          <a:xfrm>
            <a:off x="334681" y="5904830"/>
            <a:ext cx="5926667" cy="461665"/>
          </a:xfrm>
          <a:prstGeom prst="rect">
            <a:avLst/>
          </a:prstGeom>
          <a:noFill/>
        </p:spPr>
        <p:txBody>
          <a:bodyPr wrap="square" rtlCol="0">
            <a:spAutoFit/>
          </a:bodyPr>
          <a:lstStyle/>
          <a:p>
            <a:r>
              <a:rPr lang="en-GB" sz="2400" b="1" dirty="0">
                <a:solidFill>
                  <a:srgbClr val="002060"/>
                </a:solidFill>
              </a:rPr>
              <a:t>We</a:t>
            </a:r>
            <a:r>
              <a:rPr lang="en-GB" sz="2400" dirty="0">
                <a:solidFill>
                  <a:srgbClr val="002060"/>
                </a:solidFill>
              </a:rPr>
              <a:t> swim in the sea.</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7" grpId="0" build="allAtOnce"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0" y="0"/>
            <a:ext cx="10515600" cy="1325563"/>
          </a:xfrm>
        </p:spPr>
        <p:txBody>
          <a:bodyPr>
            <a:normAutofit/>
          </a:bodyPr>
          <a:lstStyle/>
          <a:p>
            <a:r>
              <a:rPr lang="en-GB" sz="2400" b="1">
                <a:solidFill>
                  <a:schemeClr val="bg1"/>
                </a:solidFill>
              </a:rPr>
              <a:t>Un evento para ayudar a una </a:t>
            </a:r>
            <a:br>
              <a:rPr lang="en-GB" sz="2400" b="1">
                <a:solidFill>
                  <a:schemeClr val="bg1"/>
                </a:solidFill>
              </a:rPr>
            </a:br>
            <a:r>
              <a:rPr lang="en-GB" sz="2400" b="1">
                <a:solidFill>
                  <a:schemeClr val="bg1"/>
                </a:solidFill>
              </a:rPr>
              <a:t>organización benéfica</a:t>
            </a:r>
          </a:p>
        </p:txBody>
      </p:sp>
      <p:sp>
        <p:nvSpPr>
          <p:cNvPr id="31" name="TextBox 30"/>
          <p:cNvSpPr txBox="1"/>
          <p:nvPr/>
        </p:nvSpPr>
        <p:spPr>
          <a:xfrm>
            <a:off x="146648" y="1130352"/>
            <a:ext cx="8240412" cy="1200329"/>
          </a:xfrm>
          <a:prstGeom prst="rect">
            <a:avLst/>
          </a:prstGeom>
          <a:noFill/>
        </p:spPr>
        <p:txBody>
          <a:bodyPr wrap="square" rtlCol="0">
            <a:spAutoFit/>
          </a:bodyPr>
          <a:lstStyle/>
          <a:p>
            <a:pPr lvl="0">
              <a:lnSpc>
                <a:spcPct val="120000"/>
              </a:lnSpc>
              <a:buClr>
                <a:srgbClr val="000000"/>
              </a:buClr>
              <a:defRPr/>
            </a:pPr>
            <a:r>
              <a:rPr lang="en-GB" sz="2000" err="1">
                <a:solidFill>
                  <a:srgbClr val="002060"/>
                </a:solidFill>
                <a:latin typeface="Century Gothic" panose="020B0502020202020204" pitchFamily="34" charset="0"/>
              </a:rPr>
              <a:t>En</a:t>
            </a:r>
            <a:r>
              <a:rPr lang="en-GB" sz="2000">
                <a:solidFill>
                  <a:srgbClr val="002060"/>
                </a:solidFill>
                <a:latin typeface="Century Gothic" panose="020B0502020202020204" pitchFamily="34" charset="0"/>
              </a:rPr>
              <a:t> febrero Lucía participó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un </a:t>
            </a:r>
            <a:r>
              <a:rPr lang="en-GB" sz="2000" err="1">
                <a:solidFill>
                  <a:srgbClr val="002060"/>
                </a:solidFill>
                <a:latin typeface="Century Gothic" panose="020B0502020202020204" pitchFamily="34" charset="0"/>
              </a:rPr>
              <a:t>evento</a:t>
            </a:r>
            <a:r>
              <a:rPr lang="en-GB" sz="2000">
                <a:solidFill>
                  <a:srgbClr val="002060"/>
                </a:solidFill>
                <a:latin typeface="Century Gothic" panose="020B0502020202020204" pitchFamily="34" charset="0"/>
              </a:rPr>
              <a:t> para ayudar a una </a:t>
            </a:r>
            <a:r>
              <a:rPr lang="en-GB" sz="2000" err="1">
                <a:solidFill>
                  <a:srgbClr val="002060"/>
                </a:solidFill>
                <a:latin typeface="Century Gothic" panose="020B0502020202020204" pitchFamily="34" charset="0"/>
              </a:rPr>
              <a:t>organización</a:t>
            </a:r>
            <a:r>
              <a:rPr lang="en-GB" sz="2000">
                <a:solidFill>
                  <a:srgbClr val="002060"/>
                </a:solidFill>
                <a:latin typeface="Century Gothic" panose="020B0502020202020204" pitchFamily="34" charset="0"/>
              </a:rPr>
              <a:t> benéfica: </a:t>
            </a:r>
            <a:r>
              <a:rPr lang="en-GB" sz="2000" i="1">
                <a:solidFill>
                  <a:srgbClr val="002060"/>
                </a:solidFill>
                <a:latin typeface="Century Gothic" panose="020B0502020202020204" pitchFamily="34" charset="0"/>
              </a:rPr>
              <a:t>Médicos </a:t>
            </a:r>
            <a:r>
              <a:rPr lang="en-GB" sz="2000" i="1" dirty="0">
                <a:solidFill>
                  <a:srgbClr val="002060"/>
                </a:solidFill>
                <a:latin typeface="Century Gothic" panose="020B0502020202020204" pitchFamily="34" charset="0"/>
              </a:rPr>
              <a:t>Sin </a:t>
            </a:r>
            <a:r>
              <a:rPr lang="en-GB" sz="2000" i="1" err="1">
                <a:solidFill>
                  <a:srgbClr val="002060"/>
                </a:solidFill>
                <a:latin typeface="Century Gothic" panose="020B0502020202020204" pitchFamily="34" charset="0"/>
              </a:rPr>
              <a:t>Fronteras</a:t>
            </a:r>
            <a:r>
              <a:rPr lang="en-GB" sz="2000" i="1">
                <a:solidFill>
                  <a:srgbClr val="002060"/>
                </a:solidFill>
                <a:latin typeface="Century Gothic" panose="020B0502020202020204" pitchFamily="34" charset="0"/>
              </a:rPr>
              <a:t>.</a:t>
            </a:r>
          </a:p>
          <a:p>
            <a:pPr lvl="0">
              <a:lnSpc>
                <a:spcPct val="120000"/>
              </a:lnSpc>
              <a:buClr>
                <a:srgbClr val="000000"/>
              </a:buClr>
              <a:defRPr/>
            </a:pPr>
            <a:r>
              <a:rPr lang="en-GB" sz="2000">
                <a:solidFill>
                  <a:srgbClr val="002060"/>
                </a:solidFill>
                <a:latin typeface="Century Gothic" panose="020B0502020202020204" pitchFamily="34" charset="0"/>
              </a:rPr>
              <a:t>Su tío participó también. Lee y </a:t>
            </a:r>
            <a:r>
              <a:rPr lang="en-GB" sz="2000" kern="0">
                <a:solidFill>
                  <a:srgbClr val="002060"/>
                </a:solidFill>
                <a:latin typeface="Century Gothic" panose="020B0502020202020204" pitchFamily="34" charset="0"/>
                <a:cs typeface="Arial"/>
                <a:sym typeface="Arial"/>
              </a:rPr>
              <a:t>completa la tabla.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50" name="Google Shape;822;p29"/>
          <p:cNvGraphicFramePr/>
          <p:nvPr>
            <p:extLst>
              <p:ext uri="{D42A27DB-BD31-4B8C-83A1-F6EECF244321}">
                <p14:modId xmlns:p14="http://schemas.microsoft.com/office/powerpoint/2010/main" val="3812195990"/>
              </p:ext>
            </p:extLst>
          </p:nvPr>
        </p:nvGraphicFramePr>
        <p:xfrm>
          <a:off x="6625443" y="1533304"/>
          <a:ext cx="5284962" cy="4768210"/>
        </p:xfrm>
        <a:graphic>
          <a:graphicData uri="http://schemas.openxmlformats.org/drawingml/2006/table">
            <a:tbl>
              <a:tblPr firstRow="1" bandRow="1">
                <a:noFill/>
              </a:tblPr>
              <a:tblGrid>
                <a:gridCol w="2953570">
                  <a:extLst>
                    <a:ext uri="{9D8B030D-6E8A-4147-A177-3AD203B41FA5}">
                      <a16:colId xmlns:a16="http://schemas.microsoft.com/office/drawing/2014/main" val="20000"/>
                    </a:ext>
                  </a:extLst>
                </a:gridCol>
                <a:gridCol w="1013966">
                  <a:extLst>
                    <a:ext uri="{9D8B030D-6E8A-4147-A177-3AD203B41FA5}">
                      <a16:colId xmlns:a16="http://schemas.microsoft.com/office/drawing/2014/main" val="20001"/>
                    </a:ext>
                  </a:extLst>
                </a:gridCol>
                <a:gridCol w="1317426">
                  <a:extLst>
                    <a:ext uri="{9D8B030D-6E8A-4147-A177-3AD203B41FA5}">
                      <a16:colId xmlns:a16="http://schemas.microsoft.com/office/drawing/2014/main" val="20003"/>
                    </a:ext>
                  </a:extLst>
                </a:gridCol>
              </a:tblGrid>
              <a:tr h="777267">
                <a:tc>
                  <a:txBody>
                    <a:bodyPr/>
                    <a:lstStyle/>
                    <a:p>
                      <a:pPr marL="0" marR="0" lvl="0" indent="0" algn="l" rtl="0">
                        <a:spcBef>
                          <a:spcPts val="0"/>
                        </a:spcBef>
                        <a:spcAft>
                          <a:spcPts val="0"/>
                        </a:spcAft>
                        <a:buNone/>
                      </a:pPr>
                      <a:r>
                        <a:rPr lang="en-GB" sz="2000" b="1" dirty="0">
                          <a:solidFill>
                            <a:srgbClr val="002060"/>
                          </a:solidFill>
                          <a:latin typeface="Century Gothic" panose="020B0502020202020204" pitchFamily="34" charset="0"/>
                        </a:rPr>
                        <a:t>Who…</a:t>
                      </a:r>
                      <a:endParaRPr sz="2000" b="1"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GB" sz="2000" b="1" dirty="0">
                          <a:solidFill>
                            <a:srgbClr val="002060"/>
                          </a:solidFill>
                          <a:latin typeface="Century Gothic" panose="020B0502020202020204" pitchFamily="34" charset="0"/>
                        </a:rPr>
                        <a:t>Lucía (‘I’)</a:t>
                      </a:r>
                      <a:endParaRPr sz="2000" b="1" dirty="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rgbClr val="002060"/>
                          </a:solidFill>
                          <a:latin typeface="Century Gothic" panose="020B0502020202020204" pitchFamily="34" charset="0"/>
                        </a:rPr>
                        <a:t>Lucía </a:t>
                      </a:r>
                      <a:r>
                        <a:rPr lang="en-GB" sz="2000" b="1">
                          <a:solidFill>
                            <a:srgbClr val="002060"/>
                          </a:solidFill>
                          <a:latin typeface="Century Gothic" panose="020B0502020202020204" pitchFamily="34" charset="0"/>
                        </a:rPr>
                        <a:t>y su tío </a:t>
                      </a:r>
                      <a:r>
                        <a:rPr lang="en-GB" sz="2000" b="1" dirty="0">
                          <a:solidFill>
                            <a:srgbClr val="002060"/>
                          </a:solidFill>
                          <a:latin typeface="Century Gothic" panose="020B0502020202020204" pitchFamily="34" charset="0"/>
                        </a:rPr>
                        <a:t>(‘we’)</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1. Carried a big bag?</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2. </a:t>
                      </a:r>
                      <a:r>
                        <a:rPr lang="en-GB" sz="2000" b="0">
                          <a:solidFill>
                            <a:srgbClr val="002060"/>
                          </a:solidFill>
                          <a:latin typeface="Century Gothic" panose="020B0502020202020204" pitchFamily="34" charset="0"/>
                        </a:rPr>
                        <a:t>Walked 100km?</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3</a:t>
                      </a:r>
                      <a:r>
                        <a:rPr lang="en-GB" sz="2000" b="0">
                          <a:solidFill>
                            <a:srgbClr val="002060"/>
                          </a:solidFill>
                          <a:latin typeface="Century Gothic" panose="020B0502020202020204" pitchFamily="34" charset="0"/>
                        </a:rPr>
                        <a:t>. Had dinner</a:t>
                      </a:r>
                      <a:r>
                        <a:rPr lang="en-GB" sz="2000" b="0" baseline="0">
                          <a:solidFill>
                            <a:srgbClr val="002060"/>
                          </a:solidFill>
                          <a:latin typeface="Century Gothic" panose="020B0502020202020204" pitchFamily="34" charset="0"/>
                        </a:rPr>
                        <a:t> with a German family</a:t>
                      </a:r>
                      <a:r>
                        <a:rPr lang="en-GB" sz="2000" b="0">
                          <a:solidFill>
                            <a:srgbClr val="002060"/>
                          </a:solidFill>
                          <a:latin typeface="Century Gothic" panose="020B0502020202020204" pitchFamily="34" charset="0"/>
                        </a:rPr>
                        <a:t>?</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4. Played football?</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5. Missed their family?</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6. Sent lots of photos?</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pic>
        <p:nvPicPr>
          <p:cNvPr id="51"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19404" y="2611527"/>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9379" y="3180341"/>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9379" y="3803270"/>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39767" y="4466528"/>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9379" y="5097717"/>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owerpoint Check Mark Symbo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19404" y="5778940"/>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2">
            <a:extLst>
              <a:ext uri="{FF2B5EF4-FFF2-40B4-BE49-F238E27FC236}">
                <a16:creationId xmlns:a16="http://schemas.microsoft.com/office/drawing/2014/main" id="{CF04BD95-4353-F44E-BE45-EB2224E9DA9C}"/>
              </a:ext>
            </a:extLst>
          </p:cNvPr>
          <p:cNvSpPr txBox="1">
            <a:spLocks/>
          </p:cNvSpPr>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x-none" sz="2000" b="1" i="0" u="none" strike="noStrike" kern="0" cap="none" spc="0" normalizeH="0" baseline="0" noProof="0">
                <a:ln>
                  <a:noFill/>
                </a:ln>
                <a:solidFill>
                  <a:srgbClr val="FFFFFF"/>
                </a:solidFill>
                <a:effectLst/>
                <a:uLnTx/>
                <a:uFillTx/>
                <a:latin typeface="Century Gothic"/>
                <a:sym typeface="Century Gothic"/>
              </a:rPr>
              <a:t>leer</a:t>
            </a:r>
            <a:endParaRPr kumimoji="0" lang="x-none" sz="2000" b="1" i="0" u="none" strike="noStrike" kern="0" cap="none" spc="0" normalizeH="0" baseline="0" noProof="0" dirty="0">
              <a:ln>
                <a:noFill/>
              </a:ln>
              <a:solidFill>
                <a:srgbClr val="FFFFFF"/>
              </a:solidFill>
              <a:effectLst/>
              <a:uLnTx/>
              <a:uFillTx/>
              <a:latin typeface="Century Gothic"/>
              <a:sym typeface="Century Gothic"/>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848528" y="258166"/>
            <a:ext cx="1079615" cy="400919"/>
          </a:xfrm>
          <a:prstGeom prst="roundRect">
            <a:avLst/>
          </a:prstGeom>
          <a:solidFill>
            <a:srgbClr val="F66400"/>
          </a:solidFill>
          <a:ln w="1905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Picture 26" descr="A picture containing doll, toy&#10;&#10;Description automatically generated">
            <a:extLst>
              <a:ext uri="{FF2B5EF4-FFF2-40B4-BE49-F238E27FC236}">
                <a16:creationId xmlns:a16="http://schemas.microsoft.com/office/drawing/2014/main" id="{0E65F434-B6B1-294F-B55C-E39DE8D410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15966" y="1041167"/>
            <a:ext cx="1528260" cy="1618510"/>
          </a:xfrm>
          <a:prstGeom prst="rect">
            <a:avLst/>
          </a:prstGeom>
        </p:spPr>
      </p:pic>
      <p:pic>
        <p:nvPicPr>
          <p:cNvPr id="23" name="Picture 2" descr="Job Application for EMERGENCY DOCTOR to work in INTERNATIONAL HUMANITARIAN  MISSIONS at Médicos Sin Fronteras en México A.C [Proyectos internacionales]">
            <a:extLst>
              <a:ext uri="{FF2B5EF4-FFF2-40B4-BE49-F238E27FC236}">
                <a16:creationId xmlns:a16="http://schemas.microsoft.com/office/drawing/2014/main" id="{454005D1-8FAA-C94B-8424-0D5999F19B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37690" y="715682"/>
            <a:ext cx="2269046" cy="6635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83830">
            <a:off x="1479361" y="3507489"/>
            <a:ext cx="3690434" cy="400110"/>
          </a:xfrm>
          <a:prstGeom prst="rect">
            <a:avLst/>
          </a:prstGeom>
          <a:solidFill>
            <a:schemeClr val="accent4">
              <a:lumMod val="20000"/>
              <a:lumOff val="80000"/>
            </a:schemeClr>
          </a:solidFill>
        </p:spPr>
        <p:txBody>
          <a:bodyPr wrap="none">
            <a:spAutoFit/>
          </a:bodyPr>
          <a:lstStyle/>
          <a:p>
            <a:pPr lvl="0">
              <a:defRPr/>
            </a:pPr>
            <a:r>
              <a:rPr lang="en-GB" sz="2000" kern="0" dirty="0" err="1">
                <a:solidFill>
                  <a:srgbClr val="002060"/>
                </a:solidFill>
                <a:latin typeface="Century Gothic" panose="020F0302020204030204"/>
                <a:ea typeface="Century Gothic"/>
                <a:cs typeface="Century Gothic"/>
                <a:sym typeface="Century Gothic"/>
              </a:rPr>
              <a:t>Caminamos</a:t>
            </a:r>
            <a:r>
              <a:rPr lang="en-GB" sz="2000" kern="0" dirty="0">
                <a:solidFill>
                  <a:srgbClr val="002060"/>
                </a:solidFill>
                <a:latin typeface="Century Gothic" panose="020F0302020204030204"/>
                <a:ea typeface="Century Gothic"/>
                <a:cs typeface="Century Gothic"/>
                <a:sym typeface="Century Gothic"/>
              </a:rPr>
              <a:t> </a:t>
            </a:r>
            <a:r>
              <a:rPr lang="en-GB" sz="2000" kern="0" err="1">
                <a:solidFill>
                  <a:srgbClr val="002060"/>
                </a:solidFill>
                <a:latin typeface="Century Gothic" panose="020F0302020204030204"/>
                <a:ea typeface="Century Gothic"/>
                <a:cs typeface="Century Gothic"/>
                <a:sym typeface="Century Gothic"/>
              </a:rPr>
              <a:t>cien</a:t>
            </a:r>
            <a:r>
              <a:rPr lang="en-GB" sz="2000" kern="0">
                <a:solidFill>
                  <a:srgbClr val="002060"/>
                </a:solidFill>
                <a:latin typeface="Century Gothic" panose="020F0302020204030204"/>
                <a:ea typeface="Century Gothic"/>
                <a:cs typeface="Century Gothic"/>
                <a:sym typeface="Century Gothic"/>
              </a:rPr>
              <a:t> kilómetros.</a:t>
            </a:r>
            <a:endParaRPr lang="en-GB" sz="2000" dirty="0">
              <a:solidFill>
                <a:srgbClr val="002060"/>
              </a:solidFill>
              <a:latin typeface="Century Gothic" panose="020B0502020202020204" pitchFamily="34" charset="0"/>
            </a:endParaRPr>
          </a:p>
        </p:txBody>
      </p:sp>
      <p:sp>
        <p:nvSpPr>
          <p:cNvPr id="24" name="Rectangle 23"/>
          <p:cNvSpPr/>
          <p:nvPr/>
        </p:nvSpPr>
        <p:spPr>
          <a:xfrm rot="21413825">
            <a:off x="2227324" y="2845351"/>
            <a:ext cx="4257897" cy="400110"/>
          </a:xfrm>
          <a:prstGeom prst="rect">
            <a:avLst/>
          </a:prstGeom>
          <a:solidFill>
            <a:schemeClr val="accent4">
              <a:lumMod val="20000"/>
              <a:lumOff val="80000"/>
            </a:schemeClr>
          </a:solidFill>
        </p:spPr>
        <p:txBody>
          <a:bodyPr wrap="none">
            <a:spAutoFit/>
          </a:bodyPr>
          <a:lstStyle/>
          <a:p>
            <a:pPr lvl="0">
              <a:defRPr/>
            </a:pPr>
            <a:r>
              <a:rPr lang="en-GB" sz="2000" kern="0">
                <a:solidFill>
                  <a:srgbClr val="002060"/>
                </a:solidFill>
                <a:latin typeface="Century Gothic" panose="020F0302020204030204"/>
                <a:sym typeface="Century Gothic"/>
              </a:rPr>
              <a:t>L</a:t>
            </a:r>
            <a:r>
              <a:rPr lang="en-GB" sz="2000" kern="0">
                <a:solidFill>
                  <a:srgbClr val="002060"/>
                </a:solidFill>
                <a:latin typeface="Century Gothic" panose="020F0302020204030204"/>
                <a:ea typeface="Century Gothic"/>
                <a:cs typeface="Century Gothic"/>
                <a:sym typeface="Century Gothic"/>
              </a:rPr>
              <a:t>levé todo en una bolsa grande.</a:t>
            </a:r>
            <a:endParaRPr lang="en-GB" sz="2000" dirty="0">
              <a:solidFill>
                <a:srgbClr val="002060"/>
              </a:solidFill>
              <a:latin typeface="Century Gothic" panose="020B0502020202020204" pitchFamily="34" charset="0"/>
            </a:endParaRPr>
          </a:p>
        </p:txBody>
      </p:sp>
      <p:sp>
        <p:nvSpPr>
          <p:cNvPr id="26" name="Rectangle 25"/>
          <p:cNvSpPr/>
          <p:nvPr/>
        </p:nvSpPr>
        <p:spPr>
          <a:xfrm rot="283582">
            <a:off x="748301" y="4408844"/>
            <a:ext cx="5174815" cy="400110"/>
          </a:xfrm>
          <a:prstGeom prst="rect">
            <a:avLst/>
          </a:prstGeom>
          <a:solidFill>
            <a:schemeClr val="accent4">
              <a:lumMod val="20000"/>
              <a:lumOff val="80000"/>
            </a:schemeClr>
          </a:solidFill>
        </p:spPr>
        <p:txBody>
          <a:bodyPr wrap="none">
            <a:spAutoFit/>
          </a:bodyPr>
          <a:lstStyle/>
          <a:p>
            <a:r>
              <a:rPr lang="en-GB" sz="2000" i="1" kern="0">
                <a:solidFill>
                  <a:srgbClr val="002060"/>
                </a:solidFill>
                <a:latin typeface="Century Gothic" panose="020F0302020204030204"/>
                <a:ea typeface="Century Gothic"/>
                <a:cs typeface="Century Gothic"/>
                <a:sym typeface="Century Gothic"/>
              </a:rPr>
              <a:t>C</a:t>
            </a:r>
            <a:r>
              <a:rPr lang="en-GB" sz="2000" kern="0">
                <a:solidFill>
                  <a:srgbClr val="002060"/>
                </a:solidFill>
                <a:latin typeface="Century Gothic" panose="020F0302020204030204"/>
                <a:ea typeface="Century Gothic"/>
                <a:cs typeface="Century Gothic"/>
                <a:sym typeface="Century Gothic"/>
              </a:rPr>
              <a:t>enamos con una familia de Alemania.</a:t>
            </a:r>
            <a:endParaRPr lang="en-GB" sz="2000"/>
          </a:p>
        </p:txBody>
      </p:sp>
      <p:sp>
        <p:nvSpPr>
          <p:cNvPr id="7" name="Rectangle 6"/>
          <p:cNvSpPr/>
          <p:nvPr/>
        </p:nvSpPr>
        <p:spPr>
          <a:xfrm rot="358870">
            <a:off x="819091" y="5719409"/>
            <a:ext cx="3687228" cy="400110"/>
          </a:xfrm>
          <a:prstGeom prst="rect">
            <a:avLst/>
          </a:prstGeom>
          <a:solidFill>
            <a:schemeClr val="accent4">
              <a:lumMod val="20000"/>
              <a:lumOff val="80000"/>
            </a:schemeClr>
          </a:solidFill>
        </p:spPr>
        <p:txBody>
          <a:bodyPr wrap="none">
            <a:spAutoFit/>
          </a:bodyPr>
          <a:lstStyle/>
          <a:p>
            <a:r>
              <a:rPr lang="en-GB" sz="2000" kern="0">
                <a:solidFill>
                  <a:srgbClr val="002060"/>
                </a:solidFill>
                <a:latin typeface="Century Gothic" panose="020F0302020204030204"/>
                <a:ea typeface="Century Gothic"/>
                <a:cs typeface="Century Gothic"/>
                <a:sym typeface="Century Gothic"/>
              </a:rPr>
              <a:t>Jugué al fútbol con Markus</a:t>
            </a:r>
            <a:r>
              <a:rPr lang="en-GB" sz="2000" i="1">
                <a:solidFill>
                  <a:srgbClr val="002060"/>
                </a:solidFill>
                <a:latin typeface="Century Gothic"/>
                <a:ea typeface="Century Gothic"/>
                <a:cs typeface="Century Gothic"/>
                <a:sym typeface="Century Gothic"/>
              </a:rPr>
              <a:t>. </a:t>
            </a:r>
            <a:endParaRPr lang="en-GB" sz="2000"/>
          </a:p>
        </p:txBody>
      </p:sp>
      <p:sp>
        <p:nvSpPr>
          <p:cNvPr id="8" name="Rectangle 7"/>
          <p:cNvSpPr/>
          <p:nvPr/>
        </p:nvSpPr>
        <p:spPr>
          <a:xfrm rot="21334561">
            <a:off x="283662" y="2417617"/>
            <a:ext cx="4910319" cy="400110"/>
          </a:xfrm>
          <a:prstGeom prst="rect">
            <a:avLst/>
          </a:prstGeom>
          <a:solidFill>
            <a:schemeClr val="accent4">
              <a:lumMod val="20000"/>
              <a:lumOff val="80000"/>
            </a:schemeClr>
          </a:solidFill>
        </p:spPr>
        <p:txBody>
          <a:bodyPr wrap="none">
            <a:spAutoFit/>
          </a:bodyPr>
          <a:lstStyle/>
          <a:p>
            <a:r>
              <a:rPr lang="en-GB" sz="2000" kern="0">
                <a:solidFill>
                  <a:srgbClr val="002060"/>
                </a:solidFill>
                <a:latin typeface="Century Gothic"/>
                <a:ea typeface="Century Gothic"/>
                <a:cs typeface="Century Gothic"/>
                <a:sym typeface="Century Gothic"/>
              </a:rPr>
              <a:t>Echamos de menos a mamá y papá. </a:t>
            </a:r>
            <a:endParaRPr lang="en-GB" sz="2000"/>
          </a:p>
        </p:txBody>
      </p:sp>
      <p:sp>
        <p:nvSpPr>
          <p:cNvPr id="9" name="Rectangle 8"/>
          <p:cNvSpPr/>
          <p:nvPr/>
        </p:nvSpPr>
        <p:spPr>
          <a:xfrm>
            <a:off x="2748155" y="5172727"/>
            <a:ext cx="3363421" cy="400110"/>
          </a:xfrm>
          <a:prstGeom prst="rect">
            <a:avLst/>
          </a:prstGeom>
          <a:solidFill>
            <a:schemeClr val="accent4">
              <a:lumMod val="20000"/>
              <a:lumOff val="80000"/>
            </a:schemeClr>
          </a:solidFill>
        </p:spPr>
        <p:txBody>
          <a:bodyPr wrap="none">
            <a:spAutoFit/>
          </a:bodyPr>
          <a:lstStyle/>
          <a:p>
            <a:r>
              <a:rPr lang="en-GB" sz="2000" kern="0">
                <a:solidFill>
                  <a:srgbClr val="002060"/>
                </a:solidFill>
                <a:latin typeface="Century Gothic"/>
                <a:ea typeface="Century Gothic"/>
                <a:cs typeface="Century Gothic"/>
                <a:sym typeface="Century Gothic"/>
              </a:rPr>
              <a:t>Les mandé muchas fotos.</a:t>
            </a:r>
            <a:endParaRPr lang="en-GB" sz="2000"/>
          </a:p>
        </p:txBody>
      </p:sp>
      <p:sp>
        <p:nvSpPr>
          <p:cNvPr id="37" name="Rectangle 36"/>
          <p:cNvSpPr/>
          <p:nvPr/>
        </p:nvSpPr>
        <p:spPr>
          <a:xfrm>
            <a:off x="6584367" y="304529"/>
            <a:ext cx="4132863" cy="369332"/>
          </a:xfrm>
          <a:prstGeom prst="rect">
            <a:avLst/>
          </a:prstGeom>
        </p:spPr>
        <p:txBody>
          <a:bodyPr wrap="none">
            <a:spAutoFit/>
          </a:bodyPr>
          <a:lstStyle/>
          <a:p>
            <a:r>
              <a:rPr lang="en-GB">
                <a:solidFill>
                  <a:srgbClr val="002060"/>
                </a:solidFill>
                <a:latin typeface="Century Gothic" panose="020B0502020202020204" pitchFamily="34" charset="0"/>
              </a:rPr>
              <a:t>*la organización benéfica = charity</a:t>
            </a:r>
            <a:endParaRPr lang="en-GB"/>
          </a:p>
        </p:txBody>
      </p:sp>
    </p:spTree>
    <p:extLst>
      <p:ext uri="{BB962C8B-B14F-4D97-AF65-F5344CB8AC3E}">
        <p14:creationId xmlns:p14="http://schemas.microsoft.com/office/powerpoint/2010/main" val="33887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3382" y="1251495"/>
            <a:ext cx="11051822" cy="498598"/>
          </a:xfrm>
          <a:prstGeom prst="rect">
            <a:avLst/>
          </a:prstGeom>
        </p:spPr>
        <p:txBody>
          <a:bodyPr wrap="square">
            <a:spAutoFit/>
          </a:bodyPr>
          <a:lstStyle/>
          <a:p>
            <a:pPr>
              <a:lnSpc>
                <a:spcPct val="120000"/>
              </a:lnSpc>
            </a:pPr>
            <a:r>
              <a:rPr lang="en-US" sz="2200">
                <a:solidFill>
                  <a:srgbClr val="002060"/>
                </a:solidFill>
              </a:rPr>
              <a:t>Sometimes the spelling of –ar verbs changes in the past. </a:t>
            </a:r>
            <a:endParaRPr lang="en-US" sz="2200" dirty="0">
              <a:solidFill>
                <a:srgbClr val="002060"/>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31"/>
            <a:ext cx="6649156" cy="867128"/>
          </a:xfrm>
          <a:prstGeom prst="rect">
            <a:avLst/>
          </a:prstGeom>
        </p:spPr>
      </p:pic>
      <p:sp>
        <p:nvSpPr>
          <p:cNvPr id="2" name="Title 1"/>
          <p:cNvSpPr>
            <a:spLocks noGrp="1"/>
          </p:cNvSpPr>
          <p:nvPr>
            <p:ph type="title"/>
          </p:nvPr>
        </p:nvSpPr>
        <p:spPr>
          <a:xfrm>
            <a:off x="180000" y="239606"/>
            <a:ext cx="6036733" cy="715228"/>
          </a:xfrm>
        </p:spPr>
        <p:txBody>
          <a:bodyPr>
            <a:noAutofit/>
          </a:bodyPr>
          <a:lstStyle/>
          <a:p>
            <a:pPr>
              <a:lnSpc>
                <a:spcPct val="100000"/>
              </a:lnSpc>
            </a:pPr>
            <a:r>
              <a:rPr lang="en-GB" sz="2400" b="1">
                <a:solidFill>
                  <a:schemeClr val="bg1"/>
                </a:solidFill>
              </a:rPr>
              <a:t>Talking about the past</a:t>
            </a:r>
            <a:br>
              <a:rPr lang="en-GB" sz="2400" b="1">
                <a:solidFill>
                  <a:schemeClr val="bg1"/>
                </a:solidFill>
              </a:rPr>
            </a:br>
            <a:r>
              <a:rPr lang="en-GB" sz="2400">
                <a:solidFill>
                  <a:schemeClr val="bg1"/>
                </a:solidFill>
              </a:rPr>
              <a:t>Verb endings ‘-qué’ and ‘-gué’</a:t>
            </a:r>
            <a:endParaRPr lang="en-US" dirty="0"/>
          </a:p>
        </p:txBody>
      </p:sp>
      <p:cxnSp>
        <p:nvCxnSpPr>
          <p:cNvPr id="5" name="Straight Arrow Connector 4"/>
          <p:cNvCxnSpPr/>
          <p:nvPr/>
        </p:nvCxnSpPr>
        <p:spPr>
          <a:xfrm>
            <a:off x="2781414" y="546021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88546" y="5250499"/>
            <a:ext cx="1076140" cy="430887"/>
          </a:xfrm>
          <a:prstGeom prst="rect">
            <a:avLst/>
          </a:prstGeom>
        </p:spPr>
        <p:txBody>
          <a:bodyPr wrap="square">
            <a:spAutoFit/>
          </a:bodyPr>
          <a:lstStyle/>
          <a:p>
            <a:r>
              <a:rPr lang="en-US" sz="2200" b="1">
                <a:solidFill>
                  <a:schemeClr val="accent1">
                    <a:lumMod val="50000"/>
                  </a:schemeClr>
                </a:solidFill>
              </a:rPr>
              <a:t>lleg</a:t>
            </a:r>
            <a:r>
              <a:rPr lang="en-US" sz="2200" b="1">
                <a:solidFill>
                  <a:srgbClr val="EE6000"/>
                </a:solidFill>
              </a:rPr>
              <a:t>ar</a:t>
            </a:r>
            <a:endParaRPr lang="en-GB" sz="2200" b="1" i="1">
              <a:solidFill>
                <a:schemeClr val="accent1">
                  <a:lumMod val="50000"/>
                </a:schemeClr>
              </a:solidFill>
            </a:endParaRPr>
          </a:p>
        </p:txBody>
      </p:sp>
      <p:sp>
        <p:nvSpPr>
          <p:cNvPr id="11" name="Rectangle 10"/>
          <p:cNvSpPr/>
          <p:nvPr/>
        </p:nvSpPr>
        <p:spPr>
          <a:xfrm>
            <a:off x="3686042" y="5262288"/>
            <a:ext cx="1037463" cy="430887"/>
          </a:xfrm>
          <a:prstGeom prst="rect">
            <a:avLst/>
          </a:prstGeom>
        </p:spPr>
        <p:txBody>
          <a:bodyPr wrap="none">
            <a:spAutoFit/>
          </a:bodyPr>
          <a:lstStyle/>
          <a:p>
            <a:r>
              <a:rPr lang="en-US" sz="2200" b="1">
                <a:solidFill>
                  <a:schemeClr val="accent5">
                    <a:lumMod val="50000"/>
                  </a:schemeClr>
                </a:solidFill>
              </a:rPr>
              <a:t>lle</a:t>
            </a:r>
            <a:r>
              <a:rPr lang="en-US" sz="2200" b="1">
                <a:solidFill>
                  <a:srgbClr val="FF6600"/>
                </a:solidFill>
              </a:rPr>
              <a:t>gué</a:t>
            </a:r>
            <a:endParaRPr lang="en-GB" sz="2200" b="1"/>
          </a:p>
        </p:txBody>
      </p:sp>
      <p:sp>
        <p:nvSpPr>
          <p:cNvPr id="12" name="Rectangle 11"/>
          <p:cNvSpPr/>
          <p:nvPr/>
        </p:nvSpPr>
        <p:spPr>
          <a:xfrm>
            <a:off x="3473156" y="5601957"/>
            <a:ext cx="1367682" cy="400110"/>
          </a:xfrm>
          <a:prstGeom prst="rect">
            <a:avLst/>
          </a:prstGeom>
        </p:spPr>
        <p:txBody>
          <a:bodyPr wrap="none">
            <a:spAutoFit/>
          </a:bodyPr>
          <a:lstStyle/>
          <a:p>
            <a:r>
              <a:rPr lang="en-US" sz="2000" i="1">
                <a:solidFill>
                  <a:schemeClr val="accent5">
                    <a:lumMod val="50000"/>
                  </a:schemeClr>
                </a:solidFill>
              </a:rPr>
              <a:t>(I arrived)</a:t>
            </a:r>
            <a:endParaRPr lang="en-GB" sz="2000" i="1">
              <a:solidFill>
                <a:schemeClr val="accent5">
                  <a:lumMod val="50000"/>
                </a:schemeClr>
              </a:solidFill>
            </a:endParaRPr>
          </a:p>
        </p:txBody>
      </p:sp>
      <p:sp>
        <p:nvSpPr>
          <p:cNvPr id="18" name="Rectangle 17"/>
          <p:cNvSpPr/>
          <p:nvPr/>
        </p:nvSpPr>
        <p:spPr>
          <a:xfrm>
            <a:off x="8179113" y="5218963"/>
            <a:ext cx="1093569" cy="430887"/>
          </a:xfrm>
          <a:prstGeom prst="rect">
            <a:avLst/>
          </a:prstGeom>
        </p:spPr>
        <p:txBody>
          <a:bodyPr wrap="none">
            <a:spAutoFit/>
          </a:bodyPr>
          <a:lstStyle/>
          <a:p>
            <a:r>
              <a:rPr lang="en-US" sz="2200" b="1">
                <a:solidFill>
                  <a:schemeClr val="accent5">
                    <a:lumMod val="50000"/>
                  </a:schemeClr>
                </a:solidFill>
              </a:rPr>
              <a:t>pa</a:t>
            </a:r>
            <a:r>
              <a:rPr lang="en-US" sz="2200" b="1">
                <a:solidFill>
                  <a:srgbClr val="FF6600"/>
                </a:solidFill>
              </a:rPr>
              <a:t>gué</a:t>
            </a:r>
            <a:endParaRPr lang="en-GB" sz="2200" b="1"/>
          </a:p>
        </p:txBody>
      </p:sp>
      <p:sp>
        <p:nvSpPr>
          <p:cNvPr id="19" name="Rectangle 18"/>
          <p:cNvSpPr/>
          <p:nvPr/>
        </p:nvSpPr>
        <p:spPr>
          <a:xfrm>
            <a:off x="4042629" y="3506177"/>
            <a:ext cx="1189749" cy="430887"/>
          </a:xfrm>
          <a:prstGeom prst="rect">
            <a:avLst/>
          </a:prstGeom>
        </p:spPr>
        <p:txBody>
          <a:bodyPr wrap="none">
            <a:spAutoFit/>
          </a:bodyPr>
          <a:lstStyle/>
          <a:p>
            <a:r>
              <a:rPr lang="en-US" sz="2200" b="1">
                <a:solidFill>
                  <a:schemeClr val="accent5">
                    <a:lumMod val="50000"/>
                  </a:schemeClr>
                </a:solidFill>
              </a:rPr>
              <a:t> sa</a:t>
            </a:r>
            <a:r>
              <a:rPr lang="en-US" sz="2200" b="1">
                <a:solidFill>
                  <a:srgbClr val="FF6600"/>
                </a:solidFill>
              </a:rPr>
              <a:t>qué</a:t>
            </a:r>
            <a:r>
              <a:rPr lang="en-US" sz="2200" b="1">
                <a:solidFill>
                  <a:schemeClr val="accent5">
                    <a:lumMod val="50000"/>
                  </a:schemeClr>
                </a:solidFill>
              </a:rPr>
              <a:t> </a:t>
            </a:r>
            <a:endParaRPr lang="en-GB" sz="2200" b="1"/>
          </a:p>
        </p:txBody>
      </p:sp>
      <p:sp>
        <p:nvSpPr>
          <p:cNvPr id="20" name="Rectangle 19"/>
          <p:cNvSpPr/>
          <p:nvPr/>
        </p:nvSpPr>
        <p:spPr>
          <a:xfrm>
            <a:off x="8882688" y="3517424"/>
            <a:ext cx="1204176" cy="430887"/>
          </a:xfrm>
          <a:prstGeom prst="rect">
            <a:avLst/>
          </a:prstGeom>
        </p:spPr>
        <p:txBody>
          <a:bodyPr wrap="none">
            <a:spAutoFit/>
          </a:bodyPr>
          <a:lstStyle/>
          <a:p>
            <a:r>
              <a:rPr lang="en-US" sz="2200" b="1">
                <a:solidFill>
                  <a:schemeClr val="accent5">
                    <a:lumMod val="50000"/>
                  </a:schemeClr>
                </a:solidFill>
              </a:rPr>
              <a:t>bus</a:t>
            </a:r>
            <a:r>
              <a:rPr lang="en-US" sz="2200" b="1">
                <a:solidFill>
                  <a:srgbClr val="FF6600"/>
                </a:solidFill>
              </a:rPr>
              <a:t>qué</a:t>
            </a:r>
            <a:endParaRPr lang="en-GB" sz="2200" b="1"/>
          </a:p>
        </p:txBody>
      </p:sp>
      <p:sp>
        <p:nvSpPr>
          <p:cNvPr id="21" name="Rectangle 20"/>
          <p:cNvSpPr/>
          <p:nvPr/>
        </p:nvSpPr>
        <p:spPr>
          <a:xfrm>
            <a:off x="3846964" y="3835333"/>
            <a:ext cx="1534394" cy="400110"/>
          </a:xfrm>
          <a:prstGeom prst="rect">
            <a:avLst/>
          </a:prstGeom>
        </p:spPr>
        <p:txBody>
          <a:bodyPr wrap="none">
            <a:spAutoFit/>
          </a:bodyPr>
          <a:lstStyle/>
          <a:p>
            <a:r>
              <a:rPr lang="en-US" sz="2000" i="1">
                <a:solidFill>
                  <a:schemeClr val="accent5">
                    <a:lumMod val="50000"/>
                  </a:schemeClr>
                </a:solidFill>
              </a:rPr>
              <a:t>(I took out)</a:t>
            </a:r>
            <a:endParaRPr lang="en-GB" sz="2000" i="1">
              <a:solidFill>
                <a:schemeClr val="accent5">
                  <a:lumMod val="50000"/>
                </a:schemeClr>
              </a:solidFill>
            </a:endParaRPr>
          </a:p>
        </p:txBody>
      </p:sp>
      <p:sp>
        <p:nvSpPr>
          <p:cNvPr id="22" name="Rectangle 21"/>
          <p:cNvSpPr/>
          <p:nvPr/>
        </p:nvSpPr>
        <p:spPr>
          <a:xfrm>
            <a:off x="8709964" y="3835333"/>
            <a:ext cx="1757212" cy="400110"/>
          </a:xfrm>
          <a:prstGeom prst="rect">
            <a:avLst/>
          </a:prstGeom>
        </p:spPr>
        <p:txBody>
          <a:bodyPr wrap="none">
            <a:spAutoFit/>
          </a:bodyPr>
          <a:lstStyle/>
          <a:p>
            <a:r>
              <a:rPr lang="en-US" sz="2000" i="1">
                <a:solidFill>
                  <a:schemeClr val="accent5">
                    <a:lumMod val="50000"/>
                  </a:schemeClr>
                </a:solidFill>
              </a:rPr>
              <a:t>(I looked for)</a:t>
            </a:r>
            <a:endParaRPr lang="en-GB" sz="2000" i="1">
              <a:solidFill>
                <a:schemeClr val="accent5">
                  <a:lumMod val="50000"/>
                </a:schemeClr>
              </a:solidFill>
            </a:endParaRPr>
          </a:p>
        </p:txBody>
      </p:sp>
      <p:sp>
        <p:nvSpPr>
          <p:cNvPr id="24" name="Rectangle 23"/>
          <p:cNvSpPr/>
          <p:nvPr/>
        </p:nvSpPr>
        <p:spPr>
          <a:xfrm>
            <a:off x="6546512" y="3843171"/>
            <a:ext cx="1611339" cy="400110"/>
          </a:xfrm>
          <a:prstGeom prst="rect">
            <a:avLst/>
          </a:prstGeom>
        </p:spPr>
        <p:txBody>
          <a:bodyPr wrap="none">
            <a:spAutoFit/>
          </a:bodyPr>
          <a:lstStyle/>
          <a:p>
            <a:r>
              <a:rPr lang="en-US" sz="2000" i="1">
                <a:solidFill>
                  <a:schemeClr val="accent5">
                    <a:lumMod val="50000"/>
                  </a:schemeClr>
                </a:solidFill>
              </a:rPr>
              <a:t>(to look for)</a:t>
            </a:r>
            <a:endParaRPr lang="en-GB" sz="2000" i="1">
              <a:solidFill>
                <a:schemeClr val="accent5">
                  <a:lumMod val="50000"/>
                </a:schemeClr>
              </a:solidFill>
            </a:endParaRPr>
          </a:p>
        </p:txBody>
      </p:sp>
      <p:sp>
        <p:nvSpPr>
          <p:cNvPr id="26" name="Rectangle 25"/>
          <p:cNvSpPr/>
          <p:nvPr/>
        </p:nvSpPr>
        <p:spPr>
          <a:xfrm>
            <a:off x="6793375" y="3505814"/>
            <a:ext cx="1117614" cy="430887"/>
          </a:xfrm>
          <a:prstGeom prst="rect">
            <a:avLst/>
          </a:prstGeom>
        </p:spPr>
        <p:txBody>
          <a:bodyPr wrap="none">
            <a:spAutoFit/>
          </a:bodyPr>
          <a:lstStyle/>
          <a:p>
            <a:r>
              <a:rPr lang="en-US" sz="2200" b="1">
                <a:solidFill>
                  <a:schemeClr val="accent5">
                    <a:lumMod val="50000"/>
                  </a:schemeClr>
                </a:solidFill>
              </a:rPr>
              <a:t>bus</a:t>
            </a:r>
            <a:r>
              <a:rPr lang="en-US" sz="2200" b="1">
                <a:solidFill>
                  <a:srgbClr val="FF6600"/>
                </a:solidFill>
              </a:rPr>
              <a:t>car</a:t>
            </a:r>
            <a:endParaRPr lang="en-GB" sz="2200" b="1"/>
          </a:p>
        </p:txBody>
      </p:sp>
      <p:sp>
        <p:nvSpPr>
          <p:cNvPr id="27" name="Rectangle 26"/>
          <p:cNvSpPr/>
          <p:nvPr/>
        </p:nvSpPr>
        <p:spPr>
          <a:xfrm>
            <a:off x="1581145" y="3848909"/>
            <a:ext cx="1806905" cy="400110"/>
          </a:xfrm>
          <a:prstGeom prst="rect">
            <a:avLst/>
          </a:prstGeom>
        </p:spPr>
        <p:txBody>
          <a:bodyPr wrap="none">
            <a:spAutoFit/>
          </a:bodyPr>
          <a:lstStyle/>
          <a:p>
            <a:r>
              <a:rPr lang="en-US" sz="2000" i="1">
                <a:solidFill>
                  <a:schemeClr val="accent5">
                    <a:lumMod val="50000"/>
                  </a:schemeClr>
                </a:solidFill>
              </a:rPr>
              <a:t>(to take out) </a:t>
            </a:r>
            <a:endParaRPr lang="en-GB" sz="2000">
              <a:solidFill>
                <a:schemeClr val="accent5">
                  <a:lumMod val="50000"/>
                </a:schemeClr>
              </a:solidFill>
            </a:endParaRPr>
          </a:p>
        </p:txBody>
      </p:sp>
      <p:sp>
        <p:nvSpPr>
          <p:cNvPr id="28" name="Rectangle 27"/>
          <p:cNvSpPr/>
          <p:nvPr/>
        </p:nvSpPr>
        <p:spPr>
          <a:xfrm>
            <a:off x="1951470" y="3517425"/>
            <a:ext cx="1107996" cy="430887"/>
          </a:xfrm>
          <a:prstGeom prst="rect">
            <a:avLst/>
          </a:prstGeom>
        </p:spPr>
        <p:txBody>
          <a:bodyPr wrap="none">
            <a:spAutoFit/>
          </a:bodyPr>
          <a:lstStyle/>
          <a:p>
            <a:r>
              <a:rPr lang="en-US" sz="2200" b="1">
                <a:solidFill>
                  <a:schemeClr val="accent5">
                    <a:lumMod val="50000"/>
                  </a:schemeClr>
                </a:solidFill>
              </a:rPr>
              <a:t>sa</a:t>
            </a:r>
            <a:r>
              <a:rPr lang="en-US" sz="2200" b="1">
                <a:solidFill>
                  <a:srgbClr val="FF6600"/>
                </a:solidFill>
              </a:rPr>
              <a:t>car </a:t>
            </a:r>
            <a:r>
              <a:rPr lang="en-US" sz="2200" b="1">
                <a:solidFill>
                  <a:schemeClr val="accent5">
                    <a:lumMod val="50000"/>
                  </a:schemeClr>
                </a:solidFill>
              </a:rPr>
              <a:t>	</a:t>
            </a:r>
            <a:endParaRPr lang="en-GB" sz="2200" b="1"/>
          </a:p>
        </p:txBody>
      </p:sp>
      <p:sp>
        <p:nvSpPr>
          <p:cNvPr id="29" name="Rectangle 28"/>
          <p:cNvSpPr/>
          <p:nvPr/>
        </p:nvSpPr>
        <p:spPr>
          <a:xfrm>
            <a:off x="5919433" y="5215084"/>
            <a:ext cx="1018227" cy="430887"/>
          </a:xfrm>
          <a:prstGeom prst="rect">
            <a:avLst/>
          </a:prstGeom>
        </p:spPr>
        <p:txBody>
          <a:bodyPr wrap="none">
            <a:spAutoFit/>
          </a:bodyPr>
          <a:lstStyle/>
          <a:p>
            <a:r>
              <a:rPr lang="en-US" sz="2200" b="1">
                <a:solidFill>
                  <a:schemeClr val="accent5">
                    <a:lumMod val="50000"/>
                  </a:schemeClr>
                </a:solidFill>
              </a:rPr>
              <a:t>pag</a:t>
            </a:r>
            <a:r>
              <a:rPr lang="en-US" sz="2200" b="1">
                <a:solidFill>
                  <a:srgbClr val="FF6600"/>
                </a:solidFill>
              </a:rPr>
              <a:t>ar</a:t>
            </a:r>
            <a:endParaRPr lang="en-GB" sz="2200" b="1"/>
          </a:p>
        </p:txBody>
      </p:sp>
      <p:sp>
        <p:nvSpPr>
          <p:cNvPr id="30" name="Rectangle 29"/>
          <p:cNvSpPr/>
          <p:nvPr/>
        </p:nvSpPr>
        <p:spPr>
          <a:xfrm>
            <a:off x="235264" y="5277808"/>
            <a:ext cx="1539204" cy="430887"/>
          </a:xfrm>
          <a:prstGeom prst="rect">
            <a:avLst/>
          </a:prstGeom>
        </p:spPr>
        <p:txBody>
          <a:bodyPr wrap="none">
            <a:spAutoFit/>
          </a:bodyPr>
          <a:lstStyle/>
          <a:p>
            <a:r>
              <a:rPr lang="en-US" sz="2200">
                <a:solidFill>
                  <a:schemeClr val="accent5">
                    <a:lumMod val="50000"/>
                  </a:schemeClr>
                </a:solidFill>
              </a:rPr>
              <a:t>Ejemplos: </a:t>
            </a:r>
            <a:endParaRPr lang="en-GB" sz="2200"/>
          </a:p>
        </p:txBody>
      </p:sp>
      <p:sp>
        <p:nvSpPr>
          <p:cNvPr id="33" name="Rectangle 32"/>
          <p:cNvSpPr/>
          <p:nvPr/>
        </p:nvSpPr>
        <p:spPr>
          <a:xfrm>
            <a:off x="271649" y="2915856"/>
            <a:ext cx="9866434" cy="430887"/>
          </a:xfrm>
          <a:prstGeom prst="rect">
            <a:avLst/>
          </a:prstGeom>
        </p:spPr>
        <p:txBody>
          <a:bodyPr wrap="square">
            <a:spAutoFit/>
          </a:bodyPr>
          <a:lstStyle/>
          <a:p>
            <a:r>
              <a:rPr lang="en-US" sz="2200">
                <a:solidFill>
                  <a:srgbClr val="002060"/>
                </a:solidFill>
              </a:rPr>
              <a:t>However, for –ar verbs ending in ‘-</a:t>
            </a:r>
            <a:r>
              <a:rPr lang="en-US" sz="2200" b="1">
                <a:solidFill>
                  <a:srgbClr val="002060"/>
                </a:solidFill>
              </a:rPr>
              <a:t>car</a:t>
            </a:r>
            <a:r>
              <a:rPr lang="en-US" sz="2200">
                <a:solidFill>
                  <a:srgbClr val="002060"/>
                </a:solidFill>
              </a:rPr>
              <a:t>’, we remove –car and add </a:t>
            </a:r>
            <a:r>
              <a:rPr lang="en-US" sz="2200" b="1">
                <a:solidFill>
                  <a:srgbClr val="002060"/>
                </a:solidFill>
              </a:rPr>
              <a:t>–qué</a:t>
            </a:r>
            <a:r>
              <a:rPr lang="en-US" sz="2200">
                <a:solidFill>
                  <a:srgbClr val="002060"/>
                </a:solidFill>
              </a:rPr>
              <a:t>.</a:t>
            </a:r>
            <a:endParaRPr lang="en-US" sz="2200" dirty="0">
              <a:solidFill>
                <a:srgbClr val="002060"/>
              </a:solidFill>
            </a:endParaRPr>
          </a:p>
        </p:txBody>
      </p:sp>
      <p:sp>
        <p:nvSpPr>
          <p:cNvPr id="34" name="Rectangle 33"/>
          <p:cNvSpPr/>
          <p:nvPr/>
        </p:nvSpPr>
        <p:spPr>
          <a:xfrm>
            <a:off x="276854" y="3513864"/>
            <a:ext cx="1539204" cy="430887"/>
          </a:xfrm>
          <a:prstGeom prst="rect">
            <a:avLst/>
          </a:prstGeom>
        </p:spPr>
        <p:txBody>
          <a:bodyPr wrap="none">
            <a:spAutoFit/>
          </a:bodyPr>
          <a:lstStyle/>
          <a:p>
            <a:r>
              <a:rPr lang="en-US" sz="2200">
                <a:solidFill>
                  <a:srgbClr val="002060"/>
                </a:solidFill>
              </a:rPr>
              <a:t>Ejemplos: </a:t>
            </a:r>
            <a:endParaRPr lang="en-US" sz="2200" dirty="0">
              <a:solidFill>
                <a:srgbClr val="002060"/>
              </a:solidFill>
            </a:endParaRPr>
          </a:p>
        </p:txBody>
      </p:sp>
      <p:sp>
        <p:nvSpPr>
          <p:cNvPr id="36" name="Rectangle 35"/>
          <p:cNvSpPr/>
          <p:nvPr/>
        </p:nvSpPr>
        <p:spPr>
          <a:xfrm>
            <a:off x="1631622" y="5605974"/>
            <a:ext cx="1388522" cy="400110"/>
          </a:xfrm>
          <a:prstGeom prst="rect">
            <a:avLst/>
          </a:prstGeom>
        </p:spPr>
        <p:txBody>
          <a:bodyPr wrap="none">
            <a:spAutoFit/>
          </a:bodyPr>
          <a:lstStyle/>
          <a:p>
            <a:r>
              <a:rPr lang="en-US" sz="2000" i="1">
                <a:solidFill>
                  <a:schemeClr val="accent5">
                    <a:lumMod val="50000"/>
                  </a:schemeClr>
                </a:solidFill>
              </a:rPr>
              <a:t>(to arrive)</a:t>
            </a:r>
            <a:endParaRPr lang="en-GB" sz="2000" i="1">
              <a:solidFill>
                <a:schemeClr val="accent5">
                  <a:lumMod val="50000"/>
                </a:schemeClr>
              </a:solidFill>
            </a:endParaRPr>
          </a:p>
        </p:txBody>
      </p:sp>
      <p:sp>
        <p:nvSpPr>
          <p:cNvPr id="38" name="Rectangle 37"/>
          <p:cNvSpPr/>
          <p:nvPr/>
        </p:nvSpPr>
        <p:spPr>
          <a:xfrm>
            <a:off x="5915685" y="5563099"/>
            <a:ext cx="1257075" cy="400110"/>
          </a:xfrm>
          <a:prstGeom prst="rect">
            <a:avLst/>
          </a:prstGeom>
        </p:spPr>
        <p:txBody>
          <a:bodyPr wrap="none">
            <a:spAutoFit/>
          </a:bodyPr>
          <a:lstStyle/>
          <a:p>
            <a:r>
              <a:rPr lang="en-US" sz="2000">
                <a:solidFill>
                  <a:schemeClr val="accent5">
                    <a:lumMod val="50000"/>
                  </a:schemeClr>
                </a:solidFill>
              </a:rPr>
              <a:t>(</a:t>
            </a:r>
            <a:r>
              <a:rPr lang="en-US" sz="2000" i="1">
                <a:solidFill>
                  <a:schemeClr val="accent5">
                    <a:lumMod val="50000"/>
                  </a:schemeClr>
                </a:solidFill>
              </a:rPr>
              <a:t>to pay</a:t>
            </a:r>
            <a:r>
              <a:rPr lang="en-US" sz="2000">
                <a:solidFill>
                  <a:schemeClr val="accent5">
                    <a:lumMod val="50000"/>
                  </a:schemeClr>
                </a:solidFill>
              </a:rPr>
              <a:t>) </a:t>
            </a:r>
            <a:endParaRPr lang="en-GB" sz="2000">
              <a:solidFill>
                <a:schemeClr val="accent5">
                  <a:lumMod val="50000"/>
                </a:schemeClr>
              </a:solidFill>
            </a:endParaRPr>
          </a:p>
        </p:txBody>
      </p:sp>
      <p:sp>
        <p:nvSpPr>
          <p:cNvPr id="39" name="Rectangle 38"/>
          <p:cNvSpPr/>
          <p:nvPr/>
        </p:nvSpPr>
        <p:spPr>
          <a:xfrm>
            <a:off x="8151060" y="5564833"/>
            <a:ext cx="1048685" cy="400110"/>
          </a:xfrm>
          <a:prstGeom prst="rect">
            <a:avLst/>
          </a:prstGeom>
        </p:spPr>
        <p:txBody>
          <a:bodyPr wrap="none">
            <a:spAutoFit/>
          </a:bodyPr>
          <a:lstStyle/>
          <a:p>
            <a:r>
              <a:rPr lang="en-US">
                <a:solidFill>
                  <a:schemeClr val="accent5">
                    <a:lumMod val="50000"/>
                  </a:schemeClr>
                </a:solidFill>
              </a:rPr>
              <a:t>(</a:t>
            </a:r>
            <a:r>
              <a:rPr lang="en-US" i="1">
                <a:solidFill>
                  <a:schemeClr val="accent5">
                    <a:lumMod val="50000"/>
                  </a:schemeClr>
                </a:solidFill>
              </a:rPr>
              <a:t>I </a:t>
            </a:r>
            <a:r>
              <a:rPr lang="en-US" sz="2000" i="1">
                <a:solidFill>
                  <a:schemeClr val="accent5">
                    <a:lumMod val="50000"/>
                  </a:schemeClr>
                </a:solidFill>
              </a:rPr>
              <a:t>paid</a:t>
            </a:r>
            <a:r>
              <a:rPr lang="en-US">
                <a:solidFill>
                  <a:schemeClr val="accent5">
                    <a:lumMod val="50000"/>
                  </a:schemeClr>
                </a:solidFill>
              </a:rPr>
              <a:t>)</a:t>
            </a:r>
            <a:endParaRPr lang="en-GB">
              <a:solidFill>
                <a:schemeClr val="accent5">
                  <a:lumMod val="50000"/>
                </a:schemeClr>
              </a:solidFill>
            </a:endParaRPr>
          </a:p>
        </p:txBody>
      </p:sp>
      <p:cxnSp>
        <p:nvCxnSpPr>
          <p:cNvPr id="40" name="Straight Arrow Connector 39"/>
          <p:cNvCxnSpPr/>
          <p:nvPr/>
        </p:nvCxnSpPr>
        <p:spPr>
          <a:xfrm>
            <a:off x="7219247" y="546021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155222" y="3750956"/>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018222" y="3721257"/>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1">
            <a:extLst>
              <a:ext uri="{FF2B5EF4-FFF2-40B4-BE49-F238E27FC236}">
                <a16:creationId xmlns:a16="http://schemas.microsoft.com/office/drawing/2014/main" id="{8FAB4FBE-551C-4AA9-B7F0-EB8B96CE3F0C}"/>
              </a:ext>
            </a:extLst>
          </p:cNvPr>
          <p:cNvSpPr/>
          <p:nvPr/>
        </p:nvSpPr>
        <p:spPr>
          <a:xfrm>
            <a:off x="9171413" y="183612"/>
            <a:ext cx="28405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35" name="Rectangle 34"/>
          <p:cNvSpPr/>
          <p:nvPr/>
        </p:nvSpPr>
        <p:spPr>
          <a:xfrm>
            <a:off x="235264" y="2355677"/>
            <a:ext cx="11051822" cy="498598"/>
          </a:xfrm>
          <a:prstGeom prst="rect">
            <a:avLst/>
          </a:prstGeom>
        </p:spPr>
        <p:txBody>
          <a:bodyPr wrap="square">
            <a:spAutoFit/>
          </a:bodyPr>
          <a:lstStyle/>
          <a:p>
            <a:pPr>
              <a:lnSpc>
                <a:spcPct val="120000"/>
              </a:lnSpc>
            </a:pPr>
            <a:r>
              <a:rPr lang="en-US" sz="2200">
                <a:solidFill>
                  <a:srgbClr val="002060"/>
                </a:solidFill>
              </a:rPr>
              <a:t>Normally, we just add‘</a:t>
            </a:r>
            <a:r>
              <a:rPr lang="en-US" sz="2200" b="1">
                <a:solidFill>
                  <a:srgbClr val="002060"/>
                </a:solidFill>
              </a:rPr>
              <a:t>-é</a:t>
            </a:r>
            <a:r>
              <a:rPr lang="en-US" sz="2200">
                <a:solidFill>
                  <a:srgbClr val="002060"/>
                </a:solidFill>
              </a:rPr>
              <a:t>’ to a stem to refer to ‘I’ in the past (preterite).</a:t>
            </a:r>
            <a:endParaRPr lang="en-US" sz="2200" dirty="0">
              <a:solidFill>
                <a:srgbClr val="002060"/>
              </a:solidFill>
            </a:endParaRPr>
          </a:p>
        </p:txBody>
      </p:sp>
      <p:sp>
        <p:nvSpPr>
          <p:cNvPr id="43" name="Rectangle 42"/>
          <p:cNvSpPr/>
          <p:nvPr/>
        </p:nvSpPr>
        <p:spPr>
          <a:xfrm>
            <a:off x="271649" y="4687850"/>
            <a:ext cx="9866434" cy="430887"/>
          </a:xfrm>
          <a:prstGeom prst="rect">
            <a:avLst/>
          </a:prstGeom>
        </p:spPr>
        <p:txBody>
          <a:bodyPr wrap="square">
            <a:spAutoFit/>
          </a:bodyPr>
          <a:lstStyle/>
          <a:p>
            <a:r>
              <a:rPr lang="en-US" sz="2200">
                <a:solidFill>
                  <a:srgbClr val="002060"/>
                </a:solidFill>
              </a:rPr>
              <a:t>For –ar verbs ending in ‘-</a:t>
            </a:r>
            <a:r>
              <a:rPr lang="en-US" sz="2200" b="1">
                <a:solidFill>
                  <a:srgbClr val="002060"/>
                </a:solidFill>
              </a:rPr>
              <a:t>gar</a:t>
            </a:r>
            <a:r>
              <a:rPr lang="en-US" sz="2200">
                <a:solidFill>
                  <a:srgbClr val="002060"/>
                </a:solidFill>
              </a:rPr>
              <a:t>’, we remove –gar and add </a:t>
            </a:r>
            <a:r>
              <a:rPr lang="en-US" sz="2200" b="1">
                <a:solidFill>
                  <a:srgbClr val="002060"/>
                </a:solidFill>
              </a:rPr>
              <a:t>–gué</a:t>
            </a:r>
            <a:r>
              <a:rPr lang="en-US" sz="2200">
                <a:solidFill>
                  <a:srgbClr val="002060"/>
                </a:solidFill>
              </a:rPr>
              <a:t>.</a:t>
            </a:r>
            <a:endParaRPr lang="en-US" sz="2200" dirty="0">
              <a:solidFill>
                <a:srgbClr val="002060"/>
              </a:solidFill>
            </a:endParaRPr>
          </a:p>
        </p:txBody>
      </p:sp>
      <p:sp>
        <p:nvSpPr>
          <p:cNvPr id="4" name="Rectangle 3"/>
          <p:cNvSpPr/>
          <p:nvPr/>
        </p:nvSpPr>
        <p:spPr>
          <a:xfrm>
            <a:off x="205993" y="1763669"/>
            <a:ext cx="4618572" cy="498598"/>
          </a:xfrm>
          <a:prstGeom prst="rect">
            <a:avLst/>
          </a:prstGeom>
        </p:spPr>
        <p:txBody>
          <a:bodyPr wrap="none">
            <a:spAutoFit/>
          </a:bodyPr>
          <a:lstStyle/>
          <a:p>
            <a:pPr>
              <a:lnSpc>
                <a:spcPct val="120000"/>
              </a:lnSpc>
            </a:pPr>
            <a:r>
              <a:rPr lang="en-US" sz="2200">
                <a:solidFill>
                  <a:srgbClr val="002060"/>
                </a:solidFill>
              </a:rPr>
              <a:t>This is due to their pronunciation!</a:t>
            </a:r>
            <a:endParaRPr lang="en-US" sz="2200" dirty="0">
              <a:solidFill>
                <a:srgbClr val="002060"/>
              </a:solidFill>
            </a:endParaRPr>
          </a:p>
        </p:txBody>
      </p:sp>
    </p:spTree>
    <p:extLst>
      <p:ext uri="{BB962C8B-B14F-4D97-AF65-F5344CB8AC3E}">
        <p14:creationId xmlns:p14="http://schemas.microsoft.com/office/powerpoint/2010/main" val="33536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35" grpId="0"/>
      <p:bldP spid="4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27" y="-23361"/>
            <a:ext cx="10033000" cy="1325563"/>
          </a:xfrm>
        </p:spPr>
        <p:txBody>
          <a:bodyPr>
            <a:normAutofit/>
          </a:bodyPr>
          <a:lstStyle/>
          <a:p>
            <a:r>
              <a:rPr lang="en-GB" sz="2200" dirty="0"/>
              <a:t>Lucía y </a:t>
            </a:r>
            <a:r>
              <a:rPr lang="en-GB" sz="2200" dirty="0" err="1"/>
              <a:t>su</a:t>
            </a:r>
            <a:r>
              <a:rPr lang="en-GB" sz="2200" dirty="0"/>
              <a:t> </a:t>
            </a:r>
            <a:r>
              <a:rPr lang="en-GB" sz="2200" dirty="0" err="1"/>
              <a:t>tío</a:t>
            </a:r>
            <a:r>
              <a:rPr lang="en-GB" sz="2200" dirty="0"/>
              <a:t> </a:t>
            </a:r>
            <a:r>
              <a:rPr lang="en-GB" sz="2200" dirty="0" err="1"/>
              <a:t>participaron</a:t>
            </a:r>
            <a:r>
              <a:rPr lang="en-GB" sz="2200" dirty="0"/>
              <a:t> </a:t>
            </a:r>
            <a:r>
              <a:rPr lang="en-GB" sz="2200" dirty="0" err="1"/>
              <a:t>en</a:t>
            </a:r>
            <a:r>
              <a:rPr lang="en-GB" sz="2200" dirty="0"/>
              <a:t> un </a:t>
            </a:r>
            <a:r>
              <a:rPr lang="en-GB" sz="2200" dirty="0" err="1"/>
              <a:t>evento</a:t>
            </a:r>
            <a:r>
              <a:rPr lang="en-GB" sz="2200" dirty="0"/>
              <a:t> para </a:t>
            </a:r>
            <a:r>
              <a:rPr lang="en-GB" sz="2200" dirty="0" err="1"/>
              <a:t>ayudar</a:t>
            </a:r>
            <a:r>
              <a:rPr lang="en-GB" sz="2200" dirty="0"/>
              <a:t> a la </a:t>
            </a:r>
            <a:r>
              <a:rPr lang="en-GB" sz="2200" dirty="0" err="1"/>
              <a:t>organización</a:t>
            </a:r>
            <a:r>
              <a:rPr lang="en-GB" sz="2200" dirty="0"/>
              <a:t> </a:t>
            </a:r>
            <a:r>
              <a:rPr lang="en-GB" sz="2200" dirty="0" err="1"/>
              <a:t>benéfica</a:t>
            </a:r>
            <a:r>
              <a:rPr lang="en-GB" sz="2200" dirty="0"/>
              <a:t> </a:t>
            </a:r>
            <a:r>
              <a:rPr lang="en-GB" sz="2200" i="1" dirty="0" err="1"/>
              <a:t>Médicos</a:t>
            </a:r>
            <a:r>
              <a:rPr lang="en-GB" sz="2200" i="1" dirty="0"/>
              <a:t> Sin </a:t>
            </a:r>
            <a:r>
              <a:rPr lang="en-GB" sz="2200" i="1" dirty="0" err="1"/>
              <a:t>Fronteras</a:t>
            </a:r>
            <a:r>
              <a:rPr lang="en-GB" sz="2200" i="1" dirty="0"/>
              <a:t>. </a:t>
            </a:r>
            <a:r>
              <a:rPr lang="en-GB" sz="2200" dirty="0" err="1"/>
              <a:t>Escucha</a:t>
            </a:r>
            <a:r>
              <a:rPr lang="en-GB" sz="2200" dirty="0"/>
              <a:t>. </a:t>
            </a:r>
            <a:r>
              <a:rPr lang="en-GB" sz="2200" i="1" dirty="0"/>
              <a:t>¿</a:t>
            </a:r>
            <a:r>
              <a:rPr lang="en-GB" sz="2200" dirty="0" err="1"/>
              <a:t>Qué</a:t>
            </a:r>
            <a:r>
              <a:rPr lang="en-GB" sz="2200" dirty="0"/>
              <a:t> </a:t>
            </a:r>
            <a:r>
              <a:rPr lang="en-GB" sz="2200" dirty="0" err="1"/>
              <a:t>hizo</a:t>
            </a:r>
            <a:r>
              <a:rPr lang="en-GB" sz="2200" dirty="0"/>
              <a:t> Lucía sola? </a:t>
            </a:r>
            <a:br>
              <a:rPr lang="en-GB" sz="2200" dirty="0"/>
            </a:br>
            <a:r>
              <a:rPr lang="en-GB" sz="2200" dirty="0"/>
              <a:t>Y, ¿</a:t>
            </a:r>
            <a:r>
              <a:rPr lang="en-GB" sz="2200" dirty="0" err="1"/>
              <a:t>qué</a:t>
            </a:r>
            <a:r>
              <a:rPr lang="en-GB" sz="2200" dirty="0"/>
              <a:t> </a:t>
            </a:r>
            <a:r>
              <a:rPr lang="en-GB" sz="2200" dirty="0" err="1"/>
              <a:t>hizo</a:t>
            </a:r>
            <a:r>
              <a:rPr lang="en-GB" sz="2200" dirty="0"/>
              <a:t> con </a:t>
            </a:r>
            <a:r>
              <a:rPr lang="en-GB" sz="2200" dirty="0" err="1"/>
              <a:t>su</a:t>
            </a:r>
            <a:r>
              <a:rPr lang="en-GB" sz="2200" dirty="0"/>
              <a:t> </a:t>
            </a:r>
            <a:r>
              <a:rPr lang="en-GB" sz="2200" dirty="0" err="1"/>
              <a:t>tío</a:t>
            </a:r>
            <a:r>
              <a:rPr lang="en-GB" sz="2200" dirty="0"/>
              <a:t>?</a:t>
            </a:r>
          </a:p>
        </p:txBody>
      </p:sp>
      <p:graphicFrame>
        <p:nvGraphicFramePr>
          <p:cNvPr id="4" name="Tabla 2">
            <a:extLst>
              <a:ext uri="{FF2B5EF4-FFF2-40B4-BE49-F238E27FC236}">
                <a16:creationId xmlns:a16="http://schemas.microsoft.com/office/drawing/2014/main" id="{6D0B6A77-1DA7-9D41-B187-7C2135B43C0C}"/>
              </a:ext>
            </a:extLst>
          </p:cNvPr>
          <p:cNvGraphicFramePr>
            <a:graphicFrameLocks noGrp="1"/>
          </p:cNvGraphicFramePr>
          <p:nvPr>
            <p:extLst>
              <p:ext uri="{D42A27DB-BD31-4B8C-83A1-F6EECF244321}">
                <p14:modId xmlns:p14="http://schemas.microsoft.com/office/powerpoint/2010/main" val="308023022"/>
              </p:ext>
            </p:extLst>
          </p:nvPr>
        </p:nvGraphicFramePr>
        <p:xfrm>
          <a:off x="327903" y="1278443"/>
          <a:ext cx="4385683" cy="4989385"/>
        </p:xfrm>
        <a:graphic>
          <a:graphicData uri="http://schemas.openxmlformats.org/drawingml/2006/table">
            <a:tbl>
              <a:tblPr firstRow="1" bandRow="1">
                <a:tableStyleId>{5DA37D80-6434-44D0-A028-1B22A696006F}</a:tableStyleId>
              </a:tblPr>
              <a:tblGrid>
                <a:gridCol w="689366">
                  <a:extLst>
                    <a:ext uri="{9D8B030D-6E8A-4147-A177-3AD203B41FA5}">
                      <a16:colId xmlns:a16="http://schemas.microsoft.com/office/drawing/2014/main" val="2524297801"/>
                    </a:ext>
                  </a:extLst>
                </a:gridCol>
                <a:gridCol w="1652772">
                  <a:extLst>
                    <a:ext uri="{9D8B030D-6E8A-4147-A177-3AD203B41FA5}">
                      <a16:colId xmlns:a16="http://schemas.microsoft.com/office/drawing/2014/main" val="462279301"/>
                    </a:ext>
                  </a:extLst>
                </a:gridCol>
                <a:gridCol w="2043545">
                  <a:extLst>
                    <a:ext uri="{9D8B030D-6E8A-4147-A177-3AD203B41FA5}">
                      <a16:colId xmlns:a16="http://schemas.microsoft.com/office/drawing/2014/main" val="2747429998"/>
                    </a:ext>
                  </a:extLst>
                </a:gridCol>
              </a:tblGrid>
              <a:tr h="793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Lucía (‘I’) </a:t>
                      </a:r>
                      <a:endParaRPr lang="x-none" sz="2200" b="1" dirty="0">
                        <a:solidFill>
                          <a:srgbClr val="203864"/>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Lucía y el </a:t>
                      </a:r>
                      <a:r>
                        <a:rPr lang="en-GB" sz="2200" b="1" dirty="0" err="1">
                          <a:solidFill>
                            <a:srgbClr val="203864"/>
                          </a:solidFill>
                          <a:latin typeface="+mn-lt"/>
                        </a:rPr>
                        <a:t>tío</a:t>
                      </a:r>
                      <a:r>
                        <a:rPr lang="en-GB" sz="2200" b="1" dirty="0">
                          <a:solidFill>
                            <a:srgbClr val="203864"/>
                          </a:solidFill>
                          <a:latin typeface="+mn-lt"/>
                        </a:rPr>
                        <a:t> (‘we’)</a:t>
                      </a:r>
                      <a:endParaRPr lang="x-none" sz="2200" b="1" dirty="0">
                        <a:solidFill>
                          <a:srgbClr val="203864"/>
                        </a:solidFill>
                        <a:latin typeface="+mn-lt"/>
                      </a:endParaRPr>
                    </a:p>
                  </a:txBody>
                  <a:tcPr anchor="ctr">
                    <a:noFill/>
                  </a:tcPr>
                </a:tc>
                <a:extLst>
                  <a:ext uri="{0D108BD9-81ED-4DB2-BD59-A6C34878D82A}">
                    <a16:rowId xmlns:a16="http://schemas.microsoft.com/office/drawing/2014/main" val="2870342616"/>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576960863"/>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291600148"/>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7879504"/>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44101"/>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3018009062"/>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092095535"/>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24567774"/>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370672125"/>
                  </a:ext>
                </a:extLst>
              </a:tr>
            </a:tbl>
          </a:graphicData>
        </a:graphic>
      </p:graphicFrame>
      <p:sp>
        <p:nvSpPr>
          <p:cNvPr id="5" name="Action Button: Custom 16">
            <a:hlinkClick r:id="" action="ppaction://noaction" highlightClick="1">
              <a:snd r:embed="rId3" name="1 Logramos.wav"/>
            </a:hlinkClick>
            <a:extLst>
              <a:ext uri="{FF2B5EF4-FFF2-40B4-BE49-F238E27FC236}">
                <a16:creationId xmlns:a16="http://schemas.microsoft.com/office/drawing/2014/main" id="{B6D5F6BC-90AA-0142-8E5F-EA8B236F2868}"/>
              </a:ext>
            </a:extLst>
          </p:cNvPr>
          <p:cNvSpPr/>
          <p:nvPr/>
        </p:nvSpPr>
        <p:spPr>
          <a:xfrm>
            <a:off x="445396" y="209658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6" name="Action Button: Custom 16">
            <a:hlinkClick r:id="" action="ppaction://noaction" highlightClick="1">
              <a:snd r:embed="rId4" name="2 Caminamos.wav"/>
            </a:hlinkClick>
            <a:extLst>
              <a:ext uri="{FF2B5EF4-FFF2-40B4-BE49-F238E27FC236}">
                <a16:creationId xmlns:a16="http://schemas.microsoft.com/office/drawing/2014/main" id="{B6D5F6BC-90AA-0142-8E5F-EA8B236F2868}"/>
              </a:ext>
            </a:extLst>
          </p:cNvPr>
          <p:cNvSpPr/>
          <p:nvPr/>
        </p:nvSpPr>
        <p:spPr>
          <a:xfrm>
            <a:off x="442223" y="2618452"/>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a:solidFill>
                  <a:prstClr val="white"/>
                </a:solidFill>
                <a:latin typeface="Century Gothic" panose="020B0502020202020204" pitchFamily="34" charset="0"/>
              </a:rPr>
              <a:t>2</a:t>
            </a:r>
            <a:endParaRPr lang="en-GB" sz="2400" b="1" dirty="0">
              <a:solidFill>
                <a:prstClr val="white"/>
              </a:solidFill>
              <a:latin typeface="Century Gothic" panose="020B0502020202020204" pitchFamily="34" charset="0"/>
            </a:endParaRPr>
          </a:p>
        </p:txBody>
      </p:sp>
      <p:sp>
        <p:nvSpPr>
          <p:cNvPr id="7" name="Action Button: Custom 16">
            <a:hlinkClick r:id="" action="ppaction://noaction" highlightClick="1">
              <a:snd r:embed="rId5" name="3 Practique%CC%81.wav"/>
            </a:hlinkClick>
            <a:extLst>
              <a:ext uri="{FF2B5EF4-FFF2-40B4-BE49-F238E27FC236}">
                <a16:creationId xmlns:a16="http://schemas.microsoft.com/office/drawing/2014/main" id="{B6D5F6BC-90AA-0142-8E5F-EA8B236F2868}"/>
              </a:ext>
            </a:extLst>
          </p:cNvPr>
          <p:cNvSpPr/>
          <p:nvPr/>
        </p:nvSpPr>
        <p:spPr>
          <a:xfrm>
            <a:off x="450293" y="315080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a:solidFill>
                  <a:prstClr val="white"/>
                </a:solidFill>
                <a:latin typeface="Century Gothic" panose="020B0502020202020204" pitchFamily="34" charset="0"/>
              </a:rPr>
              <a:t>3</a:t>
            </a:r>
            <a:endParaRPr lang="en-GB" sz="2400" b="1" dirty="0">
              <a:solidFill>
                <a:prstClr val="white"/>
              </a:solidFill>
              <a:latin typeface="Century Gothic" panose="020B0502020202020204" pitchFamily="34" charset="0"/>
            </a:endParaRPr>
          </a:p>
        </p:txBody>
      </p:sp>
      <p:sp>
        <p:nvSpPr>
          <p:cNvPr id="8" name="Action Button: Custom 16">
            <a:hlinkClick r:id="" action="ppaction://noaction" highlightClick="1">
              <a:snd r:embed="rId6" name="4 Busque%CC%81.wav"/>
            </a:hlinkClick>
            <a:extLst>
              <a:ext uri="{FF2B5EF4-FFF2-40B4-BE49-F238E27FC236}">
                <a16:creationId xmlns:a16="http://schemas.microsoft.com/office/drawing/2014/main" id="{B6D5F6BC-90AA-0142-8E5F-EA8B236F2868}"/>
              </a:ext>
            </a:extLst>
          </p:cNvPr>
          <p:cNvSpPr/>
          <p:nvPr/>
        </p:nvSpPr>
        <p:spPr>
          <a:xfrm>
            <a:off x="442223" y="3674540"/>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9" name="Action Button: Custom 16">
            <a:hlinkClick r:id="" action="ppaction://noaction" highlightClick="1">
              <a:snd r:embed="rId7" name="5 No se%CC%81.wav"/>
            </a:hlinkClick>
            <a:extLst>
              <a:ext uri="{FF2B5EF4-FFF2-40B4-BE49-F238E27FC236}">
                <a16:creationId xmlns:a16="http://schemas.microsoft.com/office/drawing/2014/main" id="{B6D5F6BC-90AA-0142-8E5F-EA8B236F2868}"/>
              </a:ext>
            </a:extLst>
          </p:cNvPr>
          <p:cNvSpPr/>
          <p:nvPr/>
        </p:nvSpPr>
        <p:spPr>
          <a:xfrm>
            <a:off x="442223" y="418732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sp>
        <p:nvSpPr>
          <p:cNvPr id="10" name="Action Button: Custom 16">
            <a:hlinkClick r:id="" action="ppaction://noaction" highlightClick="1">
              <a:snd r:embed="rId8" name="6 Echamos de menos.wav"/>
            </a:hlinkClick>
            <a:extLst>
              <a:ext uri="{FF2B5EF4-FFF2-40B4-BE49-F238E27FC236}">
                <a16:creationId xmlns:a16="http://schemas.microsoft.com/office/drawing/2014/main" id="{B6D5F6BC-90AA-0142-8E5F-EA8B236F2868}"/>
              </a:ext>
            </a:extLst>
          </p:cNvPr>
          <p:cNvSpPr/>
          <p:nvPr/>
        </p:nvSpPr>
        <p:spPr>
          <a:xfrm>
            <a:off x="445396" y="4719855"/>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sp>
        <p:nvSpPr>
          <p:cNvPr id="11" name="Rectangle 10">
            <a:extLst>
              <a:ext uri="{FF2B5EF4-FFF2-40B4-BE49-F238E27FC236}">
                <a16:creationId xmlns:a16="http://schemas.microsoft.com/office/drawing/2014/main" id="{4745C429-574D-4D86-899A-2087F99BFA03}"/>
              </a:ext>
            </a:extLst>
          </p:cNvPr>
          <p:cNvSpPr/>
          <p:nvPr/>
        </p:nvSpPr>
        <p:spPr>
          <a:xfrm>
            <a:off x="8572140" y="3675153"/>
            <a:ext cx="3396709" cy="1905377"/>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kern="0">
              <a:solidFill>
                <a:srgbClr val="002060"/>
              </a:solidFill>
            </a:endParaRPr>
          </a:p>
        </p:txBody>
      </p:sp>
      <p:sp>
        <p:nvSpPr>
          <p:cNvPr id="12" name="Rectangle 11">
            <a:extLst>
              <a:ext uri="{FF2B5EF4-FFF2-40B4-BE49-F238E27FC236}">
                <a16:creationId xmlns:a16="http://schemas.microsoft.com/office/drawing/2014/main" id="{CA0E8B72-2A60-4A29-A8F5-A15DEA4A8033}"/>
              </a:ext>
            </a:extLst>
          </p:cNvPr>
          <p:cNvSpPr/>
          <p:nvPr/>
        </p:nvSpPr>
        <p:spPr>
          <a:xfrm>
            <a:off x="6537295" y="1295575"/>
            <a:ext cx="2783107" cy="190537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0301B51-EEAA-4DE0-AA29-3D2A8C921A70}"/>
              </a:ext>
            </a:extLst>
          </p:cNvPr>
          <p:cNvSpPr/>
          <p:nvPr/>
        </p:nvSpPr>
        <p:spPr>
          <a:xfrm>
            <a:off x="4980392" y="3679313"/>
            <a:ext cx="2965631" cy="1905376"/>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kern="0" dirty="0">
              <a:solidFill>
                <a:srgbClr val="002060"/>
              </a:solidFill>
              <a:latin typeface="Century Gothic" panose="020F0302020204030204"/>
            </a:endParaRPr>
          </a:p>
        </p:txBody>
      </p:sp>
      <p:sp>
        <p:nvSpPr>
          <p:cNvPr id="14" name="Rectangle 13">
            <a:extLst>
              <a:ext uri="{FF2B5EF4-FFF2-40B4-BE49-F238E27FC236}">
                <a16:creationId xmlns:a16="http://schemas.microsoft.com/office/drawing/2014/main" id="{4B22112C-AA7E-4968-B48E-6684559EDA6E}"/>
              </a:ext>
            </a:extLst>
          </p:cNvPr>
          <p:cNvSpPr/>
          <p:nvPr/>
        </p:nvSpPr>
        <p:spPr>
          <a:xfrm>
            <a:off x="6949766" y="92214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a:solidFill>
                  <a:srgbClr val="002060"/>
                </a:solidFill>
                <a:latin typeface="Century Gothic" panose="020F0302020204030204"/>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ndParaRPr>
          </a:p>
        </p:txBody>
      </p:sp>
      <p:sp>
        <p:nvSpPr>
          <p:cNvPr id="15" name="Rectangle 14">
            <a:extLst>
              <a:ext uri="{FF2B5EF4-FFF2-40B4-BE49-F238E27FC236}">
                <a16:creationId xmlns:a16="http://schemas.microsoft.com/office/drawing/2014/main" id="{F3695FDA-1B41-416C-A1D7-90E81503F9D6}"/>
              </a:ext>
            </a:extLst>
          </p:cNvPr>
          <p:cNvSpPr/>
          <p:nvPr/>
        </p:nvSpPr>
        <p:spPr>
          <a:xfrm>
            <a:off x="5509386" y="330588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a:solidFill>
                  <a:srgbClr val="002060"/>
                </a:solidFill>
                <a:latin typeface="Century Gothic" panose="020F0302020204030204"/>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sp>
        <p:nvSpPr>
          <p:cNvPr id="16" name="Rectangle 15">
            <a:extLst>
              <a:ext uri="{FF2B5EF4-FFF2-40B4-BE49-F238E27FC236}">
                <a16:creationId xmlns:a16="http://schemas.microsoft.com/office/drawing/2014/main" id="{0975F3FA-42DA-4E03-B2F7-8969F9EB1FAF}"/>
              </a:ext>
            </a:extLst>
          </p:cNvPr>
          <p:cNvSpPr/>
          <p:nvPr/>
        </p:nvSpPr>
        <p:spPr>
          <a:xfrm>
            <a:off x="9325739" y="330172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a:solidFill>
                  <a:srgbClr val="002060"/>
                </a:solidFill>
                <a:latin typeface="Century Gothic" panose="020F0302020204030204"/>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sp>
        <p:nvSpPr>
          <p:cNvPr id="18" name="TextBox 17"/>
          <p:cNvSpPr txBox="1"/>
          <p:nvPr/>
        </p:nvSpPr>
        <p:spPr>
          <a:xfrm>
            <a:off x="7090262" y="1786038"/>
            <a:ext cx="2523264" cy="461665"/>
          </a:xfrm>
          <a:prstGeom prst="rect">
            <a:avLst/>
          </a:prstGeom>
          <a:noFill/>
        </p:spPr>
        <p:txBody>
          <a:bodyPr wrap="square" rtlCol="0">
            <a:spAutoFit/>
          </a:bodyPr>
          <a:lstStyle/>
          <a:p>
            <a:pPr algn="l"/>
            <a:r>
              <a:rPr lang="en-GB" sz="2400" dirty="0" err="1">
                <a:solidFill>
                  <a:schemeClr val="accent5">
                    <a:lumMod val="50000"/>
                  </a:schemeClr>
                </a:solidFill>
              </a:rPr>
              <a:t>soporté</a:t>
            </a:r>
            <a:endParaRPr lang="en-GB" sz="2400" dirty="0">
              <a:solidFill>
                <a:schemeClr val="accent5">
                  <a:lumMod val="50000"/>
                </a:schemeClr>
              </a:solidFill>
            </a:endParaRPr>
          </a:p>
        </p:txBody>
      </p:sp>
      <p:pic>
        <p:nvPicPr>
          <p:cNvPr id="19"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1372" y="2135157"/>
            <a:ext cx="423857" cy="441703"/>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65932" y="2608089"/>
            <a:ext cx="459297" cy="47863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87248" y="3172623"/>
            <a:ext cx="423411" cy="44123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56928" y="3658022"/>
            <a:ext cx="484426" cy="50482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0944" y="4222624"/>
            <a:ext cx="459297" cy="47863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94436" y="4713993"/>
            <a:ext cx="430793" cy="448931"/>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ounded Rectangle 11">
            <a:extLst>
              <a:ext uri="{FF2B5EF4-FFF2-40B4-BE49-F238E27FC236}">
                <a16:creationId xmlns:a16="http://schemas.microsoft.com/office/drawing/2014/main" id="{8FAB4FBE-551C-4AA9-B7F0-EB8B96CE3F0C}"/>
              </a:ext>
            </a:extLst>
          </p:cNvPr>
          <p:cNvSpPr/>
          <p:nvPr/>
        </p:nvSpPr>
        <p:spPr>
          <a:xfrm>
            <a:off x="10363200" y="183612"/>
            <a:ext cx="16488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4098" name="Picture 2" descr="Job Application for EMERGENCY DOCTOR to work in INTERNATIONAL HUMANITARIAN  MISSIONS at Médicos Sin Fronteras en México A.C [Proyectos internacionales]">
            <a:extLst>
              <a:ext uri="{FF2B5EF4-FFF2-40B4-BE49-F238E27FC236}">
                <a16:creationId xmlns:a16="http://schemas.microsoft.com/office/drawing/2014/main" id="{454005D1-8FAA-C94B-8424-0D5999F19B0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15217" y="819930"/>
            <a:ext cx="2396783" cy="7009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D49161A-F518-A742-BDF2-76DC8D8BCBEA}"/>
              </a:ext>
            </a:extLst>
          </p:cNvPr>
          <p:cNvSpPr txBox="1"/>
          <p:nvPr/>
        </p:nvSpPr>
        <p:spPr>
          <a:xfrm>
            <a:off x="9604993" y="4935255"/>
            <a:ext cx="2523264" cy="461665"/>
          </a:xfrm>
          <a:prstGeom prst="rect">
            <a:avLst/>
          </a:prstGeom>
          <a:noFill/>
        </p:spPr>
        <p:txBody>
          <a:bodyPr wrap="square" rtlCol="0">
            <a:spAutoFit/>
          </a:bodyPr>
          <a:lstStyle/>
          <a:p>
            <a:pPr algn="l"/>
            <a:r>
              <a:rPr lang="en-GB" sz="2400" dirty="0" err="1">
                <a:solidFill>
                  <a:schemeClr val="accent5">
                    <a:lumMod val="50000"/>
                  </a:schemeClr>
                </a:solidFill>
              </a:rPr>
              <a:t>llegué</a:t>
            </a:r>
            <a:endParaRPr lang="en-GB" sz="2400" dirty="0">
              <a:solidFill>
                <a:schemeClr val="accent5">
                  <a:lumMod val="50000"/>
                </a:schemeClr>
              </a:solidFill>
            </a:endParaRPr>
          </a:p>
        </p:txBody>
      </p:sp>
      <p:sp>
        <p:nvSpPr>
          <p:cNvPr id="34" name="TextBox 33">
            <a:extLst>
              <a:ext uri="{FF2B5EF4-FFF2-40B4-BE49-F238E27FC236}">
                <a16:creationId xmlns:a16="http://schemas.microsoft.com/office/drawing/2014/main" id="{E791308F-8DC5-AB42-878C-5C3908CAB3F5}"/>
              </a:ext>
            </a:extLst>
          </p:cNvPr>
          <p:cNvSpPr txBox="1"/>
          <p:nvPr/>
        </p:nvSpPr>
        <p:spPr>
          <a:xfrm>
            <a:off x="5673173" y="4473590"/>
            <a:ext cx="2523264" cy="461665"/>
          </a:xfrm>
          <a:prstGeom prst="rect">
            <a:avLst/>
          </a:prstGeom>
          <a:noFill/>
        </p:spPr>
        <p:txBody>
          <a:bodyPr wrap="square" rtlCol="0">
            <a:spAutoFit/>
          </a:bodyPr>
          <a:lstStyle/>
          <a:p>
            <a:pPr algn="l"/>
            <a:r>
              <a:rPr lang="en-GB" sz="2400" dirty="0" err="1">
                <a:solidFill>
                  <a:schemeClr val="accent5">
                    <a:lumMod val="50000"/>
                  </a:schemeClr>
                </a:solidFill>
              </a:rPr>
              <a:t>busqué</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9D549CF4-4C2D-E741-9517-FBD6F1CAA381}"/>
              </a:ext>
            </a:extLst>
          </p:cNvPr>
          <p:cNvSpPr txBox="1"/>
          <p:nvPr/>
        </p:nvSpPr>
        <p:spPr>
          <a:xfrm>
            <a:off x="9618863" y="4077764"/>
            <a:ext cx="2523264" cy="461665"/>
          </a:xfrm>
          <a:prstGeom prst="rect">
            <a:avLst/>
          </a:prstGeom>
          <a:noFill/>
        </p:spPr>
        <p:txBody>
          <a:bodyPr wrap="square" rtlCol="0">
            <a:spAutoFit/>
          </a:bodyPr>
          <a:lstStyle/>
          <a:p>
            <a:pPr algn="l"/>
            <a:r>
              <a:rPr lang="en-GB" sz="2400" dirty="0" err="1">
                <a:solidFill>
                  <a:schemeClr val="accent5">
                    <a:lumMod val="50000"/>
                  </a:schemeClr>
                </a:solidFill>
              </a:rPr>
              <a:t>jugué</a:t>
            </a:r>
            <a:endParaRPr lang="en-GB" sz="2400" dirty="0">
              <a:solidFill>
                <a:schemeClr val="accent5">
                  <a:lumMod val="50000"/>
                </a:schemeClr>
              </a:solidFill>
            </a:endParaRPr>
          </a:p>
        </p:txBody>
      </p:sp>
      <p:sp>
        <p:nvSpPr>
          <p:cNvPr id="31" name="Action Button: Custom 16">
            <a:hlinkClick r:id="" action="ppaction://noaction" highlightClick="1">
              <a:snd r:embed="rId11" name="7 Logramos terminar.wav"/>
            </a:hlinkClick>
            <a:extLst>
              <a:ext uri="{FF2B5EF4-FFF2-40B4-BE49-F238E27FC236}">
                <a16:creationId xmlns:a16="http://schemas.microsoft.com/office/drawing/2014/main" id="{160859A3-8209-6245-8DEA-A517D01CD3C4}"/>
              </a:ext>
            </a:extLst>
          </p:cNvPr>
          <p:cNvSpPr/>
          <p:nvPr/>
        </p:nvSpPr>
        <p:spPr>
          <a:xfrm>
            <a:off x="445396" y="5243665"/>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7</a:t>
            </a:r>
          </a:p>
        </p:txBody>
      </p:sp>
      <p:sp>
        <p:nvSpPr>
          <p:cNvPr id="32" name="Action Button: Custom 16">
            <a:hlinkClick r:id="" action="ppaction://noaction" highlightClick="1">
              <a:snd r:embed="rId12" name="8 Saque%CC%81 muchas.wav"/>
            </a:hlinkClick>
            <a:extLst>
              <a:ext uri="{FF2B5EF4-FFF2-40B4-BE49-F238E27FC236}">
                <a16:creationId xmlns:a16="http://schemas.microsoft.com/office/drawing/2014/main" id="{95A60426-438C-7C49-977C-E0874D93D7CF}"/>
              </a:ext>
            </a:extLst>
          </p:cNvPr>
          <p:cNvSpPr/>
          <p:nvPr/>
        </p:nvSpPr>
        <p:spPr>
          <a:xfrm>
            <a:off x="450293" y="577752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8</a:t>
            </a:r>
          </a:p>
        </p:txBody>
      </p:sp>
      <p:pic>
        <p:nvPicPr>
          <p:cNvPr id="35" name="Picture 2" descr="http://www.clker.com/cliparts/j/p/l/D/8/K/green-tick-md.png">
            <a:extLst>
              <a:ext uri="{FF2B5EF4-FFF2-40B4-BE49-F238E27FC236}">
                <a16:creationId xmlns:a16="http://schemas.microsoft.com/office/drawing/2014/main" id="{F7FE7EFB-FD47-EB4B-B82D-597758DC9F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1372" y="5309556"/>
            <a:ext cx="423858" cy="441704"/>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4066493A-E151-CE45-80EF-7A41325358F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0945" y="5751260"/>
            <a:ext cx="412038" cy="42938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a:extLst>
              <a:ext uri="{FF2B5EF4-FFF2-40B4-BE49-F238E27FC236}">
                <a16:creationId xmlns:a16="http://schemas.microsoft.com/office/drawing/2014/main" id="{B836DE75-93D9-8646-BF5F-4A9EF5D1CA43}"/>
              </a:ext>
            </a:extLst>
          </p:cNvPr>
          <p:cNvSpPr txBox="1"/>
          <p:nvPr/>
        </p:nvSpPr>
        <p:spPr>
          <a:xfrm>
            <a:off x="5673173" y="4929140"/>
            <a:ext cx="2523264" cy="461665"/>
          </a:xfrm>
          <a:prstGeom prst="rect">
            <a:avLst/>
          </a:prstGeom>
          <a:noFill/>
        </p:spPr>
        <p:txBody>
          <a:bodyPr wrap="square" rtlCol="0">
            <a:spAutoFit/>
          </a:bodyPr>
          <a:lstStyle/>
          <a:p>
            <a:pPr algn="l"/>
            <a:r>
              <a:rPr lang="en-GB" sz="2400" dirty="0" err="1">
                <a:solidFill>
                  <a:schemeClr val="accent5">
                    <a:lumMod val="50000"/>
                  </a:schemeClr>
                </a:solidFill>
              </a:rPr>
              <a:t>saqué</a:t>
            </a:r>
            <a:endParaRPr lang="en-GB" sz="2400" dirty="0">
              <a:solidFill>
                <a:schemeClr val="accent5">
                  <a:lumMod val="50000"/>
                </a:schemeClr>
              </a:solidFill>
            </a:endParaRPr>
          </a:p>
        </p:txBody>
      </p:sp>
      <p:sp>
        <p:nvSpPr>
          <p:cNvPr id="38" name="TextBox 37">
            <a:extLst>
              <a:ext uri="{FF2B5EF4-FFF2-40B4-BE49-F238E27FC236}">
                <a16:creationId xmlns:a16="http://schemas.microsoft.com/office/drawing/2014/main" id="{A4C3E35E-18E2-5540-8145-8457548EA097}"/>
              </a:ext>
            </a:extLst>
          </p:cNvPr>
          <p:cNvSpPr txBox="1"/>
          <p:nvPr/>
        </p:nvSpPr>
        <p:spPr>
          <a:xfrm>
            <a:off x="7090262" y="2177190"/>
            <a:ext cx="2523264" cy="461665"/>
          </a:xfrm>
          <a:prstGeom prst="rect">
            <a:avLst/>
          </a:prstGeom>
          <a:noFill/>
        </p:spPr>
        <p:txBody>
          <a:bodyPr wrap="square" rtlCol="0">
            <a:spAutoFit/>
          </a:bodyPr>
          <a:lstStyle/>
          <a:p>
            <a:pPr algn="l"/>
            <a:r>
              <a:rPr lang="en-GB" sz="2400" dirty="0" err="1">
                <a:solidFill>
                  <a:schemeClr val="accent5">
                    <a:lumMod val="50000"/>
                  </a:schemeClr>
                </a:solidFill>
              </a:rPr>
              <a:t>mandé</a:t>
            </a:r>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22C37826-6F70-6D4D-8C8D-78D7E1CA4BAE}"/>
              </a:ext>
            </a:extLst>
          </p:cNvPr>
          <p:cNvSpPr txBox="1"/>
          <p:nvPr/>
        </p:nvSpPr>
        <p:spPr>
          <a:xfrm>
            <a:off x="9604993" y="4488190"/>
            <a:ext cx="2523264" cy="461665"/>
          </a:xfrm>
          <a:prstGeom prst="rect">
            <a:avLst/>
          </a:prstGeom>
          <a:noFill/>
        </p:spPr>
        <p:txBody>
          <a:bodyPr wrap="square" rtlCol="0">
            <a:spAutoFit/>
          </a:bodyPr>
          <a:lstStyle/>
          <a:p>
            <a:pPr algn="l"/>
            <a:r>
              <a:rPr lang="en-GB" sz="2400" dirty="0" err="1">
                <a:solidFill>
                  <a:schemeClr val="accent5">
                    <a:lumMod val="50000"/>
                  </a:schemeClr>
                </a:solidFill>
              </a:rPr>
              <a:t>pagué</a:t>
            </a:r>
            <a:endParaRPr lang="en-GB" sz="2400" dirty="0">
              <a:solidFill>
                <a:schemeClr val="accent5">
                  <a:lumMod val="50000"/>
                </a:schemeClr>
              </a:solidFill>
            </a:endParaRPr>
          </a:p>
        </p:txBody>
      </p:sp>
      <p:sp>
        <p:nvSpPr>
          <p:cNvPr id="40" name="TextBox 39">
            <a:extLst>
              <a:ext uri="{FF2B5EF4-FFF2-40B4-BE49-F238E27FC236}">
                <a16:creationId xmlns:a16="http://schemas.microsoft.com/office/drawing/2014/main" id="{AEC70659-2995-F448-81A3-BCE8D9C09AC1}"/>
              </a:ext>
            </a:extLst>
          </p:cNvPr>
          <p:cNvSpPr txBox="1"/>
          <p:nvPr/>
        </p:nvSpPr>
        <p:spPr>
          <a:xfrm>
            <a:off x="5673173" y="4030508"/>
            <a:ext cx="2523264" cy="461665"/>
          </a:xfrm>
          <a:prstGeom prst="rect">
            <a:avLst/>
          </a:prstGeom>
          <a:noFill/>
        </p:spPr>
        <p:txBody>
          <a:bodyPr wrap="square" rtlCol="0">
            <a:spAutoFit/>
          </a:bodyPr>
          <a:lstStyle/>
          <a:p>
            <a:pPr algn="l"/>
            <a:r>
              <a:rPr lang="en-GB" sz="2400" dirty="0" err="1">
                <a:solidFill>
                  <a:schemeClr val="accent5">
                    <a:lumMod val="50000"/>
                  </a:schemeClr>
                </a:solidFill>
              </a:rPr>
              <a:t>practiqué</a:t>
            </a:r>
            <a:endParaRPr lang="en-GB" sz="2400" dirty="0">
              <a:solidFill>
                <a:schemeClr val="accent5">
                  <a:lumMod val="50000"/>
                </a:schemeClr>
              </a:solidFill>
            </a:endParaRPr>
          </a:p>
        </p:txBody>
      </p:sp>
      <p:sp>
        <p:nvSpPr>
          <p:cNvPr id="42" name="Rectangle 41"/>
          <p:cNvSpPr/>
          <p:nvPr/>
        </p:nvSpPr>
        <p:spPr>
          <a:xfrm>
            <a:off x="7552905" y="5667713"/>
            <a:ext cx="4575291" cy="707886"/>
          </a:xfrm>
          <a:prstGeom prst="rect">
            <a:avLst/>
          </a:prstGeom>
        </p:spPr>
        <p:txBody>
          <a:bodyPr wrap="none">
            <a:spAutoFit/>
          </a:bodyPr>
          <a:lstStyle/>
          <a:p>
            <a:r>
              <a:rPr lang="en-GB" sz="2000">
                <a:solidFill>
                  <a:srgbClr val="002060"/>
                </a:solidFill>
                <a:latin typeface="Century Gothic" panose="020B0502020202020204" pitchFamily="34" charset="0"/>
              </a:rPr>
              <a:t>*la organización benéfica = charity</a:t>
            </a:r>
          </a:p>
          <a:p>
            <a:r>
              <a:rPr lang="en-GB" sz="2000">
                <a:solidFill>
                  <a:srgbClr val="002060"/>
                </a:solidFill>
                <a:latin typeface="Century Gothic" panose="020B0502020202020204" pitchFamily="34" charset="0"/>
              </a:rPr>
              <a:t>*recaudar dinero = to raise money</a:t>
            </a:r>
            <a:endParaRPr lang="en-GB" sz="2000"/>
          </a:p>
        </p:txBody>
      </p:sp>
    </p:spTree>
    <p:extLst>
      <p:ext uri="{BB962C8B-B14F-4D97-AF65-F5344CB8AC3E}">
        <p14:creationId xmlns:p14="http://schemas.microsoft.com/office/powerpoint/2010/main" val="27083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4" grpId="0"/>
      <p:bldP spid="28"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2C5DAD-E1F0-E449-9FBE-44F137B232DC}"/>
              </a:ext>
            </a:extLst>
          </p:cNvPr>
          <p:cNvSpPr txBox="1"/>
          <p:nvPr/>
        </p:nvSpPr>
        <p:spPr>
          <a:xfrm>
            <a:off x="275816" y="1229559"/>
            <a:ext cx="8381550" cy="4832092"/>
          </a:xfrm>
          <a:prstGeom prst="rect">
            <a:avLst/>
          </a:prstGeom>
          <a:noFill/>
        </p:spPr>
        <p:txBody>
          <a:bodyPr wrap="square" rtlCol="0">
            <a:spAutoFit/>
          </a:bodyPr>
          <a:lstStyle/>
          <a:p>
            <a:pPr algn="l"/>
            <a:r>
              <a:rPr lang="en-US" sz="2200" b="1" dirty="0">
                <a:solidFill>
                  <a:schemeClr val="accent5">
                    <a:lumMod val="50000"/>
                  </a:schemeClr>
                </a:solidFill>
              </a:rPr>
              <a:t>¿</a:t>
            </a:r>
            <a:r>
              <a:rPr lang="en-US" sz="2200" b="1" dirty="0" err="1">
                <a:solidFill>
                  <a:schemeClr val="accent5">
                    <a:lumMod val="50000"/>
                  </a:schemeClr>
                </a:solidFill>
              </a:rPr>
              <a:t>Qué</a:t>
            </a:r>
            <a:r>
              <a:rPr lang="en-US" sz="2200" b="1" dirty="0">
                <a:solidFill>
                  <a:schemeClr val="accent5">
                    <a:lumMod val="50000"/>
                  </a:schemeClr>
                </a:solidFill>
              </a:rPr>
              <a:t> es? </a:t>
            </a:r>
            <a:r>
              <a:rPr lang="en-US" sz="2200" dirty="0" err="1">
                <a:solidFill>
                  <a:schemeClr val="accent5">
                    <a:lumMod val="50000"/>
                  </a:schemeClr>
                </a:solidFill>
              </a:rPr>
              <a:t>Esta</a:t>
            </a:r>
            <a:r>
              <a:rPr lang="en-US" sz="2200" dirty="0">
                <a:solidFill>
                  <a:schemeClr val="accent5">
                    <a:lumMod val="50000"/>
                  </a:schemeClr>
                </a:solidFill>
              </a:rPr>
              <a:t> red de *</a:t>
            </a:r>
            <a:r>
              <a:rPr lang="en-US" sz="2200" dirty="0" err="1">
                <a:solidFill>
                  <a:schemeClr val="accent5">
                    <a:lumMod val="50000"/>
                  </a:schemeClr>
                </a:solidFill>
              </a:rPr>
              <a:t>caminos</a:t>
            </a:r>
            <a:r>
              <a:rPr lang="en-US" sz="2200" dirty="0">
                <a:solidFill>
                  <a:schemeClr val="accent5">
                    <a:lumMod val="50000"/>
                  </a:schemeClr>
                </a:solidFill>
              </a:rPr>
              <a:t> </a:t>
            </a:r>
            <a:r>
              <a:rPr lang="en-US" sz="2200" dirty="0" err="1">
                <a:solidFill>
                  <a:schemeClr val="accent5">
                    <a:lumMod val="50000"/>
                  </a:schemeClr>
                </a:solidFill>
              </a:rPr>
              <a:t>antiguos</a:t>
            </a:r>
            <a:r>
              <a:rPr lang="en-US" sz="2200" dirty="0">
                <a:solidFill>
                  <a:schemeClr val="accent5">
                    <a:lumMod val="50000"/>
                  </a:schemeClr>
                </a:solidFill>
              </a:rPr>
              <a:t> </a:t>
            </a:r>
            <a:r>
              <a:rPr lang="en-US" sz="2200" dirty="0" err="1">
                <a:solidFill>
                  <a:schemeClr val="accent5">
                    <a:lumMod val="50000"/>
                  </a:schemeClr>
                </a:solidFill>
              </a:rPr>
              <a:t>lleva</a:t>
            </a:r>
            <a:r>
              <a:rPr lang="en-US" sz="2200" dirty="0">
                <a:solidFill>
                  <a:schemeClr val="accent5">
                    <a:lumMod val="50000"/>
                  </a:schemeClr>
                </a:solidFill>
              </a:rPr>
              <a:t> a la *</a:t>
            </a:r>
            <a:r>
              <a:rPr lang="en-US" sz="2200" dirty="0" err="1">
                <a:solidFill>
                  <a:schemeClr val="accent5">
                    <a:lumMod val="50000"/>
                  </a:schemeClr>
                </a:solidFill>
              </a:rPr>
              <a:t>tumba</a:t>
            </a:r>
            <a:r>
              <a:rPr lang="en-US" sz="2200" dirty="0">
                <a:solidFill>
                  <a:schemeClr val="accent5">
                    <a:lumMod val="50000"/>
                  </a:schemeClr>
                </a:solidFill>
              </a:rPr>
              <a:t> de Santiago el Mayor (un *</a:t>
            </a:r>
            <a:r>
              <a:rPr lang="en-US" sz="2200" dirty="0" err="1">
                <a:solidFill>
                  <a:schemeClr val="accent5">
                    <a:lumMod val="50000"/>
                  </a:schemeClr>
                </a:solidFill>
              </a:rPr>
              <a:t>apóstol</a:t>
            </a:r>
            <a:r>
              <a:rPr lang="en-US" sz="2200" dirty="0">
                <a:solidFill>
                  <a:schemeClr val="accent5">
                    <a:lumMod val="50000"/>
                  </a:schemeClr>
                </a:solidFill>
              </a:rPr>
              <a:t> de Jesús) </a:t>
            </a:r>
            <a:r>
              <a:rPr lang="en-US" sz="2200" dirty="0" err="1">
                <a:solidFill>
                  <a:schemeClr val="accent5">
                    <a:lumMod val="50000"/>
                  </a:schemeClr>
                </a:solidFill>
              </a:rPr>
              <a:t>en</a:t>
            </a:r>
            <a:r>
              <a:rPr lang="en-US" sz="2200" dirty="0">
                <a:solidFill>
                  <a:schemeClr val="accent5">
                    <a:lumMod val="50000"/>
                  </a:schemeClr>
                </a:solidFill>
              </a:rPr>
              <a:t> la </a:t>
            </a:r>
            <a:r>
              <a:rPr lang="en-US" sz="2200" dirty="0" err="1">
                <a:solidFill>
                  <a:schemeClr val="accent5">
                    <a:lumMod val="50000"/>
                  </a:schemeClr>
                </a:solidFill>
              </a:rPr>
              <a:t>catedral</a:t>
            </a:r>
            <a:r>
              <a:rPr lang="en-US" sz="2200" dirty="0">
                <a:solidFill>
                  <a:schemeClr val="accent5">
                    <a:lumMod val="50000"/>
                  </a:schemeClr>
                </a:solidFill>
              </a:rPr>
              <a:t> de Santiago de Compostela, Galicia. Hoy es </a:t>
            </a:r>
            <a:r>
              <a:rPr lang="en-US" sz="2200" dirty="0" err="1">
                <a:solidFill>
                  <a:schemeClr val="accent5">
                    <a:lumMod val="50000"/>
                  </a:schemeClr>
                </a:solidFill>
              </a:rPr>
              <a:t>muy</a:t>
            </a:r>
            <a:r>
              <a:rPr lang="en-US" sz="2200" dirty="0">
                <a:solidFill>
                  <a:schemeClr val="accent5">
                    <a:lumMod val="50000"/>
                  </a:schemeClr>
                </a:solidFill>
              </a:rPr>
              <a:t> </a:t>
            </a:r>
            <a:r>
              <a:rPr lang="en-US" sz="2200">
                <a:solidFill>
                  <a:schemeClr val="accent5">
                    <a:lumMod val="50000"/>
                  </a:schemeClr>
                </a:solidFill>
              </a:rPr>
              <a:t>popular entre personas de </a:t>
            </a:r>
            <a:r>
              <a:rPr lang="en-US" sz="2200" dirty="0" err="1">
                <a:solidFill>
                  <a:schemeClr val="accent5">
                    <a:lumMod val="50000"/>
                  </a:schemeClr>
                </a:solidFill>
              </a:rPr>
              <a:t>todo</a:t>
            </a:r>
            <a:r>
              <a:rPr lang="en-US" sz="2200" dirty="0">
                <a:solidFill>
                  <a:schemeClr val="accent5">
                    <a:lumMod val="50000"/>
                  </a:schemeClr>
                </a:solidFill>
              </a:rPr>
              <a:t> el </a:t>
            </a:r>
            <a:r>
              <a:rPr lang="en-US" sz="2200" dirty="0" err="1">
                <a:solidFill>
                  <a:schemeClr val="accent5">
                    <a:lumMod val="50000"/>
                  </a:schemeClr>
                </a:solidFill>
              </a:rPr>
              <a:t>mundo</a:t>
            </a:r>
            <a:r>
              <a:rPr lang="en-US" sz="2200" dirty="0">
                <a:solidFill>
                  <a:schemeClr val="accent5">
                    <a:lumMod val="50000"/>
                  </a:schemeClr>
                </a:solidFill>
              </a:rPr>
              <a:t> (y no solo por </a:t>
            </a:r>
            <a:r>
              <a:rPr lang="en-US" sz="2200" dirty="0" err="1">
                <a:solidFill>
                  <a:schemeClr val="accent5">
                    <a:lumMod val="50000"/>
                  </a:schemeClr>
                </a:solidFill>
              </a:rPr>
              <a:t>razones</a:t>
            </a:r>
            <a:r>
              <a:rPr lang="en-US" sz="2200" dirty="0">
                <a:solidFill>
                  <a:schemeClr val="accent5">
                    <a:lumMod val="50000"/>
                  </a:schemeClr>
                </a:solidFill>
              </a:rPr>
              <a:t> de </a:t>
            </a:r>
            <a:r>
              <a:rPr lang="en-US" sz="2200" dirty="0" err="1">
                <a:solidFill>
                  <a:schemeClr val="accent5">
                    <a:lumMod val="50000"/>
                  </a:schemeClr>
                </a:solidFill>
              </a:rPr>
              <a:t>religión</a:t>
            </a:r>
            <a:r>
              <a:rPr lang="en-US" sz="2200" dirty="0">
                <a:solidFill>
                  <a:schemeClr val="accent5">
                    <a:lumMod val="50000"/>
                  </a:schemeClr>
                </a:solidFill>
              </a:rPr>
              <a:t>).</a:t>
            </a:r>
          </a:p>
          <a:p>
            <a:pPr algn="l"/>
            <a:endParaRPr lang="en-US" sz="2200" dirty="0">
              <a:solidFill>
                <a:schemeClr val="accent5">
                  <a:lumMod val="50000"/>
                </a:schemeClr>
              </a:solidFill>
            </a:endParaRPr>
          </a:p>
          <a:p>
            <a:r>
              <a:rPr lang="en-US" sz="2200" b="1" dirty="0">
                <a:solidFill>
                  <a:schemeClr val="accent5">
                    <a:lumMod val="50000"/>
                  </a:schemeClr>
                </a:solidFill>
              </a:rPr>
              <a:t>¿</a:t>
            </a:r>
            <a:r>
              <a:rPr lang="en-US" sz="2200" b="1" dirty="0" err="1">
                <a:solidFill>
                  <a:schemeClr val="accent5">
                    <a:lumMod val="50000"/>
                  </a:schemeClr>
                </a:solidFill>
              </a:rPr>
              <a:t>Cómo</a:t>
            </a:r>
            <a:r>
              <a:rPr lang="en-US" sz="2200" b="1" dirty="0">
                <a:solidFill>
                  <a:schemeClr val="accent5">
                    <a:lumMod val="50000"/>
                  </a:schemeClr>
                </a:solidFill>
              </a:rPr>
              <a:t> </a:t>
            </a:r>
            <a:r>
              <a:rPr lang="en-US" sz="2200" b="1" dirty="0" err="1">
                <a:solidFill>
                  <a:schemeClr val="accent5">
                    <a:lumMod val="50000"/>
                  </a:schemeClr>
                </a:solidFill>
              </a:rPr>
              <a:t>viaja</a:t>
            </a:r>
            <a:r>
              <a:rPr lang="en-US" sz="2200" b="1" dirty="0">
                <a:solidFill>
                  <a:schemeClr val="accent5">
                    <a:lumMod val="50000"/>
                  </a:schemeClr>
                </a:solidFill>
              </a:rPr>
              <a:t> la </a:t>
            </a:r>
            <a:r>
              <a:rPr lang="en-US" sz="2200" b="1" dirty="0" err="1">
                <a:solidFill>
                  <a:schemeClr val="accent5">
                    <a:lumMod val="50000"/>
                  </a:schemeClr>
                </a:solidFill>
              </a:rPr>
              <a:t>gente</a:t>
            </a:r>
            <a:r>
              <a:rPr lang="en-US" sz="2200" b="1" dirty="0">
                <a:solidFill>
                  <a:schemeClr val="accent5">
                    <a:lumMod val="50000"/>
                  </a:schemeClr>
                </a:solidFill>
              </a:rPr>
              <a:t>? </a:t>
            </a:r>
            <a:r>
              <a:rPr lang="en-US" sz="2200" dirty="0">
                <a:solidFill>
                  <a:schemeClr val="accent5">
                    <a:lumMod val="50000"/>
                  </a:schemeClr>
                </a:solidFill>
              </a:rPr>
              <a:t>A pie, a caballo o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bicicleta</a:t>
            </a:r>
            <a:r>
              <a:rPr lang="en-US" sz="2200" dirty="0">
                <a:solidFill>
                  <a:schemeClr val="accent5">
                    <a:lumMod val="50000"/>
                  </a:schemeClr>
                </a:solidFill>
              </a:rPr>
              <a:t>.</a:t>
            </a:r>
          </a:p>
          <a:p>
            <a:pPr algn="l"/>
            <a:endParaRPr lang="en-US" sz="2200" dirty="0">
              <a:solidFill>
                <a:schemeClr val="accent5">
                  <a:lumMod val="50000"/>
                </a:schemeClr>
              </a:solidFill>
            </a:endParaRPr>
          </a:p>
          <a:p>
            <a:pPr algn="l"/>
            <a:r>
              <a:rPr lang="en-US" sz="2200" b="1" dirty="0">
                <a:solidFill>
                  <a:schemeClr val="accent5">
                    <a:lumMod val="50000"/>
                  </a:schemeClr>
                </a:solidFill>
              </a:rPr>
              <a:t>¿</a:t>
            </a:r>
            <a:r>
              <a:rPr lang="en-US" sz="2200" b="1" dirty="0" err="1">
                <a:solidFill>
                  <a:schemeClr val="accent5">
                    <a:lumMod val="50000"/>
                  </a:schemeClr>
                </a:solidFill>
              </a:rPr>
              <a:t>Dónde</a:t>
            </a:r>
            <a:r>
              <a:rPr lang="en-US" sz="2200" b="1" dirty="0">
                <a:solidFill>
                  <a:schemeClr val="accent5">
                    <a:lumMod val="50000"/>
                  </a:schemeClr>
                </a:solidFill>
              </a:rPr>
              <a:t> </a:t>
            </a:r>
            <a:r>
              <a:rPr lang="en-US" sz="2200" b="1" dirty="0" err="1">
                <a:solidFill>
                  <a:schemeClr val="accent5">
                    <a:lumMod val="50000"/>
                  </a:schemeClr>
                </a:solidFill>
              </a:rPr>
              <a:t>empieza</a:t>
            </a:r>
            <a:r>
              <a:rPr lang="en-US" sz="2200" b="1" dirty="0">
                <a:solidFill>
                  <a:schemeClr val="accent5">
                    <a:lumMod val="50000"/>
                  </a:schemeClr>
                </a:solidFill>
              </a:rPr>
              <a:t>? </a:t>
            </a:r>
            <a:r>
              <a:rPr lang="en-US" sz="2200" dirty="0" err="1">
                <a:solidFill>
                  <a:schemeClr val="accent5">
                    <a:lumMod val="50000"/>
                  </a:schemeClr>
                </a:solidFill>
              </a:rPr>
              <a:t>Muchas</a:t>
            </a:r>
            <a:r>
              <a:rPr lang="en-US" sz="2200" dirty="0">
                <a:solidFill>
                  <a:schemeClr val="accent5">
                    <a:lumMod val="50000"/>
                  </a:schemeClr>
                </a:solidFill>
              </a:rPr>
              <a:t> </a:t>
            </a:r>
            <a:r>
              <a:rPr lang="en-US" sz="2200" dirty="0" err="1">
                <a:solidFill>
                  <a:schemeClr val="accent5">
                    <a:lumMod val="50000"/>
                  </a:schemeClr>
                </a:solidFill>
              </a:rPr>
              <a:t>partes</a:t>
            </a:r>
            <a:r>
              <a:rPr lang="en-US" sz="2200" dirty="0">
                <a:solidFill>
                  <a:schemeClr val="accent5">
                    <a:lumMod val="50000"/>
                  </a:schemeClr>
                </a:solidFill>
              </a:rPr>
              <a:t> de </a:t>
            </a:r>
            <a:r>
              <a:rPr lang="en-US" sz="2200" dirty="0" err="1">
                <a:solidFill>
                  <a:schemeClr val="accent5">
                    <a:lumMod val="50000"/>
                  </a:schemeClr>
                </a:solidFill>
              </a:rPr>
              <a:t>España</a:t>
            </a:r>
            <a:r>
              <a:rPr lang="en-US" sz="2200" dirty="0">
                <a:solidFill>
                  <a:schemeClr val="accent5">
                    <a:lumMod val="50000"/>
                  </a:schemeClr>
                </a:solidFill>
              </a:rPr>
              <a:t>, </a:t>
            </a:r>
          </a:p>
          <a:p>
            <a:pPr algn="l"/>
            <a:r>
              <a:rPr lang="en-US" sz="2200" dirty="0">
                <a:solidFill>
                  <a:schemeClr val="accent5">
                    <a:lumMod val="50000"/>
                  </a:schemeClr>
                </a:solidFill>
              </a:rPr>
              <a:t>Portugal y Francia.  Una </a:t>
            </a:r>
            <a:r>
              <a:rPr lang="en-US" sz="2200" dirty="0" err="1">
                <a:solidFill>
                  <a:schemeClr val="accent5">
                    <a:lumMod val="50000"/>
                  </a:schemeClr>
                </a:solidFill>
              </a:rPr>
              <a:t>ruta</a:t>
            </a:r>
            <a:r>
              <a:rPr lang="en-US" sz="2200" dirty="0">
                <a:solidFill>
                  <a:schemeClr val="accent5">
                    <a:lumMod val="50000"/>
                  </a:schemeClr>
                </a:solidFill>
              </a:rPr>
              <a:t> </a:t>
            </a:r>
            <a:r>
              <a:rPr lang="en-US" sz="2200" dirty="0" err="1">
                <a:solidFill>
                  <a:schemeClr val="accent5">
                    <a:lumMod val="50000"/>
                  </a:schemeClr>
                </a:solidFill>
              </a:rPr>
              <a:t>muy</a:t>
            </a:r>
            <a:r>
              <a:rPr lang="en-US" sz="2200" dirty="0">
                <a:solidFill>
                  <a:schemeClr val="accent5">
                    <a:lumMod val="50000"/>
                  </a:schemeClr>
                </a:solidFill>
              </a:rPr>
              <a:t> popular, </a:t>
            </a:r>
            <a:r>
              <a:rPr lang="en-US" sz="2200" i="1" dirty="0">
                <a:solidFill>
                  <a:schemeClr val="accent5">
                    <a:lumMod val="50000"/>
                  </a:schemeClr>
                </a:solidFill>
              </a:rPr>
              <a:t>el </a:t>
            </a:r>
            <a:r>
              <a:rPr lang="en-US" sz="2200" i="1" dirty="0" err="1">
                <a:solidFill>
                  <a:schemeClr val="accent5">
                    <a:lumMod val="50000"/>
                  </a:schemeClr>
                </a:solidFill>
              </a:rPr>
              <a:t>camino</a:t>
            </a:r>
            <a:r>
              <a:rPr lang="en-US" sz="2200" i="1" dirty="0">
                <a:solidFill>
                  <a:schemeClr val="accent5">
                    <a:lumMod val="50000"/>
                  </a:schemeClr>
                </a:solidFill>
              </a:rPr>
              <a:t> </a:t>
            </a:r>
            <a:r>
              <a:rPr lang="en-US" sz="2200" i="1" dirty="0" err="1">
                <a:solidFill>
                  <a:schemeClr val="accent5">
                    <a:lumMod val="50000"/>
                  </a:schemeClr>
                </a:solidFill>
              </a:rPr>
              <a:t>francés</a:t>
            </a:r>
            <a:r>
              <a:rPr lang="en-US" sz="2200" dirty="0">
                <a:solidFill>
                  <a:schemeClr val="accent5">
                    <a:lumMod val="50000"/>
                  </a:schemeClr>
                </a:solidFill>
              </a:rPr>
              <a:t>, </a:t>
            </a:r>
            <a:r>
              <a:rPr lang="en-US" sz="2200" dirty="0" err="1">
                <a:solidFill>
                  <a:schemeClr val="accent5">
                    <a:lumMod val="50000"/>
                  </a:schemeClr>
                </a:solidFill>
              </a:rPr>
              <a:t>empieza</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el sur de Francia y es de </a:t>
            </a:r>
            <a:r>
              <a:rPr lang="en-US" sz="2200" dirty="0" err="1">
                <a:solidFill>
                  <a:schemeClr val="accent5">
                    <a:lumMod val="50000"/>
                  </a:schemeClr>
                </a:solidFill>
              </a:rPr>
              <a:t>casi</a:t>
            </a:r>
            <a:r>
              <a:rPr lang="en-US" sz="2200" dirty="0">
                <a:solidFill>
                  <a:schemeClr val="accent5">
                    <a:lumMod val="50000"/>
                  </a:schemeClr>
                </a:solidFill>
              </a:rPr>
              <a:t> 800 </a:t>
            </a:r>
            <a:r>
              <a:rPr lang="en-US" sz="2200" dirty="0" err="1">
                <a:solidFill>
                  <a:schemeClr val="accent5">
                    <a:lumMod val="50000"/>
                  </a:schemeClr>
                </a:solidFill>
              </a:rPr>
              <a:t>kilómetros</a:t>
            </a:r>
            <a:r>
              <a:rPr lang="en-US" sz="2200" dirty="0">
                <a:solidFill>
                  <a:schemeClr val="accent5">
                    <a:lumMod val="50000"/>
                  </a:schemeClr>
                </a:solidFill>
              </a:rPr>
              <a:t> (</a:t>
            </a:r>
            <a:r>
              <a:rPr lang="en-US" sz="2200" dirty="0" err="1">
                <a:solidFill>
                  <a:schemeClr val="accent5">
                    <a:lumMod val="50000"/>
                  </a:schemeClr>
                </a:solidFill>
              </a:rPr>
              <a:t>treinta</a:t>
            </a:r>
            <a:r>
              <a:rPr lang="en-US" sz="2200" dirty="0">
                <a:solidFill>
                  <a:schemeClr val="accent5">
                    <a:lumMod val="50000"/>
                  </a:schemeClr>
                </a:solidFill>
              </a:rPr>
              <a:t> y </a:t>
            </a:r>
            <a:r>
              <a:rPr lang="en-US" sz="2200" dirty="0" err="1">
                <a:solidFill>
                  <a:schemeClr val="accent5">
                    <a:lumMod val="50000"/>
                  </a:schemeClr>
                </a:solidFill>
              </a:rPr>
              <a:t>cinco</a:t>
            </a:r>
            <a:r>
              <a:rPr lang="en-US" sz="2200" dirty="0">
                <a:solidFill>
                  <a:schemeClr val="accent5">
                    <a:lumMod val="50000"/>
                  </a:schemeClr>
                </a:solidFill>
              </a:rPr>
              <a:t> días de </a:t>
            </a:r>
            <a:r>
              <a:rPr lang="en-US" sz="2200" dirty="0" err="1">
                <a:solidFill>
                  <a:schemeClr val="accent5">
                    <a:lumMod val="50000"/>
                  </a:schemeClr>
                </a:solidFill>
              </a:rPr>
              <a:t>caminata</a:t>
            </a:r>
            <a:r>
              <a:rPr lang="en-US" sz="2200" dirty="0">
                <a:solidFill>
                  <a:schemeClr val="accent5">
                    <a:lumMod val="50000"/>
                  </a:schemeClr>
                </a:solidFill>
              </a:rPr>
              <a:t>).</a:t>
            </a:r>
          </a:p>
          <a:p>
            <a:pPr algn="l"/>
            <a:endParaRPr lang="en-US" sz="2200" dirty="0">
              <a:solidFill>
                <a:schemeClr val="accent5">
                  <a:lumMod val="50000"/>
                </a:schemeClr>
              </a:solidFill>
            </a:endParaRPr>
          </a:p>
          <a:p>
            <a:r>
              <a:rPr lang="en-US" sz="2200" b="1" dirty="0">
                <a:solidFill>
                  <a:schemeClr val="accent5">
                    <a:lumMod val="50000"/>
                  </a:schemeClr>
                </a:solidFill>
              </a:rPr>
              <a:t>¿</a:t>
            </a:r>
            <a:r>
              <a:rPr lang="en-US" sz="2200" b="1" dirty="0" err="1">
                <a:solidFill>
                  <a:schemeClr val="accent5">
                    <a:lumMod val="50000"/>
                  </a:schemeClr>
                </a:solidFill>
              </a:rPr>
              <a:t>Desde</a:t>
            </a:r>
            <a:r>
              <a:rPr lang="en-US" sz="2200" b="1" dirty="0">
                <a:solidFill>
                  <a:schemeClr val="accent5">
                    <a:lumMod val="50000"/>
                  </a:schemeClr>
                </a:solidFill>
              </a:rPr>
              <a:t> </a:t>
            </a:r>
            <a:r>
              <a:rPr lang="en-US" sz="2200" b="1" dirty="0" err="1">
                <a:solidFill>
                  <a:schemeClr val="accent5">
                    <a:lumMod val="50000"/>
                  </a:schemeClr>
                </a:solidFill>
              </a:rPr>
              <a:t>cuándo</a:t>
            </a:r>
            <a:r>
              <a:rPr lang="en-US" sz="2200" b="1" dirty="0">
                <a:solidFill>
                  <a:schemeClr val="accent5">
                    <a:lumMod val="50000"/>
                  </a:schemeClr>
                </a:solidFill>
              </a:rPr>
              <a:t>? </a:t>
            </a:r>
            <a:r>
              <a:rPr lang="en-US" sz="2200" dirty="0">
                <a:solidFill>
                  <a:schemeClr val="accent5">
                    <a:lumMod val="50000"/>
                  </a:schemeClr>
                </a:solidFill>
              </a:rPr>
              <a:t>El *</a:t>
            </a:r>
            <a:r>
              <a:rPr lang="en-US" sz="2200" dirty="0" err="1">
                <a:solidFill>
                  <a:schemeClr val="accent5">
                    <a:lumMod val="50000"/>
                  </a:schemeClr>
                </a:solidFill>
              </a:rPr>
              <a:t>siglo</a:t>
            </a:r>
            <a:r>
              <a:rPr lang="en-US" sz="2200" dirty="0">
                <a:solidFill>
                  <a:schemeClr val="accent5">
                    <a:lumMod val="50000"/>
                  </a:schemeClr>
                </a:solidFill>
              </a:rPr>
              <a:t> once.</a:t>
            </a:r>
          </a:p>
        </p:txBody>
      </p:sp>
      <p:pic>
        <p:nvPicPr>
          <p:cNvPr id="1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96360" y="202839"/>
            <a:ext cx="10515600" cy="952769"/>
          </a:xfrm>
        </p:spPr>
        <p:txBody>
          <a:bodyPr>
            <a:normAutofit/>
          </a:bodyPr>
          <a:lstStyle/>
          <a:p>
            <a:r>
              <a:rPr lang="en-GB" sz="2400" b="1">
                <a:solidFill>
                  <a:schemeClr val="bg1"/>
                </a:solidFill>
              </a:rPr>
              <a:t>El Camino* de Santiago</a:t>
            </a:r>
            <a:br>
              <a:rPr lang="en-GB" sz="2400" b="1">
                <a:solidFill>
                  <a:schemeClr val="bg1"/>
                </a:solidFill>
              </a:rPr>
            </a:br>
            <a:r>
              <a:rPr lang="en-GB" sz="2400">
                <a:solidFill>
                  <a:schemeClr val="bg1"/>
                </a:solidFill>
              </a:rPr>
              <a:t>(The Way of Saint James)</a:t>
            </a:r>
            <a:endParaRPr lang="en-GB" sz="2400" dirty="0"/>
          </a:p>
        </p:txBody>
      </p:sp>
      <p:sp>
        <p:nvSpPr>
          <p:cNvPr id="19" name="TextBox 18">
            <a:extLst>
              <a:ext uri="{FF2B5EF4-FFF2-40B4-BE49-F238E27FC236}">
                <a16:creationId xmlns:a16="http://schemas.microsoft.com/office/drawing/2014/main" id="{6E919C7A-A360-F24A-BDAA-7C8A18FD5070}"/>
              </a:ext>
            </a:extLst>
          </p:cNvPr>
          <p:cNvSpPr txBox="1"/>
          <p:nvPr/>
        </p:nvSpPr>
        <p:spPr>
          <a:xfrm>
            <a:off x="8980212" y="3446707"/>
            <a:ext cx="3243722" cy="2246769"/>
          </a:xfrm>
          <a:prstGeom prst="rect">
            <a:avLst/>
          </a:prstGeom>
          <a:noFill/>
        </p:spPr>
        <p:txBody>
          <a:bodyPr wrap="square" rtlCol="0">
            <a:spAutoFit/>
          </a:bodyPr>
          <a:lstStyle/>
          <a:p>
            <a:pPr algn="l"/>
            <a:r>
              <a:rPr lang="en-US" sz="2000" dirty="0">
                <a:solidFill>
                  <a:schemeClr val="accent5">
                    <a:lumMod val="50000"/>
                  </a:schemeClr>
                </a:solidFill>
              </a:rPr>
              <a:t>*el </a:t>
            </a:r>
            <a:r>
              <a:rPr lang="en-US" sz="2000" dirty="0" err="1">
                <a:solidFill>
                  <a:schemeClr val="accent5">
                    <a:lumMod val="50000"/>
                  </a:schemeClr>
                </a:solidFill>
              </a:rPr>
              <a:t>camino</a:t>
            </a:r>
            <a:r>
              <a:rPr lang="en-US" sz="2000" dirty="0">
                <a:solidFill>
                  <a:schemeClr val="accent5">
                    <a:lumMod val="50000"/>
                  </a:schemeClr>
                </a:solidFill>
              </a:rPr>
              <a:t> = path, way</a:t>
            </a:r>
          </a:p>
          <a:p>
            <a:pPr algn="l"/>
            <a:endParaRPr lang="en-US" sz="2000" dirty="0">
              <a:solidFill>
                <a:schemeClr val="accent5">
                  <a:lumMod val="50000"/>
                </a:schemeClr>
              </a:solidFill>
            </a:endParaRPr>
          </a:p>
          <a:p>
            <a:pPr algn="l"/>
            <a:r>
              <a:rPr lang="en-US" sz="2000" dirty="0">
                <a:solidFill>
                  <a:schemeClr val="accent5">
                    <a:lumMod val="50000"/>
                  </a:schemeClr>
                </a:solidFill>
              </a:rPr>
              <a:t>*la </a:t>
            </a:r>
            <a:r>
              <a:rPr lang="en-US" sz="2000" dirty="0" err="1">
                <a:solidFill>
                  <a:schemeClr val="accent5">
                    <a:lumMod val="50000"/>
                  </a:schemeClr>
                </a:solidFill>
              </a:rPr>
              <a:t>tumba</a:t>
            </a:r>
            <a:r>
              <a:rPr lang="en-US" sz="2000" dirty="0">
                <a:solidFill>
                  <a:schemeClr val="accent5">
                    <a:lumMod val="50000"/>
                  </a:schemeClr>
                </a:solidFill>
              </a:rPr>
              <a:t> = grave, tomb</a:t>
            </a:r>
          </a:p>
          <a:p>
            <a:pPr algn="l"/>
            <a:endParaRPr lang="en-US" sz="2000" dirty="0">
              <a:solidFill>
                <a:schemeClr val="accent5">
                  <a:lumMod val="50000"/>
                </a:schemeClr>
              </a:solidFill>
            </a:endParaRPr>
          </a:p>
          <a:p>
            <a:pPr algn="l"/>
            <a:r>
              <a:rPr lang="en-US" sz="2000" dirty="0">
                <a:solidFill>
                  <a:schemeClr val="accent5">
                    <a:lumMod val="50000"/>
                  </a:schemeClr>
                </a:solidFill>
              </a:rPr>
              <a:t>*el </a:t>
            </a:r>
            <a:r>
              <a:rPr lang="en-US" sz="2000" dirty="0" err="1">
                <a:solidFill>
                  <a:schemeClr val="accent5">
                    <a:lumMod val="50000"/>
                  </a:schemeClr>
                </a:solidFill>
              </a:rPr>
              <a:t>apóstol</a:t>
            </a:r>
            <a:r>
              <a:rPr lang="en-US" sz="2000" dirty="0">
                <a:solidFill>
                  <a:schemeClr val="accent5">
                    <a:lumMod val="50000"/>
                  </a:schemeClr>
                </a:solidFill>
              </a:rPr>
              <a:t> = disciple</a:t>
            </a:r>
          </a:p>
          <a:p>
            <a:pPr algn="l"/>
            <a:endParaRPr lang="en-US" sz="2000" dirty="0">
              <a:solidFill>
                <a:schemeClr val="accent5">
                  <a:lumMod val="50000"/>
                </a:schemeClr>
              </a:solidFill>
            </a:endParaRPr>
          </a:p>
          <a:p>
            <a:pPr algn="l"/>
            <a:r>
              <a:rPr lang="en-US" sz="2000" dirty="0">
                <a:solidFill>
                  <a:schemeClr val="accent5">
                    <a:lumMod val="50000"/>
                  </a:schemeClr>
                </a:solidFill>
              </a:rPr>
              <a:t>*el </a:t>
            </a:r>
            <a:r>
              <a:rPr lang="en-US" sz="2000" dirty="0" err="1">
                <a:solidFill>
                  <a:schemeClr val="accent5">
                    <a:lumMod val="50000"/>
                  </a:schemeClr>
                </a:solidFill>
              </a:rPr>
              <a:t>siglo</a:t>
            </a:r>
            <a:r>
              <a:rPr lang="en-US" sz="2000" dirty="0">
                <a:solidFill>
                  <a:schemeClr val="accent5">
                    <a:lumMod val="50000"/>
                  </a:schemeClr>
                </a:solidFill>
              </a:rPr>
              <a:t> = century</a:t>
            </a:r>
          </a:p>
        </p:txBody>
      </p:sp>
      <p:pic>
        <p:nvPicPr>
          <p:cNvPr id="1030" name="Picture 6" descr="Camino Santiago, Path, Milestone, Follow, Indication">
            <a:extLst>
              <a:ext uri="{FF2B5EF4-FFF2-40B4-BE49-F238E27FC236}">
                <a16:creationId xmlns:a16="http://schemas.microsoft.com/office/drawing/2014/main" id="{ED282488-A5E9-C341-B1E5-4995622E74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8888" y="4632422"/>
            <a:ext cx="1181245" cy="157499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500287A-6DCA-B94A-B52E-76805F330E0F}"/>
              </a:ext>
            </a:extLst>
          </p:cNvPr>
          <p:cNvGrpSpPr/>
          <p:nvPr/>
        </p:nvGrpSpPr>
        <p:grpSpPr>
          <a:xfrm>
            <a:off x="7798541" y="130428"/>
            <a:ext cx="4181162" cy="3055887"/>
            <a:chOff x="7532737" y="220435"/>
            <a:chExt cx="4562904" cy="4112744"/>
          </a:xfrm>
        </p:grpSpPr>
        <p:pic>
          <p:nvPicPr>
            <p:cNvPr id="6" name="Graphic 5">
              <a:extLst>
                <a:ext uri="{FF2B5EF4-FFF2-40B4-BE49-F238E27FC236}">
                  <a16:creationId xmlns:a16="http://schemas.microsoft.com/office/drawing/2014/main" id="{4E94AB4C-988F-2D40-8C4E-DC7056CCF0F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3218" y="1100464"/>
              <a:ext cx="3432423" cy="3232715"/>
            </a:xfrm>
            <a:prstGeom prst="rect">
              <a:avLst/>
            </a:prstGeom>
          </p:spPr>
        </p:pic>
        <p:sp>
          <p:nvSpPr>
            <p:cNvPr id="7" name="Rectangle 6">
              <a:extLst>
                <a:ext uri="{FF2B5EF4-FFF2-40B4-BE49-F238E27FC236}">
                  <a16:creationId xmlns:a16="http://schemas.microsoft.com/office/drawing/2014/main" id="{618FE6C2-08B0-B340-8135-6A301921338E}"/>
                </a:ext>
              </a:extLst>
            </p:cNvPr>
            <p:cNvSpPr/>
            <p:nvPr/>
          </p:nvSpPr>
          <p:spPr>
            <a:xfrm>
              <a:off x="8645943" y="1146134"/>
              <a:ext cx="1037105" cy="859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5EEB549-9F70-F749-8359-8EEBC1280C84}"/>
                </a:ext>
              </a:extLst>
            </p:cNvPr>
            <p:cNvCxnSpPr>
              <a:cxnSpLocks/>
            </p:cNvCxnSpPr>
            <p:nvPr/>
          </p:nvCxnSpPr>
          <p:spPr>
            <a:xfrm flipH="1" flipV="1">
              <a:off x="8302187" y="771923"/>
              <a:ext cx="302097" cy="3742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AB6630-4077-C548-B632-C5256D57375C}"/>
                </a:ext>
              </a:extLst>
            </p:cNvPr>
            <p:cNvSpPr txBox="1"/>
            <p:nvPr/>
          </p:nvSpPr>
          <p:spPr>
            <a:xfrm>
              <a:off x="9976750" y="220435"/>
              <a:ext cx="1941158" cy="1242657"/>
            </a:xfrm>
            <a:prstGeom prst="rect">
              <a:avLst/>
            </a:prstGeom>
            <a:noFill/>
          </p:spPr>
          <p:txBody>
            <a:bodyPr wrap="square" rtlCol="0">
              <a:spAutoFit/>
            </a:bodyPr>
            <a:lstStyle/>
            <a:p>
              <a:pPr algn="l"/>
              <a:r>
                <a:rPr lang="en-US" dirty="0">
                  <a:solidFill>
                    <a:schemeClr val="accent5">
                      <a:lumMod val="50000"/>
                    </a:schemeClr>
                  </a:solidFill>
                </a:rPr>
                <a:t>Santiago de Compostela</a:t>
              </a:r>
            </a:p>
            <a:p>
              <a:pPr algn="l"/>
              <a:endParaRPr lang="en-US" dirty="0">
                <a:solidFill>
                  <a:schemeClr val="accent5">
                    <a:lumMod val="50000"/>
                  </a:schemeClr>
                </a:solidFill>
              </a:endParaRPr>
            </a:p>
          </p:txBody>
        </p:sp>
        <p:cxnSp>
          <p:nvCxnSpPr>
            <p:cNvPr id="21" name="Straight Connector 20">
              <a:extLst>
                <a:ext uri="{FF2B5EF4-FFF2-40B4-BE49-F238E27FC236}">
                  <a16:creationId xmlns:a16="http://schemas.microsoft.com/office/drawing/2014/main" id="{A1AB9D67-917C-9745-A18D-B0679844856B}"/>
                </a:ext>
              </a:extLst>
            </p:cNvPr>
            <p:cNvCxnSpPr>
              <a:cxnSpLocks/>
            </p:cNvCxnSpPr>
            <p:nvPr/>
          </p:nvCxnSpPr>
          <p:spPr>
            <a:xfrm flipH="1">
              <a:off x="9164495" y="796063"/>
              <a:ext cx="694523" cy="6505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1812B5-3B7B-A841-9406-AC7003EB49D6}"/>
                </a:ext>
              </a:extLst>
            </p:cNvPr>
            <p:cNvSpPr txBox="1"/>
            <p:nvPr/>
          </p:nvSpPr>
          <p:spPr>
            <a:xfrm>
              <a:off x="7532737" y="472432"/>
              <a:ext cx="1071548" cy="369332"/>
            </a:xfrm>
            <a:prstGeom prst="rect">
              <a:avLst/>
            </a:prstGeom>
            <a:noFill/>
          </p:spPr>
          <p:txBody>
            <a:bodyPr wrap="square" rtlCol="0">
              <a:spAutoFit/>
            </a:bodyPr>
            <a:lstStyle/>
            <a:p>
              <a:pPr algn="l"/>
              <a:r>
                <a:rPr lang="en-US" dirty="0">
                  <a:solidFill>
                    <a:schemeClr val="accent5">
                      <a:lumMod val="50000"/>
                    </a:schemeClr>
                  </a:solidFill>
                </a:rPr>
                <a:t>Galicia</a:t>
              </a:r>
            </a:p>
          </p:txBody>
        </p:sp>
      </p:grpSp>
      <p:pic>
        <p:nvPicPr>
          <p:cNvPr id="15" name="Picture 6">
            <a:extLst>
              <a:ext uri="{FF2B5EF4-FFF2-40B4-BE49-F238E27FC236}">
                <a16:creationId xmlns:a16="http://schemas.microsoft.com/office/drawing/2014/main" id="{F9B1CC91-7D16-7942-BA21-75AE6763C4F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53813" y="2675666"/>
            <a:ext cx="1071356" cy="142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6542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10117</TotalTime>
  <Words>9554</Words>
  <Application>Microsoft Macintosh PowerPoint</Application>
  <PresentationFormat>Widescreen</PresentationFormat>
  <Paragraphs>1080</Paragraphs>
  <Slides>33</Slides>
  <Notes>32</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Calibri</vt:lpstr>
      <vt:lpstr>Century Gothic</vt:lpstr>
      <vt:lpstr>Century Gothic (Body)</vt:lpstr>
      <vt:lpstr>Helvetica Neue</vt:lpstr>
      <vt:lpstr>Tw Cen MT</vt:lpstr>
      <vt:lpstr>1_Office Theme</vt:lpstr>
      <vt:lpstr>3_Office Theme</vt:lpstr>
      <vt:lpstr>2_Office Theme</vt:lpstr>
      <vt:lpstr>Describing a fundraising event</vt:lpstr>
      <vt:lpstr>Primero la profesora dice una palabra en español y tú dices el número correcto. Después la profesora dice un número y tú dices la palabra correcta en español.</vt:lpstr>
      <vt:lpstr>Vocabulario</vt:lpstr>
      <vt:lpstr>Vocabulario</vt:lpstr>
      <vt:lpstr>Describing completed events in the past -ar verbs in the preterite</vt:lpstr>
      <vt:lpstr>Un evento para ayudar a una  organización benéfica</vt:lpstr>
      <vt:lpstr>Talking about the past Verb endings ‘-qué’ and ‘-gué’</vt:lpstr>
      <vt:lpstr>Lucía y su tío participaron en un evento para ayudar a la organización benéfica Médicos Sin Fronteras. Escucha. ¿Qué hizo Lucía sola?  Y, ¿qué hizo con su tío?</vt:lpstr>
      <vt:lpstr>El Camino* de Santiago (The Way of Saint James)</vt:lpstr>
      <vt:lpstr>Un evento para ayudar a una  organización benéfica </vt:lpstr>
      <vt:lpstr>Un evento para recaudar dinero para Médicos sin Fronteras </vt:lpstr>
      <vt:lpstr>Un evento para recaudar dinero para Médicos sin Fronteras </vt:lpstr>
      <vt:lpstr>hablar / escuchar</vt:lpstr>
      <vt:lpstr>Persona A</vt:lpstr>
      <vt:lpstr>Persona B</vt:lpstr>
      <vt:lpstr>Respuestas</vt:lpstr>
      <vt:lpstr>Describing a fundraising event [2]</vt:lpstr>
      <vt:lpstr>La fundación pies descalzos (Barefoot foundation)</vt:lpstr>
      <vt:lpstr>Un concierto especial</vt:lpstr>
      <vt:lpstr>Un concierto especial</vt:lpstr>
      <vt:lpstr>Un concierto especial</vt:lpstr>
      <vt:lpstr>Vocabulario</vt:lpstr>
      <vt:lpstr>Escucha las palabras en español. Escribe las palabras en inglés en el orden correcto.</vt:lpstr>
      <vt:lpstr>Talking about present and past (completed) events: -ar verbs in 1st person plural (-amos)</vt:lpstr>
      <vt:lpstr>iUn partido de 24 horas!</vt:lpstr>
      <vt:lpstr>Un gran desafío</vt:lpstr>
      <vt:lpstr>Un gran desafío</vt:lpstr>
      <vt:lpstr>Un gran desafío</vt:lpstr>
      <vt:lpstr>Ahora lee el mismo texto. Contesta las preguntas.</vt:lpstr>
      <vt:lpstr>Solución</vt:lpstr>
      <vt:lpstr>Solución</vt:lpstr>
      <vt:lpstr>¡Ahora tú! Describe un desafío. </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a charity event</dc:title>
  <dc:creator>Louise Caruso</dc:creator>
  <cp:lastModifiedBy>Louise Caruso</cp:lastModifiedBy>
  <cp:revision>196</cp:revision>
  <dcterms:created xsi:type="dcterms:W3CDTF">2021-06-23T17:08:14Z</dcterms:created>
  <dcterms:modified xsi:type="dcterms:W3CDTF">2021-10-19T16:02:30Z</dcterms:modified>
</cp:coreProperties>
</file>