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0"/>
  </p:notesMasterIdLst>
  <p:sldIdLst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9602" autoAdjust="0"/>
  </p:normalViewPr>
  <p:slideViewPr>
    <p:cSldViewPr snapToGrid="0">
      <p:cViewPr varScale="1">
        <p:scale>
          <a:sx n="76" d="100"/>
          <a:sy n="76" d="100"/>
        </p:scale>
        <p:origin x="12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96F43-4ADC-482C-BBB9-95C324C698DB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60AFB-FB41-4B17-A7A7-18072EAAF9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6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Learning outcomes</a:t>
            </a:r>
            <a:endParaRPr lang="en-GB" sz="1200" b="0" i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Revisiting of SSC : [</a:t>
            </a:r>
            <a:r>
              <a:rPr lang="en-GB" sz="1200" b="0" i="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</a:t>
            </a:r>
            <a:r>
              <a:rPr lang="en-GB" sz="1200" b="0" i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]  [o]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Introduction</a:t>
            </a:r>
            <a:r>
              <a:rPr lang="en-GB" sz="1200" b="0" i="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of </a:t>
            </a:r>
            <a:r>
              <a:rPr lang="en-GB" sz="1200" b="0" i="0" baseline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hacer</a:t>
            </a:r>
            <a:r>
              <a:rPr lang="en-GB" sz="1200" b="0" i="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(</a:t>
            </a:r>
            <a:r>
              <a:rPr lang="en-GB" sz="1200" b="0" i="0" baseline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hago</a:t>
            </a:r>
            <a:r>
              <a:rPr lang="en-GB" sz="1200" b="0" i="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</a:t>
            </a:r>
            <a:r>
              <a:rPr lang="en-GB" sz="1200" b="0" i="0" baseline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haces</a:t>
            </a:r>
            <a:r>
              <a:rPr lang="en-GB" sz="1200" b="0" i="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/</a:t>
            </a:r>
            <a:r>
              <a:rPr lang="en-GB" sz="1200" b="0" i="0" baseline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hace</a:t>
            </a:r>
            <a:r>
              <a:rPr lang="en-GB" sz="1200" b="0" i="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) / introducing question word: </a:t>
            </a:r>
            <a:r>
              <a:rPr lang="en-GB" sz="1200" b="0" i="0" baseline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cuándo</a:t>
            </a:r>
            <a:r>
              <a:rPr lang="en-GB" sz="1200" b="0" i="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; </a:t>
            </a:r>
            <a:r>
              <a:rPr lang="en-GB" sz="1200" b="0" i="0" baseline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revisting</a:t>
            </a:r>
            <a:r>
              <a:rPr lang="en-GB" sz="1200" b="0" i="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question words: </a:t>
            </a:r>
            <a:r>
              <a:rPr lang="es-ES" sz="1200" dirty="0">
                <a:solidFill>
                  <a:prstClr val="white"/>
                </a:solidFill>
              </a:rPr>
              <a:t>quién; cómo; dónde; qué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1" i="0" u="none" strike="noStrike" kern="1200" cap="none" dirty="0">
              <a:solidFill>
                <a:schemeClr val="tx1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Frequency rankings of vocabulary </a:t>
            </a:r>
            <a:r>
              <a:rPr lang="en-GB" sz="1200" b="1" i="0" u="sng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introduced</a:t>
            </a:r>
            <a:r>
              <a:rPr lang="en-GB" sz="12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this week (1 is the most common word in Spanish): </a:t>
            </a:r>
            <a:endParaRPr lang="en-GB" sz="1200" b="0" i="0" u="none" strike="noStrike" kern="1200" cap="none" dirty="0">
              <a:solidFill>
                <a:schemeClr val="tx1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i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vocab set:</a:t>
            </a:r>
            <a:r>
              <a:rPr lang="es-ES" baseline="0" dirty="0"/>
              <a:t>¿cuándo? [57]; ¿cuánto? [580]; ¿cuál? [445]; hacer [26]; hago; haces; hace;  deporte [1489]; deberes [2187]; actividad [344]; dibujo [1726]; noche [164]; tarde [392]; mañana [402]; de [2]; para [16]</a:t>
            </a:r>
            <a:endParaRPr lang="en-GB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i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i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Frequency rankings of vocabulary </a:t>
            </a:r>
            <a:r>
              <a:rPr lang="en-GB" sz="1200" b="1" i="0" u="sng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revisited</a:t>
            </a:r>
            <a:r>
              <a:rPr lang="en-GB" sz="12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this week (1 is the most common word in Spanish):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1.2, week 3: </a:t>
            </a:r>
            <a:r>
              <a:rPr lang="es-ES" sz="1200" b="0" i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hay [13]; mirar [125]; mesa [525]; silla [1271]; ventana [752]; puerta [274]; chica [1129]; persona [108]; chico [727]; aquí [130]; allí [197]; clase [320]</a:t>
            </a:r>
            <a:endParaRPr lang="en-GB" sz="1200" b="0" i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i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rtl="0" latinLnBrk="0"/>
            <a:r>
              <a:rPr lang="en-GB" sz="1200" b="0" i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2.1 week 1: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balcón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[3133];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[2062];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torre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[2138];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caballero [2056];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saber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[44];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pasar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[68];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[372]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flor [739];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plaza [806];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llevar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[101];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751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045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327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510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Elicit the Spanish for who? from students and then introduce the plural</a:t>
            </a:r>
            <a:r>
              <a:rPr lang="en-GB" baseline="0" dirty="0"/>
              <a:t> form as well.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412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Draw students’ attention to the verbs used with each question form.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423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 this question word to students in the singular, say that this one also has</a:t>
            </a:r>
            <a:r>
              <a:rPr lang="en-GB" baseline="0" dirty="0"/>
              <a:t> a plural form</a:t>
            </a:r>
            <a:r>
              <a:rPr lang="en-GB" dirty="0"/>
              <a:t> and ask the students to predict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263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Draw students’ attention to the verbs used with each one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464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Vocabulary practice</a:t>
            </a:r>
            <a:r>
              <a:rPr lang="en-GB" b="1" baseline="0" dirty="0"/>
              <a:t> slide</a:t>
            </a:r>
            <a:r>
              <a:rPr lang="en-GB" b="1" dirty="0"/>
              <a:t/>
            </a:r>
            <a:br>
              <a:rPr lang="en-GB" b="1" dirty="0"/>
            </a:br>
            <a:r>
              <a:rPr lang="en-GB" dirty="0"/>
              <a:t>Pupils</a:t>
            </a:r>
            <a:r>
              <a:rPr lang="en-GB" baseline="0" dirty="0"/>
              <a:t> either work by themselves or in pairs, reading out the words and recapping their English meaning (1 minute).</a:t>
            </a:r>
            <a:br>
              <a:rPr lang="en-GB" baseline="0" dirty="0"/>
            </a:br>
            <a:r>
              <a:rPr lang="en-GB" baseline="0" dirty="0"/>
              <a:t>Then the English meanings are removed and they try to recall them, looking at the Spanish (1 minute).</a:t>
            </a:r>
            <a:br>
              <a:rPr lang="en-GB" baseline="0" dirty="0"/>
            </a:br>
            <a:r>
              <a:rPr lang="en-GB" baseline="0" dirty="0"/>
              <a:t>Then the Spanish meanings are removed and they to recall them, looking at the English (1 minute)</a:t>
            </a:r>
            <a:br>
              <a:rPr lang="en-GB" baseline="0" dirty="0"/>
            </a:br>
            <a:r>
              <a:rPr lang="en-GB" baseline="0" dirty="0"/>
              <a:t>Further rounds of learning can be facilitated by one pupil turning away from the board, and his/her partner asking him/her the meanings.  This activity can work from L2 </a:t>
            </a:r>
            <a:r>
              <a:rPr lang="en-GB" baseline="0" dirty="0">
                <a:sym typeface="Wingdings" panose="05000000000000000000" pitchFamily="2" charset="2"/>
              </a:rPr>
              <a:t></a:t>
            </a:r>
            <a:r>
              <a:rPr lang="en-GB" baseline="0" dirty="0"/>
              <a:t> L1 or L1 </a:t>
            </a:r>
            <a:r>
              <a:rPr lang="en-GB" baseline="0" dirty="0">
                <a:sym typeface="Wingdings" panose="05000000000000000000" pitchFamily="2" charset="2"/>
              </a:rPr>
              <a:t> L2.</a:t>
            </a:r>
          </a:p>
          <a:p>
            <a:endParaRPr lang="en-GB" b="1" dirty="0"/>
          </a:p>
          <a:p>
            <a:r>
              <a:rPr lang="en-GB" b="1" dirty="0"/>
              <a:t>Vocabulary frequency rankings</a:t>
            </a:r>
            <a:r>
              <a:rPr lang="en-GB" b="1" baseline="0" dirty="0"/>
              <a:t> </a:t>
            </a:r>
            <a:r>
              <a:rPr lang="en-GB" baseline="0" dirty="0"/>
              <a:t>(1 is the most common word in Spanish):  </a:t>
            </a:r>
          </a:p>
          <a:p>
            <a:r>
              <a:rPr lang="es-ES" baseline="0" dirty="0"/>
              <a:t>¿cuándo? [57]; deporte [1489]; deberes [2187]; actividad [344]; dibujo [1726]; noche [164]; tarde [392]; mañana [402]; de [2]; para [16]</a:t>
            </a:r>
          </a:p>
          <a:p>
            <a:endParaRPr lang="es-ES" baseline="0" dirty="0"/>
          </a:p>
          <a:p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following</a:t>
            </a:r>
            <a:r>
              <a:rPr lang="es-ES" baseline="0" dirty="0"/>
              <a:t> ítems are </a:t>
            </a:r>
            <a:r>
              <a:rPr lang="es-ES" baseline="0" dirty="0" err="1"/>
              <a:t>taught</a:t>
            </a:r>
            <a:r>
              <a:rPr lang="es-ES" baseline="0" dirty="0"/>
              <a:t> </a:t>
            </a:r>
            <a:r>
              <a:rPr lang="es-ES" baseline="0" dirty="0" err="1"/>
              <a:t>explicity</a:t>
            </a:r>
            <a:r>
              <a:rPr lang="es-ES" baseline="0" dirty="0"/>
              <a:t> as </a:t>
            </a:r>
            <a:r>
              <a:rPr lang="es-ES" baseline="0" dirty="0" err="1"/>
              <a:t>part</a:t>
            </a:r>
            <a:r>
              <a:rPr lang="es-ES" baseline="0" dirty="0"/>
              <a:t> of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grammar</a:t>
            </a:r>
            <a:r>
              <a:rPr lang="es-ES" baseline="0" dirty="0"/>
              <a:t> </a:t>
            </a:r>
            <a:r>
              <a:rPr lang="es-ES" baseline="0" dirty="0" err="1"/>
              <a:t>foci</a:t>
            </a:r>
            <a:r>
              <a:rPr lang="es-ES" baseline="0" dirty="0"/>
              <a:t> </a:t>
            </a:r>
            <a:r>
              <a:rPr lang="es-ES" baseline="0" dirty="0" err="1"/>
              <a:t>for</a:t>
            </a:r>
            <a:r>
              <a:rPr lang="es-ES" baseline="0" dirty="0"/>
              <a:t> </a:t>
            </a:r>
            <a:r>
              <a:rPr lang="es-ES" baseline="0" dirty="0" err="1"/>
              <a:t>this</a:t>
            </a:r>
            <a:r>
              <a:rPr lang="es-ES" baseline="0" dirty="0"/>
              <a:t> </a:t>
            </a:r>
            <a:r>
              <a:rPr lang="es-ES" baseline="0" dirty="0" err="1"/>
              <a:t>sequence</a:t>
            </a:r>
            <a:r>
              <a:rPr lang="es-ES" baseline="0" dirty="0"/>
              <a:t> and </a:t>
            </a:r>
            <a:r>
              <a:rPr lang="es-ES" baseline="0" dirty="0" err="1"/>
              <a:t>hence</a:t>
            </a:r>
            <a:r>
              <a:rPr lang="es-ES" baseline="0" dirty="0"/>
              <a:t> </a:t>
            </a:r>
            <a:r>
              <a:rPr lang="es-ES" baseline="0" dirty="0" err="1"/>
              <a:t>not</a:t>
            </a:r>
            <a:r>
              <a:rPr lang="es-ES" baseline="0" dirty="0"/>
              <a:t> </a:t>
            </a:r>
            <a:r>
              <a:rPr lang="es-ES" baseline="0" dirty="0" err="1"/>
              <a:t>included</a:t>
            </a:r>
            <a:r>
              <a:rPr lang="es-ES" baseline="0" dirty="0"/>
              <a:t> </a:t>
            </a:r>
            <a:r>
              <a:rPr lang="es-ES" baseline="0" dirty="0" err="1"/>
              <a:t>here</a:t>
            </a:r>
            <a:r>
              <a:rPr lang="es-ES" baseline="0" dirty="0"/>
              <a:t>: </a:t>
            </a:r>
          </a:p>
          <a:p>
            <a:r>
              <a:rPr lang="es-ES" baseline="0" dirty="0"/>
              <a:t>¿cuánto? [580]; ¿cuál? [445]; hacer [26]; hago; haces; hace; 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399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Before the introduction of the verb </a:t>
            </a:r>
            <a:r>
              <a:rPr lang="en-GB" i="1" dirty="0" err="1"/>
              <a:t>hacer</a:t>
            </a:r>
            <a:r>
              <a:rPr lang="en-GB" i="1" baseline="0" dirty="0"/>
              <a:t> </a:t>
            </a:r>
            <a:r>
              <a:rPr lang="en-GB" dirty="0"/>
              <a:t>the</a:t>
            </a:r>
            <a:r>
              <a:rPr lang="en-GB" baseline="0" dirty="0"/>
              <a:t> next two slides </a:t>
            </a:r>
            <a:r>
              <a:rPr lang="en-GB" dirty="0"/>
              <a:t>present</a:t>
            </a:r>
            <a:r>
              <a:rPr lang="en-GB" baseline="0" dirty="0"/>
              <a:t> </a:t>
            </a:r>
            <a:r>
              <a:rPr lang="en-GB" dirty="0"/>
              <a:t>a</a:t>
            </a:r>
            <a:r>
              <a:rPr lang="en-GB" baseline="0" dirty="0"/>
              <a:t> quick opportunity to refresh four known question words and introduce the new one ‘¿</a:t>
            </a:r>
            <a:r>
              <a:rPr lang="en-GB" baseline="0" dirty="0" err="1"/>
              <a:t>cuándo</a:t>
            </a:r>
            <a:r>
              <a:rPr lang="en-GB" baseline="0" dirty="0"/>
              <a:t>? </a:t>
            </a:r>
            <a:br>
              <a:rPr lang="en-GB" baseline="0" dirty="0"/>
            </a:br>
            <a:r>
              <a:rPr lang="en-GB" baseline="0" dirty="0"/>
              <a:t>Students will be able to work this one out by process of elimination, if they are not yet secure with its meaning through the pre-learning.</a:t>
            </a:r>
          </a:p>
          <a:p>
            <a:r>
              <a:rPr lang="en-GB" baseline="0" dirty="0"/>
              <a:t>During the feedback, ask students to give the English as well so that meanings are clear.  </a:t>
            </a:r>
            <a:br>
              <a:rPr lang="en-GB" baseline="0" dirty="0"/>
            </a:br>
            <a:r>
              <a:rPr lang="en-GB" baseline="0" dirty="0"/>
              <a:t>Teachers can ask students what they think ‘¿</a:t>
            </a:r>
            <a:r>
              <a:rPr lang="en-GB" baseline="0" dirty="0" err="1"/>
              <a:t>cuándo</a:t>
            </a:r>
            <a:r>
              <a:rPr lang="en-GB" baseline="0" dirty="0"/>
              <a:t>? means by using the image to arrive at the answer.</a:t>
            </a:r>
          </a:p>
          <a:p>
            <a:r>
              <a:rPr lang="en-GB" baseline="0" dirty="0"/>
              <a:t>These question words are then incorporated into the listening and reading activities around the verb </a:t>
            </a:r>
            <a:r>
              <a:rPr lang="en-GB" i="1" baseline="0" dirty="0" err="1"/>
              <a:t>hacer</a:t>
            </a:r>
            <a:r>
              <a:rPr lang="en-GB" i="1" baseline="0" dirty="0"/>
              <a:t>.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688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are</a:t>
            </a:r>
            <a:r>
              <a:rPr lang="en-GB" baseline="0" dirty="0"/>
              <a:t> two opportunities for students to practise the five question words in context. </a:t>
            </a:r>
            <a:br>
              <a:rPr lang="en-GB" baseline="0" dirty="0"/>
            </a:br>
            <a:r>
              <a:rPr lang="en-GB" baseline="0" dirty="0"/>
              <a:t>During the feedback, elicit the meanings in English for the full sentence.</a:t>
            </a:r>
          </a:p>
          <a:p>
            <a:r>
              <a:rPr lang="en-GB" baseline="0" dirty="0"/>
              <a:t>The vocabulary used in these sentences is from 1.2 week 3, the second set of words to be revisited this week, as part of students’ vocabulary learning homework.</a:t>
            </a:r>
          </a:p>
          <a:p>
            <a:r>
              <a:rPr lang="en-GB" baseline="0" dirty="0"/>
              <a:t>Click on the shape to reveal the answer. </a:t>
            </a:r>
          </a:p>
          <a:p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hay [13]; mirar [125]; mesa [525]; silla [1271]; ventana [752]; puerta [274]; chica [1129]; persona [108]; chico [727]; aquí [130]; allí [197]; clase [320]</a:t>
            </a:r>
            <a:endParaRPr lang="en-GB" sz="1200" b="0" i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613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</a:t>
            </a:r>
            <a:r>
              <a:rPr lang="en-GB" baseline="0" dirty="0"/>
              <a:t> the next series of slides to introduce the question word </a:t>
            </a:r>
            <a:r>
              <a:rPr kumimoji="0" lang="en-GB" sz="9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cuánto</a:t>
            </a:r>
            <a:r>
              <a:rPr kumimoji="0" lang="en-GB" sz="9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/s? </a:t>
            </a: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 show its use in context, highlighting the singular and plural versions.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826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022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219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214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43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6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1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95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53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244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3916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86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3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294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424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68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06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97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39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898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85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87968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182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46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15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88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30/03/2020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7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999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30/03/2020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64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30/03/2020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85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30/03/2020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35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30/03/2020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4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9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9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82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817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95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8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Tw Cen MT" panose="020B0602020104020603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Tw Cen MT" panose="020B0602020104020603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Tw Cen MT" panose="020B0602020104020603" pitchFamily="34" charset="0"/>
                <a:hlinkClick r:id="rId16"/>
              </a:rPr>
              <a:t>CC BY-NC-SA 4.0</a:t>
            </a:r>
            <a:r>
              <a:rPr lang="en-GB" sz="1100" dirty="0">
                <a:latin typeface="Tw Cen MT" panose="020B0602020104020603" pitchFamily="34" charset="0"/>
              </a:rPr>
              <a:t/>
            </a:r>
            <a:br>
              <a:rPr lang="en-GB" sz="1100" dirty="0">
                <a:latin typeface="Tw Cen MT" panose="020B0602020104020603" pitchFamily="34" charset="0"/>
              </a:rPr>
            </a:br>
            <a:endParaRPr lang="en-GB" sz="1100" dirty="0"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6577" y="6526075"/>
            <a:ext cx="2291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381527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572241"/>
            <a:ext cx="84346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25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 descr="background rectang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FDEFE3"/>
            </a:solidFill>
          </p:grpSpPr>
          <p:sp>
            <p:nvSpPr>
              <p:cNvPr id="9" name="Isosceles Triangle 8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Isosceles Triangle 3">
              <a:extLs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E56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5" name="Rectangle 4" descr="background rectang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56445" y="0"/>
            <a:ext cx="4350984" cy="6858000"/>
          </a:xfrm>
          <a:prstGeom prst="rect">
            <a:avLst/>
          </a:prstGeom>
          <a:solidFill>
            <a:srgbClr val="E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81D6C-D649-1548-983B-DB3A797C7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299" y="2549525"/>
            <a:ext cx="8510038" cy="879475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>
                <a:solidFill>
                  <a:prstClr val="white"/>
                </a:solidFill>
              </a:rPr>
              <a:t>Vocabulary</a:t>
            </a:r>
            <a:endParaRPr lang="en-US" sz="4000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B424077-B2D5-46AA-BDA8-6FF15DA500E8}"/>
              </a:ext>
            </a:extLst>
          </p:cNvPr>
          <p:cNvSpPr txBox="1">
            <a:spLocks/>
          </p:cNvSpPr>
          <p:nvPr/>
        </p:nvSpPr>
        <p:spPr>
          <a:xfrm>
            <a:off x="48324" y="5303921"/>
            <a:ext cx="5784972" cy="99889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Y7 Spanish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Term 2.1 - Week 4 – Lesson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35/36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AB3692F8-CE33-C34E-B376-364FE77401E4}"/>
              </a:ext>
            </a:extLst>
          </p:cNvPr>
          <p:cNvSpPr txBox="1">
            <a:spLocks/>
          </p:cNvSpPr>
          <p:nvPr/>
        </p:nvSpPr>
        <p:spPr>
          <a:xfrm>
            <a:off x="48940" y="6152332"/>
            <a:ext cx="8709064" cy="59418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Victoria Hobson / Nick Avery  / Rachel Hawkes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Date updated: 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30/03/20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5" name="Picture 14" descr="NCELP logo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72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58962" y="2680972"/>
            <a:ext cx="2065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how many?</a:t>
            </a:r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7822" cy="14190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D2AD5-CEE2-7A41-8CC9-A6DFFE35D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764" y="112305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5300" b="1" dirty="0">
                <a:solidFill>
                  <a:srgbClr val="5B9BD5">
                    <a:lumMod val="50000"/>
                  </a:srgbClr>
                </a:solidFill>
              </a:rPr>
              <a:t>¿</a:t>
            </a:r>
            <a:r>
              <a:rPr lang="en-GB" sz="15300" b="1" dirty="0" err="1">
                <a:solidFill>
                  <a:srgbClr val="5B9BD5">
                    <a:lumMod val="50000"/>
                  </a:srgbClr>
                </a:solidFill>
              </a:rPr>
              <a:t>cuántos</a:t>
            </a:r>
            <a:r>
              <a:rPr lang="en-GB" sz="15300" b="1" dirty="0">
                <a:solidFill>
                  <a:srgbClr val="5B9BD5">
                    <a:lumMod val="50000"/>
                  </a:srgbClr>
                </a:solidFill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98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0" y="2348870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58961" y="2676833"/>
            <a:ext cx="2065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how many?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¿</a:t>
            </a: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Cuántos </a:t>
            </a: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libros tienes?</a:t>
            </a: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</a:t>
            </a:r>
            <a:r>
              <a:rPr kumimoji="0" lang="en-HK" sz="32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How many </a:t>
            </a:r>
            <a:r>
              <a:rPr kumimoji="0" lang="en-HK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books do you have?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7822" cy="14190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EE046A-B935-F543-AA92-618B01BB2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572" y="1031071"/>
            <a:ext cx="10515600" cy="1325563"/>
          </a:xfrm>
        </p:spPr>
        <p:txBody>
          <a:bodyPr>
            <a:noAutofit/>
          </a:bodyPr>
          <a:lstStyle/>
          <a:p>
            <a:r>
              <a:rPr lang="en-US" sz="13800" dirty="0"/>
              <a:t> 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</a:rPr>
              <a:t>cuántos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</a:rPr>
              <a:t>?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02107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58962" y="2680973"/>
            <a:ext cx="2065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how many?</a:t>
            </a:r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¿ ________ libros tienes?</a:t>
            </a: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</a:t>
            </a:r>
            <a:r>
              <a:rPr kumimoji="0" lang="en-HK" sz="32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How many </a:t>
            </a:r>
            <a:r>
              <a:rPr kumimoji="0" lang="en-HK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books do you have?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sp>
        <p:nvSpPr>
          <p:cNvPr id="2" name="Rectangle 1"/>
          <p:cNvSpPr/>
          <p:nvPr/>
        </p:nvSpPr>
        <p:spPr>
          <a:xfrm>
            <a:off x="2648549" y="4149619"/>
            <a:ext cx="31630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Cuántos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" name="Action Button: Help 13">
            <a:hlinkClick r:id="" action="ppaction://noaction" highlightClick="1"/>
          </p:cNvPr>
          <p:cNvSpPr/>
          <p:nvPr/>
        </p:nvSpPr>
        <p:spPr>
          <a:xfrm>
            <a:off x="2106031" y="510287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7822" cy="141903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DEB9A10-4FD0-FF43-B646-21DFCA5FF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911" y="107685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5300" b="1" dirty="0">
                <a:solidFill>
                  <a:srgbClr val="5B9BD5">
                    <a:lumMod val="50000"/>
                  </a:srgbClr>
                </a:solidFill>
              </a:rPr>
              <a:t>¿</a:t>
            </a:r>
            <a:r>
              <a:rPr lang="en-GB" sz="15300" b="1" dirty="0" err="1">
                <a:solidFill>
                  <a:srgbClr val="5B9BD5">
                    <a:lumMod val="50000"/>
                  </a:srgbClr>
                </a:solidFill>
              </a:rPr>
              <a:t>cuántos</a:t>
            </a:r>
            <a:r>
              <a:rPr lang="en-GB" sz="15300" b="1" dirty="0">
                <a:solidFill>
                  <a:srgbClr val="5B9BD5">
                    <a:lumMod val="50000"/>
                  </a:srgbClr>
                </a:solidFill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4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 animBg="1"/>
      <p:bldP spid="2" grpId="0"/>
      <p:bldP spid="14" grpId="0" animBg="1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34672" y="4403606"/>
            <a:ext cx="2332069" cy="2112950"/>
            <a:chOff x="5034672" y="3287188"/>
            <a:chExt cx="2332069" cy="2112950"/>
          </a:xfrm>
        </p:grpSpPr>
        <p:pic>
          <p:nvPicPr>
            <p:cNvPr id="7" name="Picture 2" descr="http://www.clker.com/cliparts/w/d/u/B/w/V/stamp1-md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5032">
              <a:off x="5034672" y="3287188"/>
              <a:ext cx="2332069" cy="211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21349562">
              <a:off x="5168104" y="3800571"/>
              <a:ext cx="20652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Calibri" panose="020F0502020204030204" pitchFamily="34" charset="0"/>
                </a:rPr>
                <a:t>who?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" y="1"/>
            <a:ext cx="1314529" cy="1628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707" y="210879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13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quiénes</a:t>
            </a:r>
            <a:r>
              <a:rPr kumimoji="0" lang="en-GB" sz="13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4E4BD1-189E-DE41-A1EC-E5F29AEE7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3800" b="1" dirty="0">
                <a:solidFill>
                  <a:schemeClr val="accent1">
                    <a:lumMod val="50000"/>
                  </a:schemeClr>
                </a:solidFill>
              </a:rPr>
              <a:t>¿</a:t>
            </a:r>
            <a:r>
              <a:rPr lang="en-GB" sz="13800" b="1" dirty="0" err="1">
                <a:solidFill>
                  <a:schemeClr val="accent1">
                    <a:lumMod val="50000"/>
                  </a:schemeClr>
                </a:solidFill>
              </a:rPr>
              <a:t>quién</a:t>
            </a:r>
            <a:r>
              <a:rPr lang="en-GB" sz="138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75255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4707" y="1496130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¿</a:t>
            </a:r>
            <a:r>
              <a:rPr kumimoji="0" lang="es-ES" sz="45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Quién </a:t>
            </a:r>
            <a:r>
              <a:rPr kumimoji="0" lang="es-ES" sz="4500" b="0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es</a:t>
            </a:r>
            <a: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la persona con el libro?</a:t>
            </a:r>
            <a:endParaRPr kumimoji="0" lang="fr-FR" sz="45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707" y="2484651"/>
            <a:ext cx="118781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</a:t>
            </a:r>
            <a:r>
              <a:rPr kumimoji="0" lang="en-HK" sz="32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Who </a:t>
            </a:r>
            <a:r>
              <a:rPr kumimoji="0" lang="en-HK" sz="3200" b="0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</a:t>
            </a:r>
            <a:r>
              <a:rPr kumimoji="0" lang="en-HK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person with the book?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92836" y="3384674"/>
            <a:ext cx="127870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¿</a:t>
            </a:r>
            <a:r>
              <a:rPr kumimoji="0" lang="es-ES" sz="45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Quiénes </a:t>
            </a:r>
            <a:r>
              <a:rPr kumimoji="0" lang="es-ES" sz="4500" b="0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son</a:t>
            </a:r>
            <a:r>
              <a:rPr kumimoji="0" lang="es-ES" sz="45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las personas con los libros?</a:t>
            </a:r>
            <a:endParaRPr kumimoji="0" lang="fr-FR" sz="45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37028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</a:t>
            </a:r>
            <a:r>
              <a:rPr kumimoji="0" lang="en-HK" sz="32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Who </a:t>
            </a:r>
            <a:r>
              <a:rPr kumimoji="0" lang="en-HK" sz="3200" b="0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</a:t>
            </a:r>
            <a:r>
              <a:rPr kumimoji="0" lang="en-HK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</a:t>
            </a:r>
            <a:r>
              <a:rPr kumimoji="0" lang="en-HK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people with the books?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" y="1"/>
            <a:ext cx="1314529" cy="1628078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96258C-DEE1-F64A-B20C-5391DBF48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96606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0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27204" y="3285923"/>
            <a:ext cx="2332069" cy="2112950"/>
            <a:chOff x="3961124" y="1923674"/>
            <a:chExt cx="2332069" cy="2112950"/>
          </a:xfrm>
        </p:grpSpPr>
        <p:pic>
          <p:nvPicPr>
            <p:cNvPr id="7" name="Picture 2" descr="http://www.clker.com/cliparts/w/d/u/B/w/V/stamp1-md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5032">
              <a:off x="3961124" y="1923674"/>
              <a:ext cx="2332069" cy="211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21349562">
              <a:off x="4094556" y="2603156"/>
              <a:ext cx="20652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Calibri" panose="020F0502020204030204" pitchFamily="34" charset="0"/>
                </a:rPr>
                <a:t>which?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196" y="72165"/>
            <a:ext cx="1712804" cy="15732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590374" y="1559676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12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cuáles</a:t>
            </a:r>
            <a:r>
              <a:rPr kumimoji="0" lang="en-GB" sz="1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4625787" y="3341071"/>
            <a:ext cx="7355541" cy="2929867"/>
          </a:xfrm>
          <a:prstGeom prst="wedgeRectCallout">
            <a:avLst>
              <a:gd name="adj1" fmla="val 37599"/>
              <a:gd name="adj2" fmla="val -10361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Cuál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)’ is never followed directly by a noun.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‘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to say ‘which + noun’.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libro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(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book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have?)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Cuál es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persona con el libro? (</a:t>
            </a:r>
            <a:r>
              <a:rPr kumimoji="0" lang="es-CO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kumimoji="0" lang="es-CO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CO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kumimoji="0" lang="es-CO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CO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CO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CO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CO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CO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?)</a:t>
            </a:r>
            <a:endParaRPr kumimoji="0" lang="en-GB" sz="24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B2F384-F5CF-E243-8D6D-68FD7B53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113"/>
            <a:ext cx="5720255" cy="1325563"/>
          </a:xfrm>
        </p:spPr>
        <p:txBody>
          <a:bodyPr>
            <a:noAutofit/>
          </a:bodyPr>
          <a:lstStyle/>
          <a:p>
            <a:r>
              <a:rPr lang="en-GB" sz="12000" b="1" dirty="0">
                <a:solidFill>
                  <a:srgbClr val="5B9BD5">
                    <a:lumMod val="50000"/>
                  </a:srgbClr>
                </a:solidFill>
              </a:rPr>
              <a:t>¿</a:t>
            </a:r>
            <a:r>
              <a:rPr lang="en-GB" sz="12000" b="1" dirty="0" err="1">
                <a:solidFill>
                  <a:srgbClr val="5B9BD5">
                    <a:lumMod val="50000"/>
                  </a:srgbClr>
                </a:solidFill>
              </a:rPr>
              <a:t>cuál</a:t>
            </a:r>
            <a:r>
              <a:rPr lang="en-GB" sz="12000" b="1" dirty="0">
                <a:solidFill>
                  <a:srgbClr val="5B9BD5">
                    <a:lumMod val="50000"/>
                  </a:srgbClr>
                </a:solidFill>
              </a:rPr>
              <a:t>? 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61466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4707" y="149613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¿</a:t>
            </a:r>
            <a:r>
              <a:rPr kumimoji="0" lang="es-ES" sz="50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Cuál </a:t>
            </a:r>
            <a:r>
              <a:rPr kumimoji="0" lang="es-ES" sz="5000" b="0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es</a:t>
            </a:r>
            <a:r>
              <a:rPr kumimoji="0" lang="es-ES" sz="5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la respuesta correcta?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707" y="2484651"/>
            <a:ext cx="118781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</a:t>
            </a:r>
            <a:r>
              <a:rPr kumimoji="0" lang="en-HK" sz="32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Which </a:t>
            </a:r>
            <a:r>
              <a:rPr kumimoji="0" lang="en-HK" sz="3200" b="0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</a:t>
            </a:r>
            <a:r>
              <a:rPr kumimoji="0" lang="en-HK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correct answer?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" y="72165"/>
            <a:ext cx="1712804" cy="1573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38176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¿</a:t>
            </a:r>
            <a:r>
              <a:rPr kumimoji="0" lang="es-ES" sz="50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Cuáles </a:t>
            </a:r>
            <a:r>
              <a:rPr kumimoji="0" lang="es-ES" sz="5000" b="0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son</a:t>
            </a:r>
            <a:r>
              <a:rPr kumimoji="0" lang="es-ES" sz="5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las respuestas correctas?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37028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</a:t>
            </a:r>
            <a:r>
              <a:rPr kumimoji="0" lang="en-HK" sz="32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Which </a:t>
            </a:r>
            <a:r>
              <a:rPr kumimoji="0" lang="en-HK" sz="3200" b="0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</a:t>
            </a:r>
            <a:r>
              <a:rPr kumimoji="0" lang="en-HK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correct answers?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143AEA-05CE-3146-B931-41DBB470E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16676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0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7258756" cy="867128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5281548" y="1271547"/>
          <a:ext cx="5215667" cy="47573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4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Español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Inglés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cuándo</a:t>
                      </a:r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when?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el </a:t>
                      </a:r>
                      <a:r>
                        <a:rPr lang="en-GB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deporte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sport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los </a:t>
                      </a:r>
                      <a:r>
                        <a:rPr lang="en-GB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deberes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homework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actividad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activity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el </a:t>
                      </a:r>
                      <a:r>
                        <a:rPr lang="en-GB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dibujo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drawing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2456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noche</a:t>
                      </a:r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night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2564653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2456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tarde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afternoon/evening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2456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la mañana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morning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6842155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2456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of, from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8978085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2456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para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for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5078643"/>
                  </a:ext>
                </a:extLst>
              </a:tr>
            </a:tbl>
          </a:graphicData>
        </a:graphic>
      </p:graphicFrame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10873418" y="1360892"/>
            <a:ext cx="502131" cy="4156257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prstMaterial="clear">
            <a:bevelT w="152400" h="50800" prst="softRound"/>
            <a:bevelB/>
            <a:extrusionClr>
              <a:schemeClr val="bg1"/>
            </a:extrusionClr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10871052" y="1360890"/>
            <a:ext cx="503528" cy="4156259"/>
          </a:xfrm>
          <a:prstGeom prst="rect">
            <a:avLst/>
          </a:prstGeom>
          <a:ln>
            <a:solidFill>
              <a:srgbClr val="02456F"/>
            </a:solidFill>
            <a:headEnd/>
            <a:tailEnd/>
          </a:ln>
          <a:effectLst>
            <a:outerShdw blurRad="57150" dist="19050" dir="5400000" algn="ctr" rotWithShape="0">
              <a:schemeClr val="bg1">
                <a:alpha val="63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5" name="Line 4"/>
          <p:cNvSpPr>
            <a:spLocks noChangeShapeType="1"/>
          </p:cNvSpPr>
          <p:nvPr/>
        </p:nvSpPr>
        <p:spPr bwMode="auto">
          <a:xfrm>
            <a:off x="11556791" y="1349464"/>
            <a:ext cx="0" cy="4156259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11581479" y="1349464"/>
            <a:ext cx="216791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7" name="Line 9"/>
          <p:cNvSpPr>
            <a:spLocks noChangeShapeType="1"/>
          </p:cNvSpPr>
          <p:nvPr/>
        </p:nvSpPr>
        <p:spPr bwMode="auto">
          <a:xfrm>
            <a:off x="11556791" y="5505723"/>
            <a:ext cx="216791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10654649" y="734483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Segundos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sp>
        <p:nvSpPr>
          <p:cNvPr id="59" name="Text Box 12"/>
          <p:cNvSpPr txBox="1">
            <a:spLocks noChangeArrowheads="1"/>
          </p:cNvSpPr>
          <p:nvPr/>
        </p:nvSpPr>
        <p:spPr bwMode="auto">
          <a:xfrm>
            <a:off x="11798270" y="1191613"/>
            <a:ext cx="431800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60</a:t>
            </a: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11773582" y="5325195"/>
            <a:ext cx="73417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6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610154" y="5736143"/>
            <a:ext cx="1058732" cy="382082"/>
          </a:xfrm>
          <a:prstGeom prst="actionButtonBlank">
            <a:avLst/>
          </a:prstGeom>
          <a:solidFill>
            <a:srgbClr val="1F4E79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INICIO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83650" y="1783467"/>
            <a:ext cx="2013582" cy="4210155"/>
            <a:chOff x="12784212" y="1566777"/>
            <a:chExt cx="2213433" cy="4210155"/>
          </a:xfrm>
        </p:grpSpPr>
        <p:sp>
          <p:nvSpPr>
            <p:cNvPr id="39" name="Rectangle 38"/>
            <p:cNvSpPr/>
            <p:nvPr/>
          </p:nvSpPr>
          <p:spPr>
            <a:xfrm>
              <a:off x="12784214" y="1566777"/>
              <a:ext cx="2213430" cy="334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2784215" y="1999008"/>
              <a:ext cx="2213430" cy="345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784212" y="2427663"/>
              <a:ext cx="2213430" cy="3377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2784215" y="2869878"/>
              <a:ext cx="2213430" cy="304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2784212" y="3257584"/>
              <a:ext cx="2213430" cy="33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784215" y="3686433"/>
              <a:ext cx="2213430" cy="352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2784215" y="4121825"/>
              <a:ext cx="2213430" cy="353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2784214" y="4552095"/>
              <a:ext cx="2213430" cy="358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2784215" y="4979419"/>
              <a:ext cx="2213430" cy="352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784212" y="5424296"/>
              <a:ext cx="2213430" cy="352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889381" y="1740138"/>
            <a:ext cx="2533063" cy="4288098"/>
            <a:chOff x="9282247" y="1528012"/>
            <a:chExt cx="2533063" cy="4288098"/>
          </a:xfrm>
        </p:grpSpPr>
        <p:sp>
          <p:nvSpPr>
            <p:cNvPr id="64" name="Rectangle 63"/>
            <p:cNvSpPr/>
            <p:nvPr/>
          </p:nvSpPr>
          <p:spPr>
            <a:xfrm>
              <a:off x="9282251" y="1528012"/>
              <a:ext cx="2533059" cy="345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282247" y="1956667"/>
              <a:ext cx="2533059" cy="3377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282251" y="2398882"/>
              <a:ext cx="2533059" cy="304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282247" y="2824923"/>
              <a:ext cx="2533059" cy="33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282247" y="3251585"/>
              <a:ext cx="2533059" cy="352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282247" y="3676419"/>
              <a:ext cx="2533059" cy="353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282247" y="4121914"/>
              <a:ext cx="2533059" cy="358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282247" y="4535960"/>
              <a:ext cx="2533059" cy="352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282247" y="5012252"/>
              <a:ext cx="2533059" cy="352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9282247" y="5463474"/>
              <a:ext cx="2533059" cy="352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" name="Rectangular Callout 5"/>
          <p:cNvSpPr/>
          <p:nvPr/>
        </p:nvSpPr>
        <p:spPr>
          <a:xfrm>
            <a:off x="-1" y="1530167"/>
            <a:ext cx="4905345" cy="4588058"/>
          </a:xfrm>
          <a:prstGeom prst="wedgeRectCallout">
            <a:avLst>
              <a:gd name="adj1" fmla="val 54784"/>
              <a:gd name="adj2" fmla="val 130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say ‘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morning/afternoon’ or ‘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night’, Spanish often uses the word ‘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E.g. ‘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Estudio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mañana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= I study in the morning.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 is also correct to say ‘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mañana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tarde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noche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in some Spanish-speaking countries.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7BDC09-AC94-7842-9651-0BAE1AAC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385" y="80948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Vocabulario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231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9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6903" y="5586098"/>
            <a:ext cx="3189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cuándo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05" y="3074955"/>
            <a:ext cx="2878145" cy="2059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526" y="4949452"/>
            <a:ext cx="2608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quién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04" y="702800"/>
            <a:ext cx="1305081" cy="16163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58759" y="5548869"/>
            <a:ext cx="2332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qué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338" y="3153452"/>
            <a:ext cx="1782454" cy="18408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1" y="663669"/>
            <a:ext cx="2041338" cy="19480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1658" y="4919727"/>
            <a:ext cx="294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cómo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402" y="5635372"/>
            <a:ext cx="3090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dónde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249" y="285826"/>
            <a:ext cx="2587202" cy="27110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6796" y="779773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02005" y="828597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01158" y="868675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3)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93664" y="3181441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4)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21122" y="3107517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5)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1636" y="2282780"/>
            <a:ext cx="294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cómo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19748" y="2245814"/>
            <a:ext cx="2608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quién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39953" y="2236445"/>
            <a:ext cx="3090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dónde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11381" y="4807834"/>
            <a:ext cx="2332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qué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29221" y="4841695"/>
            <a:ext cx="3189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cuándo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2691" y="67495"/>
            <a:ext cx="7221894" cy="646331"/>
          </a:xfrm>
          <a:prstGeom prst="rect">
            <a:avLst/>
          </a:prstGeom>
          <a:solidFill>
            <a:srgbClr val="11507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2337" y="965200"/>
            <a:ext cx="947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How?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23456" y="807603"/>
            <a:ext cx="947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Who?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813774" y="474654"/>
            <a:ext cx="13782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Where?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25847" y="3513402"/>
            <a:ext cx="11192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What?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998202" y="3065920"/>
            <a:ext cx="11559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When?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BE4B5D-F081-8F48-8225-A9B73296F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55" y="129596"/>
            <a:ext cx="6986422" cy="522127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Escribe la </a:t>
            </a:r>
            <a:r>
              <a:rPr lang="en-GB" sz="3600" b="1" dirty="0" err="1">
                <a:solidFill>
                  <a:schemeClr val="bg1"/>
                </a:solidFill>
              </a:rPr>
              <a:t>pregunta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correcta</a:t>
            </a:r>
            <a:r>
              <a:rPr lang="en-GB" sz="3600" b="1" dirty="0">
                <a:solidFill>
                  <a:schemeClr val="bg1"/>
                </a:solidFill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4985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  <p:bldP spid="12" grpId="0"/>
      <p:bldP spid="19" grpId="0"/>
      <p:bldP spid="20" grpId="0"/>
      <p:bldP spid="21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 txBox="1">
            <a:spLocks/>
          </p:cNvSpPr>
          <p:nvPr/>
        </p:nvSpPr>
        <p:spPr>
          <a:xfrm>
            <a:off x="207040" y="1461216"/>
            <a:ext cx="5746102" cy="4734311"/>
          </a:xfrm>
          <a:prstGeom prst="rect">
            <a:avLst/>
          </a:prstGeom>
          <a:ln w="57150">
            <a:solidFill>
              <a:srgbClr val="11507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Qué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hay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 mesa?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Quién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chica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 ¡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Sara!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Cuándo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clase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español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        ¡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hoy!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 ¿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Cómo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se escribe ‘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silla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’?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5. ¿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Dónde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está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puerta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Allí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entre el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profesor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 la mesa.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8167" y="329609"/>
            <a:ext cx="7221894" cy="646331"/>
          </a:xfrm>
          <a:prstGeom prst="rect">
            <a:avLst/>
          </a:prstGeom>
          <a:solidFill>
            <a:srgbClr val="11507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41DA5A-C78F-2D4F-9FA0-1E72CF2D3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40" y="-10008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Escribe la </a:t>
            </a:r>
            <a:r>
              <a:rPr lang="en-GB" sz="3600" b="1" dirty="0" err="1">
                <a:solidFill>
                  <a:schemeClr val="bg1"/>
                </a:solidFill>
              </a:rPr>
              <a:t>pregunta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correcta</a:t>
            </a:r>
            <a:r>
              <a:rPr lang="en-GB" sz="3600" b="1" dirty="0">
                <a:solidFill>
                  <a:schemeClr val="bg1"/>
                </a:solidFill>
              </a:rPr>
              <a:t>.</a:t>
            </a:r>
            <a:endParaRPr lang="en-US" sz="3600" dirty="0"/>
          </a:p>
        </p:txBody>
      </p:sp>
      <p:sp>
        <p:nvSpPr>
          <p:cNvPr id="4" name="Content Placeholder 4"/>
          <p:cNvSpPr>
            <a:spLocks noGrp="1"/>
          </p:cNvSpPr>
          <p:nvPr>
            <p:ph idx="4294967295"/>
          </p:nvPr>
        </p:nvSpPr>
        <p:spPr>
          <a:xfrm>
            <a:off x="6373813" y="1460500"/>
            <a:ext cx="5818187" cy="4735513"/>
          </a:xfrm>
          <a:ln w="57150">
            <a:solidFill>
              <a:srgbClr val="115076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1400"/>
              </a:spcBef>
              <a:buNone/>
            </a:pPr>
            <a:r>
              <a:rPr lang="en-GB" sz="2400" b="1" dirty="0"/>
              <a:t>6. ¿</a:t>
            </a:r>
            <a:r>
              <a:rPr lang="en-GB" sz="2400" b="1" dirty="0" err="1"/>
              <a:t>Quién</a:t>
            </a:r>
            <a:r>
              <a:rPr lang="en-GB" sz="2400" b="1" dirty="0"/>
              <a:t>      </a:t>
            </a:r>
            <a:r>
              <a:rPr lang="en-GB" sz="2400" b="1" dirty="0" err="1"/>
              <a:t>es</a:t>
            </a:r>
            <a:r>
              <a:rPr lang="en-GB" sz="2400" b="1" dirty="0"/>
              <a:t> la persona? </a:t>
            </a:r>
            <a:r>
              <a:rPr lang="en-GB" sz="2400" b="1" dirty="0" err="1"/>
              <a:t>Es</a:t>
            </a:r>
            <a:r>
              <a:rPr lang="en-GB" sz="2400" b="1" dirty="0"/>
              <a:t> Ana.</a:t>
            </a:r>
          </a:p>
          <a:p>
            <a:pPr marL="0" indent="0">
              <a:lnSpc>
                <a:spcPct val="150000"/>
              </a:lnSpc>
              <a:spcBef>
                <a:spcPts val="1400"/>
              </a:spcBef>
              <a:buNone/>
            </a:pPr>
            <a:r>
              <a:rPr lang="en-GB" sz="2400" b="1" dirty="0"/>
              <a:t>7. ¿</a:t>
            </a:r>
            <a:r>
              <a:rPr lang="en-GB" sz="2400" b="1" dirty="0" err="1"/>
              <a:t>Qué</a:t>
            </a:r>
            <a:r>
              <a:rPr lang="en-GB" sz="2400" b="1" dirty="0"/>
              <a:t>         </a:t>
            </a:r>
            <a:r>
              <a:rPr lang="en-GB" sz="2400" b="1" dirty="0" err="1"/>
              <a:t>quieres</a:t>
            </a:r>
            <a:r>
              <a:rPr lang="en-GB" sz="2400" b="1" dirty="0"/>
              <a:t> </a:t>
            </a:r>
            <a:r>
              <a:rPr lang="en-GB" sz="2400" b="1" dirty="0" err="1"/>
              <a:t>mirar</a:t>
            </a:r>
            <a:r>
              <a:rPr lang="en-GB" sz="2400" b="1" dirty="0"/>
              <a:t>?</a:t>
            </a:r>
          </a:p>
          <a:p>
            <a:pPr marL="0" indent="0">
              <a:lnSpc>
                <a:spcPct val="150000"/>
              </a:lnSpc>
              <a:spcBef>
                <a:spcPts val="1400"/>
              </a:spcBef>
              <a:buNone/>
            </a:pPr>
            <a:r>
              <a:rPr lang="en-GB" sz="2400" b="1" dirty="0"/>
              <a:t>8. ¿</a:t>
            </a:r>
            <a:r>
              <a:rPr lang="en-GB" sz="2400" b="1" dirty="0" err="1"/>
              <a:t>Cómo</a:t>
            </a:r>
            <a:r>
              <a:rPr lang="en-GB" sz="2400" b="1" dirty="0"/>
              <a:t>      se dice ‘</a:t>
            </a:r>
            <a:r>
              <a:rPr lang="en-GB" sz="2400" b="1" dirty="0" err="1"/>
              <a:t>aquí</a:t>
            </a:r>
            <a:r>
              <a:rPr lang="en-GB" sz="2400" b="1" dirty="0"/>
              <a:t>’ </a:t>
            </a:r>
            <a:r>
              <a:rPr lang="en-GB" sz="2400" b="1" dirty="0" err="1"/>
              <a:t>en</a:t>
            </a:r>
            <a:r>
              <a:rPr lang="en-GB" sz="2400" b="1" dirty="0"/>
              <a:t> </a:t>
            </a:r>
            <a:r>
              <a:rPr lang="en-GB" sz="2400" b="1" dirty="0" err="1"/>
              <a:t>inglés</a:t>
            </a:r>
            <a:r>
              <a:rPr lang="en-GB" sz="2400" b="1" dirty="0"/>
              <a:t>?</a:t>
            </a:r>
          </a:p>
          <a:p>
            <a:pPr marL="0" indent="0">
              <a:lnSpc>
                <a:spcPct val="150000"/>
              </a:lnSpc>
              <a:spcBef>
                <a:spcPts val="1400"/>
              </a:spcBef>
              <a:buNone/>
            </a:pPr>
            <a:r>
              <a:rPr lang="en-GB" sz="2400" b="1" dirty="0"/>
              <a:t>9. ¿</a:t>
            </a:r>
            <a:r>
              <a:rPr lang="en-GB" sz="2400" b="1" dirty="0" err="1"/>
              <a:t>Dónde</a:t>
            </a:r>
            <a:r>
              <a:rPr lang="en-GB" sz="2400" b="1" dirty="0"/>
              <a:t>     </a:t>
            </a:r>
            <a:r>
              <a:rPr lang="en-GB" sz="2400" b="1" dirty="0" err="1"/>
              <a:t>está</a:t>
            </a:r>
            <a:r>
              <a:rPr lang="en-GB" sz="2400" b="1" dirty="0"/>
              <a:t> el chico? ¡</a:t>
            </a:r>
            <a:r>
              <a:rPr lang="en-GB" sz="2400" b="1" dirty="0" err="1"/>
              <a:t>Aquí</a:t>
            </a:r>
            <a:r>
              <a:rPr lang="en-GB" sz="2400" b="1" dirty="0"/>
              <a:t>!</a:t>
            </a:r>
          </a:p>
          <a:p>
            <a:pPr marL="0" indent="0">
              <a:lnSpc>
                <a:spcPct val="150000"/>
              </a:lnSpc>
              <a:spcBef>
                <a:spcPts val="1400"/>
              </a:spcBef>
              <a:buNone/>
            </a:pPr>
            <a:r>
              <a:rPr lang="en-GB" sz="2400" b="1" dirty="0"/>
              <a:t>10. ¿</a:t>
            </a:r>
            <a:r>
              <a:rPr lang="en-GB" sz="2400" b="1" dirty="0" err="1"/>
              <a:t>Cuándo</a:t>
            </a:r>
            <a:r>
              <a:rPr lang="en-GB" sz="2400" b="1" dirty="0"/>
              <a:t>   hay una </a:t>
            </a:r>
            <a:r>
              <a:rPr lang="en-GB" sz="2400" b="1" dirty="0" err="1"/>
              <a:t>clase</a:t>
            </a:r>
            <a:r>
              <a:rPr lang="en-GB" sz="2400" b="1" dirty="0"/>
              <a:t> de arte?                          </a:t>
            </a:r>
            <a:r>
              <a:rPr lang="en-GB" sz="2400" b="1" dirty="0" err="1"/>
              <a:t>En</a:t>
            </a:r>
            <a:r>
              <a:rPr lang="en-GB" sz="2400" b="1" dirty="0"/>
              <a:t> </a:t>
            </a:r>
            <a:r>
              <a:rPr lang="en-GB" sz="2400" b="1" dirty="0" err="1"/>
              <a:t>diciembre</a:t>
            </a:r>
            <a:r>
              <a:rPr lang="en-GB" sz="2400" b="1" dirty="0"/>
              <a:t>.   </a:t>
            </a:r>
          </a:p>
        </p:txBody>
      </p:sp>
      <p:sp>
        <p:nvSpPr>
          <p:cNvPr id="12" name="Cloud 11"/>
          <p:cNvSpPr/>
          <p:nvPr/>
        </p:nvSpPr>
        <p:spPr>
          <a:xfrm>
            <a:off x="6563472" y="1580003"/>
            <a:ext cx="1508702" cy="539066"/>
          </a:xfrm>
          <a:prstGeom prst="cloud">
            <a:avLst/>
          </a:prstGeom>
          <a:solidFill>
            <a:srgbClr val="FF7D2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503039" y="2230574"/>
            <a:ext cx="1569135" cy="552493"/>
          </a:xfrm>
          <a:prstGeom prst="cloud">
            <a:avLst/>
          </a:prstGeom>
          <a:solidFill>
            <a:srgbClr val="FF7D2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514376" y="2982198"/>
            <a:ext cx="1569134" cy="522959"/>
          </a:xfrm>
          <a:prstGeom prst="cloud">
            <a:avLst/>
          </a:prstGeom>
          <a:solidFill>
            <a:srgbClr val="FF7D2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514376" y="3704288"/>
            <a:ext cx="1508701" cy="588662"/>
          </a:xfrm>
          <a:prstGeom prst="cloud">
            <a:avLst/>
          </a:prstGeom>
          <a:solidFill>
            <a:srgbClr val="FF7D2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6771824" y="4438511"/>
            <a:ext cx="1508699" cy="568719"/>
          </a:xfrm>
          <a:prstGeom prst="cloud">
            <a:avLst/>
          </a:prstGeom>
          <a:solidFill>
            <a:srgbClr val="FF7D2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506186" y="1500249"/>
            <a:ext cx="1605387" cy="635402"/>
          </a:xfrm>
          <a:prstGeom prst="cloud">
            <a:avLst/>
          </a:prstGeom>
          <a:solidFill>
            <a:srgbClr val="FF7D2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593947" y="2135651"/>
            <a:ext cx="1605387" cy="635402"/>
          </a:xfrm>
          <a:prstGeom prst="cloud">
            <a:avLst/>
          </a:prstGeom>
          <a:solidFill>
            <a:srgbClr val="FF7D2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619537" y="2796500"/>
            <a:ext cx="1605387" cy="635402"/>
          </a:xfrm>
          <a:prstGeom prst="cloud">
            <a:avLst/>
          </a:prstGeom>
          <a:solidFill>
            <a:srgbClr val="FF7D2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506186" y="3821047"/>
            <a:ext cx="1605387" cy="635402"/>
          </a:xfrm>
          <a:prstGeom prst="cloud">
            <a:avLst/>
          </a:prstGeom>
          <a:solidFill>
            <a:srgbClr val="FF7D2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506186" y="4535578"/>
            <a:ext cx="1605387" cy="635402"/>
          </a:xfrm>
          <a:prstGeom prst="cloud">
            <a:avLst/>
          </a:prstGeom>
          <a:solidFill>
            <a:srgbClr val="FF7D2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84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A05EEB-7962-B442-B266-C88A0FD3E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009" y="103096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5300" b="1" dirty="0">
                <a:solidFill>
                  <a:srgbClr val="5B9BD5">
                    <a:lumMod val="50000"/>
                  </a:srgbClr>
                </a:solidFill>
              </a:rPr>
              <a:t>¿</a:t>
            </a:r>
            <a:r>
              <a:rPr lang="en-GB" sz="15300" b="1" dirty="0" err="1">
                <a:solidFill>
                  <a:srgbClr val="5B9BD5">
                    <a:lumMod val="50000"/>
                  </a:srgbClr>
                </a:solidFill>
              </a:rPr>
              <a:t>cuánto</a:t>
            </a:r>
            <a:r>
              <a:rPr lang="en-GB" sz="15300" b="1" dirty="0">
                <a:solidFill>
                  <a:srgbClr val="5B9BD5">
                    <a:lumMod val="50000"/>
                  </a:srgbClr>
                </a:solidFill>
              </a:rPr>
              <a:t>?</a:t>
            </a:r>
            <a:endParaRPr lang="en-US" dirty="0"/>
          </a:p>
        </p:txBody>
      </p:sp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34673" y="2362153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68105" y="2756910"/>
            <a:ext cx="2065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how much?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58"/>
            <a:ext cx="2236018" cy="150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4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C367-8E4F-BC45-A935-7F6138681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07" y="104184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5300" b="1" dirty="0">
                <a:solidFill>
                  <a:srgbClr val="5B9BD5">
                    <a:lumMod val="50000"/>
                  </a:srgbClr>
                </a:solidFill>
              </a:rPr>
              <a:t>¿</a:t>
            </a:r>
            <a:r>
              <a:rPr lang="en-GB" sz="15300" b="1" dirty="0" err="1">
                <a:solidFill>
                  <a:srgbClr val="5B9BD5">
                    <a:lumMod val="50000"/>
                  </a:srgbClr>
                </a:solidFill>
              </a:rPr>
              <a:t>cuánto</a:t>
            </a:r>
            <a:r>
              <a:rPr lang="en-GB" sz="15300" b="1" dirty="0">
                <a:solidFill>
                  <a:srgbClr val="5B9BD5">
                    <a:lumMod val="50000"/>
                  </a:srgbClr>
                </a:solidFill>
              </a:rPr>
              <a:t>?</a:t>
            </a:r>
            <a:endParaRPr lang="en-US" sz="15300" dirty="0"/>
          </a:p>
        </p:txBody>
      </p:sp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58962" y="2680972"/>
            <a:ext cx="2065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how much?</a:t>
            </a:r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58"/>
            <a:ext cx="2236018" cy="150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5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0" y="2348870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58961" y="2676833"/>
            <a:ext cx="2065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how much?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¿</a:t>
            </a: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Cuánto </a:t>
            </a: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dinero tienes?</a:t>
            </a: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96241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</a:t>
            </a:r>
            <a:r>
              <a:rPr kumimoji="0" lang="en-HK" sz="32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How much </a:t>
            </a:r>
            <a:r>
              <a:rPr kumimoji="0" lang="en-HK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money do you have?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58"/>
            <a:ext cx="2236018" cy="15045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117F62-1A6E-D242-AFD4-693D322AC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07" y="10796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5300" b="1" dirty="0">
                <a:solidFill>
                  <a:srgbClr val="5B9BD5">
                    <a:lumMod val="50000"/>
                  </a:srgbClr>
                </a:solidFill>
              </a:rPr>
              <a:t>¿</a:t>
            </a:r>
            <a:r>
              <a:rPr lang="en-GB" sz="15300" b="1" dirty="0" err="1">
                <a:solidFill>
                  <a:srgbClr val="5B9BD5">
                    <a:lumMod val="50000"/>
                  </a:srgbClr>
                </a:solidFill>
              </a:rPr>
              <a:t>cuánto</a:t>
            </a:r>
            <a:r>
              <a:rPr lang="en-GB" sz="15300" b="1" dirty="0">
                <a:solidFill>
                  <a:srgbClr val="5B9BD5">
                    <a:lumMod val="50000"/>
                  </a:srgbClr>
                </a:solidFill>
              </a:rPr>
              <a:t>?</a:t>
            </a:r>
            <a:endParaRPr lang="en-US" sz="15300" dirty="0"/>
          </a:p>
        </p:txBody>
      </p:sp>
    </p:spTree>
    <p:extLst>
      <p:ext uri="{BB962C8B-B14F-4D97-AF65-F5344CB8AC3E}">
        <p14:creationId xmlns:p14="http://schemas.microsoft.com/office/powerpoint/2010/main" val="187470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25531" y="235300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58962" y="2680973"/>
            <a:ext cx="2065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how much?</a:t>
            </a:r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2106031" y="3350800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10110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¿ _______ dinero tienes?</a:t>
            </a: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97760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</a:t>
            </a:r>
            <a:r>
              <a:rPr kumimoji="0" lang="en-HK" sz="32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How much </a:t>
            </a:r>
            <a:r>
              <a:rPr kumimoji="0" lang="en-HK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money do you have?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sp>
        <p:nvSpPr>
          <p:cNvPr id="2" name="Rectangle 1"/>
          <p:cNvSpPr/>
          <p:nvPr/>
        </p:nvSpPr>
        <p:spPr>
          <a:xfrm>
            <a:off x="2648549" y="4075286"/>
            <a:ext cx="28584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Cuánto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" name="Action Button: Help 13">
            <a:hlinkClick r:id="" action="ppaction://noaction" highlightClick="1"/>
          </p:cNvPr>
          <p:cNvSpPr/>
          <p:nvPr/>
        </p:nvSpPr>
        <p:spPr>
          <a:xfrm>
            <a:off x="2106031" y="510287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58"/>
            <a:ext cx="2236018" cy="150452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2F0D628-485E-B445-8B2B-3E85AF674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764" y="113174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5300" b="1" dirty="0">
                <a:solidFill>
                  <a:srgbClr val="5B9BD5">
                    <a:lumMod val="50000"/>
                  </a:srgbClr>
                </a:solidFill>
              </a:rPr>
              <a:t>¿</a:t>
            </a:r>
            <a:r>
              <a:rPr lang="en-GB" sz="15300" b="1" dirty="0" err="1">
                <a:solidFill>
                  <a:srgbClr val="5B9BD5">
                    <a:lumMod val="50000"/>
                  </a:srgbClr>
                </a:solidFill>
              </a:rPr>
              <a:t>cuánto</a:t>
            </a:r>
            <a:r>
              <a:rPr lang="en-GB" sz="15300" b="1" dirty="0">
                <a:solidFill>
                  <a:srgbClr val="5B9BD5">
                    <a:lumMod val="50000"/>
                  </a:srgbClr>
                </a:solidFill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 animBg="1"/>
      <p:bldP spid="2" grpId="0"/>
      <p:bldP spid="14" grpId="0" animBg="1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5DFA65-8869-E64B-B945-C8381D408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911" y="109870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13800" b="1" dirty="0">
                <a:solidFill>
                  <a:srgbClr val="5B9BD5">
                    <a:lumMod val="50000"/>
                  </a:srgbClr>
                </a:solidFill>
              </a:rPr>
              <a:t>¿</a:t>
            </a:r>
            <a:r>
              <a:rPr lang="en-GB" sz="13800" b="1" dirty="0" err="1">
                <a:solidFill>
                  <a:srgbClr val="5B9BD5">
                    <a:lumMod val="50000"/>
                  </a:srgbClr>
                </a:solidFill>
              </a:rPr>
              <a:t>cuántos</a:t>
            </a:r>
            <a:r>
              <a:rPr lang="en-GB" sz="13800" b="1" dirty="0">
                <a:solidFill>
                  <a:srgbClr val="5B9BD5">
                    <a:lumMod val="50000"/>
                  </a:srgbClr>
                </a:solidFill>
              </a:rPr>
              <a:t>?</a:t>
            </a:r>
            <a:endParaRPr lang="en-US" sz="13800" dirty="0"/>
          </a:p>
        </p:txBody>
      </p:sp>
      <p:pic>
        <p:nvPicPr>
          <p:cNvPr id="7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5034673" y="2362153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49562">
            <a:off x="5168105" y="2756910"/>
            <a:ext cx="2065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how many?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7822" cy="141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8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nish_template.pptx [Read-Only]" id="{223A5FE2-D646-431C-A223-FF3E69290268}" vid="{7360DC47-A87F-4B2E-B0FA-554F224BB3C6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ources (not bold NA).pptx" id="{C04240F7-4567-42F4-A6A9-1F35289C3A03}" vid="{11C110E3-9438-4B77-B542-C85A197C3B21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1327</Words>
  <Application>Microsoft Office PowerPoint</Application>
  <PresentationFormat>Widescreen</PresentationFormat>
  <Paragraphs>179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SimSun</vt:lpstr>
      <vt:lpstr>Arial</vt:lpstr>
      <vt:lpstr>Calibri</vt:lpstr>
      <vt:lpstr>Century Gothic</vt:lpstr>
      <vt:lpstr>Times New Roman</vt:lpstr>
      <vt:lpstr>Tw Cen MT</vt:lpstr>
      <vt:lpstr>Wingdings</vt:lpstr>
      <vt:lpstr>1_Office Theme</vt:lpstr>
      <vt:lpstr>3_Office Theme</vt:lpstr>
      <vt:lpstr>4_Office Theme</vt:lpstr>
      <vt:lpstr>Vocabulary</vt:lpstr>
      <vt:lpstr>Vocabulario</vt:lpstr>
      <vt:lpstr>Escribe la pregunta correcta.</vt:lpstr>
      <vt:lpstr>Escribe la pregunta correcta.</vt:lpstr>
      <vt:lpstr>¿cuánto?</vt:lpstr>
      <vt:lpstr>¿cuánto?</vt:lpstr>
      <vt:lpstr>¿cuánto?</vt:lpstr>
      <vt:lpstr>¿cuánto?</vt:lpstr>
      <vt:lpstr>¿cuántos?</vt:lpstr>
      <vt:lpstr>¿cuántos?</vt:lpstr>
      <vt:lpstr> ¿cuántos?</vt:lpstr>
      <vt:lpstr>¿cuántos?</vt:lpstr>
      <vt:lpstr>¿quién?</vt:lpstr>
      <vt:lpstr>exercise</vt:lpstr>
      <vt:lpstr>¿cuál? </vt:lpstr>
      <vt:lpstr>exercise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Nicholas Avery</dc:creator>
  <cp:lastModifiedBy>Nicholas Avery</cp:lastModifiedBy>
  <cp:revision>2</cp:revision>
  <dcterms:created xsi:type="dcterms:W3CDTF">2020-03-30T09:22:59Z</dcterms:created>
  <dcterms:modified xsi:type="dcterms:W3CDTF">2020-03-30T09:23:38Z</dcterms:modified>
</cp:coreProperties>
</file>