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Lst>
  <p:notesMasterIdLst>
    <p:notesMasterId r:id="rId75"/>
  </p:notesMasterIdLst>
  <p:sldIdLst>
    <p:sldId id="283" r:id="rId5"/>
    <p:sldId id="349" r:id="rId6"/>
    <p:sldId id="350" r:id="rId7"/>
    <p:sldId id="373" r:id="rId8"/>
    <p:sldId id="286" r:id="rId9"/>
    <p:sldId id="310" r:id="rId10"/>
    <p:sldId id="401" r:id="rId11"/>
    <p:sldId id="559" r:id="rId12"/>
    <p:sldId id="315" r:id="rId13"/>
    <p:sldId id="503" r:id="rId14"/>
    <p:sldId id="327" r:id="rId15"/>
    <p:sldId id="325" r:id="rId16"/>
    <p:sldId id="505" r:id="rId17"/>
    <p:sldId id="536" r:id="rId18"/>
    <p:sldId id="537" r:id="rId19"/>
    <p:sldId id="538" r:id="rId20"/>
    <p:sldId id="539" r:id="rId21"/>
    <p:sldId id="540" r:id="rId22"/>
    <p:sldId id="541" r:id="rId23"/>
    <p:sldId id="542" r:id="rId24"/>
    <p:sldId id="543" r:id="rId25"/>
    <p:sldId id="544" r:id="rId26"/>
    <p:sldId id="545" r:id="rId27"/>
    <p:sldId id="546" r:id="rId28"/>
    <p:sldId id="547" r:id="rId29"/>
    <p:sldId id="284" r:id="rId30"/>
    <p:sldId id="314" r:id="rId31"/>
    <p:sldId id="509" r:id="rId32"/>
    <p:sldId id="502" r:id="rId33"/>
    <p:sldId id="510" r:id="rId34"/>
    <p:sldId id="511" r:id="rId35"/>
    <p:sldId id="512" r:id="rId36"/>
    <p:sldId id="558" r:id="rId37"/>
    <p:sldId id="374" r:id="rId38"/>
    <p:sldId id="375" r:id="rId39"/>
    <p:sldId id="376" r:id="rId40"/>
    <p:sldId id="377" r:id="rId41"/>
    <p:sldId id="378" r:id="rId42"/>
    <p:sldId id="379" r:id="rId43"/>
    <p:sldId id="560" r:id="rId44"/>
    <p:sldId id="561" r:id="rId45"/>
    <p:sldId id="367" r:id="rId46"/>
    <p:sldId id="506" r:id="rId47"/>
    <p:sldId id="507" r:id="rId48"/>
    <p:sldId id="508" r:id="rId49"/>
    <p:sldId id="257" r:id="rId50"/>
    <p:sldId id="533" r:id="rId51"/>
    <p:sldId id="259" r:id="rId52"/>
    <p:sldId id="260" r:id="rId53"/>
    <p:sldId id="534" r:id="rId54"/>
    <p:sldId id="535" r:id="rId55"/>
    <p:sldId id="548" r:id="rId56"/>
    <p:sldId id="549" r:id="rId57"/>
    <p:sldId id="550" r:id="rId58"/>
    <p:sldId id="551" r:id="rId59"/>
    <p:sldId id="552" r:id="rId60"/>
    <p:sldId id="553" r:id="rId61"/>
    <p:sldId id="394" r:id="rId62"/>
    <p:sldId id="395" r:id="rId63"/>
    <p:sldId id="396" r:id="rId64"/>
    <p:sldId id="397" r:id="rId65"/>
    <p:sldId id="557" r:id="rId66"/>
    <p:sldId id="393" r:id="rId67"/>
    <p:sldId id="331" r:id="rId68"/>
    <p:sldId id="352" r:id="rId69"/>
    <p:sldId id="353" r:id="rId70"/>
    <p:sldId id="363" r:id="rId71"/>
    <p:sldId id="364" r:id="rId72"/>
    <p:sldId id="447" r:id="rId73"/>
    <p:sldId id="40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Marsden" initials="EM" lastIdx="17" clrIdx="0">
    <p:extLst>
      <p:ext uri="{19B8F6BF-5375-455C-9EA6-DF929625EA0E}">
        <p15:presenceInfo xmlns:p15="http://schemas.microsoft.com/office/powerpoint/2012/main" userId="Emma Marsden" providerId="None"/>
      </p:ext>
    </p:extLst>
  </p:cmAuthor>
  <p:cmAuthor id="2" name="Stephen Owen" initials="SO" lastIdx="40" clrIdx="1">
    <p:extLst>
      <p:ext uri="{19B8F6BF-5375-455C-9EA6-DF929625EA0E}">
        <p15:presenceInfo xmlns:p15="http://schemas.microsoft.com/office/powerpoint/2012/main" userId="Stephen Owen" providerId="None"/>
      </p:ext>
    </p:extLst>
  </p:cmAuthor>
  <p:cmAuthor id="3" name="Natalie Finlayson" initials="NF" lastIdx="26" clrIdx="2">
    <p:extLst>
      <p:ext uri="{19B8F6BF-5375-455C-9EA6-DF929625EA0E}">
        <p15:presenceInfo xmlns:p15="http://schemas.microsoft.com/office/powerpoint/2012/main" userId="63f56afcdd2336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076"/>
    <a:srgbClr val="FF6600"/>
    <a:srgbClr val="DAA520"/>
    <a:srgbClr val="5B9BD5"/>
    <a:srgbClr val="115076"/>
    <a:srgbClr val="FFFF99"/>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23" autoAdjust="0"/>
    <p:restoredTop sz="70480" autoAdjust="0"/>
  </p:normalViewPr>
  <p:slideViewPr>
    <p:cSldViewPr snapToGrid="0">
      <p:cViewPr varScale="1">
        <p:scale>
          <a:sx n="77" d="100"/>
          <a:sy n="77" d="100"/>
        </p:scale>
        <p:origin x="1512"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02/08/2021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(lesson 1) </a:t>
            </a:r>
          </a:p>
          <a:p>
            <a:r>
              <a:rPr lang="en-GB" dirty="0"/>
              <a:t>Introducing SSC [-</a:t>
            </a:r>
            <a:r>
              <a:rPr lang="en-GB" dirty="0" err="1"/>
              <a:t>tion</a:t>
            </a:r>
            <a:r>
              <a:rPr lang="en-GB" dirty="0"/>
              <a:t>]</a:t>
            </a:r>
          </a:p>
          <a:p>
            <a:r>
              <a:rPr lang="en-GB" dirty="0"/>
              <a:t>Consolidating -ER verbs with je, </a:t>
            </a:r>
            <a:r>
              <a:rPr lang="en-GB" dirty="0" err="1"/>
              <a:t>tu</a:t>
            </a:r>
            <a:r>
              <a:rPr lang="en-GB" dirty="0"/>
              <a:t> </a:t>
            </a:r>
            <a:r>
              <a:rPr lang="en-GB" dirty="0" err="1"/>
              <a:t>il</a:t>
            </a:r>
            <a:r>
              <a:rPr lang="en-GB" dirty="0"/>
              <a:t>/</a:t>
            </a:r>
            <a:r>
              <a:rPr lang="en-GB" dirty="0" err="1"/>
              <a:t>elle</a:t>
            </a:r>
            <a:endParaRPr lang="en-GB" dirty="0"/>
          </a:p>
          <a:p>
            <a:r>
              <a:rPr lang="en-GB" baseline="0" dirty="0"/>
              <a:t>Consolidating present simple vs present continuous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French):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1.2.4 </a:t>
            </a:r>
            <a:r>
              <a:rPr lang="en-GB" sz="1200" b="0" i="0" u="none" strike="noStrike" kern="1200" cap="none" dirty="0">
                <a:solidFill>
                  <a:schemeClr val="tx1"/>
                </a:solidFill>
                <a:effectLst/>
                <a:latin typeface="+mn-lt"/>
                <a:ea typeface="Calibri"/>
                <a:cs typeface="Calibri"/>
                <a:sym typeface="Calibri"/>
              </a:rPr>
              <a:t>-</a:t>
            </a:r>
            <a:r>
              <a:rPr lang="en-GB" sz="1200" b="1" i="0" u="none" strike="noStrike" kern="1200" cap="none" dirty="0">
                <a:solidFill>
                  <a:schemeClr val="tx1"/>
                </a:solidFill>
                <a:effectLst/>
                <a:latin typeface="+mn-lt"/>
                <a:ea typeface="Calibri"/>
                <a:cs typeface="Calibri"/>
                <a:sym typeface="Calibri"/>
              </a:rPr>
              <a:t> </a:t>
            </a:r>
            <a:r>
              <a:rPr lang="fr-FR" dirty="0"/>
              <a:t>demander [80], donner [46], montrer [108], penser [116], cadeau [2298], exemple [259], raison [72], aujourd'hui [233], normalement [2018], que</a:t>
            </a:r>
            <a:r>
              <a:rPr lang="fr-FR" baseline="30000" dirty="0"/>
              <a:t>1</a:t>
            </a:r>
            <a:r>
              <a:rPr lang="fr-FR" dirty="0"/>
              <a:t> [9], à</a:t>
            </a:r>
            <a:r>
              <a:rPr lang="fr-FR" baseline="30000" dirty="0"/>
              <a:t>2</a:t>
            </a:r>
            <a:r>
              <a:rPr lang="fr-FR" dirty="0"/>
              <a:t> [4]</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1.2.1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1.1.3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 [8], ai [8], avoir [8], ce (c') [12], animal [1002], chambre [633], chien [1744], chose [125], idée [239], portable [4002], règle1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 qui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3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(four slides)</a:t>
            </a:r>
            <a:endParaRPr lang="en-GB" b="1" dirty="0"/>
          </a:p>
          <a:p>
            <a:endParaRPr lang="en-GB" dirty="0"/>
          </a:p>
          <a:p>
            <a:r>
              <a:rPr lang="en-GB" b="1" dirty="0"/>
              <a:t>Aim: </a:t>
            </a:r>
            <a:r>
              <a:rPr lang="en-GB" b="0" dirty="0"/>
              <a:t>Written recognition of words in this week’s vocabulary set.</a:t>
            </a:r>
            <a:endParaRPr lang="en-GB" dirty="0"/>
          </a:p>
          <a:p>
            <a:endParaRPr lang="en-GB" dirty="0"/>
          </a:p>
          <a:p>
            <a:r>
              <a:rPr lang="en-GB" b="1" dirty="0"/>
              <a:t>Procedure:</a:t>
            </a:r>
          </a:p>
          <a:p>
            <a:r>
              <a:rPr lang="en-GB" b="0" dirty="0"/>
              <a:t>1. </a:t>
            </a:r>
            <a:r>
              <a:rPr lang="en-GB" dirty="0"/>
              <a:t>Explain </a:t>
            </a:r>
            <a:r>
              <a:rPr lang="en-GB" baseline="0" dirty="0"/>
              <a:t>the task to learners as follows: </a:t>
            </a:r>
            <a:r>
              <a:rPr lang="en-GB" dirty="0"/>
              <a:t>Here is a “bridge” built</a:t>
            </a:r>
            <a:r>
              <a:rPr lang="en-GB" baseline="0" dirty="0"/>
              <a:t> of hexagonal blocks. But it is weak at the moment, because the blocks are not in the right order! </a:t>
            </a:r>
            <a:r>
              <a:rPr lang="en-GB" dirty="0"/>
              <a:t>Rearrange the </a:t>
            </a:r>
            <a:r>
              <a:rPr lang="en-GB" b="1" dirty="0"/>
              <a:t>yellow</a:t>
            </a:r>
            <a:r>
              <a:rPr lang="en-GB" dirty="0"/>
              <a:t> blocks so that the</a:t>
            </a:r>
            <a:r>
              <a:rPr lang="en-GB" baseline="0" dirty="0"/>
              <a:t>y show the English meaning of the French word to their left. When the blocks are in the correct position, the bridge will be strong!</a:t>
            </a:r>
          </a:p>
          <a:p>
            <a:r>
              <a:rPr lang="en-GB" baseline="0" dirty="0"/>
              <a:t>2. Demonstrate to learners by filling in the first example on this slide (e.g. overwrite ‘normally’ with ‘to ask for’.</a:t>
            </a:r>
          </a:p>
          <a:p>
            <a:r>
              <a:rPr lang="en-GB" baseline="0" dirty="0"/>
              <a:t>3. Students write 1-6 and the English words in the correct order.</a:t>
            </a:r>
          </a:p>
          <a:p>
            <a:r>
              <a:rPr lang="en-GB" baseline="0" dirty="0"/>
              <a:t>4. Answers appear on the next slide.</a:t>
            </a:r>
          </a:p>
          <a:p>
            <a:r>
              <a:rPr lang="en-GB" baseline="0" dirty="0"/>
              <a:t>5. Move on to slide 10 and repeat steps 1-4 for the remaining words in the set.</a:t>
            </a:r>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47400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solution to the exercise. Answers appear animated</a:t>
            </a:r>
            <a:r>
              <a:rPr lang="en-GB" baseline="0" dirty="0"/>
              <a:t> one by one (in the sequence top to bottom for each column, from left to right) upon successive mouse clicks.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671902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B: remaining vocabulary in the set.</a:t>
            </a: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448663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slide A</a:t>
            </a: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291592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r>
              <a:rPr lang="en-GB" b="0" baseline="0" dirty="0"/>
              <a:t>per sequence of six verbs (aimer/</a:t>
            </a:r>
            <a:r>
              <a:rPr lang="en-GB" b="0" baseline="0" dirty="0" err="1"/>
              <a:t>cocher</a:t>
            </a:r>
            <a:r>
              <a:rPr lang="en-GB" b="0" baseline="0" dirty="0"/>
              <a:t>/porter)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depending on the needs of the class and the time available, you may wish to choose just one or two verbs to focus on.</a:t>
            </a:r>
            <a:endParaRPr lang="en-GB" b="0" baseline="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lang="en-GB" dirty="0"/>
              <a:t>Introducing the verb </a:t>
            </a:r>
            <a:r>
              <a:rPr lang="en-GB" i="1" dirty="0"/>
              <a:t>donner </a:t>
            </a:r>
            <a:r>
              <a:rPr lang="en-GB" dirty="0"/>
              <a:t>more explicitly. </a:t>
            </a:r>
            <a:r>
              <a:rPr lang="en-GB" i="1" dirty="0"/>
              <a:t>Donner</a:t>
            </a:r>
            <a:r>
              <a:rPr lang="en-GB" dirty="0"/>
              <a:t> is one of the 25 most frequently used verbs in French. All 25 most frequent verbs will be introduced early on using the same format. Both long form (infinitive) and short form (3</a:t>
            </a:r>
            <a:r>
              <a:rPr lang="en-GB" baseline="30000" dirty="0"/>
              <a:t>rd</a:t>
            </a:r>
            <a:r>
              <a:rPr lang="en-GB" dirty="0"/>
              <a:t> person singular) are introduced in order to familiarise students with the various forms of the same verb.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endParaRPr lang="en-GB" b="1" dirty="0"/>
          </a:p>
          <a:p>
            <a:r>
              <a:rPr lang="en-GB" b="0" dirty="0"/>
              <a:t>1. Bring up the word </a:t>
            </a:r>
            <a:r>
              <a:rPr lang="en-GB" b="0" i="1" dirty="0"/>
              <a:t>donner</a:t>
            </a:r>
            <a:r>
              <a:rPr lang="en-GB" b="0" dirty="0"/>
              <a:t> on its own, say</a:t>
            </a:r>
            <a:r>
              <a:rPr lang="en-GB" b="0" baseline="0" dirty="0"/>
              <a:t> it, students repeat it, and remind them of the phonics.</a:t>
            </a:r>
          </a:p>
          <a:p>
            <a:r>
              <a:rPr lang="en-GB" b="0" baseline="0" dirty="0"/>
              <a:t>2. </a:t>
            </a:r>
            <a:r>
              <a:rPr lang="en-GB" dirty="0"/>
              <a:t>Try to elicit the meaning from the students.</a:t>
            </a:r>
          </a:p>
          <a:p>
            <a:r>
              <a:rPr lang="en-GB" dirty="0"/>
              <a:t>3.</a:t>
            </a:r>
            <a:r>
              <a:rPr lang="en-GB" b="0" baseline="0" dirty="0"/>
              <a:t> Bring up the picture, and e</a:t>
            </a:r>
            <a:r>
              <a:rPr lang="en-GB" baseline="0" dirty="0"/>
              <a:t>stablish the meaning of the word in English, clearly, i.e., ‘to give’. </a:t>
            </a:r>
            <a:br>
              <a:rPr lang="en-GB" baseline="0" dirty="0"/>
            </a:br>
            <a:r>
              <a:rPr lang="en-GB" baseline="0" dirty="0"/>
              <a:t>4. Bring up the short form </a:t>
            </a:r>
            <a:r>
              <a:rPr lang="en-GB" i="1" baseline="0" dirty="0" err="1"/>
              <a:t>donne</a:t>
            </a:r>
            <a:r>
              <a:rPr lang="en-GB" i="1" baseline="0" dirty="0"/>
              <a:t>, </a:t>
            </a:r>
            <a:r>
              <a:rPr lang="en-GB" i="0" baseline="0" dirty="0"/>
              <a:t>say it, students repeat it. Try to elicit the meaning from the students. </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06610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424497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502697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167960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32957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42963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81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(slides 22-45): 3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lang="en-GB" dirty="0"/>
              <a:t>Introducing the verb </a:t>
            </a:r>
            <a:r>
              <a:rPr lang="en-GB" i="1" dirty="0" err="1"/>
              <a:t>penser</a:t>
            </a:r>
            <a:r>
              <a:rPr lang="en-GB" i="1" dirty="0"/>
              <a:t> </a:t>
            </a:r>
            <a:r>
              <a:rPr lang="en-GB" dirty="0"/>
              <a:t>more explicitly. </a:t>
            </a:r>
            <a:r>
              <a:rPr lang="en-GB" i="1" dirty="0" err="1"/>
              <a:t>Penser</a:t>
            </a:r>
            <a:r>
              <a:rPr lang="en-GB" dirty="0"/>
              <a:t> is one of the 25 most frequently used verbs in French. All 25 most frequent verbs will be introduced early on using the same format. Both long form (infinitive) and short form (3</a:t>
            </a:r>
            <a:r>
              <a:rPr lang="en-GB" baseline="30000" dirty="0"/>
              <a:t>rd</a:t>
            </a:r>
            <a:r>
              <a:rPr lang="en-GB" dirty="0"/>
              <a:t> person singular) are introduced in order to familiarise students with the various forms of the same verb.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endParaRPr lang="en-GB" b="1" dirty="0"/>
          </a:p>
          <a:p>
            <a:r>
              <a:rPr lang="en-GB" b="0" dirty="0"/>
              <a:t>1. Bring up the word </a:t>
            </a:r>
            <a:r>
              <a:rPr lang="en-GB" b="0" i="1" dirty="0" err="1"/>
              <a:t>penser</a:t>
            </a:r>
            <a:r>
              <a:rPr lang="en-GB" b="0" dirty="0"/>
              <a:t> on its own, say</a:t>
            </a:r>
            <a:r>
              <a:rPr lang="en-GB" b="0" baseline="0" dirty="0"/>
              <a:t> it, students repeat it, and remind them of the phonics.</a:t>
            </a:r>
          </a:p>
          <a:p>
            <a:r>
              <a:rPr lang="en-GB" b="0" baseline="0" dirty="0"/>
              <a:t>2. </a:t>
            </a:r>
            <a:r>
              <a:rPr lang="en-GB" dirty="0"/>
              <a:t>Try to elicit the meaning from the students.</a:t>
            </a:r>
          </a:p>
          <a:p>
            <a:r>
              <a:rPr lang="en-GB" dirty="0"/>
              <a:t>3.</a:t>
            </a:r>
            <a:r>
              <a:rPr lang="en-GB" b="0" baseline="0" dirty="0"/>
              <a:t> Bring up the picture, and e</a:t>
            </a:r>
            <a:r>
              <a:rPr lang="en-GB" baseline="0" dirty="0"/>
              <a:t>stablish the meaning of the word in English, clearly, i.e., ‘to give’. </a:t>
            </a:r>
            <a:br>
              <a:rPr lang="en-GB" baseline="0" dirty="0"/>
            </a:br>
            <a:r>
              <a:rPr lang="en-GB" baseline="0" dirty="0"/>
              <a:t>4. Bring up the short form </a:t>
            </a:r>
            <a:r>
              <a:rPr lang="en-GB" i="1" baseline="0" dirty="0" err="1"/>
              <a:t>pense</a:t>
            </a:r>
            <a:r>
              <a:rPr lang="en-GB" i="1" baseline="0" dirty="0"/>
              <a:t>, </a:t>
            </a:r>
            <a:r>
              <a:rPr lang="en-GB" i="0" baseline="0" dirty="0"/>
              <a:t>say it, students repeat it. Try to elicit the meaning from the students. </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25041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21</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78389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Bon </a:t>
            </a:r>
            <a:r>
              <a:rPr lang="en-GB" b="0" i="0" dirty="0"/>
              <a:t>is an adjective from Term 1.1 Week 3 vocabulary.</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278243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880649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519610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467787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r>
              <a:rPr lang="en-GB" b="1" dirty="0"/>
              <a:t>Aim: </a:t>
            </a:r>
            <a:r>
              <a:rPr lang="en-GB" dirty="0"/>
              <a:t>This animated slide reminds</a:t>
            </a:r>
            <a:r>
              <a:rPr lang="en-GB" baseline="0" dirty="0"/>
              <a:t> learners that the </a:t>
            </a:r>
            <a:r>
              <a:rPr lang="en-GB" b="1" baseline="0" dirty="0"/>
              <a:t>present tense</a:t>
            </a:r>
            <a:r>
              <a:rPr lang="en-GB" baseline="0" dirty="0"/>
              <a:t> in French can be translated two ways in English: either the </a:t>
            </a:r>
            <a:r>
              <a:rPr lang="en-GB" b="1" baseline="0" dirty="0"/>
              <a:t>simple present </a:t>
            </a:r>
            <a:r>
              <a:rPr lang="en-GB" baseline="0" dirty="0"/>
              <a:t>(“does”) or the </a:t>
            </a:r>
            <a:r>
              <a:rPr lang="en-GB" b="1" baseline="0" dirty="0"/>
              <a:t>present continuous </a:t>
            </a:r>
            <a:r>
              <a:rPr lang="en-GB" baseline="0" dirty="0"/>
              <a:t>(“is doing”). </a:t>
            </a:r>
          </a:p>
          <a:p>
            <a:endParaRPr lang="en-GB" baseline="0" dirty="0"/>
          </a:p>
          <a:p>
            <a:r>
              <a:rPr lang="en-GB" baseline="0" dirty="0"/>
              <a:t>Learners were formally introduced to the present continuous usage in the previous week’s resources.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p>
          <a:p>
            <a:endParaRPr lang="en-GB" baseline="0" dirty="0"/>
          </a:p>
          <a:p>
            <a:r>
              <a:rPr lang="en-GB" b="1" baseline="0" dirty="0"/>
              <a:t>Aim: </a:t>
            </a:r>
            <a:r>
              <a:rPr lang="en-GB" baseline="0" dirty="0"/>
              <a:t>Meta-linguistic activity to raise students’ awareness about the ambiguity of the French present tense. This activity should give rise to lots of talk about the two English forms. </a:t>
            </a:r>
          </a:p>
          <a:p>
            <a:endParaRPr lang="en-GB" baseline="0" dirty="0"/>
          </a:p>
          <a:p>
            <a:r>
              <a:rPr lang="en-GB" dirty="0"/>
              <a:t>1. Ask </a:t>
            </a:r>
            <a:r>
              <a:rPr lang="en-GB" baseline="0" dirty="0"/>
              <a:t>learners to consider whether they would translate the French present tense verb in each sentence with the </a:t>
            </a:r>
            <a:r>
              <a:rPr lang="en-GB" b="1" baseline="0" dirty="0"/>
              <a:t>simple present </a:t>
            </a:r>
            <a:r>
              <a:rPr lang="en-GB" baseline="0" dirty="0"/>
              <a:t>or the </a:t>
            </a:r>
            <a:r>
              <a:rPr lang="en-GB" b="1" baseline="0" dirty="0"/>
              <a:t>present continuous </a:t>
            </a:r>
            <a:r>
              <a:rPr lang="en-GB" baseline="0" dirty="0"/>
              <a:t>meaning. </a:t>
            </a:r>
          </a:p>
          <a:p>
            <a:r>
              <a:rPr lang="en-GB" baseline="0" dirty="0"/>
              <a:t>2. Students write 1-10 and the translations they think ‘feel right’. </a:t>
            </a:r>
          </a:p>
          <a:p>
            <a:r>
              <a:rPr lang="en-GB" baseline="0" dirty="0"/>
              <a:t>3. Answers are provided via animated ovals which appear upon clicking the mouse. In each case, discuss the grammatical reason behind the answer. In most cases, this will be a matter of current ongoing actions (</a:t>
            </a:r>
            <a:r>
              <a:rPr lang="en-GB" i="1" baseline="0" dirty="0" err="1"/>
              <a:t>aujourd’hui</a:t>
            </a:r>
            <a:r>
              <a:rPr lang="en-GB" baseline="0" dirty="0"/>
              <a:t>, continuous) vs habitual actions (</a:t>
            </a:r>
            <a:r>
              <a:rPr lang="en-GB" i="1" baseline="0" dirty="0" err="1"/>
              <a:t>normalement</a:t>
            </a:r>
            <a:r>
              <a:rPr lang="en-GB" baseline="0" dirty="0"/>
              <a:t>, simple) but draw special attention to sentences 4 and 5 which feature </a:t>
            </a:r>
            <a:r>
              <a:rPr lang="en-GB" i="1" baseline="0" dirty="0" err="1"/>
              <a:t>aujourd’hui</a:t>
            </a:r>
            <a:r>
              <a:rPr lang="en-GB" i="0" baseline="0" dirty="0"/>
              <a:t> with a simple translation. Discuss the fact that the verbs </a:t>
            </a:r>
            <a:r>
              <a:rPr lang="en-GB" i="1" baseline="0" dirty="0"/>
              <a:t>to have </a:t>
            </a:r>
            <a:r>
              <a:rPr lang="en-GB" i="0" baseline="0" dirty="0"/>
              <a:t>and </a:t>
            </a:r>
            <a:r>
              <a:rPr lang="en-GB" i="1" baseline="0" dirty="0"/>
              <a:t>to be </a:t>
            </a:r>
            <a:r>
              <a:rPr lang="en-GB" i="0" baseline="0" dirty="0"/>
              <a:t>rarely take a continuous form.</a:t>
            </a: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baseline="0" dirty="0"/>
              <a:t>football</a:t>
            </a:r>
            <a:r>
              <a:rPr lang="en-GB" i="1" baseline="0" dirty="0"/>
              <a:t> </a:t>
            </a:r>
            <a:r>
              <a:rPr lang="en-GB" i="0" baseline="0" dirty="0"/>
              <a:t>[2602], week-end [2475]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899099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Basic translation</a:t>
            </a:r>
            <a:r>
              <a:rPr lang="en-GB" b="0" baseline="0" dirty="0"/>
              <a:t> exercise to practise present tenses, using vocabulary from this week’s new and revisited 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baseline="0" dirty="0"/>
              <a:t>Students write 1-8 and decide whether the simple or continuous translation is needed based on the use of </a:t>
            </a:r>
            <a:r>
              <a:rPr lang="en-GB" b="0" i="0" baseline="0" dirty="0" err="1"/>
              <a:t>normalement</a:t>
            </a:r>
            <a:r>
              <a:rPr lang="en-GB" b="0" i="0" baseline="0" dirty="0"/>
              <a:t> or </a:t>
            </a:r>
            <a:r>
              <a:rPr lang="en-GB" b="0" i="0" baseline="0" dirty="0" err="1"/>
              <a:t>aujourd’hui</a:t>
            </a:r>
            <a:r>
              <a:rPr lang="en-GB" b="0" i="0" baseline="0" dirty="0"/>
              <a:t>. </a:t>
            </a:r>
            <a:r>
              <a:rPr lang="en-GB" b="0" i="0" dirty="0"/>
              <a:t>Teacher</a:t>
            </a:r>
            <a:r>
              <a:rPr lang="en-GB" b="0" dirty="0"/>
              <a:t> reminds students</a:t>
            </a:r>
            <a:r>
              <a:rPr lang="en-GB" baseline="0" dirty="0"/>
              <a:t> that the French tense is the same throughout, and that students will have to listen out for the </a:t>
            </a:r>
            <a:r>
              <a:rPr lang="en-GB" b="1" baseline="0" dirty="0"/>
              <a:t>time phrases</a:t>
            </a:r>
            <a:r>
              <a:rPr lang="en-GB" baseline="0" dirty="0"/>
              <a:t> in French to find out this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Answers are revealed on clicks. Teacher explains that the time phrases are not given in the English because the </a:t>
            </a:r>
            <a:r>
              <a:rPr lang="en-GB" b="1" baseline="0" dirty="0"/>
              <a:t>verb tense </a:t>
            </a:r>
            <a:r>
              <a:rPr lang="en-GB" b="0" baseline="0" dirty="0"/>
              <a:t>provides information about whether things happen routinely, or are ongoing right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Amir </a:t>
            </a:r>
            <a:r>
              <a:rPr lang="en-GB" sz="1200" b="0" i="0" u="none" strike="noStrike" kern="1200" cap="none" dirty="0" err="1">
                <a:solidFill>
                  <a:schemeClr val="tx1"/>
                </a:solidFill>
                <a:effectLst/>
                <a:latin typeface="+mn-lt"/>
                <a:ea typeface="Calibri"/>
                <a:cs typeface="Calibri"/>
                <a:sym typeface="Calibri"/>
              </a:rPr>
              <a:t>demande</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cadeau</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normalement</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Bilal </a:t>
            </a:r>
            <a:r>
              <a:rPr lang="en-GB" sz="1200" b="0" i="0" u="none" strike="noStrike" kern="1200" cap="none" dirty="0" err="1">
                <a:solidFill>
                  <a:schemeClr val="tx1"/>
                </a:solidFill>
                <a:effectLst/>
                <a:latin typeface="+mn-lt"/>
                <a:ea typeface="Calibri"/>
                <a:cs typeface="Calibri"/>
                <a:sym typeface="Calibri"/>
              </a:rPr>
              <a:t>pense</a:t>
            </a:r>
            <a:r>
              <a:rPr lang="en-GB" sz="1200" b="0" i="0" u="none" strike="noStrike" kern="1200" cap="none" dirty="0">
                <a:solidFill>
                  <a:schemeClr val="tx1"/>
                </a:solidFill>
                <a:effectLst/>
                <a:latin typeface="+mn-lt"/>
                <a:ea typeface="Calibri"/>
                <a:cs typeface="Calibri"/>
                <a:sym typeface="Calibri"/>
              </a:rPr>
              <a:t> que </a:t>
            </a:r>
            <a:r>
              <a:rPr lang="en-GB" sz="1200" b="0" i="0" u="none" strike="noStrike" kern="1200" cap="none" dirty="0" err="1">
                <a:solidFill>
                  <a:schemeClr val="tx1"/>
                </a:solidFill>
                <a:effectLst/>
                <a:latin typeface="+mn-lt"/>
                <a:ea typeface="Calibri"/>
                <a:cs typeface="Calibri"/>
                <a:sym typeface="Calibri"/>
              </a:rPr>
              <a:t>c’est</a:t>
            </a:r>
            <a:r>
              <a:rPr lang="en-GB" sz="1200" b="0" i="0" u="none" strike="noStrike" kern="1200" cap="none" dirty="0">
                <a:solidFill>
                  <a:schemeClr val="tx1"/>
                </a:solidFill>
                <a:effectLst/>
                <a:latin typeface="+mn-lt"/>
                <a:ea typeface="Calibri"/>
                <a:cs typeface="Calibri"/>
                <a:sym typeface="Calibri"/>
              </a:rPr>
              <a:t> bon, </a:t>
            </a:r>
            <a:r>
              <a:rPr lang="en-GB" sz="1200" b="0" i="0" u="none" strike="noStrike" kern="1200" cap="none" dirty="0" err="1">
                <a:solidFill>
                  <a:schemeClr val="tx1"/>
                </a:solidFill>
                <a:effectLst/>
                <a:latin typeface="+mn-lt"/>
                <a:ea typeface="Calibri"/>
                <a:cs typeface="Calibri"/>
                <a:sym typeface="Calibri"/>
              </a:rPr>
              <a:t>normalement</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Amir </a:t>
            </a:r>
            <a:r>
              <a:rPr lang="en-GB" sz="1200" b="0" i="0" u="none" strike="noStrike" kern="1200" cap="none" dirty="0" err="1">
                <a:solidFill>
                  <a:schemeClr val="tx1"/>
                </a:solidFill>
                <a:effectLst/>
                <a:latin typeface="+mn-lt"/>
                <a:ea typeface="Calibri"/>
                <a:cs typeface="Calibri"/>
                <a:sym typeface="Calibri"/>
              </a:rPr>
              <a:t>donne</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exemple</a:t>
            </a:r>
            <a:r>
              <a:rPr lang="en-GB" sz="1200" b="0" i="0" u="none" strike="noStrike" kern="1200" cap="none" dirty="0">
                <a:solidFill>
                  <a:schemeClr val="tx1"/>
                </a:solidFill>
                <a:effectLst/>
                <a:latin typeface="+mn-lt"/>
                <a:ea typeface="Calibri"/>
                <a:cs typeface="Calibri"/>
                <a:sym typeface="Calibri"/>
              </a:rPr>
              <a:t> à Bilal, </a:t>
            </a:r>
            <a:r>
              <a:rPr lang="en-GB" sz="1200" b="0" i="0" u="none" strike="noStrike" kern="1200" cap="none" dirty="0" err="1">
                <a:solidFill>
                  <a:schemeClr val="tx1"/>
                </a:solidFill>
                <a:effectLst/>
                <a:latin typeface="+mn-lt"/>
                <a:ea typeface="Calibri"/>
                <a:cs typeface="Calibri"/>
                <a:sym typeface="Calibri"/>
              </a:rPr>
              <a:t>normalement</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Bilal </a:t>
            </a:r>
            <a:r>
              <a:rPr lang="en-GB" sz="1200" b="0" i="0" u="none" strike="noStrike" kern="1200" cap="none" dirty="0" err="1">
                <a:solidFill>
                  <a:schemeClr val="tx1"/>
                </a:solidFill>
                <a:effectLst/>
                <a:latin typeface="+mn-lt"/>
                <a:ea typeface="Calibri"/>
                <a:cs typeface="Calibri"/>
                <a:sym typeface="Calibri"/>
              </a:rPr>
              <a:t>donne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une</a:t>
            </a:r>
            <a:r>
              <a:rPr lang="en-GB" sz="1200" b="0" i="0" u="none" strike="noStrike" kern="1200" cap="none" dirty="0">
                <a:solidFill>
                  <a:schemeClr val="tx1"/>
                </a:solidFill>
                <a:effectLst/>
                <a:latin typeface="+mn-lt"/>
                <a:ea typeface="Calibri"/>
                <a:cs typeface="Calibri"/>
                <a:sym typeface="Calibri"/>
              </a:rPr>
              <a:t> raison à</a:t>
            </a:r>
            <a:r>
              <a:rPr lang="ja-JP" altLang="en-US" sz="1200" b="0" i="0" u="none" strike="noStrike" kern="1200" cap="none" dirty="0">
                <a:solidFill>
                  <a:schemeClr val="tx1"/>
                </a:solidFill>
                <a:effectLst/>
                <a:latin typeface="+mn-lt"/>
                <a:ea typeface="Calibri"/>
                <a:cs typeface="Calibri"/>
                <a:sym typeface="Calibri"/>
              </a:rPr>
              <a:t> </a:t>
            </a:r>
            <a:r>
              <a:rPr lang="en-GB" altLang="ja-JP" sz="1200" b="0" i="0" u="none" strike="noStrike" kern="1200" cap="none" dirty="0">
                <a:solidFill>
                  <a:schemeClr val="tx1"/>
                </a:solidFill>
                <a:effectLst/>
                <a:latin typeface="+mn-lt"/>
                <a:ea typeface="Calibri"/>
                <a:cs typeface="Calibri"/>
                <a:sym typeface="Calibri"/>
              </a:rPr>
              <a:t>Amandine</a:t>
            </a:r>
            <a:r>
              <a:rPr lang="ja-JP" altLang="en-US"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aujourd’hui</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Amir </a:t>
            </a:r>
            <a:r>
              <a:rPr lang="en-GB" sz="1200" b="0" i="0" u="none" strike="noStrike" kern="1200" cap="none" dirty="0" err="1">
                <a:solidFill>
                  <a:schemeClr val="tx1"/>
                </a:solidFill>
                <a:effectLst/>
                <a:latin typeface="+mn-lt"/>
                <a:ea typeface="Calibri"/>
                <a:cs typeface="Calibri"/>
                <a:sym typeface="Calibri"/>
              </a:rPr>
              <a:t>demande</a:t>
            </a:r>
            <a:r>
              <a:rPr lang="en-GB" sz="1200" b="0" i="0" u="none" strike="noStrike" kern="1200" cap="none" dirty="0">
                <a:solidFill>
                  <a:schemeClr val="tx1"/>
                </a:solidFill>
                <a:effectLst/>
                <a:latin typeface="+mn-lt"/>
                <a:ea typeface="Calibri"/>
                <a:cs typeface="Calibri"/>
                <a:sym typeface="Calibri"/>
              </a:rPr>
              <a:t> un bateau </a:t>
            </a:r>
            <a:r>
              <a:rPr lang="en-GB" sz="1200" b="0" i="0" u="none" strike="noStrike" kern="1200" cap="none" dirty="0" err="1">
                <a:solidFill>
                  <a:schemeClr val="tx1"/>
                </a:solidFill>
                <a:effectLst/>
                <a:latin typeface="+mn-lt"/>
                <a:ea typeface="Calibri"/>
                <a:cs typeface="Calibri"/>
                <a:sym typeface="Calibri"/>
              </a:rPr>
              <a:t>aujourd’hui</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Bilal </a:t>
            </a:r>
            <a:r>
              <a:rPr lang="en-GB" sz="1200" b="0" i="0" u="none" strike="noStrike" kern="1200" cap="none" dirty="0" err="1">
                <a:solidFill>
                  <a:schemeClr val="tx1"/>
                </a:solidFill>
                <a:effectLst/>
                <a:latin typeface="+mn-lt"/>
                <a:ea typeface="Calibri"/>
                <a:cs typeface="Calibri"/>
                <a:sym typeface="Calibri"/>
              </a:rPr>
              <a:t>montre</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modèle</a:t>
            </a:r>
            <a:r>
              <a:rPr lang="en-GB" sz="1200" b="0" i="0" u="none" strike="noStrike" kern="1200" cap="none" dirty="0">
                <a:solidFill>
                  <a:schemeClr val="tx1"/>
                </a:solidFill>
                <a:effectLst/>
                <a:latin typeface="+mn-lt"/>
                <a:ea typeface="Calibri"/>
                <a:cs typeface="Calibri"/>
                <a:sym typeface="Calibri"/>
              </a:rPr>
              <a:t> à Amir </a:t>
            </a:r>
            <a:r>
              <a:rPr lang="en-GB" sz="1200" b="0" i="0" u="none" strike="noStrike" kern="1200" cap="none" dirty="0" err="1">
                <a:solidFill>
                  <a:schemeClr val="tx1"/>
                </a:solidFill>
                <a:effectLst/>
                <a:latin typeface="+mn-lt"/>
                <a:ea typeface="Calibri"/>
                <a:cs typeface="Calibri"/>
                <a:sym typeface="Calibri"/>
              </a:rPr>
              <a:t>aujourd’hui</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Amir </a:t>
            </a:r>
            <a:r>
              <a:rPr lang="en-GB" sz="1200" b="0" i="0" u="none" strike="noStrike" kern="1200" cap="none" dirty="0" err="1">
                <a:solidFill>
                  <a:schemeClr val="tx1"/>
                </a:solidFill>
                <a:effectLst/>
                <a:latin typeface="+mn-lt"/>
                <a:ea typeface="Calibri"/>
                <a:cs typeface="Calibri"/>
                <a:sym typeface="Calibri"/>
              </a:rPr>
              <a:t>montre</a:t>
            </a:r>
            <a:r>
              <a:rPr lang="en-GB" sz="1200" b="0" i="0" u="none" strike="noStrike" kern="1200" cap="none" dirty="0">
                <a:solidFill>
                  <a:schemeClr val="tx1"/>
                </a:solidFill>
                <a:effectLst/>
                <a:latin typeface="+mn-lt"/>
                <a:ea typeface="Calibri"/>
                <a:cs typeface="Calibri"/>
                <a:sym typeface="Calibri"/>
              </a:rPr>
              <a:t> la chose à Amandine, </a:t>
            </a:r>
            <a:r>
              <a:rPr lang="en-GB" sz="1200" b="0" i="0" u="none" strike="noStrike" kern="1200" cap="none" dirty="0" err="1">
                <a:solidFill>
                  <a:schemeClr val="tx1"/>
                </a:solidFill>
                <a:effectLst/>
                <a:latin typeface="+mn-lt"/>
                <a:ea typeface="Calibri"/>
                <a:cs typeface="Calibri"/>
                <a:sym typeface="Calibri"/>
              </a:rPr>
              <a:t>normalement</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Bilal </a:t>
            </a:r>
            <a:r>
              <a:rPr lang="en-GB" sz="1200" b="0" i="0" u="none" strike="noStrike" kern="1200" cap="none" dirty="0" err="1">
                <a:solidFill>
                  <a:schemeClr val="tx1"/>
                </a:solidFill>
                <a:effectLst/>
                <a:latin typeface="+mn-lt"/>
                <a:ea typeface="Calibri"/>
                <a:cs typeface="Calibri"/>
                <a:sym typeface="Calibri"/>
              </a:rPr>
              <a:t>pense</a:t>
            </a:r>
            <a:r>
              <a:rPr lang="en-GB" sz="1200" b="0" i="0" u="none" strike="noStrike" kern="1200" cap="none" dirty="0">
                <a:solidFill>
                  <a:schemeClr val="tx1"/>
                </a:solidFill>
                <a:effectLst/>
                <a:latin typeface="+mn-lt"/>
                <a:ea typeface="Calibri"/>
                <a:cs typeface="Calibri"/>
                <a:sym typeface="Calibri"/>
              </a:rPr>
              <a:t> à Amandine </a:t>
            </a:r>
            <a:r>
              <a:rPr lang="en-GB" sz="1200" b="0" i="0" u="none" strike="noStrike" kern="1200" cap="none" dirty="0" err="1">
                <a:solidFill>
                  <a:schemeClr val="tx1"/>
                </a:solidFill>
                <a:effectLst/>
                <a:latin typeface="+mn-lt"/>
                <a:ea typeface="Calibri"/>
                <a:cs typeface="Calibri"/>
                <a:sym typeface="Calibri"/>
              </a:rPr>
              <a:t>aujourd’hui</a:t>
            </a:r>
            <a:r>
              <a:rPr lang="en-GB" sz="1200" b="0" i="0" u="none" strike="noStrike" kern="1200" cap="none" dirty="0">
                <a:solidFill>
                  <a:schemeClr val="tx1"/>
                </a:solidFill>
                <a:effectLst/>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484757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baseline="0" dirty="0">
                <a:solidFill>
                  <a:srgbClr val="105076"/>
                </a:solidFill>
                <a:latin typeface="Century Gothic" panose="020B0502020202020204" pitchFamily="34" charset="0"/>
              </a:rPr>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trike="noStrike"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dirty="0">
                <a:solidFill>
                  <a:srgbClr val="105076"/>
                </a:solidFill>
                <a:latin typeface="Century Gothic" panose="020B0502020202020204" pitchFamily="34" charset="0"/>
              </a:rPr>
              <a:t>Aim: </a:t>
            </a:r>
            <a:r>
              <a:rPr lang="en-GB" sz="1200" strike="noStrike" dirty="0">
                <a:solidFill>
                  <a:srgbClr val="105076"/>
                </a:solidFill>
                <a:latin typeface="Century Gothic" panose="020B0502020202020204" pitchFamily="34" charset="0"/>
              </a:rPr>
              <a:t>Introducing the different meanings of </a:t>
            </a:r>
            <a:r>
              <a:rPr lang="en-GB" sz="1200" i="1" strike="noStrike" dirty="0">
                <a:solidFill>
                  <a:srgbClr val="105076"/>
                </a:solidFill>
                <a:latin typeface="Century Gothic" panose="020B0502020202020204" pitchFamily="34" charset="0"/>
              </a:rPr>
              <a:t>à</a:t>
            </a:r>
            <a:r>
              <a:rPr lang="en-GB" sz="1200" i="0" strike="noStrike" dirty="0">
                <a:solidFill>
                  <a:srgbClr val="105076"/>
                </a:solidFill>
                <a:latin typeface="Century Gothic" panose="020B0502020202020204" pitchFamily="34" charset="0"/>
              </a:rPr>
              <a:t> with certain verbs.</a:t>
            </a:r>
            <a:r>
              <a:rPr lang="en-GB" sz="1200" strike="noStrike" dirty="0">
                <a:solidFill>
                  <a:srgbClr val="105076"/>
                </a:solidFill>
                <a:latin typeface="Century Gothic" panose="020B0502020202020204" pitchFamily="34" charset="0"/>
              </a:rPr>
              <a:t> Teacher to stress the fact that the</a:t>
            </a:r>
            <a:r>
              <a:rPr lang="en-GB" sz="1200" b="0" i="1" strike="noStrike" dirty="0">
                <a:solidFill>
                  <a:srgbClr val="105076"/>
                </a:solidFill>
                <a:latin typeface="Century Gothic" panose="020B0502020202020204" pitchFamily="34" charset="0"/>
              </a:rPr>
              <a:t> </a:t>
            </a:r>
            <a:r>
              <a:rPr lang="en-GB" sz="1200" b="0" i="1" dirty="0">
                <a:solidFill>
                  <a:srgbClr val="105076"/>
                </a:solidFill>
                <a:latin typeface="Century Gothic" panose="020B0502020202020204" pitchFamily="34" charset="0"/>
              </a:rPr>
              <a:t>à </a:t>
            </a:r>
            <a:r>
              <a:rPr lang="en-GB" sz="1200" b="0" dirty="0">
                <a:solidFill>
                  <a:srgbClr val="105076"/>
                </a:solidFill>
                <a:latin typeface="Century Gothic" panose="020B0502020202020204" pitchFamily="34" charset="0"/>
              </a:rPr>
              <a:t>cannot be dropped in French, and highlight the need for </a:t>
            </a:r>
            <a:r>
              <a:rPr lang="en-GB" sz="1200" b="0" i="1" dirty="0">
                <a:solidFill>
                  <a:srgbClr val="105076"/>
                </a:solidFill>
                <a:latin typeface="Century Gothic" panose="020B0502020202020204" pitchFamily="34" charset="0"/>
              </a:rPr>
              <a:t>à</a:t>
            </a:r>
            <a:r>
              <a:rPr lang="en-GB" sz="1200" b="0" i="0" dirty="0">
                <a:solidFill>
                  <a:srgbClr val="105076"/>
                </a:solidFill>
                <a:latin typeface="Century Gothic" panose="020B0502020202020204" pitchFamily="34" charset="0"/>
              </a:rPr>
              <a:t> in constructions with </a:t>
            </a:r>
            <a:r>
              <a:rPr lang="en-GB" sz="1200" b="0" i="1" dirty="0">
                <a:solidFill>
                  <a:srgbClr val="105076"/>
                </a:solidFill>
                <a:latin typeface="Century Gothic" panose="020B0502020202020204" pitchFamily="34" charset="0"/>
              </a:rPr>
              <a:t>demander</a:t>
            </a:r>
            <a:r>
              <a:rPr lang="en-GB" sz="1200" b="0" i="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07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37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Practise different translations of preposition </a:t>
            </a:r>
            <a:r>
              <a:rPr lang="en-GB" sz="1200" b="0" dirty="0">
                <a:solidFill>
                  <a:srgbClr val="FF6600"/>
                </a:solidFill>
                <a:latin typeface="Century Gothic" panose="020B0502020202020204" pitchFamily="34" charset="0"/>
              </a:rPr>
              <a:t>à</a:t>
            </a:r>
            <a:r>
              <a:rPr lang="en-GB" b="0" i="0" dirty="0"/>
              <a:t>. Written recognition of some of the vocabulary in this week’s new and revisited sets.</a:t>
            </a:r>
            <a:endParaRPr lang="en-GB" b="1" dirty="0"/>
          </a:p>
          <a:p>
            <a:endParaRPr lang="en-GB" b="1" dirty="0"/>
          </a:p>
          <a:p>
            <a:r>
              <a:rPr lang="en-GB" b="1" dirty="0"/>
              <a:t>Procedure:</a:t>
            </a:r>
          </a:p>
          <a:p>
            <a:pPr marL="228600" indent="-228600">
              <a:buAutoNum type="arabicPeriod"/>
            </a:pPr>
            <a:r>
              <a:rPr lang="en-GB" b="0" dirty="0"/>
              <a:t>Students read the sentences and tick the relevant translation of </a:t>
            </a:r>
            <a:r>
              <a:rPr lang="en-GB" sz="1200" b="0" dirty="0">
                <a:solidFill>
                  <a:srgbClr val="FF6600"/>
                </a:solidFill>
                <a:latin typeface="Century Gothic" panose="020B0502020202020204" pitchFamily="34" charset="0"/>
              </a:rPr>
              <a:t>à based on context.</a:t>
            </a:r>
            <a:endParaRPr lang="en-GB" b="0" dirty="0"/>
          </a:p>
          <a:p>
            <a:pPr marL="228600" indent="-228600">
              <a:buAutoNum type="arabicPeriod"/>
            </a:pPr>
            <a:r>
              <a:rPr lang="en-GB" b="0" dirty="0"/>
              <a:t>Before revealing answers revealed on clicks, elicit full oral translations of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Attention should be drawn to the fact that the same preposition can be translated differently depending on the context, and </a:t>
            </a:r>
            <a:r>
              <a:rPr lang="en-GB" b="0" i="0" strike="noStrike" dirty="0"/>
              <a:t>highlight that in number 8, </a:t>
            </a:r>
            <a:r>
              <a:rPr lang="en-GB" b="0" i="1" strike="noStrike" dirty="0"/>
              <a:t>à</a:t>
            </a:r>
            <a:r>
              <a:rPr lang="en-GB" b="0" i="0" strike="noStrike" dirty="0"/>
              <a:t> implies the meaning ‘to’, although it does not translate directly into English.</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a:br>
            <a:r>
              <a:rPr lang="en-GB" baseline="0"/>
              <a:t>gouvernement [160]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578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Introducing the use of different prepositions with </a:t>
            </a:r>
            <a:r>
              <a:rPr lang="en-GB" b="0" i="1" baseline="0" dirty="0" err="1"/>
              <a:t>penser</a:t>
            </a:r>
            <a:r>
              <a:rPr lang="en-GB" b="0" i="1" baseline="0" dirty="0"/>
              <a:t> </a:t>
            </a:r>
            <a:r>
              <a:rPr lang="en-GB" b="0" i="0" baseline="0" dirty="0"/>
              <a:t>(</a:t>
            </a:r>
            <a:r>
              <a:rPr lang="en-GB" b="0" i="1" baseline="0" dirty="0" err="1"/>
              <a:t>penser</a:t>
            </a:r>
            <a:r>
              <a:rPr lang="en-GB" b="0" baseline="0" dirty="0"/>
              <a:t> </a:t>
            </a:r>
            <a:r>
              <a:rPr lang="en-GB" b="0" i="1" baseline="0" dirty="0"/>
              <a:t>à </a:t>
            </a:r>
            <a:r>
              <a:rPr lang="en-GB" b="0" i="0" baseline="0" dirty="0"/>
              <a:t>vs </a:t>
            </a:r>
            <a:r>
              <a:rPr lang="en-GB" b="0" i="1" baseline="0" dirty="0" err="1"/>
              <a:t>penser</a:t>
            </a:r>
            <a:r>
              <a:rPr lang="en-GB" b="0" i="1" baseline="0" dirty="0"/>
              <a:t> que</a:t>
            </a:r>
            <a:r>
              <a:rPr lang="en-GB" b="0" i="0" baseline="0" dirty="0"/>
              <a:t>). Teacher to stress that the </a:t>
            </a:r>
            <a:r>
              <a:rPr lang="en-GB" b="0" i="1" baseline="0" dirty="0"/>
              <a:t>que</a:t>
            </a:r>
            <a:r>
              <a:rPr lang="en-GB" b="0" i="0" u="none" baseline="0" dirty="0"/>
              <a:t> cannot be dropped in French.</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093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Timing: 5 minutes</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Aim: </a:t>
            </a:r>
            <a:r>
              <a:rPr lang="fr-FR" sz="1200" b="0" kern="1200" dirty="0">
                <a:solidFill>
                  <a:schemeClr val="tx1"/>
                </a:solidFill>
                <a:effectLst/>
                <a:latin typeface="+mn-lt"/>
                <a:ea typeface="+mn-ea"/>
                <a:cs typeface="+mn-cs"/>
              </a:rPr>
              <a:t>to </a:t>
            </a:r>
            <a:r>
              <a:rPr lang="fr-FR" sz="1200" b="0" kern="1200" dirty="0" err="1">
                <a:solidFill>
                  <a:schemeClr val="tx1"/>
                </a:solidFill>
                <a:effectLst/>
                <a:latin typeface="+mn-lt"/>
                <a:ea typeface="+mn-ea"/>
                <a:cs typeface="+mn-cs"/>
              </a:rPr>
              <a:t>practise</a:t>
            </a:r>
            <a:r>
              <a:rPr lang="fr-FR" sz="1200" b="0" kern="1200" dirty="0">
                <a:solidFill>
                  <a:schemeClr val="tx1"/>
                </a:solidFill>
                <a:effectLst/>
                <a:latin typeface="+mn-lt"/>
                <a:ea typeface="+mn-ea"/>
                <a:cs typeface="+mn-cs"/>
              </a:rPr>
              <a:t> the </a:t>
            </a:r>
            <a:r>
              <a:rPr lang="fr-FR" sz="1200" b="0" kern="1200" dirty="0" err="1">
                <a:solidFill>
                  <a:schemeClr val="tx1"/>
                </a:solidFill>
                <a:effectLst/>
                <a:latin typeface="+mn-lt"/>
                <a:ea typeface="+mn-ea"/>
                <a:cs typeface="+mn-cs"/>
              </a:rPr>
              <a:t>meanings</a:t>
            </a:r>
            <a:r>
              <a:rPr lang="fr-FR" sz="1200" b="0" kern="1200" dirty="0">
                <a:solidFill>
                  <a:schemeClr val="tx1"/>
                </a:solidFill>
                <a:effectLst/>
                <a:latin typeface="+mn-lt"/>
                <a:ea typeface="+mn-ea"/>
                <a:cs typeface="+mn-cs"/>
              </a:rPr>
              <a:t> and structures </a:t>
            </a:r>
            <a:r>
              <a:rPr lang="fr-FR" sz="1200" b="0" kern="1200" dirty="0" err="1">
                <a:solidFill>
                  <a:schemeClr val="tx1"/>
                </a:solidFill>
                <a:effectLst/>
                <a:latin typeface="+mn-lt"/>
                <a:ea typeface="+mn-ea"/>
                <a:cs typeface="+mn-cs"/>
              </a:rPr>
              <a:t>associated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with</a:t>
            </a:r>
            <a:r>
              <a:rPr lang="fr-FR" sz="1200" b="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penser à </a:t>
            </a:r>
            <a:r>
              <a:rPr lang="fr-FR" sz="1200" b="0" i="0" kern="1200" dirty="0">
                <a:solidFill>
                  <a:schemeClr val="tx1"/>
                </a:solidFill>
                <a:effectLst/>
                <a:latin typeface="+mn-lt"/>
                <a:ea typeface="+mn-ea"/>
                <a:cs typeface="+mn-cs"/>
              </a:rPr>
              <a:t>and </a:t>
            </a:r>
            <a:r>
              <a:rPr lang="fr-FR" sz="1200" b="0" i="1" kern="1200" dirty="0">
                <a:solidFill>
                  <a:schemeClr val="tx1"/>
                </a:solidFill>
                <a:effectLst/>
                <a:latin typeface="+mn-lt"/>
                <a:ea typeface="+mn-ea"/>
                <a:cs typeface="+mn-cs"/>
              </a:rPr>
              <a:t>penser que</a:t>
            </a:r>
            <a:r>
              <a:rPr lang="fr-FR"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1. Teacher to </a:t>
            </a:r>
            <a:r>
              <a:rPr lang="fr-FR" sz="1200" b="0" i="0" kern="1200" dirty="0" err="1">
                <a:solidFill>
                  <a:schemeClr val="tx1"/>
                </a:solidFill>
                <a:effectLst/>
                <a:latin typeface="+mn-lt"/>
                <a:ea typeface="+mn-ea"/>
                <a:cs typeface="+mn-cs"/>
              </a:rPr>
              <a:t>remind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students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that</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preposition</a:t>
            </a:r>
            <a:r>
              <a:rPr lang="fr-FR" sz="1200" b="0" i="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à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before</a:t>
            </a:r>
            <a:r>
              <a:rPr lang="fr-FR" sz="1200" b="0" i="0" kern="1200" dirty="0">
                <a:solidFill>
                  <a:schemeClr val="tx1"/>
                </a:solidFill>
                <a:effectLst/>
                <a:latin typeface="+mn-lt"/>
                <a:ea typeface="+mn-ea"/>
                <a:cs typeface="+mn-cs"/>
              </a:rPr>
              <a:t> a </a:t>
            </a:r>
            <a:r>
              <a:rPr lang="fr-FR" sz="1200" b="0" i="0" kern="1200" dirty="0" err="1">
                <a:solidFill>
                  <a:schemeClr val="tx1"/>
                </a:solidFill>
                <a:effectLst/>
                <a:latin typeface="+mn-lt"/>
                <a:ea typeface="+mn-ea"/>
                <a:cs typeface="+mn-cs"/>
              </a:rPr>
              <a:t>noun</a:t>
            </a:r>
            <a:r>
              <a:rPr lang="fr-FR" sz="1200" b="0" i="0" kern="1200" dirty="0">
                <a:solidFill>
                  <a:schemeClr val="tx1"/>
                </a:solidFill>
                <a:effectLst/>
                <a:latin typeface="+mn-lt"/>
                <a:ea typeface="+mn-ea"/>
                <a:cs typeface="+mn-cs"/>
              </a:rPr>
              <a:t> phrase, </a:t>
            </a:r>
            <a:r>
              <a:rPr lang="fr-FR" sz="1200" b="0" i="0" kern="1200" dirty="0" err="1">
                <a:solidFill>
                  <a:schemeClr val="tx1"/>
                </a:solidFill>
                <a:effectLst/>
                <a:latin typeface="+mn-lt"/>
                <a:ea typeface="+mn-ea"/>
                <a:cs typeface="+mn-cs"/>
              </a:rPr>
              <a:t>while</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conjuncton</a:t>
            </a:r>
            <a:r>
              <a:rPr lang="fr-FR" sz="1200" b="0" i="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que</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is</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used</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before</a:t>
            </a:r>
            <a:r>
              <a:rPr lang="fr-FR" sz="1200" b="0" i="0" u="none" kern="1200" dirty="0">
                <a:solidFill>
                  <a:schemeClr val="tx1"/>
                </a:solidFill>
                <a:effectLst/>
                <a:latin typeface="+mn-lt"/>
                <a:ea typeface="+mn-ea"/>
                <a:cs typeface="+mn-cs"/>
              </a:rPr>
              <a:t> a </a:t>
            </a:r>
            <a:r>
              <a:rPr lang="fr-FR" sz="1200" b="0" i="0" u="none" kern="1200" dirty="0" err="1">
                <a:solidFill>
                  <a:schemeClr val="tx1"/>
                </a:solidFill>
                <a:effectLst/>
                <a:latin typeface="+mn-lt"/>
                <a:ea typeface="+mn-ea"/>
                <a:cs typeface="+mn-cs"/>
              </a:rPr>
              <a:t>subject</a:t>
            </a:r>
            <a:r>
              <a:rPr lang="fr-FR" sz="1200" b="0" i="0" u="none" kern="1200" dirty="0">
                <a:solidFill>
                  <a:schemeClr val="tx1"/>
                </a:solidFill>
                <a:effectLst/>
                <a:latin typeface="+mn-lt"/>
                <a:ea typeface="+mn-ea"/>
                <a:cs typeface="+mn-cs"/>
              </a:rPr>
              <a:t> + </a:t>
            </a:r>
            <a:r>
              <a:rPr lang="fr-FR" sz="1200" b="0" i="0" u="none" kern="1200" dirty="0" err="1">
                <a:solidFill>
                  <a:schemeClr val="tx1"/>
                </a:solidFill>
                <a:effectLst/>
                <a:latin typeface="+mn-lt"/>
                <a:ea typeface="+mn-ea"/>
                <a:cs typeface="+mn-cs"/>
              </a:rPr>
              <a:t>verb</a:t>
            </a:r>
            <a:r>
              <a:rPr lang="fr-FR" sz="1200" b="0" i="0" u="none" kern="1200" dirty="0">
                <a:solidFill>
                  <a:schemeClr val="tx1"/>
                </a:solidFill>
                <a:effectLst/>
                <a:latin typeface="+mn-lt"/>
                <a:ea typeface="+mn-ea"/>
                <a:cs typeface="+mn-cs"/>
              </a:rPr>
              <a:t>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a:solidFill>
                  <a:schemeClr val="tx1"/>
                </a:solidFill>
                <a:effectLst/>
                <a:latin typeface="+mn-lt"/>
                <a:ea typeface="+mn-ea"/>
                <a:cs typeface="+mn-cs"/>
              </a:rPr>
              <a:t>2. </a:t>
            </a:r>
            <a:r>
              <a:rPr lang="fr-FR" sz="1200" b="0" i="0" u="none" kern="1200" dirty="0" err="1">
                <a:solidFill>
                  <a:schemeClr val="tx1"/>
                </a:solidFill>
                <a:effectLst/>
                <a:latin typeface="+mn-lt"/>
                <a:ea typeface="+mn-ea"/>
                <a:cs typeface="+mn-cs"/>
              </a:rPr>
              <a:t>Students</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write</a:t>
            </a:r>
            <a:r>
              <a:rPr lang="fr-FR" sz="1200" b="0" i="0" u="none" kern="1200" dirty="0">
                <a:solidFill>
                  <a:schemeClr val="tx1"/>
                </a:solidFill>
                <a:effectLst/>
                <a:latin typeface="+mn-lt"/>
                <a:ea typeface="+mn-ea"/>
                <a:cs typeface="+mn-cs"/>
              </a:rPr>
              <a:t> 1-8 and A or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a:solidFill>
                  <a:schemeClr val="tx1"/>
                </a:solidFill>
                <a:effectLst/>
                <a:latin typeface="+mn-lt"/>
                <a:ea typeface="+mn-ea"/>
                <a:cs typeface="+mn-cs"/>
              </a:rPr>
              <a:t>3. </a:t>
            </a:r>
            <a:r>
              <a:rPr lang="fr-FR" sz="1200" b="0" i="0" u="none" kern="1200" dirty="0" err="1">
                <a:solidFill>
                  <a:schemeClr val="tx1"/>
                </a:solidFill>
                <a:effectLst/>
                <a:latin typeface="+mn-lt"/>
                <a:ea typeface="+mn-ea"/>
                <a:cs typeface="+mn-cs"/>
              </a:rPr>
              <a:t>Answers</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appear</a:t>
            </a:r>
            <a:r>
              <a:rPr lang="fr-FR" sz="1200" b="0" i="0" u="none" kern="1200" dirty="0">
                <a:solidFill>
                  <a:schemeClr val="tx1"/>
                </a:solidFill>
                <a:effectLst/>
                <a:latin typeface="+mn-lt"/>
                <a:ea typeface="+mn-ea"/>
                <a:cs typeface="+mn-cs"/>
              </a:rPr>
              <a:t>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a:solidFill>
                  <a:schemeClr val="tx1"/>
                </a:solidFill>
                <a:effectLst/>
                <a:latin typeface="+mn-lt"/>
                <a:ea typeface="+mn-ea"/>
                <a:cs typeface="+mn-cs"/>
              </a:rPr>
              <a:t>All </a:t>
            </a:r>
            <a:r>
              <a:rPr lang="fr-FR" sz="1200" b="0" i="0" u="none" kern="1200" dirty="0" err="1">
                <a:solidFill>
                  <a:schemeClr val="tx1"/>
                </a:solidFill>
                <a:effectLst/>
                <a:latin typeface="+mn-lt"/>
                <a:ea typeface="+mn-ea"/>
                <a:cs typeface="+mn-cs"/>
              </a:rPr>
              <a:t>vocabulary</a:t>
            </a:r>
            <a:r>
              <a:rPr lang="fr-FR" sz="1200" b="0" i="0" u="none" kern="1200" dirty="0">
                <a:solidFill>
                  <a:schemeClr val="tx1"/>
                </a:solidFill>
                <a:effectLst/>
                <a:latin typeface="+mn-lt"/>
                <a:ea typeface="+mn-ea"/>
                <a:cs typeface="+mn-cs"/>
              </a:rPr>
              <a:t> has been </a:t>
            </a:r>
            <a:r>
              <a:rPr lang="fr-FR" sz="1200" b="0" i="0" u="none" kern="1200" dirty="0" err="1">
                <a:solidFill>
                  <a:schemeClr val="tx1"/>
                </a:solidFill>
                <a:effectLst/>
                <a:latin typeface="+mn-lt"/>
                <a:ea typeface="+mn-ea"/>
                <a:cs typeface="+mn-cs"/>
              </a:rPr>
              <a:t>taught</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previously</a:t>
            </a:r>
            <a:r>
              <a:rPr lang="fr-FR" sz="1200" b="0" i="0" u="none"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241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r>
              <a:rPr lang="en-GB" dirty="0"/>
              <a:t>Introducing SSC [-</a:t>
            </a:r>
            <a:r>
              <a:rPr lang="en-GB" dirty="0" err="1"/>
              <a:t>ien</a:t>
            </a:r>
            <a:r>
              <a:rPr lang="en-GB" dirty="0"/>
              <a:t>]</a:t>
            </a:r>
          </a:p>
          <a:p>
            <a:r>
              <a:rPr lang="en-GB" dirty="0"/>
              <a:t>Consolidating -ER verbs with je, </a:t>
            </a:r>
            <a:r>
              <a:rPr lang="en-GB" dirty="0" err="1"/>
              <a:t>tu</a:t>
            </a:r>
            <a:r>
              <a:rPr lang="en-GB" dirty="0"/>
              <a:t> </a:t>
            </a:r>
            <a:r>
              <a:rPr lang="en-GB" dirty="0" err="1"/>
              <a:t>il</a:t>
            </a:r>
            <a:r>
              <a:rPr lang="en-GB" dirty="0"/>
              <a:t>/</a:t>
            </a:r>
            <a:r>
              <a:rPr lang="en-GB" dirty="0" err="1"/>
              <a:t>elle</a:t>
            </a:r>
            <a:endParaRPr lang="en-GB" dirty="0"/>
          </a:p>
          <a:p>
            <a:r>
              <a:rPr lang="en-GB" baseline="0" dirty="0"/>
              <a:t>Consolidating present simple vs present continuous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French):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1.2.4 </a:t>
            </a:r>
            <a:r>
              <a:rPr lang="en-GB" sz="1200" b="0" i="0" u="none" strike="noStrike" kern="1200" cap="none" dirty="0">
                <a:solidFill>
                  <a:schemeClr val="tx1"/>
                </a:solidFill>
                <a:effectLst/>
                <a:latin typeface="+mn-lt"/>
                <a:ea typeface="Calibri"/>
                <a:cs typeface="Calibri"/>
                <a:sym typeface="Calibri"/>
              </a:rPr>
              <a:t>-</a:t>
            </a:r>
            <a:r>
              <a:rPr lang="en-GB" sz="1200" b="1" i="0" u="none" strike="noStrike" kern="1200" cap="none" dirty="0">
                <a:solidFill>
                  <a:schemeClr val="tx1"/>
                </a:solidFill>
                <a:effectLst/>
                <a:latin typeface="+mn-lt"/>
                <a:ea typeface="Calibri"/>
                <a:cs typeface="Calibri"/>
                <a:sym typeface="Calibri"/>
              </a:rPr>
              <a:t> </a:t>
            </a:r>
            <a:r>
              <a:rPr lang="fr-FR" dirty="0"/>
              <a:t>demander [80], donner [46], montrer [108], penser [116], cadeau [2298], exemple [259], raison [72], aujourd'hui [233], normalement [2018], que</a:t>
            </a:r>
            <a:r>
              <a:rPr lang="fr-FR" baseline="30000" dirty="0"/>
              <a:t>1</a:t>
            </a:r>
            <a:r>
              <a:rPr lang="fr-FR" dirty="0"/>
              <a:t> [9], à</a:t>
            </a:r>
            <a:r>
              <a:rPr lang="fr-FR" baseline="30000" dirty="0"/>
              <a:t>2</a:t>
            </a:r>
            <a:r>
              <a:rPr lang="fr-FR" dirty="0"/>
              <a:t> [4]</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1.2.1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1.1.3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 [8], ai [8], avoir [8], ce (c') [12], animal [1002], chambre [633], chien [1744], chose [125], idée [239], portable [4002], règle1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 qui ?[14]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666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0736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5369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1337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a:t>bien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699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11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580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636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Identify SSC [</a:t>
            </a:r>
            <a:r>
              <a:rPr lang="en-US" b="0" dirty="0" err="1"/>
              <a:t>ien</a:t>
            </a:r>
            <a:r>
              <a:rPr lang="en-US" b="0" dirty="0"/>
              <a:t>] vs distraction SSC [</a:t>
            </a:r>
            <a:r>
              <a:rPr lang="en-US" b="0" dirty="0" err="1"/>
              <a:t>ain</a:t>
            </a:r>
            <a:r>
              <a:rPr lang="en-US" b="0" dirty="0"/>
              <a:t>/in]</a:t>
            </a:r>
            <a:endParaRPr lang="en-US" b="1" dirty="0"/>
          </a:p>
          <a:p>
            <a:endParaRPr lang="en-US" b="1" dirty="0"/>
          </a:p>
          <a:p>
            <a:r>
              <a:rPr lang="en-US" b="1" dirty="0"/>
              <a:t>Procedure:</a:t>
            </a:r>
          </a:p>
          <a:p>
            <a:r>
              <a:rPr lang="en-US" b="0" dirty="0"/>
              <a:t>1. Click numbers to play audio</a:t>
            </a:r>
          </a:p>
          <a:p>
            <a:r>
              <a:rPr lang="en-US" b="0" dirty="0"/>
              <a:t>2. Students tick which sound they think they hear</a:t>
            </a:r>
          </a:p>
          <a:p>
            <a:r>
              <a:rPr lang="en-US" b="0" dirty="0"/>
              <a:t>3. Answers revealed on clicks</a:t>
            </a:r>
          </a:p>
          <a:p>
            <a:endParaRPr lang="en-US" b="0" dirty="0"/>
          </a:p>
          <a:p>
            <a:r>
              <a:rPr lang="en-US" b="1" dirty="0"/>
              <a:t>Transcript:</a:t>
            </a:r>
          </a:p>
          <a:p>
            <a:pPr marL="228600" indent="-228600">
              <a:buAutoNum type="arabicPeriod"/>
            </a:pPr>
            <a:r>
              <a:rPr lang="en-US" b="0" dirty="0" err="1"/>
              <a:t>bain</a:t>
            </a:r>
            <a:endParaRPr lang="en-US" b="0" dirty="0"/>
          </a:p>
          <a:p>
            <a:pPr marL="228600" indent="-228600">
              <a:buAutoNum type="arabicPeriod"/>
            </a:pPr>
            <a:r>
              <a:rPr lang="en-US" b="0" dirty="0"/>
              <a:t>lien</a:t>
            </a:r>
          </a:p>
          <a:p>
            <a:pPr marL="228600" indent="-228600">
              <a:buAutoNum type="arabicPeriod"/>
            </a:pPr>
            <a:r>
              <a:rPr lang="en-US" b="0" dirty="0" err="1"/>
              <a:t>soutien</a:t>
            </a:r>
            <a:endParaRPr lang="en-US" b="0" dirty="0"/>
          </a:p>
          <a:p>
            <a:pPr marL="228600" indent="-228600">
              <a:buAutoNum type="arabicPeriod"/>
            </a:pPr>
            <a:r>
              <a:rPr lang="en-US" b="0" dirty="0" err="1"/>
              <a:t>voisin</a:t>
            </a:r>
            <a:endParaRPr lang="en-US" b="0" dirty="0"/>
          </a:p>
          <a:p>
            <a:pPr marL="228600" indent="-228600">
              <a:buAutoNum type="arabicPeriod"/>
            </a:pPr>
            <a:r>
              <a:rPr lang="en-US" b="0" dirty="0" err="1"/>
              <a:t>quotidien</a:t>
            </a:r>
            <a:endParaRPr lang="en-US" b="0" dirty="0"/>
          </a:p>
          <a:p>
            <a:pPr marL="228600" indent="-228600">
              <a:buAutoNum type="arabicPeriod"/>
            </a:pPr>
            <a:r>
              <a:rPr lang="en-US" b="0" dirty="0" err="1"/>
              <a:t>écrivain</a:t>
            </a:r>
            <a:r>
              <a:rPr lang="en-US" b="0" dirty="0"/>
              <a:t> </a:t>
            </a:r>
          </a:p>
          <a:p>
            <a:pPr marL="228600" indent="-228600">
              <a:buAutoNum type="arabicPeriod"/>
            </a:pPr>
            <a:r>
              <a:rPr lang="en-US" b="0" dirty="0" err="1"/>
              <a:t>historien</a:t>
            </a:r>
            <a:endParaRPr lang="en-US" b="0" dirty="0"/>
          </a:p>
          <a:p>
            <a:pPr marL="228600" indent="-228600">
              <a:buAutoNum type="arabicPeriod"/>
            </a:pPr>
            <a:r>
              <a:rPr lang="en-US" b="0" dirty="0" err="1"/>
              <a:t>soudain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bain</a:t>
            </a:r>
            <a:r>
              <a:rPr lang="en-GB" baseline="0" dirty="0"/>
              <a:t> [3458], lien [880], </a:t>
            </a:r>
            <a:r>
              <a:rPr lang="en-GB" baseline="0" dirty="0" err="1"/>
              <a:t>soutien</a:t>
            </a:r>
            <a:r>
              <a:rPr lang="en-GB" baseline="0" dirty="0"/>
              <a:t> [1198], </a:t>
            </a:r>
            <a:r>
              <a:rPr lang="en-GB" baseline="0" dirty="0" err="1"/>
              <a:t>voisin</a:t>
            </a:r>
            <a:r>
              <a:rPr lang="en-GB" baseline="0" dirty="0"/>
              <a:t> [979], </a:t>
            </a:r>
            <a:r>
              <a:rPr lang="en-GB" baseline="0" dirty="0" err="1"/>
              <a:t>quotidien</a:t>
            </a:r>
            <a:r>
              <a:rPr lang="en-GB" baseline="0" dirty="0"/>
              <a:t> [1318], </a:t>
            </a:r>
            <a:r>
              <a:rPr lang="en-GB" baseline="0" dirty="0" err="1"/>
              <a:t>écrivain</a:t>
            </a:r>
            <a:r>
              <a:rPr lang="en-GB" baseline="0" dirty="0"/>
              <a:t> [1738]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30 seconds (click début to begin timer)</a:t>
            </a:r>
            <a:endParaRPr lang="en-US" b="1" dirty="0"/>
          </a:p>
          <a:p>
            <a:endParaRPr lang="en-US" b="1" dirty="0"/>
          </a:p>
          <a:p>
            <a:r>
              <a:rPr lang="en-US" b="1" dirty="0"/>
              <a:t>Aim: </a:t>
            </a:r>
            <a:r>
              <a:rPr lang="en-US" b="0" dirty="0" err="1"/>
              <a:t>Practise</a:t>
            </a:r>
            <a:r>
              <a:rPr lang="en-US" b="0" dirty="0"/>
              <a:t> pronunciation of SSC [</a:t>
            </a:r>
            <a:r>
              <a:rPr lang="en-US" b="0" dirty="0" err="1"/>
              <a:t>tion</a:t>
            </a:r>
            <a:r>
              <a:rPr lang="en-US" b="0" dirty="0"/>
              <a:t>]</a:t>
            </a:r>
            <a:endParaRPr lang="en-US" b="1" dirty="0"/>
          </a:p>
          <a:p>
            <a:endParaRPr lang="en-US" b="1" dirty="0"/>
          </a:p>
          <a:p>
            <a:r>
              <a:rPr lang="en-US" b="1" dirty="0"/>
              <a:t>Procedure:</a:t>
            </a:r>
          </a:p>
          <a:p>
            <a:r>
              <a:rPr lang="en-US" b="0" dirty="0"/>
              <a:t>1. Click ‘début’ to start timer</a:t>
            </a:r>
          </a:p>
          <a:p>
            <a:r>
              <a:rPr lang="en-US" b="0" dirty="0"/>
              <a:t>2. Students have 30 seconds to accurately pronounce as many words as possible</a:t>
            </a:r>
          </a:p>
          <a:p>
            <a:r>
              <a:rPr lang="en-US" b="0" dirty="0"/>
              <a:t>3. Students can do this in pairs to check each others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maintien</a:t>
            </a:r>
            <a:r>
              <a:rPr lang="en-GB" baseline="0" dirty="0"/>
              <a:t> [1819], </a:t>
            </a:r>
            <a:r>
              <a:rPr lang="en-GB" baseline="0" dirty="0" err="1"/>
              <a:t>technicien</a:t>
            </a:r>
            <a:r>
              <a:rPr lang="en-GB" baseline="0" dirty="0"/>
              <a:t> [2461], </a:t>
            </a:r>
            <a:r>
              <a:rPr lang="en-GB" baseline="0" dirty="0" err="1"/>
              <a:t>comédien</a:t>
            </a:r>
            <a:r>
              <a:rPr lang="en-GB" baseline="0" dirty="0"/>
              <a:t> [4253], </a:t>
            </a:r>
            <a:r>
              <a:rPr lang="en-GB" baseline="0" dirty="0" err="1"/>
              <a:t>chrétien</a:t>
            </a:r>
            <a:r>
              <a:rPr lang="en-GB" baseline="0" dirty="0"/>
              <a:t> [1895], </a:t>
            </a:r>
            <a:r>
              <a:rPr lang="en-GB" baseline="0" dirty="0" err="1"/>
              <a:t>gardien</a:t>
            </a:r>
            <a:r>
              <a:rPr lang="en-GB" baseline="0" dirty="0"/>
              <a:t> [1924], </a:t>
            </a:r>
            <a:r>
              <a:rPr lang="en-GB" baseline="0" dirty="0" err="1"/>
              <a:t>musicien</a:t>
            </a:r>
            <a:r>
              <a:rPr lang="en-GB" baseline="0" dirty="0"/>
              <a:t> [3100], </a:t>
            </a:r>
            <a:r>
              <a:rPr lang="en-GB" baseline="0" dirty="0" err="1"/>
              <a:t>politicien</a:t>
            </a:r>
            <a:r>
              <a:rPr lang="en-GB" baseline="0" dirty="0"/>
              <a:t> [3371], </a:t>
            </a:r>
            <a:r>
              <a:rPr lang="en-GB" baseline="0" dirty="0" err="1"/>
              <a:t>parisien</a:t>
            </a:r>
            <a:r>
              <a:rPr lang="en-GB" baseline="0" dirty="0"/>
              <a:t> [2549], </a:t>
            </a:r>
            <a:r>
              <a:rPr lang="en-GB" baseline="0" dirty="0" err="1"/>
              <a:t>entretien</a:t>
            </a:r>
            <a:r>
              <a:rPr lang="en-GB" baseline="0" dirty="0"/>
              <a:t> [1433], </a:t>
            </a:r>
            <a:r>
              <a:rPr lang="en-GB" baseline="0" dirty="0" err="1"/>
              <a:t>bienvenu</a:t>
            </a:r>
            <a:r>
              <a:rPr lang="en-GB" baseline="0" dirty="0"/>
              <a:t> [3714], </a:t>
            </a:r>
            <a:r>
              <a:rPr lang="en-GB" baseline="0" dirty="0" err="1"/>
              <a:t>égyptien</a:t>
            </a:r>
            <a:r>
              <a:rPr lang="en-GB" baseline="0" dirty="0"/>
              <a:t> [4137], </a:t>
            </a:r>
            <a:r>
              <a:rPr lang="en-GB" baseline="0" dirty="0" err="1"/>
              <a:t>comédien</a:t>
            </a:r>
            <a:r>
              <a:rPr lang="en-GB" baseline="0" dirty="0"/>
              <a:t> [4253], </a:t>
            </a:r>
            <a:r>
              <a:rPr lang="en-GB" baseline="0" dirty="0" err="1"/>
              <a:t>chirurgien</a:t>
            </a:r>
            <a:r>
              <a:rPr lang="en-GB" baseline="0" dirty="0"/>
              <a:t> [4787]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(four slides)</a:t>
            </a:r>
            <a:endParaRPr lang="en-GB" b="1" dirty="0"/>
          </a:p>
          <a:p>
            <a:endParaRPr lang="en-GB" dirty="0"/>
          </a:p>
          <a:p>
            <a:r>
              <a:rPr lang="en-GB" b="1" dirty="0"/>
              <a:t>Aim: </a:t>
            </a:r>
            <a:r>
              <a:rPr lang="en-GB" b="0" dirty="0"/>
              <a:t>Written recall of words in this week’s vocabulary set.</a:t>
            </a:r>
            <a:endParaRPr lang="en-GB" dirty="0"/>
          </a:p>
          <a:p>
            <a:endParaRPr lang="en-GB" dirty="0"/>
          </a:p>
          <a:p>
            <a:r>
              <a:rPr lang="en-GB" b="1" dirty="0"/>
              <a:t>Procedure:</a:t>
            </a:r>
          </a:p>
          <a:p>
            <a:r>
              <a:rPr lang="en-GB" b="0" dirty="0"/>
              <a:t>1. </a:t>
            </a:r>
            <a:r>
              <a:rPr lang="en-GB" dirty="0"/>
              <a:t>Explain </a:t>
            </a:r>
            <a:r>
              <a:rPr lang="en-GB" baseline="0" dirty="0"/>
              <a:t>the task to learners that they are now going to build the bridge by providing the French translation.</a:t>
            </a:r>
          </a:p>
          <a:p>
            <a:r>
              <a:rPr lang="en-GB" baseline="0" dirty="0"/>
              <a:t>2. Starting from the top left, students say the French words.</a:t>
            </a:r>
          </a:p>
          <a:p>
            <a:r>
              <a:rPr lang="en-GB" baseline="0" dirty="0"/>
              <a:t>3. Answers appear on clicks.</a:t>
            </a:r>
          </a:p>
          <a:p>
            <a:r>
              <a:rPr lang="en-GB" baseline="0" dirty="0"/>
              <a:t>4. Move on to slide 10 and repeat steps 1-3 for the remaining words in the set.</a:t>
            </a:r>
          </a:p>
          <a:p>
            <a:endParaRPr lang="en-GB" b="1" dirty="0"/>
          </a:p>
          <a:p>
            <a:endParaRPr lang="en-GB" b="1" dirty="0"/>
          </a:p>
          <a:p>
            <a:endParaRPr lang="en-GB" b="1" dirty="0"/>
          </a:p>
          <a:p>
            <a:r>
              <a:rPr lang="en-GB" b="1" dirty="0"/>
              <a:t>Timing (slides 18-19): 3 minutes</a:t>
            </a:r>
          </a:p>
          <a:p>
            <a:endParaRPr lang="en-GB" dirty="0"/>
          </a:p>
          <a:p>
            <a:r>
              <a:rPr lang="en-GB" dirty="0"/>
              <a:t>The task is now reversed, to elicit the</a:t>
            </a:r>
            <a:r>
              <a:rPr lang="en-GB" baseline="0" dirty="0"/>
              <a:t> </a:t>
            </a:r>
            <a:r>
              <a:rPr lang="en-GB" dirty="0"/>
              <a:t>French word from the English in each case. </a:t>
            </a:r>
          </a:p>
          <a:p>
            <a:endParaRPr lang="en-GB" dirty="0"/>
          </a:p>
          <a:p>
            <a:r>
              <a:rPr lang="en-GB" dirty="0"/>
              <a:t>This time the blue blocks start off blank. Students should be asked</a:t>
            </a:r>
            <a:r>
              <a:rPr lang="en-GB" baseline="0" dirty="0"/>
              <a:t> to provide the missing French word orally in the first instance.</a:t>
            </a:r>
          </a:p>
          <a:p>
            <a:endParaRPr lang="en-GB" baseline="0" dirty="0"/>
          </a:p>
          <a:p>
            <a:r>
              <a:rPr lang="en-GB" dirty="0"/>
              <a:t>Answers appear animated</a:t>
            </a:r>
            <a:r>
              <a:rPr lang="en-GB" baseline="0" dirty="0"/>
              <a:t> one by one (in the sequence top to bottom for each column, from left to right) upon successive mouse clicks.</a:t>
            </a:r>
          </a:p>
          <a:p>
            <a:endParaRPr lang="en-GB" baseline="0" dirty="0"/>
          </a:p>
          <a:p>
            <a:r>
              <a:rPr lang="en-GB" baseline="0" dirty="0"/>
              <a:t>Slides 19-20 repeats the exercise, with the aim of asking the students to provide the written form of the French words.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231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previous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671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for the previous slides, except this time with the aim of eliciting the written form of the French word.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190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previous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136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r>
              <a:rPr lang="en-GB" b="0" baseline="0" dirty="0"/>
              <a:t>per sequence of six verbs (aimer/</a:t>
            </a:r>
            <a:r>
              <a:rPr lang="en-GB" b="0" baseline="0" dirty="0" err="1"/>
              <a:t>cocher</a:t>
            </a:r>
            <a:r>
              <a:rPr lang="en-GB" b="0" baseline="0" dirty="0"/>
              <a:t>/porter)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depending on the needs of the class and the time available, you may wish to choose just one or two verbs to focus on.</a:t>
            </a:r>
            <a:endParaRPr lang="en-GB" b="0" baseline="0" dirty="0"/>
          </a:p>
          <a:p>
            <a:endParaRPr lang="en-GB" dirty="0"/>
          </a:p>
          <a:p>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lang="en-GB" dirty="0"/>
              <a:t>Introducing the verb </a:t>
            </a:r>
            <a:r>
              <a:rPr lang="en-GB" i="1" dirty="0"/>
              <a:t>demander </a:t>
            </a:r>
            <a:r>
              <a:rPr lang="en-GB" dirty="0"/>
              <a:t>more explicitly. </a:t>
            </a:r>
            <a:r>
              <a:rPr lang="en-GB" i="1" dirty="0"/>
              <a:t>Demander</a:t>
            </a:r>
            <a:r>
              <a:rPr lang="en-GB" dirty="0"/>
              <a:t> is one of the 25 most frequently used verbs in French. All 25 most frequent verbs will be introduced early on using the same format. Both long form (infinitive) and short form (3</a:t>
            </a:r>
            <a:r>
              <a:rPr lang="en-GB" baseline="30000" dirty="0"/>
              <a:t>rd</a:t>
            </a:r>
            <a:r>
              <a:rPr lang="en-GB" dirty="0"/>
              <a:t> person singular) are introduced in order to familiarise students with the various forms of the same verb.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endParaRPr lang="en-GB" b="1" dirty="0"/>
          </a:p>
          <a:p>
            <a:r>
              <a:rPr lang="en-GB" b="0" dirty="0"/>
              <a:t>1. Bring up the word </a:t>
            </a:r>
            <a:r>
              <a:rPr lang="en-GB" b="0" i="1" dirty="0"/>
              <a:t>demander</a:t>
            </a:r>
            <a:r>
              <a:rPr lang="en-GB" b="0" dirty="0"/>
              <a:t> on its own, say</a:t>
            </a:r>
            <a:r>
              <a:rPr lang="en-GB" b="0" baseline="0" dirty="0"/>
              <a:t> it, students repeat it, and remind them of the phonics.</a:t>
            </a:r>
          </a:p>
          <a:p>
            <a:r>
              <a:rPr lang="en-GB" b="0" baseline="0" dirty="0"/>
              <a:t>2. </a:t>
            </a:r>
            <a:r>
              <a:rPr lang="en-GB" dirty="0"/>
              <a:t>Try to elicit the meaning from the students.</a:t>
            </a:r>
          </a:p>
          <a:p>
            <a:r>
              <a:rPr lang="en-GB" dirty="0"/>
              <a:t>3.</a:t>
            </a:r>
            <a:r>
              <a:rPr lang="en-GB" b="0" baseline="0" dirty="0"/>
              <a:t> Bring up the picture, and e</a:t>
            </a:r>
            <a:r>
              <a:rPr lang="en-GB" baseline="0" dirty="0"/>
              <a:t>stablish the meaning of the word in English, clearly, i.e., ‘to ask for’. </a:t>
            </a:r>
            <a:br>
              <a:rPr lang="en-GB" baseline="0" dirty="0"/>
            </a:br>
            <a:r>
              <a:rPr lang="en-GB" baseline="0" dirty="0"/>
              <a:t>4. Bring up the short form </a:t>
            </a:r>
            <a:r>
              <a:rPr lang="en-GB" i="1" baseline="0" dirty="0" err="1"/>
              <a:t>demande</a:t>
            </a:r>
            <a:r>
              <a:rPr lang="en-GB" i="1" baseline="0" dirty="0"/>
              <a:t>, </a:t>
            </a:r>
            <a:r>
              <a:rPr lang="en-GB" i="0" baseline="0" dirty="0"/>
              <a:t>say it, students repeat it. Try to elicit the meaning from the students. </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420322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76535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La raison </a:t>
            </a:r>
            <a:r>
              <a:rPr lang="en-GB" dirty="0"/>
              <a:t>is part of this week’s vocabulary.</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16238642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La raison </a:t>
            </a:r>
            <a:r>
              <a:rPr lang="en-GB" dirty="0"/>
              <a:t>is part of this week’s vocabulary.</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409642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5572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6132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30307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(slides 22-45): 3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lang="en-GB" dirty="0"/>
              <a:t>Introducing the verb </a:t>
            </a:r>
            <a:r>
              <a:rPr lang="en-GB" i="1" dirty="0" err="1"/>
              <a:t>montrer</a:t>
            </a:r>
            <a:r>
              <a:rPr lang="en-GB" i="1" dirty="0"/>
              <a:t> </a:t>
            </a:r>
            <a:r>
              <a:rPr lang="en-GB" dirty="0"/>
              <a:t>more explicitly. </a:t>
            </a:r>
            <a:r>
              <a:rPr lang="en-GB" i="1" dirty="0" err="1"/>
              <a:t>Montrer</a:t>
            </a:r>
            <a:r>
              <a:rPr lang="en-GB" dirty="0"/>
              <a:t> is one of the 25 most frequently used verbs in French. All 25 most frequent verbs will be introduced early on using the same format. Both long form (infinitive) and short form (3</a:t>
            </a:r>
            <a:r>
              <a:rPr lang="en-GB" baseline="30000" dirty="0"/>
              <a:t>rd</a:t>
            </a:r>
            <a:r>
              <a:rPr lang="en-GB" dirty="0"/>
              <a:t> person singular) are introduced in order to familiarise students with the various forms of the same verb.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endParaRPr lang="en-GB" b="1" dirty="0"/>
          </a:p>
          <a:p>
            <a:r>
              <a:rPr lang="en-GB" b="0" dirty="0"/>
              <a:t>1. Bring up the word </a:t>
            </a:r>
            <a:r>
              <a:rPr lang="en-GB" b="0" i="1" dirty="0" err="1"/>
              <a:t>montrer</a:t>
            </a:r>
            <a:r>
              <a:rPr lang="en-GB" b="0" dirty="0"/>
              <a:t> on its own, say</a:t>
            </a:r>
            <a:r>
              <a:rPr lang="en-GB" b="0" baseline="0" dirty="0"/>
              <a:t> it, students repeat it, and remind them of the phonics.</a:t>
            </a:r>
          </a:p>
          <a:p>
            <a:r>
              <a:rPr lang="en-GB" b="0" baseline="0" dirty="0"/>
              <a:t>2. </a:t>
            </a:r>
            <a:r>
              <a:rPr lang="en-GB" dirty="0"/>
              <a:t>Try to elicit the meaning from the students.</a:t>
            </a:r>
          </a:p>
          <a:p>
            <a:r>
              <a:rPr lang="en-GB" dirty="0"/>
              <a:t>3.</a:t>
            </a:r>
            <a:r>
              <a:rPr lang="en-GB" b="0" baseline="0" dirty="0"/>
              <a:t> Bring up the picture, and e</a:t>
            </a:r>
            <a:r>
              <a:rPr lang="en-GB" baseline="0" dirty="0"/>
              <a:t>stablish the meaning of the word in English, clearly, i.e., ‘to give’. </a:t>
            </a:r>
            <a:br>
              <a:rPr lang="en-GB" baseline="0" dirty="0"/>
            </a:br>
            <a:r>
              <a:rPr lang="en-GB" baseline="0" dirty="0"/>
              <a:t>4. Bring up the short form </a:t>
            </a:r>
            <a:r>
              <a:rPr lang="en-GB" i="1" baseline="0" dirty="0" err="1"/>
              <a:t>montre</a:t>
            </a:r>
            <a:r>
              <a:rPr lang="en-GB" i="1" baseline="0" dirty="0"/>
              <a:t>, </a:t>
            </a:r>
            <a:r>
              <a:rPr lang="en-GB" i="0" baseline="0" dirty="0"/>
              <a:t>say it, students repeat it. Try to elicit the meaning from the students. </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907198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53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466583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Poème</a:t>
            </a:r>
            <a:r>
              <a:rPr lang="en-GB" i="0" dirty="0"/>
              <a:t> is a noun from Term 1.2 Week 1 vocabulary. </a:t>
            </a:r>
            <a:r>
              <a:rPr lang="en-GB" i="1" dirty="0" err="1"/>
              <a:t>Fille</a:t>
            </a:r>
            <a:r>
              <a:rPr lang="en-GB" i="0" dirty="0"/>
              <a:t> is a noun from Term 1.1 Week 6 vocabulary.</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2641822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2559954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56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867547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57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6910950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r>
              <a:rPr lang="en-GB" b="1" dirty="0"/>
              <a:t>Aim: </a:t>
            </a:r>
            <a:r>
              <a:rPr lang="en-GB" dirty="0"/>
              <a:t>This animated slide reminds</a:t>
            </a:r>
            <a:r>
              <a:rPr lang="en-GB" baseline="0" dirty="0"/>
              <a:t> learners of the formation of the present tense of regular –ER verbs, as introduced in the previous week. It features the first and second person singular forms, which are juxtaposed in the following reading and writing practice activities.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651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r>
              <a:rPr lang="en-GB" b="0" dirty="0"/>
              <a:t>(two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This slide (along with the next) provides further practice in</a:t>
            </a:r>
            <a:r>
              <a:rPr lang="en-GB" b="0" baseline="0" dirty="0"/>
              <a:t> distinguishing the </a:t>
            </a:r>
            <a:r>
              <a:rPr lang="en-GB" b="1" baseline="0" dirty="0"/>
              <a:t>first and second</a:t>
            </a:r>
            <a:r>
              <a:rPr lang="en-GB" b="0" baseline="0" dirty="0"/>
              <a:t> </a:t>
            </a:r>
            <a:r>
              <a:rPr lang="en-GB" b="1" baseline="0" dirty="0"/>
              <a:t>person singular </a:t>
            </a:r>
            <a:r>
              <a:rPr lang="en-GB" b="0" baseline="0" dirty="0"/>
              <a:t>forms of regular –ER verbs (introduced in the previous week). The sentences use words from this week’s and previous weeks’ vocabulary sets. ‘Solution’ is also one of this week’s phonics cluster words. Learners simply tick the appropriate column for the subject of the sentence.  Four of these sentences can only be interpreted as questions using raised intonation (here revisited). These have been equally distributed between the ‘je’ and ‘</a:t>
            </a:r>
            <a:r>
              <a:rPr lang="en-GB" b="0" baseline="0" dirty="0" err="1"/>
              <a:t>tu</a:t>
            </a:r>
            <a:r>
              <a:rPr lang="en-GB" b="0" baseline="0" dirty="0"/>
              <a:t>’ forms, to avoid the question marks cuing the correct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a:t>
            </a:r>
            <a:r>
              <a:rPr lang="en-GB" b="0" baseline="0" dirty="0"/>
              <a:t>Students write 1-14 and ‘je’ or ‘</a:t>
            </a:r>
            <a:r>
              <a:rPr lang="en-GB" b="0" baseline="0" dirty="0" err="1"/>
              <a:t>tu</a:t>
            </a:r>
            <a:r>
              <a:rPr lang="en-GB" b="0" baseline="0" dirty="0"/>
              <a:t>’, using their knowledge of verb endings to help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 </a:t>
            </a:r>
            <a:r>
              <a:rPr lang="en-GB" b="0" baseline="0" dirty="0"/>
              <a:t>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0" baseline="0" dirty="0"/>
              <a:t>Students are then asked to translate each complete sentence into English (this can be elicited orally). Do they need to use the present simple or continuous in their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N.B. Listening</a:t>
            </a:r>
            <a:r>
              <a:rPr lang="en-GB" b="0" baseline="0" dirty="0"/>
              <a:t> activities of this type are not possible for the first and second person singular forms of regular –ER verbs, since the two forms are orally indistinguishable. Only the written form differs, hence the reading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3730702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71757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33364240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t>Timing: 8 minutes</a:t>
            </a:r>
          </a:p>
          <a:p>
            <a:endParaRPr lang="en-GB" i="0" baseline="0" dirty="0"/>
          </a:p>
          <a:p>
            <a:r>
              <a:rPr lang="en-GB" b="1" i="0" baseline="0" dirty="0"/>
              <a:t>Aim: </a:t>
            </a:r>
            <a:r>
              <a:rPr lang="en-GB" i="0" baseline="0" dirty="0"/>
              <a:t>This writing activity requires learners to write sentences in French using the first and second person singular form of the verb with or without a preposition as appropriate.</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a:t>
            </a:r>
            <a:r>
              <a:rPr lang="en-GB" i="0" baseline="0" dirty="0"/>
              <a:t>Students write a-h and a short sentence, thinking carefully about whether they need to use the article only, or article plus a preposition. They may need some guidance with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Suggested answers appear on the next slide.</a:t>
            </a:r>
          </a:p>
          <a:p>
            <a:endParaRPr lang="en-GB" i="0" baseline="0" dirty="0"/>
          </a:p>
          <a:p>
            <a:r>
              <a:rPr lang="en-GB" i="0" baseline="0" dirty="0"/>
              <a:t>All vocabulary has been taken from this week’s lists (new and re-visited).</a:t>
            </a:r>
          </a:p>
        </p:txBody>
      </p:sp>
      <p:sp>
        <p:nvSpPr>
          <p:cNvPr id="4" name="Slide Number Placeholder 3"/>
          <p:cNvSpPr>
            <a:spLocks noGrp="1"/>
          </p:cNvSpPr>
          <p:nvPr>
            <p:ph type="sldNum" sz="quarter" idx="10"/>
          </p:nvPr>
        </p:nvSpPr>
        <p:spPr/>
        <p:txBody>
          <a:bodyPr/>
          <a:lstStyle/>
          <a:p>
            <a:fld id="{4064E2A9-A970-48BE-B31A-B4EAD540047D}" type="slidenum">
              <a:rPr lang="en-GB" smtClean="0"/>
              <a:t>61</a:t>
            </a:fld>
            <a:endParaRPr lang="en-GB" dirty="0"/>
          </a:p>
        </p:txBody>
      </p:sp>
    </p:spTree>
    <p:extLst>
      <p:ext uri="{BB962C8B-B14F-4D97-AF65-F5344CB8AC3E}">
        <p14:creationId xmlns:p14="http://schemas.microsoft.com/office/powerpoint/2010/main" val="661346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baseline="0" dirty="0"/>
              <a:t>Suggested solutions to the activity on the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43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r>
              <a:rPr lang="en-GB" b="1" dirty="0"/>
              <a:t>Aim:  </a:t>
            </a:r>
            <a:r>
              <a:rPr lang="en-GB" dirty="0"/>
              <a:t>This animated slide reminds</a:t>
            </a:r>
            <a:r>
              <a:rPr lang="en-GB" baseline="0" dirty="0"/>
              <a:t> learners of the formation of the present tense of regular –ER verbs, as introduced previously. It features the second and third person singular forms. These forms of the verb will feature in the activities which follow.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Draw learners’ attention to the two possible English forms (simple present and present continuous), to remind them of these, and of the difference between the English and the French in this respect.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2560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This slide provides further practice in</a:t>
            </a:r>
            <a:r>
              <a:rPr lang="en-GB" b="0" baseline="0" dirty="0"/>
              <a:t> distinguishing the (already introduced) </a:t>
            </a:r>
            <a:r>
              <a:rPr lang="en-GB" b="1" baseline="0" dirty="0"/>
              <a:t>second and third person singular </a:t>
            </a:r>
            <a:r>
              <a:rPr lang="en-GB" b="0" baseline="0" dirty="0"/>
              <a:t>forms of regular –ER verbs, in the same way in which this was done for first and second person singular in the previous activity. The sentences use words from this week’s and previous weeks’ vocabulary sets. ‘Solution’ is also one of this week’s phonics cluster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a:t>
            </a:r>
            <a:r>
              <a:rPr lang="en-GB" b="0" baseline="0" dirty="0"/>
              <a:t>Students write 1-7 and ‘</a:t>
            </a:r>
            <a:r>
              <a:rPr lang="en-GB" b="0" baseline="0" dirty="0" err="1"/>
              <a:t>tu</a:t>
            </a:r>
            <a:r>
              <a:rPr lang="en-GB" b="0" baseline="0" dirty="0"/>
              <a:t>’ or ‘</a:t>
            </a:r>
            <a:r>
              <a:rPr lang="en-GB" b="0" baseline="0" dirty="0" err="1"/>
              <a:t>il</a:t>
            </a:r>
            <a:r>
              <a:rPr lang="en-GB" b="0" baseline="0" dirty="0"/>
              <a:t>/</a:t>
            </a:r>
            <a:r>
              <a:rPr lang="en-GB" b="0" baseline="0" dirty="0" err="1"/>
              <a:t>elle</a:t>
            </a:r>
            <a:r>
              <a:rPr lang="en-GB" b="0" baseline="0" dirty="0"/>
              <a:t>’, using their knowledge of verb endings to help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 </a:t>
            </a:r>
            <a:r>
              <a:rPr lang="en-GB" b="0" baseline="0" dirty="0"/>
              <a:t>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0" baseline="0" dirty="0"/>
              <a:t>Students are then asked to translate each complete sentence into English (this can be elicited orally). As no time phrases are given this time, students can use either the present simple or continuous tense in English. Ask students to consider the effect their choice of tense has on the meaning of the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N.B. Listening</a:t>
            </a:r>
            <a:r>
              <a:rPr lang="en-GB" b="0" baseline="0" dirty="0"/>
              <a:t> activities of this type are not possible for the first and second person singular forms of regular –ER verbs, since the two forms are orally indistinguishable. Only the written form differs, hence the reading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2330558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t>Timing: 10 minutes</a:t>
            </a:r>
          </a:p>
          <a:p>
            <a:endParaRPr lang="en-GB" i="0" baseline="0" dirty="0"/>
          </a:p>
          <a:p>
            <a:r>
              <a:rPr lang="en-GB" b="1" i="0" baseline="0" dirty="0"/>
              <a:t>Aim: </a:t>
            </a:r>
            <a:r>
              <a:rPr lang="en-GB" b="0" i="0" baseline="0" dirty="0"/>
              <a:t>oral and written production of sentences with –ER verbs which do and don’t take preposition </a:t>
            </a:r>
            <a:r>
              <a:rPr lang="en-GB" sz="1200" i="0" dirty="0">
                <a:solidFill>
                  <a:schemeClr val="accent5">
                    <a:lumMod val="50000"/>
                  </a:schemeClr>
                </a:solidFill>
                <a:latin typeface="Century Gothic" panose="020B0502020202020204" pitchFamily="34" charset="0"/>
              </a:rPr>
              <a:t>à</a:t>
            </a:r>
            <a:r>
              <a:rPr lang="en-GB" sz="1200" i="1" dirty="0">
                <a:solidFill>
                  <a:schemeClr val="accent5">
                    <a:lumMod val="50000"/>
                  </a:schemeClr>
                </a:solidFill>
                <a:latin typeface="Century Gothic" panose="020B0502020202020204" pitchFamily="34" charset="0"/>
              </a:rPr>
              <a:t>.</a:t>
            </a:r>
            <a:endParaRPr lang="en-GB" b="0" i="0" baseline="0" dirty="0"/>
          </a:p>
          <a:p>
            <a:endParaRPr lang="en-GB" b="0" i="0" baseline="0" dirty="0"/>
          </a:p>
          <a:p>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NB: </a:t>
            </a:r>
            <a:r>
              <a:rPr lang="en-GB" i="0" baseline="0" dirty="0"/>
              <a:t>The role cards may be printed, or students can complete the task in their books/mini whiteboards.</a:t>
            </a:r>
            <a:endParaRPr lang="en-GB" b="1" i="0" baseline="0" dirty="0"/>
          </a:p>
          <a:p>
            <a:r>
              <a:rPr lang="en-GB" i="0" baseline="0" dirty="0"/>
              <a:t>1. In Task 1, partner A speaks, and partner B writes down a sentence in French for each thing Partner A says. Partner A states what s/he does, and also what his/her partner does. This means that Partner B has to use the ‘</a:t>
            </a:r>
            <a:r>
              <a:rPr lang="en-GB" i="0" baseline="0" dirty="0" err="1"/>
              <a:t>il</a:t>
            </a:r>
            <a:r>
              <a:rPr lang="en-GB" i="0" baseline="0" dirty="0"/>
              <a:t>/</a:t>
            </a:r>
            <a:r>
              <a:rPr lang="en-GB" i="0" baseline="0" dirty="0" err="1"/>
              <a:t>elle</a:t>
            </a:r>
            <a:r>
              <a:rPr lang="en-GB" i="0" baseline="0" dirty="0"/>
              <a:t>’ form for writing the sentences about Partner A, and the ‘je’ form for writing the sentences about himself/herself.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The partners then swap roles for Task 2. </a:t>
            </a:r>
          </a:p>
          <a:p>
            <a:endParaRPr lang="en-GB" i="0" baseline="0" dirty="0"/>
          </a:p>
          <a:p>
            <a:r>
              <a:rPr lang="en-GB" i="0" baseline="0" dirty="0"/>
              <a:t>Students should think carefully about whether they need to use the article only, or article plus a preposition, with the nouns and verbs intended to prompt each sentence. They may need some guidance with this.</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used(1 is the most frequent word in French): </a:t>
            </a:r>
            <a:br>
              <a:rPr lang="en-GB" baseline="0" dirty="0"/>
            </a:br>
            <a:r>
              <a:rPr lang="en-GB" baseline="0" dirty="0"/>
              <a:t>conversation [1747], </a:t>
            </a:r>
            <a:r>
              <a:rPr lang="en-GB" sz="1200" b="0" dirty="0" err="1">
                <a:solidFill>
                  <a:schemeClr val="bg1"/>
                </a:solidFill>
              </a:rPr>
              <a:t>t</a:t>
            </a:r>
            <a:r>
              <a:rPr lang="en-GB" sz="1200" b="0" kern="0" dirty="0" err="1">
                <a:solidFill>
                  <a:prstClr val="white"/>
                </a:solidFill>
                <a:latin typeface="Century Gothic" panose="020B0502020202020204" pitchFamily="34" charset="0"/>
              </a:rPr>
              <a:t>éléphonique</a:t>
            </a:r>
            <a:r>
              <a:rPr lang="en-GB" sz="1200" b="0" kern="0" baseline="0" dirty="0">
                <a:solidFill>
                  <a:prstClr val="white"/>
                </a:solidFill>
                <a:latin typeface="Century Gothic" panose="020B0502020202020204" pitchFamily="34" charset="0"/>
              </a:rPr>
              <a:t> [2356]</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4064E2A9-A970-48BE-B31A-B4EAD540047D}" type="slidenum">
              <a:rPr lang="en-GB" smtClean="0"/>
              <a:t>65</a:t>
            </a:fld>
            <a:endParaRPr lang="en-GB" dirty="0"/>
          </a:p>
        </p:txBody>
      </p:sp>
    </p:spTree>
    <p:extLst>
      <p:ext uri="{BB962C8B-B14F-4D97-AF65-F5344CB8AC3E}">
        <p14:creationId xmlns:p14="http://schemas.microsoft.com/office/powerpoint/2010/main" val="3570264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 B completes the sentences in French as instructed.</a:t>
            </a:r>
          </a:p>
        </p:txBody>
      </p:sp>
      <p:sp>
        <p:nvSpPr>
          <p:cNvPr id="4" name="Slide Number Placeholder 3"/>
          <p:cNvSpPr>
            <a:spLocks noGrp="1"/>
          </p:cNvSpPr>
          <p:nvPr>
            <p:ph type="sldNum" sz="quarter" idx="10"/>
          </p:nvPr>
        </p:nvSpPr>
        <p:spPr/>
        <p:txBody>
          <a:bodyPr/>
          <a:lstStyle/>
          <a:p>
            <a:fld id="{051212F4-EB5A-464B-92EC-DACFCB1CC2CD}" type="slidenum">
              <a:rPr lang="en-GB" smtClean="0"/>
              <a:t>66</a:t>
            </a:fld>
            <a:endParaRPr lang="en-GB"/>
          </a:p>
        </p:txBody>
      </p:sp>
    </p:spTree>
    <p:extLst>
      <p:ext uri="{BB962C8B-B14F-4D97-AF65-F5344CB8AC3E}">
        <p14:creationId xmlns:p14="http://schemas.microsoft.com/office/powerpoint/2010/main" val="3265354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Partner A now does the speaking part of the task. Please refer to notes on the slide for Partner A Task 1.</a:t>
            </a:r>
          </a:p>
        </p:txBody>
      </p:sp>
      <p:sp>
        <p:nvSpPr>
          <p:cNvPr id="4" name="Slide Number Placeholder 3"/>
          <p:cNvSpPr>
            <a:spLocks noGrp="1"/>
          </p:cNvSpPr>
          <p:nvPr>
            <p:ph type="sldNum" sz="quarter" idx="10"/>
          </p:nvPr>
        </p:nvSpPr>
        <p:spPr/>
        <p:txBody>
          <a:bodyPr/>
          <a:lstStyle/>
          <a:p>
            <a:fld id="{4064E2A9-A970-48BE-B31A-B4EAD540047D}" type="slidenum">
              <a:rPr lang="en-GB" smtClean="0"/>
              <a:t>67</a:t>
            </a:fld>
            <a:endParaRPr lang="en-GB" dirty="0"/>
          </a:p>
        </p:txBody>
      </p:sp>
    </p:spTree>
    <p:extLst>
      <p:ext uri="{BB962C8B-B14F-4D97-AF65-F5344CB8AC3E}">
        <p14:creationId xmlns:p14="http://schemas.microsoft.com/office/powerpoint/2010/main" val="27028749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 B completes the sentences in French as instructed.</a:t>
            </a:r>
          </a:p>
        </p:txBody>
      </p:sp>
      <p:sp>
        <p:nvSpPr>
          <p:cNvPr id="4" name="Slide Number Placeholder 3"/>
          <p:cNvSpPr>
            <a:spLocks noGrp="1"/>
          </p:cNvSpPr>
          <p:nvPr>
            <p:ph type="sldNum" sz="quarter" idx="10"/>
          </p:nvPr>
        </p:nvSpPr>
        <p:spPr/>
        <p:txBody>
          <a:bodyPr/>
          <a:lstStyle/>
          <a:p>
            <a:fld id="{051212F4-EB5A-464B-92EC-DACFCB1CC2CD}" type="slidenum">
              <a:rPr lang="en-GB" smtClean="0"/>
              <a:t>68</a:t>
            </a:fld>
            <a:endParaRPr lang="en-GB"/>
          </a:p>
        </p:txBody>
      </p:sp>
    </p:spTree>
    <p:extLst>
      <p:ext uri="{BB962C8B-B14F-4D97-AF65-F5344CB8AC3E}">
        <p14:creationId xmlns:p14="http://schemas.microsoft.com/office/powerpoint/2010/main" val="912238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12788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i="0" dirty="0">
              <a:latin typeface="Calibri"/>
              <a:ea typeface="Calibri"/>
              <a:cs typeface="Calibri"/>
              <a:sym typeface="Calibri"/>
            </a:endParaRPr>
          </a:p>
        </p:txBody>
      </p:sp>
      <p:sp>
        <p:nvSpPr>
          <p:cNvPr id="283" name="Google Shape;28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13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Identify SSC [</a:t>
            </a:r>
            <a:r>
              <a:rPr lang="en-US" b="0" dirty="0" err="1"/>
              <a:t>tion</a:t>
            </a:r>
            <a:r>
              <a:rPr lang="en-US" b="0" dirty="0"/>
              <a:t>] vs distraction SSC [on/om]</a:t>
            </a:r>
            <a:endParaRPr lang="en-US" b="1" dirty="0"/>
          </a:p>
          <a:p>
            <a:endParaRPr lang="en-US" b="1" dirty="0"/>
          </a:p>
          <a:p>
            <a:r>
              <a:rPr lang="en-US" b="1" dirty="0"/>
              <a:t>Procedure:</a:t>
            </a:r>
          </a:p>
          <a:p>
            <a:r>
              <a:rPr lang="en-US" b="0" dirty="0"/>
              <a:t>1. Click numbers to play audio</a:t>
            </a:r>
          </a:p>
          <a:p>
            <a:r>
              <a:rPr lang="en-US" b="0" dirty="0"/>
              <a:t>2. Students tick which sound they think they hear</a:t>
            </a:r>
          </a:p>
          <a:p>
            <a:r>
              <a:rPr lang="en-US" b="0" dirty="0"/>
              <a:t>3. Answers revealed on clicks</a:t>
            </a:r>
          </a:p>
          <a:p>
            <a:endParaRPr lang="en-US" b="0" dirty="0"/>
          </a:p>
          <a:p>
            <a:r>
              <a:rPr lang="en-US" b="1" dirty="0"/>
              <a:t>Transcript:</a:t>
            </a:r>
          </a:p>
          <a:p>
            <a:pPr marL="228600" indent="-228600">
              <a:buAutoNum type="arabicPeriod"/>
            </a:pPr>
            <a:r>
              <a:rPr lang="en-US" b="0" dirty="0"/>
              <a:t>natation</a:t>
            </a:r>
          </a:p>
          <a:p>
            <a:pPr marL="228600" indent="-228600">
              <a:buAutoNum type="arabicPeriod"/>
            </a:pPr>
            <a:r>
              <a:rPr lang="en-US" b="0" dirty="0" err="1"/>
              <a:t>façon</a:t>
            </a:r>
            <a:endParaRPr lang="en-US" b="0" dirty="0"/>
          </a:p>
          <a:p>
            <a:pPr marL="228600" indent="-228600">
              <a:buAutoNum type="arabicPeriod"/>
            </a:pPr>
            <a:r>
              <a:rPr lang="en-US" b="0" dirty="0"/>
              <a:t>exposition</a:t>
            </a:r>
          </a:p>
          <a:p>
            <a:pPr marL="228600" indent="-228600">
              <a:buAutoNum type="arabicPeriod"/>
            </a:pPr>
            <a:r>
              <a:rPr lang="en-US" b="0" dirty="0"/>
              <a:t>gestion</a:t>
            </a:r>
          </a:p>
          <a:p>
            <a:pPr marL="228600" indent="-228600">
              <a:buAutoNum type="arabicPeriod"/>
            </a:pPr>
            <a:r>
              <a:rPr lang="en-US" b="0" dirty="0" err="1"/>
              <a:t>selon</a:t>
            </a:r>
            <a:endParaRPr lang="en-US" b="0" dirty="0"/>
          </a:p>
          <a:p>
            <a:pPr marL="228600" indent="-228600">
              <a:buAutoNum type="arabicPeriod"/>
            </a:pPr>
            <a:r>
              <a:rPr lang="en-US" b="0" dirty="0" err="1"/>
              <a:t>cotisation</a:t>
            </a:r>
            <a:r>
              <a:rPr lang="en-US" b="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startAt="7"/>
              <a:tabLst/>
              <a:defRPr/>
            </a:pPr>
            <a:r>
              <a:rPr lang="en-GB" b="0" baseline="0" dirty="0"/>
              <a:t>environ</a:t>
            </a:r>
          </a:p>
          <a:p>
            <a:pPr marL="228600" marR="0" lvl="0" indent="-228600" algn="l" defTabSz="914400" rtl="0" eaLnBrk="1" fontAlgn="auto" latinLnBrk="0" hangingPunct="1">
              <a:lnSpc>
                <a:spcPct val="100000"/>
              </a:lnSpc>
              <a:spcBef>
                <a:spcPts val="0"/>
              </a:spcBef>
              <a:spcAft>
                <a:spcPts val="0"/>
              </a:spcAft>
              <a:buClrTx/>
              <a:buSzTx/>
              <a:buFontTx/>
              <a:buAutoNum type="arabicPeriod" startAt="7"/>
              <a:tabLst/>
              <a:defRPr/>
            </a:pPr>
            <a:r>
              <a:rPr lang="en-GB" b="0" baseline="0" dirty="0" err="1"/>
              <a:t>sinon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natation [n/a], raison [72], exposition [2378], subvention [2504], </a:t>
            </a:r>
            <a:r>
              <a:rPr lang="en-GB" baseline="0" dirty="0" err="1"/>
              <a:t>consommer</a:t>
            </a:r>
            <a:r>
              <a:rPr lang="en-GB" baseline="0" dirty="0"/>
              <a:t> [2048], </a:t>
            </a:r>
            <a:r>
              <a:rPr lang="en-GB" baseline="0" dirty="0" err="1"/>
              <a:t>cotisation</a:t>
            </a:r>
            <a:r>
              <a:rPr lang="en-GB" baseline="0" dirty="0"/>
              <a:t> [2294]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30 seconds (click début to begin timer)</a:t>
            </a:r>
            <a:endParaRPr lang="en-US" b="1" dirty="0"/>
          </a:p>
          <a:p>
            <a:endParaRPr lang="en-US" b="1" dirty="0"/>
          </a:p>
          <a:p>
            <a:r>
              <a:rPr lang="en-US" b="1" dirty="0"/>
              <a:t>Aim: </a:t>
            </a:r>
            <a:r>
              <a:rPr lang="en-US" b="0" dirty="0" err="1"/>
              <a:t>Practise</a:t>
            </a:r>
            <a:r>
              <a:rPr lang="en-US" b="0" dirty="0"/>
              <a:t> pronunciation of SSC [</a:t>
            </a:r>
            <a:r>
              <a:rPr lang="en-US" b="0" dirty="0" err="1"/>
              <a:t>tion</a:t>
            </a:r>
            <a:r>
              <a:rPr lang="en-US" b="0" dirty="0"/>
              <a:t>]</a:t>
            </a:r>
            <a:endParaRPr lang="en-US" b="1" dirty="0"/>
          </a:p>
          <a:p>
            <a:endParaRPr lang="en-US" b="1" dirty="0"/>
          </a:p>
          <a:p>
            <a:r>
              <a:rPr lang="en-US" b="1" dirty="0"/>
              <a:t>Procedure:</a:t>
            </a:r>
          </a:p>
          <a:p>
            <a:r>
              <a:rPr lang="en-US" b="0" dirty="0"/>
              <a:t>1. Click ‘début’ to start timer</a:t>
            </a:r>
          </a:p>
          <a:p>
            <a:r>
              <a:rPr lang="en-US" b="0" dirty="0"/>
              <a:t>2. Students have 30 seconds to accurately pronounce as many words as possible</a:t>
            </a:r>
          </a:p>
          <a:p>
            <a:r>
              <a:rPr lang="en-US" b="0" dirty="0"/>
              <a:t>3. Students can do this in pairs to check each others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interprétation</a:t>
            </a:r>
            <a:r>
              <a:rPr lang="en-GB" baseline="0" dirty="0"/>
              <a:t> [2005], orientation [2025], collaboration [2037], conviction [2054], </a:t>
            </a:r>
            <a:r>
              <a:rPr lang="en-GB" baseline="0" dirty="0" err="1"/>
              <a:t>évaluation</a:t>
            </a:r>
            <a:r>
              <a:rPr lang="en-GB" baseline="0" dirty="0"/>
              <a:t> [2057], occupation [2096], satisfaction [2108], promotion [2139], section [2141], question [144], option [2156], national [227], </a:t>
            </a:r>
            <a:r>
              <a:rPr lang="en-GB" baseline="0" dirty="0" err="1"/>
              <a:t>constitutionnel</a:t>
            </a:r>
            <a:r>
              <a:rPr lang="en-GB" baseline="0" dirty="0"/>
              <a:t> [2249], ambition [2280]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93249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1881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99681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4100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8585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88181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47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6670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01074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63105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41916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14850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483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7718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99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9187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45572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06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67439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56267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91779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02/08/2021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43866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17493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969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26506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0726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326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99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639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10166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3090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481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52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3334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564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5112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audio" Target="../media/audio30.wav"/></Relationships>
</file>

<file path=ppt/slides/_rels/slide15.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30.wav"/></Relationships>
</file>

<file path=ppt/slides/_rels/slide16.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audio" Target="../media/audio31.wav"/></Relationships>
</file>

<file path=ppt/slides/_rels/slide17.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32.wav"/></Relationships>
</file>

<file path=ppt/slides/_rels/slide18.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audio" Target="../media/audio31.wav"/></Relationships>
</file>

<file path=ppt/slides/_rels/slide19.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3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audio" Target="../media/audio34.wav"/></Relationships>
</file>

<file path=ppt/slides/_rels/slide21.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audio" Target="../media/audio34.wav"/></Relationships>
</file>

<file path=ppt/slides/_rels/slide22.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audio" Target="../media/audio35.wav"/></Relationships>
</file>

<file path=ppt/slides/_rels/slide23.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audio" Target="../media/audio36.wav"/></Relationships>
</file>

<file path=ppt/slides/_rels/slide2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audio" Target="../media/audio35.wav"/></Relationships>
</file>

<file path=ppt/slides/_rels/slide25.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audio" Target="../media/audio29.wav"/><Relationship Id="rId4" Type="http://schemas.openxmlformats.org/officeDocument/2006/relationships/audio" Target="../media/audio36.wav"/></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1.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image" Target="../media/image20.png"/><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audio" Target="../media/audio46.wav"/></Relationships>
</file>

<file path=ppt/slides/_rels/slide35.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audio" Target="../media/audio46.wav"/></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28.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image" Target="../media/image26.png"/><Relationship Id="rId5" Type="http://schemas.openxmlformats.org/officeDocument/2006/relationships/audio" Target="../media/audio46.wav"/><Relationship Id="rId10" Type="http://schemas.openxmlformats.org/officeDocument/2006/relationships/audio" Target="../media/audio52.wav"/><Relationship Id="rId4" Type="http://schemas.openxmlformats.org/officeDocument/2006/relationships/audio" Target="../media/audio47.wav"/><Relationship Id="rId9" Type="http://schemas.openxmlformats.org/officeDocument/2006/relationships/audio" Target="../media/audio51.wav"/><Relationship Id="rId1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audio" Target="../media/audio48.wav"/><Relationship Id="rId5" Type="http://schemas.openxmlformats.org/officeDocument/2006/relationships/audio" Target="../media/audio46.wav"/><Relationship Id="rId10" Type="http://schemas.openxmlformats.org/officeDocument/2006/relationships/image" Target="../media/image26.png"/><Relationship Id="rId4" Type="http://schemas.openxmlformats.org/officeDocument/2006/relationships/audio" Target="../media/audio47.wav"/><Relationship Id="rId9" Type="http://schemas.openxmlformats.org/officeDocument/2006/relationships/audio" Target="../media/audio51.wav"/></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audio" Target="../media/audio56.wav"/><Relationship Id="rId12" Type="http://schemas.openxmlformats.org/officeDocument/2006/relationships/audio" Target="../media/audio60.wav"/><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audio" Target="../media/audio55.wav"/><Relationship Id="rId11" Type="http://schemas.openxmlformats.org/officeDocument/2006/relationships/audio" Target="../media/audio59.wav"/><Relationship Id="rId5" Type="http://schemas.openxmlformats.org/officeDocument/2006/relationships/audio" Target="../media/audio54.wav"/><Relationship Id="rId10" Type="http://schemas.openxmlformats.org/officeDocument/2006/relationships/audio" Target="../media/audio58.wav"/><Relationship Id="rId4" Type="http://schemas.openxmlformats.org/officeDocument/2006/relationships/audio" Target="../media/audio53.wav"/><Relationship Id="rId9" Type="http://schemas.openxmlformats.org/officeDocument/2006/relationships/audio" Target="../media/audio57.wav"/></Relationships>
</file>

<file path=ppt/slides/_rels/slide41.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audio" Target="../media/audio70.wav"/><Relationship Id="rId18"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35.png"/><Relationship Id="rId7" Type="http://schemas.openxmlformats.org/officeDocument/2006/relationships/audio" Target="../media/audio64.wav"/><Relationship Id="rId12" Type="http://schemas.openxmlformats.org/officeDocument/2006/relationships/audio" Target="../media/audio69.wav"/><Relationship Id="rId17" Type="http://schemas.openxmlformats.org/officeDocument/2006/relationships/image" Target="../media/image31.png"/><Relationship Id="rId2" Type="http://schemas.openxmlformats.org/officeDocument/2006/relationships/notesSlide" Target="../notesSlides/notesSlide41.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5.xml"/><Relationship Id="rId6" Type="http://schemas.openxmlformats.org/officeDocument/2006/relationships/audio" Target="../media/audio63.wav"/><Relationship Id="rId11" Type="http://schemas.openxmlformats.org/officeDocument/2006/relationships/audio" Target="../media/audio68.wav"/><Relationship Id="rId5" Type="http://schemas.openxmlformats.org/officeDocument/2006/relationships/audio" Target="../media/audio62.wav"/><Relationship Id="rId15" Type="http://schemas.openxmlformats.org/officeDocument/2006/relationships/audio" Target="../media/audio72.wav"/><Relationship Id="rId23" Type="http://schemas.openxmlformats.org/officeDocument/2006/relationships/image" Target="../media/image37.png"/><Relationship Id="rId10" Type="http://schemas.openxmlformats.org/officeDocument/2006/relationships/audio" Target="../media/audio67.wav"/><Relationship Id="rId19" Type="http://schemas.openxmlformats.org/officeDocument/2006/relationships/image" Target="../media/image33.png"/><Relationship Id="rId4" Type="http://schemas.openxmlformats.org/officeDocument/2006/relationships/audio" Target="../media/audio61.wav"/><Relationship Id="rId9" Type="http://schemas.openxmlformats.org/officeDocument/2006/relationships/audio" Target="../media/audio66.wav"/><Relationship Id="rId14" Type="http://schemas.openxmlformats.org/officeDocument/2006/relationships/audio" Target="../media/audio71.wav"/><Relationship Id="rId22"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audio" Target="../media/audio74.wav"/></Relationships>
</file>

<file path=ppt/slides/_rels/slide47.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audio" Target="../media/audio74.wav"/></Relationships>
</file>

<file path=ppt/slides/_rels/slide48.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audio" Target="../media/audio75.wav"/></Relationships>
</file>

<file path=ppt/slides/_rels/slide49.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audio" Target="../media/audio76.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audio" Target="../media/audio75.wav"/></Relationships>
</file>

<file path=ppt/slides/_rels/slide51.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audio" Target="../media/audio76.wav"/></Relationships>
</file>

<file path=ppt/slides/_rels/slide52.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audio" Target="../media/audio78.wav"/></Relationships>
</file>

<file path=ppt/slides/_rels/slide53.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audio" Target="../media/audio78.wav"/></Relationships>
</file>

<file path=ppt/slides/_rels/slide54.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audio" Target="../media/audio79.wav"/></Relationships>
</file>

<file path=ppt/slides/_rels/slide55.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audio" Target="../media/audio80.wav"/></Relationships>
</file>

<file path=ppt/slides/_rels/slide56.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audio" Target="../media/audio79.wav"/></Relationships>
</file>

<file path=ppt/slides/_rels/slide57.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audio" Target="../media/audio77.wav"/><Relationship Id="rId4" Type="http://schemas.openxmlformats.org/officeDocument/2006/relationships/audio" Target="../media/audio80.wav"/></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hyperlink" Target="https://quizlet.com/gb/441148776/year-7-french-term-12-week-2-flash-cards/" TargetMode="External"/><Relationship Id="rId3" Type="http://schemas.openxmlformats.org/officeDocument/2006/relationships/image" Target="../media/image9.png"/><Relationship Id="rId7" Type="http://schemas.openxmlformats.org/officeDocument/2006/relationships/hyperlink" Target="https://quizlet.com/gb/442264762/year-7-french-term-12-week-5-flash-cards/"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resources.ncelp.org/concern/resources/v118rd66h?locale=en" TargetMode="External"/><Relationship Id="rId11" Type="http://schemas.openxmlformats.org/officeDocument/2006/relationships/image" Target="../media/image50.png"/><Relationship Id="rId5" Type="http://schemas.openxmlformats.org/officeDocument/2006/relationships/hyperlink" Target="http://www.ncelp.org/audio/SY7T1-" TargetMode="External"/><Relationship Id="rId10"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hyperlink" Target="https://quizlet.com/gb/436199569/year-7-french-term-11-week-4-flash-cards/" TargetMode="Externa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9.png"/><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0.png"/><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11.png"/><Relationship Id="rId3" Type="http://schemas.openxmlformats.org/officeDocument/2006/relationships/image" Target="../media/image9.png"/><Relationship Id="rId21" Type="http://schemas.openxmlformats.org/officeDocument/2006/relationships/image" Target="../media/image14.pn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8.wav"/><Relationship Id="rId2" Type="http://schemas.openxmlformats.org/officeDocument/2006/relationships/notesSlide" Target="../notesSlides/notesSlide9.xml"/><Relationship Id="rId16" Type="http://schemas.openxmlformats.org/officeDocument/2006/relationships/audio" Target="../media/audio27.wav"/><Relationship Id="rId20" Type="http://schemas.openxmlformats.org/officeDocument/2006/relationships/image" Target="../media/image13.png"/><Relationship Id="rId1" Type="http://schemas.openxmlformats.org/officeDocument/2006/relationships/slideLayout" Target="../slideLayouts/slideLayout35.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6.wav"/><Relationship Id="rId23" Type="http://schemas.openxmlformats.org/officeDocument/2006/relationships/image" Target="../media/image16.png"/><Relationship Id="rId10" Type="http://schemas.openxmlformats.org/officeDocument/2006/relationships/audio" Target="../media/audio21.wav"/><Relationship Id="rId19" Type="http://schemas.openxmlformats.org/officeDocument/2006/relationships/image" Target="../media/image12.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Title 3"/>
          <p:cNvSpPr txBox="1">
            <a:spLocks/>
          </p:cNvSpPr>
          <p:nvPr/>
        </p:nvSpPr>
        <p:spPr>
          <a:xfrm>
            <a:off x="185383" y="2813447"/>
            <a:ext cx="8006117"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 verbs (je,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tu</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il</a:t>
            </a:r>
            <a:r>
              <a:rPr lang="en-GB" sz="2400" dirty="0">
                <a:solidFill>
                  <a:prstClr val="white"/>
                </a:solidFill>
                <a:latin typeface="Century Gothic" panose="020B0502020202020204" pitchFamily="34" charset="0"/>
              </a:rPr>
              <a:t>/</a:t>
            </a:r>
            <a:r>
              <a:rPr lang="en-GB" sz="2400" dirty="0" err="1">
                <a:solidFill>
                  <a:prstClr val="white"/>
                </a:solidFill>
                <a:latin typeface="Century Gothic" panose="020B0502020202020204" pitchFamily="34" charset="0"/>
              </a:rPr>
              <a:t>elle</a:t>
            </a:r>
            <a:r>
              <a:rPr lang="en-GB" sz="2400" dirty="0">
                <a:solidFill>
                  <a:prstClr val="white"/>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Preposition à with certain verbs: at vs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SSCs [-</a:t>
            </a:r>
            <a:r>
              <a:rPr lang="en-GB" sz="2400" dirty="0" err="1">
                <a:solidFill>
                  <a:prstClr val="white"/>
                </a:solidFill>
                <a:latin typeface="Century Gothic" panose="020B0502020202020204" pitchFamily="34" charset="0"/>
              </a:rPr>
              <a:t>tion</a:t>
            </a:r>
            <a:r>
              <a:rPr lang="en-GB" sz="2400"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6" name="Title 5">
            <a:extLst>
              <a:ext uri="{FF2B5EF4-FFF2-40B4-BE49-F238E27FC236}">
                <a16:creationId xmlns:a16="http://schemas.microsoft.com/office/drawing/2014/main" id="{CAA16859-3DBC-D74E-9FC5-4F877A96AB6C}"/>
              </a:ext>
            </a:extLst>
          </p:cNvPr>
          <p:cNvSpPr>
            <a:spLocks noGrp="1"/>
          </p:cNvSpPr>
          <p:nvPr>
            <p:ph type="title"/>
          </p:nvPr>
        </p:nvSpPr>
        <p:spPr>
          <a:xfrm>
            <a:off x="185383" y="1811541"/>
            <a:ext cx="10515600" cy="1325563"/>
          </a:xfrm>
        </p:spPr>
        <p:txBody>
          <a:bodyPr>
            <a:normAutofit/>
          </a:bodyPr>
          <a:lstStyle/>
          <a:p>
            <a:r>
              <a:rPr lang="en-GB" sz="4000" b="1" dirty="0">
                <a:solidFill>
                  <a:prstClr val="white"/>
                </a:solidFill>
              </a:rPr>
              <a:t>Saying what people do to others</a:t>
            </a:r>
            <a:endParaRPr lang="en-US" sz="4000" dirty="0"/>
          </a:p>
        </p:txBody>
      </p:sp>
      <p:sp>
        <p:nvSpPr>
          <p:cNvPr id="7" name="Title 3">
            <a:extLst>
              <a:ext uri="{FF2B5EF4-FFF2-40B4-BE49-F238E27FC236}">
                <a16:creationId xmlns:a16="http://schemas.microsoft.com/office/drawing/2014/main" id="{A62E97F4-0663-43FC-849A-68AF7BC6CEFA}"/>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French</a:t>
            </a:r>
          </a:p>
          <a:p>
            <a:pPr>
              <a:defRPr/>
            </a:pPr>
            <a:r>
              <a:rPr lang="en-GB" sz="2000" dirty="0">
                <a:solidFill>
                  <a:prstClr val="white"/>
                </a:solidFill>
                <a:latin typeface="Century Gothic" panose="020B0502020202020204" pitchFamily="34" charset="0"/>
              </a:rPr>
              <a:t>Term 1.2 - Week 4 - Lesson 21</a:t>
            </a:r>
          </a:p>
        </p:txBody>
      </p:sp>
      <p:sp>
        <p:nvSpPr>
          <p:cNvPr id="11" name="Title 3">
            <a:extLst>
              <a:ext uri="{FF2B5EF4-FFF2-40B4-BE49-F238E27FC236}">
                <a16:creationId xmlns:a16="http://schemas.microsoft.com/office/drawing/2014/main" id="{E19A64DC-C9CE-4198-B4E5-31F88D956228}"/>
              </a:ext>
            </a:extLst>
          </p:cNvPr>
          <p:cNvSpPr txBox="1">
            <a:spLocks/>
          </p:cNvSpPr>
          <p:nvPr/>
        </p:nvSpPr>
        <p:spPr>
          <a:xfrm>
            <a:off x="235003" y="5666212"/>
            <a:ext cx="517302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Stephen Owen / Emma Marsden / Kirsten Somerville / Catherine Morris</a:t>
            </a:r>
          </a:p>
          <a:p>
            <a:pPr lvl="0">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02/08/21</a:t>
            </a:r>
          </a:p>
        </p:txBody>
      </p:sp>
    </p:spTree>
    <p:extLst>
      <p:ext uri="{BB962C8B-B14F-4D97-AF65-F5344CB8AC3E}">
        <p14:creationId xmlns:p14="http://schemas.microsoft.com/office/powerpoint/2010/main" val="456705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Hexagon 8"/>
          <p:cNvSpPr/>
          <p:nvPr/>
        </p:nvSpPr>
        <p:spPr>
          <a:xfrm>
            <a:off x="216131" y="1412553"/>
            <a:ext cx="243916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demander</a:t>
            </a:r>
          </a:p>
        </p:txBody>
      </p:sp>
      <p:sp>
        <p:nvSpPr>
          <p:cNvPr id="11" name="Hexagon 10"/>
          <p:cNvSpPr/>
          <p:nvPr/>
        </p:nvSpPr>
        <p:spPr>
          <a:xfrm>
            <a:off x="216131" y="2844221"/>
            <a:ext cx="2439168"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le cadeau</a:t>
            </a:r>
          </a:p>
        </p:txBody>
      </p:sp>
      <p:sp>
        <p:nvSpPr>
          <p:cNvPr id="12" name="Hexagon 11"/>
          <p:cNvSpPr/>
          <p:nvPr/>
        </p:nvSpPr>
        <p:spPr>
          <a:xfrm>
            <a:off x="4088919" y="1428333"/>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donner</a:t>
            </a:r>
          </a:p>
        </p:txBody>
      </p:sp>
      <p:sp>
        <p:nvSpPr>
          <p:cNvPr id="13" name="Hexagon 12"/>
          <p:cNvSpPr/>
          <p:nvPr/>
        </p:nvSpPr>
        <p:spPr>
          <a:xfrm>
            <a:off x="4080551" y="287368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penser</a:t>
            </a:r>
          </a:p>
        </p:txBody>
      </p:sp>
      <p:sp>
        <p:nvSpPr>
          <p:cNvPr id="17" name="Hexagon 16"/>
          <p:cNvSpPr/>
          <p:nvPr/>
        </p:nvSpPr>
        <p:spPr>
          <a:xfrm>
            <a:off x="5897746" y="357263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 today</a:t>
            </a:r>
          </a:p>
        </p:txBody>
      </p:sp>
      <p:sp>
        <p:nvSpPr>
          <p:cNvPr id="19" name="Hexagon 18"/>
          <p:cNvSpPr/>
          <p:nvPr/>
        </p:nvSpPr>
        <p:spPr>
          <a:xfrm>
            <a:off x="2282416" y="213039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1. </a:t>
            </a:r>
            <a:r>
              <a:rPr lang="fr-FR" sz="2400" b="1" dirty="0" err="1">
                <a:latin typeface="Century Gothic" panose="020B0502020202020204" pitchFamily="34" charset="0"/>
              </a:rPr>
              <a:t>normally</a:t>
            </a:r>
            <a:endParaRPr lang="fr-FR" sz="2400" b="1" dirty="0">
              <a:latin typeface="Century Gothic" panose="020B0502020202020204" pitchFamily="34" charset="0"/>
            </a:endParaRPr>
          </a:p>
        </p:txBody>
      </p:sp>
      <p:sp>
        <p:nvSpPr>
          <p:cNvPr id="21" name="Hexagon 20"/>
          <p:cNvSpPr/>
          <p:nvPr/>
        </p:nvSpPr>
        <p:spPr>
          <a:xfrm>
            <a:off x="5877693" y="21458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3. to </a:t>
            </a:r>
            <a:r>
              <a:rPr lang="fr-FR" sz="2400" b="1" dirty="0" err="1">
                <a:latin typeface="Century Gothic" panose="020B0502020202020204" pitchFamily="34" charset="0"/>
              </a:rPr>
              <a:t>ask</a:t>
            </a:r>
            <a:r>
              <a:rPr lang="fr-FR" sz="2400" b="1" dirty="0">
                <a:latin typeface="Century Gothic" panose="020B0502020202020204" pitchFamily="34" charset="0"/>
              </a:rPr>
              <a:t> for, </a:t>
            </a:r>
            <a:r>
              <a:rPr lang="fr-FR" sz="2400" b="1" dirty="0" err="1">
                <a:latin typeface="Century Gothic" panose="020B0502020202020204" pitchFamily="34" charset="0"/>
              </a:rPr>
              <a:t>asking</a:t>
            </a:r>
            <a:r>
              <a:rPr lang="fr-FR" sz="2400" b="1" dirty="0">
                <a:latin typeface="Century Gothic" panose="020B0502020202020204" pitchFamily="34" charset="0"/>
              </a:rPr>
              <a:t> for</a:t>
            </a:r>
          </a:p>
        </p:txBody>
      </p:sp>
      <p:sp>
        <p:nvSpPr>
          <p:cNvPr id="24" name="Hexagon 23"/>
          <p:cNvSpPr/>
          <p:nvPr/>
        </p:nvSpPr>
        <p:spPr>
          <a:xfrm>
            <a:off x="2282416" y="357263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 to give, giving</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97181B9-AF5E-854A-A552-E31EADFFDC8C}"/>
              </a:ext>
            </a:extLst>
          </p:cNvPr>
          <p:cNvSpPr>
            <a:spLocks noGrp="1"/>
          </p:cNvSpPr>
          <p:nvPr>
            <p:ph type="title"/>
          </p:nvPr>
        </p:nvSpPr>
        <p:spPr>
          <a:xfrm>
            <a:off x="0" y="276026"/>
            <a:ext cx="3105150" cy="818262"/>
          </a:xfrm>
        </p:spPr>
        <p:txBody>
          <a:bodyPr>
            <a:normAutofit/>
          </a:bodyPr>
          <a:lstStyle/>
          <a:p>
            <a:r>
              <a:rPr lang="en-GB" sz="3200" b="1" dirty="0" err="1">
                <a:solidFill>
                  <a:schemeClr val="bg1"/>
                </a:solidFill>
              </a:rPr>
              <a:t>Vocabulaire</a:t>
            </a:r>
            <a:r>
              <a:rPr lang="en-GB" sz="3200" b="1" dirty="0">
                <a:solidFill>
                  <a:schemeClr val="bg1"/>
                </a:solidFill>
              </a:rPr>
              <a:t> A</a:t>
            </a:r>
            <a:endParaRPr lang="en-US" sz="3200" dirty="0"/>
          </a:p>
        </p:txBody>
      </p:sp>
      <p:sp>
        <p:nvSpPr>
          <p:cNvPr id="30" name="Hexagon 29">
            <a:extLst>
              <a:ext uri="{FF2B5EF4-FFF2-40B4-BE49-F238E27FC236}">
                <a16:creationId xmlns:a16="http://schemas.microsoft.com/office/drawing/2014/main" id="{DF4A34E7-89B9-49B0-B140-D85E79CE738F}"/>
              </a:ext>
            </a:extLst>
          </p:cNvPr>
          <p:cNvSpPr/>
          <p:nvPr/>
        </p:nvSpPr>
        <p:spPr>
          <a:xfrm>
            <a:off x="9491366" y="357463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a:latin typeface="Century Gothic" panose="020B0502020202020204" pitchFamily="34" charset="0"/>
              </a:rPr>
              <a:t>6. to think, thinking</a:t>
            </a:r>
          </a:p>
        </p:txBody>
      </p:sp>
      <p:sp>
        <p:nvSpPr>
          <p:cNvPr id="31" name="Hexagon 30">
            <a:extLst>
              <a:ext uri="{FF2B5EF4-FFF2-40B4-BE49-F238E27FC236}">
                <a16:creationId xmlns:a16="http://schemas.microsoft.com/office/drawing/2014/main" id="{C93D3560-6065-4FB3-AA7F-3875AE277CD1}"/>
              </a:ext>
            </a:extLst>
          </p:cNvPr>
          <p:cNvSpPr/>
          <p:nvPr/>
        </p:nvSpPr>
        <p:spPr>
          <a:xfrm>
            <a:off x="9491366" y="2120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5. </a:t>
            </a:r>
            <a:r>
              <a:rPr lang="fr-FR" sz="2400" b="1" dirty="0" err="1">
                <a:latin typeface="Century Gothic" panose="020B0502020202020204" pitchFamily="34" charset="0"/>
              </a:rPr>
              <a:t>present</a:t>
            </a:r>
            <a:r>
              <a:rPr lang="fr-FR" sz="2400" b="1" dirty="0">
                <a:latin typeface="Century Gothic" panose="020B0502020202020204" pitchFamily="34" charset="0"/>
              </a:rPr>
              <a:t>, gift</a:t>
            </a:r>
          </a:p>
        </p:txBody>
      </p:sp>
      <p:grpSp>
        <p:nvGrpSpPr>
          <p:cNvPr id="32" name="Group 31">
            <a:extLst>
              <a:ext uri="{FF2B5EF4-FFF2-40B4-BE49-F238E27FC236}">
                <a16:creationId xmlns:a16="http://schemas.microsoft.com/office/drawing/2014/main" id="{E16294CF-96BD-4C4A-8E69-40681E2FDFFD}"/>
              </a:ext>
            </a:extLst>
          </p:cNvPr>
          <p:cNvGrpSpPr/>
          <p:nvPr/>
        </p:nvGrpSpPr>
        <p:grpSpPr>
          <a:xfrm>
            <a:off x="7681114" y="1422347"/>
            <a:ext cx="2160000" cy="1440000"/>
            <a:chOff x="7700164" y="1403297"/>
            <a:chExt cx="2160000" cy="1440000"/>
          </a:xfrm>
        </p:grpSpPr>
        <p:sp>
          <p:nvSpPr>
            <p:cNvPr id="28" name="Hexagon 27">
              <a:extLst>
                <a:ext uri="{FF2B5EF4-FFF2-40B4-BE49-F238E27FC236}">
                  <a16:creationId xmlns:a16="http://schemas.microsoft.com/office/drawing/2014/main" id="{3CA39956-A568-4EAB-AF34-4643395C6044}"/>
                </a:ext>
              </a:extLst>
            </p:cNvPr>
            <p:cNvSpPr/>
            <p:nvPr/>
          </p:nvSpPr>
          <p:spPr>
            <a:xfrm>
              <a:off x="770016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Century Gothic" panose="020B0502020202020204" pitchFamily="34" charset="0"/>
              </a:endParaRPr>
            </a:p>
          </p:txBody>
        </p:sp>
        <p:sp>
          <p:nvSpPr>
            <p:cNvPr id="4" name="Rectangle 3">
              <a:extLst>
                <a:ext uri="{FF2B5EF4-FFF2-40B4-BE49-F238E27FC236}">
                  <a16:creationId xmlns:a16="http://schemas.microsoft.com/office/drawing/2014/main" id="{9BC2F557-CB36-458E-8B68-07194DB6D932}"/>
                </a:ext>
              </a:extLst>
            </p:cNvPr>
            <p:cNvSpPr/>
            <p:nvPr/>
          </p:nvSpPr>
          <p:spPr>
            <a:xfrm>
              <a:off x="7847858" y="1864551"/>
              <a:ext cx="1864613" cy="461665"/>
            </a:xfrm>
            <a:prstGeom prst="rect">
              <a:avLst/>
            </a:prstGeom>
          </p:spPr>
          <p:txBody>
            <a:bodyPr wrap="none" anchor="ctr">
              <a:spAutoFit/>
            </a:bodyPr>
            <a:lstStyle/>
            <a:p>
              <a:pPr lvl="0" algn="ctr"/>
              <a:r>
                <a:rPr lang="en-GB" sz="2400" b="1" dirty="0" err="1">
                  <a:solidFill>
                    <a:prstClr val="white"/>
                  </a:solidFill>
                  <a:latin typeface="Century Gothic" panose="020B0502020202020204" pitchFamily="34" charset="0"/>
                </a:rPr>
                <a:t>aujourd’hui</a:t>
              </a:r>
              <a:endParaRPr lang="en-GB" sz="2400" b="1" dirty="0">
                <a:solidFill>
                  <a:prstClr val="white"/>
                </a:solidFill>
                <a:latin typeface="Century Gothic" panose="020B0502020202020204" pitchFamily="34" charset="0"/>
              </a:endParaRPr>
            </a:p>
          </p:txBody>
        </p:sp>
      </p:grpSp>
      <p:grpSp>
        <p:nvGrpSpPr>
          <p:cNvPr id="8" name="Group 7">
            <a:extLst>
              <a:ext uri="{FF2B5EF4-FFF2-40B4-BE49-F238E27FC236}">
                <a16:creationId xmlns:a16="http://schemas.microsoft.com/office/drawing/2014/main" id="{27572F02-E550-4EA7-8606-FC60F309B879}"/>
              </a:ext>
            </a:extLst>
          </p:cNvPr>
          <p:cNvGrpSpPr/>
          <p:nvPr/>
        </p:nvGrpSpPr>
        <p:grpSpPr>
          <a:xfrm>
            <a:off x="7685152" y="2851150"/>
            <a:ext cx="2190023" cy="1440000"/>
            <a:chOff x="7704202" y="2851150"/>
            <a:chExt cx="2190023" cy="1440000"/>
          </a:xfrm>
        </p:grpSpPr>
        <p:sp>
          <p:nvSpPr>
            <p:cNvPr id="29" name="Hexagon 28">
              <a:extLst>
                <a:ext uri="{FF2B5EF4-FFF2-40B4-BE49-F238E27FC236}">
                  <a16:creationId xmlns:a16="http://schemas.microsoft.com/office/drawing/2014/main" id="{AA249DEF-FF92-4280-B785-BAC864E2C605}"/>
                </a:ext>
              </a:extLst>
            </p:cNvPr>
            <p:cNvSpPr/>
            <p:nvPr/>
          </p:nvSpPr>
          <p:spPr>
            <a:xfrm>
              <a:off x="7719214" y="285115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latin typeface="Century Gothic" panose="020B0502020202020204" pitchFamily="34" charset="0"/>
              </a:endParaRPr>
            </a:p>
          </p:txBody>
        </p:sp>
        <p:sp>
          <p:nvSpPr>
            <p:cNvPr id="7" name="Rectangle 6">
              <a:extLst>
                <a:ext uri="{FF2B5EF4-FFF2-40B4-BE49-F238E27FC236}">
                  <a16:creationId xmlns:a16="http://schemas.microsoft.com/office/drawing/2014/main" id="{E47CFA49-3D03-469F-A479-65B21A97684E}"/>
                </a:ext>
              </a:extLst>
            </p:cNvPr>
            <p:cNvSpPr/>
            <p:nvPr/>
          </p:nvSpPr>
          <p:spPr>
            <a:xfrm>
              <a:off x="7704202" y="3364166"/>
              <a:ext cx="2190023" cy="461665"/>
            </a:xfrm>
            <a:prstGeom prst="rect">
              <a:avLst/>
            </a:prstGeom>
          </p:spPr>
          <p:txBody>
            <a:bodyPr wrap="none">
              <a:spAutoFit/>
            </a:bodyPr>
            <a:lstStyle/>
            <a:p>
              <a:pPr lvl="0" algn="ctr"/>
              <a:r>
                <a:rPr lang="fr-FR" sz="2400" b="1" dirty="0">
                  <a:solidFill>
                    <a:prstClr val="white"/>
                  </a:solidFill>
                  <a:latin typeface="Century Gothic" panose="020B0502020202020204" pitchFamily="34" charset="0"/>
                </a:rPr>
                <a:t>normalement</a:t>
              </a:r>
            </a:p>
          </p:txBody>
        </p:sp>
      </p:grpSp>
      <p:sp>
        <p:nvSpPr>
          <p:cNvPr id="3" name="Rounded Rectangle 46">
            <a:extLst>
              <a:ext uri="{FF2B5EF4-FFF2-40B4-BE49-F238E27FC236}">
                <a16:creationId xmlns:a16="http://schemas.microsoft.com/office/drawing/2014/main" id="{273B1529-392C-45C7-AC5A-68486A1A069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3722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A00E836-8759-2E4F-B825-7903E0822D90}"/>
              </a:ext>
            </a:extLst>
          </p:cNvPr>
          <p:cNvSpPr>
            <a:spLocks noGrp="1"/>
          </p:cNvSpPr>
          <p:nvPr>
            <p:ph type="title"/>
          </p:nvPr>
        </p:nvSpPr>
        <p:spPr>
          <a:xfrm>
            <a:off x="-107585" y="-65581"/>
            <a:ext cx="2869835" cy="1325563"/>
          </a:xfrm>
        </p:spPr>
        <p:txBody>
          <a:bodyPr>
            <a:normAutofit/>
          </a:bodyPr>
          <a:lstStyle/>
          <a:p>
            <a:r>
              <a:rPr lang="en-US" sz="3200" dirty="0"/>
              <a:t> </a:t>
            </a:r>
            <a:r>
              <a:rPr lang="en-GB" sz="3200" b="1" dirty="0" err="1">
                <a:solidFill>
                  <a:schemeClr val="bg1"/>
                </a:solidFill>
              </a:rPr>
              <a:t>Réponses</a:t>
            </a:r>
            <a:r>
              <a:rPr lang="en-GB" sz="3200" b="1" dirty="0">
                <a:solidFill>
                  <a:schemeClr val="bg1"/>
                </a:solidFill>
              </a:rPr>
              <a:t> A</a:t>
            </a:r>
            <a:endParaRPr lang="en-US" sz="3200" dirty="0"/>
          </a:p>
        </p:txBody>
      </p:sp>
      <p:sp>
        <p:nvSpPr>
          <p:cNvPr id="25" name="Hexagon 24">
            <a:extLst>
              <a:ext uri="{FF2B5EF4-FFF2-40B4-BE49-F238E27FC236}">
                <a16:creationId xmlns:a16="http://schemas.microsoft.com/office/drawing/2014/main" id="{A26761D6-9D49-4154-8BC7-FC90EB0E24DB}"/>
              </a:ext>
            </a:extLst>
          </p:cNvPr>
          <p:cNvSpPr/>
          <p:nvPr/>
        </p:nvSpPr>
        <p:spPr>
          <a:xfrm>
            <a:off x="228601" y="1391349"/>
            <a:ext cx="2452712"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demander</a:t>
            </a:r>
          </a:p>
        </p:txBody>
      </p:sp>
      <p:sp>
        <p:nvSpPr>
          <p:cNvPr id="27" name="Hexagon 26">
            <a:extLst>
              <a:ext uri="{FF2B5EF4-FFF2-40B4-BE49-F238E27FC236}">
                <a16:creationId xmlns:a16="http://schemas.microsoft.com/office/drawing/2014/main" id="{8DD29A4A-DD68-4DCA-9569-9AF7057653F8}"/>
              </a:ext>
            </a:extLst>
          </p:cNvPr>
          <p:cNvSpPr/>
          <p:nvPr/>
        </p:nvSpPr>
        <p:spPr>
          <a:xfrm>
            <a:off x="228600" y="2825171"/>
            <a:ext cx="242669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le cadeau</a:t>
            </a:r>
          </a:p>
        </p:txBody>
      </p:sp>
      <p:sp>
        <p:nvSpPr>
          <p:cNvPr id="28" name="Hexagon 27">
            <a:extLst>
              <a:ext uri="{FF2B5EF4-FFF2-40B4-BE49-F238E27FC236}">
                <a16:creationId xmlns:a16="http://schemas.microsoft.com/office/drawing/2014/main" id="{F528F378-A192-4C26-A21A-3AB18AC042F0}"/>
              </a:ext>
            </a:extLst>
          </p:cNvPr>
          <p:cNvSpPr/>
          <p:nvPr/>
        </p:nvSpPr>
        <p:spPr>
          <a:xfrm>
            <a:off x="4088919" y="1409283"/>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donner</a:t>
            </a:r>
          </a:p>
        </p:txBody>
      </p:sp>
      <p:sp>
        <p:nvSpPr>
          <p:cNvPr id="29" name="Hexagon 28">
            <a:extLst>
              <a:ext uri="{FF2B5EF4-FFF2-40B4-BE49-F238E27FC236}">
                <a16:creationId xmlns:a16="http://schemas.microsoft.com/office/drawing/2014/main" id="{9F6176D1-A9CF-4BAD-97E4-21BB769EC60C}"/>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penser</a:t>
            </a:r>
          </a:p>
        </p:txBody>
      </p:sp>
      <p:sp>
        <p:nvSpPr>
          <p:cNvPr id="30" name="Hexagon 29">
            <a:extLst>
              <a:ext uri="{FF2B5EF4-FFF2-40B4-BE49-F238E27FC236}">
                <a16:creationId xmlns:a16="http://schemas.microsoft.com/office/drawing/2014/main" id="{313A337B-3CC7-4810-ADF7-32BD21549603}"/>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a:latin typeface="Century Gothic" panose="020B0502020202020204" pitchFamily="34" charset="0"/>
              </a:rPr>
              <a:t>4. to think, thinking</a:t>
            </a:r>
          </a:p>
        </p:txBody>
      </p:sp>
      <p:sp>
        <p:nvSpPr>
          <p:cNvPr id="31" name="Hexagon 30">
            <a:extLst>
              <a:ext uri="{FF2B5EF4-FFF2-40B4-BE49-F238E27FC236}">
                <a16:creationId xmlns:a16="http://schemas.microsoft.com/office/drawing/2014/main" id="{647FCAE5-725F-4184-A6C9-F0B1658CE62B}"/>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1. to </a:t>
            </a:r>
            <a:r>
              <a:rPr lang="fr-FR" sz="2400" b="1" dirty="0" err="1">
                <a:latin typeface="Century Gothic" panose="020B0502020202020204" pitchFamily="34" charset="0"/>
              </a:rPr>
              <a:t>ask</a:t>
            </a:r>
            <a:r>
              <a:rPr lang="fr-FR" sz="2400" b="1" dirty="0">
                <a:latin typeface="Century Gothic" panose="020B0502020202020204" pitchFamily="34" charset="0"/>
              </a:rPr>
              <a:t>, </a:t>
            </a:r>
            <a:r>
              <a:rPr lang="fr-FR" sz="2400" b="1" dirty="0" err="1">
                <a:latin typeface="Century Gothic" panose="020B0502020202020204" pitchFamily="34" charset="0"/>
              </a:rPr>
              <a:t>asking</a:t>
            </a:r>
            <a:endParaRPr lang="fr-FR" sz="2400" b="1" dirty="0">
              <a:latin typeface="Century Gothic" panose="020B0502020202020204" pitchFamily="34" charset="0"/>
            </a:endParaRPr>
          </a:p>
        </p:txBody>
      </p:sp>
      <p:sp>
        <p:nvSpPr>
          <p:cNvPr id="32" name="Hexagon 31">
            <a:extLst>
              <a:ext uri="{FF2B5EF4-FFF2-40B4-BE49-F238E27FC236}">
                <a16:creationId xmlns:a16="http://schemas.microsoft.com/office/drawing/2014/main" id="{F6B8DDE3-0665-4162-BDD9-027EAD9C3B1B}"/>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3. to </a:t>
            </a:r>
            <a:r>
              <a:rPr lang="fr-FR" sz="2400" b="1" dirty="0" err="1">
                <a:latin typeface="Century Gothic" panose="020B0502020202020204" pitchFamily="34" charset="0"/>
              </a:rPr>
              <a:t>give</a:t>
            </a:r>
            <a:r>
              <a:rPr lang="fr-FR" sz="2400" b="1" dirty="0">
                <a:latin typeface="Century Gothic" panose="020B0502020202020204" pitchFamily="34" charset="0"/>
              </a:rPr>
              <a:t>, </a:t>
            </a:r>
            <a:r>
              <a:rPr lang="fr-FR" sz="2400" b="1" dirty="0" err="1">
                <a:latin typeface="Century Gothic" panose="020B0502020202020204" pitchFamily="34" charset="0"/>
              </a:rPr>
              <a:t>giving</a:t>
            </a:r>
            <a:endParaRPr lang="fr-FR" sz="2400" b="1" dirty="0">
              <a:latin typeface="Century Gothic" panose="020B0502020202020204" pitchFamily="34" charset="0"/>
            </a:endParaRPr>
          </a:p>
        </p:txBody>
      </p:sp>
      <p:sp>
        <p:nvSpPr>
          <p:cNvPr id="33" name="Hexagon 32">
            <a:extLst>
              <a:ext uri="{FF2B5EF4-FFF2-40B4-BE49-F238E27FC236}">
                <a16:creationId xmlns:a16="http://schemas.microsoft.com/office/drawing/2014/main" id="{CCAF6B94-BFDA-4681-944D-34C3088179E8}"/>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a:latin typeface="Century Gothic" panose="020B0502020202020204" pitchFamily="34" charset="0"/>
              </a:rPr>
              <a:t>2. present, gift</a:t>
            </a:r>
          </a:p>
        </p:txBody>
      </p:sp>
      <p:sp>
        <p:nvSpPr>
          <p:cNvPr id="34" name="Hexagon 33">
            <a:extLst>
              <a:ext uri="{FF2B5EF4-FFF2-40B4-BE49-F238E27FC236}">
                <a16:creationId xmlns:a16="http://schemas.microsoft.com/office/drawing/2014/main" id="{85598C20-8F4F-49DF-97F9-35D208D06269}"/>
              </a:ext>
            </a:extLst>
          </p:cNvPr>
          <p:cNvSpPr/>
          <p:nvPr/>
        </p:nvSpPr>
        <p:spPr>
          <a:xfrm>
            <a:off x="9491366" y="355558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 normally</a:t>
            </a:r>
          </a:p>
        </p:txBody>
      </p:sp>
      <p:sp>
        <p:nvSpPr>
          <p:cNvPr id="35" name="Hexagon 34">
            <a:extLst>
              <a:ext uri="{FF2B5EF4-FFF2-40B4-BE49-F238E27FC236}">
                <a16:creationId xmlns:a16="http://schemas.microsoft.com/office/drawing/2014/main" id="{E36DE248-95E2-4640-BEEF-E4B8DC6D47BC}"/>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5. </a:t>
            </a:r>
            <a:r>
              <a:rPr lang="fr-FR" sz="2400" b="1" dirty="0" err="1">
                <a:latin typeface="Century Gothic" panose="020B0502020202020204" pitchFamily="34" charset="0"/>
              </a:rPr>
              <a:t>today</a:t>
            </a:r>
            <a:endParaRPr lang="fr-FR" sz="2400" b="1" dirty="0">
              <a:latin typeface="Century Gothic" panose="020B0502020202020204" pitchFamily="34" charset="0"/>
            </a:endParaRPr>
          </a:p>
        </p:txBody>
      </p:sp>
      <p:grpSp>
        <p:nvGrpSpPr>
          <p:cNvPr id="36" name="Group 35">
            <a:extLst>
              <a:ext uri="{FF2B5EF4-FFF2-40B4-BE49-F238E27FC236}">
                <a16:creationId xmlns:a16="http://schemas.microsoft.com/office/drawing/2014/main" id="{94ECC7CC-D1F4-437C-AB42-AED7BBCA61F6}"/>
              </a:ext>
            </a:extLst>
          </p:cNvPr>
          <p:cNvGrpSpPr/>
          <p:nvPr/>
        </p:nvGrpSpPr>
        <p:grpSpPr>
          <a:xfrm>
            <a:off x="7681114" y="1403297"/>
            <a:ext cx="2160000" cy="1440000"/>
            <a:chOff x="7700164" y="1403297"/>
            <a:chExt cx="2160000" cy="1440000"/>
          </a:xfrm>
        </p:grpSpPr>
        <p:sp>
          <p:nvSpPr>
            <p:cNvPr id="37" name="Hexagon 36">
              <a:extLst>
                <a:ext uri="{FF2B5EF4-FFF2-40B4-BE49-F238E27FC236}">
                  <a16:creationId xmlns:a16="http://schemas.microsoft.com/office/drawing/2014/main" id="{89C4E745-03B4-4670-9BC6-50C722F2B529}"/>
                </a:ext>
              </a:extLst>
            </p:cNvPr>
            <p:cNvSpPr/>
            <p:nvPr/>
          </p:nvSpPr>
          <p:spPr>
            <a:xfrm>
              <a:off x="770016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Century Gothic" panose="020B0502020202020204" pitchFamily="34" charset="0"/>
              </a:endParaRPr>
            </a:p>
          </p:txBody>
        </p:sp>
        <p:sp>
          <p:nvSpPr>
            <p:cNvPr id="38" name="Rectangle 37">
              <a:extLst>
                <a:ext uri="{FF2B5EF4-FFF2-40B4-BE49-F238E27FC236}">
                  <a16:creationId xmlns:a16="http://schemas.microsoft.com/office/drawing/2014/main" id="{37EF6698-0455-4EE0-B5BF-D382ED1CE2CA}"/>
                </a:ext>
              </a:extLst>
            </p:cNvPr>
            <p:cNvSpPr/>
            <p:nvPr/>
          </p:nvSpPr>
          <p:spPr>
            <a:xfrm>
              <a:off x="7847858" y="1864551"/>
              <a:ext cx="1864613" cy="461665"/>
            </a:xfrm>
            <a:prstGeom prst="rect">
              <a:avLst/>
            </a:prstGeom>
          </p:spPr>
          <p:txBody>
            <a:bodyPr wrap="none" anchor="ctr">
              <a:spAutoFit/>
            </a:bodyPr>
            <a:lstStyle/>
            <a:p>
              <a:pPr lvl="0" algn="ctr"/>
              <a:r>
                <a:rPr lang="en-GB" sz="2400" b="1" dirty="0" err="1">
                  <a:solidFill>
                    <a:prstClr val="white"/>
                  </a:solidFill>
                  <a:latin typeface="Century Gothic" panose="020B0502020202020204" pitchFamily="34" charset="0"/>
                </a:rPr>
                <a:t>aujourd’hui</a:t>
              </a:r>
              <a:endParaRPr lang="en-GB" sz="2400" b="1" dirty="0">
                <a:solidFill>
                  <a:prstClr val="white"/>
                </a:solidFill>
                <a:latin typeface="Century Gothic" panose="020B0502020202020204" pitchFamily="34" charset="0"/>
              </a:endParaRPr>
            </a:p>
          </p:txBody>
        </p:sp>
      </p:grpSp>
      <p:grpSp>
        <p:nvGrpSpPr>
          <p:cNvPr id="39" name="Group 38">
            <a:extLst>
              <a:ext uri="{FF2B5EF4-FFF2-40B4-BE49-F238E27FC236}">
                <a16:creationId xmlns:a16="http://schemas.microsoft.com/office/drawing/2014/main" id="{B6F68334-7F44-41C7-AABD-B32F57FF75CF}"/>
              </a:ext>
            </a:extLst>
          </p:cNvPr>
          <p:cNvGrpSpPr/>
          <p:nvPr/>
        </p:nvGrpSpPr>
        <p:grpSpPr>
          <a:xfrm>
            <a:off x="7685152" y="2832100"/>
            <a:ext cx="2190023" cy="1440000"/>
            <a:chOff x="7704202" y="2851150"/>
            <a:chExt cx="2190023" cy="1440000"/>
          </a:xfrm>
        </p:grpSpPr>
        <p:sp>
          <p:nvSpPr>
            <p:cNvPr id="40" name="Hexagon 39">
              <a:extLst>
                <a:ext uri="{FF2B5EF4-FFF2-40B4-BE49-F238E27FC236}">
                  <a16:creationId xmlns:a16="http://schemas.microsoft.com/office/drawing/2014/main" id="{12661ACE-3AD0-464A-B2F0-1F4438C3F847}"/>
                </a:ext>
              </a:extLst>
            </p:cNvPr>
            <p:cNvSpPr/>
            <p:nvPr/>
          </p:nvSpPr>
          <p:spPr>
            <a:xfrm>
              <a:off x="7719214" y="285115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latin typeface="Century Gothic" panose="020B0502020202020204" pitchFamily="34" charset="0"/>
              </a:endParaRPr>
            </a:p>
          </p:txBody>
        </p:sp>
        <p:sp>
          <p:nvSpPr>
            <p:cNvPr id="41" name="Rectangle 40">
              <a:extLst>
                <a:ext uri="{FF2B5EF4-FFF2-40B4-BE49-F238E27FC236}">
                  <a16:creationId xmlns:a16="http://schemas.microsoft.com/office/drawing/2014/main" id="{17E142C2-9F5B-4735-BB83-90671EC26C41}"/>
                </a:ext>
              </a:extLst>
            </p:cNvPr>
            <p:cNvSpPr/>
            <p:nvPr/>
          </p:nvSpPr>
          <p:spPr>
            <a:xfrm>
              <a:off x="7704202" y="3364166"/>
              <a:ext cx="2190023" cy="461665"/>
            </a:xfrm>
            <a:prstGeom prst="rect">
              <a:avLst/>
            </a:prstGeom>
          </p:spPr>
          <p:txBody>
            <a:bodyPr wrap="none">
              <a:spAutoFit/>
            </a:bodyPr>
            <a:lstStyle/>
            <a:p>
              <a:pPr lvl="0" algn="ctr"/>
              <a:r>
                <a:rPr lang="fr-FR" sz="2400" b="1" dirty="0">
                  <a:solidFill>
                    <a:prstClr val="white"/>
                  </a:solidFill>
                  <a:latin typeface="Century Gothic" panose="020B0502020202020204" pitchFamily="34" charset="0"/>
                </a:rPr>
                <a:t>normalement</a:t>
              </a:r>
            </a:p>
          </p:txBody>
        </p:sp>
      </p:gr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1">
            <a:extLst>
              <a:ext uri="{FF2B5EF4-FFF2-40B4-BE49-F238E27FC236}">
                <a16:creationId xmlns:a16="http://schemas.microsoft.com/office/drawing/2014/main" id="{197181B9-AF5E-854A-A552-E31EADFFDC8C}"/>
              </a:ext>
            </a:extLst>
          </p:cNvPr>
          <p:cNvSpPr txBox="1">
            <a:spLocks/>
          </p:cNvSpPr>
          <p:nvPr/>
        </p:nvSpPr>
        <p:spPr>
          <a:xfrm>
            <a:off x="0" y="276026"/>
            <a:ext cx="3105150" cy="818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err="1">
                <a:solidFill>
                  <a:schemeClr val="bg1"/>
                </a:solidFill>
              </a:rPr>
              <a:t>Réponses</a:t>
            </a:r>
            <a:r>
              <a:rPr lang="en-GB" sz="3200" b="1" dirty="0">
                <a:solidFill>
                  <a:schemeClr val="bg1"/>
                </a:solidFill>
              </a:rPr>
              <a:t> A</a:t>
            </a:r>
            <a:endParaRPr lang="en-US" sz="3200" dirty="0"/>
          </a:p>
        </p:txBody>
      </p:sp>
      <p:sp>
        <p:nvSpPr>
          <p:cNvPr id="3" name="Rounded Rectangle 46">
            <a:extLst>
              <a:ext uri="{FF2B5EF4-FFF2-40B4-BE49-F238E27FC236}">
                <a16:creationId xmlns:a16="http://schemas.microsoft.com/office/drawing/2014/main" id="{E8D9AF09-F6B2-420A-AB09-E3DE4B99A3B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74605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Hexagon 9"/>
          <p:cNvSpPr/>
          <p:nvPr/>
        </p:nvSpPr>
        <p:spPr>
          <a:xfrm>
            <a:off x="458972" y="144902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la raison</a:t>
            </a:r>
          </a:p>
        </p:txBody>
      </p:sp>
      <p:sp>
        <p:nvSpPr>
          <p:cNvPr id="14" name="Hexagon 13"/>
          <p:cNvSpPr/>
          <p:nvPr/>
        </p:nvSpPr>
        <p:spPr>
          <a:xfrm>
            <a:off x="458972" y="285646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montrer</a:t>
            </a:r>
          </a:p>
        </p:txBody>
      </p:sp>
      <p:sp>
        <p:nvSpPr>
          <p:cNvPr id="15" name="Hexagon 14"/>
          <p:cNvSpPr/>
          <p:nvPr/>
        </p:nvSpPr>
        <p:spPr>
          <a:xfrm>
            <a:off x="4067648" y="286011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que</a:t>
            </a:r>
          </a:p>
        </p:txBody>
      </p:sp>
      <p:sp>
        <p:nvSpPr>
          <p:cNvPr id="16" name="Hexagon 15"/>
          <p:cNvSpPr/>
          <p:nvPr/>
        </p:nvSpPr>
        <p:spPr>
          <a:xfrm>
            <a:off x="4086698" y="14680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l’</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
            </a:r>
          </a:p>
        </p:txBody>
      </p:sp>
      <p:sp>
        <p:nvSpPr>
          <p:cNvPr id="18" name="Hexagon 17"/>
          <p:cNvSpPr/>
          <p:nvPr/>
        </p:nvSpPr>
        <p:spPr>
          <a:xfrm>
            <a:off x="2272835" y="214761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1. </a:t>
            </a:r>
            <a:r>
              <a:rPr lang="fr-FR" sz="2400" b="1" dirty="0" err="1">
                <a:latin typeface="Century Gothic" panose="020B0502020202020204" pitchFamily="34" charset="0"/>
              </a:rPr>
              <a:t>that</a:t>
            </a:r>
            <a:endParaRPr lang="fr-FR" sz="2400" b="1" dirty="0">
              <a:latin typeface="Century Gothic" panose="020B0502020202020204" pitchFamily="34" charset="0"/>
            </a:endParaRPr>
          </a:p>
        </p:txBody>
      </p:sp>
      <p:sp>
        <p:nvSpPr>
          <p:cNvPr id="20" name="Hexagon 19"/>
          <p:cNvSpPr/>
          <p:nvPr/>
        </p:nvSpPr>
        <p:spPr>
          <a:xfrm>
            <a:off x="5881511" y="216666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 to show, showing</a:t>
            </a:r>
          </a:p>
        </p:txBody>
      </p:sp>
      <p:sp>
        <p:nvSpPr>
          <p:cNvPr id="22" name="Hexagon 21"/>
          <p:cNvSpPr/>
          <p:nvPr/>
        </p:nvSpPr>
        <p:spPr>
          <a:xfrm>
            <a:off x="2272835"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 at, to</a:t>
            </a:r>
          </a:p>
        </p:txBody>
      </p:sp>
      <p:sp>
        <p:nvSpPr>
          <p:cNvPr id="23" name="Hexagon 22"/>
          <p:cNvSpPr/>
          <p:nvPr/>
        </p:nvSpPr>
        <p:spPr>
          <a:xfrm>
            <a:off x="5881511" y="3546246"/>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 reason</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97181B9-AF5E-854A-A552-E31EADFFDC8C}"/>
              </a:ext>
            </a:extLst>
          </p:cNvPr>
          <p:cNvSpPr>
            <a:spLocks noGrp="1"/>
          </p:cNvSpPr>
          <p:nvPr>
            <p:ph type="title"/>
          </p:nvPr>
        </p:nvSpPr>
        <p:spPr>
          <a:xfrm>
            <a:off x="0" y="276026"/>
            <a:ext cx="3333750" cy="818262"/>
          </a:xfrm>
        </p:spPr>
        <p:txBody>
          <a:bodyPr>
            <a:normAutofit/>
          </a:bodyPr>
          <a:lstStyle/>
          <a:p>
            <a:r>
              <a:rPr lang="en-GB" sz="3200" b="1" dirty="0" err="1">
                <a:solidFill>
                  <a:schemeClr val="bg1"/>
                </a:solidFill>
              </a:rPr>
              <a:t>Vocabulaire</a:t>
            </a:r>
            <a:r>
              <a:rPr lang="en-GB" sz="3200" b="1" dirty="0">
                <a:solidFill>
                  <a:schemeClr val="bg1"/>
                </a:solidFill>
              </a:rPr>
              <a:t> B</a:t>
            </a:r>
            <a:endParaRPr lang="en-US" sz="3200" dirty="0"/>
          </a:p>
        </p:txBody>
      </p:sp>
      <p:sp>
        <p:nvSpPr>
          <p:cNvPr id="25" name="Hexagon 24">
            <a:extLst>
              <a:ext uri="{FF2B5EF4-FFF2-40B4-BE49-F238E27FC236}">
                <a16:creationId xmlns:a16="http://schemas.microsoft.com/office/drawing/2014/main" id="{3F4FB6E4-F94C-4110-AC98-5E20649B8180}"/>
              </a:ext>
            </a:extLst>
          </p:cNvPr>
          <p:cNvSpPr/>
          <p:nvPr/>
        </p:nvSpPr>
        <p:spPr>
          <a:xfrm>
            <a:off x="7695374" y="2856440"/>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à</a:t>
            </a:r>
          </a:p>
        </p:txBody>
      </p:sp>
      <p:sp>
        <p:nvSpPr>
          <p:cNvPr id="27" name="Hexagon 26">
            <a:extLst>
              <a:ext uri="{FF2B5EF4-FFF2-40B4-BE49-F238E27FC236}">
                <a16:creationId xmlns:a16="http://schemas.microsoft.com/office/drawing/2014/main" id="{CF7D8F79-9BA5-4611-AD59-4837BCF5D283}"/>
              </a:ext>
            </a:extLst>
          </p:cNvPr>
          <p:cNvSpPr/>
          <p:nvPr/>
        </p:nvSpPr>
        <p:spPr>
          <a:xfrm>
            <a:off x="9509237"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 example</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1">
            <a:extLst>
              <a:ext uri="{FF2B5EF4-FFF2-40B4-BE49-F238E27FC236}">
                <a16:creationId xmlns:a16="http://schemas.microsoft.com/office/drawing/2014/main" id="{197181B9-AF5E-854A-A552-E31EADFFDC8C}"/>
              </a:ext>
            </a:extLst>
          </p:cNvPr>
          <p:cNvSpPr txBox="1">
            <a:spLocks/>
          </p:cNvSpPr>
          <p:nvPr/>
        </p:nvSpPr>
        <p:spPr>
          <a:xfrm>
            <a:off x="0" y="276026"/>
            <a:ext cx="3105150" cy="818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err="1">
                <a:solidFill>
                  <a:schemeClr val="bg1"/>
                </a:solidFill>
              </a:rPr>
              <a:t>Vocabulaire</a:t>
            </a:r>
            <a:r>
              <a:rPr lang="en-GB" sz="3200" b="1" dirty="0">
                <a:solidFill>
                  <a:schemeClr val="bg1"/>
                </a:solidFill>
              </a:rPr>
              <a:t> B</a:t>
            </a:r>
            <a:endParaRPr lang="en-US" sz="3200" dirty="0"/>
          </a:p>
        </p:txBody>
      </p:sp>
      <p:sp>
        <p:nvSpPr>
          <p:cNvPr id="3" name="Rounded Rectangle 46">
            <a:extLst>
              <a:ext uri="{FF2B5EF4-FFF2-40B4-BE49-F238E27FC236}">
                <a16:creationId xmlns:a16="http://schemas.microsoft.com/office/drawing/2014/main" id="{1A4F8DAE-93A2-405F-8373-557E618F41B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92707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A00E836-8759-2E4F-B825-7903E0822D90}"/>
              </a:ext>
            </a:extLst>
          </p:cNvPr>
          <p:cNvSpPr>
            <a:spLocks noGrp="1"/>
          </p:cNvSpPr>
          <p:nvPr>
            <p:ph type="title"/>
          </p:nvPr>
        </p:nvSpPr>
        <p:spPr>
          <a:xfrm>
            <a:off x="-107585" y="-65581"/>
            <a:ext cx="2869835" cy="1325563"/>
          </a:xfrm>
        </p:spPr>
        <p:txBody>
          <a:bodyPr>
            <a:normAutofit/>
          </a:bodyPr>
          <a:lstStyle/>
          <a:p>
            <a:r>
              <a:rPr lang="en-US" sz="3200" dirty="0"/>
              <a:t> </a:t>
            </a:r>
            <a:r>
              <a:rPr lang="en-GB" sz="3200" b="1" dirty="0" err="1">
                <a:solidFill>
                  <a:schemeClr val="bg1"/>
                </a:solidFill>
              </a:rPr>
              <a:t>Réponses</a:t>
            </a:r>
            <a:r>
              <a:rPr lang="en-GB" sz="3200" b="1" dirty="0">
                <a:solidFill>
                  <a:schemeClr val="bg1"/>
                </a:solidFill>
              </a:rPr>
              <a:t> B</a:t>
            </a:r>
            <a:endParaRPr lang="en-US" sz="3200" dirty="0"/>
          </a:p>
        </p:txBody>
      </p:sp>
      <p:sp>
        <p:nvSpPr>
          <p:cNvPr id="21" name="Hexagon 20">
            <a:extLst>
              <a:ext uri="{FF2B5EF4-FFF2-40B4-BE49-F238E27FC236}">
                <a16:creationId xmlns:a16="http://schemas.microsoft.com/office/drawing/2014/main" id="{86BCD6C5-6648-4C15-9542-9593B12685D8}"/>
              </a:ext>
            </a:extLst>
          </p:cNvPr>
          <p:cNvSpPr/>
          <p:nvPr/>
        </p:nvSpPr>
        <p:spPr>
          <a:xfrm>
            <a:off x="478022" y="14299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la raison</a:t>
            </a:r>
          </a:p>
        </p:txBody>
      </p:sp>
      <p:sp>
        <p:nvSpPr>
          <p:cNvPr id="22" name="Hexagon 21">
            <a:extLst>
              <a:ext uri="{FF2B5EF4-FFF2-40B4-BE49-F238E27FC236}">
                <a16:creationId xmlns:a16="http://schemas.microsoft.com/office/drawing/2014/main" id="{FC1CA4E9-3E6E-42F1-BA4D-A44ED6EC31BB}"/>
              </a:ext>
            </a:extLst>
          </p:cNvPr>
          <p:cNvSpPr/>
          <p:nvPr/>
        </p:nvSpPr>
        <p:spPr>
          <a:xfrm>
            <a:off x="458972" y="283741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montrer</a:t>
            </a:r>
          </a:p>
        </p:txBody>
      </p:sp>
      <p:sp>
        <p:nvSpPr>
          <p:cNvPr id="23" name="Hexagon 22">
            <a:extLst>
              <a:ext uri="{FF2B5EF4-FFF2-40B4-BE49-F238E27FC236}">
                <a16:creationId xmlns:a16="http://schemas.microsoft.com/office/drawing/2014/main" id="{AC3BCE27-CFC4-4B8B-BB22-F7D1F1B24BCE}"/>
              </a:ext>
            </a:extLst>
          </p:cNvPr>
          <p:cNvSpPr/>
          <p:nvPr/>
        </p:nvSpPr>
        <p:spPr>
          <a:xfrm>
            <a:off x="4067648" y="284106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que</a:t>
            </a:r>
          </a:p>
        </p:txBody>
      </p:sp>
      <p:sp>
        <p:nvSpPr>
          <p:cNvPr id="24" name="Hexagon 23">
            <a:extLst>
              <a:ext uri="{FF2B5EF4-FFF2-40B4-BE49-F238E27FC236}">
                <a16:creationId xmlns:a16="http://schemas.microsoft.com/office/drawing/2014/main" id="{4E0DBD67-BBA3-4BA7-94C7-13F3054A6410}"/>
              </a:ext>
            </a:extLst>
          </p:cNvPr>
          <p:cNvSpPr/>
          <p:nvPr/>
        </p:nvSpPr>
        <p:spPr>
          <a:xfrm>
            <a:off x="4086698" y="144902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l’</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
            </a:r>
          </a:p>
        </p:txBody>
      </p:sp>
      <p:sp>
        <p:nvSpPr>
          <p:cNvPr id="42" name="Hexagon 41">
            <a:extLst>
              <a:ext uri="{FF2B5EF4-FFF2-40B4-BE49-F238E27FC236}">
                <a16:creationId xmlns:a16="http://schemas.microsoft.com/office/drawing/2014/main" id="{0A38FFD1-8411-4B1B-A7B8-52B0A3D87505}"/>
              </a:ext>
            </a:extLst>
          </p:cNvPr>
          <p:cNvSpPr/>
          <p:nvPr/>
        </p:nvSpPr>
        <p:spPr>
          <a:xfrm>
            <a:off x="2272835" y="214761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1. </a:t>
            </a:r>
            <a:r>
              <a:rPr lang="fr-FR" sz="2400" b="1" dirty="0" err="1">
                <a:latin typeface="Century Gothic" panose="020B0502020202020204" pitchFamily="34" charset="0"/>
              </a:rPr>
              <a:t>reason</a:t>
            </a:r>
            <a:endParaRPr lang="fr-FR" sz="2400" b="1" dirty="0">
              <a:latin typeface="Century Gothic" panose="020B0502020202020204" pitchFamily="34" charset="0"/>
            </a:endParaRPr>
          </a:p>
        </p:txBody>
      </p:sp>
      <p:sp>
        <p:nvSpPr>
          <p:cNvPr id="43" name="Hexagon 42">
            <a:extLst>
              <a:ext uri="{FF2B5EF4-FFF2-40B4-BE49-F238E27FC236}">
                <a16:creationId xmlns:a16="http://schemas.microsoft.com/office/drawing/2014/main" id="{5DEF5F2F-956B-4891-9E2D-BA12BF9B7B00}"/>
              </a:ext>
            </a:extLst>
          </p:cNvPr>
          <p:cNvSpPr/>
          <p:nvPr/>
        </p:nvSpPr>
        <p:spPr>
          <a:xfrm>
            <a:off x="5881511" y="212856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 example</a:t>
            </a:r>
          </a:p>
        </p:txBody>
      </p:sp>
      <p:sp>
        <p:nvSpPr>
          <p:cNvPr id="44" name="Hexagon 43">
            <a:extLst>
              <a:ext uri="{FF2B5EF4-FFF2-40B4-BE49-F238E27FC236}">
                <a16:creationId xmlns:a16="http://schemas.microsoft.com/office/drawing/2014/main" id="{E95CFCF9-F7E1-45E3-A41B-108B8D0FB63F}"/>
              </a:ext>
            </a:extLst>
          </p:cNvPr>
          <p:cNvSpPr/>
          <p:nvPr/>
        </p:nvSpPr>
        <p:spPr>
          <a:xfrm>
            <a:off x="2253785"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 to show, showing</a:t>
            </a:r>
          </a:p>
        </p:txBody>
      </p:sp>
      <p:sp>
        <p:nvSpPr>
          <p:cNvPr id="45" name="Hexagon 44">
            <a:extLst>
              <a:ext uri="{FF2B5EF4-FFF2-40B4-BE49-F238E27FC236}">
                <a16:creationId xmlns:a16="http://schemas.microsoft.com/office/drawing/2014/main" id="{8000C43C-0611-4F9F-9B6E-A1DBB172A2CA}"/>
              </a:ext>
            </a:extLst>
          </p:cNvPr>
          <p:cNvSpPr/>
          <p:nvPr/>
        </p:nvSpPr>
        <p:spPr>
          <a:xfrm>
            <a:off x="5881511" y="3546246"/>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 that</a:t>
            </a:r>
          </a:p>
        </p:txBody>
      </p:sp>
      <p:sp>
        <p:nvSpPr>
          <p:cNvPr id="46" name="Hexagon 45">
            <a:extLst>
              <a:ext uri="{FF2B5EF4-FFF2-40B4-BE49-F238E27FC236}">
                <a16:creationId xmlns:a16="http://schemas.microsoft.com/office/drawing/2014/main" id="{1F759A96-DC2F-48F4-B565-258C22A69314}"/>
              </a:ext>
            </a:extLst>
          </p:cNvPr>
          <p:cNvSpPr/>
          <p:nvPr/>
        </p:nvSpPr>
        <p:spPr>
          <a:xfrm>
            <a:off x="7676324" y="2837390"/>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à</a:t>
            </a:r>
          </a:p>
        </p:txBody>
      </p:sp>
      <p:sp>
        <p:nvSpPr>
          <p:cNvPr id="47" name="Hexagon 46">
            <a:extLst>
              <a:ext uri="{FF2B5EF4-FFF2-40B4-BE49-F238E27FC236}">
                <a16:creationId xmlns:a16="http://schemas.microsoft.com/office/drawing/2014/main" id="{82AB3079-7D64-4A13-8491-7606B1BF3562}"/>
              </a:ext>
            </a:extLst>
          </p:cNvPr>
          <p:cNvSpPr/>
          <p:nvPr/>
        </p:nvSpPr>
        <p:spPr>
          <a:xfrm>
            <a:off x="9471137"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 at, to</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1">
            <a:extLst>
              <a:ext uri="{FF2B5EF4-FFF2-40B4-BE49-F238E27FC236}">
                <a16:creationId xmlns:a16="http://schemas.microsoft.com/office/drawing/2014/main" id="{197181B9-AF5E-854A-A552-E31EADFFDC8C}"/>
              </a:ext>
            </a:extLst>
          </p:cNvPr>
          <p:cNvSpPr txBox="1">
            <a:spLocks/>
          </p:cNvSpPr>
          <p:nvPr/>
        </p:nvSpPr>
        <p:spPr>
          <a:xfrm>
            <a:off x="0" y="276026"/>
            <a:ext cx="3105150" cy="818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err="1">
                <a:solidFill>
                  <a:schemeClr val="bg1"/>
                </a:solidFill>
              </a:rPr>
              <a:t>Réponses</a:t>
            </a:r>
            <a:r>
              <a:rPr lang="en-GB" sz="3200" b="1" dirty="0">
                <a:solidFill>
                  <a:schemeClr val="bg1"/>
                </a:solidFill>
              </a:rPr>
              <a:t> B</a:t>
            </a:r>
            <a:endParaRPr lang="en-US" sz="3200" dirty="0"/>
          </a:p>
        </p:txBody>
      </p:sp>
      <p:sp>
        <p:nvSpPr>
          <p:cNvPr id="3" name="Rounded Rectangle 46">
            <a:extLst>
              <a:ext uri="{FF2B5EF4-FFF2-40B4-BE49-F238E27FC236}">
                <a16:creationId xmlns:a16="http://schemas.microsoft.com/office/drawing/2014/main" id="{36C9F04E-E4B9-4FF5-86F9-42292E7BFDA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3279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89979"/>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give | giving</a:t>
            </a:r>
            <a:r>
              <a:rPr lang="en-GB" sz="3200" dirty="0">
                <a:solidFill>
                  <a:srgbClr val="5B9BD5">
                    <a:lumMod val="50000"/>
                  </a:srgbClr>
                </a:solidFill>
                <a:latin typeface="Century Gothic" panose="020B0502020202020204" pitchFamily="34" charset="0"/>
              </a:rPr>
              <a:t>]</a:t>
            </a:r>
          </a:p>
        </p:txBody>
      </p:sp>
      <p:sp>
        <p:nvSpPr>
          <p:cNvPr id="10" name="TextBox 9"/>
          <p:cNvSpPr txBox="1"/>
          <p:nvPr/>
        </p:nvSpPr>
        <p:spPr>
          <a:xfrm>
            <a:off x="-2" y="3317363"/>
            <a:ext cx="12192001"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donne</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1" y="5043427"/>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gives | is giving</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0829D2EF-14A5-FA47-8C13-F3EDF01410EC}"/>
              </a:ext>
            </a:extLst>
          </p:cNvPr>
          <p:cNvSpPr>
            <a:spLocks noGrp="1"/>
          </p:cNvSpPr>
          <p:nvPr>
            <p:ph type="title"/>
          </p:nvPr>
        </p:nvSpPr>
        <p:spPr>
          <a:xfrm>
            <a:off x="838198" y="844400"/>
            <a:ext cx="10515600" cy="1325563"/>
          </a:xfrm>
        </p:spPr>
        <p:txBody>
          <a:bodyPr>
            <a:noAutofit/>
          </a:bodyPr>
          <a:lstStyle/>
          <a:p>
            <a:pPr algn="ctr"/>
            <a:r>
              <a:rPr lang="en-GB" sz="11500" b="1" dirty="0">
                <a:solidFill>
                  <a:srgbClr val="5B9BD5">
                    <a:lumMod val="50000"/>
                  </a:srgbClr>
                </a:solidFill>
              </a:rPr>
              <a:t>donner</a:t>
            </a:r>
            <a:endParaRPr lang="en-US" sz="11500" dirty="0"/>
          </a:p>
        </p:txBody>
      </p:sp>
      <p:pic>
        <p:nvPicPr>
          <p:cNvPr id="7" name="Picture 2" descr="Free Giving Cliparts, Download Free Clip Art, Free Clip Art on ...">
            <a:extLst>
              <a:ext uri="{FF2B5EF4-FFF2-40B4-BE49-F238E27FC236}">
                <a16:creationId xmlns:a16="http://schemas.microsoft.com/office/drawing/2014/main" id="{7373939A-3B35-420D-B359-09026B21428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4782" y="749979"/>
            <a:ext cx="145728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54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28. donn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12" descr="question mark action button">
            <a:hlinkClick r:id="" action="ppaction://noaction">
              <a:snd r:embed="rId4" name="28. donn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2" name="Google Shape;62;p12" descr="question mark action button">
            <a:hlinkClick r:id="" action="ppaction://noaction">
              <a:snd r:embed="rId3" name="28. donn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2" name="Title 1"/>
          <p:cNvSpPr>
            <a:spLocks noGrp="1"/>
          </p:cNvSpPr>
          <p:nvPr>
            <p:ph type="title"/>
          </p:nvPr>
        </p:nvSpPr>
        <p:spPr>
          <a:xfrm>
            <a:off x="3444743" y="768124"/>
            <a:ext cx="10515600" cy="1325563"/>
          </a:xfrm>
        </p:spPr>
        <p:txBody>
          <a:bodyPr>
            <a:noAutofit/>
          </a:bodyPr>
          <a:lstStyle/>
          <a:p>
            <a:r>
              <a:rPr lang="en-GB" sz="11500" b="1" dirty="0">
                <a:solidFill>
                  <a:srgbClr val="105076"/>
                </a:solidFill>
              </a:rPr>
              <a:t>donner</a:t>
            </a:r>
          </a:p>
        </p:txBody>
      </p:sp>
      <p:sp>
        <p:nvSpPr>
          <p:cNvPr id="10" name="TextBox 9"/>
          <p:cNvSpPr txBox="1"/>
          <p:nvPr/>
        </p:nvSpPr>
        <p:spPr>
          <a:xfrm>
            <a:off x="2501217" y="2241587"/>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give | giving</a:t>
            </a:r>
            <a:r>
              <a:rPr lang="en-GB" sz="3200" dirty="0">
                <a:solidFill>
                  <a:srgbClr val="5B9BD5">
                    <a:lumMod val="50000"/>
                  </a:srgbClr>
                </a:solidFill>
                <a:latin typeface="Century Gothic" panose="020B0502020202020204" pitchFamily="34" charset="0"/>
              </a:rPr>
              <a:t>]</a:t>
            </a:r>
          </a:p>
        </p:txBody>
      </p:sp>
      <p:sp>
        <p:nvSpPr>
          <p:cNvPr id="11" name="TextBox 10"/>
          <p:cNvSpPr txBox="1"/>
          <p:nvPr/>
        </p:nvSpPr>
        <p:spPr>
          <a:xfrm>
            <a:off x="0" y="3356426"/>
            <a:ext cx="12192000"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donne</a:t>
            </a:r>
            <a:endParaRPr lang="en-GB" sz="11500" b="1" dirty="0">
              <a:solidFill>
                <a:srgbClr val="5B9BD5">
                  <a:lumMod val="50000"/>
                </a:srgbClr>
              </a:solidFill>
              <a:latin typeface="Century Gothic" panose="020B0502020202020204" pitchFamily="34" charset="0"/>
            </a:endParaRPr>
          </a:p>
        </p:txBody>
      </p:sp>
      <p:sp>
        <p:nvSpPr>
          <p:cNvPr id="12" name="TextBox 11"/>
          <p:cNvSpPr txBox="1"/>
          <p:nvPr/>
        </p:nvSpPr>
        <p:spPr>
          <a:xfrm>
            <a:off x="2056749" y="4977789"/>
            <a:ext cx="817098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gives | is giving</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81049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28. donn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A8F2-03AD-CA42-B253-7518025B096A}"/>
              </a:ext>
            </a:extLst>
          </p:cNvPr>
          <p:cNvSpPr>
            <a:spLocks noGrp="1"/>
          </p:cNvSpPr>
          <p:nvPr>
            <p:ph type="title"/>
          </p:nvPr>
        </p:nvSpPr>
        <p:spPr>
          <a:xfrm>
            <a:off x="838198" y="928801"/>
            <a:ext cx="10515600" cy="1325563"/>
          </a:xfrm>
        </p:spPr>
        <p:txBody>
          <a:bodyPr>
            <a:noAutofit/>
          </a:bodyPr>
          <a:lstStyle/>
          <a:p>
            <a:pPr algn="ctr"/>
            <a:r>
              <a:rPr lang="en-GB" sz="11500" b="1" dirty="0" err="1">
                <a:solidFill>
                  <a:srgbClr val="5B9BD5">
                    <a:lumMod val="50000"/>
                  </a:srgbClr>
                </a:solidFill>
              </a:rPr>
              <a:t>donne</a:t>
            </a:r>
            <a:endParaRPr lang="en-US" sz="11500" dirty="0"/>
          </a:p>
        </p:txBody>
      </p:sp>
      <p:sp>
        <p:nvSpPr>
          <p:cNvPr id="4" name="TextBox 3"/>
          <p:cNvSpPr txBox="1"/>
          <p:nvPr/>
        </p:nvSpPr>
        <p:spPr>
          <a:xfrm>
            <a:off x="-2" y="2316616"/>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gives | is giving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2" y="4039432"/>
            <a:ext cx="12192000" cy="923330"/>
          </a:xfrm>
          <a:prstGeom prst="rect">
            <a:avLst/>
          </a:prstGeom>
          <a:solidFill>
            <a:schemeClr val="bg1"/>
          </a:solidFill>
        </p:spPr>
        <p:txBody>
          <a:bodyPr wrap="square" rtlCol="0">
            <a:spAutoFit/>
          </a:bodyPr>
          <a:lstStyle/>
          <a:p>
            <a:pPr algn="ctr"/>
            <a:r>
              <a:rPr lang="en-HK" sz="5400" dirty="0">
                <a:solidFill>
                  <a:srgbClr val="5B9BD5">
                    <a:lumMod val="50000"/>
                  </a:srgbClr>
                </a:solidFill>
                <a:latin typeface="Century Gothic" panose="020B0502020202020204" pitchFamily="34" charset="0"/>
              </a:rPr>
              <a:t>Il </a:t>
            </a:r>
            <a:r>
              <a:rPr lang="en-HK" sz="5400" b="1" dirty="0" err="1">
                <a:solidFill>
                  <a:srgbClr val="FF6600"/>
                </a:solidFill>
                <a:latin typeface="Century Gothic" panose="020B0502020202020204" pitchFamily="34" charset="0"/>
                <a:cs typeface="Calibri" panose="020F0502020204030204" pitchFamily="34" charset="0"/>
              </a:rPr>
              <a:t>donne</a:t>
            </a:r>
            <a:r>
              <a:rPr lang="en-HK" sz="5400" dirty="0">
                <a:solidFill>
                  <a:srgbClr val="FF6600"/>
                </a:solidFill>
                <a:latin typeface="Century Gothic" panose="020B0502020202020204" pitchFamily="34" charset="0"/>
              </a:rPr>
              <a:t> </a:t>
            </a:r>
            <a:r>
              <a:rPr lang="en-HK" sz="5400" dirty="0">
                <a:solidFill>
                  <a:srgbClr val="5B9BD5">
                    <a:lumMod val="50000"/>
                  </a:srgbClr>
                </a:solidFill>
                <a:latin typeface="Century Gothic" panose="020B0502020202020204" pitchFamily="34" charset="0"/>
              </a:rPr>
              <a:t>un </a:t>
            </a:r>
            <a:r>
              <a:rPr lang="en-HK" sz="5400" dirty="0" err="1">
                <a:solidFill>
                  <a:srgbClr val="5B9BD5">
                    <a:lumMod val="50000"/>
                  </a:srgbClr>
                </a:solidFill>
                <a:latin typeface="Century Gothic" panose="020B0502020202020204" pitchFamily="34" charset="0"/>
              </a:rPr>
              <a:t>cadeau</a:t>
            </a:r>
            <a:r>
              <a:rPr lang="en-HK" sz="5400" dirty="0">
                <a:solidFill>
                  <a:srgbClr val="5B9BD5">
                    <a:lumMod val="50000"/>
                  </a:srgbClr>
                </a:solidFill>
                <a:latin typeface="Century Gothic" panose="020B0502020202020204" pitchFamily="34" charset="0"/>
              </a:rPr>
              <a:t> à un </a:t>
            </a:r>
            <a:r>
              <a:rPr lang="en-HK" sz="5400" dirty="0" err="1">
                <a:solidFill>
                  <a:srgbClr val="5B9BD5">
                    <a:lumMod val="50000"/>
                  </a:srgbClr>
                </a:solidFill>
                <a:latin typeface="Century Gothic" panose="020B0502020202020204" pitchFamily="34" charset="0"/>
              </a:rPr>
              <a:t>ami</a:t>
            </a:r>
            <a:r>
              <a:rPr lang="en-HK" sz="5400" dirty="0">
                <a:solidFill>
                  <a:srgbClr val="5B9BD5">
                    <a:lumMod val="50000"/>
                  </a:srgbClr>
                </a:solidFill>
                <a:latin typeface="Century Gothic" panose="020B0502020202020204" pitchFamily="34" charset="0"/>
              </a:rPr>
              <a:t>.</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 y="5055095"/>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t>
            </a:r>
            <a:r>
              <a:rPr lang="en-HK" sz="3200" dirty="0">
                <a:solidFill>
                  <a:srgbClr val="5B9BD5">
                    <a:lumMod val="50000"/>
                  </a:srgbClr>
                </a:solidFill>
                <a:latin typeface="Century Gothic" panose="020B0502020202020204" pitchFamily="34" charset="0"/>
              </a:rPr>
              <a:t>e </a:t>
            </a:r>
            <a:r>
              <a:rPr lang="en-HK" sz="3200" b="1" dirty="0">
                <a:solidFill>
                  <a:srgbClr val="EA5F00"/>
                </a:solidFill>
                <a:latin typeface="Century Gothic" panose="020B0502020202020204" pitchFamily="34" charset="0"/>
              </a:rPr>
              <a:t>give</a:t>
            </a:r>
            <a:r>
              <a:rPr lang="en-HK" sz="3200" b="1" dirty="0">
                <a:solidFill>
                  <a:srgbClr val="EA5F00"/>
                </a:solidFill>
                <a:latin typeface="Century Gothic" panose="020B0502020202020204" pitchFamily="34" charset="0"/>
                <a:cs typeface="Calibri" panose="020F0502020204030204" pitchFamily="34" charset="0"/>
              </a:rPr>
              <a:t>s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is giving </a:t>
            </a:r>
            <a:r>
              <a:rPr lang="en-HK" sz="3200" dirty="0">
                <a:solidFill>
                  <a:srgbClr val="105076"/>
                </a:solidFill>
                <a:latin typeface="Century Gothic" panose="020B0502020202020204" pitchFamily="34" charset="0"/>
                <a:cs typeface="Calibri" panose="020F0502020204030204" pitchFamily="34" charset="0"/>
              </a:rPr>
              <a:t>a present to a friend</a:t>
            </a:r>
            <a:r>
              <a:rPr lang="en-HK" sz="3200" dirty="0">
                <a:solidFill>
                  <a:srgbClr val="5B9BD5">
                    <a:lumMod val="50000"/>
                  </a:srgbClr>
                </a:solidFill>
                <a:latin typeface="Century Gothic" panose="020B0502020202020204" pitchFamily="34" charset="0"/>
              </a:rPr>
              <a:t>.</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6243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30. il donn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05AF-0006-7448-966A-0F56267436CE}"/>
              </a:ext>
            </a:extLst>
          </p:cNvPr>
          <p:cNvSpPr>
            <a:spLocks noGrp="1"/>
          </p:cNvSpPr>
          <p:nvPr>
            <p:ph type="title"/>
          </p:nvPr>
        </p:nvSpPr>
        <p:spPr>
          <a:xfrm>
            <a:off x="838199" y="851099"/>
            <a:ext cx="10515600" cy="1325563"/>
          </a:xfrm>
        </p:spPr>
        <p:txBody>
          <a:bodyPr>
            <a:noAutofit/>
          </a:bodyPr>
          <a:lstStyle/>
          <a:p>
            <a:pPr algn="ctr"/>
            <a:r>
              <a:rPr lang="en-GB" sz="11500" b="1" dirty="0">
                <a:solidFill>
                  <a:srgbClr val="5B9BD5">
                    <a:lumMod val="50000"/>
                  </a:srgbClr>
                </a:solidFill>
              </a:rPr>
              <a:t>donner</a:t>
            </a:r>
            <a:endParaRPr lang="en-US" sz="11500" dirty="0"/>
          </a:p>
        </p:txBody>
      </p:sp>
      <p:sp>
        <p:nvSpPr>
          <p:cNvPr id="4" name="TextBox 3"/>
          <p:cNvSpPr txBox="1"/>
          <p:nvPr/>
        </p:nvSpPr>
        <p:spPr>
          <a:xfrm>
            <a:off x="0" y="2176662"/>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give | giving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0" y="4037385"/>
            <a:ext cx="12192000" cy="861774"/>
          </a:xfrm>
          <a:prstGeom prst="rect">
            <a:avLst/>
          </a:prstGeom>
          <a:solidFill>
            <a:schemeClr val="bg1"/>
          </a:solidFill>
        </p:spPr>
        <p:txBody>
          <a:bodyPr wrap="square" rtlCol="0">
            <a:spAutoFit/>
          </a:bodyPr>
          <a:lstStyle/>
          <a:p>
            <a:pPr algn="ctr"/>
            <a:r>
              <a:rPr lang="fr" sz="5000" dirty="0">
                <a:solidFill>
                  <a:srgbClr val="105076"/>
                </a:solidFill>
                <a:latin typeface="Century Gothic" panose="020B0502020202020204" pitchFamily="34" charset="0"/>
                <a:cs typeface="Calibri" panose="020F0502020204030204" pitchFamily="34" charset="0"/>
              </a:rPr>
              <a:t>Il aime </a:t>
            </a:r>
            <a:r>
              <a:rPr lang="fr" sz="5000" b="1" dirty="0">
                <a:solidFill>
                  <a:srgbClr val="EA5F00"/>
                </a:solidFill>
                <a:latin typeface="Century Gothic" panose="020B0502020202020204" pitchFamily="34" charset="0"/>
                <a:cs typeface="Calibri" panose="020F0502020204030204" pitchFamily="34" charset="0"/>
              </a:rPr>
              <a:t>donner </a:t>
            </a:r>
            <a:r>
              <a:rPr lang="en-HK" sz="5000" dirty="0">
                <a:solidFill>
                  <a:srgbClr val="5B9BD5">
                    <a:lumMod val="50000"/>
                  </a:srgbClr>
                </a:solidFill>
                <a:latin typeface="Century Gothic" panose="020B0502020202020204" pitchFamily="34" charset="0"/>
              </a:rPr>
              <a:t>un </a:t>
            </a:r>
            <a:r>
              <a:rPr lang="en-HK" sz="5000" dirty="0" err="1">
                <a:solidFill>
                  <a:srgbClr val="5B9BD5">
                    <a:lumMod val="50000"/>
                  </a:srgbClr>
                </a:solidFill>
                <a:latin typeface="Century Gothic" panose="020B0502020202020204" pitchFamily="34" charset="0"/>
              </a:rPr>
              <a:t>cadeau</a:t>
            </a:r>
            <a:r>
              <a:rPr lang="en-HK" sz="5000" dirty="0">
                <a:solidFill>
                  <a:srgbClr val="5B9BD5">
                    <a:lumMod val="50000"/>
                  </a:srgbClr>
                </a:solidFill>
                <a:latin typeface="Century Gothic" panose="020B0502020202020204" pitchFamily="34" charset="0"/>
              </a:rPr>
              <a:t> à un </a:t>
            </a:r>
            <a:r>
              <a:rPr lang="en-HK" sz="5000" dirty="0" err="1">
                <a:solidFill>
                  <a:srgbClr val="5B9BD5">
                    <a:lumMod val="50000"/>
                  </a:srgbClr>
                </a:solidFill>
                <a:latin typeface="Century Gothic" panose="020B0502020202020204" pitchFamily="34" charset="0"/>
              </a:rPr>
              <a:t>ami</a:t>
            </a:r>
            <a:r>
              <a:rPr lang="fr" sz="5000" dirty="0">
                <a:solidFill>
                  <a:srgbClr val="105076"/>
                </a:solidFill>
                <a:latin typeface="Century Gothic" panose="020B0502020202020204" pitchFamily="34" charset="0"/>
              </a:rPr>
              <a:t>.</a:t>
            </a:r>
            <a:endParaRPr lang="fr-FR" sz="5000" dirty="0">
              <a:solidFill>
                <a:srgbClr val="105076"/>
              </a:solidFill>
              <a:latin typeface="Century Gothic" panose="020B0502020202020204" pitchFamily="34" charset="0"/>
              <a:cs typeface="Calibri" panose="020F0502020204030204" pitchFamily="34" charset="0"/>
            </a:endParaRPr>
          </a:p>
        </p:txBody>
      </p:sp>
      <p:sp>
        <p:nvSpPr>
          <p:cNvPr id="7" name="TextBox 6"/>
          <p:cNvSpPr txBox="1"/>
          <p:nvPr/>
        </p:nvSpPr>
        <p:spPr>
          <a:xfrm>
            <a:off x="192777" y="5129564"/>
            <a:ext cx="12192000" cy="584775"/>
          </a:xfrm>
          <a:prstGeom prst="rect">
            <a:avLst/>
          </a:prstGeom>
          <a:noFill/>
        </p:spPr>
        <p:txBody>
          <a:bodyPr wrap="square" rtlCol="0">
            <a:spAutoFit/>
          </a:bodyPr>
          <a:lstStyle/>
          <a:p>
            <a:pPr algn="ctr"/>
            <a:r>
              <a:rPr lang="en-GB" sz="3200" dirty="0">
                <a:solidFill>
                  <a:srgbClr val="105076"/>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to give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giving</a:t>
            </a:r>
            <a:r>
              <a:rPr lang="en-HK" sz="3200" dirty="0">
                <a:solidFill>
                  <a:srgbClr val="5B9BD5">
                    <a:lumMod val="50000"/>
                  </a:srgbClr>
                </a:solidFill>
                <a:latin typeface="Century Gothic" panose="020B0502020202020204" pitchFamily="34" charset="0"/>
              </a:rPr>
              <a:t> a present to a friend.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1374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31. il aim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28. donn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donne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gives | is giving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4" name="Google Shape;94;p15" descr="question mark action button">
            <a:hlinkClick r:id="" action="ppaction://noaction">
              <a:snd r:embed="rId4" name="30. il donn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5400" kern="0" dirty="0">
                <a:solidFill>
                  <a:srgbClr val="1E4E79"/>
                </a:solidFill>
                <a:latin typeface="Century Gothic"/>
                <a:ea typeface="Century Gothic"/>
                <a:cs typeface="Century Gothic"/>
                <a:sym typeface="Century Gothic"/>
              </a:rPr>
              <a:t>Il </a:t>
            </a:r>
            <a:r>
              <a:rPr lang="en-GB" sz="5400" b="1" kern="0" dirty="0" err="1">
                <a:solidFill>
                  <a:srgbClr val="FF6600"/>
                </a:solidFill>
                <a:latin typeface="Century Gothic"/>
                <a:ea typeface="Century Gothic"/>
                <a:cs typeface="Century Gothic"/>
                <a:sym typeface="Century Gothic"/>
              </a:rPr>
              <a:t>donne</a:t>
            </a:r>
            <a:r>
              <a:rPr lang="en-GB" sz="5400" kern="0" dirty="0">
                <a:solidFill>
                  <a:srgbClr val="1E4E79"/>
                </a:solidFill>
                <a:latin typeface="Century Gothic"/>
                <a:ea typeface="Century Gothic"/>
                <a:cs typeface="Century Gothic"/>
                <a:sym typeface="Century Gothic"/>
              </a:rPr>
              <a:t> </a:t>
            </a:r>
            <a:r>
              <a:rPr lang="en-GB" sz="5400" dirty="0">
                <a:solidFill>
                  <a:srgbClr val="5B9BD5">
                    <a:lumMod val="50000"/>
                  </a:srgbClr>
                </a:solidFill>
                <a:latin typeface="Century Gothic" panose="020B0502020202020204" pitchFamily="34" charset="0"/>
              </a:rPr>
              <a:t>un </a:t>
            </a:r>
            <a:r>
              <a:rPr lang="en-GB" sz="5400" dirty="0" err="1">
                <a:solidFill>
                  <a:srgbClr val="5B9BD5">
                    <a:lumMod val="50000"/>
                  </a:srgbClr>
                </a:solidFill>
                <a:latin typeface="Century Gothic" panose="020B0502020202020204" pitchFamily="34" charset="0"/>
              </a:rPr>
              <a:t>cadeau</a:t>
            </a:r>
            <a:r>
              <a:rPr lang="en-GB" sz="5400" dirty="0">
                <a:solidFill>
                  <a:srgbClr val="5B9BD5">
                    <a:lumMod val="50000"/>
                  </a:srgbClr>
                </a:solidFill>
                <a:latin typeface="Century Gothic" panose="020B0502020202020204" pitchFamily="34" charset="0"/>
              </a:rPr>
              <a:t> à un </a:t>
            </a:r>
            <a:r>
              <a:rPr lang="en-GB" sz="5400" dirty="0" err="1">
                <a:solidFill>
                  <a:srgbClr val="5B9BD5">
                    <a:lumMod val="50000"/>
                  </a:srgbClr>
                </a:solidFill>
                <a:latin typeface="Century Gothic" panose="020B0502020202020204" pitchFamily="34" charset="0"/>
              </a:rPr>
              <a:t>ami</a:t>
            </a:r>
            <a:r>
              <a:rPr lang="en-GB" sz="5400" kern="0" dirty="0">
                <a:solidFill>
                  <a:srgbClr val="1E4E79"/>
                </a:solidFill>
                <a:latin typeface="Century Gothic"/>
                <a:ea typeface="Century Gothic"/>
                <a:cs typeface="Century Gothic"/>
                <a:sym typeface="Century Gothic"/>
              </a:rPr>
              <a:t>. </a:t>
            </a:r>
            <a:endParaRPr sz="54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442518" y="5125518"/>
            <a:ext cx="10267082" cy="722100"/>
          </a:xfrm>
          <a:prstGeom prst="rect">
            <a:avLst/>
          </a:prstGeom>
          <a:no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He </a:t>
            </a:r>
            <a:r>
              <a:rPr lang="en-HK" sz="3200" b="1" dirty="0">
                <a:solidFill>
                  <a:srgbClr val="EA5F00"/>
                </a:solidFill>
                <a:latin typeface="Century Gothic" panose="020B0502020202020204" pitchFamily="34" charset="0"/>
                <a:cs typeface="Calibri" panose="020F0502020204030204" pitchFamily="34" charset="0"/>
              </a:rPr>
              <a:t>gives </a:t>
            </a:r>
            <a:r>
              <a:rPr lang="en-HK" sz="3200" dirty="0">
                <a:solidFill>
                  <a:srgbClr val="4472C4">
                    <a:lumMod val="50000"/>
                  </a:srgbClr>
                </a:solidFill>
                <a:latin typeface="Century Gothic" panose="020B0502020202020204" pitchFamily="34" charset="0"/>
                <a:cs typeface="Calibri" panose="020F0502020204030204" pitchFamily="34" charset="0"/>
              </a:rPr>
              <a:t>|</a:t>
            </a:r>
            <a:r>
              <a:rPr lang="en-HK" sz="3200" b="1" dirty="0">
                <a:solidFill>
                  <a:srgbClr val="EA5F00"/>
                </a:solidFill>
                <a:latin typeface="Century Gothic" panose="020B0502020202020204" pitchFamily="34" charset="0"/>
                <a:cs typeface="Calibri" panose="020F0502020204030204" pitchFamily="34" charset="0"/>
              </a:rPr>
              <a:t> is giving </a:t>
            </a:r>
            <a:r>
              <a:rPr lang="en-HK" sz="3200" dirty="0">
                <a:solidFill>
                  <a:srgbClr val="5B9BD5">
                    <a:lumMod val="50000"/>
                  </a:srgbClr>
                </a:solidFill>
                <a:latin typeface="Century Gothic" panose="020B0502020202020204" pitchFamily="34" charset="0"/>
              </a:rPr>
              <a:t>a present to a friend</a:t>
            </a:r>
            <a:r>
              <a:rPr lang="en-GB" sz="3200" dirty="0">
                <a:solidFill>
                  <a:srgbClr val="5B9BD5">
                    <a:lumMod val="50000"/>
                  </a:srgbClr>
                </a:solidFill>
                <a:latin typeface="Century Gothic" panose="020B0502020202020204" pitchFamily="34" charset="0"/>
              </a:rPr>
              <a:t>.]</a:t>
            </a:r>
            <a:endParaRPr sz="1400" kern="0" dirty="0">
              <a:solidFill>
                <a:srgbClr val="000000"/>
              </a:solidFill>
              <a:latin typeface="Arial"/>
              <a:cs typeface="Arial"/>
              <a:sym typeface="Arial"/>
            </a:endParaRPr>
          </a:p>
        </p:txBody>
      </p:sp>
      <p:sp>
        <p:nvSpPr>
          <p:cNvPr id="2" name="Rectangle 1"/>
          <p:cNvSpPr/>
          <p:nvPr/>
        </p:nvSpPr>
        <p:spPr>
          <a:xfrm>
            <a:off x="1442518" y="4190819"/>
            <a:ext cx="2461267"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black"/>
              </a:solidFill>
            </a:endParaRPr>
          </a:p>
        </p:txBody>
      </p:sp>
    </p:spTree>
    <p:extLst>
      <p:ext uri="{BB962C8B-B14F-4D97-AF65-F5344CB8AC3E}">
        <p14:creationId xmlns:p14="http://schemas.microsoft.com/office/powerpoint/2010/main" val="1244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30. il donn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to give| giving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103" name="Google Shape;103;p16" descr="question mark action button">
            <a:hlinkClick r:id="" action="ppaction://noaction">
              <a:snd r:embed="rId3" name="28. donn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donner</a:t>
            </a:r>
            <a:endParaRPr sz="11500" dirty="0"/>
          </a:p>
        </p:txBody>
      </p:sp>
      <p:sp>
        <p:nvSpPr>
          <p:cNvPr id="106" name="Google Shape;106;p16" descr="question mark action button">
            <a:hlinkClick r:id="" action="ppaction://noaction">
              <a:snd r:embed="rId4" name="31. il aim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r>
              <a:rPr lang="fr" sz="5400" dirty="0">
                <a:solidFill>
                  <a:srgbClr val="105076"/>
                </a:solidFill>
                <a:latin typeface="Century Gothic" panose="020B0502020202020204" pitchFamily="34" charset="0"/>
                <a:cs typeface="Calibri" panose="020F0502020204030204" pitchFamily="34" charset="0"/>
              </a:rPr>
              <a:t>Il aime </a:t>
            </a:r>
            <a:r>
              <a:rPr lang="fr" sz="5400" b="1" dirty="0">
                <a:solidFill>
                  <a:srgbClr val="EA5F00"/>
                </a:solidFill>
                <a:latin typeface="Century Gothic" panose="020B0502020202020204" pitchFamily="34" charset="0"/>
                <a:cs typeface="Calibri" panose="020F0502020204030204" pitchFamily="34" charset="0"/>
              </a:rPr>
              <a:t>donner </a:t>
            </a:r>
            <a:r>
              <a:rPr lang="fr-FR" sz="5400" dirty="0">
                <a:solidFill>
                  <a:srgbClr val="5B9BD5">
                    <a:lumMod val="50000"/>
                  </a:srgbClr>
                </a:solidFill>
                <a:latin typeface="Century Gothic" panose="020B0502020202020204" pitchFamily="34" charset="0"/>
              </a:rPr>
              <a:t>un cadeau à un ami</a:t>
            </a:r>
            <a:r>
              <a:rPr lang="fr" sz="5400" dirty="0">
                <a:solidFill>
                  <a:srgbClr val="105076"/>
                </a:solidFill>
                <a:latin typeface="Century Gothic" panose="020B0502020202020204" pitchFamily="34" charset="0"/>
              </a:rPr>
              <a:t>.</a:t>
            </a:r>
            <a:endParaRPr lang="fr-FR" sz="5400" dirty="0">
              <a:solidFill>
                <a:srgbClr val="105076"/>
              </a:solidFill>
              <a:latin typeface="Century Gothic" panose="020B0502020202020204" pitchFamily="34" charset="0"/>
              <a:cs typeface="Calibri" panose="020F0502020204030204" pitchFamily="34" charset="0"/>
            </a:endParaRPr>
          </a:p>
        </p:txBody>
      </p:sp>
      <p:sp>
        <p:nvSpPr>
          <p:cNvPr id="109" name="Google Shape;109;p16"/>
          <p:cNvSpPr txBox="1"/>
          <p:nvPr/>
        </p:nvSpPr>
        <p:spPr>
          <a:xfrm>
            <a:off x="1663581" y="5159721"/>
            <a:ext cx="9440426" cy="605886"/>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to give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giving</a:t>
            </a:r>
            <a:r>
              <a:rPr lang="en-HK" sz="3200" dirty="0">
                <a:solidFill>
                  <a:srgbClr val="5B9BD5">
                    <a:lumMod val="50000"/>
                  </a:srgbClr>
                </a:solidFill>
                <a:latin typeface="Century Gothic" panose="020B0502020202020204" pitchFamily="34" charset="0"/>
              </a:rPr>
              <a:t> a present to a friend</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 name="Rectangle 8"/>
          <p:cNvSpPr/>
          <p:nvPr/>
        </p:nvSpPr>
        <p:spPr>
          <a:xfrm>
            <a:off x="2412273" y="4091629"/>
            <a:ext cx="2511419"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black"/>
              </a:solidFill>
            </a:endParaRPr>
          </a:p>
        </p:txBody>
      </p:sp>
    </p:spTree>
    <p:extLst>
      <p:ext uri="{BB962C8B-B14F-4D97-AF65-F5344CB8AC3E}">
        <p14:creationId xmlns:p14="http://schemas.microsoft.com/office/powerpoint/2010/main" val="160431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31. il aim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613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89979"/>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think | thinking</a:t>
            </a:r>
            <a:r>
              <a:rPr lang="en-GB" sz="3200" dirty="0">
                <a:solidFill>
                  <a:srgbClr val="5B9BD5">
                    <a:lumMod val="50000"/>
                  </a:srgbClr>
                </a:solidFill>
                <a:latin typeface="Century Gothic" panose="020B0502020202020204" pitchFamily="34" charset="0"/>
              </a:rPr>
              <a:t>]</a:t>
            </a:r>
          </a:p>
        </p:txBody>
      </p:sp>
      <p:sp>
        <p:nvSpPr>
          <p:cNvPr id="10" name="TextBox 9"/>
          <p:cNvSpPr txBox="1"/>
          <p:nvPr/>
        </p:nvSpPr>
        <p:spPr>
          <a:xfrm>
            <a:off x="-2" y="3317363"/>
            <a:ext cx="12192001"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pense</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1" y="5043427"/>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thinks | is thinking</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0829D2EF-14A5-FA47-8C13-F3EDF01410EC}"/>
              </a:ext>
            </a:extLst>
          </p:cNvPr>
          <p:cNvSpPr>
            <a:spLocks noGrp="1"/>
          </p:cNvSpPr>
          <p:nvPr>
            <p:ph type="title"/>
          </p:nvPr>
        </p:nvSpPr>
        <p:spPr>
          <a:xfrm>
            <a:off x="838198" y="844400"/>
            <a:ext cx="10515600" cy="1325563"/>
          </a:xfrm>
        </p:spPr>
        <p:txBody>
          <a:bodyPr>
            <a:noAutofit/>
          </a:bodyPr>
          <a:lstStyle/>
          <a:p>
            <a:pPr algn="ctr"/>
            <a:r>
              <a:rPr lang="en-GB" sz="11500" b="1" dirty="0" err="1">
                <a:solidFill>
                  <a:srgbClr val="5B9BD5">
                    <a:lumMod val="50000"/>
                  </a:srgbClr>
                </a:solidFill>
              </a:rPr>
              <a:t>penser</a:t>
            </a:r>
            <a:endParaRPr lang="en-US" sz="11500" dirty="0"/>
          </a:p>
        </p:txBody>
      </p:sp>
      <p:pic>
        <p:nvPicPr>
          <p:cNvPr id="8" name="Picture 2" descr="thinking bubble clip art - Clip Art Library">
            <a:extLst>
              <a:ext uri="{FF2B5EF4-FFF2-40B4-BE49-F238E27FC236}">
                <a16:creationId xmlns:a16="http://schemas.microsoft.com/office/drawing/2014/main" id="{12FE2E5C-7EB5-4706-8DA9-B3B20422E1E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8287" y="378508"/>
            <a:ext cx="805416"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34. pen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34. pens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12" descr="question mark action button">
            <a:hlinkClick r:id="" action="ppaction://noaction">
              <a:snd r:embed="rId4" name="34. pens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2" name="Google Shape;62;p12" descr="question mark action button">
            <a:hlinkClick r:id="" action="ppaction://noaction">
              <a:snd r:embed="rId3" name="34. pens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2" name="Title 1"/>
          <p:cNvSpPr>
            <a:spLocks noGrp="1"/>
          </p:cNvSpPr>
          <p:nvPr>
            <p:ph type="title"/>
          </p:nvPr>
        </p:nvSpPr>
        <p:spPr>
          <a:xfrm>
            <a:off x="3444743" y="768124"/>
            <a:ext cx="10515600" cy="1325563"/>
          </a:xfrm>
        </p:spPr>
        <p:txBody>
          <a:bodyPr>
            <a:noAutofit/>
          </a:bodyPr>
          <a:lstStyle/>
          <a:p>
            <a:r>
              <a:rPr lang="en-GB" sz="11500" b="1" dirty="0" err="1">
                <a:solidFill>
                  <a:srgbClr val="105076"/>
                </a:solidFill>
              </a:rPr>
              <a:t>penser</a:t>
            </a:r>
            <a:endParaRPr lang="en-GB" sz="11500" b="1" dirty="0">
              <a:solidFill>
                <a:srgbClr val="105076"/>
              </a:solidFill>
            </a:endParaRPr>
          </a:p>
        </p:txBody>
      </p:sp>
      <p:sp>
        <p:nvSpPr>
          <p:cNvPr id="10" name="TextBox 9"/>
          <p:cNvSpPr txBox="1"/>
          <p:nvPr/>
        </p:nvSpPr>
        <p:spPr>
          <a:xfrm>
            <a:off x="2501217" y="2241587"/>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think | thinking</a:t>
            </a:r>
            <a:r>
              <a:rPr lang="en-GB" sz="3200" dirty="0">
                <a:solidFill>
                  <a:srgbClr val="5B9BD5">
                    <a:lumMod val="50000"/>
                  </a:srgbClr>
                </a:solidFill>
                <a:latin typeface="Century Gothic" panose="020B0502020202020204" pitchFamily="34" charset="0"/>
              </a:rPr>
              <a:t>]</a:t>
            </a:r>
          </a:p>
        </p:txBody>
      </p:sp>
      <p:sp>
        <p:nvSpPr>
          <p:cNvPr id="11" name="TextBox 10"/>
          <p:cNvSpPr txBox="1"/>
          <p:nvPr/>
        </p:nvSpPr>
        <p:spPr>
          <a:xfrm>
            <a:off x="0" y="3356426"/>
            <a:ext cx="12192000"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pense</a:t>
            </a:r>
            <a:endParaRPr lang="en-GB" sz="11500" b="1" dirty="0">
              <a:solidFill>
                <a:srgbClr val="5B9BD5">
                  <a:lumMod val="50000"/>
                </a:srgbClr>
              </a:solidFill>
              <a:latin typeface="Century Gothic" panose="020B0502020202020204" pitchFamily="34" charset="0"/>
            </a:endParaRPr>
          </a:p>
        </p:txBody>
      </p:sp>
      <p:sp>
        <p:nvSpPr>
          <p:cNvPr id="12" name="TextBox 11"/>
          <p:cNvSpPr txBox="1"/>
          <p:nvPr/>
        </p:nvSpPr>
        <p:spPr>
          <a:xfrm>
            <a:off x="2056749" y="4977789"/>
            <a:ext cx="817098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thinks | is thinking</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45228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34. pen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34. pens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A8F2-03AD-CA42-B253-7518025B096A}"/>
              </a:ext>
            </a:extLst>
          </p:cNvPr>
          <p:cNvSpPr>
            <a:spLocks noGrp="1"/>
          </p:cNvSpPr>
          <p:nvPr>
            <p:ph type="title"/>
          </p:nvPr>
        </p:nvSpPr>
        <p:spPr>
          <a:xfrm>
            <a:off x="838198" y="928801"/>
            <a:ext cx="10515600" cy="1325563"/>
          </a:xfrm>
        </p:spPr>
        <p:txBody>
          <a:bodyPr>
            <a:noAutofit/>
          </a:bodyPr>
          <a:lstStyle/>
          <a:p>
            <a:pPr algn="ctr"/>
            <a:r>
              <a:rPr lang="en-GB" sz="11500" b="1" dirty="0" err="1">
                <a:solidFill>
                  <a:srgbClr val="5B9BD5">
                    <a:lumMod val="50000"/>
                  </a:srgbClr>
                </a:solidFill>
              </a:rPr>
              <a:t>pense</a:t>
            </a:r>
            <a:endParaRPr lang="en-US" sz="11500" dirty="0"/>
          </a:p>
        </p:txBody>
      </p:sp>
      <p:sp>
        <p:nvSpPr>
          <p:cNvPr id="4" name="TextBox 3"/>
          <p:cNvSpPr txBox="1"/>
          <p:nvPr/>
        </p:nvSpPr>
        <p:spPr>
          <a:xfrm>
            <a:off x="-2" y="2316616"/>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thinks | is thinking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2" y="4039432"/>
            <a:ext cx="12192000" cy="923330"/>
          </a:xfrm>
          <a:prstGeom prst="rect">
            <a:avLst/>
          </a:prstGeom>
          <a:solidFill>
            <a:schemeClr val="bg1"/>
          </a:solidFill>
        </p:spPr>
        <p:txBody>
          <a:bodyPr wrap="square" rtlCol="0">
            <a:spAutoFit/>
          </a:bodyPr>
          <a:lstStyle/>
          <a:p>
            <a:pPr algn="ctr"/>
            <a:r>
              <a:rPr lang="en-HK" sz="5400" dirty="0">
                <a:solidFill>
                  <a:srgbClr val="5B9BD5">
                    <a:lumMod val="50000"/>
                  </a:srgbClr>
                </a:solidFill>
                <a:latin typeface="Century Gothic" panose="020B0502020202020204" pitchFamily="34" charset="0"/>
              </a:rPr>
              <a:t>Il </a:t>
            </a:r>
            <a:r>
              <a:rPr lang="en-HK" sz="5400" b="1" dirty="0" err="1">
                <a:solidFill>
                  <a:srgbClr val="FF6600"/>
                </a:solidFill>
                <a:latin typeface="Century Gothic" panose="020B0502020202020204" pitchFamily="34" charset="0"/>
              </a:rPr>
              <a:t>pens</a:t>
            </a:r>
            <a:r>
              <a:rPr lang="en-HK" sz="5400" b="1" dirty="0" err="1">
                <a:solidFill>
                  <a:srgbClr val="FF6600"/>
                </a:solidFill>
                <a:latin typeface="Century Gothic" panose="020B0502020202020204" pitchFamily="34" charset="0"/>
                <a:cs typeface="Calibri" panose="020F0502020204030204" pitchFamily="34" charset="0"/>
              </a:rPr>
              <a:t>e</a:t>
            </a:r>
            <a:r>
              <a:rPr lang="en-HK" sz="5400" dirty="0">
                <a:solidFill>
                  <a:srgbClr val="FF6600"/>
                </a:solidFill>
                <a:latin typeface="Century Gothic" panose="020B0502020202020204" pitchFamily="34" charset="0"/>
              </a:rPr>
              <a:t> </a:t>
            </a:r>
            <a:r>
              <a:rPr lang="en-HK" sz="5400" dirty="0">
                <a:solidFill>
                  <a:srgbClr val="5B9BD5">
                    <a:lumMod val="50000"/>
                  </a:srgbClr>
                </a:solidFill>
                <a:latin typeface="Century Gothic" panose="020B0502020202020204" pitchFamily="34" charset="0"/>
              </a:rPr>
              <a:t>que </a:t>
            </a:r>
            <a:r>
              <a:rPr lang="en-HK" sz="5400" dirty="0" err="1">
                <a:solidFill>
                  <a:srgbClr val="5B9BD5">
                    <a:lumMod val="50000"/>
                  </a:srgbClr>
                </a:solidFill>
                <a:latin typeface="Century Gothic" panose="020B0502020202020204" pitchFamily="34" charset="0"/>
              </a:rPr>
              <a:t>c’est</a:t>
            </a:r>
            <a:r>
              <a:rPr lang="en-HK" sz="5400" dirty="0">
                <a:solidFill>
                  <a:srgbClr val="5B9BD5">
                    <a:lumMod val="50000"/>
                  </a:srgbClr>
                </a:solidFill>
                <a:latin typeface="Century Gothic" panose="020B0502020202020204" pitchFamily="34" charset="0"/>
              </a:rPr>
              <a:t> bon.</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 y="5055095"/>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t>
            </a:r>
            <a:r>
              <a:rPr lang="en-HK" sz="3200" dirty="0">
                <a:solidFill>
                  <a:srgbClr val="5B9BD5">
                    <a:lumMod val="50000"/>
                  </a:srgbClr>
                </a:solidFill>
                <a:latin typeface="Century Gothic" panose="020B0502020202020204" pitchFamily="34" charset="0"/>
              </a:rPr>
              <a:t>e </a:t>
            </a:r>
            <a:r>
              <a:rPr lang="en-HK" sz="3200" b="1" dirty="0">
                <a:solidFill>
                  <a:srgbClr val="EA5F00"/>
                </a:solidFill>
                <a:latin typeface="Century Gothic" panose="020B0502020202020204" pitchFamily="34" charset="0"/>
              </a:rPr>
              <a:t>think</a:t>
            </a:r>
            <a:r>
              <a:rPr lang="en-HK" sz="3200" b="1" dirty="0">
                <a:solidFill>
                  <a:srgbClr val="EA5F00"/>
                </a:solidFill>
                <a:latin typeface="Century Gothic" panose="020B0502020202020204" pitchFamily="34" charset="0"/>
                <a:cs typeface="Calibri" panose="020F0502020204030204" pitchFamily="34" charset="0"/>
              </a:rPr>
              <a:t>s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is thinking </a:t>
            </a:r>
            <a:r>
              <a:rPr lang="en-HK" sz="3200" dirty="0">
                <a:solidFill>
                  <a:srgbClr val="105076"/>
                </a:solidFill>
                <a:latin typeface="Century Gothic" panose="020B0502020202020204" pitchFamily="34" charset="0"/>
                <a:cs typeface="Calibri" panose="020F0502020204030204" pitchFamily="34" charset="0"/>
              </a:rPr>
              <a:t>that it’s good</a:t>
            </a:r>
            <a:r>
              <a:rPr lang="en-HK" sz="3200" dirty="0">
                <a:solidFill>
                  <a:srgbClr val="5B9BD5">
                    <a:lumMod val="50000"/>
                  </a:srgbClr>
                </a:solidFill>
                <a:latin typeface="Century Gothic" panose="020B0502020202020204" pitchFamily="34" charset="0"/>
              </a:rPr>
              <a:t>.</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2225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34. pen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36. il pens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05AF-0006-7448-966A-0F56267436CE}"/>
              </a:ext>
            </a:extLst>
          </p:cNvPr>
          <p:cNvSpPr>
            <a:spLocks noGrp="1"/>
          </p:cNvSpPr>
          <p:nvPr>
            <p:ph type="title"/>
          </p:nvPr>
        </p:nvSpPr>
        <p:spPr>
          <a:xfrm>
            <a:off x="838199" y="851099"/>
            <a:ext cx="10515600" cy="1325563"/>
          </a:xfrm>
        </p:spPr>
        <p:txBody>
          <a:bodyPr>
            <a:noAutofit/>
          </a:bodyPr>
          <a:lstStyle/>
          <a:p>
            <a:pPr algn="ctr"/>
            <a:r>
              <a:rPr lang="en-GB" sz="11500" b="1" dirty="0" err="1">
                <a:solidFill>
                  <a:srgbClr val="5B9BD5">
                    <a:lumMod val="50000"/>
                  </a:srgbClr>
                </a:solidFill>
              </a:rPr>
              <a:t>penser</a:t>
            </a:r>
            <a:endParaRPr lang="en-US" sz="11500" dirty="0"/>
          </a:p>
        </p:txBody>
      </p:sp>
      <p:sp>
        <p:nvSpPr>
          <p:cNvPr id="4" name="TextBox 3"/>
          <p:cNvSpPr txBox="1"/>
          <p:nvPr/>
        </p:nvSpPr>
        <p:spPr>
          <a:xfrm>
            <a:off x="0" y="2176662"/>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think | thinking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0" y="4037385"/>
            <a:ext cx="12192000" cy="861774"/>
          </a:xfrm>
          <a:prstGeom prst="rect">
            <a:avLst/>
          </a:prstGeom>
          <a:solidFill>
            <a:schemeClr val="bg1"/>
          </a:solidFill>
        </p:spPr>
        <p:txBody>
          <a:bodyPr wrap="square" rtlCol="0">
            <a:spAutoFit/>
          </a:bodyPr>
          <a:lstStyle/>
          <a:p>
            <a:pPr algn="ctr"/>
            <a:r>
              <a:rPr lang="fr" sz="5000" dirty="0">
                <a:solidFill>
                  <a:srgbClr val="105076"/>
                </a:solidFill>
                <a:latin typeface="Century Gothic" panose="020B0502020202020204" pitchFamily="34" charset="0"/>
                <a:cs typeface="Calibri" panose="020F0502020204030204" pitchFamily="34" charset="0"/>
              </a:rPr>
              <a:t>Il aime </a:t>
            </a:r>
            <a:r>
              <a:rPr lang="fr" sz="5000" b="1" dirty="0">
                <a:solidFill>
                  <a:srgbClr val="EA5F00"/>
                </a:solidFill>
                <a:latin typeface="Century Gothic" panose="020B0502020202020204" pitchFamily="34" charset="0"/>
                <a:cs typeface="Calibri" panose="020F0502020204030204" pitchFamily="34" charset="0"/>
              </a:rPr>
              <a:t>penser </a:t>
            </a:r>
            <a:r>
              <a:rPr lang="en-HK" sz="5000" dirty="0">
                <a:solidFill>
                  <a:srgbClr val="5B9BD5">
                    <a:lumMod val="50000"/>
                  </a:srgbClr>
                </a:solidFill>
                <a:latin typeface="Century Gothic" panose="020B0502020202020204" pitchFamily="34" charset="0"/>
              </a:rPr>
              <a:t>à Martine</a:t>
            </a:r>
            <a:r>
              <a:rPr lang="fr" sz="5000" dirty="0">
                <a:solidFill>
                  <a:srgbClr val="105076"/>
                </a:solidFill>
                <a:latin typeface="Century Gothic" panose="020B0502020202020204" pitchFamily="34" charset="0"/>
              </a:rPr>
              <a:t>.</a:t>
            </a:r>
            <a:endParaRPr lang="fr-FR" sz="5000" dirty="0">
              <a:solidFill>
                <a:srgbClr val="105076"/>
              </a:solidFill>
              <a:latin typeface="Century Gothic" panose="020B0502020202020204" pitchFamily="34" charset="0"/>
              <a:cs typeface="Calibri" panose="020F0502020204030204" pitchFamily="34" charset="0"/>
            </a:endParaRPr>
          </a:p>
        </p:txBody>
      </p:sp>
      <p:sp>
        <p:nvSpPr>
          <p:cNvPr id="7" name="TextBox 6"/>
          <p:cNvSpPr txBox="1"/>
          <p:nvPr/>
        </p:nvSpPr>
        <p:spPr>
          <a:xfrm>
            <a:off x="192777" y="5129564"/>
            <a:ext cx="12192000" cy="584775"/>
          </a:xfrm>
          <a:prstGeom prst="rect">
            <a:avLst/>
          </a:prstGeom>
          <a:noFill/>
        </p:spPr>
        <p:txBody>
          <a:bodyPr wrap="square" rtlCol="0">
            <a:spAutoFit/>
          </a:bodyPr>
          <a:lstStyle/>
          <a:p>
            <a:pPr algn="ctr"/>
            <a:r>
              <a:rPr lang="en-GB" sz="3200" dirty="0">
                <a:solidFill>
                  <a:srgbClr val="105076"/>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rPr>
              <a:t>think</a:t>
            </a:r>
            <a:r>
              <a:rPr lang="en-HK" sz="3200" b="1" dirty="0">
                <a:solidFill>
                  <a:srgbClr val="EA5F00"/>
                </a:solidFill>
                <a:latin typeface="Century Gothic" panose="020B0502020202020204" pitchFamily="34" charset="0"/>
                <a:cs typeface="Calibri" panose="020F0502020204030204" pitchFamily="34" charset="0"/>
              </a:rPr>
              <a:t>ing</a:t>
            </a:r>
            <a:r>
              <a:rPr lang="en-HK" sz="3200" dirty="0">
                <a:solidFill>
                  <a:srgbClr val="5B9BD5">
                    <a:lumMod val="50000"/>
                  </a:srgbClr>
                </a:solidFill>
                <a:latin typeface="Century Gothic" panose="020B0502020202020204" pitchFamily="34" charset="0"/>
              </a:rPr>
              <a:t> about Martine.</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80193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34. pen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37. il aim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34. pens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pense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thinks | is thinking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4" name="Google Shape;94;p15" descr="question mark action button">
            <a:hlinkClick r:id="" action="ppaction://noaction">
              <a:snd r:embed="rId4" name="36. il pens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5400" kern="0" dirty="0">
                <a:solidFill>
                  <a:srgbClr val="1E4E79"/>
                </a:solidFill>
                <a:latin typeface="Century Gothic"/>
                <a:ea typeface="Century Gothic"/>
                <a:cs typeface="Century Gothic"/>
                <a:sym typeface="Century Gothic"/>
              </a:rPr>
              <a:t>Il </a:t>
            </a:r>
            <a:r>
              <a:rPr lang="en-GB" sz="5400" b="1" kern="0" dirty="0" err="1">
                <a:solidFill>
                  <a:srgbClr val="FF6600"/>
                </a:solidFill>
                <a:latin typeface="Century Gothic"/>
                <a:ea typeface="Century Gothic"/>
                <a:cs typeface="Century Gothic"/>
                <a:sym typeface="Century Gothic"/>
              </a:rPr>
              <a:t>pense</a:t>
            </a:r>
            <a:r>
              <a:rPr lang="en-GB" sz="5400" kern="0" dirty="0">
                <a:solidFill>
                  <a:srgbClr val="1E4E79"/>
                </a:solidFill>
                <a:latin typeface="Century Gothic"/>
                <a:ea typeface="Century Gothic"/>
                <a:cs typeface="Century Gothic"/>
                <a:sym typeface="Century Gothic"/>
              </a:rPr>
              <a:t> </a:t>
            </a:r>
            <a:r>
              <a:rPr lang="en-GB" sz="5400" dirty="0">
                <a:solidFill>
                  <a:srgbClr val="5B9BD5">
                    <a:lumMod val="50000"/>
                  </a:srgbClr>
                </a:solidFill>
                <a:latin typeface="Century Gothic" panose="020B0502020202020204" pitchFamily="34" charset="0"/>
              </a:rPr>
              <a:t>que </a:t>
            </a:r>
            <a:r>
              <a:rPr lang="en-GB" sz="5400" dirty="0" err="1">
                <a:solidFill>
                  <a:srgbClr val="5B9BD5">
                    <a:lumMod val="50000"/>
                  </a:srgbClr>
                </a:solidFill>
                <a:latin typeface="Century Gothic" panose="020B0502020202020204" pitchFamily="34" charset="0"/>
              </a:rPr>
              <a:t>c’est</a:t>
            </a:r>
            <a:r>
              <a:rPr lang="en-GB" sz="5400" dirty="0">
                <a:solidFill>
                  <a:srgbClr val="5B9BD5">
                    <a:lumMod val="50000"/>
                  </a:srgbClr>
                </a:solidFill>
                <a:latin typeface="Century Gothic" panose="020B0502020202020204" pitchFamily="34" charset="0"/>
              </a:rPr>
              <a:t> bon</a:t>
            </a:r>
            <a:r>
              <a:rPr lang="en-GB" sz="5400" kern="0" dirty="0">
                <a:solidFill>
                  <a:srgbClr val="1E4E79"/>
                </a:solidFill>
                <a:latin typeface="Century Gothic"/>
                <a:ea typeface="Century Gothic"/>
                <a:cs typeface="Century Gothic"/>
                <a:sym typeface="Century Gothic"/>
              </a:rPr>
              <a:t>. </a:t>
            </a:r>
            <a:endParaRPr sz="54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442518" y="5125518"/>
            <a:ext cx="10267082" cy="722100"/>
          </a:xfrm>
          <a:prstGeom prst="rect">
            <a:avLst/>
          </a:prstGeom>
          <a:no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He </a:t>
            </a:r>
            <a:r>
              <a:rPr lang="en-HK" sz="3200" b="1" dirty="0">
                <a:solidFill>
                  <a:srgbClr val="EA5F00"/>
                </a:solidFill>
                <a:latin typeface="Century Gothic" panose="020B0502020202020204" pitchFamily="34" charset="0"/>
              </a:rPr>
              <a:t>think</a:t>
            </a:r>
            <a:r>
              <a:rPr lang="en-HK" sz="3200" b="1" dirty="0">
                <a:solidFill>
                  <a:srgbClr val="EA5F00"/>
                </a:solidFill>
                <a:latin typeface="Century Gothic" panose="020B0502020202020204" pitchFamily="34" charset="0"/>
                <a:cs typeface="Calibri" panose="020F0502020204030204" pitchFamily="34" charset="0"/>
              </a:rPr>
              <a:t>s </a:t>
            </a:r>
            <a:r>
              <a:rPr lang="en-HK" sz="3200" dirty="0">
                <a:solidFill>
                  <a:srgbClr val="4472C4">
                    <a:lumMod val="50000"/>
                  </a:srgbClr>
                </a:solidFill>
                <a:latin typeface="Century Gothic" panose="020B0502020202020204" pitchFamily="34" charset="0"/>
                <a:cs typeface="Calibri" panose="020F0502020204030204" pitchFamily="34" charset="0"/>
              </a:rPr>
              <a:t>|</a:t>
            </a:r>
            <a:r>
              <a:rPr lang="en-HK" sz="3200" b="1" dirty="0">
                <a:solidFill>
                  <a:srgbClr val="EA5F00"/>
                </a:solidFill>
                <a:latin typeface="Century Gothic" panose="020B0502020202020204" pitchFamily="34" charset="0"/>
                <a:cs typeface="Calibri" panose="020F0502020204030204" pitchFamily="34" charset="0"/>
              </a:rPr>
              <a:t> is thinking </a:t>
            </a:r>
            <a:r>
              <a:rPr lang="en-HK" sz="3200" dirty="0">
                <a:solidFill>
                  <a:srgbClr val="5B9BD5">
                    <a:lumMod val="50000"/>
                  </a:srgbClr>
                </a:solidFill>
                <a:latin typeface="Century Gothic" panose="020B0502020202020204" pitchFamily="34" charset="0"/>
              </a:rPr>
              <a:t>that it’s good</a:t>
            </a:r>
            <a:r>
              <a:rPr lang="en-GB" sz="3200" dirty="0">
                <a:solidFill>
                  <a:srgbClr val="5B9BD5">
                    <a:lumMod val="50000"/>
                  </a:srgbClr>
                </a:solidFill>
                <a:latin typeface="Century Gothic" panose="020B0502020202020204" pitchFamily="34" charset="0"/>
              </a:rPr>
              <a:t>.]</a:t>
            </a:r>
            <a:endParaRPr sz="1400" kern="0" dirty="0">
              <a:solidFill>
                <a:srgbClr val="000000"/>
              </a:solidFill>
              <a:latin typeface="Arial"/>
              <a:cs typeface="Arial"/>
              <a:sym typeface="Arial"/>
            </a:endParaRPr>
          </a:p>
        </p:txBody>
      </p:sp>
      <p:sp>
        <p:nvSpPr>
          <p:cNvPr id="2" name="Rectangle 1"/>
          <p:cNvSpPr/>
          <p:nvPr/>
        </p:nvSpPr>
        <p:spPr>
          <a:xfrm>
            <a:off x="2743781" y="3884635"/>
            <a:ext cx="2109574"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Tree>
    <p:extLst>
      <p:ext uri="{BB962C8B-B14F-4D97-AF65-F5344CB8AC3E}">
        <p14:creationId xmlns:p14="http://schemas.microsoft.com/office/powerpoint/2010/main" val="9592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34. pen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36. il pens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to think| thinking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103" name="Google Shape;103;p16" descr="question mark action button">
            <a:hlinkClick r:id="" action="ppaction://noaction">
              <a:snd r:embed="rId5" name="28. donn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penser</a:t>
            </a:r>
            <a:endParaRPr sz="11500" dirty="0"/>
          </a:p>
        </p:txBody>
      </p:sp>
      <p:sp>
        <p:nvSpPr>
          <p:cNvPr id="106" name="Google Shape;106;p16" descr="question mark action button">
            <a:hlinkClick r:id="" action="ppaction://noaction">
              <a:snd r:embed="rId4" name="37. il aim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r>
              <a:rPr lang="fr" sz="5400" dirty="0">
                <a:solidFill>
                  <a:srgbClr val="105076"/>
                </a:solidFill>
                <a:latin typeface="Century Gothic" panose="020B0502020202020204" pitchFamily="34" charset="0"/>
                <a:cs typeface="Calibri" panose="020F0502020204030204" pitchFamily="34" charset="0"/>
              </a:rPr>
              <a:t>Il aime </a:t>
            </a:r>
            <a:r>
              <a:rPr lang="fr" sz="5400" b="1" dirty="0">
                <a:solidFill>
                  <a:srgbClr val="EA5F00"/>
                </a:solidFill>
                <a:latin typeface="Century Gothic" panose="020B0502020202020204" pitchFamily="34" charset="0"/>
                <a:cs typeface="Calibri" panose="020F0502020204030204" pitchFamily="34" charset="0"/>
              </a:rPr>
              <a:t>penser</a:t>
            </a:r>
            <a:r>
              <a:rPr lang="fr-FR" sz="5400" dirty="0">
                <a:solidFill>
                  <a:srgbClr val="5B9BD5">
                    <a:lumMod val="50000"/>
                  </a:srgbClr>
                </a:solidFill>
                <a:latin typeface="Century Gothic" panose="020B0502020202020204" pitchFamily="34" charset="0"/>
              </a:rPr>
              <a:t> à Martine</a:t>
            </a:r>
            <a:r>
              <a:rPr lang="fr" sz="5400" dirty="0">
                <a:solidFill>
                  <a:srgbClr val="105076"/>
                </a:solidFill>
                <a:latin typeface="Century Gothic" panose="020B0502020202020204" pitchFamily="34" charset="0"/>
              </a:rPr>
              <a:t>.</a:t>
            </a:r>
            <a:endParaRPr lang="fr-FR" sz="5400" dirty="0">
              <a:solidFill>
                <a:srgbClr val="105076"/>
              </a:solidFill>
              <a:latin typeface="Century Gothic" panose="020B0502020202020204" pitchFamily="34" charset="0"/>
              <a:cs typeface="Calibri" panose="020F0502020204030204" pitchFamily="34" charset="0"/>
            </a:endParaRPr>
          </a:p>
        </p:txBody>
      </p:sp>
      <p:sp>
        <p:nvSpPr>
          <p:cNvPr id="109" name="Google Shape;109;p16"/>
          <p:cNvSpPr txBox="1"/>
          <p:nvPr/>
        </p:nvSpPr>
        <p:spPr>
          <a:xfrm>
            <a:off x="1663581" y="5159721"/>
            <a:ext cx="9440426" cy="605886"/>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GB"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thinking</a:t>
            </a:r>
            <a:r>
              <a:rPr lang="en-HK" sz="3200" dirty="0">
                <a:solidFill>
                  <a:srgbClr val="5B9BD5">
                    <a:lumMod val="50000"/>
                  </a:srgbClr>
                </a:solidFill>
                <a:latin typeface="Century Gothic" panose="020B0502020202020204" pitchFamily="34" charset="0"/>
              </a:rPr>
              <a:t> about Martine</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 name="Rectangle 8"/>
          <p:cNvSpPr/>
          <p:nvPr/>
        </p:nvSpPr>
        <p:spPr>
          <a:xfrm>
            <a:off x="4170735" y="4144058"/>
            <a:ext cx="2511419"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Tree>
    <p:extLst>
      <p:ext uri="{BB962C8B-B14F-4D97-AF65-F5344CB8AC3E}">
        <p14:creationId xmlns:p14="http://schemas.microsoft.com/office/powerpoint/2010/main" val="14649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34. pen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37. il aim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038" y="1227990"/>
            <a:ext cx="113792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We have already seen that the French </a:t>
            </a:r>
            <a:r>
              <a:rPr lang="en-GB" sz="3200" b="1" dirty="0">
                <a:solidFill>
                  <a:schemeClr val="accent1">
                    <a:lumMod val="50000"/>
                  </a:schemeClr>
                </a:solidFill>
                <a:latin typeface="Century Gothic" panose="020B0502020202020204" pitchFamily="34" charset="0"/>
              </a:rPr>
              <a:t>present</a:t>
            </a:r>
            <a:r>
              <a:rPr lang="en-GB" sz="3200" dirty="0">
                <a:solidFill>
                  <a:schemeClr val="accent1">
                    <a:lumMod val="50000"/>
                  </a:schemeClr>
                </a:solidFill>
                <a:latin typeface="Century Gothic" panose="020B0502020202020204" pitchFamily="34" charset="0"/>
              </a:rPr>
              <a:t> </a:t>
            </a:r>
            <a:r>
              <a:rPr lang="en-GB" sz="3200" b="1" dirty="0">
                <a:solidFill>
                  <a:schemeClr val="accent1">
                    <a:lumMod val="50000"/>
                  </a:schemeClr>
                </a:solidFill>
                <a:latin typeface="Century Gothic" panose="020B0502020202020204" pitchFamily="34" charset="0"/>
              </a:rPr>
              <a:t>tense</a:t>
            </a:r>
            <a:r>
              <a:rPr lang="en-GB" sz="3200" dirty="0">
                <a:solidFill>
                  <a:schemeClr val="accent1">
                    <a:lumMod val="50000"/>
                  </a:schemeClr>
                </a:solidFill>
                <a:latin typeface="Century Gothic" panose="020B0502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has two English meanings:</a:t>
            </a:r>
            <a:endParaRPr kumimoji="0" lang="en-GB" sz="3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38" name="TextBox 37"/>
          <p:cNvSpPr txBox="1"/>
          <p:nvPr/>
        </p:nvSpPr>
        <p:spPr>
          <a:xfrm>
            <a:off x="2084027" y="2565448"/>
            <a:ext cx="8746435" cy="1015663"/>
          </a:xfrm>
          <a:prstGeom prst="rect">
            <a:avLst/>
          </a:prstGeom>
          <a:solidFill>
            <a:schemeClr val="bg1"/>
          </a:solidFill>
        </p:spPr>
        <p:txBody>
          <a:bodyPr wrap="square" rtlCol="0">
            <a:spAutoFit/>
          </a:bodyPr>
          <a:lstStyle/>
          <a:p>
            <a:r>
              <a:rPr lang="en-GB" sz="6000" b="1" dirty="0">
                <a:solidFill>
                  <a:srgbClr val="5B9BD5">
                    <a:lumMod val="50000"/>
                  </a:srgbClr>
                </a:solidFill>
                <a:latin typeface="Century Gothic" panose="020B0502020202020204" pitchFamily="34" charset="0"/>
              </a:rPr>
              <a:t>Elle </a:t>
            </a:r>
            <a:r>
              <a:rPr lang="en-GB" sz="6000" b="1" dirty="0" err="1">
                <a:solidFill>
                  <a:srgbClr val="FF6600"/>
                </a:solidFill>
                <a:latin typeface="Century Gothic" panose="020B0502020202020204" pitchFamily="34" charset="0"/>
              </a:rPr>
              <a:t>porte</a:t>
            </a:r>
            <a:r>
              <a:rPr lang="en-GB" sz="6000" b="1" dirty="0">
                <a:solidFill>
                  <a:srgbClr val="5B9BD5">
                    <a:lumMod val="50000"/>
                  </a:srgbClr>
                </a:solidFill>
                <a:latin typeface="Century Gothic" panose="020B0502020202020204" pitchFamily="34" charset="0"/>
              </a:rPr>
              <a:t> un </a:t>
            </a:r>
            <a:r>
              <a:rPr lang="en-GB" sz="6000" b="1" dirty="0" err="1">
                <a:solidFill>
                  <a:srgbClr val="5B9BD5">
                    <a:lumMod val="50000"/>
                  </a:srgbClr>
                </a:solidFill>
                <a:latin typeface="Century Gothic" panose="020B0502020202020204" pitchFamily="34" charset="0"/>
              </a:rPr>
              <a:t>uniforme</a:t>
            </a:r>
            <a:r>
              <a:rPr lang="en-GB" sz="6000" b="1" dirty="0">
                <a:solidFill>
                  <a:srgbClr val="5B9BD5">
                    <a:lumMod val="50000"/>
                  </a:srgbClr>
                </a:solidFill>
                <a:latin typeface="Century Gothic" panose="020B0502020202020204" pitchFamily="34" charset="0"/>
              </a:rPr>
              <a:t> </a:t>
            </a:r>
          </a:p>
        </p:txBody>
      </p:sp>
      <p:sp>
        <p:nvSpPr>
          <p:cNvPr id="40" name="TextBox 39"/>
          <p:cNvSpPr txBox="1"/>
          <p:nvPr/>
        </p:nvSpPr>
        <p:spPr>
          <a:xfrm>
            <a:off x="422032" y="5028774"/>
            <a:ext cx="8061395" cy="830997"/>
          </a:xfrm>
          <a:prstGeom prst="rect">
            <a:avLst/>
          </a:prstGeom>
          <a:solidFill>
            <a:schemeClr val="bg1"/>
          </a:solidFill>
        </p:spPr>
        <p:txBody>
          <a:bodyPr wrap="square" rtlCol="0">
            <a:spAutoFit/>
          </a:bodyPr>
          <a:lstStyle/>
          <a:p>
            <a:pPr marL="685800" indent="-685800">
              <a:buFont typeface="Arial" panose="020B0604020202020204" pitchFamily="34" charset="0"/>
              <a:buChar char="•"/>
            </a:pPr>
            <a:r>
              <a:rPr lang="en-GB" sz="4800" dirty="0">
                <a:solidFill>
                  <a:srgbClr val="5B9BD5">
                    <a:lumMod val="50000"/>
                  </a:srgbClr>
                </a:solidFill>
                <a:latin typeface="Century Gothic" panose="020B0502020202020204" pitchFamily="34" charset="0"/>
              </a:rPr>
              <a:t>She </a:t>
            </a:r>
            <a:r>
              <a:rPr lang="en-GB" sz="4800" b="1" dirty="0">
                <a:solidFill>
                  <a:srgbClr val="FF6600"/>
                </a:solidFill>
                <a:latin typeface="Century Gothic" panose="020B0502020202020204" pitchFamily="34" charset="0"/>
              </a:rPr>
              <a:t>is wearing </a:t>
            </a:r>
            <a:r>
              <a:rPr lang="en-GB" sz="4800" dirty="0">
                <a:solidFill>
                  <a:srgbClr val="5B9BD5">
                    <a:lumMod val="50000"/>
                  </a:srgbClr>
                </a:solidFill>
                <a:latin typeface="Century Gothic" panose="020B0502020202020204" pitchFamily="34" charset="0"/>
              </a:rPr>
              <a:t>a uniform</a:t>
            </a:r>
          </a:p>
        </p:txBody>
      </p:sp>
      <p:sp>
        <p:nvSpPr>
          <p:cNvPr id="41" name="TextBox 40"/>
          <p:cNvSpPr txBox="1"/>
          <p:nvPr/>
        </p:nvSpPr>
        <p:spPr>
          <a:xfrm>
            <a:off x="428003" y="3878016"/>
            <a:ext cx="8055424" cy="830997"/>
          </a:xfrm>
          <a:prstGeom prst="rect">
            <a:avLst/>
          </a:prstGeom>
          <a:solidFill>
            <a:schemeClr val="bg1"/>
          </a:solidFill>
        </p:spPr>
        <p:txBody>
          <a:bodyPr wrap="square" rtlCol="0">
            <a:spAutoFit/>
          </a:bodyPr>
          <a:lstStyle/>
          <a:p>
            <a:pPr marL="685800" indent="-685800">
              <a:buFont typeface="Arial" panose="020B0604020202020204" pitchFamily="34" charset="0"/>
              <a:buChar char="•"/>
            </a:pPr>
            <a:r>
              <a:rPr lang="en-GB" sz="4800" dirty="0">
                <a:solidFill>
                  <a:srgbClr val="5B9BD5">
                    <a:lumMod val="50000"/>
                  </a:srgbClr>
                </a:solidFill>
                <a:latin typeface="Century Gothic" panose="020B0502020202020204" pitchFamily="34" charset="0"/>
              </a:rPr>
              <a:t>She </a:t>
            </a:r>
            <a:r>
              <a:rPr lang="en-GB" sz="4800" b="1" dirty="0">
                <a:solidFill>
                  <a:srgbClr val="FF6600"/>
                </a:solidFill>
                <a:latin typeface="Century Gothic" panose="020B0502020202020204" pitchFamily="34" charset="0"/>
              </a:rPr>
              <a:t>wears</a:t>
            </a:r>
            <a:r>
              <a:rPr lang="en-GB" sz="4800" dirty="0">
                <a:solidFill>
                  <a:srgbClr val="5B9BD5">
                    <a:lumMod val="50000"/>
                  </a:srgbClr>
                </a:solidFill>
                <a:latin typeface="Century Gothic" panose="020B0502020202020204" pitchFamily="34" charset="0"/>
              </a:rPr>
              <a:t> a uniform  </a:t>
            </a:r>
          </a:p>
        </p:txBody>
      </p:sp>
      <p:pic>
        <p:nvPicPr>
          <p:cNvPr id="15" name="Picture 14" descr="background rectangle">
            <a:extLst>
              <a:ext uri="{FF2B5EF4-FFF2-40B4-BE49-F238E27FC236}">
                <a16:creationId xmlns:a16="http://schemas.microsoft.com/office/drawing/2014/main" id="{CEC59567-2318-478B-8B90-F3B53E9275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07A325EB-67F0-4CDB-8829-618502A6B471}"/>
              </a:ext>
            </a:extLst>
          </p:cNvPr>
          <p:cNvSpPr>
            <a:spLocks noGrp="1"/>
          </p:cNvSpPr>
          <p:nvPr>
            <p:ph type="title"/>
          </p:nvPr>
        </p:nvSpPr>
        <p:spPr>
          <a:xfrm>
            <a:off x="0" y="296864"/>
            <a:ext cx="5265384" cy="707849"/>
          </a:xfrm>
        </p:spPr>
        <p:txBody>
          <a:bodyPr>
            <a:normAutofit/>
          </a:bodyPr>
          <a:lstStyle/>
          <a:p>
            <a:r>
              <a:rPr lang="en-GB" sz="3000" b="1" dirty="0">
                <a:solidFill>
                  <a:schemeClr val="bg1"/>
                </a:solidFill>
              </a:rPr>
              <a:t>Present simple / continuous</a:t>
            </a:r>
          </a:p>
        </p:txBody>
      </p:sp>
      <p:sp>
        <p:nvSpPr>
          <p:cNvPr id="17" name="Rounded Rectangle 46">
            <a:extLst>
              <a:ext uri="{FF2B5EF4-FFF2-40B4-BE49-F238E27FC236}">
                <a16:creationId xmlns:a16="http://schemas.microsoft.com/office/drawing/2014/main" id="{8CC3E010-A630-4D72-8B99-7628E874AE1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Speech Bubble: Rectangle with Corners Rounded 8">
            <a:extLst>
              <a:ext uri="{FF2B5EF4-FFF2-40B4-BE49-F238E27FC236}">
                <a16:creationId xmlns:a16="http://schemas.microsoft.com/office/drawing/2014/main" id="{F3CAE0CF-77DB-4A30-9F85-C035F72D58CC}"/>
              </a:ext>
            </a:extLst>
          </p:cNvPr>
          <p:cNvSpPr/>
          <p:nvPr/>
        </p:nvSpPr>
        <p:spPr>
          <a:xfrm>
            <a:off x="8990053" y="3866018"/>
            <a:ext cx="2919867" cy="793378"/>
          </a:xfrm>
          <a:prstGeom prst="wedgeRoundRectCallout">
            <a:avLst>
              <a:gd name="adj1" fmla="val -57218"/>
              <a:gd name="adj2" fmla="val 17929"/>
              <a:gd name="adj3" fmla="val 16667"/>
            </a:avLst>
          </a:prstGeom>
          <a:solidFill>
            <a:srgbClr val="10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Present simple </a:t>
            </a:r>
          </a:p>
          <a:p>
            <a:pPr algn="ctr"/>
            <a:r>
              <a:rPr lang="en-GB" sz="2000" dirty="0">
                <a:latin typeface="Century Gothic" panose="020B0502020202020204" pitchFamily="34" charset="0"/>
              </a:rPr>
              <a:t>(normally, routine)</a:t>
            </a:r>
          </a:p>
        </p:txBody>
      </p:sp>
      <p:sp>
        <p:nvSpPr>
          <p:cNvPr id="12" name="Speech Bubble: Rectangle with Corners Rounded 11">
            <a:extLst>
              <a:ext uri="{FF2B5EF4-FFF2-40B4-BE49-F238E27FC236}">
                <a16:creationId xmlns:a16="http://schemas.microsoft.com/office/drawing/2014/main" id="{11A7E101-AADB-463A-9D70-4CD193C105FB}"/>
              </a:ext>
            </a:extLst>
          </p:cNvPr>
          <p:cNvSpPr/>
          <p:nvPr/>
        </p:nvSpPr>
        <p:spPr>
          <a:xfrm>
            <a:off x="8969283" y="4980660"/>
            <a:ext cx="2919867" cy="793378"/>
          </a:xfrm>
          <a:prstGeom prst="wedgeRoundRectCallout">
            <a:avLst>
              <a:gd name="adj1" fmla="val -57218"/>
              <a:gd name="adj2" fmla="val 17929"/>
              <a:gd name="adj3" fmla="val 16667"/>
            </a:avLst>
          </a:prstGeom>
          <a:solidFill>
            <a:srgbClr val="10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Present continuous </a:t>
            </a:r>
          </a:p>
          <a:p>
            <a:pPr algn="ctr"/>
            <a:r>
              <a:rPr lang="en-GB" sz="2000" dirty="0">
                <a:latin typeface="Century Gothic" panose="020B0502020202020204" pitchFamily="34" charset="0"/>
              </a:rPr>
              <a:t>(ongoing, current)</a:t>
            </a:r>
          </a:p>
        </p:txBody>
      </p:sp>
    </p:spTree>
    <p:extLst>
      <p:ext uri="{BB962C8B-B14F-4D97-AF65-F5344CB8AC3E}">
        <p14:creationId xmlns:p14="http://schemas.microsoft.com/office/powerpoint/2010/main" val="4267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P spid="9"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13D45CB-4370-47B1-B10D-987E1AF0B80B}"/>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Present simple / continuous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12707846"/>
              </p:ext>
            </p:extLst>
          </p:nvPr>
        </p:nvGraphicFramePr>
        <p:xfrm>
          <a:off x="178335" y="1276968"/>
          <a:ext cx="11835329" cy="4968240"/>
        </p:xfrm>
        <a:graphic>
          <a:graphicData uri="http://schemas.openxmlformats.org/drawingml/2006/table">
            <a:tbl>
              <a:tblPr firstRow="1" bandRow="1">
                <a:tableStyleId>{5C22544A-7EE6-4342-B048-85BDC9FD1C3A}</a:tableStyleId>
              </a:tblPr>
              <a:tblGrid>
                <a:gridCol w="7598021">
                  <a:extLst>
                    <a:ext uri="{9D8B030D-6E8A-4147-A177-3AD203B41FA5}">
                      <a16:colId xmlns:a16="http://schemas.microsoft.com/office/drawing/2014/main" val="3258740986"/>
                    </a:ext>
                  </a:extLst>
                </a:gridCol>
                <a:gridCol w="2085328">
                  <a:extLst>
                    <a:ext uri="{9D8B030D-6E8A-4147-A177-3AD203B41FA5}">
                      <a16:colId xmlns:a16="http://schemas.microsoft.com/office/drawing/2014/main" val="2923172176"/>
                    </a:ext>
                  </a:extLst>
                </a:gridCol>
                <a:gridCol w="2151980">
                  <a:extLst>
                    <a:ext uri="{9D8B030D-6E8A-4147-A177-3AD203B41FA5}">
                      <a16:colId xmlns:a16="http://schemas.microsoft.com/office/drawing/2014/main" val="785371448"/>
                    </a:ext>
                  </a:extLst>
                </a:gridCol>
              </a:tblGrid>
              <a:tr h="347382">
                <a:tc>
                  <a:txBody>
                    <a:bodyPr/>
                    <a:lstStyle/>
                    <a:p>
                      <a:endParaRPr lang="en-GB" sz="2000" dirty="0">
                        <a:latin typeface="Century Gothic" panose="020B0502020202020204" pitchFamily="34" charset="0"/>
                      </a:endParaRPr>
                    </a:p>
                  </a:txBody>
                  <a:tcPr/>
                </a:tc>
                <a:tc>
                  <a:txBody>
                    <a:bodyPr/>
                    <a:lstStyle/>
                    <a:p>
                      <a:pPr algn="ctr"/>
                      <a:r>
                        <a:rPr lang="en-GB" sz="2000" dirty="0">
                          <a:latin typeface="Century Gothic" panose="020B0502020202020204" pitchFamily="34" charset="0"/>
                        </a:rPr>
                        <a:t>continuous</a:t>
                      </a:r>
                    </a:p>
                  </a:txBody>
                  <a:tcPr/>
                </a:tc>
                <a:tc>
                  <a:txBody>
                    <a:bodyPr/>
                    <a:lstStyle/>
                    <a:p>
                      <a:pPr algn="ctr"/>
                      <a:r>
                        <a:rPr lang="en-GB" sz="2000" dirty="0">
                          <a:latin typeface="Century Gothic" panose="020B0502020202020204" pitchFamily="34" charset="0"/>
                        </a:rPr>
                        <a:t>simple</a:t>
                      </a:r>
                    </a:p>
                  </a:txBody>
                  <a:tcPr/>
                </a:tc>
                <a:extLst>
                  <a:ext uri="{0D108BD9-81ED-4DB2-BD59-A6C34878D82A}">
                    <a16:rowId xmlns:a16="http://schemas.microsoft.com/office/drawing/2014/main" val="2944628723"/>
                  </a:ext>
                </a:extLst>
              </a:tr>
              <a:tr h="376759">
                <a:tc>
                  <a:txBody>
                    <a:bodyPr/>
                    <a:lstStyle/>
                    <a:p>
                      <a:pPr algn="l"/>
                      <a:r>
                        <a:rPr lang="fr-FR" sz="2400" noProof="0" dirty="0">
                          <a:solidFill>
                            <a:srgbClr val="002060"/>
                          </a:solidFill>
                          <a:latin typeface="Century Gothic" panose="020B0502020202020204" pitchFamily="34" charset="0"/>
                        </a:rPr>
                        <a:t>1. Claude</a:t>
                      </a:r>
                      <a:r>
                        <a:rPr lang="fr-FR" sz="2400" baseline="0" noProof="0" dirty="0">
                          <a:solidFill>
                            <a:srgbClr val="002060"/>
                          </a:solidFill>
                          <a:latin typeface="Century Gothic" panose="020B0502020202020204" pitchFamily="34" charset="0"/>
                        </a:rPr>
                        <a:t> </a:t>
                      </a:r>
                      <a:r>
                        <a:rPr lang="fr-FR" sz="2400" b="1" baseline="0" noProof="0" dirty="0">
                          <a:solidFill>
                            <a:srgbClr val="FF6600"/>
                          </a:solidFill>
                          <a:latin typeface="Century Gothic" panose="020B0502020202020204" pitchFamily="34" charset="0"/>
                        </a:rPr>
                        <a:t>aime</a:t>
                      </a:r>
                      <a:r>
                        <a:rPr lang="fr-FR" sz="2400" baseline="0" noProof="0" dirty="0">
                          <a:solidFill>
                            <a:srgbClr val="002060"/>
                          </a:solidFill>
                          <a:latin typeface="Century Gothic" panose="020B0502020202020204" pitchFamily="34" charset="0"/>
                        </a:rPr>
                        <a:t> normalement le football.</a:t>
                      </a:r>
                      <a:endParaRPr lang="fr-FR" sz="2400" noProof="0" dirty="0">
                        <a:solidFill>
                          <a:srgbClr val="002060"/>
                        </a:solidFill>
                        <a:latin typeface="Century Gothic" panose="020B0502020202020204" pitchFamily="34" charset="0"/>
                      </a:endParaRPr>
                    </a:p>
                  </a:txBody>
                  <a:tcPr/>
                </a:tc>
                <a:tc>
                  <a:txBody>
                    <a:bodyPr/>
                    <a:lstStyle/>
                    <a:p>
                      <a:pPr algn="ctr"/>
                      <a:r>
                        <a:rPr lang="en-GB" sz="2400" b="1" dirty="0">
                          <a:solidFill>
                            <a:srgbClr val="002060"/>
                          </a:solidFill>
                          <a:latin typeface="Century Gothic" panose="020B0502020202020204" pitchFamily="34" charset="0"/>
                        </a:rPr>
                        <a:t>is liking</a:t>
                      </a:r>
                    </a:p>
                  </a:txBody>
                  <a:tcPr/>
                </a:tc>
                <a:tc>
                  <a:txBody>
                    <a:bodyPr/>
                    <a:lstStyle/>
                    <a:p>
                      <a:pPr algn="ctr"/>
                      <a:r>
                        <a:rPr lang="en-GB" sz="2400" b="1" dirty="0">
                          <a:solidFill>
                            <a:srgbClr val="002060"/>
                          </a:solidFill>
                          <a:latin typeface="Century Gothic" panose="020B0502020202020204" pitchFamily="34" charset="0"/>
                        </a:rPr>
                        <a:t>likes</a:t>
                      </a:r>
                    </a:p>
                  </a:txBody>
                  <a:tcPr/>
                </a:tc>
                <a:extLst>
                  <a:ext uri="{0D108BD9-81ED-4DB2-BD59-A6C34878D82A}">
                    <a16:rowId xmlns:a16="http://schemas.microsoft.com/office/drawing/2014/main" val="4195476296"/>
                  </a:ext>
                </a:extLst>
              </a:tr>
              <a:tr h="376759">
                <a:tc>
                  <a:txBody>
                    <a:bodyPr/>
                    <a:lstStyle/>
                    <a:p>
                      <a:pPr algn="l"/>
                      <a:r>
                        <a:rPr lang="fr-FR" sz="2400" noProof="0" dirty="0">
                          <a:solidFill>
                            <a:srgbClr val="002060"/>
                          </a:solidFill>
                          <a:latin typeface="Century Gothic" panose="020B0502020202020204" pitchFamily="34" charset="0"/>
                        </a:rPr>
                        <a:t>2. Normalement il </a:t>
                      </a:r>
                      <a:r>
                        <a:rPr lang="fr-FR" sz="2400" b="1" noProof="0">
                          <a:solidFill>
                            <a:srgbClr val="FF6600"/>
                          </a:solidFill>
                          <a:latin typeface="Century Gothic" panose="020B0502020202020204" pitchFamily="34" charset="0"/>
                        </a:rPr>
                        <a:t>passe</a:t>
                      </a:r>
                      <a:r>
                        <a:rPr lang="fr-FR" sz="2400" noProof="0">
                          <a:solidFill>
                            <a:srgbClr val="002060"/>
                          </a:solidFill>
                          <a:latin typeface="Century Gothic" panose="020B0502020202020204" pitchFamily="34" charset="0"/>
                        </a:rPr>
                        <a:t> le </a:t>
                      </a:r>
                      <a:r>
                        <a:rPr lang="fr-FR" sz="2400" noProof="0" dirty="0">
                          <a:solidFill>
                            <a:srgbClr val="002060"/>
                          </a:solidFill>
                          <a:latin typeface="Century Gothic" panose="020B0502020202020204" pitchFamily="34" charset="0"/>
                        </a:rPr>
                        <a:t>week-end en France.</a:t>
                      </a:r>
                    </a:p>
                  </a:txBody>
                  <a:tcPr/>
                </a:tc>
                <a:tc>
                  <a:txBody>
                    <a:bodyPr/>
                    <a:lstStyle/>
                    <a:p>
                      <a:pPr algn="ctr"/>
                      <a:r>
                        <a:rPr lang="en-GB" sz="2400" b="1" dirty="0">
                          <a:solidFill>
                            <a:srgbClr val="002060"/>
                          </a:solidFill>
                          <a:latin typeface="Century Gothic" panose="020B0502020202020204" pitchFamily="34" charset="0"/>
                        </a:rPr>
                        <a:t>is spending</a:t>
                      </a:r>
                    </a:p>
                  </a:txBody>
                  <a:tcPr/>
                </a:tc>
                <a:tc>
                  <a:txBody>
                    <a:bodyPr/>
                    <a:lstStyle/>
                    <a:p>
                      <a:pPr algn="ctr"/>
                      <a:r>
                        <a:rPr lang="en-GB" sz="2400" b="1" dirty="0">
                          <a:solidFill>
                            <a:srgbClr val="002060"/>
                          </a:solidFill>
                          <a:latin typeface="Century Gothic" panose="020B0502020202020204" pitchFamily="34" charset="0"/>
                        </a:rPr>
                        <a:t>spends</a:t>
                      </a:r>
                    </a:p>
                  </a:txBody>
                  <a:tcPr/>
                </a:tc>
                <a:extLst>
                  <a:ext uri="{0D108BD9-81ED-4DB2-BD59-A6C34878D82A}">
                    <a16:rowId xmlns:a16="http://schemas.microsoft.com/office/drawing/2014/main" val="696222386"/>
                  </a:ext>
                </a:extLst>
              </a:tr>
              <a:tr h="376759">
                <a:tc>
                  <a:txBody>
                    <a:bodyPr/>
                    <a:lstStyle/>
                    <a:p>
                      <a:pPr algn="l"/>
                      <a:r>
                        <a:rPr lang="fr-FR" sz="2400" noProof="0" dirty="0">
                          <a:solidFill>
                            <a:srgbClr val="002060"/>
                          </a:solidFill>
                          <a:latin typeface="Century Gothic" panose="020B0502020202020204" pitchFamily="34" charset="0"/>
                        </a:rPr>
                        <a:t>3. Paul </a:t>
                      </a:r>
                      <a:r>
                        <a:rPr lang="fr-FR" sz="2400" b="1" noProof="0" dirty="0">
                          <a:solidFill>
                            <a:srgbClr val="FF6600"/>
                          </a:solidFill>
                          <a:latin typeface="Century Gothic" panose="020B0502020202020204" pitchFamily="34" charset="0"/>
                        </a:rPr>
                        <a:t>fait</a:t>
                      </a:r>
                      <a:r>
                        <a:rPr lang="fr-FR" sz="2400" noProof="0" dirty="0">
                          <a:solidFill>
                            <a:srgbClr val="002060"/>
                          </a:solidFill>
                          <a:latin typeface="Century Gothic" panose="020B0502020202020204" pitchFamily="34" charset="0"/>
                        </a:rPr>
                        <a:t> la cuisine aujourd’hui.</a:t>
                      </a:r>
                    </a:p>
                  </a:txBody>
                  <a:tcPr/>
                </a:tc>
                <a:tc>
                  <a:txBody>
                    <a:bodyPr/>
                    <a:lstStyle/>
                    <a:p>
                      <a:pPr algn="ctr"/>
                      <a:r>
                        <a:rPr lang="en-GB" sz="2400" b="1" dirty="0">
                          <a:solidFill>
                            <a:srgbClr val="002060"/>
                          </a:solidFill>
                          <a:latin typeface="Century Gothic" panose="020B0502020202020204" pitchFamily="34" charset="0"/>
                        </a:rPr>
                        <a:t>is doing</a:t>
                      </a:r>
                    </a:p>
                  </a:txBody>
                  <a:tcPr/>
                </a:tc>
                <a:tc>
                  <a:txBody>
                    <a:bodyPr/>
                    <a:lstStyle/>
                    <a:p>
                      <a:pPr algn="ctr"/>
                      <a:r>
                        <a:rPr lang="en-GB" sz="2400" b="1" dirty="0">
                          <a:solidFill>
                            <a:srgbClr val="002060"/>
                          </a:solidFill>
                          <a:latin typeface="Century Gothic" panose="020B0502020202020204" pitchFamily="34" charset="0"/>
                        </a:rPr>
                        <a:t>does</a:t>
                      </a:r>
                    </a:p>
                  </a:txBody>
                  <a:tcPr/>
                </a:tc>
                <a:extLst>
                  <a:ext uri="{0D108BD9-81ED-4DB2-BD59-A6C34878D82A}">
                    <a16:rowId xmlns:a16="http://schemas.microsoft.com/office/drawing/2014/main" val="1997516272"/>
                  </a:ext>
                </a:extLst>
              </a:tr>
              <a:tr h="376759">
                <a:tc>
                  <a:txBody>
                    <a:bodyPr/>
                    <a:lstStyle/>
                    <a:p>
                      <a:pPr algn="l"/>
                      <a:r>
                        <a:rPr lang="fr-FR" sz="2400" noProof="0" dirty="0">
                          <a:solidFill>
                            <a:srgbClr val="002060"/>
                          </a:solidFill>
                          <a:latin typeface="Century Gothic" panose="020B0502020202020204" pitchFamily="34" charset="0"/>
                        </a:rPr>
                        <a:t>4. Nathalie </a:t>
                      </a:r>
                      <a:r>
                        <a:rPr lang="fr-FR" sz="2400" b="1" noProof="0" dirty="0">
                          <a:solidFill>
                            <a:srgbClr val="FF6600"/>
                          </a:solidFill>
                          <a:latin typeface="Century Gothic" panose="020B0502020202020204" pitchFamily="34" charset="0"/>
                        </a:rPr>
                        <a:t>a</a:t>
                      </a:r>
                      <a:r>
                        <a:rPr lang="fr-FR" sz="2400" noProof="0" dirty="0">
                          <a:solidFill>
                            <a:srgbClr val="002060"/>
                          </a:solidFill>
                          <a:latin typeface="Century Gothic" panose="020B0502020202020204" pitchFamily="34" charset="0"/>
                        </a:rPr>
                        <a:t> une voiture bleu aujourd’hui.</a:t>
                      </a:r>
                    </a:p>
                  </a:txBody>
                  <a:tcPr/>
                </a:tc>
                <a:tc>
                  <a:txBody>
                    <a:bodyPr/>
                    <a:lstStyle/>
                    <a:p>
                      <a:pPr algn="ctr"/>
                      <a:r>
                        <a:rPr lang="en-GB" sz="2400" b="1" dirty="0">
                          <a:solidFill>
                            <a:srgbClr val="002060"/>
                          </a:solidFill>
                          <a:latin typeface="Century Gothic" panose="020B0502020202020204" pitchFamily="34" charset="0"/>
                        </a:rPr>
                        <a:t>is having</a:t>
                      </a:r>
                    </a:p>
                  </a:txBody>
                  <a:tcPr/>
                </a:tc>
                <a:tc>
                  <a:txBody>
                    <a:bodyPr/>
                    <a:lstStyle/>
                    <a:p>
                      <a:pPr algn="ctr"/>
                      <a:r>
                        <a:rPr lang="en-GB" sz="2400" b="1" dirty="0">
                          <a:solidFill>
                            <a:srgbClr val="002060"/>
                          </a:solidFill>
                          <a:latin typeface="Century Gothic" panose="020B0502020202020204" pitchFamily="34" charset="0"/>
                        </a:rPr>
                        <a:t>has</a:t>
                      </a:r>
                    </a:p>
                  </a:txBody>
                  <a:tcPr/>
                </a:tc>
                <a:extLst>
                  <a:ext uri="{0D108BD9-81ED-4DB2-BD59-A6C34878D82A}">
                    <a16:rowId xmlns:a16="http://schemas.microsoft.com/office/drawing/2014/main" val="97709555"/>
                  </a:ext>
                </a:extLst>
              </a:tr>
              <a:tr h="376759">
                <a:tc>
                  <a:txBody>
                    <a:bodyPr/>
                    <a:lstStyle/>
                    <a:p>
                      <a:pPr algn="l"/>
                      <a:r>
                        <a:rPr lang="fr-FR" sz="2400" noProof="0" dirty="0">
                          <a:solidFill>
                            <a:srgbClr val="002060"/>
                          </a:solidFill>
                          <a:latin typeface="Century Gothic" panose="020B0502020202020204" pitchFamily="34" charset="0"/>
                        </a:rPr>
                        <a:t>5. Sarah </a:t>
                      </a:r>
                      <a:r>
                        <a:rPr lang="fr-FR" sz="2400" b="1" noProof="0" dirty="0">
                          <a:solidFill>
                            <a:srgbClr val="FF6600"/>
                          </a:solidFill>
                          <a:latin typeface="Century Gothic" panose="020B0502020202020204" pitchFamily="34" charset="0"/>
                        </a:rPr>
                        <a:t>est</a:t>
                      </a:r>
                      <a:r>
                        <a:rPr lang="fr-FR" sz="2400" noProof="0" dirty="0">
                          <a:solidFill>
                            <a:srgbClr val="002060"/>
                          </a:solidFill>
                          <a:latin typeface="Century Gothic" panose="020B0502020202020204" pitchFamily="34" charset="0"/>
                        </a:rPr>
                        <a:t> triste aujourd’hui.</a:t>
                      </a:r>
                    </a:p>
                  </a:txBody>
                  <a:tcPr/>
                </a:tc>
                <a:tc>
                  <a:txBody>
                    <a:bodyPr/>
                    <a:lstStyle/>
                    <a:p>
                      <a:pPr algn="ctr"/>
                      <a:r>
                        <a:rPr lang="en-GB" sz="2400" b="1" dirty="0">
                          <a:solidFill>
                            <a:srgbClr val="002060"/>
                          </a:solidFill>
                          <a:latin typeface="Century Gothic" panose="020B0502020202020204" pitchFamily="34" charset="0"/>
                        </a:rPr>
                        <a:t>is being</a:t>
                      </a:r>
                    </a:p>
                  </a:txBody>
                  <a:tcPr/>
                </a:tc>
                <a:tc>
                  <a:txBody>
                    <a:bodyPr/>
                    <a:lstStyle/>
                    <a:p>
                      <a:pPr algn="ctr"/>
                      <a:r>
                        <a:rPr lang="en-GB" sz="2400" b="1" dirty="0">
                          <a:solidFill>
                            <a:srgbClr val="002060"/>
                          </a:solidFill>
                          <a:latin typeface="Century Gothic" panose="020B0502020202020204" pitchFamily="34" charset="0"/>
                        </a:rPr>
                        <a:t>is</a:t>
                      </a:r>
                    </a:p>
                  </a:txBody>
                  <a:tcPr/>
                </a:tc>
                <a:extLst>
                  <a:ext uri="{0D108BD9-81ED-4DB2-BD59-A6C34878D82A}">
                    <a16:rowId xmlns:a16="http://schemas.microsoft.com/office/drawing/2014/main" val="149256546"/>
                  </a:ext>
                </a:extLst>
              </a:tr>
              <a:tr h="376759">
                <a:tc>
                  <a:txBody>
                    <a:bodyPr/>
                    <a:lstStyle/>
                    <a:p>
                      <a:pPr algn="l"/>
                      <a:r>
                        <a:rPr lang="fr-FR" sz="2400" noProof="0" dirty="0">
                          <a:solidFill>
                            <a:srgbClr val="002060"/>
                          </a:solidFill>
                          <a:latin typeface="Century Gothic" panose="020B0502020202020204" pitchFamily="34" charset="0"/>
                        </a:rPr>
                        <a:t>6. </a:t>
                      </a:r>
                      <a:r>
                        <a:rPr lang="fr-FR" sz="2400" noProof="0" dirty="0" err="1">
                          <a:solidFill>
                            <a:srgbClr val="002060"/>
                          </a:solidFill>
                          <a:latin typeface="Century Gothic" panose="020B0502020202020204" pitchFamily="34" charset="0"/>
                        </a:rPr>
                        <a:t>Zoë</a:t>
                      </a:r>
                      <a:r>
                        <a:rPr lang="fr-FR" sz="2400" noProof="0" dirty="0">
                          <a:solidFill>
                            <a:srgbClr val="002060"/>
                          </a:solidFill>
                          <a:latin typeface="Century Gothic" panose="020B0502020202020204" pitchFamily="34" charset="0"/>
                        </a:rPr>
                        <a:t> </a:t>
                      </a:r>
                      <a:r>
                        <a:rPr lang="fr-FR" sz="2400" b="1" noProof="0" dirty="0">
                          <a:solidFill>
                            <a:srgbClr val="FF6600"/>
                          </a:solidFill>
                          <a:latin typeface="Century Gothic" panose="020B0502020202020204" pitchFamily="34" charset="0"/>
                        </a:rPr>
                        <a:t>parle</a:t>
                      </a:r>
                      <a:r>
                        <a:rPr lang="fr-FR" sz="2400" noProof="0" dirty="0">
                          <a:solidFill>
                            <a:srgbClr val="002060"/>
                          </a:solidFill>
                          <a:latin typeface="Century Gothic" panose="020B0502020202020204" pitchFamily="34" charset="0"/>
                        </a:rPr>
                        <a:t> normalement à une amie.</a:t>
                      </a:r>
                    </a:p>
                  </a:txBody>
                  <a:tcPr/>
                </a:tc>
                <a:tc>
                  <a:txBody>
                    <a:bodyPr/>
                    <a:lstStyle/>
                    <a:p>
                      <a:pPr algn="ctr"/>
                      <a:r>
                        <a:rPr lang="en-GB" sz="2400" b="1" dirty="0">
                          <a:solidFill>
                            <a:srgbClr val="002060"/>
                          </a:solidFill>
                          <a:latin typeface="Century Gothic" panose="020B0502020202020204" pitchFamily="34" charset="0"/>
                        </a:rPr>
                        <a:t>is talking</a:t>
                      </a:r>
                    </a:p>
                  </a:txBody>
                  <a:tcPr/>
                </a:tc>
                <a:tc>
                  <a:txBody>
                    <a:bodyPr/>
                    <a:lstStyle/>
                    <a:p>
                      <a:pPr algn="ctr"/>
                      <a:r>
                        <a:rPr lang="en-GB" sz="2400" b="1" dirty="0">
                          <a:solidFill>
                            <a:srgbClr val="002060"/>
                          </a:solidFill>
                          <a:latin typeface="Century Gothic" panose="020B0502020202020204" pitchFamily="34" charset="0"/>
                        </a:rPr>
                        <a:t>talks</a:t>
                      </a:r>
                    </a:p>
                  </a:txBody>
                  <a:tcPr/>
                </a:tc>
                <a:extLst>
                  <a:ext uri="{0D108BD9-81ED-4DB2-BD59-A6C34878D82A}">
                    <a16:rowId xmlns:a16="http://schemas.microsoft.com/office/drawing/2014/main" val="364607006"/>
                  </a:ext>
                </a:extLst>
              </a:tr>
              <a:tr h="418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rgbClr val="002060"/>
                          </a:solidFill>
                          <a:latin typeface="Century Gothic" panose="020B0502020202020204" pitchFamily="34" charset="0"/>
                        </a:rPr>
                        <a:t>7. Aujourd’hui, Jean </a:t>
                      </a:r>
                      <a:r>
                        <a:rPr lang="fr-FR" sz="2400" b="1" noProof="0" dirty="0">
                          <a:solidFill>
                            <a:srgbClr val="FF6600"/>
                          </a:solidFill>
                          <a:latin typeface="Century Gothic" panose="020B0502020202020204" pitchFamily="34" charset="0"/>
                        </a:rPr>
                        <a:t>donne</a:t>
                      </a:r>
                      <a:r>
                        <a:rPr lang="fr-FR" sz="2400" noProof="0" dirty="0">
                          <a:solidFill>
                            <a:srgbClr val="002060"/>
                          </a:solidFill>
                          <a:latin typeface="Century Gothic" panose="020B0502020202020204" pitchFamily="34" charset="0"/>
                        </a:rPr>
                        <a:t> un cadeau</a:t>
                      </a:r>
                      <a:r>
                        <a:rPr lang="fr-FR" sz="2400" baseline="0" noProof="0" dirty="0">
                          <a:solidFill>
                            <a:srgbClr val="002060"/>
                          </a:solidFill>
                          <a:latin typeface="Century Gothic" panose="020B0502020202020204" pitchFamily="34" charset="0"/>
                        </a:rPr>
                        <a:t> </a:t>
                      </a:r>
                      <a:r>
                        <a:rPr lang="fr-FR" sz="2400" noProof="0" dirty="0">
                          <a:solidFill>
                            <a:srgbClr val="002060"/>
                          </a:solidFill>
                          <a:latin typeface="Century Gothic" panose="020B0502020202020204" pitchFamily="34" charset="0"/>
                        </a:rPr>
                        <a:t>à un ami.</a:t>
                      </a:r>
                    </a:p>
                  </a:txBody>
                  <a:tcPr/>
                </a:tc>
                <a:tc>
                  <a:txBody>
                    <a:bodyPr/>
                    <a:lstStyle/>
                    <a:p>
                      <a:pPr algn="ctr"/>
                      <a:r>
                        <a:rPr lang="en-GB" sz="2400" b="1" dirty="0">
                          <a:solidFill>
                            <a:srgbClr val="002060"/>
                          </a:solidFill>
                          <a:latin typeface="Century Gothic" panose="020B0502020202020204" pitchFamily="34" charset="0"/>
                        </a:rPr>
                        <a:t>is giving</a:t>
                      </a:r>
                    </a:p>
                  </a:txBody>
                  <a:tcPr/>
                </a:tc>
                <a:tc>
                  <a:txBody>
                    <a:bodyPr/>
                    <a:lstStyle/>
                    <a:p>
                      <a:pPr algn="ctr"/>
                      <a:r>
                        <a:rPr lang="en-GB" sz="2400" b="1" dirty="0">
                          <a:solidFill>
                            <a:srgbClr val="002060"/>
                          </a:solidFill>
                          <a:latin typeface="Century Gothic" panose="020B0502020202020204" pitchFamily="34" charset="0"/>
                        </a:rPr>
                        <a:t>gives</a:t>
                      </a:r>
                    </a:p>
                  </a:txBody>
                  <a:tcPr/>
                </a:tc>
                <a:extLst>
                  <a:ext uri="{0D108BD9-81ED-4DB2-BD59-A6C34878D82A}">
                    <a16:rowId xmlns:a16="http://schemas.microsoft.com/office/drawing/2014/main" val="3920031475"/>
                  </a:ext>
                </a:extLst>
              </a:tr>
              <a:tr h="0">
                <a:tc>
                  <a:txBody>
                    <a:bodyPr/>
                    <a:lstStyle/>
                    <a:p>
                      <a:pPr algn="l"/>
                      <a:r>
                        <a:rPr lang="fr-FR" sz="2400" noProof="0" dirty="0">
                          <a:solidFill>
                            <a:srgbClr val="002060"/>
                          </a:solidFill>
                          <a:latin typeface="Century Gothic" panose="020B0502020202020204" pitchFamily="34" charset="0"/>
                        </a:rPr>
                        <a:t>8. Gaëlle </a:t>
                      </a:r>
                      <a:r>
                        <a:rPr lang="fr-FR" sz="2400" b="1" noProof="0" dirty="0">
                          <a:solidFill>
                            <a:srgbClr val="FF6600"/>
                          </a:solidFill>
                          <a:latin typeface="Century Gothic" panose="020B0502020202020204" pitchFamily="34" charset="0"/>
                        </a:rPr>
                        <a:t>reste</a:t>
                      </a:r>
                      <a:r>
                        <a:rPr lang="fr-FR" sz="2400" noProof="0" dirty="0">
                          <a:solidFill>
                            <a:srgbClr val="002060"/>
                          </a:solidFill>
                          <a:latin typeface="Century Gothic" panose="020B0502020202020204" pitchFamily="34" charset="0"/>
                        </a:rPr>
                        <a:t> normalement à l’école.</a:t>
                      </a:r>
                    </a:p>
                  </a:txBody>
                  <a:tcPr/>
                </a:tc>
                <a:tc>
                  <a:txBody>
                    <a:bodyPr/>
                    <a:lstStyle/>
                    <a:p>
                      <a:pPr algn="ctr"/>
                      <a:r>
                        <a:rPr lang="en-GB" sz="2400" b="1" dirty="0">
                          <a:solidFill>
                            <a:srgbClr val="002060"/>
                          </a:solidFill>
                          <a:latin typeface="Century Gothic" panose="020B0502020202020204" pitchFamily="34" charset="0"/>
                        </a:rPr>
                        <a:t>is staying</a:t>
                      </a:r>
                    </a:p>
                  </a:txBody>
                  <a:tcPr/>
                </a:tc>
                <a:tc>
                  <a:txBody>
                    <a:bodyPr/>
                    <a:lstStyle/>
                    <a:p>
                      <a:pPr algn="ctr"/>
                      <a:r>
                        <a:rPr lang="en-GB" sz="2400" b="1" dirty="0">
                          <a:solidFill>
                            <a:srgbClr val="002060"/>
                          </a:solidFill>
                          <a:latin typeface="Century Gothic" panose="020B0502020202020204" pitchFamily="34" charset="0"/>
                        </a:rPr>
                        <a:t>stays</a:t>
                      </a:r>
                    </a:p>
                  </a:txBody>
                  <a:tcPr/>
                </a:tc>
                <a:extLst>
                  <a:ext uri="{0D108BD9-81ED-4DB2-BD59-A6C34878D82A}">
                    <a16:rowId xmlns:a16="http://schemas.microsoft.com/office/drawing/2014/main" val="3556277631"/>
                  </a:ext>
                </a:extLst>
              </a:tr>
              <a:tr h="376759">
                <a:tc>
                  <a:txBody>
                    <a:bodyPr/>
                    <a:lstStyle/>
                    <a:p>
                      <a:pPr algn="l"/>
                      <a:r>
                        <a:rPr lang="fr-FR" sz="2400" noProof="0" dirty="0">
                          <a:solidFill>
                            <a:srgbClr val="002060"/>
                          </a:solidFill>
                          <a:latin typeface="Century Gothic" panose="020B0502020202020204" pitchFamily="34" charset="0"/>
                        </a:rPr>
                        <a:t>9. Philippe </a:t>
                      </a:r>
                      <a:r>
                        <a:rPr lang="fr-FR" sz="2400" b="1" noProof="0" dirty="0">
                          <a:solidFill>
                            <a:srgbClr val="FF6600"/>
                          </a:solidFill>
                          <a:latin typeface="Century Gothic" panose="020B0502020202020204" pitchFamily="34" charset="0"/>
                        </a:rPr>
                        <a:t>fait</a:t>
                      </a:r>
                      <a:r>
                        <a:rPr lang="fr-FR" sz="2400" noProof="0" dirty="0">
                          <a:solidFill>
                            <a:srgbClr val="002060"/>
                          </a:solidFill>
                          <a:latin typeface="Century Gothic" panose="020B0502020202020204" pitchFamily="34" charset="0"/>
                        </a:rPr>
                        <a:t> les devoirs aujourd’hui.</a:t>
                      </a:r>
                    </a:p>
                  </a:txBody>
                  <a:tcPr/>
                </a:tc>
                <a:tc>
                  <a:txBody>
                    <a:bodyPr/>
                    <a:lstStyle/>
                    <a:p>
                      <a:pPr algn="ctr"/>
                      <a:r>
                        <a:rPr lang="en-GB" sz="2400" b="1" dirty="0">
                          <a:solidFill>
                            <a:srgbClr val="002060"/>
                          </a:solidFill>
                          <a:latin typeface="Century Gothic" panose="020B0502020202020204" pitchFamily="34" charset="0"/>
                        </a:rPr>
                        <a:t>is doing</a:t>
                      </a:r>
                    </a:p>
                  </a:txBody>
                  <a:tcPr/>
                </a:tc>
                <a:tc>
                  <a:txBody>
                    <a:bodyPr/>
                    <a:lstStyle/>
                    <a:p>
                      <a:pPr algn="ctr"/>
                      <a:r>
                        <a:rPr lang="en-GB" sz="2400" b="1" dirty="0">
                          <a:solidFill>
                            <a:srgbClr val="002060"/>
                          </a:solidFill>
                          <a:latin typeface="Century Gothic" panose="020B0502020202020204" pitchFamily="34" charset="0"/>
                        </a:rPr>
                        <a:t>does</a:t>
                      </a:r>
                    </a:p>
                  </a:txBody>
                  <a:tcPr/>
                </a:tc>
                <a:extLst>
                  <a:ext uri="{0D108BD9-81ED-4DB2-BD59-A6C34878D82A}">
                    <a16:rowId xmlns:a16="http://schemas.microsoft.com/office/drawing/2014/main" val="724899662"/>
                  </a:ext>
                </a:extLst>
              </a:tr>
              <a:tr h="0">
                <a:tc>
                  <a:txBody>
                    <a:bodyPr/>
                    <a:lstStyle/>
                    <a:p>
                      <a:pPr algn="l"/>
                      <a:r>
                        <a:rPr lang="fr-FR" sz="2400" noProof="0" dirty="0">
                          <a:solidFill>
                            <a:srgbClr val="002060"/>
                          </a:solidFill>
                          <a:latin typeface="Century Gothic" panose="020B0502020202020204" pitchFamily="34" charset="0"/>
                        </a:rPr>
                        <a:t>10. Aujourd’hui, Claire </a:t>
                      </a:r>
                      <a:r>
                        <a:rPr lang="fr-FR" sz="2400" b="1" noProof="0" dirty="0">
                          <a:solidFill>
                            <a:srgbClr val="FF6600"/>
                          </a:solidFill>
                          <a:latin typeface="Century Gothic" panose="020B0502020202020204" pitchFamily="34" charset="0"/>
                        </a:rPr>
                        <a:t>fait</a:t>
                      </a:r>
                      <a:r>
                        <a:rPr lang="fr-FR" sz="2400" noProof="0" dirty="0">
                          <a:solidFill>
                            <a:srgbClr val="002060"/>
                          </a:solidFill>
                          <a:latin typeface="Century Gothic" panose="020B0502020202020204" pitchFamily="34" charset="0"/>
                        </a:rPr>
                        <a:t> un voyage.</a:t>
                      </a:r>
                    </a:p>
                  </a:txBody>
                  <a:tcPr/>
                </a:tc>
                <a:tc>
                  <a:txBody>
                    <a:bodyPr/>
                    <a:lstStyle/>
                    <a:p>
                      <a:pPr algn="ctr"/>
                      <a:r>
                        <a:rPr lang="en-GB" sz="2400" b="1" dirty="0">
                          <a:solidFill>
                            <a:srgbClr val="002060"/>
                          </a:solidFill>
                          <a:latin typeface="Century Gothic" panose="020B0502020202020204" pitchFamily="34" charset="0"/>
                        </a:rPr>
                        <a:t>is going on</a:t>
                      </a:r>
                    </a:p>
                  </a:txBody>
                  <a:tcPr/>
                </a:tc>
                <a:tc>
                  <a:txBody>
                    <a:bodyPr/>
                    <a:lstStyle/>
                    <a:p>
                      <a:pPr algn="ctr"/>
                      <a:r>
                        <a:rPr lang="en-GB" sz="2400" b="1" dirty="0">
                          <a:solidFill>
                            <a:srgbClr val="002060"/>
                          </a:solidFill>
                          <a:latin typeface="Century Gothic" panose="020B0502020202020204" pitchFamily="34" charset="0"/>
                        </a:rPr>
                        <a:t>goes on</a:t>
                      </a:r>
                    </a:p>
                  </a:txBody>
                  <a:tcPr/>
                </a:tc>
                <a:extLst>
                  <a:ext uri="{0D108BD9-81ED-4DB2-BD59-A6C34878D82A}">
                    <a16:rowId xmlns:a16="http://schemas.microsoft.com/office/drawing/2014/main" val="1822822297"/>
                  </a:ext>
                </a:extLst>
              </a:tr>
            </a:tbl>
          </a:graphicData>
        </a:graphic>
      </p:graphicFrame>
      <p:sp>
        <p:nvSpPr>
          <p:cNvPr id="21" name="Oval 20"/>
          <p:cNvSpPr/>
          <p:nvPr/>
        </p:nvSpPr>
        <p:spPr>
          <a:xfrm>
            <a:off x="10418118" y="1656767"/>
            <a:ext cx="1012292" cy="440976"/>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24" name="Oval 23"/>
          <p:cNvSpPr/>
          <p:nvPr/>
        </p:nvSpPr>
        <p:spPr>
          <a:xfrm>
            <a:off x="10490099" y="3119327"/>
            <a:ext cx="901014" cy="321607"/>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26" name="Oval 25"/>
          <p:cNvSpPr/>
          <p:nvPr/>
        </p:nvSpPr>
        <p:spPr>
          <a:xfrm>
            <a:off x="8010556" y="4514210"/>
            <a:ext cx="1608961" cy="340593"/>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33" name="Oval 32"/>
          <p:cNvSpPr/>
          <p:nvPr/>
        </p:nvSpPr>
        <p:spPr>
          <a:xfrm>
            <a:off x="7926685" y="5803495"/>
            <a:ext cx="1663998" cy="472464"/>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34" name="Oval 33"/>
          <p:cNvSpPr/>
          <p:nvPr/>
        </p:nvSpPr>
        <p:spPr>
          <a:xfrm>
            <a:off x="10490099" y="3589452"/>
            <a:ext cx="901014" cy="319119"/>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2" name="Title 1"/>
          <p:cNvSpPr>
            <a:spLocks noGrp="1"/>
          </p:cNvSpPr>
          <p:nvPr>
            <p:ph type="title"/>
          </p:nvPr>
        </p:nvSpPr>
        <p:spPr>
          <a:xfrm>
            <a:off x="6256074" y="236212"/>
            <a:ext cx="4502524" cy="880772"/>
          </a:xfrm>
        </p:spPr>
        <p:txBody>
          <a:bodyPr>
            <a:noAutofit/>
          </a:bodyPr>
          <a:lstStyle/>
          <a:p>
            <a:pPr algn="ctr"/>
            <a:r>
              <a:rPr lang="en-GB" sz="2500" dirty="0"/>
              <a:t>Circle the verb translations </a:t>
            </a:r>
            <a:br>
              <a:rPr lang="en-GB" sz="2500" dirty="0"/>
            </a:br>
            <a:r>
              <a:rPr lang="en-GB" sz="2500" dirty="0"/>
              <a:t>that sound best.</a:t>
            </a:r>
          </a:p>
        </p:txBody>
      </p:sp>
      <p:sp>
        <p:nvSpPr>
          <p:cNvPr id="18" name="Oval 17"/>
          <p:cNvSpPr/>
          <p:nvPr/>
        </p:nvSpPr>
        <p:spPr>
          <a:xfrm>
            <a:off x="10190770" y="4030769"/>
            <a:ext cx="1608961" cy="328075"/>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20" name="Oval 19"/>
          <p:cNvSpPr/>
          <p:nvPr/>
        </p:nvSpPr>
        <p:spPr>
          <a:xfrm>
            <a:off x="10152467" y="4912059"/>
            <a:ext cx="1608961" cy="375608"/>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29" name="Oval 28">
            <a:extLst>
              <a:ext uri="{FF2B5EF4-FFF2-40B4-BE49-F238E27FC236}">
                <a16:creationId xmlns:a16="http://schemas.microsoft.com/office/drawing/2014/main" id="{D2D01F77-1613-4455-AC55-E63686713764}"/>
              </a:ext>
            </a:extLst>
          </p:cNvPr>
          <p:cNvSpPr/>
          <p:nvPr/>
        </p:nvSpPr>
        <p:spPr>
          <a:xfrm>
            <a:off x="8034368" y="2651590"/>
            <a:ext cx="1608961" cy="369516"/>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31" name="Oval 30">
            <a:extLst>
              <a:ext uri="{FF2B5EF4-FFF2-40B4-BE49-F238E27FC236}">
                <a16:creationId xmlns:a16="http://schemas.microsoft.com/office/drawing/2014/main" id="{C3CA03A5-F498-4A84-B159-93CC6FD29D29}"/>
              </a:ext>
            </a:extLst>
          </p:cNvPr>
          <p:cNvSpPr/>
          <p:nvPr/>
        </p:nvSpPr>
        <p:spPr>
          <a:xfrm>
            <a:off x="10418118" y="2194717"/>
            <a:ext cx="1154267" cy="363218"/>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32" name="Oval 31">
            <a:extLst>
              <a:ext uri="{FF2B5EF4-FFF2-40B4-BE49-F238E27FC236}">
                <a16:creationId xmlns:a16="http://schemas.microsoft.com/office/drawing/2014/main" id="{51783B1D-E2B1-4B8A-BAF3-385E99BBDB96}"/>
              </a:ext>
            </a:extLst>
          </p:cNvPr>
          <p:cNvSpPr/>
          <p:nvPr/>
        </p:nvSpPr>
        <p:spPr>
          <a:xfrm>
            <a:off x="8010557" y="5371976"/>
            <a:ext cx="1608961" cy="375608"/>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40" name="Rounded Rectangle 46">
            <a:extLst>
              <a:ext uri="{FF2B5EF4-FFF2-40B4-BE49-F238E27FC236}">
                <a16:creationId xmlns:a16="http://schemas.microsoft.com/office/drawing/2014/main" id="{824275CD-3278-45D2-B0EE-0EC911C32F8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1" name="Title 3">
            <a:extLst>
              <a:ext uri="{FF2B5EF4-FFF2-40B4-BE49-F238E27FC236}">
                <a16:creationId xmlns:a16="http://schemas.microsoft.com/office/drawing/2014/main" id="{4B80B270-3CEC-449F-A6D3-65A2468B72CF}"/>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Present simple / continuous</a:t>
            </a:r>
            <a:endParaRPr lang="en-GB" sz="3600" b="1" dirty="0">
              <a:solidFill>
                <a:schemeClr val="bg1"/>
              </a:solidFill>
            </a:endParaRPr>
          </a:p>
        </p:txBody>
      </p:sp>
      <p:sp>
        <p:nvSpPr>
          <p:cNvPr id="42" name="Title 1">
            <a:extLst>
              <a:ext uri="{FF2B5EF4-FFF2-40B4-BE49-F238E27FC236}">
                <a16:creationId xmlns:a16="http://schemas.microsoft.com/office/drawing/2014/main" id="{540354FE-8138-413F-9C19-5C89FC5D601D}"/>
              </a:ext>
            </a:extLst>
          </p:cNvPr>
          <p:cNvSpPr txBox="1">
            <a:spLocks/>
          </p:cNvSpPr>
          <p:nvPr/>
        </p:nvSpPr>
        <p:spPr>
          <a:xfrm>
            <a:off x="-872967" y="730428"/>
            <a:ext cx="206540" cy="19305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a:solidFill>
                  <a:schemeClr val="bg1"/>
                </a:solidFill>
              </a:rPr>
              <a:t>Present simple / continuous</a:t>
            </a:r>
            <a:endParaRPr lang="en-GB" sz="100" dirty="0">
              <a:solidFill>
                <a:schemeClr val="bg1"/>
              </a:solidFill>
            </a:endParaRPr>
          </a:p>
        </p:txBody>
      </p:sp>
      <p:pic>
        <p:nvPicPr>
          <p:cNvPr id="43" name="Picture 42" descr="background rectangle">
            <a:extLst>
              <a:ext uri="{FF2B5EF4-FFF2-40B4-BE49-F238E27FC236}">
                <a16:creationId xmlns:a16="http://schemas.microsoft.com/office/drawing/2014/main" id="{1619608F-9717-48CC-A730-924D5C61407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a:extLst>
              <a:ext uri="{FF2B5EF4-FFF2-40B4-BE49-F238E27FC236}">
                <a16:creationId xmlns:a16="http://schemas.microsoft.com/office/drawing/2014/main" id="{CB8EF8C9-A97A-4464-9684-E73074BB6312}"/>
              </a:ext>
            </a:extLst>
          </p:cNvPr>
          <p:cNvSpPr txBox="1">
            <a:spLocks/>
          </p:cNvSpPr>
          <p:nvPr/>
        </p:nvSpPr>
        <p:spPr>
          <a:xfrm>
            <a:off x="0" y="296864"/>
            <a:ext cx="5589648"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dirty="0" err="1">
                <a:solidFill>
                  <a:schemeClr val="bg1"/>
                </a:solidFill>
              </a:rPr>
              <a:t>Aujourd’hui</a:t>
            </a:r>
            <a:r>
              <a:rPr lang="en-GB" sz="3000" b="1" dirty="0">
                <a:solidFill>
                  <a:schemeClr val="bg1"/>
                </a:solidFill>
              </a:rPr>
              <a:t> </a:t>
            </a:r>
            <a:r>
              <a:rPr lang="en-GB" sz="3000" b="1" dirty="0" err="1">
                <a:solidFill>
                  <a:schemeClr val="bg1"/>
                </a:solidFill>
              </a:rPr>
              <a:t>ou</a:t>
            </a:r>
            <a:r>
              <a:rPr lang="en-GB" sz="3000" b="1" dirty="0">
                <a:solidFill>
                  <a:schemeClr val="bg1"/>
                </a:solidFill>
              </a:rPr>
              <a:t> </a:t>
            </a:r>
            <a:r>
              <a:rPr lang="en-GB" sz="3000" b="1" dirty="0" err="1">
                <a:solidFill>
                  <a:schemeClr val="bg1"/>
                </a:solidFill>
              </a:rPr>
              <a:t>normalement</a:t>
            </a:r>
            <a:r>
              <a:rPr lang="en-GB" sz="3000" b="1" dirty="0">
                <a:solidFill>
                  <a:schemeClr val="bg1"/>
                </a:solidFill>
              </a:rPr>
              <a:t> ?</a:t>
            </a:r>
          </a:p>
        </p:txBody>
      </p:sp>
    </p:spTree>
    <p:extLst>
      <p:ext uri="{BB962C8B-B14F-4D97-AF65-F5344CB8AC3E}">
        <p14:creationId xmlns:p14="http://schemas.microsoft.com/office/powerpoint/2010/main" val="36596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33" grpId="0" animBg="1"/>
      <p:bldP spid="34" grpId="0" animBg="1"/>
      <p:bldP spid="18" grpId="0" animBg="1"/>
      <p:bldP spid="20" grpId="0" animBg="1"/>
      <p:bldP spid="29"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13D45CB-4370-47B1-B10D-987E1AF0B80B}"/>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Present simple / continuous</a:t>
            </a:r>
            <a:endParaRPr lang="en-GB" sz="3600" b="1" dirty="0">
              <a:solidFill>
                <a:schemeClr val="bg1"/>
              </a:solidFill>
            </a:endParaRPr>
          </a:p>
        </p:txBody>
      </p:sp>
      <p:graphicFrame>
        <p:nvGraphicFramePr>
          <p:cNvPr id="7" name="Table 6">
            <a:extLst>
              <a:ext uri="{FF2B5EF4-FFF2-40B4-BE49-F238E27FC236}">
                <a16:creationId xmlns:a16="http://schemas.microsoft.com/office/drawing/2014/main" id="{6A1004FD-A225-456D-851E-AF100F377CD0}"/>
              </a:ext>
            </a:extLst>
          </p:cNvPr>
          <p:cNvGraphicFramePr>
            <a:graphicFrameLocks noGrp="1"/>
          </p:cNvGraphicFramePr>
          <p:nvPr>
            <p:extLst>
              <p:ext uri="{D42A27DB-BD31-4B8C-83A1-F6EECF244321}">
                <p14:modId xmlns:p14="http://schemas.microsoft.com/office/powerpoint/2010/main" val="1458622632"/>
              </p:ext>
            </p:extLst>
          </p:nvPr>
        </p:nvGraphicFramePr>
        <p:xfrm>
          <a:off x="331635" y="2036665"/>
          <a:ext cx="11427541" cy="4114800"/>
        </p:xfrm>
        <a:graphic>
          <a:graphicData uri="http://schemas.openxmlformats.org/drawingml/2006/table">
            <a:tbl>
              <a:tblPr firstRow="1" bandRow="1">
                <a:tableStyleId>{5C22544A-7EE6-4342-B048-85BDC9FD1C3A}</a:tableStyleId>
              </a:tblPr>
              <a:tblGrid>
                <a:gridCol w="914203">
                  <a:extLst>
                    <a:ext uri="{9D8B030D-6E8A-4147-A177-3AD203B41FA5}">
                      <a16:colId xmlns:a16="http://schemas.microsoft.com/office/drawing/2014/main" val="2626675410"/>
                    </a:ext>
                  </a:extLst>
                </a:gridCol>
                <a:gridCol w="1371305">
                  <a:extLst>
                    <a:ext uri="{9D8B030D-6E8A-4147-A177-3AD203B41FA5}">
                      <a16:colId xmlns:a16="http://schemas.microsoft.com/office/drawing/2014/main" val="3907880280"/>
                    </a:ext>
                  </a:extLst>
                </a:gridCol>
                <a:gridCol w="2046140">
                  <a:extLst>
                    <a:ext uri="{9D8B030D-6E8A-4147-A177-3AD203B41FA5}">
                      <a16:colId xmlns:a16="http://schemas.microsoft.com/office/drawing/2014/main" val="2157159112"/>
                    </a:ext>
                  </a:extLst>
                </a:gridCol>
                <a:gridCol w="1974340">
                  <a:extLst>
                    <a:ext uri="{9D8B030D-6E8A-4147-A177-3AD203B41FA5}">
                      <a16:colId xmlns:a16="http://schemas.microsoft.com/office/drawing/2014/main" val="4042250936"/>
                    </a:ext>
                  </a:extLst>
                </a:gridCol>
                <a:gridCol w="5121553">
                  <a:extLst>
                    <a:ext uri="{9D8B030D-6E8A-4147-A177-3AD203B41FA5}">
                      <a16:colId xmlns:a16="http://schemas.microsoft.com/office/drawing/2014/main" val="2969983003"/>
                    </a:ext>
                  </a:extLst>
                </a:gridCol>
              </a:tblGrid>
              <a:tr h="370840">
                <a:tc>
                  <a:txBody>
                    <a:bodyPr/>
                    <a:lstStyle/>
                    <a:p>
                      <a:pPr algn="ctr"/>
                      <a:endParaRPr lang="en-GB" sz="2400" dirty="0">
                        <a:solidFill>
                          <a:srgbClr val="105076"/>
                        </a:solidFill>
                        <a:latin typeface="Century Gothic" panose="020B0502020202020204" pitchFamily="34" charset="0"/>
                      </a:endParaRPr>
                    </a:p>
                  </a:txBody>
                  <a:tcPr anchor="ctr"/>
                </a:tc>
                <a:tc>
                  <a:txBody>
                    <a:bodyPr/>
                    <a:lstStyle/>
                    <a:p>
                      <a:pPr algn="ctr"/>
                      <a:endParaRPr lang="en-GB" sz="2400" dirty="0">
                        <a:solidFill>
                          <a:schemeClr val="bg1"/>
                        </a:solidFill>
                        <a:latin typeface="Century Gothic" panose="020B0502020202020204" pitchFamily="34" charset="0"/>
                      </a:endParaRPr>
                    </a:p>
                  </a:txBody>
                  <a:tcPr anchor="ctr"/>
                </a:tc>
                <a:tc>
                  <a:txBody>
                    <a:bodyPr/>
                    <a:lstStyle/>
                    <a:p>
                      <a:pPr algn="ctr"/>
                      <a:r>
                        <a:rPr lang="en-GB" sz="2400" dirty="0">
                          <a:solidFill>
                            <a:schemeClr val="bg1"/>
                          </a:solidFill>
                          <a:latin typeface="Century Gothic" panose="020B0502020202020204" pitchFamily="34" charset="0"/>
                        </a:rPr>
                        <a:t>?</a:t>
                      </a:r>
                    </a:p>
                  </a:txBody>
                  <a:tcPr anchor="ctr"/>
                </a:tc>
                <a:tc>
                  <a:txBody>
                    <a:bodyPr/>
                    <a:lstStyle/>
                    <a:p>
                      <a:pPr algn="ctr"/>
                      <a:r>
                        <a:rPr lang="en-GB" sz="2400" dirty="0">
                          <a:solidFill>
                            <a:schemeClr val="bg1"/>
                          </a:solidFill>
                          <a:latin typeface="Century Gothic" panose="020B0502020202020204" pitchFamily="34" charset="0"/>
                        </a:rPr>
                        <a:t>?</a:t>
                      </a:r>
                    </a:p>
                  </a:txBody>
                  <a:tcPr anchor="ctr"/>
                </a:tc>
                <a:tc>
                  <a:txBody>
                    <a:bodyPr/>
                    <a:lstStyle/>
                    <a:p>
                      <a:pPr algn="ctr"/>
                      <a:endParaRPr lang="en-GB" sz="2400" dirty="0">
                        <a:solidFill>
                          <a:schemeClr val="bg1"/>
                        </a:solidFill>
                        <a:latin typeface="Century Gothic" panose="020B0502020202020204" pitchFamily="34" charset="0"/>
                      </a:endParaRPr>
                    </a:p>
                  </a:txBody>
                  <a:tcPr anchor="ctr"/>
                </a:tc>
                <a:extLst>
                  <a:ext uri="{0D108BD9-81ED-4DB2-BD59-A6C34878D82A}">
                    <a16:rowId xmlns:a16="http://schemas.microsoft.com/office/drawing/2014/main" val="4244656713"/>
                  </a:ext>
                </a:extLst>
              </a:tr>
              <a:tr h="370840">
                <a:tc>
                  <a:txBody>
                    <a:bodyPr/>
                    <a:lstStyle/>
                    <a:p>
                      <a:pPr algn="ctr"/>
                      <a:endParaRPr lang="en-GB" sz="2400" dirty="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Amir</a:t>
                      </a:r>
                    </a:p>
                  </a:txBody>
                  <a:tcPr anchor="ctr"/>
                </a:tc>
                <a:tc>
                  <a:txBody>
                    <a:bodyPr/>
                    <a:lstStyle/>
                    <a:p>
                      <a:pPr algn="ctr"/>
                      <a:r>
                        <a:rPr lang="en-GB" sz="2400" b="1" dirty="0">
                          <a:solidFill>
                            <a:schemeClr val="accent5">
                              <a:lumMod val="50000"/>
                            </a:schemeClr>
                          </a:solidFill>
                          <a:latin typeface="Century Gothic" panose="020B0502020202020204" pitchFamily="34" charset="0"/>
                        </a:rPr>
                        <a:t>asks for</a:t>
                      </a:r>
                    </a:p>
                  </a:txBody>
                  <a:tcPr anchor="ctr"/>
                </a:tc>
                <a:tc>
                  <a:txBody>
                    <a:bodyPr/>
                    <a:lstStyle/>
                    <a:p>
                      <a:pPr algn="ctr"/>
                      <a:r>
                        <a:rPr lang="en-GB" sz="2400" b="1" dirty="0">
                          <a:solidFill>
                            <a:schemeClr val="accent5">
                              <a:lumMod val="50000"/>
                            </a:schemeClr>
                          </a:solidFill>
                          <a:latin typeface="Century Gothic" panose="020B0502020202020204" pitchFamily="34" charset="0"/>
                        </a:rPr>
                        <a:t>is asking for</a:t>
                      </a:r>
                    </a:p>
                  </a:txBody>
                  <a:tcPr anchor="ctr"/>
                </a:tc>
                <a:tc>
                  <a:txBody>
                    <a:bodyPr/>
                    <a:lstStyle/>
                    <a:p>
                      <a:pPr algn="l"/>
                      <a:r>
                        <a:rPr lang="en-GB" sz="2400" dirty="0">
                          <a:solidFill>
                            <a:schemeClr val="accent5">
                              <a:lumMod val="50000"/>
                            </a:schemeClr>
                          </a:solidFill>
                          <a:latin typeface="Century Gothic" panose="020B0502020202020204" pitchFamily="34" charset="0"/>
                        </a:rPr>
                        <a:t>a present.</a:t>
                      </a:r>
                    </a:p>
                  </a:txBody>
                  <a:tcPr anchor="ctr"/>
                </a:tc>
                <a:extLst>
                  <a:ext uri="{0D108BD9-81ED-4DB2-BD59-A6C34878D82A}">
                    <a16:rowId xmlns:a16="http://schemas.microsoft.com/office/drawing/2014/main" val="513445624"/>
                  </a:ext>
                </a:extLst>
              </a:tr>
              <a:tr h="370840">
                <a:tc>
                  <a:txBody>
                    <a:bodyPr/>
                    <a:lstStyle/>
                    <a:p>
                      <a:pPr algn="ctr"/>
                      <a:endParaRPr lang="en-GB" sz="2400" dirty="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Bilal</a:t>
                      </a:r>
                    </a:p>
                  </a:txBody>
                  <a:tcPr anchor="ctr"/>
                </a:tc>
                <a:tc>
                  <a:txBody>
                    <a:bodyPr/>
                    <a:lstStyle/>
                    <a:p>
                      <a:pPr algn="ctr"/>
                      <a:r>
                        <a:rPr lang="en-GB" sz="2400" b="1" dirty="0">
                          <a:solidFill>
                            <a:schemeClr val="accent5">
                              <a:lumMod val="50000"/>
                            </a:schemeClr>
                          </a:solidFill>
                          <a:latin typeface="Century Gothic" panose="020B0502020202020204" pitchFamily="34" charset="0"/>
                        </a:rPr>
                        <a:t>thinks</a:t>
                      </a:r>
                    </a:p>
                  </a:txBody>
                  <a:tcPr anchor="ctr"/>
                </a:tc>
                <a:tc>
                  <a:txBody>
                    <a:bodyPr/>
                    <a:lstStyle/>
                    <a:p>
                      <a:pPr algn="ctr"/>
                      <a:r>
                        <a:rPr lang="en-GB" sz="2400" b="1" dirty="0">
                          <a:solidFill>
                            <a:schemeClr val="accent5">
                              <a:lumMod val="50000"/>
                            </a:schemeClr>
                          </a:solidFill>
                          <a:latin typeface="Century Gothic" panose="020B0502020202020204" pitchFamily="34" charset="0"/>
                        </a:rPr>
                        <a:t>is thinking</a:t>
                      </a:r>
                    </a:p>
                  </a:txBody>
                  <a:tcPr anchor="ctr"/>
                </a:tc>
                <a:tc>
                  <a:txBody>
                    <a:bodyPr/>
                    <a:lstStyle/>
                    <a:p>
                      <a:pPr algn="l"/>
                      <a:r>
                        <a:rPr lang="en-GB" sz="2400" dirty="0">
                          <a:solidFill>
                            <a:schemeClr val="accent5">
                              <a:lumMod val="50000"/>
                            </a:schemeClr>
                          </a:solidFill>
                          <a:latin typeface="Century Gothic" panose="020B0502020202020204" pitchFamily="34" charset="0"/>
                        </a:rPr>
                        <a:t>that it’s good.</a:t>
                      </a:r>
                    </a:p>
                  </a:txBody>
                  <a:tcPr anchor="ctr"/>
                </a:tc>
                <a:extLst>
                  <a:ext uri="{0D108BD9-81ED-4DB2-BD59-A6C34878D82A}">
                    <a16:rowId xmlns:a16="http://schemas.microsoft.com/office/drawing/2014/main" val="4158084876"/>
                  </a:ext>
                </a:extLst>
              </a:tr>
              <a:tr h="37084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Amir</a:t>
                      </a:r>
                    </a:p>
                  </a:txBody>
                  <a:tcPr anchor="ctr"/>
                </a:tc>
                <a:tc>
                  <a:txBody>
                    <a:bodyPr/>
                    <a:lstStyle/>
                    <a:p>
                      <a:pPr algn="ctr"/>
                      <a:r>
                        <a:rPr lang="en-GB" sz="2400" b="1" dirty="0">
                          <a:solidFill>
                            <a:schemeClr val="accent5">
                              <a:lumMod val="50000"/>
                            </a:schemeClr>
                          </a:solidFill>
                          <a:latin typeface="Century Gothic" panose="020B0502020202020204" pitchFamily="34" charset="0"/>
                        </a:rPr>
                        <a:t>gives</a:t>
                      </a:r>
                    </a:p>
                  </a:txBody>
                  <a:tcPr anchor="ctr"/>
                </a:tc>
                <a:tc>
                  <a:txBody>
                    <a:bodyPr/>
                    <a:lstStyle/>
                    <a:p>
                      <a:pPr algn="ctr"/>
                      <a:r>
                        <a:rPr lang="en-GB" sz="2400" b="1" dirty="0">
                          <a:solidFill>
                            <a:schemeClr val="accent5">
                              <a:lumMod val="50000"/>
                            </a:schemeClr>
                          </a:solidFill>
                          <a:latin typeface="Century Gothic" panose="020B0502020202020204" pitchFamily="34" charset="0"/>
                        </a:rPr>
                        <a:t>is giving</a:t>
                      </a:r>
                    </a:p>
                  </a:txBody>
                  <a:tcPr anchor="ctr"/>
                </a:tc>
                <a:tc>
                  <a:txBody>
                    <a:bodyPr/>
                    <a:lstStyle/>
                    <a:p>
                      <a:pPr algn="l"/>
                      <a:r>
                        <a:rPr lang="en-GB" sz="2400" dirty="0">
                          <a:solidFill>
                            <a:schemeClr val="accent5">
                              <a:lumMod val="50000"/>
                            </a:schemeClr>
                          </a:solidFill>
                          <a:latin typeface="Century Gothic" panose="020B0502020202020204" pitchFamily="34" charset="0"/>
                        </a:rPr>
                        <a:t>an example.</a:t>
                      </a:r>
                    </a:p>
                  </a:txBody>
                  <a:tcPr anchor="ctr"/>
                </a:tc>
                <a:extLst>
                  <a:ext uri="{0D108BD9-81ED-4DB2-BD59-A6C34878D82A}">
                    <a16:rowId xmlns:a16="http://schemas.microsoft.com/office/drawing/2014/main" val="3336720270"/>
                  </a:ext>
                </a:extLst>
              </a:tr>
              <a:tr h="37084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Bilal</a:t>
                      </a:r>
                    </a:p>
                  </a:txBody>
                  <a:tcPr anchor="ctr"/>
                </a:tc>
                <a:tc>
                  <a:txBody>
                    <a:bodyPr/>
                    <a:lstStyle/>
                    <a:p>
                      <a:pPr algn="ctr"/>
                      <a:r>
                        <a:rPr lang="en-GB" sz="2400" b="1" dirty="0">
                          <a:solidFill>
                            <a:schemeClr val="accent5">
                              <a:lumMod val="50000"/>
                            </a:schemeClr>
                          </a:solidFill>
                          <a:latin typeface="Century Gothic" panose="020B0502020202020204" pitchFamily="34" charset="0"/>
                        </a:rPr>
                        <a:t>gives</a:t>
                      </a:r>
                    </a:p>
                  </a:txBody>
                  <a:tcPr anchor="ctr"/>
                </a:tc>
                <a:tc>
                  <a:txBody>
                    <a:bodyPr/>
                    <a:lstStyle/>
                    <a:p>
                      <a:pPr algn="ctr"/>
                      <a:r>
                        <a:rPr lang="en-GB" sz="2400" b="1" dirty="0">
                          <a:solidFill>
                            <a:schemeClr val="accent5">
                              <a:lumMod val="50000"/>
                            </a:schemeClr>
                          </a:solidFill>
                          <a:latin typeface="Century Gothic" panose="020B0502020202020204" pitchFamily="34" charset="0"/>
                        </a:rPr>
                        <a:t>is giving</a:t>
                      </a:r>
                    </a:p>
                  </a:txBody>
                  <a:tcPr anchor="ctr"/>
                </a:tc>
                <a:tc>
                  <a:txBody>
                    <a:bodyPr/>
                    <a:lstStyle/>
                    <a:p>
                      <a:pPr algn="l"/>
                      <a:r>
                        <a:rPr lang="en-GB" sz="2400" dirty="0">
                          <a:solidFill>
                            <a:schemeClr val="accent5">
                              <a:lumMod val="50000"/>
                            </a:schemeClr>
                          </a:solidFill>
                          <a:latin typeface="Century Gothic" panose="020B0502020202020204" pitchFamily="34" charset="0"/>
                        </a:rPr>
                        <a:t>a reason.</a:t>
                      </a:r>
                    </a:p>
                  </a:txBody>
                  <a:tcPr anchor="ctr"/>
                </a:tc>
                <a:extLst>
                  <a:ext uri="{0D108BD9-81ED-4DB2-BD59-A6C34878D82A}">
                    <a16:rowId xmlns:a16="http://schemas.microsoft.com/office/drawing/2014/main" val="3636595498"/>
                  </a:ext>
                </a:extLst>
              </a:tr>
              <a:tr h="37084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Amir</a:t>
                      </a:r>
                    </a:p>
                  </a:txBody>
                  <a:tcPr anchor="ctr"/>
                </a:tc>
                <a:tc>
                  <a:txBody>
                    <a:bodyPr/>
                    <a:lstStyle/>
                    <a:p>
                      <a:pPr algn="ctr"/>
                      <a:r>
                        <a:rPr lang="en-GB" sz="2400" b="1" dirty="0">
                          <a:solidFill>
                            <a:schemeClr val="accent5">
                              <a:lumMod val="50000"/>
                            </a:schemeClr>
                          </a:solidFill>
                          <a:latin typeface="Century Gothic" panose="020B0502020202020204" pitchFamily="34" charset="0"/>
                        </a:rPr>
                        <a:t>asks for</a:t>
                      </a:r>
                    </a:p>
                  </a:txBody>
                  <a:tcPr anchor="ctr"/>
                </a:tc>
                <a:tc>
                  <a:txBody>
                    <a:bodyPr/>
                    <a:lstStyle/>
                    <a:p>
                      <a:pPr algn="ctr"/>
                      <a:r>
                        <a:rPr lang="en-GB" sz="2400" b="1" dirty="0">
                          <a:solidFill>
                            <a:schemeClr val="accent5">
                              <a:lumMod val="50000"/>
                            </a:schemeClr>
                          </a:solidFill>
                          <a:latin typeface="Century Gothic" panose="020B0502020202020204" pitchFamily="34" charset="0"/>
                        </a:rPr>
                        <a:t>is asking for</a:t>
                      </a:r>
                    </a:p>
                  </a:txBody>
                  <a:tcPr anchor="ctr"/>
                </a:tc>
                <a:tc>
                  <a:txBody>
                    <a:bodyPr/>
                    <a:lstStyle/>
                    <a:p>
                      <a:pPr algn="l"/>
                      <a:r>
                        <a:rPr lang="en-GB" sz="2400" dirty="0">
                          <a:solidFill>
                            <a:schemeClr val="accent5">
                              <a:lumMod val="50000"/>
                            </a:schemeClr>
                          </a:solidFill>
                          <a:latin typeface="Century Gothic" panose="020B0502020202020204" pitchFamily="34" charset="0"/>
                        </a:rPr>
                        <a:t>a boat.</a:t>
                      </a:r>
                    </a:p>
                  </a:txBody>
                  <a:tcPr anchor="ctr"/>
                </a:tc>
                <a:extLst>
                  <a:ext uri="{0D108BD9-81ED-4DB2-BD59-A6C34878D82A}">
                    <a16:rowId xmlns:a16="http://schemas.microsoft.com/office/drawing/2014/main" val="2313874135"/>
                  </a:ext>
                </a:extLst>
              </a:tr>
              <a:tr h="37084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Bilal</a:t>
                      </a:r>
                    </a:p>
                  </a:txBody>
                  <a:tcPr anchor="ctr"/>
                </a:tc>
                <a:tc>
                  <a:txBody>
                    <a:bodyPr/>
                    <a:lstStyle/>
                    <a:p>
                      <a:pPr algn="ctr"/>
                      <a:r>
                        <a:rPr lang="en-GB" sz="2400" b="1" dirty="0">
                          <a:solidFill>
                            <a:schemeClr val="accent5">
                              <a:lumMod val="50000"/>
                            </a:schemeClr>
                          </a:solidFill>
                          <a:latin typeface="Century Gothic" panose="020B0502020202020204" pitchFamily="34" charset="0"/>
                        </a:rPr>
                        <a:t>shows</a:t>
                      </a:r>
                    </a:p>
                  </a:txBody>
                  <a:tcPr anchor="ctr"/>
                </a:tc>
                <a:tc>
                  <a:txBody>
                    <a:bodyPr/>
                    <a:lstStyle/>
                    <a:p>
                      <a:pPr algn="ctr"/>
                      <a:r>
                        <a:rPr lang="en-GB" sz="2400" b="1" dirty="0">
                          <a:solidFill>
                            <a:schemeClr val="accent5">
                              <a:lumMod val="50000"/>
                            </a:schemeClr>
                          </a:solidFill>
                          <a:latin typeface="Century Gothic" panose="020B0502020202020204" pitchFamily="34" charset="0"/>
                        </a:rPr>
                        <a:t>is showing</a:t>
                      </a:r>
                    </a:p>
                  </a:txBody>
                  <a:tcPr anchor="ctr"/>
                </a:tc>
                <a:tc>
                  <a:txBody>
                    <a:bodyPr/>
                    <a:lstStyle/>
                    <a:p>
                      <a:pPr algn="l"/>
                      <a:r>
                        <a:rPr lang="en-GB" sz="2400" dirty="0">
                          <a:solidFill>
                            <a:schemeClr val="accent5">
                              <a:lumMod val="50000"/>
                            </a:schemeClr>
                          </a:solidFill>
                          <a:latin typeface="Century Gothic" panose="020B0502020202020204" pitchFamily="34" charset="0"/>
                        </a:rPr>
                        <a:t>a model to Amir.</a:t>
                      </a:r>
                    </a:p>
                  </a:txBody>
                  <a:tcPr anchor="ctr"/>
                </a:tc>
                <a:extLst>
                  <a:ext uri="{0D108BD9-81ED-4DB2-BD59-A6C34878D82A}">
                    <a16:rowId xmlns:a16="http://schemas.microsoft.com/office/drawing/2014/main" val="1764622445"/>
                  </a:ext>
                </a:extLst>
              </a:tr>
              <a:tr h="37084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Amir</a:t>
                      </a:r>
                    </a:p>
                  </a:txBody>
                  <a:tcPr anchor="ctr"/>
                </a:tc>
                <a:tc>
                  <a:txBody>
                    <a:bodyPr/>
                    <a:lstStyle/>
                    <a:p>
                      <a:pPr algn="ctr"/>
                      <a:r>
                        <a:rPr lang="en-GB" sz="2400" b="1" dirty="0">
                          <a:solidFill>
                            <a:schemeClr val="accent5">
                              <a:lumMod val="50000"/>
                            </a:schemeClr>
                          </a:solidFill>
                          <a:latin typeface="Century Gothic" panose="020B0502020202020204" pitchFamily="34" charset="0"/>
                        </a:rPr>
                        <a:t>shows</a:t>
                      </a:r>
                    </a:p>
                  </a:txBody>
                  <a:tcPr anchor="ctr"/>
                </a:tc>
                <a:tc>
                  <a:txBody>
                    <a:bodyPr/>
                    <a:lstStyle/>
                    <a:p>
                      <a:pPr algn="ctr"/>
                      <a:r>
                        <a:rPr lang="en-GB" sz="2400" b="1" dirty="0">
                          <a:solidFill>
                            <a:schemeClr val="accent5">
                              <a:lumMod val="50000"/>
                            </a:schemeClr>
                          </a:solidFill>
                          <a:latin typeface="Century Gothic" panose="020B0502020202020204" pitchFamily="34" charset="0"/>
                        </a:rPr>
                        <a:t>is showing</a:t>
                      </a:r>
                    </a:p>
                  </a:txBody>
                  <a:tcPr anchor="ctr"/>
                </a:tc>
                <a:tc>
                  <a:txBody>
                    <a:bodyPr/>
                    <a:lstStyle/>
                    <a:p>
                      <a:pPr algn="l"/>
                      <a:r>
                        <a:rPr lang="en-GB" sz="2400" dirty="0">
                          <a:solidFill>
                            <a:schemeClr val="accent5">
                              <a:lumMod val="50000"/>
                            </a:schemeClr>
                          </a:solidFill>
                          <a:latin typeface="Century Gothic" panose="020B0502020202020204" pitchFamily="34" charset="0"/>
                        </a:rPr>
                        <a:t>the thing to Amandine.</a:t>
                      </a:r>
                    </a:p>
                  </a:txBody>
                  <a:tcPr anchor="ctr"/>
                </a:tc>
                <a:extLst>
                  <a:ext uri="{0D108BD9-81ED-4DB2-BD59-A6C34878D82A}">
                    <a16:rowId xmlns:a16="http://schemas.microsoft.com/office/drawing/2014/main" val="2566059193"/>
                  </a:ext>
                </a:extLst>
              </a:tr>
              <a:tr h="370840">
                <a:tc>
                  <a:txBody>
                    <a:bodyPr/>
                    <a:lstStyle/>
                    <a:p>
                      <a:pPr algn="ctr"/>
                      <a:endParaRPr lang="en-GB" sz="2400" dirty="0">
                        <a:solidFill>
                          <a:srgbClr val="105076"/>
                        </a:solidFill>
                        <a:latin typeface="Century Gothic" panose="020B0502020202020204" pitchFamily="34" charset="0"/>
                      </a:endParaRPr>
                    </a:p>
                  </a:txBody>
                  <a:tcPr anchor="ctr"/>
                </a:tc>
                <a:tc>
                  <a:txBody>
                    <a:bodyPr/>
                    <a:lstStyle/>
                    <a:p>
                      <a:pPr algn="l"/>
                      <a:r>
                        <a:rPr lang="en-GB" sz="2400" dirty="0">
                          <a:solidFill>
                            <a:schemeClr val="accent5">
                              <a:lumMod val="50000"/>
                            </a:schemeClr>
                          </a:solidFill>
                          <a:latin typeface="Century Gothic" panose="020B0502020202020204" pitchFamily="34" charset="0"/>
                        </a:rPr>
                        <a:t>Bilal</a:t>
                      </a:r>
                    </a:p>
                  </a:txBody>
                  <a:tcPr anchor="ctr"/>
                </a:tc>
                <a:tc>
                  <a:txBody>
                    <a:bodyPr/>
                    <a:lstStyle/>
                    <a:p>
                      <a:pPr algn="ctr"/>
                      <a:r>
                        <a:rPr lang="en-GB" sz="2400" b="1" dirty="0">
                          <a:solidFill>
                            <a:schemeClr val="accent5">
                              <a:lumMod val="50000"/>
                            </a:schemeClr>
                          </a:solidFill>
                          <a:latin typeface="Century Gothic" panose="020B0502020202020204" pitchFamily="34" charset="0"/>
                        </a:rPr>
                        <a:t>thinks</a:t>
                      </a:r>
                    </a:p>
                  </a:txBody>
                  <a:tcPr anchor="ctr"/>
                </a:tc>
                <a:tc>
                  <a:txBody>
                    <a:bodyPr/>
                    <a:lstStyle/>
                    <a:p>
                      <a:pPr algn="ctr"/>
                      <a:r>
                        <a:rPr lang="en-GB" sz="2400" b="1" dirty="0">
                          <a:solidFill>
                            <a:schemeClr val="accent5">
                              <a:lumMod val="50000"/>
                            </a:schemeClr>
                          </a:solidFill>
                          <a:latin typeface="Century Gothic" panose="020B0502020202020204" pitchFamily="34" charset="0"/>
                        </a:rPr>
                        <a:t>is thinking</a:t>
                      </a:r>
                    </a:p>
                  </a:txBody>
                  <a:tcPr anchor="ctr"/>
                </a:tc>
                <a:tc>
                  <a:txBody>
                    <a:bodyPr/>
                    <a:lstStyle/>
                    <a:p>
                      <a:pPr algn="l"/>
                      <a:r>
                        <a:rPr lang="en-GB" sz="2400" dirty="0">
                          <a:solidFill>
                            <a:schemeClr val="accent5">
                              <a:lumMod val="50000"/>
                            </a:schemeClr>
                          </a:solidFill>
                          <a:latin typeface="Century Gothic" panose="020B0502020202020204" pitchFamily="34" charset="0"/>
                        </a:rPr>
                        <a:t>about Amandine.</a:t>
                      </a:r>
                    </a:p>
                  </a:txBody>
                  <a:tcPr anchor="ctr"/>
                </a:tc>
                <a:extLst>
                  <a:ext uri="{0D108BD9-81ED-4DB2-BD59-A6C34878D82A}">
                    <a16:rowId xmlns:a16="http://schemas.microsoft.com/office/drawing/2014/main" val="1292688629"/>
                  </a:ext>
                </a:extLst>
              </a:tr>
            </a:tbl>
          </a:graphicData>
        </a:graphic>
      </p:graphicFrame>
      <p:sp>
        <p:nvSpPr>
          <p:cNvPr id="29" name="Action Button: Custom 16">
            <a:hlinkClick r:id="" action="ppaction://noaction" highlightClick="1">
              <a:snd r:embed="rId3" name="48. 1. Amir.wav"/>
            </a:hlinkClick>
            <a:extLst>
              <a:ext uri="{FF2B5EF4-FFF2-40B4-BE49-F238E27FC236}">
                <a16:creationId xmlns:a16="http://schemas.microsoft.com/office/drawing/2014/main" id="{875D1AC8-A231-4CF0-B358-DF603FD67935}"/>
              </a:ext>
            </a:extLst>
          </p:cNvPr>
          <p:cNvSpPr/>
          <p:nvPr/>
        </p:nvSpPr>
        <p:spPr>
          <a:xfrm>
            <a:off x="426814" y="2469834"/>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sp>
        <p:nvSpPr>
          <p:cNvPr id="31" name="Action Button: Custom 16">
            <a:hlinkClick r:id="" action="ppaction://noaction" highlightClick="1">
              <a:snd r:embed="rId4" name="48. 2. Bilal.wav"/>
            </a:hlinkClick>
            <a:extLst>
              <a:ext uri="{FF2B5EF4-FFF2-40B4-BE49-F238E27FC236}">
                <a16:creationId xmlns:a16="http://schemas.microsoft.com/office/drawing/2014/main" id="{2E6A2381-B29C-4DB1-9992-BACA797284BA}"/>
              </a:ext>
            </a:extLst>
          </p:cNvPr>
          <p:cNvSpPr/>
          <p:nvPr/>
        </p:nvSpPr>
        <p:spPr>
          <a:xfrm>
            <a:off x="432824" y="2944597"/>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32" name="Action Button: Custom 16">
            <a:hlinkClick r:id="" action="ppaction://noaction" highlightClick="1">
              <a:snd r:embed="rId5" name="48. 4. Bilal.wav"/>
            </a:hlinkClick>
            <a:extLst>
              <a:ext uri="{FF2B5EF4-FFF2-40B4-BE49-F238E27FC236}">
                <a16:creationId xmlns:a16="http://schemas.microsoft.com/office/drawing/2014/main" id="{6A58425D-7C19-4A19-BCC9-C450FB8A1191}"/>
              </a:ext>
            </a:extLst>
          </p:cNvPr>
          <p:cNvSpPr/>
          <p:nvPr/>
        </p:nvSpPr>
        <p:spPr>
          <a:xfrm>
            <a:off x="422627" y="3894123"/>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35" name="Action Button: Custom 16">
            <a:hlinkClick r:id="" action="ppaction://noaction" highlightClick="1">
              <a:snd r:embed="rId6" name="48. 3. Amir.wav"/>
            </a:hlinkClick>
            <a:extLst>
              <a:ext uri="{FF2B5EF4-FFF2-40B4-BE49-F238E27FC236}">
                <a16:creationId xmlns:a16="http://schemas.microsoft.com/office/drawing/2014/main" id="{F5962824-C2F1-4B99-B0F6-A514E21B8C93}"/>
              </a:ext>
            </a:extLst>
          </p:cNvPr>
          <p:cNvSpPr/>
          <p:nvPr/>
        </p:nvSpPr>
        <p:spPr>
          <a:xfrm>
            <a:off x="426814" y="3419360"/>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36" name="Action Button: Custom 16">
            <a:hlinkClick r:id="" action="ppaction://noaction" highlightClick="1">
              <a:snd r:embed="rId7" name="5.wav"/>
            </a:hlinkClick>
            <a:extLst>
              <a:ext uri="{FF2B5EF4-FFF2-40B4-BE49-F238E27FC236}">
                <a16:creationId xmlns:a16="http://schemas.microsoft.com/office/drawing/2014/main" id="{7602B474-0465-4083-986F-199208C333F8}"/>
              </a:ext>
            </a:extLst>
          </p:cNvPr>
          <p:cNvSpPr/>
          <p:nvPr/>
        </p:nvSpPr>
        <p:spPr>
          <a:xfrm>
            <a:off x="422627" y="4348892"/>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37" name="Action Button: Custom 16">
            <a:hlinkClick r:id="" action="ppaction://noaction" highlightClick="1">
              <a:snd r:embed="rId8" name="6.wav"/>
            </a:hlinkClick>
            <a:extLst>
              <a:ext uri="{FF2B5EF4-FFF2-40B4-BE49-F238E27FC236}">
                <a16:creationId xmlns:a16="http://schemas.microsoft.com/office/drawing/2014/main" id="{375991E0-8E75-45C2-87B1-6790F506332F}"/>
              </a:ext>
            </a:extLst>
          </p:cNvPr>
          <p:cNvSpPr/>
          <p:nvPr/>
        </p:nvSpPr>
        <p:spPr>
          <a:xfrm>
            <a:off x="426814" y="4808508"/>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sp>
        <p:nvSpPr>
          <p:cNvPr id="38" name="Action Button: Custom 16">
            <a:hlinkClick r:id="" action="ppaction://noaction" highlightClick="1">
              <a:snd r:embed="rId9" name="48. 8. Bilal.wav"/>
            </a:hlinkClick>
            <a:extLst>
              <a:ext uri="{FF2B5EF4-FFF2-40B4-BE49-F238E27FC236}">
                <a16:creationId xmlns:a16="http://schemas.microsoft.com/office/drawing/2014/main" id="{E0ACCEF8-64A5-456E-843A-FDB0F6A7098A}"/>
              </a:ext>
            </a:extLst>
          </p:cNvPr>
          <p:cNvSpPr/>
          <p:nvPr/>
        </p:nvSpPr>
        <p:spPr>
          <a:xfrm>
            <a:off x="432824" y="5697814"/>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8</a:t>
            </a:r>
          </a:p>
        </p:txBody>
      </p:sp>
      <p:sp>
        <p:nvSpPr>
          <p:cNvPr id="39" name="Action Button: Custom 16">
            <a:hlinkClick r:id="" action="ppaction://noaction" highlightClick="1">
              <a:snd r:embed="rId10" name="48. 7. Amir.wav"/>
            </a:hlinkClick>
            <a:extLst>
              <a:ext uri="{FF2B5EF4-FFF2-40B4-BE49-F238E27FC236}">
                <a16:creationId xmlns:a16="http://schemas.microsoft.com/office/drawing/2014/main" id="{2E8FF05E-A9BB-410F-9D16-924836CED19F}"/>
              </a:ext>
            </a:extLst>
          </p:cNvPr>
          <p:cNvSpPr/>
          <p:nvPr/>
        </p:nvSpPr>
        <p:spPr>
          <a:xfrm>
            <a:off x="426814" y="5253161"/>
            <a:ext cx="492232" cy="405142"/>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7</a:t>
            </a:r>
          </a:p>
        </p:txBody>
      </p:sp>
      <p:sp>
        <p:nvSpPr>
          <p:cNvPr id="10" name="TextBox 9">
            <a:extLst>
              <a:ext uri="{FF2B5EF4-FFF2-40B4-BE49-F238E27FC236}">
                <a16:creationId xmlns:a16="http://schemas.microsoft.com/office/drawing/2014/main" id="{4AC29365-8896-42BE-89DC-64B6302B8F9D}"/>
              </a:ext>
            </a:extLst>
          </p:cNvPr>
          <p:cNvSpPr txBox="1"/>
          <p:nvPr/>
        </p:nvSpPr>
        <p:spPr>
          <a:xfrm>
            <a:off x="74592" y="1184830"/>
            <a:ext cx="11832485"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Amir is making birthday plans with his dad, Bilal. What do they normally do, and what are they doing today? Choose </a:t>
            </a:r>
            <a:r>
              <a:rPr lang="en-GB" sz="2400" b="1" dirty="0">
                <a:solidFill>
                  <a:schemeClr val="accent5">
                    <a:lumMod val="50000"/>
                  </a:schemeClr>
                </a:solidFill>
                <a:latin typeface="Century Gothic" panose="020B0502020202020204" pitchFamily="34" charset="0"/>
              </a:rPr>
              <a:t>present simple</a:t>
            </a:r>
            <a:r>
              <a:rPr lang="en-GB" sz="2400" dirty="0">
                <a:solidFill>
                  <a:schemeClr val="accent5">
                    <a:lumMod val="50000"/>
                  </a:schemeClr>
                </a:solidFill>
                <a:latin typeface="Century Gothic" panose="020B0502020202020204" pitchFamily="34" charset="0"/>
              </a:rPr>
              <a:t> or </a:t>
            </a:r>
            <a:r>
              <a:rPr lang="en-GB" sz="2400" b="1" dirty="0">
                <a:solidFill>
                  <a:schemeClr val="accent5">
                    <a:lumMod val="50000"/>
                  </a:schemeClr>
                </a:solidFill>
                <a:latin typeface="Century Gothic" panose="020B0502020202020204" pitchFamily="34" charset="0"/>
              </a:rPr>
              <a:t>continuous</a:t>
            </a:r>
            <a:r>
              <a:rPr lang="en-GB" sz="2400" dirty="0">
                <a:solidFill>
                  <a:schemeClr val="accent5">
                    <a:lumMod val="50000"/>
                  </a:schemeClr>
                </a:solidFill>
                <a:latin typeface="Century Gothic" panose="020B0502020202020204" pitchFamily="34" charset="0"/>
              </a:rPr>
              <a:t>.</a:t>
            </a:r>
          </a:p>
        </p:txBody>
      </p:sp>
      <p:pic>
        <p:nvPicPr>
          <p:cNvPr id="12" name="Picture 11">
            <a:extLst>
              <a:ext uri="{FF2B5EF4-FFF2-40B4-BE49-F238E27FC236}">
                <a16:creationId xmlns:a16="http://schemas.microsoft.com/office/drawing/2014/main" id="{2E98B0F7-77C5-4EAF-A389-F716FC24C3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77475" y="2412684"/>
            <a:ext cx="1800000" cy="1800000"/>
          </a:xfrm>
          <a:prstGeom prst="rect">
            <a:avLst/>
          </a:prstGeom>
        </p:spPr>
      </p:pic>
      <p:sp>
        <p:nvSpPr>
          <p:cNvPr id="13" name="Oval 12">
            <a:extLst>
              <a:ext uri="{FF2B5EF4-FFF2-40B4-BE49-F238E27FC236}">
                <a16:creationId xmlns:a16="http://schemas.microsoft.com/office/drawing/2014/main" id="{4262EE4B-12B1-4D6A-A79B-63F94DA84B07}"/>
              </a:ext>
            </a:extLst>
          </p:cNvPr>
          <p:cNvSpPr/>
          <p:nvPr/>
        </p:nvSpPr>
        <p:spPr>
          <a:xfrm>
            <a:off x="2538476" y="2526271"/>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C8A9E97-50E8-45B2-97F1-326A0F757517}"/>
              </a:ext>
            </a:extLst>
          </p:cNvPr>
          <p:cNvSpPr/>
          <p:nvPr/>
        </p:nvSpPr>
        <p:spPr>
          <a:xfrm>
            <a:off x="2538476" y="2985532"/>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4CACC7C-411C-4042-B73D-522B9324A670}"/>
              </a:ext>
            </a:extLst>
          </p:cNvPr>
          <p:cNvSpPr/>
          <p:nvPr/>
        </p:nvSpPr>
        <p:spPr>
          <a:xfrm>
            <a:off x="2538476" y="3437465"/>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DB8D5287-41C0-4338-9752-F9A9B6AC44DA}"/>
              </a:ext>
            </a:extLst>
          </p:cNvPr>
          <p:cNvSpPr/>
          <p:nvPr/>
        </p:nvSpPr>
        <p:spPr>
          <a:xfrm>
            <a:off x="4662235" y="3882102"/>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8DC38953-4407-4356-8CBF-606FDC0033D2}"/>
              </a:ext>
            </a:extLst>
          </p:cNvPr>
          <p:cNvSpPr/>
          <p:nvPr/>
        </p:nvSpPr>
        <p:spPr>
          <a:xfrm>
            <a:off x="4666422" y="4334874"/>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4E2D8DF-A3F2-45EC-9CA2-CA2E176D994D}"/>
              </a:ext>
            </a:extLst>
          </p:cNvPr>
          <p:cNvSpPr/>
          <p:nvPr/>
        </p:nvSpPr>
        <p:spPr>
          <a:xfrm>
            <a:off x="4666422" y="4817773"/>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BEC8C407-DB46-4BB5-86D8-337AA04D72EF}"/>
              </a:ext>
            </a:extLst>
          </p:cNvPr>
          <p:cNvSpPr/>
          <p:nvPr/>
        </p:nvSpPr>
        <p:spPr>
          <a:xfrm>
            <a:off x="2533174" y="5253396"/>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F46A28B0-B0C5-4BEF-9BA8-7F72C26677A1}"/>
              </a:ext>
            </a:extLst>
          </p:cNvPr>
          <p:cNvSpPr/>
          <p:nvPr/>
        </p:nvSpPr>
        <p:spPr>
          <a:xfrm>
            <a:off x="4666422" y="5707047"/>
            <a:ext cx="2133248" cy="4747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72967" y="730428"/>
            <a:ext cx="206540" cy="193059"/>
          </a:xfrm>
        </p:spPr>
        <p:txBody>
          <a:bodyPr>
            <a:normAutofit fontScale="90000"/>
          </a:bodyPr>
          <a:lstStyle/>
          <a:p>
            <a:r>
              <a:rPr lang="en-GB" sz="100" dirty="0">
                <a:solidFill>
                  <a:schemeClr val="bg1"/>
                </a:solidFill>
              </a:rPr>
              <a:t>Present</a:t>
            </a:r>
            <a:r>
              <a:rPr lang="en-GB" sz="100" baseline="0" dirty="0">
                <a:solidFill>
                  <a:schemeClr val="bg1"/>
                </a:solidFill>
              </a:rPr>
              <a:t> simple / continuous</a:t>
            </a:r>
            <a:endParaRPr lang="en-GB" sz="100" dirty="0">
              <a:solidFill>
                <a:schemeClr val="bg1"/>
              </a:solidFill>
            </a:endParaRPr>
          </a:p>
        </p:txBody>
      </p:sp>
      <p:sp>
        <p:nvSpPr>
          <p:cNvPr id="3" name="Rounded Rectangle 46">
            <a:extLst>
              <a:ext uri="{FF2B5EF4-FFF2-40B4-BE49-F238E27FC236}">
                <a16:creationId xmlns:a16="http://schemas.microsoft.com/office/drawing/2014/main" id="{F782C0A8-9D89-411F-B630-F0EB84572FB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 name="Picture 29" descr="background rectangle">
            <a:extLst>
              <a:ext uri="{FF2B5EF4-FFF2-40B4-BE49-F238E27FC236}">
                <a16:creationId xmlns:a16="http://schemas.microsoft.com/office/drawing/2014/main" id="{A4E623A2-4589-4150-BF88-9E26D014ECCE}"/>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026E5BF4-01E7-409F-B01B-C3CA9F302F9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a:solidFill>
                  <a:schemeClr val="bg1"/>
                </a:solidFill>
              </a:rPr>
              <a:t>Present simple / continuous</a:t>
            </a:r>
            <a:endParaRPr lang="en-GB" sz="3000" b="1" dirty="0">
              <a:solidFill>
                <a:schemeClr val="bg1"/>
              </a:solidFill>
            </a:endParaRPr>
          </a:p>
        </p:txBody>
      </p:sp>
      <p:pic>
        <p:nvPicPr>
          <p:cNvPr id="5" name="Picture 4" descr="A person wearing a suit and tie&#10;&#10;Description automatically generated">
            <a:extLst>
              <a:ext uri="{FF2B5EF4-FFF2-40B4-BE49-F238E27FC236}">
                <a16:creationId xmlns:a16="http://schemas.microsoft.com/office/drawing/2014/main" id="{E0756CF2-C654-44B1-9357-03DB8781C7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2953" y="4313676"/>
            <a:ext cx="1514522" cy="1514522"/>
          </a:xfrm>
          <a:prstGeom prst="rect">
            <a:avLst/>
          </a:prstGeom>
        </p:spPr>
      </p:pic>
    </p:spTree>
    <p:extLst>
      <p:ext uri="{BB962C8B-B14F-4D97-AF65-F5344CB8AC3E}">
        <p14:creationId xmlns:p14="http://schemas.microsoft.com/office/powerpoint/2010/main" val="16376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0" grpId="0" animBg="1"/>
      <p:bldP spid="41" grpId="0" animBg="1"/>
      <p:bldP spid="42" grpId="0" animBg="1"/>
      <p:bldP spid="43" grpId="0" animBg="1"/>
      <p:bldP spid="44" grpId="0" animBg="1"/>
      <p:bldP spid="45"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585787" y="13442"/>
            <a:ext cx="4310063" cy="1325563"/>
          </a:xfrm>
        </p:spPr>
        <p:txBody>
          <a:bodyPr/>
          <a:lstStyle/>
          <a:p>
            <a:r>
              <a:rPr lang="en-GB" sz="3600" b="1" dirty="0">
                <a:solidFill>
                  <a:prstClr val="white"/>
                </a:solidFill>
              </a:rPr>
              <a:t>The preposition à</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1">
            <a:extLst>
              <a:ext uri="{FF2B5EF4-FFF2-40B4-BE49-F238E27FC236}">
                <a16:creationId xmlns:a16="http://schemas.microsoft.com/office/drawing/2014/main" id="{197181B9-AF5E-854A-A552-E31EADFFDC8C}"/>
              </a:ext>
            </a:extLst>
          </p:cNvPr>
          <p:cNvSpPr txBox="1">
            <a:spLocks/>
          </p:cNvSpPr>
          <p:nvPr/>
        </p:nvSpPr>
        <p:spPr>
          <a:xfrm>
            <a:off x="-1" y="276026"/>
            <a:ext cx="64572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The preposition à</a:t>
            </a:r>
            <a:endParaRPr lang="en-GB" sz="3200" b="1" dirty="0">
              <a:solidFill>
                <a:schemeClr val="bg1"/>
              </a:solidFill>
            </a:endParaRPr>
          </a:p>
        </p:txBody>
      </p:sp>
      <p:sp>
        <p:nvSpPr>
          <p:cNvPr id="7" name="TextBox 6"/>
          <p:cNvSpPr txBox="1"/>
          <p:nvPr/>
        </p:nvSpPr>
        <p:spPr>
          <a:xfrm>
            <a:off x="265106" y="1076420"/>
            <a:ext cx="11697432"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rPr>
              <a:t>As we have</a:t>
            </a:r>
            <a:r>
              <a:rPr kumimoji="0" lang="en-GB" sz="2400" b="0" i="0" u="none" strike="noStrike" kern="1200" cap="none" spc="0" normalizeH="0" noProof="0" dirty="0">
                <a:ln>
                  <a:noFill/>
                </a:ln>
                <a:solidFill>
                  <a:srgbClr val="105076"/>
                </a:solidFill>
                <a:effectLst/>
                <a:uLnTx/>
                <a:uFillTx/>
                <a:latin typeface="Century Gothic" panose="020B0502020202020204" pitchFamily="34" charset="0"/>
              </a:rPr>
              <a:t> learnt, the preposition </a:t>
            </a:r>
            <a:r>
              <a:rPr lang="en-GB" sz="2400" b="1" dirty="0">
                <a:solidFill>
                  <a:srgbClr val="FF6600"/>
                </a:solidFill>
                <a:latin typeface="Century Gothic" panose="020B0502020202020204" pitchFamily="34" charset="0"/>
              </a:rPr>
              <a:t>à </a:t>
            </a:r>
            <a:r>
              <a:rPr lang="en-GB" sz="2400" dirty="0">
                <a:solidFill>
                  <a:srgbClr val="105076"/>
                </a:solidFill>
                <a:latin typeface="Century Gothic" panose="020B0502020202020204" pitchFamily="34" charset="0"/>
              </a:rPr>
              <a:t>can mean ‘</a:t>
            </a:r>
            <a:r>
              <a:rPr lang="en-GB" sz="2400" b="1" dirty="0">
                <a:solidFill>
                  <a:srgbClr val="FF6600"/>
                </a:solidFill>
                <a:latin typeface="Century Gothic" panose="020B0502020202020204" pitchFamily="34" charset="0"/>
              </a:rPr>
              <a:t>at</a:t>
            </a:r>
            <a:r>
              <a:rPr lang="en-GB" sz="24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5076"/>
                </a:solidFill>
                <a:latin typeface="Century Gothic" panose="020B0502020202020204" pitchFamily="34" charset="0"/>
              </a:rPr>
              <a:t>Il</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reste</a:t>
            </a:r>
            <a:r>
              <a:rPr lang="en-GB" sz="2400" b="1" dirty="0">
                <a:solidFill>
                  <a:srgbClr val="105076"/>
                </a:solidFill>
                <a:latin typeface="Century Gothic" panose="020B0502020202020204" pitchFamily="34" charset="0"/>
              </a:rPr>
              <a:t> </a:t>
            </a:r>
            <a:r>
              <a:rPr lang="en-GB" sz="2400" b="1" dirty="0">
                <a:solidFill>
                  <a:srgbClr val="FF6600"/>
                </a:solidFill>
                <a:latin typeface="Century Gothic" panose="020B0502020202020204" pitchFamily="34" charset="0"/>
              </a:rPr>
              <a:t>à</a:t>
            </a:r>
            <a:r>
              <a:rPr lang="en-GB" sz="2400" b="1"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l’école</a:t>
            </a:r>
            <a:r>
              <a:rPr lang="en-GB" sz="2400" dirty="0">
                <a:solidFill>
                  <a:srgbClr val="105076"/>
                </a:solidFill>
                <a:latin typeface="Century Gothic" panose="020B0502020202020204" pitchFamily="34" charset="0"/>
              </a:rPr>
              <a:t>.</a:t>
            </a:r>
            <a:endPar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The preposition </a:t>
            </a:r>
            <a:r>
              <a:rPr lang="en-GB" sz="2400" b="1" dirty="0">
                <a:solidFill>
                  <a:srgbClr val="FF6600"/>
                </a:solidFill>
                <a:latin typeface="Century Gothic" panose="020B0502020202020204" pitchFamily="34" charset="0"/>
                <a:ea typeface="Calibri" panose="020F0502020204030204" pitchFamily="34" charset="0"/>
                <a:cs typeface="Times New Roman" panose="02020603050405020304" pitchFamily="18" charset="0"/>
              </a:rPr>
              <a:t>à </a:t>
            </a:r>
            <a:r>
              <a:rPr lang="en-GB" sz="2400" dirty="0">
                <a:solidFill>
                  <a:srgbClr val="105076"/>
                </a:solidFill>
                <a:latin typeface="Century Gothic" panose="020B0502020202020204" pitchFamily="34" charset="0"/>
                <a:ea typeface="Calibri" panose="020F0502020204030204" pitchFamily="34" charset="0"/>
                <a:cs typeface="Times New Roman" panose="02020603050405020304" pitchFamily="18" charset="0"/>
              </a:rPr>
              <a:t>can also mean ‘</a:t>
            </a:r>
            <a:r>
              <a:rPr lang="en-GB" sz="2400" b="1" dirty="0">
                <a:solidFill>
                  <a:srgbClr val="FF6600"/>
                </a:solidFill>
                <a:latin typeface="Century Gothic" panose="020B0502020202020204" pitchFamily="34" charset="0"/>
                <a:ea typeface="Calibri" panose="020F0502020204030204" pitchFamily="34" charset="0"/>
                <a:cs typeface="Times New Roman" panose="02020603050405020304" pitchFamily="18" charset="0"/>
              </a:rPr>
              <a:t>to</a:t>
            </a:r>
            <a:r>
              <a:rPr lang="en-GB" sz="2400" dirty="0">
                <a:solidFill>
                  <a:srgbClr val="105076"/>
                </a:solidFill>
                <a:latin typeface="Century Gothic" panose="020B0502020202020204" pitchFamily="34" charset="0"/>
                <a:ea typeface="Calibri" panose="020F0502020204030204" pitchFamily="34" charset="0"/>
                <a:cs typeface="Times New Roman" panose="02020603050405020304" pitchFamily="18" charset="0"/>
              </a:rPr>
              <a:t>’ when used with certain verbs:</a:t>
            </a:r>
            <a:endParaRPr lang="en-GB" sz="2400" dirty="0">
              <a:solidFill>
                <a:srgbClr val="FF6600"/>
              </a:solidFill>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Bilal</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105076"/>
                </a:solidFill>
                <a:effectLst/>
                <a:uLnTx/>
                <a:uFillTx/>
                <a:latin typeface="Century Gothic" panose="020B0502020202020204" pitchFamily="34" charset="0"/>
              </a:rPr>
              <a:t>parle</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rPr>
              <a:t>à</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Amir.</a:t>
            </a:r>
            <a:r>
              <a:rPr lang="en-GB" sz="2400" noProof="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noProof="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r>
              <a:rPr lang="en-GB" sz="2400" dirty="0">
                <a:solidFill>
                  <a:srgbClr val="105076"/>
                </a:solidFill>
                <a:latin typeface="Century Gothic" panose="020B0502020202020204" pitchFamily="34" charset="0"/>
              </a:rPr>
              <a:t>Sometimes, we leave out the ‘to’ in English. This </a:t>
            </a:r>
            <a:r>
              <a:rPr lang="en-GB" sz="2400" b="1" dirty="0">
                <a:solidFill>
                  <a:srgbClr val="105076"/>
                </a:solidFill>
                <a:latin typeface="Century Gothic" panose="020B0502020202020204" pitchFamily="34" charset="0"/>
              </a:rPr>
              <a:t>cannot </a:t>
            </a:r>
            <a:r>
              <a:rPr lang="en-GB" sz="2400" dirty="0">
                <a:solidFill>
                  <a:srgbClr val="105076"/>
                </a:solidFill>
                <a:latin typeface="Century Gothic" panose="020B0502020202020204" pitchFamily="34" charset="0"/>
              </a:rPr>
              <a:t>happen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rPr>
              <a:t>Bilal</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105076"/>
                </a:solidFill>
                <a:effectLst/>
                <a:uLnTx/>
                <a:uFillTx/>
                <a:latin typeface="Century Gothic" panose="020B0502020202020204" pitchFamily="34" charset="0"/>
              </a:rPr>
              <a:t>donne</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rPr>
              <a:t>un </a:t>
            </a:r>
            <a:r>
              <a:rPr kumimoji="0" lang="en-GB" sz="2400" i="0" u="none" strike="noStrike" kern="1200" cap="none" spc="0" normalizeH="0" baseline="0" noProof="0" dirty="0" err="1">
                <a:ln>
                  <a:noFill/>
                </a:ln>
                <a:solidFill>
                  <a:srgbClr val="105076"/>
                </a:solidFill>
                <a:effectLst/>
                <a:uLnTx/>
                <a:uFillTx/>
                <a:latin typeface="Century Gothic" panose="020B0502020202020204" pitchFamily="34" charset="0"/>
              </a:rPr>
              <a:t>cadeau</a:t>
            </a:r>
            <a:r>
              <a:rPr kumimoji="0" lang="en-GB" sz="2400" i="0" u="none" strike="noStrike" kern="1200" cap="none" spc="0" normalizeH="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FF6600"/>
                </a:solidFill>
                <a:effectLst/>
                <a:uLnTx/>
                <a:uFillTx/>
                <a:latin typeface="Century Gothic" panose="020B0502020202020204" pitchFamily="34" charset="0"/>
              </a:rPr>
              <a:t>à</a:t>
            </a:r>
            <a:r>
              <a:rPr kumimoji="0" lang="en-GB" sz="2400" b="1" i="0" u="none" strike="noStrike" kern="1200" cap="none" spc="0" normalizeH="0" noProof="0" dirty="0">
                <a:ln>
                  <a:noFill/>
                </a:ln>
                <a:solidFill>
                  <a:srgbClr val="105076"/>
                </a:solidFill>
                <a:effectLst/>
                <a:uLnTx/>
                <a:uFillTx/>
                <a:latin typeface="Century Gothic" panose="020B0502020202020204" pitchFamily="34" charset="0"/>
              </a:rPr>
              <a:t> </a:t>
            </a:r>
            <a:r>
              <a:rPr kumimoji="0" lang="en-GB" sz="2400" i="0" u="none" strike="noStrike" kern="1200" cap="none" spc="0" normalizeH="0" noProof="0" dirty="0">
                <a:ln>
                  <a:noFill/>
                </a:ln>
                <a:solidFill>
                  <a:srgbClr val="105076"/>
                </a:solidFill>
                <a:effectLst/>
                <a:uLnTx/>
                <a:uFillTx/>
                <a:latin typeface="Century Gothic" panose="020B0502020202020204" pitchFamily="34" charset="0"/>
              </a:rPr>
              <a:t>Amir</a:t>
            </a:r>
            <a:r>
              <a:rPr lang="en-GB" sz="24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5076"/>
                </a:solidFill>
                <a:latin typeface="Century Gothic" panose="020B0502020202020204" pitchFamily="34" charset="0"/>
              </a:rPr>
              <a:t>Elle</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demande</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la raison </a:t>
            </a:r>
            <a:r>
              <a:rPr lang="en-GB" sz="2400" b="1" dirty="0">
                <a:solidFill>
                  <a:srgbClr val="FF6600"/>
                </a:solidFill>
                <a:latin typeface="Century Gothic" panose="020B0502020202020204" pitchFamily="34" charset="0"/>
              </a:rPr>
              <a:t>à</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Julien.</a:t>
            </a:r>
            <a:endPar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F5485FF8-68F7-45C8-8E4D-A7FC417F9162}"/>
              </a:ext>
            </a:extLst>
          </p:cNvPr>
          <p:cNvSpPr txBox="1"/>
          <p:nvPr/>
        </p:nvSpPr>
        <p:spPr>
          <a:xfrm>
            <a:off x="5745580" y="1808067"/>
            <a:ext cx="4789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cs typeface="Times New Roman" panose="02020603050405020304" pitchFamily="18" charset="0"/>
              </a:rPr>
              <a:t>H</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e stays </a:t>
            </a:r>
            <a:r>
              <a:rPr lang="en-GB" sz="2400" dirty="0">
                <a:solidFill>
                  <a:srgbClr val="5B9BD5">
                    <a:lumMod val="50000"/>
                  </a:srgbClr>
                </a:solidFill>
                <a:latin typeface="Century Gothic" panose="020B0502020202020204" pitchFamily="34" charset="0"/>
                <a:cs typeface="Times New Roman" panose="02020603050405020304" pitchFamily="18" charset="0"/>
              </a:rPr>
              <a:t>/ is staying</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at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school.</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5A74018-2884-4BF9-88F4-2E20DDBEE024}"/>
              </a:ext>
            </a:extLst>
          </p:cNvPr>
          <p:cNvSpPr/>
          <p:nvPr/>
        </p:nvSpPr>
        <p:spPr>
          <a:xfrm>
            <a:off x="5745580" y="3271277"/>
            <a:ext cx="4990469" cy="461665"/>
          </a:xfrm>
          <a:prstGeom prst="rect">
            <a:avLst/>
          </a:prstGeom>
        </p:spPr>
        <p:txBody>
          <a:bodyPr wrap="none">
            <a:spAutoFit/>
          </a:bodyPr>
          <a:lstStyle/>
          <a:p>
            <a:pPr lvl="0">
              <a:defRPr/>
            </a:pPr>
            <a:r>
              <a:rPr lang="en-GB" sz="24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Bilal speaks / is speaking </a:t>
            </a:r>
            <a:r>
              <a:rPr lang="en-GB" sz="2400" b="1" dirty="0">
                <a:solidFill>
                  <a:srgbClr val="FF6600"/>
                </a:solidFill>
                <a:latin typeface="Century Gothic" panose="020B0502020202020204" pitchFamily="34" charset="0"/>
                <a:ea typeface="Calibri" panose="020F0502020204030204" pitchFamily="34" charset="0"/>
                <a:cs typeface="Times New Roman" panose="02020603050405020304" pitchFamily="18" charset="0"/>
              </a:rPr>
              <a:t>to</a:t>
            </a:r>
            <a:r>
              <a:rPr lang="en-GB" sz="2400" b="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4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Amir.</a:t>
            </a:r>
            <a:endParaRPr lang="en-GB" sz="2400" dirty="0">
              <a:solidFill>
                <a:srgbClr val="105076"/>
              </a:solidFill>
              <a:latin typeface="Century Gothic" panose="020B0502020202020204" pitchFamily="34" charset="0"/>
            </a:endParaRPr>
          </a:p>
        </p:txBody>
      </p:sp>
      <p:sp>
        <p:nvSpPr>
          <p:cNvPr id="15" name="TextBox 14">
            <a:extLst>
              <a:ext uri="{FF2B5EF4-FFF2-40B4-BE49-F238E27FC236}">
                <a16:creationId xmlns:a16="http://schemas.microsoft.com/office/drawing/2014/main" id="{14D3CF98-C98D-4B95-B1B1-889FCA041CCE}"/>
              </a:ext>
            </a:extLst>
          </p:cNvPr>
          <p:cNvSpPr txBox="1"/>
          <p:nvPr/>
        </p:nvSpPr>
        <p:spPr>
          <a:xfrm>
            <a:off x="5745580" y="4734173"/>
            <a:ext cx="644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a:t>
            </a:r>
            <a:r>
              <a:rPr kumimoji="0" lang="en-GB" sz="2400" i="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gives / is giving a present </a:t>
            </a:r>
            <a:r>
              <a:rPr kumimoji="0" lang="en-GB" sz="2400" b="1" i="0"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to</a:t>
            </a:r>
            <a:r>
              <a:rPr kumimoji="0" lang="en-GB" sz="2400" i="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Amir.</a:t>
            </a:r>
            <a:endPar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B16DA48-78A3-47F6-983E-1E2F48AAC88D}"/>
              </a:ext>
            </a:extLst>
          </p:cNvPr>
          <p:cNvSpPr txBox="1"/>
          <p:nvPr/>
        </p:nvSpPr>
        <p:spPr>
          <a:xfrm>
            <a:off x="5745580" y="5142591"/>
            <a:ext cx="644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OR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Bilal gives / is giving Amir a present.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CB803C2B-DF83-410F-BD0E-DA35DE2254F6}"/>
              </a:ext>
            </a:extLst>
          </p:cNvPr>
          <p:cNvSpPr txBox="1"/>
          <p:nvPr/>
        </p:nvSpPr>
        <p:spPr>
          <a:xfrm>
            <a:off x="5745580" y="5851111"/>
            <a:ext cx="644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cs typeface="Times New Roman" panose="02020603050405020304" pitchFamily="18" charset="0"/>
              </a:rPr>
              <a:t>She asks Julien for the reason.</a:t>
            </a:r>
            <a:endPar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70B4D78-428F-4A4E-AEDC-2524827919B3}"/>
              </a:ext>
            </a:extLst>
          </p:cNvPr>
          <p:cNvSpPr txBox="1"/>
          <p:nvPr/>
        </p:nvSpPr>
        <p:spPr>
          <a:xfrm>
            <a:off x="8093794" y="3561356"/>
            <a:ext cx="3868744" cy="2293799"/>
          </a:xfrm>
          <a:prstGeom prst="wedgeEllipseCallout">
            <a:avLst>
              <a:gd name="adj1" fmla="val -26742"/>
              <a:gd name="adj2" fmla="val 56687"/>
            </a:avLst>
          </a:prstGeom>
          <a:solidFill>
            <a:srgbClr val="105076"/>
          </a:solidFill>
          <a:ln>
            <a:solidFill>
              <a:srgbClr val="FF6600"/>
            </a:solidFill>
          </a:ln>
        </p:spPr>
        <p:txBody>
          <a:bodyPr wrap="square" rtlCol="0" anchor="ctr">
            <a:spAutoFit/>
          </a:bodyPr>
          <a:lstStyle/>
          <a:p>
            <a:pPr algn="ctr"/>
            <a:r>
              <a:rPr lang="en-GB" sz="2000" dirty="0">
                <a:solidFill>
                  <a:schemeClr val="bg1"/>
                </a:solidFill>
                <a:latin typeface="Century Gothic" panose="020B0502020202020204" pitchFamily="34" charset="0"/>
              </a:rPr>
              <a:t>In French, you ask something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someone, just like you say something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someone.</a:t>
            </a:r>
          </a:p>
        </p:txBody>
      </p:sp>
      <p:sp>
        <p:nvSpPr>
          <p:cNvPr id="2" name="Rounded Rectangle 46">
            <a:extLst>
              <a:ext uri="{FF2B5EF4-FFF2-40B4-BE49-F238E27FC236}">
                <a16:creationId xmlns:a16="http://schemas.microsoft.com/office/drawing/2014/main" id="{DC544DCA-F3CA-4A3C-8951-78C8E7C9A04C}"/>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7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5" grpId="0"/>
      <p:bldP spid="17" grpId="0"/>
      <p:bldP spid="1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0114C7-1E98-7A4F-AFA8-7004679A05B9}"/>
              </a:ext>
            </a:extLst>
          </p:cNvPr>
          <p:cNvSpPr>
            <a:spLocks noGrp="1"/>
          </p:cNvSpPr>
          <p:nvPr>
            <p:ph type="title"/>
          </p:nvPr>
        </p:nvSpPr>
        <p:spPr>
          <a:xfrm>
            <a:off x="0" y="-185737"/>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sp>
        <p:nvSpPr>
          <p:cNvPr id="3" name="TextBox 2"/>
          <p:cNvSpPr txBox="1"/>
          <p:nvPr/>
        </p:nvSpPr>
        <p:spPr>
          <a:xfrm>
            <a:off x="2343265" y="2146270"/>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235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300037" y="-47340"/>
            <a:ext cx="4005263" cy="1325563"/>
          </a:xfrm>
        </p:spPr>
        <p:txBody>
          <a:bodyPr/>
          <a:lstStyle/>
          <a:p>
            <a:r>
              <a:rPr lang="en-GB" sz="3600" b="1" dirty="0">
                <a:solidFill>
                  <a:prstClr val="white"/>
                </a:solidFill>
              </a:rPr>
              <a:t>The preposition à</a:t>
            </a:r>
            <a:endParaRPr lang="en-US" dirty="0"/>
          </a:p>
        </p:txBody>
      </p:sp>
      <p:graphicFrame>
        <p:nvGraphicFramePr>
          <p:cNvPr id="13" name="Table 12">
            <a:extLst>
              <a:ext uri="{FF2B5EF4-FFF2-40B4-BE49-F238E27FC236}">
                <a16:creationId xmlns:a16="http://schemas.microsoft.com/office/drawing/2014/main" id="{D212A1EF-56DF-4EE8-BB9D-6B01C82B15FF}"/>
              </a:ext>
            </a:extLst>
          </p:cNvPr>
          <p:cNvGraphicFramePr>
            <a:graphicFrameLocks noGrp="1"/>
          </p:cNvGraphicFramePr>
          <p:nvPr>
            <p:extLst>
              <p:ext uri="{D42A27DB-BD31-4B8C-83A1-F6EECF244321}">
                <p14:modId xmlns:p14="http://schemas.microsoft.com/office/powerpoint/2010/main" val="268368481"/>
              </p:ext>
            </p:extLst>
          </p:nvPr>
        </p:nvGraphicFramePr>
        <p:xfrm>
          <a:off x="300037" y="1725832"/>
          <a:ext cx="10255960" cy="4480560"/>
        </p:xfrm>
        <a:graphic>
          <a:graphicData uri="http://schemas.openxmlformats.org/drawingml/2006/table">
            <a:tbl>
              <a:tblPr firstRow="1" bandRow="1">
                <a:tableStyleId>{5C22544A-7EE6-4342-B048-85BDC9FD1C3A}</a:tableStyleId>
              </a:tblPr>
              <a:tblGrid>
                <a:gridCol w="8332967">
                  <a:extLst>
                    <a:ext uri="{9D8B030D-6E8A-4147-A177-3AD203B41FA5}">
                      <a16:colId xmlns:a16="http://schemas.microsoft.com/office/drawing/2014/main" val="2969983003"/>
                    </a:ext>
                  </a:extLst>
                </a:gridCol>
                <a:gridCol w="1922993">
                  <a:extLst>
                    <a:ext uri="{9D8B030D-6E8A-4147-A177-3AD203B41FA5}">
                      <a16:colId xmlns:a16="http://schemas.microsoft.com/office/drawing/2014/main" val="1603175614"/>
                    </a:ext>
                  </a:extLst>
                </a:gridCol>
              </a:tblGrid>
              <a:tr h="370840">
                <a:tc>
                  <a:txBody>
                    <a:bodyPr/>
                    <a:lstStyle/>
                    <a:p>
                      <a:pPr algn="ctr"/>
                      <a:endParaRPr lang="en-GB" sz="2400" dirty="0">
                        <a:solidFill>
                          <a:schemeClr val="bg1"/>
                        </a:solidFill>
                        <a:latin typeface="Century Gothic" panose="020B0502020202020204" pitchFamily="34" charset="0"/>
                      </a:endParaRPr>
                    </a:p>
                  </a:txBody>
                  <a:tcPr anchor="ctr"/>
                </a:tc>
                <a:tc>
                  <a:txBody>
                    <a:bodyPr/>
                    <a:lstStyle/>
                    <a:p>
                      <a:pPr algn="ctr"/>
                      <a:r>
                        <a:rPr lang="en-GB" sz="2400" dirty="0">
                          <a:solidFill>
                            <a:schemeClr val="bg1"/>
                          </a:solidFill>
                          <a:latin typeface="Century Gothic" panose="020B0502020202020204" pitchFamily="34" charset="0"/>
                        </a:rPr>
                        <a:t>à =</a:t>
                      </a:r>
                    </a:p>
                    <a:p>
                      <a:pPr algn="ctr"/>
                      <a:r>
                        <a:rPr lang="en-GB" sz="2400" dirty="0">
                          <a:solidFill>
                            <a:schemeClr val="bg1"/>
                          </a:solidFill>
                          <a:latin typeface="Century Gothic" panose="020B0502020202020204" pitchFamily="34" charset="0"/>
                        </a:rPr>
                        <a:t>at / to </a:t>
                      </a:r>
                    </a:p>
                  </a:txBody>
                  <a:tcPr anchor="ctr"/>
                </a:tc>
                <a:extLst>
                  <a:ext uri="{0D108BD9-81ED-4DB2-BD59-A6C34878D82A}">
                    <a16:rowId xmlns:a16="http://schemas.microsoft.com/office/drawing/2014/main" val="42446567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05076"/>
                          </a:solidFill>
                          <a:latin typeface="Century Gothic" panose="020B0502020202020204" pitchFamily="34" charset="0"/>
                        </a:rPr>
                        <a:t>Léa</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parle</a:t>
                      </a:r>
                      <a:r>
                        <a:rPr lang="en-GB" sz="2400" dirty="0">
                          <a:solidFill>
                            <a:srgbClr val="105076"/>
                          </a:solidFill>
                          <a:latin typeface="Century Gothic" panose="020B0502020202020204" pitchFamily="34" charset="0"/>
                        </a:rPr>
                        <a:t>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une</a:t>
                      </a:r>
                      <a:r>
                        <a:rPr lang="en-GB" sz="2400" dirty="0">
                          <a:solidFill>
                            <a:srgbClr val="105076"/>
                          </a:solidFill>
                          <a:latin typeface="Century Gothic" panose="020B0502020202020204" pitchFamily="34" charset="0"/>
                        </a:rPr>
                        <a:t> amie.</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513445624"/>
                  </a:ext>
                </a:extLst>
              </a:tr>
              <a:tr h="119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5076"/>
                          </a:solidFill>
                          <a:latin typeface="Century Gothic" panose="020B0502020202020204" pitchFamily="34" charset="0"/>
                        </a:rPr>
                        <a:t>Sophie fait </a:t>
                      </a:r>
                      <a:r>
                        <a:rPr lang="en-GB" sz="2400" dirty="0" err="1">
                          <a:solidFill>
                            <a:srgbClr val="105076"/>
                          </a:solidFill>
                          <a:latin typeface="Century Gothic" panose="020B0502020202020204" pitchFamily="34" charset="0"/>
                        </a:rPr>
                        <a:t>une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activité</a:t>
                      </a:r>
                      <a:r>
                        <a:rPr lang="en-GB" sz="2400" dirty="0">
                          <a:solidFill>
                            <a:srgbClr val="105076"/>
                          </a:solidFill>
                          <a:latin typeface="Century Gothic" panose="020B0502020202020204" pitchFamily="34" charset="0"/>
                        </a:rPr>
                        <a:t>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l’école</a:t>
                      </a:r>
                      <a:r>
                        <a:rPr lang="en-GB" sz="2400" dirty="0">
                          <a:solidFill>
                            <a:srgbClr val="105076"/>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4158084876"/>
                  </a:ext>
                </a:extLst>
              </a:tr>
              <a:tr h="370840">
                <a:tc>
                  <a:txBody>
                    <a:bodyPr/>
                    <a:lstStyle/>
                    <a:p>
                      <a:pPr algn="l"/>
                      <a:r>
                        <a:rPr lang="en-GB" sz="2400" dirty="0">
                          <a:solidFill>
                            <a:srgbClr val="105076"/>
                          </a:solidFill>
                          <a:latin typeface="Century Gothic" panose="020B0502020202020204" pitchFamily="34" charset="0"/>
                        </a:rPr>
                        <a:t>Le </a:t>
                      </a:r>
                      <a:r>
                        <a:rPr lang="en-GB" sz="2400" dirty="0" err="1">
                          <a:solidFill>
                            <a:srgbClr val="105076"/>
                          </a:solidFill>
                          <a:latin typeface="Century Gothic" panose="020B0502020202020204" pitchFamily="34" charset="0"/>
                        </a:rPr>
                        <a:t>gouvernement</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donne</a:t>
                      </a:r>
                      <a:r>
                        <a:rPr lang="en-GB" sz="2400" dirty="0">
                          <a:solidFill>
                            <a:srgbClr val="105076"/>
                          </a:solidFill>
                          <a:latin typeface="Century Gothic" panose="020B0502020202020204" pitchFamily="34" charset="0"/>
                        </a:rPr>
                        <a:t> €5000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l’école</a:t>
                      </a:r>
                      <a:r>
                        <a:rPr lang="en-GB" sz="2400" dirty="0">
                          <a:solidFill>
                            <a:srgbClr val="105076"/>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3336720270"/>
                  </a:ext>
                </a:extLst>
              </a:tr>
              <a:tr h="370840">
                <a:tc>
                  <a:txBody>
                    <a:bodyPr/>
                    <a:lstStyle/>
                    <a:p>
                      <a:pPr algn="l"/>
                      <a:r>
                        <a:rPr lang="en-GB" sz="2400" dirty="0">
                          <a:solidFill>
                            <a:srgbClr val="105076"/>
                          </a:solidFill>
                          <a:latin typeface="Century Gothic" panose="020B0502020202020204" pitchFamily="34" charset="0"/>
                        </a:rPr>
                        <a:t>Sophie </a:t>
                      </a:r>
                      <a:r>
                        <a:rPr lang="en-GB" sz="2400" dirty="0" err="1">
                          <a:solidFill>
                            <a:srgbClr val="105076"/>
                          </a:solidFill>
                          <a:latin typeface="Century Gothic" panose="020B0502020202020204" pitchFamily="34" charset="0"/>
                        </a:rPr>
                        <a:t>montre</a:t>
                      </a:r>
                      <a:r>
                        <a:rPr lang="en-GB" sz="2400" dirty="0">
                          <a:solidFill>
                            <a:srgbClr val="105076"/>
                          </a:solidFill>
                          <a:latin typeface="Century Gothic" panose="020B0502020202020204" pitchFamily="34" charset="0"/>
                        </a:rPr>
                        <a:t> la question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Léa</a:t>
                      </a:r>
                      <a:r>
                        <a:rPr lang="en-GB" sz="2400" dirty="0">
                          <a:solidFill>
                            <a:srgbClr val="105076"/>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3636595498"/>
                  </a:ext>
                </a:extLst>
              </a:tr>
              <a:tr h="370840">
                <a:tc>
                  <a:txBody>
                    <a:bodyPr/>
                    <a:lstStyle/>
                    <a:p>
                      <a:pPr algn="l"/>
                      <a:r>
                        <a:rPr lang="en-GB" sz="2400" dirty="0" err="1">
                          <a:solidFill>
                            <a:srgbClr val="105076"/>
                          </a:solidFill>
                          <a:latin typeface="Century Gothic" panose="020B0502020202020204" pitchFamily="34" charset="0"/>
                        </a:rPr>
                        <a:t>Léa</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donne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une</a:t>
                      </a:r>
                      <a:r>
                        <a:rPr lang="en-GB" sz="2400" dirty="0">
                          <a:solidFill>
                            <a:srgbClr val="105076"/>
                          </a:solidFill>
                          <a:latin typeface="Century Gothic" panose="020B0502020202020204" pitchFamily="34" charset="0"/>
                        </a:rPr>
                        <a:t> idée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Sophie.</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2313874135"/>
                  </a:ext>
                </a:extLst>
              </a:tr>
              <a:tr h="370840">
                <a:tc>
                  <a:txBody>
                    <a:bodyPr/>
                    <a:lstStyle/>
                    <a:p>
                      <a:pPr algn="l"/>
                      <a:r>
                        <a:rPr lang="en-GB" sz="2400" dirty="0">
                          <a:solidFill>
                            <a:srgbClr val="105076"/>
                          </a:solidFill>
                          <a:latin typeface="Century Gothic" panose="020B0502020202020204" pitchFamily="34" charset="0"/>
                        </a:rPr>
                        <a:t>Sophie </a:t>
                      </a:r>
                      <a:r>
                        <a:rPr lang="en-GB" sz="2400" dirty="0" err="1">
                          <a:solidFill>
                            <a:srgbClr val="105076"/>
                          </a:solidFill>
                          <a:latin typeface="Century Gothic" panose="020B0502020202020204" pitchFamily="34" charset="0"/>
                        </a:rPr>
                        <a:t>une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fille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intelligente</a:t>
                      </a:r>
                      <a:r>
                        <a:rPr lang="en-GB" sz="2400" dirty="0">
                          <a:solidFill>
                            <a:srgbClr val="105076"/>
                          </a:solidFill>
                          <a:latin typeface="Century Gothic" panose="020B0502020202020204" pitchFamily="34" charset="0"/>
                        </a:rPr>
                        <a:t>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l’école</a:t>
                      </a:r>
                      <a:r>
                        <a:rPr lang="en-GB" sz="2400" dirty="0">
                          <a:solidFill>
                            <a:srgbClr val="105076"/>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1764622445"/>
                  </a:ext>
                </a:extLst>
              </a:tr>
              <a:tr h="370840">
                <a:tc>
                  <a:txBody>
                    <a:bodyPr/>
                    <a:lstStyle/>
                    <a:p>
                      <a:pPr algn="l"/>
                      <a:r>
                        <a:rPr lang="en-GB" sz="2400" dirty="0">
                          <a:solidFill>
                            <a:srgbClr val="105076"/>
                          </a:solidFill>
                          <a:latin typeface="Century Gothic" panose="020B0502020202020204" pitchFamily="34" charset="0"/>
                        </a:rPr>
                        <a:t>Antoine </a:t>
                      </a:r>
                      <a:r>
                        <a:rPr lang="en-GB" sz="2400" dirty="0" err="1">
                          <a:solidFill>
                            <a:srgbClr val="105076"/>
                          </a:solidFill>
                          <a:latin typeface="Century Gothic" panose="020B0502020202020204" pitchFamily="34" charset="0"/>
                        </a:rPr>
                        <a:t>est</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malade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aujourd’hui</a:t>
                      </a:r>
                      <a:r>
                        <a:rPr lang="en-GB" sz="2400" dirty="0">
                          <a:solidFill>
                            <a:srgbClr val="105076"/>
                          </a:solidFill>
                          <a:latin typeface="Century Gothic" panose="020B0502020202020204" pitchFamily="34" charset="0"/>
                        </a:rPr>
                        <a:t>. Il </a:t>
                      </a:r>
                      <a:r>
                        <a:rPr lang="en-GB" sz="2400" b="0" dirty="0" err="1">
                          <a:solidFill>
                            <a:srgbClr val="105076"/>
                          </a:solidFill>
                          <a:latin typeface="Century Gothic" panose="020B0502020202020204" pitchFamily="34" charset="0"/>
                        </a:rPr>
                        <a:t>reste</a:t>
                      </a:r>
                      <a:r>
                        <a:rPr lang="en-GB" sz="2400" dirty="0">
                          <a:solidFill>
                            <a:srgbClr val="105076"/>
                          </a:solidFill>
                          <a:latin typeface="Century Gothic" panose="020B0502020202020204" pitchFamily="34" charset="0"/>
                        </a:rPr>
                        <a:t>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la </a:t>
                      </a:r>
                      <a:r>
                        <a:rPr lang="en-GB" sz="2400" dirty="0" err="1">
                          <a:solidFill>
                            <a:srgbClr val="105076"/>
                          </a:solidFill>
                          <a:latin typeface="Century Gothic" panose="020B0502020202020204" pitchFamily="34" charset="0"/>
                        </a:rPr>
                        <a:t>maison</a:t>
                      </a:r>
                      <a:r>
                        <a:rPr lang="en-GB" sz="2400" dirty="0">
                          <a:solidFill>
                            <a:srgbClr val="105076"/>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2566059193"/>
                  </a:ext>
                </a:extLst>
              </a:tr>
              <a:tr h="0">
                <a:tc>
                  <a:txBody>
                    <a:bodyPr/>
                    <a:lstStyle/>
                    <a:p>
                      <a:pPr algn="l"/>
                      <a:r>
                        <a:rPr lang="en-GB" sz="2400" dirty="0">
                          <a:solidFill>
                            <a:srgbClr val="105076"/>
                          </a:solidFill>
                          <a:latin typeface="Century Gothic" panose="020B0502020202020204" pitchFamily="34" charset="0"/>
                        </a:rPr>
                        <a:t>Sophie </a:t>
                      </a:r>
                      <a:r>
                        <a:rPr lang="en-GB" sz="2400" dirty="0" err="1">
                          <a:solidFill>
                            <a:srgbClr val="105076"/>
                          </a:solidFill>
                          <a:latin typeface="Century Gothic" panose="020B0502020202020204" pitchFamily="34" charset="0"/>
                        </a:rPr>
                        <a:t>demande</a:t>
                      </a:r>
                      <a:r>
                        <a:rPr lang="en-GB" sz="2400" dirty="0">
                          <a:solidFill>
                            <a:srgbClr val="105076"/>
                          </a:solidFill>
                          <a:latin typeface="Century Gothic" panose="020B0502020202020204" pitchFamily="34" charset="0"/>
                        </a:rPr>
                        <a:t> la </a:t>
                      </a:r>
                      <a:r>
                        <a:rPr lang="en-GB" sz="2400" dirty="0" err="1">
                          <a:solidFill>
                            <a:srgbClr val="105076"/>
                          </a:solidFill>
                          <a:latin typeface="Century Gothic" panose="020B0502020202020204" pitchFamily="34" charset="0"/>
                        </a:rPr>
                        <a:t>réponse</a:t>
                      </a:r>
                      <a:r>
                        <a:rPr lang="en-GB" sz="2400" dirty="0">
                          <a:solidFill>
                            <a:srgbClr val="105076"/>
                          </a:solidFill>
                          <a:latin typeface="Century Gothic" panose="020B0502020202020204" pitchFamily="34" charset="0"/>
                        </a:rPr>
                        <a:t> </a:t>
                      </a:r>
                      <a:r>
                        <a:rPr lang="en-GB" sz="2400" b="1" dirty="0">
                          <a:solidFill>
                            <a:srgbClr val="105076"/>
                          </a:solidFill>
                          <a:latin typeface="Century Gothic" panose="020B0502020202020204" pitchFamily="34" charset="0"/>
                        </a:rPr>
                        <a:t>à</a:t>
                      </a:r>
                      <a:r>
                        <a:rPr lang="en-GB" sz="2400" dirty="0">
                          <a:solidFill>
                            <a:srgbClr val="105076"/>
                          </a:solidFill>
                          <a:latin typeface="Century Gothic" panose="020B0502020202020204" pitchFamily="34" charset="0"/>
                        </a:rPr>
                        <a:t> la </a:t>
                      </a:r>
                      <a:r>
                        <a:rPr lang="en-GB" sz="2400" dirty="0" err="1">
                          <a:solidFill>
                            <a:srgbClr val="105076"/>
                          </a:solidFill>
                          <a:latin typeface="Century Gothic" panose="020B0502020202020204" pitchFamily="34" charset="0"/>
                        </a:rPr>
                        <a:t>professeure</a:t>
                      </a:r>
                      <a:r>
                        <a:rPr lang="en-GB" sz="2400" dirty="0">
                          <a:solidFill>
                            <a:srgbClr val="105076"/>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1292688629"/>
                  </a:ext>
                </a:extLst>
              </a:tr>
            </a:tbl>
          </a:graphicData>
        </a:graphic>
      </p:graphicFrame>
      <p:sp>
        <p:nvSpPr>
          <p:cNvPr id="11" name="TextBox 10">
            <a:extLst>
              <a:ext uri="{FF2B5EF4-FFF2-40B4-BE49-F238E27FC236}">
                <a16:creationId xmlns:a16="http://schemas.microsoft.com/office/drawing/2014/main" id="{961E2C5E-F578-43A4-AB2C-7132105F3DBC}"/>
              </a:ext>
            </a:extLst>
          </p:cNvPr>
          <p:cNvSpPr txBox="1"/>
          <p:nvPr/>
        </p:nvSpPr>
        <p:spPr>
          <a:xfrm>
            <a:off x="9323165" y="2523441"/>
            <a:ext cx="474810" cy="461665"/>
          </a:xfrm>
          <a:prstGeom prst="rect">
            <a:avLst/>
          </a:prstGeom>
          <a:noFill/>
        </p:spPr>
        <p:txBody>
          <a:bodyPr wrap="none" rtlCol="0">
            <a:spAutoFit/>
          </a:bodyPr>
          <a:lstStyle/>
          <a:p>
            <a:r>
              <a:rPr lang="en-GB" sz="2400" b="1" dirty="0">
                <a:solidFill>
                  <a:srgbClr val="FF6600"/>
                </a:solidFill>
                <a:latin typeface="Century Gothic" panose="020B0502020202020204" pitchFamily="34" charset="0"/>
              </a:rPr>
              <a:t>to</a:t>
            </a:r>
          </a:p>
        </p:txBody>
      </p:sp>
      <p:sp>
        <p:nvSpPr>
          <p:cNvPr id="23" name="TextBox 22">
            <a:extLst>
              <a:ext uri="{FF2B5EF4-FFF2-40B4-BE49-F238E27FC236}">
                <a16:creationId xmlns:a16="http://schemas.microsoft.com/office/drawing/2014/main" id="{BB87AF3B-8D44-4FD6-B19F-E91975469BA2}"/>
              </a:ext>
            </a:extLst>
          </p:cNvPr>
          <p:cNvSpPr txBox="1"/>
          <p:nvPr/>
        </p:nvSpPr>
        <p:spPr>
          <a:xfrm>
            <a:off x="9323165" y="3894240"/>
            <a:ext cx="474810" cy="461665"/>
          </a:xfrm>
          <a:prstGeom prst="rect">
            <a:avLst/>
          </a:prstGeom>
          <a:noFill/>
        </p:spPr>
        <p:txBody>
          <a:bodyPr wrap="none" rtlCol="0">
            <a:spAutoFit/>
          </a:bodyPr>
          <a:lstStyle/>
          <a:p>
            <a:r>
              <a:rPr lang="en-GB" sz="2400" b="1" dirty="0">
                <a:solidFill>
                  <a:srgbClr val="FF6600"/>
                </a:solidFill>
                <a:latin typeface="Century Gothic" panose="020B0502020202020204" pitchFamily="34" charset="0"/>
              </a:rPr>
              <a:t>to</a:t>
            </a:r>
          </a:p>
        </p:txBody>
      </p:sp>
      <p:sp>
        <p:nvSpPr>
          <p:cNvPr id="24" name="TextBox 23">
            <a:extLst>
              <a:ext uri="{FF2B5EF4-FFF2-40B4-BE49-F238E27FC236}">
                <a16:creationId xmlns:a16="http://schemas.microsoft.com/office/drawing/2014/main" id="{4D7F38E6-63DB-40D4-B316-48DB2DEB9363}"/>
              </a:ext>
            </a:extLst>
          </p:cNvPr>
          <p:cNvSpPr txBox="1"/>
          <p:nvPr/>
        </p:nvSpPr>
        <p:spPr>
          <a:xfrm>
            <a:off x="9323165" y="4328208"/>
            <a:ext cx="474810" cy="461665"/>
          </a:xfrm>
          <a:prstGeom prst="rect">
            <a:avLst/>
          </a:prstGeom>
          <a:noFill/>
        </p:spPr>
        <p:txBody>
          <a:bodyPr wrap="none" rtlCol="0">
            <a:spAutoFit/>
          </a:bodyPr>
          <a:lstStyle/>
          <a:p>
            <a:r>
              <a:rPr lang="en-GB" sz="2400" b="1" dirty="0">
                <a:solidFill>
                  <a:srgbClr val="FF6600"/>
                </a:solidFill>
                <a:latin typeface="Century Gothic" panose="020B0502020202020204" pitchFamily="34" charset="0"/>
              </a:rPr>
              <a:t>to</a:t>
            </a:r>
          </a:p>
        </p:txBody>
      </p:sp>
      <p:sp>
        <p:nvSpPr>
          <p:cNvPr id="25" name="TextBox 24">
            <a:extLst>
              <a:ext uri="{FF2B5EF4-FFF2-40B4-BE49-F238E27FC236}">
                <a16:creationId xmlns:a16="http://schemas.microsoft.com/office/drawing/2014/main" id="{0D527722-8BAC-4EF7-B1FC-53842BDA4D4D}"/>
              </a:ext>
            </a:extLst>
          </p:cNvPr>
          <p:cNvSpPr txBox="1"/>
          <p:nvPr/>
        </p:nvSpPr>
        <p:spPr>
          <a:xfrm>
            <a:off x="9305532" y="4789873"/>
            <a:ext cx="481222" cy="461665"/>
          </a:xfrm>
          <a:prstGeom prst="rect">
            <a:avLst/>
          </a:prstGeom>
          <a:noFill/>
        </p:spPr>
        <p:txBody>
          <a:bodyPr wrap="none" rtlCol="0">
            <a:spAutoFit/>
          </a:bodyPr>
          <a:lstStyle/>
          <a:p>
            <a:r>
              <a:rPr lang="en-GB" sz="2400" b="1" dirty="0">
                <a:solidFill>
                  <a:srgbClr val="FF6600"/>
                </a:solidFill>
                <a:latin typeface="Century Gothic" panose="020B0502020202020204" pitchFamily="34" charset="0"/>
              </a:rPr>
              <a:t>at</a:t>
            </a:r>
          </a:p>
        </p:txBody>
      </p:sp>
      <p:sp>
        <p:nvSpPr>
          <p:cNvPr id="26" name="TextBox 25">
            <a:extLst>
              <a:ext uri="{FF2B5EF4-FFF2-40B4-BE49-F238E27FC236}">
                <a16:creationId xmlns:a16="http://schemas.microsoft.com/office/drawing/2014/main" id="{3F714987-0F25-477A-AFEF-14DAA821BAAF}"/>
              </a:ext>
            </a:extLst>
          </p:cNvPr>
          <p:cNvSpPr txBox="1"/>
          <p:nvPr/>
        </p:nvSpPr>
        <p:spPr>
          <a:xfrm>
            <a:off x="9305532" y="2998607"/>
            <a:ext cx="510075" cy="461665"/>
          </a:xfrm>
          <a:prstGeom prst="rect">
            <a:avLst/>
          </a:prstGeom>
          <a:noFill/>
        </p:spPr>
        <p:txBody>
          <a:bodyPr wrap="square" rtlCol="0">
            <a:spAutoFit/>
          </a:bodyPr>
          <a:lstStyle/>
          <a:p>
            <a:r>
              <a:rPr lang="en-GB" sz="2400" b="1" dirty="0">
                <a:solidFill>
                  <a:srgbClr val="FF6600"/>
                </a:solidFill>
                <a:latin typeface="Century Gothic" panose="020B0502020202020204" pitchFamily="34" charset="0"/>
              </a:rPr>
              <a:t>at</a:t>
            </a:r>
          </a:p>
        </p:txBody>
      </p:sp>
      <p:sp>
        <p:nvSpPr>
          <p:cNvPr id="28" name="TextBox 27">
            <a:extLst>
              <a:ext uri="{FF2B5EF4-FFF2-40B4-BE49-F238E27FC236}">
                <a16:creationId xmlns:a16="http://schemas.microsoft.com/office/drawing/2014/main" id="{2826C83E-9FB7-40CF-91B9-F3C579EAF8A3}"/>
              </a:ext>
            </a:extLst>
          </p:cNvPr>
          <p:cNvSpPr txBox="1"/>
          <p:nvPr/>
        </p:nvSpPr>
        <p:spPr>
          <a:xfrm>
            <a:off x="9323165" y="3438525"/>
            <a:ext cx="510075" cy="461665"/>
          </a:xfrm>
          <a:prstGeom prst="rect">
            <a:avLst/>
          </a:prstGeom>
          <a:noFill/>
        </p:spPr>
        <p:txBody>
          <a:bodyPr wrap="square" rtlCol="0">
            <a:spAutoFit/>
          </a:bodyPr>
          <a:lstStyle/>
          <a:p>
            <a:r>
              <a:rPr lang="en-GB" sz="2400" b="1" dirty="0">
                <a:solidFill>
                  <a:srgbClr val="FF6600"/>
                </a:solidFill>
                <a:latin typeface="Century Gothic" panose="020B0502020202020204" pitchFamily="34" charset="0"/>
              </a:rPr>
              <a:t>to</a:t>
            </a:r>
          </a:p>
        </p:txBody>
      </p:sp>
      <p:sp>
        <p:nvSpPr>
          <p:cNvPr id="29" name="TextBox 28">
            <a:extLst>
              <a:ext uri="{FF2B5EF4-FFF2-40B4-BE49-F238E27FC236}">
                <a16:creationId xmlns:a16="http://schemas.microsoft.com/office/drawing/2014/main" id="{16E77EA6-5F46-4EB6-9E1E-6DB1900915A1}"/>
              </a:ext>
            </a:extLst>
          </p:cNvPr>
          <p:cNvSpPr txBox="1"/>
          <p:nvPr/>
        </p:nvSpPr>
        <p:spPr>
          <a:xfrm>
            <a:off x="9323165" y="5245588"/>
            <a:ext cx="510075" cy="461665"/>
          </a:xfrm>
          <a:prstGeom prst="rect">
            <a:avLst/>
          </a:prstGeom>
          <a:noFill/>
        </p:spPr>
        <p:txBody>
          <a:bodyPr wrap="square" rtlCol="0">
            <a:spAutoFit/>
          </a:bodyPr>
          <a:lstStyle/>
          <a:p>
            <a:r>
              <a:rPr lang="en-GB" sz="2400" b="1" dirty="0">
                <a:solidFill>
                  <a:srgbClr val="FF6600"/>
                </a:solidFill>
                <a:latin typeface="Century Gothic" panose="020B0502020202020204" pitchFamily="34" charset="0"/>
              </a:rPr>
              <a:t>at</a:t>
            </a:r>
          </a:p>
        </p:txBody>
      </p:sp>
      <p:sp>
        <p:nvSpPr>
          <p:cNvPr id="30" name="TextBox 29">
            <a:extLst>
              <a:ext uri="{FF2B5EF4-FFF2-40B4-BE49-F238E27FC236}">
                <a16:creationId xmlns:a16="http://schemas.microsoft.com/office/drawing/2014/main" id="{4B5925F8-3CE8-4345-A23F-F35D1B15DED4}"/>
              </a:ext>
            </a:extLst>
          </p:cNvPr>
          <p:cNvSpPr txBox="1"/>
          <p:nvPr/>
        </p:nvSpPr>
        <p:spPr>
          <a:xfrm>
            <a:off x="9323165" y="5701303"/>
            <a:ext cx="510075" cy="461665"/>
          </a:xfrm>
          <a:prstGeom prst="rect">
            <a:avLst/>
          </a:prstGeom>
          <a:noFill/>
        </p:spPr>
        <p:txBody>
          <a:bodyPr wrap="square" rtlCol="0">
            <a:spAutoFit/>
          </a:bodyPr>
          <a:lstStyle/>
          <a:p>
            <a:r>
              <a:rPr lang="en-GB" sz="2400" b="1" dirty="0">
                <a:solidFill>
                  <a:srgbClr val="FF6600"/>
                </a:solidFill>
                <a:latin typeface="Century Gothic" panose="020B0502020202020204" pitchFamily="34" charset="0"/>
              </a:rPr>
              <a:t>[-]</a:t>
            </a:r>
          </a:p>
        </p:txBody>
      </p:sp>
      <p:sp>
        <p:nvSpPr>
          <p:cNvPr id="14" name="TextBox 13">
            <a:extLst>
              <a:ext uri="{FF2B5EF4-FFF2-40B4-BE49-F238E27FC236}">
                <a16:creationId xmlns:a16="http://schemas.microsoft.com/office/drawing/2014/main" id="{641F29A8-E3B0-4BAB-AE4B-578BF93B284F}"/>
              </a:ext>
            </a:extLst>
          </p:cNvPr>
          <p:cNvSpPr txBox="1"/>
          <p:nvPr/>
        </p:nvSpPr>
        <p:spPr>
          <a:xfrm>
            <a:off x="44172" y="1139924"/>
            <a:ext cx="11383244" cy="461665"/>
          </a:xfrm>
          <a:prstGeom prst="rect">
            <a:avLst/>
          </a:prstGeom>
          <a:noFill/>
        </p:spPr>
        <p:txBody>
          <a:bodyPr wrap="none" rtlCol="0">
            <a:spAutoFit/>
          </a:bodyPr>
          <a:lstStyle/>
          <a:p>
            <a:r>
              <a:rPr lang="en-GB" sz="2400" dirty="0">
                <a:solidFill>
                  <a:srgbClr val="105076"/>
                </a:solidFill>
                <a:latin typeface="Century Gothic" panose="020B0502020202020204" pitchFamily="34" charset="0"/>
              </a:rPr>
              <a:t>What is happening at school? Choose the verb that matches the sentence.</a:t>
            </a:r>
          </a:p>
        </p:txBody>
      </p:sp>
      <p:pic>
        <p:nvPicPr>
          <p:cNvPr id="34" name="Picture 33">
            <a:extLst>
              <a:ext uri="{FF2B5EF4-FFF2-40B4-BE49-F238E27FC236}">
                <a16:creationId xmlns:a16="http://schemas.microsoft.com/office/drawing/2014/main" id="{C30A02F6-E498-4DB9-8D42-EB6458E63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1963" y="3894240"/>
            <a:ext cx="1080000" cy="1080000"/>
          </a:xfrm>
          <a:prstGeom prst="rect">
            <a:avLst/>
          </a:prstGeom>
        </p:spPr>
      </p:pic>
      <p:pic>
        <p:nvPicPr>
          <p:cNvPr id="36" name="Picture 35">
            <a:extLst>
              <a:ext uri="{FF2B5EF4-FFF2-40B4-BE49-F238E27FC236}">
                <a16:creationId xmlns:a16="http://schemas.microsoft.com/office/drawing/2014/main" id="{C77941F1-571E-468C-BD84-B1E0B7F99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1963" y="5073157"/>
            <a:ext cx="1080000" cy="108000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1">
            <a:extLst>
              <a:ext uri="{FF2B5EF4-FFF2-40B4-BE49-F238E27FC236}">
                <a16:creationId xmlns:a16="http://schemas.microsoft.com/office/drawing/2014/main" id="{197181B9-AF5E-854A-A552-E31EADFFDC8C}"/>
              </a:ext>
            </a:extLst>
          </p:cNvPr>
          <p:cNvSpPr txBox="1">
            <a:spLocks/>
          </p:cNvSpPr>
          <p:nvPr/>
        </p:nvSpPr>
        <p:spPr>
          <a:xfrm>
            <a:off x="-1" y="276026"/>
            <a:ext cx="64572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chemeClr val="bg1"/>
                </a:solidFill>
              </a:rPr>
              <a:t>À </a:t>
            </a:r>
            <a:r>
              <a:rPr lang="en-GB" sz="3200" b="1" dirty="0" err="1">
                <a:solidFill>
                  <a:schemeClr val="bg1"/>
                </a:solidFill>
              </a:rPr>
              <a:t>l’école</a:t>
            </a:r>
            <a:r>
              <a:rPr lang="en-GB" sz="3200" b="1" dirty="0">
                <a:solidFill>
                  <a:schemeClr val="bg1"/>
                </a:solidFill>
              </a:rPr>
              <a:t> </a:t>
            </a:r>
          </a:p>
        </p:txBody>
      </p:sp>
      <p:sp>
        <p:nvSpPr>
          <p:cNvPr id="2" name="Rounded Rectangle 46">
            <a:extLst>
              <a:ext uri="{FF2B5EF4-FFF2-40B4-BE49-F238E27FC236}">
                <a16:creationId xmlns:a16="http://schemas.microsoft.com/office/drawing/2014/main" id="{68958256-72C3-48AF-BBCF-A0E39AB0310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39651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P spid="25" grpId="0"/>
      <p:bldP spid="26"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323291" y="-2947"/>
            <a:ext cx="5472113" cy="1325563"/>
          </a:xfrm>
        </p:spPr>
        <p:txBody>
          <a:bodyPr/>
          <a:lstStyle/>
          <a:p>
            <a:r>
              <a:rPr lang="en-GB" sz="3600" b="1" dirty="0" err="1">
                <a:solidFill>
                  <a:prstClr val="white"/>
                </a:solidFill>
              </a:rPr>
              <a:t>Penser</a:t>
            </a:r>
            <a:r>
              <a:rPr lang="en-GB" sz="3600" b="1" dirty="0">
                <a:solidFill>
                  <a:prstClr val="white"/>
                </a:solidFill>
              </a:rPr>
              <a:t> à / </a:t>
            </a:r>
            <a:r>
              <a:rPr lang="en-GB" sz="3600" b="1" dirty="0" err="1">
                <a:solidFill>
                  <a:prstClr val="white"/>
                </a:solidFill>
              </a:rPr>
              <a:t>penser</a:t>
            </a:r>
            <a:r>
              <a:rPr lang="en-GB" sz="3600" b="1" dirty="0">
                <a:solidFill>
                  <a:prstClr val="white"/>
                </a:solidFill>
              </a:rPr>
              <a:t> que</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extBox 2">
            <a:extLst>
              <a:ext uri="{FF2B5EF4-FFF2-40B4-BE49-F238E27FC236}">
                <a16:creationId xmlns:a16="http://schemas.microsoft.com/office/drawing/2014/main" id="{28503C8A-2BD1-4B8F-A048-5F3D0C0FD6C7}"/>
              </a:ext>
            </a:extLst>
          </p:cNvPr>
          <p:cNvSpPr txBox="1"/>
          <p:nvPr/>
        </p:nvSpPr>
        <p:spPr>
          <a:xfrm>
            <a:off x="170709" y="1184830"/>
            <a:ext cx="11768331" cy="5262979"/>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We can also use the preposition </a:t>
            </a:r>
            <a:r>
              <a:rPr lang="en-GB" sz="2400" b="1" dirty="0">
                <a:solidFill>
                  <a:srgbClr val="FF6600"/>
                </a:solidFill>
                <a:latin typeface="Century Gothic" panose="020B0502020202020204" pitchFamily="34" charset="0"/>
              </a:rPr>
              <a:t>à</a:t>
            </a:r>
            <a:r>
              <a:rPr lang="en-GB" sz="2400" dirty="0">
                <a:solidFill>
                  <a:srgbClr val="105076"/>
                </a:solidFill>
                <a:latin typeface="Century Gothic" panose="020B0502020202020204" pitchFamily="34" charset="0"/>
              </a:rPr>
              <a:t> with </a:t>
            </a:r>
            <a:r>
              <a:rPr lang="en-GB" sz="2400" b="1" dirty="0" err="1">
                <a:solidFill>
                  <a:srgbClr val="105076"/>
                </a:solidFill>
                <a:latin typeface="Century Gothic" panose="020B0502020202020204" pitchFamily="34" charset="0"/>
              </a:rPr>
              <a:t>penser</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to mean ‘</a:t>
            </a:r>
            <a:r>
              <a:rPr lang="en-GB" sz="2400" b="1" dirty="0">
                <a:solidFill>
                  <a:srgbClr val="FF6600"/>
                </a:solidFill>
                <a:latin typeface="Century Gothic" panose="020B0502020202020204" pitchFamily="34" charset="0"/>
              </a:rPr>
              <a:t>about</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Bilal </a:t>
            </a:r>
            <a:r>
              <a:rPr lang="en-GB" sz="2400" b="1" dirty="0" err="1">
                <a:solidFill>
                  <a:srgbClr val="105076"/>
                </a:solidFill>
                <a:latin typeface="Century Gothic" panose="020B0502020202020204" pitchFamily="34" charset="0"/>
              </a:rPr>
              <a:t>pense</a:t>
            </a:r>
            <a:r>
              <a:rPr lang="en-GB" sz="2400" b="1" dirty="0">
                <a:solidFill>
                  <a:srgbClr val="105076"/>
                </a:solidFill>
                <a:latin typeface="Century Gothic" panose="020B0502020202020204" pitchFamily="34" charset="0"/>
              </a:rPr>
              <a:t> </a:t>
            </a:r>
            <a:r>
              <a:rPr lang="en-GB" sz="2400" b="1" dirty="0">
                <a:solidFill>
                  <a:srgbClr val="FF6600"/>
                </a:solidFill>
                <a:latin typeface="Century Gothic" panose="020B0502020202020204" pitchFamily="34" charset="0"/>
              </a:rPr>
              <a:t>à</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Amandine.</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Another word that often follows </a:t>
            </a:r>
            <a:r>
              <a:rPr lang="en-GB" sz="2400" b="1" dirty="0" err="1">
                <a:solidFill>
                  <a:srgbClr val="105076"/>
                </a:solidFill>
                <a:latin typeface="Century Gothic" panose="020B0502020202020204" pitchFamily="34" charset="0"/>
              </a:rPr>
              <a:t>penser</a:t>
            </a:r>
            <a:r>
              <a:rPr lang="en-GB" sz="2400" dirty="0">
                <a:solidFill>
                  <a:srgbClr val="105076"/>
                </a:solidFill>
                <a:latin typeface="Century Gothic" panose="020B0502020202020204" pitchFamily="34" charset="0"/>
              </a:rPr>
              <a:t> is </a:t>
            </a:r>
            <a:r>
              <a:rPr lang="en-GB" sz="2400" b="1" dirty="0">
                <a:solidFill>
                  <a:srgbClr val="FF6600"/>
                </a:solidFill>
                <a:latin typeface="Century Gothic" panose="020B0502020202020204" pitchFamily="34" charset="0"/>
              </a:rPr>
              <a:t>que</a:t>
            </a:r>
            <a:r>
              <a:rPr lang="en-GB" sz="2400" dirty="0">
                <a:solidFill>
                  <a:srgbClr val="105076"/>
                </a:solidFill>
                <a:latin typeface="Century Gothic" panose="020B0502020202020204" pitchFamily="34" charset="0"/>
              </a:rPr>
              <a:t>, meaning ‘</a:t>
            </a:r>
            <a:r>
              <a:rPr lang="en-GB" sz="2400" b="1" dirty="0">
                <a:solidFill>
                  <a:srgbClr val="FF6600"/>
                </a:solidFill>
                <a:latin typeface="Century Gothic" panose="020B0502020202020204" pitchFamily="34" charset="0"/>
              </a:rPr>
              <a:t>that</a:t>
            </a:r>
            <a:r>
              <a:rPr lang="en-GB" sz="2400" dirty="0">
                <a:solidFill>
                  <a:srgbClr val="105076"/>
                </a:solidFill>
                <a:latin typeface="Century Gothic" panose="020B0502020202020204" pitchFamily="34" charset="0"/>
              </a:rPr>
              <a:t>’.</a:t>
            </a:r>
          </a:p>
          <a:p>
            <a:r>
              <a:rPr lang="en-GB" sz="2400" dirty="0">
                <a:solidFill>
                  <a:srgbClr val="105076"/>
                </a:solidFill>
                <a:latin typeface="Century Gothic" panose="020B0502020202020204" pitchFamily="34" charset="0"/>
              </a:rPr>
              <a:t>Sometimes, we leave out ‘that’ in English. This </a:t>
            </a:r>
            <a:r>
              <a:rPr lang="en-GB" sz="2400" b="1" dirty="0">
                <a:solidFill>
                  <a:srgbClr val="105076"/>
                </a:solidFill>
                <a:latin typeface="Century Gothic" panose="020B0502020202020204" pitchFamily="34" charset="0"/>
              </a:rPr>
              <a:t>cannot </a:t>
            </a:r>
            <a:r>
              <a:rPr lang="en-GB" sz="2400" dirty="0">
                <a:solidFill>
                  <a:srgbClr val="105076"/>
                </a:solidFill>
                <a:latin typeface="Century Gothic" panose="020B0502020202020204" pitchFamily="34" charset="0"/>
              </a:rPr>
              <a:t>happen in French. </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Bilal </a:t>
            </a:r>
            <a:r>
              <a:rPr lang="en-GB" sz="2400" b="1" dirty="0" err="1">
                <a:solidFill>
                  <a:srgbClr val="105076"/>
                </a:solidFill>
                <a:latin typeface="Century Gothic" panose="020B0502020202020204" pitchFamily="34" charset="0"/>
              </a:rPr>
              <a:t>pense</a:t>
            </a:r>
            <a:r>
              <a:rPr lang="en-GB" sz="2400" dirty="0">
                <a:solidFill>
                  <a:srgbClr val="105076"/>
                </a:solidFill>
                <a:latin typeface="Century Gothic" panose="020B0502020202020204" pitchFamily="34" charset="0"/>
              </a:rPr>
              <a:t> </a:t>
            </a:r>
            <a:r>
              <a:rPr lang="en-GB" sz="2400" b="1" dirty="0">
                <a:solidFill>
                  <a:srgbClr val="FF6600"/>
                </a:solidFill>
                <a:latin typeface="Century Gothic" panose="020B0502020202020204" pitchFamily="34" charset="0"/>
              </a:rPr>
              <a:t>que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c’est</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vrai</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When we use </a:t>
            </a:r>
            <a:r>
              <a:rPr lang="en-GB" sz="2400" b="1" dirty="0">
                <a:solidFill>
                  <a:srgbClr val="FF6600"/>
                </a:solidFill>
                <a:latin typeface="Century Gothic" panose="020B0502020202020204" pitchFamily="34" charset="0"/>
              </a:rPr>
              <a:t>que</a:t>
            </a:r>
            <a:r>
              <a:rPr lang="en-GB" sz="2400" dirty="0">
                <a:solidFill>
                  <a:srgbClr val="105076"/>
                </a:solidFill>
                <a:latin typeface="Century Gothic" panose="020B0502020202020204" pitchFamily="34" charset="0"/>
              </a:rPr>
              <a:t> before a word beginning with a </a:t>
            </a:r>
            <a:r>
              <a:rPr lang="en-GB" sz="2400" b="1" dirty="0">
                <a:solidFill>
                  <a:srgbClr val="105076"/>
                </a:solidFill>
                <a:latin typeface="Century Gothic" panose="020B0502020202020204" pitchFamily="34" charset="0"/>
              </a:rPr>
              <a:t>vowel</a:t>
            </a:r>
            <a:r>
              <a:rPr lang="en-GB" sz="2400" dirty="0">
                <a:solidFill>
                  <a:srgbClr val="105076"/>
                </a:solidFill>
                <a:latin typeface="Century Gothic" panose="020B0502020202020204" pitchFamily="34" charset="0"/>
              </a:rPr>
              <a:t>, it becomes </a:t>
            </a:r>
            <a:r>
              <a:rPr lang="en-GB" sz="2400" b="1" dirty="0" err="1">
                <a:solidFill>
                  <a:srgbClr val="FF6600"/>
                </a:solidFill>
                <a:latin typeface="Century Gothic" panose="020B0502020202020204" pitchFamily="34" charset="0"/>
              </a:rPr>
              <a:t>qu</a:t>
            </a:r>
            <a:r>
              <a:rPr lang="en-GB" sz="2400" b="1" dirty="0">
                <a:solidFill>
                  <a:srgbClr val="FF6600"/>
                </a:solidFill>
                <a:latin typeface="Century Gothic" panose="020B0502020202020204" pitchFamily="34" charset="0"/>
              </a:rPr>
              <a:t>’</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Bilal </a:t>
            </a:r>
            <a:r>
              <a:rPr lang="en-GB" sz="2400" b="1" dirty="0" err="1">
                <a:solidFill>
                  <a:srgbClr val="105076"/>
                </a:solidFill>
                <a:latin typeface="Century Gothic" panose="020B0502020202020204" pitchFamily="34" charset="0"/>
              </a:rPr>
              <a:t>pense</a:t>
            </a:r>
            <a:r>
              <a:rPr lang="en-GB" sz="2400" b="1" dirty="0">
                <a:solidFill>
                  <a:srgbClr val="105076"/>
                </a:solidFill>
                <a:latin typeface="Century Gothic" panose="020B0502020202020204" pitchFamily="34" charset="0"/>
              </a:rPr>
              <a:t> </a:t>
            </a:r>
            <a:r>
              <a:rPr lang="en-GB" sz="2400" b="1" dirty="0" err="1">
                <a:solidFill>
                  <a:srgbClr val="FF6600"/>
                </a:solidFill>
                <a:latin typeface="Century Gothic" panose="020B0502020202020204" pitchFamily="34" charset="0"/>
              </a:rPr>
              <a:t>qu’</a:t>
            </a:r>
            <a:r>
              <a:rPr lang="en-GB" sz="2400" dirty="0" err="1">
                <a:solidFill>
                  <a:srgbClr val="105076"/>
                </a:solidFill>
                <a:latin typeface="Century Gothic" panose="020B0502020202020204" pitchFamily="34" charset="0"/>
              </a:rPr>
              <a:t>elle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est</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drôle</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p:txBody>
      </p:sp>
      <p:sp>
        <p:nvSpPr>
          <p:cNvPr id="27" name="TextBox 26">
            <a:extLst>
              <a:ext uri="{FF2B5EF4-FFF2-40B4-BE49-F238E27FC236}">
                <a16:creationId xmlns:a16="http://schemas.microsoft.com/office/drawing/2014/main" id="{8555B874-4C4F-45B9-8550-28F914C5E9E9}"/>
              </a:ext>
            </a:extLst>
          </p:cNvPr>
          <p:cNvSpPr txBox="1"/>
          <p:nvPr/>
        </p:nvSpPr>
        <p:spPr>
          <a:xfrm>
            <a:off x="5892670" y="1923494"/>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lang="en-GB" sz="2400" dirty="0">
                <a:solidFill>
                  <a:srgbClr val="5B9BD5">
                    <a:lumMod val="50000"/>
                  </a:srgbClr>
                </a:solidFill>
                <a:latin typeface="Century Gothic" panose="020B0502020202020204" pitchFamily="34" charset="0"/>
                <a:cs typeface="Times New Roman" panose="02020603050405020304" pitchFamily="18" charset="0"/>
              </a:rPr>
              <a:t>/ is thinking</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about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Amandine.</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6ABF207A-0046-4C5E-A471-74D770DD4EA9}"/>
              </a:ext>
            </a:extLst>
          </p:cNvPr>
          <p:cNvSpPr txBox="1"/>
          <p:nvPr/>
        </p:nvSpPr>
        <p:spPr>
          <a:xfrm>
            <a:off x="5942859" y="3732748"/>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that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it’s true.</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82B7F45D-5B36-4121-A5E3-4A627E3C5B99}"/>
              </a:ext>
            </a:extLst>
          </p:cNvPr>
          <p:cNvSpPr txBox="1"/>
          <p:nvPr/>
        </p:nvSpPr>
        <p:spPr>
          <a:xfrm>
            <a:off x="5942859" y="5473379"/>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that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she’s funny.</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939CBE95-9133-4471-B37A-526F3018E2F7}"/>
              </a:ext>
            </a:extLst>
          </p:cNvPr>
          <p:cNvSpPr txBox="1"/>
          <p:nvPr/>
        </p:nvSpPr>
        <p:spPr>
          <a:xfrm>
            <a:off x="5942859" y="4194413"/>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OR </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it’s true.</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9A749E47-D7DD-4C8B-BA45-211A6A221BD5}"/>
              </a:ext>
            </a:extLst>
          </p:cNvPr>
          <p:cNvSpPr txBox="1"/>
          <p:nvPr/>
        </p:nvSpPr>
        <p:spPr>
          <a:xfrm>
            <a:off x="5942859" y="5935044"/>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OR </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she’s funny.</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9D3AD6A4-A001-4384-B189-D6B390424116}"/>
              </a:ext>
            </a:extLst>
          </p:cNvPr>
          <p:cNvSpPr txBox="1"/>
          <p:nvPr/>
        </p:nvSpPr>
        <p:spPr>
          <a:xfrm>
            <a:off x="10175630" y="3344686"/>
            <a:ext cx="2016370" cy="1428214"/>
          </a:xfrm>
          <a:prstGeom prst="wedgeEllipseCallout">
            <a:avLst/>
          </a:prstGeom>
          <a:solidFill>
            <a:srgbClr val="105076"/>
          </a:solidFill>
          <a:ln>
            <a:solidFill>
              <a:srgbClr val="FF6600"/>
            </a:solidFill>
          </a:ln>
        </p:spPr>
        <p:txBody>
          <a:bodyPr wrap="square" rtlCol="0" anchor="ctr">
            <a:spAutoFit/>
          </a:bodyPr>
          <a:lstStyle/>
          <a:p>
            <a:pPr algn="ctr"/>
            <a:r>
              <a:rPr lang="en-GB" sz="2000" dirty="0">
                <a:solidFill>
                  <a:schemeClr val="bg1"/>
                </a:solidFill>
                <a:latin typeface="Century Gothic" panose="020B0502020202020204" pitchFamily="34" charset="0"/>
              </a:rPr>
              <a:t>Similar to:</a:t>
            </a:r>
          </a:p>
          <a:p>
            <a:pPr algn="ctr"/>
            <a:r>
              <a:rPr lang="en-GB" sz="2000" b="1" dirty="0">
                <a:solidFill>
                  <a:schemeClr val="bg1"/>
                </a:solidFill>
                <a:latin typeface="Century Gothic" panose="020B0502020202020204" pitchFamily="34" charset="0"/>
              </a:rPr>
              <a:t>le </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la</a:t>
            </a:r>
            <a:r>
              <a:rPr lang="en-GB" sz="2000"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sym typeface="Wingdings" panose="05000000000000000000" pitchFamily="2" charset="2"/>
              </a:rPr>
              <a:t> </a:t>
            </a:r>
            <a:r>
              <a:rPr lang="en-GB" sz="2000" b="1" dirty="0">
                <a:solidFill>
                  <a:schemeClr val="bg1"/>
                </a:solidFill>
                <a:latin typeface="Century Gothic" panose="020B0502020202020204" pitchFamily="34" charset="0"/>
                <a:sym typeface="Wingdings" panose="05000000000000000000" pitchFamily="2" charset="2"/>
              </a:rPr>
              <a:t>l’</a:t>
            </a:r>
            <a:endParaRPr lang="en-GB" sz="2000" b="1" dirty="0">
              <a:solidFill>
                <a:schemeClr val="bg1"/>
              </a:solidFill>
              <a:latin typeface="Century Gothic" panose="020B0502020202020204" pitchFamily="34" charset="0"/>
            </a:endParaRPr>
          </a:p>
          <a:p>
            <a:pPr algn="ctr"/>
            <a:r>
              <a:rPr lang="en-GB" sz="2000"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ce</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sym typeface="Wingdings" panose="05000000000000000000" pitchFamily="2" charset="2"/>
              </a:rPr>
              <a:t> </a:t>
            </a:r>
            <a:r>
              <a:rPr lang="en-GB" sz="2000" b="1" dirty="0">
                <a:solidFill>
                  <a:schemeClr val="bg1"/>
                </a:solidFill>
                <a:latin typeface="Century Gothic" panose="020B0502020202020204" pitchFamily="34" charset="0"/>
                <a:sym typeface="Wingdings" panose="05000000000000000000" pitchFamily="2" charset="2"/>
              </a:rPr>
              <a:t>c’</a:t>
            </a:r>
          </a:p>
        </p:txBody>
      </p:sp>
      <p:sp>
        <p:nvSpPr>
          <p:cNvPr id="14" name="Title 1">
            <a:extLst>
              <a:ext uri="{FF2B5EF4-FFF2-40B4-BE49-F238E27FC236}">
                <a16:creationId xmlns:a16="http://schemas.microsoft.com/office/drawing/2014/main" id="{197181B9-AF5E-854A-A552-E31EADFFDC8C}"/>
              </a:ext>
            </a:extLst>
          </p:cNvPr>
          <p:cNvSpPr txBox="1">
            <a:spLocks/>
          </p:cNvSpPr>
          <p:nvPr/>
        </p:nvSpPr>
        <p:spPr>
          <a:xfrm>
            <a:off x="-1" y="276026"/>
            <a:ext cx="64572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Penser</a:t>
            </a:r>
            <a:r>
              <a:rPr lang="en-GB" sz="3600" b="1" dirty="0">
                <a:solidFill>
                  <a:prstClr val="white"/>
                </a:solidFill>
              </a:rPr>
              <a:t> à / </a:t>
            </a:r>
            <a:r>
              <a:rPr lang="en-GB" sz="3600" b="1" dirty="0" err="1">
                <a:solidFill>
                  <a:prstClr val="white"/>
                </a:solidFill>
              </a:rPr>
              <a:t>penser</a:t>
            </a:r>
            <a:r>
              <a:rPr lang="en-GB" sz="3600" b="1" dirty="0">
                <a:solidFill>
                  <a:prstClr val="white"/>
                </a:solidFill>
              </a:rPr>
              <a:t> que</a:t>
            </a:r>
            <a:endParaRPr lang="en-GB" sz="3200" b="1" dirty="0">
              <a:solidFill>
                <a:schemeClr val="bg1"/>
              </a:solidFill>
            </a:endParaRPr>
          </a:p>
        </p:txBody>
      </p:sp>
      <p:sp>
        <p:nvSpPr>
          <p:cNvPr id="2" name="Rounded Rectangle 46">
            <a:extLst>
              <a:ext uri="{FF2B5EF4-FFF2-40B4-BE49-F238E27FC236}">
                <a16:creationId xmlns:a16="http://schemas.microsoft.com/office/drawing/2014/main" id="{495E5496-20FE-4C7D-8856-5795DE5C58D0}"/>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584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7" grpId="0"/>
      <p:bldP spid="38" grpId="0"/>
      <p:bldP spid="39" grpId="0"/>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429356" y="-27791"/>
            <a:ext cx="5472113" cy="1325563"/>
          </a:xfrm>
        </p:spPr>
        <p:txBody>
          <a:bodyPr/>
          <a:lstStyle/>
          <a:p>
            <a:r>
              <a:rPr lang="en-GB" sz="3600" b="1" dirty="0" err="1">
                <a:solidFill>
                  <a:prstClr val="white"/>
                </a:solidFill>
              </a:rPr>
              <a:t>C’est</a:t>
            </a:r>
            <a:r>
              <a:rPr lang="en-GB" sz="3600" b="1" dirty="0">
                <a:solidFill>
                  <a:prstClr val="white"/>
                </a:solidFill>
              </a:rPr>
              <a:t> quoi ? </a:t>
            </a:r>
            <a:r>
              <a:rPr lang="en-GB" sz="3600" b="1" dirty="0" err="1">
                <a:solidFill>
                  <a:prstClr val="white"/>
                </a:solidFill>
              </a:rPr>
              <a:t>C’est</a:t>
            </a:r>
            <a:r>
              <a:rPr lang="en-GB" sz="3600" b="1" dirty="0">
                <a:solidFill>
                  <a:prstClr val="white"/>
                </a:solidFill>
              </a:rPr>
              <a:t> qui ?</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extBox 3">
            <a:extLst>
              <a:ext uri="{FF2B5EF4-FFF2-40B4-BE49-F238E27FC236}">
                <a16:creationId xmlns:a16="http://schemas.microsoft.com/office/drawing/2014/main" id="{A69D42CC-5878-4963-801B-E443F32D3CEC}"/>
              </a:ext>
            </a:extLst>
          </p:cNvPr>
          <p:cNvSpPr txBox="1"/>
          <p:nvPr/>
        </p:nvSpPr>
        <p:spPr>
          <a:xfrm>
            <a:off x="-1" y="1296322"/>
            <a:ext cx="11802938" cy="461665"/>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Amir and </a:t>
            </a:r>
            <a:r>
              <a:rPr lang="en-GB" sz="2400" dirty="0" err="1">
                <a:solidFill>
                  <a:srgbClr val="105076"/>
                </a:solidFill>
                <a:latin typeface="Century Gothic" panose="020B0502020202020204" pitchFamily="34" charset="0"/>
              </a:rPr>
              <a:t>Léa</a:t>
            </a:r>
            <a:r>
              <a:rPr lang="en-GB" sz="2400" dirty="0">
                <a:solidFill>
                  <a:srgbClr val="105076"/>
                </a:solidFill>
                <a:latin typeface="Century Gothic" panose="020B0502020202020204" pitchFamily="34" charset="0"/>
              </a:rPr>
              <a:t> are playing a guessing game. Complete the questions.</a:t>
            </a:r>
          </a:p>
        </p:txBody>
      </p:sp>
      <p:graphicFrame>
        <p:nvGraphicFramePr>
          <p:cNvPr id="7" name="Table 6">
            <a:extLst>
              <a:ext uri="{FF2B5EF4-FFF2-40B4-BE49-F238E27FC236}">
                <a16:creationId xmlns:a16="http://schemas.microsoft.com/office/drawing/2014/main" id="{959451BF-D2B6-4034-B5BC-E31DAB9EA5AF}"/>
              </a:ext>
            </a:extLst>
          </p:cNvPr>
          <p:cNvGraphicFramePr>
            <a:graphicFrameLocks noGrp="1"/>
          </p:cNvGraphicFramePr>
          <p:nvPr>
            <p:extLst>
              <p:ext uri="{D42A27DB-BD31-4B8C-83A1-F6EECF244321}">
                <p14:modId xmlns:p14="http://schemas.microsoft.com/office/powerpoint/2010/main" val="2363077713"/>
              </p:ext>
            </p:extLst>
          </p:nvPr>
        </p:nvGraphicFramePr>
        <p:xfrm>
          <a:off x="155999" y="1887613"/>
          <a:ext cx="11880000" cy="41148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785019939"/>
                    </a:ext>
                  </a:extLst>
                </a:gridCol>
                <a:gridCol w="2520000">
                  <a:extLst>
                    <a:ext uri="{9D8B030D-6E8A-4147-A177-3AD203B41FA5}">
                      <a16:colId xmlns:a16="http://schemas.microsoft.com/office/drawing/2014/main" val="3421120317"/>
                    </a:ext>
                  </a:extLst>
                </a:gridCol>
                <a:gridCol w="4320000">
                  <a:extLst>
                    <a:ext uri="{9D8B030D-6E8A-4147-A177-3AD203B41FA5}">
                      <a16:colId xmlns:a16="http://schemas.microsoft.com/office/drawing/2014/main" val="1261998365"/>
                    </a:ext>
                  </a:extLst>
                </a:gridCol>
                <a:gridCol w="4320000">
                  <a:extLst>
                    <a:ext uri="{9D8B030D-6E8A-4147-A177-3AD203B41FA5}">
                      <a16:colId xmlns:a16="http://schemas.microsoft.com/office/drawing/2014/main" val="778109770"/>
                    </a:ext>
                  </a:extLst>
                </a:gridCol>
              </a:tblGrid>
              <a:tr h="370840">
                <a:tc>
                  <a:txBody>
                    <a:bodyPr/>
                    <a:lstStyle/>
                    <a:p>
                      <a:pPr algn="ctr"/>
                      <a:endParaRPr lang="en-GB" sz="2400" b="1" dirty="0">
                        <a:solidFill>
                          <a:srgbClr val="105076"/>
                        </a:solidFill>
                        <a:latin typeface="Century Gothic" panose="020B0502020202020204" pitchFamily="34" charset="0"/>
                      </a:endParaRPr>
                    </a:p>
                  </a:txBody>
                  <a:tcPr anchor="ctr"/>
                </a:tc>
                <a:tc>
                  <a:txBody>
                    <a:bodyPr/>
                    <a:lstStyle/>
                    <a:p>
                      <a:pPr algn="l"/>
                      <a:endParaRPr lang="en-GB" sz="2400" dirty="0">
                        <a:solidFill>
                          <a:schemeClr val="bg1"/>
                        </a:solidFill>
                        <a:latin typeface="Century Gothic" panose="020B0502020202020204" pitchFamily="34" charset="0"/>
                      </a:endParaRPr>
                    </a:p>
                  </a:txBody>
                  <a:tcPr anchor="ctr"/>
                </a:tc>
                <a:tc>
                  <a:txBody>
                    <a:bodyPr/>
                    <a:lstStyle/>
                    <a:p>
                      <a:pPr algn="ctr"/>
                      <a:r>
                        <a:rPr lang="en-GB" sz="2400" dirty="0">
                          <a:solidFill>
                            <a:schemeClr val="bg1"/>
                          </a:solidFill>
                          <a:latin typeface="Century Gothic" panose="020B0502020202020204" pitchFamily="34" charset="0"/>
                        </a:rPr>
                        <a:t>A</a:t>
                      </a:r>
                    </a:p>
                  </a:txBody>
                  <a:tcPr anchor="ctr"/>
                </a:tc>
                <a:tc>
                  <a:txBody>
                    <a:bodyPr/>
                    <a:lstStyle/>
                    <a:p>
                      <a:pPr algn="ctr"/>
                      <a:r>
                        <a:rPr lang="en-GB" sz="2400" dirty="0">
                          <a:solidFill>
                            <a:schemeClr val="bg1"/>
                          </a:solidFill>
                          <a:latin typeface="Century Gothic" panose="020B0502020202020204" pitchFamily="34" charset="0"/>
                        </a:rPr>
                        <a:t>B</a:t>
                      </a:r>
                    </a:p>
                  </a:txBody>
                  <a:tcPr anchor="ctr"/>
                </a:tc>
                <a:extLst>
                  <a:ext uri="{0D108BD9-81ED-4DB2-BD59-A6C34878D82A}">
                    <a16:rowId xmlns:a16="http://schemas.microsoft.com/office/drawing/2014/main" val="2260235726"/>
                  </a:ext>
                </a:extLst>
              </a:tr>
              <a:tr h="370840">
                <a:tc>
                  <a:txBody>
                    <a:bodyPr/>
                    <a:lstStyle/>
                    <a:p>
                      <a:pPr algn="ctr"/>
                      <a:r>
                        <a:rPr lang="en-GB" sz="2400" b="1" dirty="0">
                          <a:solidFill>
                            <a:srgbClr val="105076"/>
                          </a:solidFill>
                          <a:latin typeface="Century Gothic" panose="020B0502020202020204" pitchFamily="34" charset="0"/>
                        </a:rPr>
                        <a:t>1</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à</a:t>
                      </a:r>
                    </a:p>
                  </a:txBody>
                  <a:tcPr anchor="ctr"/>
                </a:tc>
                <a:tc>
                  <a:txBody>
                    <a:bodyPr/>
                    <a:lstStyle/>
                    <a:p>
                      <a:pPr algn="l"/>
                      <a:r>
                        <a:rPr lang="en-GB" sz="2400" b="1" dirty="0">
                          <a:solidFill>
                            <a:srgbClr val="105076"/>
                          </a:solidFill>
                          <a:latin typeface="Century Gothic" panose="020B0502020202020204" pitchFamily="34" charset="0"/>
                        </a:rPr>
                        <a:t>un </a:t>
                      </a:r>
                      <a:r>
                        <a:rPr lang="en-GB" sz="2400" b="1" dirty="0" err="1">
                          <a:solidFill>
                            <a:srgbClr val="105076"/>
                          </a:solidFill>
                          <a:latin typeface="Century Gothic" panose="020B0502020202020204" pitchFamily="34" charset="0"/>
                        </a:rPr>
                        <a:t>poème</a:t>
                      </a:r>
                      <a:r>
                        <a:rPr lang="en-GB" sz="2400" b="1" dirty="0">
                          <a:solidFill>
                            <a:srgbClr val="105076"/>
                          </a:solidFill>
                          <a:latin typeface="Century Gothic" panose="020B0502020202020204" pitchFamily="34" charset="0"/>
                        </a:rPr>
                        <a:t> triste ?</a:t>
                      </a:r>
                    </a:p>
                  </a:txBody>
                  <a:tcPr anchor="ctr"/>
                </a:tc>
                <a:tc>
                  <a:txBody>
                    <a:bodyPr/>
                    <a:lstStyle/>
                    <a:p>
                      <a:pPr algn="l"/>
                      <a:r>
                        <a:rPr lang="en-GB" sz="2400" b="1" dirty="0" err="1">
                          <a:solidFill>
                            <a:srgbClr val="105076"/>
                          </a:solidFill>
                          <a:latin typeface="Century Gothic" panose="020B0502020202020204" pitchFamily="34" charset="0"/>
                        </a:rPr>
                        <a:t>c’est</a:t>
                      </a:r>
                      <a:r>
                        <a:rPr lang="en-GB" sz="2400" b="1" dirty="0">
                          <a:solidFill>
                            <a:srgbClr val="105076"/>
                          </a:solidFill>
                          <a:latin typeface="Century Gothic" panose="020B0502020202020204" pitchFamily="34" charset="0"/>
                        </a:rPr>
                        <a:t> triste ?</a:t>
                      </a:r>
                    </a:p>
                  </a:txBody>
                  <a:tcPr anchor="ctr"/>
                </a:tc>
                <a:extLst>
                  <a:ext uri="{0D108BD9-81ED-4DB2-BD59-A6C34878D82A}">
                    <a16:rowId xmlns:a16="http://schemas.microsoft.com/office/drawing/2014/main" val="2695272331"/>
                  </a:ext>
                </a:extLst>
              </a:tr>
              <a:tr h="370840">
                <a:tc>
                  <a:txBody>
                    <a:bodyPr/>
                    <a:lstStyle/>
                    <a:p>
                      <a:pPr algn="ctr"/>
                      <a:r>
                        <a:rPr lang="en-GB" sz="2400" b="1" dirty="0">
                          <a:solidFill>
                            <a:srgbClr val="105076"/>
                          </a:solidFill>
                          <a:latin typeface="Century Gothic" panose="020B0502020202020204" pitchFamily="34" charset="0"/>
                        </a:rPr>
                        <a:t>2</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à </a:t>
                      </a:r>
                    </a:p>
                  </a:txBody>
                  <a:tcPr anchor="ctr"/>
                </a:tc>
                <a:tc>
                  <a:txBody>
                    <a:bodyPr/>
                    <a:lstStyle/>
                    <a:p>
                      <a:pPr algn="l"/>
                      <a:r>
                        <a:rPr lang="en-GB" sz="2400" b="1" dirty="0" err="1">
                          <a:solidFill>
                            <a:srgbClr val="105076"/>
                          </a:solidFill>
                          <a:latin typeface="Century Gothic" panose="020B0502020202020204" pitchFamily="34" charset="0"/>
                        </a:rPr>
                        <a:t>elle</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est</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française</a:t>
                      </a:r>
                      <a:r>
                        <a:rPr lang="ja-JP" altLang="en-US" sz="2400" b="1" dirty="0">
                          <a:solidFill>
                            <a:srgbClr val="105076"/>
                          </a:solidFill>
                          <a:latin typeface="Century Gothic" panose="020B0502020202020204" pitchFamily="34" charset="0"/>
                        </a:rPr>
                        <a:t> </a:t>
                      </a:r>
                      <a:r>
                        <a:rPr lang="en-GB" altLang="ja-JP" sz="2400" b="1" dirty="0">
                          <a:solidFill>
                            <a:srgbClr val="105076"/>
                          </a:solidFill>
                          <a:latin typeface="Century Gothic" panose="020B0502020202020204" pitchFamily="34" charset="0"/>
                        </a:rPr>
                        <a:t>?</a:t>
                      </a:r>
                      <a:endParaRPr lang="en-GB" sz="2400" b="1" dirty="0">
                        <a:solidFill>
                          <a:srgbClr val="105076"/>
                        </a:solidFill>
                        <a:latin typeface="Century Gothic" panose="020B0502020202020204" pitchFamily="34" charset="0"/>
                      </a:endParaRPr>
                    </a:p>
                  </a:txBody>
                  <a:tcPr anchor="ctr"/>
                </a:tc>
                <a:tc>
                  <a:txBody>
                    <a:bodyPr/>
                    <a:lstStyle/>
                    <a:p>
                      <a:pPr algn="l"/>
                      <a:r>
                        <a:rPr lang="en-GB" sz="2400" b="1" dirty="0" err="1">
                          <a:solidFill>
                            <a:srgbClr val="105076"/>
                          </a:solidFill>
                          <a:latin typeface="Century Gothic" panose="020B0502020202020204" pitchFamily="34" charset="0"/>
                        </a:rPr>
                        <a:t>une</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poète</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française</a:t>
                      </a:r>
                      <a:r>
                        <a:rPr lang="en-GB" sz="2400" b="1" dirty="0">
                          <a:solidFill>
                            <a:srgbClr val="105076"/>
                          </a:solidFill>
                          <a:latin typeface="Century Gothic" panose="020B0502020202020204" pitchFamily="34" charset="0"/>
                        </a:rPr>
                        <a:t> ?</a:t>
                      </a:r>
                    </a:p>
                  </a:txBody>
                  <a:tcPr anchor="ctr"/>
                </a:tc>
                <a:extLst>
                  <a:ext uri="{0D108BD9-81ED-4DB2-BD59-A6C34878D82A}">
                    <a16:rowId xmlns:a16="http://schemas.microsoft.com/office/drawing/2014/main" val="3281962347"/>
                  </a:ext>
                </a:extLst>
              </a:tr>
              <a:tr h="370840">
                <a:tc>
                  <a:txBody>
                    <a:bodyPr/>
                    <a:lstStyle/>
                    <a:p>
                      <a:pPr algn="ctr"/>
                      <a:r>
                        <a:rPr lang="en-GB" sz="2400" b="1" dirty="0">
                          <a:solidFill>
                            <a:srgbClr val="105076"/>
                          </a:solidFill>
                          <a:latin typeface="Century Gothic" panose="020B0502020202020204" pitchFamily="34" charset="0"/>
                        </a:rPr>
                        <a:t>3</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qu</a:t>
                      </a:r>
                      <a:r>
                        <a:rPr lang="en-GB" sz="2400" dirty="0">
                          <a:solidFill>
                            <a:srgbClr val="105076"/>
                          </a:solidFill>
                          <a:latin typeface="Century Gothic" panose="020B0502020202020204" pitchFamily="34" charset="0"/>
                        </a:rPr>
                        <a:t>’</a:t>
                      </a:r>
                    </a:p>
                  </a:txBody>
                  <a:tcPr anchor="ctr"/>
                </a:tc>
                <a:tc>
                  <a:txBody>
                    <a:bodyPr/>
                    <a:lstStyle/>
                    <a:p>
                      <a:pPr algn="l"/>
                      <a:r>
                        <a:rPr lang="en-GB" sz="2400" b="1" dirty="0">
                          <a:solidFill>
                            <a:srgbClr val="105076"/>
                          </a:solidFill>
                          <a:latin typeface="Century Gothic" panose="020B0502020202020204" pitchFamily="34" charset="0"/>
                        </a:rPr>
                        <a:t>un homme </a:t>
                      </a:r>
                      <a:r>
                        <a:rPr lang="en-GB" sz="2400" b="1" dirty="0" err="1">
                          <a:solidFill>
                            <a:srgbClr val="105076"/>
                          </a:solidFill>
                          <a:latin typeface="Century Gothic" panose="020B0502020202020204" pitchFamily="34" charset="0"/>
                        </a:rPr>
                        <a:t>anglais</a:t>
                      </a:r>
                      <a:r>
                        <a:rPr lang="en-GB" sz="2400" b="1" dirty="0">
                          <a:solidFill>
                            <a:srgbClr val="105076"/>
                          </a:solidFill>
                          <a:latin typeface="Century Gothic" panose="020B0502020202020204" pitchFamily="34" charset="0"/>
                        </a:rPr>
                        <a:t> ? </a:t>
                      </a:r>
                    </a:p>
                  </a:txBody>
                  <a:tcPr anchor="ctr"/>
                </a:tc>
                <a:tc>
                  <a:txBody>
                    <a:bodyPr/>
                    <a:lstStyle/>
                    <a:p>
                      <a:pPr algn="l"/>
                      <a:r>
                        <a:rPr lang="en-GB" sz="2400" b="1" dirty="0" err="1">
                          <a:solidFill>
                            <a:srgbClr val="105076"/>
                          </a:solidFill>
                          <a:latin typeface="Century Gothic" panose="020B0502020202020204" pitchFamily="34" charset="0"/>
                        </a:rPr>
                        <a:t>il</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est</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anglais</a:t>
                      </a:r>
                      <a:r>
                        <a:rPr lang="en-GB" sz="2400" b="1" dirty="0">
                          <a:solidFill>
                            <a:srgbClr val="105076"/>
                          </a:solidFill>
                          <a:latin typeface="Century Gothic" panose="020B0502020202020204" pitchFamily="34" charset="0"/>
                        </a:rPr>
                        <a:t> ?</a:t>
                      </a:r>
                    </a:p>
                  </a:txBody>
                  <a:tcPr anchor="ctr"/>
                </a:tc>
                <a:extLst>
                  <a:ext uri="{0D108BD9-81ED-4DB2-BD59-A6C34878D82A}">
                    <a16:rowId xmlns:a16="http://schemas.microsoft.com/office/drawing/2014/main" val="3562465193"/>
                  </a:ext>
                </a:extLst>
              </a:tr>
              <a:tr h="370840">
                <a:tc>
                  <a:txBody>
                    <a:bodyPr/>
                    <a:lstStyle/>
                    <a:p>
                      <a:pPr algn="ctr"/>
                      <a:r>
                        <a:rPr lang="en-GB" sz="2400" b="1" dirty="0">
                          <a:solidFill>
                            <a:srgbClr val="105076"/>
                          </a:solidFill>
                          <a:latin typeface="Century Gothic" panose="020B0502020202020204" pitchFamily="34" charset="0"/>
                        </a:rPr>
                        <a:t>4</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qu</a:t>
                      </a:r>
                      <a:r>
                        <a:rPr lang="en-GB" sz="2400" dirty="0">
                          <a:solidFill>
                            <a:srgbClr val="105076"/>
                          </a:solidFill>
                          <a:latin typeface="Century Gothic" panose="020B0502020202020204" pitchFamily="34" charset="0"/>
                        </a:rPr>
                        <a:t>’</a:t>
                      </a:r>
                    </a:p>
                  </a:txBody>
                  <a:tcPr anchor="ctr"/>
                </a:tc>
                <a:tc>
                  <a:txBody>
                    <a:bodyPr/>
                    <a:lstStyle/>
                    <a:p>
                      <a:pPr algn="l"/>
                      <a:r>
                        <a:rPr lang="en-GB" sz="2400" b="1" dirty="0">
                          <a:solidFill>
                            <a:srgbClr val="105076"/>
                          </a:solidFill>
                          <a:latin typeface="Century Gothic" panose="020B0502020202020204" pitchFamily="34" charset="0"/>
                        </a:rPr>
                        <a:t>Un chanteur excellent ?</a:t>
                      </a:r>
                    </a:p>
                  </a:txBody>
                  <a:tcPr anchor="ctr"/>
                </a:tc>
                <a:tc>
                  <a:txBody>
                    <a:bodyPr/>
                    <a:lstStyle/>
                    <a:p>
                      <a:pPr algn="l"/>
                      <a:r>
                        <a:rPr lang="en-GB" sz="2400" b="1" dirty="0" err="1">
                          <a:solidFill>
                            <a:srgbClr val="105076"/>
                          </a:solidFill>
                          <a:latin typeface="Century Gothic" panose="020B0502020202020204" pitchFamily="34" charset="0"/>
                        </a:rPr>
                        <a:t>il</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est</a:t>
                      </a:r>
                      <a:r>
                        <a:rPr lang="en-GB" sz="2400" b="1" dirty="0">
                          <a:solidFill>
                            <a:srgbClr val="105076"/>
                          </a:solidFill>
                          <a:latin typeface="Century Gothic" panose="020B0502020202020204" pitchFamily="34" charset="0"/>
                        </a:rPr>
                        <a:t> excellent ?</a:t>
                      </a:r>
                    </a:p>
                  </a:txBody>
                  <a:tcPr anchor="ctr"/>
                </a:tc>
                <a:extLst>
                  <a:ext uri="{0D108BD9-81ED-4DB2-BD59-A6C34878D82A}">
                    <a16:rowId xmlns:a16="http://schemas.microsoft.com/office/drawing/2014/main" val="79740210"/>
                  </a:ext>
                </a:extLst>
              </a:tr>
              <a:tr h="370840">
                <a:tc>
                  <a:txBody>
                    <a:bodyPr/>
                    <a:lstStyle/>
                    <a:p>
                      <a:pPr algn="ctr"/>
                      <a:r>
                        <a:rPr lang="en-GB" sz="2400" b="1" dirty="0">
                          <a:solidFill>
                            <a:srgbClr val="105076"/>
                          </a:solidFill>
                          <a:latin typeface="Century Gothic" panose="020B0502020202020204" pitchFamily="34" charset="0"/>
                        </a:rPr>
                        <a:t>5</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à</a:t>
                      </a:r>
                    </a:p>
                  </a:txBody>
                  <a:tcPr anchor="ctr"/>
                </a:tc>
                <a:tc>
                  <a:txBody>
                    <a:bodyPr/>
                    <a:lstStyle/>
                    <a:p>
                      <a:pPr algn="l"/>
                      <a:r>
                        <a:rPr lang="en-GB" sz="2400" b="1" dirty="0" err="1">
                          <a:solidFill>
                            <a:srgbClr val="105076"/>
                          </a:solidFill>
                          <a:latin typeface="Century Gothic" panose="020B0502020202020204" pitchFamily="34" charset="0"/>
                        </a:rPr>
                        <a:t>c’est</a:t>
                      </a:r>
                      <a:r>
                        <a:rPr lang="en-GB" sz="2400" b="1" dirty="0">
                          <a:solidFill>
                            <a:srgbClr val="105076"/>
                          </a:solidFill>
                          <a:latin typeface="Century Gothic" panose="020B0502020202020204" pitchFamily="34" charset="0"/>
                        </a:rPr>
                        <a:t> jaune ?</a:t>
                      </a:r>
                    </a:p>
                  </a:txBody>
                  <a:tcPr anchor="ctr"/>
                </a:tc>
                <a:tc>
                  <a:txBody>
                    <a:bodyPr/>
                    <a:lstStyle/>
                    <a:p>
                      <a:pPr algn="l"/>
                      <a:r>
                        <a:rPr lang="en-GB" sz="2400" b="1" dirty="0">
                          <a:solidFill>
                            <a:srgbClr val="105076"/>
                          </a:solidFill>
                          <a:latin typeface="Century Gothic" panose="020B0502020202020204" pitchFamily="34" charset="0"/>
                        </a:rPr>
                        <a:t>un portable jaune?</a:t>
                      </a:r>
                    </a:p>
                  </a:txBody>
                  <a:tcPr anchor="ctr"/>
                </a:tc>
                <a:extLst>
                  <a:ext uri="{0D108BD9-81ED-4DB2-BD59-A6C34878D82A}">
                    <a16:rowId xmlns:a16="http://schemas.microsoft.com/office/drawing/2014/main" val="1931816165"/>
                  </a:ext>
                </a:extLst>
              </a:tr>
              <a:tr h="370840">
                <a:tc>
                  <a:txBody>
                    <a:bodyPr/>
                    <a:lstStyle/>
                    <a:p>
                      <a:pPr algn="ctr"/>
                      <a:r>
                        <a:rPr lang="en-GB" sz="2400" b="1" dirty="0">
                          <a:solidFill>
                            <a:srgbClr val="105076"/>
                          </a:solidFill>
                          <a:latin typeface="Century Gothic" panose="020B0502020202020204" pitchFamily="34" charset="0"/>
                        </a:rPr>
                        <a:t>6</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qu</a:t>
                      </a:r>
                      <a:r>
                        <a:rPr lang="en-GB" sz="2400" dirty="0">
                          <a:solidFill>
                            <a:srgbClr val="105076"/>
                          </a:solidFill>
                          <a:latin typeface="Century Gothic" panose="020B0502020202020204" pitchFamily="34" charset="0"/>
                        </a:rPr>
                        <a:t>’</a:t>
                      </a:r>
                    </a:p>
                  </a:txBody>
                  <a:tcPr anchor="ctr"/>
                </a:tc>
                <a:tc>
                  <a:txBody>
                    <a:bodyPr/>
                    <a:lstStyle/>
                    <a:p>
                      <a:pPr algn="l"/>
                      <a:r>
                        <a:rPr lang="en-GB" sz="2400" b="1" dirty="0" err="1">
                          <a:solidFill>
                            <a:srgbClr val="105076"/>
                          </a:solidFill>
                          <a:latin typeface="Century Gothic" panose="020B0502020202020204" pitchFamily="34" charset="0"/>
                        </a:rPr>
                        <a:t>il</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est</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méchant</a:t>
                      </a:r>
                      <a:r>
                        <a:rPr lang="en-GB" sz="2400" b="1" dirty="0">
                          <a:solidFill>
                            <a:srgbClr val="105076"/>
                          </a:solidFill>
                          <a:latin typeface="Century Gothic" panose="020B0502020202020204" pitchFamily="34" charset="0"/>
                        </a:rPr>
                        <a:t> ?</a:t>
                      </a:r>
                    </a:p>
                  </a:txBody>
                  <a:tcPr anchor="ctr"/>
                </a:tc>
                <a:tc>
                  <a:txBody>
                    <a:bodyPr/>
                    <a:lstStyle/>
                    <a:p>
                      <a:pPr algn="l"/>
                      <a:r>
                        <a:rPr lang="en-GB" sz="2400" b="1" dirty="0">
                          <a:solidFill>
                            <a:srgbClr val="105076"/>
                          </a:solidFill>
                          <a:latin typeface="Century Gothic" panose="020B0502020202020204" pitchFamily="34" charset="0"/>
                        </a:rPr>
                        <a:t>un </a:t>
                      </a:r>
                      <a:r>
                        <a:rPr lang="en-GB" sz="2400" b="1" dirty="0" err="1">
                          <a:solidFill>
                            <a:srgbClr val="105076"/>
                          </a:solidFill>
                          <a:latin typeface="Century Gothic" panose="020B0502020202020204" pitchFamily="34" charset="0"/>
                        </a:rPr>
                        <a:t>acteur</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méchant</a:t>
                      </a:r>
                      <a:r>
                        <a:rPr lang="en-GB" sz="2400" b="1" dirty="0">
                          <a:solidFill>
                            <a:srgbClr val="105076"/>
                          </a:solidFill>
                          <a:latin typeface="Century Gothic" panose="020B0502020202020204" pitchFamily="34" charset="0"/>
                        </a:rPr>
                        <a:t> ?</a:t>
                      </a:r>
                    </a:p>
                  </a:txBody>
                  <a:tcPr anchor="ctr"/>
                </a:tc>
                <a:extLst>
                  <a:ext uri="{0D108BD9-81ED-4DB2-BD59-A6C34878D82A}">
                    <a16:rowId xmlns:a16="http://schemas.microsoft.com/office/drawing/2014/main" val="3235677732"/>
                  </a:ext>
                </a:extLst>
              </a:tr>
              <a:tr h="370840">
                <a:tc>
                  <a:txBody>
                    <a:bodyPr/>
                    <a:lstStyle/>
                    <a:p>
                      <a:pPr algn="ctr"/>
                      <a:r>
                        <a:rPr lang="en-GB" sz="2400" b="1" dirty="0">
                          <a:solidFill>
                            <a:srgbClr val="105076"/>
                          </a:solidFill>
                          <a:latin typeface="Century Gothic" panose="020B0502020202020204" pitchFamily="34" charset="0"/>
                        </a:rPr>
                        <a:t>7</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à</a:t>
                      </a:r>
                    </a:p>
                  </a:txBody>
                  <a:tcPr anchor="ctr"/>
                </a:tc>
                <a:tc>
                  <a:txBody>
                    <a:bodyPr/>
                    <a:lstStyle/>
                    <a:p>
                      <a:pPr algn="l"/>
                      <a:r>
                        <a:rPr lang="en-GB" sz="2400" b="1" dirty="0" err="1">
                          <a:solidFill>
                            <a:srgbClr val="105076"/>
                          </a:solidFill>
                          <a:latin typeface="Century Gothic" panose="020B0502020202020204" pitchFamily="34" charset="0"/>
                        </a:rPr>
                        <a:t>une</a:t>
                      </a:r>
                      <a:r>
                        <a:rPr lang="en-GB" sz="2400" b="1" dirty="0">
                          <a:solidFill>
                            <a:srgbClr val="105076"/>
                          </a:solidFill>
                          <a:latin typeface="Century Gothic" panose="020B0502020202020204" pitchFamily="34" charset="0"/>
                        </a:rPr>
                        <a:t> chanteuse </a:t>
                      </a:r>
                      <a:r>
                        <a:rPr lang="en-GB" sz="2400" b="1" dirty="0" err="1">
                          <a:solidFill>
                            <a:srgbClr val="105076"/>
                          </a:solidFill>
                          <a:latin typeface="Century Gothic" panose="020B0502020202020204" pitchFamily="34" charset="0"/>
                        </a:rPr>
                        <a:t>amusante</a:t>
                      </a:r>
                      <a:r>
                        <a:rPr lang="en-GB" sz="2400" b="1" dirty="0">
                          <a:solidFill>
                            <a:srgbClr val="105076"/>
                          </a:solidFill>
                          <a:latin typeface="Century Gothic" panose="020B0502020202020204" pitchFamily="34" charset="0"/>
                        </a:rPr>
                        <a:t> ?</a:t>
                      </a:r>
                    </a:p>
                  </a:txBody>
                  <a:tcPr anchor="ctr"/>
                </a:tc>
                <a:tc>
                  <a:txBody>
                    <a:bodyPr/>
                    <a:lstStyle/>
                    <a:p>
                      <a:pPr algn="l"/>
                      <a:r>
                        <a:rPr lang="en-GB" sz="2400" b="1" dirty="0" err="1">
                          <a:solidFill>
                            <a:srgbClr val="105076"/>
                          </a:solidFill>
                          <a:latin typeface="Century Gothic" panose="020B0502020202020204" pitchFamily="34" charset="0"/>
                        </a:rPr>
                        <a:t>elle</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est</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amusante</a:t>
                      </a:r>
                      <a:r>
                        <a:rPr lang="en-GB" sz="2400" b="1" dirty="0">
                          <a:solidFill>
                            <a:srgbClr val="105076"/>
                          </a:solidFill>
                          <a:latin typeface="Century Gothic" panose="020B0502020202020204" pitchFamily="34" charset="0"/>
                        </a:rPr>
                        <a:t> ?</a:t>
                      </a:r>
                    </a:p>
                  </a:txBody>
                  <a:tcPr anchor="ctr"/>
                </a:tc>
                <a:extLst>
                  <a:ext uri="{0D108BD9-81ED-4DB2-BD59-A6C34878D82A}">
                    <a16:rowId xmlns:a16="http://schemas.microsoft.com/office/drawing/2014/main" val="2384264772"/>
                  </a:ext>
                </a:extLst>
              </a:tr>
              <a:tr h="370840">
                <a:tc>
                  <a:txBody>
                    <a:bodyPr/>
                    <a:lstStyle/>
                    <a:p>
                      <a:pPr algn="ctr"/>
                      <a:r>
                        <a:rPr lang="en-GB" sz="2400" b="1" dirty="0">
                          <a:solidFill>
                            <a:srgbClr val="105076"/>
                          </a:solidFill>
                          <a:latin typeface="Century Gothic" panose="020B0502020202020204" pitchFamily="34" charset="0"/>
                        </a:rPr>
                        <a:t>8</a:t>
                      </a:r>
                    </a:p>
                  </a:txBody>
                  <a:tcPr anchor="ctr"/>
                </a:tc>
                <a:tc>
                  <a:txBody>
                    <a:bodyPr/>
                    <a:lstStyle/>
                    <a:p>
                      <a:pPr algn="l"/>
                      <a:r>
                        <a:rPr lang="en-GB" sz="2400" dirty="0">
                          <a:solidFill>
                            <a:srgbClr val="105076"/>
                          </a:solidFill>
                          <a:latin typeface="Century Gothic" panose="020B0502020202020204" pitchFamily="34" charset="0"/>
                        </a:rPr>
                        <a:t>Tu </a:t>
                      </a:r>
                      <a:r>
                        <a:rPr lang="en-GB" sz="2400" dirty="0" err="1">
                          <a:solidFill>
                            <a:srgbClr val="105076"/>
                          </a:solidFill>
                          <a:latin typeface="Century Gothic" panose="020B0502020202020204" pitchFamily="34" charset="0"/>
                        </a:rPr>
                        <a:t>penses</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qu</a:t>
                      </a:r>
                      <a:r>
                        <a:rPr lang="en-GB" sz="2400" dirty="0">
                          <a:solidFill>
                            <a:srgbClr val="105076"/>
                          </a:solidFill>
                          <a:latin typeface="Century Gothic" panose="020B0502020202020204" pitchFamily="34" charset="0"/>
                        </a:rPr>
                        <a:t>’</a:t>
                      </a:r>
                    </a:p>
                  </a:txBody>
                  <a:tcPr anchor="ctr"/>
                </a:tc>
                <a:tc>
                  <a:txBody>
                    <a:bodyPr/>
                    <a:lstStyle/>
                    <a:p>
                      <a:pPr algn="l"/>
                      <a:r>
                        <a:rPr lang="en-GB" sz="2400" b="1" dirty="0" err="1">
                          <a:solidFill>
                            <a:srgbClr val="105076"/>
                          </a:solidFill>
                          <a:latin typeface="Century Gothic" panose="020B0502020202020204" pitchFamily="34" charset="0"/>
                        </a:rPr>
                        <a:t>il</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est</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sympa</a:t>
                      </a:r>
                      <a:r>
                        <a:rPr lang="en-GB" sz="2400" b="1" dirty="0">
                          <a:solidFill>
                            <a:srgbClr val="105076"/>
                          </a:solidFill>
                          <a:latin typeface="Century Gothic" panose="020B0502020202020204" pitchFamily="34" charset="0"/>
                        </a:rPr>
                        <a:t> ?</a:t>
                      </a:r>
                    </a:p>
                  </a:txBody>
                  <a:tcPr anchor="ctr"/>
                </a:tc>
                <a:tc>
                  <a:txBody>
                    <a:bodyPr/>
                    <a:lstStyle/>
                    <a:p>
                      <a:pPr algn="l"/>
                      <a:r>
                        <a:rPr lang="en-GB" sz="2400" b="1" dirty="0">
                          <a:solidFill>
                            <a:srgbClr val="105076"/>
                          </a:solidFill>
                          <a:latin typeface="Century Gothic" panose="020B0502020202020204" pitchFamily="34" charset="0"/>
                        </a:rPr>
                        <a:t>un </a:t>
                      </a:r>
                      <a:r>
                        <a:rPr lang="en-GB" sz="2400" b="1" dirty="0" err="1">
                          <a:solidFill>
                            <a:srgbClr val="105076"/>
                          </a:solidFill>
                          <a:latin typeface="Century Gothic" panose="020B0502020202020204" pitchFamily="34" charset="0"/>
                        </a:rPr>
                        <a:t>médecin</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sympa</a:t>
                      </a:r>
                      <a:r>
                        <a:rPr lang="en-GB" sz="2400" b="1" dirty="0">
                          <a:solidFill>
                            <a:srgbClr val="105076"/>
                          </a:solidFill>
                          <a:latin typeface="Century Gothic" panose="020B0502020202020204" pitchFamily="34" charset="0"/>
                        </a:rPr>
                        <a:t> ?</a:t>
                      </a:r>
                    </a:p>
                  </a:txBody>
                  <a:tcPr anchor="ctr"/>
                </a:tc>
                <a:extLst>
                  <a:ext uri="{0D108BD9-81ED-4DB2-BD59-A6C34878D82A}">
                    <a16:rowId xmlns:a16="http://schemas.microsoft.com/office/drawing/2014/main" val="2317797031"/>
                  </a:ext>
                </a:extLst>
              </a:tr>
            </a:tbl>
          </a:graphicData>
        </a:graphic>
      </p:graphicFrame>
      <p:pic>
        <p:nvPicPr>
          <p:cNvPr id="10" name="Picture 9">
            <a:extLst>
              <a:ext uri="{FF2B5EF4-FFF2-40B4-BE49-F238E27FC236}">
                <a16:creationId xmlns:a16="http://schemas.microsoft.com/office/drawing/2014/main" id="{C1E14A5F-921C-4837-9E26-71A70E0B3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3953" y="676957"/>
            <a:ext cx="1080000" cy="1080000"/>
          </a:xfrm>
          <a:prstGeom prst="rect">
            <a:avLst/>
          </a:prstGeom>
        </p:spPr>
      </p:pic>
      <p:pic>
        <p:nvPicPr>
          <p:cNvPr id="12" name="Picture 11">
            <a:extLst>
              <a:ext uri="{FF2B5EF4-FFF2-40B4-BE49-F238E27FC236}">
                <a16:creationId xmlns:a16="http://schemas.microsoft.com/office/drawing/2014/main" id="{C451002F-E104-44FA-BE71-CABD45B76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2974" y="677472"/>
            <a:ext cx="1080000" cy="1080000"/>
          </a:xfrm>
          <a:prstGeom prst="rect">
            <a:avLst/>
          </a:prstGeom>
        </p:spPr>
      </p:pic>
      <p:cxnSp>
        <p:nvCxnSpPr>
          <p:cNvPr id="15" name="Straight Connector 14">
            <a:extLst>
              <a:ext uri="{FF2B5EF4-FFF2-40B4-BE49-F238E27FC236}">
                <a16:creationId xmlns:a16="http://schemas.microsoft.com/office/drawing/2014/main" id="{87D2394A-0189-40C2-AE60-55B84C8DAC0E}"/>
              </a:ext>
            </a:extLst>
          </p:cNvPr>
          <p:cNvCxnSpPr/>
          <p:nvPr/>
        </p:nvCxnSpPr>
        <p:spPr>
          <a:xfrm>
            <a:off x="7696198" y="256244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1DC39C-CFC8-4695-9762-7EF5131B7A93}"/>
              </a:ext>
            </a:extLst>
          </p:cNvPr>
          <p:cNvCxnSpPr/>
          <p:nvPr/>
        </p:nvCxnSpPr>
        <p:spPr>
          <a:xfrm>
            <a:off x="3376198" y="305774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18448E7-41C6-471D-9EDD-43AD32FE5F75}"/>
              </a:ext>
            </a:extLst>
          </p:cNvPr>
          <p:cNvCxnSpPr/>
          <p:nvPr/>
        </p:nvCxnSpPr>
        <p:spPr>
          <a:xfrm>
            <a:off x="3376198" y="349589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8F8B396-3244-4861-AFF3-3817BF3441A9}"/>
              </a:ext>
            </a:extLst>
          </p:cNvPr>
          <p:cNvCxnSpPr/>
          <p:nvPr/>
        </p:nvCxnSpPr>
        <p:spPr>
          <a:xfrm>
            <a:off x="3376198" y="397214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DE8D8C-2D28-439A-98C2-5D1573CF58EA}"/>
              </a:ext>
            </a:extLst>
          </p:cNvPr>
          <p:cNvCxnSpPr/>
          <p:nvPr/>
        </p:nvCxnSpPr>
        <p:spPr>
          <a:xfrm>
            <a:off x="3376198" y="444839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428775-C27D-46F8-BC41-56DA6C6F91E1}"/>
              </a:ext>
            </a:extLst>
          </p:cNvPr>
          <p:cNvCxnSpPr/>
          <p:nvPr/>
        </p:nvCxnSpPr>
        <p:spPr>
          <a:xfrm>
            <a:off x="7715999" y="484844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F44190-2A62-4367-8F00-F82DC9721CA8}"/>
              </a:ext>
            </a:extLst>
          </p:cNvPr>
          <p:cNvCxnSpPr/>
          <p:nvPr/>
        </p:nvCxnSpPr>
        <p:spPr>
          <a:xfrm>
            <a:off x="7696198" y="530564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3682A2-7D0C-42FB-9E5C-D2C4934C81ED}"/>
              </a:ext>
            </a:extLst>
          </p:cNvPr>
          <p:cNvCxnSpPr/>
          <p:nvPr/>
        </p:nvCxnSpPr>
        <p:spPr>
          <a:xfrm>
            <a:off x="7677468" y="5800947"/>
            <a:ext cx="4320000"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97181B9-AF5E-854A-A552-E31EADFFDC8C}"/>
              </a:ext>
            </a:extLst>
          </p:cNvPr>
          <p:cNvSpPr txBox="1">
            <a:spLocks/>
          </p:cNvSpPr>
          <p:nvPr/>
        </p:nvSpPr>
        <p:spPr>
          <a:xfrm>
            <a:off x="-1" y="276026"/>
            <a:ext cx="64572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C’est quoi ? C’est qui ?</a:t>
            </a:r>
            <a:endParaRPr lang="en-GB" sz="3200" b="1" dirty="0">
              <a:solidFill>
                <a:schemeClr val="bg1"/>
              </a:solidFill>
            </a:endParaRPr>
          </a:p>
        </p:txBody>
      </p:sp>
      <p:sp>
        <p:nvSpPr>
          <p:cNvPr id="2" name="Rounded Rectangle 46">
            <a:extLst>
              <a:ext uri="{FF2B5EF4-FFF2-40B4-BE49-F238E27FC236}">
                <a16:creationId xmlns:a16="http://schemas.microsoft.com/office/drawing/2014/main" id="{507CAAA8-EC02-4057-8D0F-76C7205207C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06979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Title 3"/>
          <p:cNvSpPr txBox="1">
            <a:spLocks/>
          </p:cNvSpPr>
          <p:nvPr/>
        </p:nvSpPr>
        <p:spPr>
          <a:xfrm>
            <a:off x="185383" y="2813447"/>
            <a:ext cx="8006117"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 verbs (je,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elle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Preposition à with certain verbs: at vs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6" name="Title 5">
            <a:extLst>
              <a:ext uri="{FF2B5EF4-FFF2-40B4-BE49-F238E27FC236}">
                <a16:creationId xmlns:a16="http://schemas.microsoft.com/office/drawing/2014/main" id="{CAA16859-3DBC-D74E-9FC5-4F877A96AB6C}"/>
              </a:ext>
            </a:extLst>
          </p:cNvPr>
          <p:cNvSpPr>
            <a:spLocks noGrp="1"/>
          </p:cNvSpPr>
          <p:nvPr>
            <p:ph type="title"/>
          </p:nvPr>
        </p:nvSpPr>
        <p:spPr>
          <a:xfrm>
            <a:off x="185383" y="1811541"/>
            <a:ext cx="10515600" cy="1325563"/>
          </a:xfrm>
        </p:spPr>
        <p:txBody>
          <a:bodyPr>
            <a:normAutofit/>
          </a:bodyPr>
          <a:lstStyle/>
          <a:p>
            <a:r>
              <a:rPr lang="en-GB" sz="4000" b="1" dirty="0">
                <a:solidFill>
                  <a:prstClr val="white"/>
                </a:solidFill>
              </a:rPr>
              <a:t>Saying what people do to others</a:t>
            </a:r>
            <a:endParaRPr lang="en-US" sz="4000" dirty="0"/>
          </a:p>
        </p:txBody>
      </p:sp>
      <p:sp>
        <p:nvSpPr>
          <p:cNvPr id="7" name="Title 3">
            <a:extLst>
              <a:ext uri="{FF2B5EF4-FFF2-40B4-BE49-F238E27FC236}">
                <a16:creationId xmlns:a16="http://schemas.microsoft.com/office/drawing/2014/main" id="{A62E97F4-0663-43FC-849A-68AF7BC6CEFA}"/>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22</a:t>
            </a:r>
          </a:p>
        </p:txBody>
      </p:sp>
      <p:sp>
        <p:nvSpPr>
          <p:cNvPr id="11" name="Title 3">
            <a:extLst>
              <a:ext uri="{FF2B5EF4-FFF2-40B4-BE49-F238E27FC236}">
                <a16:creationId xmlns:a16="http://schemas.microsoft.com/office/drawing/2014/main" id="{E19A64DC-C9CE-4198-B4E5-31F88D956228}"/>
              </a:ext>
            </a:extLst>
          </p:cNvPr>
          <p:cNvSpPr txBox="1">
            <a:spLocks/>
          </p:cNvSpPr>
          <p:nvPr/>
        </p:nvSpPr>
        <p:spPr>
          <a:xfrm>
            <a:off x="235003" y="5666212"/>
            <a:ext cx="517302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 Kirsten Somerville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02/08/2021</a:t>
            </a:r>
          </a:p>
        </p:txBody>
      </p:sp>
    </p:spTree>
    <p:extLst>
      <p:ext uri="{BB962C8B-B14F-4D97-AF65-F5344CB8AC3E}">
        <p14:creationId xmlns:p14="http://schemas.microsoft.com/office/powerpoint/2010/main" val="4199960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a thumbs up "/>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353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89-946A-C44A-BB30-1C1834E0B163}"/>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sp>
        <p:nvSpPr>
          <p:cNvPr id="4" name="TextBox 3"/>
          <p:cNvSpPr txBox="1"/>
          <p:nvPr/>
        </p:nvSpPr>
        <p:spPr>
          <a:xfrm>
            <a:off x="4339750" y="2459504"/>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729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FFFC-BACD-0848-9721-5A640E0FCA9D}"/>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thumbs up"/>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961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og">
            <a:extLst>
              <a:ext uri="{FF2B5EF4-FFF2-40B4-BE49-F238E27FC236}">
                <a16:creationId xmlns:a16="http://schemas.microsoft.com/office/drawing/2014/main" id="{B539A51D-168B-0543-A858-8DDA78E23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96" y="1536501"/>
            <a:ext cx="2077915" cy="1994798"/>
          </a:xfrm>
          <a:prstGeom prst="rect">
            <a:avLst/>
          </a:prstGeom>
        </p:spPr>
      </p:pic>
      <p:pic>
        <p:nvPicPr>
          <p:cNvPr id="13" name="Picture 12" descr="the Colosseum">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7791" y="1538851"/>
            <a:ext cx="2213337" cy="1427602"/>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956644" y="4483321"/>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307961" y="5611180"/>
            <a:ext cx="1576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8" name="Group 17" descr="price tag with a question mark">
            <a:extLst>
              <a:ext uri="{FF2B5EF4-FFF2-40B4-BE49-F238E27FC236}">
                <a16:creationId xmlns:a16="http://schemas.microsoft.com/office/drawing/2014/main" id="{ABBF07F7-711D-334C-90DF-592192698586}"/>
              </a:ext>
            </a:extLst>
          </p:cNvPr>
          <p:cNvGrpSpPr/>
          <p:nvPr/>
        </p:nvGrpSpPr>
        <p:grpSpPr>
          <a:xfrm>
            <a:off x="8955322" y="4702936"/>
            <a:ext cx="1798274" cy="1588475"/>
            <a:chOff x="9234453" y="4685759"/>
            <a:chExt cx="1798274" cy="1588475"/>
          </a:xfrm>
        </p:grpSpPr>
        <p:pic>
          <p:nvPicPr>
            <p:cNvPr id="19" name="Picture 18" descr="price tag with a question mark">
              <a:extLst>
                <a:ext uri="{FF2B5EF4-FFF2-40B4-BE49-F238E27FC236}">
                  <a16:creationId xmlns:a16="http://schemas.microsoft.com/office/drawing/2014/main" id="{A3F3E44D-F269-064A-80D1-996673ED204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20" name="TextBox 19">
              <a:extLst>
                <a:ext uri="{FF2B5EF4-FFF2-40B4-BE49-F238E27FC236}">
                  <a16:creationId xmlns:a16="http://schemas.microsoft.com/office/drawing/2014/main" id="{299AD985-A956-F44C-878F-26DA2561EE94}"/>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191337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ch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7" name="anci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8" name="rie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biento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10" name="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30" y="509692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4314235-A42C-474F-B9A1-81278CD954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3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anc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r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biento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anc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7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5149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2" name="Table 2">
            <a:extLst>
              <a:ext uri="{FF2B5EF4-FFF2-40B4-BE49-F238E27FC236}">
                <a16:creationId xmlns:a16="http://schemas.microsoft.com/office/drawing/2014/main" id="{0D8702FA-1214-45C0-86EE-FDC062F63F60}"/>
              </a:ext>
            </a:extLst>
          </p:cNvPr>
          <p:cNvGraphicFramePr>
            <a:graphicFrameLocks noGrp="1"/>
          </p:cNvGraphicFramePr>
          <p:nvPr>
            <p:extLst>
              <p:ext uri="{D42A27DB-BD31-4B8C-83A1-F6EECF244321}">
                <p14:modId xmlns:p14="http://schemas.microsoft.com/office/powerpoint/2010/main" val="2819676543"/>
              </p:ext>
            </p:extLst>
          </p:nvPr>
        </p:nvGraphicFramePr>
        <p:xfrm>
          <a:off x="6236697" y="2686531"/>
          <a:ext cx="5673223" cy="3524952"/>
        </p:xfrm>
        <a:graphic>
          <a:graphicData uri="http://schemas.openxmlformats.org/drawingml/2006/table">
            <a:tbl>
              <a:tblPr firstRow="1" bandRow="1">
                <a:tableStyleId>{21E4AEA4-8DFA-4A89-87EB-49C32662AFE0}</a:tableStyleId>
              </a:tblPr>
              <a:tblGrid>
                <a:gridCol w="594000">
                  <a:extLst>
                    <a:ext uri="{9D8B030D-6E8A-4147-A177-3AD203B41FA5}">
                      <a16:colId xmlns:a16="http://schemas.microsoft.com/office/drawing/2014/main" val="3512926727"/>
                    </a:ext>
                  </a:extLst>
                </a:gridCol>
                <a:gridCol w="2703223">
                  <a:extLst>
                    <a:ext uri="{9D8B030D-6E8A-4147-A177-3AD203B41FA5}">
                      <a16:colId xmlns:a16="http://schemas.microsoft.com/office/drawing/2014/main" val="2000605124"/>
                    </a:ext>
                  </a:extLst>
                </a:gridCol>
                <a:gridCol w="1080000">
                  <a:extLst>
                    <a:ext uri="{9D8B030D-6E8A-4147-A177-3AD203B41FA5}">
                      <a16:colId xmlns:a16="http://schemas.microsoft.com/office/drawing/2014/main" val="4292252296"/>
                    </a:ext>
                  </a:extLst>
                </a:gridCol>
                <a:gridCol w="1296000">
                  <a:extLst>
                    <a:ext uri="{9D8B030D-6E8A-4147-A177-3AD203B41FA5}">
                      <a16:colId xmlns:a16="http://schemas.microsoft.com/office/drawing/2014/main" val="1300154508"/>
                    </a:ext>
                  </a:extLst>
                </a:gridCol>
              </a:tblGrid>
              <a:tr h="594000">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ien</a:t>
                      </a:r>
                      <a:r>
                        <a:rPr lang="fr-FR" sz="25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ain</a:t>
                      </a:r>
                      <a:r>
                        <a:rPr lang="fr-FR" sz="2500" dirty="0">
                          <a:solidFill>
                            <a:srgbClr val="115076"/>
                          </a:solidFill>
                        </a:rPr>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610967"/>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quotid</a:t>
                      </a:r>
                      <a:r>
                        <a:rPr lang="fr-FR" sz="2800" u="sng" dirty="0">
                          <a:solidFill>
                            <a:srgbClr val="115076"/>
                          </a:solidFill>
                        </a:rPr>
                        <a:t>ien</a:t>
                      </a:r>
                      <a:endParaRPr lang="fr-FR" sz="28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01459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écriv</a:t>
                      </a:r>
                      <a:r>
                        <a:rPr lang="fr-FR" sz="2800" u="sng" dirty="0">
                          <a:solidFill>
                            <a:srgbClr val="115076"/>
                          </a:solidFill>
                        </a:rPr>
                        <a:t>ain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69724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histor</a:t>
                      </a:r>
                      <a:r>
                        <a:rPr lang="fr-FR" sz="2800" u="sng" dirty="0">
                          <a:solidFill>
                            <a:srgbClr val="115076"/>
                          </a:solidFill>
                        </a:rPr>
                        <a:t>ien</a:t>
                      </a:r>
                      <a:endParaRPr lang="fr-FR" sz="28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441511"/>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soud</a:t>
                      </a:r>
                      <a:r>
                        <a:rPr lang="fr-FR" sz="2800" u="sng" dirty="0">
                          <a:solidFill>
                            <a:srgbClr val="115076"/>
                          </a:solidFill>
                        </a:rPr>
                        <a:t>ain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29324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D62A0019-4C1D-4D08-A5AE-38BBF73C6AE6}"/>
              </a:ext>
            </a:extLst>
          </p:cNvPr>
          <p:cNvGraphicFramePr>
            <a:graphicFrameLocks noGrp="1"/>
          </p:cNvGraphicFramePr>
          <p:nvPr>
            <p:extLst>
              <p:ext uri="{D42A27DB-BD31-4B8C-83A1-F6EECF244321}">
                <p14:modId xmlns:p14="http://schemas.microsoft.com/office/powerpoint/2010/main" val="4138102924"/>
              </p:ext>
            </p:extLst>
          </p:nvPr>
        </p:nvGraphicFramePr>
        <p:xfrm>
          <a:off x="197255" y="1268476"/>
          <a:ext cx="5673223" cy="3524952"/>
        </p:xfrm>
        <a:graphic>
          <a:graphicData uri="http://schemas.openxmlformats.org/drawingml/2006/table">
            <a:tbl>
              <a:tblPr firstRow="1" bandRow="1">
                <a:tableStyleId>{21E4AEA4-8DFA-4A89-87EB-49C32662AFE0}</a:tableStyleId>
              </a:tblPr>
              <a:tblGrid>
                <a:gridCol w="594000">
                  <a:extLst>
                    <a:ext uri="{9D8B030D-6E8A-4147-A177-3AD203B41FA5}">
                      <a16:colId xmlns:a16="http://schemas.microsoft.com/office/drawing/2014/main" val="3512926727"/>
                    </a:ext>
                  </a:extLst>
                </a:gridCol>
                <a:gridCol w="2703223">
                  <a:extLst>
                    <a:ext uri="{9D8B030D-6E8A-4147-A177-3AD203B41FA5}">
                      <a16:colId xmlns:a16="http://schemas.microsoft.com/office/drawing/2014/main" val="2000605124"/>
                    </a:ext>
                  </a:extLst>
                </a:gridCol>
                <a:gridCol w="1080000">
                  <a:extLst>
                    <a:ext uri="{9D8B030D-6E8A-4147-A177-3AD203B41FA5}">
                      <a16:colId xmlns:a16="http://schemas.microsoft.com/office/drawing/2014/main" val="4292252296"/>
                    </a:ext>
                  </a:extLst>
                </a:gridCol>
                <a:gridCol w="1296000">
                  <a:extLst>
                    <a:ext uri="{9D8B030D-6E8A-4147-A177-3AD203B41FA5}">
                      <a16:colId xmlns:a16="http://schemas.microsoft.com/office/drawing/2014/main" val="1300154508"/>
                    </a:ext>
                  </a:extLst>
                </a:gridCol>
              </a:tblGrid>
              <a:tr h="594000">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ien</a:t>
                      </a:r>
                      <a:r>
                        <a:rPr lang="fr-FR" sz="25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ain</a:t>
                      </a:r>
                      <a:r>
                        <a:rPr lang="fr-FR" sz="2500" dirty="0">
                          <a:solidFill>
                            <a:srgbClr val="115076"/>
                          </a:solidFill>
                        </a:rPr>
                        <a: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610967"/>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b</a:t>
                      </a:r>
                      <a:r>
                        <a:rPr lang="fr-FR" sz="2800" u="sng" dirty="0">
                          <a:solidFill>
                            <a:srgbClr val="115076"/>
                          </a:solidFill>
                        </a:rPr>
                        <a: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177968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l</a:t>
                      </a:r>
                      <a:r>
                        <a:rPr lang="fr-FR" sz="2800" u="sng" dirty="0">
                          <a:solidFill>
                            <a:srgbClr val="115076"/>
                          </a:solidFill>
                        </a:rPr>
                        <a: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738024"/>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sout</a:t>
                      </a:r>
                      <a:r>
                        <a:rPr lang="fr-FR" sz="2800" u="sng" dirty="0">
                          <a:solidFill>
                            <a:srgbClr val="115076"/>
                          </a:solidFill>
                        </a:rPr>
                        <a:t>ien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01459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u="none" dirty="0">
                          <a:solidFill>
                            <a:srgbClr val="115076"/>
                          </a:solidFill>
                        </a:rPr>
                        <a:t>vois</a:t>
                      </a:r>
                      <a:r>
                        <a:rPr lang="fr-FR" sz="2800" u="sng" dirty="0">
                          <a:solidFill>
                            <a:srgbClr val="115076"/>
                          </a:solidFill>
                        </a:rPr>
                        <a:t>in</a:t>
                      </a:r>
                      <a:endParaRPr lang="fr-FR" sz="2800" u="none"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697246"/>
                  </a:ext>
                </a:extLst>
              </a:tr>
            </a:tbl>
          </a:graphicData>
        </a:graphic>
      </p:graphicFrame>
      <p:sp>
        <p:nvSpPr>
          <p:cNvPr id="3" name="Rectangle 2">
            <a:hlinkClick r:id="" action="ppaction://noaction">
              <a:snd r:embed="rId4" name="1.wav"/>
            </a:hlinkClick>
            <a:extLst>
              <a:ext uri="{FF2B5EF4-FFF2-40B4-BE49-F238E27FC236}">
                <a16:creationId xmlns:a16="http://schemas.microsoft.com/office/drawing/2014/main" id="{862357DC-902A-4481-B3D4-FC88F9D9DE65}"/>
              </a:ext>
            </a:extLst>
          </p:cNvPr>
          <p:cNvSpPr/>
          <p:nvPr/>
        </p:nvSpPr>
        <p:spPr>
          <a:xfrm>
            <a:off x="197255" y="192575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hlinkClick r:id="" action="ppaction://noaction">
              <a:snd r:embed="rId5" name="2.wav"/>
            </a:hlinkClick>
            <a:extLst>
              <a:ext uri="{FF2B5EF4-FFF2-40B4-BE49-F238E27FC236}">
                <a16:creationId xmlns:a16="http://schemas.microsoft.com/office/drawing/2014/main" id="{9ADE87CD-6B47-4004-809C-E992824F69F0}"/>
              </a:ext>
            </a:extLst>
          </p:cNvPr>
          <p:cNvSpPr/>
          <p:nvPr/>
        </p:nvSpPr>
        <p:spPr>
          <a:xfrm>
            <a:off x="197255" y="266149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6" name="3.wav"/>
            </a:hlinkClick>
            <a:extLst>
              <a:ext uri="{FF2B5EF4-FFF2-40B4-BE49-F238E27FC236}">
                <a16:creationId xmlns:a16="http://schemas.microsoft.com/office/drawing/2014/main" id="{4E25FE1D-C391-4BFE-BBEE-AA2F2FC971E3}"/>
              </a:ext>
            </a:extLst>
          </p:cNvPr>
          <p:cNvSpPr/>
          <p:nvPr/>
        </p:nvSpPr>
        <p:spPr>
          <a:xfrm>
            <a:off x="197255" y="339723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7" name="4.wav"/>
            </a:hlinkClick>
            <a:extLst>
              <a:ext uri="{FF2B5EF4-FFF2-40B4-BE49-F238E27FC236}">
                <a16:creationId xmlns:a16="http://schemas.microsoft.com/office/drawing/2014/main" id="{6B48D996-7425-4C71-8090-B241A62FFE45}"/>
              </a:ext>
            </a:extLst>
          </p:cNvPr>
          <p:cNvSpPr/>
          <p:nvPr/>
        </p:nvSpPr>
        <p:spPr>
          <a:xfrm>
            <a:off x="197255" y="413296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AF00109-739C-4A81-91D1-61C7A8016836}"/>
              </a:ext>
            </a:extLst>
          </p:cNvPr>
          <p:cNvSpPr txBox="1"/>
          <p:nvPr/>
        </p:nvSpPr>
        <p:spPr>
          <a:xfrm>
            <a:off x="737255" y="2218620"/>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22" name="TextBox 21">
            <a:extLst>
              <a:ext uri="{FF2B5EF4-FFF2-40B4-BE49-F238E27FC236}">
                <a16:creationId xmlns:a16="http://schemas.microsoft.com/office/drawing/2014/main" id="{597600CB-6572-4A2C-85D0-6F53678A2234}"/>
              </a:ext>
            </a:extLst>
          </p:cNvPr>
          <p:cNvSpPr txBox="1"/>
          <p:nvPr/>
        </p:nvSpPr>
        <p:spPr>
          <a:xfrm>
            <a:off x="737255" y="2955384"/>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link</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101BBFEC-24AE-4A7B-A305-0368B087F168}"/>
              </a:ext>
            </a:extLst>
          </p:cNvPr>
          <p:cNvSpPr txBox="1"/>
          <p:nvPr/>
        </p:nvSpPr>
        <p:spPr>
          <a:xfrm>
            <a:off x="737255" y="3670325"/>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[support]</a:t>
            </a:r>
          </a:p>
        </p:txBody>
      </p:sp>
      <p:sp>
        <p:nvSpPr>
          <p:cNvPr id="26" name="TextBox 25">
            <a:extLst>
              <a:ext uri="{FF2B5EF4-FFF2-40B4-BE49-F238E27FC236}">
                <a16:creationId xmlns:a16="http://schemas.microsoft.com/office/drawing/2014/main" id="{BDEDD27A-7DFE-456E-9F53-924A5531A04C}"/>
              </a:ext>
            </a:extLst>
          </p:cNvPr>
          <p:cNvSpPr txBox="1"/>
          <p:nvPr/>
        </p:nvSpPr>
        <p:spPr>
          <a:xfrm>
            <a:off x="737255" y="4416529"/>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neighbour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1" name="Rectangle 30">
            <a:extLst>
              <a:ext uri="{FF2B5EF4-FFF2-40B4-BE49-F238E27FC236}">
                <a16:creationId xmlns:a16="http://schemas.microsoft.com/office/drawing/2014/main" id="{13F72A5F-2FDF-4F83-B2FC-C0F2B01B9E24}"/>
              </a:ext>
            </a:extLst>
          </p:cNvPr>
          <p:cNvSpPr/>
          <p:nvPr/>
        </p:nvSpPr>
        <p:spPr>
          <a:xfrm>
            <a:off x="1984234" y="1957769"/>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Check Mark Clip Art">
            <a:extLst>
              <a:ext uri="{FF2B5EF4-FFF2-40B4-BE49-F238E27FC236}">
                <a16:creationId xmlns:a16="http://schemas.microsoft.com/office/drawing/2014/main" id="{125E8C00-2024-45FE-84CD-85BBFA989A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317" y="2044665"/>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594D8901-6FD5-4B80-A07B-15997B113131}"/>
              </a:ext>
            </a:extLst>
          </p:cNvPr>
          <p:cNvSpPr/>
          <p:nvPr/>
        </p:nvSpPr>
        <p:spPr>
          <a:xfrm>
            <a:off x="1925132" y="2681879"/>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2" descr="Check Mark Clip Art">
            <a:extLst>
              <a:ext uri="{FF2B5EF4-FFF2-40B4-BE49-F238E27FC236}">
                <a16:creationId xmlns:a16="http://schemas.microsoft.com/office/drawing/2014/main" id="{9A430EF6-CB62-4377-8F8A-C27925E9F4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63651" y="2742925"/>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D59EA8BF-CF50-4B96-9827-890168CEE913}"/>
              </a:ext>
            </a:extLst>
          </p:cNvPr>
          <p:cNvSpPr/>
          <p:nvPr/>
        </p:nvSpPr>
        <p:spPr>
          <a:xfrm>
            <a:off x="2218744" y="3399266"/>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6" name="Picture 2" descr="Check Mark Clip Art">
            <a:extLst>
              <a:ext uri="{FF2B5EF4-FFF2-40B4-BE49-F238E27FC236}">
                <a16:creationId xmlns:a16="http://schemas.microsoft.com/office/drawing/2014/main" id="{DBDB4DF2-B4BF-445D-A2F3-09D438F366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63651" y="3486162"/>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725168C0-CA9C-4672-9CA8-5406C169257C}"/>
              </a:ext>
            </a:extLst>
          </p:cNvPr>
          <p:cNvSpPr/>
          <p:nvPr/>
        </p:nvSpPr>
        <p:spPr>
          <a:xfrm>
            <a:off x="2307067" y="4155461"/>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8" name="Picture 2" descr="Check Mark Clip Art">
            <a:extLst>
              <a:ext uri="{FF2B5EF4-FFF2-40B4-BE49-F238E27FC236}">
                <a16:creationId xmlns:a16="http://schemas.microsoft.com/office/drawing/2014/main" id="{26C1E41A-0951-4C2F-8674-45488CE3E8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317" y="4195859"/>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lip Art">
            <a:extLst>
              <a:ext uri="{FF2B5EF4-FFF2-40B4-BE49-F238E27FC236}">
                <a16:creationId xmlns:a16="http://schemas.microsoft.com/office/drawing/2014/main" id="{315315EF-BEE2-494D-B56B-940EE6D816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76652" y="3429000"/>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lip Art">
            <a:extLst>
              <a:ext uri="{FF2B5EF4-FFF2-40B4-BE49-F238E27FC236}">
                <a16:creationId xmlns:a16="http://schemas.microsoft.com/office/drawing/2014/main" id="{7D0F0956-A64B-4A83-93C6-F7572354F1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7787" y="4158015"/>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hlinkClick r:id="" action="ppaction://noaction">
              <a:snd r:embed="rId9" name="7.wav"/>
            </a:hlinkClick>
            <a:extLst>
              <a:ext uri="{FF2B5EF4-FFF2-40B4-BE49-F238E27FC236}">
                <a16:creationId xmlns:a16="http://schemas.microsoft.com/office/drawing/2014/main" id="{867E53E3-7AED-49FA-B054-ACF5F8E3D423}"/>
              </a:ext>
            </a:extLst>
          </p:cNvPr>
          <p:cNvSpPr/>
          <p:nvPr/>
        </p:nvSpPr>
        <p:spPr>
          <a:xfrm>
            <a:off x="6236697" y="481528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7</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hlinkClick r:id="" action="ppaction://noaction">
              <a:snd r:embed="rId10" name="8.wav"/>
            </a:hlinkClick>
            <a:extLst>
              <a:ext uri="{FF2B5EF4-FFF2-40B4-BE49-F238E27FC236}">
                <a16:creationId xmlns:a16="http://schemas.microsoft.com/office/drawing/2014/main" id="{94AE7C11-50CB-4EA1-B6CC-0AF129F2CD0B}"/>
              </a:ext>
            </a:extLst>
          </p:cNvPr>
          <p:cNvSpPr/>
          <p:nvPr/>
        </p:nvSpPr>
        <p:spPr>
          <a:xfrm>
            <a:off x="6236697" y="5551021"/>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F0302020204030204"/>
              </a:rPr>
              <a:t>8</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hlinkClick r:id="" action="ppaction://noaction">
              <a:snd r:embed="rId11" name="5.wav"/>
            </a:hlinkClick>
            <a:extLst>
              <a:ext uri="{FF2B5EF4-FFF2-40B4-BE49-F238E27FC236}">
                <a16:creationId xmlns:a16="http://schemas.microsoft.com/office/drawing/2014/main" id="{E4AC2ED3-D3F9-4D1A-851F-C1DF2E45E472}"/>
              </a:ext>
            </a:extLst>
          </p:cNvPr>
          <p:cNvSpPr/>
          <p:nvPr/>
        </p:nvSpPr>
        <p:spPr>
          <a:xfrm>
            <a:off x="6236697" y="333515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hlinkClick r:id="" action="ppaction://noaction">
              <a:snd r:embed="rId12" name="6.wav"/>
            </a:hlinkClick>
            <a:extLst>
              <a:ext uri="{FF2B5EF4-FFF2-40B4-BE49-F238E27FC236}">
                <a16:creationId xmlns:a16="http://schemas.microsoft.com/office/drawing/2014/main" id="{46923410-DC14-4CAB-9775-E0BC3ED66A1F}"/>
              </a:ext>
            </a:extLst>
          </p:cNvPr>
          <p:cNvSpPr/>
          <p:nvPr/>
        </p:nvSpPr>
        <p:spPr>
          <a:xfrm>
            <a:off x="6236697" y="408806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C472FE6B-9517-4452-8D85-8E9AC9C02FF5}"/>
              </a:ext>
            </a:extLst>
          </p:cNvPr>
          <p:cNvSpPr txBox="1"/>
          <p:nvPr/>
        </p:nvSpPr>
        <p:spPr>
          <a:xfrm>
            <a:off x="6776697" y="5088380"/>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historian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E8F915FF-2B04-4455-81B7-79188311ADF2}"/>
              </a:ext>
            </a:extLst>
          </p:cNvPr>
          <p:cNvSpPr txBox="1"/>
          <p:nvPr/>
        </p:nvSpPr>
        <p:spPr>
          <a:xfrm>
            <a:off x="6776697" y="5834584"/>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sudden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9CEE6E5A-A1B8-43A1-8350-EFFA10060806}"/>
              </a:ext>
            </a:extLst>
          </p:cNvPr>
          <p:cNvSpPr txBox="1"/>
          <p:nvPr/>
        </p:nvSpPr>
        <p:spPr>
          <a:xfrm>
            <a:off x="6776696" y="3624609"/>
            <a:ext cx="2062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daily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4" name="TextBox 53">
            <a:extLst>
              <a:ext uri="{FF2B5EF4-FFF2-40B4-BE49-F238E27FC236}">
                <a16:creationId xmlns:a16="http://schemas.microsoft.com/office/drawing/2014/main" id="{6291D936-B064-4D85-910B-90A3A4219F37}"/>
              </a:ext>
            </a:extLst>
          </p:cNvPr>
          <p:cNvSpPr txBox="1"/>
          <p:nvPr/>
        </p:nvSpPr>
        <p:spPr>
          <a:xfrm>
            <a:off x="6737044" y="4323724"/>
            <a:ext cx="20629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writer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5" name="Rectangle 54">
            <a:extLst>
              <a:ext uri="{FF2B5EF4-FFF2-40B4-BE49-F238E27FC236}">
                <a16:creationId xmlns:a16="http://schemas.microsoft.com/office/drawing/2014/main" id="{86FA30B4-105A-4CBC-ACB2-081F37CC4B36}"/>
              </a:ext>
            </a:extLst>
          </p:cNvPr>
          <p:cNvSpPr/>
          <p:nvPr/>
        </p:nvSpPr>
        <p:spPr>
          <a:xfrm>
            <a:off x="8462775" y="337738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6967C620-403E-4221-8F38-F3ABC1051F30}"/>
              </a:ext>
            </a:extLst>
          </p:cNvPr>
          <p:cNvSpPr/>
          <p:nvPr/>
        </p:nvSpPr>
        <p:spPr>
          <a:xfrm>
            <a:off x="8346509" y="408943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6A822DA6-A5C8-4B14-97D5-941768A49A15}"/>
              </a:ext>
            </a:extLst>
          </p:cNvPr>
          <p:cNvSpPr/>
          <p:nvPr/>
        </p:nvSpPr>
        <p:spPr>
          <a:xfrm>
            <a:off x="8359732" y="4826811"/>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0" name="Picture 2" descr="Check Mark Clip Art">
            <a:extLst>
              <a:ext uri="{FF2B5EF4-FFF2-40B4-BE49-F238E27FC236}">
                <a16:creationId xmlns:a16="http://schemas.microsoft.com/office/drawing/2014/main" id="{BB8AB4FE-D45F-40A7-B55F-ED0D8BED3F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76652" y="4904217"/>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CC2A110E-A5F2-4E11-B18B-B9FF22A8D3CD}"/>
              </a:ext>
            </a:extLst>
          </p:cNvPr>
          <p:cNvSpPr/>
          <p:nvPr/>
        </p:nvSpPr>
        <p:spPr>
          <a:xfrm>
            <a:off x="8346509" y="5573516"/>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2" name="Picture 2" descr="Check Mark Clip Art">
            <a:extLst>
              <a:ext uri="{FF2B5EF4-FFF2-40B4-BE49-F238E27FC236}">
                <a16:creationId xmlns:a16="http://schemas.microsoft.com/office/drawing/2014/main" id="{FEA6ACE0-3320-4FFF-B8B2-BFD3E31D4F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90833" y="5629499"/>
            <a:ext cx="598134" cy="45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xit" presetSubtype="0" fill="hold" grpId="0" nodeType="withEffect">
                                  <p:stCondLst>
                                    <p:cond delay="0"/>
                                  </p:stCondLst>
                                  <p:childTnLst>
                                    <p:animEffect transition="out" filter="fade">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xit" presetSubtype="0" fill="hold" grpId="0" nodeType="with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xit" presetSubtype="0" fill="hold" grpId="0" nodeType="withEffect">
                                  <p:stCondLst>
                                    <p:cond delay="0"/>
                                  </p:stCondLst>
                                  <p:childTnLst>
                                    <p:animEffect transition="out" filter="fad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xit" presetSubtype="0" fill="hold" grpId="0" nodeType="withEffect">
                                  <p:stCondLst>
                                    <p:cond delay="0"/>
                                  </p:stCondLst>
                                  <p:childTnLst>
                                    <p:animEffect transition="out" filter="fad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xit" presetSubtype="0" fill="hold" grpId="0" nodeType="withEffect">
                                  <p:stCondLst>
                                    <p:cond delay="0"/>
                                  </p:stCondLst>
                                  <p:childTnLst>
                                    <p:animEffect transition="out" filter="fade">
                                      <p:cBhvr>
                                        <p:cTn id="49" dur="500"/>
                                        <p:tgtEl>
                                          <p:spTgt spid="57"/>
                                        </p:tgtEl>
                                      </p:cBhvr>
                                    </p:animEffect>
                                    <p:set>
                                      <p:cBhvr>
                                        <p:cTn id="50" dur="1" fill="hold">
                                          <p:stCondLst>
                                            <p:cond delay="499"/>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par>
                                <p:cTn id="56" presetID="10" presetClass="exit" presetSubtype="0" fill="hold" grpId="0" nodeType="withEffect">
                                  <p:stCondLst>
                                    <p:cond delay="0"/>
                                  </p:stCondLst>
                                  <p:childTnLst>
                                    <p:animEffect transition="out" filter="fade">
                                      <p:cBhvr>
                                        <p:cTn id="57" dur="500"/>
                                        <p:tgtEl>
                                          <p:spTgt spid="59"/>
                                        </p:tgtEl>
                                      </p:cBhvr>
                                    </p:animEffect>
                                    <p:set>
                                      <p:cBhvr>
                                        <p:cTn id="58" dur="1" fill="hold">
                                          <p:stCondLst>
                                            <p:cond delay="499"/>
                                          </p:stCondLst>
                                        </p:cTn>
                                        <p:tgtEl>
                                          <p:spTgt spid="5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xit" presetSubtype="0" fill="hold" grpId="0"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37" grpId="0" animBg="1"/>
      <p:bldP spid="55" grpId="0" animBg="1"/>
      <p:bldP spid="57" grpId="0" animBg="1"/>
      <p:bldP spid="59" grpId="0" animBg="1"/>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chretien.wav"/>
            </a:hlinkClick>
            <a:extLst>
              <a:ext uri="{FF2B5EF4-FFF2-40B4-BE49-F238E27FC236}">
                <a16:creationId xmlns:a16="http://schemas.microsoft.com/office/drawing/2014/main" id="{55F76293-F036-D943-9EC1-F5857D9662CB}"/>
              </a:ext>
            </a:extLst>
          </p:cNvPr>
          <p:cNvSpPr txBox="1"/>
          <p:nvPr/>
        </p:nvSpPr>
        <p:spPr>
          <a:xfrm>
            <a:off x="457775" y="303871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chrétien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5" name="maintien.wav"/>
            </a:hlinkClick>
            <a:extLst>
              <a:ext uri="{FF2B5EF4-FFF2-40B4-BE49-F238E27FC236}">
                <a16:creationId xmlns:a16="http://schemas.microsoft.com/office/drawing/2014/main" id="{66B5D7ED-FDF5-4334-BC63-87D21F9707B3}"/>
              </a:ext>
            </a:extLst>
          </p:cNvPr>
          <p:cNvSpPr txBox="1"/>
          <p:nvPr/>
        </p:nvSpPr>
        <p:spPr>
          <a:xfrm>
            <a:off x="564694" y="166115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bienvenu.wav"/>
            </a:hlinkClick>
            <a:extLst>
              <a:ext uri="{FF2B5EF4-FFF2-40B4-BE49-F238E27FC236}">
                <a16:creationId xmlns:a16="http://schemas.microsoft.com/office/drawing/2014/main" id="{1F6C69FE-99C7-4267-B3A8-978E04613249}"/>
              </a:ext>
            </a:extLst>
          </p:cNvPr>
          <p:cNvSpPr txBox="1"/>
          <p:nvPr/>
        </p:nvSpPr>
        <p:spPr>
          <a:xfrm>
            <a:off x="400760" y="4145545"/>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bienvenu</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7" name="technicien.wav"/>
            </a:hlinkClick>
            <a:extLst>
              <a:ext uri="{FF2B5EF4-FFF2-40B4-BE49-F238E27FC236}">
                <a16:creationId xmlns:a16="http://schemas.microsoft.com/office/drawing/2014/main" id="{91108B8F-14C6-45A6-8F15-9EF448A75E4C}"/>
              </a:ext>
            </a:extLst>
          </p:cNvPr>
          <p:cNvSpPr txBox="1"/>
          <p:nvPr/>
        </p:nvSpPr>
        <p:spPr>
          <a:xfrm>
            <a:off x="3489507" y="157585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technicien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8" name="parisien.wav"/>
            </a:hlinkClick>
            <a:extLst>
              <a:ext uri="{FF2B5EF4-FFF2-40B4-BE49-F238E27FC236}">
                <a16:creationId xmlns:a16="http://schemas.microsoft.com/office/drawing/2014/main" id="{5B51BEF8-EB1D-4926-8EBB-25AA256B7AAC}"/>
              </a:ext>
            </a:extLst>
          </p:cNvPr>
          <p:cNvSpPr txBox="1"/>
          <p:nvPr/>
        </p:nvSpPr>
        <p:spPr>
          <a:xfrm>
            <a:off x="7646075" y="550152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parisien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9" name="egyptien.wav"/>
            </a:hlinkClick>
            <a:extLst>
              <a:ext uri="{FF2B5EF4-FFF2-40B4-BE49-F238E27FC236}">
                <a16:creationId xmlns:a16="http://schemas.microsoft.com/office/drawing/2014/main" id="{26FC3B81-1A4E-4B62-A053-FF7A508995C6}"/>
              </a:ext>
            </a:extLst>
          </p:cNvPr>
          <p:cNvSpPr txBox="1"/>
          <p:nvPr/>
        </p:nvSpPr>
        <p:spPr>
          <a:xfrm>
            <a:off x="3674337" y="5435299"/>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égyptien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0" name="politicien.wav"/>
            </a:hlinkClick>
            <a:extLst>
              <a:ext uri="{FF2B5EF4-FFF2-40B4-BE49-F238E27FC236}">
                <a16:creationId xmlns:a16="http://schemas.microsoft.com/office/drawing/2014/main" id="{D9DFE173-2CDA-47E8-ABA8-6CBC09B026EB}"/>
              </a:ext>
            </a:extLst>
          </p:cNvPr>
          <p:cNvSpPr txBox="1"/>
          <p:nvPr/>
        </p:nvSpPr>
        <p:spPr>
          <a:xfrm>
            <a:off x="7127929" y="32200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politicien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1" name="comedien.wav"/>
            </a:hlinkClick>
            <a:extLst>
              <a:ext uri="{FF2B5EF4-FFF2-40B4-BE49-F238E27FC236}">
                <a16:creationId xmlns:a16="http://schemas.microsoft.com/office/drawing/2014/main" id="{DD00F951-9E38-4227-98AE-F20BD06EF6CB}"/>
              </a:ext>
            </a:extLst>
          </p:cNvPr>
          <p:cNvSpPr txBox="1"/>
          <p:nvPr/>
        </p:nvSpPr>
        <p:spPr>
          <a:xfrm>
            <a:off x="3819460" y="265999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comédien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2" name="gardien.wav"/>
            </a:hlinkClick>
            <a:extLst>
              <a:ext uri="{FF2B5EF4-FFF2-40B4-BE49-F238E27FC236}">
                <a16:creationId xmlns:a16="http://schemas.microsoft.com/office/drawing/2014/main" id="{A1B3D19E-CD8E-41C3-9898-05CC86C9B627}"/>
              </a:ext>
            </a:extLst>
          </p:cNvPr>
          <p:cNvSpPr txBox="1"/>
          <p:nvPr/>
        </p:nvSpPr>
        <p:spPr>
          <a:xfrm>
            <a:off x="6963293" y="436528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gardien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1" name="comedien.wav"/>
            </a:hlinkClick>
            <a:extLst>
              <a:ext uri="{FF2B5EF4-FFF2-40B4-BE49-F238E27FC236}">
                <a16:creationId xmlns:a16="http://schemas.microsoft.com/office/drawing/2014/main" id="{A16EB74D-2453-4D39-881F-7A27F02F3A4B}"/>
              </a:ext>
            </a:extLst>
          </p:cNvPr>
          <p:cNvSpPr txBox="1"/>
          <p:nvPr/>
        </p:nvSpPr>
        <p:spPr>
          <a:xfrm>
            <a:off x="6976532" y="154032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comédien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3" name="musicien.wav"/>
            </a:hlinkClick>
            <a:extLst>
              <a:ext uri="{FF2B5EF4-FFF2-40B4-BE49-F238E27FC236}">
                <a16:creationId xmlns:a16="http://schemas.microsoft.com/office/drawing/2014/main" id="{B9C3120A-0B18-49CB-AEF4-382EA357241B}"/>
              </a:ext>
            </a:extLst>
          </p:cNvPr>
          <p:cNvSpPr txBox="1"/>
          <p:nvPr/>
        </p:nvSpPr>
        <p:spPr>
          <a:xfrm>
            <a:off x="4138837" y="3833315"/>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4" name="entretien.wav"/>
            </a:hlinkClick>
            <a:extLst>
              <a:ext uri="{FF2B5EF4-FFF2-40B4-BE49-F238E27FC236}">
                <a16:creationId xmlns:a16="http://schemas.microsoft.com/office/drawing/2014/main" id="{5BEE3779-0BBA-48C9-8BE0-387F39D66083}"/>
              </a:ext>
            </a:extLst>
          </p:cNvPr>
          <p:cNvSpPr txBox="1"/>
          <p:nvPr/>
        </p:nvSpPr>
        <p:spPr>
          <a:xfrm>
            <a:off x="7166668" y="286244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entretien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5" name="chirurgien.wav"/>
            </a:hlinkClick>
            <a:extLst>
              <a:ext uri="{FF2B5EF4-FFF2-40B4-BE49-F238E27FC236}">
                <a16:creationId xmlns:a16="http://schemas.microsoft.com/office/drawing/2014/main" id="{B85E6A98-94F1-4658-905C-2A9DEE2A6223}"/>
              </a:ext>
            </a:extLst>
          </p:cNvPr>
          <p:cNvSpPr txBox="1"/>
          <p:nvPr/>
        </p:nvSpPr>
        <p:spPr>
          <a:xfrm>
            <a:off x="808694" y="53620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chirurgien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8AA0F22-1F52-45B3-9220-EC9560182058}"/>
              </a:ext>
            </a:extLst>
          </p:cNvPr>
          <p:cNvSpPr txBox="1"/>
          <p:nvPr/>
        </p:nvSpPr>
        <p:spPr>
          <a:xfrm>
            <a:off x="409219" y="2054603"/>
            <a:ext cx="2052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[maintenance]</a:t>
            </a:r>
          </a:p>
        </p:txBody>
      </p:sp>
      <p:pic>
        <p:nvPicPr>
          <p:cNvPr id="2062" name="Picture 14" descr="Man Clip Art">
            <a:extLst>
              <a:ext uri="{FF2B5EF4-FFF2-40B4-BE49-F238E27FC236}">
                <a16:creationId xmlns:a16="http://schemas.microsoft.com/office/drawing/2014/main" id="{E42371E0-B6F9-4403-869B-F1CA9851C4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51065" y="1148618"/>
            <a:ext cx="762898" cy="12545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iffel Tower Clip Art">
            <a:extLst>
              <a:ext uri="{FF2B5EF4-FFF2-40B4-BE49-F238E27FC236}">
                <a16:creationId xmlns:a16="http://schemas.microsoft.com/office/drawing/2014/main" id="{D516DAEA-5CA2-471F-8A05-5D021AAFF4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87943" y="5004893"/>
            <a:ext cx="694564" cy="129739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rucifix Clip Art">
            <a:extLst>
              <a:ext uri="{FF2B5EF4-FFF2-40B4-BE49-F238E27FC236}">
                <a16:creationId xmlns:a16="http://schemas.microsoft.com/office/drawing/2014/main" id="{C8B7D764-B4B1-45B9-825A-FCA8F81A948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76922" y="2681542"/>
            <a:ext cx="923797" cy="11328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229AEB8-5905-457D-9E57-C3E14355C491}"/>
              </a:ext>
            </a:extLst>
          </p:cNvPr>
          <p:cNvSpPr txBox="1"/>
          <p:nvPr/>
        </p:nvSpPr>
        <p:spPr>
          <a:xfrm>
            <a:off x="557023" y="4483266"/>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welcome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pic>
        <p:nvPicPr>
          <p:cNvPr id="2068" name="Picture 20" descr="Doctor Wearing Sanitary Mask Clip Art">
            <a:extLst>
              <a:ext uri="{FF2B5EF4-FFF2-40B4-BE49-F238E27FC236}">
                <a16:creationId xmlns:a16="http://schemas.microsoft.com/office/drawing/2014/main" id="{7B63BE5A-0A68-484F-ACC6-41893FC7A31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368" y="5237152"/>
            <a:ext cx="1087515" cy="11211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n Clip Art">
            <a:extLst>
              <a:ext uri="{FF2B5EF4-FFF2-40B4-BE49-F238E27FC236}">
                <a16:creationId xmlns:a16="http://schemas.microsoft.com/office/drawing/2014/main" id="{1BEB9347-CE7B-4CDB-92B0-338497FFA4A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5381" y="3454409"/>
            <a:ext cx="841468" cy="172968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augh Clip Art">
            <a:extLst>
              <a:ext uri="{FF2B5EF4-FFF2-40B4-BE49-F238E27FC236}">
                <a16:creationId xmlns:a16="http://schemas.microsoft.com/office/drawing/2014/main" id="{74313CDB-8512-4033-89BA-18FB009EB29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63721" y="1335037"/>
            <a:ext cx="803879" cy="7930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F4BB5B69-48A2-4F8B-AD4B-B4BDA9044C81}"/>
              </a:ext>
            </a:extLst>
          </p:cNvPr>
          <p:cNvSpPr txBox="1"/>
          <p:nvPr/>
        </p:nvSpPr>
        <p:spPr>
          <a:xfrm>
            <a:off x="7322931" y="3257562"/>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[interview]</a:t>
            </a:r>
          </a:p>
        </p:txBody>
      </p:sp>
      <p:pic>
        <p:nvPicPr>
          <p:cNvPr id="2074" name="Picture 26" descr="Golden Mask King Tut Clip Art">
            <a:extLst>
              <a:ext uri="{FF2B5EF4-FFF2-40B4-BE49-F238E27FC236}">
                <a16:creationId xmlns:a16="http://schemas.microsoft.com/office/drawing/2014/main" id="{56A659F3-FD8D-4B78-9D43-4F83D0E0B18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75627" y="4905920"/>
            <a:ext cx="924059" cy="123624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82BE500-94BE-47B4-B14E-6A36687A8821}"/>
              </a:ext>
            </a:extLst>
          </p:cNvPr>
          <p:cNvSpPr txBox="1"/>
          <p:nvPr/>
        </p:nvSpPr>
        <p:spPr>
          <a:xfrm>
            <a:off x="7027472" y="4762655"/>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guardian</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pic>
        <p:nvPicPr>
          <p:cNvPr id="2076" name="Picture 28" descr="Angel Wings Clip Art">
            <a:extLst>
              <a:ext uri="{FF2B5EF4-FFF2-40B4-BE49-F238E27FC236}">
                <a16:creationId xmlns:a16="http://schemas.microsoft.com/office/drawing/2014/main" id="{65A24426-746F-42DA-8AF2-BA6DFCF65E0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81022" y="3946156"/>
            <a:ext cx="1866794" cy="6533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40FF69-519E-4F07-8BE8-269076707B92}"/>
              </a:ext>
            </a:extLst>
          </p:cNvPr>
          <p:cNvSpPr txBox="1"/>
          <p:nvPr/>
        </p:nvSpPr>
        <p:spPr>
          <a:xfrm>
            <a:off x="1041431" y="5751275"/>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[surgeon]</a:t>
            </a:r>
          </a:p>
        </p:txBody>
      </p:sp>
    </p:spTree>
    <p:extLst>
      <p:ext uri="{BB962C8B-B14F-4D97-AF65-F5344CB8AC3E}">
        <p14:creationId xmlns:p14="http://schemas.microsoft.com/office/powerpoint/2010/main" val="424554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En</a:t>
            </a:r>
            <a:r>
              <a:rPr lang="en-GB" sz="3200" b="1" dirty="0">
                <a:solidFill>
                  <a:schemeClr val="bg1"/>
                </a:solidFill>
              </a:rPr>
              <a:t> </a:t>
            </a:r>
            <a:r>
              <a:rPr lang="en-GB" sz="3200" b="1" dirty="0" err="1">
                <a:solidFill>
                  <a:schemeClr val="bg1"/>
                </a:solidFill>
              </a:rPr>
              <a:t>français</a:t>
            </a:r>
            <a:r>
              <a:rPr lang="en-GB" sz="3200" b="1" dirty="0">
                <a:solidFill>
                  <a:schemeClr val="bg1"/>
                </a:solidFill>
              </a:rPr>
              <a:t> ? A</a:t>
            </a:r>
            <a:endParaRPr lang="en-US" sz="3200" dirty="0"/>
          </a:p>
        </p:txBody>
      </p:sp>
      <p:sp>
        <p:nvSpPr>
          <p:cNvPr id="27" name="Hexagon 26">
            <a:extLst>
              <a:ext uri="{FF2B5EF4-FFF2-40B4-BE49-F238E27FC236}">
                <a16:creationId xmlns:a16="http://schemas.microsoft.com/office/drawing/2014/main" id="{FAC6EE73-BE30-4A3B-9D24-F54796939A07}"/>
              </a:ext>
            </a:extLst>
          </p:cNvPr>
          <p:cNvSpPr/>
          <p:nvPr/>
        </p:nvSpPr>
        <p:spPr>
          <a:xfrm>
            <a:off x="259080" y="1393503"/>
            <a:ext cx="239622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demander</a:t>
            </a:r>
          </a:p>
        </p:txBody>
      </p:sp>
      <p:sp>
        <p:nvSpPr>
          <p:cNvPr id="28" name="Hexagon 27">
            <a:extLst>
              <a:ext uri="{FF2B5EF4-FFF2-40B4-BE49-F238E27FC236}">
                <a16:creationId xmlns:a16="http://schemas.microsoft.com/office/drawing/2014/main" id="{A10A3BA9-B35B-4CFB-92C0-2961FAD2960C}"/>
              </a:ext>
            </a:extLst>
          </p:cNvPr>
          <p:cNvSpPr/>
          <p:nvPr/>
        </p:nvSpPr>
        <p:spPr>
          <a:xfrm>
            <a:off x="259080" y="2825171"/>
            <a:ext cx="239621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cadeau</a:t>
            </a:r>
          </a:p>
        </p:txBody>
      </p:sp>
      <p:sp>
        <p:nvSpPr>
          <p:cNvPr id="29" name="Hexagon 28">
            <a:extLst>
              <a:ext uri="{FF2B5EF4-FFF2-40B4-BE49-F238E27FC236}">
                <a16:creationId xmlns:a16="http://schemas.microsoft.com/office/drawing/2014/main" id="{2DE75834-6927-4AE0-A135-153E8548E4AC}"/>
              </a:ext>
            </a:extLst>
          </p:cNvPr>
          <p:cNvSpPr/>
          <p:nvPr/>
        </p:nvSpPr>
        <p:spPr>
          <a:xfrm>
            <a:off x="4088919" y="1409283"/>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donner</a:t>
            </a:r>
          </a:p>
        </p:txBody>
      </p:sp>
      <p:sp>
        <p:nvSpPr>
          <p:cNvPr id="30" name="Hexagon 29">
            <a:extLst>
              <a:ext uri="{FF2B5EF4-FFF2-40B4-BE49-F238E27FC236}">
                <a16:creationId xmlns:a16="http://schemas.microsoft.com/office/drawing/2014/main" id="{F2D08D50-4407-4595-9C6A-68075237E4BF}"/>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penser</a:t>
            </a:r>
          </a:p>
        </p:txBody>
      </p:sp>
      <p:sp>
        <p:nvSpPr>
          <p:cNvPr id="31" name="Hexagon 30">
            <a:extLst>
              <a:ext uri="{FF2B5EF4-FFF2-40B4-BE49-F238E27FC236}">
                <a16:creationId xmlns:a16="http://schemas.microsoft.com/office/drawing/2014/main" id="{8BEBB338-8C09-4872-A42C-1259B143491A}"/>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think, thinking</a:t>
            </a:r>
          </a:p>
        </p:txBody>
      </p:sp>
      <p:sp>
        <p:nvSpPr>
          <p:cNvPr id="32" name="Hexagon 31">
            <a:extLst>
              <a:ext uri="{FF2B5EF4-FFF2-40B4-BE49-F238E27FC236}">
                <a16:creationId xmlns:a16="http://schemas.microsoft.com/office/drawing/2014/main" id="{DCBB3386-62F3-498F-9A99-425B7C96C79A}"/>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ask</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asking</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Hexagon 32">
            <a:extLst>
              <a:ext uri="{FF2B5EF4-FFF2-40B4-BE49-F238E27FC236}">
                <a16:creationId xmlns:a16="http://schemas.microsoft.com/office/drawing/2014/main" id="{5B550753-4A02-4CF2-A543-92C5F88E6A21}"/>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give</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giving</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Hexagon 33">
            <a:extLst>
              <a:ext uri="{FF2B5EF4-FFF2-40B4-BE49-F238E27FC236}">
                <a16:creationId xmlns:a16="http://schemas.microsoft.com/office/drawing/2014/main" id="{84507B07-227C-4C37-B55A-BAFED7E65753}"/>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 gift</a:t>
            </a:r>
          </a:p>
        </p:txBody>
      </p:sp>
      <p:sp>
        <p:nvSpPr>
          <p:cNvPr id="35" name="Hexagon 34">
            <a:extLst>
              <a:ext uri="{FF2B5EF4-FFF2-40B4-BE49-F238E27FC236}">
                <a16:creationId xmlns:a16="http://schemas.microsoft.com/office/drawing/2014/main" id="{7ECAAE28-A422-4D12-BD0D-DECBAD3173DB}"/>
              </a:ext>
            </a:extLst>
          </p:cNvPr>
          <p:cNvSpPr/>
          <p:nvPr/>
        </p:nvSpPr>
        <p:spPr>
          <a:xfrm>
            <a:off x="9491366" y="355558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normally</a:t>
            </a:r>
          </a:p>
        </p:txBody>
      </p:sp>
      <p:sp>
        <p:nvSpPr>
          <p:cNvPr id="36" name="Hexagon 35">
            <a:extLst>
              <a:ext uri="{FF2B5EF4-FFF2-40B4-BE49-F238E27FC236}">
                <a16:creationId xmlns:a16="http://schemas.microsoft.com/office/drawing/2014/main" id="{1260A0C1-4030-4FCE-B4B7-FFCF9652213E}"/>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today</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Hexagon 37">
            <a:extLst>
              <a:ext uri="{FF2B5EF4-FFF2-40B4-BE49-F238E27FC236}">
                <a16:creationId xmlns:a16="http://schemas.microsoft.com/office/drawing/2014/main" id="{FBAD845F-CE9D-4F20-97DB-8D3549647F7D}"/>
              </a:ext>
            </a:extLst>
          </p:cNvPr>
          <p:cNvSpPr/>
          <p:nvPr/>
        </p:nvSpPr>
        <p:spPr>
          <a:xfrm>
            <a:off x="768111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2D0D4122-427A-40D6-8E6C-74FC28D2568B}"/>
              </a:ext>
            </a:extLst>
          </p:cNvPr>
          <p:cNvSpPr/>
          <p:nvPr/>
        </p:nvSpPr>
        <p:spPr>
          <a:xfrm>
            <a:off x="7847858" y="1864551"/>
            <a:ext cx="1864613" cy="461665"/>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aujourd’hui</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Hexagon 40">
            <a:extLst>
              <a:ext uri="{FF2B5EF4-FFF2-40B4-BE49-F238E27FC236}">
                <a16:creationId xmlns:a16="http://schemas.microsoft.com/office/drawing/2014/main" id="{C26E5893-4DF2-4C04-862F-D7E1B18F4D86}"/>
              </a:ext>
            </a:extLst>
          </p:cNvPr>
          <p:cNvSpPr/>
          <p:nvPr/>
        </p:nvSpPr>
        <p:spPr>
          <a:xfrm>
            <a:off x="7700164" y="283210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A1F3B9D1-C7EB-4799-B7B0-C87AC3F399B1}"/>
              </a:ext>
            </a:extLst>
          </p:cNvPr>
          <p:cNvSpPr/>
          <p:nvPr/>
        </p:nvSpPr>
        <p:spPr>
          <a:xfrm>
            <a:off x="7704202" y="3345116"/>
            <a:ext cx="21900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normalement</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1">
            <a:extLst>
              <a:ext uri="{FF2B5EF4-FFF2-40B4-BE49-F238E27FC236}">
                <a16:creationId xmlns:a16="http://schemas.microsoft.com/office/drawing/2014/main" id="{197181B9-AF5E-854A-A552-E31EADFFDC8C}"/>
              </a:ext>
            </a:extLst>
          </p:cNvPr>
          <p:cNvSpPr txBox="1">
            <a:spLocks/>
          </p:cNvSpPr>
          <p:nvPr/>
        </p:nvSpPr>
        <p:spPr>
          <a:xfrm>
            <a:off x="0" y="276026"/>
            <a:ext cx="3711388"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français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DA8CFCF1-C04A-40C2-A228-972405FDB71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599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En</a:t>
            </a:r>
            <a:r>
              <a:rPr lang="en-GB" sz="3200" b="1" dirty="0">
                <a:solidFill>
                  <a:schemeClr val="bg1"/>
                </a:solidFill>
              </a:rPr>
              <a:t> </a:t>
            </a:r>
            <a:r>
              <a:rPr lang="en-GB" sz="3200" b="1" dirty="0" err="1">
                <a:solidFill>
                  <a:schemeClr val="bg1"/>
                </a:solidFill>
              </a:rPr>
              <a:t>français</a:t>
            </a:r>
            <a:r>
              <a:rPr lang="en-GB" sz="3200" b="1" dirty="0">
                <a:solidFill>
                  <a:schemeClr val="bg1"/>
                </a:solidFill>
              </a:rPr>
              <a:t> ? B</a:t>
            </a:r>
            <a:endParaRPr lang="en-US" sz="3200" dirty="0"/>
          </a:p>
        </p:txBody>
      </p:sp>
      <p:sp>
        <p:nvSpPr>
          <p:cNvPr id="20" name="Hexagon 19">
            <a:extLst>
              <a:ext uri="{FF2B5EF4-FFF2-40B4-BE49-F238E27FC236}">
                <a16:creationId xmlns:a16="http://schemas.microsoft.com/office/drawing/2014/main" id="{48A83863-D1AB-4FCD-994D-AFD2D9C4BAC6}"/>
              </a:ext>
            </a:extLst>
          </p:cNvPr>
          <p:cNvSpPr/>
          <p:nvPr/>
        </p:nvSpPr>
        <p:spPr>
          <a:xfrm>
            <a:off x="478022" y="14299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raison</a:t>
            </a:r>
          </a:p>
        </p:txBody>
      </p:sp>
      <p:sp>
        <p:nvSpPr>
          <p:cNvPr id="21" name="Hexagon 20">
            <a:extLst>
              <a:ext uri="{FF2B5EF4-FFF2-40B4-BE49-F238E27FC236}">
                <a16:creationId xmlns:a16="http://schemas.microsoft.com/office/drawing/2014/main" id="{493FDD2D-5056-4EE1-88BB-6F84E09CD0ED}"/>
              </a:ext>
            </a:extLst>
          </p:cNvPr>
          <p:cNvSpPr/>
          <p:nvPr/>
        </p:nvSpPr>
        <p:spPr>
          <a:xfrm>
            <a:off x="458972" y="283741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montrer</a:t>
            </a:r>
          </a:p>
        </p:txBody>
      </p:sp>
      <p:sp>
        <p:nvSpPr>
          <p:cNvPr id="22" name="Hexagon 21">
            <a:extLst>
              <a:ext uri="{FF2B5EF4-FFF2-40B4-BE49-F238E27FC236}">
                <a16:creationId xmlns:a16="http://schemas.microsoft.com/office/drawing/2014/main" id="{7914A566-61C5-45C7-BB23-62938817EEDE}"/>
              </a:ext>
            </a:extLst>
          </p:cNvPr>
          <p:cNvSpPr/>
          <p:nvPr/>
        </p:nvSpPr>
        <p:spPr>
          <a:xfrm>
            <a:off x="4067648" y="284106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a:t>
            </a:r>
          </a:p>
        </p:txBody>
      </p:sp>
      <p:sp>
        <p:nvSpPr>
          <p:cNvPr id="23" name="Hexagon 22">
            <a:extLst>
              <a:ext uri="{FF2B5EF4-FFF2-40B4-BE49-F238E27FC236}">
                <a16:creationId xmlns:a16="http://schemas.microsoft.com/office/drawing/2014/main" id="{794D3B96-06DF-468B-B709-2CCC5CFDA409}"/>
              </a:ext>
            </a:extLst>
          </p:cNvPr>
          <p:cNvSpPr/>
          <p:nvPr/>
        </p:nvSpPr>
        <p:spPr>
          <a:xfrm>
            <a:off x="4067648" y="14299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l’</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
            </a:r>
          </a:p>
        </p:txBody>
      </p:sp>
      <p:sp>
        <p:nvSpPr>
          <p:cNvPr id="24" name="Hexagon 23">
            <a:extLst>
              <a:ext uri="{FF2B5EF4-FFF2-40B4-BE49-F238E27FC236}">
                <a16:creationId xmlns:a16="http://schemas.microsoft.com/office/drawing/2014/main" id="{B6D749A3-784F-4680-8CA6-3AFD65FDE0EB}"/>
              </a:ext>
            </a:extLst>
          </p:cNvPr>
          <p:cNvSpPr/>
          <p:nvPr/>
        </p:nvSpPr>
        <p:spPr>
          <a:xfrm>
            <a:off x="2272835" y="214761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reason</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Hexagon 36">
            <a:extLst>
              <a:ext uri="{FF2B5EF4-FFF2-40B4-BE49-F238E27FC236}">
                <a16:creationId xmlns:a16="http://schemas.microsoft.com/office/drawing/2014/main" id="{416BB18B-1CA2-45D6-8444-F22A1A83E3E4}"/>
              </a:ext>
            </a:extLst>
          </p:cNvPr>
          <p:cNvSpPr/>
          <p:nvPr/>
        </p:nvSpPr>
        <p:spPr>
          <a:xfrm>
            <a:off x="5881511" y="212856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example</a:t>
            </a:r>
          </a:p>
        </p:txBody>
      </p:sp>
      <p:sp>
        <p:nvSpPr>
          <p:cNvPr id="40" name="Hexagon 39">
            <a:extLst>
              <a:ext uri="{FF2B5EF4-FFF2-40B4-BE49-F238E27FC236}">
                <a16:creationId xmlns:a16="http://schemas.microsoft.com/office/drawing/2014/main" id="{3267E675-A33A-4FBD-9DFC-E8C6958EA6B9}"/>
              </a:ext>
            </a:extLst>
          </p:cNvPr>
          <p:cNvSpPr/>
          <p:nvPr/>
        </p:nvSpPr>
        <p:spPr>
          <a:xfrm>
            <a:off x="2253785"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show, showing</a:t>
            </a:r>
          </a:p>
        </p:txBody>
      </p:sp>
      <p:sp>
        <p:nvSpPr>
          <p:cNvPr id="43" name="Hexagon 42">
            <a:extLst>
              <a:ext uri="{FF2B5EF4-FFF2-40B4-BE49-F238E27FC236}">
                <a16:creationId xmlns:a16="http://schemas.microsoft.com/office/drawing/2014/main" id="{7FD349B2-96FA-45C1-9247-69814E4CD4D9}"/>
              </a:ext>
            </a:extLst>
          </p:cNvPr>
          <p:cNvSpPr/>
          <p:nvPr/>
        </p:nvSpPr>
        <p:spPr>
          <a:xfrm>
            <a:off x="5881511" y="3546246"/>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that</a:t>
            </a:r>
          </a:p>
        </p:txBody>
      </p:sp>
      <p:sp>
        <p:nvSpPr>
          <p:cNvPr id="44" name="Hexagon 43">
            <a:extLst>
              <a:ext uri="{FF2B5EF4-FFF2-40B4-BE49-F238E27FC236}">
                <a16:creationId xmlns:a16="http://schemas.microsoft.com/office/drawing/2014/main" id="{DAAD1E6C-DA99-41D4-86E0-AD4FE5472965}"/>
              </a:ext>
            </a:extLst>
          </p:cNvPr>
          <p:cNvSpPr/>
          <p:nvPr/>
        </p:nvSpPr>
        <p:spPr>
          <a:xfrm>
            <a:off x="7676324" y="2837390"/>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à</a:t>
            </a:r>
          </a:p>
        </p:txBody>
      </p:sp>
      <p:sp>
        <p:nvSpPr>
          <p:cNvPr id="45" name="Hexagon 44">
            <a:extLst>
              <a:ext uri="{FF2B5EF4-FFF2-40B4-BE49-F238E27FC236}">
                <a16:creationId xmlns:a16="http://schemas.microsoft.com/office/drawing/2014/main" id="{DA150B23-CB10-4856-920F-2A0FB085392E}"/>
              </a:ext>
            </a:extLst>
          </p:cNvPr>
          <p:cNvSpPr/>
          <p:nvPr/>
        </p:nvSpPr>
        <p:spPr>
          <a:xfrm>
            <a:off x="9471137"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to</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1">
            <a:extLst>
              <a:ext uri="{FF2B5EF4-FFF2-40B4-BE49-F238E27FC236}">
                <a16:creationId xmlns:a16="http://schemas.microsoft.com/office/drawing/2014/main" id="{197181B9-AF5E-854A-A552-E31EADFFDC8C}"/>
              </a:ext>
            </a:extLst>
          </p:cNvPr>
          <p:cNvSpPr txBox="1">
            <a:spLocks/>
          </p:cNvSpPr>
          <p:nvPr/>
        </p:nvSpPr>
        <p:spPr>
          <a:xfrm>
            <a:off x="0" y="276026"/>
            <a:ext cx="3711388"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français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B</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DA929E32-20D7-41F9-88A5-70FEB6E6B8C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88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Écris</a:t>
            </a:r>
            <a:r>
              <a:rPr lang="en-GB" sz="3200" b="1" dirty="0">
                <a:solidFill>
                  <a:schemeClr val="bg1"/>
                </a:solidFill>
              </a:rPr>
              <a:t> les mots ! A</a:t>
            </a:r>
            <a:endParaRPr lang="en-US" sz="3200" dirty="0"/>
          </a:p>
        </p:txBody>
      </p:sp>
      <p:sp>
        <p:nvSpPr>
          <p:cNvPr id="27" name="Hexagon 26">
            <a:extLst>
              <a:ext uri="{FF2B5EF4-FFF2-40B4-BE49-F238E27FC236}">
                <a16:creationId xmlns:a16="http://schemas.microsoft.com/office/drawing/2014/main" id="{FAC6EE73-BE30-4A3B-9D24-F54796939A07}"/>
              </a:ext>
            </a:extLst>
          </p:cNvPr>
          <p:cNvSpPr/>
          <p:nvPr/>
        </p:nvSpPr>
        <p:spPr>
          <a:xfrm>
            <a:off x="274320" y="1393503"/>
            <a:ext cx="238098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demander</a:t>
            </a:r>
          </a:p>
        </p:txBody>
      </p:sp>
      <p:sp>
        <p:nvSpPr>
          <p:cNvPr id="28" name="Hexagon 27">
            <a:extLst>
              <a:ext uri="{FF2B5EF4-FFF2-40B4-BE49-F238E27FC236}">
                <a16:creationId xmlns:a16="http://schemas.microsoft.com/office/drawing/2014/main" id="{A10A3BA9-B35B-4CFB-92C0-2961FAD2960C}"/>
              </a:ext>
            </a:extLst>
          </p:cNvPr>
          <p:cNvSpPr/>
          <p:nvPr/>
        </p:nvSpPr>
        <p:spPr>
          <a:xfrm>
            <a:off x="274320" y="2825171"/>
            <a:ext cx="238097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cadeau</a:t>
            </a:r>
          </a:p>
        </p:txBody>
      </p:sp>
      <p:sp>
        <p:nvSpPr>
          <p:cNvPr id="29" name="Hexagon 28">
            <a:extLst>
              <a:ext uri="{FF2B5EF4-FFF2-40B4-BE49-F238E27FC236}">
                <a16:creationId xmlns:a16="http://schemas.microsoft.com/office/drawing/2014/main" id="{2DE75834-6927-4AE0-A135-153E8548E4AC}"/>
              </a:ext>
            </a:extLst>
          </p:cNvPr>
          <p:cNvSpPr/>
          <p:nvPr/>
        </p:nvSpPr>
        <p:spPr>
          <a:xfrm>
            <a:off x="4088919" y="1409283"/>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donner</a:t>
            </a:r>
          </a:p>
        </p:txBody>
      </p:sp>
      <p:sp>
        <p:nvSpPr>
          <p:cNvPr id="30" name="Hexagon 29">
            <a:extLst>
              <a:ext uri="{FF2B5EF4-FFF2-40B4-BE49-F238E27FC236}">
                <a16:creationId xmlns:a16="http://schemas.microsoft.com/office/drawing/2014/main" id="{F2D08D50-4407-4595-9C6A-68075237E4BF}"/>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penser</a:t>
            </a:r>
          </a:p>
        </p:txBody>
      </p:sp>
      <p:sp>
        <p:nvSpPr>
          <p:cNvPr id="31" name="Hexagon 30">
            <a:extLst>
              <a:ext uri="{FF2B5EF4-FFF2-40B4-BE49-F238E27FC236}">
                <a16:creationId xmlns:a16="http://schemas.microsoft.com/office/drawing/2014/main" id="{8BEBB338-8C09-4872-A42C-1259B143491A}"/>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think, thinking</a:t>
            </a:r>
          </a:p>
        </p:txBody>
      </p:sp>
      <p:sp>
        <p:nvSpPr>
          <p:cNvPr id="32" name="Hexagon 31">
            <a:extLst>
              <a:ext uri="{FF2B5EF4-FFF2-40B4-BE49-F238E27FC236}">
                <a16:creationId xmlns:a16="http://schemas.microsoft.com/office/drawing/2014/main" id="{DCBB3386-62F3-498F-9A99-425B7C96C79A}"/>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ask</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asking</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Hexagon 32">
            <a:extLst>
              <a:ext uri="{FF2B5EF4-FFF2-40B4-BE49-F238E27FC236}">
                <a16:creationId xmlns:a16="http://schemas.microsoft.com/office/drawing/2014/main" id="{5B550753-4A02-4CF2-A543-92C5F88E6A21}"/>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give</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giving</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Hexagon 33">
            <a:extLst>
              <a:ext uri="{FF2B5EF4-FFF2-40B4-BE49-F238E27FC236}">
                <a16:creationId xmlns:a16="http://schemas.microsoft.com/office/drawing/2014/main" id="{84507B07-227C-4C37-B55A-BAFED7E65753}"/>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 gift</a:t>
            </a:r>
          </a:p>
        </p:txBody>
      </p:sp>
      <p:sp>
        <p:nvSpPr>
          <p:cNvPr id="35" name="Hexagon 34">
            <a:extLst>
              <a:ext uri="{FF2B5EF4-FFF2-40B4-BE49-F238E27FC236}">
                <a16:creationId xmlns:a16="http://schemas.microsoft.com/office/drawing/2014/main" id="{7ECAAE28-A422-4D12-BD0D-DECBAD3173DB}"/>
              </a:ext>
            </a:extLst>
          </p:cNvPr>
          <p:cNvSpPr/>
          <p:nvPr/>
        </p:nvSpPr>
        <p:spPr>
          <a:xfrm>
            <a:off x="9491366" y="355558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normally</a:t>
            </a:r>
          </a:p>
        </p:txBody>
      </p:sp>
      <p:sp>
        <p:nvSpPr>
          <p:cNvPr id="36" name="Hexagon 35">
            <a:extLst>
              <a:ext uri="{FF2B5EF4-FFF2-40B4-BE49-F238E27FC236}">
                <a16:creationId xmlns:a16="http://schemas.microsoft.com/office/drawing/2014/main" id="{1260A0C1-4030-4FCE-B4B7-FFCF9652213E}"/>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today</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Hexagon 37">
            <a:extLst>
              <a:ext uri="{FF2B5EF4-FFF2-40B4-BE49-F238E27FC236}">
                <a16:creationId xmlns:a16="http://schemas.microsoft.com/office/drawing/2014/main" id="{FBAD845F-CE9D-4F20-97DB-8D3549647F7D}"/>
              </a:ext>
            </a:extLst>
          </p:cNvPr>
          <p:cNvSpPr/>
          <p:nvPr/>
        </p:nvSpPr>
        <p:spPr>
          <a:xfrm>
            <a:off x="768111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2D0D4122-427A-40D6-8E6C-74FC28D2568B}"/>
              </a:ext>
            </a:extLst>
          </p:cNvPr>
          <p:cNvSpPr/>
          <p:nvPr/>
        </p:nvSpPr>
        <p:spPr>
          <a:xfrm>
            <a:off x="7847858" y="1864551"/>
            <a:ext cx="1864613" cy="461665"/>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aujourd’hui</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Hexagon 40">
            <a:extLst>
              <a:ext uri="{FF2B5EF4-FFF2-40B4-BE49-F238E27FC236}">
                <a16:creationId xmlns:a16="http://schemas.microsoft.com/office/drawing/2014/main" id="{C26E5893-4DF2-4C04-862F-D7E1B18F4D86}"/>
              </a:ext>
            </a:extLst>
          </p:cNvPr>
          <p:cNvSpPr/>
          <p:nvPr/>
        </p:nvSpPr>
        <p:spPr>
          <a:xfrm>
            <a:off x="7700164" y="283210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A1F3B9D1-C7EB-4799-B7B0-C87AC3F399B1}"/>
              </a:ext>
            </a:extLst>
          </p:cNvPr>
          <p:cNvSpPr/>
          <p:nvPr/>
        </p:nvSpPr>
        <p:spPr>
          <a:xfrm>
            <a:off x="7704202" y="3345116"/>
            <a:ext cx="21900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normalement</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1">
            <a:extLst>
              <a:ext uri="{FF2B5EF4-FFF2-40B4-BE49-F238E27FC236}">
                <a16:creationId xmlns:a16="http://schemas.microsoft.com/office/drawing/2014/main" id="{197181B9-AF5E-854A-A552-E31EADFFDC8C}"/>
              </a:ext>
            </a:extLst>
          </p:cNvPr>
          <p:cNvSpPr txBox="1">
            <a:spLocks/>
          </p:cNvSpPr>
          <p:nvPr/>
        </p:nvSpPr>
        <p:spPr>
          <a:xfrm>
            <a:off x="0" y="276026"/>
            <a:ext cx="3711388"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Écris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 mots ! A</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9B05096B-7921-466D-A6F9-9771CFAF7A2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39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Écris</a:t>
            </a:r>
            <a:r>
              <a:rPr lang="en-GB" sz="3200" b="1" dirty="0">
                <a:solidFill>
                  <a:schemeClr val="bg1"/>
                </a:solidFill>
              </a:rPr>
              <a:t> les mots ! B</a:t>
            </a:r>
            <a:endParaRPr lang="en-US" sz="3200" dirty="0"/>
          </a:p>
        </p:txBody>
      </p:sp>
      <p:sp>
        <p:nvSpPr>
          <p:cNvPr id="20" name="Hexagon 19">
            <a:extLst>
              <a:ext uri="{FF2B5EF4-FFF2-40B4-BE49-F238E27FC236}">
                <a16:creationId xmlns:a16="http://schemas.microsoft.com/office/drawing/2014/main" id="{48A83863-D1AB-4FCD-994D-AFD2D9C4BAC6}"/>
              </a:ext>
            </a:extLst>
          </p:cNvPr>
          <p:cNvSpPr/>
          <p:nvPr/>
        </p:nvSpPr>
        <p:spPr>
          <a:xfrm>
            <a:off x="478022" y="14299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raison</a:t>
            </a:r>
          </a:p>
        </p:txBody>
      </p:sp>
      <p:sp>
        <p:nvSpPr>
          <p:cNvPr id="21" name="Hexagon 20">
            <a:extLst>
              <a:ext uri="{FF2B5EF4-FFF2-40B4-BE49-F238E27FC236}">
                <a16:creationId xmlns:a16="http://schemas.microsoft.com/office/drawing/2014/main" id="{493FDD2D-5056-4EE1-88BB-6F84E09CD0ED}"/>
              </a:ext>
            </a:extLst>
          </p:cNvPr>
          <p:cNvSpPr/>
          <p:nvPr/>
        </p:nvSpPr>
        <p:spPr>
          <a:xfrm>
            <a:off x="458972" y="283741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montrer</a:t>
            </a:r>
          </a:p>
        </p:txBody>
      </p:sp>
      <p:sp>
        <p:nvSpPr>
          <p:cNvPr id="22" name="Hexagon 21">
            <a:extLst>
              <a:ext uri="{FF2B5EF4-FFF2-40B4-BE49-F238E27FC236}">
                <a16:creationId xmlns:a16="http://schemas.microsoft.com/office/drawing/2014/main" id="{7914A566-61C5-45C7-BB23-62938817EEDE}"/>
              </a:ext>
            </a:extLst>
          </p:cNvPr>
          <p:cNvSpPr/>
          <p:nvPr/>
        </p:nvSpPr>
        <p:spPr>
          <a:xfrm>
            <a:off x="4067648" y="284106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a:t>
            </a:r>
          </a:p>
        </p:txBody>
      </p:sp>
      <p:sp>
        <p:nvSpPr>
          <p:cNvPr id="23" name="Hexagon 22">
            <a:extLst>
              <a:ext uri="{FF2B5EF4-FFF2-40B4-BE49-F238E27FC236}">
                <a16:creationId xmlns:a16="http://schemas.microsoft.com/office/drawing/2014/main" id="{794D3B96-06DF-468B-B709-2CCC5CFDA409}"/>
              </a:ext>
            </a:extLst>
          </p:cNvPr>
          <p:cNvSpPr/>
          <p:nvPr/>
        </p:nvSpPr>
        <p:spPr>
          <a:xfrm>
            <a:off x="4067648" y="14299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en-GB" sz="2400" b="1" dirty="0" err="1">
                <a:solidFill>
                  <a:prstClr val="white"/>
                </a:solidFill>
                <a:latin typeface="Century Gothic" panose="020B0502020202020204" pitchFamily="34" charset="0"/>
              </a:rPr>
              <a:t>l’exemple</a:t>
            </a:r>
            <a:r>
              <a:rPr lang="en-GB" sz="2400" b="1" dirty="0">
                <a:solidFill>
                  <a:prstClr val="white"/>
                </a:solidFill>
                <a:latin typeface="Century Gothic" panose="020B0502020202020204" pitchFamily="34" charset="0"/>
              </a:rPr>
              <a:t> (m)</a:t>
            </a:r>
          </a:p>
        </p:txBody>
      </p:sp>
      <p:sp>
        <p:nvSpPr>
          <p:cNvPr id="24" name="Hexagon 23">
            <a:extLst>
              <a:ext uri="{FF2B5EF4-FFF2-40B4-BE49-F238E27FC236}">
                <a16:creationId xmlns:a16="http://schemas.microsoft.com/office/drawing/2014/main" id="{B6D749A3-784F-4680-8CA6-3AFD65FDE0EB}"/>
              </a:ext>
            </a:extLst>
          </p:cNvPr>
          <p:cNvSpPr/>
          <p:nvPr/>
        </p:nvSpPr>
        <p:spPr>
          <a:xfrm>
            <a:off x="2272835" y="214761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reason</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Hexagon 36">
            <a:extLst>
              <a:ext uri="{FF2B5EF4-FFF2-40B4-BE49-F238E27FC236}">
                <a16:creationId xmlns:a16="http://schemas.microsoft.com/office/drawing/2014/main" id="{416BB18B-1CA2-45D6-8444-F22A1A83E3E4}"/>
              </a:ext>
            </a:extLst>
          </p:cNvPr>
          <p:cNvSpPr/>
          <p:nvPr/>
        </p:nvSpPr>
        <p:spPr>
          <a:xfrm>
            <a:off x="5881511" y="212856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example</a:t>
            </a:r>
          </a:p>
        </p:txBody>
      </p:sp>
      <p:sp>
        <p:nvSpPr>
          <p:cNvPr id="40" name="Hexagon 39">
            <a:extLst>
              <a:ext uri="{FF2B5EF4-FFF2-40B4-BE49-F238E27FC236}">
                <a16:creationId xmlns:a16="http://schemas.microsoft.com/office/drawing/2014/main" id="{3267E675-A33A-4FBD-9DFC-E8C6958EA6B9}"/>
              </a:ext>
            </a:extLst>
          </p:cNvPr>
          <p:cNvSpPr/>
          <p:nvPr/>
        </p:nvSpPr>
        <p:spPr>
          <a:xfrm>
            <a:off x="2253785"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show, showing</a:t>
            </a:r>
          </a:p>
        </p:txBody>
      </p:sp>
      <p:sp>
        <p:nvSpPr>
          <p:cNvPr id="43" name="Hexagon 42">
            <a:extLst>
              <a:ext uri="{FF2B5EF4-FFF2-40B4-BE49-F238E27FC236}">
                <a16:creationId xmlns:a16="http://schemas.microsoft.com/office/drawing/2014/main" id="{7FD349B2-96FA-45C1-9247-69814E4CD4D9}"/>
              </a:ext>
            </a:extLst>
          </p:cNvPr>
          <p:cNvSpPr/>
          <p:nvPr/>
        </p:nvSpPr>
        <p:spPr>
          <a:xfrm>
            <a:off x="5881511" y="3546246"/>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that</a:t>
            </a:r>
          </a:p>
        </p:txBody>
      </p:sp>
      <p:sp>
        <p:nvSpPr>
          <p:cNvPr id="44" name="Hexagon 43">
            <a:extLst>
              <a:ext uri="{FF2B5EF4-FFF2-40B4-BE49-F238E27FC236}">
                <a16:creationId xmlns:a16="http://schemas.microsoft.com/office/drawing/2014/main" id="{DAAD1E6C-DA99-41D4-86E0-AD4FE5472965}"/>
              </a:ext>
            </a:extLst>
          </p:cNvPr>
          <p:cNvSpPr/>
          <p:nvPr/>
        </p:nvSpPr>
        <p:spPr>
          <a:xfrm>
            <a:off x="7676324" y="2837390"/>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à</a:t>
            </a:r>
          </a:p>
        </p:txBody>
      </p:sp>
      <p:sp>
        <p:nvSpPr>
          <p:cNvPr id="45" name="Hexagon 44">
            <a:extLst>
              <a:ext uri="{FF2B5EF4-FFF2-40B4-BE49-F238E27FC236}">
                <a16:creationId xmlns:a16="http://schemas.microsoft.com/office/drawing/2014/main" id="{DA150B23-CB10-4856-920F-2A0FB085392E}"/>
              </a:ext>
            </a:extLst>
          </p:cNvPr>
          <p:cNvSpPr/>
          <p:nvPr/>
        </p:nvSpPr>
        <p:spPr>
          <a:xfrm>
            <a:off x="9471137"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to</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1">
            <a:extLst>
              <a:ext uri="{FF2B5EF4-FFF2-40B4-BE49-F238E27FC236}">
                <a16:creationId xmlns:a16="http://schemas.microsoft.com/office/drawing/2014/main" id="{197181B9-AF5E-854A-A552-E31EADFFDC8C}"/>
              </a:ext>
            </a:extLst>
          </p:cNvPr>
          <p:cNvSpPr txBox="1">
            <a:spLocks/>
          </p:cNvSpPr>
          <p:nvPr/>
        </p:nvSpPr>
        <p:spPr>
          <a:xfrm>
            <a:off x="0" y="276026"/>
            <a:ext cx="3711388"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Écris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 mots ! B</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573E4A55-8569-4538-B7B8-8D5D6E1AE15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262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89979"/>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ask for | asking for</a:t>
            </a:r>
            <a:r>
              <a:rPr lang="en-GB" sz="3200" dirty="0">
                <a:solidFill>
                  <a:srgbClr val="5B9BD5">
                    <a:lumMod val="50000"/>
                  </a:srgbClr>
                </a:solidFill>
                <a:latin typeface="Century Gothic" panose="020B0502020202020204" pitchFamily="34" charset="0"/>
              </a:rPr>
              <a:t>]</a:t>
            </a:r>
          </a:p>
        </p:txBody>
      </p:sp>
      <p:sp>
        <p:nvSpPr>
          <p:cNvPr id="10" name="TextBox 9"/>
          <p:cNvSpPr txBox="1"/>
          <p:nvPr/>
        </p:nvSpPr>
        <p:spPr>
          <a:xfrm>
            <a:off x="-2" y="3317363"/>
            <a:ext cx="12192001"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demande</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1" y="5043427"/>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asks for | is asking for</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0829D2EF-14A5-FA47-8C13-F3EDF01410EC}"/>
              </a:ext>
            </a:extLst>
          </p:cNvPr>
          <p:cNvSpPr>
            <a:spLocks noGrp="1"/>
          </p:cNvSpPr>
          <p:nvPr>
            <p:ph type="title"/>
          </p:nvPr>
        </p:nvSpPr>
        <p:spPr>
          <a:xfrm>
            <a:off x="838198" y="844400"/>
            <a:ext cx="10515600" cy="1325563"/>
          </a:xfrm>
        </p:spPr>
        <p:txBody>
          <a:bodyPr>
            <a:noAutofit/>
          </a:bodyPr>
          <a:lstStyle/>
          <a:p>
            <a:pPr algn="ctr"/>
            <a:r>
              <a:rPr lang="en-GB" sz="11500" b="1" dirty="0">
                <a:solidFill>
                  <a:srgbClr val="5B9BD5">
                    <a:lumMod val="50000"/>
                  </a:srgbClr>
                </a:solidFill>
              </a:rPr>
              <a:t>demander</a:t>
            </a:r>
            <a:endParaRPr lang="en-US" sz="11500" dirty="0"/>
          </a:p>
        </p:txBody>
      </p:sp>
      <p:pic>
        <p:nvPicPr>
          <p:cNvPr id="1026" name="Picture 2" descr="Free Ask Cliparts, Download Free Clip Art, Free Clip Art on ...">
            <a:extLst>
              <a:ext uri="{FF2B5EF4-FFF2-40B4-BE49-F238E27FC236}">
                <a16:creationId xmlns:a16="http://schemas.microsoft.com/office/drawing/2014/main" id="{4125E31A-47ED-4309-9B27-311DB94263C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13798" y="749979"/>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6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2. demand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22. demand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12" descr="question mark action button">
            <a:hlinkClick r:id="" action="ppaction://noaction">
              <a:snd r:embed="rId4" name="22. demand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2" name="Google Shape;62;p12" descr="question mark action button">
            <a:hlinkClick r:id="" action="ppaction://noaction">
              <a:snd r:embed="rId3" name="22. demand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2" name="Title 1"/>
          <p:cNvSpPr>
            <a:spLocks noGrp="1"/>
          </p:cNvSpPr>
          <p:nvPr>
            <p:ph type="title"/>
          </p:nvPr>
        </p:nvSpPr>
        <p:spPr>
          <a:xfrm>
            <a:off x="2248989" y="811341"/>
            <a:ext cx="10515600" cy="1325563"/>
          </a:xfrm>
        </p:spPr>
        <p:txBody>
          <a:bodyPr>
            <a:noAutofit/>
          </a:bodyPr>
          <a:lstStyle/>
          <a:p>
            <a:r>
              <a:rPr lang="en-GB" sz="11500" b="1" dirty="0">
                <a:solidFill>
                  <a:srgbClr val="105076"/>
                </a:solidFill>
              </a:rPr>
              <a:t>demander</a:t>
            </a:r>
          </a:p>
        </p:txBody>
      </p:sp>
      <p:sp>
        <p:nvSpPr>
          <p:cNvPr id="10" name="TextBox 9"/>
          <p:cNvSpPr txBox="1"/>
          <p:nvPr/>
        </p:nvSpPr>
        <p:spPr>
          <a:xfrm>
            <a:off x="3038169" y="2177384"/>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ask for | asking for</a:t>
            </a:r>
            <a:r>
              <a:rPr lang="en-GB" sz="3200" dirty="0">
                <a:solidFill>
                  <a:srgbClr val="5B9BD5">
                    <a:lumMod val="50000"/>
                  </a:srgbClr>
                </a:solidFill>
                <a:latin typeface="Century Gothic" panose="020B0502020202020204" pitchFamily="34" charset="0"/>
              </a:rPr>
              <a:t>]</a:t>
            </a:r>
          </a:p>
        </p:txBody>
      </p:sp>
      <p:sp>
        <p:nvSpPr>
          <p:cNvPr id="11" name="TextBox 10"/>
          <p:cNvSpPr txBox="1"/>
          <p:nvPr/>
        </p:nvSpPr>
        <p:spPr>
          <a:xfrm>
            <a:off x="0" y="3356426"/>
            <a:ext cx="12192000"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demande</a:t>
            </a:r>
            <a:endParaRPr lang="en-GB" sz="11500" b="1" dirty="0">
              <a:solidFill>
                <a:srgbClr val="5B9BD5">
                  <a:lumMod val="50000"/>
                </a:srgbClr>
              </a:solidFill>
              <a:latin typeface="Century Gothic" panose="020B0502020202020204" pitchFamily="34" charset="0"/>
            </a:endParaRPr>
          </a:p>
        </p:txBody>
      </p:sp>
      <p:sp>
        <p:nvSpPr>
          <p:cNvPr id="12" name="TextBox 11"/>
          <p:cNvSpPr txBox="1"/>
          <p:nvPr/>
        </p:nvSpPr>
        <p:spPr>
          <a:xfrm>
            <a:off x="2056749" y="4977789"/>
            <a:ext cx="817098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asks for | is asking for</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20621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2. demand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22. demand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A8F2-03AD-CA42-B253-7518025B096A}"/>
              </a:ext>
            </a:extLst>
          </p:cNvPr>
          <p:cNvSpPr>
            <a:spLocks noGrp="1"/>
          </p:cNvSpPr>
          <p:nvPr>
            <p:ph type="title"/>
          </p:nvPr>
        </p:nvSpPr>
        <p:spPr>
          <a:xfrm>
            <a:off x="838198" y="928801"/>
            <a:ext cx="10515600" cy="1325563"/>
          </a:xfrm>
        </p:spPr>
        <p:txBody>
          <a:bodyPr>
            <a:noAutofit/>
          </a:bodyPr>
          <a:lstStyle/>
          <a:p>
            <a:pPr algn="ctr"/>
            <a:r>
              <a:rPr lang="en-GB" sz="11500" b="1" dirty="0" err="1">
                <a:solidFill>
                  <a:srgbClr val="5B9BD5">
                    <a:lumMod val="50000"/>
                  </a:srgbClr>
                </a:solidFill>
              </a:rPr>
              <a:t>demande</a:t>
            </a:r>
            <a:endParaRPr lang="en-US" sz="11500" dirty="0"/>
          </a:p>
        </p:txBody>
      </p:sp>
      <p:sp>
        <p:nvSpPr>
          <p:cNvPr id="4" name="TextBox 3"/>
          <p:cNvSpPr txBox="1"/>
          <p:nvPr/>
        </p:nvSpPr>
        <p:spPr>
          <a:xfrm>
            <a:off x="-2" y="2316616"/>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asks for | is asking for</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2" y="4039432"/>
            <a:ext cx="12192000" cy="923330"/>
          </a:xfrm>
          <a:prstGeom prst="rect">
            <a:avLst/>
          </a:prstGeom>
          <a:solidFill>
            <a:schemeClr val="bg1"/>
          </a:solidFill>
        </p:spPr>
        <p:txBody>
          <a:bodyPr wrap="square" rtlCol="0">
            <a:spAutoFit/>
          </a:bodyPr>
          <a:lstStyle/>
          <a:p>
            <a:pPr algn="ctr"/>
            <a:r>
              <a:rPr lang="en-HK" sz="5400" dirty="0">
                <a:solidFill>
                  <a:srgbClr val="5B9BD5">
                    <a:lumMod val="50000"/>
                  </a:srgbClr>
                </a:solidFill>
                <a:latin typeface="Century Gothic" panose="020B0502020202020204" pitchFamily="34" charset="0"/>
              </a:rPr>
              <a:t>Elle </a:t>
            </a:r>
            <a:r>
              <a:rPr lang="en-HK" sz="5400" b="1" dirty="0" err="1">
                <a:solidFill>
                  <a:srgbClr val="FF6600"/>
                </a:solidFill>
                <a:latin typeface="Century Gothic" panose="020B0502020202020204" pitchFamily="34" charset="0"/>
                <a:cs typeface="Calibri" panose="020F0502020204030204" pitchFamily="34" charset="0"/>
              </a:rPr>
              <a:t>demande</a:t>
            </a:r>
            <a:r>
              <a:rPr lang="en-HK" sz="5400" dirty="0">
                <a:solidFill>
                  <a:srgbClr val="FF6600"/>
                </a:solidFill>
                <a:latin typeface="Century Gothic" panose="020B0502020202020204" pitchFamily="34" charset="0"/>
              </a:rPr>
              <a:t> </a:t>
            </a:r>
            <a:r>
              <a:rPr lang="en-HK" sz="5400" dirty="0">
                <a:solidFill>
                  <a:srgbClr val="5B9BD5">
                    <a:lumMod val="50000"/>
                  </a:srgbClr>
                </a:solidFill>
                <a:latin typeface="Century Gothic" panose="020B0502020202020204" pitchFamily="34" charset="0"/>
              </a:rPr>
              <a:t>la raison à Julien.</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 y="5055095"/>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She </a:t>
            </a:r>
            <a:r>
              <a:rPr lang="en-HK" sz="3200" b="1" dirty="0">
                <a:solidFill>
                  <a:srgbClr val="EA5F00"/>
                </a:solidFill>
                <a:latin typeface="Century Gothic" panose="020B0502020202020204" pitchFamily="34" charset="0"/>
                <a:cs typeface="Calibri" panose="020F0502020204030204" pitchFamily="34" charset="0"/>
              </a:rPr>
              <a:t>asks </a:t>
            </a:r>
            <a:r>
              <a:rPr lang="en-HK" sz="3200" dirty="0">
                <a:solidFill>
                  <a:srgbClr val="105076"/>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asking </a:t>
            </a:r>
            <a:r>
              <a:rPr lang="en-HK" sz="3200" dirty="0">
                <a:solidFill>
                  <a:srgbClr val="105076"/>
                </a:solidFill>
                <a:latin typeface="Century Gothic" panose="020B0502020202020204" pitchFamily="34" charset="0"/>
                <a:cs typeface="Calibri" panose="020F0502020204030204" pitchFamily="34" charset="0"/>
              </a:rPr>
              <a:t>Julien</a:t>
            </a:r>
            <a:r>
              <a:rPr lang="en-HK" sz="3200" b="1" dirty="0">
                <a:solidFill>
                  <a:srgbClr val="EA5F00"/>
                </a:solidFill>
                <a:latin typeface="Century Gothic" panose="020B0502020202020204" pitchFamily="34" charset="0"/>
                <a:cs typeface="Calibri" panose="020F0502020204030204" pitchFamily="34" charset="0"/>
              </a:rPr>
              <a:t> for</a:t>
            </a:r>
            <a:r>
              <a:rPr lang="en-HK" sz="3200" dirty="0">
                <a:solidFill>
                  <a:srgbClr val="5B9BD5">
                    <a:lumMod val="50000"/>
                  </a:srgbClr>
                </a:solidFill>
                <a:latin typeface="Century Gothic" panose="020B0502020202020204" pitchFamily="34" charset="0"/>
              </a:rPr>
              <a:t> the reason.</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914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2. deman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24. demandeSen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05AF-0006-7448-966A-0F56267436CE}"/>
              </a:ext>
            </a:extLst>
          </p:cNvPr>
          <p:cNvSpPr>
            <a:spLocks noGrp="1"/>
          </p:cNvSpPr>
          <p:nvPr>
            <p:ph type="title"/>
          </p:nvPr>
        </p:nvSpPr>
        <p:spPr>
          <a:xfrm>
            <a:off x="838199" y="851099"/>
            <a:ext cx="10515600" cy="1325563"/>
          </a:xfrm>
        </p:spPr>
        <p:txBody>
          <a:bodyPr>
            <a:noAutofit/>
          </a:bodyPr>
          <a:lstStyle/>
          <a:p>
            <a:pPr algn="ctr"/>
            <a:r>
              <a:rPr lang="en-GB" sz="11500" b="1" dirty="0">
                <a:solidFill>
                  <a:srgbClr val="5B9BD5">
                    <a:lumMod val="50000"/>
                  </a:srgbClr>
                </a:solidFill>
              </a:rPr>
              <a:t>demander</a:t>
            </a:r>
            <a:endParaRPr lang="en-US" sz="11500" dirty="0"/>
          </a:p>
        </p:txBody>
      </p:sp>
      <p:sp>
        <p:nvSpPr>
          <p:cNvPr id="4" name="TextBox 3"/>
          <p:cNvSpPr txBox="1"/>
          <p:nvPr/>
        </p:nvSpPr>
        <p:spPr>
          <a:xfrm>
            <a:off x="0" y="2176662"/>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ask for | asking for</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0" y="4037385"/>
            <a:ext cx="12192000" cy="923330"/>
          </a:xfrm>
          <a:prstGeom prst="rect">
            <a:avLst/>
          </a:prstGeom>
          <a:solidFill>
            <a:schemeClr val="bg1"/>
          </a:solidFill>
        </p:spPr>
        <p:txBody>
          <a:bodyPr wrap="square" rtlCol="0">
            <a:spAutoFit/>
          </a:bodyPr>
          <a:lstStyle/>
          <a:p>
            <a:pPr algn="ctr"/>
            <a:r>
              <a:rPr lang="fr" sz="5400" dirty="0">
                <a:solidFill>
                  <a:srgbClr val="105076"/>
                </a:solidFill>
                <a:latin typeface="Century Gothic" panose="020B0502020202020204" pitchFamily="34" charset="0"/>
                <a:cs typeface="Calibri" panose="020F0502020204030204" pitchFamily="34" charset="0"/>
              </a:rPr>
              <a:t>Elle aime </a:t>
            </a:r>
            <a:r>
              <a:rPr lang="fr" sz="5400" b="1" dirty="0">
                <a:solidFill>
                  <a:srgbClr val="EA5F00"/>
                </a:solidFill>
                <a:latin typeface="Century Gothic" panose="020B0502020202020204" pitchFamily="34" charset="0"/>
                <a:cs typeface="Calibri" panose="020F0502020204030204" pitchFamily="34" charset="0"/>
              </a:rPr>
              <a:t>demander </a:t>
            </a:r>
            <a:r>
              <a:rPr lang="fr" sz="5400" dirty="0">
                <a:solidFill>
                  <a:srgbClr val="105076"/>
                </a:solidFill>
                <a:latin typeface="Century Gothic" panose="020B0502020202020204" pitchFamily="34" charset="0"/>
                <a:cs typeface="Calibri" panose="020F0502020204030204" pitchFamily="34" charset="0"/>
              </a:rPr>
              <a:t>les solutions</a:t>
            </a:r>
            <a:r>
              <a:rPr lang="fr" sz="5400" dirty="0">
                <a:solidFill>
                  <a:srgbClr val="105076"/>
                </a:solidFill>
                <a:latin typeface="Century Gothic" panose="020B0502020202020204" pitchFamily="34" charset="0"/>
              </a:rPr>
              <a:t>.</a:t>
            </a:r>
            <a:endParaRPr lang="fr-FR" sz="5400" dirty="0">
              <a:solidFill>
                <a:srgbClr val="105076"/>
              </a:solidFill>
              <a:latin typeface="Century Gothic" panose="020B0502020202020204" pitchFamily="34" charset="0"/>
              <a:cs typeface="Calibri" panose="020F0502020204030204" pitchFamily="34" charset="0"/>
            </a:endParaRPr>
          </a:p>
        </p:txBody>
      </p:sp>
      <p:sp>
        <p:nvSpPr>
          <p:cNvPr id="7" name="TextBox 6"/>
          <p:cNvSpPr txBox="1"/>
          <p:nvPr/>
        </p:nvSpPr>
        <p:spPr>
          <a:xfrm>
            <a:off x="192777" y="5129564"/>
            <a:ext cx="12192000" cy="584775"/>
          </a:xfrm>
          <a:prstGeom prst="rect">
            <a:avLst/>
          </a:prstGeom>
          <a:noFill/>
        </p:spPr>
        <p:txBody>
          <a:bodyPr wrap="square" rtlCol="0">
            <a:spAutoFit/>
          </a:bodyPr>
          <a:lstStyle/>
          <a:p>
            <a:pPr algn="ctr"/>
            <a:r>
              <a:rPr lang="en-GB" sz="3200" dirty="0">
                <a:solidFill>
                  <a:srgbClr val="105076"/>
                </a:solidFill>
                <a:latin typeface="Century Gothic" panose="020B0502020202020204" pitchFamily="34" charset="0"/>
              </a:rPr>
              <a:t>[</a:t>
            </a:r>
            <a:r>
              <a:rPr lang="en-HK" sz="3200" dirty="0">
                <a:solidFill>
                  <a:srgbClr val="105076"/>
                </a:solidFill>
                <a:latin typeface="Century Gothic" panose="020B0502020202020204" pitchFamily="34" charset="0"/>
                <a:cs typeface="Calibri" panose="020F0502020204030204" pitchFamily="34" charset="0"/>
              </a:rPr>
              <a:t>She likes </a:t>
            </a:r>
            <a:r>
              <a:rPr lang="en-HK" sz="3200" b="1" dirty="0">
                <a:solidFill>
                  <a:srgbClr val="EA5F00"/>
                </a:solidFill>
                <a:latin typeface="Century Gothic" panose="020B0502020202020204" pitchFamily="34" charset="0"/>
                <a:cs typeface="Calibri" panose="020F0502020204030204" pitchFamily="34" charset="0"/>
              </a:rPr>
              <a:t>asking</a:t>
            </a:r>
            <a:r>
              <a:rPr lang="en-HK" sz="3200" b="1" dirty="0">
                <a:solidFill>
                  <a:srgbClr val="FF6600"/>
                </a:solidFill>
                <a:latin typeface="Century Gothic" panose="020B0502020202020204" pitchFamily="34" charset="0"/>
                <a:cs typeface="Calibri" panose="020F0502020204030204" pitchFamily="34" charset="0"/>
              </a:rPr>
              <a:t> for </a:t>
            </a:r>
            <a:r>
              <a:rPr lang="en-HK" sz="3200" dirty="0">
                <a:solidFill>
                  <a:srgbClr val="105076"/>
                </a:solidFill>
                <a:latin typeface="Century Gothic" panose="020B0502020202020204" pitchFamily="34" charset="0"/>
                <a:cs typeface="Calibri" panose="020F0502020204030204" pitchFamily="34" charset="0"/>
              </a:rPr>
              <a:t>the solutions</a:t>
            </a:r>
            <a:r>
              <a:rPr lang="en-HK" sz="3200" dirty="0">
                <a:solidFill>
                  <a:srgbClr val="5B9BD5">
                    <a:lumMod val="50000"/>
                  </a:srgbClr>
                </a:solidFill>
                <a:latin typeface="Century Gothic" panose="020B0502020202020204" pitchFamily="34" charset="0"/>
              </a:rPr>
              <a:t>.</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66220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2. demand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2x. elle aime demand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22. demand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demande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asks for | is asking for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descr="question mark action button">
            <a:hlinkClick r:id="" action="ppaction://noaction">
              <a:snd r:embed="rId4" name="24. demandeSent.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1" i="0" u="none" strike="noStrike" kern="0" cap="none" spc="0" normalizeH="0" baseline="0" noProof="0" dirty="0" err="1">
                <a:ln>
                  <a:noFill/>
                </a:ln>
                <a:solidFill>
                  <a:srgbClr val="FF6600"/>
                </a:solidFill>
                <a:effectLst/>
                <a:uLnTx/>
                <a:uFillTx/>
                <a:latin typeface="Century Gothic"/>
                <a:ea typeface="Century Gothic"/>
                <a:cs typeface="Century Gothic"/>
                <a:sym typeface="Century Gothic"/>
              </a:rPr>
              <a:t>demande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raison</a:t>
            </a:r>
            <a:r>
              <a:rPr kumimoji="0" lang="en-GB" sz="54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à Julien</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7" name="Google Shape;97;p15"/>
          <p:cNvSpPr txBox="1"/>
          <p:nvPr/>
        </p:nvSpPr>
        <p:spPr>
          <a:xfrm>
            <a:off x="1442518" y="5125518"/>
            <a:ext cx="10267082" cy="722100"/>
          </a:xfrm>
          <a:prstGeom prst="rect">
            <a:avLst/>
          </a:prstGeom>
          <a:no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She </a:t>
            </a:r>
            <a:r>
              <a:rPr lang="en-HK" sz="3200" b="1" dirty="0">
                <a:solidFill>
                  <a:srgbClr val="EA5F00"/>
                </a:solidFill>
                <a:latin typeface="Century Gothic" panose="020B0502020202020204" pitchFamily="34" charset="0"/>
                <a:cs typeface="Calibri" panose="020F0502020204030204" pitchFamily="34" charset="0"/>
              </a:rPr>
              <a:t>asks </a:t>
            </a:r>
            <a:r>
              <a:rPr lang="en-HK" sz="3200" dirty="0">
                <a:solidFill>
                  <a:srgbClr val="105076"/>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asking </a:t>
            </a:r>
            <a:r>
              <a:rPr lang="en-HK" sz="3200" dirty="0">
                <a:solidFill>
                  <a:srgbClr val="105076"/>
                </a:solidFill>
                <a:latin typeface="Century Gothic" panose="020B0502020202020204" pitchFamily="34" charset="0"/>
                <a:cs typeface="Calibri" panose="020F0502020204030204" pitchFamily="34" charset="0"/>
              </a:rPr>
              <a:t>Julien </a:t>
            </a:r>
            <a:r>
              <a:rPr lang="en-HK" sz="3200" b="1" dirty="0">
                <a:solidFill>
                  <a:srgbClr val="EA5F00"/>
                </a:solidFill>
                <a:latin typeface="Century Gothic" panose="020B0502020202020204" pitchFamily="34" charset="0"/>
                <a:cs typeface="Calibri" panose="020F0502020204030204" pitchFamily="34" charset="0"/>
              </a:rPr>
              <a:t>for</a:t>
            </a:r>
            <a:r>
              <a:rPr lang="en-HK" sz="3200" dirty="0">
                <a:solidFill>
                  <a:srgbClr val="5B9BD5">
                    <a:lumMod val="50000"/>
                  </a:srgbClr>
                </a:solidFill>
                <a:latin typeface="Century Gothic" panose="020B0502020202020204" pitchFamily="34" charset="0"/>
              </a:rPr>
              <a:t> the reason.</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2116183" y="4039200"/>
            <a:ext cx="3448594"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359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22. deman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24. demandeSe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to ask for | asking for</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16" descr="question mark action button">
            <a:hlinkClick r:id="" action="ppaction://noaction">
              <a:snd r:embed="rId3" name="22. demand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demander</a:t>
            </a:r>
            <a:endParaRPr sz="11500" dirty="0"/>
          </a:p>
        </p:txBody>
      </p:sp>
      <p:sp>
        <p:nvSpPr>
          <p:cNvPr id="106" name="Google Shape;106;p16" descr="question mark action button">
            <a:hlinkClick r:id="" action="ppaction://noaction">
              <a:snd r:embed="rId4" name="2x. elle aime demande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r>
              <a:rPr lang="fr" sz="5400" dirty="0">
                <a:solidFill>
                  <a:srgbClr val="105076"/>
                </a:solidFill>
                <a:latin typeface="Century Gothic" panose="020B0502020202020204" pitchFamily="34" charset="0"/>
                <a:cs typeface="Calibri" panose="020F0502020204030204" pitchFamily="34" charset="0"/>
              </a:rPr>
              <a:t>Elle aime </a:t>
            </a:r>
            <a:r>
              <a:rPr lang="fr" sz="5400" b="1" dirty="0">
                <a:solidFill>
                  <a:srgbClr val="EA5F00"/>
                </a:solidFill>
                <a:latin typeface="Century Gothic" panose="020B0502020202020204" pitchFamily="34" charset="0"/>
                <a:cs typeface="Calibri" panose="020F0502020204030204" pitchFamily="34" charset="0"/>
              </a:rPr>
              <a:t>demander </a:t>
            </a:r>
            <a:r>
              <a:rPr lang="fr" sz="5400" dirty="0">
                <a:solidFill>
                  <a:srgbClr val="105076"/>
                </a:solidFill>
                <a:latin typeface="Century Gothic" panose="020B0502020202020204" pitchFamily="34" charset="0"/>
                <a:cs typeface="Calibri" panose="020F0502020204030204" pitchFamily="34" charset="0"/>
              </a:rPr>
              <a:t>les solutions</a:t>
            </a:r>
            <a:r>
              <a:rPr lang="fr" sz="5400" dirty="0">
                <a:solidFill>
                  <a:srgbClr val="105076"/>
                </a:solidFill>
                <a:latin typeface="Century Gothic" panose="020B0502020202020204" pitchFamily="34" charset="0"/>
              </a:rPr>
              <a:t>.</a:t>
            </a:r>
            <a:endParaRPr lang="fr-FR" sz="5400" dirty="0">
              <a:solidFill>
                <a:srgbClr val="105076"/>
              </a:solidFill>
              <a:latin typeface="Century Gothic" panose="020B0502020202020204" pitchFamily="34" charset="0"/>
              <a:cs typeface="Calibri" panose="020F0502020204030204" pitchFamily="34" charset="0"/>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HK" sz="3200" dirty="0">
                <a:solidFill>
                  <a:srgbClr val="105076"/>
                </a:solidFill>
                <a:latin typeface="Century Gothic" panose="020B0502020202020204" pitchFamily="34" charset="0"/>
                <a:cs typeface="Calibri" panose="020F0502020204030204" pitchFamily="34" charset="0"/>
              </a:rPr>
              <a:t>She likes </a:t>
            </a:r>
            <a:r>
              <a:rPr lang="en-HK" sz="3200" b="1" dirty="0">
                <a:solidFill>
                  <a:srgbClr val="EA5F00"/>
                </a:solidFill>
                <a:latin typeface="Century Gothic" panose="020B0502020202020204" pitchFamily="34" charset="0"/>
                <a:cs typeface="Calibri" panose="020F0502020204030204" pitchFamily="34" charset="0"/>
              </a:rPr>
              <a:t>asking</a:t>
            </a:r>
            <a:r>
              <a:rPr lang="en-HK" sz="3200" b="1" dirty="0">
                <a:solidFill>
                  <a:srgbClr val="FF6600"/>
                </a:solidFill>
                <a:latin typeface="Century Gothic" panose="020B0502020202020204" pitchFamily="34" charset="0"/>
                <a:cs typeface="Calibri" panose="020F0502020204030204" pitchFamily="34" charset="0"/>
              </a:rPr>
              <a:t> for </a:t>
            </a:r>
            <a:r>
              <a:rPr lang="en-HK" sz="3200" dirty="0">
                <a:solidFill>
                  <a:srgbClr val="105076"/>
                </a:solidFill>
                <a:latin typeface="Century Gothic" panose="020B0502020202020204" pitchFamily="34" charset="0"/>
                <a:cs typeface="Calibri" panose="020F0502020204030204" pitchFamily="34" charset="0"/>
              </a:rPr>
              <a:t>the solutions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tangle 8"/>
          <p:cNvSpPr/>
          <p:nvPr/>
        </p:nvSpPr>
        <p:spPr>
          <a:xfrm>
            <a:off x="3762103" y="3946867"/>
            <a:ext cx="3683726"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6296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22. demand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2x. elle aime demand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89979"/>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show | showing</a:t>
            </a:r>
            <a:r>
              <a:rPr lang="en-GB" sz="3200" dirty="0">
                <a:solidFill>
                  <a:srgbClr val="5B9BD5">
                    <a:lumMod val="50000"/>
                  </a:srgbClr>
                </a:solidFill>
                <a:latin typeface="Century Gothic" panose="020B0502020202020204" pitchFamily="34" charset="0"/>
              </a:rPr>
              <a:t>]</a:t>
            </a:r>
          </a:p>
        </p:txBody>
      </p:sp>
      <p:sp>
        <p:nvSpPr>
          <p:cNvPr id="10" name="TextBox 9"/>
          <p:cNvSpPr txBox="1"/>
          <p:nvPr/>
        </p:nvSpPr>
        <p:spPr>
          <a:xfrm>
            <a:off x="-2" y="3317363"/>
            <a:ext cx="12192001"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montre</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1" y="5043427"/>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shows | is showing</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0829D2EF-14A5-FA47-8C13-F3EDF01410EC}"/>
              </a:ext>
            </a:extLst>
          </p:cNvPr>
          <p:cNvSpPr>
            <a:spLocks noGrp="1"/>
          </p:cNvSpPr>
          <p:nvPr>
            <p:ph type="title"/>
          </p:nvPr>
        </p:nvSpPr>
        <p:spPr>
          <a:xfrm>
            <a:off x="838198" y="844400"/>
            <a:ext cx="10515600" cy="1325563"/>
          </a:xfrm>
        </p:spPr>
        <p:txBody>
          <a:bodyPr>
            <a:noAutofit/>
          </a:bodyPr>
          <a:lstStyle/>
          <a:p>
            <a:pPr algn="ctr"/>
            <a:r>
              <a:rPr lang="en-GB" sz="11500" b="1" dirty="0" err="1">
                <a:solidFill>
                  <a:srgbClr val="5B9BD5">
                    <a:lumMod val="50000"/>
                  </a:srgbClr>
                </a:solidFill>
              </a:rPr>
              <a:t>montrer</a:t>
            </a:r>
            <a:endParaRPr lang="en-US" sz="11500" dirty="0"/>
          </a:p>
        </p:txBody>
      </p:sp>
      <p:pic>
        <p:nvPicPr>
          <p:cNvPr id="12" name="Picture 2" descr="showing respect clip art - Clip Art Library">
            <a:extLst>
              <a:ext uri="{FF2B5EF4-FFF2-40B4-BE49-F238E27FC236}">
                <a16:creationId xmlns:a16="http://schemas.microsoft.com/office/drawing/2014/main" id="{095FC2DE-B070-4CCD-964D-C20E7633FA7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2840" y="749979"/>
            <a:ext cx="1610959"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40. mont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40. mont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12" descr="question mark action button">
            <a:hlinkClick r:id="" action="ppaction://noaction">
              <a:snd r:embed="rId4" name="40. montr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2" name="Google Shape;62;p12" descr="question mark action button">
            <a:hlinkClick r:id="" action="ppaction://noaction">
              <a:snd r:embed="rId3" name="40. montr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2" name="Title 1"/>
          <p:cNvSpPr>
            <a:spLocks noGrp="1"/>
          </p:cNvSpPr>
          <p:nvPr>
            <p:ph type="title"/>
          </p:nvPr>
        </p:nvSpPr>
        <p:spPr>
          <a:xfrm>
            <a:off x="3444743" y="768124"/>
            <a:ext cx="10515600" cy="1325563"/>
          </a:xfrm>
        </p:spPr>
        <p:txBody>
          <a:bodyPr>
            <a:noAutofit/>
          </a:bodyPr>
          <a:lstStyle/>
          <a:p>
            <a:r>
              <a:rPr lang="en-GB" sz="11500" b="1" dirty="0" err="1">
                <a:solidFill>
                  <a:srgbClr val="105076"/>
                </a:solidFill>
              </a:rPr>
              <a:t>montrer</a:t>
            </a:r>
            <a:endParaRPr lang="en-GB" sz="11500" b="1" dirty="0">
              <a:solidFill>
                <a:srgbClr val="105076"/>
              </a:solidFill>
            </a:endParaRPr>
          </a:p>
        </p:txBody>
      </p:sp>
      <p:sp>
        <p:nvSpPr>
          <p:cNvPr id="10" name="TextBox 9"/>
          <p:cNvSpPr txBox="1"/>
          <p:nvPr/>
        </p:nvSpPr>
        <p:spPr>
          <a:xfrm>
            <a:off x="2501217" y="2241587"/>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show | showing</a:t>
            </a:r>
            <a:r>
              <a:rPr lang="en-GB" sz="3200" dirty="0">
                <a:solidFill>
                  <a:srgbClr val="5B9BD5">
                    <a:lumMod val="50000"/>
                  </a:srgbClr>
                </a:solidFill>
                <a:latin typeface="Century Gothic" panose="020B0502020202020204" pitchFamily="34" charset="0"/>
              </a:rPr>
              <a:t>]</a:t>
            </a:r>
          </a:p>
        </p:txBody>
      </p:sp>
      <p:sp>
        <p:nvSpPr>
          <p:cNvPr id="11" name="TextBox 10"/>
          <p:cNvSpPr txBox="1"/>
          <p:nvPr/>
        </p:nvSpPr>
        <p:spPr>
          <a:xfrm>
            <a:off x="0" y="3356426"/>
            <a:ext cx="12192000"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montre</a:t>
            </a:r>
            <a:endParaRPr lang="en-GB" sz="11500" b="1" dirty="0">
              <a:solidFill>
                <a:srgbClr val="5B9BD5">
                  <a:lumMod val="50000"/>
                </a:srgbClr>
              </a:solidFill>
              <a:latin typeface="Century Gothic" panose="020B0502020202020204" pitchFamily="34" charset="0"/>
            </a:endParaRPr>
          </a:p>
        </p:txBody>
      </p:sp>
      <p:sp>
        <p:nvSpPr>
          <p:cNvPr id="12" name="TextBox 11"/>
          <p:cNvSpPr txBox="1"/>
          <p:nvPr/>
        </p:nvSpPr>
        <p:spPr>
          <a:xfrm>
            <a:off x="2056749" y="4977789"/>
            <a:ext cx="817098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shows | is showing</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3039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40. mont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40. mont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A8F2-03AD-CA42-B253-7518025B096A}"/>
              </a:ext>
            </a:extLst>
          </p:cNvPr>
          <p:cNvSpPr>
            <a:spLocks noGrp="1"/>
          </p:cNvSpPr>
          <p:nvPr>
            <p:ph type="title"/>
          </p:nvPr>
        </p:nvSpPr>
        <p:spPr>
          <a:xfrm>
            <a:off x="838198" y="928801"/>
            <a:ext cx="10515600" cy="1325563"/>
          </a:xfrm>
        </p:spPr>
        <p:txBody>
          <a:bodyPr>
            <a:noAutofit/>
          </a:bodyPr>
          <a:lstStyle/>
          <a:p>
            <a:pPr algn="ctr"/>
            <a:r>
              <a:rPr lang="en-GB" sz="11500" b="1" dirty="0" err="1">
                <a:solidFill>
                  <a:srgbClr val="5B9BD5">
                    <a:lumMod val="50000"/>
                  </a:srgbClr>
                </a:solidFill>
              </a:rPr>
              <a:t>montre</a:t>
            </a:r>
            <a:endParaRPr lang="en-US" sz="11500" dirty="0"/>
          </a:p>
        </p:txBody>
      </p:sp>
      <p:sp>
        <p:nvSpPr>
          <p:cNvPr id="4" name="TextBox 3"/>
          <p:cNvSpPr txBox="1"/>
          <p:nvPr/>
        </p:nvSpPr>
        <p:spPr>
          <a:xfrm>
            <a:off x="-2" y="2316616"/>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shows | is showing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2" y="4039432"/>
            <a:ext cx="12192000" cy="923330"/>
          </a:xfrm>
          <a:prstGeom prst="rect">
            <a:avLst/>
          </a:prstGeom>
          <a:solidFill>
            <a:schemeClr val="bg1"/>
          </a:solidFill>
        </p:spPr>
        <p:txBody>
          <a:bodyPr wrap="square" rtlCol="0">
            <a:spAutoFit/>
          </a:bodyPr>
          <a:lstStyle/>
          <a:p>
            <a:pPr algn="ctr"/>
            <a:r>
              <a:rPr lang="en-HK" sz="5400" dirty="0">
                <a:solidFill>
                  <a:srgbClr val="5B9BD5">
                    <a:lumMod val="50000"/>
                  </a:srgbClr>
                </a:solidFill>
                <a:latin typeface="Century Gothic" panose="020B0502020202020204" pitchFamily="34" charset="0"/>
              </a:rPr>
              <a:t>Marie </a:t>
            </a:r>
            <a:r>
              <a:rPr lang="en-HK" sz="5400" b="1" dirty="0" err="1">
                <a:solidFill>
                  <a:srgbClr val="FF6600"/>
                </a:solidFill>
                <a:latin typeface="Century Gothic" panose="020B0502020202020204" pitchFamily="34" charset="0"/>
              </a:rPr>
              <a:t>montr</a:t>
            </a:r>
            <a:r>
              <a:rPr lang="en-HK" sz="5400" b="1" dirty="0" err="1">
                <a:solidFill>
                  <a:srgbClr val="FF6600"/>
                </a:solidFill>
                <a:latin typeface="Century Gothic" panose="020B0502020202020204" pitchFamily="34" charset="0"/>
                <a:cs typeface="Calibri" panose="020F0502020204030204" pitchFamily="34" charset="0"/>
              </a:rPr>
              <a:t>e</a:t>
            </a:r>
            <a:r>
              <a:rPr lang="en-HK" sz="5400" dirty="0">
                <a:solidFill>
                  <a:srgbClr val="FF6600"/>
                </a:solidFill>
                <a:latin typeface="Century Gothic" panose="020B0502020202020204" pitchFamily="34" charset="0"/>
              </a:rPr>
              <a:t> </a:t>
            </a:r>
            <a:r>
              <a:rPr lang="en-HK" sz="5400" dirty="0">
                <a:solidFill>
                  <a:srgbClr val="5B9BD5">
                    <a:lumMod val="50000"/>
                  </a:srgbClr>
                </a:solidFill>
                <a:latin typeface="Century Gothic" panose="020B0502020202020204" pitchFamily="34" charset="0"/>
              </a:rPr>
              <a:t>le </a:t>
            </a:r>
            <a:r>
              <a:rPr lang="en-HK" sz="5400" dirty="0" err="1">
                <a:solidFill>
                  <a:srgbClr val="5B9BD5">
                    <a:lumMod val="50000"/>
                  </a:srgbClr>
                </a:solidFill>
                <a:latin typeface="Century Gothic" panose="020B0502020202020204" pitchFamily="34" charset="0"/>
              </a:rPr>
              <a:t>poème</a:t>
            </a:r>
            <a:r>
              <a:rPr lang="en-HK" sz="5400" dirty="0">
                <a:solidFill>
                  <a:srgbClr val="5B9BD5">
                    <a:lumMod val="50000"/>
                  </a:srgbClr>
                </a:solidFill>
                <a:latin typeface="Century Gothic" panose="020B0502020202020204" pitchFamily="34" charset="0"/>
              </a:rPr>
              <a:t> à la </a:t>
            </a:r>
            <a:r>
              <a:rPr lang="en-HK" sz="5400" dirty="0" err="1">
                <a:solidFill>
                  <a:srgbClr val="5B9BD5">
                    <a:lumMod val="50000"/>
                  </a:srgbClr>
                </a:solidFill>
                <a:latin typeface="Century Gothic" panose="020B0502020202020204" pitchFamily="34" charset="0"/>
              </a:rPr>
              <a:t>fille</a:t>
            </a:r>
            <a:r>
              <a:rPr lang="en-HK" sz="5400" dirty="0">
                <a:solidFill>
                  <a:srgbClr val="5B9BD5">
                    <a:lumMod val="50000"/>
                  </a:srgbClr>
                </a:solidFill>
                <a:latin typeface="Century Gothic" panose="020B0502020202020204" pitchFamily="34" charset="0"/>
              </a:rPr>
              <a:t>.</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 y="5055095"/>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Marie </a:t>
            </a:r>
            <a:r>
              <a:rPr lang="en-HK" sz="3200" b="1" dirty="0">
                <a:solidFill>
                  <a:srgbClr val="EA5F00"/>
                </a:solidFill>
                <a:latin typeface="Century Gothic" panose="020B0502020202020204" pitchFamily="34" charset="0"/>
                <a:cs typeface="Calibri" panose="020F0502020204030204" pitchFamily="34" charset="0"/>
              </a:rPr>
              <a:t>shows</a:t>
            </a:r>
            <a:r>
              <a:rPr lang="en-HK" sz="3200" dirty="0">
                <a:solidFill>
                  <a:srgbClr val="5B9BD5">
                    <a:lumMod val="50000"/>
                  </a:srgbClr>
                </a:solidFill>
                <a:latin typeface="Century Gothic" panose="020B0502020202020204" pitchFamily="34" charset="0"/>
              </a:rPr>
              <a:t> | </a:t>
            </a:r>
            <a:r>
              <a:rPr lang="en-HK" sz="3200" b="1" dirty="0">
                <a:solidFill>
                  <a:srgbClr val="EA5F00"/>
                </a:solidFill>
                <a:latin typeface="Century Gothic" panose="020B0502020202020204" pitchFamily="34" charset="0"/>
                <a:cs typeface="Calibri" panose="020F0502020204030204" pitchFamily="34" charset="0"/>
              </a:rPr>
              <a:t>is showing </a:t>
            </a:r>
            <a:r>
              <a:rPr lang="en-HK" sz="3200" dirty="0">
                <a:solidFill>
                  <a:srgbClr val="5B9BD5">
                    <a:lumMod val="50000"/>
                  </a:srgbClr>
                </a:solidFill>
                <a:latin typeface="Century Gothic" panose="020B0502020202020204" pitchFamily="34" charset="0"/>
              </a:rPr>
              <a:t>the poem to the girl.</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38946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40. mon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42. marie mont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05AF-0006-7448-966A-0F56267436CE}"/>
              </a:ext>
            </a:extLst>
          </p:cNvPr>
          <p:cNvSpPr>
            <a:spLocks noGrp="1"/>
          </p:cNvSpPr>
          <p:nvPr>
            <p:ph type="title"/>
          </p:nvPr>
        </p:nvSpPr>
        <p:spPr>
          <a:xfrm>
            <a:off x="838199" y="851099"/>
            <a:ext cx="10515600" cy="1325563"/>
          </a:xfrm>
        </p:spPr>
        <p:txBody>
          <a:bodyPr>
            <a:noAutofit/>
          </a:bodyPr>
          <a:lstStyle/>
          <a:p>
            <a:pPr algn="ctr"/>
            <a:r>
              <a:rPr lang="en-GB" sz="11500" b="1" dirty="0" err="1">
                <a:solidFill>
                  <a:srgbClr val="5B9BD5">
                    <a:lumMod val="50000"/>
                  </a:srgbClr>
                </a:solidFill>
              </a:rPr>
              <a:t>montrer</a:t>
            </a:r>
            <a:endParaRPr lang="en-US" sz="11500" dirty="0"/>
          </a:p>
        </p:txBody>
      </p:sp>
      <p:sp>
        <p:nvSpPr>
          <p:cNvPr id="4" name="TextBox 3"/>
          <p:cNvSpPr txBox="1"/>
          <p:nvPr/>
        </p:nvSpPr>
        <p:spPr>
          <a:xfrm>
            <a:off x="0" y="2176662"/>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show | showing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0" y="4037385"/>
            <a:ext cx="12192000" cy="861774"/>
          </a:xfrm>
          <a:prstGeom prst="rect">
            <a:avLst/>
          </a:prstGeom>
          <a:solidFill>
            <a:schemeClr val="bg1"/>
          </a:solidFill>
        </p:spPr>
        <p:txBody>
          <a:bodyPr wrap="square" rtlCol="0">
            <a:spAutoFit/>
          </a:bodyPr>
          <a:lstStyle/>
          <a:p>
            <a:pPr algn="ctr"/>
            <a:r>
              <a:rPr lang="fr" sz="4800" dirty="0">
                <a:solidFill>
                  <a:srgbClr val="5B9BD5">
                    <a:lumMod val="50000"/>
                  </a:srgbClr>
                </a:solidFill>
                <a:latin typeface="Century Gothic" panose="020B0502020202020204" pitchFamily="34" charset="0"/>
              </a:rPr>
              <a:t>Marie aime </a:t>
            </a:r>
            <a:r>
              <a:rPr lang="fr" sz="4800" b="1" dirty="0">
                <a:solidFill>
                  <a:srgbClr val="EA5F00"/>
                </a:solidFill>
                <a:latin typeface="Century Gothic" panose="020B0502020202020204" pitchFamily="34" charset="0"/>
                <a:cs typeface="Calibri" panose="020F0502020204030204" pitchFamily="34" charset="0"/>
              </a:rPr>
              <a:t>montrer</a:t>
            </a:r>
            <a:r>
              <a:rPr lang="fr" sz="4800" dirty="0">
                <a:solidFill>
                  <a:srgbClr val="5B9BD5">
                    <a:lumMod val="50000"/>
                  </a:srgbClr>
                </a:solidFill>
                <a:latin typeface="Century Gothic" panose="020B0502020202020204" pitchFamily="34" charset="0"/>
              </a:rPr>
              <a:t> le poème à la fille.</a:t>
            </a:r>
            <a:endParaRPr lang="fr-FR" sz="4800" dirty="0">
              <a:solidFill>
                <a:srgbClr val="105076"/>
              </a:solidFill>
              <a:latin typeface="Century Gothic" panose="020B0502020202020204" pitchFamily="34" charset="0"/>
              <a:cs typeface="Calibri" panose="020F0502020204030204" pitchFamily="34" charset="0"/>
            </a:endParaRPr>
          </a:p>
        </p:txBody>
      </p:sp>
      <p:sp>
        <p:nvSpPr>
          <p:cNvPr id="7" name="TextBox 6"/>
          <p:cNvSpPr txBox="1"/>
          <p:nvPr/>
        </p:nvSpPr>
        <p:spPr>
          <a:xfrm>
            <a:off x="192777" y="5129564"/>
            <a:ext cx="12192000" cy="584775"/>
          </a:xfrm>
          <a:prstGeom prst="rect">
            <a:avLst/>
          </a:prstGeom>
          <a:noFill/>
        </p:spPr>
        <p:txBody>
          <a:bodyPr wrap="square" rtlCol="0">
            <a:spAutoFit/>
          </a:bodyPr>
          <a:lstStyle/>
          <a:p>
            <a:pPr algn="ctr"/>
            <a:r>
              <a:rPr lang="en-GB" sz="3200" dirty="0">
                <a:solidFill>
                  <a:srgbClr val="105076"/>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Marie likes </a:t>
            </a:r>
            <a:r>
              <a:rPr lang="en-HK" sz="3200" b="1" dirty="0">
                <a:solidFill>
                  <a:srgbClr val="EA5F00"/>
                </a:solidFill>
                <a:latin typeface="Century Gothic" panose="020B0502020202020204" pitchFamily="34" charset="0"/>
                <a:cs typeface="Calibri" panose="020F0502020204030204" pitchFamily="34" charset="0"/>
              </a:rPr>
              <a:t>to show</a:t>
            </a:r>
            <a:r>
              <a:rPr lang="en-HK" sz="3200" dirty="0">
                <a:solidFill>
                  <a:srgbClr val="5B9BD5">
                    <a:lumMod val="50000"/>
                  </a:srgbClr>
                </a:solidFill>
                <a:latin typeface="Century Gothic" panose="020B0502020202020204" pitchFamily="34" charset="0"/>
              </a:rPr>
              <a:t> | </a:t>
            </a:r>
            <a:r>
              <a:rPr lang="en-HK" sz="3200" b="1" dirty="0">
                <a:solidFill>
                  <a:srgbClr val="EA5F00"/>
                </a:solidFill>
                <a:latin typeface="Century Gothic" panose="020B0502020202020204" pitchFamily="34" charset="0"/>
                <a:cs typeface="Calibri" panose="020F0502020204030204" pitchFamily="34" charset="0"/>
              </a:rPr>
              <a:t>showing</a:t>
            </a:r>
            <a:r>
              <a:rPr lang="en-HK" sz="3200" dirty="0">
                <a:solidFill>
                  <a:srgbClr val="5B9BD5">
                    <a:lumMod val="50000"/>
                  </a:srgbClr>
                </a:solidFill>
                <a:latin typeface="Century Gothic" panose="020B0502020202020204" pitchFamily="34" charset="0"/>
              </a:rPr>
              <a:t> the poem to the girl.</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7060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40. mont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42. marie aim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40. montr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montre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sym typeface="Century Gothic"/>
              </a:rPr>
              <a:t>show</a:t>
            </a:r>
            <a:r>
              <a:rPr lang="en-HK" sz="3200" dirty="0">
                <a:solidFill>
                  <a:srgbClr val="5B9BD5">
                    <a:lumMod val="50000"/>
                  </a:srgbClr>
                </a:solidFill>
                <a:latin typeface="Century Gothic" panose="020B0502020202020204" pitchFamily="34" charset="0"/>
              </a:rPr>
              <a:t>s | is showing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4" name="Google Shape;94;p15" descr="question mark action button">
            <a:hlinkClick r:id="" action="ppaction://noaction">
              <a:snd r:embed="rId4" name="42. marie montr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5400" kern="0" dirty="0">
                <a:solidFill>
                  <a:srgbClr val="1E4E79"/>
                </a:solidFill>
                <a:latin typeface="Century Gothic"/>
                <a:ea typeface="Century Gothic"/>
                <a:cs typeface="Century Gothic"/>
                <a:sym typeface="Century Gothic"/>
              </a:rPr>
              <a:t>Marie </a:t>
            </a:r>
            <a:r>
              <a:rPr lang="en-GB" sz="5400" b="1" kern="0" dirty="0" err="1">
                <a:solidFill>
                  <a:srgbClr val="FF6600"/>
                </a:solidFill>
                <a:latin typeface="Century Gothic"/>
                <a:ea typeface="Century Gothic"/>
                <a:cs typeface="Century Gothic"/>
                <a:sym typeface="Century Gothic"/>
              </a:rPr>
              <a:t>montre</a:t>
            </a:r>
            <a:r>
              <a:rPr lang="en-GB" sz="5400" kern="0" dirty="0">
                <a:solidFill>
                  <a:srgbClr val="1E4E79"/>
                </a:solidFill>
                <a:latin typeface="Century Gothic"/>
                <a:ea typeface="Century Gothic"/>
                <a:cs typeface="Century Gothic"/>
                <a:sym typeface="Century Gothic"/>
              </a:rPr>
              <a:t> </a:t>
            </a:r>
            <a:r>
              <a:rPr lang="en-HK" sz="5400" dirty="0">
                <a:solidFill>
                  <a:srgbClr val="5B9BD5">
                    <a:lumMod val="50000"/>
                  </a:srgbClr>
                </a:solidFill>
                <a:latin typeface="Century Gothic" panose="020B0502020202020204" pitchFamily="34" charset="0"/>
              </a:rPr>
              <a:t>le </a:t>
            </a:r>
            <a:r>
              <a:rPr lang="en-HK" sz="5400" dirty="0" err="1">
                <a:solidFill>
                  <a:srgbClr val="5B9BD5">
                    <a:lumMod val="50000"/>
                  </a:srgbClr>
                </a:solidFill>
                <a:latin typeface="Century Gothic" panose="020B0502020202020204" pitchFamily="34" charset="0"/>
              </a:rPr>
              <a:t>poème</a:t>
            </a:r>
            <a:r>
              <a:rPr lang="en-HK" sz="5400" dirty="0">
                <a:solidFill>
                  <a:srgbClr val="5B9BD5">
                    <a:lumMod val="50000"/>
                  </a:srgbClr>
                </a:solidFill>
                <a:latin typeface="Century Gothic" panose="020B0502020202020204" pitchFamily="34" charset="0"/>
              </a:rPr>
              <a:t> à la </a:t>
            </a:r>
            <a:r>
              <a:rPr lang="en-HK" sz="5400" dirty="0" err="1">
                <a:solidFill>
                  <a:srgbClr val="5B9BD5">
                    <a:lumMod val="50000"/>
                  </a:srgbClr>
                </a:solidFill>
                <a:latin typeface="Century Gothic" panose="020B0502020202020204" pitchFamily="34" charset="0"/>
              </a:rPr>
              <a:t>fille</a:t>
            </a:r>
            <a:r>
              <a:rPr lang="en-GB" sz="5400" kern="0" dirty="0">
                <a:solidFill>
                  <a:srgbClr val="1E4E79"/>
                </a:solidFill>
                <a:latin typeface="Century Gothic"/>
                <a:ea typeface="Century Gothic"/>
                <a:cs typeface="Century Gothic"/>
                <a:sym typeface="Century Gothic"/>
              </a:rPr>
              <a:t>. </a:t>
            </a:r>
            <a:endParaRPr sz="54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442518" y="5125518"/>
            <a:ext cx="10267082" cy="722100"/>
          </a:xfrm>
          <a:prstGeom prst="rect">
            <a:avLst/>
          </a:prstGeom>
          <a:no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Marie </a:t>
            </a:r>
            <a:r>
              <a:rPr lang="en-HK" sz="3200" b="1" dirty="0">
                <a:solidFill>
                  <a:srgbClr val="EA5F00"/>
                </a:solidFill>
                <a:latin typeface="Century Gothic" panose="020B0502020202020204" pitchFamily="34" charset="0"/>
                <a:cs typeface="Calibri" panose="020F0502020204030204" pitchFamily="34" charset="0"/>
              </a:rPr>
              <a:t>shows</a:t>
            </a:r>
            <a:r>
              <a:rPr lang="en-HK" sz="3200" dirty="0">
                <a:solidFill>
                  <a:srgbClr val="5B9BD5">
                    <a:lumMod val="50000"/>
                  </a:srgbClr>
                </a:solidFill>
                <a:latin typeface="Century Gothic" panose="020B0502020202020204" pitchFamily="34" charset="0"/>
              </a:rPr>
              <a:t> | </a:t>
            </a:r>
            <a:r>
              <a:rPr lang="en-HK" sz="3200" b="1" dirty="0">
                <a:solidFill>
                  <a:srgbClr val="EA5F00"/>
                </a:solidFill>
                <a:latin typeface="Century Gothic" panose="020B0502020202020204" pitchFamily="34" charset="0"/>
                <a:cs typeface="Calibri" panose="020F0502020204030204" pitchFamily="34" charset="0"/>
              </a:rPr>
              <a:t>is showing </a:t>
            </a:r>
            <a:r>
              <a:rPr lang="en-HK" sz="3200" dirty="0">
                <a:solidFill>
                  <a:srgbClr val="5B9BD5">
                    <a:lumMod val="50000"/>
                  </a:srgbClr>
                </a:solidFill>
                <a:latin typeface="Century Gothic" panose="020B0502020202020204" pitchFamily="34" charset="0"/>
              </a:rPr>
              <a:t>the poem to the girl.</a:t>
            </a:r>
            <a:r>
              <a:rPr lang="en-GB" sz="3200" dirty="0">
                <a:solidFill>
                  <a:srgbClr val="5B9BD5">
                    <a:lumMod val="50000"/>
                  </a:srgbClr>
                </a:solidFill>
                <a:latin typeface="Century Gothic" panose="020B0502020202020204" pitchFamily="34" charset="0"/>
              </a:rPr>
              <a:t>.]</a:t>
            </a:r>
            <a:endParaRPr sz="1400" kern="0" dirty="0">
              <a:solidFill>
                <a:srgbClr val="000000"/>
              </a:solidFill>
              <a:latin typeface="Arial"/>
              <a:cs typeface="Arial"/>
              <a:sym typeface="Arial"/>
            </a:endParaRPr>
          </a:p>
        </p:txBody>
      </p:sp>
      <p:sp>
        <p:nvSpPr>
          <p:cNvPr id="2" name="Rectangle 1"/>
          <p:cNvSpPr/>
          <p:nvPr/>
        </p:nvSpPr>
        <p:spPr>
          <a:xfrm>
            <a:off x="2743780" y="3884635"/>
            <a:ext cx="2444907"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black"/>
              </a:solidFill>
            </a:endParaRPr>
          </a:p>
        </p:txBody>
      </p:sp>
    </p:spTree>
    <p:extLst>
      <p:ext uri="{BB962C8B-B14F-4D97-AF65-F5344CB8AC3E}">
        <p14:creationId xmlns:p14="http://schemas.microsoft.com/office/powerpoint/2010/main" val="179552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40. mon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42. marie montr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to show | showing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103" name="Google Shape;103;p16" descr="question mark action button">
            <a:hlinkClick r:id="" action="ppaction://noaction">
              <a:snd r:embed="rId5" name="40. montr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montrer</a:t>
            </a:r>
            <a:endParaRPr sz="11500" dirty="0"/>
          </a:p>
        </p:txBody>
      </p:sp>
      <p:sp>
        <p:nvSpPr>
          <p:cNvPr id="106" name="Google Shape;106;p16" descr="question mark action button">
            <a:hlinkClick r:id="" action="ppaction://noaction">
              <a:snd r:embed="rId4" name="42. marie aim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r>
              <a:rPr lang="fr" sz="5000" dirty="0">
                <a:solidFill>
                  <a:srgbClr val="105076"/>
                </a:solidFill>
                <a:latin typeface="Century Gothic" panose="020B0502020202020204" pitchFamily="34" charset="0"/>
                <a:cs typeface="Calibri" panose="020F0502020204030204" pitchFamily="34" charset="0"/>
              </a:rPr>
              <a:t>Marie aime </a:t>
            </a:r>
            <a:r>
              <a:rPr lang="fr" sz="5000" b="1" dirty="0">
                <a:solidFill>
                  <a:srgbClr val="EA5F00"/>
                </a:solidFill>
                <a:latin typeface="Century Gothic" panose="020B0502020202020204" pitchFamily="34" charset="0"/>
                <a:cs typeface="Calibri" panose="020F0502020204030204" pitchFamily="34" charset="0"/>
              </a:rPr>
              <a:t>montrer</a:t>
            </a:r>
            <a:r>
              <a:rPr lang="fr-FR" sz="5000" dirty="0">
                <a:solidFill>
                  <a:srgbClr val="5B9BD5">
                    <a:lumMod val="50000"/>
                  </a:srgbClr>
                </a:solidFill>
                <a:latin typeface="Century Gothic" panose="020B0502020202020204" pitchFamily="34" charset="0"/>
              </a:rPr>
              <a:t> </a:t>
            </a:r>
            <a:r>
              <a:rPr lang="fr" sz="5000" dirty="0">
                <a:solidFill>
                  <a:srgbClr val="5B9BD5">
                    <a:lumMod val="50000"/>
                  </a:srgbClr>
                </a:solidFill>
                <a:latin typeface="Century Gothic" panose="020B0502020202020204" pitchFamily="34" charset="0"/>
              </a:rPr>
              <a:t>le poème à la fille</a:t>
            </a:r>
            <a:r>
              <a:rPr lang="fr" sz="5000" dirty="0">
                <a:solidFill>
                  <a:srgbClr val="105076"/>
                </a:solidFill>
                <a:latin typeface="Century Gothic" panose="020B0502020202020204" pitchFamily="34" charset="0"/>
              </a:rPr>
              <a:t>.</a:t>
            </a:r>
            <a:endParaRPr lang="fr-FR" sz="5000" dirty="0">
              <a:solidFill>
                <a:srgbClr val="105076"/>
              </a:solidFill>
              <a:latin typeface="Century Gothic" panose="020B0502020202020204" pitchFamily="34" charset="0"/>
              <a:cs typeface="Calibri" panose="020F0502020204030204" pitchFamily="34" charset="0"/>
            </a:endParaRPr>
          </a:p>
        </p:txBody>
      </p:sp>
      <p:sp>
        <p:nvSpPr>
          <p:cNvPr id="109" name="Google Shape;109;p16"/>
          <p:cNvSpPr txBox="1"/>
          <p:nvPr/>
        </p:nvSpPr>
        <p:spPr>
          <a:xfrm>
            <a:off x="1442518" y="5045884"/>
            <a:ext cx="10528418" cy="4772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Marie likes </a:t>
            </a:r>
            <a:r>
              <a:rPr lang="en-HK" sz="3200" b="1" dirty="0">
                <a:solidFill>
                  <a:srgbClr val="EA5F00"/>
                </a:solidFill>
                <a:latin typeface="Century Gothic" panose="020B0502020202020204" pitchFamily="34" charset="0"/>
                <a:cs typeface="Calibri" panose="020F0502020204030204" pitchFamily="34" charset="0"/>
              </a:rPr>
              <a:t>to show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showing</a:t>
            </a:r>
            <a:r>
              <a:rPr lang="en-HK" sz="3200" dirty="0">
                <a:solidFill>
                  <a:srgbClr val="5B9BD5">
                    <a:lumMod val="50000"/>
                  </a:srgbClr>
                </a:solidFill>
                <a:latin typeface="Century Gothic" panose="020B0502020202020204" pitchFamily="34" charset="0"/>
              </a:rPr>
              <a:t> the poem to the girl</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 name="Rectangle 8"/>
          <p:cNvSpPr/>
          <p:nvPr/>
        </p:nvSpPr>
        <p:spPr>
          <a:xfrm>
            <a:off x="3693438" y="3993033"/>
            <a:ext cx="2511419"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Tree>
    <p:extLst>
      <p:ext uri="{BB962C8B-B14F-4D97-AF65-F5344CB8AC3E}">
        <p14:creationId xmlns:p14="http://schemas.microsoft.com/office/powerpoint/2010/main" val="299657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40. mon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42. marie aim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extBox 1"/>
          <p:cNvSpPr txBox="1"/>
          <p:nvPr/>
        </p:nvSpPr>
        <p:spPr>
          <a:xfrm>
            <a:off x="289434" y="1377378"/>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Reminder: regular –ER verbs are formed like this:</a:t>
            </a:r>
            <a:endParaRPr kumimoji="0" lang="en-GB"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354654" y="3442327"/>
            <a:ext cx="5341533" cy="923330"/>
          </a:xfrm>
          <a:prstGeom prst="rect">
            <a:avLst/>
          </a:prstGeom>
          <a:solidFill>
            <a:schemeClr val="bg1"/>
          </a:solidFill>
        </p:spPr>
        <p:txBody>
          <a:bodyPr wrap="square" rtlCol="0">
            <a:spAutoFit/>
          </a:bodyPr>
          <a:lstStyle/>
          <a:p>
            <a:pPr algn="ctr"/>
            <a:r>
              <a:rPr lang="en-GB" sz="5400" b="1" dirty="0">
                <a:solidFill>
                  <a:srgbClr val="5B9BD5">
                    <a:lumMod val="50000"/>
                  </a:srgbClr>
                </a:solidFill>
                <a:latin typeface="Century Gothic" panose="020B0502020202020204" pitchFamily="34" charset="0"/>
              </a:rPr>
              <a:t>je  </a:t>
            </a:r>
            <a:r>
              <a:rPr lang="en-GB" sz="5400" b="1" dirty="0" err="1">
                <a:solidFill>
                  <a:srgbClr val="5B9BD5">
                    <a:lumMod val="50000"/>
                  </a:srgbClr>
                </a:solidFill>
                <a:latin typeface="Century Gothic" panose="020B0502020202020204" pitchFamily="34" charset="0"/>
              </a:rPr>
              <a:t>demand</a:t>
            </a:r>
            <a:r>
              <a:rPr lang="en-GB" sz="5400" b="1" dirty="0" err="1">
                <a:solidFill>
                  <a:schemeClr val="accent2"/>
                </a:solidFill>
                <a:latin typeface="Century Gothic" panose="020B0502020202020204" pitchFamily="34" charset="0"/>
              </a:rPr>
              <a:t>e</a:t>
            </a:r>
            <a:endParaRPr lang="en-GB" sz="5400" b="1" dirty="0">
              <a:solidFill>
                <a:schemeClr val="accent2"/>
              </a:solidFill>
              <a:latin typeface="Century Gothic" panose="020B0502020202020204" pitchFamily="34" charset="0"/>
            </a:endParaRPr>
          </a:p>
        </p:txBody>
      </p:sp>
      <p:sp>
        <p:nvSpPr>
          <p:cNvPr id="37" name="TextBox 36"/>
          <p:cNvSpPr txBox="1"/>
          <p:nvPr/>
        </p:nvSpPr>
        <p:spPr>
          <a:xfrm>
            <a:off x="5979034" y="3596215"/>
            <a:ext cx="5162436"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I ask; I am asking</a:t>
            </a:r>
          </a:p>
        </p:txBody>
      </p:sp>
      <p:sp>
        <p:nvSpPr>
          <p:cNvPr id="12" name="TextBox 11"/>
          <p:cNvSpPr txBox="1"/>
          <p:nvPr/>
        </p:nvSpPr>
        <p:spPr>
          <a:xfrm>
            <a:off x="300038" y="5011987"/>
            <a:ext cx="5486399" cy="923330"/>
          </a:xfrm>
          <a:prstGeom prst="rect">
            <a:avLst/>
          </a:prstGeom>
          <a:solidFill>
            <a:schemeClr val="bg1"/>
          </a:solidFill>
        </p:spPr>
        <p:txBody>
          <a:bodyPr wrap="square" rtlCol="0">
            <a:spAutoFit/>
          </a:bodyPr>
          <a:lstStyle/>
          <a:p>
            <a:pPr algn="ctr"/>
            <a:r>
              <a:rPr lang="en-GB" sz="5400" b="1" dirty="0" err="1">
                <a:solidFill>
                  <a:srgbClr val="5B9BD5">
                    <a:lumMod val="50000"/>
                  </a:srgbClr>
                </a:solidFill>
                <a:latin typeface="Century Gothic" panose="020B0502020202020204" pitchFamily="34" charset="0"/>
              </a:rPr>
              <a:t>tu</a:t>
            </a:r>
            <a:r>
              <a:rPr lang="en-GB" sz="5400" b="1" dirty="0">
                <a:solidFill>
                  <a:srgbClr val="5B9BD5">
                    <a:lumMod val="50000"/>
                  </a:srgbClr>
                </a:solidFill>
                <a:latin typeface="Century Gothic" panose="020B0502020202020204" pitchFamily="34" charset="0"/>
              </a:rPr>
              <a:t> </a:t>
            </a:r>
            <a:r>
              <a:rPr lang="en-GB" sz="5400" b="1" dirty="0" err="1">
                <a:solidFill>
                  <a:srgbClr val="5B9BD5">
                    <a:lumMod val="50000"/>
                  </a:srgbClr>
                </a:solidFill>
                <a:latin typeface="Century Gothic" panose="020B0502020202020204" pitchFamily="34" charset="0"/>
              </a:rPr>
              <a:t>demand</a:t>
            </a:r>
            <a:r>
              <a:rPr lang="en-GB" sz="5400" b="1" dirty="0" err="1">
                <a:solidFill>
                  <a:schemeClr val="accent2"/>
                </a:solidFill>
                <a:latin typeface="Century Gothic" panose="020B0502020202020204" pitchFamily="34" charset="0"/>
              </a:rPr>
              <a:t>es</a:t>
            </a:r>
            <a:endParaRPr lang="en-GB" sz="5400" b="1" dirty="0">
              <a:solidFill>
                <a:schemeClr val="accent2"/>
              </a:solidFill>
              <a:latin typeface="Century Gothic" panose="020B0502020202020204" pitchFamily="34" charset="0"/>
            </a:endParaRPr>
          </a:p>
        </p:txBody>
      </p:sp>
      <p:sp>
        <p:nvSpPr>
          <p:cNvPr id="13" name="TextBox 12"/>
          <p:cNvSpPr txBox="1"/>
          <p:nvPr/>
        </p:nvSpPr>
        <p:spPr>
          <a:xfrm>
            <a:off x="5979034" y="5165875"/>
            <a:ext cx="5964239"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you ask; you are asking</a:t>
            </a:r>
          </a:p>
        </p:txBody>
      </p:sp>
      <p:sp>
        <p:nvSpPr>
          <p:cNvPr id="15" name="TextBox 14"/>
          <p:cNvSpPr txBox="1"/>
          <p:nvPr/>
        </p:nvSpPr>
        <p:spPr>
          <a:xfrm>
            <a:off x="300038" y="2045721"/>
            <a:ext cx="8194038" cy="1015663"/>
          </a:xfrm>
          <a:prstGeom prst="rect">
            <a:avLst/>
          </a:prstGeom>
          <a:solidFill>
            <a:schemeClr val="bg1"/>
          </a:solidFill>
        </p:spPr>
        <p:txBody>
          <a:bodyPr wrap="square" rtlCol="0">
            <a:spAutoFit/>
          </a:bodyPr>
          <a:lstStyle/>
          <a:p>
            <a:pPr algn="ctr"/>
            <a:r>
              <a:rPr lang="en-GB" sz="4800" dirty="0">
                <a:solidFill>
                  <a:srgbClr val="5B9BD5">
                    <a:lumMod val="50000"/>
                  </a:srgbClr>
                </a:solidFill>
                <a:latin typeface="Century Gothic" panose="020B0502020202020204" pitchFamily="34" charset="0"/>
              </a:rPr>
              <a:t>e.g. </a:t>
            </a:r>
            <a:r>
              <a:rPr lang="en-GB" sz="5400" b="1" dirty="0">
                <a:solidFill>
                  <a:srgbClr val="5B9BD5">
                    <a:lumMod val="50000"/>
                  </a:srgbClr>
                </a:solidFill>
                <a:latin typeface="Century Gothic" panose="020B0502020202020204" pitchFamily="34" charset="0"/>
              </a:rPr>
              <a:t>demand</a:t>
            </a:r>
            <a:r>
              <a:rPr lang="en-GB" sz="5400" b="1" dirty="0">
                <a:solidFill>
                  <a:schemeClr val="accent2"/>
                </a:solidFill>
                <a:latin typeface="Century Gothic" panose="020B0502020202020204" pitchFamily="34" charset="0"/>
              </a:rPr>
              <a:t>er</a:t>
            </a:r>
            <a:r>
              <a:rPr lang="en-GB" sz="6000" b="1" dirty="0">
                <a:solidFill>
                  <a:schemeClr val="accent2"/>
                </a:solidFill>
                <a:latin typeface="Century Gothic" panose="020B0502020202020204" pitchFamily="34" charset="0"/>
              </a:rPr>
              <a:t>   </a:t>
            </a:r>
            <a:r>
              <a:rPr lang="en-GB" sz="4400" dirty="0">
                <a:solidFill>
                  <a:srgbClr val="105076"/>
                </a:solidFill>
                <a:latin typeface="Century Gothic" panose="020B0502020202020204" pitchFamily="34" charset="0"/>
              </a:rPr>
              <a:t>to ask</a:t>
            </a:r>
            <a:endParaRPr lang="en-GB" sz="4800" dirty="0">
              <a:solidFill>
                <a:srgbClr val="105076"/>
              </a:solidFill>
              <a:latin typeface="Century Gothic" panose="020B0502020202020204" pitchFamily="34" charset="0"/>
            </a:endParaRPr>
          </a:p>
        </p:txBody>
      </p:sp>
      <p:sp>
        <p:nvSpPr>
          <p:cNvPr id="3" name="Title 2"/>
          <p:cNvSpPr>
            <a:spLocks noGrp="1"/>
          </p:cNvSpPr>
          <p:nvPr>
            <p:ph type="title"/>
          </p:nvPr>
        </p:nvSpPr>
        <p:spPr>
          <a:xfrm>
            <a:off x="-1" y="24476"/>
            <a:ext cx="10515600" cy="1325563"/>
          </a:xfrm>
        </p:spPr>
        <p:txBody>
          <a:bodyPr>
            <a:normAutofit/>
          </a:bodyPr>
          <a:lstStyle/>
          <a:p>
            <a:r>
              <a:rPr lang="en-GB" sz="3600" b="1" dirty="0">
                <a:solidFill>
                  <a:schemeClr val="bg1"/>
                </a:solidFill>
              </a:rPr>
              <a:t>Regular –ER verbs</a:t>
            </a:r>
            <a:endParaRPr lang="en-GB" sz="3600" dirty="0"/>
          </a:p>
        </p:txBody>
      </p:sp>
    </p:spTree>
    <p:extLst>
      <p:ext uri="{BB962C8B-B14F-4D97-AF65-F5344CB8AC3E}">
        <p14:creationId xmlns:p14="http://schemas.microsoft.com/office/powerpoint/2010/main" val="5203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0" y="274608"/>
            <a:ext cx="10515600" cy="1325563"/>
          </a:xfrm>
        </p:spPr>
        <p:txBody>
          <a:bodyPr>
            <a:normAutofit/>
          </a:bodyPr>
          <a:lstStyle/>
          <a:p>
            <a:r>
              <a:rPr lang="en-GB" sz="3600" b="1" dirty="0">
                <a:solidFill>
                  <a:schemeClr val="bg1"/>
                </a:solidFill>
              </a:rPr>
              <a:t>Regular –ER verbs</a:t>
            </a:r>
            <a:br>
              <a:rPr lang="en-GB" sz="3600" dirty="0"/>
            </a:br>
            <a:endParaRPr lang="en-GB" sz="3600" dirty="0"/>
          </a:p>
        </p:txBody>
      </p:sp>
      <p:sp>
        <p:nvSpPr>
          <p:cNvPr id="43" name="TextBox 42"/>
          <p:cNvSpPr txBox="1"/>
          <p:nvPr/>
        </p:nvSpPr>
        <p:spPr>
          <a:xfrm>
            <a:off x="3130062" y="1329356"/>
            <a:ext cx="515815" cy="484240"/>
          </a:xfrm>
          <a:prstGeom prst="rect">
            <a:avLst/>
          </a:prstGeom>
          <a:noFill/>
        </p:spPr>
        <p:txBody>
          <a:bodyPr wrap="square" rtlCol="0">
            <a:spAutoFit/>
          </a:bodyPr>
          <a:lstStyle/>
          <a:p>
            <a:endParaRPr lang="en-GB" dirty="0"/>
          </a:p>
        </p:txBody>
      </p:sp>
      <p:sp>
        <p:nvSpPr>
          <p:cNvPr id="45" name="TextBox 44"/>
          <p:cNvSpPr txBox="1"/>
          <p:nvPr/>
        </p:nvSpPr>
        <p:spPr>
          <a:xfrm>
            <a:off x="3434862" y="1634156"/>
            <a:ext cx="515815" cy="484240"/>
          </a:xfrm>
          <a:prstGeom prst="rect">
            <a:avLst/>
          </a:prstGeom>
          <a:noFill/>
        </p:spPr>
        <p:txBody>
          <a:bodyPr wrap="square" rtlCol="0">
            <a:spAutoFit/>
          </a:bodyPr>
          <a:lstStyle/>
          <a:p>
            <a:endParaRPr lang="en-GB" dirty="0"/>
          </a:p>
        </p:txBody>
      </p:sp>
      <p:sp>
        <p:nvSpPr>
          <p:cNvPr id="46" name="TextBox 45"/>
          <p:cNvSpPr txBox="1"/>
          <p:nvPr/>
        </p:nvSpPr>
        <p:spPr>
          <a:xfrm>
            <a:off x="3587262" y="1786556"/>
            <a:ext cx="515815" cy="484240"/>
          </a:xfrm>
          <a:prstGeom prst="rect">
            <a:avLst/>
          </a:prstGeom>
          <a:noFill/>
        </p:spPr>
        <p:txBody>
          <a:bodyPr wrap="square" rtlCol="0">
            <a:spAutoFit/>
          </a:bodyPr>
          <a:lstStyle/>
          <a:p>
            <a:endParaRPr lang="en-GB" dirty="0"/>
          </a:p>
        </p:txBody>
      </p:sp>
      <p:sp>
        <p:nvSpPr>
          <p:cNvPr id="47" name="TextBox 46"/>
          <p:cNvSpPr txBox="1"/>
          <p:nvPr/>
        </p:nvSpPr>
        <p:spPr>
          <a:xfrm>
            <a:off x="3739662" y="1938956"/>
            <a:ext cx="515815" cy="484240"/>
          </a:xfrm>
          <a:prstGeom prst="rect">
            <a:avLst/>
          </a:prstGeom>
          <a:noFill/>
        </p:spPr>
        <p:txBody>
          <a:bodyPr wrap="square" rtlCol="0">
            <a:spAutoFit/>
          </a:bodyPr>
          <a:lstStyle/>
          <a:p>
            <a:endParaRPr lang="en-GB" dirty="0"/>
          </a:p>
        </p:txBody>
      </p:sp>
      <p:sp>
        <p:nvSpPr>
          <p:cNvPr id="48" name="TextBox 47"/>
          <p:cNvSpPr txBox="1"/>
          <p:nvPr/>
        </p:nvSpPr>
        <p:spPr>
          <a:xfrm>
            <a:off x="3892062" y="2091356"/>
            <a:ext cx="515815" cy="484240"/>
          </a:xfrm>
          <a:prstGeom prst="rect">
            <a:avLst/>
          </a:prstGeom>
          <a:noFill/>
        </p:spPr>
        <p:txBody>
          <a:bodyPr wrap="square" rtlCol="0">
            <a:spAutoFit/>
          </a:bodyPr>
          <a:lstStyle/>
          <a:p>
            <a:endParaRPr lang="en-GB" dirty="0"/>
          </a:p>
        </p:txBody>
      </p:sp>
      <p:sp>
        <p:nvSpPr>
          <p:cNvPr id="49" name="TextBox 48"/>
          <p:cNvSpPr txBox="1"/>
          <p:nvPr/>
        </p:nvSpPr>
        <p:spPr>
          <a:xfrm>
            <a:off x="4044462" y="2243756"/>
            <a:ext cx="515815" cy="484240"/>
          </a:xfrm>
          <a:prstGeom prst="rect">
            <a:avLst/>
          </a:prstGeom>
          <a:noFill/>
        </p:spPr>
        <p:txBody>
          <a:bodyPr wrap="square" rtlCol="0">
            <a:spAutoFit/>
          </a:bodyPr>
          <a:lstStyle/>
          <a:p>
            <a:endParaRPr lang="en-GB" dirty="0"/>
          </a:p>
        </p:txBody>
      </p:sp>
      <p:sp>
        <p:nvSpPr>
          <p:cNvPr id="50" name="TextBox 49"/>
          <p:cNvSpPr txBox="1"/>
          <p:nvPr/>
        </p:nvSpPr>
        <p:spPr>
          <a:xfrm>
            <a:off x="3997569" y="2409103"/>
            <a:ext cx="515815" cy="484240"/>
          </a:xfrm>
          <a:prstGeom prst="rect">
            <a:avLst/>
          </a:prstGeom>
          <a:noFill/>
        </p:spPr>
        <p:txBody>
          <a:bodyPr wrap="square" rtlCol="0">
            <a:spAutoFit/>
          </a:bodyPr>
          <a:lstStyle/>
          <a:p>
            <a:endParaRPr lang="en-GB" dirty="0"/>
          </a:p>
        </p:txBody>
      </p:sp>
      <p:sp>
        <p:nvSpPr>
          <p:cNvPr id="51" name="TextBox 50"/>
          <p:cNvSpPr txBox="1"/>
          <p:nvPr/>
        </p:nvSpPr>
        <p:spPr>
          <a:xfrm>
            <a:off x="4196862" y="2396156"/>
            <a:ext cx="515815" cy="484240"/>
          </a:xfrm>
          <a:prstGeom prst="rect">
            <a:avLst/>
          </a:prstGeom>
          <a:noFill/>
        </p:spPr>
        <p:txBody>
          <a:bodyPr wrap="square" rtlCol="0">
            <a:spAutoFit/>
          </a:bodyPr>
          <a:lstStyle/>
          <a:p>
            <a:endParaRPr lang="en-GB" dirty="0"/>
          </a:p>
        </p:txBody>
      </p:sp>
      <p:sp>
        <p:nvSpPr>
          <p:cNvPr id="56" name="TextBox 55"/>
          <p:cNvSpPr txBox="1"/>
          <p:nvPr/>
        </p:nvSpPr>
        <p:spPr>
          <a:xfrm>
            <a:off x="2532185" y="1129657"/>
            <a:ext cx="750277" cy="531539"/>
          </a:xfrm>
          <a:prstGeom prst="rect">
            <a:avLst/>
          </a:prstGeom>
          <a:noFill/>
        </p:spPr>
        <p:txBody>
          <a:bodyPr wrap="square" rtlCol="0">
            <a:spAutoFit/>
          </a:bodyPr>
          <a:lstStyle/>
          <a:p>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715301646"/>
              </p:ext>
            </p:extLst>
          </p:nvPr>
        </p:nvGraphicFramePr>
        <p:xfrm>
          <a:off x="128693" y="1992652"/>
          <a:ext cx="11616266" cy="4149192"/>
        </p:xfrm>
        <a:graphic>
          <a:graphicData uri="http://schemas.openxmlformats.org/drawingml/2006/table">
            <a:tbl>
              <a:tblPr firstRow="1" bandRow="1">
                <a:tableStyleId>{5C22544A-7EE6-4342-B048-85BDC9FD1C3A}</a:tableStyleId>
              </a:tblPr>
              <a:tblGrid>
                <a:gridCol w="858139">
                  <a:extLst>
                    <a:ext uri="{9D8B030D-6E8A-4147-A177-3AD203B41FA5}">
                      <a16:colId xmlns:a16="http://schemas.microsoft.com/office/drawing/2014/main" val="541297500"/>
                    </a:ext>
                  </a:extLst>
                </a:gridCol>
                <a:gridCol w="7493015">
                  <a:extLst>
                    <a:ext uri="{9D8B030D-6E8A-4147-A177-3AD203B41FA5}">
                      <a16:colId xmlns:a16="http://schemas.microsoft.com/office/drawing/2014/main" val="2667642146"/>
                    </a:ext>
                  </a:extLst>
                </a:gridCol>
                <a:gridCol w="1588952">
                  <a:extLst>
                    <a:ext uri="{9D8B030D-6E8A-4147-A177-3AD203B41FA5}">
                      <a16:colId xmlns:a16="http://schemas.microsoft.com/office/drawing/2014/main" val="1382589628"/>
                    </a:ext>
                  </a:extLst>
                </a:gridCol>
                <a:gridCol w="1676160">
                  <a:extLst>
                    <a:ext uri="{9D8B030D-6E8A-4147-A177-3AD203B41FA5}">
                      <a16:colId xmlns:a16="http://schemas.microsoft.com/office/drawing/2014/main" val="3842195438"/>
                    </a:ext>
                  </a:extLst>
                </a:gridCol>
              </a:tblGrid>
              <a:tr h="518649">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I (je)</a:t>
                      </a:r>
                    </a:p>
                  </a:txBody>
                  <a:tcPr/>
                </a:tc>
                <a:tc>
                  <a:txBody>
                    <a:bodyPr/>
                    <a:lstStyle/>
                    <a:p>
                      <a:pPr algn="ctr"/>
                      <a:r>
                        <a:rPr lang="en-GB" sz="2400" dirty="0">
                          <a:latin typeface="Century Gothic" panose="020B0502020202020204" pitchFamily="34" charset="0"/>
                        </a:rPr>
                        <a:t>you (</a:t>
                      </a:r>
                      <a:r>
                        <a:rPr lang="en-GB" sz="2400" dirty="0" err="1">
                          <a:latin typeface="Century Gothic" panose="020B0502020202020204" pitchFamily="34" charset="0"/>
                        </a:rPr>
                        <a:t>tu</a:t>
                      </a:r>
                      <a:r>
                        <a:rPr lang="en-GB" sz="2400" dirty="0">
                          <a:latin typeface="Century Gothic" panose="020B0502020202020204" pitchFamily="34" charset="0"/>
                        </a:rPr>
                        <a:t>)</a:t>
                      </a:r>
                    </a:p>
                  </a:txBody>
                  <a:tcPr/>
                </a:tc>
                <a:extLst>
                  <a:ext uri="{0D108BD9-81ED-4DB2-BD59-A6C34878D82A}">
                    <a16:rowId xmlns:a16="http://schemas.microsoft.com/office/drawing/2014/main" val="3230018436"/>
                  </a:ext>
                </a:extLst>
              </a:tr>
              <a:tr h="518649">
                <a:tc>
                  <a:txBody>
                    <a:bodyPr/>
                    <a:lstStyle/>
                    <a:p>
                      <a:pPr algn="ctr"/>
                      <a:r>
                        <a:rPr lang="en-GB" sz="2200" b="1" dirty="0">
                          <a:solidFill>
                            <a:srgbClr val="002060"/>
                          </a:solidFill>
                          <a:latin typeface="Century Gothic" panose="020B0502020202020204" pitchFamily="34" charset="0"/>
                        </a:rPr>
                        <a:t>1</a:t>
                      </a:r>
                    </a:p>
                  </a:txBody>
                  <a:tcPr/>
                </a:tc>
                <a:tc>
                  <a:txBody>
                    <a:bodyPr/>
                    <a:lstStyle/>
                    <a:p>
                      <a:r>
                        <a:rPr lang="fr-FR" sz="2200" b="0" i="0" noProof="0" dirty="0">
                          <a:solidFill>
                            <a:srgbClr val="002060"/>
                          </a:solidFill>
                          <a:latin typeface="Century Gothic" panose="020B0502020202020204" pitchFamily="34" charset="0"/>
                        </a:rPr>
                        <a:t>En ce moment... demande la raison à la femme.</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963383471"/>
                  </a:ext>
                </a:extLst>
              </a:tr>
              <a:tr h="518649">
                <a:tc>
                  <a:txBody>
                    <a:bodyPr/>
                    <a:lstStyle/>
                    <a:p>
                      <a:pPr algn="ctr"/>
                      <a:r>
                        <a:rPr lang="en-GB" sz="2200" b="1" dirty="0">
                          <a:solidFill>
                            <a:srgbClr val="002060"/>
                          </a:solidFill>
                          <a:latin typeface="Century Gothic" panose="020B0502020202020204" pitchFamily="34" charset="0"/>
                        </a:rPr>
                        <a:t>2</a:t>
                      </a:r>
                    </a:p>
                  </a:txBody>
                  <a:tcPr/>
                </a:tc>
                <a:tc>
                  <a:txBody>
                    <a:bodyPr/>
                    <a:lstStyle/>
                    <a:p>
                      <a:r>
                        <a:rPr lang="fr-FR" sz="2200" b="0" i="0" noProof="0" dirty="0">
                          <a:solidFill>
                            <a:srgbClr val="002060"/>
                          </a:solidFill>
                          <a:latin typeface="Century Gothic" panose="020B0502020202020204" pitchFamily="34" charset="0"/>
                        </a:rPr>
                        <a:t>En ce moment ... penses à un exemple</a:t>
                      </a:r>
                      <a:r>
                        <a:rPr lang="fr-FR" sz="2200" b="0" i="0" baseline="0" noProof="0" dirty="0">
                          <a:solidFill>
                            <a:srgbClr val="002060"/>
                          </a:solidFill>
                          <a:latin typeface="Century Gothic" panose="020B0502020202020204" pitchFamily="34" charset="0"/>
                        </a:rPr>
                        <a:t>.</a:t>
                      </a:r>
                      <a:endParaRPr lang="fr-FR" sz="22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101957234"/>
                  </a:ext>
                </a:extLst>
              </a:tr>
              <a:tr h="518649">
                <a:tc>
                  <a:txBody>
                    <a:bodyPr/>
                    <a:lstStyle/>
                    <a:p>
                      <a:pPr algn="ctr"/>
                      <a:r>
                        <a:rPr lang="en-GB" sz="2200" b="1" dirty="0">
                          <a:solidFill>
                            <a:srgbClr val="002060"/>
                          </a:solidFill>
                          <a:latin typeface="Century Gothic" panose="020B0502020202020204" pitchFamily="34" charset="0"/>
                        </a:rPr>
                        <a:t>3</a:t>
                      </a:r>
                    </a:p>
                  </a:txBody>
                  <a:tcPr/>
                </a:tc>
                <a:tc>
                  <a:txBody>
                    <a:bodyPr/>
                    <a:lstStyle/>
                    <a:p>
                      <a:r>
                        <a:rPr lang="fr-FR" sz="2200" b="0" i="0" noProof="0" dirty="0">
                          <a:solidFill>
                            <a:srgbClr val="002060"/>
                          </a:solidFill>
                          <a:latin typeface="Century Gothic" panose="020B0502020202020204" pitchFamily="34" charset="0"/>
                        </a:rPr>
                        <a:t>... restes avec l’homme chaque semaine ?</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964696919"/>
                  </a:ext>
                </a:extLst>
              </a:tr>
              <a:tr h="518649">
                <a:tc>
                  <a:txBody>
                    <a:bodyPr/>
                    <a:lstStyle/>
                    <a:p>
                      <a:pPr algn="ctr"/>
                      <a:r>
                        <a:rPr lang="en-GB" sz="2200" b="1" dirty="0">
                          <a:solidFill>
                            <a:srgbClr val="002060"/>
                          </a:solidFill>
                          <a:latin typeface="Century Gothic" panose="020B0502020202020204" pitchFamily="34" charset="0"/>
                        </a:rPr>
                        <a:t>4</a:t>
                      </a:r>
                    </a:p>
                  </a:txBody>
                  <a:tcPr/>
                </a:tc>
                <a:tc>
                  <a:txBody>
                    <a:bodyPr/>
                    <a:lstStyle/>
                    <a:p>
                      <a:r>
                        <a:rPr lang="fr-FR" sz="2200" b="0" i="0" noProof="0" dirty="0">
                          <a:solidFill>
                            <a:srgbClr val="002060"/>
                          </a:solidFill>
                          <a:latin typeface="Century Gothic" panose="020B0502020202020204" pitchFamily="34" charset="0"/>
                        </a:rPr>
                        <a:t>... parle à un ami aujourd’hui ?</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579295596"/>
                  </a:ext>
                </a:extLst>
              </a:tr>
              <a:tr h="518649">
                <a:tc>
                  <a:txBody>
                    <a:bodyPr/>
                    <a:lstStyle/>
                    <a:p>
                      <a:pPr algn="ctr"/>
                      <a:r>
                        <a:rPr lang="en-GB" sz="2200" b="1" dirty="0">
                          <a:solidFill>
                            <a:srgbClr val="002060"/>
                          </a:solidFill>
                          <a:latin typeface="Century Gothic" panose="020B0502020202020204" pitchFamily="34" charset="0"/>
                        </a:rPr>
                        <a:t>5</a:t>
                      </a:r>
                    </a:p>
                  </a:txBody>
                  <a:tcPr/>
                </a:tc>
                <a:tc>
                  <a:txBody>
                    <a:bodyPr/>
                    <a:lstStyle/>
                    <a:p>
                      <a:r>
                        <a:rPr lang="fr-FR" sz="2200" b="0" i="0" noProof="0" dirty="0">
                          <a:solidFill>
                            <a:srgbClr val="002060"/>
                          </a:solidFill>
                          <a:latin typeface="Century Gothic" panose="020B0502020202020204" pitchFamily="34" charset="0"/>
                        </a:rPr>
                        <a:t>... montres la solution à la professeure normalement ?</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202053386"/>
                  </a:ext>
                </a:extLst>
              </a:tr>
              <a:tr h="518649">
                <a:tc>
                  <a:txBody>
                    <a:bodyPr/>
                    <a:lstStyle/>
                    <a:p>
                      <a:pPr algn="ctr"/>
                      <a:r>
                        <a:rPr lang="en-GB" sz="2200" b="1" dirty="0">
                          <a:solidFill>
                            <a:srgbClr val="002060"/>
                          </a:solidFill>
                          <a:latin typeface="Century Gothic" panose="020B0502020202020204" pitchFamily="34" charset="0"/>
                        </a:rPr>
                        <a:t>6</a:t>
                      </a:r>
                    </a:p>
                  </a:txBody>
                  <a:tcPr/>
                </a:tc>
                <a:tc>
                  <a:txBody>
                    <a:bodyPr/>
                    <a:lstStyle/>
                    <a:p>
                      <a:r>
                        <a:rPr lang="fr-FR" sz="2200" b="0" i="0" noProof="0" dirty="0">
                          <a:solidFill>
                            <a:srgbClr val="002060"/>
                          </a:solidFill>
                          <a:latin typeface="Century Gothic" panose="020B0502020202020204" pitchFamily="34" charset="0"/>
                        </a:rPr>
                        <a:t>Normalement ... reste en France.</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0643613"/>
                  </a:ext>
                </a:extLst>
              </a:tr>
              <a:tr h="518649">
                <a:tc>
                  <a:txBody>
                    <a:bodyPr/>
                    <a:lstStyle/>
                    <a:p>
                      <a:pPr algn="ctr"/>
                      <a:r>
                        <a:rPr lang="en-GB" sz="2200" b="1" dirty="0">
                          <a:solidFill>
                            <a:srgbClr val="002060"/>
                          </a:solidFill>
                          <a:latin typeface="Century Gothic" panose="020B0502020202020204" pitchFamily="34" charset="0"/>
                        </a:rPr>
                        <a:t>7</a:t>
                      </a:r>
                    </a:p>
                  </a:txBody>
                  <a:tcPr/>
                </a:tc>
                <a:tc>
                  <a:txBody>
                    <a:bodyPr/>
                    <a:lstStyle/>
                    <a:p>
                      <a:r>
                        <a:rPr lang="fr-FR" sz="2200" b="0" i="0" noProof="0" dirty="0">
                          <a:solidFill>
                            <a:srgbClr val="002060"/>
                          </a:solidFill>
                          <a:latin typeface="Century Gothic" panose="020B0502020202020204" pitchFamily="34" charset="0"/>
                        </a:rPr>
                        <a:t>... parles à une amie en ce moment ?</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018142790"/>
                  </a:ext>
                </a:extLst>
              </a:tr>
            </a:tbl>
          </a:graphicData>
        </a:graphic>
      </p:graphicFrame>
      <p:sp>
        <p:nvSpPr>
          <p:cNvPr id="10" name="TextBox 9"/>
          <p:cNvSpPr txBox="1"/>
          <p:nvPr/>
        </p:nvSpPr>
        <p:spPr>
          <a:xfrm>
            <a:off x="128692" y="1295956"/>
            <a:ext cx="116162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 is the subject: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(je) or</a:t>
            </a:r>
            <a:r>
              <a:rPr lang="en-GB" sz="2400" b="1" dirty="0">
                <a:solidFill>
                  <a:srgbClr val="002060"/>
                </a:solidFill>
                <a:latin typeface="Century Gothic" panose="020B0502020202020204" pitchFamily="34" charset="0"/>
              </a:rPr>
              <a:t> you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Translate the sentences.</a:t>
            </a:r>
          </a:p>
        </p:txBody>
      </p:sp>
      <p:pic>
        <p:nvPicPr>
          <p:cNvPr id="44"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968659" y="2393899"/>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15600" y="2854521"/>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62675" y="3403920"/>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922947" y="3909447"/>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59382" y="4407236"/>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922947" y="4903500"/>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15600" y="5461803"/>
            <a:ext cx="934334" cy="81144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6">
            <a:extLst>
              <a:ext uri="{FF2B5EF4-FFF2-40B4-BE49-F238E27FC236}">
                <a16:creationId xmlns:a16="http://schemas.microsoft.com/office/drawing/2014/main" id="{EC76CBBB-3649-48BA-BED2-4A9CD493142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1332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344844" y="493773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22911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tion attention.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tion situ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tion ac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tion intermatio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1658" y="22192"/>
            <a:ext cx="10515600" cy="1325563"/>
          </a:xfrm>
        </p:spPr>
        <p:txBody>
          <a:bodyPr>
            <a:normAutofit/>
          </a:bodyPr>
          <a:lstStyle/>
          <a:p>
            <a:r>
              <a:rPr lang="en-GB" sz="3600" b="1" dirty="0">
                <a:solidFill>
                  <a:schemeClr val="bg1"/>
                </a:solidFill>
              </a:rPr>
              <a:t>Regular –ER verbs</a:t>
            </a:r>
            <a:endParaRPr lang="en-GB" sz="3600" dirty="0"/>
          </a:p>
        </p:txBody>
      </p:sp>
      <p:sp>
        <p:nvSpPr>
          <p:cNvPr id="43" name="TextBox 42"/>
          <p:cNvSpPr txBox="1"/>
          <p:nvPr/>
        </p:nvSpPr>
        <p:spPr>
          <a:xfrm>
            <a:off x="3130062" y="1329356"/>
            <a:ext cx="515815" cy="484240"/>
          </a:xfrm>
          <a:prstGeom prst="rect">
            <a:avLst/>
          </a:prstGeom>
          <a:noFill/>
        </p:spPr>
        <p:txBody>
          <a:bodyPr wrap="square" rtlCol="0">
            <a:spAutoFit/>
          </a:bodyPr>
          <a:lstStyle/>
          <a:p>
            <a:endParaRPr lang="en-GB" dirty="0"/>
          </a:p>
        </p:txBody>
      </p:sp>
      <p:sp>
        <p:nvSpPr>
          <p:cNvPr id="45" name="TextBox 44"/>
          <p:cNvSpPr txBox="1"/>
          <p:nvPr/>
        </p:nvSpPr>
        <p:spPr>
          <a:xfrm>
            <a:off x="3393587" y="1661196"/>
            <a:ext cx="515815" cy="484240"/>
          </a:xfrm>
          <a:prstGeom prst="rect">
            <a:avLst/>
          </a:prstGeom>
          <a:noFill/>
        </p:spPr>
        <p:txBody>
          <a:bodyPr wrap="square" rtlCol="0">
            <a:spAutoFit/>
          </a:bodyPr>
          <a:lstStyle/>
          <a:p>
            <a:endParaRPr lang="en-GB" dirty="0"/>
          </a:p>
        </p:txBody>
      </p:sp>
      <p:sp>
        <p:nvSpPr>
          <p:cNvPr id="46" name="TextBox 45"/>
          <p:cNvSpPr txBox="1"/>
          <p:nvPr/>
        </p:nvSpPr>
        <p:spPr>
          <a:xfrm>
            <a:off x="3654360" y="1846996"/>
            <a:ext cx="515815" cy="484240"/>
          </a:xfrm>
          <a:prstGeom prst="rect">
            <a:avLst/>
          </a:prstGeom>
          <a:noFill/>
        </p:spPr>
        <p:txBody>
          <a:bodyPr wrap="square" rtlCol="0">
            <a:spAutoFit/>
          </a:bodyPr>
          <a:lstStyle/>
          <a:p>
            <a:endParaRPr lang="en-GB" dirty="0"/>
          </a:p>
        </p:txBody>
      </p:sp>
      <p:sp>
        <p:nvSpPr>
          <p:cNvPr id="47" name="TextBox 46"/>
          <p:cNvSpPr txBox="1"/>
          <p:nvPr/>
        </p:nvSpPr>
        <p:spPr>
          <a:xfrm>
            <a:off x="3806760" y="1999396"/>
            <a:ext cx="515815" cy="484240"/>
          </a:xfrm>
          <a:prstGeom prst="rect">
            <a:avLst/>
          </a:prstGeom>
          <a:noFill/>
        </p:spPr>
        <p:txBody>
          <a:bodyPr wrap="square" rtlCol="0">
            <a:spAutoFit/>
          </a:bodyPr>
          <a:lstStyle/>
          <a:p>
            <a:endParaRPr lang="en-GB" dirty="0"/>
          </a:p>
        </p:txBody>
      </p:sp>
      <p:sp>
        <p:nvSpPr>
          <p:cNvPr id="48" name="TextBox 47"/>
          <p:cNvSpPr txBox="1"/>
          <p:nvPr/>
        </p:nvSpPr>
        <p:spPr>
          <a:xfrm>
            <a:off x="3959160" y="2151796"/>
            <a:ext cx="515815" cy="484240"/>
          </a:xfrm>
          <a:prstGeom prst="rect">
            <a:avLst/>
          </a:prstGeom>
          <a:noFill/>
        </p:spPr>
        <p:txBody>
          <a:bodyPr wrap="square" rtlCol="0">
            <a:spAutoFit/>
          </a:bodyPr>
          <a:lstStyle/>
          <a:p>
            <a:endParaRPr lang="en-GB" dirty="0"/>
          </a:p>
        </p:txBody>
      </p:sp>
      <p:sp>
        <p:nvSpPr>
          <p:cNvPr id="49" name="TextBox 48"/>
          <p:cNvSpPr txBox="1"/>
          <p:nvPr/>
        </p:nvSpPr>
        <p:spPr>
          <a:xfrm>
            <a:off x="4111560" y="2304196"/>
            <a:ext cx="515815" cy="484240"/>
          </a:xfrm>
          <a:prstGeom prst="rect">
            <a:avLst/>
          </a:prstGeom>
          <a:noFill/>
        </p:spPr>
        <p:txBody>
          <a:bodyPr wrap="square" rtlCol="0">
            <a:spAutoFit/>
          </a:bodyPr>
          <a:lstStyle/>
          <a:p>
            <a:endParaRPr lang="en-GB" dirty="0"/>
          </a:p>
        </p:txBody>
      </p:sp>
      <p:sp>
        <p:nvSpPr>
          <p:cNvPr id="50" name="TextBox 49"/>
          <p:cNvSpPr txBox="1"/>
          <p:nvPr/>
        </p:nvSpPr>
        <p:spPr>
          <a:xfrm>
            <a:off x="4064667" y="2469543"/>
            <a:ext cx="515815" cy="484240"/>
          </a:xfrm>
          <a:prstGeom prst="rect">
            <a:avLst/>
          </a:prstGeom>
          <a:noFill/>
        </p:spPr>
        <p:txBody>
          <a:bodyPr wrap="square" rtlCol="0">
            <a:spAutoFit/>
          </a:bodyPr>
          <a:lstStyle/>
          <a:p>
            <a:endParaRPr lang="en-GB" dirty="0"/>
          </a:p>
        </p:txBody>
      </p:sp>
      <p:sp>
        <p:nvSpPr>
          <p:cNvPr id="51" name="TextBox 50"/>
          <p:cNvSpPr txBox="1"/>
          <p:nvPr/>
        </p:nvSpPr>
        <p:spPr>
          <a:xfrm>
            <a:off x="4263960" y="2456596"/>
            <a:ext cx="515815" cy="484240"/>
          </a:xfrm>
          <a:prstGeom prst="rect">
            <a:avLst/>
          </a:prstGeom>
          <a:noFill/>
        </p:spPr>
        <p:txBody>
          <a:bodyPr wrap="square" rtlCol="0">
            <a:spAutoFit/>
          </a:bodyPr>
          <a:lstStyle/>
          <a:p>
            <a:endParaRPr lang="en-GB" dirty="0"/>
          </a:p>
        </p:txBody>
      </p:sp>
      <p:sp>
        <p:nvSpPr>
          <p:cNvPr id="56" name="TextBox 55"/>
          <p:cNvSpPr txBox="1"/>
          <p:nvPr/>
        </p:nvSpPr>
        <p:spPr>
          <a:xfrm>
            <a:off x="2532185" y="1129657"/>
            <a:ext cx="750277" cy="531539"/>
          </a:xfrm>
          <a:prstGeom prst="rect">
            <a:avLst/>
          </a:prstGeom>
          <a:noFill/>
        </p:spPr>
        <p:txBody>
          <a:bodyPr wrap="square" rtlCol="0">
            <a:spAutoFit/>
          </a:bodyPr>
          <a:lstStyle/>
          <a:p>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2218898108"/>
              </p:ext>
            </p:extLst>
          </p:nvPr>
        </p:nvGraphicFramePr>
        <p:xfrm>
          <a:off x="167216" y="1963830"/>
          <a:ext cx="11616267" cy="4205786"/>
        </p:xfrm>
        <a:graphic>
          <a:graphicData uri="http://schemas.openxmlformats.org/drawingml/2006/table">
            <a:tbl>
              <a:tblPr firstRow="1" bandRow="1">
                <a:tableStyleId>{5C22544A-7EE6-4342-B048-85BDC9FD1C3A}</a:tableStyleId>
              </a:tblPr>
              <a:tblGrid>
                <a:gridCol w="858139">
                  <a:extLst>
                    <a:ext uri="{9D8B030D-6E8A-4147-A177-3AD203B41FA5}">
                      <a16:colId xmlns:a16="http://schemas.microsoft.com/office/drawing/2014/main" val="541297500"/>
                    </a:ext>
                  </a:extLst>
                </a:gridCol>
                <a:gridCol w="7493014">
                  <a:extLst>
                    <a:ext uri="{9D8B030D-6E8A-4147-A177-3AD203B41FA5}">
                      <a16:colId xmlns:a16="http://schemas.microsoft.com/office/drawing/2014/main" val="2667642146"/>
                    </a:ext>
                  </a:extLst>
                </a:gridCol>
                <a:gridCol w="1716278">
                  <a:extLst>
                    <a:ext uri="{9D8B030D-6E8A-4147-A177-3AD203B41FA5}">
                      <a16:colId xmlns:a16="http://schemas.microsoft.com/office/drawing/2014/main" val="1382589628"/>
                    </a:ext>
                  </a:extLst>
                </a:gridCol>
                <a:gridCol w="1548836">
                  <a:extLst>
                    <a:ext uri="{9D8B030D-6E8A-4147-A177-3AD203B41FA5}">
                      <a16:colId xmlns:a16="http://schemas.microsoft.com/office/drawing/2014/main" val="3842195438"/>
                    </a:ext>
                  </a:extLst>
                </a:gridCol>
              </a:tblGrid>
              <a:tr h="470152">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I (je)</a:t>
                      </a:r>
                    </a:p>
                  </a:txBody>
                  <a:tcPr/>
                </a:tc>
                <a:tc>
                  <a:txBody>
                    <a:bodyPr/>
                    <a:lstStyle/>
                    <a:p>
                      <a:pPr algn="ctr"/>
                      <a:r>
                        <a:rPr lang="en-GB" sz="2400" dirty="0">
                          <a:latin typeface="Century Gothic" panose="020B0502020202020204" pitchFamily="34" charset="0"/>
                        </a:rPr>
                        <a:t>You (</a:t>
                      </a:r>
                      <a:r>
                        <a:rPr lang="en-GB" sz="2400" dirty="0" err="1">
                          <a:latin typeface="Century Gothic" panose="020B0502020202020204" pitchFamily="34" charset="0"/>
                        </a:rPr>
                        <a:t>tu</a:t>
                      </a:r>
                      <a:r>
                        <a:rPr lang="en-GB" sz="2400" dirty="0">
                          <a:latin typeface="Century Gothic" panose="020B0502020202020204" pitchFamily="34" charset="0"/>
                        </a:rPr>
                        <a:t>)</a:t>
                      </a:r>
                    </a:p>
                  </a:txBody>
                  <a:tcPr/>
                </a:tc>
                <a:extLst>
                  <a:ext uri="{0D108BD9-81ED-4DB2-BD59-A6C34878D82A}">
                    <a16:rowId xmlns:a16="http://schemas.microsoft.com/office/drawing/2014/main" val="3230018436"/>
                  </a:ext>
                </a:extLst>
              </a:tr>
              <a:tr h="533662">
                <a:tc>
                  <a:txBody>
                    <a:bodyPr/>
                    <a:lstStyle/>
                    <a:p>
                      <a:pPr algn="ctr"/>
                      <a:r>
                        <a:rPr lang="en-GB" sz="2200" b="1" dirty="0">
                          <a:solidFill>
                            <a:srgbClr val="002060"/>
                          </a:solidFill>
                          <a:latin typeface="Century Gothic" panose="020B0502020202020204" pitchFamily="34" charset="0"/>
                        </a:rPr>
                        <a:t>8</a:t>
                      </a:r>
                    </a:p>
                  </a:txBody>
                  <a:tcPr/>
                </a:tc>
                <a:tc>
                  <a:txBody>
                    <a:bodyPr/>
                    <a:lstStyle/>
                    <a:p>
                      <a:r>
                        <a:rPr lang="fr-FR" sz="2200" b="0" i="0" noProof="0" dirty="0">
                          <a:solidFill>
                            <a:srgbClr val="002060"/>
                          </a:solidFill>
                          <a:latin typeface="Century Gothic" panose="020B0502020202020204" pitchFamily="34" charset="0"/>
                        </a:rPr>
                        <a:t>... portes</a:t>
                      </a:r>
                      <a:r>
                        <a:rPr lang="fr-FR" sz="2200" b="0" i="0" baseline="0" noProof="0" dirty="0">
                          <a:solidFill>
                            <a:srgbClr val="002060"/>
                          </a:solidFill>
                          <a:latin typeface="Century Gothic" panose="020B0502020202020204" pitchFamily="34" charset="0"/>
                        </a:rPr>
                        <a:t> un uniforme vert chaque semaine</a:t>
                      </a:r>
                      <a:r>
                        <a:rPr lang="fr-FR" sz="2200" b="0" i="0" noProof="0" dirty="0">
                          <a:solidFill>
                            <a:srgbClr val="002060"/>
                          </a:solidFill>
                          <a:latin typeface="Century Gothic" panose="020B0502020202020204" pitchFamily="34" charset="0"/>
                        </a:rPr>
                        <a:t>.</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963383471"/>
                  </a:ext>
                </a:extLst>
              </a:tr>
              <a:tr h="533662">
                <a:tc>
                  <a:txBody>
                    <a:bodyPr/>
                    <a:lstStyle/>
                    <a:p>
                      <a:pPr algn="ctr"/>
                      <a:r>
                        <a:rPr lang="en-GB" sz="2200" b="1" dirty="0">
                          <a:solidFill>
                            <a:srgbClr val="002060"/>
                          </a:solidFill>
                          <a:latin typeface="Century Gothic" panose="020B0502020202020204" pitchFamily="34" charset="0"/>
                        </a:rPr>
                        <a:t>9</a:t>
                      </a:r>
                    </a:p>
                  </a:txBody>
                  <a:tcPr/>
                </a:tc>
                <a:tc>
                  <a:txBody>
                    <a:bodyPr/>
                    <a:lstStyle/>
                    <a:p>
                      <a:r>
                        <a:rPr lang="fr-FR" sz="2200" b="0" i="0" noProof="0" dirty="0">
                          <a:solidFill>
                            <a:srgbClr val="002060"/>
                          </a:solidFill>
                          <a:latin typeface="Century Gothic" panose="020B0502020202020204" pitchFamily="34" charset="0"/>
                        </a:rPr>
                        <a:t>... trouves normalement la solution comme ça?</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101957234"/>
                  </a:ext>
                </a:extLst>
              </a:tr>
              <a:tr h="533662">
                <a:tc>
                  <a:txBody>
                    <a:bodyPr/>
                    <a:lstStyle/>
                    <a:p>
                      <a:pPr algn="ctr"/>
                      <a:r>
                        <a:rPr lang="en-GB" sz="2200" b="1" dirty="0">
                          <a:solidFill>
                            <a:srgbClr val="002060"/>
                          </a:solidFill>
                          <a:latin typeface="Century Gothic" panose="020B0502020202020204" pitchFamily="34" charset="0"/>
                        </a:rPr>
                        <a:t>10</a:t>
                      </a:r>
                    </a:p>
                  </a:txBody>
                  <a:tcPr/>
                </a:tc>
                <a:tc>
                  <a:txBody>
                    <a:bodyPr/>
                    <a:lstStyle/>
                    <a:p>
                      <a:r>
                        <a:rPr lang="fr-FR" sz="2200" b="0" i="0" noProof="0" dirty="0">
                          <a:solidFill>
                            <a:srgbClr val="002060"/>
                          </a:solidFill>
                          <a:latin typeface="Century Gothic" panose="020B0502020202020204" pitchFamily="34" charset="0"/>
                        </a:rPr>
                        <a:t>Normalement ... aime avoir un animal.</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964696919"/>
                  </a:ext>
                </a:extLst>
              </a:tr>
              <a:tr h="533662">
                <a:tc>
                  <a:txBody>
                    <a:bodyPr/>
                    <a:lstStyle/>
                    <a:p>
                      <a:pPr algn="ctr"/>
                      <a:r>
                        <a:rPr lang="en-GB" sz="2200" b="1" dirty="0">
                          <a:solidFill>
                            <a:srgbClr val="002060"/>
                          </a:solidFill>
                          <a:latin typeface="Century Gothic" panose="020B0502020202020204" pitchFamily="34" charset="0"/>
                        </a:rPr>
                        <a:t>11</a:t>
                      </a:r>
                    </a:p>
                  </a:txBody>
                  <a:tcPr/>
                </a:tc>
                <a:tc>
                  <a:txBody>
                    <a:bodyPr/>
                    <a:lstStyle/>
                    <a:p>
                      <a:r>
                        <a:rPr lang="fr-FR" sz="2200" b="0" i="0" noProof="0" dirty="0">
                          <a:solidFill>
                            <a:srgbClr val="002060"/>
                          </a:solidFill>
                          <a:latin typeface="Century Gothic" panose="020B0502020202020204" pitchFamily="34" charset="0"/>
                        </a:rPr>
                        <a:t>... donnes le cadeau rouge </a:t>
                      </a:r>
                      <a:r>
                        <a:rPr lang="en-GB" sz="2200" b="0" i="0" noProof="0" dirty="0">
                          <a:solidFill>
                            <a:srgbClr val="002060"/>
                          </a:solidFill>
                          <a:latin typeface="Century Gothic" panose="020B0502020202020204" pitchFamily="34" charset="0"/>
                        </a:rPr>
                        <a:t>à</a:t>
                      </a:r>
                      <a:r>
                        <a:rPr lang="ja-JP" altLang="en-US" sz="2200" b="0" i="0" noProof="0" dirty="0">
                          <a:solidFill>
                            <a:srgbClr val="002060"/>
                          </a:solidFill>
                          <a:latin typeface="Century Gothic" panose="020B0502020202020204" pitchFamily="34" charset="0"/>
                        </a:rPr>
                        <a:t> </a:t>
                      </a:r>
                      <a:r>
                        <a:rPr lang="en-GB" altLang="ja-JP" sz="2200" b="0" i="0" noProof="0" dirty="0">
                          <a:solidFill>
                            <a:srgbClr val="002060"/>
                          </a:solidFill>
                          <a:latin typeface="Century Gothic" panose="020B0502020202020204" pitchFamily="34" charset="0"/>
                        </a:rPr>
                        <a:t>un</a:t>
                      </a:r>
                      <a:r>
                        <a:rPr lang="ja-JP" altLang="en-US" sz="2200" b="0" i="0" noProof="0" dirty="0">
                          <a:solidFill>
                            <a:srgbClr val="002060"/>
                          </a:solidFill>
                          <a:latin typeface="Century Gothic" panose="020B0502020202020204" pitchFamily="34" charset="0"/>
                        </a:rPr>
                        <a:t> </a:t>
                      </a:r>
                      <a:r>
                        <a:rPr lang="en-GB" altLang="ja-JP" sz="2200" b="0" i="0" noProof="0" dirty="0" err="1">
                          <a:solidFill>
                            <a:srgbClr val="002060"/>
                          </a:solidFill>
                          <a:latin typeface="Century Gothic" panose="020B0502020202020204" pitchFamily="34" charset="0"/>
                        </a:rPr>
                        <a:t>ami</a:t>
                      </a:r>
                      <a:r>
                        <a:rPr lang="ja-JP" altLang="en-US" sz="2200" b="0" i="0" noProof="0" dirty="0">
                          <a:solidFill>
                            <a:srgbClr val="002060"/>
                          </a:solidFill>
                          <a:latin typeface="Century Gothic" panose="020B0502020202020204" pitchFamily="34" charset="0"/>
                        </a:rPr>
                        <a:t> </a:t>
                      </a:r>
                      <a:r>
                        <a:rPr lang="en-GB" altLang="ja-JP" sz="2200" b="0" i="0" noProof="0" dirty="0" err="1">
                          <a:solidFill>
                            <a:srgbClr val="002060"/>
                          </a:solidFill>
                          <a:latin typeface="Century Gothic" panose="020B0502020202020204" pitchFamily="34" charset="0"/>
                        </a:rPr>
                        <a:t>aujourd’hui</a:t>
                      </a:r>
                      <a:r>
                        <a:rPr lang="fr-FR" sz="2200" b="0" i="0" noProof="0" dirty="0">
                          <a:solidFill>
                            <a:srgbClr val="002060"/>
                          </a:solidFill>
                          <a:latin typeface="Century Gothic" panose="020B0502020202020204" pitchFamily="34" charset="0"/>
                        </a:rPr>
                        <a:t>?</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579295596"/>
                  </a:ext>
                </a:extLst>
              </a:tr>
              <a:tr h="533662">
                <a:tc>
                  <a:txBody>
                    <a:bodyPr/>
                    <a:lstStyle/>
                    <a:p>
                      <a:pPr algn="ctr"/>
                      <a:r>
                        <a:rPr lang="en-GB" sz="2200" b="1" dirty="0">
                          <a:solidFill>
                            <a:srgbClr val="002060"/>
                          </a:solidFill>
                          <a:latin typeface="Century Gothic" panose="020B0502020202020204" pitchFamily="34" charset="0"/>
                        </a:rPr>
                        <a:t>12</a:t>
                      </a:r>
                    </a:p>
                  </a:txBody>
                  <a:tcPr/>
                </a:tc>
                <a:tc>
                  <a:txBody>
                    <a:bodyPr/>
                    <a:lstStyle/>
                    <a:p>
                      <a:r>
                        <a:rPr lang="fr-FR" sz="2200" b="0" i="0" noProof="0" dirty="0">
                          <a:solidFill>
                            <a:srgbClr val="002060"/>
                          </a:solidFill>
                          <a:latin typeface="Century Gothic" panose="020B0502020202020204" pitchFamily="34" charset="0"/>
                        </a:rPr>
                        <a:t>... passe normalement une semaine en France.</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202053386"/>
                  </a:ext>
                </a:extLst>
              </a:tr>
              <a:tr h="533662">
                <a:tc>
                  <a:txBody>
                    <a:bodyPr/>
                    <a:lstStyle/>
                    <a:p>
                      <a:pPr algn="ctr"/>
                      <a:r>
                        <a:rPr lang="en-GB" sz="2200" b="1" dirty="0">
                          <a:solidFill>
                            <a:srgbClr val="002060"/>
                          </a:solidFill>
                          <a:latin typeface="Century Gothic" panose="020B0502020202020204" pitchFamily="34" charset="0"/>
                        </a:rPr>
                        <a:t>13</a:t>
                      </a:r>
                    </a:p>
                  </a:txBody>
                  <a:tcPr/>
                </a:tc>
                <a:tc>
                  <a:txBody>
                    <a:bodyPr/>
                    <a:lstStyle/>
                    <a:p>
                      <a:r>
                        <a:rPr lang="fr-FR" sz="2200" b="0" i="0" noProof="0" dirty="0">
                          <a:solidFill>
                            <a:srgbClr val="002060"/>
                          </a:solidFill>
                          <a:latin typeface="Century Gothic" panose="020B0502020202020204" pitchFamily="34" charset="0"/>
                        </a:rPr>
                        <a:t>En ce moment ... montre la chambre à la femme.</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0643613"/>
                  </a:ext>
                </a:extLst>
              </a:tr>
              <a:tr h="533662">
                <a:tc>
                  <a:txBody>
                    <a:bodyPr/>
                    <a:lstStyle/>
                    <a:p>
                      <a:pPr algn="ctr"/>
                      <a:r>
                        <a:rPr lang="en-GB" sz="2200" b="1" dirty="0">
                          <a:solidFill>
                            <a:srgbClr val="002060"/>
                          </a:solidFill>
                          <a:latin typeface="Century Gothic" panose="020B0502020202020204" pitchFamily="34" charset="0"/>
                        </a:rPr>
                        <a:t>14</a:t>
                      </a:r>
                    </a:p>
                  </a:txBody>
                  <a:tcPr/>
                </a:tc>
                <a:tc>
                  <a:txBody>
                    <a:bodyPr/>
                    <a:lstStyle/>
                    <a:p>
                      <a:r>
                        <a:rPr lang="fr-FR" sz="2200" b="0" i="0" noProof="0" dirty="0">
                          <a:solidFill>
                            <a:srgbClr val="002060"/>
                          </a:solidFill>
                          <a:latin typeface="Century Gothic" panose="020B0502020202020204" pitchFamily="34" charset="0"/>
                        </a:rPr>
                        <a:t>...</a:t>
                      </a:r>
                      <a:r>
                        <a:rPr lang="fr-FR" sz="2200" b="0" i="0" baseline="0" noProof="0" dirty="0">
                          <a:solidFill>
                            <a:srgbClr val="002060"/>
                          </a:solidFill>
                          <a:latin typeface="Century Gothic" panose="020B0502020202020204" pitchFamily="34" charset="0"/>
                        </a:rPr>
                        <a:t> demand</a:t>
                      </a:r>
                      <a:r>
                        <a:rPr lang="fr-FR" sz="2200" b="0" i="0" noProof="0" dirty="0">
                          <a:solidFill>
                            <a:srgbClr val="002060"/>
                          </a:solidFill>
                          <a:latin typeface="Century Gothic" panose="020B0502020202020204" pitchFamily="34" charset="0"/>
                        </a:rPr>
                        <a:t>es</a:t>
                      </a:r>
                      <a:r>
                        <a:rPr lang="fr-FR" sz="2200" b="0" i="0" baseline="0" noProof="0" dirty="0">
                          <a:solidFill>
                            <a:srgbClr val="002060"/>
                          </a:solidFill>
                          <a:latin typeface="Century Gothic" panose="020B0502020202020204" pitchFamily="34" charset="0"/>
                        </a:rPr>
                        <a:t> un ordinateur ?</a:t>
                      </a:r>
                      <a:endParaRPr lang="fr-FR" sz="22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018142790"/>
                  </a:ext>
                </a:extLst>
              </a:tr>
            </a:tbl>
          </a:graphicData>
        </a:graphic>
      </p:graphicFrame>
      <p:pic>
        <p:nvPicPr>
          <p:cNvPr id="44"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94356" y="2273067"/>
            <a:ext cx="934334" cy="84306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94356" y="2857753"/>
            <a:ext cx="934334" cy="84306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28367" y="3391839"/>
            <a:ext cx="934334" cy="84306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638138" y="3863970"/>
            <a:ext cx="934334" cy="84306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28367" y="4428264"/>
            <a:ext cx="934334" cy="8430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28367" y="4980456"/>
            <a:ext cx="934334" cy="8430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380x380 Green Tick Clipart Free To Use Clip Art Resource"/>
          <p:cNvPicPr>
            <a:picLocks noChangeAspect="1" noChangeArrowheads="1"/>
          </p:cNvPicPr>
          <p:nvPr/>
        </p:nvPicPr>
        <p:blipFill>
          <a:blip r:embed="rId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429397" y="5467910"/>
            <a:ext cx="934334" cy="84306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ED8594FC-6BD1-4870-A8C7-54E4BE6305D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TextBox 3">
            <a:extLst>
              <a:ext uri="{FF2B5EF4-FFF2-40B4-BE49-F238E27FC236}">
                <a16:creationId xmlns:a16="http://schemas.microsoft.com/office/drawing/2014/main" id="{BEA668F6-A24C-4FBA-86C5-08C27B531A38}"/>
              </a:ext>
            </a:extLst>
          </p:cNvPr>
          <p:cNvSpPr txBox="1"/>
          <p:nvPr/>
        </p:nvSpPr>
        <p:spPr>
          <a:xfrm>
            <a:off x="128692" y="1295956"/>
            <a:ext cx="116162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 is the subject: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(je) or</a:t>
            </a:r>
            <a:r>
              <a:rPr lang="en-GB" sz="2400" b="1" dirty="0">
                <a:solidFill>
                  <a:srgbClr val="002060"/>
                </a:solidFill>
                <a:latin typeface="Century Gothic" panose="020B0502020202020204" pitchFamily="34" charset="0"/>
              </a:rPr>
              <a:t> you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Translate the sentences.</a:t>
            </a:r>
          </a:p>
        </p:txBody>
      </p:sp>
    </p:spTree>
    <p:extLst>
      <p:ext uri="{BB962C8B-B14F-4D97-AF65-F5344CB8AC3E}">
        <p14:creationId xmlns:p14="http://schemas.microsoft.com/office/powerpoint/2010/main" val="7082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9492" y="3470300"/>
            <a:ext cx="5446507" cy="2631272"/>
            <a:chOff x="1816004" y="3235628"/>
            <a:chExt cx="4315680" cy="2631272"/>
          </a:xfrm>
        </p:grpSpPr>
        <p:sp>
          <p:nvSpPr>
            <p:cNvPr id="7" name="TextBox 6"/>
            <p:cNvSpPr txBox="1"/>
            <p:nvPr/>
          </p:nvSpPr>
          <p:spPr>
            <a:xfrm>
              <a:off x="1826204" y="3892608"/>
              <a:ext cx="34093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        </a:t>
              </a:r>
              <a:r>
                <a:rPr lang="en-GB" sz="2400" dirty="0" err="1">
                  <a:solidFill>
                    <a:srgbClr val="002060"/>
                  </a:solidFill>
                  <a:latin typeface="Century Gothic" panose="020B0502020202020204" pitchFamily="34" charset="0"/>
                </a:rPr>
                <a:t>rester</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l’</a:t>
              </a:r>
              <a:r>
                <a:rPr lang="en-GB" sz="2400" dirty="0" err="1">
                  <a:solidFill>
                    <a:srgbClr val="002060"/>
                  </a:solidFill>
                  <a:latin typeface="Century Gothic" panose="020B0502020202020204" pitchFamily="34" charset="0"/>
                  <a:cs typeface="Calibri" panose="020F0502020204030204" pitchFamily="34" charset="0"/>
                </a:rPr>
                <a:t>école</a:t>
              </a:r>
              <a:r>
                <a:rPr lang="en-GB" sz="2400" dirty="0">
                  <a:solidFill>
                    <a:srgbClr val="002060"/>
                  </a:solidFill>
                  <a:latin typeface="Century Gothic" panose="020B0502020202020204" pitchFamily="34" charset="0"/>
                </a:rPr>
                <a:t> </a:t>
              </a:r>
            </a:p>
          </p:txBody>
        </p:sp>
        <p:sp>
          <p:nvSpPr>
            <p:cNvPr id="22" name="TextBox 21"/>
            <p:cNvSpPr txBox="1"/>
            <p:nvPr/>
          </p:nvSpPr>
          <p:spPr>
            <a:xfrm>
              <a:off x="1816004" y="3235628"/>
              <a:ext cx="34093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a:t>
              </a:r>
              <a:r>
                <a:rPr lang="en-GB" sz="2400" dirty="0" err="1">
                  <a:solidFill>
                    <a:srgbClr val="002060"/>
                  </a:solidFill>
                  <a:latin typeface="Century Gothic" panose="020B0502020202020204" pitchFamily="34" charset="0"/>
                </a:rPr>
                <a:t>parler</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amie</a:t>
              </a:r>
              <a:r>
                <a:rPr lang="en-GB" sz="2400" dirty="0">
                  <a:latin typeface="Century Gothic" panose="020B0502020202020204" pitchFamily="34" charset="0"/>
                </a:rPr>
                <a:t> </a:t>
              </a:r>
            </a:p>
          </p:txBody>
        </p:sp>
        <p:sp>
          <p:nvSpPr>
            <p:cNvPr id="24" name="TextBox 23"/>
            <p:cNvSpPr txBox="1"/>
            <p:nvPr/>
          </p:nvSpPr>
          <p:spPr>
            <a:xfrm>
              <a:off x="1826202" y="4648921"/>
              <a:ext cx="43054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       </a:t>
              </a:r>
              <a:r>
                <a:rPr lang="en-GB" sz="2400" dirty="0" err="1">
                  <a:solidFill>
                    <a:srgbClr val="002060"/>
                  </a:solidFill>
                  <a:latin typeface="Century Gothic" panose="020B0502020202020204" pitchFamily="34" charset="0"/>
                </a:rPr>
                <a:t>montrer</a:t>
              </a:r>
              <a:r>
                <a:rPr lang="en-GB" sz="2400" dirty="0">
                  <a:solidFill>
                    <a:srgbClr val="002060"/>
                  </a:solidFill>
                  <a:latin typeface="Century Gothic" panose="020B0502020202020204" pitchFamily="34" charset="0"/>
                </a:rPr>
                <a:t> – un </a:t>
              </a:r>
              <a:r>
                <a:rPr lang="en-GB" sz="2400" dirty="0" err="1">
                  <a:solidFill>
                    <a:srgbClr val="002060"/>
                  </a:solidFill>
                  <a:latin typeface="Century Gothic" panose="020B0502020202020204" pitchFamily="34" charset="0"/>
                </a:rPr>
                <a:t>exemple</a:t>
              </a:r>
              <a:r>
                <a:rPr lang="en-GB" sz="2400" dirty="0">
                  <a:solidFill>
                    <a:srgbClr val="002060"/>
                  </a:solidFill>
                  <a:latin typeface="Century Gothic" panose="020B0502020202020204" pitchFamily="34" charset="0"/>
                </a:rPr>
                <a:t> – Amir  </a:t>
              </a:r>
            </a:p>
          </p:txBody>
        </p:sp>
        <p:sp>
          <p:nvSpPr>
            <p:cNvPr id="25" name="TextBox 24"/>
            <p:cNvSpPr txBox="1"/>
            <p:nvPr/>
          </p:nvSpPr>
          <p:spPr>
            <a:xfrm>
              <a:off x="1826204" y="5405235"/>
              <a:ext cx="43054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       aimer – le </a:t>
              </a:r>
              <a:r>
                <a:rPr lang="en-GB" sz="2400" dirty="0" err="1">
                  <a:solidFill>
                    <a:srgbClr val="002060"/>
                  </a:solidFill>
                  <a:latin typeface="Century Gothic" panose="020B0502020202020204" pitchFamily="34" charset="0"/>
                </a:rPr>
                <a:t>ciel</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aujourd’hui</a:t>
              </a:r>
              <a:endParaRPr lang="en-GB" sz="2400" dirty="0">
                <a:solidFill>
                  <a:srgbClr val="002060"/>
                </a:solidFill>
                <a:latin typeface="Century Gothic" panose="020B0502020202020204" pitchFamily="34" charset="0"/>
              </a:endParaRPr>
            </a:p>
          </p:txBody>
        </p:sp>
      </p:grpSp>
      <p:grpSp>
        <p:nvGrpSpPr>
          <p:cNvPr id="6" name="Group 5"/>
          <p:cNvGrpSpPr/>
          <p:nvPr/>
        </p:nvGrpSpPr>
        <p:grpSpPr>
          <a:xfrm>
            <a:off x="6534743" y="3421393"/>
            <a:ext cx="5433636" cy="2729085"/>
            <a:chOff x="7973688" y="3137815"/>
            <a:chExt cx="3666769" cy="2729085"/>
          </a:xfrm>
        </p:grpSpPr>
        <p:sp>
          <p:nvSpPr>
            <p:cNvPr id="26" name="TextBox 25"/>
            <p:cNvSpPr txBox="1"/>
            <p:nvPr/>
          </p:nvSpPr>
          <p:spPr>
            <a:xfrm>
              <a:off x="7973688" y="3137815"/>
              <a:ext cx="34093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       donner – un </a:t>
              </a:r>
              <a:r>
                <a:rPr lang="en-GB" sz="2400" dirty="0" err="1">
                  <a:solidFill>
                    <a:srgbClr val="002060"/>
                  </a:solidFill>
                  <a:latin typeface="Century Gothic" panose="020B0502020202020204" pitchFamily="34" charset="0"/>
                </a:rPr>
                <a:t>cadeau</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a:t>
              </a:r>
            </a:p>
          </p:txBody>
        </p:sp>
        <p:sp>
          <p:nvSpPr>
            <p:cNvPr id="27" name="TextBox 26"/>
            <p:cNvSpPr txBox="1"/>
            <p:nvPr/>
          </p:nvSpPr>
          <p:spPr>
            <a:xfrm>
              <a:off x="7987362" y="3895349"/>
              <a:ext cx="34093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        </a:t>
              </a:r>
              <a:r>
                <a:rPr lang="en-GB" sz="2400" dirty="0" err="1">
                  <a:solidFill>
                    <a:srgbClr val="002060"/>
                  </a:solidFill>
                  <a:latin typeface="Century Gothic" panose="020B0502020202020204" pitchFamily="34" charset="0"/>
                </a:rPr>
                <a:t>trouver</a:t>
              </a:r>
              <a:r>
                <a:rPr lang="en-GB" sz="2400" dirty="0">
                  <a:solidFill>
                    <a:srgbClr val="002060"/>
                  </a:solidFill>
                  <a:latin typeface="Century Gothic" panose="020B0502020202020204" pitchFamily="34" charset="0"/>
                </a:rPr>
                <a:t> – la solution</a:t>
              </a:r>
            </a:p>
          </p:txBody>
        </p:sp>
        <p:sp>
          <p:nvSpPr>
            <p:cNvPr id="28" name="TextBox 27"/>
            <p:cNvSpPr txBox="1"/>
            <p:nvPr/>
          </p:nvSpPr>
          <p:spPr>
            <a:xfrm>
              <a:off x="7987363" y="4647700"/>
              <a:ext cx="34093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       porter – un </a:t>
              </a:r>
              <a:r>
                <a:rPr lang="en-GB" sz="2400" dirty="0" err="1">
                  <a:solidFill>
                    <a:srgbClr val="002060"/>
                  </a:solidFill>
                  <a:latin typeface="Century Gothic" panose="020B0502020202020204" pitchFamily="34" charset="0"/>
                </a:rPr>
                <a:t>uniforme</a:t>
              </a:r>
              <a:r>
                <a:rPr lang="en-GB" sz="2400" dirty="0">
                  <a:solidFill>
                    <a:srgbClr val="002060"/>
                  </a:solidFill>
                  <a:latin typeface="Century Gothic" panose="020B0502020202020204" pitchFamily="34" charset="0"/>
                </a:rPr>
                <a:t> </a:t>
              </a:r>
            </a:p>
          </p:txBody>
        </p:sp>
        <p:sp>
          <p:nvSpPr>
            <p:cNvPr id="29" name="TextBox 28"/>
            <p:cNvSpPr txBox="1"/>
            <p:nvPr/>
          </p:nvSpPr>
          <p:spPr>
            <a:xfrm>
              <a:off x="7987364" y="5405235"/>
              <a:ext cx="36530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       demander – la raison </a:t>
              </a:r>
            </a:p>
          </p:txBody>
        </p:sp>
      </p:grpSp>
      <p:sp>
        <p:nvSpPr>
          <p:cNvPr id="18" name="TextBox 17"/>
          <p:cNvSpPr txBox="1"/>
          <p:nvPr/>
        </p:nvSpPr>
        <p:spPr>
          <a:xfrm>
            <a:off x="74592" y="1307606"/>
            <a:ext cx="12117408" cy="1569660"/>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Écris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français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Write full sentences using the words and pictures below.</a:t>
            </a:r>
          </a:p>
          <a:p>
            <a:r>
              <a:rPr lang="en-GB" sz="2400" dirty="0">
                <a:solidFill>
                  <a:srgbClr val="002060"/>
                </a:solidFill>
                <a:latin typeface="Century Gothic" panose="020B0502020202020204" pitchFamily="34" charset="0"/>
              </a:rPr>
              <a:t>Examples might be: ‘Tu </a:t>
            </a:r>
            <a:r>
              <a:rPr lang="en-GB" sz="2400" dirty="0" err="1">
                <a:solidFill>
                  <a:srgbClr val="002060"/>
                </a:solidFill>
                <a:latin typeface="Century Gothic" panose="020B0502020202020204" pitchFamily="34" charset="0"/>
              </a:rPr>
              <a:t>parles</a:t>
            </a:r>
            <a:r>
              <a:rPr lang="en-GB" sz="2400" dirty="0">
                <a:solidFill>
                  <a:srgbClr val="002060"/>
                </a:solidFill>
                <a:latin typeface="Century Gothic" panose="020B0502020202020204" pitchFamily="34" charset="0"/>
              </a:rPr>
              <a:t> à un(e) </a:t>
            </a:r>
            <a:r>
              <a:rPr lang="en-GB" sz="2400" dirty="0" err="1">
                <a:solidFill>
                  <a:srgbClr val="002060"/>
                </a:solidFill>
                <a:latin typeface="Century Gothic" panose="020B0502020202020204" pitchFamily="34" charset="0"/>
              </a:rPr>
              <a:t>ami</a:t>
            </a:r>
            <a:r>
              <a:rPr lang="en-GB" sz="2400" dirty="0">
                <a:solidFill>
                  <a:srgbClr val="002060"/>
                </a:solidFill>
                <a:latin typeface="Century Gothic" panose="020B0502020202020204" pitchFamily="34" charset="0"/>
              </a:rPr>
              <a:t>(e)’ or ‘Je </a:t>
            </a:r>
            <a:r>
              <a:rPr lang="en-GB" sz="2400" dirty="0" err="1">
                <a:solidFill>
                  <a:srgbClr val="002060"/>
                </a:solidFill>
                <a:latin typeface="Century Gothic" panose="020B0502020202020204" pitchFamily="34" charset="0"/>
              </a:rPr>
              <a:t>donne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cadeau</a:t>
            </a:r>
            <a:r>
              <a:rPr lang="en-GB" sz="2400" dirty="0">
                <a:solidFill>
                  <a:srgbClr val="002060"/>
                </a:solidFill>
                <a:latin typeface="Century Gothic" panose="020B0502020202020204" pitchFamily="34" charset="0"/>
              </a:rPr>
              <a:t> à un(e) </a:t>
            </a:r>
            <a:r>
              <a:rPr lang="en-GB" sz="2400" dirty="0" err="1">
                <a:solidFill>
                  <a:srgbClr val="002060"/>
                </a:solidFill>
                <a:latin typeface="Century Gothic" panose="020B0502020202020204" pitchFamily="34" charset="0"/>
              </a:rPr>
              <a:t>ami</a:t>
            </a:r>
            <a:r>
              <a:rPr lang="en-GB" sz="2400" dirty="0">
                <a:solidFill>
                  <a:srgbClr val="002060"/>
                </a:solidFill>
                <a:latin typeface="Century Gothic" panose="020B0502020202020204" pitchFamily="34" charset="0"/>
              </a:rPr>
              <a:t>(e)’.</a:t>
            </a:r>
          </a:p>
          <a:p>
            <a:endParaRPr lang="en-GB" sz="2400" dirty="0">
              <a:solidFill>
                <a:srgbClr val="002060"/>
              </a:solidFill>
              <a:latin typeface="Century Gothic" panose="020B0502020202020204" pitchFamily="34" charset="0"/>
            </a:endParaRPr>
          </a:p>
        </p:txBody>
      </p:sp>
      <p:pic>
        <p:nvPicPr>
          <p:cNvPr id="23"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920" y="334041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920" y="5482929"/>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772" y="400369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8729" y="5526856"/>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376" y="4127515"/>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713" y="4841863"/>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6419" y="3342742"/>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138" y="4794178"/>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3">
            <a:extLst>
              <a:ext uri="{FF2B5EF4-FFF2-40B4-BE49-F238E27FC236}">
                <a16:creationId xmlns:a16="http://schemas.microsoft.com/office/drawing/2014/main" id="{53E8830F-C85A-4B7C-908C-0B15F51633AF}"/>
              </a:ext>
            </a:extLst>
          </p:cNvPr>
          <p:cNvSpPr>
            <a:spLocks noGrp="1"/>
          </p:cNvSpPr>
          <p:nvPr>
            <p:ph type="title"/>
          </p:nvPr>
        </p:nvSpPr>
        <p:spPr>
          <a:xfrm>
            <a:off x="74592" y="188833"/>
            <a:ext cx="5915046" cy="707849"/>
          </a:xfrm>
        </p:spPr>
        <p:txBody>
          <a:bodyPr>
            <a:normAutofit/>
          </a:bodyPr>
          <a:lstStyle/>
          <a:p>
            <a:r>
              <a:rPr lang="en-GB" sz="3600" b="1" dirty="0">
                <a:solidFill>
                  <a:schemeClr val="bg1"/>
                </a:solidFill>
              </a:rPr>
              <a:t>Regular –ER verbs</a:t>
            </a:r>
          </a:p>
        </p:txBody>
      </p:sp>
      <p:pic>
        <p:nvPicPr>
          <p:cNvPr id="40"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446" y="2209619"/>
            <a:ext cx="1127866" cy="99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wdj\Google Drive\Primary\Y5 SoW\From Tracy\Pronouns\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7275" y="2188004"/>
            <a:ext cx="442558" cy="103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1"/>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Regular –ER verbs</a:t>
            </a:r>
            <a:endParaRPr lang="en-GB" sz="3600" dirty="0"/>
          </a:p>
        </p:txBody>
      </p:sp>
      <p:sp>
        <p:nvSpPr>
          <p:cNvPr id="45" name="TextBox 44"/>
          <p:cNvSpPr txBox="1"/>
          <p:nvPr/>
        </p:nvSpPr>
        <p:spPr>
          <a:xfrm>
            <a:off x="2179489" y="2502917"/>
            <a:ext cx="12117408"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YOU</a:t>
            </a:r>
          </a:p>
          <a:p>
            <a:endParaRPr lang="en-GB" sz="2800" dirty="0">
              <a:solidFill>
                <a:srgbClr val="002060"/>
              </a:solidFill>
              <a:latin typeface="Century Gothic" panose="020B0502020202020204" pitchFamily="34" charset="0"/>
            </a:endParaRPr>
          </a:p>
        </p:txBody>
      </p:sp>
      <p:sp>
        <p:nvSpPr>
          <p:cNvPr id="2" name="Rounded Rectangle 46">
            <a:extLst>
              <a:ext uri="{FF2B5EF4-FFF2-40B4-BE49-F238E27FC236}">
                <a16:creationId xmlns:a16="http://schemas.microsoft.com/office/drawing/2014/main" id="{C01E5981-828A-4EA6-96A2-34D7529C9D3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35783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9492" y="3470300"/>
            <a:ext cx="5903216" cy="2631271"/>
            <a:chOff x="1816004" y="3235628"/>
            <a:chExt cx="4677565" cy="2631271"/>
          </a:xfrm>
        </p:grpSpPr>
        <p:sp>
          <p:nvSpPr>
            <p:cNvPr id="7" name="TextBox 6"/>
            <p:cNvSpPr txBox="1"/>
            <p:nvPr/>
          </p:nvSpPr>
          <p:spPr>
            <a:xfrm>
              <a:off x="1826204" y="3892608"/>
              <a:ext cx="3409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école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2" name="TextBox 21"/>
            <p:cNvSpPr txBox="1"/>
            <p:nvPr/>
          </p:nvSpPr>
          <p:spPr>
            <a:xfrm>
              <a:off x="1816004" y="3235628"/>
              <a:ext cx="4231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amie</a:t>
              </a:r>
              <a:r>
                <a:rPr lang="en-GB" sz="2400"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sp>
          <p:nvSpPr>
            <p:cNvPr id="24" name="TextBox 23"/>
            <p:cNvSpPr txBox="1"/>
            <p:nvPr/>
          </p:nvSpPr>
          <p:spPr>
            <a:xfrm>
              <a:off x="1826201" y="4648921"/>
              <a:ext cx="4667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montr</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Amir.  </a:t>
              </a:r>
            </a:p>
          </p:txBody>
        </p:sp>
        <p:sp>
          <p:nvSpPr>
            <p:cNvPr id="25" name="TextBox 24"/>
            <p:cNvSpPr txBox="1"/>
            <p:nvPr/>
          </p:nvSpPr>
          <p:spPr>
            <a:xfrm>
              <a:off x="1826204" y="5405234"/>
              <a:ext cx="4591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aujourd’hui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grpSp>
        <p:nvGrpSpPr>
          <p:cNvPr id="6" name="Group 5"/>
          <p:cNvGrpSpPr/>
          <p:nvPr/>
        </p:nvGrpSpPr>
        <p:grpSpPr>
          <a:xfrm>
            <a:off x="6534740" y="3421393"/>
            <a:ext cx="5908311" cy="2729085"/>
            <a:chOff x="7973688" y="3137815"/>
            <a:chExt cx="4496892" cy="2729085"/>
          </a:xfrm>
        </p:grpSpPr>
        <p:sp>
          <p:nvSpPr>
            <p:cNvPr id="26" name="TextBox 25"/>
            <p:cNvSpPr txBox="1"/>
            <p:nvPr/>
          </p:nvSpPr>
          <p:spPr>
            <a:xfrm>
              <a:off x="7973688" y="3137815"/>
              <a:ext cx="4305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7" name="TextBox 26"/>
            <p:cNvSpPr txBox="1"/>
            <p:nvPr/>
          </p:nvSpPr>
          <p:spPr>
            <a:xfrm>
              <a:off x="7987361" y="3895349"/>
              <a:ext cx="4483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solution.</a:t>
              </a:r>
            </a:p>
          </p:txBody>
        </p:sp>
        <p:sp>
          <p:nvSpPr>
            <p:cNvPr id="28" name="TextBox 27"/>
            <p:cNvSpPr txBox="1"/>
            <p:nvPr/>
          </p:nvSpPr>
          <p:spPr>
            <a:xfrm>
              <a:off x="7987362" y="4647700"/>
              <a:ext cx="4077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9" name="TextBox 28"/>
            <p:cNvSpPr txBox="1"/>
            <p:nvPr/>
          </p:nvSpPr>
          <p:spPr>
            <a:xfrm>
              <a:off x="7987364" y="5405235"/>
              <a:ext cx="3653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demand</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lang="en-GB" sz="2400"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raison. </a:t>
              </a:r>
            </a:p>
          </p:txBody>
        </p:sp>
      </p:grpSp>
      <p:sp>
        <p:nvSpPr>
          <p:cNvPr id="18" name="TextBox 17"/>
          <p:cNvSpPr txBox="1"/>
          <p:nvPr/>
        </p:nvSpPr>
        <p:spPr>
          <a:xfrm>
            <a:off x="74592" y="1307606"/>
            <a:ext cx="121174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full sentences using the words and pictures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Examples might be: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un(e)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or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un(e)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920" y="334041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920" y="5482929"/>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772" y="400369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8729" y="5526856"/>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376" y="4127515"/>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713" y="4841863"/>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6419" y="3342742"/>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138" y="4794178"/>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3">
            <a:extLst>
              <a:ext uri="{FF2B5EF4-FFF2-40B4-BE49-F238E27FC236}">
                <a16:creationId xmlns:a16="http://schemas.microsoft.com/office/drawing/2014/main" id="{53E8830F-C85A-4B7C-908C-0B15F51633AF}"/>
              </a:ext>
            </a:extLst>
          </p:cNvPr>
          <p:cNvSpPr>
            <a:spLocks noGrp="1"/>
          </p:cNvSpPr>
          <p:nvPr>
            <p:ph type="title"/>
          </p:nvPr>
        </p:nvSpPr>
        <p:spPr>
          <a:xfrm>
            <a:off x="74592" y="188833"/>
            <a:ext cx="5915046" cy="707849"/>
          </a:xfrm>
        </p:spPr>
        <p:txBody>
          <a:bodyPr>
            <a:normAutofit/>
          </a:bodyPr>
          <a:lstStyle/>
          <a:p>
            <a:r>
              <a:rPr lang="en-GB" sz="3600" b="1" dirty="0">
                <a:solidFill>
                  <a:schemeClr val="bg1"/>
                </a:solidFill>
              </a:rPr>
              <a:t>Regular –ER verbs</a:t>
            </a:r>
          </a:p>
        </p:txBody>
      </p:sp>
      <p:pic>
        <p:nvPicPr>
          <p:cNvPr id="40"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446" y="2209619"/>
            <a:ext cx="1127866" cy="99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wdj\Google Drive\Primary\Y5 SoW\From Tracy\Pronouns\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7275" y="2188004"/>
            <a:ext cx="442558" cy="103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1"/>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Regular –ER verbs</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5" name="TextBox 44"/>
          <p:cNvSpPr txBox="1"/>
          <p:nvPr/>
        </p:nvSpPr>
        <p:spPr>
          <a:xfrm>
            <a:off x="2179489" y="2502917"/>
            <a:ext cx="121174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ounded Rectangle 46">
            <a:extLst>
              <a:ext uri="{FF2B5EF4-FFF2-40B4-BE49-F238E27FC236}">
                <a16:creationId xmlns:a16="http://schemas.microsoft.com/office/drawing/2014/main" id="{C01E5981-828A-4EA6-96A2-34D7529C9D3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660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592" y="188833"/>
            <a:ext cx="5915046" cy="707849"/>
          </a:xfrm>
        </p:spPr>
        <p:txBody>
          <a:bodyPr>
            <a:normAutofit/>
          </a:bodyPr>
          <a:lstStyle/>
          <a:p>
            <a:r>
              <a:rPr lang="en-GB" sz="3600" b="1" dirty="0">
                <a:solidFill>
                  <a:schemeClr val="bg1"/>
                </a:solidFill>
              </a:rPr>
              <a:t>Regular –ER verbs</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265609" y="3686787"/>
            <a:ext cx="5341533" cy="830997"/>
          </a:xfrm>
          <a:prstGeom prst="rect">
            <a:avLst/>
          </a:prstGeom>
          <a:solidFill>
            <a:schemeClr val="bg1"/>
          </a:solidFill>
        </p:spPr>
        <p:txBody>
          <a:bodyPr wrap="square" rtlCol="0">
            <a:spAutoFit/>
          </a:bodyPr>
          <a:lstStyle/>
          <a:p>
            <a:r>
              <a:rPr lang="en-GB" sz="4800" b="1" dirty="0" err="1">
                <a:solidFill>
                  <a:srgbClr val="5B9BD5">
                    <a:lumMod val="50000"/>
                  </a:srgbClr>
                </a:solidFill>
                <a:latin typeface="Century Gothic" panose="020B0502020202020204" pitchFamily="34" charset="0"/>
              </a:rPr>
              <a:t>tu</a:t>
            </a:r>
            <a:r>
              <a:rPr lang="en-GB" sz="4800" b="1" dirty="0">
                <a:solidFill>
                  <a:srgbClr val="5B9BD5">
                    <a:lumMod val="50000"/>
                  </a:srgbClr>
                </a:solidFill>
                <a:latin typeface="Century Gothic" panose="020B0502020202020204" pitchFamily="34" charset="0"/>
              </a:rPr>
              <a:t>  </a:t>
            </a:r>
            <a:r>
              <a:rPr lang="en-GB" sz="4800" b="1" dirty="0" err="1">
                <a:solidFill>
                  <a:srgbClr val="5B9BD5">
                    <a:lumMod val="50000"/>
                  </a:srgbClr>
                </a:solidFill>
                <a:latin typeface="Century Gothic" panose="020B0502020202020204" pitchFamily="34" charset="0"/>
              </a:rPr>
              <a:t>demand</a:t>
            </a:r>
            <a:r>
              <a:rPr lang="en-GB" sz="4800" b="1" dirty="0" err="1">
                <a:solidFill>
                  <a:schemeClr val="accent2"/>
                </a:solidFill>
                <a:latin typeface="Century Gothic" panose="020B0502020202020204" pitchFamily="34" charset="0"/>
              </a:rPr>
              <a:t>es</a:t>
            </a:r>
            <a:endParaRPr lang="en-GB" sz="4800" b="1" dirty="0">
              <a:solidFill>
                <a:schemeClr val="accent2"/>
              </a:solidFill>
              <a:latin typeface="Century Gothic" panose="020B0502020202020204" pitchFamily="34" charset="0"/>
            </a:endParaRPr>
          </a:p>
        </p:txBody>
      </p:sp>
      <p:sp>
        <p:nvSpPr>
          <p:cNvPr id="37" name="TextBox 36"/>
          <p:cNvSpPr txBox="1"/>
          <p:nvPr/>
        </p:nvSpPr>
        <p:spPr>
          <a:xfrm>
            <a:off x="5423397" y="3779119"/>
            <a:ext cx="6102112" cy="646331"/>
          </a:xfrm>
          <a:prstGeom prst="rect">
            <a:avLst/>
          </a:prstGeom>
          <a:solidFill>
            <a:schemeClr val="bg1"/>
          </a:solidFill>
        </p:spPr>
        <p:txBody>
          <a:bodyPr wrap="square" rtlCol="0">
            <a:spAutoFit/>
          </a:bodyPr>
          <a:lstStyle/>
          <a:p>
            <a:r>
              <a:rPr lang="en-GB" sz="3600" dirty="0">
                <a:solidFill>
                  <a:srgbClr val="5B9BD5">
                    <a:lumMod val="50000"/>
                  </a:srgbClr>
                </a:solidFill>
                <a:latin typeface="Century Gothic" panose="020B0502020202020204" pitchFamily="34" charset="0"/>
              </a:rPr>
              <a:t>you ask; you are asking</a:t>
            </a:r>
          </a:p>
        </p:txBody>
      </p:sp>
      <p:sp>
        <p:nvSpPr>
          <p:cNvPr id="12" name="TextBox 11"/>
          <p:cNvSpPr txBox="1"/>
          <p:nvPr/>
        </p:nvSpPr>
        <p:spPr>
          <a:xfrm>
            <a:off x="265609" y="5053298"/>
            <a:ext cx="5483245" cy="830997"/>
          </a:xfrm>
          <a:prstGeom prst="rect">
            <a:avLst/>
          </a:prstGeom>
          <a:solidFill>
            <a:schemeClr val="bg1"/>
          </a:solidFill>
        </p:spPr>
        <p:txBody>
          <a:bodyPr wrap="square" rtlCol="0">
            <a:spAutoFit/>
          </a:bodyPr>
          <a:lstStyle/>
          <a:p>
            <a:r>
              <a:rPr lang="en-GB" sz="4800" b="1" dirty="0" err="1">
                <a:solidFill>
                  <a:srgbClr val="5B9BD5">
                    <a:lumMod val="50000"/>
                  </a:srgbClr>
                </a:solidFill>
                <a:latin typeface="Century Gothic" panose="020B0502020202020204" pitchFamily="34" charset="0"/>
              </a:rPr>
              <a:t>il</a:t>
            </a:r>
            <a:r>
              <a:rPr lang="en-GB" sz="4800" b="1" dirty="0">
                <a:solidFill>
                  <a:srgbClr val="5B9BD5">
                    <a:lumMod val="50000"/>
                  </a:srgbClr>
                </a:solidFill>
                <a:latin typeface="Century Gothic" panose="020B0502020202020204" pitchFamily="34" charset="0"/>
              </a:rPr>
              <a:t>/</a:t>
            </a:r>
            <a:r>
              <a:rPr lang="en-GB" sz="4800" b="1" dirty="0" err="1">
                <a:solidFill>
                  <a:srgbClr val="5B9BD5">
                    <a:lumMod val="50000"/>
                  </a:srgbClr>
                </a:solidFill>
                <a:latin typeface="Century Gothic" panose="020B0502020202020204" pitchFamily="34" charset="0"/>
              </a:rPr>
              <a:t>elle</a:t>
            </a:r>
            <a:r>
              <a:rPr lang="en-GB" sz="4800" b="1" dirty="0">
                <a:solidFill>
                  <a:srgbClr val="5B9BD5">
                    <a:lumMod val="50000"/>
                  </a:srgbClr>
                </a:solidFill>
                <a:latin typeface="Century Gothic" panose="020B0502020202020204" pitchFamily="34" charset="0"/>
              </a:rPr>
              <a:t> </a:t>
            </a:r>
            <a:r>
              <a:rPr lang="en-GB" sz="4800" b="1" dirty="0" err="1">
                <a:solidFill>
                  <a:srgbClr val="5B9BD5">
                    <a:lumMod val="50000"/>
                  </a:srgbClr>
                </a:solidFill>
                <a:latin typeface="Century Gothic" panose="020B0502020202020204" pitchFamily="34" charset="0"/>
              </a:rPr>
              <a:t>demand</a:t>
            </a:r>
            <a:r>
              <a:rPr lang="en-GB" sz="4800" b="1" dirty="0" err="1">
                <a:solidFill>
                  <a:schemeClr val="accent2"/>
                </a:solidFill>
                <a:latin typeface="Century Gothic" panose="020B0502020202020204" pitchFamily="34" charset="0"/>
              </a:rPr>
              <a:t>e</a:t>
            </a:r>
            <a:endParaRPr lang="en-GB" sz="4800" b="1" dirty="0">
              <a:solidFill>
                <a:schemeClr val="accent2"/>
              </a:solidFill>
              <a:latin typeface="Century Gothic" panose="020B0502020202020204" pitchFamily="34" charset="0"/>
            </a:endParaRPr>
          </a:p>
        </p:txBody>
      </p:sp>
      <p:sp>
        <p:nvSpPr>
          <p:cNvPr id="13" name="TextBox 12"/>
          <p:cNvSpPr txBox="1"/>
          <p:nvPr/>
        </p:nvSpPr>
        <p:spPr>
          <a:xfrm>
            <a:off x="5423397" y="5183622"/>
            <a:ext cx="6486524" cy="646331"/>
          </a:xfrm>
          <a:prstGeom prst="rect">
            <a:avLst/>
          </a:prstGeom>
          <a:solidFill>
            <a:schemeClr val="bg1"/>
          </a:solidFill>
        </p:spPr>
        <p:txBody>
          <a:bodyPr wrap="square" rtlCol="0">
            <a:spAutoFit/>
          </a:bodyPr>
          <a:lstStyle/>
          <a:p>
            <a:r>
              <a:rPr lang="en-GB" sz="3600" dirty="0">
                <a:solidFill>
                  <a:srgbClr val="5B9BD5">
                    <a:lumMod val="50000"/>
                  </a:srgbClr>
                </a:solidFill>
                <a:latin typeface="Century Gothic" panose="020B0502020202020204" pitchFamily="34" charset="0"/>
              </a:rPr>
              <a:t>he/she asks; he/she is asking</a:t>
            </a:r>
          </a:p>
        </p:txBody>
      </p:sp>
      <p:sp>
        <p:nvSpPr>
          <p:cNvPr id="15" name="TextBox 14"/>
          <p:cNvSpPr txBox="1"/>
          <p:nvPr/>
        </p:nvSpPr>
        <p:spPr>
          <a:xfrm>
            <a:off x="265609" y="2369790"/>
            <a:ext cx="8194038" cy="923330"/>
          </a:xfrm>
          <a:prstGeom prst="rect">
            <a:avLst/>
          </a:prstGeom>
          <a:solidFill>
            <a:schemeClr val="bg1"/>
          </a:solidFill>
        </p:spPr>
        <p:txBody>
          <a:bodyPr wrap="square" rtlCol="0">
            <a:spAutoFit/>
          </a:bodyPr>
          <a:lstStyle/>
          <a:p>
            <a:r>
              <a:rPr lang="en-GB" sz="4400" dirty="0">
                <a:solidFill>
                  <a:srgbClr val="5B9BD5">
                    <a:lumMod val="50000"/>
                  </a:srgbClr>
                </a:solidFill>
                <a:latin typeface="Century Gothic" panose="020B0502020202020204" pitchFamily="34" charset="0"/>
              </a:rPr>
              <a:t>e.g. </a:t>
            </a:r>
            <a:r>
              <a:rPr lang="en-GB" sz="4800" b="1" dirty="0">
                <a:solidFill>
                  <a:srgbClr val="5B9BD5">
                    <a:lumMod val="50000"/>
                  </a:srgbClr>
                </a:solidFill>
                <a:latin typeface="Century Gothic" panose="020B0502020202020204" pitchFamily="34" charset="0"/>
              </a:rPr>
              <a:t>demand</a:t>
            </a:r>
            <a:r>
              <a:rPr lang="en-GB" sz="4800" b="1" dirty="0">
                <a:solidFill>
                  <a:schemeClr val="accent2"/>
                </a:solidFill>
                <a:latin typeface="Century Gothic" panose="020B0502020202020204" pitchFamily="34" charset="0"/>
              </a:rPr>
              <a:t>er</a:t>
            </a:r>
            <a:r>
              <a:rPr lang="en-GB" sz="5400" b="1" dirty="0">
                <a:solidFill>
                  <a:schemeClr val="accent2"/>
                </a:solidFill>
                <a:latin typeface="Century Gothic" panose="020B0502020202020204" pitchFamily="34" charset="0"/>
              </a:rPr>
              <a:t>     </a:t>
            </a:r>
            <a:r>
              <a:rPr lang="en-GB" sz="3600" dirty="0">
                <a:solidFill>
                  <a:srgbClr val="105076"/>
                </a:solidFill>
                <a:latin typeface="Century Gothic" panose="020B0502020202020204" pitchFamily="34" charset="0"/>
              </a:rPr>
              <a:t>to ask</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1"/>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Regular –ER verbs</a:t>
            </a:r>
            <a:endParaRPr lang="en-GB" sz="3600" dirty="0"/>
          </a:p>
        </p:txBody>
      </p:sp>
      <p:sp>
        <p:nvSpPr>
          <p:cNvPr id="3" name="Rounded Rectangle 46">
            <a:extLst>
              <a:ext uri="{FF2B5EF4-FFF2-40B4-BE49-F238E27FC236}">
                <a16:creationId xmlns:a16="http://schemas.microsoft.com/office/drawing/2014/main" id="{DA0C6C58-5D61-4EF3-A2D6-9C2798FFA21E}"/>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7340DFE-0104-4498-B410-AA388752B262}"/>
              </a:ext>
            </a:extLst>
          </p:cNvPr>
          <p:cNvSpPr txBox="1"/>
          <p:nvPr/>
        </p:nvSpPr>
        <p:spPr>
          <a:xfrm>
            <a:off x="289434" y="1377378"/>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Reminder: regular –ER verbs are formed like this:</a:t>
            </a:r>
            <a:endParaRPr kumimoji="0" lang="en-GB"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60195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12" grpId="0" animBg="1"/>
      <p:bldP spid="13"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2956355" y="1332947"/>
            <a:ext cx="515815" cy="484240"/>
          </a:xfrm>
          <a:prstGeom prst="rect">
            <a:avLst/>
          </a:prstGeom>
          <a:noFill/>
        </p:spPr>
        <p:txBody>
          <a:bodyPr wrap="square" rtlCol="0">
            <a:spAutoFit/>
          </a:bodyPr>
          <a:lstStyle/>
          <a:p>
            <a:endParaRPr lang="en-GB" dirty="0"/>
          </a:p>
        </p:txBody>
      </p:sp>
      <p:sp>
        <p:nvSpPr>
          <p:cNvPr id="45" name="TextBox 44"/>
          <p:cNvSpPr txBox="1"/>
          <p:nvPr/>
        </p:nvSpPr>
        <p:spPr>
          <a:xfrm>
            <a:off x="3261155" y="1637747"/>
            <a:ext cx="515815" cy="484240"/>
          </a:xfrm>
          <a:prstGeom prst="rect">
            <a:avLst/>
          </a:prstGeom>
          <a:noFill/>
        </p:spPr>
        <p:txBody>
          <a:bodyPr wrap="square" rtlCol="0">
            <a:spAutoFit/>
          </a:bodyPr>
          <a:lstStyle/>
          <a:p>
            <a:endParaRPr lang="en-GB" dirty="0"/>
          </a:p>
        </p:txBody>
      </p:sp>
      <p:sp>
        <p:nvSpPr>
          <p:cNvPr id="46" name="TextBox 45"/>
          <p:cNvSpPr txBox="1"/>
          <p:nvPr/>
        </p:nvSpPr>
        <p:spPr>
          <a:xfrm>
            <a:off x="3413555" y="1790147"/>
            <a:ext cx="515815" cy="484240"/>
          </a:xfrm>
          <a:prstGeom prst="rect">
            <a:avLst/>
          </a:prstGeom>
          <a:noFill/>
        </p:spPr>
        <p:txBody>
          <a:bodyPr wrap="square" rtlCol="0">
            <a:spAutoFit/>
          </a:bodyPr>
          <a:lstStyle/>
          <a:p>
            <a:endParaRPr lang="en-GB" dirty="0"/>
          </a:p>
        </p:txBody>
      </p:sp>
      <p:sp>
        <p:nvSpPr>
          <p:cNvPr id="47" name="TextBox 46"/>
          <p:cNvSpPr txBox="1"/>
          <p:nvPr/>
        </p:nvSpPr>
        <p:spPr>
          <a:xfrm>
            <a:off x="3565955" y="1942547"/>
            <a:ext cx="515815" cy="484240"/>
          </a:xfrm>
          <a:prstGeom prst="rect">
            <a:avLst/>
          </a:prstGeom>
          <a:noFill/>
        </p:spPr>
        <p:txBody>
          <a:bodyPr wrap="square" rtlCol="0">
            <a:spAutoFit/>
          </a:bodyPr>
          <a:lstStyle/>
          <a:p>
            <a:endParaRPr lang="en-GB" dirty="0"/>
          </a:p>
        </p:txBody>
      </p:sp>
      <p:sp>
        <p:nvSpPr>
          <p:cNvPr id="48" name="TextBox 47"/>
          <p:cNvSpPr txBox="1"/>
          <p:nvPr/>
        </p:nvSpPr>
        <p:spPr>
          <a:xfrm>
            <a:off x="3718355" y="2094947"/>
            <a:ext cx="515815" cy="484240"/>
          </a:xfrm>
          <a:prstGeom prst="rect">
            <a:avLst/>
          </a:prstGeom>
          <a:noFill/>
        </p:spPr>
        <p:txBody>
          <a:bodyPr wrap="square" rtlCol="0">
            <a:spAutoFit/>
          </a:bodyPr>
          <a:lstStyle/>
          <a:p>
            <a:endParaRPr lang="en-GB" dirty="0"/>
          </a:p>
        </p:txBody>
      </p:sp>
      <p:sp>
        <p:nvSpPr>
          <p:cNvPr id="49" name="TextBox 48"/>
          <p:cNvSpPr txBox="1"/>
          <p:nvPr/>
        </p:nvSpPr>
        <p:spPr>
          <a:xfrm>
            <a:off x="3870755" y="2247347"/>
            <a:ext cx="515815" cy="484240"/>
          </a:xfrm>
          <a:prstGeom prst="rect">
            <a:avLst/>
          </a:prstGeom>
          <a:noFill/>
        </p:spPr>
        <p:txBody>
          <a:bodyPr wrap="square" rtlCol="0">
            <a:spAutoFit/>
          </a:bodyPr>
          <a:lstStyle/>
          <a:p>
            <a:endParaRPr lang="en-GB" dirty="0"/>
          </a:p>
        </p:txBody>
      </p:sp>
      <p:sp>
        <p:nvSpPr>
          <p:cNvPr id="50" name="TextBox 49"/>
          <p:cNvSpPr txBox="1"/>
          <p:nvPr/>
        </p:nvSpPr>
        <p:spPr>
          <a:xfrm>
            <a:off x="3823862" y="2412694"/>
            <a:ext cx="515815" cy="484240"/>
          </a:xfrm>
          <a:prstGeom prst="rect">
            <a:avLst/>
          </a:prstGeom>
          <a:noFill/>
        </p:spPr>
        <p:txBody>
          <a:bodyPr wrap="square" rtlCol="0">
            <a:spAutoFit/>
          </a:bodyPr>
          <a:lstStyle/>
          <a:p>
            <a:endParaRPr lang="en-GB" dirty="0"/>
          </a:p>
        </p:txBody>
      </p:sp>
      <p:sp>
        <p:nvSpPr>
          <p:cNvPr id="51" name="TextBox 50"/>
          <p:cNvSpPr txBox="1"/>
          <p:nvPr/>
        </p:nvSpPr>
        <p:spPr>
          <a:xfrm>
            <a:off x="4023155" y="2399747"/>
            <a:ext cx="515815" cy="484240"/>
          </a:xfrm>
          <a:prstGeom prst="rect">
            <a:avLst/>
          </a:prstGeom>
          <a:noFill/>
        </p:spPr>
        <p:txBody>
          <a:bodyPr wrap="square" rtlCol="0">
            <a:spAutoFit/>
          </a:bodyPr>
          <a:lstStyle/>
          <a:p>
            <a:endParaRPr lang="en-GB" dirty="0"/>
          </a:p>
        </p:txBody>
      </p:sp>
      <p:sp>
        <p:nvSpPr>
          <p:cNvPr id="56" name="TextBox 55"/>
          <p:cNvSpPr txBox="1"/>
          <p:nvPr/>
        </p:nvSpPr>
        <p:spPr>
          <a:xfrm>
            <a:off x="2358478" y="1133248"/>
            <a:ext cx="750277" cy="531539"/>
          </a:xfrm>
          <a:prstGeom prst="rect">
            <a:avLst/>
          </a:prstGeom>
          <a:noFill/>
        </p:spPr>
        <p:txBody>
          <a:bodyPr wrap="square" rtlCol="0">
            <a:spAutoFit/>
          </a:bodyPr>
          <a:lstStyle/>
          <a:p>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1263224166"/>
              </p:ext>
            </p:extLst>
          </p:nvPr>
        </p:nvGraphicFramePr>
        <p:xfrm>
          <a:off x="381115" y="1942547"/>
          <a:ext cx="11277600" cy="4149192"/>
        </p:xfrm>
        <a:graphic>
          <a:graphicData uri="http://schemas.openxmlformats.org/drawingml/2006/table">
            <a:tbl>
              <a:tblPr firstRow="1" bandRow="1">
                <a:tableStyleId>{5C22544A-7EE6-4342-B048-85BDC9FD1C3A}</a:tableStyleId>
              </a:tblPr>
              <a:tblGrid>
                <a:gridCol w="833120">
                  <a:extLst>
                    <a:ext uri="{9D8B030D-6E8A-4147-A177-3AD203B41FA5}">
                      <a16:colId xmlns:a16="http://schemas.microsoft.com/office/drawing/2014/main" val="541297500"/>
                    </a:ext>
                  </a:extLst>
                </a:gridCol>
                <a:gridCol w="6218204">
                  <a:extLst>
                    <a:ext uri="{9D8B030D-6E8A-4147-A177-3AD203B41FA5}">
                      <a16:colId xmlns:a16="http://schemas.microsoft.com/office/drawing/2014/main" val="2667642146"/>
                    </a:ext>
                  </a:extLst>
                </a:gridCol>
                <a:gridCol w="2722596">
                  <a:extLst>
                    <a:ext uri="{9D8B030D-6E8A-4147-A177-3AD203B41FA5}">
                      <a16:colId xmlns:a16="http://schemas.microsoft.com/office/drawing/2014/main" val="1382589628"/>
                    </a:ext>
                  </a:extLst>
                </a:gridCol>
                <a:gridCol w="1503680">
                  <a:extLst>
                    <a:ext uri="{9D8B030D-6E8A-4147-A177-3AD203B41FA5}">
                      <a16:colId xmlns:a16="http://schemas.microsoft.com/office/drawing/2014/main" val="3842195438"/>
                    </a:ext>
                  </a:extLst>
                </a:gridCol>
              </a:tblGrid>
              <a:tr h="476117">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he/she (</a:t>
                      </a:r>
                      <a:r>
                        <a:rPr lang="en-GB" sz="2400" dirty="0" err="1">
                          <a:latin typeface="Century Gothic" panose="020B0502020202020204" pitchFamily="34" charset="0"/>
                        </a:rPr>
                        <a:t>il</a:t>
                      </a:r>
                      <a:r>
                        <a:rPr lang="en-GB" sz="2400" dirty="0">
                          <a:latin typeface="Century Gothic" panose="020B0502020202020204" pitchFamily="34" charset="0"/>
                        </a:rPr>
                        <a:t>/</a:t>
                      </a:r>
                      <a:r>
                        <a:rPr lang="en-GB" sz="2400" dirty="0" err="1">
                          <a:latin typeface="Century Gothic" panose="020B0502020202020204" pitchFamily="34" charset="0"/>
                        </a:rPr>
                        <a:t>elle</a:t>
                      </a:r>
                      <a:r>
                        <a:rPr lang="en-GB" sz="2400" dirty="0">
                          <a:latin typeface="Century Gothic" panose="020B0502020202020204" pitchFamily="34" charset="0"/>
                        </a:rPr>
                        <a:t>)</a:t>
                      </a:r>
                    </a:p>
                  </a:txBody>
                  <a:tcPr/>
                </a:tc>
                <a:tc>
                  <a:txBody>
                    <a:bodyPr/>
                    <a:lstStyle/>
                    <a:p>
                      <a:pPr algn="ctr"/>
                      <a:r>
                        <a:rPr lang="en-GB" sz="2400" dirty="0">
                          <a:latin typeface="Century Gothic" panose="020B0502020202020204" pitchFamily="34" charset="0"/>
                        </a:rPr>
                        <a:t>you (</a:t>
                      </a:r>
                      <a:r>
                        <a:rPr lang="en-GB" sz="2400" dirty="0" err="1">
                          <a:latin typeface="Century Gothic" panose="020B0502020202020204" pitchFamily="34" charset="0"/>
                        </a:rPr>
                        <a:t>tu</a:t>
                      </a:r>
                      <a:r>
                        <a:rPr lang="en-GB" sz="2400" dirty="0">
                          <a:latin typeface="Century Gothic" panose="020B0502020202020204" pitchFamily="34" charset="0"/>
                        </a:rPr>
                        <a:t>)</a:t>
                      </a:r>
                    </a:p>
                  </a:txBody>
                  <a:tcPr/>
                </a:tc>
                <a:extLst>
                  <a:ext uri="{0D108BD9-81ED-4DB2-BD59-A6C34878D82A}">
                    <a16:rowId xmlns:a16="http://schemas.microsoft.com/office/drawing/2014/main" val="3230018436"/>
                  </a:ext>
                </a:extLst>
              </a:tr>
              <a:tr h="524725">
                <a:tc>
                  <a:txBody>
                    <a:bodyPr/>
                    <a:lstStyle/>
                    <a:p>
                      <a:pPr algn="ctr"/>
                      <a:r>
                        <a:rPr lang="en-GB" sz="2400" b="1" dirty="0">
                          <a:solidFill>
                            <a:schemeClr val="accent5">
                              <a:lumMod val="50000"/>
                            </a:schemeClr>
                          </a:solidFill>
                          <a:latin typeface="Century Gothic" panose="020B0502020202020204" pitchFamily="34" charset="0"/>
                        </a:rPr>
                        <a:t>1</a:t>
                      </a:r>
                    </a:p>
                  </a:txBody>
                  <a:tcPr/>
                </a:tc>
                <a:tc>
                  <a:txBody>
                    <a:bodyPr/>
                    <a:lstStyle/>
                    <a:p>
                      <a:r>
                        <a:rPr lang="fr-FR" sz="2400" b="0" i="0" noProof="0" dirty="0">
                          <a:solidFill>
                            <a:schemeClr val="accent5">
                              <a:lumMod val="50000"/>
                            </a:schemeClr>
                          </a:solidFill>
                          <a:latin typeface="Century Gothic" panose="020B0502020202020204" pitchFamily="34" charset="0"/>
                        </a:rPr>
                        <a:t>... demande la couleur.</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963383471"/>
                  </a:ext>
                </a:extLst>
              </a:tr>
              <a:tr h="524725">
                <a:tc>
                  <a:txBody>
                    <a:bodyPr/>
                    <a:lstStyle/>
                    <a:p>
                      <a:pPr algn="ctr"/>
                      <a:r>
                        <a:rPr lang="en-GB" sz="2400" b="1" dirty="0">
                          <a:solidFill>
                            <a:schemeClr val="accent5">
                              <a:lumMod val="50000"/>
                            </a:schemeClr>
                          </a:solidFill>
                          <a:latin typeface="Century Gothic" panose="020B0502020202020204" pitchFamily="34" charset="0"/>
                        </a:rPr>
                        <a:t>2</a:t>
                      </a:r>
                    </a:p>
                  </a:txBody>
                  <a:tcPr/>
                </a:tc>
                <a:tc>
                  <a:txBody>
                    <a:bodyPr/>
                    <a:lstStyle/>
                    <a:p>
                      <a:r>
                        <a:rPr lang="fr-FR" sz="2400" b="0" i="0" noProof="0" dirty="0">
                          <a:solidFill>
                            <a:schemeClr val="accent5">
                              <a:lumMod val="50000"/>
                            </a:schemeClr>
                          </a:solidFill>
                          <a:latin typeface="Century Gothic" panose="020B0502020202020204" pitchFamily="34" charset="0"/>
                        </a:rPr>
                        <a:t>... pense que c’est faux.</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101957234"/>
                  </a:ext>
                </a:extLst>
              </a:tr>
              <a:tr h="524725">
                <a:tc>
                  <a:txBody>
                    <a:bodyPr/>
                    <a:lstStyle/>
                    <a:p>
                      <a:pPr algn="ctr"/>
                      <a:r>
                        <a:rPr lang="en-GB" sz="2400" b="1" dirty="0">
                          <a:solidFill>
                            <a:schemeClr val="accent5">
                              <a:lumMod val="50000"/>
                            </a:schemeClr>
                          </a:solidFill>
                          <a:latin typeface="Century Gothic" panose="020B0502020202020204" pitchFamily="34" charset="0"/>
                        </a:rPr>
                        <a:t>3</a:t>
                      </a:r>
                    </a:p>
                  </a:txBody>
                  <a:tcPr/>
                </a:tc>
                <a:tc>
                  <a:txBody>
                    <a:bodyPr/>
                    <a:lstStyle/>
                    <a:p>
                      <a:r>
                        <a:rPr lang="fr-FR" sz="2400" b="0" i="0" noProof="0" dirty="0">
                          <a:solidFill>
                            <a:schemeClr val="accent5">
                              <a:lumMod val="50000"/>
                            </a:schemeClr>
                          </a:solidFill>
                          <a:latin typeface="Century Gothic" panose="020B0502020202020204" pitchFamily="34" charset="0"/>
                        </a:rPr>
                        <a:t>... montres la voiture</a:t>
                      </a:r>
                      <a:r>
                        <a:rPr lang="en-GB" sz="2400" b="0" i="0" dirty="0">
                          <a:solidFill>
                            <a:schemeClr val="accent5">
                              <a:lumMod val="50000"/>
                            </a:schemeClr>
                          </a:solidFill>
                          <a:latin typeface="Century Gothic" panose="020B0502020202020204" pitchFamily="34" charset="0"/>
                        </a:rPr>
                        <a:t> à un </a:t>
                      </a:r>
                      <a:r>
                        <a:rPr lang="en-GB" sz="2400" b="0" i="0" dirty="0" err="1">
                          <a:solidFill>
                            <a:schemeClr val="accent5">
                              <a:lumMod val="50000"/>
                            </a:schemeClr>
                          </a:solidFill>
                          <a:latin typeface="Century Gothic" panose="020B0502020202020204" pitchFamily="34" charset="0"/>
                        </a:rPr>
                        <a:t>ami</a:t>
                      </a:r>
                      <a:r>
                        <a:rPr lang="en-GB" sz="2400" b="0" i="0" dirty="0">
                          <a:solidFill>
                            <a:schemeClr val="accent5">
                              <a:lumMod val="50000"/>
                            </a:schemeClr>
                          </a:solidFill>
                          <a:latin typeface="Century Gothic" panose="020B0502020202020204" pitchFamily="34" charset="0"/>
                        </a:rPr>
                        <a:t>.</a:t>
                      </a:r>
                      <a:endParaRPr lang="fr-FR" sz="2400" b="0" i="0" noProof="0" dirty="0">
                        <a:solidFill>
                          <a:schemeClr val="accent5">
                            <a:lumMod val="50000"/>
                          </a:schemeClr>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964696919"/>
                  </a:ext>
                </a:extLst>
              </a:tr>
              <a:tr h="524725">
                <a:tc>
                  <a:txBody>
                    <a:bodyPr/>
                    <a:lstStyle/>
                    <a:p>
                      <a:pPr algn="ctr"/>
                      <a:r>
                        <a:rPr lang="en-GB" sz="2400" b="1" dirty="0">
                          <a:solidFill>
                            <a:schemeClr val="accent5">
                              <a:lumMod val="50000"/>
                            </a:schemeClr>
                          </a:solidFill>
                          <a:latin typeface="Century Gothic" panose="020B0502020202020204" pitchFamily="34" charset="0"/>
                        </a:rPr>
                        <a:t>4</a:t>
                      </a:r>
                    </a:p>
                  </a:txBody>
                  <a:tcPr/>
                </a:tc>
                <a:tc>
                  <a:txBody>
                    <a:bodyPr/>
                    <a:lstStyle/>
                    <a:p>
                      <a:r>
                        <a:rPr lang="fr-FR" sz="2400" b="0" i="0" noProof="0" dirty="0">
                          <a:solidFill>
                            <a:schemeClr val="accent5">
                              <a:lumMod val="50000"/>
                            </a:schemeClr>
                          </a:solidFill>
                          <a:latin typeface="Century Gothic" panose="020B0502020202020204" pitchFamily="34" charset="0"/>
                        </a:rPr>
                        <a:t>... aime les vagues.</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579295596"/>
                  </a:ext>
                </a:extLst>
              </a:tr>
              <a:tr h="524725">
                <a:tc>
                  <a:txBody>
                    <a:bodyPr/>
                    <a:lstStyle/>
                    <a:p>
                      <a:pPr algn="ctr"/>
                      <a:r>
                        <a:rPr lang="en-GB" sz="2400" b="1" dirty="0">
                          <a:solidFill>
                            <a:schemeClr val="accent5">
                              <a:lumMod val="50000"/>
                            </a:schemeClr>
                          </a:solidFill>
                          <a:latin typeface="Century Gothic" panose="020B0502020202020204" pitchFamily="34" charset="0"/>
                        </a:rPr>
                        <a:t>5</a:t>
                      </a:r>
                    </a:p>
                  </a:txBody>
                  <a:tcPr/>
                </a:tc>
                <a:tc>
                  <a:txBody>
                    <a:bodyPr/>
                    <a:lstStyle/>
                    <a:p>
                      <a:r>
                        <a:rPr lang="fr-FR" sz="2400" b="0" i="0" noProof="0" dirty="0">
                          <a:solidFill>
                            <a:schemeClr val="accent5">
                              <a:lumMod val="50000"/>
                            </a:schemeClr>
                          </a:solidFill>
                          <a:latin typeface="Century Gothic" panose="020B0502020202020204" pitchFamily="34" charset="0"/>
                        </a:rPr>
                        <a:t>... trouves la solution.</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202053386"/>
                  </a:ext>
                </a:extLst>
              </a:tr>
              <a:tr h="524725">
                <a:tc>
                  <a:txBody>
                    <a:bodyPr/>
                    <a:lstStyle/>
                    <a:p>
                      <a:pPr algn="ctr"/>
                      <a:r>
                        <a:rPr lang="en-GB" sz="2400" b="1" dirty="0">
                          <a:solidFill>
                            <a:schemeClr val="accent5">
                              <a:lumMod val="50000"/>
                            </a:schemeClr>
                          </a:solidFill>
                          <a:latin typeface="Century Gothic" panose="020B0502020202020204" pitchFamily="34" charset="0"/>
                        </a:rPr>
                        <a:t>6</a:t>
                      </a:r>
                    </a:p>
                  </a:txBody>
                  <a:tcPr/>
                </a:tc>
                <a:tc>
                  <a:txBody>
                    <a:bodyPr/>
                    <a:lstStyle/>
                    <a:p>
                      <a:r>
                        <a:rPr lang="fr-FR" sz="2400" b="0" i="0" noProof="0" dirty="0">
                          <a:solidFill>
                            <a:schemeClr val="accent5">
                              <a:lumMod val="50000"/>
                            </a:schemeClr>
                          </a:solidFill>
                          <a:latin typeface="Century Gothic" panose="020B0502020202020204" pitchFamily="34" charset="0"/>
                        </a:rPr>
                        <a:t>... trouves le rêve intéressant </a:t>
                      </a:r>
                      <a:r>
                        <a:rPr lang="fr-FR" sz="2400" b="0" i="0" baseline="0" noProof="0" dirty="0">
                          <a:solidFill>
                            <a:schemeClr val="accent5">
                              <a:lumMod val="50000"/>
                            </a:schemeClr>
                          </a:solidFill>
                          <a:latin typeface="Century Gothic" panose="020B0502020202020204" pitchFamily="34" charset="0"/>
                        </a:rPr>
                        <a:t>?</a:t>
                      </a:r>
                      <a:endParaRPr lang="fr-FR" sz="2400" b="0" i="0" noProof="0" dirty="0">
                        <a:solidFill>
                          <a:schemeClr val="accent5">
                            <a:lumMod val="50000"/>
                          </a:schemeClr>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0643613"/>
                  </a:ext>
                </a:extLst>
              </a:tr>
              <a:tr h="524725">
                <a:tc>
                  <a:txBody>
                    <a:bodyPr/>
                    <a:lstStyle/>
                    <a:p>
                      <a:pPr algn="ctr"/>
                      <a:r>
                        <a:rPr lang="en-GB" sz="2400" b="1" dirty="0">
                          <a:solidFill>
                            <a:schemeClr val="accent5">
                              <a:lumMod val="50000"/>
                            </a:schemeClr>
                          </a:solidFill>
                          <a:latin typeface="Century Gothic" panose="020B0502020202020204" pitchFamily="34" charset="0"/>
                        </a:rPr>
                        <a:t>7</a:t>
                      </a:r>
                    </a:p>
                  </a:txBody>
                  <a:tcPr/>
                </a:tc>
                <a:tc>
                  <a:txBody>
                    <a:bodyPr/>
                    <a:lstStyle/>
                    <a:p>
                      <a:r>
                        <a:rPr lang="fr-FR" sz="2400" b="0" i="0" noProof="0" dirty="0">
                          <a:solidFill>
                            <a:schemeClr val="accent5">
                              <a:lumMod val="50000"/>
                            </a:schemeClr>
                          </a:solidFill>
                          <a:latin typeface="Century Gothic" panose="020B0502020202020204" pitchFamily="34" charset="0"/>
                        </a:rPr>
                        <a:t>... parle à un professeur</a:t>
                      </a:r>
                      <a:r>
                        <a:rPr lang="fr-FR" sz="2400" b="0" i="0" baseline="0" noProof="0" dirty="0">
                          <a:solidFill>
                            <a:schemeClr val="accent5">
                              <a:lumMod val="50000"/>
                            </a:schemeClr>
                          </a:solidFill>
                          <a:latin typeface="Century Gothic" panose="020B0502020202020204" pitchFamily="34" charset="0"/>
                        </a:rPr>
                        <a:t> ?</a:t>
                      </a:r>
                      <a:r>
                        <a:rPr lang="fr-FR" sz="2400" b="0" i="0" noProof="0" dirty="0">
                          <a:solidFill>
                            <a:schemeClr val="accent5">
                              <a:lumMod val="50000"/>
                            </a:schemeClr>
                          </a:solidFill>
                          <a:latin typeface="Century Gothic" panose="020B0502020202020204" pitchFamily="34" charset="0"/>
                        </a:rPr>
                        <a:t> </a:t>
                      </a: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018142790"/>
                  </a:ext>
                </a:extLst>
              </a:tr>
            </a:tbl>
          </a:graphicData>
        </a:graphic>
      </p:graphicFrame>
      <p:pic>
        <p:nvPicPr>
          <p:cNvPr id="44" name="Picture 2" descr="380x380 Green Tick Clipart Free To Use Clip Art Resource"/>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398642" y="2274387"/>
            <a:ext cx="934334" cy="79961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380x380 Green Tick Clipart Free To Use Clip Art Resource"/>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367997" y="2833480"/>
            <a:ext cx="934334" cy="7996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380x380 Green Tick Clipart Free To Use Clip Art Resource"/>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423238" y="3333378"/>
            <a:ext cx="934334" cy="79961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380x380 Green Tick Clipart Free To Use Clip Art Resource"/>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352930" y="3742646"/>
            <a:ext cx="934334" cy="79961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380x380 Green Tick Clipart Free To Use Clip Art Resource"/>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423238" y="4269894"/>
            <a:ext cx="934334" cy="79961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380x380 Green Tick Clipart Free To Use Clip Art Resource"/>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423238" y="4818681"/>
            <a:ext cx="934334" cy="7996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380x380 Green Tick Clipart Free To Use Clip Art Resource"/>
          <p:cNvPicPr>
            <a:picLocks noChangeAspect="1" noChangeArrowheads="1"/>
          </p:cNvPicPr>
          <p:nvPr/>
        </p:nvPicPr>
        <p:blipFill>
          <a:blip r:embed="rId3"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367997" y="5355390"/>
            <a:ext cx="934334" cy="7996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E16F6B4-EDD3-4BD3-9A0A-77B822E654B2}"/>
              </a:ext>
            </a:extLst>
          </p:cNvPr>
          <p:cNvSpPr txBox="1"/>
          <p:nvPr/>
        </p:nvSpPr>
        <p:spPr>
          <a:xfrm>
            <a:off x="293653" y="1283563"/>
            <a:ext cx="116162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 is the subject: </a:t>
            </a:r>
            <a:r>
              <a:rPr lang="en-GB" sz="2400" b="1" dirty="0">
                <a:solidFill>
                  <a:srgbClr val="002060"/>
                </a:solidFill>
                <a:latin typeface="Century Gothic" panose="020B0502020202020204" pitchFamily="34" charset="0"/>
              </a:rPr>
              <a:t>you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he / she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Translate the sentences.</a:t>
            </a:r>
          </a:p>
        </p:txBody>
      </p:sp>
      <p:sp>
        <p:nvSpPr>
          <p:cNvPr id="23" name="Title 3">
            <a:extLst>
              <a:ext uri="{FF2B5EF4-FFF2-40B4-BE49-F238E27FC236}">
                <a16:creationId xmlns:a16="http://schemas.microsoft.com/office/drawing/2014/main" id="{E442E5BA-79BF-4497-82B3-2046F2CD2C3A}"/>
              </a:ext>
            </a:extLst>
          </p:cNvPr>
          <p:cNvSpPr>
            <a:spLocks noGrp="1"/>
          </p:cNvSpPr>
          <p:nvPr>
            <p:ph type="title"/>
          </p:nvPr>
        </p:nvSpPr>
        <p:spPr>
          <a:xfrm>
            <a:off x="74592" y="188833"/>
            <a:ext cx="5915046" cy="707849"/>
          </a:xfrm>
        </p:spPr>
        <p:txBody>
          <a:bodyPr>
            <a:normAutofit/>
          </a:bodyPr>
          <a:lstStyle/>
          <a:p>
            <a:r>
              <a:rPr lang="en-GB" sz="3600" b="1" dirty="0">
                <a:solidFill>
                  <a:schemeClr val="bg1"/>
                </a:solidFill>
              </a:rPr>
              <a:t>Regular –ER verbs</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1"/>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Regular –ER verbs</a:t>
            </a:r>
            <a:endParaRPr lang="en-GB" sz="3600" dirty="0"/>
          </a:p>
        </p:txBody>
      </p:sp>
      <p:sp>
        <p:nvSpPr>
          <p:cNvPr id="2" name="Rounded Rectangle 46">
            <a:extLst>
              <a:ext uri="{FF2B5EF4-FFF2-40B4-BE49-F238E27FC236}">
                <a16:creationId xmlns:a16="http://schemas.microsoft.com/office/drawing/2014/main" id="{D6B4C85E-7892-4597-8CD8-3489052E42A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20694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991" y="1319660"/>
            <a:ext cx="12709246" cy="1938992"/>
          </a:xfrm>
          <a:prstGeom prst="rect">
            <a:avLst/>
          </a:prstGeom>
          <a:noFill/>
          <a:effectLst>
            <a:softEdge rad="317500"/>
          </a:effectLst>
        </p:spPr>
        <p:txBody>
          <a:bodyPr wrap="square" rtlCol="0">
            <a:spAutoFit/>
          </a:bodyPr>
          <a:lstStyle/>
          <a:p>
            <a:r>
              <a:rPr lang="en-GB" sz="2400" dirty="0">
                <a:solidFill>
                  <a:schemeClr val="accent5">
                    <a:lumMod val="50000"/>
                  </a:schemeClr>
                </a:solidFill>
                <a:latin typeface="Century Gothic" panose="020B0502020202020204" pitchFamily="34" charset="0"/>
              </a:rPr>
              <a:t>Tell your partner what </a:t>
            </a:r>
            <a:r>
              <a:rPr lang="en-GB" sz="2400" b="1" dirty="0">
                <a:solidFill>
                  <a:schemeClr val="accent5">
                    <a:lumMod val="50000"/>
                  </a:schemeClr>
                </a:solidFill>
                <a:latin typeface="Century Gothic" panose="020B0502020202020204" pitchFamily="34" charset="0"/>
              </a:rPr>
              <a:t>you (      ) </a:t>
            </a:r>
            <a:r>
              <a:rPr lang="en-GB" sz="2400" dirty="0">
                <a:solidFill>
                  <a:schemeClr val="accent5">
                    <a:lumMod val="50000"/>
                  </a:schemeClr>
                </a:solidFill>
                <a:latin typeface="Century Gothic" panose="020B0502020202020204" pitchFamily="34" charset="0"/>
              </a:rPr>
              <a:t>are doing, and say what </a:t>
            </a:r>
            <a:r>
              <a:rPr lang="en-GB" sz="2400" b="1" dirty="0">
                <a:solidFill>
                  <a:schemeClr val="accent5">
                    <a:lumMod val="50000"/>
                  </a:schemeClr>
                </a:solidFill>
                <a:latin typeface="Century Gothic" panose="020B0502020202020204" pitchFamily="34" charset="0"/>
              </a:rPr>
              <a:t>your partner (          )</a:t>
            </a:r>
          </a:p>
          <a:p>
            <a:r>
              <a:rPr lang="en-GB" sz="2400" dirty="0">
                <a:solidFill>
                  <a:schemeClr val="accent5">
                    <a:lumMod val="50000"/>
                  </a:schemeClr>
                </a:solidFill>
                <a:latin typeface="Century Gothic" panose="020B0502020202020204" pitchFamily="34" charset="0"/>
              </a:rPr>
              <a:t>is doing. </a:t>
            </a:r>
          </a:p>
          <a:p>
            <a:r>
              <a:rPr lang="en-GB" sz="2400" dirty="0">
                <a:solidFill>
                  <a:schemeClr val="accent5">
                    <a:lumMod val="50000"/>
                  </a:schemeClr>
                </a:solidFill>
                <a:latin typeface="Century Gothic" panose="020B0502020202020204" pitchFamily="34" charset="0"/>
              </a:rPr>
              <a:t>e.g. Je </a:t>
            </a:r>
            <a:r>
              <a:rPr lang="en-GB" sz="2400" dirty="0" err="1">
                <a:solidFill>
                  <a:schemeClr val="accent5">
                    <a:lumMod val="50000"/>
                  </a:schemeClr>
                </a:solidFill>
                <a:latin typeface="Century Gothic" panose="020B0502020202020204" pitchFamily="34" charset="0"/>
              </a:rPr>
              <a:t>parle</a:t>
            </a:r>
            <a:r>
              <a:rPr lang="en-GB" sz="2400" dirty="0">
                <a:solidFill>
                  <a:schemeClr val="accent5">
                    <a:lumMod val="50000"/>
                  </a:schemeClr>
                </a:solidFill>
                <a:latin typeface="Century Gothic" panose="020B0502020202020204" pitchFamily="34" charset="0"/>
              </a:rPr>
              <a:t> à un(e) </a:t>
            </a:r>
            <a:r>
              <a:rPr lang="en-GB" sz="2400" dirty="0" err="1">
                <a:solidFill>
                  <a:schemeClr val="accent5">
                    <a:lumMod val="50000"/>
                  </a:schemeClr>
                </a:solidFill>
                <a:latin typeface="Century Gothic" panose="020B0502020202020204" pitchFamily="34" charset="0"/>
              </a:rPr>
              <a:t>ami</a:t>
            </a:r>
            <a:r>
              <a:rPr lang="en-GB" sz="2400" dirty="0">
                <a:solidFill>
                  <a:schemeClr val="accent5">
                    <a:lumMod val="50000"/>
                  </a:schemeClr>
                </a:solidFill>
                <a:latin typeface="Century Gothic" panose="020B0502020202020204" pitchFamily="34" charset="0"/>
              </a:rPr>
              <a:t>(e). Tu </a:t>
            </a:r>
            <a:r>
              <a:rPr lang="en-GB" sz="2400" dirty="0" err="1">
                <a:solidFill>
                  <a:schemeClr val="accent5">
                    <a:lumMod val="50000"/>
                  </a:schemeClr>
                </a:solidFill>
                <a:latin typeface="Century Gothic" panose="020B0502020202020204" pitchFamily="34" charset="0"/>
              </a:rPr>
              <a:t>donnes</a:t>
            </a:r>
            <a:r>
              <a:rPr lang="en-GB" sz="2400" dirty="0">
                <a:solidFill>
                  <a:schemeClr val="accent5">
                    <a:lumMod val="50000"/>
                  </a:schemeClr>
                </a:solidFill>
                <a:latin typeface="Century Gothic" panose="020B0502020202020204" pitchFamily="34" charset="0"/>
              </a:rPr>
              <a:t> un </a:t>
            </a:r>
            <a:r>
              <a:rPr lang="en-GB" sz="2400" dirty="0" err="1">
                <a:solidFill>
                  <a:schemeClr val="accent5">
                    <a:lumMod val="50000"/>
                  </a:schemeClr>
                </a:solidFill>
                <a:latin typeface="Century Gothic" panose="020B0502020202020204" pitchFamily="34" charset="0"/>
              </a:rPr>
              <a:t>cadeau</a:t>
            </a:r>
            <a:r>
              <a:rPr lang="en-GB" sz="2400" dirty="0">
                <a:solidFill>
                  <a:schemeClr val="accent5">
                    <a:lumMod val="50000"/>
                  </a:schemeClr>
                </a:solidFill>
                <a:latin typeface="Century Gothic" panose="020B0502020202020204" pitchFamily="34" charset="0"/>
              </a:rPr>
              <a:t> à un(e) </a:t>
            </a:r>
            <a:r>
              <a:rPr lang="en-GB" sz="2400" dirty="0" err="1">
                <a:solidFill>
                  <a:schemeClr val="accent5">
                    <a:lumMod val="50000"/>
                  </a:schemeClr>
                </a:solidFill>
                <a:latin typeface="Century Gothic" panose="020B0502020202020204" pitchFamily="34" charset="0"/>
              </a:rPr>
              <a:t>ami</a:t>
            </a:r>
            <a:r>
              <a:rPr lang="en-GB" sz="2400" dirty="0">
                <a:solidFill>
                  <a:schemeClr val="accent5">
                    <a:lumMod val="50000"/>
                  </a:schemeClr>
                </a:solidFill>
                <a:latin typeface="Century Gothic" panose="020B0502020202020204" pitchFamily="34" charset="0"/>
              </a:rPr>
              <a:t>(e).</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37" name="TextBox 36"/>
          <p:cNvSpPr txBox="1"/>
          <p:nvPr/>
        </p:nvSpPr>
        <p:spPr>
          <a:xfrm>
            <a:off x="6202364" y="181456"/>
            <a:ext cx="32829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(Task 1)</a:t>
            </a:r>
          </a:p>
        </p:txBody>
      </p:sp>
      <p:sp>
        <p:nvSpPr>
          <p:cNvPr id="8" name="TextBox 7">
            <a:extLst>
              <a:ext uri="{FF2B5EF4-FFF2-40B4-BE49-F238E27FC236}">
                <a16:creationId xmlns:a16="http://schemas.microsoft.com/office/drawing/2014/main" id="{76230A55-1D6C-4C85-A2B5-852C32E03259}"/>
              </a:ext>
            </a:extLst>
          </p:cNvPr>
          <p:cNvSpPr txBox="1"/>
          <p:nvPr/>
        </p:nvSpPr>
        <p:spPr>
          <a:xfrm>
            <a:off x="304991" y="2891862"/>
            <a:ext cx="12709246" cy="3669274"/>
          </a:xfrm>
          <a:prstGeom prst="rect">
            <a:avLst/>
          </a:prstGeom>
          <a:noFill/>
        </p:spPr>
        <p:txBody>
          <a:bodyPr wrap="square" rtlCol="0">
            <a:spAutoFit/>
          </a:bodyPr>
          <a:lstStyle/>
          <a:p>
            <a:pPr marL="457200" indent="-457200">
              <a:lnSpc>
                <a:spcPct val="200000"/>
              </a:lnSpc>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parler</a:t>
            </a:r>
            <a:r>
              <a:rPr lang="en-GB" sz="2400" dirty="0">
                <a:solidFill>
                  <a:schemeClr val="accent5">
                    <a:lumMod val="50000"/>
                  </a:schemeClr>
                </a:solidFill>
                <a:latin typeface="Century Gothic" panose="020B0502020202020204" pitchFamily="34" charset="0"/>
              </a:rPr>
              <a:t> – la </a:t>
            </a:r>
            <a:r>
              <a:rPr lang="en-GB" sz="2400" dirty="0" err="1">
                <a:solidFill>
                  <a:schemeClr val="accent5">
                    <a:lumMod val="50000"/>
                  </a:schemeClr>
                </a:solidFill>
                <a:latin typeface="Century Gothic" panose="020B0502020202020204" pitchFamily="34" charset="0"/>
              </a:rPr>
              <a:t>professeure</a:t>
            </a:r>
            <a:r>
              <a:rPr lang="en-GB" sz="2400" dirty="0">
                <a:solidFill>
                  <a:schemeClr val="accent5">
                    <a:lumMod val="50000"/>
                  </a:schemeClr>
                </a:solidFill>
                <a:latin typeface="Century Gothic" panose="020B0502020202020204" pitchFamily="34" charset="0"/>
              </a:rPr>
              <a:t>		 e)           porter – un </a:t>
            </a:r>
            <a:r>
              <a:rPr lang="en-GB" sz="2400" dirty="0" err="1">
                <a:solidFill>
                  <a:schemeClr val="accent5">
                    <a:lumMod val="50000"/>
                  </a:schemeClr>
                </a:solidFill>
                <a:latin typeface="Century Gothic" panose="020B0502020202020204" pitchFamily="34" charset="0"/>
              </a:rPr>
              <a:t>uniforme</a:t>
            </a:r>
            <a:r>
              <a:rPr lang="en-GB" sz="2400" dirty="0">
                <a:solidFill>
                  <a:schemeClr val="accent5">
                    <a:lumMod val="50000"/>
                  </a:schemeClr>
                </a:solidFill>
                <a:latin typeface="Century Gothic" panose="020B0502020202020204" pitchFamily="34" charset="0"/>
              </a:rPr>
              <a:t>		</a:t>
            </a:r>
          </a:p>
          <a:p>
            <a:pPr marL="457200" indent="-457200">
              <a:lnSpc>
                <a:spcPct val="200000"/>
              </a:lnSpc>
              <a:buFontTx/>
              <a:buAutoNum type="alphaLcParenR"/>
            </a:pPr>
            <a:r>
              <a:rPr lang="en-GB" sz="2400" dirty="0">
                <a:solidFill>
                  <a:schemeClr val="accent5">
                    <a:lumMod val="50000"/>
                  </a:schemeClr>
                </a:solidFill>
                <a:latin typeface="Century Gothic" panose="020B0502020202020204" pitchFamily="34" charset="0"/>
              </a:rPr>
              <a:t>      donner – un </a:t>
            </a:r>
            <a:r>
              <a:rPr lang="en-GB" sz="2400" dirty="0" err="1">
                <a:solidFill>
                  <a:schemeClr val="accent5">
                    <a:lumMod val="50000"/>
                  </a:schemeClr>
                </a:solidFill>
                <a:latin typeface="Century Gothic" panose="020B0502020202020204" pitchFamily="34" charset="0"/>
              </a:rPr>
              <a:t>cadeau</a:t>
            </a:r>
            <a:r>
              <a:rPr lang="en-GB" sz="2400" dirty="0">
                <a:solidFill>
                  <a:schemeClr val="accent5">
                    <a:lumMod val="50000"/>
                  </a:schemeClr>
                </a:solidFill>
                <a:latin typeface="Century Gothic" panose="020B0502020202020204" pitchFamily="34" charset="0"/>
              </a:rPr>
              <a:t> – un </a:t>
            </a:r>
            <a:r>
              <a:rPr lang="en-GB" sz="2400" dirty="0" err="1">
                <a:solidFill>
                  <a:schemeClr val="accent5">
                    <a:lumMod val="50000"/>
                  </a:schemeClr>
                </a:solidFill>
                <a:latin typeface="Century Gothic" panose="020B0502020202020204" pitchFamily="34" charset="0"/>
              </a:rPr>
              <a:t>ami</a:t>
            </a:r>
            <a:r>
              <a:rPr lang="en-GB" sz="2400" dirty="0">
                <a:solidFill>
                  <a:schemeClr val="accent5">
                    <a:lumMod val="50000"/>
                  </a:schemeClr>
                </a:solidFill>
                <a:latin typeface="Century Gothic" panose="020B0502020202020204" pitchFamily="34" charset="0"/>
              </a:rPr>
              <a:t>	  f)     	     </a:t>
            </a:r>
            <a:r>
              <a:rPr lang="en-GB" sz="2400" dirty="0" err="1">
                <a:solidFill>
                  <a:schemeClr val="accent5">
                    <a:lumMod val="50000"/>
                  </a:schemeClr>
                </a:solidFill>
                <a:latin typeface="Century Gothic" panose="020B0502020202020204" pitchFamily="34" charset="0"/>
              </a:rPr>
              <a:t>montrer</a:t>
            </a:r>
            <a:r>
              <a:rPr lang="en-GB" sz="2400" dirty="0">
                <a:solidFill>
                  <a:schemeClr val="accent5">
                    <a:lumMod val="50000"/>
                  </a:schemeClr>
                </a:solidFill>
                <a:latin typeface="Century Gothic" panose="020B0502020202020204" pitchFamily="34" charset="0"/>
              </a:rPr>
              <a:t> – un </a:t>
            </a:r>
            <a:r>
              <a:rPr lang="en-GB" sz="2400" dirty="0" err="1">
                <a:solidFill>
                  <a:schemeClr val="accent5">
                    <a:lumMod val="50000"/>
                  </a:schemeClr>
                </a:solidFill>
                <a:latin typeface="Century Gothic" panose="020B0502020202020204" pitchFamily="34" charset="0"/>
              </a:rPr>
              <a:t>exemple</a:t>
            </a:r>
            <a:r>
              <a:rPr lang="en-GB" sz="2400" dirty="0">
                <a:solidFill>
                  <a:schemeClr val="accent5">
                    <a:lumMod val="50000"/>
                  </a:schemeClr>
                </a:solidFill>
                <a:latin typeface="Century Gothic" panose="020B0502020202020204" pitchFamily="34" charset="0"/>
              </a:rPr>
              <a:t> – </a:t>
            </a:r>
            <a:r>
              <a:rPr lang="en-GB" sz="2400" dirty="0" err="1">
                <a:solidFill>
                  <a:schemeClr val="accent5">
                    <a:lumMod val="50000"/>
                  </a:schemeClr>
                </a:solidFill>
                <a:latin typeface="Century Gothic" panose="020B0502020202020204" pitchFamily="34" charset="0"/>
              </a:rPr>
              <a:t>l’homme</a:t>
            </a:r>
            <a:endParaRPr lang="en-GB" sz="2400" dirty="0">
              <a:solidFill>
                <a:schemeClr val="accent5">
                  <a:lumMod val="50000"/>
                </a:schemeClr>
              </a:solidFill>
              <a:latin typeface="Century Gothic" panose="020B0502020202020204" pitchFamily="34" charset="0"/>
            </a:endParaRPr>
          </a:p>
          <a:p>
            <a:pPr marL="457200" indent="-457200">
              <a:lnSpc>
                <a:spcPct val="200000"/>
              </a:lnSpc>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trouver</a:t>
            </a:r>
            <a:r>
              <a:rPr lang="en-GB" sz="2400" dirty="0">
                <a:solidFill>
                  <a:schemeClr val="accent5">
                    <a:lumMod val="50000"/>
                  </a:schemeClr>
                </a:solidFill>
                <a:latin typeface="Century Gothic" panose="020B0502020202020204" pitchFamily="34" charset="0"/>
              </a:rPr>
              <a:t> – la solution		 g)	     aimer – </a:t>
            </a:r>
            <a:r>
              <a:rPr lang="en-GB" sz="2400" dirty="0" err="1">
                <a:solidFill>
                  <a:schemeClr val="accent5">
                    <a:lumMod val="50000"/>
                  </a:schemeClr>
                </a:solidFill>
                <a:latin typeface="Century Gothic" panose="020B0502020202020204" pitchFamily="34" charset="0"/>
              </a:rPr>
              <a:t>l’idée</a:t>
            </a:r>
            <a:r>
              <a:rPr lang="en-GB" sz="2400" dirty="0">
                <a:solidFill>
                  <a:schemeClr val="accent5">
                    <a:lumMod val="50000"/>
                  </a:schemeClr>
                </a:solidFill>
                <a:latin typeface="Century Gothic" panose="020B0502020202020204" pitchFamily="34" charset="0"/>
              </a:rPr>
              <a:t> </a:t>
            </a:r>
          </a:p>
          <a:p>
            <a:pPr marL="457200" indent="-457200">
              <a:lnSpc>
                <a:spcPct val="200000"/>
              </a:lnSpc>
              <a:buFontTx/>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rester</a:t>
            </a:r>
            <a:r>
              <a:rPr lang="en-GB" sz="2400" dirty="0">
                <a:solidFill>
                  <a:schemeClr val="accent5">
                    <a:lumMod val="50000"/>
                  </a:schemeClr>
                </a:solidFill>
                <a:latin typeface="Century Gothic" panose="020B0502020202020204" pitchFamily="34" charset="0"/>
              </a:rPr>
              <a:t> – </a:t>
            </a:r>
            <a:r>
              <a:rPr lang="en-GB" sz="2400" dirty="0" err="1">
                <a:solidFill>
                  <a:schemeClr val="accent5">
                    <a:lumMod val="50000"/>
                  </a:schemeClr>
                </a:solidFill>
                <a:latin typeface="Century Gothic" panose="020B0502020202020204" pitchFamily="34" charset="0"/>
              </a:rPr>
              <a:t>l’école</a:t>
            </a:r>
            <a:r>
              <a:rPr lang="en-GB" sz="2400" dirty="0">
                <a:solidFill>
                  <a:schemeClr val="accent5">
                    <a:lumMod val="50000"/>
                  </a:schemeClr>
                </a:solidFill>
                <a:latin typeface="Century Gothic" panose="020B0502020202020204" pitchFamily="34" charset="0"/>
              </a:rPr>
              <a:t>  			 h)	     demander – la solution      </a:t>
            </a:r>
          </a:p>
          <a:p>
            <a:pPr>
              <a:lnSpc>
                <a:spcPct val="200000"/>
              </a:lnSpc>
            </a:pPr>
            <a:endParaRPr lang="en-GB" sz="2400" dirty="0">
              <a:solidFill>
                <a:schemeClr val="accent5">
                  <a:lumMod val="50000"/>
                </a:schemeClr>
              </a:solidFill>
              <a:latin typeface="Century Gothic" panose="020B0502020202020204" pitchFamily="34" charset="0"/>
            </a:endParaRPr>
          </a:p>
        </p:txBody>
      </p:sp>
      <p:pic>
        <p:nvPicPr>
          <p:cNvPr id="10"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604" y="3106030"/>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619" y="5248018"/>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6977" y="3834681"/>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6802" y="4545187"/>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212" y="1168032"/>
            <a:ext cx="306040" cy="71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897" y="3015514"/>
            <a:ext cx="755907" cy="66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3046" y="1163992"/>
            <a:ext cx="735368" cy="64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01" y="4526028"/>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01" y="3814733"/>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5720" y="5180376"/>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itle 3">
            <a:extLst>
              <a:ext uri="{FF2B5EF4-FFF2-40B4-BE49-F238E27FC236}">
                <a16:creationId xmlns:a16="http://schemas.microsoft.com/office/drawing/2014/main" id="{84468495-6E48-4D02-A612-2E35F627C5EF}"/>
              </a:ext>
            </a:extLst>
          </p:cNvPr>
          <p:cNvSpPr>
            <a:spLocks noGrp="1"/>
          </p:cNvSpPr>
          <p:nvPr>
            <p:ph type="title"/>
          </p:nvPr>
        </p:nvSpPr>
        <p:spPr>
          <a:xfrm>
            <a:off x="74592" y="188833"/>
            <a:ext cx="5915046" cy="707849"/>
          </a:xfrm>
        </p:spPr>
        <p:txBody>
          <a:bodyPr>
            <a:normAutofit/>
          </a:bodyPr>
          <a:lstStyle/>
          <a:p>
            <a:r>
              <a:rPr lang="en-GB" sz="3600" b="1" dirty="0">
                <a:solidFill>
                  <a:schemeClr val="bg1"/>
                </a:solidFill>
              </a:rPr>
              <a:t>Regular –ER verbs</a:t>
            </a:r>
          </a:p>
        </p:txBody>
      </p:sp>
      <p:pic>
        <p:nvPicPr>
          <p:cNvPr id="6" name="Picture 5">
            <a:extLst>
              <a:ext uri="{FF2B5EF4-FFF2-40B4-BE49-F238E27FC236}">
                <a16:creationId xmlns:a16="http://schemas.microsoft.com/office/drawing/2014/main" id="{5541697D-ECDF-4A9C-8E07-CB05AE739A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1">
            <a:extLst>
              <a:ext uri="{FF2B5EF4-FFF2-40B4-BE49-F238E27FC236}">
                <a16:creationId xmlns:a16="http://schemas.microsoft.com/office/drawing/2014/main" id="{2BDA6A44-D6EA-45FD-8005-09864DA4680B}"/>
              </a:ext>
            </a:extLst>
          </p:cNvPr>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chemeClr val="bg1"/>
                </a:solidFill>
              </a:rPr>
              <a:t>Conversation </a:t>
            </a:r>
            <a:r>
              <a:rPr lang="en-GB" sz="3200" b="1" dirty="0" err="1">
                <a:solidFill>
                  <a:schemeClr val="bg1"/>
                </a:solidFill>
              </a:rPr>
              <a:t>t</a:t>
            </a:r>
            <a:r>
              <a:rPr lang="en-GB" sz="3200" b="1" kern="0" dirty="0" err="1">
                <a:solidFill>
                  <a:prstClr val="white"/>
                </a:solidFill>
                <a:latin typeface="Century Gothic" panose="020B0502020202020204" pitchFamily="34" charset="0"/>
              </a:rPr>
              <a:t>éléphonique</a:t>
            </a:r>
            <a:endParaRPr lang="en-GB" sz="3200" dirty="0"/>
          </a:p>
        </p:txBody>
      </p:sp>
    </p:spTree>
    <p:extLst>
      <p:ext uri="{BB962C8B-B14F-4D97-AF65-F5344CB8AC3E}">
        <p14:creationId xmlns:p14="http://schemas.microsoft.com/office/powerpoint/2010/main" val="3227297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97015481"/>
              </p:ext>
            </p:extLst>
          </p:nvPr>
        </p:nvGraphicFramePr>
        <p:xfrm>
          <a:off x="591966" y="2123063"/>
          <a:ext cx="11075670" cy="3657600"/>
        </p:xfrm>
        <a:graphic>
          <a:graphicData uri="http://schemas.openxmlformats.org/drawingml/2006/table">
            <a:tbl>
              <a:tblPr firstRow="1" bandRow="1">
                <a:tableStyleId>{5C22544A-7EE6-4342-B048-85BDC9FD1C3A}</a:tableStyleId>
              </a:tblPr>
              <a:tblGrid>
                <a:gridCol w="1461586">
                  <a:extLst>
                    <a:ext uri="{9D8B030D-6E8A-4147-A177-3AD203B41FA5}">
                      <a16:colId xmlns:a16="http://schemas.microsoft.com/office/drawing/2014/main" val="3147287963"/>
                    </a:ext>
                  </a:extLst>
                </a:gridCol>
                <a:gridCol w="9614084">
                  <a:extLst>
                    <a:ext uri="{9D8B030D-6E8A-4147-A177-3AD203B41FA5}">
                      <a16:colId xmlns:a16="http://schemas.microsoft.com/office/drawing/2014/main" val="2423182369"/>
                    </a:ext>
                  </a:extLst>
                </a:gridCol>
              </a:tblGrid>
              <a:tr h="443261">
                <a:tc>
                  <a:txBody>
                    <a:bodyPr/>
                    <a:lstStyle/>
                    <a:p>
                      <a:r>
                        <a:rPr lang="en-GB" sz="2400" dirty="0">
                          <a:solidFill>
                            <a:schemeClr val="bg1"/>
                          </a:solidFill>
                          <a:latin typeface="Century Gothic" panose="020B0502020202020204" pitchFamily="34" charset="0"/>
                        </a:rPr>
                        <a:t>e.g.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panose="020B0502020202020204" pitchFamily="34" charset="0"/>
                        </a:rPr>
                        <a:t>Il/Elle</a:t>
                      </a:r>
                      <a:r>
                        <a:rPr lang="en-GB" sz="2400" baseline="0" dirty="0">
                          <a:solidFill>
                            <a:schemeClr val="bg1"/>
                          </a:solidFill>
                          <a:latin typeface="Century Gothic" panose="020B0502020202020204" pitchFamily="34" charset="0"/>
                        </a:rPr>
                        <a:t> </a:t>
                      </a:r>
                      <a:r>
                        <a:rPr lang="en-GB" sz="2400" baseline="0" dirty="0" err="1">
                          <a:solidFill>
                            <a:schemeClr val="bg1"/>
                          </a:solidFill>
                          <a:latin typeface="Century Gothic" panose="020B0502020202020204" pitchFamily="34" charset="0"/>
                        </a:rPr>
                        <a:t>parle</a:t>
                      </a:r>
                      <a:r>
                        <a:rPr lang="en-GB" sz="2400" baseline="0" dirty="0">
                          <a:solidFill>
                            <a:schemeClr val="bg1"/>
                          </a:solidFill>
                          <a:latin typeface="Century Gothic" panose="020B0502020202020204" pitchFamily="34" charset="0"/>
                        </a:rPr>
                        <a:t> </a:t>
                      </a:r>
                      <a:r>
                        <a:rPr lang="en-GB" sz="2400" dirty="0">
                          <a:solidFill>
                            <a:schemeClr val="bg1"/>
                          </a:solidFill>
                          <a:latin typeface="Century Gothic" panose="020B0502020202020204" pitchFamily="34" charset="0"/>
                        </a:rPr>
                        <a:t>à un(e) </a:t>
                      </a:r>
                      <a:r>
                        <a:rPr lang="en-GB" sz="2400" dirty="0" err="1">
                          <a:solidFill>
                            <a:schemeClr val="bg1"/>
                          </a:solidFill>
                          <a:latin typeface="Century Gothic" panose="020B0502020202020204" pitchFamily="34" charset="0"/>
                        </a:rPr>
                        <a:t>ami</a:t>
                      </a:r>
                      <a:r>
                        <a:rPr lang="en-GB" sz="2400" dirty="0">
                          <a:solidFill>
                            <a:schemeClr val="bg1"/>
                          </a:solidFill>
                          <a:latin typeface="Century Gothic" panose="020B0502020202020204" pitchFamily="34" charset="0"/>
                        </a:rPr>
                        <a:t>(e).                     [what</a:t>
                      </a:r>
                      <a:r>
                        <a:rPr lang="en-GB" sz="2400" baseline="0" dirty="0">
                          <a:solidFill>
                            <a:schemeClr val="bg1"/>
                          </a:solidFill>
                          <a:latin typeface="Century Gothic" panose="020B0502020202020204" pitchFamily="34" charset="0"/>
                        </a:rPr>
                        <a:t> s/he is doing]</a:t>
                      </a:r>
                      <a:endParaRPr lang="en-GB" sz="2400" dirty="0">
                        <a:solidFill>
                          <a:schemeClr val="bg1"/>
                        </a:solidFill>
                        <a:latin typeface="Century Gothic" panose="020B0502020202020204" pitchFamily="34" charset="0"/>
                      </a:endParaRPr>
                    </a:p>
                  </a:txBody>
                  <a:tcPr/>
                </a:tc>
                <a:extLst>
                  <a:ext uri="{0D108BD9-81ED-4DB2-BD59-A6C34878D82A}">
                    <a16:rowId xmlns:a16="http://schemas.microsoft.com/office/drawing/2014/main" val="1223037744"/>
                  </a:ext>
                </a:extLst>
              </a:tr>
              <a:tr h="443261">
                <a:tc>
                  <a:txBody>
                    <a:bodyPr/>
                    <a:lstStyle/>
                    <a:p>
                      <a:pPr algn="l"/>
                      <a:r>
                        <a:rPr lang="en-GB" sz="2400" b="1" dirty="0">
                          <a:solidFill>
                            <a:schemeClr val="bg1"/>
                          </a:solidFill>
                          <a:latin typeface="Century Gothic" panose="020B0502020202020204" pitchFamily="34" charset="0"/>
                        </a:rPr>
                        <a:t>e.g. b)</a:t>
                      </a:r>
                    </a:p>
                  </a:txBody>
                  <a:tcPr>
                    <a:solidFill>
                      <a:srgbClr val="5B9BD5"/>
                    </a:solidFill>
                  </a:tcPr>
                </a:tc>
                <a:tc>
                  <a:txBody>
                    <a:bodyPr/>
                    <a:lstStyle/>
                    <a:p>
                      <a:r>
                        <a:rPr lang="en-GB" sz="2400" b="1" dirty="0">
                          <a:solidFill>
                            <a:schemeClr val="bg1"/>
                          </a:solidFill>
                          <a:latin typeface="Century Gothic" panose="020B0502020202020204" pitchFamily="34" charset="0"/>
                        </a:rPr>
                        <a:t>Je </a:t>
                      </a:r>
                      <a:r>
                        <a:rPr lang="en-GB" sz="2400" b="1" dirty="0" err="1">
                          <a:solidFill>
                            <a:schemeClr val="bg1"/>
                          </a:solidFill>
                          <a:latin typeface="Century Gothic" panose="020B0502020202020204" pitchFamily="34" charset="0"/>
                        </a:rPr>
                        <a:t>donne</a:t>
                      </a:r>
                      <a:r>
                        <a:rPr lang="en-GB" sz="2400" b="1" dirty="0">
                          <a:solidFill>
                            <a:schemeClr val="bg1"/>
                          </a:solidFill>
                          <a:latin typeface="Century Gothic" panose="020B0502020202020204" pitchFamily="34" charset="0"/>
                        </a:rPr>
                        <a:t> un </a:t>
                      </a:r>
                      <a:r>
                        <a:rPr lang="en-GB" sz="2400" b="1" dirty="0" err="1">
                          <a:solidFill>
                            <a:schemeClr val="bg1"/>
                          </a:solidFill>
                          <a:latin typeface="Century Gothic" panose="020B0502020202020204" pitchFamily="34" charset="0"/>
                        </a:rPr>
                        <a:t>cadeau</a:t>
                      </a:r>
                      <a:r>
                        <a:rPr lang="en-GB" sz="2400" b="1" dirty="0">
                          <a:solidFill>
                            <a:schemeClr val="bg1"/>
                          </a:solidFill>
                          <a:latin typeface="Century Gothic" panose="020B0502020202020204" pitchFamily="34" charset="0"/>
                        </a:rPr>
                        <a:t> à un(e) </a:t>
                      </a:r>
                      <a:r>
                        <a:rPr lang="en-GB" sz="2400" b="1" dirty="0" err="1">
                          <a:solidFill>
                            <a:schemeClr val="bg1"/>
                          </a:solidFill>
                          <a:latin typeface="Century Gothic" panose="020B0502020202020204" pitchFamily="34" charset="0"/>
                        </a:rPr>
                        <a:t>ami</a:t>
                      </a:r>
                      <a:r>
                        <a:rPr lang="en-GB" sz="2400" b="1" dirty="0">
                          <a:solidFill>
                            <a:schemeClr val="bg1"/>
                          </a:solidFill>
                          <a:latin typeface="Century Gothic" panose="020B0502020202020204" pitchFamily="34" charset="0"/>
                        </a:rPr>
                        <a:t>(e).    [what</a:t>
                      </a:r>
                      <a:r>
                        <a:rPr lang="en-GB" sz="2400" b="1" baseline="0" dirty="0">
                          <a:solidFill>
                            <a:schemeClr val="bg1"/>
                          </a:solidFill>
                          <a:latin typeface="Century Gothic" panose="020B0502020202020204" pitchFamily="34" charset="0"/>
                        </a:rPr>
                        <a:t> you are doing]</a:t>
                      </a:r>
                      <a:endParaRPr lang="en-GB" sz="2400" b="1" dirty="0">
                        <a:solidFill>
                          <a:schemeClr val="bg1"/>
                        </a:solidFill>
                        <a:latin typeface="Century Gothic" panose="020B0502020202020204" pitchFamily="34" charset="0"/>
                      </a:endParaRPr>
                    </a:p>
                  </a:txBody>
                  <a:tcPr>
                    <a:solidFill>
                      <a:srgbClr val="5B9BD5"/>
                    </a:solidFill>
                  </a:tcPr>
                </a:tc>
                <a:extLst>
                  <a:ext uri="{0D108BD9-81ED-4DB2-BD59-A6C34878D82A}">
                    <a16:rowId xmlns:a16="http://schemas.microsoft.com/office/drawing/2014/main" val="3020580326"/>
                  </a:ext>
                </a:extLst>
              </a:tr>
              <a:tr h="443261">
                <a:tc>
                  <a:txBody>
                    <a:bodyPr/>
                    <a:lstStyle/>
                    <a:p>
                      <a:pPr algn="ctr"/>
                      <a:r>
                        <a:rPr lang="en-GB" sz="2400" b="1" dirty="0">
                          <a:solidFill>
                            <a:srgbClr val="002060"/>
                          </a:solidFill>
                          <a:latin typeface="Century Gothic" panose="020B0502020202020204" pitchFamily="34" charset="0"/>
                        </a:rPr>
                        <a:t>c)</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18833939"/>
                  </a:ext>
                </a:extLst>
              </a:tr>
              <a:tr h="443261">
                <a:tc>
                  <a:txBody>
                    <a:bodyPr/>
                    <a:lstStyle/>
                    <a:p>
                      <a:pPr algn="ctr"/>
                      <a:r>
                        <a:rPr lang="en-GB" sz="2400" b="1" dirty="0">
                          <a:solidFill>
                            <a:srgbClr val="002060"/>
                          </a:solidFill>
                          <a:latin typeface="Century Gothic" panose="020B0502020202020204" pitchFamily="34" charset="0"/>
                        </a:rPr>
                        <a:t>d)</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1317669"/>
                  </a:ext>
                </a:extLst>
              </a:tr>
              <a:tr h="443261">
                <a:tc>
                  <a:txBody>
                    <a:bodyPr/>
                    <a:lstStyle/>
                    <a:p>
                      <a:pPr algn="ctr"/>
                      <a:r>
                        <a:rPr lang="en-GB" sz="2400" b="1" dirty="0">
                          <a:solidFill>
                            <a:srgbClr val="002060"/>
                          </a:solidFill>
                          <a:latin typeface="Century Gothic" panose="020B0502020202020204" pitchFamily="34" charset="0"/>
                        </a:rPr>
                        <a:t>e)</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603929610"/>
                  </a:ext>
                </a:extLst>
              </a:tr>
              <a:tr h="443261">
                <a:tc>
                  <a:txBody>
                    <a:bodyPr/>
                    <a:lstStyle/>
                    <a:p>
                      <a:pPr algn="ctr"/>
                      <a:r>
                        <a:rPr lang="en-GB" sz="2400" b="1" dirty="0">
                          <a:solidFill>
                            <a:srgbClr val="002060"/>
                          </a:solidFill>
                          <a:latin typeface="Century Gothic" panose="020B0502020202020204" pitchFamily="34" charset="0"/>
                        </a:rPr>
                        <a:t>f)</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2308854"/>
                  </a:ext>
                </a:extLst>
              </a:tr>
              <a:tr h="443261">
                <a:tc>
                  <a:txBody>
                    <a:bodyPr/>
                    <a:lstStyle/>
                    <a:p>
                      <a:pPr algn="ctr"/>
                      <a:r>
                        <a:rPr lang="en-GB" sz="2400" b="1" dirty="0">
                          <a:solidFill>
                            <a:srgbClr val="002060"/>
                          </a:solidFill>
                          <a:latin typeface="Century Gothic" panose="020B0502020202020204" pitchFamily="34" charset="0"/>
                        </a:rPr>
                        <a:t>g)</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3887828643"/>
                  </a:ext>
                </a:extLst>
              </a:tr>
              <a:tr h="443261">
                <a:tc>
                  <a:txBody>
                    <a:bodyPr/>
                    <a:lstStyle/>
                    <a:p>
                      <a:pPr algn="ctr"/>
                      <a:r>
                        <a:rPr lang="en-GB" sz="2400" b="1" dirty="0">
                          <a:solidFill>
                            <a:srgbClr val="002060"/>
                          </a:solidFill>
                          <a:latin typeface="Century Gothic" panose="020B0502020202020204" pitchFamily="34" charset="0"/>
                        </a:rPr>
                        <a:t>h)</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1573630901"/>
                  </a:ext>
                </a:extLst>
              </a:tr>
            </a:tbl>
          </a:graphicData>
        </a:graphic>
      </p:graphicFrame>
      <p:sp>
        <p:nvSpPr>
          <p:cNvPr id="13" name="TextBox 12">
            <a:extLst>
              <a:ext uri="{FF2B5EF4-FFF2-40B4-BE49-F238E27FC236}">
                <a16:creationId xmlns:a16="http://schemas.microsoft.com/office/drawing/2014/main" id="{F26E307E-09E1-487A-94CB-27106EF4EB54}"/>
              </a:ext>
            </a:extLst>
          </p:cNvPr>
          <p:cNvSpPr txBox="1"/>
          <p:nvPr/>
        </p:nvSpPr>
        <p:spPr>
          <a:xfrm>
            <a:off x="190500" y="1412695"/>
            <a:ext cx="12233678" cy="461665"/>
          </a:xfrm>
          <a:prstGeom prst="rect">
            <a:avLst/>
          </a:prstGeom>
          <a:noFill/>
          <a:effectLst>
            <a:softEdge rad="317500"/>
          </a:effectLst>
        </p:spPr>
        <p:txBody>
          <a:bodyPr wrap="square" rtlCol="0">
            <a:spAutoFit/>
          </a:bodyPr>
          <a:lstStyle/>
          <a:p>
            <a:r>
              <a:rPr lang="en-GB" sz="2400" b="1" dirty="0">
                <a:solidFill>
                  <a:srgbClr val="002060"/>
                </a:solidFill>
                <a:latin typeface="Century Gothic" panose="020B0502020202020204" pitchFamily="34" charset="0"/>
              </a:rPr>
              <a:t>State </a:t>
            </a:r>
            <a:r>
              <a:rPr lang="en-GB" sz="2400" dirty="0">
                <a:solidFill>
                  <a:srgbClr val="002060"/>
                </a:solidFill>
                <a:latin typeface="Century Gothic" panose="020B0502020202020204" pitchFamily="34" charset="0"/>
              </a:rPr>
              <a:t>what </a:t>
            </a:r>
            <a:r>
              <a:rPr lang="en-GB" sz="2400" b="1" dirty="0">
                <a:solidFill>
                  <a:srgbClr val="002060"/>
                </a:solidFill>
                <a:latin typeface="Century Gothic" panose="020B0502020202020204" pitchFamily="34" charset="0"/>
              </a:rPr>
              <a:t>your partner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is doing, and what s/he says </a:t>
            </a:r>
            <a:r>
              <a:rPr lang="en-GB" sz="2400" b="1" dirty="0">
                <a:solidFill>
                  <a:srgbClr val="002060"/>
                </a:solidFill>
                <a:latin typeface="Century Gothic" panose="020B0502020202020204" pitchFamily="34" charset="0"/>
              </a:rPr>
              <a:t>you </a:t>
            </a:r>
            <a:r>
              <a:rPr lang="en-GB" sz="2400" dirty="0">
                <a:solidFill>
                  <a:srgbClr val="002060"/>
                </a:solidFill>
                <a:latin typeface="Century Gothic" panose="020B0502020202020204" pitchFamily="34" charset="0"/>
              </a:rPr>
              <a:t>(je) are doing.</a:t>
            </a:r>
          </a:p>
        </p:txBody>
      </p:sp>
      <p:sp>
        <p:nvSpPr>
          <p:cNvPr id="15" name="TextBox 14"/>
          <p:cNvSpPr txBox="1"/>
          <p:nvPr/>
        </p:nvSpPr>
        <p:spPr>
          <a:xfrm>
            <a:off x="6129801" y="708586"/>
            <a:ext cx="371234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 (Task 1)</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a:t>
            </a: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EBE28A7C-0797-4870-9B50-B1BCE9E4E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 name="Title 1">
            <a:extLst>
              <a:ext uri="{FF2B5EF4-FFF2-40B4-BE49-F238E27FC236}">
                <a16:creationId xmlns:a16="http://schemas.microsoft.com/office/drawing/2014/main" id="{606C3EEE-BFDC-4180-AFD8-D5CF6693272C}"/>
              </a:ext>
            </a:extLst>
          </p:cNvPr>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chemeClr val="bg1"/>
                </a:solidFill>
              </a:rPr>
              <a:t>Conversation </a:t>
            </a:r>
            <a:r>
              <a:rPr lang="en-GB" sz="3200" b="1" dirty="0" err="1">
                <a:solidFill>
                  <a:schemeClr val="bg1"/>
                </a:solidFill>
              </a:rPr>
              <a:t>t</a:t>
            </a:r>
            <a:r>
              <a:rPr lang="en-GB" sz="3200" b="1" kern="0" dirty="0" err="1">
                <a:solidFill>
                  <a:prstClr val="white"/>
                </a:solidFill>
                <a:latin typeface="Century Gothic" panose="020B0502020202020204" pitchFamily="34" charset="0"/>
              </a:rPr>
              <a:t>éléphonique</a:t>
            </a:r>
            <a:endParaRPr lang="en-GB" sz="3200" dirty="0"/>
          </a:p>
        </p:txBody>
      </p:sp>
    </p:spTree>
    <p:extLst>
      <p:ext uri="{BB962C8B-B14F-4D97-AF65-F5344CB8AC3E}">
        <p14:creationId xmlns:p14="http://schemas.microsoft.com/office/powerpoint/2010/main" val="286904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230A55-1D6C-4C85-A2B5-852C32E03259}"/>
              </a:ext>
            </a:extLst>
          </p:cNvPr>
          <p:cNvSpPr txBox="1"/>
          <p:nvPr/>
        </p:nvSpPr>
        <p:spPr>
          <a:xfrm>
            <a:off x="247596" y="2478570"/>
            <a:ext cx="11944404" cy="2930610"/>
          </a:xfrm>
          <a:prstGeom prst="rect">
            <a:avLst/>
          </a:prstGeom>
          <a:noFill/>
        </p:spPr>
        <p:txBody>
          <a:bodyPr wrap="square" rtlCol="0">
            <a:spAutoFit/>
          </a:bodyPr>
          <a:lstStyle/>
          <a:p>
            <a:pPr marL="457200" indent="-457200">
              <a:lnSpc>
                <a:spcPct val="200000"/>
              </a:lnSpc>
              <a:buAutoNum type="alphaLcParenR"/>
            </a:pPr>
            <a:r>
              <a:rPr lang="en-GB" sz="2400" dirty="0">
                <a:solidFill>
                  <a:schemeClr val="accent5">
                    <a:lumMod val="50000"/>
                  </a:schemeClr>
                </a:solidFill>
                <a:latin typeface="Century Gothic" panose="020B0502020202020204" pitchFamily="34" charset="0"/>
              </a:rPr>
              <a:t>      aimer – </a:t>
            </a:r>
            <a:r>
              <a:rPr lang="en-GB" sz="2400" dirty="0" err="1">
                <a:solidFill>
                  <a:schemeClr val="accent5">
                    <a:lumMod val="50000"/>
                  </a:schemeClr>
                </a:solidFill>
                <a:latin typeface="Century Gothic" panose="020B0502020202020204" pitchFamily="34" charset="0"/>
              </a:rPr>
              <a:t>l’</a:t>
            </a:r>
            <a:r>
              <a:rPr lang="en-GB" sz="2400" dirty="0" err="1">
                <a:solidFill>
                  <a:schemeClr val="accent5">
                    <a:lumMod val="50000"/>
                  </a:schemeClr>
                </a:solidFill>
                <a:latin typeface="Century Gothic" panose="020B0502020202020204" pitchFamily="34" charset="0"/>
                <a:cs typeface="Calibri" panose="020F0502020204030204" pitchFamily="34" charset="0"/>
              </a:rPr>
              <a:t>école</a:t>
            </a:r>
            <a:r>
              <a:rPr lang="en-GB" sz="2400" dirty="0">
                <a:solidFill>
                  <a:schemeClr val="accent5">
                    <a:lumMod val="50000"/>
                  </a:schemeClr>
                </a:solidFill>
                <a:latin typeface="Century Gothic" panose="020B0502020202020204" pitchFamily="34" charset="0"/>
                <a:cs typeface="Calibri" panose="020F0502020204030204" pitchFamily="34" charset="0"/>
              </a:rPr>
              <a:t> </a:t>
            </a:r>
            <a:r>
              <a:rPr lang="en-GB" sz="2400" dirty="0">
                <a:solidFill>
                  <a:schemeClr val="accent5">
                    <a:lumMod val="50000"/>
                  </a:schemeClr>
                </a:solidFill>
                <a:latin typeface="Century Gothic" panose="020B0502020202020204" pitchFamily="34" charset="0"/>
              </a:rPr>
              <a:t> 			e)          donner – un </a:t>
            </a:r>
            <a:r>
              <a:rPr lang="en-GB" sz="2400" dirty="0" err="1">
                <a:solidFill>
                  <a:schemeClr val="accent5">
                    <a:lumMod val="50000"/>
                  </a:schemeClr>
                </a:solidFill>
                <a:latin typeface="Century Gothic" panose="020B0502020202020204" pitchFamily="34" charset="0"/>
              </a:rPr>
              <a:t>cadeau</a:t>
            </a:r>
            <a:r>
              <a:rPr lang="en-GB" sz="2400" i="1"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fille</a:t>
            </a:r>
            <a:r>
              <a:rPr lang="en-GB" sz="2400" i="1" dirty="0">
                <a:solidFill>
                  <a:schemeClr val="accent5">
                    <a:lumMod val="50000"/>
                  </a:schemeClr>
                </a:solidFill>
                <a:latin typeface="Century Gothic" panose="020B0502020202020204" pitchFamily="34" charset="0"/>
              </a:rPr>
              <a:t> </a:t>
            </a:r>
          </a:p>
          <a:p>
            <a:pPr marL="457200" indent="-457200">
              <a:lnSpc>
                <a:spcPct val="200000"/>
              </a:lnSpc>
              <a:buFontTx/>
              <a:buAutoNum type="alphaLcParenR"/>
            </a:pPr>
            <a:r>
              <a:rPr lang="en-GB" sz="2400" dirty="0">
                <a:solidFill>
                  <a:schemeClr val="accent5">
                    <a:lumMod val="50000"/>
                  </a:schemeClr>
                </a:solidFill>
                <a:latin typeface="Century Gothic" panose="020B0502020202020204" pitchFamily="34" charset="0"/>
              </a:rPr>
              <a:t>      porter – un </a:t>
            </a:r>
            <a:r>
              <a:rPr lang="en-GB" sz="2400" dirty="0" err="1">
                <a:solidFill>
                  <a:schemeClr val="accent5">
                    <a:lumMod val="50000"/>
                  </a:schemeClr>
                </a:solidFill>
                <a:latin typeface="Century Gothic" panose="020B0502020202020204" pitchFamily="34" charset="0"/>
              </a:rPr>
              <a:t>uniforme</a:t>
            </a:r>
            <a:r>
              <a:rPr lang="en-GB" sz="2400" dirty="0">
                <a:solidFill>
                  <a:schemeClr val="accent5">
                    <a:lumMod val="50000"/>
                  </a:schemeClr>
                </a:solidFill>
                <a:latin typeface="Century Gothic" panose="020B0502020202020204" pitchFamily="34" charset="0"/>
              </a:rPr>
              <a:t>		f)           demander –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idée</a:t>
            </a:r>
          </a:p>
          <a:p>
            <a:pPr marL="457200" indent="-457200">
              <a:lnSpc>
                <a:spcPct val="200000"/>
              </a:lnSpc>
              <a:buFontTx/>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trouver</a:t>
            </a:r>
            <a:r>
              <a:rPr lang="en-GB" sz="2400" dirty="0">
                <a:solidFill>
                  <a:schemeClr val="accent5">
                    <a:lumMod val="50000"/>
                  </a:schemeClr>
                </a:solidFill>
                <a:latin typeface="Century Gothic" panose="020B0502020202020204" pitchFamily="34" charset="0"/>
              </a:rPr>
              <a:t> – la solution		g)          </a:t>
            </a:r>
            <a:r>
              <a:rPr lang="en-GB" sz="2400" dirty="0" err="1">
                <a:solidFill>
                  <a:schemeClr val="accent5">
                    <a:lumMod val="50000"/>
                  </a:schemeClr>
                </a:solidFill>
                <a:latin typeface="Century Gothic" panose="020B0502020202020204" pitchFamily="34" charset="0"/>
              </a:rPr>
              <a:t>rester</a:t>
            </a:r>
            <a:r>
              <a:rPr lang="en-GB" sz="2400" dirty="0">
                <a:solidFill>
                  <a:schemeClr val="accent5">
                    <a:lumMod val="50000"/>
                  </a:schemeClr>
                </a:solidFill>
                <a:latin typeface="Century Gothic" panose="020B0502020202020204" pitchFamily="34" charset="0"/>
              </a:rPr>
              <a:t> – </a:t>
            </a:r>
            <a:r>
              <a:rPr lang="en-GB" sz="2400" dirty="0" err="1">
                <a:solidFill>
                  <a:schemeClr val="accent5">
                    <a:lumMod val="50000"/>
                  </a:schemeClr>
                </a:solidFill>
                <a:latin typeface="Century Gothic" panose="020B0502020202020204" pitchFamily="34" charset="0"/>
              </a:rPr>
              <a:t>calme</a:t>
            </a:r>
            <a:r>
              <a:rPr lang="en-GB" sz="2400" dirty="0">
                <a:solidFill>
                  <a:schemeClr val="accent5">
                    <a:lumMod val="50000"/>
                  </a:schemeClr>
                </a:solidFill>
                <a:latin typeface="Century Gothic" panose="020B0502020202020204" pitchFamily="34" charset="0"/>
              </a:rPr>
              <a:t>     </a:t>
            </a:r>
          </a:p>
          <a:p>
            <a:pPr marL="457200" indent="-457200">
              <a:lnSpc>
                <a:spcPct val="200000"/>
              </a:lnSpc>
              <a:buFontTx/>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parler</a:t>
            </a:r>
            <a:r>
              <a:rPr lang="en-GB" sz="2400" dirty="0">
                <a:solidFill>
                  <a:schemeClr val="accent5">
                    <a:lumMod val="50000"/>
                  </a:schemeClr>
                </a:solidFill>
                <a:latin typeface="Century Gothic" panose="020B0502020202020204" pitchFamily="34" charset="0"/>
              </a:rPr>
              <a:t> – un garçon		h)          </a:t>
            </a:r>
            <a:r>
              <a:rPr lang="en-GB" sz="2400" dirty="0" err="1">
                <a:solidFill>
                  <a:schemeClr val="accent5">
                    <a:lumMod val="50000"/>
                  </a:schemeClr>
                </a:solidFill>
                <a:latin typeface="Century Gothic" panose="020B0502020202020204" pitchFamily="34" charset="0"/>
              </a:rPr>
              <a:t>montrer</a:t>
            </a:r>
            <a:r>
              <a:rPr lang="en-GB" sz="2400" dirty="0">
                <a:solidFill>
                  <a:schemeClr val="accent5">
                    <a:lumMod val="50000"/>
                  </a:schemeClr>
                </a:solidFill>
                <a:latin typeface="Century Gothic" panose="020B0502020202020204" pitchFamily="34" charset="0"/>
              </a:rPr>
              <a:t> – un </a:t>
            </a:r>
            <a:r>
              <a:rPr lang="en-GB" sz="2400" dirty="0" err="1">
                <a:solidFill>
                  <a:schemeClr val="accent5">
                    <a:lumMod val="50000"/>
                  </a:schemeClr>
                </a:solidFill>
                <a:latin typeface="Century Gothic" panose="020B0502020202020204" pitchFamily="34" charset="0"/>
              </a:rPr>
              <a:t>exemple</a:t>
            </a:r>
            <a:r>
              <a:rPr lang="en-GB" sz="2400" dirty="0">
                <a:solidFill>
                  <a:schemeClr val="accent5">
                    <a:lumMod val="50000"/>
                  </a:schemeClr>
                </a:solidFill>
                <a:latin typeface="Century Gothic" panose="020B0502020202020204" pitchFamily="34" charset="0"/>
              </a:rPr>
              <a:t> – la femme</a:t>
            </a:r>
          </a:p>
        </p:txBody>
      </p:sp>
      <p:sp>
        <p:nvSpPr>
          <p:cNvPr id="10" name="TextBox 9"/>
          <p:cNvSpPr txBox="1"/>
          <p:nvPr/>
        </p:nvSpPr>
        <p:spPr>
          <a:xfrm>
            <a:off x="6308066" y="447319"/>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(Task 2)</a:t>
            </a:r>
          </a:p>
        </p:txBody>
      </p:sp>
      <p:sp>
        <p:nvSpPr>
          <p:cNvPr id="11" name="TextBox 10"/>
          <p:cNvSpPr txBox="1"/>
          <p:nvPr/>
        </p:nvSpPr>
        <p:spPr>
          <a:xfrm>
            <a:off x="247596" y="1326992"/>
            <a:ext cx="11662325" cy="830997"/>
          </a:xfrm>
          <a:prstGeom prst="rect">
            <a:avLst/>
          </a:prstGeom>
          <a:noFill/>
          <a:effectLst>
            <a:softEdge rad="317500"/>
          </a:effectLst>
        </p:spPr>
        <p:txBody>
          <a:bodyPr wrap="square" rtlCol="0">
            <a:spAutoFit/>
          </a:bodyPr>
          <a:lstStyle/>
          <a:p>
            <a:r>
              <a:rPr lang="en-GB" sz="2400" dirty="0">
                <a:solidFill>
                  <a:srgbClr val="002060"/>
                </a:solidFill>
                <a:latin typeface="Century Gothic" panose="020B0502020202020204" pitchFamily="34" charset="0"/>
              </a:rPr>
              <a:t>Tell your partner what </a:t>
            </a:r>
            <a:r>
              <a:rPr lang="en-GB" sz="2400" b="1" dirty="0">
                <a:solidFill>
                  <a:srgbClr val="002060"/>
                </a:solidFill>
                <a:latin typeface="Century Gothic" panose="020B0502020202020204" pitchFamily="34" charset="0"/>
              </a:rPr>
              <a:t>you (      ) </a:t>
            </a:r>
            <a:r>
              <a:rPr lang="en-GB" sz="2400" dirty="0">
                <a:solidFill>
                  <a:srgbClr val="002060"/>
                </a:solidFill>
                <a:latin typeface="Century Gothic" panose="020B0502020202020204" pitchFamily="34" charset="0"/>
              </a:rPr>
              <a:t>are doing, and say what </a:t>
            </a:r>
            <a:r>
              <a:rPr lang="en-GB" sz="2400" b="1" dirty="0">
                <a:solidFill>
                  <a:srgbClr val="002060"/>
                </a:solidFill>
                <a:latin typeface="Century Gothic" panose="020B0502020202020204" pitchFamily="34" charset="0"/>
              </a:rPr>
              <a:t>your partner (          ) </a:t>
            </a:r>
            <a:r>
              <a:rPr lang="en-GB" sz="2400" dirty="0">
                <a:solidFill>
                  <a:srgbClr val="002060"/>
                </a:solidFill>
                <a:latin typeface="Century Gothic" panose="020B0502020202020204" pitchFamily="34" charset="0"/>
              </a:rPr>
              <a:t>is doing. </a:t>
            </a:r>
          </a:p>
        </p:txBody>
      </p:sp>
      <p:pic>
        <p:nvPicPr>
          <p:cNvPr id="13"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269" y="2619129"/>
            <a:ext cx="274546" cy="6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269" y="3359319"/>
            <a:ext cx="274546" cy="6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610" y="2551902"/>
            <a:ext cx="274546" cy="6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5275" y="4081029"/>
            <a:ext cx="274546" cy="6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0543" y="1123357"/>
            <a:ext cx="1055507" cy="92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773" y="4045096"/>
            <a:ext cx="772143" cy="67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682" y="4851343"/>
            <a:ext cx="772143" cy="67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084" y="3340838"/>
            <a:ext cx="772143" cy="67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610" y="4847927"/>
            <a:ext cx="772143" cy="67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a:t>
            </a: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927" y="1169925"/>
            <a:ext cx="394723" cy="92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B1C597B-F179-49F7-9E8D-CE9EDBA0E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1">
            <a:extLst>
              <a:ext uri="{FF2B5EF4-FFF2-40B4-BE49-F238E27FC236}">
                <a16:creationId xmlns:a16="http://schemas.microsoft.com/office/drawing/2014/main" id="{64F0BF76-13DB-4873-881B-093A22669EFF}"/>
              </a:ext>
            </a:extLst>
          </p:cNvPr>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chemeClr val="bg1"/>
                </a:solidFill>
              </a:rPr>
              <a:t>Conversation </a:t>
            </a:r>
            <a:r>
              <a:rPr lang="en-GB" sz="3200" b="1" dirty="0" err="1">
                <a:solidFill>
                  <a:schemeClr val="bg1"/>
                </a:solidFill>
              </a:rPr>
              <a:t>t</a:t>
            </a:r>
            <a:r>
              <a:rPr lang="en-GB" sz="3200" b="1" kern="0" dirty="0" err="1">
                <a:solidFill>
                  <a:prstClr val="white"/>
                </a:solidFill>
                <a:latin typeface="Century Gothic" panose="020B0502020202020204" pitchFamily="34" charset="0"/>
              </a:rPr>
              <a:t>éléphonique</a:t>
            </a:r>
            <a:endParaRPr lang="en-GB" sz="3200" dirty="0"/>
          </a:p>
        </p:txBody>
      </p:sp>
    </p:spTree>
    <p:extLst>
      <p:ext uri="{BB962C8B-B14F-4D97-AF65-F5344CB8AC3E}">
        <p14:creationId xmlns:p14="http://schemas.microsoft.com/office/powerpoint/2010/main" val="512528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297266891"/>
              </p:ext>
            </p:extLst>
          </p:nvPr>
        </p:nvGraphicFramePr>
        <p:xfrm>
          <a:off x="214560" y="2200919"/>
          <a:ext cx="11695361" cy="3811942"/>
        </p:xfrm>
        <a:graphic>
          <a:graphicData uri="http://schemas.openxmlformats.org/drawingml/2006/table">
            <a:tbl>
              <a:tblPr firstRow="1" bandRow="1">
                <a:tableStyleId>{5C22544A-7EE6-4342-B048-85BDC9FD1C3A}</a:tableStyleId>
              </a:tblPr>
              <a:tblGrid>
                <a:gridCol w="1543362">
                  <a:extLst>
                    <a:ext uri="{9D8B030D-6E8A-4147-A177-3AD203B41FA5}">
                      <a16:colId xmlns:a16="http://schemas.microsoft.com/office/drawing/2014/main" val="3147287963"/>
                    </a:ext>
                  </a:extLst>
                </a:gridCol>
                <a:gridCol w="10151999">
                  <a:extLst>
                    <a:ext uri="{9D8B030D-6E8A-4147-A177-3AD203B41FA5}">
                      <a16:colId xmlns:a16="http://schemas.microsoft.com/office/drawing/2014/main" val="2423182369"/>
                    </a:ext>
                  </a:extLst>
                </a:gridCol>
              </a:tblGrid>
              <a:tr h="443261">
                <a:tc>
                  <a:txBody>
                    <a:bodyPr/>
                    <a:lstStyle/>
                    <a:p>
                      <a:r>
                        <a:rPr lang="en-GB" sz="2400" dirty="0">
                          <a:solidFill>
                            <a:schemeClr val="bg1"/>
                          </a:solidFill>
                          <a:latin typeface="Century Gothic" panose="020B0502020202020204" pitchFamily="34" charset="0"/>
                        </a:rPr>
                        <a:t>e.g.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panose="020B0502020202020204" pitchFamily="34" charset="0"/>
                        </a:rPr>
                        <a:t>Il/Elle</a:t>
                      </a:r>
                      <a:r>
                        <a:rPr lang="en-GB" sz="2400" baseline="0" dirty="0">
                          <a:solidFill>
                            <a:schemeClr val="bg1"/>
                          </a:solidFill>
                          <a:latin typeface="Century Gothic" panose="020B0502020202020204" pitchFamily="34" charset="0"/>
                        </a:rPr>
                        <a:t> </a:t>
                      </a:r>
                      <a:r>
                        <a:rPr lang="en-GB" sz="2400" baseline="0" dirty="0" err="1">
                          <a:solidFill>
                            <a:schemeClr val="bg1"/>
                          </a:solidFill>
                          <a:latin typeface="Century Gothic" panose="020B0502020202020204" pitchFamily="34" charset="0"/>
                        </a:rPr>
                        <a:t>a</a:t>
                      </a:r>
                      <a:r>
                        <a:rPr lang="en-GB" sz="2400" dirty="0" err="1">
                          <a:solidFill>
                            <a:schemeClr val="bg1"/>
                          </a:solidFill>
                          <a:latin typeface="Century Gothic" panose="020B0502020202020204" pitchFamily="34" charset="0"/>
                        </a:rPr>
                        <a:t>ime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l</a:t>
                      </a:r>
                      <a:r>
                        <a:rPr lang="en-GB" sz="2400" dirty="0" err="1">
                          <a:solidFill>
                            <a:schemeClr val="bg1"/>
                          </a:solidFill>
                          <a:latin typeface="Century Gothic" panose="020B0502020202020204" pitchFamily="34" charset="0"/>
                          <a:cs typeface="Calibri" panose="020F0502020204030204" pitchFamily="34" charset="0"/>
                        </a:rPr>
                        <a:t>’école</a:t>
                      </a:r>
                      <a:r>
                        <a:rPr lang="en-GB" sz="2400" dirty="0">
                          <a:solidFill>
                            <a:schemeClr val="bg1"/>
                          </a:solidFill>
                          <a:latin typeface="Century Gothic" panose="020B0502020202020204" pitchFamily="34" charset="0"/>
                        </a:rPr>
                        <a:t>.</a:t>
                      </a:r>
                      <a:r>
                        <a:rPr lang="en-GB" sz="2400" dirty="0">
                          <a:solidFill>
                            <a:srgbClr val="002060"/>
                          </a:solidFill>
                          <a:latin typeface="Century Gothic" panose="020B0502020202020204" pitchFamily="34" charset="0"/>
                        </a:rPr>
                        <a:t>               </a:t>
                      </a:r>
                      <a:r>
                        <a:rPr lang="en-GB" sz="2400" baseline="0"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a:t>
                      </a:r>
                      <a:r>
                        <a:rPr lang="en-GB" sz="2400" dirty="0">
                          <a:solidFill>
                            <a:schemeClr val="bg1"/>
                          </a:solidFill>
                          <a:latin typeface="Century Gothic" panose="020B0502020202020204" pitchFamily="34" charset="0"/>
                        </a:rPr>
                        <a:t>[statement about what</a:t>
                      </a:r>
                      <a:r>
                        <a:rPr lang="en-GB" sz="2400" baseline="0" dirty="0">
                          <a:solidFill>
                            <a:schemeClr val="bg1"/>
                          </a:solidFill>
                          <a:latin typeface="Century Gothic" panose="020B0502020202020204" pitchFamily="34" charset="0"/>
                        </a:rPr>
                        <a:t> s/he is doing]</a:t>
                      </a:r>
                      <a:endParaRPr lang="en-GB" sz="2400" dirty="0">
                        <a:solidFill>
                          <a:schemeClr val="bg1"/>
                        </a:solidFill>
                        <a:latin typeface="Century Gothic" panose="020B0502020202020204" pitchFamily="34" charset="0"/>
                      </a:endParaRPr>
                    </a:p>
                  </a:txBody>
                  <a:tcPr/>
                </a:tc>
                <a:extLst>
                  <a:ext uri="{0D108BD9-81ED-4DB2-BD59-A6C34878D82A}">
                    <a16:rowId xmlns:a16="http://schemas.microsoft.com/office/drawing/2014/main" val="1223037744"/>
                  </a:ext>
                </a:extLst>
              </a:tr>
              <a:tr h="443261">
                <a:tc>
                  <a:txBody>
                    <a:bodyPr/>
                    <a:lstStyle/>
                    <a:p>
                      <a:pPr algn="ctr"/>
                      <a:r>
                        <a:rPr lang="en-GB" sz="2400" b="1" dirty="0">
                          <a:solidFill>
                            <a:srgbClr val="002060"/>
                          </a:solidFill>
                          <a:latin typeface="Century Gothic" panose="020B0502020202020204" pitchFamily="34" charset="0"/>
                        </a:rPr>
                        <a:t>b)</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18833939"/>
                  </a:ext>
                </a:extLst>
              </a:tr>
              <a:tr h="611542">
                <a:tc>
                  <a:txBody>
                    <a:bodyPr/>
                    <a:lstStyle/>
                    <a:p>
                      <a:pPr algn="l"/>
                      <a:r>
                        <a:rPr lang="en-GB" sz="2400" b="1" dirty="0">
                          <a:solidFill>
                            <a:schemeClr val="bg1"/>
                          </a:solidFill>
                          <a:latin typeface="Century Gothic" panose="020B0502020202020204" pitchFamily="34" charset="0"/>
                        </a:rPr>
                        <a:t>e.g. c)</a:t>
                      </a:r>
                    </a:p>
                  </a:txBody>
                  <a:tcPr>
                    <a:solidFill>
                      <a:srgbClr val="5B9BD5"/>
                    </a:solidFill>
                  </a:tcPr>
                </a:tc>
                <a:tc>
                  <a:txBody>
                    <a:bodyPr/>
                    <a:lstStyle/>
                    <a:p>
                      <a:r>
                        <a:rPr lang="en-GB" sz="2400" b="1" dirty="0">
                          <a:solidFill>
                            <a:schemeClr val="bg1"/>
                          </a:solidFill>
                          <a:latin typeface="Century Gothic" panose="020B0502020202020204" pitchFamily="34" charset="0"/>
                        </a:rPr>
                        <a:t>Je </a:t>
                      </a:r>
                      <a:r>
                        <a:rPr lang="en-GB" sz="2400" b="1" dirty="0" err="1">
                          <a:solidFill>
                            <a:schemeClr val="bg1"/>
                          </a:solidFill>
                          <a:latin typeface="Century Gothic" panose="020B0502020202020204" pitchFamily="34" charset="0"/>
                        </a:rPr>
                        <a:t>trouve</a:t>
                      </a:r>
                      <a:r>
                        <a:rPr lang="en-GB" sz="2400" b="1" dirty="0">
                          <a:solidFill>
                            <a:schemeClr val="bg1"/>
                          </a:solidFill>
                          <a:latin typeface="Century Gothic" panose="020B0502020202020204" pitchFamily="34" charset="0"/>
                        </a:rPr>
                        <a:t> la solution.               [statement about what</a:t>
                      </a:r>
                      <a:r>
                        <a:rPr lang="en-GB" sz="2400" b="1" baseline="0" dirty="0">
                          <a:solidFill>
                            <a:schemeClr val="bg1"/>
                          </a:solidFill>
                          <a:latin typeface="Century Gothic" panose="020B0502020202020204" pitchFamily="34" charset="0"/>
                        </a:rPr>
                        <a:t> you are doing]</a:t>
                      </a:r>
                      <a:endParaRPr lang="en-GB" sz="2400" b="1" dirty="0">
                        <a:solidFill>
                          <a:schemeClr val="bg1"/>
                        </a:solidFill>
                        <a:latin typeface="Century Gothic" panose="020B0502020202020204" pitchFamily="34" charset="0"/>
                      </a:endParaRPr>
                    </a:p>
                  </a:txBody>
                  <a:tcPr>
                    <a:solidFill>
                      <a:srgbClr val="5B9BD5"/>
                    </a:solidFill>
                  </a:tcPr>
                </a:tc>
                <a:extLst>
                  <a:ext uri="{0D108BD9-81ED-4DB2-BD59-A6C34878D82A}">
                    <a16:rowId xmlns:a16="http://schemas.microsoft.com/office/drawing/2014/main" val="1118789647"/>
                  </a:ext>
                </a:extLst>
              </a:tr>
              <a:tr h="443261">
                <a:tc>
                  <a:txBody>
                    <a:bodyPr/>
                    <a:lstStyle/>
                    <a:p>
                      <a:pPr algn="ctr"/>
                      <a:r>
                        <a:rPr lang="en-GB" sz="2400" b="1" dirty="0">
                          <a:solidFill>
                            <a:srgbClr val="002060"/>
                          </a:solidFill>
                          <a:latin typeface="Century Gothic" panose="020B0502020202020204" pitchFamily="34" charset="0"/>
                        </a:rPr>
                        <a:t>d)</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1317669"/>
                  </a:ext>
                </a:extLst>
              </a:tr>
              <a:tr h="443261">
                <a:tc>
                  <a:txBody>
                    <a:bodyPr/>
                    <a:lstStyle/>
                    <a:p>
                      <a:pPr algn="ctr"/>
                      <a:r>
                        <a:rPr lang="en-GB" sz="2400" b="1" dirty="0">
                          <a:solidFill>
                            <a:srgbClr val="002060"/>
                          </a:solidFill>
                          <a:latin typeface="Century Gothic" panose="020B0502020202020204" pitchFamily="34" charset="0"/>
                        </a:rPr>
                        <a:t>e)</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603929610"/>
                  </a:ext>
                </a:extLst>
              </a:tr>
              <a:tr h="443261">
                <a:tc>
                  <a:txBody>
                    <a:bodyPr/>
                    <a:lstStyle/>
                    <a:p>
                      <a:pPr algn="ctr"/>
                      <a:r>
                        <a:rPr lang="en-GB" sz="2400" b="1" dirty="0">
                          <a:solidFill>
                            <a:srgbClr val="002060"/>
                          </a:solidFill>
                          <a:latin typeface="Century Gothic" panose="020B0502020202020204" pitchFamily="34" charset="0"/>
                        </a:rPr>
                        <a:t>f)</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2308854"/>
                  </a:ext>
                </a:extLst>
              </a:tr>
              <a:tr h="443261">
                <a:tc>
                  <a:txBody>
                    <a:bodyPr/>
                    <a:lstStyle/>
                    <a:p>
                      <a:pPr algn="ctr"/>
                      <a:r>
                        <a:rPr lang="en-GB" sz="2400" b="1" dirty="0">
                          <a:solidFill>
                            <a:srgbClr val="002060"/>
                          </a:solidFill>
                          <a:latin typeface="Century Gothic" panose="020B0502020202020204" pitchFamily="34" charset="0"/>
                        </a:rPr>
                        <a:t>g)</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3887828643"/>
                  </a:ext>
                </a:extLst>
              </a:tr>
              <a:tr h="443261">
                <a:tc>
                  <a:txBody>
                    <a:bodyPr/>
                    <a:lstStyle/>
                    <a:p>
                      <a:pPr algn="ctr"/>
                      <a:r>
                        <a:rPr lang="en-GB" sz="2400" b="1" dirty="0">
                          <a:solidFill>
                            <a:srgbClr val="002060"/>
                          </a:solidFill>
                          <a:latin typeface="Century Gothic" panose="020B0502020202020204" pitchFamily="34" charset="0"/>
                        </a:rPr>
                        <a:t>h)</a:t>
                      </a: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1573630901"/>
                  </a:ext>
                </a:extLst>
              </a:tr>
            </a:tbl>
          </a:graphicData>
        </a:graphic>
      </p:graphicFrame>
      <p:sp>
        <p:nvSpPr>
          <p:cNvPr id="17" name="TextBox 16">
            <a:extLst>
              <a:ext uri="{FF2B5EF4-FFF2-40B4-BE49-F238E27FC236}">
                <a16:creationId xmlns:a16="http://schemas.microsoft.com/office/drawing/2014/main" id="{F26E307E-09E1-487A-94CB-27106EF4EB54}"/>
              </a:ext>
            </a:extLst>
          </p:cNvPr>
          <p:cNvSpPr txBox="1"/>
          <p:nvPr/>
        </p:nvSpPr>
        <p:spPr>
          <a:xfrm>
            <a:off x="214560" y="1451623"/>
            <a:ext cx="12485370" cy="461665"/>
          </a:xfrm>
          <a:prstGeom prst="rect">
            <a:avLst/>
          </a:prstGeom>
          <a:noFill/>
          <a:effectLst>
            <a:softEdge rad="317500"/>
          </a:effectLst>
        </p:spPr>
        <p:txBody>
          <a:bodyPr wrap="square" rtlCol="0">
            <a:spAutoFit/>
          </a:bodyPr>
          <a:lstStyle/>
          <a:p>
            <a:r>
              <a:rPr lang="en-GB" sz="2400" b="1" dirty="0">
                <a:solidFill>
                  <a:srgbClr val="002060"/>
                </a:solidFill>
                <a:latin typeface="Century Gothic" panose="020B0502020202020204" pitchFamily="34" charset="0"/>
              </a:rPr>
              <a:t>State </a:t>
            </a:r>
            <a:r>
              <a:rPr lang="en-GB" sz="2400" dirty="0">
                <a:solidFill>
                  <a:srgbClr val="002060"/>
                </a:solidFill>
                <a:latin typeface="Century Gothic" panose="020B0502020202020204" pitchFamily="34" charset="0"/>
              </a:rPr>
              <a:t>what </a:t>
            </a:r>
            <a:r>
              <a:rPr lang="en-GB" sz="2400" b="1" dirty="0">
                <a:solidFill>
                  <a:srgbClr val="002060"/>
                </a:solidFill>
                <a:latin typeface="Century Gothic" panose="020B0502020202020204" pitchFamily="34" charset="0"/>
              </a:rPr>
              <a:t>your partner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is doing, and what s/he says </a:t>
            </a:r>
            <a:r>
              <a:rPr lang="en-GB" sz="2400" b="1" dirty="0">
                <a:solidFill>
                  <a:srgbClr val="002060"/>
                </a:solidFill>
                <a:latin typeface="Century Gothic" panose="020B0502020202020204" pitchFamily="34" charset="0"/>
              </a:rPr>
              <a:t>you </a:t>
            </a:r>
            <a:r>
              <a:rPr lang="en-GB" sz="2400" dirty="0">
                <a:solidFill>
                  <a:srgbClr val="002060"/>
                </a:solidFill>
                <a:latin typeface="Century Gothic" panose="020B0502020202020204" pitchFamily="34" charset="0"/>
              </a:rPr>
              <a:t>(je) are doing.</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a:t>
            </a: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6308066" y="447319"/>
            <a:ext cx="32829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 (Task 2)</a:t>
            </a:r>
          </a:p>
        </p:txBody>
      </p:sp>
      <p:pic>
        <p:nvPicPr>
          <p:cNvPr id="5" name="Picture 4">
            <a:extLst>
              <a:ext uri="{FF2B5EF4-FFF2-40B4-BE49-F238E27FC236}">
                <a16:creationId xmlns:a16="http://schemas.microsoft.com/office/drawing/2014/main" id="{45179AE5-C216-46CD-AF59-3A426183CF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 name="Title 1">
            <a:extLst>
              <a:ext uri="{FF2B5EF4-FFF2-40B4-BE49-F238E27FC236}">
                <a16:creationId xmlns:a16="http://schemas.microsoft.com/office/drawing/2014/main" id="{8EA8DEEF-8053-42E4-B8CD-C8483118C212}"/>
              </a:ext>
            </a:extLst>
          </p:cNvPr>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chemeClr val="bg1"/>
                </a:solidFill>
              </a:rPr>
              <a:t>Conversation </a:t>
            </a:r>
            <a:r>
              <a:rPr lang="en-GB" sz="3200" b="1" dirty="0" err="1">
                <a:solidFill>
                  <a:schemeClr val="bg1"/>
                </a:solidFill>
              </a:rPr>
              <a:t>t</a:t>
            </a:r>
            <a:r>
              <a:rPr lang="en-GB" sz="3200" b="1" kern="0" dirty="0" err="1">
                <a:solidFill>
                  <a:prstClr val="white"/>
                </a:solidFill>
                <a:latin typeface="Century Gothic" panose="020B0502020202020204" pitchFamily="34" charset="0"/>
              </a:rPr>
              <a:t>éléphonique</a:t>
            </a:r>
            <a:endParaRPr lang="en-GB" sz="3200" dirty="0"/>
          </a:p>
        </p:txBody>
      </p:sp>
    </p:spTree>
    <p:extLst>
      <p:ext uri="{BB962C8B-B14F-4D97-AF65-F5344CB8AC3E}">
        <p14:creationId xmlns:p14="http://schemas.microsoft.com/office/powerpoint/2010/main" val="497350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Prepositions (to the): Gender (Prepositions)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97892" y="3016644"/>
            <a:ext cx="6326383" cy="3377823"/>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234559" y="495374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15641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6" name="Google Shape;286;p8"/>
          <p:cNvSpPr txBox="1">
            <a:spLocks noGrp="1"/>
          </p:cNvSpPr>
          <p:nvPr>
            <p:ph type="title"/>
          </p:nvPr>
        </p:nvSpPr>
        <p:spPr>
          <a:xfrm>
            <a:off x="2232" y="332235"/>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Devoirs</a:t>
            </a:r>
            <a:endParaRPr dirty="0"/>
          </a:p>
        </p:txBody>
      </p:sp>
      <p:pic>
        <p:nvPicPr>
          <p:cNvPr id="287" name="Google Shape;287;p8"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288" name="Google Shape;288;p8"/>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Vocabulary Learning Homework (Term 1.2, Week 5)</a:t>
            </a:r>
            <a:endParaRPr kumimoji="0" sz="28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89" name="Google Shape;289;p8"/>
          <p:cNvSpPr txBox="1"/>
          <p:nvPr/>
        </p:nvSpPr>
        <p:spPr>
          <a:xfrm>
            <a:off x="175149" y="1971779"/>
            <a:ext cx="1088578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0" name="Google Shape;290;p8"/>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Audio file QR code:</a:t>
            </a:r>
            <a:endParaRPr kumimoji="0"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92" name="Google Shape;292;p8"/>
          <p:cNvSpPr txBox="1"/>
          <p:nvPr/>
        </p:nvSpPr>
        <p:spPr>
          <a:xfrm>
            <a:off x="175149" y="3849829"/>
            <a:ext cx="110668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hlinkClick r:id="rId6"/>
              </a:rPr>
              <a:t>Student worksheet</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3" name="Google Shape;293;p8"/>
          <p:cNvSpPr txBox="1"/>
          <p:nvPr/>
        </p:nvSpPr>
        <p:spPr>
          <a:xfrm>
            <a:off x="175149" y="4555407"/>
            <a:ext cx="1033840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br>
            <a:endParaRPr kumimoji="0"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94" name="Google Shape;294;p8"/>
          <p:cNvSpPr/>
          <p:nvPr/>
        </p:nvSpPr>
        <p:spPr>
          <a:xfrm>
            <a:off x="175149" y="5373936"/>
            <a:ext cx="11066804" cy="98484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In addition, revisit:	</a:t>
            </a:r>
            <a:r>
              <a:rPr kumimoji="0" lang="en-GB" sz="20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hlinkClick r:id="rId8"/>
              </a:rPr>
              <a:t>Term 1.2 Week 2</a:t>
            </a:r>
            <a:endParaRPr kumimoji="0" lang="en-GB" sz="1800" b="0" i="0" u="sng"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hlinkClick r:id="rId9"/>
              </a:rPr>
              <a:t>Term 1.1 Week 4</a:t>
            </a:r>
            <a:endParaRPr kumimoji="0" lang="en-GB" sz="1800" b="0" i="0" u="sng"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pic>
        <p:nvPicPr>
          <p:cNvPr id="295" name="Google Shape;295;p8" descr="the letter Q"/>
          <p:cNvPicPr preferRelativeResize="0"/>
          <p:nvPr/>
        </p:nvPicPr>
        <p:blipFill rotWithShape="1">
          <a:blip r:embed="rId10">
            <a:alphaModFix/>
          </a:blip>
          <a:srcRect/>
          <a:stretch/>
        </p:blipFill>
        <p:spPr>
          <a:xfrm>
            <a:off x="10641925" y="4800601"/>
            <a:ext cx="1300638" cy="1300638"/>
          </a:xfrm>
          <a:prstGeom prst="rect">
            <a:avLst/>
          </a:prstGeom>
          <a:noFill/>
          <a:ln>
            <a:noFill/>
          </a:ln>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06036" y="2548060"/>
            <a:ext cx="1104900" cy="1104900"/>
          </a:xfrm>
          <a:prstGeom prst="rect">
            <a:avLst/>
          </a:prstGeom>
        </p:spPr>
      </p:pic>
    </p:spTree>
    <p:extLst>
      <p:ext uri="{BB962C8B-B14F-4D97-AF65-F5344CB8AC3E}">
        <p14:creationId xmlns:p14="http://schemas.microsoft.com/office/powerpoint/2010/main" val="4138448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D62A0019-4C1D-4D08-A5AE-38BBF73C6AE6}"/>
              </a:ext>
            </a:extLst>
          </p:cNvPr>
          <p:cNvGraphicFramePr>
            <a:graphicFrameLocks noGrp="1"/>
          </p:cNvGraphicFramePr>
          <p:nvPr>
            <p:extLst>
              <p:ext uri="{D42A27DB-BD31-4B8C-83A1-F6EECF244321}">
                <p14:modId xmlns:p14="http://schemas.microsoft.com/office/powerpoint/2010/main" val="3831008361"/>
              </p:ext>
            </p:extLst>
          </p:nvPr>
        </p:nvGraphicFramePr>
        <p:xfrm>
          <a:off x="1427177" y="1294598"/>
          <a:ext cx="6321223" cy="4990428"/>
        </p:xfrm>
        <a:graphic>
          <a:graphicData uri="http://schemas.openxmlformats.org/drawingml/2006/table">
            <a:tbl>
              <a:tblPr firstRow="1" bandRow="1">
                <a:tableStyleId>{21E4AEA4-8DFA-4A89-87EB-49C32662AFE0}</a:tableStyleId>
              </a:tblPr>
              <a:tblGrid>
                <a:gridCol w="594000">
                  <a:extLst>
                    <a:ext uri="{9D8B030D-6E8A-4147-A177-3AD203B41FA5}">
                      <a16:colId xmlns:a16="http://schemas.microsoft.com/office/drawing/2014/main" val="3512926727"/>
                    </a:ext>
                  </a:extLst>
                </a:gridCol>
                <a:gridCol w="2703223">
                  <a:extLst>
                    <a:ext uri="{9D8B030D-6E8A-4147-A177-3AD203B41FA5}">
                      <a16:colId xmlns:a16="http://schemas.microsoft.com/office/drawing/2014/main" val="2000605124"/>
                    </a:ext>
                  </a:extLst>
                </a:gridCol>
                <a:gridCol w="1512000">
                  <a:extLst>
                    <a:ext uri="{9D8B030D-6E8A-4147-A177-3AD203B41FA5}">
                      <a16:colId xmlns:a16="http://schemas.microsoft.com/office/drawing/2014/main" val="4292252296"/>
                    </a:ext>
                  </a:extLst>
                </a:gridCol>
                <a:gridCol w="1512000">
                  <a:extLst>
                    <a:ext uri="{9D8B030D-6E8A-4147-A177-3AD203B41FA5}">
                      <a16:colId xmlns:a16="http://schemas.microsoft.com/office/drawing/2014/main" val="1300154508"/>
                    </a:ext>
                  </a:extLst>
                </a:gridCol>
              </a:tblGrid>
              <a:tr h="594000">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a:t>
                      </a:r>
                      <a:r>
                        <a:rPr lang="fr-FR" sz="2500" dirty="0" err="1">
                          <a:solidFill>
                            <a:srgbClr val="115076"/>
                          </a:solidFill>
                        </a:rPr>
                        <a:t>tion</a:t>
                      </a:r>
                      <a:r>
                        <a:rPr lang="fr-FR" sz="25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500" dirty="0">
                          <a:solidFill>
                            <a:srgbClr val="115076"/>
                          </a:solidFill>
                        </a:rPr>
                        <a: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610967"/>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nata</a:t>
                      </a:r>
                      <a:r>
                        <a:rPr lang="fr-FR" sz="2800" b="1" u="none" dirty="0">
                          <a:solidFill>
                            <a:srgbClr val="115076"/>
                          </a:solidFill>
                        </a:rPr>
                        <a:t>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177968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faç</a:t>
                      </a:r>
                      <a:r>
                        <a:rPr lang="fr-FR" sz="2800" b="1" u="none" dirty="0">
                          <a:solidFill>
                            <a:srgbClr val="115076"/>
                          </a:solidFill>
                        </a:rPr>
                        <a:t>on</a:t>
                      </a:r>
                      <a:r>
                        <a:rPr lang="fr-FR" sz="2800" u="none" dirty="0">
                          <a:solidFill>
                            <a:srgbClr val="115076"/>
                          </a:solidFill>
                        </a:rPr>
                        <a:t> </a:t>
                      </a:r>
                      <a:r>
                        <a:rPr lang="fr-FR" sz="2800" u="sng" dirty="0">
                          <a:solidFill>
                            <a:srgbClr val="115076"/>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738024"/>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exposi</a:t>
                      </a:r>
                      <a:r>
                        <a:rPr lang="fr-FR" sz="2800" b="1" u="none" dirty="0">
                          <a:solidFill>
                            <a:srgbClr val="115076"/>
                          </a:solidFill>
                        </a:rPr>
                        <a:t>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01459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ges</a:t>
                      </a:r>
                      <a:r>
                        <a:rPr lang="fr-FR" sz="2800" b="1" dirty="0">
                          <a:solidFill>
                            <a:srgbClr val="115076"/>
                          </a:solidFill>
                        </a:rPr>
                        <a:t>tion</a:t>
                      </a:r>
                      <a:endParaRPr lang="fr-FR" sz="2800" b="1" u="sng"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697246"/>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b="0" dirty="0">
                          <a:solidFill>
                            <a:srgbClr val="115076"/>
                          </a:solidFill>
                        </a:rPr>
                        <a:t>sel</a:t>
                      </a:r>
                      <a:r>
                        <a:rPr lang="fr-FR" sz="2800" b="1" dirty="0">
                          <a:solidFill>
                            <a:srgbClr val="115076"/>
                          </a:solidFill>
                        </a:rPr>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441511"/>
                  </a:ext>
                </a:extLst>
              </a:tr>
              <a:tr h="732738">
                <a:tc>
                  <a:txBody>
                    <a:bodyPr/>
                    <a:lstStyle/>
                    <a:p>
                      <a:pPr algn="ctr"/>
                      <a:endParaRPr lang="fr-FR" sz="25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800" dirty="0">
                          <a:solidFill>
                            <a:srgbClr val="115076"/>
                          </a:solidFill>
                        </a:rPr>
                        <a:t>cotisa</a:t>
                      </a:r>
                      <a:r>
                        <a:rPr lang="fr-FR" sz="2800" b="1" u="none" dirty="0">
                          <a:solidFill>
                            <a:srgbClr val="115076"/>
                          </a:solidFill>
                        </a:rPr>
                        <a:t>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5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293242"/>
                  </a:ext>
                </a:extLst>
              </a:tr>
            </a:tbl>
          </a:graphicData>
        </a:graphic>
      </p:graphicFrame>
      <p:sp>
        <p:nvSpPr>
          <p:cNvPr id="3" name="Rectangle 2">
            <a:hlinkClick r:id="" action="ppaction://noaction">
              <a:snd r:embed="rId4" name="natation.wav"/>
            </a:hlinkClick>
            <a:extLst>
              <a:ext uri="{FF2B5EF4-FFF2-40B4-BE49-F238E27FC236}">
                <a16:creationId xmlns:a16="http://schemas.microsoft.com/office/drawing/2014/main" id="{862357DC-902A-4481-B3D4-FC88F9D9DE65}"/>
              </a:ext>
            </a:extLst>
          </p:cNvPr>
          <p:cNvSpPr/>
          <p:nvPr/>
        </p:nvSpPr>
        <p:spPr>
          <a:xfrm>
            <a:off x="1427177" y="1943701"/>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hlinkClick r:id="" action="ppaction://noaction">
              <a:snd r:embed="rId5" name="façon.wav"/>
            </a:hlinkClick>
            <a:extLst>
              <a:ext uri="{FF2B5EF4-FFF2-40B4-BE49-F238E27FC236}">
                <a16:creationId xmlns:a16="http://schemas.microsoft.com/office/drawing/2014/main" id="{9ADE87CD-6B47-4004-809C-E992824F69F0}"/>
              </a:ext>
            </a:extLst>
          </p:cNvPr>
          <p:cNvSpPr/>
          <p:nvPr/>
        </p:nvSpPr>
        <p:spPr>
          <a:xfrm>
            <a:off x="1427177" y="2679437"/>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6" name="exposition.wav"/>
            </a:hlinkClick>
            <a:extLst>
              <a:ext uri="{FF2B5EF4-FFF2-40B4-BE49-F238E27FC236}">
                <a16:creationId xmlns:a16="http://schemas.microsoft.com/office/drawing/2014/main" id="{4E25FE1D-C391-4BFE-BBEE-AA2F2FC971E3}"/>
              </a:ext>
            </a:extLst>
          </p:cNvPr>
          <p:cNvSpPr/>
          <p:nvPr/>
        </p:nvSpPr>
        <p:spPr>
          <a:xfrm>
            <a:off x="1427177" y="341517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7" name="gestion.wav"/>
            </a:hlinkClick>
            <a:extLst>
              <a:ext uri="{FF2B5EF4-FFF2-40B4-BE49-F238E27FC236}">
                <a16:creationId xmlns:a16="http://schemas.microsoft.com/office/drawing/2014/main" id="{6B48D996-7425-4C71-8090-B241A62FFE45}"/>
              </a:ext>
            </a:extLst>
          </p:cNvPr>
          <p:cNvSpPr/>
          <p:nvPr/>
        </p:nvSpPr>
        <p:spPr>
          <a:xfrm>
            <a:off x="1427177" y="415090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8" name="selon.wav"/>
            </a:hlinkClick>
            <a:extLst>
              <a:ext uri="{FF2B5EF4-FFF2-40B4-BE49-F238E27FC236}">
                <a16:creationId xmlns:a16="http://schemas.microsoft.com/office/drawing/2014/main" id="{49C8A56D-3481-4BA8-B98A-29811B8CC945}"/>
              </a:ext>
            </a:extLst>
          </p:cNvPr>
          <p:cNvSpPr/>
          <p:nvPr/>
        </p:nvSpPr>
        <p:spPr>
          <a:xfrm>
            <a:off x="1427177" y="488664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9" name="cotisation.wav"/>
            </a:hlinkClick>
            <a:extLst>
              <a:ext uri="{FF2B5EF4-FFF2-40B4-BE49-F238E27FC236}">
                <a16:creationId xmlns:a16="http://schemas.microsoft.com/office/drawing/2014/main" id="{69B67C79-0DB5-4212-911E-69D9E8DADA1D}"/>
              </a:ext>
            </a:extLst>
          </p:cNvPr>
          <p:cNvSpPr/>
          <p:nvPr/>
        </p:nvSpPr>
        <p:spPr>
          <a:xfrm>
            <a:off x="1427177" y="562238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AF00109-739C-4A81-91D1-61C7A8016836}"/>
              </a:ext>
            </a:extLst>
          </p:cNvPr>
          <p:cNvSpPr txBox="1"/>
          <p:nvPr/>
        </p:nvSpPr>
        <p:spPr>
          <a:xfrm>
            <a:off x="1967177" y="2236563"/>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swimming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597600CB-6572-4A2C-85D0-6F53678A2234}"/>
              </a:ext>
            </a:extLst>
          </p:cNvPr>
          <p:cNvSpPr txBox="1"/>
          <p:nvPr/>
        </p:nvSpPr>
        <p:spPr>
          <a:xfrm>
            <a:off x="1967177" y="2973327"/>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101BBFEC-24AE-4A7B-A305-0368B087F168}"/>
              </a:ext>
            </a:extLst>
          </p:cNvPr>
          <p:cNvSpPr txBox="1"/>
          <p:nvPr/>
        </p:nvSpPr>
        <p:spPr>
          <a:xfrm>
            <a:off x="1967177" y="3688268"/>
            <a:ext cx="1642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[show]</a:t>
            </a:r>
          </a:p>
        </p:txBody>
      </p:sp>
      <p:sp>
        <p:nvSpPr>
          <p:cNvPr id="26" name="TextBox 25">
            <a:extLst>
              <a:ext uri="{FF2B5EF4-FFF2-40B4-BE49-F238E27FC236}">
                <a16:creationId xmlns:a16="http://schemas.microsoft.com/office/drawing/2014/main" id="{BDEDD27A-7DFE-456E-9F53-924A5531A04C}"/>
              </a:ext>
            </a:extLst>
          </p:cNvPr>
          <p:cNvSpPr txBox="1"/>
          <p:nvPr/>
        </p:nvSpPr>
        <p:spPr>
          <a:xfrm>
            <a:off x="1967177" y="4434472"/>
            <a:ext cx="2166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[management]</a:t>
            </a:r>
          </a:p>
        </p:txBody>
      </p:sp>
      <p:sp>
        <p:nvSpPr>
          <p:cNvPr id="28" name="TextBox 27">
            <a:extLst>
              <a:ext uri="{FF2B5EF4-FFF2-40B4-BE49-F238E27FC236}">
                <a16:creationId xmlns:a16="http://schemas.microsoft.com/office/drawing/2014/main" id="{53E5BA02-B64B-4D6E-83BD-55D8FBC28E97}"/>
              </a:ext>
            </a:extLst>
          </p:cNvPr>
          <p:cNvSpPr txBox="1"/>
          <p:nvPr/>
        </p:nvSpPr>
        <p:spPr>
          <a:xfrm>
            <a:off x="1967177" y="5163292"/>
            <a:ext cx="2062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according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to]</a:t>
            </a:r>
          </a:p>
        </p:txBody>
      </p:sp>
      <p:sp>
        <p:nvSpPr>
          <p:cNvPr id="30" name="TextBox 29">
            <a:extLst>
              <a:ext uri="{FF2B5EF4-FFF2-40B4-BE49-F238E27FC236}">
                <a16:creationId xmlns:a16="http://schemas.microsoft.com/office/drawing/2014/main" id="{0258598E-ABE5-41C9-9DFF-C4C873030381}"/>
              </a:ext>
            </a:extLst>
          </p:cNvPr>
          <p:cNvSpPr txBox="1"/>
          <p:nvPr/>
        </p:nvSpPr>
        <p:spPr>
          <a:xfrm>
            <a:off x="1967176" y="5892112"/>
            <a:ext cx="20629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subscription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1" name="Rectangle 30">
            <a:extLst>
              <a:ext uri="{FF2B5EF4-FFF2-40B4-BE49-F238E27FC236}">
                <a16:creationId xmlns:a16="http://schemas.microsoft.com/office/drawing/2014/main" id="{13F72A5F-2FDF-4F83-B2FC-C0F2B01B9E24}"/>
              </a:ext>
            </a:extLst>
          </p:cNvPr>
          <p:cNvSpPr/>
          <p:nvPr/>
        </p:nvSpPr>
        <p:spPr>
          <a:xfrm>
            <a:off x="3470576" y="2013170"/>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defRPr/>
            </a:pPr>
            <a:r>
              <a:rPr lang="fr-FR" dirty="0">
                <a:solidFill>
                  <a:srgbClr val="105076"/>
                </a:solidFill>
              </a:rPr>
              <a:t>_____</a:t>
            </a:r>
          </a:p>
        </p:txBody>
      </p:sp>
      <p:pic>
        <p:nvPicPr>
          <p:cNvPr id="1026" name="Picture 2" descr="Check Mark Clip Art">
            <a:extLst>
              <a:ext uri="{FF2B5EF4-FFF2-40B4-BE49-F238E27FC236}">
                <a16:creationId xmlns:a16="http://schemas.microsoft.com/office/drawing/2014/main" id="{125E8C00-2024-45FE-84CD-85BBFA989A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1984416"/>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eck Mark Clip Art">
            <a:extLst>
              <a:ext uri="{FF2B5EF4-FFF2-40B4-BE49-F238E27FC236}">
                <a16:creationId xmlns:a16="http://schemas.microsoft.com/office/drawing/2014/main" id="{9A430EF6-CB62-4377-8F8A-C27925E9F45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550" y="2758673"/>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heck Mark Clip Art">
            <a:extLst>
              <a:ext uri="{FF2B5EF4-FFF2-40B4-BE49-F238E27FC236}">
                <a16:creationId xmlns:a16="http://schemas.microsoft.com/office/drawing/2014/main" id="{DBDB4DF2-B4BF-445D-A2F3-09D438F366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3504106"/>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heck Mark Clip Art">
            <a:extLst>
              <a:ext uri="{FF2B5EF4-FFF2-40B4-BE49-F238E27FC236}">
                <a16:creationId xmlns:a16="http://schemas.microsoft.com/office/drawing/2014/main" id="{26C1E41A-0951-4C2F-8674-45488CE3E8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4232340"/>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lip Art">
            <a:extLst>
              <a:ext uri="{FF2B5EF4-FFF2-40B4-BE49-F238E27FC236}">
                <a16:creationId xmlns:a16="http://schemas.microsoft.com/office/drawing/2014/main" id="{315315EF-BEE2-494D-B56B-940EE6D816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550" y="4934007"/>
            <a:ext cx="598134" cy="4585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lip Art">
            <a:extLst>
              <a:ext uri="{FF2B5EF4-FFF2-40B4-BE49-F238E27FC236}">
                <a16:creationId xmlns:a16="http://schemas.microsoft.com/office/drawing/2014/main" id="{7D0F0956-A64B-4A83-93C6-F7572354F1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4465" y="5633598"/>
            <a:ext cx="598134" cy="45856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F01497F6-4601-4815-9FBB-AA8C5501F1F2}"/>
              </a:ext>
            </a:extLst>
          </p:cNvPr>
          <p:cNvSpPr/>
          <p:nvPr/>
        </p:nvSpPr>
        <p:spPr>
          <a:xfrm>
            <a:off x="3458220" y="274692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defRPr/>
            </a:pPr>
            <a:r>
              <a:rPr lang="fr-FR" dirty="0">
                <a:solidFill>
                  <a:srgbClr val="105076"/>
                </a:solidFill>
              </a:rPr>
              <a:t>_____</a:t>
            </a:r>
          </a:p>
        </p:txBody>
      </p:sp>
      <p:sp>
        <p:nvSpPr>
          <p:cNvPr id="43" name="Rectangle 42">
            <a:extLst>
              <a:ext uri="{FF2B5EF4-FFF2-40B4-BE49-F238E27FC236}">
                <a16:creationId xmlns:a16="http://schemas.microsoft.com/office/drawing/2014/main" id="{E693BA0F-97C8-460F-AC12-8E0B16B13F34}"/>
              </a:ext>
            </a:extLst>
          </p:cNvPr>
          <p:cNvSpPr/>
          <p:nvPr/>
        </p:nvSpPr>
        <p:spPr>
          <a:xfrm>
            <a:off x="3609711" y="3480686"/>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defRPr/>
            </a:pPr>
            <a:r>
              <a:rPr lang="fr-FR" dirty="0">
                <a:solidFill>
                  <a:srgbClr val="105076"/>
                </a:solidFill>
              </a:rPr>
              <a:t>_____</a:t>
            </a:r>
          </a:p>
        </p:txBody>
      </p:sp>
      <p:sp>
        <p:nvSpPr>
          <p:cNvPr id="44" name="Rectangle 43">
            <a:extLst>
              <a:ext uri="{FF2B5EF4-FFF2-40B4-BE49-F238E27FC236}">
                <a16:creationId xmlns:a16="http://schemas.microsoft.com/office/drawing/2014/main" id="{CAD69E57-ABE6-4E7E-85C1-7AFD5E9479BB}"/>
              </a:ext>
            </a:extLst>
          </p:cNvPr>
          <p:cNvSpPr/>
          <p:nvPr/>
        </p:nvSpPr>
        <p:spPr>
          <a:xfrm>
            <a:off x="3362061" y="4214444"/>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defRPr/>
            </a:pPr>
            <a:r>
              <a:rPr lang="fr-FR" dirty="0">
                <a:solidFill>
                  <a:srgbClr val="105076"/>
                </a:solidFill>
              </a:rPr>
              <a:t>_____</a:t>
            </a:r>
          </a:p>
        </p:txBody>
      </p:sp>
      <p:sp>
        <p:nvSpPr>
          <p:cNvPr id="45" name="Rectangle 44">
            <a:extLst>
              <a:ext uri="{FF2B5EF4-FFF2-40B4-BE49-F238E27FC236}">
                <a16:creationId xmlns:a16="http://schemas.microsoft.com/office/drawing/2014/main" id="{0858CA00-7F81-4B12-8DD0-298406312D7C}"/>
              </a:ext>
            </a:extLst>
          </p:cNvPr>
          <p:cNvSpPr/>
          <p:nvPr/>
        </p:nvSpPr>
        <p:spPr>
          <a:xfrm>
            <a:off x="3386044" y="4948202"/>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defRPr/>
            </a:pPr>
            <a:r>
              <a:rPr lang="fr-FR" dirty="0">
                <a:solidFill>
                  <a:srgbClr val="105076"/>
                </a:solidFill>
              </a:rPr>
              <a:t>_____</a:t>
            </a:r>
          </a:p>
        </p:txBody>
      </p:sp>
      <p:sp>
        <p:nvSpPr>
          <p:cNvPr id="46" name="Rectangle 45">
            <a:extLst>
              <a:ext uri="{FF2B5EF4-FFF2-40B4-BE49-F238E27FC236}">
                <a16:creationId xmlns:a16="http://schemas.microsoft.com/office/drawing/2014/main" id="{760E88CD-179C-4299-A208-8455936A94DC}"/>
              </a:ext>
            </a:extLst>
          </p:cNvPr>
          <p:cNvSpPr/>
          <p:nvPr/>
        </p:nvSpPr>
        <p:spPr>
          <a:xfrm>
            <a:off x="3570442" y="5681958"/>
            <a:ext cx="880533" cy="316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defRPr/>
            </a:pPr>
            <a:r>
              <a:rPr lang="fr-FR" dirty="0">
                <a:solidFill>
                  <a:srgbClr val="105076"/>
                </a:solidFill>
              </a:rPr>
              <a:t>_____</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xit" presetSubtype="0" fill="hold" grpId="0" nodeType="withEffect">
                                  <p:stCondLst>
                                    <p:cond delay="0"/>
                                  </p:stCondLst>
                                  <p:childTnLst>
                                    <p:animEffect transition="out" filter="fade">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xit" presetSubtype="0" fill="hold" grpId="0" nodeType="withEffect">
                                  <p:stCondLst>
                                    <p:cond delay="0"/>
                                  </p:stCondLst>
                                  <p:childTnLst>
                                    <p:animEffect transition="out" filter="fade">
                                      <p:cBhvr>
                                        <p:cTn id="25" dur="500"/>
                                        <p:tgtEl>
                                          <p:spTgt spid="43"/>
                                        </p:tgtEl>
                                      </p:cBhvr>
                                    </p:animEffect>
                                    <p:set>
                                      <p:cBhvr>
                                        <p:cTn id="26" dur="1" fill="hold">
                                          <p:stCondLst>
                                            <p:cond delay="499"/>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xit" presetSubtype="0" fill="hold" grpId="0" nodeType="withEffect">
                                  <p:stCondLst>
                                    <p:cond delay="0"/>
                                  </p:stCondLst>
                                  <p:childTnLst>
                                    <p:animEffect transition="out" filter="fade">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xit" presetSubtype="0" fill="hold" grpId="0" nodeType="withEffect">
                                  <p:stCondLst>
                                    <p:cond delay="0"/>
                                  </p:stCondLst>
                                  <p:childTnLst>
                                    <p:animEffect transition="out" filter="fade">
                                      <p:cBhvr>
                                        <p:cTn id="41" dur="500"/>
                                        <p:tgtEl>
                                          <p:spTgt spid="45"/>
                                        </p:tgtEl>
                                      </p:cBhvr>
                                    </p:animEffect>
                                    <p:set>
                                      <p:cBhvr>
                                        <p:cTn id="42" dur="1" fill="hold">
                                          <p:stCondLst>
                                            <p:cond delay="499"/>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xit" presetSubtype="0" fill="hold" grpId="0" nodeType="withEffect">
                                  <p:stCondLst>
                                    <p:cond delay="0"/>
                                  </p:stCondLst>
                                  <p:childTnLst>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interpretation.wav"/>
            </a:hlinkClick>
            <a:extLst>
              <a:ext uri="{FF2B5EF4-FFF2-40B4-BE49-F238E27FC236}">
                <a16:creationId xmlns:a16="http://schemas.microsoft.com/office/drawing/2014/main" id="{55F76293-F036-D943-9EC1-F5857D9662CB}"/>
              </a:ext>
            </a:extLst>
          </p:cNvPr>
          <p:cNvSpPr txBox="1"/>
          <p:nvPr/>
        </p:nvSpPr>
        <p:spPr>
          <a:xfrm>
            <a:off x="400760" y="27257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interprétation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hlinkClick r:id="" action="ppaction://noaction">
              <a:snd r:embed="rId5" name="orientation.wav"/>
            </a:hlinkClick>
            <a:extLst>
              <a:ext uri="{FF2B5EF4-FFF2-40B4-BE49-F238E27FC236}">
                <a16:creationId xmlns:a16="http://schemas.microsoft.com/office/drawing/2014/main" id="{5D5D53D5-D909-42C4-B046-A5F5C2C08BC0}"/>
              </a:ext>
            </a:extLst>
          </p:cNvPr>
          <p:cNvSpPr txBox="1"/>
          <p:nvPr/>
        </p:nvSpPr>
        <p:spPr>
          <a:xfrm>
            <a:off x="6913502" y="524608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orientation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6" name="collaboration.wav"/>
            </a:hlinkClick>
            <a:extLst>
              <a:ext uri="{FF2B5EF4-FFF2-40B4-BE49-F238E27FC236}">
                <a16:creationId xmlns:a16="http://schemas.microsoft.com/office/drawing/2014/main" id="{66B5D7ED-FDF5-4334-BC63-87D21F9707B3}"/>
              </a:ext>
            </a:extLst>
          </p:cNvPr>
          <p:cNvSpPr txBox="1"/>
          <p:nvPr/>
        </p:nvSpPr>
        <p:spPr>
          <a:xfrm>
            <a:off x="1100850" y="1712578"/>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collaboration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7" name="conviction.wav"/>
            </a:hlinkClick>
            <a:extLst>
              <a:ext uri="{FF2B5EF4-FFF2-40B4-BE49-F238E27FC236}">
                <a16:creationId xmlns:a16="http://schemas.microsoft.com/office/drawing/2014/main" id="{1F6C69FE-99C7-4267-B3A8-978E04613249}"/>
              </a:ext>
            </a:extLst>
          </p:cNvPr>
          <p:cNvSpPr txBox="1"/>
          <p:nvPr/>
        </p:nvSpPr>
        <p:spPr>
          <a:xfrm>
            <a:off x="590313" y="4481673"/>
            <a:ext cx="2405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conviction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8" name="evaluation.wav"/>
            </a:hlinkClick>
            <a:extLst>
              <a:ext uri="{FF2B5EF4-FFF2-40B4-BE49-F238E27FC236}">
                <a16:creationId xmlns:a16="http://schemas.microsoft.com/office/drawing/2014/main" id="{91108B8F-14C6-45A6-8F15-9EF448A75E4C}"/>
              </a:ext>
            </a:extLst>
          </p:cNvPr>
          <p:cNvSpPr txBox="1"/>
          <p:nvPr/>
        </p:nvSpPr>
        <p:spPr>
          <a:xfrm>
            <a:off x="4086945" y="128546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évaluation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9" name="occupation.wav"/>
            </a:hlinkClick>
            <a:extLst>
              <a:ext uri="{FF2B5EF4-FFF2-40B4-BE49-F238E27FC236}">
                <a16:creationId xmlns:a16="http://schemas.microsoft.com/office/drawing/2014/main" id="{5B51BEF8-EB1D-4926-8EBB-25AA256B7AAC}"/>
              </a:ext>
            </a:extLst>
          </p:cNvPr>
          <p:cNvSpPr txBox="1"/>
          <p:nvPr/>
        </p:nvSpPr>
        <p:spPr>
          <a:xfrm>
            <a:off x="6976489" y="70155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occupation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10" name="satisfaction.wav"/>
            </a:hlinkClick>
            <a:extLst>
              <a:ext uri="{FF2B5EF4-FFF2-40B4-BE49-F238E27FC236}">
                <a16:creationId xmlns:a16="http://schemas.microsoft.com/office/drawing/2014/main" id="{26FC3B81-1A4E-4B62-A053-FF7A508995C6}"/>
              </a:ext>
            </a:extLst>
          </p:cNvPr>
          <p:cNvSpPr txBox="1"/>
          <p:nvPr/>
        </p:nvSpPr>
        <p:spPr>
          <a:xfrm>
            <a:off x="3394033" y="45666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satisfaction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1" name="promotion.wav"/>
            </a:hlinkClick>
            <a:extLst>
              <a:ext uri="{FF2B5EF4-FFF2-40B4-BE49-F238E27FC236}">
                <a16:creationId xmlns:a16="http://schemas.microsoft.com/office/drawing/2014/main" id="{D9DFE173-2CDA-47E8-ABA8-6CBC09B026EB}"/>
              </a:ext>
            </a:extLst>
          </p:cNvPr>
          <p:cNvSpPr txBox="1"/>
          <p:nvPr/>
        </p:nvSpPr>
        <p:spPr>
          <a:xfrm>
            <a:off x="618542" y="3625621"/>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promotion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2" name="section.wav"/>
            </a:hlinkClick>
            <a:extLst>
              <a:ext uri="{FF2B5EF4-FFF2-40B4-BE49-F238E27FC236}">
                <a16:creationId xmlns:a16="http://schemas.microsoft.com/office/drawing/2014/main" id="{DD00F951-9E38-4227-98AE-F20BD06EF6CB}"/>
              </a:ext>
            </a:extLst>
          </p:cNvPr>
          <p:cNvSpPr txBox="1"/>
          <p:nvPr/>
        </p:nvSpPr>
        <p:spPr>
          <a:xfrm>
            <a:off x="4270512" y="3493922"/>
            <a:ext cx="1779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3" name="question.wav"/>
            </a:hlinkClick>
            <a:extLst>
              <a:ext uri="{FF2B5EF4-FFF2-40B4-BE49-F238E27FC236}">
                <a16:creationId xmlns:a16="http://schemas.microsoft.com/office/drawing/2014/main" id="{A1B3D19E-CD8E-41C3-9898-05CC86C9B627}"/>
              </a:ext>
            </a:extLst>
          </p:cNvPr>
          <p:cNvSpPr txBox="1"/>
          <p:nvPr/>
        </p:nvSpPr>
        <p:spPr>
          <a:xfrm>
            <a:off x="4075233" y="246412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4" name="option.wav"/>
            </a:hlinkClick>
            <a:extLst>
              <a:ext uri="{FF2B5EF4-FFF2-40B4-BE49-F238E27FC236}">
                <a16:creationId xmlns:a16="http://schemas.microsoft.com/office/drawing/2014/main" id="{A16EB74D-2453-4D39-881F-7A27F02F3A4B}"/>
              </a:ext>
            </a:extLst>
          </p:cNvPr>
          <p:cNvSpPr txBox="1"/>
          <p:nvPr/>
        </p:nvSpPr>
        <p:spPr>
          <a:xfrm>
            <a:off x="7420281" y="4184372"/>
            <a:ext cx="2097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5" name="national.wav"/>
            </a:hlinkClick>
            <a:extLst>
              <a:ext uri="{FF2B5EF4-FFF2-40B4-BE49-F238E27FC236}">
                <a16:creationId xmlns:a16="http://schemas.microsoft.com/office/drawing/2014/main" id="{B9C3120A-0B18-49CB-AEF4-382EA357241B}"/>
              </a:ext>
            </a:extLst>
          </p:cNvPr>
          <p:cNvSpPr txBox="1"/>
          <p:nvPr/>
        </p:nvSpPr>
        <p:spPr>
          <a:xfrm>
            <a:off x="7238294" y="194495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national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6" name="constitutionnel.wav"/>
            </a:hlinkClick>
            <a:extLst>
              <a:ext uri="{FF2B5EF4-FFF2-40B4-BE49-F238E27FC236}">
                <a16:creationId xmlns:a16="http://schemas.microsoft.com/office/drawing/2014/main" id="{5BEE3779-0BBA-48C9-8BE0-387F39D66083}"/>
              </a:ext>
            </a:extLst>
          </p:cNvPr>
          <p:cNvSpPr txBox="1"/>
          <p:nvPr/>
        </p:nvSpPr>
        <p:spPr>
          <a:xfrm>
            <a:off x="6860841" y="309603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constitutionnel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7" name="ambition.wav"/>
            </a:hlinkClick>
            <a:extLst>
              <a:ext uri="{FF2B5EF4-FFF2-40B4-BE49-F238E27FC236}">
                <a16:creationId xmlns:a16="http://schemas.microsoft.com/office/drawing/2014/main" id="{B85E6A98-94F1-4658-905C-2A9DEE2A6223}"/>
              </a:ext>
            </a:extLst>
          </p:cNvPr>
          <p:cNvSpPr txBox="1"/>
          <p:nvPr/>
        </p:nvSpPr>
        <p:spPr>
          <a:xfrm>
            <a:off x="1200883" y="574767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Question Mark Icon Clip Art">
            <a:extLst>
              <a:ext uri="{FF2B5EF4-FFF2-40B4-BE49-F238E27FC236}">
                <a16:creationId xmlns:a16="http://schemas.microsoft.com/office/drawing/2014/main" id="{46564B0F-198E-4B43-B069-C066E34247B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67186" y="2368072"/>
            <a:ext cx="482486" cy="715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action Designers Clip Art">
            <a:extLst>
              <a:ext uri="{FF2B5EF4-FFF2-40B4-BE49-F238E27FC236}">
                <a16:creationId xmlns:a16="http://schemas.microsoft.com/office/drawing/2014/main" id="{5ADC4FF5-3569-41AD-BB46-F6FDA5AA16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6151" y="1347939"/>
            <a:ext cx="1044732" cy="86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ass Clip Art">
            <a:extLst>
              <a:ext uri="{FF2B5EF4-FFF2-40B4-BE49-F238E27FC236}">
                <a16:creationId xmlns:a16="http://schemas.microsoft.com/office/drawing/2014/main" id="{9752CA4A-8C1B-4A07-B531-09E7CE351FE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937526" y="5112773"/>
            <a:ext cx="937152" cy="11390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atisfaction Garanteed  Clip Art">
            <a:extLst>
              <a:ext uri="{FF2B5EF4-FFF2-40B4-BE49-F238E27FC236}">
                <a16:creationId xmlns:a16="http://schemas.microsoft.com/office/drawing/2014/main" id="{28811CD1-0A58-40D8-BE18-2AC75DE8EB6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44729" y="4175814"/>
            <a:ext cx="1291066" cy="12477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phere Flags Clip Art">
            <a:extLst>
              <a:ext uri="{FF2B5EF4-FFF2-40B4-BE49-F238E27FC236}">
                <a16:creationId xmlns:a16="http://schemas.microsoft.com/office/drawing/2014/main" id="{830AF9EE-9B13-4F42-8369-87703CEFC83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47517" y="1710049"/>
            <a:ext cx="994726" cy="9880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ars Clip Art">
            <a:extLst>
              <a:ext uri="{FF2B5EF4-FFF2-40B4-BE49-F238E27FC236}">
                <a16:creationId xmlns:a16="http://schemas.microsoft.com/office/drawing/2014/main" id="{A06F8854-C950-470F-A50B-24DFD8998FA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8916" y="5257430"/>
            <a:ext cx="1614542" cy="110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8411</Words>
  <Application>Microsoft Office PowerPoint</Application>
  <PresentationFormat>Widescreen</PresentationFormat>
  <Paragraphs>1188</Paragraphs>
  <Slides>70</Slides>
  <Notes>70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70</vt:i4>
      </vt:variant>
    </vt:vector>
  </HeadingPairs>
  <TitlesOfParts>
    <vt:vector size="79" baseType="lpstr">
      <vt:lpstr>Arial</vt:lpstr>
      <vt:lpstr>Arial</vt:lpstr>
      <vt:lpstr>Calibri</vt:lpstr>
      <vt:lpstr>Century Gothic</vt:lpstr>
      <vt:lpstr>Tw Cen MT</vt:lpstr>
      <vt:lpstr>1_Office Theme</vt:lpstr>
      <vt:lpstr>NCELP Theme</vt:lpstr>
      <vt:lpstr>3_Office Theme</vt:lpstr>
      <vt:lpstr>2_Office Theme</vt:lpstr>
      <vt:lpstr>Saying what people do to others</vt:lpstr>
      <vt:lpstr>-tion</vt:lpstr>
      <vt:lpstr>-tion</vt:lpstr>
      <vt:lpstr>-tion</vt:lpstr>
      <vt:lpstr>-tion</vt:lpstr>
      <vt:lpstr>-tion</vt:lpstr>
      <vt:lpstr>-tion</vt:lpstr>
      <vt:lpstr>Phonétique</vt:lpstr>
      <vt:lpstr>Phonétique  </vt:lpstr>
      <vt:lpstr>Vocabulaire A</vt:lpstr>
      <vt:lpstr> Réponses A</vt:lpstr>
      <vt:lpstr>Vocabulaire B</vt:lpstr>
      <vt:lpstr> Réponses B</vt:lpstr>
      <vt:lpstr>donner</vt:lpstr>
      <vt:lpstr>donner</vt:lpstr>
      <vt:lpstr>donne</vt:lpstr>
      <vt:lpstr>donner</vt:lpstr>
      <vt:lpstr>donne</vt:lpstr>
      <vt:lpstr>donner</vt:lpstr>
      <vt:lpstr>penser</vt:lpstr>
      <vt:lpstr>penser</vt:lpstr>
      <vt:lpstr>pense</vt:lpstr>
      <vt:lpstr>penser</vt:lpstr>
      <vt:lpstr>pense</vt:lpstr>
      <vt:lpstr>penser</vt:lpstr>
      <vt:lpstr>Present simple / continuous</vt:lpstr>
      <vt:lpstr>Circle the verb translations  that sound best.</vt:lpstr>
      <vt:lpstr>Present simple / continuous</vt:lpstr>
      <vt:lpstr>The preposition à</vt:lpstr>
      <vt:lpstr>The preposition à</vt:lpstr>
      <vt:lpstr>Penser à / penser que</vt:lpstr>
      <vt:lpstr>C’est quoi ? C’est qui ?</vt:lpstr>
      <vt:lpstr>Saying what people do to others</vt:lpstr>
      <vt:lpstr>ien</vt:lpstr>
      <vt:lpstr>ien</vt:lpstr>
      <vt:lpstr>ien</vt:lpstr>
      <vt:lpstr>ien</vt:lpstr>
      <vt:lpstr>ien</vt:lpstr>
      <vt:lpstr>ien</vt:lpstr>
      <vt:lpstr>Phonétique</vt:lpstr>
      <vt:lpstr>Phonétique  </vt:lpstr>
      <vt:lpstr>En français ? A</vt:lpstr>
      <vt:lpstr>En français ? B</vt:lpstr>
      <vt:lpstr>Écris les mots ! A</vt:lpstr>
      <vt:lpstr>Écris les mots ! B</vt:lpstr>
      <vt:lpstr>demander</vt:lpstr>
      <vt:lpstr>demander</vt:lpstr>
      <vt:lpstr>demande</vt:lpstr>
      <vt:lpstr>demander</vt:lpstr>
      <vt:lpstr>demande</vt:lpstr>
      <vt:lpstr>demander</vt:lpstr>
      <vt:lpstr>montrer</vt:lpstr>
      <vt:lpstr>montrer</vt:lpstr>
      <vt:lpstr>montre</vt:lpstr>
      <vt:lpstr>montrer</vt:lpstr>
      <vt:lpstr>montre</vt:lpstr>
      <vt:lpstr>montrer</vt:lpstr>
      <vt:lpstr>Regular –ER verbs</vt:lpstr>
      <vt:lpstr>Regular –ER verbs </vt:lpstr>
      <vt:lpstr>Regular –ER verbs</vt:lpstr>
      <vt:lpstr>Regular –ER verbs</vt:lpstr>
      <vt:lpstr>Regular –ER verbs</vt:lpstr>
      <vt:lpstr>Regular –ER verbs</vt:lpstr>
      <vt:lpstr>Regular –ER verbs</vt:lpstr>
      <vt:lpstr>Regular –ER verbs</vt:lpstr>
      <vt:lpstr>PowerPoint Presentation</vt:lpstr>
      <vt:lpstr>PowerPoint Presentation</vt:lpstr>
      <vt:lpstr>PowerPoint Presentation</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889</cp:revision>
  <dcterms:created xsi:type="dcterms:W3CDTF">2019-03-27T07:30:03Z</dcterms:created>
  <dcterms:modified xsi:type="dcterms:W3CDTF">2021-08-02T09:40:13Z</dcterms:modified>
</cp:coreProperties>
</file>