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0" r:id="rId4"/>
    <p:sldMasterId id="2147483732" r:id="rId5"/>
  </p:sldMasterIdLst>
  <p:notesMasterIdLst>
    <p:notesMasterId r:id="rId49"/>
  </p:notesMasterIdLst>
  <p:sldIdLst>
    <p:sldId id="259" r:id="rId6"/>
    <p:sldId id="462" r:id="rId7"/>
    <p:sldId id="463" r:id="rId8"/>
    <p:sldId id="473" r:id="rId9"/>
    <p:sldId id="465" r:id="rId10"/>
    <p:sldId id="471" r:id="rId11"/>
    <p:sldId id="472" r:id="rId12"/>
    <p:sldId id="268" r:id="rId13"/>
    <p:sldId id="518" r:id="rId14"/>
    <p:sldId id="505" r:id="rId15"/>
    <p:sldId id="507" r:id="rId16"/>
    <p:sldId id="655" r:id="rId17"/>
    <p:sldId id="659" r:id="rId18"/>
    <p:sldId id="662" r:id="rId19"/>
    <p:sldId id="657" r:id="rId20"/>
    <p:sldId id="660" r:id="rId21"/>
    <p:sldId id="661" r:id="rId22"/>
    <p:sldId id="658" r:id="rId23"/>
    <p:sldId id="663" r:id="rId24"/>
    <p:sldId id="508" r:id="rId25"/>
    <p:sldId id="509" r:id="rId26"/>
    <p:sldId id="521" r:id="rId27"/>
    <p:sldId id="506" r:id="rId28"/>
    <p:sldId id="322" r:id="rId29"/>
    <p:sldId id="258" r:id="rId30"/>
    <p:sldId id="340" r:id="rId31"/>
    <p:sldId id="281" r:id="rId32"/>
    <p:sldId id="603" r:id="rId33"/>
    <p:sldId id="623" r:id="rId34"/>
    <p:sldId id="624" r:id="rId35"/>
    <p:sldId id="607" r:id="rId36"/>
    <p:sldId id="608" r:id="rId37"/>
    <p:sldId id="523" r:id="rId38"/>
    <p:sldId id="522" r:id="rId39"/>
    <p:sldId id="515" r:id="rId40"/>
    <p:sldId id="656" r:id="rId41"/>
    <p:sldId id="317" r:id="rId42"/>
    <p:sldId id="609" r:id="rId43"/>
    <p:sldId id="610" r:id="rId44"/>
    <p:sldId id="612" r:id="rId45"/>
    <p:sldId id="599" r:id="rId46"/>
    <p:sldId id="601" r:id="rId47"/>
    <p:sldId id="32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203864"/>
    <a:srgbClr val="FEFCDE"/>
    <a:srgbClr val="E65D00"/>
    <a:srgbClr val="FCECE8"/>
    <a:srgbClr val="F8D7CD"/>
    <a:srgbClr val="4E6C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38" autoAdjust="0"/>
    <p:restoredTop sz="93792" autoAdjust="0"/>
  </p:normalViewPr>
  <p:slideViewPr>
    <p:cSldViewPr snapToGrid="0">
      <p:cViewPr varScale="1">
        <p:scale>
          <a:sx n="77" d="100"/>
          <a:sy n="77" d="100"/>
        </p:scale>
        <p:origin x="672"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6297D-F6B7-4A80-B8C6-B93D714CF3CE}" type="datetimeFigureOut">
              <a:rPr lang="en-GB" smtClean="0"/>
              <a:t>22/10/2021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41ABC1-F58B-47AD-9C0D-6D92CE94855E}" type="slidenum">
              <a:rPr lang="en-GB" smtClean="0"/>
              <a:t>‹#›</a:t>
            </a:fld>
            <a:endParaRPr lang="en-GB"/>
          </a:p>
        </p:txBody>
      </p:sp>
    </p:spTree>
    <p:extLst>
      <p:ext uri="{BB962C8B-B14F-4D97-AF65-F5344CB8AC3E}">
        <p14:creationId xmlns:p14="http://schemas.microsoft.com/office/powerpoint/2010/main" val="135273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[oy]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1" dirty="0" err="1">
                <a:solidFill>
                  <a:prstClr val="white"/>
                </a:solidFill>
                <a:latin typeface="Calibri" panose="020F0502020204030204" pitchFamily="34" charset="0"/>
                <a:cs typeface="Calibri" panose="020F0502020204030204" pitchFamily="34" charset="0"/>
              </a:rPr>
              <a:t>vous</a:t>
            </a:r>
            <a:r>
              <a:rPr lang="en-GB" sz="1200" b="1" i="0" dirty="0">
                <a:solidFill>
                  <a:prstClr val="white"/>
                </a:solidFill>
                <a:latin typeface="Calibri" panose="020F0502020204030204" pitchFamily="34" charset="0"/>
                <a:cs typeface="Calibri" panose="020F0502020204030204" pitchFamily="34" charset="0"/>
              </a:rPr>
              <a:t> as formal ‘you’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0" dirty="0">
                <a:solidFill>
                  <a:prstClr val="white"/>
                </a:solidFill>
                <a:latin typeface="Calibri" panose="020F0502020204030204" pitchFamily="34" charset="0"/>
                <a:cs typeface="Calibri" panose="020F0502020204030204" pitchFamily="34" charset="0"/>
              </a:rPr>
              <a:t>formal and informal register</a:t>
            </a:r>
            <a:endParaRPr lang="en-GB" sz="1200" b="0"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 (introduce) </a:t>
            </a:r>
            <a:r>
              <a:rPr lang="fr-FR" dirty="0">
                <a:solidFill>
                  <a:srgbClr val="000000"/>
                </a:solidFill>
                <a:latin typeface="+mn-lt"/>
              </a:rPr>
              <a:t>sortir</a:t>
            </a:r>
            <a:r>
              <a:rPr lang="fr-FR" baseline="30000" dirty="0">
                <a:solidFill>
                  <a:srgbClr val="000000"/>
                </a:solidFill>
                <a:latin typeface="+mn-lt"/>
              </a:rPr>
              <a:t>2</a:t>
            </a:r>
            <a:r>
              <a:rPr lang="fr-FR" dirty="0">
                <a:solidFill>
                  <a:srgbClr val="000000"/>
                </a:solidFill>
                <a:latin typeface="+mn-lt"/>
              </a:rPr>
              <a:t> [309], sortons [309], sortez [309], sortent [309], venons [88], venez [88], viennent [88] vous</a:t>
            </a:r>
            <a:r>
              <a:rPr lang="fr-FR" baseline="30000" dirty="0">
                <a:solidFill>
                  <a:srgbClr val="000000"/>
                </a:solidFill>
                <a:latin typeface="+mn-lt"/>
              </a:rPr>
              <a:t>2</a:t>
            </a:r>
            <a:r>
              <a:rPr lang="fr-FR" dirty="0">
                <a:solidFill>
                  <a:srgbClr val="000000"/>
                </a:solidFill>
                <a:latin typeface="+mn-lt"/>
              </a:rPr>
              <a:t> [50], maman [2168], papa [2458], possible [175], seul [101], sans [71], salut [2205],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a:t>
            </a:r>
            <a:r>
              <a:rPr lang="fr-FR" sz="1200" b="0" i="0" u="none" strike="noStrike" kern="1200" cap="none" dirty="0" err="1">
                <a:solidFill>
                  <a:schemeClr val="tx1"/>
                </a:solidFill>
                <a:effectLst/>
                <a:latin typeface="+mn-lt"/>
                <a:ea typeface="Calibri"/>
                <a:cs typeface="Calibri"/>
                <a:sym typeface="Calibri"/>
              </a:rPr>
              <a:t>ball</a:t>
            </a:r>
            <a:r>
              <a:rPr lang="fr-FR" sz="1200" b="0" i="0" u="none" strike="noStrike" kern="1200" cap="none" dirty="0">
                <a:solidFill>
                  <a:schemeClr val="tx1"/>
                </a:solidFill>
                <a:effectLst/>
                <a:latin typeface="+mn-lt"/>
                <a:ea typeface="Calibri"/>
                <a:cs typeface="Calibri"/>
                <a:sym typeface="Calibri"/>
              </a:rPr>
              <a:t>)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576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a:t>
            </a:r>
            <a:r>
              <a:rPr lang="en-US" b="0" i="1" dirty="0" err="1"/>
              <a:t>vous</a:t>
            </a:r>
            <a:r>
              <a:rPr lang="en-US" b="0" i="0" dirty="0"/>
              <a:t> as formal ‘you’, comparing formal and informal language in English and French</a:t>
            </a:r>
            <a:endParaRPr lang="en-US" b="0" dirty="0"/>
          </a:p>
          <a:p>
            <a:endParaRPr lang="en-US" b="1" dirty="0"/>
          </a:p>
          <a:p>
            <a:r>
              <a:rPr lang="en-US" b="1" dirty="0"/>
              <a:t>Procedure:</a:t>
            </a:r>
          </a:p>
          <a:p>
            <a:r>
              <a:rPr lang="en-US" b="0" dirty="0"/>
              <a:t>1. Bring up the explanation of formal </a:t>
            </a:r>
            <a:r>
              <a:rPr lang="en-US" b="0" i="1" dirty="0" err="1"/>
              <a:t>vous</a:t>
            </a:r>
            <a:r>
              <a:rPr lang="en-US" b="0" i="0" dirty="0"/>
              <a:t>. Highlight that the endings are the same whether you are talking to one person or more than one person.</a:t>
            </a:r>
            <a:endParaRPr lang="en-US" b="0" dirty="0"/>
          </a:p>
          <a:p>
            <a:r>
              <a:rPr lang="en-US" b="0" dirty="0"/>
              <a:t>3. Bring up the explanation of </a:t>
            </a:r>
            <a:r>
              <a:rPr lang="en-US" b="0" i="0" dirty="0"/>
              <a:t>informal </a:t>
            </a:r>
            <a:r>
              <a:rPr lang="en-US" b="0" i="1" dirty="0" err="1"/>
              <a:t>tu</a:t>
            </a:r>
            <a:r>
              <a:rPr lang="en-US" b="0" i="0" u="none" dirty="0"/>
              <a:t> and comparison with English. Elicit a formal ‘translation’ of the question (</a:t>
            </a:r>
            <a:r>
              <a:rPr lang="en-US" b="0" i="0" u="none" dirty="0" err="1"/>
              <a:t>eg.</a:t>
            </a:r>
            <a:r>
              <a:rPr lang="en-US" b="0" i="0" u="none" dirty="0"/>
              <a:t> ‘Hello sir, how are you?’).</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448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awareness-raising exercise to draw attention to cross-linguistics differences in the expression of formality.</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65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a:t>
            </a:r>
            <a:r>
              <a:rPr lang="en-US" b="1" dirty="0"/>
              <a:t>1/8.</a:t>
            </a:r>
          </a:p>
          <a:p>
            <a:endParaRPr lang="en-US" b="1" dirty="0"/>
          </a:p>
          <a:p>
            <a:r>
              <a:rPr lang="en-US" b="1" dirty="0"/>
              <a:t>Aim: </a:t>
            </a:r>
            <a:r>
              <a:rPr lang="en-US" b="0" dirty="0"/>
              <a:t>Written recognition of verbs in the ‘</a:t>
            </a:r>
            <a:r>
              <a:rPr lang="en-US" b="0" dirty="0" err="1"/>
              <a:t>tu</a:t>
            </a:r>
            <a:r>
              <a:rPr lang="en-US" b="0" dirty="0"/>
              <a:t>’ and ‘</a:t>
            </a:r>
            <a:r>
              <a:rPr lang="en-US" b="0" dirty="0" err="1"/>
              <a:t>vous</a:t>
            </a:r>
            <a:r>
              <a:rPr lang="en-US" b="0" dirty="0"/>
              <a:t>’ forms and connecting these with meaning (informal and formal address); learning to connect use of </a:t>
            </a:r>
            <a:r>
              <a:rPr lang="en-US" b="0" i="1" dirty="0" err="1"/>
              <a:t>vous</a:t>
            </a:r>
            <a:r>
              <a:rPr lang="en-US" b="0" i="1" dirty="0"/>
              <a:t> </a:t>
            </a:r>
            <a:r>
              <a:rPr lang="en-US" b="0" i="0" dirty="0"/>
              <a:t>with speaking to a teacher and use of </a:t>
            </a:r>
            <a:r>
              <a:rPr lang="en-US" b="0" i="1" dirty="0" err="1"/>
              <a:t>tu</a:t>
            </a:r>
            <a:r>
              <a:rPr lang="en-US" b="0" i="1" dirty="0"/>
              <a:t> </a:t>
            </a:r>
            <a:r>
              <a:rPr lang="en-US" b="0" i="0" dirty="0"/>
              <a:t>with speaking to a friend; presentation of some of the cultural highlights of Nice.</a:t>
            </a:r>
            <a:endParaRPr lang="en-US" b="0" dirty="0"/>
          </a:p>
          <a:p>
            <a:endParaRPr lang="en-US" b="1" dirty="0"/>
          </a:p>
          <a:p>
            <a:r>
              <a:rPr lang="en-US" b="1" dirty="0"/>
              <a:t>Procedure:</a:t>
            </a:r>
          </a:p>
          <a:p>
            <a:r>
              <a:rPr lang="en-US" b="0" dirty="0"/>
              <a:t>1. Students read the question and point at the person they think is being asked.</a:t>
            </a:r>
          </a:p>
          <a:p>
            <a:r>
              <a:rPr lang="en-US" b="0" dirty="0"/>
              <a:t>2. Click to reveal answer.</a:t>
            </a:r>
          </a:p>
          <a:p>
            <a:r>
              <a:rPr lang="en-US" b="0" dirty="0"/>
              <a:t>3. Click again to reveal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Image by </a:t>
            </a:r>
            <a:r>
              <a:rPr lang="en-GB" sz="1200" kern="1200" dirty="0" err="1">
                <a:solidFill>
                  <a:schemeClr val="tx1"/>
                </a:solidFill>
                <a:effectLst/>
                <a:latin typeface="Century Gothic" panose="020B0502020202020204" pitchFamily="34" charset="0"/>
                <a:ea typeface="+mn-ea"/>
                <a:cs typeface="+mn-cs"/>
              </a:rPr>
              <a:t>Staeiou</a:t>
            </a:r>
            <a:r>
              <a:rPr lang="en-GB" sz="1200" kern="1200" dirty="0">
                <a:solidFill>
                  <a:schemeClr val="tx1"/>
                </a:solidFill>
                <a:effectLst/>
                <a:latin typeface="Century Gothic" panose="020B0502020202020204" pitchFamily="34" charset="0"/>
                <a:ea typeface="+mn-ea"/>
                <a:cs typeface="+mn-cs"/>
              </a:rPr>
              <a:t> - Own work, CC BY-SA 3.0, https://commons.wikimedia.org/w/index.php?curid=10940750</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2/8.</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821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3/8.</a:t>
            </a:r>
          </a:p>
          <a:p>
            <a:endParaRPr lang="en-US" b="0" dirty="0"/>
          </a:p>
          <a:p>
            <a:r>
              <a:rPr lang="en-US" b="0" dirty="0"/>
              <a:t>Image b</a:t>
            </a:r>
            <a:r>
              <a:rPr lang="en-GB" b="0" dirty="0"/>
              <a:t>y Honeydew - Own work, CC BY-SA 3.0, https://commons.wikimedia.org/w/index.php?curid=9585018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69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4/8.</a:t>
            </a:r>
          </a:p>
          <a:p>
            <a:endParaRPr lang="en-US" b="0" dirty="0"/>
          </a:p>
          <a:p>
            <a:r>
              <a:rPr lang="en-US" b="0" dirty="0"/>
              <a:t>Image by </a:t>
            </a:r>
            <a:r>
              <a:rPr lang="en-GB" b="0" dirty="0"/>
              <a:t>Gilbert </a:t>
            </a:r>
            <a:r>
              <a:rPr lang="en-GB" b="0" dirty="0" err="1"/>
              <a:t>Bochenek</a:t>
            </a:r>
            <a:r>
              <a:rPr lang="en-GB" b="0" dirty="0"/>
              <a:t> - Own work, CC BY 3.0, https://commons.wikimedia.org/w/index.php?curid=2662838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62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5/8.</a:t>
            </a:r>
          </a:p>
          <a:p>
            <a:endParaRPr lang="en-US" b="1" dirty="0"/>
          </a:p>
          <a:p>
            <a:r>
              <a:rPr lang="en-US" b="0" dirty="0"/>
              <a:t>Image by </a:t>
            </a:r>
            <a:r>
              <a:rPr lang="nb-NO" b="0" dirty="0"/>
              <a:t>Ioan Sameli — https://www.flickr.com/photos/biwook/237577080, CC BY-SA 2.0, https://commons.wikimedia.org/w/index.php?curid=1189156</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19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6/8.</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87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niçois</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Images left to right:</a:t>
            </a:r>
          </a:p>
          <a:p>
            <a:r>
              <a:rPr lang="en-US" b="0" dirty="0" err="1"/>
              <a:t>Socca</a:t>
            </a:r>
            <a:r>
              <a:rPr lang="en-US" b="0" dirty="0"/>
              <a:t> - </a:t>
            </a:r>
            <a:r>
              <a:rPr lang="en-GB" b="0" dirty="0"/>
              <a:t>By Photo: </a:t>
            </a:r>
            <a:r>
              <a:rPr lang="en-GB" b="0" dirty="0" err="1"/>
              <a:t>Myrabella</a:t>
            </a:r>
            <a:r>
              <a:rPr lang="en-GB" b="0" dirty="0"/>
              <a:t> / Wikimedia Commons, CC BY-SA 3.0, https://commons.wikimedia.org/w/index.php?curid=8992997</a:t>
            </a:r>
          </a:p>
          <a:p>
            <a:r>
              <a:rPr lang="en-GB" b="0" dirty="0" err="1"/>
              <a:t>Pissaladière</a:t>
            </a:r>
            <a:r>
              <a:rPr lang="en-GB" b="0" dirty="0"/>
              <a:t> - By Cdg83 - Own work, CC BY-SA 4.0, https://commons.wikimedia.org/w/index.php?curid=34172792</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739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8/8.</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79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[oy] </a:t>
            </a:r>
            <a:r>
              <a:rPr lang="en-GB" b="0" dirty="0"/>
              <a:t>sound first, on its own. Students repeat it with you.</a:t>
            </a:r>
            <a:br>
              <a:rPr lang="en-GB" b="0" dirty="0"/>
            </a:br>
            <a:r>
              <a:rPr lang="en-GB" b="0" dirty="0"/>
              <a:t>2. Bring up the word </a:t>
            </a:r>
            <a:r>
              <a:rPr lang="en-GB" b="0" baseline="0" dirty="0"/>
              <a:t>”</a:t>
            </a:r>
            <a:r>
              <a:rPr lang="en-GB" b="1" baseline="0" dirty="0" err="1"/>
              <a:t>env</a:t>
            </a:r>
            <a:r>
              <a:rPr lang="en-GB" sz="1200" b="1" baseline="0" dirty="0" err="1">
                <a:solidFill>
                  <a:srgbClr val="002060"/>
                </a:solidFill>
                <a:latin typeface="Century Gothic" panose="020B0502020202020204" pitchFamily="34" charset="0"/>
              </a:rPr>
              <a:t>oyer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[sending a letter]</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[oy] </a:t>
            </a:r>
            <a:r>
              <a:rPr lang="en-GB" baseline="0" dirty="0"/>
              <a:t>sound, pronouncing </a:t>
            </a:r>
            <a:r>
              <a:rPr lang="en-GB" b="0" baseline="0" dirty="0"/>
              <a:t>”</a:t>
            </a:r>
            <a:r>
              <a:rPr lang="en-GB" b="1" baseline="0" dirty="0" err="1"/>
              <a:t>envoyer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enyoyer</a:t>
            </a:r>
            <a:r>
              <a:rPr lang="en-GB" b="1" dirty="0"/>
              <a:t> </a:t>
            </a:r>
            <a:r>
              <a:rPr lang="en-GB" b="0" dirty="0"/>
              <a:t>[526]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This is slide </a:t>
            </a:r>
            <a:r>
              <a:rPr lang="en-US" b="1" dirty="0"/>
              <a:t>1/2.</a:t>
            </a:r>
          </a:p>
          <a:p>
            <a:endParaRPr lang="en-US" b="1" dirty="0"/>
          </a:p>
          <a:p>
            <a:r>
              <a:rPr lang="en-US" b="1" dirty="0"/>
              <a:t>Aim: </a:t>
            </a:r>
            <a:r>
              <a:rPr lang="en-US" b="0" dirty="0" err="1"/>
              <a:t>practising</a:t>
            </a:r>
            <a:r>
              <a:rPr lang="en-US" b="0" dirty="0"/>
              <a:t> aural recognition of the second person plural form of a range of verb types, connecting this form with the formal </a:t>
            </a:r>
            <a:r>
              <a:rPr lang="en-US" b="0" i="1" dirty="0" err="1"/>
              <a:t>vous</a:t>
            </a:r>
            <a:r>
              <a:rPr lang="en-US" b="0" i="0" dirty="0"/>
              <a:t> meaning</a:t>
            </a:r>
            <a:endParaRPr lang="en-US" b="0" dirty="0"/>
          </a:p>
          <a:p>
            <a:endParaRPr lang="en-US" b="1" dirty="0"/>
          </a:p>
          <a:p>
            <a:r>
              <a:rPr lang="en-US" b="1" dirty="0"/>
              <a:t>Procedure:</a:t>
            </a:r>
          </a:p>
          <a:p>
            <a:pPr marL="0" indent="0">
              <a:buNone/>
            </a:pPr>
            <a:r>
              <a:rPr lang="en-US" b="0" dirty="0"/>
              <a:t>1. Draw attention to the French translation of ‘host family’ (</a:t>
            </a:r>
            <a:r>
              <a:rPr lang="en-GB" altLang="ja-JP" sz="1200" i="1" dirty="0" err="1">
                <a:solidFill>
                  <a:srgbClr val="4472C4">
                    <a:lumMod val="50000"/>
                  </a:srgbClr>
                </a:solidFill>
                <a:latin typeface="Century Gothic" panose="020F0302020204030204"/>
              </a:rPr>
              <a:t>famille</a:t>
            </a:r>
            <a:r>
              <a:rPr lang="en-GB" altLang="ja-JP" sz="1200" i="1" dirty="0">
                <a:solidFill>
                  <a:srgbClr val="4472C4">
                    <a:lumMod val="50000"/>
                  </a:srgbClr>
                </a:solidFill>
                <a:latin typeface="Century Gothic" panose="020F0302020204030204"/>
              </a:rPr>
              <a:t> </a:t>
            </a:r>
            <a:r>
              <a:rPr lang="en-GB" altLang="ja-JP" sz="1200" i="1" dirty="0" err="1">
                <a:solidFill>
                  <a:srgbClr val="4472C4">
                    <a:lumMod val="50000"/>
                  </a:srgbClr>
                </a:solidFill>
                <a:latin typeface="Century Gothic" panose="020F0302020204030204"/>
              </a:rPr>
              <a:t>d'accueil</a:t>
            </a:r>
            <a:r>
              <a:rPr lang="en-GB" altLang="ja-JP" sz="1200" dirty="0">
                <a:solidFill>
                  <a:srgbClr val="4472C4">
                    <a:lumMod val="50000"/>
                  </a:srgbClr>
                </a:solidFill>
                <a:latin typeface="Century Gothic" panose="020F0302020204030204"/>
              </a:rPr>
              <a:t>). Have them read it aloud for additional practice of SSC [-</a:t>
            </a:r>
            <a:r>
              <a:rPr lang="en-GB" altLang="ja-JP" sz="1200" dirty="0" err="1">
                <a:solidFill>
                  <a:srgbClr val="4472C4">
                    <a:lumMod val="50000"/>
                  </a:srgbClr>
                </a:solidFill>
                <a:latin typeface="Century Gothic" panose="020F0302020204030204"/>
              </a:rPr>
              <a:t>ueil</a:t>
            </a:r>
            <a:r>
              <a:rPr lang="en-GB" altLang="ja-JP" sz="1200" dirty="0">
                <a:solidFill>
                  <a:srgbClr val="4472C4">
                    <a:lumMod val="50000"/>
                  </a:srgbClr>
                </a:solidFill>
                <a:latin typeface="Century Gothic" panose="020F0302020204030204"/>
              </a:rPr>
              <a:t>], which is one of this week’s target sounds. Explain that </a:t>
            </a:r>
            <a:r>
              <a:rPr lang="en-GB" altLang="ja-JP" sz="1200" i="1" dirty="0" err="1">
                <a:solidFill>
                  <a:srgbClr val="4472C4">
                    <a:lumMod val="50000"/>
                  </a:srgbClr>
                </a:solidFill>
                <a:latin typeface="Century Gothic" panose="020F0302020204030204"/>
              </a:rPr>
              <a:t>accueil</a:t>
            </a:r>
            <a:r>
              <a:rPr lang="en-GB" altLang="ja-JP" sz="1200" i="1" dirty="0">
                <a:solidFill>
                  <a:srgbClr val="4472C4">
                    <a:lumMod val="50000"/>
                  </a:srgbClr>
                </a:solidFill>
                <a:latin typeface="Century Gothic" panose="020F0302020204030204"/>
              </a:rPr>
              <a:t> </a:t>
            </a:r>
            <a:r>
              <a:rPr lang="en-GB" altLang="ja-JP" sz="1200" i="0" dirty="0">
                <a:solidFill>
                  <a:srgbClr val="4472C4">
                    <a:lumMod val="50000"/>
                  </a:srgbClr>
                </a:solidFill>
                <a:latin typeface="Century Gothic" panose="020F0302020204030204"/>
              </a:rPr>
              <a:t>on its own means ‘welcome’. They will encounter this word again as a cluster word in lesson 2.</a:t>
            </a:r>
            <a:endParaRPr lang="en-GB" altLang="ja-JP" sz="1200" dirty="0">
              <a:solidFill>
                <a:srgbClr val="4472C4">
                  <a:lumMod val="50000"/>
                </a:srgbClr>
              </a:solidFill>
              <a:latin typeface="Century Gothic" panose="020F0302020204030204"/>
            </a:endParaRPr>
          </a:p>
          <a:p>
            <a:pPr marL="0" indent="0">
              <a:buNone/>
            </a:pPr>
            <a:r>
              <a:rPr lang="en-US" b="0" dirty="0"/>
              <a:t>2. Click the numbers to play the audio. The subject pronouns are obscured by beeps.</a:t>
            </a:r>
          </a:p>
          <a:p>
            <a:r>
              <a:rPr lang="en-US" b="0" dirty="0"/>
              <a:t>3. Students write 1-8 and choose ‘Amir’ or ‘Bilal’ for each question.</a:t>
            </a:r>
          </a:p>
          <a:p>
            <a:r>
              <a:rPr lang="en-US" b="0" dirty="0"/>
              <a:t>4. Click to reveal the answers.</a:t>
            </a:r>
          </a:p>
          <a:p>
            <a:r>
              <a:rPr lang="en-US" b="0" dirty="0"/>
              <a:t>5. Proceed to the next slide for the full audio and comprehension element.</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Venez […] de Nice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Aimez […] la ville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Sors […] aujourd‘hui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Avez […] un animal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Fais […] du sport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Joues […] d’un instrument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Allez […] souvent en Angleterre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Es […] végétarien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végétarien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r>
              <a:rPr lang="en-GB" b="1" baseline="0" dirty="0"/>
              <a:t>Word frequency of cognates used (1 is the most frequent word in French): </a:t>
            </a:r>
            <a:endParaRPr lang="en-US" b="1" dirty="0"/>
          </a:p>
          <a:p>
            <a:r>
              <a:rPr lang="en-GB" altLang="ja-JP" sz="1200" dirty="0" err="1">
                <a:solidFill>
                  <a:srgbClr val="4472C4">
                    <a:lumMod val="50000"/>
                  </a:srgbClr>
                </a:solidFill>
                <a:latin typeface="Century Gothic" panose="020F0302020204030204"/>
              </a:rPr>
              <a:t>accueil</a:t>
            </a:r>
            <a:r>
              <a:rPr lang="en-US" altLang="ja-JP" sz="1200" b="1" dirty="0">
                <a:solidFill>
                  <a:srgbClr val="4472C4">
                    <a:lumMod val="50000"/>
                  </a:srgbClr>
                </a:solidFill>
                <a:latin typeface="Century Gothic" panose="020F0302020204030204"/>
              </a:rPr>
              <a:t> </a:t>
            </a:r>
            <a:r>
              <a:rPr lang="en-US" altLang="ja-JP" sz="1200" b="0" dirty="0">
                <a:solidFill>
                  <a:srgbClr val="4472C4">
                    <a:lumMod val="50000"/>
                  </a:srgbClr>
                </a:solidFill>
                <a:latin typeface="Century Gothic" panose="020F0302020204030204"/>
              </a:rPr>
              <a:t>[2541]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469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Students choose correct translation</a:t>
            </a:r>
          </a:p>
          <a:p>
            <a:r>
              <a:rPr lang="en-US" b="0" dirty="0"/>
              <a:t>3. Click to reveal answers</a:t>
            </a:r>
          </a:p>
          <a:p>
            <a:endParaRPr lang="en-US" b="0" dirty="0"/>
          </a:p>
          <a:p>
            <a:r>
              <a:rPr lang="en-US" b="1" dirty="0"/>
              <a:t>Transcript:</a:t>
            </a:r>
          </a:p>
          <a:p>
            <a:pPr marL="228600" indent="-228600">
              <a:buFont typeface="+mj-lt"/>
              <a:buAutoNum type="arabicPeriod"/>
            </a:pPr>
            <a:r>
              <a:rPr lang="fr-FR" sz="1200" kern="1200" dirty="0" err="1">
                <a:solidFill>
                  <a:schemeClr val="tx1"/>
                </a:solidFill>
                <a:effectLst/>
                <a:latin typeface="+mn-lt"/>
                <a:ea typeface="+mn-ea"/>
                <a:cs typeface="+mn-cs"/>
              </a:rPr>
              <a:t>Venez-vous</a:t>
            </a:r>
            <a:r>
              <a:rPr lang="fr-FR" sz="1200" kern="1200" dirty="0">
                <a:solidFill>
                  <a:schemeClr val="tx1"/>
                </a:solidFill>
                <a:effectLst/>
                <a:latin typeface="+mn-lt"/>
                <a:ea typeface="+mn-ea"/>
                <a:cs typeface="+mn-cs"/>
              </a:rPr>
              <a:t> de Nice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Aimez-vous la ville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Sors-tu aujourd‘hui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Avez-vous un animal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Fais-tu du sport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Joues-tu d’un instrument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Allez-vous souvent en Angleterre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Es-tu végétarien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961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r>
              <a:rPr lang="en-US" b="1" dirty="0"/>
              <a:t>Aim: </a:t>
            </a:r>
            <a:r>
              <a:rPr lang="en-US" b="0" dirty="0"/>
              <a:t>to learn how to say ‘please’ in French</a:t>
            </a:r>
          </a:p>
          <a:p>
            <a:endParaRPr lang="en-US" b="1" dirty="0"/>
          </a:p>
          <a:p>
            <a:r>
              <a:rPr lang="en-US" b="1" dirty="0"/>
              <a:t>Procedure:</a:t>
            </a:r>
          </a:p>
          <a:p>
            <a:pPr marL="228600" indent="-228600">
              <a:buAutoNum type="arabicPeriod"/>
            </a:pPr>
            <a:r>
              <a:rPr lang="en-US" b="0" dirty="0"/>
              <a:t>Bring up the phrases </a:t>
            </a:r>
            <a:r>
              <a:rPr lang="en-US" b="0" i="1" dirty="0" err="1"/>
              <a:t>s’il</a:t>
            </a:r>
            <a:r>
              <a:rPr lang="en-US" b="0" i="1" dirty="0"/>
              <a:t> </a:t>
            </a:r>
            <a:r>
              <a:rPr lang="en-US" b="0" i="1" dirty="0" err="1"/>
              <a:t>te</a:t>
            </a:r>
            <a:r>
              <a:rPr lang="en-US" b="0" i="1" dirty="0"/>
              <a:t> plait</a:t>
            </a:r>
            <a:r>
              <a:rPr lang="en-US" b="0" i="0" dirty="0"/>
              <a:t> and</a:t>
            </a:r>
            <a:r>
              <a:rPr lang="en-US" b="0" dirty="0"/>
              <a:t> </a:t>
            </a:r>
            <a:r>
              <a:rPr lang="en-US" b="0" i="1" dirty="0" err="1"/>
              <a:t>s’il</a:t>
            </a:r>
            <a:r>
              <a:rPr lang="en-US" b="0" i="1" dirty="0"/>
              <a:t> </a:t>
            </a:r>
            <a:r>
              <a:rPr lang="en-US" b="0" i="1" dirty="0" err="1"/>
              <a:t>vous</a:t>
            </a:r>
            <a:r>
              <a:rPr lang="en-US" b="0" i="1" dirty="0"/>
              <a:t> plait</a:t>
            </a:r>
            <a:r>
              <a:rPr lang="en-US" b="0" i="0" dirty="0"/>
              <a:t> and gloss </a:t>
            </a:r>
            <a:r>
              <a:rPr lang="en-US" b="0" i="1" dirty="0" err="1"/>
              <a:t>plaire</a:t>
            </a:r>
            <a:r>
              <a:rPr lang="en-US" b="0" i="0" dirty="0"/>
              <a:t>. Students have now learned </a:t>
            </a:r>
            <a:r>
              <a:rPr lang="en-US" b="0" i="1" dirty="0" err="1"/>
              <a:t>si</a:t>
            </a:r>
            <a:r>
              <a:rPr lang="en-US" b="0" i="0" dirty="0"/>
              <a:t>, </a:t>
            </a:r>
            <a:r>
              <a:rPr lang="en-US" b="0" i="1" dirty="0" err="1"/>
              <a:t>il</a:t>
            </a:r>
            <a:r>
              <a:rPr lang="en-US" b="0" i="0" dirty="0"/>
              <a:t> and </a:t>
            </a:r>
            <a:r>
              <a:rPr lang="en-US" b="0" i="1" dirty="0" err="1"/>
              <a:t>vous</a:t>
            </a:r>
            <a:r>
              <a:rPr lang="en-US" b="0" i="1" dirty="0"/>
              <a:t> </a:t>
            </a:r>
            <a:r>
              <a:rPr lang="en-US" b="0" i="0" dirty="0"/>
              <a:t>– elicit a literal translation (</a:t>
            </a:r>
            <a:r>
              <a:rPr lang="en-US" b="0" i="0" dirty="0" err="1"/>
              <a:t>eg.</a:t>
            </a:r>
            <a:r>
              <a:rPr lang="en-US" b="0" i="0" dirty="0"/>
              <a:t> ‘if it pleases you’).</a:t>
            </a:r>
          </a:p>
          <a:p>
            <a:pPr marL="228600" indent="-228600">
              <a:buAutoNum type="arabicPeriod"/>
            </a:pPr>
            <a:endParaRPr lang="en-US" b="0" i="0" dirty="0"/>
          </a:p>
          <a:p>
            <a:pPr marL="0" indent="0">
              <a:buNone/>
            </a:pPr>
            <a:r>
              <a:rPr lang="en-GB" b="1" dirty="0"/>
              <a:t>NB:</a:t>
            </a:r>
            <a:r>
              <a:rPr lang="en-GB" dirty="0"/>
              <a:t> The audio for </a:t>
            </a:r>
            <a:r>
              <a:rPr lang="en-GB" i="1" dirty="0" err="1"/>
              <a:t>s'il</a:t>
            </a:r>
            <a:r>
              <a:rPr lang="en-GB" i="1" dirty="0"/>
              <a:t> </a:t>
            </a:r>
            <a:r>
              <a:rPr lang="en-GB" i="1" dirty="0" err="1"/>
              <a:t>te</a:t>
            </a:r>
            <a:r>
              <a:rPr lang="en-GB" i="1" dirty="0"/>
              <a:t> </a:t>
            </a:r>
            <a:r>
              <a:rPr lang="en-GB" i="1" dirty="0" err="1"/>
              <a:t>plaît</a:t>
            </a:r>
            <a:r>
              <a:rPr lang="en-GB" i="1" dirty="0"/>
              <a:t> </a:t>
            </a:r>
            <a:r>
              <a:rPr lang="en-GB" dirty="0"/>
              <a:t>is missing, recording in progress.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10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connecting informal and formal ways of expressing the same idea</a:t>
            </a:r>
          </a:p>
          <a:p>
            <a:endParaRPr lang="en-US" b="1" dirty="0"/>
          </a:p>
          <a:p>
            <a:r>
              <a:rPr lang="en-US" b="1" dirty="0"/>
              <a:t>Procedure:</a:t>
            </a:r>
          </a:p>
          <a:p>
            <a:r>
              <a:rPr lang="en-US" b="0" dirty="0"/>
              <a:t>1. Students write the informal expressions and match each with its formal equivalent(s).</a:t>
            </a:r>
          </a:p>
          <a:p>
            <a:r>
              <a:rPr lang="en-US" b="0" dirty="0"/>
              <a:t>2. 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139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of questions with formal and informal ‘you’.</a:t>
            </a:r>
            <a:endParaRPr lang="en-US" b="1" dirty="0"/>
          </a:p>
          <a:p>
            <a:endParaRPr lang="en-US" b="1" dirty="0"/>
          </a:p>
          <a:p>
            <a:r>
              <a:rPr lang="en-US" b="1" dirty="0"/>
              <a:t>Procedure:</a:t>
            </a:r>
          </a:p>
          <a:p>
            <a:r>
              <a:rPr lang="en-US" b="0" dirty="0"/>
              <a:t>1. Check students understand which form of address they need to use for whom. Remind them of the full forms of M. / Mme.</a:t>
            </a:r>
          </a:p>
          <a:p>
            <a:r>
              <a:rPr lang="en-US" b="0" dirty="0"/>
              <a:t>2. Students tear a piece of paper into 12 and write numbers 1-12 on each. They then fold the pieces so the numbers are hidden.</a:t>
            </a:r>
          </a:p>
          <a:p>
            <a:r>
              <a:rPr lang="en-US" b="0" dirty="0"/>
              <a:t>3. Students take turns to choose a piece of paper form a question using the prompts (person bios and word sets) indicated by that number. At more advanced levels, students should be encouraged to alternate between question forms – intonation and </a:t>
            </a:r>
            <a:r>
              <a:rPr lang="en-US" b="0" i="1" dirty="0" err="1"/>
              <a:t>est-ce</a:t>
            </a:r>
            <a:r>
              <a:rPr lang="en-US" b="0" i="1" dirty="0"/>
              <a:t> que </a:t>
            </a:r>
            <a:r>
              <a:rPr lang="en-US" b="0" dirty="0"/>
              <a:t>for informal address; inversion for formal address.</a:t>
            </a:r>
          </a:p>
          <a:p>
            <a:endParaRPr lang="en-US" b="0" dirty="0"/>
          </a:p>
          <a:p>
            <a:r>
              <a:rPr lang="en-US" b="1" dirty="0"/>
              <a:t>Suggested answers</a:t>
            </a:r>
          </a:p>
          <a:p>
            <a:pPr marL="228600" indent="-228600">
              <a:buAutoNum type="arabicPeriod"/>
            </a:pPr>
            <a:r>
              <a:rPr lang="en-US" b="0" dirty="0" err="1"/>
              <a:t>Vous</a:t>
            </a:r>
            <a:r>
              <a:rPr lang="en-US" b="0" dirty="0"/>
              <a:t> </a:t>
            </a:r>
            <a:r>
              <a:rPr lang="en-US" b="0" dirty="0" err="1"/>
              <a:t>aidez</a:t>
            </a:r>
            <a:r>
              <a:rPr lang="en-US" b="0" dirty="0"/>
              <a:t> qui ? / Qui </a:t>
            </a:r>
            <a:r>
              <a:rPr lang="en-US" b="0" dirty="0" err="1"/>
              <a:t>aidez-vous</a:t>
            </a:r>
            <a:r>
              <a:rPr lang="en-US" b="0" dirty="0"/>
              <a:t> ?  / Qui </a:t>
            </a:r>
            <a:r>
              <a:rPr lang="en-US" b="0" dirty="0" err="1"/>
              <a:t>est-ce</a:t>
            </a:r>
            <a:r>
              <a:rPr lang="en-US" b="0" dirty="0"/>
              <a:t> que </a:t>
            </a:r>
            <a:r>
              <a:rPr lang="en-US" b="0" dirty="0" err="1"/>
              <a:t>vous</a:t>
            </a:r>
            <a:r>
              <a:rPr lang="en-US" b="0" dirty="0"/>
              <a:t> </a:t>
            </a:r>
            <a:r>
              <a:rPr lang="en-US" b="0" dirty="0" err="1"/>
              <a:t>aidez</a:t>
            </a:r>
            <a:r>
              <a:rPr lang="en-US" b="0" dirty="0"/>
              <a:t> ? </a:t>
            </a:r>
          </a:p>
          <a:p>
            <a:pPr marL="228600" indent="-228600">
              <a:buAutoNum type="arabicPeriod"/>
            </a:pPr>
            <a:r>
              <a:rPr lang="en-US" b="0" dirty="0"/>
              <a:t>Tu </a:t>
            </a:r>
            <a:r>
              <a:rPr lang="en-US" b="0" dirty="0" err="1"/>
              <a:t>sors</a:t>
            </a:r>
            <a:r>
              <a:rPr lang="en-US" b="0" dirty="0"/>
              <a:t> </a:t>
            </a:r>
            <a:r>
              <a:rPr lang="en-US" b="0" dirty="0" err="1"/>
              <a:t>seule</a:t>
            </a:r>
            <a:r>
              <a:rPr lang="en-US" b="0" dirty="0"/>
              <a:t> ? / </a:t>
            </a:r>
            <a:r>
              <a:rPr lang="en-US" b="0" dirty="0" err="1"/>
              <a:t>Sors-tu</a:t>
            </a:r>
            <a:r>
              <a:rPr lang="en-US" b="0" dirty="0"/>
              <a:t> </a:t>
            </a:r>
            <a:r>
              <a:rPr lang="en-US" b="0" dirty="0" err="1"/>
              <a:t>seule</a:t>
            </a:r>
            <a:r>
              <a:rPr lang="en-US" b="0" dirty="0"/>
              <a:t>? / Est-</a:t>
            </a:r>
            <a:r>
              <a:rPr lang="en-US" b="0" dirty="0" err="1"/>
              <a:t>ce</a:t>
            </a:r>
            <a:r>
              <a:rPr lang="en-US" b="0" dirty="0"/>
              <a:t> que </a:t>
            </a:r>
            <a:r>
              <a:rPr lang="en-US" b="0" dirty="0" err="1"/>
              <a:t>tu</a:t>
            </a:r>
            <a:r>
              <a:rPr lang="en-US" b="0" dirty="0"/>
              <a:t> </a:t>
            </a:r>
            <a:r>
              <a:rPr lang="en-US" b="0" dirty="0" err="1"/>
              <a:t>sors</a:t>
            </a:r>
            <a:r>
              <a:rPr lang="en-US" b="0" dirty="0"/>
              <a:t> </a:t>
            </a:r>
            <a:r>
              <a:rPr lang="en-US" b="0" dirty="0" err="1"/>
              <a:t>seule</a:t>
            </a:r>
            <a:r>
              <a:rPr lang="en-US" b="0" dirty="0"/>
              <a:t> ? </a:t>
            </a:r>
          </a:p>
          <a:p>
            <a:pPr marL="228600" indent="-228600">
              <a:buAutoNum type="arabicPeriod"/>
            </a:pPr>
            <a:r>
              <a:rPr lang="en-US" b="0" dirty="0"/>
              <a:t>Tu </a:t>
            </a:r>
            <a:r>
              <a:rPr lang="en-US" b="0" dirty="0" err="1"/>
              <a:t>joues</a:t>
            </a:r>
            <a:r>
              <a:rPr lang="en-US" b="0" dirty="0"/>
              <a:t> </a:t>
            </a:r>
            <a:r>
              <a:rPr lang="en-GB" sz="1200" dirty="0">
                <a:solidFill>
                  <a:schemeClr val="accent5">
                    <a:lumMod val="50000"/>
                  </a:schemeClr>
                </a:solidFill>
              </a:rPr>
              <a:t>à la </a:t>
            </a:r>
            <a:r>
              <a:rPr lang="en-GB" sz="1200" dirty="0" err="1">
                <a:solidFill>
                  <a:schemeClr val="accent5">
                    <a:lumMod val="50000"/>
                  </a:schemeClr>
                </a:solidFill>
              </a:rPr>
              <a:t>pétanque</a:t>
            </a:r>
            <a:r>
              <a:rPr lang="en-GB" sz="1200" dirty="0">
                <a:solidFill>
                  <a:schemeClr val="accent5">
                    <a:lumMod val="50000"/>
                  </a:schemeClr>
                </a:solidFill>
              </a:rPr>
              <a:t> ? / </a:t>
            </a:r>
            <a:r>
              <a:rPr lang="en-GB" sz="1200" dirty="0" err="1">
                <a:solidFill>
                  <a:schemeClr val="accent5">
                    <a:lumMod val="50000"/>
                  </a:schemeClr>
                </a:solidFill>
              </a:rPr>
              <a:t>Joues-tu</a:t>
            </a:r>
            <a:r>
              <a:rPr lang="en-GB" sz="1200" dirty="0">
                <a:solidFill>
                  <a:schemeClr val="accent5">
                    <a:lumMod val="50000"/>
                  </a:schemeClr>
                </a:solidFill>
              </a:rPr>
              <a:t> à la </a:t>
            </a:r>
            <a:r>
              <a:rPr lang="en-GB" sz="1200" dirty="0" err="1">
                <a:solidFill>
                  <a:schemeClr val="accent5">
                    <a:lumMod val="50000"/>
                  </a:schemeClr>
                </a:solidFill>
              </a:rPr>
              <a:t>pétanque</a:t>
            </a:r>
            <a:r>
              <a:rPr lang="en-GB" sz="1200" dirty="0">
                <a:solidFill>
                  <a:schemeClr val="accent5">
                    <a:lumMod val="50000"/>
                  </a:schemeClr>
                </a:solidFill>
              </a:rPr>
              <a:t> ? / Est-</a:t>
            </a:r>
            <a:r>
              <a:rPr lang="en-GB" sz="1200" dirty="0" err="1">
                <a:solidFill>
                  <a:schemeClr val="accent5">
                    <a:lumMod val="50000"/>
                  </a:schemeClr>
                </a:solidFill>
              </a:rPr>
              <a:t>ce</a:t>
            </a:r>
            <a:r>
              <a:rPr lang="en-GB" sz="1200" dirty="0">
                <a:solidFill>
                  <a:schemeClr val="accent5">
                    <a:lumMod val="50000"/>
                  </a:schemeClr>
                </a:solidFill>
              </a:rPr>
              <a:t> que </a:t>
            </a:r>
            <a:r>
              <a:rPr lang="en-GB" sz="1200" dirty="0" err="1">
                <a:solidFill>
                  <a:schemeClr val="accent5">
                    <a:lumMod val="50000"/>
                  </a:schemeClr>
                </a:solidFill>
              </a:rPr>
              <a:t>tu</a:t>
            </a:r>
            <a:r>
              <a:rPr lang="en-GB" sz="1200" dirty="0">
                <a:solidFill>
                  <a:schemeClr val="accent5">
                    <a:lumMod val="50000"/>
                  </a:schemeClr>
                </a:solidFill>
              </a:rPr>
              <a:t> </a:t>
            </a:r>
            <a:r>
              <a:rPr lang="en-GB" sz="1200" dirty="0" err="1">
                <a:solidFill>
                  <a:schemeClr val="accent5">
                    <a:lumMod val="50000"/>
                  </a:schemeClr>
                </a:solidFill>
              </a:rPr>
              <a:t>joues</a:t>
            </a:r>
            <a:r>
              <a:rPr lang="en-GB" sz="1200" dirty="0">
                <a:solidFill>
                  <a:schemeClr val="accent5">
                    <a:lumMod val="50000"/>
                  </a:schemeClr>
                </a:solidFill>
              </a:rPr>
              <a:t> à la </a:t>
            </a:r>
            <a:r>
              <a:rPr lang="en-GB" sz="1200" dirty="0" err="1">
                <a:solidFill>
                  <a:schemeClr val="accent5">
                    <a:lumMod val="50000"/>
                  </a:schemeClr>
                </a:solidFill>
              </a:rPr>
              <a:t>pétanque</a:t>
            </a:r>
            <a:r>
              <a:rPr lang="en-GB" sz="1200" dirty="0">
                <a:solidFill>
                  <a:schemeClr val="accent5">
                    <a:lumMod val="50000"/>
                  </a:schemeClr>
                </a:solidFill>
              </a:rPr>
              <a:t> ?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avez</a:t>
            </a:r>
            <a:r>
              <a:rPr lang="en-GB" sz="1200" b="0" dirty="0">
                <a:solidFill>
                  <a:schemeClr val="accent5">
                    <a:lumMod val="50000"/>
                  </a:schemeClr>
                </a:solidFill>
              </a:rPr>
              <a:t> des croissants ? / </a:t>
            </a:r>
            <a:r>
              <a:rPr lang="en-GB" sz="1200" b="0" dirty="0" err="1">
                <a:solidFill>
                  <a:schemeClr val="accent5">
                    <a:lumMod val="50000"/>
                  </a:schemeClr>
                </a:solidFill>
              </a:rPr>
              <a:t>Avez-vous</a:t>
            </a:r>
            <a:r>
              <a:rPr lang="en-GB" sz="1200" b="0" dirty="0">
                <a:solidFill>
                  <a:schemeClr val="accent5">
                    <a:lumMod val="50000"/>
                  </a:schemeClr>
                </a:solidFill>
              </a:rPr>
              <a:t> des croissants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vouz</a:t>
            </a:r>
            <a:r>
              <a:rPr lang="en-GB" sz="1200" b="0" dirty="0">
                <a:solidFill>
                  <a:schemeClr val="accent5">
                    <a:lumMod val="50000"/>
                  </a:schemeClr>
                </a:solidFill>
              </a:rPr>
              <a:t> </a:t>
            </a:r>
            <a:r>
              <a:rPr lang="en-GB" sz="1200" b="0" dirty="0" err="1">
                <a:solidFill>
                  <a:schemeClr val="accent5">
                    <a:lumMod val="50000"/>
                  </a:schemeClr>
                </a:solidFill>
              </a:rPr>
              <a:t>avez</a:t>
            </a:r>
            <a:r>
              <a:rPr lang="en-GB" sz="1200" b="0" dirty="0">
                <a:solidFill>
                  <a:schemeClr val="accent5">
                    <a:lumMod val="50000"/>
                  </a:schemeClr>
                </a:solidFill>
              </a:rPr>
              <a:t> des croissants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mangez</a:t>
            </a:r>
            <a:r>
              <a:rPr lang="en-GB" sz="1200" b="0" dirty="0">
                <a:solidFill>
                  <a:schemeClr val="accent5">
                    <a:lumMod val="50000"/>
                  </a:schemeClr>
                </a:solidFill>
              </a:rPr>
              <a:t> des bonbons ? / </a:t>
            </a:r>
            <a:r>
              <a:rPr lang="en-GB" sz="1200" b="0" dirty="0" err="1">
                <a:solidFill>
                  <a:schemeClr val="accent5">
                    <a:lumMod val="50000"/>
                  </a:schemeClr>
                </a:solidFill>
              </a:rPr>
              <a:t>Mangez-vous</a:t>
            </a:r>
            <a:r>
              <a:rPr lang="en-GB" sz="1200" b="0" dirty="0">
                <a:solidFill>
                  <a:schemeClr val="accent5">
                    <a:lumMod val="50000"/>
                  </a:schemeClr>
                </a:solidFill>
              </a:rPr>
              <a:t> des bonbons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mangez</a:t>
            </a:r>
            <a:r>
              <a:rPr lang="en-GB" sz="1200" b="0" dirty="0">
                <a:solidFill>
                  <a:schemeClr val="accent5">
                    <a:lumMod val="50000"/>
                  </a:schemeClr>
                </a:solidFill>
              </a:rPr>
              <a:t> des bonbons ?</a:t>
            </a:r>
          </a:p>
          <a:p>
            <a:pPr marL="228600" indent="-228600">
              <a:buAutoNum type="arabicPeriod"/>
            </a:pPr>
            <a:r>
              <a:rPr lang="en-GB" sz="1200" b="0" dirty="0">
                <a:solidFill>
                  <a:schemeClr val="accent5">
                    <a:lumMod val="50000"/>
                  </a:schemeClr>
                </a:solidFill>
              </a:rPr>
              <a:t>Tu </a:t>
            </a:r>
            <a:r>
              <a:rPr lang="en-GB" sz="1200" b="0" dirty="0" err="1">
                <a:solidFill>
                  <a:schemeClr val="accent5">
                    <a:lumMod val="50000"/>
                  </a:schemeClr>
                </a:solidFill>
              </a:rPr>
              <a:t>sais</a:t>
            </a:r>
            <a:r>
              <a:rPr lang="en-GB" sz="1200" b="0" dirty="0">
                <a:solidFill>
                  <a:schemeClr val="accent5">
                    <a:lumMod val="50000"/>
                  </a:schemeClr>
                </a:solidFill>
              </a:rPr>
              <a:t> chanter ? / Sais-</a:t>
            </a:r>
            <a:r>
              <a:rPr lang="en-GB" sz="1200" b="0" dirty="0" err="1">
                <a:solidFill>
                  <a:schemeClr val="accent5">
                    <a:lumMod val="50000"/>
                  </a:schemeClr>
                </a:solidFill>
              </a:rPr>
              <a:t>tu</a:t>
            </a:r>
            <a:r>
              <a:rPr lang="en-GB" sz="1200" b="0" dirty="0">
                <a:solidFill>
                  <a:schemeClr val="accent5">
                    <a:lumMod val="50000"/>
                  </a:schemeClr>
                </a:solidFill>
              </a:rPr>
              <a:t> chanter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tu</a:t>
            </a:r>
            <a:r>
              <a:rPr lang="en-GB" sz="1200" b="0" dirty="0">
                <a:solidFill>
                  <a:schemeClr val="accent5">
                    <a:lumMod val="50000"/>
                  </a:schemeClr>
                </a:solidFill>
              </a:rPr>
              <a:t> </a:t>
            </a:r>
            <a:r>
              <a:rPr lang="en-GB" sz="1200" b="0" dirty="0" err="1">
                <a:solidFill>
                  <a:schemeClr val="accent5">
                    <a:lumMod val="50000"/>
                  </a:schemeClr>
                </a:solidFill>
              </a:rPr>
              <a:t>sais</a:t>
            </a:r>
            <a:r>
              <a:rPr lang="en-GB" sz="1200" b="0" dirty="0">
                <a:solidFill>
                  <a:schemeClr val="accent5">
                    <a:lumMod val="50000"/>
                  </a:schemeClr>
                </a:solidFill>
              </a:rPr>
              <a:t> chanter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venez</a:t>
            </a:r>
            <a:r>
              <a:rPr lang="en-GB" sz="1200" b="0" dirty="0">
                <a:solidFill>
                  <a:schemeClr val="accent5">
                    <a:lumMod val="50000"/>
                  </a:schemeClr>
                </a:solidFill>
              </a:rPr>
              <a:t> au parc ? / </a:t>
            </a:r>
            <a:r>
              <a:rPr lang="en-GB" sz="1200" b="0" dirty="0" err="1">
                <a:solidFill>
                  <a:schemeClr val="accent5">
                    <a:lumMod val="50000"/>
                  </a:schemeClr>
                </a:solidFill>
              </a:rPr>
              <a:t>Venez-vous</a:t>
            </a:r>
            <a:r>
              <a:rPr lang="en-GB" sz="1200" b="0" dirty="0">
                <a:solidFill>
                  <a:schemeClr val="accent5">
                    <a:lumMod val="50000"/>
                  </a:schemeClr>
                </a:solidFill>
              </a:rPr>
              <a:t> au parc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venez</a:t>
            </a:r>
            <a:r>
              <a:rPr lang="en-GB" sz="1200" b="0" dirty="0">
                <a:solidFill>
                  <a:schemeClr val="accent5">
                    <a:lumMod val="50000"/>
                  </a:schemeClr>
                </a:solidFill>
              </a:rPr>
              <a:t> au parc ?</a:t>
            </a:r>
          </a:p>
          <a:p>
            <a:pPr marL="228600" indent="-228600">
              <a:buAutoNum type="arabicPeriod"/>
            </a:pPr>
            <a:r>
              <a:rPr lang="en-GB" sz="1200" b="0" dirty="0">
                <a:solidFill>
                  <a:schemeClr val="accent5">
                    <a:lumMod val="50000"/>
                  </a:schemeClr>
                </a:solidFill>
              </a:rPr>
              <a:t>Tu es dans </a:t>
            </a:r>
            <a:r>
              <a:rPr lang="en-GB" sz="1200" b="0" dirty="0" err="1">
                <a:solidFill>
                  <a:schemeClr val="accent5">
                    <a:lumMod val="50000"/>
                  </a:schemeClr>
                </a:solidFill>
              </a:rPr>
              <a:t>une</a:t>
            </a:r>
            <a:r>
              <a:rPr lang="en-GB" sz="1200" b="0" dirty="0">
                <a:solidFill>
                  <a:schemeClr val="accent5">
                    <a:lumMod val="50000"/>
                  </a:schemeClr>
                </a:solidFill>
              </a:rPr>
              <a:t> </a:t>
            </a:r>
            <a:r>
              <a:rPr lang="en-GB" sz="1200" dirty="0" err="1">
                <a:solidFill>
                  <a:schemeClr val="accent5">
                    <a:lumMod val="50000"/>
                  </a:schemeClr>
                </a:solidFill>
              </a:rPr>
              <a:t>équipe</a:t>
            </a:r>
            <a:r>
              <a:rPr lang="en-GB" sz="1200" dirty="0">
                <a:solidFill>
                  <a:schemeClr val="accent5">
                    <a:lumMod val="50000"/>
                  </a:schemeClr>
                </a:solidFill>
              </a:rPr>
              <a:t> ? / Es-</a:t>
            </a:r>
            <a:r>
              <a:rPr lang="en-GB" sz="1200" dirty="0" err="1">
                <a:solidFill>
                  <a:schemeClr val="accent5">
                    <a:lumMod val="50000"/>
                  </a:schemeClr>
                </a:solidFill>
              </a:rPr>
              <a:t>tu</a:t>
            </a:r>
            <a:r>
              <a:rPr lang="en-GB" sz="1200" dirty="0">
                <a:solidFill>
                  <a:schemeClr val="accent5">
                    <a:lumMod val="50000"/>
                  </a:schemeClr>
                </a:solidFill>
              </a:rPr>
              <a:t> </a:t>
            </a:r>
            <a:r>
              <a:rPr lang="en-GB" sz="1200" b="0" dirty="0">
                <a:solidFill>
                  <a:schemeClr val="accent5">
                    <a:lumMod val="50000"/>
                  </a:schemeClr>
                </a:solidFill>
              </a:rPr>
              <a:t>dans </a:t>
            </a:r>
            <a:r>
              <a:rPr lang="en-GB" sz="1200" b="0" dirty="0" err="1">
                <a:solidFill>
                  <a:schemeClr val="accent5">
                    <a:lumMod val="50000"/>
                  </a:schemeClr>
                </a:solidFill>
              </a:rPr>
              <a:t>une</a:t>
            </a:r>
            <a:r>
              <a:rPr lang="en-GB" sz="1200" b="0" dirty="0">
                <a:solidFill>
                  <a:schemeClr val="accent5">
                    <a:lumMod val="50000"/>
                  </a:schemeClr>
                </a:solidFill>
              </a:rPr>
              <a:t> </a:t>
            </a:r>
            <a:r>
              <a:rPr lang="en-GB" sz="1200" dirty="0" err="1">
                <a:solidFill>
                  <a:schemeClr val="accent5">
                    <a:lumMod val="50000"/>
                  </a:schemeClr>
                </a:solidFill>
              </a:rPr>
              <a:t>équipe</a:t>
            </a:r>
            <a:r>
              <a:rPr lang="en-GB" sz="1200" dirty="0">
                <a:solidFill>
                  <a:schemeClr val="accent5">
                    <a:lumMod val="50000"/>
                  </a:schemeClr>
                </a:solidFill>
              </a:rPr>
              <a:t> ? / Est-</a:t>
            </a:r>
            <a:r>
              <a:rPr lang="en-GB" sz="1200" dirty="0" err="1">
                <a:solidFill>
                  <a:schemeClr val="accent5">
                    <a:lumMod val="50000"/>
                  </a:schemeClr>
                </a:solidFill>
              </a:rPr>
              <a:t>ce</a:t>
            </a:r>
            <a:r>
              <a:rPr lang="en-GB" sz="1200" dirty="0">
                <a:solidFill>
                  <a:schemeClr val="accent5">
                    <a:lumMod val="50000"/>
                  </a:schemeClr>
                </a:solidFill>
              </a:rPr>
              <a:t> que </a:t>
            </a:r>
            <a:r>
              <a:rPr lang="en-GB" sz="1200" dirty="0" err="1">
                <a:solidFill>
                  <a:schemeClr val="accent5">
                    <a:lumMod val="50000"/>
                  </a:schemeClr>
                </a:solidFill>
              </a:rPr>
              <a:t>tu</a:t>
            </a:r>
            <a:r>
              <a:rPr lang="en-GB" sz="1200" dirty="0">
                <a:solidFill>
                  <a:schemeClr val="accent5">
                    <a:lumMod val="50000"/>
                  </a:schemeClr>
                </a:solidFill>
              </a:rPr>
              <a:t> </a:t>
            </a:r>
            <a:r>
              <a:rPr lang="en-GB" sz="1200" b="0" dirty="0">
                <a:solidFill>
                  <a:schemeClr val="accent5">
                    <a:lumMod val="50000"/>
                  </a:schemeClr>
                </a:solidFill>
              </a:rPr>
              <a:t>es</a:t>
            </a:r>
            <a:r>
              <a:rPr lang="en-GB" sz="1200" dirty="0">
                <a:solidFill>
                  <a:schemeClr val="accent5">
                    <a:lumMod val="50000"/>
                  </a:schemeClr>
                </a:solidFill>
              </a:rPr>
              <a:t> </a:t>
            </a:r>
            <a:r>
              <a:rPr lang="en-GB" sz="1200" b="0" dirty="0">
                <a:solidFill>
                  <a:schemeClr val="accent5">
                    <a:lumMod val="50000"/>
                  </a:schemeClr>
                </a:solidFill>
              </a:rPr>
              <a:t>dans </a:t>
            </a:r>
            <a:r>
              <a:rPr lang="en-GB" sz="1200" b="0" dirty="0" err="1">
                <a:solidFill>
                  <a:schemeClr val="accent5">
                    <a:lumMod val="50000"/>
                  </a:schemeClr>
                </a:solidFill>
              </a:rPr>
              <a:t>une</a:t>
            </a:r>
            <a:r>
              <a:rPr lang="en-GB" sz="1200" b="0" dirty="0">
                <a:solidFill>
                  <a:schemeClr val="accent5">
                    <a:lumMod val="50000"/>
                  </a:schemeClr>
                </a:solidFill>
              </a:rPr>
              <a:t> </a:t>
            </a:r>
            <a:r>
              <a:rPr lang="en-GB" sz="1200" dirty="0" err="1">
                <a:solidFill>
                  <a:schemeClr val="accent5">
                    <a:lumMod val="50000"/>
                  </a:schemeClr>
                </a:solidFill>
              </a:rPr>
              <a:t>équipe</a:t>
            </a:r>
            <a:r>
              <a:rPr lang="en-GB" sz="1200" dirty="0">
                <a:solidFill>
                  <a:schemeClr val="accent5">
                    <a:lumMod val="50000"/>
                  </a:schemeClr>
                </a:solidFill>
              </a:rPr>
              <a:t> ?</a:t>
            </a:r>
          </a:p>
          <a:p>
            <a:pPr marL="228600" indent="-228600">
              <a:buAutoNum type="arabicPeriod"/>
            </a:pPr>
            <a:r>
              <a:rPr lang="en-GB" sz="1200" b="0" dirty="0">
                <a:solidFill>
                  <a:schemeClr val="accent5">
                    <a:lumMod val="50000"/>
                  </a:schemeClr>
                </a:solidFill>
              </a:rPr>
              <a:t>Tu </a:t>
            </a:r>
            <a:r>
              <a:rPr lang="en-GB" sz="1200" b="0" dirty="0" err="1">
                <a:solidFill>
                  <a:schemeClr val="accent5">
                    <a:lumMod val="50000"/>
                  </a:schemeClr>
                </a:solidFill>
              </a:rPr>
              <a:t>habites</a:t>
            </a:r>
            <a:r>
              <a:rPr lang="en-GB" sz="1200" b="0" dirty="0">
                <a:solidFill>
                  <a:schemeClr val="accent5">
                    <a:lumMod val="50000"/>
                  </a:schemeClr>
                </a:solidFill>
              </a:rPr>
              <a:t> </a:t>
            </a:r>
            <a:r>
              <a:rPr lang="en-GB" b="0" i="0" dirty="0" err="1">
                <a:solidFill>
                  <a:srgbClr val="222222"/>
                </a:solidFill>
                <a:effectLst/>
                <a:latin typeface="Georgia" panose="02040502050405020303" pitchFamily="18" charset="0"/>
              </a:rPr>
              <a:t>où</a:t>
            </a:r>
            <a:r>
              <a:rPr lang="en-GB" sz="1200" b="0" dirty="0">
                <a:solidFill>
                  <a:schemeClr val="accent5">
                    <a:lumMod val="50000"/>
                  </a:schemeClr>
                </a:solidFill>
              </a:rPr>
              <a:t> ? / </a:t>
            </a:r>
            <a:r>
              <a:rPr lang="en-GB" b="0" i="0" dirty="0" err="1">
                <a:solidFill>
                  <a:srgbClr val="222222"/>
                </a:solidFill>
                <a:effectLst/>
                <a:latin typeface="Georgia" panose="02040502050405020303" pitchFamily="18" charset="0"/>
              </a:rPr>
              <a:t>Où</a:t>
            </a:r>
            <a:r>
              <a:rPr lang="en-GB" b="0" i="0" dirty="0">
                <a:solidFill>
                  <a:srgbClr val="222222"/>
                </a:solidFill>
                <a:effectLst/>
                <a:latin typeface="Georgia" panose="02040502050405020303" pitchFamily="18" charset="0"/>
              </a:rPr>
              <a:t> </a:t>
            </a:r>
            <a:r>
              <a:rPr lang="en-GB" sz="1200" b="0" i="0" dirty="0" err="1">
                <a:solidFill>
                  <a:schemeClr val="accent5">
                    <a:lumMod val="50000"/>
                  </a:schemeClr>
                </a:solidFill>
                <a:effectLst/>
                <a:latin typeface="Georgia" panose="02040502050405020303" pitchFamily="18" charset="0"/>
              </a:rPr>
              <a:t>h</a:t>
            </a:r>
            <a:r>
              <a:rPr lang="en-GB" sz="1200" b="0" dirty="0" err="1">
                <a:solidFill>
                  <a:schemeClr val="accent5">
                    <a:lumMod val="50000"/>
                  </a:schemeClr>
                </a:solidFill>
              </a:rPr>
              <a:t>abites-tu</a:t>
            </a:r>
            <a:r>
              <a:rPr lang="en-GB" sz="1200" b="0" dirty="0">
                <a:solidFill>
                  <a:schemeClr val="accent5">
                    <a:lumMod val="50000"/>
                  </a:schemeClr>
                </a:solidFill>
              </a:rPr>
              <a:t> ? / </a:t>
            </a:r>
            <a:r>
              <a:rPr lang="en-GB" b="0" i="0" dirty="0" err="1">
                <a:solidFill>
                  <a:srgbClr val="222222"/>
                </a:solidFill>
                <a:effectLst/>
                <a:latin typeface="Georgia" panose="02040502050405020303" pitchFamily="18" charset="0"/>
              </a:rPr>
              <a:t>Où</a:t>
            </a:r>
            <a:r>
              <a:rPr lang="en-GB" b="0" i="0" dirty="0">
                <a:solidFill>
                  <a:srgbClr val="222222"/>
                </a:solidFill>
                <a:effectLst/>
                <a:latin typeface="Georgia" panose="02040502050405020303" pitchFamily="18" charset="0"/>
              </a:rPr>
              <a:t> </a:t>
            </a:r>
            <a:r>
              <a:rPr lang="en-GB" sz="1200" b="0" dirty="0" err="1">
                <a:solidFill>
                  <a:schemeClr val="accent5">
                    <a:lumMod val="50000"/>
                  </a:schemeClr>
                </a:solidFill>
              </a:rPr>
              <a:t>est-ce</a:t>
            </a:r>
            <a:r>
              <a:rPr lang="en-GB" sz="1200" b="0" dirty="0">
                <a:solidFill>
                  <a:schemeClr val="accent5">
                    <a:lumMod val="50000"/>
                  </a:schemeClr>
                </a:solidFill>
              </a:rPr>
              <a:t> que </a:t>
            </a:r>
            <a:r>
              <a:rPr lang="en-GB" sz="1200" b="0" dirty="0" err="1">
                <a:solidFill>
                  <a:schemeClr val="accent5">
                    <a:lumMod val="50000"/>
                  </a:schemeClr>
                </a:solidFill>
              </a:rPr>
              <a:t>tu</a:t>
            </a:r>
            <a:r>
              <a:rPr lang="en-GB" sz="1200" b="0" dirty="0">
                <a:solidFill>
                  <a:schemeClr val="accent5">
                    <a:lumMod val="50000"/>
                  </a:schemeClr>
                </a:solidFill>
              </a:rPr>
              <a:t> </a:t>
            </a:r>
            <a:r>
              <a:rPr lang="en-GB" sz="1200" b="0" dirty="0" err="1">
                <a:solidFill>
                  <a:schemeClr val="accent5">
                    <a:lumMod val="50000"/>
                  </a:schemeClr>
                </a:solidFill>
              </a:rPr>
              <a:t>habites</a:t>
            </a:r>
            <a:r>
              <a:rPr lang="en-GB" sz="1200" b="0" dirty="0">
                <a:solidFill>
                  <a:schemeClr val="accent5">
                    <a:lumMod val="50000"/>
                  </a:schemeClr>
                </a:solidFill>
              </a:rPr>
              <a:t>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venez</a:t>
            </a:r>
            <a:r>
              <a:rPr lang="en-GB" sz="1200" b="0" dirty="0">
                <a:solidFill>
                  <a:schemeClr val="accent5">
                    <a:lumMod val="50000"/>
                  </a:schemeClr>
                </a:solidFill>
              </a:rPr>
              <a:t> de Nice ? / </a:t>
            </a:r>
            <a:r>
              <a:rPr lang="en-GB" sz="1200" b="0" dirty="0" err="1">
                <a:solidFill>
                  <a:schemeClr val="accent5">
                    <a:lumMod val="50000"/>
                  </a:schemeClr>
                </a:solidFill>
              </a:rPr>
              <a:t>Venez-vous</a:t>
            </a:r>
            <a:r>
              <a:rPr lang="en-GB" sz="1200" b="0" dirty="0">
                <a:solidFill>
                  <a:schemeClr val="accent5">
                    <a:lumMod val="50000"/>
                  </a:schemeClr>
                </a:solidFill>
              </a:rPr>
              <a:t> de Nice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venez</a:t>
            </a:r>
            <a:r>
              <a:rPr lang="en-GB" sz="1200" b="0" dirty="0">
                <a:solidFill>
                  <a:schemeClr val="accent5">
                    <a:lumMod val="50000"/>
                  </a:schemeClr>
                </a:solidFill>
              </a:rPr>
              <a:t> de Nice ?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partez</a:t>
            </a:r>
            <a:r>
              <a:rPr lang="en-GB" sz="1200" b="0" dirty="0">
                <a:solidFill>
                  <a:schemeClr val="accent5">
                    <a:lumMod val="50000"/>
                  </a:schemeClr>
                </a:solidFill>
              </a:rPr>
              <a:t> au travail </a:t>
            </a:r>
            <a:r>
              <a:rPr lang="en-GB" sz="1200" b="0" dirty="0" err="1">
                <a:solidFill>
                  <a:schemeClr val="accent5">
                    <a:lumMod val="50000"/>
                  </a:schemeClr>
                </a:solidFill>
              </a:rPr>
              <a:t>quand</a:t>
            </a:r>
            <a:r>
              <a:rPr lang="en-GB" sz="1200" b="0" dirty="0">
                <a:solidFill>
                  <a:schemeClr val="accent5">
                    <a:lumMod val="50000"/>
                  </a:schemeClr>
                </a:solidFill>
              </a:rPr>
              <a:t> ? / </a:t>
            </a:r>
            <a:r>
              <a:rPr lang="en-GB" sz="1200" b="0" dirty="0" err="1">
                <a:solidFill>
                  <a:schemeClr val="accent5">
                    <a:lumMod val="50000"/>
                  </a:schemeClr>
                </a:solidFill>
              </a:rPr>
              <a:t>Partez-vous</a:t>
            </a:r>
            <a:r>
              <a:rPr lang="en-GB" sz="1200" b="0" dirty="0">
                <a:solidFill>
                  <a:schemeClr val="accent5">
                    <a:lumMod val="50000"/>
                  </a:schemeClr>
                </a:solidFill>
              </a:rPr>
              <a:t> au travail ? / </a:t>
            </a:r>
            <a:r>
              <a:rPr lang="en-GB" sz="1200" b="0" dirty="0" err="1">
                <a:solidFill>
                  <a:schemeClr val="accent5">
                    <a:lumMod val="50000"/>
                  </a:schemeClr>
                </a:solidFill>
              </a:rPr>
              <a:t>Quand</a:t>
            </a:r>
            <a:r>
              <a:rPr lang="en-GB" sz="1200" b="0" dirty="0">
                <a:solidFill>
                  <a:schemeClr val="accent5">
                    <a:lumMod val="50000"/>
                  </a:schemeClr>
                </a:solidFill>
              </a:rPr>
              <a:t> </a:t>
            </a:r>
            <a:r>
              <a:rPr lang="en-GB" sz="1200" b="0" dirty="0" err="1">
                <a:solidFill>
                  <a:schemeClr val="accent5">
                    <a:lumMod val="50000"/>
                  </a:schemeClr>
                </a:solidFill>
              </a:rPr>
              <a:t>est-ce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partez</a:t>
            </a:r>
            <a:r>
              <a:rPr lang="en-GB" sz="1200" b="0" dirty="0">
                <a:solidFill>
                  <a:schemeClr val="accent5">
                    <a:lumMod val="50000"/>
                  </a:schemeClr>
                </a:solidFill>
              </a:rPr>
              <a:t> au travail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sortez</a:t>
            </a:r>
            <a:r>
              <a:rPr lang="en-GB" sz="1200" b="0" dirty="0">
                <a:solidFill>
                  <a:schemeClr val="accent5">
                    <a:lumMod val="50000"/>
                  </a:schemeClr>
                </a:solidFill>
              </a:rPr>
              <a:t> le </a:t>
            </a:r>
            <a:r>
              <a:rPr lang="en-GB" sz="1200" b="0" dirty="0" err="1">
                <a:solidFill>
                  <a:schemeClr val="accent5">
                    <a:lumMod val="50000"/>
                  </a:schemeClr>
                </a:solidFill>
              </a:rPr>
              <a:t>chien</a:t>
            </a:r>
            <a:r>
              <a:rPr lang="en-GB" sz="1200" b="0" dirty="0">
                <a:solidFill>
                  <a:schemeClr val="accent5">
                    <a:lumMod val="50000"/>
                  </a:schemeClr>
                </a:solidFill>
              </a:rPr>
              <a:t> ? / </a:t>
            </a:r>
            <a:r>
              <a:rPr lang="en-GB" sz="1200" b="0" dirty="0" err="1">
                <a:solidFill>
                  <a:schemeClr val="accent5">
                    <a:lumMod val="50000"/>
                  </a:schemeClr>
                </a:solidFill>
              </a:rPr>
              <a:t>Sortez-vous</a:t>
            </a:r>
            <a:r>
              <a:rPr lang="en-GB" sz="1200" b="0" dirty="0">
                <a:solidFill>
                  <a:schemeClr val="accent5">
                    <a:lumMod val="50000"/>
                  </a:schemeClr>
                </a:solidFill>
              </a:rPr>
              <a:t> le </a:t>
            </a:r>
            <a:r>
              <a:rPr lang="en-GB" sz="1200" b="0" dirty="0" err="1">
                <a:solidFill>
                  <a:schemeClr val="accent5">
                    <a:lumMod val="50000"/>
                  </a:schemeClr>
                </a:solidFill>
              </a:rPr>
              <a:t>chien</a:t>
            </a:r>
            <a:r>
              <a:rPr lang="en-GB" sz="1200" b="0" dirty="0">
                <a:solidFill>
                  <a:schemeClr val="accent5">
                    <a:lumMod val="50000"/>
                  </a:schemeClr>
                </a:solidFill>
              </a:rPr>
              <a:t>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sortez</a:t>
            </a:r>
            <a:r>
              <a:rPr lang="en-GB" sz="1200" b="0" dirty="0">
                <a:solidFill>
                  <a:schemeClr val="accent5">
                    <a:lumMod val="50000"/>
                  </a:schemeClr>
                </a:solidFill>
              </a:rPr>
              <a:t> le </a:t>
            </a:r>
            <a:r>
              <a:rPr lang="en-GB" sz="1200" b="0" dirty="0" err="1">
                <a:solidFill>
                  <a:schemeClr val="accent5">
                    <a:lumMod val="50000"/>
                  </a:schemeClr>
                </a:solidFill>
              </a:rPr>
              <a:t>chien</a:t>
            </a:r>
            <a:r>
              <a:rPr lang="en-GB" sz="1200" b="0" dirty="0">
                <a:solidFill>
                  <a:schemeClr val="accent5">
                    <a:lumMod val="50000"/>
                  </a:schemeClr>
                </a:solidFill>
              </a:rPr>
              <a:t> ?</a:t>
            </a:r>
          </a:p>
          <a:p>
            <a:pPr marL="228600" indent="-228600">
              <a:buAutoNum type="arabicPeriod"/>
            </a:pP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dirty="0" err="1">
                <a:solidFill>
                  <a:schemeClr val="accent5">
                    <a:lumMod val="50000"/>
                  </a:schemeClr>
                </a:solidFill>
              </a:rPr>
              <a:t>policier</a:t>
            </a:r>
            <a:r>
              <a:rPr lang="en-GB" sz="1200" baseline="0" dirty="0">
                <a:solidFill>
                  <a:schemeClr val="accent5">
                    <a:lumMod val="50000"/>
                  </a:schemeClr>
                </a:solidFill>
              </a:rPr>
              <a:t> [1265], </a:t>
            </a:r>
            <a:r>
              <a:rPr lang="en-GB" sz="1200" dirty="0" err="1">
                <a:solidFill>
                  <a:schemeClr val="accent5">
                    <a:lumMod val="50000"/>
                  </a:schemeClr>
                </a:solidFill>
              </a:rPr>
              <a:t>pâtissière</a:t>
            </a:r>
            <a:r>
              <a:rPr lang="en-GB" sz="1200" baseline="0" dirty="0">
                <a:solidFill>
                  <a:schemeClr val="accent5">
                    <a:lumMod val="50000"/>
                  </a:schemeClr>
                </a:solidFill>
              </a:rPr>
              <a:t> [&gt;5000], </a:t>
            </a:r>
            <a:r>
              <a:rPr lang="en-GB" sz="1200" dirty="0">
                <a:solidFill>
                  <a:schemeClr val="accent5">
                    <a:lumMod val="50000"/>
                  </a:schemeClr>
                </a:solidFill>
              </a:rPr>
              <a:t>dentist [&gt;5000], </a:t>
            </a:r>
            <a:r>
              <a:rPr lang="en-GB" sz="1200" dirty="0" err="1">
                <a:solidFill>
                  <a:schemeClr val="accent5">
                    <a:lumMod val="50000"/>
                  </a:schemeClr>
                </a:solidFill>
              </a:rPr>
              <a:t>vétérinaire</a:t>
            </a:r>
            <a:r>
              <a:rPr lang="en-GB" sz="1200" dirty="0">
                <a:solidFill>
                  <a:schemeClr val="accent5">
                    <a:lumMod val="50000"/>
                  </a:schemeClr>
                </a:solidFill>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1" dirty="0">
                <a:solidFill>
                  <a:prstClr val="white"/>
                </a:solidFill>
                <a:latin typeface="Calibri" panose="020F0502020204030204" pitchFamily="34" charset="0"/>
                <a:cs typeface="Calibri" panose="020F0502020204030204" pitchFamily="34" charset="0"/>
              </a:rPr>
              <a:t>on</a:t>
            </a:r>
            <a:r>
              <a:rPr lang="en-GB" sz="1200" b="1" i="0" dirty="0">
                <a:solidFill>
                  <a:prstClr val="white"/>
                </a:solidFill>
                <a:latin typeface="Calibri" panose="020F0502020204030204" pitchFamily="34" charset="0"/>
                <a:cs typeface="Calibri" panose="020F0502020204030204" pitchFamily="34" charset="0"/>
              </a:rPr>
              <a:t> with impersonal meaning ‘we’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[oy]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SSC </a:t>
            </a:r>
            <a:r>
              <a:rPr lang="en-GB" b="1" dirty="0"/>
              <a:t>[oi]</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 (introduce) </a:t>
            </a:r>
            <a:r>
              <a:rPr lang="fr-FR" dirty="0">
                <a:solidFill>
                  <a:srgbClr val="000000"/>
                </a:solidFill>
                <a:latin typeface="+mn-lt"/>
              </a:rPr>
              <a:t>sortir</a:t>
            </a:r>
            <a:r>
              <a:rPr lang="fr-FR" baseline="30000" dirty="0">
                <a:solidFill>
                  <a:srgbClr val="000000"/>
                </a:solidFill>
                <a:latin typeface="+mn-lt"/>
              </a:rPr>
              <a:t>2</a:t>
            </a:r>
            <a:r>
              <a:rPr lang="fr-FR" dirty="0">
                <a:solidFill>
                  <a:srgbClr val="000000"/>
                </a:solidFill>
                <a:latin typeface="+mn-lt"/>
              </a:rPr>
              <a:t> [309], sortons [309], sortez [309], sortent [309], venons [88], venez [88], viennent [88] vous2 [50], maman [2168], papa [2458], possible [175], seul [101], sans [71], salut [2205],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a:t>
            </a:r>
            <a:r>
              <a:rPr lang="fr-FR" sz="1200" b="0" i="0" u="none" strike="noStrike" kern="1200" cap="none" dirty="0" err="1">
                <a:solidFill>
                  <a:schemeClr val="tx1"/>
                </a:solidFill>
                <a:effectLst/>
                <a:latin typeface="+mn-lt"/>
                <a:ea typeface="Calibri"/>
                <a:cs typeface="Calibri"/>
                <a:sym typeface="Calibri"/>
              </a:rPr>
              <a:t>ball</a:t>
            </a:r>
            <a:r>
              <a:rPr lang="fr-FR" sz="1200" b="0" i="0" u="none" strike="noStrike" kern="1200" cap="none" dirty="0">
                <a:solidFill>
                  <a:schemeClr val="tx1"/>
                </a:solidFill>
                <a:effectLst/>
                <a:latin typeface="+mn-lt"/>
                <a:ea typeface="Calibri"/>
                <a:cs typeface="Calibri"/>
                <a:sym typeface="Calibri"/>
              </a:rPr>
              <a:t>)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6685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861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a:t>
            </a:r>
            <a:r>
              <a:rPr lang="en-US" b="0" dirty="0"/>
              <a:t> Aural recognition and production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[oy] and [oi] to prime for the activity on the next slide.</a:t>
            </a:r>
          </a:p>
          <a:p>
            <a:endParaRPr lang="en-US" b="1" dirty="0"/>
          </a:p>
          <a:p>
            <a:r>
              <a:rPr lang="en-US" b="1" dirty="0"/>
              <a:t>Procedure:</a:t>
            </a:r>
          </a:p>
          <a:p>
            <a:pPr marL="0" indent="0">
              <a:buNone/>
            </a:pPr>
            <a:r>
              <a:rPr lang="en-US" b="0" dirty="0"/>
              <a:t>1. Students try to say the words in the pair, </a:t>
            </a:r>
            <a:r>
              <a:rPr lang="fr-FR" b="0" i="1" dirty="0">
                <a:solidFill>
                  <a:srgbClr val="222222"/>
                </a:solidFill>
                <a:effectLst/>
                <a:latin typeface="Georgia" panose="02040502050405020303" pitchFamily="18" charset="0"/>
              </a:rPr>
              <a:t>foi</a:t>
            </a:r>
            <a:r>
              <a:rPr lang="en-US" b="0" i="1" dirty="0"/>
              <a:t> </a:t>
            </a:r>
            <a:r>
              <a:rPr lang="en-US" b="0" i="0" dirty="0"/>
              <a:t>and </a:t>
            </a:r>
            <a:r>
              <a:rPr lang="en-US" b="0" i="1" dirty="0"/>
              <a:t>foyer. </a:t>
            </a:r>
          </a:p>
          <a:p>
            <a:pPr marL="0" indent="0">
              <a:buNone/>
            </a:pPr>
            <a:r>
              <a:rPr lang="en-US" b="0" i="0" dirty="0"/>
              <a:t>2. Click to hear the words said by a native speaker. Students repeat.</a:t>
            </a:r>
            <a:endParaRPr lang="en-US" b="0" dirty="0"/>
          </a:p>
          <a:p>
            <a:r>
              <a:rPr lang="en-US" b="0" dirty="0"/>
              <a:t>3. Click to bring up the hint.</a:t>
            </a:r>
          </a:p>
          <a:p>
            <a:endParaRPr lang="en-US" b="0" dirty="0"/>
          </a:p>
          <a:p>
            <a:r>
              <a:rPr lang="en-US" b="1" dirty="0"/>
              <a:t>Transcript:</a:t>
            </a:r>
          </a:p>
          <a:p>
            <a:r>
              <a:rPr lang="fr-FR" b="0" i="0" dirty="0">
                <a:solidFill>
                  <a:srgbClr val="222222"/>
                </a:solidFill>
                <a:effectLst/>
                <a:latin typeface="Georgia" panose="02040502050405020303" pitchFamily="18" charset="0"/>
              </a:rPr>
              <a:t>fois</a:t>
            </a:r>
          </a:p>
          <a:p>
            <a:r>
              <a:rPr lang="en-US" b="0" i="0" dirty="0"/>
              <a:t>foyer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ail [&gt;5000]</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two slides)</a:t>
            </a:r>
            <a:endParaRPr lang="en-US" b="1" dirty="0"/>
          </a:p>
          <a:p>
            <a:endParaRPr lang="en-US" b="1" dirty="0"/>
          </a:p>
          <a:p>
            <a:r>
              <a:rPr lang="en-US" b="1" dirty="0"/>
              <a:t>Aim: </a:t>
            </a:r>
            <a:r>
              <a:rPr lang="en-US" b="0" dirty="0"/>
              <a:t>aural recognition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[oy] and [oi] </a:t>
            </a:r>
            <a:r>
              <a:rPr lang="en-US" b="0" dirty="0"/>
              <a:t>in pairs. Awareness-raising exercise in pronunciation of [oy] (sounds like [oi] + ‘</a:t>
            </a:r>
            <a:r>
              <a:rPr lang="en-US" b="0" dirty="0" err="1"/>
              <a:t>yih</a:t>
            </a:r>
            <a:r>
              <a:rPr lang="en-US" b="0" dirty="0"/>
              <a:t>’.)</a:t>
            </a:r>
          </a:p>
          <a:p>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complete the word with [oi] or [oy].</a:t>
            </a:r>
          </a:p>
          <a:p>
            <a:r>
              <a:rPr lang="en-US" b="0" dirty="0"/>
              <a:t>3. Click to reveal the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Students sound out the pairs of words. Draw attention to the SFC.</a:t>
            </a:r>
          </a:p>
          <a:p>
            <a:r>
              <a:rPr lang="en-US" b="0" dirty="0"/>
              <a:t>5. Move to the next slide and repeat steps 1-4 for four more pairs.</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a:t>
            </a:r>
            <a:r>
              <a:rPr lang="en-GB" sz="1200" b="0" i="0" u="none" strike="noStrike" kern="1200" dirty="0" err="1">
                <a:solidFill>
                  <a:schemeClr val="tx1"/>
                </a:solidFill>
                <a:effectLst/>
                <a:latin typeface="+mn-lt"/>
                <a:ea typeface="+mn-ea"/>
                <a:cs typeface="+mn-cs"/>
              </a:rPr>
              <a:t>noyer</a:t>
            </a:r>
            <a:r>
              <a:rPr lang="en-GB" sz="1200" b="0" i="0" u="none" strike="noStrike" kern="1200" dirty="0">
                <a:solidFill>
                  <a:schemeClr val="tx1"/>
                </a:solidFill>
                <a:effectLst/>
                <a:latin typeface="+mn-lt"/>
                <a:ea typeface="+mn-ea"/>
                <a:cs typeface="+mn-cs"/>
              </a:rPr>
              <a:t> b) noir</a:t>
            </a:r>
          </a:p>
          <a:p>
            <a:pPr rtl="0" eaLnBrk="1" fontAlgn="ctr" latinLnBrk="0" hangingPunct="1"/>
            <a:r>
              <a:rPr lang="en-GB" sz="1200" b="0" i="0" u="none" strike="noStrike" kern="1200" dirty="0">
                <a:solidFill>
                  <a:schemeClr val="tx1"/>
                </a:solidFill>
                <a:effectLst/>
                <a:latin typeface="+mn-lt"/>
                <a:ea typeface="+mn-ea"/>
                <a:cs typeface="+mn-cs"/>
              </a:rPr>
              <a:t>2. a) </a:t>
            </a:r>
            <a:r>
              <a:rPr lang="en-GB" sz="1200" b="0" i="0" u="none" strike="noStrike" kern="1200" dirty="0" err="1">
                <a:solidFill>
                  <a:schemeClr val="tx1"/>
                </a:solidFill>
                <a:effectLst/>
                <a:latin typeface="+mn-lt"/>
                <a:ea typeface="+mn-ea"/>
                <a:cs typeface="+mn-cs"/>
              </a:rPr>
              <a:t>loi</a:t>
            </a:r>
            <a:r>
              <a:rPr lang="en-GB" sz="1200" b="0" i="0" u="none" strike="noStrike" kern="1200" dirty="0">
                <a:solidFill>
                  <a:schemeClr val="tx1"/>
                </a:solidFill>
                <a:effectLst/>
                <a:latin typeface="+mn-lt"/>
                <a:ea typeface="+mn-ea"/>
                <a:cs typeface="+mn-cs"/>
              </a:rPr>
              <a:t> b) employer</a:t>
            </a:r>
          </a:p>
          <a:p>
            <a:pPr rtl="0" eaLnBrk="1" fontAlgn="ctr" latinLnBrk="0" hangingPunct="1"/>
            <a:r>
              <a:rPr lang="en-GB" sz="1200" b="0" i="0" u="none" strike="noStrike" kern="1200" dirty="0">
                <a:solidFill>
                  <a:schemeClr val="tx1"/>
                </a:solidFill>
                <a:effectLst/>
                <a:latin typeface="+mn-lt"/>
                <a:ea typeface="+mn-ea"/>
                <a:cs typeface="+mn-cs"/>
              </a:rPr>
              <a:t>3. a) </a:t>
            </a:r>
            <a:r>
              <a:rPr lang="en-GB" sz="1200" b="0" i="0" u="none" strike="noStrike" kern="1200" dirty="0" err="1">
                <a:solidFill>
                  <a:schemeClr val="tx1"/>
                </a:solidFill>
                <a:effectLst/>
                <a:latin typeface="+mn-lt"/>
                <a:ea typeface="+mn-ea"/>
                <a:cs typeface="+mn-cs"/>
              </a:rPr>
              <a:t>roi</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royaume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joyeux</a:t>
            </a:r>
            <a:r>
              <a:rPr lang="en-GB" sz="1200" b="0" i="0" u="none" strike="noStrike" kern="1200" dirty="0">
                <a:solidFill>
                  <a:schemeClr val="tx1"/>
                </a:solidFill>
                <a:effectLst/>
                <a:latin typeface="+mn-lt"/>
                <a:ea typeface="+mn-ea"/>
                <a:cs typeface="+mn-cs"/>
              </a:rPr>
              <a:t> b) joie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noyer</a:t>
            </a:r>
            <a:r>
              <a:rPr lang="en-GB" baseline="0" dirty="0"/>
              <a:t> [4060], noir [572], </a:t>
            </a:r>
            <a:r>
              <a:rPr lang="en-GB" baseline="0" dirty="0" err="1"/>
              <a:t>loi</a:t>
            </a:r>
            <a:r>
              <a:rPr lang="en-GB" baseline="0" dirty="0"/>
              <a:t> [267], employer [724], </a:t>
            </a:r>
            <a:r>
              <a:rPr lang="en-GB" baseline="0" dirty="0" err="1"/>
              <a:t>roi</a:t>
            </a:r>
            <a:r>
              <a:rPr lang="en-GB" baseline="0" dirty="0"/>
              <a:t> [1364], </a:t>
            </a:r>
            <a:r>
              <a:rPr lang="en-GB" baseline="0" dirty="0" err="1"/>
              <a:t>royaume</a:t>
            </a:r>
            <a:r>
              <a:rPr lang="en-GB" baseline="0" dirty="0"/>
              <a:t> [2620], </a:t>
            </a:r>
            <a:r>
              <a:rPr lang="en-GB" baseline="0" dirty="0" err="1"/>
              <a:t>joyeux</a:t>
            </a:r>
            <a:r>
              <a:rPr lang="en-GB" baseline="0" dirty="0"/>
              <a:t> [3987], joie [1984]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3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9169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second part of the activity described on the previous slide.</a:t>
            </a:r>
          </a:p>
          <a:p>
            <a:endParaRPr lang="en-US" b="1"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a:t>
            </a:r>
            <a:r>
              <a:rPr lang="en-GB" sz="1200" b="0" i="0" u="none" strike="noStrike" kern="1200" dirty="0" err="1">
                <a:solidFill>
                  <a:schemeClr val="tx1"/>
                </a:solidFill>
                <a:effectLst/>
                <a:latin typeface="+mn-lt"/>
                <a:ea typeface="+mn-ea"/>
                <a:cs typeface="+mn-cs"/>
              </a:rPr>
              <a:t>croyant</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croire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6. a) </a:t>
            </a:r>
            <a:r>
              <a:rPr lang="en-GB" sz="1200" b="0" i="0" u="none" strike="noStrike" kern="1200" dirty="0" err="1">
                <a:solidFill>
                  <a:schemeClr val="tx1"/>
                </a:solidFill>
                <a:effectLst/>
                <a:latin typeface="+mn-lt"/>
                <a:ea typeface="+mn-ea"/>
                <a:cs typeface="+mn-cs"/>
              </a:rPr>
              <a:t>citoyen</a:t>
            </a:r>
            <a:r>
              <a:rPr lang="en-GB" sz="1200" b="0" i="0" u="none" strike="noStrike" kern="1200" dirty="0">
                <a:solidFill>
                  <a:schemeClr val="tx1"/>
                </a:solidFill>
                <a:effectLst/>
                <a:latin typeface="+mn-lt"/>
                <a:ea typeface="+mn-ea"/>
                <a:cs typeface="+mn-cs"/>
              </a:rPr>
              <a:t> b) toit</a:t>
            </a:r>
          </a:p>
          <a:p>
            <a:pPr rtl="0" eaLnBrk="1" fontAlgn="ctr" latinLnBrk="0" hangingPunct="1"/>
            <a:r>
              <a:rPr lang="en-GB" sz="1200" b="0" i="0" u="none" strike="noStrike" kern="1200" dirty="0">
                <a:solidFill>
                  <a:schemeClr val="tx1"/>
                </a:solidFill>
                <a:effectLst/>
                <a:latin typeface="+mn-lt"/>
                <a:ea typeface="+mn-ea"/>
                <a:cs typeface="+mn-cs"/>
              </a:rPr>
              <a:t>7. a) noyau b) chinois</a:t>
            </a:r>
          </a:p>
          <a:p>
            <a:pPr rtl="0" eaLnBrk="1" fontAlgn="ctr" latinLnBrk="0" hangingPunct="1"/>
            <a:r>
              <a:rPr lang="en-GB" sz="1200" b="0" i="0" u="none" strike="noStrike" kern="1200" dirty="0">
                <a:solidFill>
                  <a:schemeClr val="tx1"/>
                </a:solidFill>
                <a:effectLst/>
                <a:latin typeface="+mn-lt"/>
                <a:ea typeface="+mn-ea"/>
                <a:cs typeface="+mn-cs"/>
              </a:rPr>
              <a:t>8. a) trois b) </a:t>
            </a:r>
            <a:r>
              <a:rPr lang="en-GB" sz="1200" b="0" i="0" u="none" strike="noStrike" kern="1200" dirty="0" err="1">
                <a:solidFill>
                  <a:schemeClr val="tx1"/>
                </a:solidFill>
                <a:effectLst/>
                <a:latin typeface="+mn-lt"/>
                <a:ea typeface="+mn-ea"/>
                <a:cs typeface="+mn-cs"/>
              </a:rPr>
              <a:t>octroyer</a:t>
            </a:r>
            <a:endParaRPr lang="en-GB" sz="1200" b="0" i="0" u="none" strike="noStrike" kern="1200" dirty="0">
              <a:solidFill>
                <a:schemeClr val="tx1"/>
              </a:solidFill>
              <a:effectLst/>
              <a:latin typeface="+mn-lt"/>
              <a:ea typeface="+mn-ea"/>
              <a:cs typeface="+mn-cs"/>
            </a:endParaRPr>
          </a:p>
          <a:p>
            <a:pPr rtl="0" eaLnBrk="1" fontAlgn="ctr" latinLnBrk="0" hangingPunct="1"/>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sz="1200" b="0" i="0" u="none" strike="noStrike" kern="1200" dirty="0" err="1">
                <a:solidFill>
                  <a:schemeClr val="tx1"/>
                </a:solidFill>
                <a:effectLst/>
                <a:latin typeface="+mn-lt"/>
                <a:ea typeface="+mn-ea"/>
                <a:cs typeface="+mn-cs"/>
              </a:rPr>
              <a:t>croyant</a:t>
            </a:r>
            <a:r>
              <a:rPr lang="en-GB" sz="1200" b="0" i="0" u="none" strike="noStrike" kern="1200" dirty="0">
                <a:solidFill>
                  <a:schemeClr val="tx1"/>
                </a:solidFill>
                <a:effectLst/>
                <a:latin typeface="+mn-lt"/>
                <a:ea typeface="+mn-ea"/>
                <a:cs typeface="+mn-cs"/>
              </a:rPr>
              <a:t> [4332], </a:t>
            </a:r>
            <a:r>
              <a:rPr lang="en-GB" sz="1200" b="0" i="0" u="none" strike="noStrike" kern="1200" dirty="0" err="1">
                <a:solidFill>
                  <a:schemeClr val="tx1"/>
                </a:solidFill>
                <a:effectLst/>
                <a:latin typeface="+mn-lt"/>
                <a:ea typeface="+mn-ea"/>
                <a:cs typeface="+mn-cs"/>
              </a:rPr>
              <a:t>croire</a:t>
            </a:r>
            <a:r>
              <a:rPr lang="en-GB" sz="1200" b="0" i="0" u="none" strike="noStrike" kern="1200" dirty="0">
                <a:solidFill>
                  <a:schemeClr val="tx1"/>
                </a:solidFill>
                <a:effectLst/>
                <a:latin typeface="+mn-lt"/>
                <a:ea typeface="+mn-ea"/>
                <a:cs typeface="+mn-cs"/>
              </a:rPr>
              <a:t> [135], </a:t>
            </a:r>
            <a:r>
              <a:rPr lang="en-GB" sz="1200" b="0" i="0" u="none" strike="noStrike" kern="1200" dirty="0" err="1">
                <a:solidFill>
                  <a:schemeClr val="tx1"/>
                </a:solidFill>
                <a:effectLst/>
                <a:latin typeface="+mn-lt"/>
                <a:ea typeface="+mn-ea"/>
                <a:cs typeface="+mn-cs"/>
              </a:rPr>
              <a:t>citoyen</a:t>
            </a:r>
            <a:r>
              <a:rPr lang="en-GB" sz="1200" b="0" i="0" u="none" strike="noStrike" kern="1200" dirty="0">
                <a:solidFill>
                  <a:schemeClr val="tx1"/>
                </a:solidFill>
                <a:effectLst/>
                <a:latin typeface="+mn-lt"/>
                <a:ea typeface="+mn-ea"/>
                <a:cs typeface="+mn-cs"/>
              </a:rPr>
              <a:t> [1081], toit [roof], noyau [3832], chinois [1914], trois [115], </a:t>
            </a:r>
            <a:r>
              <a:rPr lang="en-GB" sz="1200" b="0" i="0" u="none" strike="noStrike" kern="1200" dirty="0" err="1">
                <a:solidFill>
                  <a:schemeClr val="tx1"/>
                </a:solidFill>
                <a:effectLst/>
                <a:latin typeface="+mn-lt"/>
                <a:ea typeface="+mn-ea"/>
                <a:cs typeface="+mn-cs"/>
              </a:rPr>
              <a:t>octroyer</a:t>
            </a:r>
            <a:r>
              <a:rPr lang="en-GB" sz="1200" b="0" i="0" u="none" strike="noStrike" kern="1200" dirty="0">
                <a:solidFill>
                  <a:schemeClr val="tx1"/>
                </a:solidFill>
                <a:effectLst/>
                <a:latin typeface="+mn-lt"/>
                <a:ea typeface="+mn-ea"/>
                <a:cs typeface="+mn-cs"/>
              </a:rPr>
              <a:t> [4232]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485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written production of new vocabulary in short phrases</a:t>
            </a:r>
            <a:endParaRPr lang="en-US" b="1" dirty="0"/>
          </a:p>
          <a:p>
            <a:endParaRPr lang="en-US" b="1" dirty="0"/>
          </a:p>
          <a:p>
            <a:r>
              <a:rPr lang="en-US" b="1" dirty="0"/>
              <a:t>Procedure:</a:t>
            </a:r>
          </a:p>
          <a:p>
            <a:r>
              <a:rPr lang="en-US" b="0" dirty="0"/>
              <a:t>1. Students write A-L in books in the order shown here.</a:t>
            </a:r>
          </a:p>
          <a:p>
            <a:r>
              <a:rPr lang="en-US" b="0" dirty="0"/>
              <a:t>2. Click or press ‘enter’ to flash an English word/phrase. It will disappear after three seconds. (NOTE: words do not appear in alphabetical order)</a:t>
            </a:r>
          </a:p>
          <a:p>
            <a:r>
              <a:rPr lang="en-US" b="0" dirty="0"/>
              <a:t>3. Students write down the French word before the English word has faded away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Ensure that gender/definite articles are known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Answers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to the activity on the previous slide.</a:t>
            </a:r>
          </a:p>
          <a:p>
            <a:endParaRPr lang="en-US" b="0" dirty="0"/>
          </a:p>
          <a:p>
            <a:r>
              <a:rPr lang="en-US" b="1" dirty="0"/>
              <a:t>NB: </a:t>
            </a:r>
            <a:r>
              <a:rPr lang="en-US" b="0" dirty="0"/>
              <a:t>for the items that are questions, also accept inversion questions and </a:t>
            </a:r>
            <a:r>
              <a:rPr lang="en-US" b="0" i="1" dirty="0" err="1"/>
              <a:t>est-ce</a:t>
            </a:r>
            <a:r>
              <a:rPr lang="en-US" b="0" i="1" dirty="0"/>
              <a:t> que </a:t>
            </a:r>
            <a:r>
              <a:rPr lang="en-US" b="0" dirty="0"/>
              <a:t>questions.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479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introducing </a:t>
            </a:r>
            <a:r>
              <a:rPr lang="en-US" b="0" i="1" dirty="0"/>
              <a:t>on</a:t>
            </a:r>
            <a:r>
              <a:rPr lang="en-US" b="0" i="0" dirty="0"/>
              <a:t> as informal ‘we’, comparing formal and informal language in English and French</a:t>
            </a:r>
            <a:endParaRPr lang="en-US" b="0" dirty="0"/>
          </a:p>
          <a:p>
            <a:endParaRPr lang="en-US" b="1" dirty="0"/>
          </a:p>
          <a:p>
            <a:r>
              <a:rPr lang="en-US" b="1" dirty="0"/>
              <a:t>Procedure:</a:t>
            </a:r>
          </a:p>
          <a:p>
            <a:r>
              <a:rPr lang="en-US" b="0" dirty="0"/>
              <a:t>1. Bring up the explanation of informal </a:t>
            </a:r>
            <a:r>
              <a:rPr lang="en-US" b="0" i="1" dirty="0"/>
              <a:t>on</a:t>
            </a:r>
            <a:r>
              <a:rPr lang="en-US" b="0" i="0" dirty="0"/>
              <a:t>. Highlight that the endings are the same whether you are talking about people in general or yourself and others.</a:t>
            </a:r>
            <a:endParaRPr lang="en-US" b="0" dirty="0"/>
          </a:p>
          <a:p>
            <a:r>
              <a:rPr lang="en-US" b="0" dirty="0"/>
              <a:t>2. Bring up the explanation of </a:t>
            </a:r>
            <a:r>
              <a:rPr lang="en-US" b="0" i="0" dirty="0"/>
              <a:t>formal </a:t>
            </a:r>
            <a:r>
              <a:rPr lang="en-US" b="0" i="1" dirty="0"/>
              <a:t>nous</a:t>
            </a:r>
            <a:r>
              <a:rPr lang="en-US" b="0" i="0" u="none" dirty="0"/>
              <a:t> and comparison with English. Elicit some differences between how you write in essays and text messages.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747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learn how to say ‘let’s go’ in French</a:t>
            </a:r>
          </a:p>
          <a:p>
            <a:endParaRPr lang="en-US" b="1" dirty="0"/>
          </a:p>
          <a:p>
            <a:r>
              <a:rPr lang="en-US" b="1" dirty="0"/>
              <a:t>Procedure:</a:t>
            </a:r>
          </a:p>
          <a:p>
            <a:r>
              <a:rPr lang="en-US" b="0" dirty="0"/>
              <a:t>1. Bring up the phrase </a:t>
            </a:r>
            <a:r>
              <a:rPr lang="en-US" b="0" i="1" dirty="0"/>
              <a:t>on y </a:t>
            </a:r>
            <a:r>
              <a:rPr lang="en-US" b="0" i="1" dirty="0" err="1"/>
              <a:t>va</a:t>
            </a:r>
            <a:r>
              <a:rPr lang="en-US" b="0" i="0" dirty="0" err="1"/>
              <a:t>.</a:t>
            </a:r>
            <a:r>
              <a:rPr lang="en-US" b="0" i="0" dirty="0"/>
              <a:t> Students have now learned </a:t>
            </a:r>
            <a:r>
              <a:rPr lang="en-US" b="0" i="1" dirty="0"/>
              <a:t>on</a:t>
            </a:r>
            <a:r>
              <a:rPr lang="en-US" b="0" i="0" dirty="0"/>
              <a:t>, </a:t>
            </a:r>
            <a:r>
              <a:rPr lang="en-US" b="0" i="1" dirty="0"/>
              <a:t>y </a:t>
            </a:r>
            <a:r>
              <a:rPr lang="en-US" b="0" i="0" dirty="0"/>
              <a:t>(in </a:t>
            </a:r>
            <a:r>
              <a:rPr lang="en-US" b="0" i="1" dirty="0" err="1"/>
              <a:t>il</a:t>
            </a:r>
            <a:r>
              <a:rPr lang="en-US" b="0" i="1" dirty="0"/>
              <a:t> y </a:t>
            </a:r>
            <a:r>
              <a:rPr lang="en-US" b="0" i="0" dirty="0"/>
              <a:t>a) and </a:t>
            </a:r>
            <a:r>
              <a:rPr lang="en-US" b="0" i="1" dirty="0" err="1"/>
              <a:t>aller</a:t>
            </a:r>
            <a:r>
              <a:rPr lang="en-US" b="0" i="1" dirty="0"/>
              <a:t> </a:t>
            </a:r>
            <a:r>
              <a:rPr lang="en-US" b="0" i="0" dirty="0"/>
              <a:t>– elicit a literal translation (</a:t>
            </a:r>
            <a:r>
              <a:rPr lang="en-US" b="0" i="0" dirty="0" err="1"/>
              <a:t>eg.</a:t>
            </a:r>
            <a:r>
              <a:rPr lang="en-US" b="0" i="0" dirty="0"/>
              <a:t> ‘we go there’).</a:t>
            </a:r>
            <a:endParaRPr lang="en-US" b="0" dirty="0"/>
          </a:p>
          <a:p>
            <a:pPr marL="228600" indent="-228600">
              <a:buAutoNum type="arabicPeriod"/>
            </a:pPr>
            <a:endParaRPr lang="en-US" b="0" i="0" dirty="0"/>
          </a:p>
          <a:p>
            <a:pPr marL="0" indent="0">
              <a:buNone/>
            </a:pPr>
            <a:r>
              <a:rPr lang="en-GB" b="1" dirty="0"/>
              <a:t>NB:</a:t>
            </a:r>
            <a:r>
              <a:rPr lang="en-GB" dirty="0"/>
              <a:t> The audio for </a:t>
            </a:r>
            <a:r>
              <a:rPr lang="en-GB" i="1" dirty="0"/>
              <a:t>on y </a:t>
            </a:r>
            <a:r>
              <a:rPr lang="en-GB" i="1" dirty="0" err="1"/>
              <a:t>va</a:t>
            </a:r>
            <a:r>
              <a:rPr lang="en-GB" i="1" dirty="0"/>
              <a:t> </a:t>
            </a:r>
            <a:r>
              <a:rPr lang="en-GB" dirty="0"/>
              <a:t>is missing, recording in progress.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036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 </a:t>
            </a:r>
            <a:r>
              <a:rPr lang="en-GB" sz="1200" b="0" kern="1200" dirty="0">
                <a:solidFill>
                  <a:schemeClr val="tx1"/>
                </a:solidFill>
                <a:effectLst/>
                <a:latin typeface="+mn-lt"/>
                <a:ea typeface="+mn-ea"/>
                <a:cs typeface="+mn-cs"/>
              </a:rPr>
              <a:t>This is slide </a:t>
            </a:r>
            <a:r>
              <a:rPr lang="en-GB" sz="1200" b="1" kern="1200" dirty="0">
                <a:solidFill>
                  <a:schemeClr val="tx1"/>
                </a:solidFill>
                <a:effectLst/>
                <a:latin typeface="+mn-lt"/>
                <a:ea typeface="+mn-ea"/>
                <a:cs typeface="+mn-cs"/>
              </a:rPr>
              <a:t>1/2.</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the third person singular form of a range of verb types, connecting this form with the impersonal </a:t>
            </a:r>
            <a:r>
              <a:rPr lang="en-US" b="0" i="1" dirty="0"/>
              <a:t>on</a:t>
            </a:r>
            <a:r>
              <a:rPr lang="en-US" b="0" i="0" dirty="0"/>
              <a:t> meaning.</a:t>
            </a:r>
            <a:endParaRPr lang="en-US" b="0" dirty="0"/>
          </a:p>
          <a:p>
            <a:endParaRPr lang="en-US" b="1" dirty="0"/>
          </a:p>
          <a:p>
            <a:r>
              <a:rPr lang="en-US" b="1" dirty="0"/>
              <a:t>Procedure:</a:t>
            </a:r>
          </a:p>
          <a:p>
            <a:r>
              <a:rPr lang="en-US" b="0" dirty="0"/>
              <a:t>1. Students write 1-8 and choose </a:t>
            </a:r>
            <a:r>
              <a:rPr lang="en-US" b="0" i="1" dirty="0"/>
              <a:t>nous</a:t>
            </a:r>
            <a:r>
              <a:rPr lang="en-US" b="0" i="0" dirty="0"/>
              <a:t> or </a:t>
            </a:r>
            <a:r>
              <a:rPr lang="en-US" b="0" i="1" dirty="0"/>
              <a:t>on</a:t>
            </a:r>
            <a:r>
              <a:rPr lang="en-US" b="0" i="0" dirty="0"/>
              <a:t> for each.</a:t>
            </a:r>
            <a:endParaRPr lang="en-US" b="0" dirty="0"/>
          </a:p>
          <a:p>
            <a:r>
              <a:rPr lang="en-US" b="0" dirty="0"/>
              <a:t>2. Click to reveal the answers.</a:t>
            </a:r>
          </a:p>
          <a:p>
            <a:r>
              <a:rPr lang="en-US" b="0" dirty="0"/>
              <a:t>3. </a:t>
            </a:r>
            <a:r>
              <a:rPr lang="en-US" b="0" dirty="0" err="1"/>
              <a:t>Proceedeto</a:t>
            </a:r>
            <a:r>
              <a:rPr lang="en-US" b="0" dirty="0"/>
              <a:t> the next slide for the comprehension element. Students write summaries (four sentences each) in English of the magazine content and of the message content. Remind students to consider whether a translation in the present simple or continuous sounds most natural.</a:t>
            </a:r>
          </a:p>
          <a:p>
            <a:r>
              <a:rPr lang="en-US" b="0" dirty="0"/>
              <a:t>4. Suggested answers revealed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expérience</a:t>
            </a:r>
            <a:r>
              <a:rPr lang="en-GB" baseline="0" dirty="0"/>
              <a:t> [679], magazine [2033], message [792], pot-au-feu [3648/4/786]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Par </a:t>
            </a:r>
            <a:r>
              <a:rPr lang="fr-FR" sz="1200" b="0" kern="1200" dirty="0" err="1">
                <a:solidFill>
                  <a:schemeClr val="tx1"/>
                </a:solidFill>
                <a:effectLst/>
                <a:latin typeface="+mn-lt"/>
                <a:ea typeface="+mn-ea"/>
                <a:cs typeface="+mn-cs"/>
              </a:rPr>
              <a:t>Andre</a:t>
            </a:r>
            <a:r>
              <a:rPr lang="fr-FR" sz="1200" b="0" kern="1200" dirty="0">
                <a:solidFill>
                  <a:schemeClr val="tx1"/>
                </a:solidFill>
                <a:effectLst/>
                <a:latin typeface="+mn-lt"/>
                <a:ea typeface="+mn-ea"/>
                <a:cs typeface="+mn-cs"/>
              </a:rPr>
              <a:t> — recettessimples.fr, CC BY-SA 3.0, https://commons.wikimedia.org/w/index.php?curid=324118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72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This is slide </a:t>
            </a:r>
            <a:r>
              <a:rPr lang="en-GB" sz="1200" b="1" kern="1200" dirty="0">
                <a:solidFill>
                  <a:schemeClr val="tx1"/>
                </a:solidFill>
                <a:effectLst/>
                <a:latin typeface="+mn-lt"/>
                <a:ea typeface="+mn-ea"/>
                <a:cs typeface="+mn-cs"/>
              </a:rPr>
              <a:t>2/2.</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Click to bring up translations for magazine and then text message sentence by sentence.</a:t>
            </a:r>
            <a:endParaRPr lang="fr-FR"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375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regular and irregular verbs in the formal and informal ‘</a:t>
            </a:r>
            <a:r>
              <a:rPr lang="en-US" b="0" dirty="0" err="1"/>
              <a:t>yous</a:t>
            </a:r>
            <a:r>
              <a:rPr lang="en-US" b="0" dirty="0"/>
              <a:t>’ forms. Introduction to formal and informal writing.</a:t>
            </a:r>
            <a:endParaRPr lang="en-US" b="1" dirty="0"/>
          </a:p>
          <a:p>
            <a:endParaRPr lang="en-US" b="1" dirty="0"/>
          </a:p>
          <a:p>
            <a:r>
              <a:rPr lang="en-US" b="1" dirty="0"/>
              <a:t>Procedure:</a:t>
            </a:r>
          </a:p>
          <a:p>
            <a:r>
              <a:rPr lang="en-US" b="0" dirty="0"/>
              <a:t>1. Check students understand the surrounding context. Ask ‘which text is formal? Which text is informal?’</a:t>
            </a:r>
          </a:p>
          <a:p>
            <a:r>
              <a:rPr lang="en-US" b="0" dirty="0"/>
              <a:t>2. Draw attention to the formal and informal salutations. Ask students where they have seen ‘c</a:t>
            </a:r>
            <a:r>
              <a:rPr lang="en-GB" sz="1200" dirty="0" err="1">
                <a:solidFill>
                  <a:schemeClr val="accent5">
                    <a:lumMod val="50000"/>
                  </a:schemeClr>
                </a:solidFill>
              </a:rPr>
              <a:t>hère</a:t>
            </a:r>
            <a:r>
              <a:rPr lang="en-GB" sz="1200" dirty="0">
                <a:solidFill>
                  <a:schemeClr val="accent5">
                    <a:lumMod val="50000"/>
                  </a:schemeClr>
                </a:solidFill>
              </a:rPr>
              <a:t>’ before. What is a synonym of ‘expensive’? (dear)</a:t>
            </a:r>
            <a:endParaRPr lang="en-US" b="0" dirty="0"/>
          </a:p>
          <a:p>
            <a:r>
              <a:rPr lang="en-US" b="0" dirty="0"/>
              <a:t>3. Students write 1-10 and the appropriate pronoun and verb form for the situation.</a:t>
            </a:r>
          </a:p>
          <a:p>
            <a:r>
              <a:rPr lang="en-US" b="0" dirty="0"/>
              <a:t>4. Answers revealed on clicks.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contrat</a:t>
            </a:r>
            <a:r>
              <a:rPr lang="en-GB" baseline="0" dirty="0"/>
              <a:t> [832], week-end [2475], pause [2647]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cordialement</a:t>
            </a:r>
            <a:r>
              <a:rPr lang="en-GB" baseline="0" dirty="0"/>
              <a:t> [&gt;5000], </a:t>
            </a:r>
            <a:r>
              <a:rPr lang="en-GB" baseline="0" dirty="0" err="1"/>
              <a:t>bisou</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aural recognition of verbs in the </a:t>
            </a:r>
            <a:r>
              <a:rPr lang="en-US" b="0" i="1" dirty="0" err="1"/>
              <a:t>tu</a:t>
            </a:r>
            <a:r>
              <a:rPr lang="en-US" b="0" i="1" dirty="0"/>
              <a:t>, </a:t>
            </a:r>
            <a:r>
              <a:rPr lang="en-US" b="0" i="1" dirty="0" err="1"/>
              <a:t>vous</a:t>
            </a:r>
            <a:r>
              <a:rPr lang="en-US" b="0" i="1" dirty="0"/>
              <a:t>, on </a:t>
            </a:r>
            <a:r>
              <a:rPr lang="en-US" b="0" i="0" dirty="0"/>
              <a:t>and </a:t>
            </a:r>
            <a:r>
              <a:rPr lang="en-US" b="0" i="1" dirty="0"/>
              <a:t>nous </a:t>
            </a:r>
            <a:r>
              <a:rPr lang="en-US" b="0" i="0" dirty="0"/>
              <a:t>forms, and practice in connecting form with meaning. This slide models the task. </a:t>
            </a:r>
            <a:r>
              <a:rPr lang="en-US" b="0" i="0" dirty="0" err="1"/>
              <a:t>Rolecards</a:t>
            </a:r>
            <a:r>
              <a:rPr lang="en-US" b="0" i="0" dirty="0"/>
              <a:t> and answers on the following slides.</a:t>
            </a:r>
            <a:endParaRPr lang="en-US" b="1" dirty="0"/>
          </a:p>
          <a:p>
            <a:endParaRPr lang="en-US" b="1" dirty="0"/>
          </a:p>
          <a:p>
            <a:r>
              <a:rPr lang="en-US" b="1" dirty="0"/>
              <a:t>Procedure:</a:t>
            </a:r>
          </a:p>
          <a:p>
            <a:pPr marL="228600" indent="-228600">
              <a:buAutoNum type="arabicPeriod"/>
            </a:pPr>
            <a:r>
              <a:rPr lang="en-US" b="0" dirty="0"/>
              <a:t>Work through the example on this slide. Ask ‘which form of the verb does Amir need to say?’ Click to reveal the answer.</a:t>
            </a:r>
          </a:p>
          <a:p>
            <a:pPr marL="228600" indent="-228600">
              <a:buAutoNum type="arabicPeriod"/>
            </a:pPr>
            <a:r>
              <a:rPr lang="en-US" b="0" dirty="0"/>
              <a:t>Say the sentence as the students will say it in the activity (without the pronoun). Put your finger over your lips instead of saying </a:t>
            </a:r>
            <a:r>
              <a:rPr lang="en-US" b="0" i="1" dirty="0" err="1"/>
              <a:t>vous</a:t>
            </a:r>
            <a:r>
              <a:rPr lang="en-US" b="0" i="0" dirty="0"/>
              <a:t>, and then say </a:t>
            </a:r>
            <a:r>
              <a:rPr lang="en-US" b="0" i="1" dirty="0" err="1"/>
              <a:t>venez</a:t>
            </a:r>
            <a:r>
              <a:rPr lang="en-US" b="0" i="1" dirty="0"/>
              <a:t> de …</a:t>
            </a:r>
          </a:p>
          <a:p>
            <a:pPr marL="228600" indent="-228600">
              <a:buAutoNum type="arabicPeriod"/>
            </a:pPr>
            <a:r>
              <a:rPr lang="en-US" b="0" i="0" dirty="0"/>
              <a:t>Ask students whether they think Amir is addressing Alice or M. Faure, and to finish the sentence based on the answer.</a:t>
            </a:r>
          </a:p>
          <a:p>
            <a:pPr marL="228600" indent="-228600">
              <a:buAutoNum type="arabicPeriod"/>
            </a:pPr>
            <a:r>
              <a:rPr lang="en-US" b="0" i="0" dirty="0"/>
              <a:t>Click to reveal answer.</a:t>
            </a:r>
          </a:p>
          <a:p>
            <a:pPr marL="228600" indent="-228600">
              <a:buAutoNum type="arabicPeriod"/>
            </a:pPr>
            <a:r>
              <a:rPr lang="en-US" b="0" dirty="0"/>
              <a:t>Print and distribute the role cards found on slides 48 and 49.</a:t>
            </a:r>
          </a:p>
          <a:p>
            <a:pPr marL="228600" indent="-228600">
              <a:buAutoNum type="arabicPeriod"/>
            </a:pPr>
            <a:r>
              <a:rPr lang="en-US" b="0" dirty="0"/>
              <a:t>Students take it in turns to read the beginning of a sentence, using the verb form they think is correct in place of the blank. Remind them not to say the pronoun as this gives their partner an additional clue!</a:t>
            </a:r>
          </a:p>
          <a:p>
            <a:pPr marL="228600" indent="-228600">
              <a:buAutoNum type="arabicPeriod"/>
            </a:pPr>
            <a:r>
              <a:rPr lang="en-US" b="0" dirty="0"/>
              <a:t>The listening partner completes the sentence with the ending they think is correct, based on the level of formality indicated by the verb form.</a:t>
            </a:r>
          </a:p>
          <a:p>
            <a:pPr marL="228600" indent="-228600">
              <a:buAutoNum type="arabicPeriod"/>
            </a:pPr>
            <a:r>
              <a:rPr lang="en-US" b="0" dirty="0"/>
              <a:t>Answers found on slides 50 and 51.</a:t>
            </a:r>
          </a:p>
          <a:p>
            <a:endParaRPr lang="en-US" b="0" dirty="0"/>
          </a:p>
          <a:p>
            <a:r>
              <a:rPr lang="en-GB" b="1" baseline="0" dirty="0"/>
              <a:t>Word frequency of cognates used (1 is the most frequent word in French): </a:t>
            </a:r>
            <a:br>
              <a:rPr lang="en-GB" baseline="0" dirty="0"/>
            </a:br>
            <a:r>
              <a:rPr lang="en-GB" b="0" i="0" dirty="0" err="1">
                <a:solidFill>
                  <a:srgbClr val="5F6368"/>
                </a:solidFill>
                <a:effectLst/>
                <a:latin typeface="arial" panose="020B0604020202020204" pitchFamily="34" charset="0"/>
              </a:rPr>
              <a:t>flûte</a:t>
            </a:r>
            <a:r>
              <a:rPr lang="en-US" b="0" i="0" dirty="0">
                <a:solidFill>
                  <a:srgbClr val="5F6368"/>
                </a:solidFill>
                <a:effectLst/>
                <a:latin typeface="arial" panose="020B0604020202020204" pitchFamily="34" charset="0"/>
              </a:rPr>
              <a:t> [&gt;5000]</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532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70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89443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86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p>
          <a:p>
            <a:pPr marL="228600" indent="-228600">
              <a:buAutoNum type="arabicPeriod"/>
            </a:pPr>
            <a:r>
              <a:rPr lang="en-US" b="0" dirty="0"/>
              <a:t>Answers revealed on clicks (left-hand column answers appear first).</a:t>
            </a:r>
          </a:p>
          <a:p>
            <a:pPr marL="228600" indent="-228600">
              <a:buAutoNum type="arabicPeriod"/>
            </a:pPr>
            <a:r>
              <a:rPr lang="en-US" b="0" dirty="0"/>
              <a:t>Elicit from students the verb form that is needed to create sentences with the unused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393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698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8.2.2.1 vocabulary learning homework is here: https://resources.ncelp.org/concern/resources/cr56n162q?locale=en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[oy] </a:t>
            </a:r>
            <a:r>
              <a:rPr lang="en-GB" baseline="0" dirty="0"/>
              <a:t>and then the </a:t>
            </a:r>
            <a:r>
              <a:rPr lang="en-GB" b="1" baseline="0" dirty="0"/>
              <a:t>source</a:t>
            </a:r>
            <a:r>
              <a:rPr lang="en-GB" baseline="0" dirty="0"/>
              <a:t> word again ‘</a:t>
            </a:r>
            <a:r>
              <a:rPr lang="en-GB" b="1" baseline="0" dirty="0" err="1"/>
              <a:t>envoyer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envoyer</a:t>
            </a:r>
            <a:r>
              <a:rPr lang="en-GB" baseline="0" dirty="0"/>
              <a:t> [526]; </a:t>
            </a:r>
            <a:r>
              <a:rPr lang="en-GB" b="1" baseline="0" dirty="0"/>
              <a:t>royal </a:t>
            </a:r>
            <a:r>
              <a:rPr lang="en-GB" b="0" baseline="0" dirty="0"/>
              <a:t>[2290];</a:t>
            </a:r>
            <a:r>
              <a:rPr lang="en-GB" baseline="0" dirty="0"/>
              <a:t> </a:t>
            </a:r>
            <a:r>
              <a:rPr lang="en-GB" b="1" baseline="0" dirty="0" err="1"/>
              <a:t>nettoyer</a:t>
            </a:r>
            <a:r>
              <a:rPr lang="en-GB" baseline="0" dirty="0"/>
              <a:t> [3887]; </a:t>
            </a:r>
            <a:r>
              <a:rPr lang="en-GB" b="1" baseline="0" dirty="0" err="1"/>
              <a:t>employé</a:t>
            </a:r>
            <a:r>
              <a:rPr lang="en-GB" baseline="0" dirty="0"/>
              <a:t> [1485]; </a:t>
            </a:r>
            <a:r>
              <a:rPr lang="en-GB" b="1" baseline="0" dirty="0"/>
              <a:t>voyage</a:t>
            </a:r>
            <a:r>
              <a:rPr lang="en-GB" baseline="0" dirty="0"/>
              <a:t> [904]; </a:t>
            </a:r>
            <a:r>
              <a:rPr lang="en-GB" b="1" baseline="0" dirty="0" err="1"/>
              <a:t>moyen</a:t>
            </a:r>
            <a:r>
              <a:rPr lang="en-GB" baseline="0" dirty="0"/>
              <a:t> [186]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69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394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007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and oral production of SSC [oy]</a:t>
            </a:r>
            <a:endParaRPr lang="en-US" b="1" dirty="0"/>
          </a:p>
          <a:p>
            <a:endParaRPr lang="en-US" b="1" dirty="0"/>
          </a:p>
          <a:p>
            <a:r>
              <a:rPr lang="en-US" b="1" dirty="0"/>
              <a:t>Procedure:</a:t>
            </a:r>
          </a:p>
          <a:p>
            <a:pPr marL="0" indent="0">
              <a:buNone/>
            </a:pPr>
            <a:r>
              <a:rPr lang="en-US" b="0" dirty="0"/>
              <a:t>1. Practice saying the English [oy] and the French [oy] sounds individually.</a:t>
            </a:r>
          </a:p>
          <a:p>
            <a:pPr marL="0" indent="0">
              <a:buNone/>
            </a:pPr>
            <a:r>
              <a:rPr lang="en-US" b="0" dirty="0"/>
              <a:t>2. Students say the English words.</a:t>
            </a:r>
          </a:p>
          <a:p>
            <a:pPr marL="0" indent="0">
              <a:buNone/>
            </a:pPr>
            <a:r>
              <a:rPr lang="en-US" b="0" dirty="0"/>
              <a:t>3. Click on the letters to hear the French word. </a:t>
            </a:r>
          </a:p>
          <a:p>
            <a:pPr marL="0" indent="0">
              <a:buNone/>
            </a:pPr>
            <a:r>
              <a:rPr lang="en-US" b="0" dirty="0"/>
              <a:t>4. Students repeat the French word as many times as they need to.</a:t>
            </a:r>
          </a:p>
          <a:p>
            <a:pPr marL="0" indent="0">
              <a:buNone/>
            </a:pPr>
            <a:endParaRPr lang="en-US" b="0" dirty="0"/>
          </a:p>
          <a:p>
            <a:r>
              <a:rPr lang="en-US" b="1" dirty="0"/>
              <a:t>Transcript:</a:t>
            </a:r>
            <a:endParaRPr lang="en-US" b="0" i="0" dirty="0"/>
          </a:p>
          <a:p>
            <a:pPr marL="228600" indent="-228600">
              <a:buFont typeface="+mj-lt"/>
              <a:buAutoNum type="alphaUcPeriod"/>
            </a:pPr>
            <a:r>
              <a:rPr lang="fr-FR" sz="1200" b="0" i="0" kern="1200" noProof="0" dirty="0">
                <a:solidFill>
                  <a:schemeClr val="tx1"/>
                </a:solidFill>
                <a:effectLst/>
                <a:latin typeface="+mn-lt"/>
                <a:ea typeface="+mn-ea"/>
                <a:cs typeface="+mn-cs"/>
              </a:rPr>
              <a:t>loyal</a:t>
            </a:r>
          </a:p>
          <a:p>
            <a:pPr marL="228600" indent="-228600">
              <a:buFont typeface="+mj-lt"/>
              <a:buAutoNum type="alphaUcPeriod"/>
            </a:pPr>
            <a:r>
              <a:rPr lang="fr-FR" sz="1200" b="0" i="0" kern="1200" noProof="0" dirty="0">
                <a:solidFill>
                  <a:schemeClr val="tx1"/>
                </a:solidFill>
                <a:effectLst/>
                <a:latin typeface="+mn-lt"/>
                <a:ea typeface="+mn-ea"/>
                <a:cs typeface="+mn-cs"/>
              </a:rPr>
              <a:t>royal</a:t>
            </a:r>
          </a:p>
          <a:p>
            <a:pPr marL="228600" indent="-228600">
              <a:buFont typeface="+mj-lt"/>
              <a:buAutoNum type="alphaUcPeriod"/>
            </a:pPr>
            <a:r>
              <a:rPr lang="fr-FR" sz="1200" b="0" i="0" kern="1200" noProof="0" dirty="0">
                <a:solidFill>
                  <a:schemeClr val="tx1"/>
                </a:solidFill>
                <a:effectLst/>
                <a:latin typeface="+mn-lt"/>
                <a:ea typeface="+mn-ea"/>
                <a:cs typeface="+mn-cs"/>
              </a:rPr>
              <a:t>joyeux</a:t>
            </a:r>
          </a:p>
          <a:p>
            <a:pPr marL="228600" indent="-228600">
              <a:buFont typeface="+mj-lt"/>
              <a:buAutoNum type="alphaUcPeriod"/>
            </a:pPr>
            <a:r>
              <a:rPr lang="fr-FR" sz="1200" b="0" i="0" kern="1200" noProof="0" dirty="0">
                <a:solidFill>
                  <a:schemeClr val="tx1"/>
                </a:solidFill>
                <a:effectLst/>
                <a:latin typeface="+mn-lt"/>
                <a:ea typeface="+mn-ea"/>
                <a:cs typeface="+mn-cs"/>
              </a:rPr>
              <a:t>royauté</a:t>
            </a:r>
          </a:p>
          <a:p>
            <a:pPr marL="228600" indent="-228600">
              <a:buFont typeface="+mj-lt"/>
              <a:buAutoNum type="alphaUcPeriod"/>
            </a:pPr>
            <a:r>
              <a:rPr lang="fr-FR" sz="1200" b="0" i="0" kern="1200" noProof="0" dirty="0">
                <a:solidFill>
                  <a:schemeClr val="tx1"/>
                </a:solidFill>
                <a:effectLst/>
                <a:latin typeface="+mn-lt"/>
                <a:ea typeface="+mn-ea"/>
                <a:cs typeface="+mn-cs"/>
              </a:rPr>
              <a:t>employeur</a:t>
            </a:r>
            <a:endParaRPr lang="fr-FR" b="0" i="0" noProof="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loyal [4325], royal [2290], </a:t>
            </a:r>
            <a:r>
              <a:rPr lang="en-GB" baseline="0" dirty="0" err="1"/>
              <a:t>joyeux</a:t>
            </a:r>
            <a:r>
              <a:rPr lang="en-GB" baseline="0" dirty="0"/>
              <a:t> [3987], </a:t>
            </a:r>
            <a:r>
              <a:rPr lang="en-GB" baseline="0" dirty="0" err="1"/>
              <a:t>royauté</a:t>
            </a:r>
            <a:r>
              <a:rPr lang="en-GB" baseline="0" dirty="0"/>
              <a:t> [&gt;5000], </a:t>
            </a:r>
            <a:r>
              <a:rPr lang="en-GB" baseline="0" dirty="0" err="1"/>
              <a:t>employeur</a:t>
            </a:r>
            <a:r>
              <a:rPr lang="en-GB" baseline="0" dirty="0"/>
              <a:t> [2633]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7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new vocabulary in context.</a:t>
            </a:r>
          </a:p>
          <a:p>
            <a:endParaRPr lang="en-US" b="1" dirty="0"/>
          </a:p>
          <a:p>
            <a:r>
              <a:rPr lang="en-US" b="1" dirty="0"/>
              <a:t>Procedure:</a:t>
            </a:r>
          </a:p>
          <a:p>
            <a:r>
              <a:rPr lang="en-US" b="1" dirty="0"/>
              <a:t>1.</a:t>
            </a:r>
            <a:r>
              <a:rPr lang="en-GB" b="1" dirty="0"/>
              <a:t> </a:t>
            </a:r>
            <a:r>
              <a:rPr lang="en-GB" b="0" dirty="0"/>
              <a:t>Students should think about the French for the key words on the slide.</a:t>
            </a:r>
            <a:br>
              <a:rPr lang="en-GB" b="1" dirty="0"/>
            </a:br>
            <a:r>
              <a:rPr lang="en-GB" b="1" dirty="0"/>
              <a:t>2. </a:t>
            </a:r>
            <a:r>
              <a:rPr lang="en-GB" b="0" dirty="0"/>
              <a:t>Listen to the audio 1-5. For each, choose the correct answer A, B or C.</a:t>
            </a:r>
            <a:br>
              <a:rPr lang="en-GB" b="0" dirty="0"/>
            </a:br>
            <a:r>
              <a:rPr lang="en-GB" b="1" dirty="0"/>
              <a:t>3. </a:t>
            </a:r>
            <a:r>
              <a:rPr lang="en-GB" b="0" dirty="0"/>
              <a:t>Click to see the answers.</a:t>
            </a:r>
            <a:br>
              <a:rPr lang="en-GB" b="1" dirty="0"/>
            </a:br>
            <a:r>
              <a:rPr lang="en-GB" b="1" dirty="0"/>
              <a:t>4. </a:t>
            </a:r>
            <a:r>
              <a:rPr lang="en-GB" b="0" dirty="0"/>
              <a:t>Students consider what must change about the audio for the other two answers to be possible.</a:t>
            </a:r>
            <a:endParaRPr lang="en-US" b="0" dirty="0"/>
          </a:p>
          <a:p>
            <a:endParaRPr lang="en-US" b="0" dirty="0"/>
          </a:p>
          <a:p>
            <a:r>
              <a:rPr lang="en-US" b="1" dirty="0"/>
              <a:t>Transcript:</a:t>
            </a:r>
          </a:p>
          <a:p>
            <a:pPr marL="228600" indent="-228600">
              <a:buAutoNum type="arabicPeriod"/>
            </a:pPr>
            <a:r>
              <a:rPr lang="en-US" b="0" dirty="0"/>
              <a:t>Nous </a:t>
            </a:r>
            <a:r>
              <a:rPr lang="en-US" b="0" dirty="0" err="1"/>
              <a:t>venons</a:t>
            </a:r>
            <a:r>
              <a:rPr lang="en-US" b="0" dirty="0"/>
              <a:t> sans </a:t>
            </a:r>
            <a:r>
              <a:rPr lang="en-US" b="0" dirty="0" err="1"/>
              <a:t>maman</a:t>
            </a:r>
            <a:r>
              <a:rPr lang="en-US" b="0" dirty="0"/>
              <a:t>.</a:t>
            </a:r>
          </a:p>
          <a:p>
            <a:pPr marL="228600" indent="-228600">
              <a:buAutoNum type="arabicPeriod"/>
            </a:pPr>
            <a:r>
              <a:rPr lang="en-US" b="0" dirty="0" err="1"/>
              <a:t>Ils</a:t>
            </a:r>
            <a:r>
              <a:rPr lang="en-US" b="0" dirty="0"/>
              <a:t> </a:t>
            </a:r>
            <a:r>
              <a:rPr lang="en-US" b="0" dirty="0" err="1"/>
              <a:t>viennent</a:t>
            </a:r>
            <a:r>
              <a:rPr lang="en-US" b="0" dirty="0"/>
              <a:t> </a:t>
            </a:r>
            <a:r>
              <a:rPr lang="en-US" b="0" dirty="0" err="1"/>
              <a:t>vous</a:t>
            </a:r>
            <a:r>
              <a:rPr lang="en-US" b="0" dirty="0"/>
              <a:t> dire </a:t>
            </a:r>
            <a:r>
              <a:rPr lang="en-US" b="0" dirty="0" err="1"/>
              <a:t>salut</a:t>
            </a:r>
            <a:r>
              <a:rPr lang="en-US" b="0" dirty="0"/>
              <a:t>.</a:t>
            </a:r>
          </a:p>
          <a:p>
            <a:pPr marL="228600" indent="-228600">
              <a:buAutoNum type="arabicPeriod"/>
            </a:pPr>
            <a:r>
              <a:rPr lang="en-US" b="0" dirty="0"/>
              <a:t>Papa </a:t>
            </a:r>
            <a:r>
              <a:rPr lang="en-US" b="0" dirty="0" err="1"/>
              <a:t>dit</a:t>
            </a:r>
            <a:r>
              <a:rPr lang="en-US" b="0" dirty="0"/>
              <a:t> que </a:t>
            </a:r>
            <a:r>
              <a:rPr lang="en-US" b="0" dirty="0" err="1"/>
              <a:t>c’est</a:t>
            </a:r>
            <a:r>
              <a:rPr lang="en-US" b="0" dirty="0"/>
              <a:t> possible.</a:t>
            </a:r>
          </a:p>
          <a:p>
            <a:pPr marL="228600" indent="-228600">
              <a:buAutoNum type="arabicPeriod"/>
            </a:pPr>
            <a:r>
              <a:rPr lang="en-US" b="0" dirty="0" err="1"/>
              <a:t>Venez</a:t>
            </a:r>
            <a:r>
              <a:rPr lang="en-US" b="0" dirty="0"/>
              <a:t> </a:t>
            </a:r>
            <a:r>
              <a:rPr lang="en-US" b="0" dirty="0" err="1"/>
              <a:t>s’il</a:t>
            </a:r>
            <a:r>
              <a:rPr lang="en-US" b="0" dirty="0"/>
              <a:t> </a:t>
            </a:r>
            <a:r>
              <a:rPr lang="en-US" b="0" dirty="0" err="1"/>
              <a:t>vous</a:t>
            </a:r>
            <a:r>
              <a:rPr lang="en-US" b="0" dirty="0"/>
              <a:t> </a:t>
            </a:r>
            <a:r>
              <a:rPr lang="fr-FR" dirty="0"/>
              <a:t>plaît, ce n’est pas loin.</a:t>
            </a:r>
          </a:p>
          <a:p>
            <a:pPr marL="228600" indent="-228600">
              <a:buAutoNum type="arabicPeriod"/>
            </a:pPr>
            <a:r>
              <a:rPr lang="en-GB" b="0" dirty="0"/>
              <a:t>Je ne </a:t>
            </a:r>
            <a:r>
              <a:rPr lang="en-GB" b="0" dirty="0" err="1"/>
              <a:t>peux</a:t>
            </a:r>
            <a:r>
              <a:rPr lang="en-GB" b="0" dirty="0"/>
              <a:t> pas </a:t>
            </a:r>
            <a:r>
              <a:rPr lang="en-GB" b="0" dirty="0" err="1"/>
              <a:t>venir</a:t>
            </a:r>
            <a:r>
              <a:rPr lang="en-GB" b="0" dirty="0"/>
              <a:t> </a:t>
            </a:r>
            <a:r>
              <a:rPr lang="en-GB" b="0" dirty="0" err="1"/>
              <a:t>seul</a:t>
            </a:r>
            <a:r>
              <a:rPr lang="en-GB" b="0" dirty="0"/>
              <a:t>. </a:t>
            </a:r>
            <a:r>
              <a:rPr lang="en-GB" b="0" dirty="0" err="1"/>
              <a:t>C’est</a:t>
            </a:r>
            <a:r>
              <a:rPr lang="en-GB" b="0" dirty="0"/>
              <a:t> trop loin.</a:t>
            </a:r>
            <a:endParaRPr lang="en-US" b="0" dirty="0"/>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0792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1420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294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55334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4786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65102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4149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870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39134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82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22/10/2021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1799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8973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22/10/2021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19943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22/10/2021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95035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22/10/2021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02852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57250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0561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70495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6669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4516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05154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6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7785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15188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1469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4899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46693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86180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0596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7345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7847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9187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30198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4480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22/10/2021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8473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54072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98101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0655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9902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17461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605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7979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632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3566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754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350976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556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3931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060584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74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178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4589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979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89836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1295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947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7253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2217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73029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367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24.png"/><Relationship Id="rId2" Type="http://schemas.openxmlformats.org/officeDocument/2006/relationships/notesSlide" Target="../notesSlides/notesSlide20.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audio" Target="../media/audio24.wav"/><Relationship Id="rId4" Type="http://schemas.openxmlformats.org/officeDocument/2006/relationships/audio" Target="../media/audio19.wav"/><Relationship Id="rId9" Type="http://schemas.openxmlformats.org/officeDocument/2006/relationships/audio" Target="../media/audio23.wav"/><Relationship Id="rId1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2.jpe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21.png"/><Relationship Id="rId2" Type="http://schemas.openxmlformats.org/officeDocument/2006/relationships/notesSlide" Target="../notesSlides/notesSlide21.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image" Target="../media/image14.png"/><Relationship Id="rId5" Type="http://schemas.openxmlformats.org/officeDocument/2006/relationships/audio" Target="../media/audio29.wav"/><Relationship Id="rId15" Type="http://schemas.openxmlformats.org/officeDocument/2006/relationships/image" Target="../media/image24.png"/><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4.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audio" Target="../media/audio37.wav"/></Relationships>
</file>

<file path=ppt/slides/_rels/slide2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41.png"/><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audio" Target="../media/audio37.wav"/><Relationship Id="rId11" Type="http://schemas.openxmlformats.org/officeDocument/2006/relationships/image" Target="../media/image39.png"/><Relationship Id="rId5" Type="http://schemas.openxmlformats.org/officeDocument/2006/relationships/audio" Target="../media/audio39.wav"/><Relationship Id="rId10" Type="http://schemas.openxmlformats.org/officeDocument/2006/relationships/audio" Target="../media/audio43.wav"/><Relationship Id="rId4" Type="http://schemas.openxmlformats.org/officeDocument/2006/relationships/audio" Target="../media/audio38.wav"/><Relationship Id="rId9" Type="http://schemas.openxmlformats.org/officeDocument/2006/relationships/audio" Target="../media/audio42.wav"/><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47.wav"/><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audio" Target="../media/audio46.wav"/><Relationship Id="rId5" Type="http://schemas.openxmlformats.org/officeDocument/2006/relationships/audio" Target="../media/audio45.wav"/><Relationship Id="rId4" Type="http://schemas.openxmlformats.org/officeDocument/2006/relationships/audio" Target="../media/audio44.wav"/></Relationships>
</file>

<file path=ppt/slides/_rels/slide29.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47.png"/><Relationship Id="rId3" Type="http://schemas.openxmlformats.org/officeDocument/2006/relationships/image" Target="../media/image10.png"/><Relationship Id="rId7" Type="http://schemas.openxmlformats.org/officeDocument/2006/relationships/audio" Target="../media/audio50.wav"/><Relationship Id="rId12" Type="http://schemas.openxmlformats.org/officeDocument/2006/relationships/image" Target="../media/image46.sv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45.png"/><Relationship Id="rId5" Type="http://schemas.openxmlformats.org/officeDocument/2006/relationships/audio" Target="../media/audio49.wav"/><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audio" Target="../media/audio48.wav"/><Relationship Id="rId9" Type="http://schemas.openxmlformats.org/officeDocument/2006/relationships/image" Target="../media/image43.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audio" Target="../media/audio55.wav"/><Relationship Id="rId12"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audio" Target="../media/audio54.wav"/><Relationship Id="rId11" Type="http://schemas.openxmlformats.org/officeDocument/2006/relationships/image" Target="../media/image52.png"/><Relationship Id="rId5" Type="http://schemas.openxmlformats.org/officeDocument/2006/relationships/audio" Target="../media/audio53.wav"/><Relationship Id="rId10" Type="http://schemas.openxmlformats.org/officeDocument/2006/relationships/image" Target="../media/image51.png"/><Relationship Id="rId4" Type="http://schemas.openxmlformats.org/officeDocument/2006/relationships/audio" Target="../media/audio52.wav"/><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1.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hyperlink" Target="https://quizlet.com/gb/516869569/year-8-french-term-12-week-4-flash-cards/" TargetMode="External"/><Relationship Id="rId3" Type="http://schemas.openxmlformats.org/officeDocument/2006/relationships/image" Target="../media/image10.png"/><Relationship Id="rId7" Type="http://schemas.openxmlformats.org/officeDocument/2006/relationships/hyperlink" Target="https://quizlet.com/gb/518648943/year-8-french-term-21-week-1-flash-cards/?new"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drive.google.com/file/d/1Cyd8iydK1R1E4QqgzSXn8D4ldfS5rzHE/view?usp=sharing" TargetMode="External"/><Relationship Id="rId11"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hyperlink" Target="https://quizlet.com/gb/495458427/year-7-french-term-31-week-4-flash-cards/" TargetMode="External"/><Relationship Id="rId4" Type="http://schemas.openxmlformats.org/officeDocument/2006/relationships/image" Target="../media/image61.png"/><Relationship Id="rId9" Type="http://schemas.openxmlformats.org/officeDocument/2006/relationships/hyperlink" Target="https://quizlet.com/gb/516602564/year-8-french-term-11-week-6-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0.png"/><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10.png"/><Relationship Id="rId7"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79999" y="1883962"/>
            <a:ext cx="9364051" cy="1062010"/>
          </a:xfrm>
        </p:spPr>
        <p:txBody>
          <a:bodyPr>
            <a:normAutofit fontScale="90000"/>
          </a:bodyPr>
          <a:lstStyle/>
          <a:p>
            <a:pPr algn="l"/>
            <a:r>
              <a:rPr lang="en-GB" sz="3800" b="1" dirty="0">
                <a:solidFill>
                  <a:prstClr val="white"/>
                </a:solidFill>
              </a:rPr>
              <a:t>Formal and informal situations: </a:t>
            </a:r>
            <a:br>
              <a:rPr lang="en-GB" sz="3800" b="1" dirty="0">
                <a:solidFill>
                  <a:prstClr val="white"/>
                </a:solidFill>
              </a:rPr>
            </a:br>
            <a:r>
              <a:rPr lang="en-GB" sz="3800" b="1" dirty="0">
                <a:solidFill>
                  <a:prstClr val="white"/>
                </a:solidFill>
              </a:rPr>
              <a:t>Talking to people you do and don't know</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2900" b="1" dirty="0" err="1">
                <a:solidFill>
                  <a:prstClr val="white"/>
                </a:solidFill>
              </a:rPr>
              <a:t>vous</a:t>
            </a:r>
            <a:r>
              <a:rPr lang="en-GB" sz="2900" b="1" dirty="0">
                <a:solidFill>
                  <a:prstClr val="white"/>
                </a:solidFill>
              </a:rPr>
              <a:t> </a:t>
            </a:r>
            <a:r>
              <a:rPr lang="en-GB" sz="2900" dirty="0">
                <a:solidFill>
                  <a:prstClr val="white"/>
                </a:solidFill>
              </a:rPr>
              <a:t>as formal ‘you’</a:t>
            </a:r>
          </a:p>
          <a:p>
            <a:pPr algn="l"/>
            <a:r>
              <a:rPr lang="en-GB" sz="2800" dirty="0">
                <a:solidFill>
                  <a:prstClr val="white"/>
                </a:solidFill>
              </a:rPr>
              <a:t>SSC [oy]</a:t>
            </a:r>
          </a:p>
          <a:p>
            <a:pPr algn="l"/>
            <a:endParaRPr lang="en-GB" sz="2900" dirty="0">
              <a:solidFill>
                <a:prstClr val="white"/>
              </a:solidFill>
            </a:endParaRP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000" dirty="0">
                <a:solidFill>
                  <a:prstClr val="white"/>
                </a:solidFill>
                <a:latin typeface="Century Gothic" panose="020B0502020202020204" pitchFamily="34" charset="0"/>
              </a:rPr>
              <a:t>6</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000" dirty="0">
                <a:solidFill>
                  <a:prstClr val="white"/>
                </a:solidFill>
                <a:latin typeface="Century Gothic" panose="020B0502020202020204" pitchFamily="34" charset="0"/>
              </a:rPr>
              <a:t>37</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5134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Kirsten Somerville / Catherine Morris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01/04/21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30682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Formal language: ‘you’</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100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As you know, we use the pronoun </a:t>
            </a:r>
            <a:r>
              <a:rPr lang="en-US" sz="2000" b="1" dirty="0" err="1">
                <a:solidFill>
                  <a:srgbClr val="E65D00"/>
                </a:solidFill>
                <a:latin typeface="Century Gothic" panose="020F0302020204030204"/>
              </a:rPr>
              <a:t>vous</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when talking to </a:t>
            </a:r>
            <a:r>
              <a:rPr lang="en-US" sz="2000" b="1" dirty="0">
                <a:solidFill>
                  <a:srgbClr val="4472C4">
                    <a:lumMod val="50000"/>
                  </a:srgbClr>
                </a:solidFill>
                <a:latin typeface="Century Gothic" panose="020F0302020204030204"/>
              </a:rPr>
              <a:t>more than one person</a:t>
            </a:r>
            <a:r>
              <a:rPr lang="en-US" sz="20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We also use </a:t>
            </a:r>
            <a:r>
              <a:rPr lang="en-US" sz="2000" b="1" dirty="0" err="1">
                <a:solidFill>
                  <a:srgbClr val="E65D00"/>
                </a:solidFill>
                <a:latin typeface="Century Gothic" panose="020F0302020204030204"/>
              </a:rPr>
              <a:t>vous</a:t>
            </a:r>
            <a:r>
              <a:rPr lang="en-US" sz="2000" dirty="0">
                <a:solidFill>
                  <a:srgbClr val="4472C4">
                    <a:lumMod val="50000"/>
                  </a:srgbClr>
                </a:solidFill>
                <a:latin typeface="Century Gothic" panose="020F0302020204030204"/>
              </a:rPr>
              <a:t> when talking to </a:t>
            </a:r>
            <a:r>
              <a:rPr lang="en-US" sz="2000" b="1" dirty="0">
                <a:solidFill>
                  <a:srgbClr val="4472C4">
                    <a:lumMod val="50000"/>
                  </a:srgbClr>
                </a:solidFill>
                <a:latin typeface="Century Gothic" panose="020F0302020204030204"/>
              </a:rPr>
              <a:t>one person</a:t>
            </a:r>
            <a:r>
              <a:rPr lang="en-US" sz="2000" dirty="0">
                <a:solidFill>
                  <a:srgbClr val="4472C4">
                    <a:lumMod val="50000"/>
                  </a:srgbClr>
                </a:solidFill>
                <a:latin typeface="Century Gothic" panose="020F0302020204030204"/>
              </a:rPr>
              <a:t> in a </a:t>
            </a:r>
            <a:r>
              <a:rPr lang="en-US" sz="2000" b="1" dirty="0">
                <a:solidFill>
                  <a:srgbClr val="4472C4">
                    <a:lumMod val="50000"/>
                  </a:srgbClr>
                </a:solidFill>
                <a:latin typeface="Century Gothic" panose="020F0302020204030204"/>
              </a:rPr>
              <a:t>formal situation</a:t>
            </a:r>
            <a:r>
              <a:rPr lang="en-US" sz="2000" dirty="0">
                <a:solidFill>
                  <a:srgbClr val="4472C4">
                    <a:lumMod val="50000"/>
                  </a:srgbClr>
                </a:solidFill>
                <a:latin typeface="Century Gothic" panose="020F0302020204030204"/>
              </a:rPr>
              <a:t>, such as when we talk to an adult we don’t know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E65D00"/>
                </a:solidFill>
                <a:latin typeface="Century Gothic" panose="020F0302020204030204"/>
              </a:rPr>
              <a:t>Vous</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sortez</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ce</a:t>
            </a:r>
            <a:r>
              <a:rPr lang="en-US" sz="2000" dirty="0">
                <a:solidFill>
                  <a:srgbClr val="4472C4">
                    <a:lumMod val="50000"/>
                  </a:srgbClr>
                </a:solidFill>
                <a:latin typeface="Century Gothic" panose="020F0302020204030204"/>
              </a:rPr>
              <a:t> week-end ? Without context, this can mean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a) Are </a:t>
            </a:r>
            <a:r>
              <a:rPr lang="en-US" sz="2000" b="1" dirty="0">
                <a:solidFill>
                  <a:srgbClr val="E65D00"/>
                </a:solidFill>
                <a:latin typeface="Century Gothic" panose="020F0302020204030204"/>
              </a:rPr>
              <a:t>you</a:t>
            </a:r>
            <a:r>
              <a:rPr lang="en-US" sz="2000" dirty="0">
                <a:solidFill>
                  <a:srgbClr val="4472C4">
                    <a:lumMod val="50000"/>
                  </a:srgbClr>
                </a:solidFill>
                <a:latin typeface="Century Gothic" panose="020F0302020204030204"/>
              </a:rPr>
              <a:t> (more than one person) </a:t>
            </a:r>
            <a:r>
              <a:rPr lang="en-US" sz="2000" b="1" dirty="0">
                <a:solidFill>
                  <a:srgbClr val="4472C4">
                    <a:lumMod val="50000"/>
                  </a:srgbClr>
                </a:solidFill>
                <a:latin typeface="Century Gothic" panose="020F0302020204030204"/>
              </a:rPr>
              <a:t>going out </a:t>
            </a:r>
            <a:r>
              <a:rPr lang="en-US" sz="2000" dirty="0">
                <a:solidFill>
                  <a:srgbClr val="4472C4">
                    <a:lumMod val="50000"/>
                  </a:srgbClr>
                </a:solidFill>
                <a:latin typeface="Century Gothic" panose="020F0302020204030204"/>
              </a:rPr>
              <a:t>this weekend? </a:t>
            </a:r>
          </a:p>
          <a:p>
            <a:pPr>
              <a:defRPr/>
            </a:pPr>
            <a:r>
              <a:rPr lang="en-US" sz="2000" dirty="0">
                <a:solidFill>
                  <a:srgbClr val="4472C4">
                    <a:lumMod val="50000"/>
                  </a:srgbClr>
                </a:solidFill>
                <a:latin typeface="Century Gothic" panose="020F0302020204030204"/>
              </a:rPr>
              <a:t>b) Are </a:t>
            </a:r>
            <a:r>
              <a:rPr lang="en-US" sz="2000" b="1" dirty="0">
                <a:solidFill>
                  <a:srgbClr val="E65D00"/>
                </a:solidFill>
                <a:latin typeface="Century Gothic" panose="020F0302020204030204"/>
              </a:rPr>
              <a:t>you</a:t>
            </a:r>
            <a:r>
              <a:rPr lang="en-US" sz="2000" dirty="0">
                <a:solidFill>
                  <a:srgbClr val="4472C4">
                    <a:lumMod val="50000"/>
                  </a:srgbClr>
                </a:solidFill>
                <a:latin typeface="Century Gothic" panose="020F0302020204030204"/>
              </a:rPr>
              <a:t> (one adult you don’t know well) </a:t>
            </a:r>
            <a:r>
              <a:rPr lang="en-US" sz="2000" b="1" dirty="0">
                <a:solidFill>
                  <a:srgbClr val="4472C4">
                    <a:lumMod val="50000"/>
                  </a:srgbClr>
                </a:solidFill>
              </a:rPr>
              <a:t>going out </a:t>
            </a:r>
            <a:r>
              <a:rPr lang="en-US" sz="2000" dirty="0">
                <a:solidFill>
                  <a:srgbClr val="4472C4">
                    <a:lumMod val="50000"/>
                  </a:srgbClr>
                </a:solidFill>
              </a:rPr>
              <a:t>this weekend? </a:t>
            </a:r>
            <a:endParaRPr lang="en-US" sz="2000" dirty="0">
              <a:solidFill>
                <a:srgbClr val="4472C4">
                  <a:lumMod val="50000"/>
                </a:srgbClr>
              </a:solidFill>
              <a:latin typeface="Century Gothic" panose="020F0302020204030204"/>
            </a:endParaRPr>
          </a:p>
          <a:p>
            <a:pPr>
              <a:defRPr/>
            </a:pPr>
            <a:endParaRPr lang="en-US" sz="2000" i="1" dirty="0">
              <a:solidFill>
                <a:srgbClr val="4472C4">
                  <a:lumMod val="50000"/>
                </a:srgbClr>
              </a:solidFill>
              <a:latin typeface="Century Gothic" panose="020F0302020204030204"/>
            </a:endParaRPr>
          </a:p>
          <a:p>
            <a:pPr>
              <a:defRPr/>
            </a:pPr>
            <a:r>
              <a:rPr lang="en-US" sz="2000" dirty="0">
                <a:solidFill>
                  <a:srgbClr val="4472C4">
                    <a:lumMod val="50000"/>
                  </a:srgbClr>
                </a:solidFill>
              </a:rPr>
              <a:t>We use </a:t>
            </a:r>
            <a:r>
              <a:rPr lang="en-US" sz="2000" b="1" dirty="0" err="1">
                <a:solidFill>
                  <a:srgbClr val="E65D00"/>
                </a:solidFill>
              </a:rPr>
              <a:t>tu</a:t>
            </a:r>
            <a:r>
              <a:rPr lang="en-US" sz="2000" dirty="0">
                <a:solidFill>
                  <a:srgbClr val="4472C4">
                    <a:lumMod val="50000"/>
                  </a:srgbClr>
                </a:solidFill>
              </a:rPr>
              <a:t> in </a:t>
            </a:r>
            <a:r>
              <a:rPr lang="en-US" sz="2000" b="1" dirty="0">
                <a:solidFill>
                  <a:srgbClr val="4472C4">
                    <a:lumMod val="50000"/>
                  </a:srgbClr>
                </a:solidFill>
              </a:rPr>
              <a:t>informal situations</a:t>
            </a:r>
            <a:r>
              <a:rPr lang="en-US" sz="2000" dirty="0">
                <a:solidFill>
                  <a:srgbClr val="4472C4">
                    <a:lumMod val="50000"/>
                  </a:srgbClr>
                </a:solidFill>
              </a:rPr>
              <a:t>, such as when we talk to friends, family and children.</a:t>
            </a:r>
          </a:p>
          <a:p>
            <a:pPr>
              <a:defRPr/>
            </a:pPr>
            <a:r>
              <a:rPr lang="en-US" sz="2000" b="1" dirty="0">
                <a:solidFill>
                  <a:srgbClr val="E65D00"/>
                </a:solidFill>
              </a:rPr>
              <a:t>Tu</a:t>
            </a:r>
            <a:r>
              <a:rPr lang="en-US" sz="2000" dirty="0">
                <a:solidFill>
                  <a:srgbClr val="4472C4">
                    <a:lumMod val="50000"/>
                  </a:srgbClr>
                </a:solidFill>
              </a:rPr>
              <a:t> </a:t>
            </a:r>
            <a:r>
              <a:rPr lang="en-US" sz="2000" b="1" dirty="0" err="1">
                <a:solidFill>
                  <a:srgbClr val="4472C4">
                    <a:lumMod val="50000"/>
                  </a:srgbClr>
                </a:solidFill>
              </a:rPr>
              <a:t>sors</a:t>
            </a:r>
            <a:r>
              <a:rPr lang="en-US" sz="2000" b="1" dirty="0">
                <a:solidFill>
                  <a:srgbClr val="4472C4">
                    <a:lumMod val="50000"/>
                  </a:srgbClr>
                </a:solidFill>
              </a:rPr>
              <a:t> </a:t>
            </a:r>
            <a:r>
              <a:rPr lang="en-US" sz="2000" dirty="0" err="1">
                <a:solidFill>
                  <a:srgbClr val="4472C4">
                    <a:lumMod val="50000"/>
                  </a:srgbClr>
                </a:solidFill>
              </a:rPr>
              <a:t>ce</a:t>
            </a:r>
            <a:r>
              <a:rPr lang="en-US" sz="2000" dirty="0">
                <a:solidFill>
                  <a:srgbClr val="4472C4">
                    <a:lumMod val="50000"/>
                  </a:srgbClr>
                </a:solidFill>
              </a:rPr>
              <a:t> week-end ?     </a:t>
            </a:r>
          </a:p>
          <a:p>
            <a:pPr>
              <a:defRPr/>
            </a:pPr>
            <a:r>
              <a:rPr lang="en-US" sz="2000" dirty="0">
                <a:solidFill>
                  <a:srgbClr val="4472C4">
                    <a:lumMod val="50000"/>
                  </a:srgbClr>
                </a:solidFill>
              </a:rPr>
              <a:t>Are </a:t>
            </a:r>
            <a:r>
              <a:rPr lang="en-US" sz="2000" b="1" dirty="0">
                <a:solidFill>
                  <a:srgbClr val="E65D00"/>
                </a:solidFill>
              </a:rPr>
              <a:t>you</a:t>
            </a:r>
            <a:r>
              <a:rPr lang="en-US" sz="2000" dirty="0">
                <a:solidFill>
                  <a:srgbClr val="4472C4">
                    <a:lumMod val="50000"/>
                  </a:srgbClr>
                </a:solidFill>
              </a:rPr>
              <a:t> (one person you know well) </a:t>
            </a:r>
            <a:r>
              <a:rPr lang="en-US" sz="2000" b="1" dirty="0">
                <a:solidFill>
                  <a:srgbClr val="4472C4">
                    <a:lumMod val="50000"/>
                  </a:srgbClr>
                </a:solidFill>
              </a:rPr>
              <a:t>going out </a:t>
            </a:r>
            <a:r>
              <a:rPr lang="en-US" sz="2000" dirty="0">
                <a:solidFill>
                  <a:srgbClr val="4472C4">
                    <a:lumMod val="50000"/>
                  </a:srgbClr>
                </a:solidFill>
              </a:rPr>
              <a:t>this weekend? 	</a:t>
            </a:r>
          </a:p>
          <a:p>
            <a:pPr>
              <a:defRPr/>
            </a:pPr>
            <a:endParaRPr lang="en-US" sz="2000" dirty="0">
              <a:solidFill>
                <a:srgbClr val="4472C4">
                  <a:lumMod val="50000"/>
                </a:srgbClr>
              </a:solidFill>
            </a:endParaRPr>
          </a:p>
          <a:p>
            <a:pPr>
              <a:defRPr/>
            </a:pPr>
            <a:r>
              <a:rPr lang="en-US" sz="2000" dirty="0">
                <a:solidFill>
                  <a:srgbClr val="4472C4">
                    <a:lumMod val="50000"/>
                  </a:srgbClr>
                </a:solidFill>
              </a:rPr>
              <a:t>In English, we show if a situation is formal or informal in different ways, such as word choice – would you say “Hey mate, what’s up?” to your headteacher… ?</a:t>
            </a:r>
            <a:endParaRPr lang="en-US" sz="2000" b="1" dirty="0">
              <a:solidFill>
                <a:srgbClr val="4472C4">
                  <a:lumMod val="50000"/>
                </a:srgbClr>
              </a:solidFill>
              <a:latin typeface="Century Gothic" panose="020F0302020204030204"/>
            </a:endParaRPr>
          </a:p>
        </p:txBody>
      </p:sp>
      <p:sp>
        <p:nvSpPr>
          <p:cNvPr id="9" name="TextBox 8">
            <a:extLst>
              <a:ext uri="{FF2B5EF4-FFF2-40B4-BE49-F238E27FC236}">
                <a16:creationId xmlns:a16="http://schemas.microsoft.com/office/drawing/2014/main" id="{E1C28FCA-15A2-45E8-AB38-830290FD1778}"/>
              </a:ext>
            </a:extLst>
          </p:cNvPr>
          <p:cNvSpPr txBox="1"/>
          <p:nvPr/>
        </p:nvSpPr>
        <p:spPr>
          <a:xfrm>
            <a:off x="8835656" y="2321247"/>
            <a:ext cx="3175348" cy="1702594"/>
          </a:xfrm>
          <a:prstGeom prst="wedgeRoundRectCallout">
            <a:avLst>
              <a:gd name="adj1" fmla="val 22735"/>
              <a:gd name="adj2" fmla="val 69929"/>
              <a:gd name="adj3" fmla="val 16667"/>
            </a:avLst>
          </a:prstGeom>
          <a:solidFill>
            <a:srgbClr val="115076"/>
          </a:solidFill>
          <a:ln>
            <a:solidFill>
              <a:srgbClr val="E65D00"/>
            </a:solidFill>
          </a:ln>
        </p:spPr>
        <p:txBody>
          <a:bodyPr wrap="square" lIns="0" tIns="0" rIns="0" bIns="0" rtlCol="0" anchor="ctr">
            <a:spAutoFit/>
          </a:bodyPr>
          <a:lstStyle/>
          <a:p>
            <a:pPr algn="ctr"/>
            <a:r>
              <a:rPr lang="en-GB" sz="2000" dirty="0">
                <a:solidFill>
                  <a:schemeClr val="bg1"/>
                </a:solidFill>
              </a:rPr>
              <a:t>The </a:t>
            </a:r>
            <a:r>
              <a:rPr lang="en-GB" sz="2000" b="1" dirty="0">
                <a:solidFill>
                  <a:schemeClr val="bg1"/>
                </a:solidFill>
              </a:rPr>
              <a:t>verb endings </a:t>
            </a:r>
            <a:r>
              <a:rPr lang="en-GB" sz="2000" dirty="0">
                <a:solidFill>
                  <a:schemeClr val="bg1"/>
                </a:solidFill>
              </a:rPr>
              <a:t>are the </a:t>
            </a:r>
            <a:r>
              <a:rPr lang="en-GB" sz="2000" b="1" dirty="0">
                <a:solidFill>
                  <a:schemeClr val="bg1"/>
                </a:solidFill>
              </a:rPr>
              <a:t>same</a:t>
            </a:r>
            <a:r>
              <a:rPr lang="en-GB" sz="2000" dirty="0">
                <a:solidFill>
                  <a:schemeClr val="bg1"/>
                </a:solidFill>
              </a:rPr>
              <a:t> for both uses of </a:t>
            </a:r>
            <a:r>
              <a:rPr lang="en-GB" sz="2000" b="1" dirty="0" err="1">
                <a:solidFill>
                  <a:schemeClr val="bg1"/>
                </a:solidFill>
              </a:rPr>
              <a:t>vous</a:t>
            </a:r>
            <a:r>
              <a:rPr lang="en-GB" sz="2000" dirty="0">
                <a:solidFill>
                  <a:schemeClr val="bg1"/>
                </a:solidFill>
              </a:rPr>
              <a:t>. We have to use </a:t>
            </a:r>
            <a:r>
              <a:rPr lang="en-GB" sz="2000" b="1" dirty="0">
                <a:solidFill>
                  <a:schemeClr val="bg1"/>
                </a:solidFill>
              </a:rPr>
              <a:t>context</a:t>
            </a:r>
            <a:r>
              <a:rPr lang="en-GB" sz="2000" dirty="0">
                <a:solidFill>
                  <a:schemeClr val="bg1"/>
                </a:solidFill>
              </a:rPr>
              <a:t> to work out if it is plural or formal.</a:t>
            </a:r>
          </a:p>
        </p:txBody>
      </p:sp>
    </p:spTree>
    <p:extLst>
      <p:ext uri="{BB962C8B-B14F-4D97-AF65-F5344CB8AC3E}">
        <p14:creationId xmlns:p14="http://schemas.microsoft.com/office/powerpoint/2010/main" val="17592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Formal or informal?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tell how formal the situation is in these English sentences?</a:t>
            </a:r>
          </a:p>
        </p:txBody>
      </p:sp>
      <p:graphicFrame>
        <p:nvGraphicFramePr>
          <p:cNvPr id="9" name="Table 6">
            <a:extLst>
              <a:ext uri="{FF2B5EF4-FFF2-40B4-BE49-F238E27FC236}">
                <a16:creationId xmlns:a16="http://schemas.microsoft.com/office/drawing/2014/main" id="{104BACAA-C099-478B-816E-D0510182A91E}"/>
              </a:ext>
            </a:extLst>
          </p:cNvPr>
          <p:cNvGraphicFramePr>
            <a:graphicFrameLocks noGrp="1"/>
          </p:cNvGraphicFramePr>
          <p:nvPr>
            <p:extLst>
              <p:ext uri="{D42A27DB-BD31-4B8C-83A1-F6EECF244321}">
                <p14:modId xmlns:p14="http://schemas.microsoft.com/office/powerpoint/2010/main" val="1357137812"/>
              </p:ext>
            </p:extLst>
          </p:nvPr>
        </p:nvGraphicFramePr>
        <p:xfrm>
          <a:off x="336000" y="1889673"/>
          <a:ext cx="11520000" cy="158496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40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gridCol w="180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formal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informal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can’t tell</a:t>
                      </a:r>
                      <a:endParaRPr lang="en-GB" sz="2400" b="0" dirty="0"/>
                    </a:p>
                  </a:txBody>
                  <a:tcP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r>
                        <a:rPr lang="en-US" sz="2000" dirty="0">
                          <a:solidFill>
                            <a:schemeClr val="accent1">
                              <a:lumMod val="50000"/>
                            </a:schemeClr>
                          </a:solidFill>
                        </a:rPr>
                        <a:t>You’re a careful woman.</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You’re an ambitious man.</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You’re hardworking pupils.</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sp>
        <p:nvSpPr>
          <p:cNvPr id="10" name="TextBox 9">
            <a:extLst>
              <a:ext uri="{FF2B5EF4-FFF2-40B4-BE49-F238E27FC236}">
                <a16:creationId xmlns:a16="http://schemas.microsoft.com/office/drawing/2014/main" id="{6D2CF005-53E3-4346-B699-203A8FF2F53C}"/>
              </a:ext>
            </a:extLst>
          </p:cNvPr>
          <p:cNvSpPr txBox="1"/>
          <p:nvPr/>
        </p:nvSpPr>
        <p:spPr>
          <a:xfrm>
            <a:off x="180000" y="3870657"/>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about in French?</a:t>
            </a:r>
          </a:p>
        </p:txBody>
      </p:sp>
      <p:graphicFrame>
        <p:nvGraphicFramePr>
          <p:cNvPr id="11" name="Table 6">
            <a:extLst>
              <a:ext uri="{FF2B5EF4-FFF2-40B4-BE49-F238E27FC236}">
                <a16:creationId xmlns:a16="http://schemas.microsoft.com/office/drawing/2014/main" id="{4C5B128F-4BEA-4887-8EEF-9985A0E26344}"/>
              </a:ext>
            </a:extLst>
          </p:cNvPr>
          <p:cNvGraphicFramePr>
            <a:graphicFrameLocks noGrp="1"/>
          </p:cNvGraphicFramePr>
          <p:nvPr>
            <p:extLst>
              <p:ext uri="{D42A27DB-BD31-4B8C-83A1-F6EECF244321}">
                <p14:modId xmlns:p14="http://schemas.microsoft.com/office/powerpoint/2010/main" val="2659319424"/>
              </p:ext>
            </p:extLst>
          </p:nvPr>
        </p:nvGraphicFramePr>
        <p:xfrm>
          <a:off x="336000" y="4465672"/>
          <a:ext cx="11520000" cy="158496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40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gridCol w="180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formal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informal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can’t tell</a:t>
                      </a:r>
                      <a:endParaRPr lang="en-GB" sz="2400" b="0" dirty="0"/>
                    </a:p>
                  </a:txBody>
                  <a:tcP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r>
                        <a:rPr lang="en-US" sz="2000" dirty="0" err="1">
                          <a:solidFill>
                            <a:schemeClr val="accent1">
                              <a:lumMod val="50000"/>
                            </a:schemeClr>
                          </a:solidFill>
                        </a:rPr>
                        <a:t>Vous</a:t>
                      </a:r>
                      <a:r>
                        <a:rPr lang="en-US" sz="2000" dirty="0">
                          <a:solidFill>
                            <a:schemeClr val="accent1">
                              <a:lumMod val="50000"/>
                            </a:schemeClr>
                          </a:solidFill>
                        </a:rPr>
                        <a:t> </a:t>
                      </a:r>
                      <a:r>
                        <a:rPr lang="en-US" sz="2000" dirty="0" err="1">
                          <a:solidFill>
                            <a:schemeClr val="accent1">
                              <a:lumMod val="50000"/>
                            </a:schemeClr>
                          </a:solidFill>
                        </a:rPr>
                        <a:t>êtes</a:t>
                      </a:r>
                      <a:r>
                        <a:rPr lang="en-US" sz="2000" dirty="0">
                          <a:solidFill>
                            <a:schemeClr val="accent1">
                              <a:lumMod val="50000"/>
                            </a:schemeClr>
                          </a:solidFill>
                        </a:rPr>
                        <a:t> </a:t>
                      </a:r>
                      <a:r>
                        <a:rPr lang="en-US" sz="2000" dirty="0" err="1">
                          <a:solidFill>
                            <a:schemeClr val="accent1">
                              <a:lumMod val="50000"/>
                            </a:schemeClr>
                          </a:solidFill>
                        </a:rPr>
                        <a:t>une</a:t>
                      </a:r>
                      <a:r>
                        <a:rPr lang="en-US" sz="2000" dirty="0">
                          <a:solidFill>
                            <a:schemeClr val="accent1">
                              <a:lumMod val="50000"/>
                            </a:schemeClr>
                          </a:solidFill>
                        </a:rPr>
                        <a:t> femme </a:t>
                      </a:r>
                      <a:r>
                        <a:rPr lang="en-US" sz="2000" dirty="0" err="1">
                          <a:solidFill>
                            <a:schemeClr val="accent1">
                              <a:lumMod val="50000"/>
                            </a:schemeClr>
                          </a:solidFill>
                        </a:rPr>
                        <a:t>prudente</a:t>
                      </a:r>
                      <a:r>
                        <a:rPr lang="en-US" sz="200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Tu es un homme ambitieux.</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Vous</a:t>
                      </a:r>
                      <a:r>
                        <a:rPr lang="en-GB" sz="2000" dirty="0">
                          <a:solidFill>
                            <a:schemeClr val="accent1">
                              <a:lumMod val="50000"/>
                            </a:schemeClr>
                          </a:solidFill>
                        </a:rPr>
                        <a:t> </a:t>
                      </a:r>
                      <a:r>
                        <a:rPr lang="en-GB" sz="2000" dirty="0" err="1">
                          <a:solidFill>
                            <a:schemeClr val="accent1">
                              <a:lumMod val="50000"/>
                            </a:schemeClr>
                          </a:solidFill>
                        </a:rPr>
                        <a:t>êtes</a:t>
                      </a:r>
                      <a:r>
                        <a:rPr lang="en-GB" sz="2000" dirty="0">
                          <a:solidFill>
                            <a:schemeClr val="accent1">
                              <a:lumMod val="50000"/>
                            </a:schemeClr>
                          </a:solidFill>
                        </a:rPr>
                        <a:t> des </a:t>
                      </a:r>
                      <a:r>
                        <a:rPr lang="en-GB" sz="2000" dirty="0" err="1">
                          <a:solidFill>
                            <a:schemeClr val="accent1">
                              <a:lumMod val="50000"/>
                            </a:schemeClr>
                          </a:solidFill>
                        </a:rPr>
                        <a:t>personnes</a:t>
                      </a:r>
                      <a:r>
                        <a:rPr lang="en-GB" sz="2000" dirty="0">
                          <a:solidFill>
                            <a:schemeClr val="accent1">
                              <a:lumMod val="50000"/>
                            </a:schemeClr>
                          </a:solidFill>
                        </a:rPr>
                        <a:t> </a:t>
                      </a:r>
                      <a:r>
                        <a:rPr lang="en-GB" sz="2000" dirty="0" err="1">
                          <a:solidFill>
                            <a:schemeClr val="accent1">
                              <a:lumMod val="50000"/>
                            </a:schemeClr>
                          </a:solidFill>
                        </a:rPr>
                        <a:t>travailleuses</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pic>
        <p:nvPicPr>
          <p:cNvPr id="12" name="Picture 11" descr="green checkmark">
            <a:extLst>
              <a:ext uri="{FF2B5EF4-FFF2-40B4-BE49-F238E27FC236}">
                <a16:creationId xmlns:a16="http://schemas.microsoft.com/office/drawing/2014/main" id="{528AF32B-0967-4774-BBA5-C3DB5502A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2162" y="2318677"/>
            <a:ext cx="282522" cy="294294"/>
          </a:xfrm>
          <a:prstGeom prst="rect">
            <a:avLst/>
          </a:prstGeom>
        </p:spPr>
      </p:pic>
      <p:pic>
        <p:nvPicPr>
          <p:cNvPr id="13" name="Picture 12" descr="green checkmark">
            <a:extLst>
              <a:ext uri="{FF2B5EF4-FFF2-40B4-BE49-F238E27FC236}">
                <a16:creationId xmlns:a16="http://schemas.microsoft.com/office/drawing/2014/main" id="{2E2ED2ED-F3D7-4ACA-B770-ED5F2909F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2162" y="2749508"/>
            <a:ext cx="282522" cy="294294"/>
          </a:xfrm>
          <a:prstGeom prst="rect">
            <a:avLst/>
          </a:prstGeom>
        </p:spPr>
      </p:pic>
      <p:pic>
        <p:nvPicPr>
          <p:cNvPr id="14" name="Picture 13" descr="green checkmark">
            <a:extLst>
              <a:ext uri="{FF2B5EF4-FFF2-40B4-BE49-F238E27FC236}">
                <a16:creationId xmlns:a16="http://schemas.microsoft.com/office/drawing/2014/main" id="{DCFD651E-07DA-4D82-9B88-5D77BFAB12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2162" y="3112732"/>
            <a:ext cx="282522" cy="294294"/>
          </a:xfrm>
          <a:prstGeom prst="rect">
            <a:avLst/>
          </a:prstGeom>
        </p:spPr>
      </p:pic>
      <p:pic>
        <p:nvPicPr>
          <p:cNvPr id="15" name="Picture 14" descr="green checkmark">
            <a:extLst>
              <a:ext uri="{FF2B5EF4-FFF2-40B4-BE49-F238E27FC236}">
                <a16:creationId xmlns:a16="http://schemas.microsoft.com/office/drawing/2014/main" id="{2726C814-5681-4AD0-AAF3-01F182226D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0719" y="4921560"/>
            <a:ext cx="282522" cy="294294"/>
          </a:xfrm>
          <a:prstGeom prst="rect">
            <a:avLst/>
          </a:prstGeom>
        </p:spPr>
      </p:pic>
      <p:pic>
        <p:nvPicPr>
          <p:cNvPr id="16" name="Picture 15" descr="green checkmark">
            <a:extLst>
              <a:ext uri="{FF2B5EF4-FFF2-40B4-BE49-F238E27FC236}">
                <a16:creationId xmlns:a16="http://schemas.microsoft.com/office/drawing/2014/main" id="{B019E7C9-32B5-4033-B7F6-B9DB35EC87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2369" y="5307377"/>
            <a:ext cx="282522" cy="294294"/>
          </a:xfrm>
          <a:prstGeom prst="rect">
            <a:avLst/>
          </a:prstGeom>
        </p:spPr>
      </p:pic>
      <p:pic>
        <p:nvPicPr>
          <p:cNvPr id="17" name="Picture 16" descr="green checkmark">
            <a:extLst>
              <a:ext uri="{FF2B5EF4-FFF2-40B4-BE49-F238E27FC236}">
                <a16:creationId xmlns:a16="http://schemas.microsoft.com/office/drawing/2014/main" id="{15797331-18E4-4DA6-B134-8D7BE9E8E8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2162" y="5718238"/>
            <a:ext cx="282522" cy="294294"/>
          </a:xfrm>
          <a:prstGeom prst="rect">
            <a:avLst/>
          </a:prstGeom>
        </p:spPr>
      </p:pic>
      <p:sp>
        <p:nvSpPr>
          <p:cNvPr id="2" name="TextBox 1">
            <a:extLst>
              <a:ext uri="{FF2B5EF4-FFF2-40B4-BE49-F238E27FC236}">
                <a16:creationId xmlns:a16="http://schemas.microsoft.com/office/drawing/2014/main" id="{847CC96A-5483-4276-9351-D3827006B65C}"/>
              </a:ext>
            </a:extLst>
          </p:cNvPr>
          <p:cNvSpPr txBox="1"/>
          <p:nvPr/>
        </p:nvSpPr>
        <p:spPr>
          <a:xfrm>
            <a:off x="5774751" y="3578556"/>
            <a:ext cx="6106500" cy="783193"/>
          </a:xfrm>
          <a:prstGeom prst="wedgeRoundRectCallout">
            <a:avLst>
              <a:gd name="adj1" fmla="val 19410"/>
              <a:gd name="adj2" fmla="val 69797"/>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Remember, </a:t>
            </a:r>
            <a:r>
              <a:rPr lang="en-GB" sz="2000" b="1" dirty="0" err="1">
                <a:solidFill>
                  <a:schemeClr val="bg1"/>
                </a:solidFill>
              </a:rPr>
              <a:t>vous</a:t>
            </a:r>
            <a:r>
              <a:rPr lang="en-GB" sz="2000" dirty="0">
                <a:solidFill>
                  <a:schemeClr val="bg1"/>
                </a:solidFill>
              </a:rPr>
              <a:t> can be formal </a:t>
            </a:r>
            <a:r>
              <a:rPr lang="en-GB" sz="2000" b="1" dirty="0">
                <a:solidFill>
                  <a:schemeClr val="bg1"/>
                </a:solidFill>
              </a:rPr>
              <a:t>or</a:t>
            </a:r>
            <a:r>
              <a:rPr lang="en-GB" sz="2000" dirty="0">
                <a:solidFill>
                  <a:schemeClr val="bg1"/>
                </a:solidFill>
              </a:rPr>
              <a:t> informal when you are talking to </a:t>
            </a:r>
            <a:r>
              <a:rPr lang="en-GB" sz="2000" b="1" dirty="0">
                <a:solidFill>
                  <a:schemeClr val="bg1"/>
                </a:solidFill>
              </a:rPr>
              <a:t>more than one person</a:t>
            </a:r>
            <a:r>
              <a:rPr lang="en-GB" sz="2000" dirty="0">
                <a:solidFill>
                  <a:schemeClr val="bg1"/>
                </a:solidFill>
              </a:rPr>
              <a:t>.</a:t>
            </a:r>
          </a:p>
        </p:txBody>
      </p:sp>
    </p:spTree>
    <p:extLst>
      <p:ext uri="{BB962C8B-B14F-4D97-AF65-F5344CB8AC3E}">
        <p14:creationId xmlns:p14="http://schemas.microsoft.com/office/powerpoint/2010/main" val="68996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Elles</a:t>
            </a:r>
            <a:r>
              <a:rPr lang="en-GB" sz="3600" b="1" dirty="0">
                <a:solidFill>
                  <a:schemeClr val="bg1"/>
                </a:solidFill>
              </a:rPr>
              <a:t> </a:t>
            </a:r>
            <a:r>
              <a:rPr lang="en-GB" sz="3600" b="1" dirty="0" err="1">
                <a:solidFill>
                  <a:schemeClr val="bg1"/>
                </a:solidFill>
              </a:rPr>
              <a:t>parlent</a:t>
            </a:r>
            <a:r>
              <a:rPr lang="en-GB" sz="36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5070659"/>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Aimez</a:t>
            </a:r>
            <a:r>
              <a:rPr lang="en-US" sz="2400" dirty="0">
                <a:solidFill>
                  <a:srgbClr val="4472C4">
                    <a:lumMod val="50000"/>
                  </a:srgbClr>
                </a:solidFill>
                <a:latin typeface="Century Gothic" panose="020F0302020204030204"/>
              </a:rPr>
              <a:t>-</a:t>
            </a:r>
            <a:r>
              <a:rPr lang="en-US" sz="2400" b="1" dirty="0" err="1">
                <a:solidFill>
                  <a:srgbClr val="4472C4">
                    <a:lumMod val="50000"/>
                  </a:srgbClr>
                </a:solidFill>
                <a:latin typeface="Century Gothic" panose="020F0302020204030204"/>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Promenade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4757" y="1658141"/>
            <a:ext cx="2909446" cy="2909446"/>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704" y="1302169"/>
            <a:ext cx="3390983" cy="3390983"/>
          </a:xfrm>
          <a:prstGeom prst="rect">
            <a:avLst/>
          </a:prstGeom>
        </p:spPr>
      </p:pic>
      <p:sp>
        <p:nvSpPr>
          <p:cNvPr id="10" name="TextBox 9">
            <a:extLst>
              <a:ext uri="{FF2B5EF4-FFF2-40B4-BE49-F238E27FC236}">
                <a16:creationId xmlns:a16="http://schemas.microsoft.com/office/drawing/2014/main" id="{33C15EE6-C47B-42A3-93C7-23F5AA41841B}"/>
              </a:ext>
            </a:extLst>
          </p:cNvPr>
          <p:cNvSpPr txBox="1"/>
          <p:nvPr/>
        </p:nvSpPr>
        <p:spPr>
          <a:xfrm>
            <a:off x="2891117" y="5546997"/>
            <a:ext cx="6782274" cy="461665"/>
          </a:xfrm>
          <a:prstGeom prst="rect">
            <a:avLst/>
          </a:prstGeom>
          <a:noFill/>
        </p:spPr>
        <p:txBody>
          <a:bodyPr wrap="square" rtlCol="0">
            <a:spAutoFit/>
          </a:bodyPr>
          <a:lstStyle/>
          <a:p>
            <a:pPr lvl="0" algn="ctr">
              <a:defRPr/>
            </a:pPr>
            <a:r>
              <a:rPr lang="en-GB" sz="2400" dirty="0">
                <a:solidFill>
                  <a:srgbClr val="4472C4">
                    <a:lumMod val="50000"/>
                  </a:srgbClr>
                </a:solidFill>
              </a:rPr>
              <a:t>Do </a:t>
            </a:r>
            <a:r>
              <a:rPr lang="en-GB" sz="2400" b="1" dirty="0">
                <a:solidFill>
                  <a:srgbClr val="4472C4">
                    <a:lumMod val="50000"/>
                  </a:srgbClr>
                </a:solidFill>
              </a:rPr>
              <a:t>you</a:t>
            </a:r>
            <a:r>
              <a:rPr lang="en-GB" sz="2400" dirty="0">
                <a:solidFill>
                  <a:srgbClr val="4472C4">
                    <a:lumMod val="50000"/>
                  </a:srgbClr>
                </a:solidFill>
              </a:rPr>
              <a:t> like the Promenade des </a:t>
            </a:r>
            <a:r>
              <a:rPr lang="en-GB" sz="2400" dirty="0" err="1">
                <a:solidFill>
                  <a:srgbClr val="4472C4">
                    <a:lumMod val="50000"/>
                  </a:srgbClr>
                </a:solidFill>
              </a:rPr>
              <a:t>Anglais</a:t>
            </a:r>
            <a:r>
              <a:rPr lang="en-GB" sz="2400" dirty="0">
                <a:solidFill>
                  <a:srgbClr val="4472C4">
                    <a:lumMod val="50000"/>
                  </a:srgbClr>
                </a:solidFill>
              </a:rPr>
              <a:t>?</a:t>
            </a:r>
          </a:p>
        </p:txBody>
      </p:sp>
      <p:pic>
        <p:nvPicPr>
          <p:cNvPr id="1026" name="Picture 2" descr="The Promenade des Anglais, next to the beach in Nice">
            <a:extLst>
              <a:ext uri="{FF2B5EF4-FFF2-40B4-BE49-F238E27FC236}">
                <a16:creationId xmlns:a16="http://schemas.microsoft.com/office/drawing/2014/main" id="{10F41F67-84EB-407F-A473-6EF24F3A2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7245" y="2047265"/>
            <a:ext cx="3527849" cy="2645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663CE0-5A82-4D34-A55A-190A0F00A5F3}"/>
              </a:ext>
            </a:extLst>
          </p:cNvPr>
          <p:cNvSpPr txBox="1"/>
          <p:nvPr/>
        </p:nvSpPr>
        <p:spPr>
          <a:xfrm>
            <a:off x="4340647" y="5077995"/>
            <a:ext cx="727112"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endParaRPr lang="fr-FR" sz="2400" dirty="0">
              <a:solidFill>
                <a:schemeClr val="accent5">
                  <a:lumMod val="50000"/>
                </a:schemeClr>
              </a:solidFill>
            </a:endParaRPr>
          </a:p>
        </p:txBody>
      </p:sp>
      <p:sp>
        <p:nvSpPr>
          <p:cNvPr id="11" name="TextBox 10">
            <a:extLst>
              <a:ext uri="{FF2B5EF4-FFF2-40B4-BE49-F238E27FC236}">
                <a16:creationId xmlns:a16="http://schemas.microsoft.com/office/drawing/2014/main" id="{511504DB-7530-4E09-8683-E8DA44706A0C}"/>
              </a:ext>
            </a:extLst>
          </p:cNvPr>
          <p:cNvSpPr txBox="1"/>
          <p:nvPr/>
        </p:nvSpPr>
        <p:spPr>
          <a:xfrm>
            <a:off x="180000" y="1296000"/>
            <a:ext cx="117299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Kirsten et Natalie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beaucoup de questions sur Nice !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prof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Amir ?</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Elles</a:t>
            </a:r>
            <a:r>
              <a:rPr lang="en-GB" sz="3600" b="1" dirty="0">
                <a:solidFill>
                  <a:schemeClr val="bg1"/>
                </a:solidFill>
              </a:rPr>
              <a:t> </a:t>
            </a:r>
            <a:r>
              <a:rPr lang="en-GB" sz="3600" b="1" dirty="0" err="1">
                <a:solidFill>
                  <a:schemeClr val="bg1"/>
                </a:solidFill>
              </a:rPr>
              <a:t>parlent</a:t>
            </a:r>
            <a:r>
              <a:rPr lang="en-GB" sz="36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495261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Joues</a:t>
            </a:r>
            <a:r>
              <a:rPr lang="en-US" sz="2400" dirty="0">
                <a:solidFill>
                  <a:srgbClr val="4472C4">
                    <a:lumMod val="50000"/>
                  </a:srgbClr>
                </a:solidFill>
                <a:latin typeface="Century Gothic" panose="020F0302020204030204"/>
              </a:rPr>
              <a:t>-</a:t>
            </a:r>
            <a:r>
              <a:rPr lang="en-US" sz="2400" b="1" dirty="0" err="1">
                <a:solidFill>
                  <a:srgbClr val="4472C4">
                    <a:lumMod val="50000"/>
                  </a:srgbClr>
                </a:solidFill>
                <a:latin typeface="Century Gothic" panose="020F0302020204030204"/>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football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850" y="1004713"/>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704" y="1316122"/>
            <a:ext cx="3390983" cy="3390983"/>
          </a:xfrm>
          <a:prstGeom prst="rect">
            <a:avLst/>
          </a:prstGeom>
        </p:spPr>
      </p:pic>
      <p:sp>
        <p:nvSpPr>
          <p:cNvPr id="10" name="TextBox 9">
            <a:extLst>
              <a:ext uri="{FF2B5EF4-FFF2-40B4-BE49-F238E27FC236}">
                <a16:creationId xmlns:a16="http://schemas.microsoft.com/office/drawing/2014/main" id="{A68847E3-1D2A-4CBB-BE93-E7C1F3091D89}"/>
              </a:ext>
            </a:extLst>
          </p:cNvPr>
          <p:cNvSpPr txBox="1"/>
          <p:nvPr/>
        </p:nvSpPr>
        <p:spPr>
          <a:xfrm>
            <a:off x="2891117" y="5428949"/>
            <a:ext cx="6782274" cy="461665"/>
          </a:xfrm>
          <a:prstGeom prst="rect">
            <a:avLst/>
          </a:prstGeom>
          <a:noFill/>
        </p:spPr>
        <p:txBody>
          <a:bodyPr wrap="square" rtlCol="0">
            <a:spAutoFit/>
          </a:bodyPr>
          <a:lstStyle/>
          <a:p>
            <a:pPr lvl="0" algn="ctr">
              <a:defRPr/>
            </a:pPr>
            <a:r>
              <a:rPr lang="en-GB" sz="2400" dirty="0">
                <a:solidFill>
                  <a:srgbClr val="4472C4">
                    <a:lumMod val="50000"/>
                  </a:srgbClr>
                </a:solidFill>
              </a:rPr>
              <a:t>Are </a:t>
            </a:r>
            <a:r>
              <a:rPr lang="en-GB" sz="2400" b="1" dirty="0">
                <a:solidFill>
                  <a:srgbClr val="4472C4">
                    <a:lumMod val="50000"/>
                  </a:srgbClr>
                </a:solidFill>
              </a:rPr>
              <a:t>you</a:t>
            </a:r>
            <a:r>
              <a:rPr lang="en-GB" sz="2400" dirty="0">
                <a:solidFill>
                  <a:srgbClr val="4472C4">
                    <a:lumMod val="50000"/>
                  </a:srgbClr>
                </a:solidFill>
              </a:rPr>
              <a:t> playing football tomorrow?</a:t>
            </a:r>
          </a:p>
        </p:txBody>
      </p:sp>
      <p:sp>
        <p:nvSpPr>
          <p:cNvPr id="11" name="TextBox 10">
            <a:extLst>
              <a:ext uri="{FF2B5EF4-FFF2-40B4-BE49-F238E27FC236}">
                <a16:creationId xmlns:a16="http://schemas.microsoft.com/office/drawing/2014/main" id="{4AD472BF-580D-498D-B96B-B8D7AA0A299B}"/>
              </a:ext>
            </a:extLst>
          </p:cNvPr>
          <p:cNvSpPr txBox="1"/>
          <p:nvPr/>
        </p:nvSpPr>
        <p:spPr>
          <a:xfrm>
            <a:off x="4805677" y="4952610"/>
            <a:ext cx="727112"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endParaRPr lang="fr-FR" sz="2400" dirty="0">
              <a:solidFill>
                <a:schemeClr val="accent5">
                  <a:lumMod val="50000"/>
                </a:schemeClr>
              </a:solidFill>
            </a:endParaRPr>
          </a:p>
        </p:txBody>
      </p:sp>
    </p:spTree>
    <p:extLst>
      <p:ext uri="{BB962C8B-B14F-4D97-AF65-F5344CB8AC3E}">
        <p14:creationId xmlns:p14="http://schemas.microsoft.com/office/powerpoint/2010/main" val="100747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Elles</a:t>
            </a:r>
            <a:r>
              <a:rPr lang="en-GB" sz="3600" b="1" dirty="0">
                <a:solidFill>
                  <a:schemeClr val="bg1"/>
                </a:solidFill>
              </a:rPr>
              <a:t> </a:t>
            </a:r>
            <a:r>
              <a:rPr lang="en-GB" sz="3600" b="1" dirty="0" err="1">
                <a:solidFill>
                  <a:schemeClr val="bg1"/>
                </a:solidFill>
              </a:rPr>
              <a:t>parlent</a:t>
            </a:r>
            <a:r>
              <a:rPr lang="en-GB" sz="36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495261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Préfères-</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carnaval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Noël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850" y="1004713"/>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704" y="1316122"/>
            <a:ext cx="3390983" cy="3390983"/>
          </a:xfrm>
          <a:prstGeom prst="rect">
            <a:avLst/>
          </a:prstGeom>
        </p:spPr>
      </p:pic>
      <p:pic>
        <p:nvPicPr>
          <p:cNvPr id="4098" name="Picture 2">
            <a:extLst>
              <a:ext uri="{FF2B5EF4-FFF2-40B4-BE49-F238E27FC236}">
                <a16:creationId xmlns:a16="http://schemas.microsoft.com/office/drawing/2014/main" id="{FF07DB78-D084-4B1F-BBD2-FE69387779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0771" y="1849605"/>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CB67C43-AF45-4BE6-9254-9ED97E350FA8}"/>
              </a:ext>
            </a:extLst>
          </p:cNvPr>
          <p:cNvSpPr txBox="1"/>
          <p:nvPr/>
        </p:nvSpPr>
        <p:spPr>
          <a:xfrm>
            <a:off x="2891117" y="5428949"/>
            <a:ext cx="6782274" cy="461665"/>
          </a:xfrm>
          <a:prstGeom prst="rect">
            <a:avLst/>
          </a:prstGeom>
          <a:noFill/>
        </p:spPr>
        <p:txBody>
          <a:bodyPr wrap="square" rtlCol="0">
            <a:spAutoFit/>
          </a:bodyPr>
          <a:lstStyle/>
          <a:p>
            <a:pPr lvl="0" algn="ctr">
              <a:defRPr/>
            </a:pPr>
            <a:r>
              <a:rPr lang="en-GB" sz="2400" dirty="0">
                <a:solidFill>
                  <a:srgbClr val="4472C4">
                    <a:lumMod val="50000"/>
                  </a:srgbClr>
                </a:solidFill>
              </a:rPr>
              <a:t>Do </a:t>
            </a:r>
            <a:r>
              <a:rPr lang="en-GB" sz="2400" b="1" dirty="0">
                <a:solidFill>
                  <a:srgbClr val="4472C4">
                    <a:lumMod val="50000"/>
                  </a:srgbClr>
                </a:solidFill>
              </a:rPr>
              <a:t>you</a:t>
            </a:r>
            <a:r>
              <a:rPr lang="en-GB" sz="2400" dirty="0">
                <a:solidFill>
                  <a:srgbClr val="4472C4">
                    <a:lumMod val="50000"/>
                  </a:srgbClr>
                </a:solidFill>
              </a:rPr>
              <a:t> prefer the carnival or Christmas?</a:t>
            </a:r>
          </a:p>
        </p:txBody>
      </p:sp>
      <p:sp>
        <p:nvSpPr>
          <p:cNvPr id="11" name="TextBox 10">
            <a:extLst>
              <a:ext uri="{FF2B5EF4-FFF2-40B4-BE49-F238E27FC236}">
                <a16:creationId xmlns:a16="http://schemas.microsoft.com/office/drawing/2014/main" id="{985D7538-6BA3-4B91-BCC4-155F7C656AFB}"/>
              </a:ext>
            </a:extLst>
          </p:cNvPr>
          <p:cNvSpPr txBox="1"/>
          <p:nvPr/>
        </p:nvSpPr>
        <p:spPr>
          <a:xfrm>
            <a:off x="4938080" y="4952610"/>
            <a:ext cx="727112"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endParaRPr lang="fr-FR" sz="2400" dirty="0">
              <a:solidFill>
                <a:schemeClr val="accent5">
                  <a:lumMod val="50000"/>
                </a:schemeClr>
              </a:solidFill>
            </a:endParaRPr>
          </a:p>
        </p:txBody>
      </p:sp>
    </p:spTree>
    <p:extLst>
      <p:ext uri="{BB962C8B-B14F-4D97-AF65-F5344CB8AC3E}">
        <p14:creationId xmlns:p14="http://schemas.microsoft.com/office/powerpoint/2010/main" val="382852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Elles</a:t>
            </a:r>
            <a:r>
              <a:rPr lang="en-GB" sz="3600" b="1" dirty="0">
                <a:solidFill>
                  <a:schemeClr val="bg1"/>
                </a:solidFill>
              </a:rPr>
              <a:t> </a:t>
            </a:r>
            <a:r>
              <a:rPr lang="en-GB" sz="3600" b="1" dirty="0" err="1">
                <a:solidFill>
                  <a:schemeClr val="bg1"/>
                </a:solidFill>
              </a:rPr>
              <a:t>parlent</a:t>
            </a:r>
            <a:r>
              <a:rPr lang="en-GB" sz="36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495261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dirty="0">
                <a:solidFill>
                  <a:srgbClr val="4472C4">
                    <a:lumMod val="50000"/>
                  </a:srgbClr>
                </a:solidFill>
                <a:latin typeface="Century Gothic" panose="020F0302020204030204"/>
              </a:rPr>
              <a:t>Vas-</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 à la </a:t>
            </a:r>
            <a:r>
              <a:rPr lang="en-US" sz="2400" dirty="0" err="1">
                <a:solidFill>
                  <a:srgbClr val="4472C4">
                    <a:lumMod val="50000"/>
                  </a:srgbClr>
                </a:solidFill>
                <a:latin typeface="Century Gothic" panose="020F0302020204030204"/>
              </a:rPr>
              <a:t>vieille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ville</a:t>
            </a:r>
            <a:r>
              <a:rPr lang="en-US" sz="2400" dirty="0">
                <a:solidFill>
                  <a:srgbClr val="4472C4">
                    <a:lumMod val="50000"/>
                  </a:srgbClr>
                </a:solidFill>
                <a:latin typeface="Century Gothic" panose="020F0302020204030204"/>
              </a:rPr>
              <a:t>?</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850" y="1004713"/>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704" y="1316122"/>
            <a:ext cx="3390983" cy="3390983"/>
          </a:xfrm>
          <a:prstGeom prst="rect">
            <a:avLst/>
          </a:prstGeom>
        </p:spPr>
      </p:pic>
      <p:sp>
        <p:nvSpPr>
          <p:cNvPr id="10" name="TextBox 9">
            <a:extLst>
              <a:ext uri="{FF2B5EF4-FFF2-40B4-BE49-F238E27FC236}">
                <a16:creationId xmlns:a16="http://schemas.microsoft.com/office/drawing/2014/main" id="{9D088745-27A7-46E4-B083-31BB515F81AC}"/>
              </a:ext>
            </a:extLst>
          </p:cNvPr>
          <p:cNvSpPr txBox="1"/>
          <p:nvPr/>
        </p:nvSpPr>
        <p:spPr>
          <a:xfrm>
            <a:off x="2891117" y="5428949"/>
            <a:ext cx="6782274" cy="461665"/>
          </a:xfrm>
          <a:prstGeom prst="rect">
            <a:avLst/>
          </a:prstGeom>
          <a:noFill/>
        </p:spPr>
        <p:txBody>
          <a:bodyPr wrap="square" rtlCol="0">
            <a:spAutoFit/>
          </a:bodyPr>
          <a:lstStyle/>
          <a:p>
            <a:pPr lvl="0" algn="ctr">
              <a:defRPr/>
            </a:pPr>
            <a:r>
              <a:rPr lang="en-GB" sz="2400" dirty="0">
                <a:solidFill>
                  <a:srgbClr val="4472C4">
                    <a:lumMod val="50000"/>
                  </a:srgbClr>
                </a:solidFill>
              </a:rPr>
              <a:t>Are </a:t>
            </a:r>
            <a:r>
              <a:rPr lang="en-GB" sz="2400" b="1" dirty="0">
                <a:solidFill>
                  <a:srgbClr val="4472C4">
                    <a:lumMod val="50000"/>
                  </a:srgbClr>
                </a:solidFill>
              </a:rPr>
              <a:t>you</a:t>
            </a:r>
            <a:r>
              <a:rPr lang="en-GB" sz="2400" dirty="0">
                <a:solidFill>
                  <a:srgbClr val="4472C4">
                    <a:lumMod val="50000"/>
                  </a:srgbClr>
                </a:solidFill>
              </a:rPr>
              <a:t> going to the old town?</a:t>
            </a:r>
          </a:p>
        </p:txBody>
      </p:sp>
      <p:pic>
        <p:nvPicPr>
          <p:cNvPr id="2050" name="Picture 2">
            <a:extLst>
              <a:ext uri="{FF2B5EF4-FFF2-40B4-BE49-F238E27FC236}">
                <a16:creationId xmlns:a16="http://schemas.microsoft.com/office/drawing/2014/main" id="{52B27177-5FAA-44D3-8282-C8EAD6CA2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799" y="1671365"/>
            <a:ext cx="4204760" cy="31851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A0BA56-E38C-4499-AC69-44AF89475C23}"/>
              </a:ext>
            </a:extLst>
          </p:cNvPr>
          <p:cNvSpPr txBox="1"/>
          <p:nvPr/>
        </p:nvSpPr>
        <p:spPr>
          <a:xfrm>
            <a:off x="5087305" y="4940606"/>
            <a:ext cx="727112"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endParaRPr lang="fr-FR" sz="2400" dirty="0">
              <a:solidFill>
                <a:schemeClr val="accent5">
                  <a:lumMod val="50000"/>
                </a:schemeClr>
              </a:solidFill>
            </a:endParaRPr>
          </a:p>
        </p:txBody>
      </p:sp>
    </p:spTree>
    <p:extLst>
      <p:ext uri="{BB962C8B-B14F-4D97-AF65-F5344CB8AC3E}">
        <p14:creationId xmlns:p14="http://schemas.microsoft.com/office/powerpoint/2010/main" val="37306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Elles</a:t>
            </a:r>
            <a:r>
              <a:rPr lang="en-GB" sz="3600" b="1" dirty="0">
                <a:solidFill>
                  <a:schemeClr val="bg1"/>
                </a:solidFill>
              </a:rPr>
              <a:t> </a:t>
            </a:r>
            <a:r>
              <a:rPr lang="en-GB" sz="3600" b="1" dirty="0" err="1">
                <a:solidFill>
                  <a:schemeClr val="bg1"/>
                </a:solidFill>
              </a:rPr>
              <a:t>parlent</a:t>
            </a:r>
            <a:r>
              <a:rPr lang="en-GB" sz="36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937598" y="5111890"/>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Visitez-</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331" y="1163992"/>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9185" y="1475401"/>
            <a:ext cx="3390983" cy="3390983"/>
          </a:xfrm>
          <a:prstGeom prst="rect">
            <a:avLst/>
          </a:prstGeom>
        </p:spPr>
      </p:pic>
      <p:pic>
        <p:nvPicPr>
          <p:cNvPr id="6146" name="Picture 2" descr="Vue aérienne de la baie des Anges et de la promenade des Anglais de Nice.">
            <a:extLst>
              <a:ext uri="{FF2B5EF4-FFF2-40B4-BE49-F238E27FC236}">
                <a16:creationId xmlns:a16="http://schemas.microsoft.com/office/drawing/2014/main" id="{BB2792FF-0A73-4B6E-87E5-4E72F9C3E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3686" y="1319696"/>
            <a:ext cx="4936523" cy="37023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EBCC93-E0B4-48C9-B7A6-E76686B18A2C}"/>
              </a:ext>
            </a:extLst>
          </p:cNvPr>
          <p:cNvSpPr txBox="1"/>
          <p:nvPr/>
        </p:nvSpPr>
        <p:spPr>
          <a:xfrm>
            <a:off x="2937598" y="5588228"/>
            <a:ext cx="6782274" cy="461665"/>
          </a:xfrm>
          <a:prstGeom prst="rect">
            <a:avLst/>
          </a:prstGeom>
          <a:noFill/>
        </p:spPr>
        <p:txBody>
          <a:bodyPr wrap="square" rtlCol="0">
            <a:spAutoFit/>
          </a:bodyPr>
          <a:lstStyle/>
          <a:p>
            <a:pPr lvl="0" algn="ctr">
              <a:defRPr/>
            </a:pPr>
            <a:r>
              <a:rPr lang="en-GB" sz="2400" dirty="0">
                <a:solidFill>
                  <a:srgbClr val="4472C4">
                    <a:lumMod val="50000"/>
                  </a:srgbClr>
                </a:solidFill>
              </a:rPr>
              <a:t>Are </a:t>
            </a:r>
            <a:r>
              <a:rPr lang="en-GB" sz="2400" b="1" dirty="0">
                <a:solidFill>
                  <a:srgbClr val="4472C4">
                    <a:lumMod val="50000"/>
                  </a:srgbClr>
                </a:solidFill>
              </a:rPr>
              <a:t>you</a:t>
            </a:r>
            <a:r>
              <a:rPr lang="en-GB" sz="2400" dirty="0">
                <a:solidFill>
                  <a:srgbClr val="4472C4">
                    <a:lumMod val="50000"/>
                  </a:srgbClr>
                </a:solidFill>
              </a:rPr>
              <a:t> visiting the </a:t>
            </a:r>
            <a:r>
              <a:rPr lang="en-US" sz="2400" dirty="0" err="1">
                <a:solidFill>
                  <a:srgbClr val="4472C4">
                    <a:lumMod val="50000"/>
                  </a:srgbClr>
                </a:solidFill>
              </a:rPr>
              <a:t>Baie</a:t>
            </a:r>
            <a:r>
              <a:rPr lang="en-US" sz="2400" dirty="0">
                <a:solidFill>
                  <a:srgbClr val="4472C4">
                    <a:lumMod val="50000"/>
                  </a:srgbClr>
                </a:solidFill>
              </a:rPr>
              <a:t> des </a:t>
            </a:r>
            <a:r>
              <a:rPr lang="en-US" sz="2400" dirty="0" err="1">
                <a:solidFill>
                  <a:srgbClr val="4472C4">
                    <a:lumMod val="50000"/>
                  </a:srgbClr>
                </a:solidFill>
              </a:rPr>
              <a:t>Anges</a:t>
            </a:r>
            <a:r>
              <a:rPr lang="en-GB" sz="2400" dirty="0">
                <a:solidFill>
                  <a:srgbClr val="4472C4">
                    <a:lumMod val="50000"/>
                  </a:srgbClr>
                </a:solidFill>
              </a:rPr>
              <a:t>?</a:t>
            </a:r>
          </a:p>
        </p:txBody>
      </p:sp>
      <p:sp>
        <p:nvSpPr>
          <p:cNvPr id="11" name="TextBox 10">
            <a:extLst>
              <a:ext uri="{FF2B5EF4-FFF2-40B4-BE49-F238E27FC236}">
                <a16:creationId xmlns:a16="http://schemas.microsoft.com/office/drawing/2014/main" id="{599545D1-D7D7-4C60-B11A-52929D3F93ED}"/>
              </a:ext>
            </a:extLst>
          </p:cNvPr>
          <p:cNvSpPr txBox="1"/>
          <p:nvPr/>
        </p:nvSpPr>
        <p:spPr>
          <a:xfrm>
            <a:off x="5003611" y="5126563"/>
            <a:ext cx="727112"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endParaRPr lang="fr-FR" sz="2400" dirty="0">
              <a:solidFill>
                <a:schemeClr val="accent5">
                  <a:lumMod val="50000"/>
                </a:schemeClr>
              </a:solidFill>
            </a:endParaRPr>
          </a:p>
        </p:txBody>
      </p:sp>
    </p:spTree>
    <p:extLst>
      <p:ext uri="{BB962C8B-B14F-4D97-AF65-F5344CB8AC3E}">
        <p14:creationId xmlns:p14="http://schemas.microsoft.com/office/powerpoint/2010/main" val="256901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Elles</a:t>
            </a:r>
            <a:r>
              <a:rPr lang="en-GB" sz="3600" b="1" dirty="0">
                <a:solidFill>
                  <a:schemeClr val="bg1"/>
                </a:solidFill>
              </a:rPr>
              <a:t> </a:t>
            </a:r>
            <a:r>
              <a:rPr lang="en-GB" sz="3600" b="1" dirty="0" err="1">
                <a:solidFill>
                  <a:schemeClr val="bg1"/>
                </a:solidFill>
              </a:rPr>
              <a:t>parlent</a:t>
            </a:r>
            <a:r>
              <a:rPr lang="en-GB" sz="36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480048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dirty="0" err="1">
                <a:solidFill>
                  <a:srgbClr val="4472C4">
                    <a:lumMod val="50000"/>
                  </a:srgbClr>
                </a:solidFill>
                <a:latin typeface="Century Gothic" panose="020F0302020204030204"/>
              </a:rPr>
              <a:t>Allez-</a:t>
            </a:r>
            <a:r>
              <a:rPr lang="en-US" sz="2400" b="1" dirty="0" err="1">
                <a:solidFill>
                  <a:srgbClr val="4472C4">
                    <a:lumMod val="50000"/>
                  </a:srgbClr>
                </a:solidFill>
                <a:latin typeface="Century Gothic" panose="020F0302020204030204"/>
              </a:rPr>
              <a:t>vous</a:t>
            </a:r>
            <a:r>
              <a:rPr lang="en-US" sz="2400" dirty="0">
                <a:solidFill>
                  <a:srgbClr val="4472C4">
                    <a:lumMod val="50000"/>
                  </a:srgbClr>
                </a:solidFill>
                <a:latin typeface="Century Gothic" panose="020F0302020204030204"/>
              </a:rPr>
              <a:t> à la </a:t>
            </a:r>
            <a:r>
              <a:rPr lang="en-US" sz="2400" dirty="0" err="1">
                <a:solidFill>
                  <a:srgbClr val="4472C4">
                    <a:lumMod val="50000"/>
                  </a:srgbClr>
                </a:solidFill>
                <a:latin typeface="Century Gothic" panose="020F0302020204030204"/>
              </a:rPr>
              <a:t>plage</a:t>
            </a:r>
            <a:r>
              <a:rPr lang="en-US" sz="2400" dirty="0">
                <a:solidFill>
                  <a:srgbClr val="4472C4">
                    <a:lumMod val="50000"/>
                  </a:srgbClr>
                </a:solidFill>
                <a:latin typeface="Century Gothic" panose="020F0302020204030204"/>
              </a:rPr>
              <a:t>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802" y="975336"/>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704" y="1163992"/>
            <a:ext cx="3390983" cy="3390983"/>
          </a:xfrm>
          <a:prstGeom prst="rect">
            <a:avLst/>
          </a:prstGeom>
        </p:spPr>
      </p:pic>
      <p:sp>
        <p:nvSpPr>
          <p:cNvPr id="10" name="TextBox 9">
            <a:extLst>
              <a:ext uri="{FF2B5EF4-FFF2-40B4-BE49-F238E27FC236}">
                <a16:creationId xmlns:a16="http://schemas.microsoft.com/office/drawing/2014/main" id="{D1BB4961-AB8B-49B1-88C3-A5709B57A1F7}"/>
              </a:ext>
            </a:extLst>
          </p:cNvPr>
          <p:cNvSpPr txBox="1"/>
          <p:nvPr/>
        </p:nvSpPr>
        <p:spPr>
          <a:xfrm>
            <a:off x="2891117" y="5276819"/>
            <a:ext cx="6782274" cy="461665"/>
          </a:xfrm>
          <a:prstGeom prst="rect">
            <a:avLst/>
          </a:prstGeom>
          <a:noFill/>
        </p:spPr>
        <p:txBody>
          <a:bodyPr wrap="square" rtlCol="0">
            <a:spAutoFit/>
          </a:bodyPr>
          <a:lstStyle/>
          <a:p>
            <a:pPr lvl="0" algn="ctr">
              <a:defRPr/>
            </a:pPr>
            <a:r>
              <a:rPr lang="en-GB" sz="2400" dirty="0">
                <a:solidFill>
                  <a:srgbClr val="4472C4">
                    <a:lumMod val="50000"/>
                  </a:srgbClr>
                </a:solidFill>
              </a:rPr>
              <a:t>Are </a:t>
            </a:r>
            <a:r>
              <a:rPr lang="en-GB" sz="2400" b="1" dirty="0">
                <a:solidFill>
                  <a:srgbClr val="4472C4">
                    <a:lumMod val="50000"/>
                  </a:srgbClr>
                </a:solidFill>
              </a:rPr>
              <a:t>you</a:t>
            </a:r>
            <a:r>
              <a:rPr lang="en-GB" sz="2400" dirty="0">
                <a:solidFill>
                  <a:srgbClr val="4472C4">
                    <a:lumMod val="50000"/>
                  </a:srgbClr>
                </a:solidFill>
              </a:rPr>
              <a:t> going to the beach?</a:t>
            </a:r>
          </a:p>
        </p:txBody>
      </p:sp>
      <p:sp>
        <p:nvSpPr>
          <p:cNvPr id="11" name="TextBox 10">
            <a:extLst>
              <a:ext uri="{FF2B5EF4-FFF2-40B4-BE49-F238E27FC236}">
                <a16:creationId xmlns:a16="http://schemas.microsoft.com/office/drawing/2014/main" id="{298648BF-A1B2-47B1-A548-64562E489345}"/>
              </a:ext>
            </a:extLst>
          </p:cNvPr>
          <p:cNvSpPr txBox="1"/>
          <p:nvPr/>
        </p:nvSpPr>
        <p:spPr>
          <a:xfrm>
            <a:off x="5400638" y="4807817"/>
            <a:ext cx="727112"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endParaRPr lang="fr-FR" sz="2400" dirty="0">
              <a:solidFill>
                <a:schemeClr val="accent5">
                  <a:lumMod val="50000"/>
                </a:schemeClr>
              </a:solidFill>
            </a:endParaRPr>
          </a:p>
        </p:txBody>
      </p:sp>
    </p:spTree>
    <p:extLst>
      <p:ext uri="{BB962C8B-B14F-4D97-AF65-F5344CB8AC3E}">
        <p14:creationId xmlns:p14="http://schemas.microsoft.com/office/powerpoint/2010/main" val="419235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Elles</a:t>
            </a:r>
            <a:r>
              <a:rPr lang="en-GB" sz="3600" b="1" dirty="0">
                <a:solidFill>
                  <a:schemeClr val="bg1"/>
                </a:solidFill>
              </a:rPr>
              <a:t> </a:t>
            </a:r>
            <a:r>
              <a:rPr lang="en-GB" sz="3600" b="1" dirty="0" err="1">
                <a:solidFill>
                  <a:schemeClr val="bg1"/>
                </a:solidFill>
              </a:rPr>
              <a:t>parlent</a:t>
            </a:r>
            <a:r>
              <a:rPr lang="en-GB" sz="36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3394913" y="495261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Manges-</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cuisine niçoise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646" y="1004713"/>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6500" y="1316122"/>
            <a:ext cx="3390983" cy="3390983"/>
          </a:xfrm>
          <a:prstGeom prst="rect">
            <a:avLst/>
          </a:prstGeom>
        </p:spPr>
      </p:pic>
      <p:sp>
        <p:nvSpPr>
          <p:cNvPr id="10" name="TextBox 9">
            <a:extLst>
              <a:ext uri="{FF2B5EF4-FFF2-40B4-BE49-F238E27FC236}">
                <a16:creationId xmlns:a16="http://schemas.microsoft.com/office/drawing/2014/main" id="{1EAB05F2-6F70-4C16-9DB5-DA65A36481FD}"/>
              </a:ext>
            </a:extLst>
          </p:cNvPr>
          <p:cNvSpPr txBox="1"/>
          <p:nvPr/>
        </p:nvSpPr>
        <p:spPr>
          <a:xfrm>
            <a:off x="3394913" y="5428949"/>
            <a:ext cx="6782274" cy="461665"/>
          </a:xfrm>
          <a:prstGeom prst="rect">
            <a:avLst/>
          </a:prstGeom>
          <a:noFill/>
        </p:spPr>
        <p:txBody>
          <a:bodyPr wrap="square" rtlCol="0">
            <a:spAutoFit/>
          </a:bodyPr>
          <a:lstStyle/>
          <a:p>
            <a:pPr lvl="0" algn="ctr">
              <a:defRPr/>
            </a:pPr>
            <a:r>
              <a:rPr lang="en-GB" sz="2400" dirty="0">
                <a:solidFill>
                  <a:srgbClr val="4472C4">
                    <a:lumMod val="50000"/>
                  </a:srgbClr>
                </a:solidFill>
              </a:rPr>
              <a:t>Do </a:t>
            </a:r>
            <a:r>
              <a:rPr lang="en-GB" sz="2400" b="1" dirty="0">
                <a:solidFill>
                  <a:srgbClr val="4472C4">
                    <a:lumMod val="50000"/>
                  </a:srgbClr>
                </a:solidFill>
              </a:rPr>
              <a:t>you</a:t>
            </a:r>
            <a:r>
              <a:rPr lang="en-GB" sz="2400" dirty="0">
                <a:solidFill>
                  <a:srgbClr val="4472C4">
                    <a:lumMod val="50000"/>
                  </a:srgbClr>
                </a:solidFill>
              </a:rPr>
              <a:t> eat the cuisine from Nice?</a:t>
            </a:r>
          </a:p>
        </p:txBody>
      </p:sp>
      <p:pic>
        <p:nvPicPr>
          <p:cNvPr id="3074" name="Picture 2">
            <a:extLst>
              <a:ext uri="{FF2B5EF4-FFF2-40B4-BE49-F238E27FC236}">
                <a16:creationId xmlns:a16="http://schemas.microsoft.com/office/drawing/2014/main" id="{FCCEB995-618F-4239-B08D-EEC068B3CC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147" y="2318663"/>
            <a:ext cx="3056021" cy="22920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9F142F7-05C3-4021-9A17-FFBF84ABD6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1169" y="2318664"/>
            <a:ext cx="3056022" cy="22920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88F8E0-41F3-4DB9-AD03-186197C4644A}"/>
              </a:ext>
            </a:extLst>
          </p:cNvPr>
          <p:cNvSpPr txBox="1"/>
          <p:nvPr/>
        </p:nvSpPr>
        <p:spPr>
          <a:xfrm>
            <a:off x="5663593" y="4959947"/>
            <a:ext cx="727112"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endParaRPr lang="fr-FR" sz="2400" dirty="0">
              <a:solidFill>
                <a:schemeClr val="accent5">
                  <a:lumMod val="50000"/>
                </a:schemeClr>
              </a:solidFill>
            </a:endParaRPr>
          </a:p>
        </p:txBody>
      </p:sp>
    </p:spTree>
    <p:extLst>
      <p:ext uri="{BB962C8B-B14F-4D97-AF65-F5344CB8AC3E}">
        <p14:creationId xmlns:p14="http://schemas.microsoft.com/office/powerpoint/2010/main" val="245296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par>
                                <p:cTn id="12" presetID="10" presetClass="entr" presetSubtype="0"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500"/>
                                        <p:tgtEl>
                                          <p:spTgt spid="3076"/>
                                        </p:tgtEl>
                                      </p:cBhvr>
                                    </p:animEffect>
                                  </p:childTnLst>
                                </p:cTn>
                              </p:par>
                              <p:par>
                                <p:cTn id="15" presetID="1" presetClass="exit"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Elles</a:t>
            </a:r>
            <a:r>
              <a:rPr lang="en-GB" sz="3600" b="1" dirty="0">
                <a:solidFill>
                  <a:schemeClr val="bg1"/>
                </a:solidFill>
              </a:rPr>
              <a:t> </a:t>
            </a:r>
            <a:r>
              <a:rPr lang="en-GB" sz="3600" b="1" dirty="0" err="1">
                <a:solidFill>
                  <a:schemeClr val="bg1"/>
                </a:solidFill>
              </a:rPr>
              <a:t>parlent</a:t>
            </a:r>
            <a:r>
              <a:rPr lang="en-GB" sz="36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480048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Achetez-</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livre pour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067" y="852583"/>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704" y="1163992"/>
            <a:ext cx="3390983" cy="3390983"/>
          </a:xfrm>
          <a:prstGeom prst="rect">
            <a:avLst/>
          </a:prstGeom>
        </p:spPr>
      </p:pic>
      <p:sp>
        <p:nvSpPr>
          <p:cNvPr id="10" name="TextBox 9">
            <a:extLst>
              <a:ext uri="{FF2B5EF4-FFF2-40B4-BE49-F238E27FC236}">
                <a16:creationId xmlns:a16="http://schemas.microsoft.com/office/drawing/2014/main" id="{88E5A3EA-C285-43A3-B9D8-C5EB43CE295E}"/>
              </a:ext>
            </a:extLst>
          </p:cNvPr>
          <p:cNvSpPr txBox="1"/>
          <p:nvPr/>
        </p:nvSpPr>
        <p:spPr>
          <a:xfrm>
            <a:off x="2891117" y="5276819"/>
            <a:ext cx="6782274" cy="461665"/>
          </a:xfrm>
          <a:prstGeom prst="rect">
            <a:avLst/>
          </a:prstGeom>
          <a:noFill/>
        </p:spPr>
        <p:txBody>
          <a:bodyPr wrap="square" rtlCol="0">
            <a:spAutoFit/>
          </a:bodyPr>
          <a:lstStyle/>
          <a:p>
            <a:pPr lvl="0" algn="ctr">
              <a:defRPr/>
            </a:pPr>
            <a:r>
              <a:rPr lang="en-GB" sz="2400" dirty="0">
                <a:solidFill>
                  <a:srgbClr val="4472C4">
                    <a:lumMod val="50000"/>
                  </a:srgbClr>
                </a:solidFill>
              </a:rPr>
              <a:t>Are </a:t>
            </a:r>
            <a:r>
              <a:rPr lang="en-GB" sz="2400" b="1" dirty="0">
                <a:solidFill>
                  <a:srgbClr val="4472C4">
                    <a:lumMod val="50000"/>
                  </a:srgbClr>
                </a:solidFill>
              </a:rPr>
              <a:t>you</a:t>
            </a:r>
            <a:r>
              <a:rPr lang="en-GB" sz="2400" dirty="0">
                <a:solidFill>
                  <a:srgbClr val="4472C4">
                    <a:lumMod val="50000"/>
                  </a:srgbClr>
                </a:solidFill>
              </a:rPr>
              <a:t> buying a book for school?</a:t>
            </a:r>
          </a:p>
        </p:txBody>
      </p:sp>
      <p:sp>
        <p:nvSpPr>
          <p:cNvPr id="11" name="TextBox 10">
            <a:extLst>
              <a:ext uri="{FF2B5EF4-FFF2-40B4-BE49-F238E27FC236}">
                <a16:creationId xmlns:a16="http://schemas.microsoft.com/office/drawing/2014/main" id="{AEECCC57-EF3D-448B-B2A2-1B826E9EA025}"/>
              </a:ext>
            </a:extLst>
          </p:cNvPr>
          <p:cNvSpPr txBox="1"/>
          <p:nvPr/>
        </p:nvSpPr>
        <p:spPr>
          <a:xfrm>
            <a:off x="4988347" y="4815154"/>
            <a:ext cx="727112"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endParaRPr lang="fr-FR" sz="2400" dirty="0">
              <a:solidFill>
                <a:schemeClr val="accent5">
                  <a:lumMod val="50000"/>
                </a:schemeClr>
              </a:solidFill>
            </a:endParaRPr>
          </a:p>
        </p:txBody>
      </p:sp>
    </p:spTree>
    <p:extLst>
      <p:ext uri="{BB962C8B-B14F-4D97-AF65-F5344CB8AC3E}">
        <p14:creationId xmlns:p14="http://schemas.microsoft.com/office/powerpoint/2010/main" val="16038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oy envoy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641824"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Chez Amir –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64572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él</a:t>
            </a:r>
            <a:r>
              <a:rPr lang="en-GB" sz="2400" dirty="0" err="1">
                <a:solidFill>
                  <a:srgbClr val="4472C4">
                    <a:lumMod val="50000"/>
                  </a:srgbClr>
                </a:solidFill>
                <a:latin typeface="Century Gothic" panose="020F0302020204030204"/>
              </a:rPr>
              <a:t>èves</a:t>
            </a:r>
            <a:r>
              <a:rPr lang="ja-JP" altLang="en-US" sz="2400" dirty="0">
                <a:solidFill>
                  <a:srgbClr val="4472C4">
                    <a:lumMod val="50000"/>
                  </a:srgbClr>
                </a:solidFill>
                <a:latin typeface="Century Gothic" panose="020F0302020204030204"/>
              </a:rPr>
              <a:t> </a:t>
            </a:r>
            <a:r>
              <a:rPr lang="en-GB" altLang="ja-JP" sz="2400" dirty="0" err="1">
                <a:solidFill>
                  <a:srgbClr val="4472C4">
                    <a:lumMod val="50000"/>
                  </a:srgbClr>
                </a:solidFill>
                <a:latin typeface="Century Gothic" panose="020F0302020204030204"/>
              </a:rPr>
              <a:t>restent</a:t>
            </a:r>
            <a:r>
              <a:rPr lang="en-GB" altLang="ja-JP" sz="2400" dirty="0">
                <a:solidFill>
                  <a:srgbClr val="4472C4">
                    <a:lumMod val="50000"/>
                  </a:srgbClr>
                </a:solidFill>
                <a:latin typeface="Century Gothic" panose="020F0302020204030204"/>
              </a:rPr>
              <a:t> chez </a:t>
            </a:r>
            <a:r>
              <a:rPr lang="en-GB" altLang="ja-JP" sz="2400" dirty="0" err="1">
                <a:solidFill>
                  <a:srgbClr val="4472C4">
                    <a:lumMod val="50000"/>
                  </a:srgbClr>
                </a:solidFill>
                <a:latin typeface="Century Gothic" panose="020F0302020204030204"/>
              </a:rPr>
              <a:t>une</a:t>
            </a:r>
            <a:r>
              <a:rPr lang="en-GB" altLang="ja-JP" sz="2400" dirty="0">
                <a:solidFill>
                  <a:srgbClr val="4472C4">
                    <a:lumMod val="50000"/>
                  </a:srgbClr>
                </a:solidFill>
                <a:latin typeface="Century Gothic" panose="020F0302020204030204"/>
              </a:rPr>
              <a:t> </a:t>
            </a:r>
            <a:r>
              <a:rPr lang="en-GB" altLang="ja-JP" sz="2400" dirty="0" err="1">
                <a:solidFill>
                  <a:srgbClr val="4472C4">
                    <a:lumMod val="50000"/>
                  </a:srgbClr>
                </a:solidFill>
                <a:latin typeface="Century Gothic" panose="020F0302020204030204"/>
              </a:rPr>
              <a:t>famille</a:t>
            </a:r>
            <a:r>
              <a:rPr lang="en-GB" altLang="ja-JP" sz="2400" dirty="0">
                <a:solidFill>
                  <a:srgbClr val="4472C4">
                    <a:lumMod val="50000"/>
                  </a:srgbClr>
                </a:solidFill>
                <a:latin typeface="Century Gothic" panose="020F0302020204030204"/>
              </a:rPr>
              <a:t> </a:t>
            </a:r>
            <a:r>
              <a:rPr lang="en-GB" altLang="ja-JP" sz="2400" dirty="0" err="1">
                <a:solidFill>
                  <a:srgbClr val="4472C4">
                    <a:lumMod val="50000"/>
                  </a:srgbClr>
                </a:solidFill>
                <a:latin typeface="Century Gothic" panose="020F0302020204030204"/>
              </a:rPr>
              <a:t>d'accueil</a:t>
            </a:r>
            <a:r>
              <a:rPr lang="en-GB" altLang="ja-JP" sz="2400" dirty="0">
                <a:solidFill>
                  <a:srgbClr val="4472C4">
                    <a:lumMod val="50000"/>
                  </a:srgbClr>
                </a:solidFill>
                <a:latin typeface="Century Gothic" panose="020F0302020204030204"/>
              </a:rPr>
              <a:t>* pendant </a:t>
            </a:r>
            <a:r>
              <a:rPr lang="en-GB" altLang="ja-JP" sz="2400" dirty="0" err="1">
                <a:solidFill>
                  <a:srgbClr val="4472C4">
                    <a:lumMod val="50000"/>
                  </a:srgbClr>
                </a:solidFill>
                <a:latin typeface="Century Gothic" panose="020F0302020204030204"/>
              </a:rPr>
              <a:t>une</a:t>
            </a:r>
            <a:r>
              <a:rPr lang="en-GB" altLang="ja-JP" sz="2400" dirty="0">
                <a:solidFill>
                  <a:srgbClr val="4472C4">
                    <a:lumMod val="50000"/>
                  </a:srgbClr>
                </a:solidFill>
                <a:latin typeface="Century Gothic" panose="020F0302020204030204"/>
              </a:rPr>
              <a:t> </a:t>
            </a:r>
            <a:r>
              <a:rPr lang="en-GB" altLang="ja-JP" sz="2400" dirty="0" err="1">
                <a:solidFill>
                  <a:srgbClr val="4472C4">
                    <a:lumMod val="50000"/>
                  </a:srgbClr>
                </a:solidFill>
                <a:latin typeface="Century Gothic" panose="020F0302020204030204"/>
              </a:rPr>
              <a:t>semaine</a:t>
            </a:r>
            <a:r>
              <a:rPr lang="en-GB" altLang="ja-JP"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Kirsten a beaucoup de questions pour Amir et Bilal. Elle </a:t>
            </a:r>
            <a:r>
              <a:rPr lang="en-GB" sz="2400" dirty="0" err="1">
                <a:solidFill>
                  <a:srgbClr val="4472C4">
                    <a:lumMod val="50000"/>
                  </a:srgbClr>
                </a:solidFill>
                <a:latin typeface="Century Gothic" panose="020F0302020204030204"/>
              </a:rPr>
              <a:t>parle</a:t>
            </a:r>
            <a:r>
              <a:rPr lang="en-GB" sz="2400" dirty="0">
                <a:solidFill>
                  <a:srgbClr val="4472C4">
                    <a:lumMod val="50000"/>
                  </a:srgbClr>
                </a:solidFill>
                <a:latin typeface="Century Gothic" panose="020F0302020204030204"/>
              </a:rPr>
              <a:t> à qui ? Coche.</a:t>
            </a:r>
            <a:endParaRPr lang="en-US" sz="2400" dirty="0">
              <a:solidFill>
                <a:srgbClr val="4472C4">
                  <a:lumMod val="50000"/>
                </a:srgbClr>
              </a:solidFill>
              <a:latin typeface="Century Gothic" panose="020F0302020204030204"/>
            </a:endParaRPr>
          </a:p>
        </p:txBody>
      </p:sp>
      <p:graphicFrame>
        <p:nvGraphicFramePr>
          <p:cNvPr id="9" name="Table 6">
            <a:extLst>
              <a:ext uri="{FF2B5EF4-FFF2-40B4-BE49-F238E27FC236}">
                <a16:creationId xmlns:a16="http://schemas.microsoft.com/office/drawing/2014/main" id="{F67AA5E1-0CE4-42A4-849B-AA2490E08FAD}"/>
              </a:ext>
            </a:extLst>
          </p:cNvPr>
          <p:cNvGraphicFramePr>
            <a:graphicFrameLocks noGrp="1"/>
          </p:cNvGraphicFramePr>
          <p:nvPr>
            <p:extLst>
              <p:ext uri="{D42A27DB-BD31-4B8C-83A1-F6EECF244321}">
                <p14:modId xmlns:p14="http://schemas.microsoft.com/office/powerpoint/2010/main" val="411965087"/>
              </p:ext>
            </p:extLst>
          </p:nvPr>
        </p:nvGraphicFramePr>
        <p:xfrm>
          <a:off x="6869920" y="1581130"/>
          <a:ext cx="504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pPr algn="ctr"/>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Amir </a:t>
                      </a:r>
                      <a:r>
                        <a:rPr kumimoji="0" lang="en-GB" sz="2000" b="0" i="0" u="none" strike="noStrike" kern="1200" cap="none" spc="0" normalizeH="0" baseline="0" noProof="0" dirty="0">
                          <a:ln>
                            <a:noFill/>
                          </a:ln>
                          <a:solidFill>
                            <a:prstClr val="white"/>
                          </a:solidFill>
                          <a:effectLst/>
                          <a:uLnTx/>
                          <a:uFillTx/>
                          <a:latin typeface="+mn-lt"/>
                          <a:ea typeface="+mn-ea"/>
                          <a:cs typeface="+mn-cs"/>
                        </a:rPr>
                        <a:t>(</a:t>
                      </a:r>
                      <a:r>
                        <a:rPr kumimoji="0" lang="en-GB" sz="2000" b="0" i="0" u="none" strike="noStrike" kern="1200" cap="none" spc="0" normalizeH="0" baseline="0" noProof="0" dirty="0" err="1">
                          <a:ln>
                            <a:noFill/>
                          </a:ln>
                          <a:solidFill>
                            <a:prstClr val="white"/>
                          </a:solidFill>
                          <a:effectLst/>
                          <a:uLnTx/>
                          <a:uFillTx/>
                          <a:latin typeface="+mn-lt"/>
                          <a:ea typeface="+mn-ea"/>
                          <a:cs typeface="+mn-cs"/>
                        </a:rPr>
                        <a:t>tu</a:t>
                      </a:r>
                      <a:r>
                        <a:rPr kumimoji="0" lang="en-GB" sz="2000" b="0"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Bilal </a:t>
                      </a:r>
                      <a:r>
                        <a:rPr lang="en-GB" sz="2000" b="0" dirty="0"/>
                        <a:t>(</a:t>
                      </a:r>
                      <a:r>
                        <a:rPr lang="en-GB" sz="2000" b="0" dirty="0" err="1"/>
                        <a:t>vous</a:t>
                      </a:r>
                      <a:r>
                        <a:rPr lang="en-GB" sz="2000" b="0" dirty="0"/>
                        <a:t>)</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4" name="1 beep.wav"/>
            </a:hlinkClick>
            <a:extLst>
              <a:ext uri="{FF2B5EF4-FFF2-40B4-BE49-F238E27FC236}">
                <a16:creationId xmlns:a16="http://schemas.microsoft.com/office/drawing/2014/main" id="{910C7327-A92A-4D22-B44C-91F537BE10FA}"/>
              </a:ext>
            </a:extLst>
          </p:cNvPr>
          <p:cNvSpPr/>
          <p:nvPr/>
        </p:nvSpPr>
        <p:spPr>
          <a:xfrm>
            <a:off x="7039919" y="21163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C0852D92-86A3-4746-9DF5-7711B0B585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2167193"/>
            <a:ext cx="282522" cy="294294"/>
          </a:xfrm>
          <a:prstGeom prst="rect">
            <a:avLst/>
          </a:prstGeom>
        </p:spPr>
      </p:pic>
      <p:sp>
        <p:nvSpPr>
          <p:cNvPr id="13" name="Action Button: Custom 16">
            <a:hlinkClick r:id="" action="ppaction://noaction" highlightClick="1">
              <a:snd r:embed="rId6" name="beep 2.wav"/>
            </a:hlinkClick>
            <a:extLst>
              <a:ext uri="{FF2B5EF4-FFF2-40B4-BE49-F238E27FC236}">
                <a16:creationId xmlns:a16="http://schemas.microsoft.com/office/drawing/2014/main" id="{168951B8-25AD-4B4C-848E-82ADBB7E5B07}"/>
              </a:ext>
            </a:extLst>
          </p:cNvPr>
          <p:cNvSpPr/>
          <p:nvPr/>
        </p:nvSpPr>
        <p:spPr>
          <a:xfrm>
            <a:off x="7039919" y="26109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7" name="beep 3.wav"/>
            </a:hlinkClick>
            <a:extLst>
              <a:ext uri="{FF2B5EF4-FFF2-40B4-BE49-F238E27FC236}">
                <a16:creationId xmlns:a16="http://schemas.microsoft.com/office/drawing/2014/main" id="{82F65893-F82D-4CA5-9645-58D8C4DB5DDC}"/>
              </a:ext>
            </a:extLst>
          </p:cNvPr>
          <p:cNvSpPr/>
          <p:nvPr/>
        </p:nvSpPr>
        <p:spPr>
          <a:xfrm>
            <a:off x="7037841" y="31056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8" name="beep 4.wav"/>
            </a:hlinkClick>
            <a:extLst>
              <a:ext uri="{FF2B5EF4-FFF2-40B4-BE49-F238E27FC236}">
                <a16:creationId xmlns:a16="http://schemas.microsoft.com/office/drawing/2014/main" id="{6C781315-C992-4B31-A90F-81168E2753E8}"/>
              </a:ext>
            </a:extLst>
          </p:cNvPr>
          <p:cNvSpPr/>
          <p:nvPr/>
        </p:nvSpPr>
        <p:spPr>
          <a:xfrm>
            <a:off x="7037841" y="36002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9" name="beep 5.wav"/>
            </a:hlinkClick>
            <a:extLst>
              <a:ext uri="{FF2B5EF4-FFF2-40B4-BE49-F238E27FC236}">
                <a16:creationId xmlns:a16="http://schemas.microsoft.com/office/drawing/2014/main" id="{5522B3E9-6F89-47C4-82C1-CF12EBE086D2}"/>
              </a:ext>
            </a:extLst>
          </p:cNvPr>
          <p:cNvSpPr/>
          <p:nvPr/>
        </p:nvSpPr>
        <p:spPr>
          <a:xfrm>
            <a:off x="7037841" y="40948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0" name="beep 6.wav"/>
            </a:hlinkClick>
            <a:extLst>
              <a:ext uri="{FF2B5EF4-FFF2-40B4-BE49-F238E27FC236}">
                <a16:creationId xmlns:a16="http://schemas.microsoft.com/office/drawing/2014/main" id="{B2C927A5-50CD-4641-83E5-4385E24590E4}"/>
              </a:ext>
            </a:extLst>
          </p:cNvPr>
          <p:cNvSpPr/>
          <p:nvPr/>
        </p:nvSpPr>
        <p:spPr>
          <a:xfrm>
            <a:off x="7042635" y="45895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1" name="beep 7.wav"/>
            </a:hlinkClick>
            <a:extLst>
              <a:ext uri="{FF2B5EF4-FFF2-40B4-BE49-F238E27FC236}">
                <a16:creationId xmlns:a16="http://schemas.microsoft.com/office/drawing/2014/main" id="{6585202D-4F25-4CAC-9689-0E9EC7030D44}"/>
              </a:ext>
            </a:extLst>
          </p:cNvPr>
          <p:cNvSpPr/>
          <p:nvPr/>
        </p:nvSpPr>
        <p:spPr>
          <a:xfrm>
            <a:off x="7048035" y="50841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2" name="beep 8.wav"/>
            </a:hlinkClick>
            <a:extLst>
              <a:ext uri="{FF2B5EF4-FFF2-40B4-BE49-F238E27FC236}">
                <a16:creationId xmlns:a16="http://schemas.microsoft.com/office/drawing/2014/main" id="{23084A7F-5812-4D9D-A224-10A9AF3F3555}"/>
              </a:ext>
            </a:extLst>
          </p:cNvPr>
          <p:cNvSpPr/>
          <p:nvPr/>
        </p:nvSpPr>
        <p:spPr>
          <a:xfrm>
            <a:off x="7037841" y="55788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Speech Bubble: Oval 33">
            <a:extLst>
              <a:ext uri="{FF2B5EF4-FFF2-40B4-BE49-F238E27FC236}">
                <a16:creationId xmlns:a16="http://schemas.microsoft.com/office/drawing/2014/main" id="{28A704DF-AA0E-45CB-944C-9FB5E91B7E38}"/>
              </a:ext>
            </a:extLst>
          </p:cNvPr>
          <p:cNvSpPr/>
          <p:nvPr/>
        </p:nvSpPr>
        <p:spPr>
          <a:xfrm>
            <a:off x="4657245" y="4569396"/>
            <a:ext cx="1800000" cy="900000"/>
          </a:xfrm>
          <a:prstGeom prst="wedgeEllipseCallout">
            <a:avLst>
              <a:gd name="adj1" fmla="val -49055"/>
              <a:gd name="adj2" fmla="val 40302"/>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115076"/>
                </a:solidFill>
              </a:rPr>
              <a:t>?</a:t>
            </a:r>
          </a:p>
        </p:txBody>
      </p:sp>
      <p:pic>
        <p:nvPicPr>
          <p:cNvPr id="3" name="Picture 2">
            <a:extLst>
              <a:ext uri="{FF2B5EF4-FFF2-40B4-BE49-F238E27FC236}">
                <a16:creationId xmlns:a16="http://schemas.microsoft.com/office/drawing/2014/main" id="{5636C09F-A736-4258-9555-DB2AFC4E3A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09679" y="690830"/>
            <a:ext cx="900000" cy="900000"/>
          </a:xfrm>
          <a:prstGeom prst="rect">
            <a:avLst/>
          </a:prstGeom>
        </p:spPr>
      </p:pic>
      <p:pic>
        <p:nvPicPr>
          <p:cNvPr id="35" name="Picture 34">
            <a:extLst>
              <a:ext uri="{FF2B5EF4-FFF2-40B4-BE49-F238E27FC236}">
                <a16:creationId xmlns:a16="http://schemas.microsoft.com/office/drawing/2014/main" id="{8B1B1697-FA84-4C93-A88C-4CC17BC829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12113" y="690830"/>
            <a:ext cx="900000" cy="900000"/>
          </a:xfrm>
          <a:prstGeom prst="rect">
            <a:avLst/>
          </a:prstGeom>
        </p:spPr>
      </p:pic>
      <p:pic>
        <p:nvPicPr>
          <p:cNvPr id="3080" name="Picture 8" descr="transparent house clipart - Clip Art Library">
            <a:extLst>
              <a:ext uri="{FF2B5EF4-FFF2-40B4-BE49-F238E27FC236}">
                <a16:creationId xmlns:a16="http://schemas.microsoft.com/office/drawing/2014/main" id="{5BB7F9A9-1E2B-4C21-87DD-6EF3E1B5DC3A}"/>
              </a:ext>
            </a:extLst>
          </p:cNvPr>
          <p:cNvPicPr>
            <a:picLocks noChangeAspect="1" noChangeArrowheads="1"/>
          </p:cNvPicPr>
          <p:nvPr/>
        </p:nvPicPr>
        <p:blipFill>
          <a:blip r:embed="rId1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3820" y="4427763"/>
            <a:ext cx="217058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green checkmark">
            <a:extLst>
              <a:ext uri="{FF2B5EF4-FFF2-40B4-BE49-F238E27FC236}">
                <a16:creationId xmlns:a16="http://schemas.microsoft.com/office/drawing/2014/main" id="{1E55AD69-DE2B-437E-90DF-A34609836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2690680"/>
            <a:ext cx="282522" cy="294294"/>
          </a:xfrm>
          <a:prstGeom prst="rect">
            <a:avLst/>
          </a:prstGeom>
        </p:spPr>
      </p:pic>
      <p:pic>
        <p:nvPicPr>
          <p:cNvPr id="41" name="Picture 40" descr="green checkmark">
            <a:extLst>
              <a:ext uri="{FF2B5EF4-FFF2-40B4-BE49-F238E27FC236}">
                <a16:creationId xmlns:a16="http://schemas.microsoft.com/office/drawing/2014/main" id="{881FC52A-72C3-41B0-AC80-37E0A3F9A0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3201375"/>
            <a:ext cx="282522" cy="294294"/>
          </a:xfrm>
          <a:prstGeom prst="rect">
            <a:avLst/>
          </a:prstGeom>
        </p:spPr>
      </p:pic>
      <p:pic>
        <p:nvPicPr>
          <p:cNvPr id="42" name="Picture 41" descr="green checkmark">
            <a:extLst>
              <a:ext uri="{FF2B5EF4-FFF2-40B4-BE49-F238E27FC236}">
                <a16:creationId xmlns:a16="http://schemas.microsoft.com/office/drawing/2014/main" id="{386BE160-4D47-4111-BD9F-03852EEC31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3670784"/>
            <a:ext cx="282522" cy="294294"/>
          </a:xfrm>
          <a:prstGeom prst="rect">
            <a:avLst/>
          </a:prstGeom>
        </p:spPr>
      </p:pic>
      <p:pic>
        <p:nvPicPr>
          <p:cNvPr id="43" name="Picture 42" descr="green checkmark">
            <a:extLst>
              <a:ext uri="{FF2B5EF4-FFF2-40B4-BE49-F238E27FC236}">
                <a16:creationId xmlns:a16="http://schemas.microsoft.com/office/drawing/2014/main" id="{B3842FC6-B70C-429B-BD72-1C734E40F1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4150223"/>
            <a:ext cx="282522" cy="294294"/>
          </a:xfrm>
          <a:prstGeom prst="rect">
            <a:avLst/>
          </a:prstGeom>
        </p:spPr>
      </p:pic>
      <p:pic>
        <p:nvPicPr>
          <p:cNvPr id="44" name="Picture 43" descr="green checkmark">
            <a:extLst>
              <a:ext uri="{FF2B5EF4-FFF2-40B4-BE49-F238E27FC236}">
                <a16:creationId xmlns:a16="http://schemas.microsoft.com/office/drawing/2014/main" id="{F2ABCCEA-0D78-46E5-8749-4ED8EFE126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4650648"/>
            <a:ext cx="282522" cy="294294"/>
          </a:xfrm>
          <a:prstGeom prst="rect">
            <a:avLst/>
          </a:prstGeom>
        </p:spPr>
      </p:pic>
      <p:pic>
        <p:nvPicPr>
          <p:cNvPr id="45" name="Picture 44" descr="green checkmark">
            <a:extLst>
              <a:ext uri="{FF2B5EF4-FFF2-40B4-BE49-F238E27FC236}">
                <a16:creationId xmlns:a16="http://schemas.microsoft.com/office/drawing/2014/main" id="{BE5502FA-D270-442B-AB77-308C6F2D34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5175102"/>
            <a:ext cx="282522" cy="294294"/>
          </a:xfrm>
          <a:prstGeom prst="rect">
            <a:avLst/>
          </a:prstGeom>
        </p:spPr>
      </p:pic>
      <p:pic>
        <p:nvPicPr>
          <p:cNvPr id="46" name="Picture 45" descr="green checkmark">
            <a:extLst>
              <a:ext uri="{FF2B5EF4-FFF2-40B4-BE49-F238E27FC236}">
                <a16:creationId xmlns:a16="http://schemas.microsoft.com/office/drawing/2014/main" id="{6807F127-17A4-4C7F-8A1C-904F58D984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5629655"/>
            <a:ext cx="282522" cy="294294"/>
          </a:xfrm>
          <a:prstGeom prst="rect">
            <a:avLst/>
          </a:prstGeom>
        </p:spPr>
      </p:pic>
      <p:pic>
        <p:nvPicPr>
          <p:cNvPr id="5" name="Picture 4" descr="A person wearing a hat&#10;&#10;Description automatically generated">
            <a:extLst>
              <a:ext uri="{FF2B5EF4-FFF2-40B4-BE49-F238E27FC236}">
                <a16:creationId xmlns:a16="http://schemas.microsoft.com/office/drawing/2014/main" id="{7EFF6D48-7625-46C6-955E-42F65BF60F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8952" y="4675448"/>
            <a:ext cx="1444795" cy="1444795"/>
          </a:xfrm>
          <a:prstGeom prst="rect">
            <a:avLst/>
          </a:prstGeom>
        </p:spPr>
      </p:pic>
      <p:pic>
        <p:nvPicPr>
          <p:cNvPr id="14" name="Picture 13" descr="A person wearing a costume&#10;&#10;Description automatically generated">
            <a:extLst>
              <a:ext uri="{FF2B5EF4-FFF2-40B4-BE49-F238E27FC236}">
                <a16:creationId xmlns:a16="http://schemas.microsoft.com/office/drawing/2014/main" id="{8599CAD0-6CCF-4551-8FF0-1ECD771D5CD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93961" y="4679771"/>
            <a:ext cx="1440472" cy="1440472"/>
          </a:xfrm>
          <a:prstGeom prst="rect">
            <a:avLst/>
          </a:prstGeom>
        </p:spPr>
      </p:pic>
      <p:sp>
        <p:nvSpPr>
          <p:cNvPr id="29" name="TextBox 28">
            <a:extLst>
              <a:ext uri="{FF2B5EF4-FFF2-40B4-BE49-F238E27FC236}">
                <a16:creationId xmlns:a16="http://schemas.microsoft.com/office/drawing/2014/main" id="{524976A5-C854-4996-8A1F-16FFE7140359}"/>
              </a:ext>
            </a:extLst>
          </p:cNvPr>
          <p:cNvSpPr txBox="1"/>
          <p:nvPr/>
        </p:nvSpPr>
        <p:spPr>
          <a:xfrm>
            <a:off x="5826106" y="249869"/>
            <a:ext cx="3993456" cy="442674"/>
          </a:xfrm>
          <a:prstGeom prst="wedgeRoundRectCallout">
            <a:avLst>
              <a:gd name="adj1" fmla="val 49739"/>
              <a:gd name="adj2" fmla="val 25133"/>
              <a:gd name="adj3" fmla="val 16667"/>
            </a:avLst>
          </a:prstGeom>
          <a:solidFill>
            <a:srgbClr val="115076"/>
          </a:solidFill>
          <a:ln>
            <a:solidFill>
              <a:srgbClr val="E65D00"/>
            </a:solidFill>
          </a:ln>
        </p:spPr>
        <p:txBody>
          <a:bodyPr wrap="square" lIns="0" rIns="0" rtlCol="0" anchor="ctr">
            <a:spAutoFit/>
          </a:bodyPr>
          <a:lstStyle/>
          <a:p>
            <a:pPr algn="ctr"/>
            <a:r>
              <a:rPr lang="en-GB" sz="2000" dirty="0">
                <a:solidFill>
                  <a:schemeClr val="bg1"/>
                </a:solidFill>
              </a:rPr>
              <a:t>*</a:t>
            </a:r>
            <a:r>
              <a:rPr lang="en-GB" sz="2000" b="1" dirty="0" err="1">
                <a:solidFill>
                  <a:schemeClr val="bg1"/>
                </a:solidFill>
              </a:rPr>
              <a:t>famillie</a:t>
            </a:r>
            <a:r>
              <a:rPr lang="en-GB" sz="2000" b="1" dirty="0">
                <a:solidFill>
                  <a:schemeClr val="bg1"/>
                </a:solidFill>
              </a:rPr>
              <a:t> </a:t>
            </a:r>
            <a:r>
              <a:rPr lang="en-GB" sz="2000" b="1" dirty="0" err="1">
                <a:solidFill>
                  <a:schemeClr val="bg1"/>
                </a:solidFill>
              </a:rPr>
              <a:t>d’accueil</a:t>
            </a:r>
            <a:r>
              <a:rPr lang="en-GB" sz="2000" b="1" dirty="0">
                <a:solidFill>
                  <a:schemeClr val="bg1"/>
                </a:solidFill>
              </a:rPr>
              <a:t> </a:t>
            </a:r>
            <a:r>
              <a:rPr lang="en-GB" sz="2000" dirty="0">
                <a:solidFill>
                  <a:schemeClr val="bg1"/>
                </a:solidFill>
              </a:rPr>
              <a:t>= host family</a:t>
            </a:r>
          </a:p>
        </p:txBody>
      </p:sp>
    </p:spTree>
    <p:extLst>
      <p:ext uri="{BB962C8B-B14F-4D97-AF65-F5344CB8AC3E}">
        <p14:creationId xmlns:p14="http://schemas.microsoft.com/office/powerpoint/2010/main" val="32863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F67AA5E1-0CE4-42A4-849B-AA2490E08FAD}"/>
              </a:ext>
            </a:extLst>
          </p:cNvPr>
          <p:cNvGraphicFramePr>
            <a:graphicFrameLocks noGrp="1"/>
          </p:cNvGraphicFramePr>
          <p:nvPr>
            <p:extLst>
              <p:ext uri="{D42A27DB-BD31-4B8C-83A1-F6EECF244321}">
                <p14:modId xmlns:p14="http://schemas.microsoft.com/office/powerpoint/2010/main" val="3574459530"/>
              </p:ext>
            </p:extLst>
          </p:nvPr>
        </p:nvGraphicFramePr>
        <p:xfrm>
          <a:off x="991898" y="2114407"/>
          <a:ext cx="8518588" cy="3976536"/>
        </p:xfrm>
        <a:graphic>
          <a:graphicData uri="http://schemas.openxmlformats.org/drawingml/2006/table">
            <a:tbl>
              <a:tblPr bandRow="1">
                <a:tableStyleId>{21E4AEA4-8DFA-4A89-87EB-49C32662AFE0}</a:tableStyleId>
              </a:tblPr>
              <a:tblGrid>
                <a:gridCol w="598588">
                  <a:extLst>
                    <a:ext uri="{9D8B030D-6E8A-4147-A177-3AD203B41FA5}">
                      <a16:colId xmlns:a16="http://schemas.microsoft.com/office/drawing/2014/main" val="2607353726"/>
                    </a:ext>
                  </a:extLst>
                </a:gridCol>
                <a:gridCol w="3960000">
                  <a:extLst>
                    <a:ext uri="{9D8B030D-6E8A-4147-A177-3AD203B41FA5}">
                      <a16:colId xmlns:a16="http://schemas.microsoft.com/office/drawing/2014/main" val="4128092149"/>
                    </a:ext>
                  </a:extLst>
                </a:gridCol>
                <a:gridCol w="3960000">
                  <a:extLst>
                    <a:ext uri="{9D8B030D-6E8A-4147-A177-3AD203B41FA5}">
                      <a16:colId xmlns:a16="http://schemas.microsoft.com/office/drawing/2014/main" val="2609792770"/>
                    </a:ext>
                  </a:extLst>
                </a:gridCol>
              </a:tblGrid>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come from Nice?</a:t>
                      </a:r>
                    </a:p>
                  </a:txBody>
                  <a:tcPr anchor="ctr"/>
                </a:tc>
                <a:tc>
                  <a:txBody>
                    <a:bodyPr/>
                    <a:lstStyle/>
                    <a:p>
                      <a:pPr algn="ctr"/>
                      <a:r>
                        <a:rPr lang="en-GB" sz="2000" dirty="0">
                          <a:solidFill>
                            <a:schemeClr val="accent1">
                              <a:lumMod val="50000"/>
                            </a:schemeClr>
                          </a:solidFill>
                        </a:rPr>
                        <a:t>Do you live in Nice?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like the town?</a:t>
                      </a:r>
                    </a:p>
                  </a:txBody>
                  <a:tcPr anchor="ctr"/>
                </a:tc>
                <a:tc>
                  <a:txBody>
                    <a:bodyPr/>
                    <a:lstStyle/>
                    <a:p>
                      <a:pPr algn="ctr"/>
                      <a:r>
                        <a:rPr lang="en-GB" sz="2000" dirty="0">
                          <a:solidFill>
                            <a:schemeClr val="accent1">
                              <a:lumMod val="50000"/>
                            </a:schemeClr>
                          </a:solidFill>
                        </a:rPr>
                        <a:t>Do you like the tour?</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Are you going out today?</a:t>
                      </a:r>
                    </a:p>
                  </a:txBody>
                  <a:tcPr anchor="ctr"/>
                </a:tc>
                <a:tc>
                  <a:txBody>
                    <a:bodyPr/>
                    <a:lstStyle/>
                    <a:p>
                      <a:pPr algn="ctr"/>
                      <a:r>
                        <a:rPr lang="en-GB" sz="2000" dirty="0">
                          <a:solidFill>
                            <a:schemeClr val="accent1">
                              <a:lumMod val="50000"/>
                            </a:schemeClr>
                          </a:solidFill>
                        </a:rPr>
                        <a:t>Are you leaving today?</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like animals?</a:t>
                      </a:r>
                    </a:p>
                  </a:txBody>
                  <a:tcPr anchor="ctr"/>
                </a:tc>
                <a:tc>
                  <a:txBody>
                    <a:bodyPr/>
                    <a:lstStyle/>
                    <a:p>
                      <a:pPr algn="ctr"/>
                      <a:r>
                        <a:rPr lang="en-GB" sz="2000" dirty="0">
                          <a:solidFill>
                            <a:schemeClr val="accent1">
                              <a:lumMod val="50000"/>
                            </a:schemeClr>
                          </a:solidFill>
                        </a:rPr>
                        <a:t>Do you have an animal?</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do sport?</a:t>
                      </a:r>
                    </a:p>
                  </a:txBody>
                  <a:tcPr anchor="ctr"/>
                </a:tc>
                <a:tc>
                  <a:txBody>
                    <a:bodyPr/>
                    <a:lstStyle/>
                    <a:p>
                      <a:pPr algn="ctr"/>
                      <a:r>
                        <a:rPr lang="en-GB" sz="2000" dirty="0">
                          <a:solidFill>
                            <a:schemeClr val="accent1">
                              <a:lumMod val="50000"/>
                            </a:schemeClr>
                          </a:solidFill>
                        </a:rPr>
                        <a:t>Do you watch sport?</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have an instrument?</a:t>
                      </a:r>
                    </a:p>
                  </a:txBody>
                  <a:tcPr anchor="ctr"/>
                </a:tc>
                <a:tc>
                  <a:txBody>
                    <a:bodyPr/>
                    <a:lstStyle/>
                    <a:p>
                      <a:pPr algn="ctr"/>
                      <a:r>
                        <a:rPr lang="en-GB" sz="2000" dirty="0">
                          <a:solidFill>
                            <a:schemeClr val="accent1">
                              <a:lumMod val="50000"/>
                            </a:schemeClr>
                          </a:solidFill>
                        </a:rPr>
                        <a:t>Do you play an instrument?</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often </a:t>
                      </a:r>
                      <a:r>
                        <a:rPr lang="en-GB" sz="2000">
                          <a:solidFill>
                            <a:schemeClr val="accent1">
                              <a:lumMod val="50000"/>
                            </a:schemeClr>
                          </a:solidFill>
                        </a:rPr>
                        <a:t>stay in England</a:t>
                      </a:r>
                      <a:r>
                        <a:rPr lang="en-GB" sz="2000" dirty="0">
                          <a:solidFill>
                            <a:schemeClr val="accent1">
                              <a:lumMod val="50000"/>
                            </a:schemeClr>
                          </a:solidFill>
                        </a:rPr>
                        <a:t>?</a:t>
                      </a:r>
                    </a:p>
                  </a:txBody>
                  <a:tcPr anchor="ctr"/>
                </a:tc>
                <a:tc>
                  <a:txBody>
                    <a:bodyPr/>
                    <a:lstStyle/>
                    <a:p>
                      <a:pPr algn="ctr"/>
                      <a:r>
                        <a:rPr lang="en-GB" sz="2000" dirty="0">
                          <a:solidFill>
                            <a:schemeClr val="accent1">
                              <a:lumMod val="50000"/>
                            </a:schemeClr>
                          </a:solidFill>
                        </a:rPr>
                        <a:t>Do you often go to England?</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Are you vegetarian?</a:t>
                      </a:r>
                    </a:p>
                  </a:txBody>
                  <a:tcPr anchor="ctr"/>
                </a:tc>
                <a:tc>
                  <a:txBody>
                    <a:bodyPr/>
                    <a:lstStyle/>
                    <a:p>
                      <a:pPr algn="ctr"/>
                      <a:r>
                        <a:rPr lang="en-GB" sz="2000" dirty="0">
                          <a:solidFill>
                            <a:schemeClr val="accent1">
                              <a:lumMod val="50000"/>
                            </a:schemeClr>
                          </a:solidFill>
                        </a:rPr>
                        <a:t>Do you eat vegetables?</a:t>
                      </a:r>
                    </a:p>
                  </a:txBody>
                  <a:tcPr anchor="ct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3" name="1.wav"/>
            </a:hlinkClick>
            <a:extLst>
              <a:ext uri="{FF2B5EF4-FFF2-40B4-BE49-F238E27FC236}">
                <a16:creationId xmlns:a16="http://schemas.microsoft.com/office/drawing/2014/main" id="{910C7327-A92A-4D22-B44C-91F537BE10FA}"/>
              </a:ext>
            </a:extLst>
          </p:cNvPr>
          <p:cNvSpPr/>
          <p:nvPr/>
        </p:nvSpPr>
        <p:spPr>
          <a:xfrm>
            <a:off x="1082545" y="21431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4" name="2.wav"/>
            </a:hlinkClick>
            <a:extLst>
              <a:ext uri="{FF2B5EF4-FFF2-40B4-BE49-F238E27FC236}">
                <a16:creationId xmlns:a16="http://schemas.microsoft.com/office/drawing/2014/main" id="{168951B8-25AD-4B4C-848E-82ADBB7E5B07}"/>
              </a:ext>
            </a:extLst>
          </p:cNvPr>
          <p:cNvSpPr/>
          <p:nvPr/>
        </p:nvSpPr>
        <p:spPr>
          <a:xfrm>
            <a:off x="1082545" y="26377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5" name="3.wav"/>
            </a:hlinkClick>
            <a:extLst>
              <a:ext uri="{FF2B5EF4-FFF2-40B4-BE49-F238E27FC236}">
                <a16:creationId xmlns:a16="http://schemas.microsoft.com/office/drawing/2014/main" id="{82F65893-F82D-4CA5-9645-58D8C4DB5DDC}"/>
              </a:ext>
            </a:extLst>
          </p:cNvPr>
          <p:cNvSpPr/>
          <p:nvPr/>
        </p:nvSpPr>
        <p:spPr>
          <a:xfrm>
            <a:off x="1080467" y="31323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6" name="4.wav"/>
            </a:hlinkClick>
            <a:extLst>
              <a:ext uri="{FF2B5EF4-FFF2-40B4-BE49-F238E27FC236}">
                <a16:creationId xmlns:a16="http://schemas.microsoft.com/office/drawing/2014/main" id="{6C781315-C992-4B31-A90F-81168E2753E8}"/>
              </a:ext>
            </a:extLst>
          </p:cNvPr>
          <p:cNvSpPr/>
          <p:nvPr/>
        </p:nvSpPr>
        <p:spPr>
          <a:xfrm>
            <a:off x="1080467" y="36270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7" name="5.wav"/>
            </a:hlinkClick>
            <a:extLst>
              <a:ext uri="{FF2B5EF4-FFF2-40B4-BE49-F238E27FC236}">
                <a16:creationId xmlns:a16="http://schemas.microsoft.com/office/drawing/2014/main" id="{5522B3E9-6F89-47C4-82C1-CF12EBE086D2}"/>
              </a:ext>
            </a:extLst>
          </p:cNvPr>
          <p:cNvSpPr/>
          <p:nvPr/>
        </p:nvSpPr>
        <p:spPr>
          <a:xfrm>
            <a:off x="1080467" y="41216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8" name="6.wav"/>
            </a:hlinkClick>
            <a:extLst>
              <a:ext uri="{FF2B5EF4-FFF2-40B4-BE49-F238E27FC236}">
                <a16:creationId xmlns:a16="http://schemas.microsoft.com/office/drawing/2014/main" id="{B2C927A5-50CD-4641-83E5-4385E24590E4}"/>
              </a:ext>
            </a:extLst>
          </p:cNvPr>
          <p:cNvSpPr/>
          <p:nvPr/>
        </p:nvSpPr>
        <p:spPr>
          <a:xfrm>
            <a:off x="1085261" y="46163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9" name="7.wav"/>
            </a:hlinkClick>
            <a:extLst>
              <a:ext uri="{FF2B5EF4-FFF2-40B4-BE49-F238E27FC236}">
                <a16:creationId xmlns:a16="http://schemas.microsoft.com/office/drawing/2014/main" id="{6585202D-4F25-4CAC-9689-0E9EC7030D44}"/>
              </a:ext>
            </a:extLst>
          </p:cNvPr>
          <p:cNvSpPr/>
          <p:nvPr/>
        </p:nvSpPr>
        <p:spPr>
          <a:xfrm>
            <a:off x="1090661" y="51109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8.wav"/>
            </a:hlinkClick>
            <a:extLst>
              <a:ext uri="{FF2B5EF4-FFF2-40B4-BE49-F238E27FC236}">
                <a16:creationId xmlns:a16="http://schemas.microsoft.com/office/drawing/2014/main" id="{23084A7F-5812-4D9D-A224-10A9AF3F3555}"/>
              </a:ext>
            </a:extLst>
          </p:cNvPr>
          <p:cNvSpPr/>
          <p:nvPr/>
        </p:nvSpPr>
        <p:spPr>
          <a:xfrm>
            <a:off x="1080467" y="56055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 name="Picture 2" descr="Amir">
            <a:extLst>
              <a:ext uri="{FF2B5EF4-FFF2-40B4-BE49-F238E27FC236}">
                <a16:creationId xmlns:a16="http://schemas.microsoft.com/office/drawing/2014/main" id="{5636C09F-A736-4258-9555-DB2AFC4E3A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43697" y="2232396"/>
            <a:ext cx="900000" cy="900000"/>
          </a:xfrm>
          <a:prstGeom prst="rect">
            <a:avLst/>
          </a:prstGeom>
        </p:spPr>
      </p:pic>
      <p:pic>
        <p:nvPicPr>
          <p:cNvPr id="35" name="Picture 34" descr="Bilal">
            <a:extLst>
              <a:ext uri="{FF2B5EF4-FFF2-40B4-BE49-F238E27FC236}">
                <a16:creationId xmlns:a16="http://schemas.microsoft.com/office/drawing/2014/main" id="{8B1B1697-FA84-4C93-A88C-4CC17BC829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9920" y="4089104"/>
            <a:ext cx="900000" cy="900000"/>
          </a:xfrm>
          <a:prstGeom prst="rect">
            <a:avLst/>
          </a:prstGeom>
        </p:spPr>
      </p:pic>
      <p:pic>
        <p:nvPicPr>
          <p:cNvPr id="3080" name="Picture 8" descr="house">
            <a:extLst>
              <a:ext uri="{FF2B5EF4-FFF2-40B4-BE49-F238E27FC236}">
                <a16:creationId xmlns:a16="http://schemas.microsoft.com/office/drawing/2014/main" id="{5BB7F9A9-1E2B-4C21-87DD-6EF3E1B5DC3A}"/>
              </a:ext>
            </a:extLst>
          </p:cNvPr>
          <p:cNvPicPr>
            <a:picLocks noChangeAspect="1" noChangeArrowheads="1"/>
          </p:cNvPicPr>
          <p:nvPr/>
        </p:nvPicPr>
        <p:blipFill>
          <a:blip r:embed="rId1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967882" y="314407"/>
            <a:ext cx="217058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atalie">
            <a:extLst>
              <a:ext uri="{FF2B5EF4-FFF2-40B4-BE49-F238E27FC236}">
                <a16:creationId xmlns:a16="http://schemas.microsoft.com/office/drawing/2014/main" id="{C99B8024-3AA0-48CD-8668-9A4457D4F7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8051" y="555777"/>
            <a:ext cx="1444795" cy="1444795"/>
          </a:xfrm>
          <a:prstGeom prst="rect">
            <a:avLst/>
          </a:prstGeom>
        </p:spPr>
      </p:pic>
      <p:pic>
        <p:nvPicPr>
          <p:cNvPr id="5" name="Picture 4" descr="Kirsten">
            <a:extLst>
              <a:ext uri="{FF2B5EF4-FFF2-40B4-BE49-F238E27FC236}">
                <a16:creationId xmlns:a16="http://schemas.microsoft.com/office/drawing/2014/main" id="{62E8009E-92DB-4848-B08C-6241FD0C05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33060" y="560100"/>
            <a:ext cx="1440472" cy="1440472"/>
          </a:xfrm>
          <a:prstGeom prst="rect">
            <a:avLst/>
          </a:prstGeom>
        </p:spPr>
      </p:pic>
      <p:sp>
        <p:nvSpPr>
          <p:cNvPr id="15" name="Oval 14">
            <a:extLst>
              <a:ext uri="{FF2B5EF4-FFF2-40B4-BE49-F238E27FC236}">
                <a16:creationId xmlns:a16="http://schemas.microsoft.com/office/drawing/2014/main" id="{34AB5709-5CAE-40E6-8DDD-1AEE1ABE6C2A}"/>
              </a:ext>
            </a:extLst>
          </p:cNvPr>
          <p:cNvSpPr/>
          <p:nvPr/>
        </p:nvSpPr>
        <p:spPr>
          <a:xfrm>
            <a:off x="1582025" y="2131935"/>
            <a:ext cx="3960000" cy="496800"/>
          </a:xfrm>
          <a:prstGeom prst="ellipse">
            <a:avLst/>
          </a:prstGeom>
          <a:noFill/>
          <a:ln w="28575">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Oval 32">
            <a:extLst>
              <a:ext uri="{FF2B5EF4-FFF2-40B4-BE49-F238E27FC236}">
                <a16:creationId xmlns:a16="http://schemas.microsoft.com/office/drawing/2014/main" id="{81D9F5EA-3334-4CD2-B92B-22650318086E}"/>
              </a:ext>
            </a:extLst>
          </p:cNvPr>
          <p:cNvSpPr/>
          <p:nvPr/>
        </p:nvSpPr>
        <p:spPr>
          <a:xfrm>
            <a:off x="1582025" y="2611207"/>
            <a:ext cx="3960000" cy="496800"/>
          </a:xfrm>
          <a:prstGeom prst="ellipse">
            <a:avLst/>
          </a:prstGeom>
          <a:noFill/>
          <a:ln w="28575">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a:extLst>
              <a:ext uri="{FF2B5EF4-FFF2-40B4-BE49-F238E27FC236}">
                <a16:creationId xmlns:a16="http://schemas.microsoft.com/office/drawing/2014/main" id="{F2E3AB86-819D-432D-9E31-44B90129612D}"/>
              </a:ext>
            </a:extLst>
          </p:cNvPr>
          <p:cNvSpPr/>
          <p:nvPr/>
        </p:nvSpPr>
        <p:spPr>
          <a:xfrm>
            <a:off x="1582025" y="3090479"/>
            <a:ext cx="3960000" cy="496800"/>
          </a:xfrm>
          <a:prstGeom prst="ellipse">
            <a:avLst/>
          </a:prstGeom>
          <a:noFill/>
          <a:ln w="28575">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a:extLst>
              <a:ext uri="{FF2B5EF4-FFF2-40B4-BE49-F238E27FC236}">
                <a16:creationId xmlns:a16="http://schemas.microsoft.com/office/drawing/2014/main" id="{F6E2FEB0-7E9C-45B3-A1AA-302337CC1B49}"/>
              </a:ext>
            </a:extLst>
          </p:cNvPr>
          <p:cNvSpPr/>
          <p:nvPr/>
        </p:nvSpPr>
        <p:spPr>
          <a:xfrm>
            <a:off x="5537667" y="3602485"/>
            <a:ext cx="3960000" cy="496800"/>
          </a:xfrm>
          <a:prstGeom prst="ellipse">
            <a:avLst/>
          </a:prstGeom>
          <a:noFill/>
          <a:ln w="28575">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val 37">
            <a:extLst>
              <a:ext uri="{FF2B5EF4-FFF2-40B4-BE49-F238E27FC236}">
                <a16:creationId xmlns:a16="http://schemas.microsoft.com/office/drawing/2014/main" id="{C695A3F3-F966-426E-A879-7E74F1DB6784}"/>
              </a:ext>
            </a:extLst>
          </p:cNvPr>
          <p:cNvSpPr/>
          <p:nvPr/>
        </p:nvSpPr>
        <p:spPr>
          <a:xfrm>
            <a:off x="1592877" y="4102398"/>
            <a:ext cx="3960000" cy="496800"/>
          </a:xfrm>
          <a:prstGeom prst="ellipse">
            <a:avLst/>
          </a:prstGeom>
          <a:noFill/>
          <a:ln w="28575">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Oval 38">
            <a:extLst>
              <a:ext uri="{FF2B5EF4-FFF2-40B4-BE49-F238E27FC236}">
                <a16:creationId xmlns:a16="http://schemas.microsoft.com/office/drawing/2014/main" id="{4E7232B1-BBAD-4D6E-B747-80C7C1010F59}"/>
              </a:ext>
            </a:extLst>
          </p:cNvPr>
          <p:cNvSpPr/>
          <p:nvPr/>
        </p:nvSpPr>
        <p:spPr>
          <a:xfrm>
            <a:off x="5537578" y="4594843"/>
            <a:ext cx="3960000" cy="496800"/>
          </a:xfrm>
          <a:prstGeom prst="ellipse">
            <a:avLst/>
          </a:prstGeom>
          <a:noFill/>
          <a:ln w="28575">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Oval 46">
            <a:extLst>
              <a:ext uri="{FF2B5EF4-FFF2-40B4-BE49-F238E27FC236}">
                <a16:creationId xmlns:a16="http://schemas.microsoft.com/office/drawing/2014/main" id="{489BE7B5-9FDA-414F-8375-D8CFCEBEA790}"/>
              </a:ext>
            </a:extLst>
          </p:cNvPr>
          <p:cNvSpPr/>
          <p:nvPr/>
        </p:nvSpPr>
        <p:spPr>
          <a:xfrm>
            <a:off x="5537578" y="5092936"/>
            <a:ext cx="3960000" cy="496800"/>
          </a:xfrm>
          <a:prstGeom prst="ellipse">
            <a:avLst/>
          </a:prstGeom>
          <a:noFill/>
          <a:ln w="28575">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Oval 47">
            <a:extLst>
              <a:ext uri="{FF2B5EF4-FFF2-40B4-BE49-F238E27FC236}">
                <a16:creationId xmlns:a16="http://schemas.microsoft.com/office/drawing/2014/main" id="{F06042F3-F6C2-47EC-BD2F-3FDFEBA8307A}"/>
              </a:ext>
            </a:extLst>
          </p:cNvPr>
          <p:cNvSpPr/>
          <p:nvPr/>
        </p:nvSpPr>
        <p:spPr>
          <a:xfrm>
            <a:off x="1616035" y="5585379"/>
            <a:ext cx="3960000" cy="496800"/>
          </a:xfrm>
          <a:prstGeom prst="ellipse">
            <a:avLst/>
          </a:prstGeom>
          <a:noFill/>
          <a:ln w="28575">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Picture 28" descr="background rectangle">
            <a:extLst>
              <a:ext uri="{FF2B5EF4-FFF2-40B4-BE49-F238E27FC236}">
                <a16:creationId xmlns:a16="http://schemas.microsoft.com/office/drawing/2014/main" id="{89C134E9-1547-42F5-AE5B-9A4F41DF597D}"/>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5641824" cy="867128"/>
          </a:xfrm>
          <a:prstGeom prst="rect">
            <a:avLst/>
          </a:prstGeom>
        </p:spPr>
      </p:pic>
      <p:sp>
        <p:nvSpPr>
          <p:cNvPr id="30" name="Title 3">
            <a:extLst>
              <a:ext uri="{FF2B5EF4-FFF2-40B4-BE49-F238E27FC236}">
                <a16:creationId xmlns:a16="http://schemas.microsoft.com/office/drawing/2014/main" id="{4AE501F0-469F-4DBA-9150-D4F9C2932AEC}"/>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Chez Amir – qui ?</a:t>
            </a:r>
          </a:p>
        </p:txBody>
      </p:sp>
    </p:spTree>
    <p:extLst>
      <p:ext uri="{BB962C8B-B14F-4D97-AF65-F5344CB8AC3E}">
        <p14:creationId xmlns:p14="http://schemas.microsoft.com/office/powerpoint/2010/main" val="108917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6" grpId="0" animBg="1"/>
      <p:bldP spid="37" grpId="0" animBg="1"/>
      <p:bldP spid="38" grpId="0" animBg="1"/>
      <p:bldP spid="39" grpId="0" animBg="1"/>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‘please’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90000" y="3913391"/>
            <a:ext cx="12012000" cy="1569660"/>
          </a:xfrm>
          <a:prstGeom prst="rect">
            <a:avLst/>
          </a:prstGeom>
          <a:noFill/>
        </p:spPr>
        <p:txBody>
          <a:bodyPr wrap="square" rtlCol="0">
            <a:spAutoFit/>
          </a:bodyPr>
          <a:lstStyle/>
          <a:p>
            <a:pPr lvl="0" algn="ctr">
              <a:defRPr/>
            </a:pPr>
            <a:r>
              <a:rPr kumimoji="0" lang="en-US" sz="9600" b="1" i="0" u="none" strike="noStrike" kern="1200" cap="none" spc="0" normalizeH="0" baseline="0" noProof="0" dirty="0" err="1">
                <a:ln>
                  <a:noFill/>
                </a:ln>
                <a:solidFill>
                  <a:schemeClr val="accent1">
                    <a:lumMod val="50000"/>
                  </a:schemeClr>
                </a:solidFill>
                <a:effectLst/>
                <a:uLnTx/>
                <a:uFillTx/>
                <a:latin typeface="Century Gothic" panose="020F0302020204030204"/>
              </a:rPr>
              <a:t>s’il</a:t>
            </a:r>
            <a:r>
              <a:rPr kumimoji="0" lang="en-US" sz="96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9600" b="1" i="0" u="none" strike="noStrike" kern="1200" cap="none" spc="0" normalizeH="0" baseline="0" noProof="0" dirty="0" err="1">
                <a:ln>
                  <a:noFill/>
                </a:ln>
                <a:solidFill>
                  <a:srgbClr val="E65D00"/>
                </a:solidFill>
                <a:effectLst/>
                <a:uLnTx/>
                <a:uFillTx/>
                <a:latin typeface="Century Gothic" panose="020F0302020204030204"/>
              </a:rPr>
              <a:t>vous</a:t>
            </a:r>
            <a:r>
              <a:rPr kumimoji="0" lang="en-US" sz="9600" b="1"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9600" b="1" dirty="0" err="1">
                <a:solidFill>
                  <a:schemeClr val="accent1">
                    <a:lumMod val="50000"/>
                  </a:schemeClr>
                </a:solidFill>
              </a:rPr>
              <a:t>plaît</a:t>
            </a:r>
            <a:endParaRPr kumimoji="0" lang="en-US" sz="9600" b="0" i="1"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 name="TextBox 1">
            <a:extLst>
              <a:ext uri="{FF2B5EF4-FFF2-40B4-BE49-F238E27FC236}">
                <a16:creationId xmlns:a16="http://schemas.microsoft.com/office/drawing/2014/main" id="{3AA2D4A5-EC92-4223-B760-4169DFED7D00}"/>
              </a:ext>
            </a:extLst>
          </p:cNvPr>
          <p:cNvSpPr txBox="1"/>
          <p:nvPr/>
        </p:nvSpPr>
        <p:spPr>
          <a:xfrm>
            <a:off x="7615218" y="212080"/>
            <a:ext cx="4391521" cy="1464231"/>
          </a:xfrm>
          <a:prstGeom prst="wedgeRoundRectCallout">
            <a:avLst>
              <a:gd name="adj1" fmla="val 23523"/>
              <a:gd name="adj2" fmla="val 67662"/>
              <a:gd name="adj3" fmla="val 16667"/>
            </a:avLst>
          </a:prstGeom>
          <a:solidFill>
            <a:srgbClr val="115076"/>
          </a:solidFill>
          <a:ln>
            <a:solidFill>
              <a:srgbClr val="E65D00"/>
            </a:solidFill>
          </a:ln>
        </p:spPr>
        <p:txBody>
          <a:bodyPr wrap="square" rtlCol="0" anchor="ctr">
            <a:spAutoFit/>
          </a:bodyPr>
          <a:lstStyle/>
          <a:p>
            <a:pPr lvl="0" algn="ctr"/>
            <a:r>
              <a:rPr lang="en-GB" sz="2000" b="1" dirty="0" err="1">
                <a:solidFill>
                  <a:prstClr val="white"/>
                </a:solidFill>
              </a:rPr>
              <a:t>Plaît</a:t>
            </a:r>
            <a:r>
              <a:rPr lang="en-GB" sz="2000" b="1" dirty="0">
                <a:solidFill>
                  <a:prstClr val="white"/>
                </a:solidFill>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the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il</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elle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form of the verb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plaire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please, pleasing.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Can you work out the literal translation of the phrase?</a:t>
            </a:r>
          </a:p>
        </p:txBody>
      </p:sp>
      <p:sp>
        <p:nvSpPr>
          <p:cNvPr id="10" name="TextBox 9">
            <a:extLst>
              <a:ext uri="{FF2B5EF4-FFF2-40B4-BE49-F238E27FC236}">
                <a16:creationId xmlns:a16="http://schemas.microsoft.com/office/drawing/2014/main" id="{407F02FB-6D18-4BB3-BECB-B6AE49A3BDA3}"/>
              </a:ext>
            </a:extLst>
          </p:cNvPr>
          <p:cNvSpPr txBox="1"/>
          <p:nvPr/>
        </p:nvSpPr>
        <p:spPr>
          <a:xfrm>
            <a:off x="84137" y="1859340"/>
            <a:ext cx="12012000" cy="1569660"/>
          </a:xfrm>
          <a:prstGeom prst="rect">
            <a:avLst/>
          </a:prstGeom>
          <a:noFill/>
        </p:spPr>
        <p:txBody>
          <a:bodyPr wrap="square" rtlCol="0">
            <a:spAutoFit/>
          </a:bodyPr>
          <a:lstStyle/>
          <a:p>
            <a:pPr lvl="0" algn="ctr">
              <a:defRPr/>
            </a:pPr>
            <a:r>
              <a:rPr kumimoji="0" lang="en-US" sz="9600" b="1" i="0" u="none" strike="noStrike" kern="1200" cap="none" spc="0" normalizeH="0" baseline="0" noProof="0" dirty="0" err="1">
                <a:ln>
                  <a:noFill/>
                </a:ln>
                <a:solidFill>
                  <a:schemeClr val="accent1">
                    <a:lumMod val="50000"/>
                  </a:schemeClr>
                </a:solidFill>
                <a:effectLst/>
                <a:uLnTx/>
                <a:uFillTx/>
                <a:latin typeface="Century Gothic" panose="020F0302020204030204"/>
              </a:rPr>
              <a:t>s’il</a:t>
            </a:r>
            <a:r>
              <a:rPr kumimoji="0" lang="en-US" sz="96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9600" b="1" i="0" u="none" strike="noStrike" kern="1200" cap="none" spc="0" normalizeH="0" baseline="0" noProof="0" dirty="0" err="1">
                <a:ln>
                  <a:noFill/>
                </a:ln>
                <a:solidFill>
                  <a:srgbClr val="E65D00"/>
                </a:solidFill>
                <a:effectLst/>
                <a:uLnTx/>
                <a:uFillTx/>
                <a:latin typeface="Century Gothic" panose="020F0302020204030204"/>
              </a:rPr>
              <a:t>te</a:t>
            </a:r>
            <a:r>
              <a:rPr kumimoji="0" lang="en-US" sz="9600" b="1"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9600" b="1" dirty="0" err="1">
                <a:solidFill>
                  <a:schemeClr val="accent1">
                    <a:lumMod val="50000"/>
                  </a:schemeClr>
                </a:solidFill>
              </a:rPr>
              <a:t>plaît</a:t>
            </a:r>
            <a:endParaRPr kumimoji="0" lang="en-US" sz="9600" b="0" i="1"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Tree>
    <p:extLst>
      <p:ext uri="{BB962C8B-B14F-4D97-AF65-F5344CB8AC3E}">
        <p14:creationId xmlns:p14="http://schemas.microsoft.com/office/powerpoint/2010/main" val="308845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l vous plai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il vous plai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52002" cy="707849"/>
          </a:xfrm>
        </p:spPr>
        <p:txBody>
          <a:bodyPr>
            <a:noAutofit/>
          </a:bodyPr>
          <a:lstStyle/>
          <a:p>
            <a:r>
              <a:rPr lang="en-GB" sz="3000" b="1" dirty="0">
                <a:solidFill>
                  <a:schemeClr val="bg1"/>
                </a:solidFill>
              </a:rPr>
              <a:t>Formal language: vocabulary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 uses different words in formal and informal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Match the informal expressions to </a:t>
            </a:r>
            <a:r>
              <a:rPr lang="en-US" sz="2400" dirty="0">
                <a:solidFill>
                  <a:srgbClr val="4472C4">
                    <a:lumMod val="50000"/>
                  </a:srgbClr>
                </a:solidFill>
                <a:latin typeface="Century Gothic" panose="020F0302020204030204"/>
              </a:rPr>
              <a:t>their formal equivalents.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F433BC22-F927-4008-ACFD-6AA6BDF9225D}"/>
              </a:ext>
            </a:extLst>
          </p:cNvPr>
          <p:cNvSpPr/>
          <p:nvPr/>
        </p:nvSpPr>
        <p:spPr>
          <a:xfrm>
            <a:off x="180000" y="2259005"/>
            <a:ext cx="5760000" cy="396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b="1" dirty="0">
                <a:solidFill>
                  <a:srgbClr val="E65D00"/>
                </a:solidFill>
              </a:rPr>
              <a:t>Informal</a:t>
            </a:r>
            <a:endParaRPr lang="en-GB" sz="2800" b="1" dirty="0">
              <a:solidFill>
                <a:srgbClr val="115076"/>
              </a:solidFill>
            </a:endParaRPr>
          </a:p>
          <a:p>
            <a:pPr algn="ctr">
              <a:lnSpc>
                <a:spcPct val="150000"/>
              </a:lnSpc>
            </a:pPr>
            <a:r>
              <a:rPr lang="en-US" sz="2800" b="1" dirty="0" err="1">
                <a:solidFill>
                  <a:schemeClr val="accent1">
                    <a:lumMod val="50000"/>
                  </a:schemeClr>
                </a:solidFill>
              </a:rPr>
              <a:t>s’il</a:t>
            </a:r>
            <a:r>
              <a:rPr lang="en-US" sz="2800" b="1" dirty="0">
                <a:solidFill>
                  <a:schemeClr val="accent1">
                    <a:lumMod val="50000"/>
                  </a:schemeClr>
                </a:solidFill>
              </a:rPr>
              <a:t> </a:t>
            </a:r>
            <a:r>
              <a:rPr lang="en-US" sz="2800" b="1" dirty="0" err="1">
                <a:solidFill>
                  <a:schemeClr val="accent1">
                    <a:lumMod val="50000"/>
                  </a:schemeClr>
                </a:solidFill>
              </a:rPr>
              <a:t>te</a:t>
            </a:r>
            <a:r>
              <a:rPr lang="en-US" sz="2800" b="1" dirty="0">
                <a:solidFill>
                  <a:schemeClr val="accent1">
                    <a:lumMod val="50000"/>
                  </a:schemeClr>
                </a:solidFill>
              </a:rPr>
              <a:t> </a:t>
            </a:r>
            <a:r>
              <a:rPr lang="en-US" sz="2800" b="1" dirty="0" err="1">
                <a:solidFill>
                  <a:schemeClr val="accent1">
                    <a:lumMod val="50000"/>
                  </a:schemeClr>
                </a:solidFill>
              </a:rPr>
              <a:t>plaît</a:t>
            </a:r>
            <a:endParaRPr lang="en-US" sz="2800" i="1" dirty="0">
              <a:solidFill>
                <a:schemeClr val="accent1">
                  <a:lumMod val="50000"/>
                </a:schemeClr>
              </a:solidFill>
            </a:endParaRPr>
          </a:p>
          <a:p>
            <a:pPr algn="ctr">
              <a:lnSpc>
                <a:spcPct val="150000"/>
              </a:lnSpc>
            </a:pPr>
            <a:r>
              <a:rPr lang="en-GB" sz="2800" b="1" dirty="0" err="1">
                <a:solidFill>
                  <a:srgbClr val="115076"/>
                </a:solidFill>
              </a:rPr>
              <a:t>maman</a:t>
            </a:r>
            <a:endParaRPr lang="en-GB" sz="2800" b="1" dirty="0">
              <a:solidFill>
                <a:srgbClr val="115076"/>
              </a:solidFill>
            </a:endParaRPr>
          </a:p>
          <a:p>
            <a:pPr algn="ctr">
              <a:lnSpc>
                <a:spcPct val="150000"/>
              </a:lnSpc>
            </a:pPr>
            <a:r>
              <a:rPr lang="en-GB" sz="2800" b="1" dirty="0">
                <a:solidFill>
                  <a:srgbClr val="115076"/>
                </a:solidFill>
              </a:rPr>
              <a:t>papa</a:t>
            </a:r>
          </a:p>
          <a:p>
            <a:pPr algn="ctr">
              <a:lnSpc>
                <a:spcPct val="150000"/>
              </a:lnSpc>
            </a:pPr>
            <a:r>
              <a:rPr lang="en-GB" sz="2800" b="1" dirty="0" err="1">
                <a:solidFill>
                  <a:srgbClr val="115076"/>
                </a:solidFill>
              </a:rPr>
              <a:t>salut</a:t>
            </a:r>
            <a:endParaRPr lang="en-GB" sz="2800" b="1" dirty="0">
              <a:solidFill>
                <a:srgbClr val="115076"/>
              </a:solidFill>
            </a:endParaRPr>
          </a:p>
          <a:p>
            <a:pPr algn="ctr">
              <a:lnSpc>
                <a:spcPct val="150000"/>
              </a:lnSpc>
            </a:pPr>
            <a:endParaRPr lang="en-GB" sz="2800" b="1" dirty="0">
              <a:solidFill>
                <a:srgbClr val="115076"/>
              </a:solidFill>
            </a:endParaRPr>
          </a:p>
        </p:txBody>
      </p:sp>
      <p:sp>
        <p:nvSpPr>
          <p:cNvPr id="9" name="Rectangle 8">
            <a:extLst>
              <a:ext uri="{FF2B5EF4-FFF2-40B4-BE49-F238E27FC236}">
                <a16:creationId xmlns:a16="http://schemas.microsoft.com/office/drawing/2014/main" id="{56BA57A2-69B1-42C0-9A76-6931E4DDD670}"/>
              </a:ext>
            </a:extLst>
          </p:cNvPr>
          <p:cNvSpPr/>
          <p:nvPr/>
        </p:nvSpPr>
        <p:spPr>
          <a:xfrm>
            <a:off x="6252002" y="2259005"/>
            <a:ext cx="5760000" cy="396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b="1" dirty="0">
                <a:solidFill>
                  <a:srgbClr val="E65D00"/>
                </a:solidFill>
              </a:rPr>
              <a:t>Formal</a:t>
            </a:r>
          </a:p>
          <a:p>
            <a:pPr algn="ctr">
              <a:lnSpc>
                <a:spcPct val="150000"/>
              </a:lnSpc>
            </a:pPr>
            <a:r>
              <a:rPr lang="en-GB" sz="2800" b="1" dirty="0" err="1">
                <a:solidFill>
                  <a:srgbClr val="115076"/>
                </a:solidFill>
              </a:rPr>
              <a:t>père</a:t>
            </a:r>
            <a:endParaRPr lang="en-GB" sz="2800" b="1" dirty="0">
              <a:solidFill>
                <a:srgbClr val="115076"/>
              </a:solidFill>
            </a:endParaRPr>
          </a:p>
          <a:p>
            <a:pPr algn="ctr">
              <a:lnSpc>
                <a:spcPct val="150000"/>
              </a:lnSpc>
            </a:pPr>
            <a:r>
              <a:rPr lang="en-GB" sz="2800" b="1" dirty="0">
                <a:solidFill>
                  <a:srgbClr val="115076"/>
                </a:solidFill>
              </a:rPr>
              <a:t>bonjour</a:t>
            </a:r>
          </a:p>
          <a:p>
            <a:pPr algn="ctr">
              <a:lnSpc>
                <a:spcPct val="150000"/>
              </a:lnSpc>
            </a:pPr>
            <a:r>
              <a:rPr lang="en-GB" sz="2800" b="1" dirty="0" err="1">
                <a:solidFill>
                  <a:srgbClr val="115076"/>
                </a:solidFill>
              </a:rPr>
              <a:t>mère</a:t>
            </a:r>
            <a:endParaRPr lang="en-GB" sz="2800" b="1" dirty="0">
              <a:solidFill>
                <a:srgbClr val="115076"/>
              </a:solidFill>
            </a:endParaRPr>
          </a:p>
          <a:p>
            <a:pPr algn="ctr">
              <a:lnSpc>
                <a:spcPct val="150000"/>
              </a:lnSpc>
            </a:pPr>
            <a:r>
              <a:rPr lang="en-GB" sz="2800" b="1" dirty="0">
                <a:solidFill>
                  <a:srgbClr val="115076"/>
                </a:solidFill>
              </a:rPr>
              <a:t>au revoir</a:t>
            </a:r>
          </a:p>
          <a:p>
            <a:pPr algn="ctr">
              <a:lnSpc>
                <a:spcPct val="150000"/>
              </a:lnSpc>
            </a:pPr>
            <a:r>
              <a:rPr lang="en-US" sz="2800" b="1" dirty="0" err="1">
                <a:solidFill>
                  <a:schemeClr val="accent1">
                    <a:lumMod val="50000"/>
                  </a:schemeClr>
                </a:solidFill>
              </a:rPr>
              <a:t>s’il</a:t>
            </a:r>
            <a:r>
              <a:rPr lang="en-US" sz="2800" b="1" dirty="0">
                <a:solidFill>
                  <a:srgbClr val="4472C4">
                    <a:lumMod val="50000"/>
                  </a:srgbClr>
                </a:solidFill>
              </a:rPr>
              <a:t> </a:t>
            </a:r>
            <a:r>
              <a:rPr lang="en-US" sz="2800" b="1" dirty="0" err="1">
                <a:solidFill>
                  <a:srgbClr val="115076"/>
                </a:solidFill>
              </a:rPr>
              <a:t>vous</a:t>
            </a:r>
            <a:r>
              <a:rPr lang="en-US" sz="2800" b="1" dirty="0">
                <a:solidFill>
                  <a:srgbClr val="4472C4">
                    <a:lumMod val="50000"/>
                  </a:srgbClr>
                </a:solidFill>
              </a:rPr>
              <a:t> </a:t>
            </a:r>
            <a:r>
              <a:rPr lang="en-US" sz="2800" b="1" dirty="0" err="1">
                <a:solidFill>
                  <a:schemeClr val="accent1">
                    <a:lumMod val="50000"/>
                  </a:schemeClr>
                </a:solidFill>
              </a:rPr>
              <a:t>plaît</a:t>
            </a:r>
            <a:endParaRPr lang="en-US" sz="2800" i="1" dirty="0">
              <a:solidFill>
                <a:schemeClr val="accent1">
                  <a:lumMod val="50000"/>
                </a:schemeClr>
              </a:solidFill>
            </a:endParaRPr>
          </a:p>
        </p:txBody>
      </p:sp>
      <p:sp>
        <p:nvSpPr>
          <p:cNvPr id="5" name="TextBox 4">
            <a:extLst>
              <a:ext uri="{FF2B5EF4-FFF2-40B4-BE49-F238E27FC236}">
                <a16:creationId xmlns:a16="http://schemas.microsoft.com/office/drawing/2014/main" id="{19EA505A-C3E3-4695-BF59-A25977D7E03C}"/>
              </a:ext>
            </a:extLst>
          </p:cNvPr>
          <p:cNvSpPr txBox="1"/>
          <p:nvPr/>
        </p:nvSpPr>
        <p:spPr>
          <a:xfrm>
            <a:off x="9341330" y="730428"/>
            <a:ext cx="2670670" cy="1464231"/>
          </a:xfrm>
          <a:prstGeom prst="wedgeRoundRectCallout">
            <a:avLst>
              <a:gd name="adj1" fmla="val 21251"/>
              <a:gd name="adj2" fmla="val 65102"/>
              <a:gd name="adj3" fmla="val 16667"/>
            </a:avLst>
          </a:prstGeom>
          <a:solidFill>
            <a:srgbClr val="115076"/>
          </a:solidFill>
          <a:ln>
            <a:solidFill>
              <a:srgbClr val="E65D00"/>
            </a:solidFill>
          </a:ln>
        </p:spPr>
        <p:txBody>
          <a:bodyPr wrap="square" rtlCol="0">
            <a:spAutoFit/>
          </a:bodyPr>
          <a:lstStyle/>
          <a:p>
            <a:pPr algn="ctr"/>
            <a:r>
              <a:rPr lang="en-GB" sz="2000" b="1" dirty="0">
                <a:solidFill>
                  <a:schemeClr val="bg1"/>
                </a:solidFill>
              </a:rPr>
              <a:t>Attention !</a:t>
            </a:r>
          </a:p>
          <a:p>
            <a:pPr algn="ctr"/>
            <a:r>
              <a:rPr lang="en-GB" sz="2000" dirty="0">
                <a:solidFill>
                  <a:schemeClr val="bg1"/>
                </a:solidFill>
              </a:rPr>
              <a:t>One informal word has two different formal meanings.</a:t>
            </a:r>
          </a:p>
        </p:txBody>
      </p:sp>
      <p:cxnSp>
        <p:nvCxnSpPr>
          <p:cNvPr id="13" name="Straight Connector 12">
            <a:extLst>
              <a:ext uri="{FF2B5EF4-FFF2-40B4-BE49-F238E27FC236}">
                <a16:creationId xmlns:a16="http://schemas.microsoft.com/office/drawing/2014/main" id="{0DD6D63D-C2A7-4179-AA79-AE0E32E98CF8}"/>
              </a:ext>
            </a:extLst>
          </p:cNvPr>
          <p:cNvCxnSpPr>
            <a:cxnSpLocks/>
          </p:cNvCxnSpPr>
          <p:nvPr/>
        </p:nvCxnSpPr>
        <p:spPr>
          <a:xfrm>
            <a:off x="3842985" y="4046536"/>
            <a:ext cx="4596165" cy="639764"/>
          </a:xfrm>
          <a:prstGeom prst="line">
            <a:avLst/>
          </a:prstGeom>
          <a:ln w="762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0F5F31-0859-4237-9DD4-88905EA189F8}"/>
              </a:ext>
            </a:extLst>
          </p:cNvPr>
          <p:cNvCxnSpPr>
            <a:cxnSpLocks/>
          </p:cNvCxnSpPr>
          <p:nvPr/>
        </p:nvCxnSpPr>
        <p:spPr>
          <a:xfrm flipV="1">
            <a:off x="3686984" y="3429000"/>
            <a:ext cx="4752166" cy="1257300"/>
          </a:xfrm>
          <a:prstGeom prst="line">
            <a:avLst/>
          </a:prstGeom>
          <a:ln w="762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40893E-851B-4A7A-A498-3E1E2D19DB1D}"/>
              </a:ext>
            </a:extLst>
          </p:cNvPr>
          <p:cNvCxnSpPr>
            <a:cxnSpLocks/>
          </p:cNvCxnSpPr>
          <p:nvPr/>
        </p:nvCxnSpPr>
        <p:spPr>
          <a:xfrm flipV="1">
            <a:off x="3737167" y="4057650"/>
            <a:ext cx="4511483" cy="1207216"/>
          </a:xfrm>
          <a:prstGeom prst="line">
            <a:avLst/>
          </a:prstGeom>
          <a:ln w="762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E45131-85EB-4A4E-A2CE-3C9E0D59EE38}"/>
              </a:ext>
            </a:extLst>
          </p:cNvPr>
          <p:cNvCxnSpPr>
            <a:cxnSpLocks/>
          </p:cNvCxnSpPr>
          <p:nvPr/>
        </p:nvCxnSpPr>
        <p:spPr>
          <a:xfrm>
            <a:off x="3737167" y="5264866"/>
            <a:ext cx="4405665" cy="0"/>
          </a:xfrm>
          <a:prstGeom prst="line">
            <a:avLst/>
          </a:prstGeom>
          <a:ln w="762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FD3907-2764-40DE-AB01-6EED5CF78C75}"/>
              </a:ext>
            </a:extLst>
          </p:cNvPr>
          <p:cNvCxnSpPr>
            <a:cxnSpLocks/>
          </p:cNvCxnSpPr>
          <p:nvPr/>
        </p:nvCxnSpPr>
        <p:spPr>
          <a:xfrm>
            <a:off x="4006122" y="3403494"/>
            <a:ext cx="3973575" cy="2515527"/>
          </a:xfrm>
          <a:prstGeom prst="line">
            <a:avLst/>
          </a:prstGeom>
          <a:ln w="76200">
            <a:solidFill>
              <a:srgbClr val="E6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14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822A30F-A7ED-46A3-B651-E1AC06A7BEF1}"/>
              </a:ext>
            </a:extLst>
          </p:cNvPr>
          <p:cNvSpPr txBox="1"/>
          <p:nvPr/>
        </p:nvSpPr>
        <p:spPr>
          <a:xfrm>
            <a:off x="196849"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En</a:t>
            </a:r>
            <a:r>
              <a:rPr lang="en-GB" sz="3600" b="1" dirty="0">
                <a:solidFill>
                  <a:schemeClr val="bg1"/>
                </a:solidFill>
              </a:rPr>
              <a:t> </a:t>
            </a:r>
            <a:r>
              <a:rPr lang="en-GB" sz="3600" b="1" dirty="0" err="1">
                <a:solidFill>
                  <a:schemeClr val="bg1"/>
                </a:solidFill>
              </a:rPr>
              <a:t>ville</a:t>
            </a:r>
            <a:endParaRPr lang="en-GB" sz="3600" b="1" dirty="0">
              <a:solidFill>
                <a:schemeClr val="bg1"/>
              </a:solidFill>
            </a:endParaRPr>
          </a:p>
        </p:txBody>
      </p:sp>
      <p:sp>
        <p:nvSpPr>
          <p:cNvPr id="5" name="Rounded Rectangle 46">
            <a:extLst>
              <a:ext uri="{FF2B5EF4-FFF2-40B4-BE49-F238E27FC236}">
                <a16:creationId xmlns:a16="http://schemas.microsoft.com/office/drawing/2014/main" id="{1820D74F-2762-480F-98CC-161876FB6B0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556FE7A-9F1B-496F-A574-4452C61FF954}"/>
              </a:ext>
            </a:extLst>
          </p:cNvPr>
          <p:cNvSpPr txBox="1"/>
          <p:nvPr/>
        </p:nvSpPr>
        <p:spPr>
          <a:xfrm>
            <a:off x="6237913" y="112724"/>
            <a:ext cx="4401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Natalie et Kirsten </a:t>
            </a:r>
            <a:r>
              <a:rPr lang="en-GB" sz="2000" dirty="0" err="1">
                <a:solidFill>
                  <a:srgbClr val="4472C4">
                    <a:lumMod val="50000"/>
                  </a:srgbClr>
                </a:solidFill>
                <a:latin typeface="Century Gothic" panose="020F0302020204030204"/>
              </a:rPr>
              <a:t>vont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ville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Elles</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parlent</a:t>
            </a:r>
            <a:r>
              <a:rPr lang="en-GB" sz="2000" dirty="0">
                <a:solidFill>
                  <a:srgbClr val="4472C4">
                    <a:lumMod val="50000"/>
                  </a:srgbClr>
                </a:solidFill>
                <a:latin typeface="Century Gothic" panose="020F0302020204030204"/>
              </a:rPr>
              <a:t> avec des </a:t>
            </a:r>
            <a:r>
              <a:rPr lang="en-GB" sz="2000" dirty="0" err="1">
                <a:solidFill>
                  <a:srgbClr val="4472C4">
                    <a:lumMod val="50000"/>
                  </a:srgbClr>
                </a:solidFill>
                <a:latin typeface="Century Gothic" panose="020F0302020204030204"/>
              </a:rPr>
              <a:t>personnes</a:t>
            </a:r>
            <a:r>
              <a:rPr lang="en-GB" sz="2000" dirty="0">
                <a:solidFill>
                  <a:srgbClr val="4472C4">
                    <a:lumMod val="50000"/>
                  </a:srgbClr>
                </a:solidFill>
                <a:latin typeface="Century Gothic" panose="020F0302020204030204"/>
              </a:rPr>
              <a:t>. Que </a:t>
            </a:r>
            <a:r>
              <a:rPr lang="en-GB" sz="2000" dirty="0" err="1">
                <a:solidFill>
                  <a:srgbClr val="4472C4">
                    <a:lumMod val="50000"/>
                  </a:srgbClr>
                </a:solidFill>
                <a:latin typeface="Century Gothic" panose="020F0302020204030204"/>
              </a:rPr>
              <a:t>demandent-ils</a:t>
            </a:r>
            <a:r>
              <a:rPr lang="en-GB" sz="2000" dirty="0">
                <a:solidFill>
                  <a:srgbClr val="4472C4">
                    <a:lumMod val="50000"/>
                  </a:srgbClr>
                </a:solidFill>
                <a:latin typeface="Century Gothic" panose="020F0302020204030204"/>
              </a:rPr>
              <a:t> ? </a:t>
            </a:r>
            <a:endParaRPr lang="en-US" sz="2000" dirty="0">
              <a:solidFill>
                <a:srgbClr val="4472C4">
                  <a:lumMod val="50000"/>
                </a:srgbClr>
              </a:solidFill>
              <a:latin typeface="Century Gothic" panose="020F0302020204030204"/>
            </a:endParaRPr>
          </a:p>
        </p:txBody>
      </p:sp>
      <p:sp>
        <p:nvSpPr>
          <p:cNvPr id="34" name="TextBox 33">
            <a:extLst>
              <a:ext uri="{FF2B5EF4-FFF2-40B4-BE49-F238E27FC236}">
                <a16:creationId xmlns:a16="http://schemas.microsoft.com/office/drawing/2014/main" id="{F79A3286-D6CB-4A52-8A2E-13A201EACEF9}"/>
              </a:ext>
            </a:extLst>
          </p:cNvPr>
          <p:cNvSpPr txBox="1"/>
          <p:nvPr/>
        </p:nvSpPr>
        <p:spPr>
          <a:xfrm>
            <a:off x="196849" y="1265533"/>
            <a:ext cx="1871664" cy="2123658"/>
          </a:xfrm>
          <a:prstGeom prst="rect">
            <a:avLst/>
          </a:prstGeom>
          <a:noFill/>
          <a:ln>
            <a:noFill/>
          </a:ln>
        </p:spPr>
        <p:txBody>
          <a:bodyPr wrap="square" rtlCol="0">
            <a:spAutoFit/>
          </a:bodyPr>
          <a:lstStyle/>
          <a:p>
            <a:pPr algn="ctr"/>
            <a:r>
              <a:rPr lang="en-GB" sz="2000" dirty="0">
                <a:solidFill>
                  <a:schemeClr val="accent5">
                    <a:lumMod val="50000"/>
                  </a:schemeClr>
                </a:solidFill>
              </a:rPr>
              <a:t>M. Dupont, </a:t>
            </a:r>
          </a:p>
          <a:p>
            <a:pPr algn="ctr"/>
            <a:r>
              <a:rPr lang="en-GB" sz="2000" dirty="0">
                <a:solidFill>
                  <a:schemeClr val="accent5">
                    <a:lumMod val="50000"/>
                  </a:schemeClr>
                </a:solidFill>
              </a:rPr>
              <a:t>le </a:t>
            </a:r>
            <a:r>
              <a:rPr lang="en-GB" sz="2000" dirty="0" err="1">
                <a:solidFill>
                  <a:schemeClr val="accent5">
                    <a:lumMod val="50000"/>
                  </a:schemeClr>
                </a:solidFill>
              </a:rPr>
              <a:t>policier</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a:solidFill>
                  <a:schemeClr val="accent5">
                    <a:lumMod val="50000"/>
                  </a:schemeClr>
                </a:solidFill>
              </a:rPr>
              <a:t>aider / qui</a:t>
            </a:r>
          </a:p>
        </p:txBody>
      </p:sp>
      <p:sp>
        <p:nvSpPr>
          <p:cNvPr id="25" name="TextBox 24">
            <a:extLst>
              <a:ext uri="{FF2B5EF4-FFF2-40B4-BE49-F238E27FC236}">
                <a16:creationId xmlns:a16="http://schemas.microsoft.com/office/drawing/2014/main" id="{B0199055-9A78-4ED7-A119-687FB3AF7475}"/>
              </a:ext>
            </a:extLst>
          </p:cNvPr>
          <p:cNvSpPr txBox="1"/>
          <p:nvPr/>
        </p:nvSpPr>
        <p:spPr>
          <a:xfrm>
            <a:off x="144035" y="2272016"/>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1</a:t>
            </a:r>
          </a:p>
        </p:txBody>
      </p:sp>
      <p:sp>
        <p:nvSpPr>
          <p:cNvPr id="128" name="TextBox 127">
            <a:extLst>
              <a:ext uri="{FF2B5EF4-FFF2-40B4-BE49-F238E27FC236}">
                <a16:creationId xmlns:a16="http://schemas.microsoft.com/office/drawing/2014/main" id="{DC5CC110-B454-4679-8D12-9015D63C727D}"/>
              </a:ext>
            </a:extLst>
          </p:cNvPr>
          <p:cNvSpPr txBox="1"/>
          <p:nvPr/>
        </p:nvSpPr>
        <p:spPr>
          <a:xfrm>
            <a:off x="2192336"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0" name="TextBox 129">
            <a:extLst>
              <a:ext uri="{FF2B5EF4-FFF2-40B4-BE49-F238E27FC236}">
                <a16:creationId xmlns:a16="http://schemas.microsoft.com/office/drawing/2014/main" id="{914F7F52-439F-4AB2-B9DC-347C508BA831}"/>
              </a:ext>
            </a:extLst>
          </p:cNvPr>
          <p:cNvSpPr txBox="1"/>
          <p:nvPr/>
        </p:nvSpPr>
        <p:spPr>
          <a:xfrm>
            <a:off x="2192336" y="1265533"/>
            <a:ext cx="1871664" cy="2431435"/>
          </a:xfrm>
          <a:prstGeom prst="rect">
            <a:avLst/>
          </a:prstGeom>
          <a:noFill/>
          <a:ln>
            <a:noFill/>
          </a:ln>
        </p:spPr>
        <p:txBody>
          <a:bodyPr wrap="square" rtlCol="0">
            <a:spAutoFit/>
          </a:bodyPr>
          <a:lstStyle/>
          <a:p>
            <a:pPr algn="ctr"/>
            <a:r>
              <a:rPr lang="en-GB" sz="2000" dirty="0">
                <a:solidFill>
                  <a:schemeClr val="accent5">
                    <a:lumMod val="50000"/>
                  </a:schemeClr>
                </a:solidFill>
              </a:rPr>
              <a:t>Marine,</a:t>
            </a:r>
          </a:p>
          <a:p>
            <a:pPr algn="ctr"/>
            <a:r>
              <a:rPr lang="en-GB" sz="2000" dirty="0">
                <a:solidFill>
                  <a:schemeClr val="accent5">
                    <a:lumMod val="50000"/>
                  </a:schemeClr>
                </a:solidFill>
              </a:rPr>
              <a:t>9 </a:t>
            </a:r>
            <a:r>
              <a:rPr lang="en-GB" sz="2000" dirty="0" err="1">
                <a:solidFill>
                  <a:schemeClr val="accent5">
                    <a:lumMod val="50000"/>
                  </a:schemeClr>
                </a:solidFill>
              </a:rPr>
              <a:t>ans</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err="1">
                <a:solidFill>
                  <a:schemeClr val="accent5">
                    <a:lumMod val="50000"/>
                  </a:schemeClr>
                </a:solidFill>
              </a:rPr>
              <a:t>sortir</a:t>
            </a:r>
            <a:r>
              <a:rPr lang="en-GB" sz="2000" dirty="0">
                <a:solidFill>
                  <a:schemeClr val="accent5">
                    <a:lumMod val="50000"/>
                  </a:schemeClr>
                </a:solidFill>
              </a:rPr>
              <a:t> / </a:t>
            </a:r>
          </a:p>
          <a:p>
            <a:pPr algn="ctr"/>
            <a:r>
              <a:rPr lang="en-GB" sz="2000" dirty="0" err="1">
                <a:solidFill>
                  <a:schemeClr val="accent5">
                    <a:lumMod val="50000"/>
                  </a:schemeClr>
                </a:solidFill>
              </a:rPr>
              <a:t>seule</a:t>
            </a:r>
            <a:endParaRPr lang="en-GB" sz="2000" dirty="0">
              <a:solidFill>
                <a:schemeClr val="accent5">
                  <a:lumMod val="50000"/>
                </a:schemeClr>
              </a:solidFill>
            </a:endParaRPr>
          </a:p>
        </p:txBody>
      </p:sp>
      <p:sp>
        <p:nvSpPr>
          <p:cNvPr id="132" name="TextBox 131">
            <a:extLst>
              <a:ext uri="{FF2B5EF4-FFF2-40B4-BE49-F238E27FC236}">
                <a16:creationId xmlns:a16="http://schemas.microsoft.com/office/drawing/2014/main" id="{E6FAFA1C-95C4-4FEC-9039-529F2F7CAEC0}"/>
              </a:ext>
            </a:extLst>
          </p:cNvPr>
          <p:cNvSpPr txBox="1"/>
          <p:nvPr/>
        </p:nvSpPr>
        <p:spPr>
          <a:xfrm>
            <a:off x="4164013"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4" name="TextBox 133">
            <a:extLst>
              <a:ext uri="{FF2B5EF4-FFF2-40B4-BE49-F238E27FC236}">
                <a16:creationId xmlns:a16="http://schemas.microsoft.com/office/drawing/2014/main" id="{CC2E8EDA-3221-43FC-B5CC-6D6B56F97243}"/>
              </a:ext>
            </a:extLst>
          </p:cNvPr>
          <p:cNvSpPr txBox="1"/>
          <p:nvPr/>
        </p:nvSpPr>
        <p:spPr>
          <a:xfrm>
            <a:off x="4164013" y="1265533"/>
            <a:ext cx="1871664" cy="2431435"/>
          </a:xfrm>
          <a:prstGeom prst="rect">
            <a:avLst/>
          </a:prstGeom>
          <a:noFill/>
          <a:ln>
            <a:noFill/>
          </a:ln>
        </p:spPr>
        <p:txBody>
          <a:bodyPr wrap="square" rtlCol="0">
            <a:spAutoFit/>
          </a:bodyPr>
          <a:lstStyle/>
          <a:p>
            <a:pPr algn="ctr"/>
            <a:r>
              <a:rPr lang="en-GB" sz="2000" dirty="0">
                <a:solidFill>
                  <a:schemeClr val="accent5">
                    <a:lumMod val="50000"/>
                  </a:schemeClr>
                </a:solidFill>
              </a:rPr>
              <a:t>Omar,</a:t>
            </a:r>
          </a:p>
          <a:p>
            <a:pPr algn="ctr"/>
            <a:r>
              <a:rPr lang="en-GB" sz="2000" dirty="0">
                <a:solidFill>
                  <a:schemeClr val="accent5">
                    <a:lumMod val="50000"/>
                  </a:schemeClr>
                </a:solidFill>
              </a:rPr>
              <a:t>14 </a:t>
            </a:r>
            <a:r>
              <a:rPr lang="en-GB" sz="2000" dirty="0" err="1">
                <a:solidFill>
                  <a:schemeClr val="accent5">
                    <a:lumMod val="50000"/>
                  </a:schemeClr>
                </a:solidFill>
              </a:rPr>
              <a:t>ans</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err="1">
                <a:solidFill>
                  <a:schemeClr val="accent5">
                    <a:lumMod val="50000"/>
                  </a:schemeClr>
                </a:solidFill>
              </a:rPr>
              <a:t>jouer</a:t>
            </a:r>
            <a:r>
              <a:rPr lang="en-GB" sz="2000" dirty="0">
                <a:solidFill>
                  <a:schemeClr val="accent5">
                    <a:lumMod val="50000"/>
                  </a:schemeClr>
                </a:solidFill>
              </a:rPr>
              <a:t> / à / la / </a:t>
            </a:r>
            <a:r>
              <a:rPr lang="en-GB" sz="2000" dirty="0" err="1">
                <a:solidFill>
                  <a:schemeClr val="accent5">
                    <a:lumMod val="50000"/>
                  </a:schemeClr>
                </a:solidFill>
              </a:rPr>
              <a:t>pétanque</a:t>
            </a:r>
            <a:endParaRPr lang="en-GB" sz="2000" dirty="0">
              <a:solidFill>
                <a:schemeClr val="accent5">
                  <a:lumMod val="50000"/>
                </a:schemeClr>
              </a:solidFill>
            </a:endParaRPr>
          </a:p>
        </p:txBody>
      </p:sp>
      <p:sp>
        <p:nvSpPr>
          <p:cNvPr id="136" name="TextBox 135">
            <a:extLst>
              <a:ext uri="{FF2B5EF4-FFF2-40B4-BE49-F238E27FC236}">
                <a16:creationId xmlns:a16="http://schemas.microsoft.com/office/drawing/2014/main" id="{4B52FB7D-7855-4381-97FC-5661EDD2A2CB}"/>
              </a:ext>
            </a:extLst>
          </p:cNvPr>
          <p:cNvSpPr txBox="1"/>
          <p:nvPr/>
        </p:nvSpPr>
        <p:spPr>
          <a:xfrm>
            <a:off x="6159500"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8" name="TextBox 137">
            <a:extLst>
              <a:ext uri="{FF2B5EF4-FFF2-40B4-BE49-F238E27FC236}">
                <a16:creationId xmlns:a16="http://schemas.microsoft.com/office/drawing/2014/main" id="{FA55CC74-A073-4893-80E4-0A4E497457B9}"/>
              </a:ext>
            </a:extLst>
          </p:cNvPr>
          <p:cNvSpPr txBox="1"/>
          <p:nvPr/>
        </p:nvSpPr>
        <p:spPr>
          <a:xfrm>
            <a:off x="6159500" y="1265533"/>
            <a:ext cx="1871664" cy="2431435"/>
          </a:xfrm>
          <a:prstGeom prst="rect">
            <a:avLst/>
          </a:prstGeom>
          <a:noFill/>
          <a:ln>
            <a:noFill/>
          </a:ln>
        </p:spPr>
        <p:txBody>
          <a:bodyPr wrap="square" rtlCol="0">
            <a:spAutoFit/>
          </a:bodyPr>
          <a:lstStyle/>
          <a:p>
            <a:pPr algn="ctr"/>
            <a:r>
              <a:rPr lang="en-GB" sz="2000" dirty="0">
                <a:solidFill>
                  <a:schemeClr val="accent5">
                    <a:lumMod val="50000"/>
                  </a:schemeClr>
                </a:solidFill>
              </a:rPr>
              <a:t>Mme Petit,</a:t>
            </a:r>
          </a:p>
          <a:p>
            <a:pPr algn="ctr"/>
            <a:r>
              <a:rPr lang="en-GB" sz="2000" dirty="0">
                <a:solidFill>
                  <a:schemeClr val="accent5">
                    <a:lumMod val="50000"/>
                  </a:schemeClr>
                </a:solidFill>
              </a:rPr>
              <a:t>la </a:t>
            </a:r>
            <a:r>
              <a:rPr lang="en-GB" sz="2000" dirty="0" err="1">
                <a:solidFill>
                  <a:schemeClr val="accent5">
                    <a:lumMod val="50000"/>
                  </a:schemeClr>
                </a:solidFill>
              </a:rPr>
              <a:t>pâtissière</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err="1">
                <a:solidFill>
                  <a:schemeClr val="accent5">
                    <a:lumMod val="50000"/>
                  </a:schemeClr>
                </a:solidFill>
              </a:rPr>
              <a:t>avoir</a:t>
            </a:r>
            <a:r>
              <a:rPr lang="en-GB" sz="2000" dirty="0">
                <a:solidFill>
                  <a:schemeClr val="accent5">
                    <a:lumMod val="50000"/>
                  </a:schemeClr>
                </a:solidFill>
              </a:rPr>
              <a:t> / des croissants</a:t>
            </a:r>
          </a:p>
        </p:txBody>
      </p:sp>
      <p:sp>
        <p:nvSpPr>
          <p:cNvPr id="140" name="TextBox 139">
            <a:extLst>
              <a:ext uri="{FF2B5EF4-FFF2-40B4-BE49-F238E27FC236}">
                <a16:creationId xmlns:a16="http://schemas.microsoft.com/office/drawing/2014/main" id="{E630822F-B1B3-4445-A555-9FBA9D8E50C0}"/>
              </a:ext>
            </a:extLst>
          </p:cNvPr>
          <p:cNvSpPr txBox="1"/>
          <p:nvPr/>
        </p:nvSpPr>
        <p:spPr>
          <a:xfrm>
            <a:off x="8150226"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42" name="TextBox 141">
            <a:extLst>
              <a:ext uri="{FF2B5EF4-FFF2-40B4-BE49-F238E27FC236}">
                <a16:creationId xmlns:a16="http://schemas.microsoft.com/office/drawing/2014/main" id="{BB920668-42B5-450F-9825-8DD930E6EE34}"/>
              </a:ext>
            </a:extLst>
          </p:cNvPr>
          <p:cNvSpPr txBox="1"/>
          <p:nvPr/>
        </p:nvSpPr>
        <p:spPr>
          <a:xfrm>
            <a:off x="8150226" y="1265533"/>
            <a:ext cx="1871664" cy="2431435"/>
          </a:xfrm>
          <a:prstGeom prst="rect">
            <a:avLst/>
          </a:prstGeom>
          <a:noFill/>
          <a:ln>
            <a:noFill/>
          </a:ln>
        </p:spPr>
        <p:txBody>
          <a:bodyPr wrap="square" rtlCol="0">
            <a:spAutoFit/>
          </a:bodyPr>
          <a:lstStyle/>
          <a:p>
            <a:pPr algn="ctr"/>
            <a:r>
              <a:rPr lang="en-GB" sz="2000" dirty="0">
                <a:solidFill>
                  <a:schemeClr val="accent5">
                    <a:lumMod val="50000"/>
                  </a:schemeClr>
                </a:solidFill>
              </a:rPr>
              <a:t>Mme Martin </a:t>
            </a:r>
          </a:p>
          <a:p>
            <a:pPr algn="ctr"/>
            <a:r>
              <a:rPr lang="en-GB" sz="2000" dirty="0">
                <a:solidFill>
                  <a:schemeClr val="accent5">
                    <a:lumMod val="50000"/>
                  </a:schemeClr>
                </a:solidFill>
              </a:rPr>
              <a:t>la </a:t>
            </a:r>
            <a:r>
              <a:rPr lang="en-GB" sz="2000" dirty="0" err="1">
                <a:solidFill>
                  <a:schemeClr val="accent5">
                    <a:lumMod val="50000"/>
                  </a:schemeClr>
                </a:solidFill>
              </a:rPr>
              <a:t>dentiste</a:t>
            </a:r>
            <a:r>
              <a:rPr lang="en-GB" sz="2000" dirty="0">
                <a:solidFill>
                  <a:schemeClr val="accent5">
                    <a:lumMod val="50000"/>
                  </a:schemeClr>
                </a:solidFill>
              </a:rPr>
              <a:t> </a:t>
            </a: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a:solidFill>
                  <a:schemeClr val="accent5">
                    <a:lumMod val="50000"/>
                  </a:schemeClr>
                </a:solidFill>
              </a:rPr>
              <a:t>manger / des bonbons</a:t>
            </a:r>
          </a:p>
        </p:txBody>
      </p:sp>
      <p:sp>
        <p:nvSpPr>
          <p:cNvPr id="144" name="TextBox 143">
            <a:extLst>
              <a:ext uri="{FF2B5EF4-FFF2-40B4-BE49-F238E27FC236}">
                <a16:creationId xmlns:a16="http://schemas.microsoft.com/office/drawing/2014/main" id="{153B5E04-1DE7-4951-BD41-90272B89983F}"/>
              </a:ext>
            </a:extLst>
          </p:cNvPr>
          <p:cNvSpPr txBox="1"/>
          <p:nvPr/>
        </p:nvSpPr>
        <p:spPr>
          <a:xfrm>
            <a:off x="10145713"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46" name="TextBox 145">
            <a:extLst>
              <a:ext uri="{FF2B5EF4-FFF2-40B4-BE49-F238E27FC236}">
                <a16:creationId xmlns:a16="http://schemas.microsoft.com/office/drawing/2014/main" id="{03B392EC-B77D-4B6C-B1B0-8CB703784CD5}"/>
              </a:ext>
            </a:extLst>
          </p:cNvPr>
          <p:cNvSpPr txBox="1"/>
          <p:nvPr/>
        </p:nvSpPr>
        <p:spPr>
          <a:xfrm>
            <a:off x="10145713" y="1265533"/>
            <a:ext cx="1871664" cy="2431435"/>
          </a:xfrm>
          <a:prstGeom prst="rect">
            <a:avLst/>
          </a:prstGeom>
          <a:noFill/>
          <a:ln>
            <a:noFill/>
          </a:ln>
        </p:spPr>
        <p:txBody>
          <a:bodyPr wrap="square" rtlCol="0">
            <a:spAutoFit/>
          </a:bodyPr>
          <a:lstStyle/>
          <a:p>
            <a:pPr algn="ctr"/>
            <a:r>
              <a:rPr lang="en-GB" sz="2000" dirty="0">
                <a:solidFill>
                  <a:schemeClr val="accent5">
                    <a:lumMod val="50000"/>
                  </a:schemeClr>
                </a:solidFill>
              </a:rPr>
              <a:t>Stéphane,</a:t>
            </a:r>
          </a:p>
          <a:p>
            <a:pPr algn="ctr"/>
            <a:r>
              <a:rPr lang="en-GB" sz="2000" dirty="0">
                <a:solidFill>
                  <a:schemeClr val="accent5">
                    <a:lumMod val="50000"/>
                  </a:schemeClr>
                </a:solidFill>
              </a:rPr>
              <a:t>12 </a:t>
            </a:r>
            <a:r>
              <a:rPr lang="en-GB" sz="2000" dirty="0" err="1">
                <a:solidFill>
                  <a:schemeClr val="accent5">
                    <a:lumMod val="50000"/>
                  </a:schemeClr>
                </a:solidFill>
              </a:rPr>
              <a:t>ans</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a:solidFill>
                  <a:schemeClr val="accent5">
                    <a:lumMod val="50000"/>
                  </a:schemeClr>
                </a:solidFill>
              </a:rPr>
              <a:t>savoir / chanter</a:t>
            </a:r>
          </a:p>
        </p:txBody>
      </p:sp>
      <p:sp>
        <p:nvSpPr>
          <p:cNvPr id="148" name="TextBox 147">
            <a:extLst>
              <a:ext uri="{FF2B5EF4-FFF2-40B4-BE49-F238E27FC236}">
                <a16:creationId xmlns:a16="http://schemas.microsoft.com/office/drawing/2014/main" id="{8AC50D36-C67D-4907-A17E-50E2525AABA1}"/>
              </a:ext>
            </a:extLst>
          </p:cNvPr>
          <p:cNvSpPr txBox="1"/>
          <p:nvPr/>
        </p:nvSpPr>
        <p:spPr>
          <a:xfrm>
            <a:off x="196849"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50" name="TextBox 149">
            <a:extLst>
              <a:ext uri="{FF2B5EF4-FFF2-40B4-BE49-F238E27FC236}">
                <a16:creationId xmlns:a16="http://schemas.microsoft.com/office/drawing/2014/main" id="{A23CA7FD-4E8D-4857-8601-C36367DD9A98}"/>
              </a:ext>
            </a:extLst>
          </p:cNvPr>
          <p:cNvSpPr txBox="1"/>
          <p:nvPr/>
        </p:nvSpPr>
        <p:spPr>
          <a:xfrm>
            <a:off x="196849" y="3860113"/>
            <a:ext cx="1871664" cy="2431435"/>
          </a:xfrm>
          <a:prstGeom prst="rect">
            <a:avLst/>
          </a:prstGeom>
          <a:noFill/>
          <a:ln>
            <a:noFill/>
          </a:ln>
        </p:spPr>
        <p:txBody>
          <a:bodyPr wrap="square" rtlCol="0">
            <a:spAutoFit/>
          </a:bodyPr>
          <a:lstStyle/>
          <a:p>
            <a:pPr algn="ctr"/>
            <a:r>
              <a:rPr lang="en-GB" sz="2000" dirty="0">
                <a:solidFill>
                  <a:schemeClr val="accent5">
                    <a:lumMod val="50000"/>
                  </a:schemeClr>
                </a:solidFill>
              </a:rPr>
              <a:t>Sara et Jean,</a:t>
            </a:r>
          </a:p>
          <a:p>
            <a:pPr algn="ctr"/>
            <a:r>
              <a:rPr lang="en-GB" sz="2000" dirty="0">
                <a:solidFill>
                  <a:schemeClr val="accent5">
                    <a:lumMod val="50000"/>
                  </a:schemeClr>
                </a:solidFill>
              </a:rPr>
              <a:t>10 </a:t>
            </a:r>
            <a:r>
              <a:rPr lang="en-GB" sz="2000" dirty="0" err="1">
                <a:solidFill>
                  <a:schemeClr val="accent5">
                    <a:lumMod val="50000"/>
                  </a:schemeClr>
                </a:solidFill>
              </a:rPr>
              <a:t>ans</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err="1">
                <a:solidFill>
                  <a:schemeClr val="accent5">
                    <a:lumMod val="50000"/>
                  </a:schemeClr>
                </a:solidFill>
              </a:rPr>
              <a:t>venir</a:t>
            </a:r>
            <a:r>
              <a:rPr lang="en-GB" sz="2000" dirty="0">
                <a:solidFill>
                  <a:schemeClr val="accent5">
                    <a:lumMod val="50000"/>
                  </a:schemeClr>
                </a:solidFill>
              </a:rPr>
              <a:t> / au parc</a:t>
            </a:r>
          </a:p>
        </p:txBody>
      </p:sp>
      <p:sp>
        <p:nvSpPr>
          <p:cNvPr id="152" name="TextBox 151">
            <a:extLst>
              <a:ext uri="{FF2B5EF4-FFF2-40B4-BE49-F238E27FC236}">
                <a16:creationId xmlns:a16="http://schemas.microsoft.com/office/drawing/2014/main" id="{2A7DA930-3597-4FFA-BD25-FA1A96DFEFC4}"/>
              </a:ext>
            </a:extLst>
          </p:cNvPr>
          <p:cNvSpPr txBox="1"/>
          <p:nvPr/>
        </p:nvSpPr>
        <p:spPr>
          <a:xfrm>
            <a:off x="2192336"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54" name="TextBox 153">
            <a:extLst>
              <a:ext uri="{FF2B5EF4-FFF2-40B4-BE49-F238E27FC236}">
                <a16:creationId xmlns:a16="http://schemas.microsoft.com/office/drawing/2014/main" id="{63FB91A6-43CB-4853-AC55-9B5E9D6311F7}"/>
              </a:ext>
            </a:extLst>
          </p:cNvPr>
          <p:cNvSpPr txBox="1"/>
          <p:nvPr/>
        </p:nvSpPr>
        <p:spPr>
          <a:xfrm>
            <a:off x="2192336" y="3860113"/>
            <a:ext cx="1871664" cy="2431435"/>
          </a:xfrm>
          <a:prstGeom prst="rect">
            <a:avLst/>
          </a:prstGeom>
          <a:noFill/>
          <a:ln>
            <a:noFill/>
          </a:ln>
        </p:spPr>
        <p:txBody>
          <a:bodyPr wrap="square" rtlCol="0">
            <a:spAutoFit/>
          </a:bodyPr>
          <a:lstStyle/>
          <a:p>
            <a:pPr algn="ctr"/>
            <a:r>
              <a:rPr lang="en-GB" sz="2000" dirty="0" err="1">
                <a:solidFill>
                  <a:schemeClr val="accent5">
                    <a:lumMod val="50000"/>
                  </a:schemeClr>
                </a:solidFill>
              </a:rPr>
              <a:t>Daphné</a:t>
            </a:r>
            <a:r>
              <a:rPr lang="en-GB" sz="2000" dirty="0">
                <a:solidFill>
                  <a:schemeClr val="accent5">
                    <a:lumMod val="50000"/>
                  </a:schemeClr>
                </a:solidFill>
              </a:rPr>
              <a:t>, </a:t>
            </a:r>
          </a:p>
          <a:p>
            <a:pPr algn="ctr"/>
            <a:r>
              <a:rPr lang="en-GB" sz="2000" dirty="0">
                <a:solidFill>
                  <a:schemeClr val="accent5">
                    <a:lumMod val="50000"/>
                  </a:schemeClr>
                </a:solidFill>
              </a:rPr>
              <a:t>15 </a:t>
            </a:r>
            <a:r>
              <a:rPr lang="en-GB" sz="2000" dirty="0" err="1">
                <a:solidFill>
                  <a:schemeClr val="accent5">
                    <a:lumMod val="50000"/>
                  </a:schemeClr>
                </a:solidFill>
              </a:rPr>
              <a:t>ans</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err="1">
                <a:solidFill>
                  <a:schemeClr val="accent5">
                    <a:lumMod val="50000"/>
                  </a:schemeClr>
                </a:solidFill>
              </a:rPr>
              <a:t>être</a:t>
            </a:r>
            <a:r>
              <a:rPr lang="en-GB" sz="2000" dirty="0">
                <a:solidFill>
                  <a:schemeClr val="accent5">
                    <a:lumMod val="50000"/>
                  </a:schemeClr>
                </a:solidFill>
              </a:rPr>
              <a:t> / dans / </a:t>
            </a:r>
            <a:r>
              <a:rPr lang="en-GB" sz="2000" dirty="0" err="1">
                <a:solidFill>
                  <a:schemeClr val="accent5">
                    <a:lumMod val="50000"/>
                  </a:schemeClr>
                </a:solidFill>
              </a:rPr>
              <a:t>une</a:t>
            </a:r>
            <a:r>
              <a:rPr lang="en-GB" sz="2000" dirty="0">
                <a:solidFill>
                  <a:schemeClr val="accent5">
                    <a:lumMod val="50000"/>
                  </a:schemeClr>
                </a:solidFill>
              </a:rPr>
              <a:t> </a:t>
            </a:r>
            <a:r>
              <a:rPr lang="en-GB" sz="2000" dirty="0" err="1">
                <a:solidFill>
                  <a:schemeClr val="accent5">
                    <a:lumMod val="50000"/>
                  </a:schemeClr>
                </a:solidFill>
              </a:rPr>
              <a:t>équipe</a:t>
            </a:r>
            <a:endParaRPr lang="en-GB" sz="2000" dirty="0">
              <a:solidFill>
                <a:schemeClr val="accent5">
                  <a:lumMod val="50000"/>
                </a:schemeClr>
              </a:solidFill>
            </a:endParaRPr>
          </a:p>
        </p:txBody>
      </p:sp>
      <p:sp>
        <p:nvSpPr>
          <p:cNvPr id="156" name="TextBox 155">
            <a:extLst>
              <a:ext uri="{FF2B5EF4-FFF2-40B4-BE49-F238E27FC236}">
                <a16:creationId xmlns:a16="http://schemas.microsoft.com/office/drawing/2014/main" id="{B8C2531A-7F30-4DAB-B5F7-A3A168E4CE15}"/>
              </a:ext>
            </a:extLst>
          </p:cNvPr>
          <p:cNvSpPr txBox="1"/>
          <p:nvPr/>
        </p:nvSpPr>
        <p:spPr>
          <a:xfrm>
            <a:off x="4164013"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58" name="TextBox 157">
            <a:extLst>
              <a:ext uri="{FF2B5EF4-FFF2-40B4-BE49-F238E27FC236}">
                <a16:creationId xmlns:a16="http://schemas.microsoft.com/office/drawing/2014/main" id="{E679580B-9FD6-408E-A6E0-6C7561E0D852}"/>
              </a:ext>
            </a:extLst>
          </p:cNvPr>
          <p:cNvSpPr txBox="1"/>
          <p:nvPr/>
        </p:nvSpPr>
        <p:spPr>
          <a:xfrm>
            <a:off x="4164013" y="3860113"/>
            <a:ext cx="1871664" cy="2431435"/>
          </a:xfrm>
          <a:prstGeom prst="rect">
            <a:avLst/>
          </a:prstGeom>
          <a:noFill/>
          <a:ln>
            <a:noFill/>
          </a:ln>
        </p:spPr>
        <p:txBody>
          <a:bodyPr wrap="square" rtlCol="0">
            <a:spAutoFit/>
          </a:bodyPr>
          <a:lstStyle/>
          <a:p>
            <a:pPr algn="ctr"/>
            <a:r>
              <a:rPr lang="en-GB" sz="2000" dirty="0" err="1">
                <a:solidFill>
                  <a:schemeClr val="accent5">
                    <a:lumMod val="50000"/>
                  </a:schemeClr>
                </a:solidFill>
              </a:rPr>
              <a:t>Émilie</a:t>
            </a:r>
            <a:r>
              <a:rPr lang="en-GB" sz="2000" dirty="0">
                <a:solidFill>
                  <a:schemeClr val="accent5">
                    <a:lumMod val="50000"/>
                  </a:schemeClr>
                </a:solidFill>
              </a:rPr>
              <a:t>, </a:t>
            </a:r>
          </a:p>
          <a:p>
            <a:pPr algn="ctr"/>
            <a:r>
              <a:rPr lang="en-GB" sz="2000" dirty="0">
                <a:solidFill>
                  <a:schemeClr val="accent5">
                    <a:lumMod val="50000"/>
                  </a:schemeClr>
                </a:solidFill>
              </a:rPr>
              <a:t>13 </a:t>
            </a:r>
            <a:r>
              <a:rPr lang="en-GB" sz="2000" dirty="0" err="1">
                <a:solidFill>
                  <a:schemeClr val="accent5">
                    <a:lumMod val="50000"/>
                  </a:schemeClr>
                </a:solidFill>
              </a:rPr>
              <a:t>ans</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err="1">
                <a:solidFill>
                  <a:schemeClr val="accent5">
                    <a:lumMod val="50000"/>
                  </a:schemeClr>
                </a:solidFill>
              </a:rPr>
              <a:t>habiter</a:t>
            </a:r>
            <a:r>
              <a:rPr lang="en-GB" sz="2000" dirty="0">
                <a:solidFill>
                  <a:schemeClr val="accent5">
                    <a:lumMod val="50000"/>
                  </a:schemeClr>
                </a:solidFill>
              </a:rPr>
              <a:t> / </a:t>
            </a:r>
          </a:p>
          <a:p>
            <a:pPr algn="ctr"/>
            <a:r>
              <a:rPr lang="en-GB" sz="2000" dirty="0" err="1">
                <a:solidFill>
                  <a:schemeClr val="accent5">
                    <a:lumMod val="50000"/>
                  </a:schemeClr>
                </a:solidFill>
              </a:rPr>
              <a:t>où</a:t>
            </a:r>
            <a:endParaRPr lang="en-GB" sz="2000" dirty="0">
              <a:solidFill>
                <a:schemeClr val="accent5">
                  <a:lumMod val="50000"/>
                </a:schemeClr>
              </a:solidFill>
            </a:endParaRPr>
          </a:p>
        </p:txBody>
      </p:sp>
      <p:sp>
        <p:nvSpPr>
          <p:cNvPr id="160" name="TextBox 159">
            <a:extLst>
              <a:ext uri="{FF2B5EF4-FFF2-40B4-BE49-F238E27FC236}">
                <a16:creationId xmlns:a16="http://schemas.microsoft.com/office/drawing/2014/main" id="{6865C6DF-7398-4408-9B6C-01073D1758FE}"/>
              </a:ext>
            </a:extLst>
          </p:cNvPr>
          <p:cNvSpPr txBox="1"/>
          <p:nvPr/>
        </p:nvSpPr>
        <p:spPr>
          <a:xfrm>
            <a:off x="6159500"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62" name="TextBox 161">
            <a:extLst>
              <a:ext uri="{FF2B5EF4-FFF2-40B4-BE49-F238E27FC236}">
                <a16:creationId xmlns:a16="http://schemas.microsoft.com/office/drawing/2014/main" id="{9E5D9DBE-E35E-4852-A652-947DEF6223ED}"/>
              </a:ext>
            </a:extLst>
          </p:cNvPr>
          <p:cNvSpPr txBox="1"/>
          <p:nvPr/>
        </p:nvSpPr>
        <p:spPr>
          <a:xfrm>
            <a:off x="6159500" y="3860113"/>
            <a:ext cx="1871664" cy="2431435"/>
          </a:xfrm>
          <a:prstGeom prst="rect">
            <a:avLst/>
          </a:prstGeom>
          <a:noFill/>
          <a:ln>
            <a:noFill/>
          </a:ln>
        </p:spPr>
        <p:txBody>
          <a:bodyPr wrap="square" rtlCol="0">
            <a:spAutoFit/>
          </a:bodyPr>
          <a:lstStyle/>
          <a:p>
            <a:pPr algn="ctr"/>
            <a:r>
              <a:rPr lang="en-GB" sz="2000" dirty="0" err="1">
                <a:solidFill>
                  <a:schemeClr val="accent5">
                    <a:lumMod val="50000"/>
                  </a:schemeClr>
                </a:solidFill>
              </a:rPr>
              <a:t>Mme.</a:t>
            </a:r>
            <a:r>
              <a:rPr lang="en-GB" sz="2000" dirty="0">
                <a:solidFill>
                  <a:schemeClr val="accent5">
                    <a:lumMod val="50000"/>
                  </a:schemeClr>
                </a:solidFill>
              </a:rPr>
              <a:t> Dubois</a:t>
            </a:r>
          </a:p>
          <a:p>
            <a:pPr algn="ctr"/>
            <a:r>
              <a:rPr lang="en-GB" sz="2000" dirty="0">
                <a:solidFill>
                  <a:schemeClr val="accent5">
                    <a:lumMod val="50000"/>
                  </a:schemeClr>
                </a:solidFill>
              </a:rPr>
              <a:t>55 </a:t>
            </a:r>
            <a:r>
              <a:rPr lang="en-GB" sz="2000" dirty="0" err="1">
                <a:solidFill>
                  <a:schemeClr val="accent5">
                    <a:lumMod val="50000"/>
                  </a:schemeClr>
                </a:solidFill>
              </a:rPr>
              <a:t>ans</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err="1">
                <a:solidFill>
                  <a:schemeClr val="accent5">
                    <a:lumMod val="50000"/>
                  </a:schemeClr>
                </a:solidFill>
              </a:rPr>
              <a:t>venir</a:t>
            </a:r>
            <a:r>
              <a:rPr lang="en-GB" sz="2000" dirty="0">
                <a:solidFill>
                  <a:schemeClr val="accent5">
                    <a:lumMod val="50000"/>
                  </a:schemeClr>
                </a:solidFill>
              </a:rPr>
              <a:t> / de / Nice</a:t>
            </a:r>
          </a:p>
        </p:txBody>
      </p:sp>
      <p:sp>
        <p:nvSpPr>
          <p:cNvPr id="164" name="TextBox 163">
            <a:extLst>
              <a:ext uri="{FF2B5EF4-FFF2-40B4-BE49-F238E27FC236}">
                <a16:creationId xmlns:a16="http://schemas.microsoft.com/office/drawing/2014/main" id="{3F16DA03-6878-4B7C-A7CC-EBD21A399988}"/>
              </a:ext>
            </a:extLst>
          </p:cNvPr>
          <p:cNvSpPr txBox="1"/>
          <p:nvPr/>
        </p:nvSpPr>
        <p:spPr>
          <a:xfrm>
            <a:off x="8150226"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66" name="TextBox 165">
            <a:extLst>
              <a:ext uri="{FF2B5EF4-FFF2-40B4-BE49-F238E27FC236}">
                <a16:creationId xmlns:a16="http://schemas.microsoft.com/office/drawing/2014/main" id="{872323B6-AB09-454C-BDD7-1D2EB01F36BE}"/>
              </a:ext>
            </a:extLst>
          </p:cNvPr>
          <p:cNvSpPr txBox="1"/>
          <p:nvPr/>
        </p:nvSpPr>
        <p:spPr>
          <a:xfrm>
            <a:off x="8150226" y="3860113"/>
            <a:ext cx="1871664" cy="2431435"/>
          </a:xfrm>
          <a:prstGeom prst="rect">
            <a:avLst/>
          </a:prstGeom>
          <a:noFill/>
          <a:ln>
            <a:noFill/>
          </a:ln>
        </p:spPr>
        <p:txBody>
          <a:bodyPr wrap="square" lIns="0" rIns="0" rtlCol="0">
            <a:spAutoFit/>
          </a:bodyPr>
          <a:lstStyle/>
          <a:p>
            <a:pPr algn="ctr"/>
            <a:r>
              <a:rPr lang="en-GB" sz="2000" dirty="0">
                <a:solidFill>
                  <a:schemeClr val="accent5">
                    <a:lumMod val="50000"/>
                  </a:schemeClr>
                </a:solidFill>
              </a:rPr>
              <a:t>M. Robert, </a:t>
            </a:r>
          </a:p>
          <a:p>
            <a:pPr algn="ctr"/>
            <a:r>
              <a:rPr lang="en-GB" sz="2000" dirty="0">
                <a:solidFill>
                  <a:schemeClr val="accent5">
                    <a:lumMod val="50000"/>
                  </a:schemeClr>
                </a:solidFill>
              </a:rPr>
              <a:t>le </a:t>
            </a:r>
            <a:r>
              <a:rPr lang="en-GB" sz="2000" dirty="0" err="1">
                <a:solidFill>
                  <a:schemeClr val="accent5">
                    <a:lumMod val="50000"/>
                  </a:schemeClr>
                </a:solidFill>
              </a:rPr>
              <a:t>serveur</a:t>
            </a: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err="1">
                <a:solidFill>
                  <a:schemeClr val="accent5">
                    <a:lumMod val="50000"/>
                  </a:schemeClr>
                </a:solidFill>
              </a:rPr>
              <a:t>partir</a:t>
            </a:r>
            <a:r>
              <a:rPr lang="en-GB" sz="2000" dirty="0">
                <a:solidFill>
                  <a:schemeClr val="accent5">
                    <a:lumMod val="50000"/>
                  </a:schemeClr>
                </a:solidFill>
              </a:rPr>
              <a:t> / au travail / </a:t>
            </a:r>
            <a:r>
              <a:rPr lang="en-GB" sz="2000" dirty="0" err="1">
                <a:solidFill>
                  <a:schemeClr val="accent5">
                    <a:lumMod val="50000"/>
                  </a:schemeClr>
                </a:solidFill>
              </a:rPr>
              <a:t>quand</a:t>
            </a:r>
            <a:endParaRPr lang="en-GB" sz="2000" dirty="0">
              <a:solidFill>
                <a:schemeClr val="accent5">
                  <a:lumMod val="50000"/>
                </a:schemeClr>
              </a:solidFill>
            </a:endParaRPr>
          </a:p>
        </p:txBody>
      </p:sp>
      <p:sp>
        <p:nvSpPr>
          <p:cNvPr id="168" name="TextBox 167">
            <a:extLst>
              <a:ext uri="{FF2B5EF4-FFF2-40B4-BE49-F238E27FC236}">
                <a16:creationId xmlns:a16="http://schemas.microsoft.com/office/drawing/2014/main" id="{8371916E-D1B1-4722-A66C-9DEC97EE92E4}"/>
              </a:ext>
            </a:extLst>
          </p:cNvPr>
          <p:cNvSpPr txBox="1"/>
          <p:nvPr/>
        </p:nvSpPr>
        <p:spPr>
          <a:xfrm>
            <a:off x="10145713"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70" name="TextBox 169">
            <a:extLst>
              <a:ext uri="{FF2B5EF4-FFF2-40B4-BE49-F238E27FC236}">
                <a16:creationId xmlns:a16="http://schemas.microsoft.com/office/drawing/2014/main" id="{37BB2C56-9A2B-4BA6-8177-67D256910749}"/>
              </a:ext>
            </a:extLst>
          </p:cNvPr>
          <p:cNvSpPr txBox="1"/>
          <p:nvPr/>
        </p:nvSpPr>
        <p:spPr>
          <a:xfrm>
            <a:off x="10145713" y="3860113"/>
            <a:ext cx="1871664" cy="2431435"/>
          </a:xfrm>
          <a:prstGeom prst="rect">
            <a:avLst/>
          </a:prstGeom>
          <a:noFill/>
          <a:ln>
            <a:noFill/>
          </a:ln>
        </p:spPr>
        <p:txBody>
          <a:bodyPr wrap="square" rtlCol="0">
            <a:spAutoFit/>
          </a:bodyPr>
          <a:lstStyle/>
          <a:p>
            <a:pPr algn="ctr"/>
            <a:r>
              <a:rPr lang="en-GB" sz="2000" dirty="0">
                <a:solidFill>
                  <a:schemeClr val="accent5">
                    <a:lumMod val="50000"/>
                  </a:schemeClr>
                </a:solidFill>
              </a:rPr>
              <a:t>M. Michel </a:t>
            </a:r>
          </a:p>
          <a:p>
            <a:pPr algn="ctr"/>
            <a:r>
              <a:rPr lang="en-GB" sz="2000">
                <a:solidFill>
                  <a:schemeClr val="accent5">
                    <a:lumMod val="50000"/>
                  </a:schemeClr>
                </a:solidFill>
              </a:rPr>
              <a:t>le </a:t>
            </a:r>
            <a:r>
              <a:rPr lang="en-GB" sz="2000" dirty="0" err="1">
                <a:solidFill>
                  <a:schemeClr val="accent5">
                    <a:lumMod val="50000"/>
                  </a:schemeClr>
                </a:solidFill>
              </a:rPr>
              <a:t>vétérinaire</a:t>
            </a:r>
            <a:r>
              <a:rPr lang="en-GB" sz="2000" dirty="0">
                <a:solidFill>
                  <a:schemeClr val="accent5">
                    <a:lumMod val="50000"/>
                  </a:schemeClr>
                </a:solidFill>
              </a:rPr>
              <a:t> </a:t>
            </a: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1200" dirty="0">
              <a:solidFill>
                <a:schemeClr val="accent5">
                  <a:lumMod val="50000"/>
                </a:schemeClr>
              </a:solidFill>
            </a:endParaRPr>
          </a:p>
          <a:p>
            <a:pPr algn="ctr"/>
            <a:r>
              <a:rPr lang="en-GB" sz="2000" dirty="0" err="1">
                <a:solidFill>
                  <a:schemeClr val="accent5">
                    <a:lumMod val="50000"/>
                  </a:schemeClr>
                </a:solidFill>
              </a:rPr>
              <a:t>sortir</a:t>
            </a:r>
            <a:r>
              <a:rPr lang="en-GB" sz="2000" dirty="0">
                <a:solidFill>
                  <a:schemeClr val="accent5">
                    <a:lumMod val="50000"/>
                  </a:schemeClr>
                </a:solidFill>
              </a:rPr>
              <a:t> / le / </a:t>
            </a:r>
            <a:r>
              <a:rPr lang="en-GB" sz="2000" dirty="0" err="1">
                <a:solidFill>
                  <a:schemeClr val="accent5">
                    <a:lumMod val="50000"/>
                  </a:schemeClr>
                </a:solidFill>
              </a:rPr>
              <a:t>chien</a:t>
            </a:r>
            <a:r>
              <a:rPr lang="en-GB" sz="2000" dirty="0">
                <a:solidFill>
                  <a:schemeClr val="accent5">
                    <a:lumMod val="50000"/>
                  </a:schemeClr>
                </a:solidFill>
              </a:rPr>
              <a:t> / </a:t>
            </a:r>
          </a:p>
        </p:txBody>
      </p:sp>
      <p:pic>
        <p:nvPicPr>
          <p:cNvPr id="1026" name="Picture 2" descr="Police Man Clip Art">
            <a:extLst>
              <a:ext uri="{FF2B5EF4-FFF2-40B4-BE49-F238E27FC236}">
                <a16:creationId xmlns:a16="http://schemas.microsoft.com/office/drawing/2014/main" id="{B14D9806-822C-4006-8E8B-D624F6112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14" y="2093801"/>
            <a:ext cx="831146" cy="7618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rl Face Cartoon Clip Art">
            <a:extLst>
              <a:ext uri="{FF2B5EF4-FFF2-40B4-BE49-F238E27FC236}">
                <a16:creationId xmlns:a16="http://schemas.microsoft.com/office/drawing/2014/main" id="{31078F11-2CF2-49B3-80C0-E0A194F8F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137" y="2196318"/>
            <a:ext cx="786061" cy="631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ing Girl Face Clip Art">
            <a:extLst>
              <a:ext uri="{FF2B5EF4-FFF2-40B4-BE49-F238E27FC236}">
                <a16:creationId xmlns:a16="http://schemas.microsoft.com/office/drawing/2014/main" id="{6B7EA2D2-4114-405D-9C04-A4CFA4E10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287" y="4776904"/>
            <a:ext cx="693677" cy="7803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rl Face Clip Art">
            <a:extLst>
              <a:ext uri="{FF2B5EF4-FFF2-40B4-BE49-F238E27FC236}">
                <a16:creationId xmlns:a16="http://schemas.microsoft.com/office/drawing/2014/main" id="{E57BF22A-15C1-4858-BD13-FC3F0DBBBB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485" y="4848692"/>
            <a:ext cx="646024" cy="5405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y Face Clip Art">
            <a:extLst>
              <a:ext uri="{FF2B5EF4-FFF2-40B4-BE49-F238E27FC236}">
                <a16:creationId xmlns:a16="http://schemas.microsoft.com/office/drawing/2014/main" id="{BC35CEE2-7101-4609-AB3C-68A94064FD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6016" y="4848692"/>
            <a:ext cx="437810" cy="5405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aiter Clip Art">
            <a:extLst>
              <a:ext uri="{FF2B5EF4-FFF2-40B4-BE49-F238E27FC236}">
                <a16:creationId xmlns:a16="http://schemas.microsoft.com/office/drawing/2014/main" id="{0B7AF78D-61F0-4637-8C52-C245E9ACF4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6749" y="4679334"/>
            <a:ext cx="854450" cy="823015"/>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72">
            <a:extLst>
              <a:ext uri="{FF2B5EF4-FFF2-40B4-BE49-F238E27FC236}">
                <a16:creationId xmlns:a16="http://schemas.microsoft.com/office/drawing/2014/main" id="{78F2C85A-BBC7-42AB-BF4E-15305FCCE49C}"/>
              </a:ext>
            </a:extLst>
          </p:cNvPr>
          <p:cNvPicPr>
            <a:picLocks noChangeAspect="1"/>
          </p:cNvPicPr>
          <p:nvPr/>
        </p:nvPicPr>
        <p:blipFill>
          <a:blip r:embed="rId10"/>
          <a:stretch>
            <a:fillRect/>
          </a:stretch>
        </p:blipFill>
        <p:spPr>
          <a:xfrm>
            <a:off x="10700474" y="4608946"/>
            <a:ext cx="828380" cy="948344"/>
          </a:xfrm>
          <a:prstGeom prst="rect">
            <a:avLst/>
          </a:prstGeom>
        </p:spPr>
      </p:pic>
      <p:pic>
        <p:nvPicPr>
          <p:cNvPr id="1042" name="Picture 18" descr="Girl Playing Soccer Clip Art">
            <a:extLst>
              <a:ext uri="{FF2B5EF4-FFF2-40B4-BE49-F238E27FC236}">
                <a16:creationId xmlns:a16="http://schemas.microsoft.com/office/drawing/2014/main" id="{57BDD6CC-9D0C-4F7E-8784-42119E0BC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1790" y="4679334"/>
            <a:ext cx="843700" cy="879224"/>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74">
            <a:extLst>
              <a:ext uri="{FF2B5EF4-FFF2-40B4-BE49-F238E27FC236}">
                <a16:creationId xmlns:a16="http://schemas.microsoft.com/office/drawing/2014/main" id="{DFA714C8-B8E7-438A-BB9F-5BAE2F47EC0F}"/>
              </a:ext>
            </a:extLst>
          </p:cNvPr>
          <p:cNvPicPr>
            <a:picLocks noChangeAspect="1"/>
          </p:cNvPicPr>
          <p:nvPr/>
        </p:nvPicPr>
        <p:blipFill>
          <a:blip r:embed="rId12"/>
          <a:stretch>
            <a:fillRect/>
          </a:stretch>
        </p:blipFill>
        <p:spPr>
          <a:xfrm>
            <a:off x="8590964" y="2093801"/>
            <a:ext cx="1010235" cy="880636"/>
          </a:xfrm>
          <a:prstGeom prst="rect">
            <a:avLst/>
          </a:prstGeom>
        </p:spPr>
      </p:pic>
      <p:pic>
        <p:nvPicPr>
          <p:cNvPr id="1046" name="Picture 22" descr="Brown Hair Boy Face Clip Art">
            <a:extLst>
              <a:ext uri="{FF2B5EF4-FFF2-40B4-BE49-F238E27FC236}">
                <a16:creationId xmlns:a16="http://schemas.microsoft.com/office/drawing/2014/main" id="{790C977A-F22A-47D8-A537-8068340426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90428" y="2100890"/>
            <a:ext cx="618833" cy="82232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hef, Cake, Woman, Lady, Female, Chubby, Hat, Dressed">
            <a:extLst>
              <a:ext uri="{FF2B5EF4-FFF2-40B4-BE49-F238E27FC236}">
                <a16:creationId xmlns:a16="http://schemas.microsoft.com/office/drawing/2014/main" id="{118B241E-BDC6-4524-9FDE-CC85CBEDDA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7133" y="2052773"/>
            <a:ext cx="762845" cy="8704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iddle Aged Woman Brown Hair Clip Art">
            <a:extLst>
              <a:ext uri="{FF2B5EF4-FFF2-40B4-BE49-F238E27FC236}">
                <a16:creationId xmlns:a16="http://schemas.microsoft.com/office/drawing/2014/main" id="{04896227-F2C1-4611-B5CA-ADD65766FB0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7133" y="4715320"/>
            <a:ext cx="752695" cy="78702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miling Man Face Clip Art">
            <a:extLst>
              <a:ext uri="{FF2B5EF4-FFF2-40B4-BE49-F238E27FC236}">
                <a16:creationId xmlns:a16="http://schemas.microsoft.com/office/drawing/2014/main" id="{F22053F3-0E04-4E78-86B5-278DF44B23E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94830" y="2170671"/>
            <a:ext cx="639668" cy="726896"/>
          </a:xfrm>
          <a:prstGeom prst="rect">
            <a:avLst/>
          </a:prstGeom>
          <a:noFill/>
          <a:extLst>
            <a:ext uri="{909E8E84-426E-40DD-AFC4-6F175D3DCCD1}">
              <a14:hiddenFill xmlns:a14="http://schemas.microsoft.com/office/drawing/2010/main">
                <a:solidFill>
                  <a:srgbClr val="FFFFFF"/>
                </a:solidFill>
              </a14:hiddenFill>
            </a:ext>
          </a:extLst>
        </p:spPr>
      </p:pic>
      <p:sp>
        <p:nvSpPr>
          <p:cNvPr id="176" name="TextBox 175">
            <a:extLst>
              <a:ext uri="{FF2B5EF4-FFF2-40B4-BE49-F238E27FC236}">
                <a16:creationId xmlns:a16="http://schemas.microsoft.com/office/drawing/2014/main" id="{6EA5AC17-583F-459C-AB12-81B67AC8994B}"/>
              </a:ext>
            </a:extLst>
          </p:cNvPr>
          <p:cNvSpPr txBox="1"/>
          <p:nvPr/>
        </p:nvSpPr>
        <p:spPr>
          <a:xfrm>
            <a:off x="2135329" y="2272016"/>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2</a:t>
            </a:r>
          </a:p>
        </p:txBody>
      </p:sp>
      <p:sp>
        <p:nvSpPr>
          <p:cNvPr id="178" name="TextBox 177">
            <a:extLst>
              <a:ext uri="{FF2B5EF4-FFF2-40B4-BE49-F238E27FC236}">
                <a16:creationId xmlns:a16="http://schemas.microsoft.com/office/drawing/2014/main" id="{D5C470AA-F985-4370-8035-25AF7D0D2A9D}"/>
              </a:ext>
            </a:extLst>
          </p:cNvPr>
          <p:cNvSpPr txBox="1"/>
          <p:nvPr/>
        </p:nvSpPr>
        <p:spPr>
          <a:xfrm>
            <a:off x="4126623" y="2272016"/>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3</a:t>
            </a:r>
          </a:p>
        </p:txBody>
      </p:sp>
      <p:sp>
        <p:nvSpPr>
          <p:cNvPr id="179" name="TextBox 178">
            <a:extLst>
              <a:ext uri="{FF2B5EF4-FFF2-40B4-BE49-F238E27FC236}">
                <a16:creationId xmlns:a16="http://schemas.microsoft.com/office/drawing/2014/main" id="{BA901A49-E0CE-4689-B345-9915D3170202}"/>
              </a:ext>
            </a:extLst>
          </p:cNvPr>
          <p:cNvSpPr txBox="1"/>
          <p:nvPr/>
        </p:nvSpPr>
        <p:spPr>
          <a:xfrm>
            <a:off x="6117917" y="2272016"/>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4</a:t>
            </a:r>
          </a:p>
        </p:txBody>
      </p:sp>
      <p:sp>
        <p:nvSpPr>
          <p:cNvPr id="180" name="TextBox 179">
            <a:extLst>
              <a:ext uri="{FF2B5EF4-FFF2-40B4-BE49-F238E27FC236}">
                <a16:creationId xmlns:a16="http://schemas.microsoft.com/office/drawing/2014/main" id="{FA7F3F1E-C517-476D-9002-7966FC8DAD70}"/>
              </a:ext>
            </a:extLst>
          </p:cNvPr>
          <p:cNvSpPr txBox="1"/>
          <p:nvPr/>
        </p:nvSpPr>
        <p:spPr>
          <a:xfrm>
            <a:off x="8109211" y="2272016"/>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5</a:t>
            </a:r>
          </a:p>
        </p:txBody>
      </p:sp>
      <p:sp>
        <p:nvSpPr>
          <p:cNvPr id="181" name="TextBox 180">
            <a:extLst>
              <a:ext uri="{FF2B5EF4-FFF2-40B4-BE49-F238E27FC236}">
                <a16:creationId xmlns:a16="http://schemas.microsoft.com/office/drawing/2014/main" id="{CD42C16C-A958-4FD1-9AEE-D541E8613859}"/>
              </a:ext>
            </a:extLst>
          </p:cNvPr>
          <p:cNvSpPr txBox="1"/>
          <p:nvPr/>
        </p:nvSpPr>
        <p:spPr>
          <a:xfrm>
            <a:off x="10100504" y="2266162"/>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6</a:t>
            </a:r>
          </a:p>
        </p:txBody>
      </p:sp>
      <p:sp>
        <p:nvSpPr>
          <p:cNvPr id="182" name="TextBox 181">
            <a:extLst>
              <a:ext uri="{FF2B5EF4-FFF2-40B4-BE49-F238E27FC236}">
                <a16:creationId xmlns:a16="http://schemas.microsoft.com/office/drawing/2014/main" id="{4737B7F3-0BB3-4BB6-95E2-400B69B15835}"/>
              </a:ext>
            </a:extLst>
          </p:cNvPr>
          <p:cNvSpPr txBox="1"/>
          <p:nvPr/>
        </p:nvSpPr>
        <p:spPr>
          <a:xfrm>
            <a:off x="141327" y="4838338"/>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7</a:t>
            </a:r>
          </a:p>
        </p:txBody>
      </p:sp>
      <p:sp>
        <p:nvSpPr>
          <p:cNvPr id="183" name="TextBox 182">
            <a:extLst>
              <a:ext uri="{FF2B5EF4-FFF2-40B4-BE49-F238E27FC236}">
                <a16:creationId xmlns:a16="http://schemas.microsoft.com/office/drawing/2014/main" id="{64D667CC-5D67-40B2-B21A-33F18F25E88A}"/>
              </a:ext>
            </a:extLst>
          </p:cNvPr>
          <p:cNvSpPr txBox="1"/>
          <p:nvPr/>
        </p:nvSpPr>
        <p:spPr>
          <a:xfrm>
            <a:off x="2132621" y="4838338"/>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8</a:t>
            </a:r>
          </a:p>
        </p:txBody>
      </p:sp>
      <p:sp>
        <p:nvSpPr>
          <p:cNvPr id="184" name="TextBox 183">
            <a:extLst>
              <a:ext uri="{FF2B5EF4-FFF2-40B4-BE49-F238E27FC236}">
                <a16:creationId xmlns:a16="http://schemas.microsoft.com/office/drawing/2014/main" id="{B95B370F-6340-44AE-B608-51A2BED3BD7C}"/>
              </a:ext>
            </a:extLst>
          </p:cNvPr>
          <p:cNvSpPr txBox="1"/>
          <p:nvPr/>
        </p:nvSpPr>
        <p:spPr>
          <a:xfrm>
            <a:off x="4123915" y="4838338"/>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9</a:t>
            </a:r>
          </a:p>
        </p:txBody>
      </p:sp>
      <p:sp>
        <p:nvSpPr>
          <p:cNvPr id="185" name="TextBox 184">
            <a:extLst>
              <a:ext uri="{FF2B5EF4-FFF2-40B4-BE49-F238E27FC236}">
                <a16:creationId xmlns:a16="http://schemas.microsoft.com/office/drawing/2014/main" id="{20C762FF-47C7-4594-AA95-F555BED9CBC2}"/>
              </a:ext>
            </a:extLst>
          </p:cNvPr>
          <p:cNvSpPr txBox="1"/>
          <p:nvPr/>
        </p:nvSpPr>
        <p:spPr>
          <a:xfrm>
            <a:off x="6115209" y="4838338"/>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10</a:t>
            </a:r>
          </a:p>
        </p:txBody>
      </p:sp>
      <p:sp>
        <p:nvSpPr>
          <p:cNvPr id="186" name="TextBox 185">
            <a:extLst>
              <a:ext uri="{FF2B5EF4-FFF2-40B4-BE49-F238E27FC236}">
                <a16:creationId xmlns:a16="http://schemas.microsoft.com/office/drawing/2014/main" id="{9936F66E-7A3A-4FB0-B350-441AA75134BD}"/>
              </a:ext>
            </a:extLst>
          </p:cNvPr>
          <p:cNvSpPr txBox="1"/>
          <p:nvPr/>
        </p:nvSpPr>
        <p:spPr>
          <a:xfrm>
            <a:off x="8106503" y="4838338"/>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11</a:t>
            </a:r>
          </a:p>
        </p:txBody>
      </p:sp>
      <p:sp>
        <p:nvSpPr>
          <p:cNvPr id="187" name="TextBox 186">
            <a:extLst>
              <a:ext uri="{FF2B5EF4-FFF2-40B4-BE49-F238E27FC236}">
                <a16:creationId xmlns:a16="http://schemas.microsoft.com/office/drawing/2014/main" id="{B901CE1C-F751-403B-BDA4-10185C43FE59}"/>
              </a:ext>
            </a:extLst>
          </p:cNvPr>
          <p:cNvSpPr txBox="1"/>
          <p:nvPr/>
        </p:nvSpPr>
        <p:spPr>
          <a:xfrm>
            <a:off x="10097796" y="4832484"/>
            <a:ext cx="400050" cy="399600"/>
          </a:xfrm>
          <a:prstGeom prst="rect">
            <a:avLst/>
          </a:prstGeom>
          <a:solidFill>
            <a:schemeClr val="accent1">
              <a:lumMod val="50000"/>
            </a:schemeClr>
          </a:solidFill>
        </p:spPr>
        <p:txBody>
          <a:bodyPr wrap="square" lIns="0" rIns="0" rtlCol="0" anchor="ctr">
            <a:spAutoFit/>
          </a:bodyPr>
          <a:lstStyle/>
          <a:p>
            <a:pPr algn="ctr"/>
            <a:r>
              <a:rPr lang="en-GB" sz="2400" b="1" dirty="0">
                <a:solidFill>
                  <a:schemeClr val="bg1"/>
                </a:solidFill>
              </a:rPr>
              <a:t>12</a:t>
            </a:r>
          </a:p>
        </p:txBody>
      </p:sp>
    </p:spTree>
    <p:extLst>
      <p:ext uri="{BB962C8B-B14F-4D97-AF65-F5344CB8AC3E}">
        <p14:creationId xmlns:p14="http://schemas.microsoft.com/office/powerpoint/2010/main" val="3073171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79999" y="1883962"/>
            <a:ext cx="9364051" cy="1062010"/>
          </a:xfrm>
        </p:spPr>
        <p:txBody>
          <a:bodyPr>
            <a:normAutofit fontScale="90000"/>
          </a:bodyPr>
          <a:lstStyle/>
          <a:p>
            <a:pPr algn="l"/>
            <a:r>
              <a:rPr lang="en-GB" sz="3800" b="1" dirty="0">
                <a:solidFill>
                  <a:prstClr val="white"/>
                </a:solidFill>
              </a:rPr>
              <a:t>Formal and informal situations: </a:t>
            </a:r>
            <a:br>
              <a:rPr lang="en-GB" sz="3800" b="1" dirty="0">
                <a:solidFill>
                  <a:prstClr val="white"/>
                </a:solidFill>
              </a:rPr>
            </a:br>
            <a:r>
              <a:rPr lang="en-GB" sz="3800" b="1" dirty="0">
                <a:solidFill>
                  <a:prstClr val="white"/>
                </a:solidFill>
              </a:rPr>
              <a:t>Talking to people you do and don't know</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on with impersonal meaning ‘we’</a:t>
            </a:r>
          </a:p>
          <a:p>
            <a:pPr algn="l"/>
            <a:r>
              <a:rPr lang="en-GB" sz="3000" dirty="0">
                <a:solidFill>
                  <a:prstClr val="white"/>
                </a:solidFill>
              </a:rPr>
              <a:t>SSC [oy], [oi] revisited</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000" dirty="0">
                <a:solidFill>
                  <a:prstClr val="white"/>
                </a:solidFill>
                <a:latin typeface="Century Gothic" panose="020B0502020202020204" pitchFamily="34" charset="0"/>
              </a:rPr>
              <a:t>6</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000" dirty="0">
                <a:solidFill>
                  <a:prstClr val="white"/>
                </a:solidFill>
                <a:latin typeface="Century Gothic" panose="020B0502020202020204" pitchFamily="34" charset="0"/>
              </a:rPr>
              <a:t>38</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703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Kirsten Somerville / Catherine Morris / Natalie Finlayson</a:t>
            </a:r>
          </a:p>
          <a:p>
            <a:pPr lvl="0">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22/10/21</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160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30608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4" name="a.wav"/>
            </a:hlinkClick>
            <a:extLst>
              <a:ext uri="{FF2B5EF4-FFF2-40B4-BE49-F238E27FC236}">
                <a16:creationId xmlns:a16="http://schemas.microsoft.com/office/drawing/2014/main" id="{A530E2F4-3BB8-46AC-A499-6A1D1AFA6D49}"/>
              </a:ext>
            </a:extLst>
          </p:cNvPr>
          <p:cNvSpPr txBox="1"/>
          <p:nvPr/>
        </p:nvSpPr>
        <p:spPr>
          <a:xfrm>
            <a:off x="1180382" y="3316628"/>
            <a:ext cx="25928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GB" sz="3600" b="1" i="0" u="none" strike="noStrike" kern="1200" cap="none" spc="0" normalizeH="0" baseline="0" noProof="0" dirty="0" err="1">
                <a:ln>
                  <a:noFill/>
                </a:ln>
                <a:solidFill>
                  <a:srgbClr val="E75D02"/>
                </a:solidFill>
                <a:effectLst/>
                <a:uLnTx/>
                <a:uFillTx/>
                <a:latin typeface="Century Gothic" panose="020F0302020204030204"/>
                <a:ea typeface="+mn-ea"/>
                <a:cs typeface="+mn-cs"/>
              </a:rPr>
              <a:t>oi</a:t>
            </a:r>
            <a:r>
              <a:rPr kumimoji="0" lang="en-GB" sz="3600" b="1" i="0" u="none" strike="noStrike" kern="1200" cap="none" spc="0" normalizeH="0" baseline="0" noProof="0" dirty="0" err="1">
                <a:ln>
                  <a:noFill/>
                </a:ln>
                <a:solidFill>
                  <a:srgbClr val="0F5075"/>
                </a:solidFill>
                <a:effectLst/>
                <a:uLnTx/>
                <a:uFillTx/>
                <a:latin typeface="Century Gothic" panose="020F0302020204030204"/>
                <a:ea typeface="+mn-ea"/>
                <a:cs typeface="+mn-cs"/>
              </a:rPr>
              <a:t>s</a:t>
            </a:r>
            <a:endParaRPr kumimoji="0" lang="en-GB" sz="3600" b="1" i="0" u="none" strike="noStrike" kern="1200" cap="none" spc="0" normalizeH="0" baseline="0" noProof="0" dirty="0">
              <a:ln>
                <a:noFill/>
              </a:ln>
              <a:solidFill>
                <a:srgbClr val="E75D02"/>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[time]</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hlinkClick r:id="" action="ppaction://noaction">
              <a:snd r:embed="rId5" name="ail-aille.wav"/>
            </a:hlinkClick>
            <a:extLst>
              <a:ext uri="{FF2B5EF4-FFF2-40B4-BE49-F238E27FC236}">
                <a16:creationId xmlns:a16="http://schemas.microsoft.com/office/drawing/2014/main" id="{96D013B1-29C1-4944-962C-14D447F6A5B6}"/>
              </a:ext>
            </a:extLst>
          </p:cNvPr>
          <p:cNvSpPr txBox="1"/>
          <p:nvPr/>
        </p:nvSpPr>
        <p:spPr>
          <a:xfrm>
            <a:off x="4388226" y="3316629"/>
            <a:ext cx="3183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GB" sz="3600" b="1" i="0" u="none" strike="noStrike" kern="1200" cap="none" spc="0" normalizeH="0" baseline="0" noProof="0" dirty="0">
                <a:ln>
                  <a:noFill/>
                </a:ln>
                <a:solidFill>
                  <a:srgbClr val="E75D02"/>
                </a:solidFill>
                <a:effectLst/>
                <a:uLnTx/>
                <a:uFillTx/>
                <a:latin typeface="Century Gothic" panose="020F0302020204030204"/>
                <a:ea typeface="+mn-ea"/>
                <a:cs typeface="+mn-cs"/>
              </a:rPr>
              <a:t>oy</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[home]</a:t>
            </a:r>
          </a:p>
        </p:txBody>
      </p:sp>
      <p:sp>
        <p:nvSpPr>
          <p:cNvPr id="2" name="Action Button: Go Forward or Next 1">
            <a:hlinkClick r:id="" action="ppaction://noaction" highlightClick="1">
              <a:snd r:embed="rId6" name="foi oi.wav"/>
            </a:hlinkClick>
            <a:extLst>
              <a:ext uri="{FF2B5EF4-FFF2-40B4-BE49-F238E27FC236}">
                <a16:creationId xmlns:a16="http://schemas.microsoft.com/office/drawing/2014/main" id="{15943979-2A0D-4541-AB79-1AA7857A725D}"/>
              </a:ext>
            </a:extLst>
          </p:cNvPr>
          <p:cNvSpPr/>
          <p:nvPr/>
        </p:nvSpPr>
        <p:spPr>
          <a:xfrm>
            <a:off x="2201333" y="4842933"/>
            <a:ext cx="575734" cy="559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Action Button: Go Forward or Next 9">
            <a:hlinkClick r:id="" action="ppaction://noaction" highlightClick="1">
              <a:snd r:embed="rId7" name="foyer oy.wav"/>
            </a:hlinkClick>
            <a:extLst>
              <a:ext uri="{FF2B5EF4-FFF2-40B4-BE49-F238E27FC236}">
                <a16:creationId xmlns:a16="http://schemas.microsoft.com/office/drawing/2014/main" id="{D5F86169-0552-4102-A711-5B0287CA5462}"/>
              </a:ext>
            </a:extLst>
          </p:cNvPr>
          <p:cNvSpPr/>
          <p:nvPr/>
        </p:nvSpPr>
        <p:spPr>
          <a:xfrm>
            <a:off x="5692084" y="4842932"/>
            <a:ext cx="575734" cy="559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ounded Rectangular Callout 3">
            <a:extLst>
              <a:ext uri="{FF2B5EF4-FFF2-40B4-BE49-F238E27FC236}">
                <a16:creationId xmlns:a16="http://schemas.microsoft.com/office/drawing/2014/main" id="{E510CCDD-D734-4F52-8996-3C9D239B13D4}"/>
              </a:ext>
            </a:extLst>
          </p:cNvPr>
          <p:cNvSpPr/>
          <p:nvPr/>
        </p:nvSpPr>
        <p:spPr>
          <a:xfrm>
            <a:off x="8176748" y="1714891"/>
            <a:ext cx="3749779" cy="2805909"/>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-/-ail] vs [a] patterns.</a:t>
            </a:r>
          </a:p>
        </p:txBody>
      </p:sp>
    </p:spTree>
    <p:extLst>
      <p:ext uri="{BB962C8B-B14F-4D97-AF65-F5344CB8AC3E}">
        <p14:creationId xmlns:p14="http://schemas.microsoft.com/office/powerpoint/2010/main" val="245513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388304"/>
            <a:ext cx="5265384" cy="707849"/>
          </a:xfrm>
        </p:spPr>
        <p:txBody>
          <a:bodyPr>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(1/2)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[oy]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[law]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use]</a:t>
                      </a:r>
                      <a:endParaRPr lang="en-GB"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l</a:t>
                      </a:r>
                      <a:r>
                        <a:rPr lang="en-GB" sz="2800" b="1" dirty="0" err="1">
                          <a:solidFill>
                            <a:srgbClr val="E75D02"/>
                          </a:solidFill>
                        </a:rPr>
                        <a:t>oi</a:t>
                      </a:r>
                      <a:r>
                        <a:rPr lang="en-GB" sz="2800" b="1" dirty="0">
                          <a:solidFill>
                            <a:srgbClr val="E65D00"/>
                          </a:solidFill>
                        </a:rPr>
                        <a:t> </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700" b="1" dirty="0">
                          <a:solidFill>
                            <a:srgbClr val="115076"/>
                          </a:solidFill>
                        </a:rPr>
                        <a:t>b) empl</a:t>
                      </a:r>
                      <a:r>
                        <a:rPr lang="en-GB" sz="2700" b="1" dirty="0">
                          <a:solidFill>
                            <a:srgbClr val="E65D00"/>
                          </a:solidFill>
                        </a:rPr>
                        <a:t>oy</a:t>
                      </a:r>
                      <a:r>
                        <a:rPr lang="en-GB" sz="2700" b="1" dirty="0">
                          <a:solidFill>
                            <a:srgbClr val="115076"/>
                          </a:solidFill>
                        </a:rPr>
                        <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4" name="2 loi employer.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[happy]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[joy]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j</a:t>
                      </a:r>
                      <a:r>
                        <a:rPr lang="en-GB" sz="2800" b="1" dirty="0" err="1">
                          <a:solidFill>
                            <a:srgbClr val="E75D02"/>
                          </a:solidFill>
                        </a:rPr>
                        <a:t>oy</a:t>
                      </a:r>
                      <a:r>
                        <a:rPr lang="en-GB" sz="2800" b="1" dirty="0" err="1">
                          <a:solidFill>
                            <a:srgbClr val="115076"/>
                          </a:solidFill>
                        </a:rPr>
                        <a:t>eux</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j</a:t>
                      </a:r>
                      <a:r>
                        <a:rPr lang="en-GB" sz="2800" b="1" dirty="0">
                          <a:solidFill>
                            <a:srgbClr val="E75D02"/>
                          </a:solidFill>
                        </a:rPr>
                        <a:t>oi</a:t>
                      </a:r>
                      <a:r>
                        <a:rPr lang="en-GB" sz="2800" b="1" dirty="0">
                          <a:solidFill>
                            <a:srgbClr val="0F5075"/>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5" name="4 joyeux joi.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53" name="Picture 52" descr="green checkmark">
            <a:extLst>
              <a:ext uri="{FF2B5EF4-FFF2-40B4-BE49-F238E27FC236}">
                <a16:creationId xmlns:a16="http://schemas.microsoft.com/office/drawing/2014/main" id="{29B19A00-1A3A-48FE-8874-56CA65671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0494" y="4984094"/>
            <a:ext cx="401412" cy="418138"/>
          </a:xfrm>
          <a:prstGeom prst="rect">
            <a:avLst/>
          </a:prstGeom>
        </p:spPr>
      </p:pic>
      <p:pic>
        <p:nvPicPr>
          <p:cNvPr id="54" name="Picture 53" descr="green checkmark">
            <a:extLst>
              <a:ext uri="{FF2B5EF4-FFF2-40B4-BE49-F238E27FC236}">
                <a16:creationId xmlns:a16="http://schemas.microsoft.com/office/drawing/2014/main" id="{C88B877F-5F4D-4BB3-B4B1-20D5FD25A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5475" y="4984094"/>
            <a:ext cx="401412" cy="418138"/>
          </a:xfrm>
          <a:prstGeom prst="rect">
            <a:avLst/>
          </a:prstGeom>
        </p:spPr>
      </p:pic>
      <p:graphicFrame>
        <p:nvGraphicFramePr>
          <p:cNvPr id="42" name="Table 13">
            <a:extLst>
              <a:ext uri="{FF2B5EF4-FFF2-40B4-BE49-F238E27FC236}">
                <a16:creationId xmlns:a16="http://schemas.microsoft.com/office/drawing/2014/main" id="{A4EB4ADD-9DB5-400A-8964-57F50A9C2F44}"/>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[to drown]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[black]</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0F5075"/>
                          </a:solidFill>
                        </a:rPr>
                        <a:t>n</a:t>
                      </a:r>
                      <a:r>
                        <a:rPr lang="en-GB" sz="2800" b="1" dirty="0" err="1">
                          <a:solidFill>
                            <a:srgbClr val="E65D00"/>
                          </a:solidFill>
                        </a:rPr>
                        <a:t>oy</a:t>
                      </a:r>
                      <a:r>
                        <a:rPr lang="en-GB" sz="2800" b="1" dirty="0" err="1">
                          <a:solidFill>
                            <a:srgbClr val="0F5075"/>
                          </a:solidFill>
                        </a:rPr>
                        <a:t>er</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n</a:t>
                      </a:r>
                      <a:r>
                        <a:rPr lang="en-GB" sz="2800" b="1" dirty="0">
                          <a:solidFill>
                            <a:srgbClr val="E65D00"/>
                          </a:solidFill>
                        </a:rPr>
                        <a:t>oi</a:t>
                      </a:r>
                      <a:r>
                        <a:rPr lang="en-GB" sz="28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48" name="TextBox 47">
            <a:extLst>
              <a:ext uri="{FF2B5EF4-FFF2-40B4-BE49-F238E27FC236}">
                <a16:creationId xmlns:a16="http://schemas.microsoft.com/office/drawing/2014/main" id="{F30E4B14-829B-4C9A-9AEB-538C627271BB}"/>
              </a:ext>
            </a:extLst>
          </p:cNvPr>
          <p:cNvSpPr txBox="1"/>
          <p:nvPr/>
        </p:nvSpPr>
        <p:spPr>
          <a:xfrm>
            <a:off x="1853308" y="3435060"/>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49" name="Picture 48" descr="green checkmark">
            <a:extLst>
              <a:ext uri="{FF2B5EF4-FFF2-40B4-BE49-F238E27FC236}">
                <a16:creationId xmlns:a16="http://schemas.microsoft.com/office/drawing/2014/main" id="{146BBEDB-8BF1-41E7-8E96-9D457B4267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443" y="2773695"/>
            <a:ext cx="401412" cy="418138"/>
          </a:xfrm>
          <a:prstGeom prst="rect">
            <a:avLst/>
          </a:prstGeom>
        </p:spPr>
      </p:pic>
      <p:graphicFrame>
        <p:nvGraphicFramePr>
          <p:cNvPr id="50" name="Table 49">
            <a:extLst>
              <a:ext uri="{FF2B5EF4-FFF2-40B4-BE49-F238E27FC236}">
                <a16:creationId xmlns:a16="http://schemas.microsoft.com/office/drawing/2014/main" id="{6A73C06A-6D7A-4891-AA6F-A2CDB0719C5A}"/>
              </a:ext>
            </a:extLst>
          </p:cNvPr>
          <p:cNvGraphicFramePr>
            <a:graphicFrameLocks noGrp="1"/>
          </p:cNvGraphicFramePr>
          <p:nvPr/>
        </p:nvGraphicFramePr>
        <p:xfrm>
          <a:off x="6385770" y="1928912"/>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[king]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[kingdom]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r</a:t>
                      </a:r>
                      <a:r>
                        <a:rPr lang="en-GB" sz="2800" b="1" dirty="0" err="1">
                          <a:solidFill>
                            <a:srgbClr val="E65D00"/>
                          </a:solidFill>
                        </a:rPr>
                        <a:t>oi</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r</a:t>
                      </a:r>
                      <a:r>
                        <a:rPr lang="en-GB" sz="2800" b="1" dirty="0" err="1">
                          <a:solidFill>
                            <a:srgbClr val="E65D00"/>
                          </a:solidFill>
                        </a:rPr>
                        <a:t>oy</a:t>
                      </a:r>
                      <a:r>
                        <a:rPr lang="en-GB" sz="2800" b="1" dirty="0" err="1">
                          <a:solidFill>
                            <a:srgbClr val="115076"/>
                          </a:solidFill>
                        </a:rPr>
                        <a:t>aume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63" name="Picture 62" descr="green checkmark">
            <a:extLst>
              <a:ext uri="{FF2B5EF4-FFF2-40B4-BE49-F238E27FC236}">
                <a16:creationId xmlns:a16="http://schemas.microsoft.com/office/drawing/2014/main" id="{948BB61A-6312-46BF-A589-5F30FD4732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003" y="2810107"/>
            <a:ext cx="401412" cy="418138"/>
          </a:xfrm>
          <a:prstGeom prst="rect">
            <a:avLst/>
          </a:prstGeom>
        </p:spPr>
      </p:pic>
      <p:sp>
        <p:nvSpPr>
          <p:cNvPr id="17" name="Action Button: Custom 16">
            <a:hlinkClick r:id="" action="ppaction://noaction" highlightClick="1">
              <a:snd r:embed="rId7" name="3 roi royaume.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 name="Action Button: Custom 16">
            <a:hlinkClick r:id="" action="ppaction://noaction" highlightClick="1">
              <a:snd r:embed="rId8" name="1 noyer noir.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Rounded Rectangular Callout 3">
            <a:extLst>
              <a:ext uri="{FF2B5EF4-FFF2-40B4-BE49-F238E27FC236}">
                <a16:creationId xmlns:a16="http://schemas.microsoft.com/office/drawing/2014/main" id="{0617BA04-A41B-424C-9AEB-9B929407497F}"/>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p:txBody>
      </p:sp>
      <p:pic>
        <p:nvPicPr>
          <p:cNvPr id="11" name="Picture 10" descr="A picture containing icon&#10;&#10;Description automatically generated">
            <a:extLst>
              <a:ext uri="{FF2B5EF4-FFF2-40B4-BE49-F238E27FC236}">
                <a16:creationId xmlns:a16="http://schemas.microsoft.com/office/drawing/2014/main" id="{A6E9D5FA-C069-734F-885A-702843D611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5828" y="1999630"/>
            <a:ext cx="866436" cy="866436"/>
          </a:xfrm>
          <a:prstGeom prst="rect">
            <a:avLst/>
          </a:prstGeom>
        </p:spPr>
      </p:pic>
      <p:pic>
        <p:nvPicPr>
          <p:cNvPr id="13" name="Picture 12" descr="Shape, icon, circle&#10;&#10;Description automatically generated">
            <a:extLst>
              <a:ext uri="{FF2B5EF4-FFF2-40B4-BE49-F238E27FC236}">
                <a16:creationId xmlns:a16="http://schemas.microsoft.com/office/drawing/2014/main" id="{15A63FC4-0022-CD4F-A97F-B129E0638E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9395" y="1902764"/>
            <a:ext cx="1080000" cy="1080000"/>
          </a:xfrm>
          <a:prstGeom prst="rect">
            <a:avLst/>
          </a:prstGeom>
        </p:spPr>
      </p:pic>
      <p:pic>
        <p:nvPicPr>
          <p:cNvPr id="20" name="Graphic 19">
            <a:extLst>
              <a:ext uri="{FF2B5EF4-FFF2-40B4-BE49-F238E27FC236}">
                <a16:creationId xmlns:a16="http://schemas.microsoft.com/office/drawing/2014/main" id="{E913C01A-3EAB-B141-B807-230D49B8F2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20178" y="4174158"/>
            <a:ext cx="1177735" cy="1177735"/>
          </a:xfrm>
          <a:prstGeom prst="rect">
            <a:avLst/>
          </a:prstGeom>
        </p:spPr>
      </p:pic>
      <p:pic>
        <p:nvPicPr>
          <p:cNvPr id="27" name="Picture 26" descr="Logo&#10;&#10;Description automatically generated">
            <a:extLst>
              <a:ext uri="{FF2B5EF4-FFF2-40B4-BE49-F238E27FC236}">
                <a16:creationId xmlns:a16="http://schemas.microsoft.com/office/drawing/2014/main" id="{BBAD7394-FFFE-1F41-9A90-2CE100429F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74748" y="2005019"/>
            <a:ext cx="1090513" cy="915008"/>
          </a:xfrm>
          <a:prstGeom prst="rect">
            <a:avLst/>
          </a:prstGeom>
        </p:spPr>
      </p:pic>
      <p:pic>
        <p:nvPicPr>
          <p:cNvPr id="52" name="Picture 51" descr="Logo&#10;&#10;Description automatically generated">
            <a:extLst>
              <a:ext uri="{FF2B5EF4-FFF2-40B4-BE49-F238E27FC236}">
                <a16:creationId xmlns:a16="http://schemas.microsoft.com/office/drawing/2014/main" id="{8188E3E1-F538-5C4A-AB94-C8253F6A6C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3637" y="2005019"/>
            <a:ext cx="1090513" cy="915008"/>
          </a:xfrm>
          <a:prstGeom prst="rect">
            <a:avLst/>
          </a:prstGeom>
        </p:spPr>
      </p:pic>
      <p:pic>
        <p:nvPicPr>
          <p:cNvPr id="30" name="Picture 29" descr="Logo&#10;&#10;Description automatically generated">
            <a:extLst>
              <a:ext uri="{FF2B5EF4-FFF2-40B4-BE49-F238E27FC236}">
                <a16:creationId xmlns:a16="http://schemas.microsoft.com/office/drawing/2014/main" id="{B87707BD-F73D-DA4D-891E-BC1A42C72B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92024" y="4022257"/>
            <a:ext cx="1253458" cy="1253458"/>
          </a:xfrm>
          <a:prstGeom prst="rect">
            <a:avLst/>
          </a:prstGeom>
        </p:spPr>
      </p:pic>
      <p:pic>
        <p:nvPicPr>
          <p:cNvPr id="33" name="Picture 32" descr="Logo&#10;&#10;Description automatically generated">
            <a:extLst>
              <a:ext uri="{FF2B5EF4-FFF2-40B4-BE49-F238E27FC236}">
                <a16:creationId xmlns:a16="http://schemas.microsoft.com/office/drawing/2014/main" id="{7CA8C84D-5826-3549-BD08-973FFDB5BC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66943" y="4034957"/>
            <a:ext cx="1252800" cy="1252800"/>
          </a:xfrm>
          <a:prstGeom prst="rect">
            <a:avLst/>
          </a:prstGeom>
        </p:spPr>
      </p:pic>
      <p:sp>
        <p:nvSpPr>
          <p:cNvPr id="58" name="TextBox 57">
            <a:extLst>
              <a:ext uri="{FF2B5EF4-FFF2-40B4-BE49-F238E27FC236}">
                <a16:creationId xmlns:a16="http://schemas.microsoft.com/office/drawing/2014/main" id="{142A72DD-1158-8845-8A78-B99732C15041}"/>
              </a:ext>
            </a:extLst>
          </p:cNvPr>
          <p:cNvSpPr txBox="1"/>
          <p:nvPr/>
        </p:nvSpPr>
        <p:spPr>
          <a:xfrm>
            <a:off x="4458649" y="3435060"/>
            <a:ext cx="313054"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60" name="TextBox 59">
            <a:extLst>
              <a:ext uri="{FF2B5EF4-FFF2-40B4-BE49-F238E27FC236}">
                <a16:creationId xmlns:a16="http://schemas.microsoft.com/office/drawing/2014/main" id="{D56C2D33-9FBA-D44E-AE0D-2150A2693FE8}"/>
              </a:ext>
            </a:extLst>
          </p:cNvPr>
          <p:cNvSpPr txBox="1"/>
          <p:nvPr/>
        </p:nvSpPr>
        <p:spPr>
          <a:xfrm>
            <a:off x="7747725" y="3435060"/>
            <a:ext cx="42634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4" name="TextBox 63">
            <a:extLst>
              <a:ext uri="{FF2B5EF4-FFF2-40B4-BE49-F238E27FC236}">
                <a16:creationId xmlns:a16="http://schemas.microsoft.com/office/drawing/2014/main" id="{317BC52D-7BD5-7A49-B5E6-34AC24A2CB29}"/>
              </a:ext>
            </a:extLst>
          </p:cNvPr>
          <p:cNvSpPr txBox="1"/>
          <p:nvPr/>
        </p:nvSpPr>
        <p:spPr>
          <a:xfrm>
            <a:off x="9634788" y="3435060"/>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5" name="TextBox 64">
            <a:extLst>
              <a:ext uri="{FF2B5EF4-FFF2-40B4-BE49-F238E27FC236}">
                <a16:creationId xmlns:a16="http://schemas.microsoft.com/office/drawing/2014/main" id="{3B9A7C58-4E4B-9748-81B8-B83B2EB5387A}"/>
              </a:ext>
            </a:extLst>
          </p:cNvPr>
          <p:cNvSpPr txBox="1"/>
          <p:nvPr/>
        </p:nvSpPr>
        <p:spPr>
          <a:xfrm>
            <a:off x="2015482" y="5637319"/>
            <a:ext cx="42634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6" name="TextBox 65">
            <a:extLst>
              <a:ext uri="{FF2B5EF4-FFF2-40B4-BE49-F238E27FC236}">
                <a16:creationId xmlns:a16="http://schemas.microsoft.com/office/drawing/2014/main" id="{CC87B56C-7D7D-FF45-B13D-C22017EB365A}"/>
              </a:ext>
            </a:extLst>
          </p:cNvPr>
          <p:cNvSpPr txBox="1"/>
          <p:nvPr/>
        </p:nvSpPr>
        <p:spPr>
          <a:xfrm>
            <a:off x="4615176" y="5637319"/>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7" name="TextBox 66">
            <a:extLst>
              <a:ext uri="{FF2B5EF4-FFF2-40B4-BE49-F238E27FC236}">
                <a16:creationId xmlns:a16="http://schemas.microsoft.com/office/drawing/2014/main" id="{10C1AD3A-C408-0C4E-98F1-9CF70C744B81}"/>
              </a:ext>
            </a:extLst>
          </p:cNvPr>
          <p:cNvSpPr txBox="1"/>
          <p:nvPr/>
        </p:nvSpPr>
        <p:spPr>
          <a:xfrm>
            <a:off x="7359898" y="5637319"/>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8" name="TextBox 67">
            <a:extLst>
              <a:ext uri="{FF2B5EF4-FFF2-40B4-BE49-F238E27FC236}">
                <a16:creationId xmlns:a16="http://schemas.microsoft.com/office/drawing/2014/main" id="{4568AE79-9960-1B4F-B772-53840261B905}"/>
              </a:ext>
            </a:extLst>
          </p:cNvPr>
          <p:cNvSpPr txBox="1"/>
          <p:nvPr/>
        </p:nvSpPr>
        <p:spPr>
          <a:xfrm>
            <a:off x="10069368" y="5612156"/>
            <a:ext cx="316556"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802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8" grpId="0" animBg="1"/>
      <p:bldP spid="60" grpId="0" animBg="1"/>
      <p:bldP spid="64" grpId="0" animBg="1"/>
      <p:bldP spid="65" grpId="0" animBg="1"/>
      <p:bldP spid="66" grpId="0" animBg="1"/>
      <p:bldP spid="67" grpId="0" animBg="1"/>
      <p:bldP spid="6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7123" y="2459504"/>
            <a:ext cx="631775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itle 1">
            <a:extLst>
              <a:ext uri="{FF2B5EF4-FFF2-40B4-BE49-F238E27FC236}">
                <a16:creationId xmlns:a16="http://schemas.microsoft.com/office/drawing/2014/main" id="{2318E5CC-E16D-B548-A22D-104048FC0E08}"/>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Tree>
    <p:extLst>
      <p:ext uri="{BB962C8B-B14F-4D97-AF65-F5344CB8AC3E}">
        <p14:creationId xmlns:p14="http://schemas.microsoft.com/office/powerpoint/2010/main" val="37222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y 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SC o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79E32E5B-CF57-42B5-84A9-98C514761F47}"/>
              </a:ext>
            </a:extLst>
          </p:cNvPr>
          <p:cNvGraphicFramePr>
            <a:graphicFrameLocks noGrp="1"/>
          </p:cNvGraphicFramePr>
          <p:nvPr>
            <p:extLst>
              <p:ext uri="{D42A27DB-BD31-4B8C-83A1-F6EECF244321}">
                <p14:modId xmlns:p14="http://schemas.microsoft.com/office/powerpoint/2010/main" val="2805447055"/>
              </p:ext>
            </p:extLst>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pPr algn="ctr"/>
                      <a:r>
                        <a:rPr lang="en-GB" sz="2000" dirty="0">
                          <a:solidFill>
                            <a:srgbClr val="115076"/>
                          </a:solidFill>
                        </a:rPr>
                        <a:t>[believer]</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believe]</a:t>
                      </a:r>
                      <a:endParaRPr lang="en-GB"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cr</a:t>
                      </a:r>
                      <a:r>
                        <a:rPr lang="en-GB" sz="2800" b="1" dirty="0" err="1">
                          <a:solidFill>
                            <a:srgbClr val="E75D02"/>
                          </a:solidFill>
                        </a:rPr>
                        <a:t>oy</a:t>
                      </a:r>
                      <a:r>
                        <a:rPr lang="en-GB" sz="2800" b="1" dirty="0" err="1">
                          <a:solidFill>
                            <a:srgbClr val="115076"/>
                          </a:solidFill>
                        </a:rPr>
                        <a:t>ant</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cr</a:t>
                      </a:r>
                      <a:r>
                        <a:rPr lang="en-GB" sz="2800" b="1" dirty="0" err="1">
                          <a:solidFill>
                            <a:srgbClr val="E75D02"/>
                          </a:solidFill>
                        </a:rPr>
                        <a:t>oi</a:t>
                      </a:r>
                      <a:r>
                        <a:rPr lang="en-GB" sz="2800" b="1" dirty="0" err="1">
                          <a:solidFill>
                            <a:srgbClr val="115076"/>
                          </a:solidFill>
                        </a:rPr>
                        <a:t>re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388304"/>
            <a:ext cx="5265384" cy="707849"/>
          </a:xfrm>
        </p:spPr>
        <p:txBody>
          <a:bodyPr>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(2/2)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le SSC [oy]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
            <a:extLst>
              <a:ext uri="{FF2B5EF4-FFF2-40B4-BE49-F238E27FC236}">
                <a16:creationId xmlns:a16="http://schemas.microsoft.com/office/drawing/2014/main" id="{FBC3CCE5-2F7E-4C40-AD96-1D556E8E440E}"/>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p:txBody>
      </p:sp>
      <p:sp>
        <p:nvSpPr>
          <p:cNvPr id="5" name="Action Button: Custom 16">
            <a:hlinkClick r:id="" action="ppaction://noaction" highlightClick="1">
              <a:snd r:embed="rId4" name="5 croyant croire.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pPr algn="ctr"/>
                      <a:r>
                        <a:rPr lang="en-GB" sz="2000" dirty="0">
                          <a:solidFill>
                            <a:srgbClr val="115076"/>
                          </a:solidFill>
                        </a:rPr>
                        <a:t>[citizen]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[roof]</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cit</a:t>
                      </a:r>
                      <a:r>
                        <a:rPr lang="en-GB" sz="2800" b="1" dirty="0" err="1">
                          <a:solidFill>
                            <a:srgbClr val="E75D02"/>
                          </a:solidFill>
                        </a:rPr>
                        <a:t>oy</a:t>
                      </a:r>
                      <a:r>
                        <a:rPr lang="en-GB" sz="2800" b="1" dirty="0" err="1">
                          <a:solidFill>
                            <a:srgbClr val="115076"/>
                          </a:solidFill>
                        </a:rPr>
                        <a:t>en</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t</a:t>
                      </a:r>
                      <a:r>
                        <a:rPr lang="en-GB" sz="2800" b="1" dirty="0">
                          <a:solidFill>
                            <a:srgbClr val="E75D02"/>
                          </a:solidFill>
                        </a:rPr>
                        <a:t>oi</a:t>
                      </a:r>
                      <a:r>
                        <a:rPr lang="en-GB" sz="28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5" name="6 citoyen toit.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6" name="Table 13">
            <a:extLst>
              <a:ext uri="{FF2B5EF4-FFF2-40B4-BE49-F238E27FC236}">
                <a16:creationId xmlns:a16="http://schemas.microsoft.com/office/drawing/2014/main" id="{DF154CD2-5A95-4F29-8280-1980716ED67A}"/>
              </a:ext>
            </a:extLst>
          </p:cNvPr>
          <p:cNvGraphicFramePr>
            <a:graphicFrameLocks noGrp="1"/>
          </p:cNvGraphicFramePr>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[nucleus]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[Chinese]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n</a:t>
                      </a:r>
                      <a:r>
                        <a:rPr lang="en-GB" sz="2800" b="1" dirty="0">
                          <a:solidFill>
                            <a:srgbClr val="E75D02"/>
                          </a:solidFill>
                        </a:rPr>
                        <a:t>oy</a:t>
                      </a:r>
                      <a:r>
                        <a:rPr lang="en-GB" sz="2800" b="1" dirty="0">
                          <a:solidFill>
                            <a:srgbClr val="115076"/>
                          </a:solidFill>
                        </a:rPr>
                        <a:t>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chin</a:t>
                      </a:r>
                      <a:r>
                        <a:rPr lang="en-GB" sz="2800" b="1" dirty="0">
                          <a:solidFill>
                            <a:srgbClr val="E75D02"/>
                          </a:solidFill>
                        </a:rPr>
                        <a:t>oi</a:t>
                      </a:r>
                      <a:r>
                        <a:rPr lang="en-GB" sz="2800" b="1" dirty="0">
                          <a:solidFill>
                            <a:srgbClr val="115076"/>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7" name="Action Button: Custom 16">
            <a:hlinkClick r:id="" action="ppaction://noaction" highlightClick="1">
              <a:snd r:embed="rId6" name="7 noyau chinois.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pPr algn="ctr"/>
                      <a:r>
                        <a:rPr lang="en-GB" sz="8000" b="1" dirty="0">
                          <a:solidFill>
                            <a:srgbClr val="E75D02"/>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grant]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tr</a:t>
                      </a:r>
                      <a:r>
                        <a:rPr lang="en-GB" sz="2800" b="1" dirty="0">
                          <a:solidFill>
                            <a:srgbClr val="E75D02"/>
                          </a:solidFill>
                        </a:rPr>
                        <a:t>oi</a:t>
                      </a:r>
                      <a:r>
                        <a:rPr lang="en-GB" sz="28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octr</a:t>
                      </a:r>
                      <a:r>
                        <a:rPr lang="en-GB" sz="2800" b="1" dirty="0" err="1">
                          <a:solidFill>
                            <a:srgbClr val="E75D02"/>
                          </a:solidFill>
                        </a:rPr>
                        <a:t>oy</a:t>
                      </a:r>
                      <a:r>
                        <a:rPr lang="en-GB" sz="2800" b="1" dirty="0" err="1">
                          <a:solidFill>
                            <a:srgbClr val="115076"/>
                          </a:solidFill>
                        </a:rPr>
                        <a:t>er</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7" name="8 trois octroyer.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70" name="Picture 69" descr="green checkmark">
            <a:extLst>
              <a:ext uri="{FF2B5EF4-FFF2-40B4-BE49-F238E27FC236}">
                <a16:creationId xmlns:a16="http://schemas.microsoft.com/office/drawing/2014/main" id="{A1DA8115-BA6E-45BD-98FD-1713E2E52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690" y="2775095"/>
            <a:ext cx="401412" cy="418138"/>
          </a:xfrm>
          <a:prstGeom prst="rect">
            <a:avLst/>
          </a:prstGeom>
        </p:spPr>
      </p:pic>
      <p:pic>
        <p:nvPicPr>
          <p:cNvPr id="71" name="Picture 70" descr="green checkmark">
            <a:extLst>
              <a:ext uri="{FF2B5EF4-FFF2-40B4-BE49-F238E27FC236}">
                <a16:creationId xmlns:a16="http://schemas.microsoft.com/office/drawing/2014/main" id="{4EF857CF-6A1D-41E2-A8B7-B2C2E9381D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690" y="4976435"/>
            <a:ext cx="401412" cy="418138"/>
          </a:xfrm>
          <a:prstGeom prst="rect">
            <a:avLst/>
          </a:prstGeom>
        </p:spPr>
      </p:pic>
      <p:pic>
        <p:nvPicPr>
          <p:cNvPr id="72" name="Picture 71" descr="green checkmark">
            <a:extLst>
              <a:ext uri="{FF2B5EF4-FFF2-40B4-BE49-F238E27FC236}">
                <a16:creationId xmlns:a16="http://schemas.microsoft.com/office/drawing/2014/main" id="{4F9EA8E0-5B8F-4307-AAB0-B50E08096F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5305" y="2775975"/>
            <a:ext cx="401412" cy="418138"/>
          </a:xfrm>
          <a:prstGeom prst="rect">
            <a:avLst/>
          </a:prstGeom>
        </p:spPr>
      </p:pic>
      <p:pic>
        <p:nvPicPr>
          <p:cNvPr id="73" name="Picture 72" descr="green checkmark">
            <a:extLst>
              <a:ext uri="{FF2B5EF4-FFF2-40B4-BE49-F238E27FC236}">
                <a16:creationId xmlns:a16="http://schemas.microsoft.com/office/drawing/2014/main" id="{0F0DDBCA-5CB0-4442-90FE-31EB53077F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4002" y="4976435"/>
            <a:ext cx="401412" cy="418138"/>
          </a:xfrm>
          <a:prstGeom prst="rect">
            <a:avLst/>
          </a:prstGeom>
        </p:spPr>
      </p:pic>
      <p:pic>
        <p:nvPicPr>
          <p:cNvPr id="6" name="Picture 5" descr="Logo&#10;&#10;Description automatically generated">
            <a:extLst>
              <a:ext uri="{FF2B5EF4-FFF2-40B4-BE49-F238E27FC236}">
                <a16:creationId xmlns:a16="http://schemas.microsoft.com/office/drawing/2014/main" id="{E0ECBF9F-3215-B249-8E0F-5BB25E3F48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9725" y="1918959"/>
            <a:ext cx="1020577" cy="1020577"/>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59FFA9C6-7038-2246-9E12-173D9EE988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8441" y="2055813"/>
            <a:ext cx="862455" cy="862455"/>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3A1501AB-6ACC-DA4D-B87B-8361019B49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5414" y="1705428"/>
            <a:ext cx="1447638" cy="1447638"/>
          </a:xfrm>
          <a:prstGeom prst="rect">
            <a:avLst/>
          </a:prstGeom>
        </p:spPr>
      </p:pic>
      <p:pic>
        <p:nvPicPr>
          <p:cNvPr id="37" name="Picture 36">
            <a:extLst>
              <a:ext uri="{FF2B5EF4-FFF2-40B4-BE49-F238E27FC236}">
                <a16:creationId xmlns:a16="http://schemas.microsoft.com/office/drawing/2014/main" id="{9B5D334F-E2CB-0147-917E-DE09B26AE7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5681" y="4224188"/>
            <a:ext cx="934621" cy="934621"/>
          </a:xfrm>
          <a:prstGeom prst="rect">
            <a:avLst/>
          </a:prstGeom>
        </p:spPr>
      </p:pic>
      <p:pic>
        <p:nvPicPr>
          <p:cNvPr id="39" name="Picture 38" descr="Icon&#10;&#10;Description automatically generated">
            <a:extLst>
              <a:ext uri="{FF2B5EF4-FFF2-40B4-BE49-F238E27FC236}">
                <a16:creationId xmlns:a16="http://schemas.microsoft.com/office/drawing/2014/main" id="{B4DAF9D1-4870-3549-9794-167B1922E7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41747" y="4019261"/>
            <a:ext cx="1244573" cy="1244573"/>
          </a:xfrm>
          <a:prstGeom prst="rect">
            <a:avLst/>
          </a:prstGeom>
        </p:spPr>
      </p:pic>
      <p:sp>
        <p:nvSpPr>
          <p:cNvPr id="52" name="TextBox 51">
            <a:extLst>
              <a:ext uri="{FF2B5EF4-FFF2-40B4-BE49-F238E27FC236}">
                <a16:creationId xmlns:a16="http://schemas.microsoft.com/office/drawing/2014/main" id="{853D4472-8FE1-DD45-BE73-CC1833B26C20}"/>
              </a:ext>
            </a:extLst>
          </p:cNvPr>
          <p:cNvSpPr txBox="1"/>
          <p:nvPr/>
        </p:nvSpPr>
        <p:spPr>
          <a:xfrm>
            <a:off x="1818383" y="3433195"/>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3" name="TextBox 52">
            <a:extLst>
              <a:ext uri="{FF2B5EF4-FFF2-40B4-BE49-F238E27FC236}">
                <a16:creationId xmlns:a16="http://schemas.microsoft.com/office/drawing/2014/main" id="{0B7575B2-F8BB-5548-B485-DB3179FC2722}"/>
              </a:ext>
            </a:extLst>
          </p:cNvPr>
          <p:cNvSpPr txBox="1"/>
          <p:nvPr/>
        </p:nvSpPr>
        <p:spPr>
          <a:xfrm>
            <a:off x="4428457" y="3433195"/>
            <a:ext cx="29273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4" name="TextBox 53">
            <a:extLst>
              <a:ext uri="{FF2B5EF4-FFF2-40B4-BE49-F238E27FC236}">
                <a16:creationId xmlns:a16="http://schemas.microsoft.com/office/drawing/2014/main" id="{F184E13C-48A1-9241-9639-9762200C53EF}"/>
              </a:ext>
            </a:extLst>
          </p:cNvPr>
          <p:cNvSpPr txBox="1"/>
          <p:nvPr/>
        </p:nvSpPr>
        <p:spPr>
          <a:xfrm>
            <a:off x="7513008" y="3433195"/>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5" name="TextBox 54">
            <a:extLst>
              <a:ext uri="{FF2B5EF4-FFF2-40B4-BE49-F238E27FC236}">
                <a16:creationId xmlns:a16="http://schemas.microsoft.com/office/drawing/2014/main" id="{87DB7607-63E3-FA4C-B982-C0A46B9DD069}"/>
              </a:ext>
            </a:extLst>
          </p:cNvPr>
          <p:cNvSpPr txBox="1"/>
          <p:nvPr/>
        </p:nvSpPr>
        <p:spPr>
          <a:xfrm>
            <a:off x="10426627" y="3433195"/>
            <a:ext cx="29843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6" name="TextBox 55">
            <a:extLst>
              <a:ext uri="{FF2B5EF4-FFF2-40B4-BE49-F238E27FC236}">
                <a16:creationId xmlns:a16="http://schemas.microsoft.com/office/drawing/2014/main" id="{21A47A6A-F26C-2E4F-9FE2-02F0A24D9CF0}"/>
              </a:ext>
            </a:extLst>
          </p:cNvPr>
          <p:cNvSpPr txBox="1"/>
          <p:nvPr/>
        </p:nvSpPr>
        <p:spPr>
          <a:xfrm>
            <a:off x="1910013" y="5637593"/>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7" name="TextBox 56">
            <a:extLst>
              <a:ext uri="{FF2B5EF4-FFF2-40B4-BE49-F238E27FC236}">
                <a16:creationId xmlns:a16="http://schemas.microsoft.com/office/drawing/2014/main" id="{1D8F8048-FD7B-5D4B-9747-5DC22BAD306E}"/>
              </a:ext>
            </a:extLst>
          </p:cNvPr>
          <p:cNvSpPr txBox="1"/>
          <p:nvPr/>
        </p:nvSpPr>
        <p:spPr>
          <a:xfrm>
            <a:off x="4431134" y="5637593"/>
            <a:ext cx="29273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8" name="TextBox 57">
            <a:extLst>
              <a:ext uri="{FF2B5EF4-FFF2-40B4-BE49-F238E27FC236}">
                <a16:creationId xmlns:a16="http://schemas.microsoft.com/office/drawing/2014/main" id="{9BB08250-E07F-BA41-8465-44DF77D1EDD2}"/>
              </a:ext>
            </a:extLst>
          </p:cNvPr>
          <p:cNvSpPr txBox="1"/>
          <p:nvPr/>
        </p:nvSpPr>
        <p:spPr>
          <a:xfrm>
            <a:off x="7723004" y="5637593"/>
            <a:ext cx="31609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9" name="TextBox 58">
            <a:extLst>
              <a:ext uri="{FF2B5EF4-FFF2-40B4-BE49-F238E27FC236}">
                <a16:creationId xmlns:a16="http://schemas.microsoft.com/office/drawing/2014/main" id="{A84EDFA5-558F-9744-8DC7-BC6124B3242E}"/>
              </a:ext>
            </a:extLst>
          </p:cNvPr>
          <p:cNvSpPr txBox="1"/>
          <p:nvPr/>
        </p:nvSpPr>
        <p:spPr>
          <a:xfrm>
            <a:off x="10240765" y="5637593"/>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1749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Rounded Rectangle 43">
            <a:extLst>
              <a:ext uri="{FF2B5EF4-FFF2-40B4-BE49-F238E27FC236}">
                <a16:creationId xmlns:a16="http://schemas.microsoft.com/office/drawing/2014/main" id="{ADCE2783-71DA-476C-BD20-434A45585E8C}"/>
              </a:ext>
            </a:extLst>
          </p:cNvPr>
          <p:cNvSpPr/>
          <p:nvPr/>
        </p:nvSpPr>
        <p:spPr>
          <a:xfrm>
            <a:off x="1917110" y="472948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ounded Rectangle 1">
            <a:extLst>
              <a:ext uri="{FF2B5EF4-FFF2-40B4-BE49-F238E27FC236}">
                <a16:creationId xmlns:a16="http://schemas.microsoft.com/office/drawing/2014/main" id="{A0E244CC-05F9-4827-88D4-628AAE361B71}"/>
              </a:ext>
            </a:extLst>
          </p:cNvPr>
          <p:cNvSpPr/>
          <p:nvPr/>
        </p:nvSpPr>
        <p:spPr>
          <a:xfrm>
            <a:off x="1919795" y="1333789"/>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Rounded Rectangle 60">
            <a:extLst>
              <a:ext uri="{FF2B5EF4-FFF2-40B4-BE49-F238E27FC236}">
                <a16:creationId xmlns:a16="http://schemas.microsoft.com/office/drawing/2014/main" id="{1A65B80F-3634-4413-B667-C7F14C1FCD10}"/>
              </a:ext>
            </a:extLst>
          </p:cNvPr>
          <p:cNvSpPr/>
          <p:nvPr/>
        </p:nvSpPr>
        <p:spPr>
          <a:xfrm>
            <a:off x="637809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FFEBD72A-A882-4C07-AC27-DBF68AF2EAEB}"/>
              </a:ext>
            </a:extLst>
          </p:cNvPr>
          <p:cNvSpPr/>
          <p:nvPr/>
        </p:nvSpPr>
        <p:spPr>
          <a:xfrm>
            <a:off x="19188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4">
            <a:extLst>
              <a:ext uri="{FF2B5EF4-FFF2-40B4-BE49-F238E27FC236}">
                <a16:creationId xmlns:a16="http://schemas.microsoft.com/office/drawing/2014/main" id="{8EA6CF32-B7EE-46F3-A699-5F535962C12B}"/>
              </a:ext>
            </a:extLst>
          </p:cNvPr>
          <p:cNvSpPr/>
          <p:nvPr/>
        </p:nvSpPr>
        <p:spPr>
          <a:xfrm>
            <a:off x="4147094"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34">
            <a:extLst>
              <a:ext uri="{FF2B5EF4-FFF2-40B4-BE49-F238E27FC236}">
                <a16:creationId xmlns:a16="http://schemas.microsoft.com/office/drawing/2014/main" id="{122CA317-1D02-4C4F-A3A6-0FBD5D1FBA50}"/>
              </a:ext>
            </a:extLst>
          </p:cNvPr>
          <p:cNvSpPr/>
          <p:nvPr/>
        </p:nvSpPr>
        <p:spPr>
          <a:xfrm>
            <a:off x="4146864"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5">
            <a:extLst>
              <a:ext uri="{FF2B5EF4-FFF2-40B4-BE49-F238E27FC236}">
                <a16:creationId xmlns:a16="http://schemas.microsoft.com/office/drawing/2014/main" id="{06F1BFA8-99E1-4E5E-B544-98E262E105D0}"/>
              </a:ext>
            </a:extLst>
          </p:cNvPr>
          <p:cNvSpPr/>
          <p:nvPr/>
        </p:nvSpPr>
        <p:spPr>
          <a:xfrm>
            <a:off x="6379780"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56">
            <a:extLst>
              <a:ext uri="{FF2B5EF4-FFF2-40B4-BE49-F238E27FC236}">
                <a16:creationId xmlns:a16="http://schemas.microsoft.com/office/drawing/2014/main" id="{9EC17819-8B9F-497C-B31A-691D67828D56}"/>
              </a:ext>
            </a:extLst>
          </p:cNvPr>
          <p:cNvSpPr/>
          <p:nvPr/>
        </p:nvSpPr>
        <p:spPr>
          <a:xfrm>
            <a:off x="8656310" y="1336598"/>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ounded Rectangle 57">
            <a:extLst>
              <a:ext uri="{FF2B5EF4-FFF2-40B4-BE49-F238E27FC236}">
                <a16:creationId xmlns:a16="http://schemas.microsoft.com/office/drawing/2014/main" id="{6A4B95FF-206D-42D5-B78E-365178D455AB}"/>
              </a:ext>
            </a:extLst>
          </p:cNvPr>
          <p:cNvSpPr/>
          <p:nvPr/>
        </p:nvSpPr>
        <p:spPr>
          <a:xfrm>
            <a:off x="63792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ounded Rectangle 58">
            <a:extLst>
              <a:ext uri="{FF2B5EF4-FFF2-40B4-BE49-F238E27FC236}">
                <a16:creationId xmlns:a16="http://schemas.microsoft.com/office/drawing/2014/main" id="{08372BDE-B127-4156-834D-3417384CF9D0}"/>
              </a:ext>
            </a:extLst>
          </p:cNvPr>
          <p:cNvSpPr/>
          <p:nvPr/>
        </p:nvSpPr>
        <p:spPr>
          <a:xfrm>
            <a:off x="8658000" y="3035846"/>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ounded Rectangle 59">
            <a:extLst>
              <a:ext uri="{FF2B5EF4-FFF2-40B4-BE49-F238E27FC236}">
                <a16:creationId xmlns:a16="http://schemas.microsoft.com/office/drawing/2014/main" id="{F448C973-AFE8-4406-BD33-6FB825984344}"/>
              </a:ext>
            </a:extLst>
          </p:cNvPr>
          <p:cNvSpPr/>
          <p:nvPr/>
        </p:nvSpPr>
        <p:spPr>
          <a:xfrm>
            <a:off x="4145404"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ounded Rectangle 61">
            <a:extLst>
              <a:ext uri="{FF2B5EF4-FFF2-40B4-BE49-F238E27FC236}">
                <a16:creationId xmlns:a16="http://schemas.microsoft.com/office/drawing/2014/main" id="{56D5BD60-924D-4A88-939B-FBACEC7525FA}"/>
              </a:ext>
            </a:extLst>
          </p:cNvPr>
          <p:cNvSpPr/>
          <p:nvPr/>
        </p:nvSpPr>
        <p:spPr>
          <a:xfrm>
            <a:off x="865631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72FBC01-B562-4C12-A562-934A58D45B59}"/>
              </a:ext>
            </a:extLst>
          </p:cNvPr>
          <p:cNvSpPr txBox="1"/>
          <p:nvPr/>
        </p:nvSpPr>
        <p:spPr>
          <a:xfrm>
            <a:off x="6372463" y="4761203"/>
            <a:ext cx="16201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are you (plural / formal) going out?</a:t>
            </a:r>
          </a:p>
        </p:txBody>
      </p:sp>
      <p:sp>
        <p:nvSpPr>
          <p:cNvPr id="76" name="TextBox 75">
            <a:extLst>
              <a:ext uri="{FF2B5EF4-FFF2-40B4-BE49-F238E27FC236}">
                <a16:creationId xmlns:a16="http://schemas.microsoft.com/office/drawing/2014/main" id="{9113067D-9EEF-4C8F-B2EB-1887E5DE6CC2}"/>
              </a:ext>
            </a:extLst>
          </p:cNvPr>
          <p:cNvSpPr txBox="1"/>
          <p:nvPr/>
        </p:nvSpPr>
        <p:spPr>
          <a:xfrm>
            <a:off x="8634288" y="5068980"/>
            <a:ext cx="16752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please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informal</a:t>
            </a:r>
            <a:r>
              <a:rPr lang="fr-FR" sz="2000" dirty="0">
                <a:solidFill>
                  <a:schemeClr val="accent5">
                    <a:lumMod val="50000"/>
                  </a:schemeClr>
                </a:solidFill>
                <a:latin typeface="Century Gothic" panose="020F0302020204030204"/>
              </a:rPr>
              <a:t>)</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78" name="TextBox 77">
            <a:extLst>
              <a:ext uri="{FF2B5EF4-FFF2-40B4-BE49-F238E27FC236}">
                <a16:creationId xmlns:a16="http://schemas.microsoft.com/office/drawing/2014/main" id="{6224366D-BDD0-4801-A40F-BC833A337172}"/>
              </a:ext>
            </a:extLst>
          </p:cNvPr>
          <p:cNvSpPr txBox="1"/>
          <p:nvPr/>
        </p:nvSpPr>
        <p:spPr>
          <a:xfrm>
            <a:off x="4142598" y="5049627"/>
            <a:ext cx="16400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it possible?</a:t>
            </a:r>
          </a:p>
        </p:txBody>
      </p:sp>
      <p:sp>
        <p:nvSpPr>
          <p:cNvPr id="80" name="TextBox 79">
            <a:extLst>
              <a:ext uri="{FF2B5EF4-FFF2-40B4-BE49-F238E27FC236}">
                <a16:creationId xmlns:a16="http://schemas.microsoft.com/office/drawing/2014/main" id="{5DA96F3D-F324-4247-9F1C-C7D2B845613A}"/>
              </a:ext>
            </a:extLst>
          </p:cNvPr>
          <p:cNvSpPr txBox="1"/>
          <p:nvPr/>
        </p:nvSpPr>
        <p:spPr>
          <a:xfrm>
            <a:off x="1977600" y="5049627"/>
            <a:ext cx="1481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coming</a:t>
            </a:r>
          </a:p>
        </p:txBody>
      </p:sp>
      <p:sp>
        <p:nvSpPr>
          <p:cNvPr id="82" name="TextBox 81">
            <a:extLst>
              <a:ext uri="{FF2B5EF4-FFF2-40B4-BE49-F238E27FC236}">
                <a16:creationId xmlns:a16="http://schemas.microsoft.com/office/drawing/2014/main" id="{0C868409-1134-4361-9E5C-63A00547AF97}"/>
              </a:ext>
            </a:extLst>
          </p:cNvPr>
          <p:cNvSpPr txBox="1"/>
          <p:nvPr/>
        </p:nvSpPr>
        <p:spPr>
          <a:xfrm>
            <a:off x="8516666" y="3479880"/>
            <a:ext cx="1910505" cy="400110"/>
          </a:xfrm>
          <a:prstGeom prst="rect">
            <a:avLst/>
          </a:prstGeom>
          <a:noFill/>
        </p:spPr>
        <p:txBody>
          <a:bodyPr wrap="square" rtlCol="0">
            <a:spAutoFit/>
          </a:bodyPr>
          <a:lstStyle/>
          <a:p>
            <a:pPr lvl="0" algn="ctr">
              <a:defRPr/>
            </a:pPr>
            <a:r>
              <a:rPr lang="en-GB" sz="2000" dirty="0">
                <a:solidFill>
                  <a:srgbClr val="4472C4">
                    <a:lumMod val="50000"/>
                  </a:srgbClr>
                </a:solidFill>
              </a:rPr>
              <a:t>hi, bye</a:t>
            </a:r>
          </a:p>
        </p:txBody>
      </p:sp>
      <p:sp>
        <p:nvSpPr>
          <p:cNvPr id="84" name="TextBox 83">
            <a:extLst>
              <a:ext uri="{FF2B5EF4-FFF2-40B4-BE49-F238E27FC236}">
                <a16:creationId xmlns:a16="http://schemas.microsoft.com/office/drawing/2014/main" id="{B9ED7892-5550-490A-9D56-B25D45DC19C2}"/>
              </a:ext>
            </a:extLst>
          </p:cNvPr>
          <p:cNvSpPr txBox="1"/>
          <p:nvPr/>
        </p:nvSpPr>
        <p:spPr>
          <a:xfrm>
            <a:off x="6325355" y="3222054"/>
            <a:ext cx="1675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taking a book out</a:t>
            </a:r>
          </a:p>
        </p:txBody>
      </p:sp>
      <p:sp>
        <p:nvSpPr>
          <p:cNvPr id="86" name="TextBox 85">
            <a:extLst>
              <a:ext uri="{FF2B5EF4-FFF2-40B4-BE49-F238E27FC236}">
                <a16:creationId xmlns:a16="http://schemas.microsoft.com/office/drawing/2014/main" id="{09A7591C-7B87-4231-BE4E-18A4D3856665}"/>
              </a:ext>
            </a:extLst>
          </p:cNvPr>
          <p:cNvSpPr txBox="1"/>
          <p:nvPr/>
        </p:nvSpPr>
        <p:spPr>
          <a:xfrm>
            <a:off x="4083151" y="3117775"/>
            <a:ext cx="17312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going out without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dad</a:t>
            </a:r>
          </a:p>
        </p:txBody>
      </p:sp>
      <p:sp>
        <p:nvSpPr>
          <p:cNvPr id="88" name="TextBox 87">
            <a:extLst>
              <a:ext uri="{FF2B5EF4-FFF2-40B4-BE49-F238E27FC236}">
                <a16:creationId xmlns:a16="http://schemas.microsoft.com/office/drawing/2014/main" id="{30358DA3-BBB4-45B6-87E7-6D23B7540151}"/>
              </a:ext>
            </a:extLst>
          </p:cNvPr>
          <p:cNvSpPr txBox="1"/>
          <p:nvPr/>
        </p:nvSpPr>
        <p:spPr>
          <a:xfrm>
            <a:off x="1732514" y="3106314"/>
            <a:ext cx="1971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 / formal) alone?</a:t>
            </a:r>
          </a:p>
        </p:txBody>
      </p:sp>
      <p:sp>
        <p:nvSpPr>
          <p:cNvPr id="90" name="TextBox 89">
            <a:extLst>
              <a:ext uri="{FF2B5EF4-FFF2-40B4-BE49-F238E27FC236}">
                <a16:creationId xmlns:a16="http://schemas.microsoft.com/office/drawing/2014/main" id="{618333F8-D027-4A87-82BF-A94F6E17AF1D}"/>
              </a:ext>
            </a:extLst>
          </p:cNvPr>
          <p:cNvSpPr txBox="1"/>
          <p:nvPr/>
        </p:nvSpPr>
        <p:spPr>
          <a:xfrm>
            <a:off x="8608985" y="1532984"/>
            <a:ext cx="16892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(plural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formal) are coming</a:t>
            </a:r>
          </a:p>
        </p:txBody>
      </p:sp>
      <p:sp>
        <p:nvSpPr>
          <p:cNvPr id="92" name="TextBox 91">
            <a:extLst>
              <a:ext uri="{FF2B5EF4-FFF2-40B4-BE49-F238E27FC236}">
                <a16:creationId xmlns:a16="http://schemas.microsoft.com/office/drawing/2014/main" id="{1BC45F30-DBBF-4762-AB4C-A277DA81C8B7}"/>
              </a:ext>
            </a:extLst>
          </p:cNvPr>
          <p:cNvSpPr txBox="1"/>
          <p:nvPr/>
        </p:nvSpPr>
        <p:spPr>
          <a:xfrm>
            <a:off x="6264081" y="1545957"/>
            <a:ext cx="18369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mum and dad are coming</a:t>
            </a:r>
          </a:p>
        </p:txBody>
      </p:sp>
      <p:sp>
        <p:nvSpPr>
          <p:cNvPr id="94" name="TextBox 93">
            <a:extLst>
              <a:ext uri="{FF2B5EF4-FFF2-40B4-BE49-F238E27FC236}">
                <a16:creationId xmlns:a16="http://schemas.microsoft.com/office/drawing/2014/main" id="{995E1503-A6B1-4367-9BEC-7813A60DA9EA}"/>
              </a:ext>
            </a:extLst>
          </p:cNvPr>
          <p:cNvSpPr txBox="1"/>
          <p:nvPr/>
        </p:nvSpPr>
        <p:spPr>
          <a:xfrm>
            <a:off x="4157311" y="1656599"/>
            <a:ext cx="15550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please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formal</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96" name="TextBox 95">
            <a:extLst>
              <a:ext uri="{FF2B5EF4-FFF2-40B4-BE49-F238E27FC236}">
                <a16:creationId xmlns:a16="http://schemas.microsoft.com/office/drawing/2014/main" id="{17121DCC-86BC-4CA7-81A9-560234ACE4EC}"/>
              </a:ext>
            </a:extLst>
          </p:cNvPr>
          <p:cNvSpPr txBox="1"/>
          <p:nvPr/>
        </p:nvSpPr>
        <p:spPr>
          <a:xfrm>
            <a:off x="1986526" y="1536011"/>
            <a:ext cx="146360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out,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out</a:t>
            </a:r>
          </a:p>
        </p:txBody>
      </p:sp>
      <p:sp>
        <p:nvSpPr>
          <p:cNvPr id="13" name="Rounded Rectangle 40">
            <a:extLst>
              <a:ext uri="{FF2B5EF4-FFF2-40B4-BE49-F238E27FC236}">
                <a16:creationId xmlns:a16="http://schemas.microsoft.com/office/drawing/2014/main" id="{17735E06-A113-4F46-BC50-E87FC52B0234}"/>
              </a:ext>
            </a:extLst>
          </p:cNvPr>
          <p:cNvSpPr/>
          <p:nvPr/>
        </p:nvSpPr>
        <p:spPr>
          <a:xfrm>
            <a:off x="4090111" y="2996688"/>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6" name="Rounded Rectangle 39">
            <a:extLst>
              <a:ext uri="{FF2B5EF4-FFF2-40B4-BE49-F238E27FC236}">
                <a16:creationId xmlns:a16="http://schemas.microsoft.com/office/drawing/2014/main" id="{6C836287-5358-4073-B3BF-1DDFBB0C53A9}"/>
              </a:ext>
            </a:extLst>
          </p:cNvPr>
          <p:cNvSpPr/>
          <p:nvPr/>
        </p:nvSpPr>
        <p:spPr>
          <a:xfrm>
            <a:off x="1861200" y="29952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39" name="Rounded Rectangle 2">
            <a:extLst>
              <a:ext uri="{FF2B5EF4-FFF2-40B4-BE49-F238E27FC236}">
                <a16:creationId xmlns:a16="http://schemas.microsoft.com/office/drawing/2014/main" id="{33D8A0F9-E046-4DB0-A757-6B3F0A63F195}"/>
              </a:ext>
            </a:extLst>
          </p:cNvPr>
          <p:cNvSpPr/>
          <p:nvPr/>
        </p:nvSpPr>
        <p:spPr>
          <a:xfrm>
            <a:off x="1859893"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5" name="Rounded Rectangle 47">
            <a:extLst>
              <a:ext uri="{FF2B5EF4-FFF2-40B4-BE49-F238E27FC236}">
                <a16:creationId xmlns:a16="http://schemas.microsoft.com/office/drawing/2014/main" id="{112E3BCE-722C-4BCA-AE78-BF78F6E489AA}"/>
              </a:ext>
            </a:extLst>
          </p:cNvPr>
          <p:cNvSpPr/>
          <p:nvPr/>
        </p:nvSpPr>
        <p:spPr>
          <a:xfrm>
            <a:off x="6324550" y="4687244"/>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4" name="Rounded Rectangle 46">
            <a:extLst>
              <a:ext uri="{FF2B5EF4-FFF2-40B4-BE49-F238E27FC236}">
                <a16:creationId xmlns:a16="http://schemas.microsoft.com/office/drawing/2014/main" id="{D79F7291-8FCF-49ED-89D1-862A435C1382}"/>
              </a:ext>
            </a:extLst>
          </p:cNvPr>
          <p:cNvSpPr/>
          <p:nvPr/>
        </p:nvSpPr>
        <p:spPr>
          <a:xfrm>
            <a:off x="4089400" y="4685269"/>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32" name="Rounded Rectangle 48">
            <a:extLst>
              <a:ext uri="{FF2B5EF4-FFF2-40B4-BE49-F238E27FC236}">
                <a16:creationId xmlns:a16="http://schemas.microsoft.com/office/drawing/2014/main" id="{1C72906B-B738-491D-AB8C-EC14B73C64CE}"/>
              </a:ext>
            </a:extLst>
          </p:cNvPr>
          <p:cNvSpPr/>
          <p:nvPr/>
        </p:nvSpPr>
        <p:spPr>
          <a:xfrm>
            <a:off x="8597707" y="4687200"/>
            <a:ext cx="1731600"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42" name="Rounded Rectangle 41">
            <a:extLst>
              <a:ext uri="{FF2B5EF4-FFF2-40B4-BE49-F238E27FC236}">
                <a16:creationId xmlns:a16="http://schemas.microsoft.com/office/drawing/2014/main" id="{A1837814-1A3D-49D9-B497-15D5191C8460}"/>
              </a:ext>
            </a:extLst>
          </p:cNvPr>
          <p:cNvSpPr/>
          <p:nvPr/>
        </p:nvSpPr>
        <p:spPr>
          <a:xfrm>
            <a:off x="6325200" y="29952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30" name="Rounded Rectangle 38">
            <a:extLst>
              <a:ext uri="{FF2B5EF4-FFF2-40B4-BE49-F238E27FC236}">
                <a16:creationId xmlns:a16="http://schemas.microsoft.com/office/drawing/2014/main" id="{7FFB7CB9-95E4-4A71-9357-874A8276FF47}"/>
              </a:ext>
            </a:extLst>
          </p:cNvPr>
          <p:cNvSpPr/>
          <p:nvPr/>
        </p:nvSpPr>
        <p:spPr>
          <a:xfrm>
            <a:off x="8600827"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1" name="Rounded Rectangle 37">
            <a:extLst>
              <a:ext uri="{FF2B5EF4-FFF2-40B4-BE49-F238E27FC236}">
                <a16:creationId xmlns:a16="http://schemas.microsoft.com/office/drawing/2014/main" id="{52695BAF-6B28-429E-A374-7C597C733909}"/>
              </a:ext>
            </a:extLst>
          </p:cNvPr>
          <p:cNvSpPr/>
          <p:nvPr/>
        </p:nvSpPr>
        <p:spPr>
          <a:xfrm>
            <a:off x="6324550" y="1292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40" name="Rounded Rectangle 36">
            <a:extLst>
              <a:ext uri="{FF2B5EF4-FFF2-40B4-BE49-F238E27FC236}">
                <a16:creationId xmlns:a16="http://schemas.microsoft.com/office/drawing/2014/main" id="{A60620AF-8C74-463E-BC06-607EFD03194C}"/>
              </a:ext>
            </a:extLst>
          </p:cNvPr>
          <p:cNvSpPr/>
          <p:nvPr/>
        </p:nvSpPr>
        <p:spPr>
          <a:xfrm>
            <a:off x="4090111" y="1292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45">
            <a:extLst>
              <a:ext uri="{FF2B5EF4-FFF2-40B4-BE49-F238E27FC236}">
                <a16:creationId xmlns:a16="http://schemas.microsoft.com/office/drawing/2014/main" id="{8C955243-D9A8-4BAB-B76F-D065649DE45D}"/>
              </a:ext>
            </a:extLst>
          </p:cNvPr>
          <p:cNvSpPr/>
          <p:nvPr/>
        </p:nvSpPr>
        <p:spPr>
          <a:xfrm>
            <a:off x="1861200" y="46872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3" name="Rounded Rectangle 42">
            <a:extLst>
              <a:ext uri="{FF2B5EF4-FFF2-40B4-BE49-F238E27FC236}">
                <a16:creationId xmlns:a16="http://schemas.microsoft.com/office/drawing/2014/main" id="{E6361914-BA47-4FCE-80F7-73BD7EE98B59}"/>
              </a:ext>
            </a:extLst>
          </p:cNvPr>
          <p:cNvSpPr/>
          <p:nvPr/>
        </p:nvSpPr>
        <p:spPr>
          <a:xfrm>
            <a:off x="8600400" y="2996688"/>
            <a:ext cx="1731600"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Tree>
    <p:extLst>
      <p:ext uri="{BB962C8B-B14F-4D97-AF65-F5344CB8AC3E}">
        <p14:creationId xmlns:p14="http://schemas.microsoft.com/office/powerpoint/2010/main" val="40435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2"/>
                                        </p:tgtEl>
                                        <p:attrNameLst>
                                          <p:attrName>style.opacity</p:attrName>
                                        </p:attrNameLst>
                                      </p:cBhvr>
                                      <p:to>
                                        <p:strVal val="0"/>
                                      </p:to>
                                    </p:set>
                                    <p:animEffect filter="image" prLst="opacity: 0">
                                      <p:cBhvr rctx="IE">
                                        <p:cTn id="7" dur="3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31"/>
                                        </p:tgtEl>
                                        <p:attrNameLst>
                                          <p:attrName>style.opacity</p:attrName>
                                        </p:attrNameLst>
                                      </p:cBhvr>
                                      <p:to>
                                        <p:strVal val="0"/>
                                      </p:to>
                                    </p:set>
                                    <p:animEffect filter="image" prLst="opacity: 0">
                                      <p:cBhvr rctx="IE">
                                        <p:cTn id="12" dur="3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13"/>
                                        </p:tgtEl>
                                        <p:attrNameLst>
                                          <p:attrName>style.opacity</p:attrName>
                                        </p:attrNameLst>
                                      </p:cBhvr>
                                      <p:to>
                                        <p:strVal val="0"/>
                                      </p:to>
                                    </p:set>
                                    <p:animEffect filter="image" prLst="opacity: 0">
                                      <p:cBhvr rctx="IE">
                                        <p:cTn id="17" dur="3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45"/>
                                        </p:tgtEl>
                                        <p:attrNameLst>
                                          <p:attrName>style.opacity</p:attrName>
                                        </p:attrNameLst>
                                      </p:cBhvr>
                                      <p:to>
                                        <p:strVal val="0"/>
                                      </p:to>
                                    </p:set>
                                    <p:animEffect filter="image" prLst="opacity: 0">
                                      <p:cBhvr rctx="IE">
                                        <p:cTn id="22" dur="3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0"/>
                                        </p:tgtEl>
                                        <p:attrNameLst>
                                          <p:attrName>style.opacity</p:attrName>
                                        </p:attrNameLst>
                                      </p:cBhvr>
                                      <p:to>
                                        <p:strVal val="0"/>
                                      </p:to>
                                    </p:set>
                                    <p:animEffect filter="image" prLst="opacity: 0">
                                      <p:cBhvr rctx="IE">
                                        <p:cTn id="27" dur="3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0"/>
                                        </p:tgtEl>
                                        <p:attrNameLst>
                                          <p:attrName>style.opacity</p:attrName>
                                        </p:attrNameLst>
                                      </p:cBhvr>
                                      <p:to>
                                        <p:strVal val="0"/>
                                      </p:to>
                                    </p:set>
                                    <p:animEffect filter="image" prLst="opacity: 0">
                                      <p:cBhvr rctx="IE">
                                        <p:cTn id="32" dur="30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3"/>
                                        </p:tgtEl>
                                        <p:attrNameLst>
                                          <p:attrName>style.opacity</p:attrName>
                                        </p:attrNameLst>
                                      </p:cBhvr>
                                      <p:to>
                                        <p:strVal val="0"/>
                                      </p:to>
                                    </p:set>
                                    <p:animEffect filter="image" prLst="opacity: 0">
                                      <p:cBhvr rctx="IE">
                                        <p:cTn id="37" dur="3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9"/>
                                        </p:tgtEl>
                                        <p:attrNameLst>
                                          <p:attrName>style.opacity</p:attrName>
                                        </p:attrNameLst>
                                      </p:cBhvr>
                                      <p:to>
                                        <p:strVal val="0"/>
                                      </p:to>
                                    </p:set>
                                    <p:animEffect filter="image" prLst="opacity: 0">
                                      <p:cBhvr rctx="IE">
                                        <p:cTn id="42" dur="3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2"/>
                                        </p:tgtEl>
                                        <p:attrNameLst>
                                          <p:attrName>style.opacity</p:attrName>
                                        </p:attrNameLst>
                                      </p:cBhvr>
                                      <p:to>
                                        <p:strVal val="0"/>
                                      </p:to>
                                    </p:set>
                                    <p:animEffect filter="image" prLst="opacity: 0">
                                      <p:cBhvr rctx="IE">
                                        <p:cTn id="47" dur="30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6"/>
                                        </p:tgtEl>
                                        <p:attrNameLst>
                                          <p:attrName>style.opacity</p:attrName>
                                        </p:attrNameLst>
                                      </p:cBhvr>
                                      <p:to>
                                        <p:strVal val="0"/>
                                      </p:to>
                                    </p:set>
                                    <p:animEffect filter="image" prLst="opacity: 0">
                                      <p:cBhvr rctx="IE">
                                        <p:cTn id="57" dur="30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4"/>
                                        </p:tgtEl>
                                        <p:attrNameLst>
                                          <p:attrName>style.opacity</p:attrName>
                                        </p:attrNameLst>
                                      </p:cBhvr>
                                      <p:to>
                                        <p:strVal val="0"/>
                                      </p:to>
                                    </p:set>
                                    <p:animEffect filter="image" prLst="opacity: 0">
                                      <p:cBhvr rctx="IE">
                                        <p:cTn id="62" dur="3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6" grpId="0" animBg="1"/>
      <p:bldP spid="39" grpId="0" animBg="1"/>
      <p:bldP spid="45" grpId="0" animBg="1"/>
      <p:bldP spid="44" grpId="0" animBg="1"/>
      <p:bldP spid="32" grpId="0" animBg="1"/>
      <p:bldP spid="42" grpId="0" animBg="1"/>
      <p:bldP spid="30" grpId="0" animBg="1"/>
      <p:bldP spid="41" grpId="0" animBg="1"/>
      <p:bldP spid="40" grpId="0" animBg="1"/>
      <p:bldP spid="31" grpId="0" animBg="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7A0FC871-31F5-4484-B972-626F18116AD3}"/>
              </a:ext>
            </a:extLst>
          </p:cNvPr>
          <p:cNvSpPr txBox="1"/>
          <p:nvPr/>
        </p:nvSpPr>
        <p:spPr>
          <a:xfrm>
            <a:off x="6403230" y="5068979"/>
            <a:ext cx="1620157" cy="707886"/>
          </a:xfrm>
          <a:prstGeom prst="rect">
            <a:avLst/>
          </a:prstGeom>
          <a:noFill/>
        </p:spPr>
        <p:txBody>
          <a:bodyPr wrap="square" rtlCol="0">
            <a:spAutoFit/>
          </a:bodyPr>
          <a:lstStyle/>
          <a:p>
            <a:pPr lvl="0" algn="ctr">
              <a:defRPr/>
            </a:pPr>
            <a:r>
              <a:rPr lang="en-GB" sz="2000" dirty="0" err="1">
                <a:solidFill>
                  <a:srgbClr val="4472C4">
                    <a:lumMod val="50000"/>
                  </a:srgbClr>
                </a:solidFill>
              </a:rPr>
              <a:t>vous</a:t>
            </a:r>
            <a:r>
              <a:rPr lang="en-GB" sz="2000" dirty="0">
                <a:solidFill>
                  <a:srgbClr val="4472C4">
                    <a:lumMod val="50000"/>
                  </a:srgbClr>
                </a:solidFill>
              </a:rPr>
              <a:t> </a:t>
            </a:r>
            <a:r>
              <a:rPr lang="en-GB" sz="2000" dirty="0" err="1">
                <a:solidFill>
                  <a:srgbClr val="4472C4">
                    <a:lumMod val="50000"/>
                  </a:srgbClr>
                </a:solidFill>
              </a:rPr>
              <a:t>sortez</a:t>
            </a:r>
            <a:r>
              <a:rPr lang="en-GB" sz="2000" dirty="0">
                <a:solidFill>
                  <a:srgbClr val="4472C4">
                    <a:lumMod val="50000"/>
                  </a:srgbClr>
                </a:solidFill>
              </a:rPr>
              <a:t> </a:t>
            </a:r>
            <a:r>
              <a:rPr lang="en-GB" sz="2000" dirty="0" err="1">
                <a:solidFill>
                  <a:srgbClr val="4472C4">
                    <a:lumMod val="50000"/>
                  </a:srgbClr>
                </a:solidFill>
              </a:rPr>
              <a:t>quand</a:t>
            </a:r>
            <a:r>
              <a:rPr lang="en-GB" sz="2000" dirty="0">
                <a:solidFill>
                  <a:srgbClr val="4472C4">
                    <a:lumMod val="50000"/>
                  </a:srgbClr>
                </a:solidFill>
              </a:rPr>
              <a:t> ?</a:t>
            </a:r>
          </a:p>
        </p:txBody>
      </p:sp>
      <p:sp>
        <p:nvSpPr>
          <p:cNvPr id="26" name="TextBox 25">
            <a:extLst>
              <a:ext uri="{FF2B5EF4-FFF2-40B4-BE49-F238E27FC236}">
                <a16:creationId xmlns:a16="http://schemas.microsoft.com/office/drawing/2014/main" id="{C25ECF27-C5CC-4A46-8911-36F777474242}"/>
              </a:ext>
            </a:extLst>
          </p:cNvPr>
          <p:cNvSpPr txBox="1"/>
          <p:nvPr/>
        </p:nvSpPr>
        <p:spPr>
          <a:xfrm>
            <a:off x="8642960" y="5222867"/>
            <a:ext cx="1675263" cy="400110"/>
          </a:xfrm>
          <a:prstGeom prst="rect">
            <a:avLst/>
          </a:prstGeom>
          <a:noFill/>
        </p:spPr>
        <p:txBody>
          <a:bodyPr wrap="square" rtlCol="0">
            <a:spAutoFit/>
          </a:bodyPr>
          <a:lstStyle/>
          <a:p>
            <a:pPr lvl="0" algn="ctr">
              <a:defRPr/>
            </a:pPr>
            <a:r>
              <a:rPr lang="fr-FR" sz="2000" dirty="0">
                <a:solidFill>
                  <a:schemeClr val="accent5">
                    <a:lumMod val="50000"/>
                  </a:schemeClr>
                </a:solidFill>
              </a:rPr>
              <a:t>s’il te plaît</a:t>
            </a:r>
          </a:p>
        </p:txBody>
      </p:sp>
      <p:sp>
        <p:nvSpPr>
          <p:cNvPr id="27" name="TextBox 26">
            <a:extLst>
              <a:ext uri="{FF2B5EF4-FFF2-40B4-BE49-F238E27FC236}">
                <a16:creationId xmlns:a16="http://schemas.microsoft.com/office/drawing/2014/main" id="{ADB4BDC6-7C1B-4F7B-A103-BA939F91BFAB}"/>
              </a:ext>
            </a:extLst>
          </p:cNvPr>
          <p:cNvSpPr txBox="1"/>
          <p:nvPr/>
        </p:nvSpPr>
        <p:spPr>
          <a:xfrm>
            <a:off x="4135366" y="5092278"/>
            <a:ext cx="1640076" cy="707886"/>
          </a:xfrm>
          <a:prstGeom prst="rect">
            <a:avLst/>
          </a:prstGeom>
          <a:noFill/>
        </p:spPr>
        <p:txBody>
          <a:bodyPr wrap="square" rtlCol="0">
            <a:spAutoFit/>
          </a:bodyPr>
          <a:lstStyle/>
          <a:p>
            <a:pPr lvl="0" algn="ctr">
              <a:defRPr/>
            </a:pPr>
            <a:r>
              <a:rPr lang="en-GB" sz="2000" dirty="0" err="1">
                <a:solidFill>
                  <a:srgbClr val="4472C4">
                    <a:lumMod val="50000"/>
                  </a:srgbClr>
                </a:solidFill>
              </a:rPr>
              <a:t>c’est</a:t>
            </a:r>
            <a:r>
              <a:rPr lang="en-GB" sz="2000" dirty="0">
                <a:solidFill>
                  <a:srgbClr val="4472C4">
                    <a:lumMod val="50000"/>
                  </a:srgbClr>
                </a:solidFill>
              </a:rPr>
              <a:t> possible ?</a:t>
            </a:r>
          </a:p>
        </p:txBody>
      </p:sp>
      <p:sp>
        <p:nvSpPr>
          <p:cNvPr id="28" name="TextBox 27">
            <a:extLst>
              <a:ext uri="{FF2B5EF4-FFF2-40B4-BE49-F238E27FC236}">
                <a16:creationId xmlns:a16="http://schemas.microsoft.com/office/drawing/2014/main" id="{ADF2E5FE-B5DC-4CC4-8730-F2300F036301}"/>
              </a:ext>
            </a:extLst>
          </p:cNvPr>
          <p:cNvSpPr txBox="1"/>
          <p:nvPr/>
        </p:nvSpPr>
        <p:spPr>
          <a:xfrm>
            <a:off x="1986383" y="5068979"/>
            <a:ext cx="1481453" cy="707886"/>
          </a:xfrm>
          <a:prstGeom prst="rect">
            <a:avLst/>
          </a:prstGeom>
          <a:noFill/>
        </p:spPr>
        <p:txBody>
          <a:bodyPr wrap="square" rtlCol="0">
            <a:spAutoFit/>
          </a:bodyPr>
          <a:lstStyle/>
          <a:p>
            <a:pPr lvl="0" algn="ctr">
              <a:defRPr/>
            </a:pPr>
            <a:r>
              <a:rPr lang="en-GB" sz="2000" dirty="0">
                <a:solidFill>
                  <a:srgbClr val="4472C4">
                    <a:lumMod val="50000"/>
                  </a:srgbClr>
                </a:solidFill>
              </a:rPr>
              <a:t>nous </a:t>
            </a:r>
            <a:r>
              <a:rPr lang="en-GB" sz="2000" dirty="0" err="1">
                <a:solidFill>
                  <a:srgbClr val="4472C4">
                    <a:lumMod val="50000"/>
                  </a:srgbClr>
                </a:solidFill>
              </a:rPr>
              <a:t>venons</a:t>
            </a:r>
            <a:endParaRPr lang="en-GB" sz="2000" dirty="0">
              <a:solidFill>
                <a:srgbClr val="4472C4">
                  <a:lumMod val="50000"/>
                </a:srgbClr>
              </a:solidFill>
            </a:endParaRPr>
          </a:p>
        </p:txBody>
      </p:sp>
      <p:sp>
        <p:nvSpPr>
          <p:cNvPr id="37" name="TextBox 36">
            <a:extLst>
              <a:ext uri="{FF2B5EF4-FFF2-40B4-BE49-F238E27FC236}">
                <a16:creationId xmlns:a16="http://schemas.microsoft.com/office/drawing/2014/main" id="{277F24D6-32A5-4881-80AB-495AAF6B4415}"/>
              </a:ext>
            </a:extLst>
          </p:cNvPr>
          <p:cNvSpPr txBox="1"/>
          <p:nvPr/>
        </p:nvSpPr>
        <p:spPr>
          <a:xfrm>
            <a:off x="8516666" y="3546526"/>
            <a:ext cx="1910505" cy="400110"/>
          </a:xfrm>
          <a:prstGeom prst="rect">
            <a:avLst/>
          </a:prstGeom>
          <a:noFill/>
        </p:spPr>
        <p:txBody>
          <a:bodyPr wrap="square" rtlCol="0">
            <a:spAutoFit/>
          </a:bodyPr>
          <a:lstStyle/>
          <a:p>
            <a:pPr lvl="0" algn="ctr">
              <a:defRPr/>
            </a:pPr>
            <a:r>
              <a:rPr lang="en-GB" sz="2000" dirty="0" err="1">
                <a:solidFill>
                  <a:srgbClr val="4472C4">
                    <a:lumMod val="50000"/>
                  </a:srgbClr>
                </a:solidFill>
              </a:rPr>
              <a:t>salut</a:t>
            </a:r>
            <a:endParaRPr lang="en-GB" sz="2000" dirty="0">
              <a:solidFill>
                <a:srgbClr val="4472C4">
                  <a:lumMod val="50000"/>
                </a:srgbClr>
              </a:solidFill>
            </a:endParaRPr>
          </a:p>
        </p:txBody>
      </p:sp>
      <p:sp>
        <p:nvSpPr>
          <p:cNvPr id="6" name="TextBox 5">
            <a:extLst>
              <a:ext uri="{FF2B5EF4-FFF2-40B4-BE49-F238E27FC236}">
                <a16:creationId xmlns:a16="http://schemas.microsoft.com/office/drawing/2014/main" id="{4AFD6EEF-0827-418E-8368-76827598F810}"/>
              </a:ext>
            </a:extLst>
          </p:cNvPr>
          <p:cNvSpPr txBox="1"/>
          <p:nvPr/>
        </p:nvSpPr>
        <p:spPr>
          <a:xfrm>
            <a:off x="6341721" y="3392638"/>
            <a:ext cx="1675937" cy="707886"/>
          </a:xfrm>
          <a:prstGeom prst="rect">
            <a:avLst/>
          </a:prstGeom>
          <a:noFill/>
        </p:spPr>
        <p:txBody>
          <a:bodyPr wrap="square" rtlCol="0">
            <a:spAutoFit/>
          </a:bodyPr>
          <a:lstStyle/>
          <a:p>
            <a:pPr lvl="0" algn="ctr">
              <a:defRPr/>
            </a:pPr>
            <a:r>
              <a:rPr lang="en-GB" sz="2000" dirty="0">
                <a:solidFill>
                  <a:srgbClr val="4472C4">
                    <a:lumMod val="50000"/>
                  </a:srgbClr>
                </a:solidFill>
              </a:rPr>
              <a:t>nous </a:t>
            </a:r>
            <a:r>
              <a:rPr lang="en-GB" sz="2000" dirty="0" err="1">
                <a:solidFill>
                  <a:srgbClr val="4472C4">
                    <a:lumMod val="50000"/>
                  </a:srgbClr>
                </a:solidFill>
              </a:rPr>
              <a:t>sortons</a:t>
            </a:r>
            <a:r>
              <a:rPr lang="en-GB" sz="2000" dirty="0">
                <a:solidFill>
                  <a:srgbClr val="4472C4">
                    <a:lumMod val="50000"/>
                  </a:srgbClr>
                </a:solidFill>
              </a:rPr>
              <a:t> un livre</a:t>
            </a:r>
          </a:p>
        </p:txBody>
      </p:sp>
      <p:sp>
        <p:nvSpPr>
          <p:cNvPr id="3" name="TextBox 2">
            <a:extLst>
              <a:ext uri="{FF2B5EF4-FFF2-40B4-BE49-F238E27FC236}">
                <a16:creationId xmlns:a16="http://schemas.microsoft.com/office/drawing/2014/main" id="{2C7BCF95-E0C0-4C85-8327-2C9D366FD223}"/>
              </a:ext>
            </a:extLst>
          </p:cNvPr>
          <p:cNvSpPr txBox="1"/>
          <p:nvPr/>
        </p:nvSpPr>
        <p:spPr>
          <a:xfrm>
            <a:off x="4097061" y="3392638"/>
            <a:ext cx="1731283" cy="707886"/>
          </a:xfrm>
          <a:prstGeom prst="rect">
            <a:avLst/>
          </a:prstGeom>
          <a:noFill/>
        </p:spPr>
        <p:txBody>
          <a:bodyPr wrap="square" rtlCol="0">
            <a:spAutoFit/>
          </a:bodyPr>
          <a:lstStyle/>
          <a:p>
            <a:pPr lvl="0" algn="ctr">
              <a:defRPr/>
            </a:pPr>
            <a:r>
              <a:rPr lang="en-GB" sz="2000" dirty="0" err="1">
                <a:solidFill>
                  <a:srgbClr val="4472C4">
                    <a:lumMod val="50000"/>
                  </a:srgbClr>
                </a:solidFill>
              </a:rPr>
              <a:t>ils</a:t>
            </a:r>
            <a:r>
              <a:rPr lang="en-GB" sz="2000" dirty="0">
                <a:solidFill>
                  <a:srgbClr val="4472C4">
                    <a:lumMod val="50000"/>
                  </a:srgbClr>
                </a:solidFill>
              </a:rPr>
              <a:t> </a:t>
            </a:r>
            <a:r>
              <a:rPr lang="en-GB" sz="2000" dirty="0" err="1">
                <a:solidFill>
                  <a:srgbClr val="4472C4">
                    <a:lumMod val="50000"/>
                  </a:srgbClr>
                </a:solidFill>
              </a:rPr>
              <a:t>sortent</a:t>
            </a:r>
            <a:r>
              <a:rPr lang="en-GB" sz="2000" dirty="0">
                <a:solidFill>
                  <a:srgbClr val="4472C4">
                    <a:lumMod val="50000"/>
                  </a:srgbClr>
                </a:solidFill>
              </a:rPr>
              <a:t> sans papa</a:t>
            </a:r>
          </a:p>
        </p:txBody>
      </p:sp>
      <p:sp>
        <p:nvSpPr>
          <p:cNvPr id="25" name="TextBox 24">
            <a:extLst>
              <a:ext uri="{FF2B5EF4-FFF2-40B4-BE49-F238E27FC236}">
                <a16:creationId xmlns:a16="http://schemas.microsoft.com/office/drawing/2014/main" id="{A49E6D3F-95FC-448C-A947-433E49D0855A}"/>
              </a:ext>
            </a:extLst>
          </p:cNvPr>
          <p:cNvSpPr txBox="1"/>
          <p:nvPr/>
        </p:nvSpPr>
        <p:spPr>
          <a:xfrm>
            <a:off x="1732514" y="3373959"/>
            <a:ext cx="1971627" cy="707886"/>
          </a:xfrm>
          <a:prstGeom prst="rect">
            <a:avLst/>
          </a:prstGeom>
          <a:noFill/>
        </p:spPr>
        <p:txBody>
          <a:bodyPr wrap="square" rtlCol="0">
            <a:spAutoFit/>
          </a:bodyPr>
          <a:lstStyle/>
          <a:p>
            <a:pPr lvl="0" algn="ctr">
              <a:defRPr/>
            </a:pPr>
            <a:r>
              <a:rPr lang="en-GB" sz="2000" dirty="0" err="1">
                <a:solidFill>
                  <a:srgbClr val="4472C4">
                    <a:lumMod val="50000"/>
                  </a:srgbClr>
                </a:solidFill>
              </a:rPr>
              <a:t>vous-êtes</a:t>
            </a:r>
            <a:r>
              <a:rPr lang="en-GB" sz="2000" dirty="0">
                <a:solidFill>
                  <a:srgbClr val="4472C4">
                    <a:lumMod val="50000"/>
                  </a:srgbClr>
                </a:solidFill>
              </a:rPr>
              <a:t> </a:t>
            </a:r>
            <a:r>
              <a:rPr lang="en-GB" sz="2000" dirty="0" err="1">
                <a:solidFill>
                  <a:srgbClr val="4472C4">
                    <a:lumMod val="50000"/>
                  </a:srgbClr>
                </a:solidFill>
              </a:rPr>
              <a:t>seul</a:t>
            </a:r>
            <a:r>
              <a:rPr lang="en-GB" sz="2000" dirty="0">
                <a:solidFill>
                  <a:srgbClr val="4472C4">
                    <a:lumMod val="50000"/>
                  </a:srgbClr>
                </a:solidFill>
              </a:rPr>
              <a:t>(e)(s) ?</a:t>
            </a:r>
          </a:p>
        </p:txBody>
      </p:sp>
      <p:sp>
        <p:nvSpPr>
          <p:cNvPr id="29" name="TextBox 28">
            <a:extLst>
              <a:ext uri="{FF2B5EF4-FFF2-40B4-BE49-F238E27FC236}">
                <a16:creationId xmlns:a16="http://schemas.microsoft.com/office/drawing/2014/main" id="{237F2954-0B5C-4ACE-B8D4-120977E4D09A}"/>
              </a:ext>
            </a:extLst>
          </p:cNvPr>
          <p:cNvSpPr txBox="1"/>
          <p:nvPr/>
        </p:nvSpPr>
        <p:spPr>
          <a:xfrm>
            <a:off x="8620266" y="1836019"/>
            <a:ext cx="1689285" cy="400110"/>
          </a:xfrm>
          <a:prstGeom prst="rect">
            <a:avLst/>
          </a:prstGeom>
          <a:noFill/>
        </p:spPr>
        <p:txBody>
          <a:bodyPr wrap="square" rtlCol="0">
            <a:spAutoFit/>
          </a:bodyPr>
          <a:lstStyle/>
          <a:p>
            <a:pPr lvl="0" algn="ctr">
              <a:defRPr/>
            </a:pPr>
            <a:r>
              <a:rPr lang="en-GB" sz="2000" dirty="0" err="1">
                <a:solidFill>
                  <a:srgbClr val="4472C4">
                    <a:lumMod val="50000"/>
                  </a:srgbClr>
                </a:solidFill>
              </a:rPr>
              <a:t>vous</a:t>
            </a:r>
            <a:r>
              <a:rPr lang="en-GB" sz="2000" dirty="0">
                <a:solidFill>
                  <a:srgbClr val="4472C4">
                    <a:lumMod val="50000"/>
                  </a:srgbClr>
                </a:solidFill>
              </a:rPr>
              <a:t> </a:t>
            </a:r>
            <a:r>
              <a:rPr lang="en-GB" sz="2000" dirty="0" err="1">
                <a:solidFill>
                  <a:srgbClr val="4472C4">
                    <a:lumMod val="50000"/>
                  </a:srgbClr>
                </a:solidFill>
              </a:rPr>
              <a:t>venez</a:t>
            </a:r>
            <a:endParaRPr lang="en-GB" sz="2000" dirty="0">
              <a:solidFill>
                <a:srgbClr val="4472C4">
                  <a:lumMod val="50000"/>
                </a:srgbClr>
              </a:solidFill>
            </a:endParaRPr>
          </a:p>
        </p:txBody>
      </p:sp>
      <p:sp>
        <p:nvSpPr>
          <p:cNvPr id="35" name="TextBox 34">
            <a:extLst>
              <a:ext uri="{FF2B5EF4-FFF2-40B4-BE49-F238E27FC236}">
                <a16:creationId xmlns:a16="http://schemas.microsoft.com/office/drawing/2014/main" id="{390733C7-2220-47A5-B5E1-AF7CE04984E4}"/>
              </a:ext>
            </a:extLst>
          </p:cNvPr>
          <p:cNvSpPr txBox="1"/>
          <p:nvPr/>
        </p:nvSpPr>
        <p:spPr>
          <a:xfrm>
            <a:off x="6264080" y="1502710"/>
            <a:ext cx="1836922" cy="1015663"/>
          </a:xfrm>
          <a:prstGeom prst="rect">
            <a:avLst/>
          </a:prstGeom>
          <a:noFill/>
        </p:spPr>
        <p:txBody>
          <a:bodyPr wrap="square" rtlCol="0">
            <a:spAutoFit/>
          </a:bodyPr>
          <a:lstStyle/>
          <a:p>
            <a:pPr lvl="0" algn="ctr">
              <a:defRPr/>
            </a:pPr>
            <a:r>
              <a:rPr lang="en-GB" sz="2000" dirty="0" err="1">
                <a:solidFill>
                  <a:srgbClr val="4472C4">
                    <a:lumMod val="50000"/>
                  </a:srgbClr>
                </a:solidFill>
              </a:rPr>
              <a:t>maman</a:t>
            </a:r>
            <a:r>
              <a:rPr lang="en-GB" sz="2000" dirty="0">
                <a:solidFill>
                  <a:srgbClr val="4472C4">
                    <a:lumMod val="50000"/>
                  </a:srgbClr>
                </a:solidFill>
              </a:rPr>
              <a:t> et papa </a:t>
            </a:r>
            <a:r>
              <a:rPr lang="en-GB" sz="2000" dirty="0" err="1">
                <a:solidFill>
                  <a:srgbClr val="4472C4">
                    <a:lumMod val="50000"/>
                  </a:srgbClr>
                </a:solidFill>
              </a:rPr>
              <a:t>viennent</a:t>
            </a:r>
            <a:endParaRPr lang="en-GB" sz="2000" dirty="0">
              <a:solidFill>
                <a:srgbClr val="4472C4">
                  <a:lumMod val="50000"/>
                </a:srgbClr>
              </a:solidFill>
            </a:endParaRPr>
          </a:p>
        </p:txBody>
      </p:sp>
      <p:sp>
        <p:nvSpPr>
          <p:cNvPr id="10" name="TextBox 9">
            <a:extLst>
              <a:ext uri="{FF2B5EF4-FFF2-40B4-BE49-F238E27FC236}">
                <a16:creationId xmlns:a16="http://schemas.microsoft.com/office/drawing/2014/main" id="{7C9C79A7-9A7C-44A0-979A-173E1713E945}"/>
              </a:ext>
            </a:extLst>
          </p:cNvPr>
          <p:cNvSpPr txBox="1"/>
          <p:nvPr/>
        </p:nvSpPr>
        <p:spPr>
          <a:xfrm>
            <a:off x="4179152" y="1682131"/>
            <a:ext cx="1555044" cy="707886"/>
          </a:xfrm>
          <a:prstGeom prst="rect">
            <a:avLst/>
          </a:prstGeom>
          <a:noFill/>
        </p:spPr>
        <p:txBody>
          <a:bodyPr wrap="square" rtlCol="0">
            <a:spAutoFit/>
          </a:bodyPr>
          <a:lstStyle/>
          <a:p>
            <a:pPr lvl="0" algn="ctr">
              <a:defRPr/>
            </a:pPr>
            <a:r>
              <a:rPr lang="fr-FR" sz="2000" dirty="0">
                <a:solidFill>
                  <a:schemeClr val="accent5">
                    <a:lumMod val="50000"/>
                  </a:schemeClr>
                </a:solidFill>
              </a:rPr>
              <a:t>s'il vous plaît </a:t>
            </a:r>
          </a:p>
        </p:txBody>
      </p:sp>
      <p:sp>
        <p:nvSpPr>
          <p:cNvPr id="53" name="TextBox 52">
            <a:extLst>
              <a:ext uri="{FF2B5EF4-FFF2-40B4-BE49-F238E27FC236}">
                <a16:creationId xmlns:a16="http://schemas.microsoft.com/office/drawing/2014/main" id="{E2DC15CA-A0F7-438C-8AFE-B37B4D4D922B}"/>
              </a:ext>
            </a:extLst>
          </p:cNvPr>
          <p:cNvSpPr txBox="1"/>
          <p:nvPr/>
        </p:nvSpPr>
        <p:spPr>
          <a:xfrm>
            <a:off x="1977602" y="1810487"/>
            <a:ext cx="14636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sortir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
            <a:extLst>
              <a:ext uri="{FF2B5EF4-FFF2-40B4-BE49-F238E27FC236}">
                <a16:creationId xmlns:a16="http://schemas.microsoft.com/office/drawing/2014/main" id="{EA110A8C-2C1C-442D-A79F-0FAF352247D5}"/>
              </a:ext>
            </a:extLst>
          </p:cNvPr>
          <p:cNvSpPr/>
          <p:nvPr/>
        </p:nvSpPr>
        <p:spPr>
          <a:xfrm>
            <a:off x="1919795" y="1333789"/>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ounded Rectangle 34">
            <a:extLst>
              <a:ext uri="{FF2B5EF4-FFF2-40B4-BE49-F238E27FC236}">
                <a16:creationId xmlns:a16="http://schemas.microsoft.com/office/drawing/2014/main" id="{9DE326FF-D0C3-4E31-A288-162294826F56}"/>
              </a:ext>
            </a:extLst>
          </p:cNvPr>
          <p:cNvSpPr/>
          <p:nvPr/>
        </p:nvSpPr>
        <p:spPr>
          <a:xfrm>
            <a:off x="4146864"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55">
            <a:extLst>
              <a:ext uri="{FF2B5EF4-FFF2-40B4-BE49-F238E27FC236}">
                <a16:creationId xmlns:a16="http://schemas.microsoft.com/office/drawing/2014/main" id="{338AE19B-1AE0-437A-8119-A56351593772}"/>
              </a:ext>
            </a:extLst>
          </p:cNvPr>
          <p:cNvSpPr/>
          <p:nvPr/>
        </p:nvSpPr>
        <p:spPr>
          <a:xfrm>
            <a:off x="6379780"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ounded Rectangle 56">
            <a:extLst>
              <a:ext uri="{FF2B5EF4-FFF2-40B4-BE49-F238E27FC236}">
                <a16:creationId xmlns:a16="http://schemas.microsoft.com/office/drawing/2014/main" id="{27FDC11E-67EB-4BF0-A1A8-6D218C7BCCC0}"/>
              </a:ext>
            </a:extLst>
          </p:cNvPr>
          <p:cNvSpPr/>
          <p:nvPr/>
        </p:nvSpPr>
        <p:spPr>
          <a:xfrm>
            <a:off x="8656310" y="1336598"/>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35">
            <a:extLst>
              <a:ext uri="{FF2B5EF4-FFF2-40B4-BE49-F238E27FC236}">
                <a16:creationId xmlns:a16="http://schemas.microsoft.com/office/drawing/2014/main" id="{550A0C6B-4EC2-4D2D-A94F-AA1B40287B56}"/>
              </a:ext>
            </a:extLst>
          </p:cNvPr>
          <p:cNvSpPr/>
          <p:nvPr/>
        </p:nvSpPr>
        <p:spPr>
          <a:xfrm>
            <a:off x="19188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44">
            <a:extLst>
              <a:ext uri="{FF2B5EF4-FFF2-40B4-BE49-F238E27FC236}">
                <a16:creationId xmlns:a16="http://schemas.microsoft.com/office/drawing/2014/main" id="{F10C0328-C8F7-4AA5-A6DE-46ECD11CED4C}"/>
              </a:ext>
            </a:extLst>
          </p:cNvPr>
          <p:cNvSpPr/>
          <p:nvPr/>
        </p:nvSpPr>
        <p:spPr>
          <a:xfrm>
            <a:off x="4147094"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57">
            <a:extLst>
              <a:ext uri="{FF2B5EF4-FFF2-40B4-BE49-F238E27FC236}">
                <a16:creationId xmlns:a16="http://schemas.microsoft.com/office/drawing/2014/main" id="{A7BD57FF-7978-4AB6-8AF8-3F1787F14DBE}"/>
              </a:ext>
            </a:extLst>
          </p:cNvPr>
          <p:cNvSpPr/>
          <p:nvPr/>
        </p:nvSpPr>
        <p:spPr>
          <a:xfrm>
            <a:off x="63792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ounded Rectangle 58">
            <a:extLst>
              <a:ext uri="{FF2B5EF4-FFF2-40B4-BE49-F238E27FC236}">
                <a16:creationId xmlns:a16="http://schemas.microsoft.com/office/drawing/2014/main" id="{6C7CE5A3-630A-440B-BC02-2F558635CE77}"/>
              </a:ext>
            </a:extLst>
          </p:cNvPr>
          <p:cNvSpPr/>
          <p:nvPr/>
        </p:nvSpPr>
        <p:spPr>
          <a:xfrm>
            <a:off x="8658000" y="3035846"/>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ounded Rectangle 43">
            <a:extLst>
              <a:ext uri="{FF2B5EF4-FFF2-40B4-BE49-F238E27FC236}">
                <a16:creationId xmlns:a16="http://schemas.microsoft.com/office/drawing/2014/main" id="{47819368-F89E-4313-A976-FEB524D4F089}"/>
              </a:ext>
            </a:extLst>
          </p:cNvPr>
          <p:cNvSpPr/>
          <p:nvPr/>
        </p:nvSpPr>
        <p:spPr>
          <a:xfrm>
            <a:off x="1917110" y="472948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ounded Rectangle 59">
            <a:extLst>
              <a:ext uri="{FF2B5EF4-FFF2-40B4-BE49-F238E27FC236}">
                <a16:creationId xmlns:a16="http://schemas.microsoft.com/office/drawing/2014/main" id="{7FB34EBC-1A59-4E7E-A933-92A7E6852E6C}"/>
              </a:ext>
            </a:extLst>
          </p:cNvPr>
          <p:cNvSpPr/>
          <p:nvPr/>
        </p:nvSpPr>
        <p:spPr>
          <a:xfrm>
            <a:off x="4145404"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ounded Rectangle 60">
            <a:extLst>
              <a:ext uri="{FF2B5EF4-FFF2-40B4-BE49-F238E27FC236}">
                <a16:creationId xmlns:a16="http://schemas.microsoft.com/office/drawing/2014/main" id="{B222F75A-0991-46ED-B30D-293AD170B84A}"/>
              </a:ext>
            </a:extLst>
          </p:cNvPr>
          <p:cNvSpPr/>
          <p:nvPr/>
        </p:nvSpPr>
        <p:spPr>
          <a:xfrm>
            <a:off x="637809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Rounded Rectangle 61">
            <a:extLst>
              <a:ext uri="{FF2B5EF4-FFF2-40B4-BE49-F238E27FC236}">
                <a16:creationId xmlns:a16="http://schemas.microsoft.com/office/drawing/2014/main" id="{4BCF2C33-EF98-4096-973D-B12B3246A307}"/>
              </a:ext>
            </a:extLst>
          </p:cNvPr>
          <p:cNvSpPr/>
          <p:nvPr/>
        </p:nvSpPr>
        <p:spPr>
          <a:xfrm>
            <a:off x="865631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203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Informal language: ‘we’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1004" cy="4832092"/>
          </a:xfrm>
          <a:prstGeom prst="rect">
            <a:avLst/>
          </a:prstGeom>
          <a:noFill/>
        </p:spPr>
        <p:txBody>
          <a:bodyPr wrap="square" rtlCol="0">
            <a:spAutoFit/>
          </a:bodyPr>
          <a:lstStyle/>
          <a:p>
            <a:pPr lvl="0">
              <a:defRPr/>
            </a:pPr>
            <a:r>
              <a:rPr lang="en-US" sz="2000" dirty="0">
                <a:solidFill>
                  <a:srgbClr val="4472C4">
                    <a:lumMod val="50000"/>
                  </a:srgbClr>
                </a:solidFill>
              </a:rPr>
              <a:t>As you know, we use the pronoun </a:t>
            </a:r>
            <a:r>
              <a:rPr lang="en-US" sz="2000" b="1" dirty="0">
                <a:solidFill>
                  <a:srgbClr val="E65D00"/>
                </a:solidFill>
              </a:rPr>
              <a:t>on</a:t>
            </a:r>
            <a:r>
              <a:rPr lang="en-US" sz="2000" b="1" dirty="0">
                <a:solidFill>
                  <a:srgbClr val="4472C4">
                    <a:lumMod val="50000"/>
                  </a:srgbClr>
                </a:solidFill>
              </a:rPr>
              <a:t> </a:t>
            </a:r>
            <a:r>
              <a:rPr lang="en-US" sz="2000" dirty="0">
                <a:solidFill>
                  <a:srgbClr val="4472C4">
                    <a:lumMod val="50000"/>
                  </a:srgbClr>
                </a:solidFill>
              </a:rPr>
              <a:t>when talking about </a:t>
            </a:r>
            <a:r>
              <a:rPr lang="en-US" sz="2000" b="1" dirty="0">
                <a:solidFill>
                  <a:srgbClr val="4472C4">
                    <a:lumMod val="50000"/>
                  </a:srgbClr>
                </a:solidFill>
              </a:rPr>
              <a:t>people in general</a:t>
            </a:r>
            <a:r>
              <a:rPr lang="en-US" sz="2000" dirty="0">
                <a:solidFill>
                  <a:srgbClr val="4472C4">
                    <a:lumMod val="50000"/>
                  </a:srgbClr>
                </a:solidFill>
              </a:rPr>
              <a:t>. We can translate it as ‘</a:t>
            </a:r>
            <a:r>
              <a:rPr lang="en-US" sz="2000" b="1" dirty="0">
                <a:solidFill>
                  <a:srgbClr val="4472C4">
                    <a:lumMod val="50000"/>
                  </a:srgbClr>
                </a:solidFill>
              </a:rPr>
              <a:t>people</a:t>
            </a:r>
            <a:r>
              <a:rPr lang="en-US" sz="2000" dirty="0">
                <a:solidFill>
                  <a:srgbClr val="4472C4">
                    <a:lumMod val="50000"/>
                  </a:srgbClr>
                </a:solidFill>
              </a:rPr>
              <a:t>’, ‘</a:t>
            </a:r>
            <a:r>
              <a:rPr lang="en-US" sz="2000" b="1" dirty="0">
                <a:solidFill>
                  <a:srgbClr val="4472C4">
                    <a:lumMod val="50000"/>
                  </a:srgbClr>
                </a:solidFill>
              </a:rPr>
              <a:t>you</a:t>
            </a:r>
            <a:r>
              <a:rPr lang="en-US" sz="2000" dirty="0">
                <a:solidFill>
                  <a:srgbClr val="4472C4">
                    <a:lumMod val="50000"/>
                  </a:srgbClr>
                </a:solidFill>
              </a:rPr>
              <a:t>’ or ‘</a:t>
            </a:r>
            <a:r>
              <a:rPr lang="en-US" sz="2000" b="1" dirty="0">
                <a:solidFill>
                  <a:srgbClr val="4472C4">
                    <a:lumMod val="50000"/>
                  </a:srgbClr>
                </a:solidFill>
              </a:rPr>
              <a:t>one</a:t>
            </a:r>
            <a:r>
              <a:rPr lang="en-US" sz="2000" dirty="0">
                <a:solidFill>
                  <a:srgbClr val="4472C4">
                    <a:lumMod val="50000"/>
                  </a:srgbClr>
                </a:solidFill>
              </a:rPr>
              <a:t>’. It uses the </a:t>
            </a:r>
            <a:r>
              <a:rPr lang="en-US" sz="2000" i="1" dirty="0" err="1">
                <a:solidFill>
                  <a:srgbClr val="4472C4">
                    <a:lumMod val="50000"/>
                  </a:srgbClr>
                </a:solidFill>
              </a:rPr>
              <a:t>il</a:t>
            </a:r>
            <a:r>
              <a:rPr lang="en-US" sz="2000" b="1" i="1" dirty="0">
                <a:solidFill>
                  <a:srgbClr val="4472C4">
                    <a:lumMod val="50000"/>
                  </a:srgbClr>
                </a:solidFill>
              </a:rPr>
              <a:t>/</a:t>
            </a:r>
            <a:r>
              <a:rPr lang="en-US" sz="2000" i="1" dirty="0" err="1">
                <a:solidFill>
                  <a:srgbClr val="4472C4">
                    <a:lumMod val="50000"/>
                  </a:srgbClr>
                </a:solidFill>
              </a:rPr>
              <a:t>elle</a:t>
            </a:r>
            <a:r>
              <a:rPr lang="en-US" sz="2000" i="1" dirty="0">
                <a:solidFill>
                  <a:srgbClr val="4472C4">
                    <a:lumMod val="50000"/>
                  </a:srgbClr>
                </a:solidFill>
              </a:rPr>
              <a:t> </a:t>
            </a:r>
            <a:r>
              <a:rPr lang="en-US" sz="2000" dirty="0">
                <a:solidFill>
                  <a:srgbClr val="4472C4">
                    <a:lumMod val="50000"/>
                  </a:srgbClr>
                </a:solidFill>
              </a:rPr>
              <a:t>verb endings.</a:t>
            </a:r>
          </a:p>
          <a:p>
            <a:pPr lvl="0">
              <a:defRPr/>
            </a:pPr>
            <a:endParaRPr lang="en-US" sz="2000" dirty="0">
              <a:solidFill>
                <a:srgbClr val="4472C4">
                  <a:lumMod val="50000"/>
                </a:srgbClr>
              </a:solidFill>
            </a:endParaRPr>
          </a:p>
          <a:p>
            <a:pPr lvl="0">
              <a:defRPr/>
            </a:pPr>
            <a:r>
              <a:rPr lang="en-US" sz="2000" dirty="0">
                <a:solidFill>
                  <a:srgbClr val="4472C4">
                    <a:lumMod val="50000"/>
                  </a:srgbClr>
                </a:solidFill>
              </a:rPr>
              <a:t>We also use </a:t>
            </a:r>
            <a:r>
              <a:rPr lang="en-US" sz="2000" b="1" dirty="0">
                <a:solidFill>
                  <a:srgbClr val="E65D00"/>
                </a:solidFill>
              </a:rPr>
              <a:t>on</a:t>
            </a:r>
            <a:r>
              <a:rPr lang="en-US" sz="2000" dirty="0">
                <a:solidFill>
                  <a:srgbClr val="4472C4">
                    <a:lumMod val="50000"/>
                  </a:srgbClr>
                </a:solidFill>
              </a:rPr>
              <a:t> to mean ‘</a:t>
            </a:r>
            <a:r>
              <a:rPr lang="en-US" sz="2000" b="1" dirty="0">
                <a:solidFill>
                  <a:srgbClr val="4472C4">
                    <a:lumMod val="50000"/>
                  </a:srgbClr>
                </a:solidFill>
              </a:rPr>
              <a:t>we</a:t>
            </a:r>
            <a:r>
              <a:rPr lang="en-US" sz="2000" dirty="0">
                <a:solidFill>
                  <a:srgbClr val="4472C4">
                    <a:lumMod val="50000"/>
                  </a:srgbClr>
                </a:solidFill>
              </a:rPr>
              <a:t>’ in an </a:t>
            </a:r>
            <a:r>
              <a:rPr lang="en-US" sz="2000" b="1" dirty="0">
                <a:solidFill>
                  <a:srgbClr val="4472C4">
                    <a:lumMod val="50000"/>
                  </a:srgbClr>
                </a:solidFill>
              </a:rPr>
              <a:t>informal situation</a:t>
            </a:r>
            <a:r>
              <a:rPr lang="en-US" sz="2000" dirty="0">
                <a:solidFill>
                  <a:srgbClr val="4472C4">
                    <a:lumMod val="50000"/>
                  </a:srgbClr>
                </a:solidFill>
              </a:rPr>
              <a:t>, such as talking to friends.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On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lang="en-US" sz="2000" dirty="0">
                <a:solidFill>
                  <a:srgbClr val="4472C4">
                    <a:lumMod val="50000"/>
                  </a:srgbClr>
                </a:solidFill>
              </a:rPr>
              <a:t> </a:t>
            </a:r>
            <a:r>
              <a:rPr lang="en-US" sz="2000" dirty="0" err="1">
                <a:solidFill>
                  <a:srgbClr val="4472C4">
                    <a:lumMod val="50000"/>
                  </a:srgbClr>
                </a:solidFill>
              </a:rPr>
              <a:t>Écosse</a:t>
            </a:r>
            <a:r>
              <a:rPr lang="en-US" sz="2000" dirty="0">
                <a:solidFill>
                  <a:srgbClr val="4472C4">
                    <a:lumMod val="50000"/>
                  </a:srgbClr>
                </a:solidFill>
                <a:latin typeface="Century Gothic" panose="020F0302020204030204"/>
              </a:rPr>
              <a: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Without context, this can mean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People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speak English in Scotland.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We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speak/are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speaking English in Scotland.</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2000" dirty="0">
                <a:solidFill>
                  <a:srgbClr val="4472C4">
                    <a:lumMod val="50000"/>
                  </a:srgbClr>
                </a:solidFill>
              </a:rPr>
              <a:t>We use </a:t>
            </a:r>
            <a:r>
              <a:rPr lang="en-US" sz="2000" b="1" dirty="0">
                <a:solidFill>
                  <a:srgbClr val="E65D00"/>
                </a:solidFill>
              </a:rPr>
              <a:t>nous</a:t>
            </a:r>
            <a:r>
              <a:rPr lang="en-US" sz="2000" dirty="0">
                <a:solidFill>
                  <a:srgbClr val="4472C4">
                    <a:lumMod val="50000"/>
                  </a:srgbClr>
                </a:solidFill>
              </a:rPr>
              <a:t> in </a:t>
            </a:r>
            <a:r>
              <a:rPr lang="en-US" sz="2000" b="1" dirty="0">
                <a:solidFill>
                  <a:srgbClr val="4472C4">
                    <a:lumMod val="50000"/>
                  </a:srgbClr>
                </a:solidFill>
              </a:rPr>
              <a:t>formal situations</a:t>
            </a:r>
            <a:r>
              <a:rPr lang="en-US" sz="2000" dirty="0">
                <a:solidFill>
                  <a:srgbClr val="4472C4">
                    <a:lumMod val="50000"/>
                  </a:srgbClr>
                </a:solidFill>
              </a:rPr>
              <a:t>, most often in writing rather than speaking.</a:t>
            </a:r>
          </a:p>
          <a:p>
            <a:pPr lvl="0">
              <a:defRPr/>
            </a:pP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Nous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b="1" dirty="0" err="1">
                <a:solidFill>
                  <a:srgbClr val="4472C4">
                    <a:lumMod val="50000"/>
                  </a:srgbClr>
                </a:solidFill>
              </a:rPr>
              <a:t>parlons</a:t>
            </a:r>
            <a:r>
              <a:rPr lang="en-US" sz="2000" b="1" dirty="0">
                <a:solidFill>
                  <a:srgbClr val="4472C4">
                    <a:lumMod val="50000"/>
                  </a:srgbClr>
                </a:solidFill>
              </a:rPr>
              <a:t> </a:t>
            </a:r>
            <a:r>
              <a:rPr lang="en-US" sz="2000" dirty="0" err="1">
                <a:solidFill>
                  <a:srgbClr val="4472C4">
                    <a:lumMod val="50000"/>
                  </a:srgbClr>
                </a:solidFill>
              </a:rPr>
              <a:t>anglais</a:t>
            </a:r>
            <a:r>
              <a:rPr lang="en-US" sz="2000" dirty="0">
                <a:solidFill>
                  <a:srgbClr val="4472C4">
                    <a:lumMod val="50000"/>
                  </a:srgbClr>
                </a:solidFill>
              </a:rPr>
              <a:t> </a:t>
            </a:r>
            <a:r>
              <a:rPr lang="en-US" sz="2000" dirty="0" err="1">
                <a:solidFill>
                  <a:srgbClr val="4472C4">
                    <a:lumMod val="50000"/>
                  </a:srgbClr>
                </a:solidFill>
              </a:rPr>
              <a:t>en</a:t>
            </a:r>
            <a:r>
              <a:rPr lang="en-US" sz="2000" dirty="0">
                <a:solidFill>
                  <a:srgbClr val="4472C4">
                    <a:lumMod val="50000"/>
                  </a:srgbClr>
                </a:solidFill>
              </a:rPr>
              <a:t> </a:t>
            </a:r>
            <a:r>
              <a:rPr lang="en-US" sz="2000" dirty="0" err="1">
                <a:solidFill>
                  <a:srgbClr val="4472C4">
                    <a:lumMod val="50000"/>
                  </a:srgbClr>
                </a:solidFill>
              </a:rPr>
              <a:t>Écosse</a:t>
            </a:r>
            <a:r>
              <a:rPr lang="en-US" sz="2000" dirty="0">
                <a:solidFill>
                  <a:srgbClr val="4472C4">
                    <a:lumMod val="50000"/>
                  </a:srgbClr>
                </a:solidFill>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lang="en-US" sz="2000" b="1" dirty="0">
                <a:solidFill>
                  <a:srgbClr val="E65D00"/>
                </a:solidFill>
              </a:rPr>
              <a:t>We</a:t>
            </a:r>
            <a:r>
              <a:rPr lang="en-US" sz="2000" dirty="0">
                <a:solidFill>
                  <a:srgbClr val="4472C4">
                    <a:lumMod val="50000"/>
                  </a:srgbClr>
                </a:solidFill>
              </a:rPr>
              <a:t> speak/are speaking English in Scotland.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2000" dirty="0">
                <a:solidFill>
                  <a:srgbClr val="4472C4">
                    <a:lumMod val="50000"/>
                  </a:srgbClr>
                </a:solidFill>
              </a:rPr>
              <a:t>But remember, in French and in English, not all written language is formal – would you write the same way in an essay as in a text message?</a:t>
            </a:r>
            <a:endParaRPr lang="en-US" sz="2000" b="1" dirty="0">
              <a:solidFill>
                <a:srgbClr val="4472C4">
                  <a:lumMod val="50000"/>
                </a:srgbClr>
              </a:solidFill>
            </a:endParaRPr>
          </a:p>
        </p:txBody>
      </p:sp>
      <p:sp>
        <p:nvSpPr>
          <p:cNvPr id="9" name="TextBox 8">
            <a:extLst>
              <a:ext uri="{FF2B5EF4-FFF2-40B4-BE49-F238E27FC236}">
                <a16:creationId xmlns:a16="http://schemas.microsoft.com/office/drawing/2014/main" id="{E1C28FCA-15A2-45E8-AB38-830290FD1778}"/>
              </a:ext>
            </a:extLst>
          </p:cNvPr>
          <p:cNvSpPr txBox="1"/>
          <p:nvPr/>
        </p:nvSpPr>
        <p:spPr>
          <a:xfrm>
            <a:off x="8938554" y="2321247"/>
            <a:ext cx="3072450" cy="1702594"/>
          </a:xfrm>
          <a:prstGeom prst="wedgeRoundRectCallout">
            <a:avLst>
              <a:gd name="adj1" fmla="val -55129"/>
              <a:gd name="adj2" fmla="val 20594"/>
              <a:gd name="adj3" fmla="val 16667"/>
            </a:avLst>
          </a:prstGeom>
          <a:solidFill>
            <a:srgbClr val="115076"/>
          </a:solidFill>
          <a:ln>
            <a:solidFill>
              <a:srgbClr val="E65D00"/>
            </a:solidFill>
          </a:ln>
        </p:spPr>
        <p:txBody>
          <a:bodyPr wrap="square" lIns="0" tIns="0" rIns="0" bIns="0" rtlCol="0" anchor="ctr">
            <a:spAutoFit/>
          </a:bodyPr>
          <a:lstStyle/>
          <a:p>
            <a:pPr lvl="0" algn="ctr">
              <a:defRPr/>
            </a:pPr>
            <a:r>
              <a:rPr lang="en-GB" sz="2000" dirty="0">
                <a:solidFill>
                  <a:prstClr val="white"/>
                </a:solidFill>
              </a:rPr>
              <a:t>The </a:t>
            </a:r>
            <a:r>
              <a:rPr lang="en-GB" sz="2000" b="1" dirty="0">
                <a:solidFill>
                  <a:prstClr val="white"/>
                </a:solidFill>
              </a:rPr>
              <a:t>verb endings </a:t>
            </a:r>
            <a:r>
              <a:rPr lang="en-GB" sz="2000" dirty="0">
                <a:solidFill>
                  <a:prstClr val="white"/>
                </a:solidFill>
              </a:rPr>
              <a:t>are the </a:t>
            </a:r>
            <a:r>
              <a:rPr lang="en-GB" sz="2000" b="1" dirty="0">
                <a:solidFill>
                  <a:prstClr val="white"/>
                </a:solidFill>
              </a:rPr>
              <a:t>same</a:t>
            </a:r>
            <a:r>
              <a:rPr lang="en-GB" sz="2000" dirty="0">
                <a:solidFill>
                  <a:prstClr val="white"/>
                </a:solidFill>
              </a:rPr>
              <a:t> for both uses of </a:t>
            </a:r>
            <a:r>
              <a:rPr lang="en-GB" sz="2000" b="1" dirty="0">
                <a:solidFill>
                  <a:prstClr val="white"/>
                </a:solidFill>
              </a:rPr>
              <a:t>on</a:t>
            </a:r>
            <a:r>
              <a:rPr lang="en-GB" sz="2000" dirty="0">
                <a:solidFill>
                  <a:prstClr val="white"/>
                </a:solidFill>
              </a:rPr>
              <a:t>. We can use the context to work out if it means ‘people or ‘we’.</a:t>
            </a:r>
          </a:p>
        </p:txBody>
      </p:sp>
    </p:spTree>
    <p:extLst>
      <p:ext uri="{BB962C8B-B14F-4D97-AF65-F5344CB8AC3E}">
        <p14:creationId xmlns:p14="http://schemas.microsoft.com/office/powerpoint/2010/main" val="229257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‘let’s go’</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AA2D4A5-EC92-4223-B760-4169DFED7D00}"/>
              </a:ext>
            </a:extLst>
          </p:cNvPr>
          <p:cNvSpPr txBox="1"/>
          <p:nvPr/>
        </p:nvSpPr>
        <p:spPr>
          <a:xfrm>
            <a:off x="7518400" y="218513"/>
            <a:ext cx="4391521" cy="1123712"/>
          </a:xfrm>
          <a:prstGeom prst="wedgeRoundRectCallout">
            <a:avLst>
              <a:gd name="adj1" fmla="val 23523"/>
              <a:gd name="adj2" fmla="val 67662"/>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You know </a:t>
            </a:r>
            <a:r>
              <a:rPr lang="en-GB" sz="2000" b="1" dirty="0">
                <a:solidFill>
                  <a:schemeClr val="bg1"/>
                </a:solidFill>
              </a:rPr>
              <a:t>y</a:t>
            </a:r>
            <a:r>
              <a:rPr lang="en-GB" sz="2000" dirty="0">
                <a:solidFill>
                  <a:schemeClr val="bg1"/>
                </a:solidFill>
              </a:rPr>
              <a:t> from the phrase </a:t>
            </a:r>
            <a:r>
              <a:rPr lang="en-GB" sz="2000" b="1" dirty="0" err="1">
                <a:solidFill>
                  <a:schemeClr val="bg1"/>
                </a:solidFill>
              </a:rPr>
              <a:t>il</a:t>
            </a:r>
            <a:r>
              <a:rPr lang="en-GB" sz="2000" b="1" dirty="0">
                <a:solidFill>
                  <a:schemeClr val="bg1"/>
                </a:solidFill>
              </a:rPr>
              <a:t> y a</a:t>
            </a:r>
            <a:r>
              <a:rPr lang="en-GB" sz="2000" dirty="0">
                <a:solidFill>
                  <a:schemeClr val="bg1"/>
                </a:solidFill>
              </a:rPr>
              <a:t>. Can you work out the literal translation of the phrase?</a:t>
            </a:r>
          </a:p>
        </p:txBody>
      </p:sp>
      <p:sp>
        <p:nvSpPr>
          <p:cNvPr id="10" name="TextBox 9">
            <a:extLst>
              <a:ext uri="{FF2B5EF4-FFF2-40B4-BE49-F238E27FC236}">
                <a16:creationId xmlns:a16="http://schemas.microsoft.com/office/drawing/2014/main" id="{407F02FB-6D18-4BB3-BECB-B6AE49A3BDA3}"/>
              </a:ext>
            </a:extLst>
          </p:cNvPr>
          <p:cNvSpPr txBox="1"/>
          <p:nvPr/>
        </p:nvSpPr>
        <p:spPr>
          <a:xfrm>
            <a:off x="90000" y="2490281"/>
            <a:ext cx="12012000"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00" b="1" i="0" u="none" strike="noStrike" kern="1200" cap="none" spc="0" normalizeH="0" baseline="0" noProof="0" dirty="0">
                <a:ln>
                  <a:noFill/>
                </a:ln>
                <a:solidFill>
                  <a:srgbClr val="E65D00"/>
                </a:solidFill>
                <a:effectLst/>
                <a:uLnTx/>
                <a:uFillTx/>
                <a:latin typeface="Century Gothic" panose="020F0302020204030204"/>
                <a:ea typeface="+mn-ea"/>
                <a:cs typeface="+mn-cs"/>
              </a:rPr>
              <a:t>on</a:t>
            </a:r>
            <a:r>
              <a:rPr kumimoji="0" lang="en-US" sz="1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y </a:t>
            </a:r>
            <a:r>
              <a:rPr kumimoji="0" lang="en-US" sz="116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va</a:t>
            </a:r>
            <a:r>
              <a:rPr kumimoji="0" lang="en-US" sz="1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en-US" sz="116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250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2.1.6-slide34 on y v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visite</a:t>
            </a:r>
            <a:r>
              <a:rPr lang="en-GB" sz="3600" b="1" dirty="0">
                <a:solidFill>
                  <a:schemeClr val="bg1"/>
                </a:solidFill>
              </a:rPr>
              <a:t> à Nice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189821"/>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Natalie </a:t>
            </a:r>
            <a:r>
              <a:rPr lang="en-US" sz="2400" dirty="0" err="1">
                <a:solidFill>
                  <a:srgbClr val="4472C4">
                    <a:lumMod val="50000"/>
                  </a:srgbClr>
                </a:solidFill>
                <a:latin typeface="Century Gothic" panose="020F0302020204030204"/>
              </a:rPr>
              <a:t>parle</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expériences</a:t>
            </a:r>
            <a:r>
              <a:rPr lang="en-US" sz="2400" dirty="0">
                <a:solidFill>
                  <a:srgbClr val="4472C4">
                    <a:lumMod val="50000"/>
                  </a:srgbClr>
                </a:solidFill>
                <a:latin typeface="Century Gothic" panose="020F0302020204030204"/>
              </a:rPr>
              <a:t> de la </a:t>
            </a:r>
            <a:r>
              <a:rPr lang="en-US" sz="2400" dirty="0" err="1">
                <a:solidFill>
                  <a:srgbClr val="4472C4">
                    <a:lumMod val="50000"/>
                  </a:srgbClr>
                </a:solidFill>
                <a:latin typeface="Century Gothic" panose="020F0302020204030204"/>
              </a:rPr>
              <a:t>classe</a:t>
            </a:r>
            <a:r>
              <a:rPr lang="en-US" sz="2400" dirty="0">
                <a:solidFill>
                  <a:srgbClr val="4472C4">
                    <a:lumMod val="50000"/>
                  </a:srgbClr>
                </a:solidFill>
                <a:latin typeface="Century Gothic" panose="020F0302020204030204"/>
              </a:rPr>
              <a:t>. Elle </a:t>
            </a:r>
            <a:r>
              <a:rPr lang="en-US" sz="2400" dirty="0" err="1">
                <a:solidFill>
                  <a:srgbClr val="4472C4">
                    <a:lumMod val="50000"/>
                  </a:srgbClr>
                </a:solidFill>
                <a:latin typeface="Century Gothic" panose="020F0302020204030204"/>
              </a:rPr>
              <a:t>écrit</a:t>
            </a:r>
            <a:r>
              <a:rPr lang="en-US" sz="2400" dirty="0">
                <a:solidFill>
                  <a:srgbClr val="4472C4">
                    <a:lumMod val="50000"/>
                  </a:srgbClr>
                </a:solidFill>
                <a:latin typeface="Century Gothic" panose="020F0302020204030204"/>
              </a:rPr>
              <a:t> dans le </a:t>
            </a:r>
            <a:r>
              <a:rPr lang="en-US" sz="2400" b="1" dirty="0">
                <a:solidFill>
                  <a:srgbClr val="4472C4">
                    <a:lumMod val="50000"/>
                  </a:srgbClr>
                </a:solidFill>
                <a:latin typeface="Century Gothic" panose="020F0302020204030204"/>
              </a:rPr>
              <a:t>magazine</a:t>
            </a:r>
            <a:r>
              <a:rPr lang="en-US" sz="2400" dirty="0">
                <a:solidFill>
                  <a:srgbClr val="4472C4">
                    <a:lumMod val="50000"/>
                  </a:srgbClr>
                </a:solidFill>
                <a:latin typeface="Century Gothic" panose="020F0302020204030204"/>
              </a:rPr>
              <a:t> du </a:t>
            </a:r>
            <a:r>
              <a:rPr lang="en-US" sz="2400" dirty="0" err="1">
                <a:solidFill>
                  <a:srgbClr val="4472C4">
                    <a:lumMod val="50000"/>
                  </a:srgbClr>
                </a:solidFill>
                <a:latin typeface="Century Gothic" panose="020F0302020204030204"/>
              </a:rPr>
              <a:t>collège</a:t>
            </a:r>
            <a:r>
              <a:rPr lang="en-US" sz="2400" b="1" dirty="0">
                <a:solidFill>
                  <a:srgbClr val="4472C4">
                    <a:lumMod val="50000"/>
                  </a:srgbClr>
                </a:solidFill>
                <a:latin typeface="Century Gothic" panose="020F0302020204030204"/>
              </a:rPr>
              <a:t> (nous)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dans un </a:t>
            </a:r>
            <a:r>
              <a:rPr lang="en-US" sz="2400" b="1" dirty="0">
                <a:solidFill>
                  <a:srgbClr val="4472C4">
                    <a:lumMod val="50000"/>
                  </a:srgbClr>
                </a:solidFill>
                <a:latin typeface="Century Gothic" panose="020F0302020204030204"/>
              </a:rPr>
              <a:t>message</a:t>
            </a:r>
            <a:r>
              <a:rPr lang="en-US" sz="2400" dirty="0">
                <a:solidFill>
                  <a:srgbClr val="4472C4">
                    <a:lumMod val="50000"/>
                  </a:srgbClr>
                </a:solidFill>
                <a:latin typeface="Century Gothic" panose="020F0302020204030204"/>
              </a:rPr>
              <a:t> à </a:t>
            </a:r>
            <a:r>
              <a:rPr lang="en-US" sz="2400" dirty="0" err="1">
                <a:solidFill>
                  <a:srgbClr val="4472C4">
                    <a:lumMod val="50000"/>
                  </a:srgbClr>
                </a:solidFill>
                <a:latin typeface="Century Gothic" panose="020F0302020204030204"/>
              </a:rPr>
              <a:t>sa</a:t>
            </a:r>
            <a:r>
              <a:rPr lang="en-US" sz="2400" dirty="0">
                <a:solidFill>
                  <a:srgbClr val="4472C4">
                    <a:lumMod val="50000"/>
                  </a:srgbClr>
                </a:solidFill>
                <a:latin typeface="Century Gothic" panose="020F0302020204030204"/>
              </a:rPr>
              <a:t> nouvelle </a:t>
            </a:r>
            <a:r>
              <a:rPr lang="en-US" sz="2400" dirty="0" err="1">
                <a:solidFill>
                  <a:srgbClr val="4472C4">
                    <a:lumMod val="50000"/>
                  </a:srgbClr>
                </a:solidFill>
                <a:latin typeface="Century Gothic" panose="020F0302020204030204"/>
              </a:rPr>
              <a:t>amie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française</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(on) </a:t>
            </a:r>
            <a:r>
              <a:rPr lang="en-US" sz="2400" dirty="0">
                <a:solidFill>
                  <a:srgbClr val="4472C4">
                    <a:lumMod val="50000"/>
                  </a:srgbClr>
                </a:solidFill>
                <a:latin typeface="Century Gothic" panose="020F0302020204030204"/>
              </a:rPr>
              <a:t>?</a:t>
            </a: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741C761E-186C-492D-9BA7-B546C58F30FD}"/>
              </a:ext>
            </a:extLst>
          </p:cNvPr>
          <p:cNvSpPr txBox="1"/>
          <p:nvPr/>
        </p:nvSpPr>
        <p:spPr>
          <a:xfrm>
            <a:off x="180000" y="2152826"/>
            <a:ext cx="4362092" cy="400110"/>
          </a:xfrm>
          <a:prstGeom prst="rect">
            <a:avLst/>
          </a:prstGeom>
          <a:noFill/>
          <a:ln>
            <a:solidFill>
              <a:srgbClr val="115076"/>
            </a:solidFill>
          </a:ln>
        </p:spPr>
        <p:txBody>
          <a:bodyPr wrap="none" rtlCol="0" anchor="ctr">
            <a:spAutoFit/>
          </a:bodyPr>
          <a:lstStyle/>
          <a:p>
            <a:r>
              <a:rPr lang="fr-FR" sz="2000" dirty="0">
                <a:solidFill>
                  <a:schemeClr val="accent5">
                    <a:lumMod val="50000"/>
                  </a:schemeClr>
                </a:solidFill>
              </a:rPr>
              <a:t>1. </a:t>
            </a:r>
            <a:r>
              <a:rPr lang="fr-FR" sz="2000" b="1" dirty="0">
                <a:solidFill>
                  <a:schemeClr val="accent5">
                    <a:lumMod val="50000"/>
                  </a:schemeClr>
                </a:solidFill>
              </a:rPr>
              <a:t>On</a:t>
            </a:r>
            <a:r>
              <a:rPr lang="fr-FR" sz="2000" dirty="0">
                <a:solidFill>
                  <a:schemeClr val="accent5">
                    <a:lumMod val="50000"/>
                  </a:schemeClr>
                </a:solidFill>
              </a:rPr>
              <a:t>    n’est pas loin de Monaco.</a:t>
            </a:r>
            <a:endParaRPr lang="en-GB" sz="2000" dirty="0">
              <a:solidFill>
                <a:schemeClr val="accent5">
                  <a:lumMod val="50000"/>
                </a:schemeClr>
              </a:solidFill>
            </a:endParaRPr>
          </a:p>
        </p:txBody>
      </p:sp>
      <p:sp>
        <p:nvSpPr>
          <p:cNvPr id="9" name="TextBox 8">
            <a:extLst>
              <a:ext uri="{FF2B5EF4-FFF2-40B4-BE49-F238E27FC236}">
                <a16:creationId xmlns:a16="http://schemas.microsoft.com/office/drawing/2014/main" id="{BD00DAAB-DCA0-489A-8E5E-059769D49011}"/>
              </a:ext>
            </a:extLst>
          </p:cNvPr>
          <p:cNvSpPr txBox="1"/>
          <p:nvPr/>
        </p:nvSpPr>
        <p:spPr>
          <a:xfrm>
            <a:off x="179996" y="2666475"/>
            <a:ext cx="5796780" cy="400110"/>
          </a:xfrm>
          <a:prstGeom prst="rect">
            <a:avLst/>
          </a:prstGeom>
          <a:noFill/>
          <a:ln>
            <a:solidFill>
              <a:srgbClr val="115076"/>
            </a:solidFill>
          </a:ln>
        </p:spPr>
        <p:txBody>
          <a:bodyPr wrap="none" rtlCol="0" anchor="ctr">
            <a:spAutoFit/>
          </a:bodyPr>
          <a:lstStyle/>
          <a:p>
            <a:r>
              <a:rPr lang="fr-FR" sz="2000" dirty="0">
                <a:solidFill>
                  <a:schemeClr val="accent5">
                    <a:lumMod val="50000"/>
                  </a:schemeClr>
                </a:solidFill>
              </a:rPr>
              <a:t>2. </a:t>
            </a:r>
            <a:r>
              <a:rPr lang="fr-FR" sz="2000" b="1" dirty="0">
                <a:solidFill>
                  <a:schemeClr val="accent5">
                    <a:lumMod val="50000"/>
                  </a:schemeClr>
                </a:solidFill>
              </a:rPr>
              <a:t>Nous</a:t>
            </a:r>
            <a:r>
              <a:rPr lang="fr-FR" sz="2000" dirty="0">
                <a:solidFill>
                  <a:schemeClr val="accent5">
                    <a:lumMod val="50000"/>
                  </a:schemeClr>
                </a:solidFill>
              </a:rPr>
              <a:t> jouons à la pétanque avec la famille.</a:t>
            </a:r>
            <a:endParaRPr lang="en-GB" sz="2000" dirty="0">
              <a:solidFill>
                <a:schemeClr val="accent5">
                  <a:lumMod val="50000"/>
                </a:schemeClr>
              </a:solidFill>
            </a:endParaRPr>
          </a:p>
        </p:txBody>
      </p:sp>
      <p:sp>
        <p:nvSpPr>
          <p:cNvPr id="10" name="TextBox 9">
            <a:extLst>
              <a:ext uri="{FF2B5EF4-FFF2-40B4-BE49-F238E27FC236}">
                <a16:creationId xmlns:a16="http://schemas.microsoft.com/office/drawing/2014/main" id="{A851D5C8-F2B0-42C5-BD7E-0722CA0E2528}"/>
              </a:ext>
            </a:extLst>
          </p:cNvPr>
          <p:cNvSpPr txBox="1"/>
          <p:nvPr/>
        </p:nvSpPr>
        <p:spPr>
          <a:xfrm>
            <a:off x="179996" y="3180124"/>
            <a:ext cx="6258445" cy="400110"/>
          </a:xfrm>
          <a:prstGeom prst="rect">
            <a:avLst/>
          </a:prstGeom>
          <a:noFill/>
          <a:ln>
            <a:solidFill>
              <a:srgbClr val="115076"/>
            </a:solidFill>
          </a:ln>
        </p:spPr>
        <p:txBody>
          <a:bodyPr wrap="none" rtlCol="0" anchor="ctr">
            <a:spAutoFit/>
          </a:bodyPr>
          <a:lstStyle/>
          <a:p>
            <a:r>
              <a:rPr lang="fr-FR" sz="2000" dirty="0">
                <a:solidFill>
                  <a:schemeClr val="accent5">
                    <a:lumMod val="50000"/>
                  </a:schemeClr>
                </a:solidFill>
              </a:rPr>
              <a:t>3. </a:t>
            </a:r>
            <a:r>
              <a:rPr lang="fr-FR" sz="2000" b="1" dirty="0">
                <a:solidFill>
                  <a:schemeClr val="accent5">
                    <a:lumMod val="50000"/>
                  </a:schemeClr>
                </a:solidFill>
              </a:rPr>
              <a:t>Nous</a:t>
            </a:r>
            <a:r>
              <a:rPr lang="fr-FR" sz="2000" dirty="0">
                <a:solidFill>
                  <a:schemeClr val="accent5">
                    <a:lumMod val="50000"/>
                  </a:schemeClr>
                </a:solidFill>
              </a:rPr>
              <a:t> mangeons le plat national, le pot-au-feu.</a:t>
            </a:r>
            <a:endParaRPr lang="en-GB" sz="2000" dirty="0">
              <a:solidFill>
                <a:schemeClr val="accent5">
                  <a:lumMod val="50000"/>
                </a:schemeClr>
              </a:solidFill>
            </a:endParaRPr>
          </a:p>
        </p:txBody>
      </p:sp>
      <p:sp>
        <p:nvSpPr>
          <p:cNvPr id="11" name="TextBox 10">
            <a:extLst>
              <a:ext uri="{FF2B5EF4-FFF2-40B4-BE49-F238E27FC236}">
                <a16:creationId xmlns:a16="http://schemas.microsoft.com/office/drawing/2014/main" id="{8564F650-C999-42DC-9FED-8D97DAFC2B06}"/>
              </a:ext>
            </a:extLst>
          </p:cNvPr>
          <p:cNvSpPr txBox="1"/>
          <p:nvPr/>
        </p:nvSpPr>
        <p:spPr>
          <a:xfrm>
            <a:off x="179996" y="3712242"/>
            <a:ext cx="5351145" cy="400110"/>
          </a:xfrm>
          <a:prstGeom prst="rect">
            <a:avLst/>
          </a:prstGeom>
          <a:noFill/>
          <a:ln>
            <a:solidFill>
              <a:srgbClr val="115076"/>
            </a:solidFill>
          </a:ln>
        </p:spPr>
        <p:txBody>
          <a:bodyPr wrap="none" rtlCol="0" anchor="ctr">
            <a:spAutoFit/>
          </a:bodyPr>
          <a:lstStyle/>
          <a:p>
            <a:r>
              <a:rPr lang="fr-FR" sz="2000" dirty="0">
                <a:solidFill>
                  <a:schemeClr val="accent5">
                    <a:lumMod val="50000"/>
                  </a:schemeClr>
                </a:solidFill>
              </a:rPr>
              <a:t>4. </a:t>
            </a:r>
            <a:r>
              <a:rPr lang="fr-FR" sz="2000" b="1" dirty="0">
                <a:solidFill>
                  <a:schemeClr val="accent5">
                    <a:lumMod val="50000"/>
                  </a:schemeClr>
                </a:solidFill>
              </a:rPr>
              <a:t>On</a:t>
            </a:r>
            <a:r>
              <a:rPr lang="fr-FR" sz="2000" dirty="0">
                <a:solidFill>
                  <a:schemeClr val="accent5">
                    <a:lumMod val="50000"/>
                  </a:schemeClr>
                </a:solidFill>
              </a:rPr>
              <a:t>    organise une fête avec les élèves.</a:t>
            </a:r>
            <a:endParaRPr lang="en-GB" sz="2000" dirty="0">
              <a:solidFill>
                <a:schemeClr val="accent5">
                  <a:lumMod val="50000"/>
                </a:schemeClr>
              </a:solidFill>
            </a:endParaRPr>
          </a:p>
        </p:txBody>
      </p:sp>
      <p:sp>
        <p:nvSpPr>
          <p:cNvPr id="12" name="TextBox 11">
            <a:extLst>
              <a:ext uri="{FF2B5EF4-FFF2-40B4-BE49-F238E27FC236}">
                <a16:creationId xmlns:a16="http://schemas.microsoft.com/office/drawing/2014/main" id="{97F6E10E-100C-49F6-9EE3-C2AD9672C2B5}"/>
              </a:ext>
            </a:extLst>
          </p:cNvPr>
          <p:cNvSpPr txBox="1"/>
          <p:nvPr/>
        </p:nvSpPr>
        <p:spPr>
          <a:xfrm>
            <a:off x="179995" y="4224715"/>
            <a:ext cx="5933034" cy="400110"/>
          </a:xfrm>
          <a:prstGeom prst="rect">
            <a:avLst/>
          </a:prstGeom>
          <a:noFill/>
          <a:ln>
            <a:solidFill>
              <a:srgbClr val="115076"/>
            </a:solidFill>
          </a:ln>
        </p:spPr>
        <p:txBody>
          <a:bodyPr wrap="none" rtlCol="0" anchor="ctr">
            <a:spAutoFit/>
          </a:bodyPr>
          <a:lstStyle/>
          <a:p>
            <a:r>
              <a:rPr lang="fr-FR" sz="2000" dirty="0">
                <a:solidFill>
                  <a:schemeClr val="accent5">
                    <a:lumMod val="50000"/>
                  </a:schemeClr>
                </a:solidFill>
              </a:rPr>
              <a:t>5. </a:t>
            </a:r>
            <a:r>
              <a:rPr lang="fr-FR" sz="2000" b="1" dirty="0">
                <a:solidFill>
                  <a:schemeClr val="accent5">
                    <a:lumMod val="50000"/>
                  </a:schemeClr>
                </a:solidFill>
              </a:rPr>
              <a:t>Nous</a:t>
            </a:r>
            <a:r>
              <a:rPr lang="fr-FR" sz="2000" dirty="0">
                <a:solidFill>
                  <a:schemeClr val="accent5">
                    <a:lumMod val="50000"/>
                  </a:schemeClr>
                </a:solidFill>
              </a:rPr>
              <a:t> aimons aller à la plage en décembre !</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6387EE46-C766-404C-8BDC-A42BCADD95DA}"/>
              </a:ext>
            </a:extLst>
          </p:cNvPr>
          <p:cNvSpPr txBox="1"/>
          <p:nvPr/>
        </p:nvSpPr>
        <p:spPr>
          <a:xfrm>
            <a:off x="179994" y="4756833"/>
            <a:ext cx="7201010" cy="400110"/>
          </a:xfrm>
          <a:prstGeom prst="rect">
            <a:avLst/>
          </a:prstGeom>
          <a:noFill/>
          <a:ln>
            <a:solidFill>
              <a:srgbClr val="115076"/>
            </a:solidFill>
          </a:ln>
        </p:spPr>
        <p:txBody>
          <a:bodyPr wrap="none" rtlCol="0" anchor="ctr">
            <a:spAutoFit/>
          </a:bodyPr>
          <a:lstStyle/>
          <a:p>
            <a:r>
              <a:rPr lang="fr-FR" sz="2000" dirty="0">
                <a:solidFill>
                  <a:schemeClr val="accent5">
                    <a:lumMod val="50000"/>
                  </a:schemeClr>
                </a:solidFill>
              </a:rPr>
              <a:t>6. </a:t>
            </a:r>
            <a:r>
              <a:rPr lang="fr-FR" sz="2000" b="1" dirty="0">
                <a:solidFill>
                  <a:schemeClr val="accent5">
                    <a:lumMod val="50000"/>
                  </a:schemeClr>
                </a:solidFill>
              </a:rPr>
              <a:t>Nous</a:t>
            </a:r>
            <a:r>
              <a:rPr lang="fr-FR" sz="2000" dirty="0">
                <a:solidFill>
                  <a:schemeClr val="accent5">
                    <a:lumMod val="50000"/>
                  </a:schemeClr>
                </a:solidFill>
              </a:rPr>
              <a:t> passons beaucoup de temps dehors en général.</a:t>
            </a:r>
            <a:endParaRPr lang="en-GB" sz="2000" dirty="0">
              <a:solidFill>
                <a:schemeClr val="accent5">
                  <a:lumMod val="50000"/>
                </a:schemeClr>
              </a:solidFill>
            </a:endParaRPr>
          </a:p>
        </p:txBody>
      </p:sp>
      <p:sp>
        <p:nvSpPr>
          <p:cNvPr id="14" name="TextBox 13">
            <a:extLst>
              <a:ext uri="{FF2B5EF4-FFF2-40B4-BE49-F238E27FC236}">
                <a16:creationId xmlns:a16="http://schemas.microsoft.com/office/drawing/2014/main" id="{F2FF78BB-B0A5-4573-9406-1CEF932505ED}"/>
              </a:ext>
            </a:extLst>
          </p:cNvPr>
          <p:cNvSpPr txBox="1"/>
          <p:nvPr/>
        </p:nvSpPr>
        <p:spPr>
          <a:xfrm>
            <a:off x="179993" y="5269306"/>
            <a:ext cx="4554452" cy="400110"/>
          </a:xfrm>
          <a:prstGeom prst="rect">
            <a:avLst/>
          </a:prstGeom>
          <a:noFill/>
          <a:ln>
            <a:solidFill>
              <a:srgbClr val="115076"/>
            </a:solidFill>
          </a:ln>
        </p:spPr>
        <p:txBody>
          <a:bodyPr wrap="none" rtlCol="0" anchor="ctr">
            <a:spAutoFit/>
          </a:bodyPr>
          <a:lstStyle/>
          <a:p>
            <a:r>
              <a:rPr lang="fr-FR" sz="2000" dirty="0">
                <a:solidFill>
                  <a:schemeClr val="accent5">
                    <a:lumMod val="50000"/>
                  </a:schemeClr>
                </a:solidFill>
              </a:rPr>
              <a:t>7. </a:t>
            </a:r>
            <a:r>
              <a:rPr lang="fr-FR" sz="2000" b="1" dirty="0">
                <a:solidFill>
                  <a:schemeClr val="accent5">
                    <a:lumMod val="50000"/>
                  </a:schemeClr>
                </a:solidFill>
              </a:rPr>
              <a:t>On</a:t>
            </a:r>
            <a:r>
              <a:rPr lang="fr-FR" sz="2000" dirty="0">
                <a:solidFill>
                  <a:schemeClr val="accent5">
                    <a:lumMod val="50000"/>
                  </a:schemeClr>
                </a:solidFill>
              </a:rPr>
              <a:t>    achète des cartes postales.</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DEA39A7D-C965-436B-BC68-F30B926B4AA3}"/>
              </a:ext>
            </a:extLst>
          </p:cNvPr>
          <p:cNvSpPr txBox="1"/>
          <p:nvPr/>
        </p:nvSpPr>
        <p:spPr>
          <a:xfrm>
            <a:off x="179993" y="5781779"/>
            <a:ext cx="3453189" cy="400110"/>
          </a:xfrm>
          <a:prstGeom prst="rect">
            <a:avLst/>
          </a:prstGeom>
          <a:noFill/>
          <a:ln>
            <a:solidFill>
              <a:srgbClr val="115076"/>
            </a:solidFill>
          </a:ln>
        </p:spPr>
        <p:txBody>
          <a:bodyPr wrap="none" rtlCol="0" anchor="ctr">
            <a:spAutoFit/>
          </a:bodyPr>
          <a:lstStyle/>
          <a:p>
            <a:r>
              <a:rPr lang="fr-FR" sz="2000" dirty="0">
                <a:solidFill>
                  <a:schemeClr val="accent5">
                    <a:lumMod val="50000"/>
                  </a:schemeClr>
                </a:solidFill>
              </a:rPr>
              <a:t>8. </a:t>
            </a:r>
            <a:r>
              <a:rPr lang="fr-FR" sz="2000" b="1" dirty="0">
                <a:solidFill>
                  <a:schemeClr val="accent5">
                    <a:lumMod val="50000"/>
                  </a:schemeClr>
                </a:solidFill>
              </a:rPr>
              <a:t>On</a:t>
            </a:r>
            <a:r>
              <a:rPr lang="fr-FR" sz="2000" dirty="0">
                <a:solidFill>
                  <a:schemeClr val="accent5">
                    <a:lumMod val="50000"/>
                  </a:schemeClr>
                </a:solidFill>
              </a:rPr>
              <a:t>    va bientôt revenir !</a:t>
            </a:r>
            <a:endParaRPr lang="en-GB" sz="2000" dirty="0">
              <a:solidFill>
                <a:schemeClr val="accent5">
                  <a:lumMod val="50000"/>
                </a:schemeClr>
              </a:solidFill>
            </a:endParaRPr>
          </a:p>
        </p:txBody>
      </p:sp>
      <p:sp>
        <p:nvSpPr>
          <p:cNvPr id="16" name="TextBox 15">
            <a:extLst>
              <a:ext uri="{FF2B5EF4-FFF2-40B4-BE49-F238E27FC236}">
                <a16:creationId xmlns:a16="http://schemas.microsoft.com/office/drawing/2014/main" id="{D0EFD09C-DF98-48B3-9E91-0ED8A47FFB3D}"/>
              </a:ext>
            </a:extLst>
          </p:cNvPr>
          <p:cNvSpPr txBox="1"/>
          <p:nvPr/>
        </p:nvSpPr>
        <p:spPr>
          <a:xfrm>
            <a:off x="4534069" y="2148529"/>
            <a:ext cx="2826415" cy="400110"/>
          </a:xfrm>
          <a:prstGeom prst="rect">
            <a:avLst/>
          </a:prstGeom>
          <a:noFill/>
          <a:ln>
            <a:noFill/>
          </a:ln>
        </p:spPr>
        <p:txBody>
          <a:bodyPr wrap="none" rtlCol="0" anchor="ctr">
            <a:spAutoFit/>
          </a:bodyPr>
          <a:lstStyle/>
          <a:p>
            <a:r>
              <a:rPr lang="fr-FR" sz="2000" b="1" dirty="0">
                <a:solidFill>
                  <a:schemeClr val="accent5">
                    <a:lumMod val="50000"/>
                  </a:schemeClr>
                </a:solidFill>
              </a:rPr>
              <a:t>magazine / message</a:t>
            </a:r>
            <a:endParaRPr lang="en-GB" sz="2000" b="1" dirty="0">
              <a:solidFill>
                <a:schemeClr val="accent5">
                  <a:lumMod val="50000"/>
                </a:schemeClr>
              </a:solidFill>
            </a:endParaRPr>
          </a:p>
        </p:txBody>
      </p:sp>
      <p:sp>
        <p:nvSpPr>
          <p:cNvPr id="17" name="TextBox 16">
            <a:extLst>
              <a:ext uri="{FF2B5EF4-FFF2-40B4-BE49-F238E27FC236}">
                <a16:creationId xmlns:a16="http://schemas.microsoft.com/office/drawing/2014/main" id="{A8536C1E-702C-4D44-B3EC-D124E2035413}"/>
              </a:ext>
            </a:extLst>
          </p:cNvPr>
          <p:cNvSpPr txBox="1"/>
          <p:nvPr/>
        </p:nvSpPr>
        <p:spPr>
          <a:xfrm>
            <a:off x="5976776" y="2672237"/>
            <a:ext cx="2826415" cy="400110"/>
          </a:xfrm>
          <a:prstGeom prst="rect">
            <a:avLst/>
          </a:prstGeom>
          <a:noFill/>
          <a:ln>
            <a:noFill/>
          </a:ln>
        </p:spPr>
        <p:txBody>
          <a:bodyPr wrap="none" rtlCol="0" anchor="ctr">
            <a:spAutoFit/>
          </a:bodyPr>
          <a:lstStyle/>
          <a:p>
            <a:r>
              <a:rPr lang="fr-FR" sz="2000" b="1" dirty="0">
                <a:solidFill>
                  <a:schemeClr val="accent5">
                    <a:lumMod val="50000"/>
                  </a:schemeClr>
                </a:solidFill>
              </a:rPr>
              <a:t>magazine / message</a:t>
            </a:r>
            <a:endParaRPr lang="en-GB" sz="2000" b="1" dirty="0">
              <a:solidFill>
                <a:schemeClr val="accent5">
                  <a:lumMod val="50000"/>
                </a:schemeClr>
              </a:solidFill>
            </a:endParaRPr>
          </a:p>
        </p:txBody>
      </p:sp>
      <p:sp>
        <p:nvSpPr>
          <p:cNvPr id="18" name="TextBox 17">
            <a:extLst>
              <a:ext uri="{FF2B5EF4-FFF2-40B4-BE49-F238E27FC236}">
                <a16:creationId xmlns:a16="http://schemas.microsoft.com/office/drawing/2014/main" id="{D57CF32B-3834-44A7-A802-028F3D389A5E}"/>
              </a:ext>
            </a:extLst>
          </p:cNvPr>
          <p:cNvSpPr txBox="1"/>
          <p:nvPr/>
        </p:nvSpPr>
        <p:spPr>
          <a:xfrm>
            <a:off x="6438441" y="3179139"/>
            <a:ext cx="2826415" cy="400110"/>
          </a:xfrm>
          <a:prstGeom prst="rect">
            <a:avLst/>
          </a:prstGeom>
          <a:noFill/>
          <a:ln>
            <a:noFill/>
          </a:ln>
        </p:spPr>
        <p:txBody>
          <a:bodyPr wrap="none" rtlCol="0" anchor="ctr">
            <a:spAutoFit/>
          </a:bodyPr>
          <a:lstStyle/>
          <a:p>
            <a:r>
              <a:rPr lang="fr-FR" sz="2000" b="1" dirty="0">
                <a:solidFill>
                  <a:schemeClr val="accent5">
                    <a:lumMod val="50000"/>
                  </a:schemeClr>
                </a:solidFill>
              </a:rPr>
              <a:t>magazine / message</a:t>
            </a:r>
            <a:endParaRPr lang="en-GB" sz="2000" b="1" dirty="0">
              <a:solidFill>
                <a:schemeClr val="accent5">
                  <a:lumMod val="50000"/>
                </a:schemeClr>
              </a:solidFill>
            </a:endParaRPr>
          </a:p>
        </p:txBody>
      </p:sp>
      <p:sp>
        <p:nvSpPr>
          <p:cNvPr id="19" name="TextBox 18">
            <a:extLst>
              <a:ext uri="{FF2B5EF4-FFF2-40B4-BE49-F238E27FC236}">
                <a16:creationId xmlns:a16="http://schemas.microsoft.com/office/drawing/2014/main" id="{E808EF57-FB90-4104-9396-345CD320BC20}"/>
              </a:ext>
            </a:extLst>
          </p:cNvPr>
          <p:cNvSpPr txBox="1"/>
          <p:nvPr/>
        </p:nvSpPr>
        <p:spPr>
          <a:xfrm>
            <a:off x="5531141" y="3721936"/>
            <a:ext cx="2826415" cy="400110"/>
          </a:xfrm>
          <a:prstGeom prst="rect">
            <a:avLst/>
          </a:prstGeom>
          <a:noFill/>
          <a:ln>
            <a:noFill/>
          </a:ln>
        </p:spPr>
        <p:txBody>
          <a:bodyPr wrap="none" rtlCol="0" anchor="ctr">
            <a:spAutoFit/>
          </a:bodyPr>
          <a:lstStyle/>
          <a:p>
            <a:r>
              <a:rPr lang="fr-FR" sz="2000" b="1" dirty="0">
                <a:solidFill>
                  <a:schemeClr val="accent5">
                    <a:lumMod val="50000"/>
                  </a:schemeClr>
                </a:solidFill>
              </a:rPr>
              <a:t>magazine / message</a:t>
            </a:r>
            <a:endParaRPr lang="en-GB" sz="2000" b="1" dirty="0">
              <a:solidFill>
                <a:schemeClr val="accent5">
                  <a:lumMod val="50000"/>
                </a:schemeClr>
              </a:solidFill>
            </a:endParaRPr>
          </a:p>
        </p:txBody>
      </p:sp>
      <p:sp>
        <p:nvSpPr>
          <p:cNvPr id="20" name="TextBox 19">
            <a:extLst>
              <a:ext uri="{FF2B5EF4-FFF2-40B4-BE49-F238E27FC236}">
                <a16:creationId xmlns:a16="http://schemas.microsoft.com/office/drawing/2014/main" id="{B5648F2D-F349-4183-89AC-E458E3516C45}"/>
              </a:ext>
            </a:extLst>
          </p:cNvPr>
          <p:cNvSpPr txBox="1"/>
          <p:nvPr/>
        </p:nvSpPr>
        <p:spPr>
          <a:xfrm>
            <a:off x="6113029" y="4229133"/>
            <a:ext cx="2826415" cy="400110"/>
          </a:xfrm>
          <a:prstGeom prst="rect">
            <a:avLst/>
          </a:prstGeom>
          <a:noFill/>
          <a:ln>
            <a:noFill/>
          </a:ln>
        </p:spPr>
        <p:txBody>
          <a:bodyPr wrap="none" rtlCol="0" anchor="ctr">
            <a:spAutoFit/>
          </a:bodyPr>
          <a:lstStyle/>
          <a:p>
            <a:r>
              <a:rPr lang="fr-FR" sz="2000" b="1" dirty="0">
                <a:solidFill>
                  <a:schemeClr val="accent5">
                    <a:lumMod val="50000"/>
                  </a:schemeClr>
                </a:solidFill>
              </a:rPr>
              <a:t>magazine / message</a:t>
            </a:r>
            <a:endParaRPr lang="en-GB" sz="2000" b="1" dirty="0">
              <a:solidFill>
                <a:schemeClr val="accent5">
                  <a:lumMod val="50000"/>
                </a:schemeClr>
              </a:solidFill>
            </a:endParaRPr>
          </a:p>
        </p:txBody>
      </p:sp>
      <p:sp>
        <p:nvSpPr>
          <p:cNvPr id="21" name="TextBox 20">
            <a:extLst>
              <a:ext uri="{FF2B5EF4-FFF2-40B4-BE49-F238E27FC236}">
                <a16:creationId xmlns:a16="http://schemas.microsoft.com/office/drawing/2014/main" id="{518370AA-A301-451D-BD28-E6168E27671B}"/>
              </a:ext>
            </a:extLst>
          </p:cNvPr>
          <p:cNvSpPr txBox="1"/>
          <p:nvPr/>
        </p:nvSpPr>
        <p:spPr>
          <a:xfrm>
            <a:off x="7381004" y="4755848"/>
            <a:ext cx="2826415" cy="400110"/>
          </a:xfrm>
          <a:prstGeom prst="rect">
            <a:avLst/>
          </a:prstGeom>
          <a:noFill/>
          <a:ln>
            <a:noFill/>
          </a:ln>
        </p:spPr>
        <p:txBody>
          <a:bodyPr wrap="none" rtlCol="0" anchor="ctr">
            <a:spAutoFit/>
          </a:bodyPr>
          <a:lstStyle/>
          <a:p>
            <a:r>
              <a:rPr lang="fr-FR" sz="2000" b="1" dirty="0">
                <a:solidFill>
                  <a:schemeClr val="accent5">
                    <a:lumMod val="50000"/>
                  </a:schemeClr>
                </a:solidFill>
              </a:rPr>
              <a:t>magazine / message</a:t>
            </a:r>
            <a:endParaRPr lang="en-GB" sz="2000" b="1" dirty="0">
              <a:solidFill>
                <a:schemeClr val="accent5">
                  <a:lumMod val="50000"/>
                </a:schemeClr>
              </a:solidFill>
            </a:endParaRPr>
          </a:p>
        </p:txBody>
      </p:sp>
      <p:sp>
        <p:nvSpPr>
          <p:cNvPr id="22" name="TextBox 21">
            <a:extLst>
              <a:ext uri="{FF2B5EF4-FFF2-40B4-BE49-F238E27FC236}">
                <a16:creationId xmlns:a16="http://schemas.microsoft.com/office/drawing/2014/main" id="{59F70F22-2A50-4C4D-B76A-CD3F7EBD5648}"/>
              </a:ext>
            </a:extLst>
          </p:cNvPr>
          <p:cNvSpPr txBox="1"/>
          <p:nvPr/>
        </p:nvSpPr>
        <p:spPr>
          <a:xfrm>
            <a:off x="4734445" y="5272073"/>
            <a:ext cx="2826415" cy="400110"/>
          </a:xfrm>
          <a:prstGeom prst="rect">
            <a:avLst/>
          </a:prstGeom>
          <a:noFill/>
          <a:ln>
            <a:noFill/>
          </a:ln>
        </p:spPr>
        <p:txBody>
          <a:bodyPr wrap="none" rtlCol="0" anchor="ctr">
            <a:spAutoFit/>
          </a:bodyPr>
          <a:lstStyle/>
          <a:p>
            <a:r>
              <a:rPr lang="fr-FR" sz="2000" b="1" dirty="0">
                <a:solidFill>
                  <a:schemeClr val="accent5">
                    <a:lumMod val="50000"/>
                  </a:schemeClr>
                </a:solidFill>
              </a:rPr>
              <a:t>magazine / message</a:t>
            </a:r>
            <a:endParaRPr lang="en-GB" sz="2000" b="1" dirty="0">
              <a:solidFill>
                <a:schemeClr val="accent5">
                  <a:lumMod val="50000"/>
                </a:schemeClr>
              </a:solidFill>
            </a:endParaRPr>
          </a:p>
        </p:txBody>
      </p:sp>
      <p:sp>
        <p:nvSpPr>
          <p:cNvPr id="23" name="TextBox 22">
            <a:extLst>
              <a:ext uri="{FF2B5EF4-FFF2-40B4-BE49-F238E27FC236}">
                <a16:creationId xmlns:a16="http://schemas.microsoft.com/office/drawing/2014/main" id="{9A5E18AF-7396-44BB-B3A6-6C7D1964DEC5}"/>
              </a:ext>
            </a:extLst>
          </p:cNvPr>
          <p:cNvSpPr txBox="1"/>
          <p:nvPr/>
        </p:nvSpPr>
        <p:spPr>
          <a:xfrm>
            <a:off x="3630830" y="5779383"/>
            <a:ext cx="2826415" cy="400110"/>
          </a:xfrm>
          <a:prstGeom prst="rect">
            <a:avLst/>
          </a:prstGeom>
          <a:noFill/>
          <a:ln>
            <a:noFill/>
          </a:ln>
        </p:spPr>
        <p:txBody>
          <a:bodyPr wrap="none" rtlCol="0" anchor="ctr">
            <a:spAutoFit/>
          </a:bodyPr>
          <a:lstStyle/>
          <a:p>
            <a:r>
              <a:rPr lang="fr-FR" sz="2000" b="1" dirty="0">
                <a:solidFill>
                  <a:schemeClr val="accent5">
                    <a:lumMod val="50000"/>
                  </a:schemeClr>
                </a:solidFill>
              </a:rPr>
              <a:t>magazine / message</a:t>
            </a:r>
            <a:endParaRPr lang="en-GB" sz="2000" b="1" dirty="0">
              <a:solidFill>
                <a:schemeClr val="accent5">
                  <a:lumMod val="50000"/>
                </a:schemeClr>
              </a:solidFill>
            </a:endParaRPr>
          </a:p>
        </p:txBody>
      </p:sp>
      <p:sp>
        <p:nvSpPr>
          <p:cNvPr id="3" name="Rectangle 2">
            <a:extLst>
              <a:ext uri="{FF2B5EF4-FFF2-40B4-BE49-F238E27FC236}">
                <a16:creationId xmlns:a16="http://schemas.microsoft.com/office/drawing/2014/main" id="{8DB86568-CA33-476A-8EAA-4800696273FD}"/>
              </a:ext>
            </a:extLst>
          </p:cNvPr>
          <p:cNvSpPr/>
          <p:nvPr/>
        </p:nvSpPr>
        <p:spPr>
          <a:xfrm>
            <a:off x="545876" y="2678301"/>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___</a:t>
            </a:r>
          </a:p>
        </p:txBody>
      </p:sp>
      <p:sp>
        <p:nvSpPr>
          <p:cNvPr id="24" name="Rectangle 23">
            <a:extLst>
              <a:ext uri="{FF2B5EF4-FFF2-40B4-BE49-F238E27FC236}">
                <a16:creationId xmlns:a16="http://schemas.microsoft.com/office/drawing/2014/main" id="{9F2093D6-EC21-49EA-B984-31419A3E4A9A}"/>
              </a:ext>
            </a:extLst>
          </p:cNvPr>
          <p:cNvSpPr/>
          <p:nvPr/>
        </p:nvSpPr>
        <p:spPr>
          <a:xfrm>
            <a:off x="545876" y="2169390"/>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___</a:t>
            </a:r>
          </a:p>
        </p:txBody>
      </p:sp>
      <p:sp>
        <p:nvSpPr>
          <p:cNvPr id="25" name="Rectangle 24">
            <a:extLst>
              <a:ext uri="{FF2B5EF4-FFF2-40B4-BE49-F238E27FC236}">
                <a16:creationId xmlns:a16="http://schemas.microsoft.com/office/drawing/2014/main" id="{34349134-C9CD-4ACE-B1F7-EF0512FBD7FC}"/>
              </a:ext>
            </a:extLst>
          </p:cNvPr>
          <p:cNvSpPr/>
          <p:nvPr/>
        </p:nvSpPr>
        <p:spPr>
          <a:xfrm>
            <a:off x="545875" y="3188373"/>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___</a:t>
            </a:r>
          </a:p>
        </p:txBody>
      </p:sp>
      <p:sp>
        <p:nvSpPr>
          <p:cNvPr id="26" name="Rectangle 25">
            <a:extLst>
              <a:ext uri="{FF2B5EF4-FFF2-40B4-BE49-F238E27FC236}">
                <a16:creationId xmlns:a16="http://schemas.microsoft.com/office/drawing/2014/main" id="{58CC9AC5-B3E8-4457-8829-838FDA885778}"/>
              </a:ext>
            </a:extLst>
          </p:cNvPr>
          <p:cNvSpPr/>
          <p:nvPr/>
        </p:nvSpPr>
        <p:spPr>
          <a:xfrm>
            <a:off x="545879" y="3760711"/>
            <a:ext cx="647301" cy="301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___</a:t>
            </a:r>
          </a:p>
        </p:txBody>
      </p:sp>
      <p:sp>
        <p:nvSpPr>
          <p:cNvPr id="27" name="Rectangle 26">
            <a:extLst>
              <a:ext uri="{FF2B5EF4-FFF2-40B4-BE49-F238E27FC236}">
                <a16:creationId xmlns:a16="http://schemas.microsoft.com/office/drawing/2014/main" id="{42776D1A-DCD7-4C87-B32D-1C538DED520C}"/>
              </a:ext>
            </a:extLst>
          </p:cNvPr>
          <p:cNvSpPr/>
          <p:nvPr/>
        </p:nvSpPr>
        <p:spPr>
          <a:xfrm>
            <a:off x="545875" y="4229133"/>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___</a:t>
            </a:r>
          </a:p>
        </p:txBody>
      </p:sp>
      <p:sp>
        <p:nvSpPr>
          <p:cNvPr id="28" name="Rectangle 27">
            <a:extLst>
              <a:ext uri="{FF2B5EF4-FFF2-40B4-BE49-F238E27FC236}">
                <a16:creationId xmlns:a16="http://schemas.microsoft.com/office/drawing/2014/main" id="{432FE372-5A0C-46B2-ABE8-907181773B6D}"/>
              </a:ext>
            </a:extLst>
          </p:cNvPr>
          <p:cNvSpPr/>
          <p:nvPr/>
        </p:nvSpPr>
        <p:spPr>
          <a:xfrm>
            <a:off x="552366" y="4772891"/>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___</a:t>
            </a:r>
          </a:p>
        </p:txBody>
      </p:sp>
      <p:sp>
        <p:nvSpPr>
          <p:cNvPr id="29" name="Rectangle 28">
            <a:extLst>
              <a:ext uri="{FF2B5EF4-FFF2-40B4-BE49-F238E27FC236}">
                <a16:creationId xmlns:a16="http://schemas.microsoft.com/office/drawing/2014/main" id="{984E99D3-8A33-43A1-9422-AC121A32F202}"/>
              </a:ext>
            </a:extLst>
          </p:cNvPr>
          <p:cNvSpPr/>
          <p:nvPr/>
        </p:nvSpPr>
        <p:spPr>
          <a:xfrm>
            <a:off x="552366" y="5278547"/>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___</a:t>
            </a:r>
          </a:p>
        </p:txBody>
      </p:sp>
      <p:sp>
        <p:nvSpPr>
          <p:cNvPr id="30" name="Rectangle 29">
            <a:extLst>
              <a:ext uri="{FF2B5EF4-FFF2-40B4-BE49-F238E27FC236}">
                <a16:creationId xmlns:a16="http://schemas.microsoft.com/office/drawing/2014/main" id="{3BF7670D-4AFE-4D71-A506-53CA9756DE39}"/>
              </a:ext>
            </a:extLst>
          </p:cNvPr>
          <p:cNvSpPr/>
          <p:nvPr/>
        </p:nvSpPr>
        <p:spPr>
          <a:xfrm>
            <a:off x="552366" y="5788617"/>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___</a:t>
            </a:r>
          </a:p>
        </p:txBody>
      </p:sp>
      <p:sp>
        <p:nvSpPr>
          <p:cNvPr id="35" name="TextBox 34">
            <a:extLst>
              <a:ext uri="{FF2B5EF4-FFF2-40B4-BE49-F238E27FC236}">
                <a16:creationId xmlns:a16="http://schemas.microsoft.com/office/drawing/2014/main" id="{72C0BD34-DB97-41C0-B651-744CD64F62B7}"/>
              </a:ext>
            </a:extLst>
          </p:cNvPr>
          <p:cNvSpPr txBox="1"/>
          <p:nvPr/>
        </p:nvSpPr>
        <p:spPr>
          <a:xfrm>
            <a:off x="9382815" y="2455629"/>
            <a:ext cx="2644953" cy="3713321"/>
          </a:xfrm>
          <a:prstGeom prst="wedgeRoundRectCallout">
            <a:avLst>
              <a:gd name="adj1" fmla="val -60042"/>
              <a:gd name="adj2" fmla="val -21365"/>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Pot-au-feu</a:t>
            </a:r>
            <a:endParaRPr lang="en-GB" sz="200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(‘pot on the fire’) is a traditional beef stew, often considered the national dish of France.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baseline="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baseline="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Image illustrative de l’article Pot-au-feu">
            <a:extLst>
              <a:ext uri="{FF2B5EF4-FFF2-40B4-BE49-F238E27FC236}">
                <a16:creationId xmlns:a16="http://schemas.microsoft.com/office/drawing/2014/main" id="{7B99A14A-6245-4F98-8636-ED3D5B19F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5291" y="4952843"/>
            <a:ext cx="1800000" cy="9730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Oval 31">
            <a:extLst>
              <a:ext uri="{FF2B5EF4-FFF2-40B4-BE49-F238E27FC236}">
                <a16:creationId xmlns:a16="http://schemas.microsoft.com/office/drawing/2014/main" id="{2ED29C58-5E6C-4C31-8EC1-9BDA65C4B51C}"/>
              </a:ext>
            </a:extLst>
          </p:cNvPr>
          <p:cNvSpPr/>
          <p:nvPr/>
        </p:nvSpPr>
        <p:spPr>
          <a:xfrm>
            <a:off x="5957395" y="2172232"/>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105655C9-7C66-478A-906B-830A96936697}"/>
              </a:ext>
            </a:extLst>
          </p:cNvPr>
          <p:cNvSpPr/>
          <p:nvPr/>
        </p:nvSpPr>
        <p:spPr>
          <a:xfrm>
            <a:off x="5957395" y="2690634"/>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2660F82-98D8-4C12-BD7D-9CBFBB7C8719}"/>
              </a:ext>
            </a:extLst>
          </p:cNvPr>
          <p:cNvSpPr/>
          <p:nvPr/>
        </p:nvSpPr>
        <p:spPr>
          <a:xfrm>
            <a:off x="6411648" y="3199124"/>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70356F0B-1DD2-464C-A9A6-7CF2F60EB39C}"/>
              </a:ext>
            </a:extLst>
          </p:cNvPr>
          <p:cNvSpPr/>
          <p:nvPr/>
        </p:nvSpPr>
        <p:spPr>
          <a:xfrm>
            <a:off x="6955402" y="3744900"/>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CFB5B06B-2BE6-4468-A6CB-C3E54BAF3684}"/>
              </a:ext>
            </a:extLst>
          </p:cNvPr>
          <p:cNvSpPr/>
          <p:nvPr/>
        </p:nvSpPr>
        <p:spPr>
          <a:xfrm>
            <a:off x="6086236" y="4252782"/>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B71D1F6C-2757-4129-AC5D-4AE3C80DEDC2}"/>
              </a:ext>
            </a:extLst>
          </p:cNvPr>
          <p:cNvSpPr/>
          <p:nvPr/>
        </p:nvSpPr>
        <p:spPr>
          <a:xfrm>
            <a:off x="7363191" y="4776658"/>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9DCB84A4-F82D-439F-88F2-53F226DC68C5}"/>
              </a:ext>
            </a:extLst>
          </p:cNvPr>
          <p:cNvSpPr/>
          <p:nvPr/>
        </p:nvSpPr>
        <p:spPr>
          <a:xfrm>
            <a:off x="6191660" y="5303423"/>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443B2369-EBB1-4549-914B-0E8B132A2310}"/>
              </a:ext>
            </a:extLst>
          </p:cNvPr>
          <p:cNvSpPr/>
          <p:nvPr/>
        </p:nvSpPr>
        <p:spPr>
          <a:xfrm>
            <a:off x="5090398" y="5812294"/>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erson wearing a hat&#10;&#10;Description automatically generated">
            <a:extLst>
              <a:ext uri="{FF2B5EF4-FFF2-40B4-BE49-F238E27FC236}">
                <a16:creationId xmlns:a16="http://schemas.microsoft.com/office/drawing/2014/main" id="{FBBC51A0-B489-4EB8-A94E-693EB219B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9702" y="3880"/>
            <a:ext cx="1240387" cy="1240387"/>
          </a:xfrm>
          <a:prstGeom prst="rect">
            <a:avLst/>
          </a:prstGeom>
        </p:spPr>
      </p:pic>
    </p:spTree>
    <p:extLst>
      <p:ext uri="{BB962C8B-B14F-4D97-AF65-F5344CB8AC3E}">
        <p14:creationId xmlns:p14="http://schemas.microsoft.com/office/powerpoint/2010/main" val="34798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7" grpId="0" animBg="1"/>
      <p:bldP spid="28" grpId="0" animBg="1"/>
      <p:bldP spid="29" grpId="0" animBg="1"/>
      <p:bldP spid="30" grpId="0" animBg="1"/>
      <p:bldP spid="35" grpId="0" animBg="1"/>
      <p:bldP spid="32" grpId="0" animBg="1"/>
      <p:bldP spid="37" grpId="0" animBg="1"/>
      <p:bldP spid="38" grpId="0" animBg="1"/>
      <p:bldP spid="39" grpId="0" animBg="1"/>
      <p:bldP spid="40" grpId="0" animBg="1"/>
      <p:bldP spid="41" grpId="0" animBg="1"/>
      <p:bldP spid="42" grpId="0" animBg="1"/>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visite</a:t>
            </a:r>
            <a:r>
              <a:rPr lang="en-GB" sz="3600" b="1" dirty="0">
                <a:solidFill>
                  <a:schemeClr val="bg1"/>
                </a:solidFill>
              </a:rPr>
              <a:t> à Nice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1" name="Rectangle: Folded Corner 30">
            <a:extLst>
              <a:ext uri="{FF2B5EF4-FFF2-40B4-BE49-F238E27FC236}">
                <a16:creationId xmlns:a16="http://schemas.microsoft.com/office/drawing/2014/main" id="{9D3FB3B7-A50C-4EB4-BE81-FBE26E55067B}"/>
              </a:ext>
            </a:extLst>
          </p:cNvPr>
          <p:cNvSpPr/>
          <p:nvPr/>
        </p:nvSpPr>
        <p:spPr>
          <a:xfrm>
            <a:off x="350185" y="2008476"/>
            <a:ext cx="6442917" cy="1776521"/>
          </a:xfrm>
          <a:prstGeom prst="foldedCorner">
            <a:avLst/>
          </a:prstGeom>
          <a:solidFill>
            <a:srgbClr val="FEFCDE"/>
          </a:solidFill>
          <a:ln>
            <a:solidFill>
              <a:schemeClr val="accent4">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203864"/>
              </a:solidFill>
            </a:endParaRPr>
          </a:p>
          <a:p>
            <a:pPr algn="ctr"/>
            <a:r>
              <a:rPr lang="fr-FR" sz="2000" dirty="0">
                <a:solidFill>
                  <a:srgbClr val="203864"/>
                </a:solidFill>
              </a:rPr>
              <a:t>Nous jouons à la pétanque avec la famille. </a:t>
            </a:r>
            <a:br>
              <a:rPr lang="fr-FR" sz="2000" dirty="0">
                <a:solidFill>
                  <a:srgbClr val="203864"/>
                </a:solidFill>
              </a:rPr>
            </a:br>
            <a:r>
              <a:rPr lang="fr-FR" sz="2000" dirty="0">
                <a:solidFill>
                  <a:srgbClr val="203864"/>
                </a:solidFill>
              </a:rPr>
              <a:t>Nous mangeons le plat national, le pot-au-feu. Nous aimons aller à la plage en décembre ! </a:t>
            </a:r>
          </a:p>
          <a:p>
            <a:pPr algn="ctr"/>
            <a:r>
              <a:rPr lang="fr-FR" sz="2000" dirty="0">
                <a:solidFill>
                  <a:srgbClr val="203864"/>
                </a:solidFill>
              </a:rPr>
              <a:t>Nous passons beaucoup de temps dehors en général. </a:t>
            </a:r>
          </a:p>
        </p:txBody>
      </p:sp>
      <p:sp>
        <p:nvSpPr>
          <p:cNvPr id="33" name="Speech Bubble: Rectangle 32">
            <a:extLst>
              <a:ext uri="{FF2B5EF4-FFF2-40B4-BE49-F238E27FC236}">
                <a16:creationId xmlns:a16="http://schemas.microsoft.com/office/drawing/2014/main" id="{2A10BAC6-CA3D-416B-8CE7-9AF587530E4C}"/>
              </a:ext>
            </a:extLst>
          </p:cNvPr>
          <p:cNvSpPr/>
          <p:nvPr/>
        </p:nvSpPr>
        <p:spPr>
          <a:xfrm>
            <a:off x="6984338" y="2008423"/>
            <a:ext cx="4856309" cy="1776574"/>
          </a:xfrm>
          <a:prstGeom prst="wedgeRectCallout">
            <a:avLst>
              <a:gd name="adj1" fmla="val 38530"/>
              <a:gd name="adj2" fmla="val 6152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On n’est pas loin de Monaco. </a:t>
            </a:r>
            <a:br>
              <a:rPr lang="fr-FR" sz="2000" dirty="0"/>
            </a:br>
            <a:r>
              <a:rPr lang="fr-FR" sz="2000" dirty="0"/>
              <a:t>On organise une fête avec les élèves. On achète des cartes postales. </a:t>
            </a:r>
            <a:br>
              <a:rPr lang="fr-FR" sz="2000" dirty="0"/>
            </a:br>
            <a:r>
              <a:rPr lang="fr-FR" sz="2000" dirty="0"/>
              <a:t>On va bientôt revenir !</a:t>
            </a:r>
          </a:p>
        </p:txBody>
      </p:sp>
      <p:sp>
        <p:nvSpPr>
          <p:cNvPr id="45" name="Rectangle: Folded Corner 44">
            <a:extLst>
              <a:ext uri="{FF2B5EF4-FFF2-40B4-BE49-F238E27FC236}">
                <a16:creationId xmlns:a16="http://schemas.microsoft.com/office/drawing/2014/main" id="{F20B4285-0817-4E2B-8CC2-3081BE9384EA}"/>
              </a:ext>
            </a:extLst>
          </p:cNvPr>
          <p:cNvSpPr/>
          <p:nvPr/>
        </p:nvSpPr>
        <p:spPr>
          <a:xfrm>
            <a:off x="335931" y="4125754"/>
            <a:ext cx="6457246" cy="1642384"/>
          </a:xfrm>
          <a:prstGeom prst="foldedCorner">
            <a:avLst/>
          </a:prstGeom>
          <a:solidFill>
            <a:srgbClr val="FEFCDE"/>
          </a:solidFill>
          <a:ln>
            <a:solidFill>
              <a:schemeClr val="accent4">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203864"/>
              </a:solidFill>
            </a:endParaRPr>
          </a:p>
        </p:txBody>
      </p:sp>
      <p:sp>
        <p:nvSpPr>
          <p:cNvPr id="34" name="TextBox 33">
            <a:extLst>
              <a:ext uri="{FF2B5EF4-FFF2-40B4-BE49-F238E27FC236}">
                <a16:creationId xmlns:a16="http://schemas.microsoft.com/office/drawing/2014/main" id="{DE869E2A-9C8C-4E86-95A1-253CE06EE2FC}"/>
              </a:ext>
            </a:extLst>
          </p:cNvPr>
          <p:cNvSpPr txBox="1"/>
          <p:nvPr/>
        </p:nvSpPr>
        <p:spPr>
          <a:xfrm>
            <a:off x="413136" y="4179304"/>
            <a:ext cx="4058653" cy="400110"/>
          </a:xfrm>
          <a:prstGeom prst="rect">
            <a:avLst/>
          </a:prstGeom>
          <a:noFill/>
        </p:spPr>
        <p:txBody>
          <a:bodyPr wrap="square" rtlCol="0">
            <a:spAutoFit/>
          </a:bodyPr>
          <a:lstStyle/>
          <a:p>
            <a:pPr algn="l"/>
            <a:r>
              <a:rPr lang="fr-FR" sz="2000" dirty="0" err="1">
                <a:solidFill>
                  <a:schemeClr val="accent5">
                    <a:lumMod val="50000"/>
                  </a:schemeClr>
                </a:solidFill>
              </a:rPr>
              <a:t>We</a:t>
            </a:r>
            <a:r>
              <a:rPr lang="fr-FR" sz="2000" dirty="0">
                <a:solidFill>
                  <a:schemeClr val="accent5">
                    <a:lumMod val="50000"/>
                  </a:schemeClr>
                </a:solidFill>
              </a:rPr>
              <a:t> </a:t>
            </a:r>
            <a:r>
              <a:rPr lang="fr-FR" sz="2000" dirty="0" err="1">
                <a:solidFill>
                  <a:schemeClr val="accent5">
                    <a:lumMod val="50000"/>
                  </a:schemeClr>
                </a:solidFill>
              </a:rPr>
              <a:t>play</a:t>
            </a:r>
            <a:r>
              <a:rPr lang="fr-FR" sz="2000" dirty="0">
                <a:solidFill>
                  <a:schemeClr val="accent5">
                    <a:lumMod val="50000"/>
                  </a:schemeClr>
                </a:solidFill>
              </a:rPr>
              <a:t> boules </a:t>
            </a:r>
            <a:r>
              <a:rPr lang="fr-FR" sz="2000" dirty="0" err="1">
                <a:solidFill>
                  <a:schemeClr val="accent5">
                    <a:lumMod val="50000"/>
                  </a:schemeClr>
                </a:solidFill>
              </a:rPr>
              <a:t>with</a:t>
            </a:r>
            <a:r>
              <a:rPr lang="fr-FR" sz="2000" dirty="0">
                <a:solidFill>
                  <a:schemeClr val="accent5">
                    <a:lumMod val="50000"/>
                  </a:schemeClr>
                </a:solidFill>
              </a:rPr>
              <a:t> the </a:t>
            </a:r>
            <a:r>
              <a:rPr lang="fr-FR" sz="2000" dirty="0" err="1">
                <a:solidFill>
                  <a:schemeClr val="accent5">
                    <a:lumMod val="50000"/>
                  </a:schemeClr>
                </a:solidFill>
              </a:rPr>
              <a:t>family</a:t>
            </a:r>
            <a:r>
              <a:rPr lang="fr-FR" sz="2000" dirty="0">
                <a:solidFill>
                  <a:schemeClr val="accent5">
                    <a:lumMod val="50000"/>
                  </a:schemeClr>
                </a:solidFill>
              </a:rPr>
              <a:t>.</a:t>
            </a:r>
          </a:p>
        </p:txBody>
      </p:sp>
      <p:sp>
        <p:nvSpPr>
          <p:cNvPr id="47" name="TextBox 46">
            <a:extLst>
              <a:ext uri="{FF2B5EF4-FFF2-40B4-BE49-F238E27FC236}">
                <a16:creationId xmlns:a16="http://schemas.microsoft.com/office/drawing/2014/main" id="{7BA6D6BF-FA9E-4EC1-8E4F-C95DF7A9B4B9}"/>
              </a:ext>
            </a:extLst>
          </p:cNvPr>
          <p:cNvSpPr txBox="1"/>
          <p:nvPr/>
        </p:nvSpPr>
        <p:spPr>
          <a:xfrm>
            <a:off x="413136" y="4573611"/>
            <a:ext cx="6050978" cy="400110"/>
          </a:xfrm>
          <a:prstGeom prst="rect">
            <a:avLst/>
          </a:prstGeom>
          <a:noFill/>
        </p:spPr>
        <p:txBody>
          <a:bodyPr wrap="square" rtlCol="0">
            <a:spAutoFit/>
          </a:bodyPr>
          <a:lstStyle/>
          <a:p>
            <a:pPr algn="l"/>
            <a:r>
              <a:rPr lang="fr-FR" sz="2000" dirty="0" err="1">
                <a:solidFill>
                  <a:schemeClr val="accent5">
                    <a:lumMod val="50000"/>
                  </a:schemeClr>
                </a:solidFill>
              </a:rPr>
              <a:t>We</a:t>
            </a:r>
            <a:r>
              <a:rPr lang="fr-FR" sz="2000" dirty="0">
                <a:solidFill>
                  <a:schemeClr val="accent5">
                    <a:lumMod val="50000"/>
                  </a:schemeClr>
                </a:solidFill>
              </a:rPr>
              <a:t> </a:t>
            </a:r>
            <a:r>
              <a:rPr lang="fr-FR" sz="2000" dirty="0" err="1">
                <a:solidFill>
                  <a:schemeClr val="accent5">
                    <a:lumMod val="50000"/>
                  </a:schemeClr>
                </a:solidFill>
              </a:rPr>
              <a:t>eat</a:t>
            </a:r>
            <a:r>
              <a:rPr lang="fr-FR" sz="2000" dirty="0">
                <a:solidFill>
                  <a:schemeClr val="accent5">
                    <a:lumMod val="50000"/>
                  </a:schemeClr>
                </a:solidFill>
              </a:rPr>
              <a:t> the national </a:t>
            </a:r>
            <a:r>
              <a:rPr lang="fr-FR" sz="2000" dirty="0" err="1">
                <a:solidFill>
                  <a:schemeClr val="accent5">
                    <a:lumMod val="50000"/>
                  </a:schemeClr>
                </a:solidFill>
              </a:rPr>
              <a:t>dish</a:t>
            </a:r>
            <a:r>
              <a:rPr lang="fr-FR" sz="2000" dirty="0">
                <a:solidFill>
                  <a:schemeClr val="accent5">
                    <a:lumMod val="50000"/>
                  </a:schemeClr>
                </a:solidFill>
              </a:rPr>
              <a:t>, </a:t>
            </a:r>
            <a:r>
              <a:rPr lang="fr-FR" sz="2000" dirty="0" err="1">
                <a:solidFill>
                  <a:schemeClr val="accent5">
                    <a:lumMod val="50000"/>
                  </a:schemeClr>
                </a:solidFill>
              </a:rPr>
              <a:t>traditional</a:t>
            </a:r>
            <a:r>
              <a:rPr lang="fr-FR" sz="2000" dirty="0">
                <a:solidFill>
                  <a:schemeClr val="accent5">
                    <a:lumMod val="50000"/>
                  </a:schemeClr>
                </a:solidFill>
              </a:rPr>
              <a:t> </a:t>
            </a:r>
            <a:r>
              <a:rPr lang="fr-FR" sz="2000" dirty="0" err="1">
                <a:solidFill>
                  <a:schemeClr val="accent5">
                    <a:lumMod val="50000"/>
                  </a:schemeClr>
                </a:solidFill>
              </a:rPr>
              <a:t>beef</a:t>
            </a:r>
            <a:r>
              <a:rPr lang="fr-FR" sz="2000" dirty="0">
                <a:solidFill>
                  <a:schemeClr val="accent5">
                    <a:lumMod val="50000"/>
                  </a:schemeClr>
                </a:solidFill>
              </a:rPr>
              <a:t> </a:t>
            </a:r>
            <a:r>
              <a:rPr lang="fr-FR" sz="2000" dirty="0" err="1">
                <a:solidFill>
                  <a:schemeClr val="accent5">
                    <a:lumMod val="50000"/>
                  </a:schemeClr>
                </a:solidFill>
              </a:rPr>
              <a:t>stew</a:t>
            </a:r>
            <a:r>
              <a:rPr lang="fr-FR" sz="2000" dirty="0">
                <a:solidFill>
                  <a:schemeClr val="accent5">
                    <a:lumMod val="50000"/>
                  </a:schemeClr>
                </a:solidFill>
              </a:rPr>
              <a:t>.</a:t>
            </a:r>
          </a:p>
        </p:txBody>
      </p:sp>
      <p:sp>
        <p:nvSpPr>
          <p:cNvPr id="48" name="TextBox 47">
            <a:extLst>
              <a:ext uri="{FF2B5EF4-FFF2-40B4-BE49-F238E27FC236}">
                <a16:creationId xmlns:a16="http://schemas.microsoft.com/office/drawing/2014/main" id="{78D45E0E-7347-4C5D-99A4-8B03E6EF56B8}"/>
              </a:ext>
            </a:extLst>
          </p:cNvPr>
          <p:cNvSpPr txBox="1"/>
          <p:nvPr/>
        </p:nvSpPr>
        <p:spPr>
          <a:xfrm>
            <a:off x="413135" y="4970820"/>
            <a:ext cx="5409295" cy="400110"/>
          </a:xfrm>
          <a:prstGeom prst="rect">
            <a:avLst/>
          </a:prstGeom>
          <a:noFill/>
        </p:spPr>
        <p:txBody>
          <a:bodyPr wrap="square" rtlCol="0">
            <a:spAutoFit/>
          </a:bodyPr>
          <a:lstStyle/>
          <a:p>
            <a:pPr algn="l"/>
            <a:r>
              <a:rPr lang="fr-FR" sz="2000" dirty="0" err="1">
                <a:solidFill>
                  <a:schemeClr val="accent5">
                    <a:lumMod val="50000"/>
                  </a:schemeClr>
                </a:solidFill>
              </a:rPr>
              <a:t>We</a:t>
            </a:r>
            <a:r>
              <a:rPr lang="fr-FR" sz="2000" dirty="0">
                <a:solidFill>
                  <a:schemeClr val="accent5">
                    <a:lumMod val="50000"/>
                  </a:schemeClr>
                </a:solidFill>
              </a:rPr>
              <a:t> like </a:t>
            </a:r>
            <a:r>
              <a:rPr lang="fr-FR" sz="2000" dirty="0" err="1">
                <a:solidFill>
                  <a:schemeClr val="accent5">
                    <a:lumMod val="50000"/>
                  </a:schemeClr>
                </a:solidFill>
              </a:rPr>
              <a:t>going</a:t>
            </a:r>
            <a:r>
              <a:rPr lang="fr-FR" sz="2000" dirty="0">
                <a:solidFill>
                  <a:schemeClr val="accent5">
                    <a:lumMod val="50000"/>
                  </a:schemeClr>
                </a:solidFill>
              </a:rPr>
              <a:t> to the </a:t>
            </a:r>
            <a:r>
              <a:rPr lang="fr-FR" sz="2000" dirty="0" err="1">
                <a:solidFill>
                  <a:schemeClr val="accent5">
                    <a:lumMod val="50000"/>
                  </a:schemeClr>
                </a:solidFill>
              </a:rPr>
              <a:t>beach</a:t>
            </a:r>
            <a:r>
              <a:rPr lang="fr-FR" sz="2000" dirty="0">
                <a:solidFill>
                  <a:schemeClr val="accent5">
                    <a:lumMod val="50000"/>
                  </a:schemeClr>
                </a:solidFill>
              </a:rPr>
              <a:t> in </a:t>
            </a:r>
            <a:r>
              <a:rPr lang="fr-FR" sz="2000" dirty="0" err="1">
                <a:solidFill>
                  <a:schemeClr val="accent5">
                    <a:lumMod val="50000"/>
                  </a:schemeClr>
                </a:solidFill>
              </a:rPr>
              <a:t>December</a:t>
            </a:r>
            <a:r>
              <a:rPr lang="fr-FR" sz="2000" dirty="0">
                <a:solidFill>
                  <a:schemeClr val="accent5">
                    <a:lumMod val="50000"/>
                  </a:schemeClr>
                </a:solidFill>
              </a:rPr>
              <a:t>!</a:t>
            </a:r>
          </a:p>
        </p:txBody>
      </p:sp>
      <p:sp>
        <p:nvSpPr>
          <p:cNvPr id="49" name="TextBox 48">
            <a:extLst>
              <a:ext uri="{FF2B5EF4-FFF2-40B4-BE49-F238E27FC236}">
                <a16:creationId xmlns:a16="http://schemas.microsoft.com/office/drawing/2014/main" id="{6C57456D-78EA-4AFC-9FAC-9E1ACF6C1568}"/>
              </a:ext>
            </a:extLst>
          </p:cNvPr>
          <p:cNvSpPr txBox="1"/>
          <p:nvPr/>
        </p:nvSpPr>
        <p:spPr>
          <a:xfrm>
            <a:off x="427391" y="5365127"/>
            <a:ext cx="6211523" cy="400110"/>
          </a:xfrm>
          <a:prstGeom prst="rect">
            <a:avLst/>
          </a:prstGeom>
          <a:noFill/>
        </p:spPr>
        <p:txBody>
          <a:bodyPr wrap="square" rtlCol="0">
            <a:spAutoFit/>
          </a:bodyPr>
          <a:lstStyle/>
          <a:p>
            <a:pPr algn="l"/>
            <a:r>
              <a:rPr lang="fr-FR" sz="2000" dirty="0">
                <a:solidFill>
                  <a:schemeClr val="accent5">
                    <a:lumMod val="50000"/>
                  </a:schemeClr>
                </a:solidFill>
              </a:rPr>
              <a:t>In </a:t>
            </a:r>
            <a:r>
              <a:rPr lang="fr-FR" sz="2000" dirty="0" err="1">
                <a:solidFill>
                  <a:schemeClr val="accent5">
                    <a:lumMod val="50000"/>
                  </a:schemeClr>
                </a:solidFill>
              </a:rPr>
              <a:t>general</a:t>
            </a:r>
            <a:r>
              <a:rPr lang="fr-FR" sz="2000" dirty="0">
                <a:solidFill>
                  <a:schemeClr val="accent5">
                    <a:lumMod val="50000"/>
                  </a:schemeClr>
                </a:solidFill>
              </a:rPr>
              <a:t>, </a:t>
            </a:r>
            <a:r>
              <a:rPr lang="fr-FR" sz="2000" dirty="0" err="1">
                <a:solidFill>
                  <a:schemeClr val="accent5">
                    <a:lumMod val="50000"/>
                  </a:schemeClr>
                </a:solidFill>
              </a:rPr>
              <a:t>we</a:t>
            </a:r>
            <a:r>
              <a:rPr lang="fr-FR" sz="2000" dirty="0">
                <a:solidFill>
                  <a:schemeClr val="accent5">
                    <a:lumMod val="50000"/>
                  </a:schemeClr>
                </a:solidFill>
              </a:rPr>
              <a:t> </a:t>
            </a:r>
            <a:r>
              <a:rPr lang="fr-FR" sz="2000" dirty="0" err="1">
                <a:solidFill>
                  <a:schemeClr val="accent5">
                    <a:lumMod val="50000"/>
                  </a:schemeClr>
                </a:solidFill>
              </a:rPr>
              <a:t>spend</a:t>
            </a:r>
            <a:r>
              <a:rPr lang="fr-FR" sz="2000" dirty="0">
                <a:solidFill>
                  <a:schemeClr val="accent5">
                    <a:lumMod val="50000"/>
                  </a:schemeClr>
                </a:solidFill>
              </a:rPr>
              <a:t> a lot of time </a:t>
            </a:r>
            <a:r>
              <a:rPr lang="fr-FR" sz="2000" dirty="0" err="1">
                <a:solidFill>
                  <a:schemeClr val="accent5">
                    <a:lumMod val="50000"/>
                  </a:schemeClr>
                </a:solidFill>
              </a:rPr>
              <a:t>outside</a:t>
            </a:r>
            <a:r>
              <a:rPr lang="fr-FR" sz="2000" dirty="0">
                <a:solidFill>
                  <a:schemeClr val="accent5">
                    <a:lumMod val="50000"/>
                  </a:schemeClr>
                </a:solidFill>
              </a:rPr>
              <a:t>.</a:t>
            </a:r>
          </a:p>
        </p:txBody>
      </p:sp>
      <p:sp>
        <p:nvSpPr>
          <p:cNvPr id="46" name="Speech Bubble: Rectangle 45">
            <a:extLst>
              <a:ext uri="{FF2B5EF4-FFF2-40B4-BE49-F238E27FC236}">
                <a16:creationId xmlns:a16="http://schemas.microsoft.com/office/drawing/2014/main" id="{424A837A-E005-41BA-9B2A-1A2160B51909}"/>
              </a:ext>
            </a:extLst>
          </p:cNvPr>
          <p:cNvSpPr/>
          <p:nvPr/>
        </p:nvSpPr>
        <p:spPr>
          <a:xfrm>
            <a:off x="6970083" y="4125974"/>
            <a:ext cx="4870564" cy="1642384"/>
          </a:xfrm>
          <a:prstGeom prst="wedgeRectCallout">
            <a:avLst>
              <a:gd name="adj1" fmla="val 38530"/>
              <a:gd name="adj2" fmla="val 6152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50" name="TextBox 49">
            <a:extLst>
              <a:ext uri="{FF2B5EF4-FFF2-40B4-BE49-F238E27FC236}">
                <a16:creationId xmlns:a16="http://schemas.microsoft.com/office/drawing/2014/main" id="{89893CDB-C986-435A-BD27-4FE294DBB888}"/>
              </a:ext>
            </a:extLst>
          </p:cNvPr>
          <p:cNvSpPr txBox="1"/>
          <p:nvPr/>
        </p:nvSpPr>
        <p:spPr>
          <a:xfrm>
            <a:off x="7105222" y="4248272"/>
            <a:ext cx="4058653" cy="400110"/>
          </a:xfrm>
          <a:prstGeom prst="rect">
            <a:avLst/>
          </a:prstGeom>
          <a:noFill/>
        </p:spPr>
        <p:txBody>
          <a:bodyPr wrap="square" rtlCol="0">
            <a:spAutoFit/>
          </a:bodyPr>
          <a:lstStyle/>
          <a:p>
            <a:pPr algn="l"/>
            <a:r>
              <a:rPr lang="fr-FR" sz="2000" dirty="0" err="1">
                <a:solidFill>
                  <a:schemeClr val="bg1"/>
                </a:solidFill>
              </a:rPr>
              <a:t>We</a:t>
            </a:r>
            <a:r>
              <a:rPr lang="fr-FR" sz="2000" dirty="0">
                <a:solidFill>
                  <a:schemeClr val="bg1"/>
                </a:solidFill>
              </a:rPr>
              <a:t> are not far </a:t>
            </a:r>
            <a:r>
              <a:rPr lang="fr-FR" sz="2000" dirty="0" err="1">
                <a:solidFill>
                  <a:schemeClr val="bg1"/>
                </a:solidFill>
              </a:rPr>
              <a:t>from</a:t>
            </a:r>
            <a:r>
              <a:rPr lang="fr-FR" sz="2000" dirty="0">
                <a:solidFill>
                  <a:schemeClr val="bg1"/>
                </a:solidFill>
              </a:rPr>
              <a:t> Monaco.</a:t>
            </a:r>
          </a:p>
        </p:txBody>
      </p:sp>
      <p:sp>
        <p:nvSpPr>
          <p:cNvPr id="51" name="TextBox 50">
            <a:extLst>
              <a:ext uri="{FF2B5EF4-FFF2-40B4-BE49-F238E27FC236}">
                <a16:creationId xmlns:a16="http://schemas.microsoft.com/office/drawing/2014/main" id="{E95DA86B-70EA-4606-B948-02C9E4AA769C}"/>
              </a:ext>
            </a:extLst>
          </p:cNvPr>
          <p:cNvSpPr txBox="1"/>
          <p:nvPr/>
        </p:nvSpPr>
        <p:spPr>
          <a:xfrm>
            <a:off x="7105222" y="4583299"/>
            <a:ext cx="4578036" cy="707886"/>
          </a:xfrm>
          <a:prstGeom prst="rect">
            <a:avLst/>
          </a:prstGeom>
          <a:noFill/>
        </p:spPr>
        <p:txBody>
          <a:bodyPr wrap="square" rtlCol="0">
            <a:spAutoFit/>
          </a:bodyPr>
          <a:lstStyle/>
          <a:p>
            <a:r>
              <a:rPr lang="en-GB" sz="2000" dirty="0">
                <a:solidFill>
                  <a:schemeClr val="bg1"/>
                </a:solidFill>
              </a:rPr>
              <a:t>We are organising a party with the students. </a:t>
            </a:r>
            <a:endParaRPr lang="fr-FR" sz="2000" dirty="0">
              <a:solidFill>
                <a:schemeClr val="bg1"/>
              </a:solidFill>
            </a:endParaRPr>
          </a:p>
        </p:txBody>
      </p:sp>
      <p:sp>
        <p:nvSpPr>
          <p:cNvPr id="52" name="TextBox 51">
            <a:extLst>
              <a:ext uri="{FF2B5EF4-FFF2-40B4-BE49-F238E27FC236}">
                <a16:creationId xmlns:a16="http://schemas.microsoft.com/office/drawing/2014/main" id="{E7E19E47-37C5-435D-B228-54637306AF24}"/>
              </a:ext>
            </a:extLst>
          </p:cNvPr>
          <p:cNvSpPr txBox="1"/>
          <p:nvPr/>
        </p:nvSpPr>
        <p:spPr>
          <a:xfrm>
            <a:off x="8297514" y="4891075"/>
            <a:ext cx="4278466" cy="400110"/>
          </a:xfrm>
          <a:prstGeom prst="rect">
            <a:avLst/>
          </a:prstGeom>
          <a:noFill/>
        </p:spPr>
        <p:txBody>
          <a:bodyPr wrap="square" rtlCol="0">
            <a:spAutoFit/>
          </a:bodyPr>
          <a:lstStyle/>
          <a:p>
            <a:r>
              <a:rPr lang="fr-FR" sz="2000" dirty="0" err="1">
                <a:solidFill>
                  <a:schemeClr val="bg1"/>
                </a:solidFill>
              </a:rPr>
              <a:t>We’re</a:t>
            </a:r>
            <a:r>
              <a:rPr lang="fr-FR" sz="2000" dirty="0">
                <a:solidFill>
                  <a:schemeClr val="bg1"/>
                </a:solidFill>
              </a:rPr>
              <a:t> </a:t>
            </a:r>
            <a:r>
              <a:rPr lang="fr-FR" sz="2000" dirty="0" err="1">
                <a:solidFill>
                  <a:schemeClr val="bg1"/>
                </a:solidFill>
              </a:rPr>
              <a:t>buying</a:t>
            </a:r>
            <a:r>
              <a:rPr lang="fr-FR" sz="2000" dirty="0">
                <a:solidFill>
                  <a:schemeClr val="bg1"/>
                </a:solidFill>
              </a:rPr>
              <a:t> </a:t>
            </a:r>
            <a:r>
              <a:rPr lang="fr-FR" sz="2000" dirty="0" err="1">
                <a:solidFill>
                  <a:schemeClr val="bg1"/>
                </a:solidFill>
              </a:rPr>
              <a:t>postcards</a:t>
            </a:r>
            <a:r>
              <a:rPr lang="fr-FR" sz="2000" dirty="0">
                <a:solidFill>
                  <a:schemeClr val="bg1"/>
                </a:solidFill>
              </a:rPr>
              <a:t>. </a:t>
            </a:r>
          </a:p>
        </p:txBody>
      </p:sp>
      <p:sp>
        <p:nvSpPr>
          <p:cNvPr id="53" name="TextBox 52">
            <a:extLst>
              <a:ext uri="{FF2B5EF4-FFF2-40B4-BE49-F238E27FC236}">
                <a16:creationId xmlns:a16="http://schemas.microsoft.com/office/drawing/2014/main" id="{FAA39F1D-0D17-4C08-804C-5C100EB86CDE}"/>
              </a:ext>
            </a:extLst>
          </p:cNvPr>
          <p:cNvSpPr txBox="1"/>
          <p:nvPr/>
        </p:nvSpPr>
        <p:spPr>
          <a:xfrm>
            <a:off x="7084602" y="5226102"/>
            <a:ext cx="3476687" cy="400110"/>
          </a:xfrm>
          <a:prstGeom prst="rect">
            <a:avLst/>
          </a:prstGeom>
          <a:noFill/>
        </p:spPr>
        <p:txBody>
          <a:bodyPr wrap="square" rtlCol="0">
            <a:spAutoFit/>
          </a:bodyPr>
          <a:lstStyle/>
          <a:p>
            <a:r>
              <a:rPr lang="en-GB" sz="2000" dirty="0">
                <a:solidFill>
                  <a:schemeClr val="bg1"/>
                </a:solidFill>
              </a:rPr>
              <a:t>We’ll come back soon!</a:t>
            </a:r>
          </a:p>
        </p:txBody>
      </p:sp>
      <p:sp>
        <p:nvSpPr>
          <p:cNvPr id="2" name="TextBox 1">
            <a:extLst>
              <a:ext uri="{FF2B5EF4-FFF2-40B4-BE49-F238E27FC236}">
                <a16:creationId xmlns:a16="http://schemas.microsoft.com/office/drawing/2014/main" id="{3E8C12FD-0DFB-421E-BEDD-89432F6D246F}"/>
              </a:ext>
            </a:extLst>
          </p:cNvPr>
          <p:cNvSpPr txBox="1"/>
          <p:nvPr/>
        </p:nvSpPr>
        <p:spPr>
          <a:xfrm>
            <a:off x="2289168" y="1607265"/>
            <a:ext cx="2305050" cy="461665"/>
          </a:xfrm>
          <a:prstGeom prst="rect">
            <a:avLst/>
          </a:prstGeom>
          <a:solidFill>
            <a:schemeClr val="bg1"/>
          </a:solidFill>
          <a:ln w="19050">
            <a:solidFill>
              <a:schemeClr val="accent5">
                <a:lumMod val="50000"/>
              </a:schemeClr>
            </a:solidFill>
          </a:ln>
        </p:spPr>
        <p:txBody>
          <a:bodyPr wrap="square" rtlCol="0">
            <a:spAutoFit/>
          </a:bodyPr>
          <a:lstStyle/>
          <a:p>
            <a:pPr algn="ctr"/>
            <a:r>
              <a:rPr lang="en-GB" sz="2400" dirty="0">
                <a:solidFill>
                  <a:schemeClr val="accent5">
                    <a:lumMod val="50000"/>
                  </a:schemeClr>
                </a:solidFill>
              </a:rPr>
              <a:t>Le magazine</a:t>
            </a:r>
            <a:endParaRPr lang="fr-FR" sz="2400" dirty="0">
              <a:solidFill>
                <a:schemeClr val="accent5">
                  <a:lumMod val="50000"/>
                </a:schemeClr>
              </a:solidFill>
            </a:endParaRPr>
          </a:p>
        </p:txBody>
      </p:sp>
      <p:sp>
        <p:nvSpPr>
          <p:cNvPr id="18" name="TextBox 17">
            <a:extLst>
              <a:ext uri="{FF2B5EF4-FFF2-40B4-BE49-F238E27FC236}">
                <a16:creationId xmlns:a16="http://schemas.microsoft.com/office/drawing/2014/main" id="{87378119-3814-4AC4-B500-4E473E5F4C11}"/>
              </a:ext>
            </a:extLst>
          </p:cNvPr>
          <p:cNvSpPr txBox="1"/>
          <p:nvPr/>
        </p:nvSpPr>
        <p:spPr>
          <a:xfrm>
            <a:off x="8256239" y="1607102"/>
            <a:ext cx="2305050" cy="461665"/>
          </a:xfrm>
          <a:prstGeom prst="rect">
            <a:avLst/>
          </a:prstGeom>
          <a:solidFill>
            <a:schemeClr val="bg1"/>
          </a:solidFill>
          <a:ln w="19050">
            <a:solidFill>
              <a:schemeClr val="accent5">
                <a:lumMod val="50000"/>
              </a:schemeClr>
            </a:solidFill>
          </a:ln>
        </p:spPr>
        <p:txBody>
          <a:bodyPr wrap="square" rtlCol="0">
            <a:spAutoFit/>
          </a:bodyPr>
          <a:lstStyle/>
          <a:p>
            <a:pPr algn="ctr"/>
            <a:r>
              <a:rPr lang="en-GB" sz="2400" dirty="0">
                <a:solidFill>
                  <a:schemeClr val="accent5">
                    <a:lumMod val="50000"/>
                  </a:schemeClr>
                </a:solidFill>
              </a:rPr>
              <a:t>Le message</a:t>
            </a:r>
            <a:endParaRPr lang="fr-FR" sz="2400" dirty="0">
              <a:solidFill>
                <a:schemeClr val="accent5">
                  <a:lumMod val="50000"/>
                </a:schemeClr>
              </a:solidFill>
            </a:endParaRPr>
          </a:p>
        </p:txBody>
      </p:sp>
    </p:spTree>
    <p:extLst>
      <p:ext uri="{BB962C8B-B14F-4D97-AF65-F5344CB8AC3E}">
        <p14:creationId xmlns:p14="http://schemas.microsoft.com/office/powerpoint/2010/main" val="82024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7" grpId="0"/>
      <p:bldP spid="48" grpId="0"/>
      <p:bldP spid="49" grpId="0"/>
      <p:bldP spid="50" grpId="0"/>
      <p:bldP spid="51" grpId="0"/>
      <p:bldP spid="52" grpId="0"/>
      <p:bldP spid="5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33A6B40B-EA67-483B-882C-0D92C5095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49318" y="557014"/>
            <a:ext cx="7972027" cy="6858000"/>
          </a:xfrm>
          <a:prstGeom prst="rect">
            <a:avLst/>
          </a:prstGeom>
        </p:spPr>
      </p:pic>
      <p:sp>
        <p:nvSpPr>
          <p:cNvPr id="2" name="TextBox 1">
            <a:extLst>
              <a:ext uri="{FF2B5EF4-FFF2-40B4-BE49-F238E27FC236}">
                <a16:creationId xmlns:a16="http://schemas.microsoft.com/office/drawing/2014/main" id="{895FBDEC-4FF1-420D-B5E0-87EBDAC01700}"/>
              </a:ext>
            </a:extLst>
          </p:cNvPr>
          <p:cNvSpPr txBox="1"/>
          <p:nvPr/>
        </p:nvSpPr>
        <p:spPr>
          <a:xfrm>
            <a:off x="282080" y="1783905"/>
            <a:ext cx="5525456" cy="4404219"/>
          </a:xfrm>
          <a:prstGeom prst="rect">
            <a:avLst/>
          </a:prstGeom>
          <a:noFill/>
          <a:ln>
            <a:solidFill>
              <a:schemeClr val="accent1">
                <a:lumMod val="50000"/>
              </a:schemeClr>
            </a:solidFill>
          </a:ln>
        </p:spPr>
        <p:txBody>
          <a:bodyPr wrap="square" rtlCol="0">
            <a:spAutoFit/>
          </a:bodyPr>
          <a:lstStyle/>
          <a:p>
            <a:pPr algn="ctr"/>
            <a:r>
              <a:rPr lang="en-GB" sz="2400" dirty="0">
                <a:solidFill>
                  <a:schemeClr val="accent5">
                    <a:lumMod val="50000"/>
                  </a:schemeClr>
                </a:solidFill>
              </a:rPr>
              <a:t>CONTRAT DE TRAVAIL</a:t>
            </a:r>
          </a:p>
          <a:p>
            <a:pPr algn="ctr"/>
            <a:endParaRPr lang="en-GB" sz="2000" dirty="0">
              <a:solidFill>
                <a:schemeClr val="accent5">
                  <a:lumMod val="50000"/>
                </a:schemeClr>
              </a:solidFill>
            </a:endParaRPr>
          </a:p>
          <a:p>
            <a:pPr>
              <a:lnSpc>
                <a:spcPct val="150000"/>
              </a:lnSpc>
            </a:pPr>
            <a:r>
              <a:rPr lang="en-GB" sz="2000" dirty="0" err="1">
                <a:solidFill>
                  <a:schemeClr val="accent5">
                    <a:lumMod val="50000"/>
                  </a:schemeClr>
                </a:solidFill>
              </a:rPr>
              <a:t>Chère</a:t>
            </a:r>
            <a:r>
              <a:rPr lang="en-GB" sz="2000" dirty="0">
                <a:solidFill>
                  <a:schemeClr val="accent5">
                    <a:lumMod val="50000"/>
                  </a:schemeClr>
                </a:solidFill>
              </a:rPr>
              <a:t> Madame,</a:t>
            </a:r>
          </a:p>
          <a:p>
            <a:pPr>
              <a:lnSpc>
                <a:spcPct val="150000"/>
              </a:lnSpc>
            </a:pPr>
            <a:r>
              <a:rPr lang="en-GB" sz="2000" dirty="0">
                <a:solidFill>
                  <a:schemeClr val="accent5">
                    <a:lumMod val="50000"/>
                  </a:schemeClr>
                </a:solidFill>
              </a:rPr>
              <a:t>1. </a:t>
            </a:r>
            <a:r>
              <a:rPr lang="en-GB" sz="2000" b="1" dirty="0" err="1">
                <a:solidFill>
                  <a:srgbClr val="E65D00"/>
                </a:solidFill>
              </a:rPr>
              <a:t>Vous</a:t>
            </a:r>
            <a:r>
              <a:rPr lang="en-GB" sz="2000" b="1" dirty="0">
                <a:solidFill>
                  <a:srgbClr val="E65D00"/>
                </a:solidFill>
              </a:rPr>
              <a:t> </a:t>
            </a:r>
            <a:r>
              <a:rPr lang="en-GB" sz="2000" b="1" dirty="0" err="1">
                <a:solidFill>
                  <a:srgbClr val="E65D00"/>
                </a:solidFill>
              </a:rPr>
              <a:t>venez</a:t>
            </a:r>
            <a:r>
              <a:rPr lang="en-GB" sz="2000" b="1" dirty="0">
                <a:solidFill>
                  <a:srgbClr val="E65D00"/>
                </a:solidFill>
              </a:rPr>
              <a:t> </a:t>
            </a:r>
            <a:r>
              <a:rPr lang="en-GB" sz="2000" dirty="0">
                <a:solidFill>
                  <a:schemeClr val="accent5">
                    <a:lumMod val="50000"/>
                  </a:schemeClr>
                </a:solidFill>
              </a:rPr>
              <a:t>au bureau 8h30.</a:t>
            </a:r>
          </a:p>
          <a:p>
            <a:pPr>
              <a:lnSpc>
                <a:spcPct val="150000"/>
              </a:lnSpc>
            </a:pPr>
            <a:r>
              <a:rPr lang="en-GB" sz="2000" dirty="0">
                <a:solidFill>
                  <a:schemeClr val="accent5">
                    <a:lumMod val="50000"/>
                  </a:schemeClr>
                </a:solidFill>
              </a:rPr>
              <a:t>2. </a:t>
            </a:r>
            <a:r>
              <a:rPr lang="en-GB" sz="2000" b="1" dirty="0" err="1">
                <a:solidFill>
                  <a:srgbClr val="E65D00"/>
                </a:solidFill>
              </a:rPr>
              <a:t>Vous</a:t>
            </a:r>
            <a:r>
              <a:rPr lang="en-GB" sz="2000" b="1" dirty="0">
                <a:solidFill>
                  <a:srgbClr val="E65D00"/>
                </a:solidFill>
              </a:rPr>
              <a:t> </a:t>
            </a:r>
            <a:r>
              <a:rPr lang="en-GB" sz="2000" b="1" dirty="0" err="1">
                <a:solidFill>
                  <a:srgbClr val="E65D00"/>
                </a:solidFill>
              </a:rPr>
              <a:t>faites</a:t>
            </a:r>
            <a:r>
              <a:rPr lang="en-GB" sz="2000" b="1" dirty="0">
                <a:solidFill>
                  <a:srgbClr val="E65D00"/>
                </a:solidFill>
              </a:rPr>
              <a:t> </a:t>
            </a:r>
            <a:r>
              <a:rPr lang="en-GB" sz="2000" dirty="0">
                <a:solidFill>
                  <a:srgbClr val="203864"/>
                </a:solidFill>
              </a:rPr>
              <a:t>       la pause déjeuner à 12h. </a:t>
            </a:r>
          </a:p>
          <a:p>
            <a:pPr>
              <a:lnSpc>
                <a:spcPct val="150000"/>
              </a:lnSpc>
            </a:pPr>
            <a:r>
              <a:rPr lang="en-GB" sz="2000" dirty="0">
                <a:solidFill>
                  <a:schemeClr val="accent5">
                    <a:lumMod val="50000"/>
                  </a:schemeClr>
                </a:solidFill>
              </a:rPr>
              <a:t>3. </a:t>
            </a:r>
            <a:r>
              <a:rPr lang="en-GB" sz="2000" b="1" dirty="0" err="1">
                <a:solidFill>
                  <a:srgbClr val="E65D00"/>
                </a:solidFill>
              </a:rPr>
              <a:t>Vous</a:t>
            </a:r>
            <a:r>
              <a:rPr lang="en-GB" sz="2000" b="1" dirty="0">
                <a:solidFill>
                  <a:srgbClr val="E65D00"/>
                </a:solidFill>
              </a:rPr>
              <a:t> </a:t>
            </a:r>
            <a:r>
              <a:rPr lang="en-GB" sz="2000" b="1" dirty="0" err="1">
                <a:solidFill>
                  <a:srgbClr val="E65D00"/>
                </a:solidFill>
              </a:rPr>
              <a:t>revenez</a:t>
            </a:r>
            <a:r>
              <a:rPr lang="en-GB" sz="2000" b="1" dirty="0">
                <a:solidFill>
                  <a:srgbClr val="E65D00"/>
                </a:solidFill>
              </a:rPr>
              <a:t>       </a:t>
            </a:r>
            <a:r>
              <a:rPr lang="en-GB" sz="2000" dirty="0">
                <a:solidFill>
                  <a:schemeClr val="accent5">
                    <a:lumMod val="50000"/>
                  </a:schemeClr>
                </a:solidFill>
              </a:rPr>
              <a:t>à 12h45.</a:t>
            </a:r>
          </a:p>
          <a:p>
            <a:pPr>
              <a:lnSpc>
                <a:spcPct val="150000"/>
              </a:lnSpc>
            </a:pPr>
            <a:r>
              <a:rPr lang="en-GB" sz="2000" dirty="0">
                <a:solidFill>
                  <a:schemeClr val="accent5">
                    <a:lumMod val="50000"/>
                  </a:schemeClr>
                </a:solidFill>
              </a:rPr>
              <a:t>4. </a:t>
            </a:r>
            <a:r>
              <a:rPr lang="en-GB" sz="2000" b="1" dirty="0" err="1">
                <a:solidFill>
                  <a:srgbClr val="E65D00"/>
                </a:solidFill>
              </a:rPr>
              <a:t>Vous</a:t>
            </a:r>
            <a:r>
              <a:rPr lang="en-GB" sz="2000" b="1" dirty="0">
                <a:solidFill>
                  <a:srgbClr val="E65D00"/>
                </a:solidFill>
              </a:rPr>
              <a:t> </a:t>
            </a:r>
            <a:r>
              <a:rPr lang="en-GB" sz="2000" b="1" dirty="0" err="1">
                <a:solidFill>
                  <a:srgbClr val="E65D00"/>
                </a:solidFill>
              </a:rPr>
              <a:t>partez</a:t>
            </a:r>
            <a:r>
              <a:rPr lang="en-GB" sz="2000" b="1" dirty="0">
                <a:solidFill>
                  <a:srgbClr val="E65D00"/>
                </a:solidFill>
              </a:rPr>
              <a:t> </a:t>
            </a:r>
            <a:r>
              <a:rPr lang="en-GB" sz="2000" dirty="0">
                <a:solidFill>
                  <a:schemeClr val="accent5">
                    <a:lumMod val="50000"/>
                  </a:schemeClr>
                </a:solidFill>
              </a:rPr>
              <a:t>du bureau à 17h30.</a:t>
            </a:r>
          </a:p>
          <a:p>
            <a:pPr>
              <a:lnSpc>
                <a:spcPct val="150000"/>
              </a:lnSpc>
            </a:pPr>
            <a:r>
              <a:rPr lang="en-GB" sz="2000" dirty="0">
                <a:solidFill>
                  <a:schemeClr val="accent5">
                    <a:lumMod val="50000"/>
                  </a:schemeClr>
                </a:solidFill>
              </a:rPr>
              <a:t>5. </a:t>
            </a:r>
            <a:r>
              <a:rPr lang="en-GB" sz="2000" b="1" dirty="0" err="1">
                <a:solidFill>
                  <a:srgbClr val="E65D00"/>
                </a:solidFill>
              </a:rPr>
              <a:t>Vous</a:t>
            </a:r>
            <a:r>
              <a:rPr lang="en-GB" sz="2000" b="1" dirty="0">
                <a:solidFill>
                  <a:srgbClr val="E65D00"/>
                </a:solidFill>
              </a:rPr>
              <a:t> </a:t>
            </a:r>
            <a:r>
              <a:rPr lang="en-GB" sz="2000" b="1" dirty="0" err="1">
                <a:solidFill>
                  <a:srgbClr val="E65D00"/>
                </a:solidFill>
              </a:rPr>
              <a:t>êtes</a:t>
            </a:r>
            <a:r>
              <a:rPr lang="en-GB" sz="2000" b="1" dirty="0">
                <a:solidFill>
                  <a:srgbClr val="E65D00"/>
                </a:solidFill>
              </a:rPr>
              <a:t> </a:t>
            </a:r>
            <a:r>
              <a:rPr lang="en-GB" sz="2000" dirty="0">
                <a:solidFill>
                  <a:schemeClr val="accent5">
                    <a:lumMod val="50000"/>
                  </a:schemeClr>
                </a:solidFill>
              </a:rPr>
              <a:t>/ </a:t>
            </a:r>
            <a:r>
              <a:rPr lang="en-GB" sz="2000" b="1" dirty="0" err="1">
                <a:solidFill>
                  <a:srgbClr val="E65D00"/>
                </a:solidFill>
              </a:rPr>
              <a:t>Êtes-vous</a:t>
            </a:r>
            <a:r>
              <a:rPr lang="en-GB" sz="2000" b="1" dirty="0">
                <a:solidFill>
                  <a:srgbClr val="E65D00"/>
                </a:solidFill>
              </a:rPr>
              <a:t> </a:t>
            </a:r>
            <a:r>
              <a:rPr lang="en-GB" sz="2000" dirty="0" err="1">
                <a:solidFill>
                  <a:schemeClr val="accent5">
                    <a:lumMod val="50000"/>
                  </a:schemeClr>
                </a:solidFill>
              </a:rPr>
              <a:t>d’accord</a:t>
            </a:r>
            <a:r>
              <a:rPr lang="en-GB" sz="2000" dirty="0">
                <a:solidFill>
                  <a:schemeClr val="accent5">
                    <a:lumMod val="50000"/>
                  </a:schemeClr>
                </a:solidFill>
              </a:rPr>
              <a:t> ?</a:t>
            </a:r>
          </a:p>
          <a:p>
            <a:pPr>
              <a:lnSpc>
                <a:spcPct val="150000"/>
              </a:lnSpc>
            </a:pPr>
            <a:r>
              <a:rPr lang="en-GB" sz="2000" dirty="0" err="1">
                <a:solidFill>
                  <a:schemeClr val="accent5">
                    <a:lumMod val="50000"/>
                  </a:schemeClr>
                </a:solidFill>
              </a:rPr>
              <a:t>Cordialement</a:t>
            </a:r>
            <a:r>
              <a:rPr lang="en-GB" sz="2000" dirty="0">
                <a:solidFill>
                  <a:schemeClr val="accent5">
                    <a:lumMod val="50000"/>
                  </a:schemeClr>
                </a:solidFill>
              </a:rPr>
              <a:t>*</a:t>
            </a:r>
          </a:p>
          <a:p>
            <a:pPr>
              <a:lnSpc>
                <a:spcPct val="150000"/>
              </a:lnSpc>
            </a:pPr>
            <a:r>
              <a:rPr lang="en-GB" sz="2000" dirty="0">
                <a:solidFill>
                  <a:schemeClr val="accent5">
                    <a:lumMod val="50000"/>
                  </a:schemeClr>
                </a:solidFill>
              </a:rPr>
              <a:t>M. Bisson</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écrit</a:t>
            </a:r>
            <a:r>
              <a:rPr lang="en-GB" sz="3600" b="1" dirty="0">
                <a:solidFill>
                  <a:schemeClr val="bg1"/>
                </a:solidFill>
              </a:rPr>
              <a:t> à Abdel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4B9509DF-051D-4140-9869-80949F456C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4374" y="61252"/>
            <a:ext cx="1079566" cy="1079566"/>
          </a:xfrm>
          <a:prstGeom prst="rect">
            <a:avLst/>
          </a:prstGeom>
        </p:spPr>
      </p:pic>
      <p:sp>
        <p:nvSpPr>
          <p:cNvPr id="6" name="TextBox 5">
            <a:extLst>
              <a:ext uri="{FF2B5EF4-FFF2-40B4-BE49-F238E27FC236}">
                <a16:creationId xmlns:a16="http://schemas.microsoft.com/office/drawing/2014/main" id="{D4F7959C-9224-4442-988D-C4AC905A7A57}"/>
              </a:ext>
            </a:extLst>
          </p:cNvPr>
          <p:cNvSpPr txBox="1"/>
          <p:nvPr/>
        </p:nvSpPr>
        <p:spPr>
          <a:xfrm>
            <a:off x="618996" y="3055437"/>
            <a:ext cx="1484555" cy="307777"/>
          </a:xfrm>
          <a:prstGeom prst="rect">
            <a:avLst/>
          </a:prstGeom>
          <a:solidFill>
            <a:schemeClr val="bg1"/>
          </a:solidFill>
        </p:spPr>
        <p:txBody>
          <a:bodyPr wrap="square" lIns="0" tIns="0" rIns="0" bIns="0" rtlCol="0">
            <a:spAutoFit/>
          </a:bodyPr>
          <a:lstStyle/>
          <a:p>
            <a:pPr algn="l"/>
            <a:r>
              <a:rPr lang="en-GB" sz="2000" dirty="0">
                <a:solidFill>
                  <a:schemeClr val="accent5">
                    <a:lumMod val="50000"/>
                  </a:schemeClr>
                </a:solidFill>
              </a:rPr>
              <a:t>[</a:t>
            </a:r>
            <a:r>
              <a:rPr lang="en-GB" sz="2000" b="1" dirty="0">
                <a:solidFill>
                  <a:schemeClr val="accent5">
                    <a:lumMod val="50000"/>
                  </a:schemeClr>
                </a:solidFill>
              </a:rPr>
              <a:t>You come</a:t>
            </a:r>
            <a:r>
              <a:rPr lang="en-GB" sz="2000" dirty="0">
                <a:solidFill>
                  <a:schemeClr val="accent5">
                    <a:lumMod val="50000"/>
                  </a:schemeClr>
                </a:solidFill>
              </a:rPr>
              <a:t>]</a:t>
            </a:r>
          </a:p>
        </p:txBody>
      </p:sp>
      <p:sp>
        <p:nvSpPr>
          <p:cNvPr id="13" name="TextBox 12">
            <a:extLst>
              <a:ext uri="{FF2B5EF4-FFF2-40B4-BE49-F238E27FC236}">
                <a16:creationId xmlns:a16="http://schemas.microsoft.com/office/drawing/2014/main" id="{D3AFB593-E923-4479-9F61-31B0D2884C7D}"/>
              </a:ext>
            </a:extLst>
          </p:cNvPr>
          <p:cNvSpPr txBox="1"/>
          <p:nvPr/>
        </p:nvSpPr>
        <p:spPr>
          <a:xfrm>
            <a:off x="618996" y="3510683"/>
            <a:ext cx="1893346" cy="307777"/>
          </a:xfrm>
          <a:prstGeom prst="rect">
            <a:avLst/>
          </a:prstGeom>
          <a:solidFill>
            <a:schemeClr val="bg1"/>
          </a:solidFill>
        </p:spPr>
        <p:txBody>
          <a:bodyPr wrap="square" lIns="0" tIns="0" rIns="0" bIns="0" rtlCol="0">
            <a:spAutoFit/>
          </a:bodyPr>
          <a:lstStyle/>
          <a:p>
            <a:pPr algn="l"/>
            <a:r>
              <a:rPr lang="en-GB" sz="2000" dirty="0">
                <a:solidFill>
                  <a:schemeClr val="accent5">
                    <a:lumMod val="50000"/>
                  </a:schemeClr>
                </a:solidFill>
              </a:rPr>
              <a:t>[</a:t>
            </a:r>
            <a:r>
              <a:rPr lang="en-GB" sz="2000" b="1" dirty="0">
                <a:solidFill>
                  <a:schemeClr val="accent5">
                    <a:lumMod val="50000"/>
                  </a:schemeClr>
                </a:solidFill>
              </a:rPr>
              <a:t>You do/make</a:t>
            </a:r>
            <a:r>
              <a:rPr lang="en-GB" sz="2000" dirty="0">
                <a:solidFill>
                  <a:schemeClr val="accent5">
                    <a:lumMod val="50000"/>
                  </a:schemeClr>
                </a:solidFill>
              </a:rPr>
              <a:t>]</a:t>
            </a:r>
          </a:p>
        </p:txBody>
      </p:sp>
      <p:sp>
        <p:nvSpPr>
          <p:cNvPr id="14" name="TextBox 13">
            <a:extLst>
              <a:ext uri="{FF2B5EF4-FFF2-40B4-BE49-F238E27FC236}">
                <a16:creationId xmlns:a16="http://schemas.microsoft.com/office/drawing/2014/main" id="{0B62CB69-DD5A-49AB-B78A-42C9ED94C1D4}"/>
              </a:ext>
            </a:extLst>
          </p:cNvPr>
          <p:cNvSpPr txBox="1"/>
          <p:nvPr/>
        </p:nvSpPr>
        <p:spPr>
          <a:xfrm>
            <a:off x="618996" y="3965929"/>
            <a:ext cx="2173044" cy="307777"/>
          </a:xfrm>
          <a:prstGeom prst="rect">
            <a:avLst/>
          </a:prstGeom>
          <a:solidFill>
            <a:schemeClr val="bg1"/>
          </a:solidFill>
        </p:spPr>
        <p:txBody>
          <a:bodyPr wrap="square" lIns="0" tIns="0" rIns="0" bIns="0" rtlCol="0">
            <a:spAutoFit/>
          </a:bodyPr>
          <a:lstStyle/>
          <a:p>
            <a:pPr algn="l"/>
            <a:r>
              <a:rPr lang="en-GB" sz="2000" dirty="0">
                <a:solidFill>
                  <a:schemeClr val="accent5">
                    <a:lumMod val="50000"/>
                  </a:schemeClr>
                </a:solidFill>
              </a:rPr>
              <a:t>[</a:t>
            </a:r>
            <a:r>
              <a:rPr lang="en-GB" sz="2000" b="1" dirty="0">
                <a:solidFill>
                  <a:schemeClr val="accent5">
                    <a:lumMod val="50000"/>
                  </a:schemeClr>
                </a:solidFill>
              </a:rPr>
              <a:t>You come back</a:t>
            </a:r>
            <a:r>
              <a:rPr lang="en-GB" sz="2000" dirty="0">
                <a:solidFill>
                  <a:schemeClr val="accent5">
                    <a:lumMod val="50000"/>
                  </a:schemeClr>
                </a:solidFill>
              </a:rPr>
              <a:t>]</a:t>
            </a:r>
          </a:p>
        </p:txBody>
      </p:sp>
      <p:sp>
        <p:nvSpPr>
          <p:cNvPr id="15" name="TextBox 14">
            <a:extLst>
              <a:ext uri="{FF2B5EF4-FFF2-40B4-BE49-F238E27FC236}">
                <a16:creationId xmlns:a16="http://schemas.microsoft.com/office/drawing/2014/main" id="{749064A6-4855-42F8-90C4-28BE4C22755A}"/>
              </a:ext>
            </a:extLst>
          </p:cNvPr>
          <p:cNvSpPr txBox="1"/>
          <p:nvPr/>
        </p:nvSpPr>
        <p:spPr>
          <a:xfrm>
            <a:off x="618996" y="4421175"/>
            <a:ext cx="1484555" cy="307777"/>
          </a:xfrm>
          <a:prstGeom prst="rect">
            <a:avLst/>
          </a:prstGeom>
          <a:solidFill>
            <a:schemeClr val="bg1"/>
          </a:solidFill>
        </p:spPr>
        <p:txBody>
          <a:bodyPr wrap="square" lIns="0" tIns="0" rIns="0" bIns="0" rtlCol="0">
            <a:spAutoFit/>
          </a:bodyPr>
          <a:lstStyle/>
          <a:p>
            <a:pPr algn="l"/>
            <a:r>
              <a:rPr lang="en-GB" sz="2000" dirty="0">
                <a:solidFill>
                  <a:schemeClr val="accent5">
                    <a:lumMod val="50000"/>
                  </a:schemeClr>
                </a:solidFill>
              </a:rPr>
              <a:t>[</a:t>
            </a:r>
            <a:r>
              <a:rPr lang="en-GB" sz="2000" b="1" dirty="0">
                <a:solidFill>
                  <a:schemeClr val="accent5">
                    <a:lumMod val="50000"/>
                  </a:schemeClr>
                </a:solidFill>
              </a:rPr>
              <a:t>You leave</a:t>
            </a:r>
            <a:r>
              <a:rPr lang="en-GB" sz="2000" dirty="0">
                <a:solidFill>
                  <a:schemeClr val="accent5">
                    <a:lumMod val="50000"/>
                  </a:schemeClr>
                </a:solidFill>
              </a:rPr>
              <a:t>]</a:t>
            </a:r>
          </a:p>
        </p:txBody>
      </p:sp>
      <p:sp>
        <p:nvSpPr>
          <p:cNvPr id="16" name="TextBox 15">
            <a:extLst>
              <a:ext uri="{FF2B5EF4-FFF2-40B4-BE49-F238E27FC236}">
                <a16:creationId xmlns:a16="http://schemas.microsoft.com/office/drawing/2014/main" id="{385A5C23-562A-4259-A88E-F82E70D9B2DB}"/>
              </a:ext>
            </a:extLst>
          </p:cNvPr>
          <p:cNvSpPr txBox="1"/>
          <p:nvPr/>
        </p:nvSpPr>
        <p:spPr>
          <a:xfrm>
            <a:off x="618996" y="4876419"/>
            <a:ext cx="2667896" cy="307777"/>
          </a:xfrm>
          <a:prstGeom prst="rect">
            <a:avLst/>
          </a:prstGeom>
          <a:solidFill>
            <a:schemeClr val="bg1"/>
          </a:solidFill>
        </p:spPr>
        <p:txBody>
          <a:bodyPr wrap="square" lIns="0" tIns="0" rIns="0" bIns="0" rtlCol="0">
            <a:spAutoFit/>
          </a:bodyPr>
          <a:lstStyle/>
          <a:p>
            <a:r>
              <a:rPr lang="en-GB" sz="2000" dirty="0">
                <a:solidFill>
                  <a:schemeClr val="accent5">
                    <a:lumMod val="50000"/>
                  </a:schemeClr>
                </a:solidFill>
              </a:rPr>
              <a:t>[</a:t>
            </a:r>
            <a:r>
              <a:rPr lang="en-GB" sz="2000" b="1" dirty="0">
                <a:solidFill>
                  <a:schemeClr val="accent5">
                    <a:lumMod val="50000"/>
                  </a:schemeClr>
                </a:solidFill>
              </a:rPr>
              <a:t>Are you</a:t>
            </a:r>
            <a:r>
              <a:rPr lang="en-GB" sz="2000" dirty="0">
                <a:solidFill>
                  <a:schemeClr val="accent5">
                    <a:lumMod val="50000"/>
                  </a:schemeClr>
                </a:solidFill>
              </a:rPr>
              <a:t>]</a:t>
            </a:r>
          </a:p>
        </p:txBody>
      </p:sp>
      <p:pic>
        <p:nvPicPr>
          <p:cNvPr id="1026" name="Picture 2">
            <a:extLst>
              <a:ext uri="{FF2B5EF4-FFF2-40B4-BE49-F238E27FC236}">
                <a16:creationId xmlns:a16="http://schemas.microsoft.com/office/drawing/2014/main" id="{02122BD9-AD2A-470F-8CD0-AE4D3EF94F0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backgroundMark x1="98560" y1="97487" x2="98560" y2="97487"/>
                        <a14:backgroundMark x1="98560" y1="98827" x2="98560" y2="98827"/>
                        <a14:backgroundMark x1="95885" y1="99162" x2="95885" y2="99162"/>
                        <a14:backgroundMark x1="95885" y1="99162" x2="95885" y2="99162"/>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6510993" y="944886"/>
            <a:ext cx="5151119" cy="6175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B123DE-C1F0-476D-B492-3E5157604EDA}"/>
              </a:ext>
            </a:extLst>
          </p:cNvPr>
          <p:cNvSpPr txBox="1"/>
          <p:nvPr/>
        </p:nvSpPr>
        <p:spPr>
          <a:xfrm>
            <a:off x="6752410" y="2102373"/>
            <a:ext cx="4553682" cy="3727111"/>
          </a:xfrm>
          <a:prstGeom prst="rect">
            <a:avLst/>
          </a:prstGeom>
          <a:noFill/>
          <a:ln>
            <a:noFill/>
          </a:ln>
        </p:spPr>
        <p:txBody>
          <a:bodyPr wrap="square" rtlCol="0">
            <a:spAutoFit/>
          </a:bodyPr>
          <a:lstStyle/>
          <a:p>
            <a:pPr>
              <a:lnSpc>
                <a:spcPct val="150000"/>
              </a:lnSpc>
            </a:pPr>
            <a:r>
              <a:rPr lang="en-GB" sz="2000" dirty="0">
                <a:solidFill>
                  <a:schemeClr val="accent5">
                    <a:lumMod val="50000"/>
                  </a:schemeClr>
                </a:solidFill>
              </a:rPr>
              <a:t>Salut Abdel !</a:t>
            </a:r>
          </a:p>
          <a:p>
            <a:pPr>
              <a:lnSpc>
                <a:spcPct val="150000"/>
              </a:lnSpc>
            </a:pPr>
            <a:r>
              <a:rPr lang="en-GB" sz="2000" dirty="0">
                <a:solidFill>
                  <a:schemeClr val="accent5">
                    <a:lumMod val="50000"/>
                  </a:schemeClr>
                </a:solidFill>
              </a:rPr>
              <a:t>6. </a:t>
            </a:r>
            <a:r>
              <a:rPr lang="en-GB" sz="2000" b="1" dirty="0">
                <a:solidFill>
                  <a:srgbClr val="E65D00"/>
                </a:solidFill>
              </a:rPr>
              <a:t>Tu as          </a:t>
            </a:r>
            <a:r>
              <a:rPr lang="en-GB" sz="2000" dirty="0">
                <a:solidFill>
                  <a:schemeClr val="accent5">
                    <a:lumMod val="50000"/>
                  </a:schemeClr>
                </a:solidFill>
              </a:rPr>
              <a:t>un </a:t>
            </a:r>
            <a:r>
              <a:rPr lang="en-GB" sz="2000" dirty="0" err="1">
                <a:solidFill>
                  <a:schemeClr val="accent5">
                    <a:lumMod val="50000"/>
                  </a:schemeClr>
                </a:solidFill>
              </a:rPr>
              <a:t>nouvel</a:t>
            </a:r>
            <a:r>
              <a:rPr lang="en-GB" sz="2000" dirty="0">
                <a:solidFill>
                  <a:schemeClr val="accent5">
                    <a:lumMod val="50000"/>
                  </a:schemeClr>
                </a:solidFill>
              </a:rPr>
              <a:t> </a:t>
            </a:r>
            <a:r>
              <a:rPr lang="en-GB" sz="2000" dirty="0" err="1">
                <a:solidFill>
                  <a:schemeClr val="accent5">
                    <a:lumMod val="50000"/>
                  </a:schemeClr>
                </a:solidFill>
              </a:rPr>
              <a:t>emploi</a:t>
            </a:r>
            <a:r>
              <a:rPr lang="en-GB" sz="2000" dirty="0">
                <a:solidFill>
                  <a:schemeClr val="accent5">
                    <a:lumMod val="50000"/>
                  </a:schemeClr>
                </a:solidFill>
              </a:rPr>
              <a:t> !</a:t>
            </a:r>
          </a:p>
          <a:p>
            <a:pPr>
              <a:lnSpc>
                <a:spcPct val="150000"/>
              </a:lnSpc>
            </a:pPr>
            <a:r>
              <a:rPr lang="en-GB" sz="2000" dirty="0">
                <a:solidFill>
                  <a:schemeClr val="accent5">
                    <a:lumMod val="50000"/>
                  </a:schemeClr>
                </a:solidFill>
              </a:rPr>
              <a:t>7. </a:t>
            </a:r>
            <a:r>
              <a:rPr lang="en-GB" sz="2000" b="1" dirty="0">
                <a:solidFill>
                  <a:srgbClr val="E65D00"/>
                </a:solidFill>
              </a:rPr>
              <a:t>Tu es </a:t>
            </a:r>
            <a:r>
              <a:rPr lang="en-GB" sz="2000" dirty="0">
                <a:solidFill>
                  <a:schemeClr val="accent5">
                    <a:lumMod val="50000"/>
                  </a:schemeClr>
                </a:solidFill>
              </a:rPr>
              <a:t>/ </a:t>
            </a:r>
            <a:r>
              <a:rPr lang="en-GB" sz="2000" b="1" dirty="0">
                <a:solidFill>
                  <a:srgbClr val="E65D00"/>
                </a:solidFill>
              </a:rPr>
              <a:t>Es-</a:t>
            </a:r>
            <a:r>
              <a:rPr lang="en-GB" sz="2000" b="1" dirty="0" err="1">
                <a:solidFill>
                  <a:srgbClr val="E65D00"/>
                </a:solidFill>
              </a:rPr>
              <a:t>tu</a:t>
            </a:r>
            <a:r>
              <a:rPr lang="en-GB" sz="2000" b="1" dirty="0">
                <a:solidFill>
                  <a:srgbClr val="E65D00"/>
                </a:solidFill>
              </a:rPr>
              <a:t> </a:t>
            </a:r>
            <a:r>
              <a:rPr lang="en-GB" sz="2000" dirty="0" err="1">
                <a:solidFill>
                  <a:schemeClr val="accent5">
                    <a:lumMod val="50000"/>
                  </a:schemeClr>
                </a:solidFill>
              </a:rPr>
              <a:t>heureux</a:t>
            </a:r>
            <a:r>
              <a:rPr lang="en-GB" sz="2000" dirty="0">
                <a:solidFill>
                  <a:schemeClr val="accent5">
                    <a:lumMod val="50000"/>
                  </a:schemeClr>
                </a:solidFill>
              </a:rPr>
              <a:t> ?</a:t>
            </a:r>
          </a:p>
          <a:p>
            <a:pPr>
              <a:lnSpc>
                <a:spcPct val="150000"/>
              </a:lnSpc>
            </a:pPr>
            <a:r>
              <a:rPr lang="en-GB" sz="2000" dirty="0">
                <a:solidFill>
                  <a:schemeClr val="accent5">
                    <a:lumMod val="50000"/>
                  </a:schemeClr>
                </a:solidFill>
              </a:rPr>
              <a:t>8.</a:t>
            </a:r>
            <a:r>
              <a:rPr lang="en-GB" sz="2000" b="1" dirty="0">
                <a:solidFill>
                  <a:schemeClr val="accent5">
                    <a:lumMod val="50000"/>
                  </a:schemeClr>
                </a:solidFill>
              </a:rPr>
              <a:t> </a:t>
            </a:r>
            <a:r>
              <a:rPr lang="en-GB" sz="2000" b="1" dirty="0">
                <a:solidFill>
                  <a:srgbClr val="E65D00"/>
                </a:solidFill>
              </a:rPr>
              <a:t>Tu </a:t>
            </a:r>
            <a:r>
              <a:rPr lang="en-GB" sz="2000" b="1" dirty="0" err="1">
                <a:solidFill>
                  <a:srgbClr val="E65D00"/>
                </a:solidFill>
              </a:rPr>
              <a:t>viens</a:t>
            </a:r>
            <a:r>
              <a:rPr lang="en-GB" sz="2000" b="1" dirty="0">
                <a:solidFill>
                  <a:srgbClr val="E65D00"/>
                </a:solidFill>
              </a:rPr>
              <a:t> / </a:t>
            </a:r>
            <a:r>
              <a:rPr lang="en-GB" sz="2000" b="1" dirty="0" err="1">
                <a:solidFill>
                  <a:srgbClr val="E65D00"/>
                </a:solidFill>
              </a:rPr>
              <a:t>viens-tu</a:t>
            </a:r>
            <a:r>
              <a:rPr lang="en-GB" sz="2000" b="1" dirty="0">
                <a:solidFill>
                  <a:srgbClr val="E65D00"/>
                </a:solidFill>
              </a:rPr>
              <a:t> </a:t>
            </a:r>
            <a:r>
              <a:rPr lang="en-GB" sz="2000" dirty="0">
                <a:solidFill>
                  <a:schemeClr val="accent5">
                    <a:lumMod val="50000"/>
                  </a:schemeClr>
                </a:solidFill>
              </a:rPr>
              <a:t>au bureau </a:t>
            </a:r>
            <a:r>
              <a:rPr lang="en-GB" sz="2000" dirty="0" err="1">
                <a:solidFill>
                  <a:schemeClr val="accent5">
                    <a:lumMod val="50000"/>
                  </a:schemeClr>
                </a:solidFill>
              </a:rPr>
              <a:t>chaque</a:t>
            </a:r>
            <a:r>
              <a:rPr lang="en-GB" sz="2000" dirty="0">
                <a:solidFill>
                  <a:schemeClr val="accent5">
                    <a:lumMod val="50000"/>
                  </a:schemeClr>
                </a:solidFill>
              </a:rPr>
              <a:t> jour ?</a:t>
            </a:r>
          </a:p>
          <a:p>
            <a:pPr>
              <a:lnSpc>
                <a:spcPct val="150000"/>
              </a:lnSpc>
            </a:pPr>
            <a:r>
              <a:rPr lang="en-GB" sz="2000" dirty="0">
                <a:solidFill>
                  <a:schemeClr val="accent5">
                    <a:lumMod val="50000"/>
                  </a:schemeClr>
                </a:solidFill>
              </a:rPr>
              <a:t>9. </a:t>
            </a:r>
            <a:r>
              <a:rPr lang="en-GB" sz="2000" b="1" dirty="0">
                <a:solidFill>
                  <a:srgbClr val="E65D00"/>
                </a:solidFill>
              </a:rPr>
              <a:t>Tu pars         </a:t>
            </a:r>
            <a:r>
              <a:rPr lang="en-GB" sz="2000" dirty="0" err="1">
                <a:solidFill>
                  <a:schemeClr val="accent5">
                    <a:lumMod val="50000"/>
                  </a:schemeClr>
                </a:solidFill>
              </a:rPr>
              <a:t>quand</a:t>
            </a:r>
            <a:r>
              <a:rPr lang="en-GB" sz="2000" dirty="0">
                <a:solidFill>
                  <a:schemeClr val="accent5">
                    <a:lumMod val="50000"/>
                  </a:schemeClr>
                </a:solidFill>
              </a:rPr>
              <a:t> ?</a:t>
            </a:r>
          </a:p>
          <a:p>
            <a:pPr>
              <a:lnSpc>
                <a:spcPct val="150000"/>
              </a:lnSpc>
            </a:pPr>
            <a:r>
              <a:rPr lang="en-GB" sz="2000" dirty="0">
                <a:solidFill>
                  <a:schemeClr val="accent5">
                    <a:lumMod val="50000"/>
                  </a:schemeClr>
                </a:solidFill>
              </a:rPr>
              <a:t>10 . </a:t>
            </a:r>
            <a:r>
              <a:rPr lang="en-GB" sz="2000" b="1" dirty="0">
                <a:solidFill>
                  <a:srgbClr val="E65D00"/>
                </a:solidFill>
              </a:rPr>
              <a:t>Tu </a:t>
            </a:r>
            <a:r>
              <a:rPr lang="en-GB" sz="2000" b="1" dirty="0" err="1">
                <a:solidFill>
                  <a:srgbClr val="E65D00"/>
                </a:solidFill>
              </a:rPr>
              <a:t>sors</a:t>
            </a:r>
            <a:r>
              <a:rPr lang="en-GB" sz="2000" b="1" dirty="0">
                <a:solidFill>
                  <a:srgbClr val="E65D00"/>
                </a:solidFill>
              </a:rPr>
              <a:t>           </a:t>
            </a:r>
            <a:r>
              <a:rPr lang="en-GB" sz="2000" dirty="0">
                <a:solidFill>
                  <a:schemeClr val="accent5">
                    <a:lumMod val="50000"/>
                  </a:schemeClr>
                </a:solidFill>
              </a:rPr>
              <a:t>le week-end ?</a:t>
            </a:r>
          </a:p>
          <a:p>
            <a:pPr>
              <a:lnSpc>
                <a:spcPct val="150000"/>
              </a:lnSpc>
            </a:pPr>
            <a:r>
              <a:rPr lang="en-GB" sz="2000" dirty="0" err="1">
                <a:solidFill>
                  <a:schemeClr val="accent5">
                    <a:lumMod val="50000"/>
                  </a:schemeClr>
                </a:solidFill>
              </a:rPr>
              <a:t>Bisous</a:t>
            </a:r>
            <a:r>
              <a:rPr lang="en-GB" sz="2000" dirty="0">
                <a:solidFill>
                  <a:schemeClr val="accent5">
                    <a:lumMod val="50000"/>
                  </a:schemeClr>
                </a:solidFill>
              </a:rPr>
              <a:t>*, Yasser</a:t>
            </a:r>
          </a:p>
        </p:txBody>
      </p:sp>
      <p:sp>
        <p:nvSpPr>
          <p:cNvPr id="17" name="TextBox 16">
            <a:extLst>
              <a:ext uri="{FF2B5EF4-FFF2-40B4-BE49-F238E27FC236}">
                <a16:creationId xmlns:a16="http://schemas.microsoft.com/office/drawing/2014/main" id="{ECD3AB20-EF1C-4B71-8023-359EF4697E61}"/>
              </a:ext>
            </a:extLst>
          </p:cNvPr>
          <p:cNvSpPr txBox="1"/>
          <p:nvPr/>
        </p:nvSpPr>
        <p:spPr>
          <a:xfrm>
            <a:off x="7070573" y="2712476"/>
            <a:ext cx="1360959" cy="307777"/>
          </a:xfrm>
          <a:prstGeom prst="rect">
            <a:avLst/>
          </a:prstGeom>
          <a:solidFill>
            <a:schemeClr val="bg1"/>
          </a:solidFill>
        </p:spPr>
        <p:txBody>
          <a:bodyPr wrap="square" lIns="0" tIns="0" rIns="0" bIns="0" rtlCol="0">
            <a:spAutoFit/>
          </a:bodyPr>
          <a:lstStyle/>
          <a:p>
            <a:pPr algn="l"/>
            <a:r>
              <a:rPr lang="en-GB" sz="2000" dirty="0">
                <a:solidFill>
                  <a:schemeClr val="accent5">
                    <a:lumMod val="50000"/>
                  </a:schemeClr>
                </a:solidFill>
              </a:rPr>
              <a:t>[</a:t>
            </a:r>
            <a:r>
              <a:rPr lang="en-GB" sz="2000" b="1" dirty="0">
                <a:solidFill>
                  <a:schemeClr val="accent5">
                    <a:lumMod val="50000"/>
                  </a:schemeClr>
                </a:solidFill>
              </a:rPr>
              <a:t>You have</a:t>
            </a:r>
            <a:r>
              <a:rPr lang="en-GB" sz="2000" dirty="0">
                <a:solidFill>
                  <a:schemeClr val="accent5">
                    <a:lumMod val="50000"/>
                  </a:schemeClr>
                </a:solidFill>
              </a:rPr>
              <a:t>]</a:t>
            </a:r>
          </a:p>
        </p:txBody>
      </p:sp>
      <p:sp>
        <p:nvSpPr>
          <p:cNvPr id="18" name="TextBox 17">
            <a:extLst>
              <a:ext uri="{FF2B5EF4-FFF2-40B4-BE49-F238E27FC236}">
                <a16:creationId xmlns:a16="http://schemas.microsoft.com/office/drawing/2014/main" id="{445454B4-54A9-40A7-A411-373E4E4455FB}"/>
              </a:ext>
            </a:extLst>
          </p:cNvPr>
          <p:cNvSpPr txBox="1"/>
          <p:nvPr/>
        </p:nvSpPr>
        <p:spPr>
          <a:xfrm>
            <a:off x="7053921" y="3164013"/>
            <a:ext cx="1567906" cy="307777"/>
          </a:xfrm>
          <a:prstGeom prst="rect">
            <a:avLst/>
          </a:prstGeom>
          <a:solidFill>
            <a:schemeClr val="bg1"/>
          </a:solidFill>
        </p:spPr>
        <p:txBody>
          <a:bodyPr wrap="square" lIns="0" tIns="0" rIns="0" bIns="0" rtlCol="0">
            <a:spAutoFit/>
          </a:bodyPr>
          <a:lstStyle/>
          <a:p>
            <a:r>
              <a:rPr lang="en-GB" sz="2000" dirty="0">
                <a:solidFill>
                  <a:schemeClr val="accent5">
                    <a:lumMod val="50000"/>
                  </a:schemeClr>
                </a:solidFill>
              </a:rPr>
              <a:t>[</a:t>
            </a:r>
            <a:r>
              <a:rPr lang="en-GB" sz="2000" b="1" dirty="0">
                <a:solidFill>
                  <a:schemeClr val="accent5">
                    <a:lumMod val="50000"/>
                  </a:schemeClr>
                </a:solidFill>
              </a:rPr>
              <a:t>Are you</a:t>
            </a:r>
            <a:r>
              <a:rPr lang="en-GB" sz="2000" dirty="0">
                <a:solidFill>
                  <a:schemeClr val="accent5">
                    <a:lumMod val="50000"/>
                  </a:schemeClr>
                </a:solidFill>
              </a:rPr>
              <a:t>]</a:t>
            </a:r>
          </a:p>
        </p:txBody>
      </p:sp>
      <p:sp>
        <p:nvSpPr>
          <p:cNvPr id="19" name="TextBox 18">
            <a:extLst>
              <a:ext uri="{FF2B5EF4-FFF2-40B4-BE49-F238E27FC236}">
                <a16:creationId xmlns:a16="http://schemas.microsoft.com/office/drawing/2014/main" id="{0E8EDFC1-FB9A-4BA9-BBEF-4864B3DB5CF4}"/>
              </a:ext>
            </a:extLst>
          </p:cNvPr>
          <p:cNvSpPr txBox="1"/>
          <p:nvPr/>
        </p:nvSpPr>
        <p:spPr>
          <a:xfrm>
            <a:off x="7070573" y="3621425"/>
            <a:ext cx="2275200" cy="307777"/>
          </a:xfrm>
          <a:prstGeom prst="rect">
            <a:avLst/>
          </a:prstGeom>
          <a:solidFill>
            <a:schemeClr val="bg1"/>
          </a:solidFill>
        </p:spPr>
        <p:txBody>
          <a:bodyPr wrap="square" lIns="0" tIns="0" rIns="0" bIns="0" rtlCol="0">
            <a:spAutoFit/>
          </a:bodyPr>
          <a:lstStyle/>
          <a:p>
            <a:r>
              <a:rPr lang="en-GB" sz="2000" dirty="0">
                <a:solidFill>
                  <a:schemeClr val="accent5">
                    <a:lumMod val="50000"/>
                  </a:schemeClr>
                </a:solidFill>
              </a:rPr>
              <a:t>[</a:t>
            </a:r>
            <a:r>
              <a:rPr lang="en-GB" sz="2000" b="1" dirty="0">
                <a:solidFill>
                  <a:schemeClr val="accent5">
                    <a:lumMod val="50000"/>
                  </a:schemeClr>
                </a:solidFill>
              </a:rPr>
              <a:t>Are you coming</a:t>
            </a:r>
            <a:r>
              <a:rPr lang="en-GB" sz="2000" dirty="0">
                <a:solidFill>
                  <a:schemeClr val="accent5">
                    <a:lumMod val="50000"/>
                  </a:schemeClr>
                </a:solidFill>
              </a:rPr>
              <a:t>]</a:t>
            </a:r>
          </a:p>
        </p:txBody>
      </p:sp>
      <p:sp>
        <p:nvSpPr>
          <p:cNvPr id="20" name="TextBox 19">
            <a:extLst>
              <a:ext uri="{FF2B5EF4-FFF2-40B4-BE49-F238E27FC236}">
                <a16:creationId xmlns:a16="http://schemas.microsoft.com/office/drawing/2014/main" id="{F2187913-213E-4704-819B-296E73AEA516}"/>
              </a:ext>
            </a:extLst>
          </p:cNvPr>
          <p:cNvSpPr txBox="1"/>
          <p:nvPr/>
        </p:nvSpPr>
        <p:spPr>
          <a:xfrm>
            <a:off x="7053921" y="4529752"/>
            <a:ext cx="1504858"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a:t>
            </a:r>
            <a:r>
              <a:rPr lang="en-GB" sz="2000" b="1" dirty="0">
                <a:solidFill>
                  <a:schemeClr val="accent5">
                    <a:lumMod val="50000"/>
                  </a:schemeClr>
                </a:solidFill>
              </a:rPr>
              <a:t>You leave</a:t>
            </a:r>
            <a:r>
              <a:rPr lang="en-GB" sz="2000" dirty="0">
                <a:solidFill>
                  <a:schemeClr val="accent5">
                    <a:lumMod val="50000"/>
                  </a:schemeClr>
                </a:solidFill>
              </a:rPr>
              <a:t>]</a:t>
            </a:r>
          </a:p>
        </p:txBody>
      </p:sp>
      <p:sp>
        <p:nvSpPr>
          <p:cNvPr id="21" name="TextBox 20">
            <a:extLst>
              <a:ext uri="{FF2B5EF4-FFF2-40B4-BE49-F238E27FC236}">
                <a16:creationId xmlns:a16="http://schemas.microsoft.com/office/drawing/2014/main" id="{289E8BAD-D911-40B6-A3EA-42F10A7C5C80}"/>
              </a:ext>
            </a:extLst>
          </p:cNvPr>
          <p:cNvSpPr txBox="1"/>
          <p:nvPr/>
        </p:nvSpPr>
        <p:spPr>
          <a:xfrm>
            <a:off x="7280590" y="4971101"/>
            <a:ext cx="1612634"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a:t>
            </a:r>
            <a:r>
              <a:rPr lang="en-GB" sz="2000" b="1" dirty="0">
                <a:solidFill>
                  <a:schemeClr val="accent5">
                    <a:lumMod val="50000"/>
                  </a:schemeClr>
                </a:solidFill>
              </a:rPr>
              <a:t>You go out</a:t>
            </a:r>
            <a:r>
              <a:rPr lang="en-GB" sz="2000" dirty="0">
                <a:solidFill>
                  <a:schemeClr val="accent5">
                    <a:lumMod val="50000"/>
                  </a:schemeClr>
                </a:solidFill>
              </a:rPr>
              <a:t>]</a:t>
            </a:r>
          </a:p>
        </p:txBody>
      </p:sp>
      <p:sp>
        <p:nvSpPr>
          <p:cNvPr id="23" name="TextBox 22">
            <a:extLst>
              <a:ext uri="{FF2B5EF4-FFF2-40B4-BE49-F238E27FC236}">
                <a16:creationId xmlns:a16="http://schemas.microsoft.com/office/drawing/2014/main" id="{F159D69C-A8E8-48F9-B034-345180BB36C3}"/>
              </a:ext>
            </a:extLst>
          </p:cNvPr>
          <p:cNvSpPr txBox="1"/>
          <p:nvPr/>
        </p:nvSpPr>
        <p:spPr>
          <a:xfrm>
            <a:off x="107775" y="1276545"/>
            <a:ext cx="11802145" cy="400110"/>
          </a:xfrm>
          <a:prstGeom prst="rect">
            <a:avLst/>
          </a:prstGeom>
          <a:noFill/>
        </p:spPr>
        <p:txBody>
          <a:bodyPr wrap="square" rtlCol="0">
            <a:spAutoFit/>
          </a:bodyPr>
          <a:lstStyle/>
          <a:p>
            <a:r>
              <a:rPr lang="en-US" sz="2000" dirty="0">
                <a:solidFill>
                  <a:schemeClr val="accent5">
                    <a:lumMod val="50000"/>
                  </a:schemeClr>
                </a:solidFill>
              </a:rPr>
              <a:t>Abdel a trouvé un </a:t>
            </a:r>
            <a:r>
              <a:rPr lang="en-US" sz="2000" dirty="0" err="1">
                <a:solidFill>
                  <a:schemeClr val="accent5">
                    <a:lumMod val="50000"/>
                  </a:schemeClr>
                </a:solidFill>
              </a:rPr>
              <a:t>emploi</a:t>
            </a:r>
            <a:r>
              <a:rPr lang="en-US" sz="2000" dirty="0">
                <a:solidFill>
                  <a:schemeClr val="accent5">
                    <a:lumMod val="50000"/>
                  </a:schemeClr>
                </a:solidFill>
              </a:rPr>
              <a:t> ! Que </a:t>
            </a:r>
            <a:r>
              <a:rPr lang="en-US" sz="2000" dirty="0" err="1">
                <a:solidFill>
                  <a:schemeClr val="accent5">
                    <a:lumMod val="50000"/>
                  </a:schemeClr>
                </a:solidFill>
              </a:rPr>
              <a:t>dit</a:t>
            </a:r>
            <a:r>
              <a:rPr lang="en-US" sz="2000" dirty="0">
                <a:solidFill>
                  <a:schemeClr val="accent5">
                    <a:lumMod val="50000"/>
                  </a:schemeClr>
                </a:solidFill>
              </a:rPr>
              <a:t> son </a:t>
            </a:r>
            <a:r>
              <a:rPr lang="en-US" sz="2000" dirty="0" err="1">
                <a:solidFill>
                  <a:schemeClr val="accent5">
                    <a:lumMod val="50000"/>
                  </a:schemeClr>
                </a:solidFill>
              </a:rPr>
              <a:t>directeur</a:t>
            </a:r>
            <a:r>
              <a:rPr lang="en-US" sz="2000" dirty="0">
                <a:solidFill>
                  <a:schemeClr val="accent5">
                    <a:lumMod val="50000"/>
                  </a:schemeClr>
                </a:solidFill>
              </a:rPr>
              <a:t> ? Que </a:t>
            </a:r>
            <a:r>
              <a:rPr lang="en-US" sz="2000" dirty="0" err="1">
                <a:solidFill>
                  <a:schemeClr val="accent5">
                    <a:lumMod val="50000"/>
                  </a:schemeClr>
                </a:solidFill>
              </a:rPr>
              <a:t>dit</a:t>
            </a:r>
            <a:r>
              <a:rPr lang="en-US" sz="2000" dirty="0">
                <a:solidFill>
                  <a:schemeClr val="accent5">
                    <a:lumMod val="50000"/>
                  </a:schemeClr>
                </a:solidFill>
              </a:rPr>
              <a:t> son </a:t>
            </a:r>
            <a:r>
              <a:rPr lang="en-US" sz="2000" dirty="0" err="1">
                <a:solidFill>
                  <a:schemeClr val="accent5">
                    <a:lumMod val="50000"/>
                  </a:schemeClr>
                </a:solidFill>
              </a:rPr>
              <a:t>ami</a:t>
            </a:r>
            <a:r>
              <a:rPr lang="en-US" sz="2000" dirty="0">
                <a:solidFill>
                  <a:schemeClr val="accent5">
                    <a:lumMod val="50000"/>
                  </a:schemeClr>
                </a:solidFill>
              </a:rPr>
              <a:t> ?</a:t>
            </a:r>
          </a:p>
        </p:txBody>
      </p:sp>
      <p:sp>
        <p:nvSpPr>
          <p:cNvPr id="24" name="TextBox 23">
            <a:extLst>
              <a:ext uri="{FF2B5EF4-FFF2-40B4-BE49-F238E27FC236}">
                <a16:creationId xmlns:a16="http://schemas.microsoft.com/office/drawing/2014/main" id="{05CF6BB0-602C-4C98-91F4-7FB6912F05A7}"/>
              </a:ext>
            </a:extLst>
          </p:cNvPr>
          <p:cNvSpPr txBox="1"/>
          <p:nvPr/>
        </p:nvSpPr>
        <p:spPr>
          <a:xfrm>
            <a:off x="6365374" y="270047"/>
            <a:ext cx="3319000" cy="783193"/>
          </a:xfrm>
          <a:prstGeom prst="wedgeRoundRectCallout">
            <a:avLst>
              <a:gd name="adj1" fmla="val 56179"/>
              <a:gd name="adj2" fmla="val 25133"/>
              <a:gd name="adj3" fmla="val 16667"/>
            </a:avLst>
          </a:prstGeom>
          <a:solidFill>
            <a:srgbClr val="115076"/>
          </a:solidFill>
          <a:ln>
            <a:solidFill>
              <a:srgbClr val="E65D00"/>
            </a:solidFill>
          </a:ln>
        </p:spPr>
        <p:txBody>
          <a:bodyPr wrap="square" lIns="0" rIns="0" rtlCol="0" anchor="ctr">
            <a:spAutoFit/>
          </a:bodyPr>
          <a:lstStyle/>
          <a:p>
            <a:pPr algn="ctr"/>
            <a:r>
              <a:rPr lang="en-GB" sz="2000" dirty="0">
                <a:solidFill>
                  <a:schemeClr val="bg1"/>
                </a:solidFill>
              </a:rPr>
              <a:t>*</a:t>
            </a:r>
            <a:r>
              <a:rPr lang="en-GB" sz="2000" b="1" dirty="0" err="1">
                <a:solidFill>
                  <a:schemeClr val="bg1"/>
                </a:solidFill>
              </a:rPr>
              <a:t>cordialement</a:t>
            </a:r>
            <a:r>
              <a:rPr lang="en-GB" sz="2000" dirty="0">
                <a:solidFill>
                  <a:schemeClr val="bg1"/>
                </a:solidFill>
              </a:rPr>
              <a:t> = sincerely *</a:t>
            </a:r>
            <a:r>
              <a:rPr lang="en-GB" sz="2000" b="1" dirty="0">
                <a:solidFill>
                  <a:schemeClr val="bg1"/>
                </a:solidFill>
              </a:rPr>
              <a:t>le </a:t>
            </a:r>
            <a:r>
              <a:rPr lang="en-GB" sz="2000" b="1" dirty="0" err="1">
                <a:solidFill>
                  <a:schemeClr val="bg1"/>
                </a:solidFill>
              </a:rPr>
              <a:t>bisou</a:t>
            </a:r>
            <a:r>
              <a:rPr lang="en-GB" sz="2000" b="1" dirty="0">
                <a:solidFill>
                  <a:schemeClr val="bg1"/>
                </a:solidFill>
              </a:rPr>
              <a:t> </a:t>
            </a:r>
            <a:r>
              <a:rPr lang="en-GB" sz="2000" dirty="0">
                <a:solidFill>
                  <a:schemeClr val="bg1"/>
                </a:solidFill>
              </a:rPr>
              <a:t>= kiss</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7AEB32D0-914D-4A2B-B5AF-F6FEF2B0068F}"/>
              </a:ext>
            </a:extLst>
          </p:cNvPr>
          <p:cNvGraphicFramePr>
            <a:graphicFrameLocks noGrp="1"/>
          </p:cNvGraphicFramePr>
          <p:nvPr>
            <p:extLst>
              <p:ext uri="{D42A27DB-BD31-4B8C-83A1-F6EECF244321}">
                <p14:modId xmlns:p14="http://schemas.microsoft.com/office/powerpoint/2010/main" val="346032598"/>
              </p:ext>
            </p:extLst>
          </p:nvPr>
        </p:nvGraphicFramePr>
        <p:xfrm>
          <a:off x="593809" y="4371572"/>
          <a:ext cx="11004381" cy="1512475"/>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054866596"/>
                    </a:ext>
                  </a:extLst>
                </a:gridCol>
                <a:gridCol w="5034709">
                  <a:extLst>
                    <a:ext uri="{9D8B030D-6E8A-4147-A177-3AD203B41FA5}">
                      <a16:colId xmlns:a16="http://schemas.microsoft.com/office/drawing/2014/main" val="1686067411"/>
                    </a:ext>
                  </a:extLst>
                </a:gridCol>
                <a:gridCol w="716692">
                  <a:extLst>
                    <a:ext uri="{9D8B030D-6E8A-4147-A177-3AD203B41FA5}">
                      <a16:colId xmlns:a16="http://schemas.microsoft.com/office/drawing/2014/main" val="1169737942"/>
                    </a:ext>
                  </a:extLst>
                </a:gridCol>
                <a:gridCol w="4554839">
                  <a:extLst>
                    <a:ext uri="{9D8B030D-6E8A-4147-A177-3AD203B41FA5}">
                      <a16:colId xmlns:a16="http://schemas.microsoft.com/office/drawing/2014/main" val="1917207244"/>
                    </a:ext>
                  </a:extLst>
                </a:gridCol>
              </a:tblGrid>
              <a:tr h="811435">
                <a:tc>
                  <a:txBody>
                    <a:bodyPr/>
                    <a:lstStyle/>
                    <a:p>
                      <a:pPr algn="ctr"/>
                      <a:r>
                        <a:rPr lang="en-GB" sz="2000" dirty="0">
                          <a:solidFill>
                            <a:schemeClr val="bg1"/>
                          </a:solidFill>
                        </a:rPr>
                        <a:t>      </a:t>
                      </a:r>
                    </a:p>
                  </a:txBody>
                  <a:tcPr/>
                </a:tc>
                <a:tc>
                  <a:txBody>
                    <a:bodyPr/>
                    <a:lstStyle/>
                    <a:p>
                      <a:pPr algn="ctr"/>
                      <a:r>
                        <a:rPr lang="en-GB" sz="2000" dirty="0">
                          <a:solidFill>
                            <a:schemeClr val="bg1"/>
                          </a:solidFill>
                        </a:rPr>
                        <a:t>Start these sentences</a:t>
                      </a:r>
                    </a:p>
                    <a:p>
                      <a:pPr algn="ctr"/>
                      <a:r>
                        <a:rPr lang="en-GB" sz="2000" b="0" dirty="0">
                          <a:solidFill>
                            <a:schemeClr val="bg1"/>
                          </a:solidFill>
                        </a:rPr>
                        <a:t>(</a:t>
                      </a:r>
                      <a:r>
                        <a:rPr lang="en-GB" sz="2000" b="1" dirty="0">
                          <a:solidFill>
                            <a:schemeClr val="bg1"/>
                          </a:solidFill>
                        </a:rPr>
                        <a:t>don’t </a:t>
                      </a:r>
                      <a:r>
                        <a:rPr lang="en-GB" sz="2000" b="0" dirty="0">
                          <a:solidFill>
                            <a:schemeClr val="bg1"/>
                          </a:solidFill>
                        </a:rPr>
                        <a:t>say the pronoun!)</a:t>
                      </a:r>
                    </a:p>
                  </a:txBody>
                  <a:tcPr/>
                </a:tc>
                <a:tc>
                  <a:txBody>
                    <a:bodyPr/>
                    <a:lstStyle/>
                    <a:p>
                      <a:pPr algn="ctr"/>
                      <a:endParaRPr lang="en-GB" sz="2000" b="0" dirty="0">
                        <a:solidFill>
                          <a:schemeClr val="bg1"/>
                        </a:solidFill>
                      </a:endParaRPr>
                    </a:p>
                  </a:txBody>
                  <a:tcPr/>
                </a:tc>
                <a:tc>
                  <a:txBody>
                    <a:bodyPr/>
                    <a:lstStyle/>
                    <a:p>
                      <a:pPr algn="ctr"/>
                      <a:r>
                        <a:rPr lang="en-GB" sz="2000" b="1" dirty="0">
                          <a:solidFill>
                            <a:schemeClr val="bg1"/>
                          </a:solidFill>
                        </a:rPr>
                        <a:t>Finish your partner’s sentences</a:t>
                      </a:r>
                    </a:p>
                    <a:p>
                      <a:pPr algn="ctr"/>
                      <a:r>
                        <a:rPr lang="en-GB" sz="2000" b="0" dirty="0">
                          <a:solidFill>
                            <a:schemeClr val="bg1"/>
                          </a:solidFill>
                        </a:rPr>
                        <a:t>with a word that fits</a:t>
                      </a:r>
                    </a:p>
                  </a:txBody>
                  <a:tcPr/>
                </a:tc>
                <a:extLst>
                  <a:ext uri="{0D108BD9-81ED-4DB2-BD59-A6C34878D82A}">
                    <a16:rowId xmlns:a16="http://schemas.microsoft.com/office/drawing/2014/main" val="3494397317"/>
                  </a:ext>
                </a:extLst>
              </a:tr>
              <a:tr h="653534">
                <a:tc>
                  <a:txBody>
                    <a:bodyPr/>
                    <a:lstStyle/>
                    <a:p>
                      <a:pPr algn="ctr"/>
                      <a:r>
                        <a:rPr lang="en-GB" sz="2000" dirty="0">
                          <a:solidFill>
                            <a:schemeClr val="accent1">
                              <a:lumMod val="50000"/>
                            </a:schemeClr>
                          </a:solidFill>
                        </a:rPr>
                        <a:t>A.</a:t>
                      </a:r>
                    </a:p>
                  </a:txBody>
                  <a:tcPr anchor="ctr"/>
                </a:tc>
                <a:tc>
                  <a:txBody>
                    <a:bodyPr/>
                    <a:lstStyle/>
                    <a:p>
                      <a:r>
                        <a:rPr lang="en-GB" sz="2000" b="1" dirty="0">
                          <a:solidFill>
                            <a:schemeClr val="accent1">
                              <a:lumMod val="50000"/>
                            </a:schemeClr>
                          </a:solidFill>
                        </a:rPr>
                        <a:t>(</a:t>
                      </a:r>
                      <a:r>
                        <a:rPr lang="en-GB" sz="2000" b="1" dirty="0" err="1">
                          <a:solidFill>
                            <a:schemeClr val="accent1">
                              <a:lumMod val="50000"/>
                            </a:schemeClr>
                          </a:solidFill>
                        </a:rPr>
                        <a:t>Vous</a:t>
                      </a:r>
                      <a:r>
                        <a:rPr lang="en-GB" sz="2000" b="1" dirty="0">
                          <a:solidFill>
                            <a:schemeClr val="accent1">
                              <a:lumMod val="50000"/>
                            </a:schemeClr>
                          </a:solidFill>
                        </a:rPr>
                        <a:t>)</a:t>
                      </a:r>
                      <a:r>
                        <a:rPr lang="en-GB" sz="2000" dirty="0">
                          <a:solidFill>
                            <a:schemeClr val="accent1">
                              <a:lumMod val="50000"/>
                            </a:schemeClr>
                          </a:solidFill>
                        </a:rPr>
                        <a:t> </a:t>
                      </a:r>
                      <a:r>
                        <a:rPr lang="en-GB" sz="2000" b="1" dirty="0" err="1">
                          <a:solidFill>
                            <a:srgbClr val="E65D00"/>
                          </a:solidFill>
                        </a:rPr>
                        <a:t>venez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venir</a:t>
                      </a:r>
                      <a:r>
                        <a:rPr lang="en-GB" sz="2000" dirty="0">
                          <a:solidFill>
                            <a:schemeClr val="accent1">
                              <a:lumMod val="50000"/>
                            </a:schemeClr>
                          </a:solidFill>
                        </a:rPr>
                        <a:t>] de …</a:t>
                      </a:r>
                    </a:p>
                  </a:txBody>
                  <a:tcPr anchor="ctr"/>
                </a:tc>
                <a:tc>
                  <a:txBody>
                    <a:bodyPr/>
                    <a:lstStyle/>
                    <a:p>
                      <a:pPr algn="ctr"/>
                      <a:r>
                        <a:rPr lang="en-GB" sz="2000" dirty="0">
                          <a:solidFill>
                            <a:schemeClr val="accent1">
                              <a:lumMod val="50000"/>
                            </a:schemeClr>
                          </a:solidFill>
                        </a:rPr>
                        <a:t>A.</a:t>
                      </a:r>
                    </a:p>
                  </a:txBody>
                  <a:tcPr anchor="ctr"/>
                </a:tc>
                <a:tc>
                  <a:txBody>
                    <a:bodyPr/>
                    <a:lstStyle/>
                    <a:p>
                      <a:r>
                        <a:rPr lang="en-GB" sz="2000" dirty="0">
                          <a:solidFill>
                            <a:schemeClr val="accent1">
                              <a:lumMod val="50000"/>
                            </a:schemeClr>
                          </a:solidFill>
                        </a:rPr>
                        <a:t>Alice: Belgique</a:t>
                      </a:r>
                    </a:p>
                    <a:p>
                      <a:r>
                        <a:rPr lang="en-GB" sz="2000" dirty="0">
                          <a:solidFill>
                            <a:schemeClr val="accent1">
                              <a:lumMod val="50000"/>
                            </a:schemeClr>
                          </a:solidFill>
                        </a:rPr>
                        <a:t>M. Faure: Suisse</a:t>
                      </a:r>
                    </a:p>
                  </a:txBody>
                  <a:tcPr anchor="ctr"/>
                </a:tc>
                <a:extLst>
                  <a:ext uri="{0D108BD9-81ED-4DB2-BD59-A6C34878D82A}">
                    <a16:rowId xmlns:a16="http://schemas.microsoft.com/office/drawing/2014/main" val="2416356289"/>
                  </a:ext>
                </a:extLst>
              </a:tr>
            </a:tbl>
          </a:graphicData>
        </a:graphic>
      </p:graphicFrame>
      <p:sp>
        <p:nvSpPr>
          <p:cNvPr id="18" name="TextBox 17">
            <a:extLst>
              <a:ext uri="{FF2B5EF4-FFF2-40B4-BE49-F238E27FC236}">
                <a16:creationId xmlns:a16="http://schemas.microsoft.com/office/drawing/2014/main" id="{C9BF5555-0107-41FD-AAB8-01DCC321FC74}"/>
              </a:ext>
            </a:extLst>
          </p:cNvPr>
          <p:cNvSpPr txBox="1"/>
          <p:nvPr/>
        </p:nvSpPr>
        <p:spPr>
          <a:xfrm>
            <a:off x="6457245" y="327622"/>
            <a:ext cx="2132315" cy="646331"/>
          </a:xfrm>
          <a:prstGeom prst="rect">
            <a:avLst/>
          </a:prstGeom>
          <a:noFill/>
        </p:spPr>
        <p:txBody>
          <a:bodyPr wrap="none" rtlCol="0">
            <a:spAutoFit/>
          </a:bodyPr>
          <a:lstStyle/>
          <a:p>
            <a:pPr algn="l"/>
            <a:r>
              <a:rPr lang="en-GB" sz="3600" b="1" dirty="0" err="1">
                <a:solidFill>
                  <a:srgbClr val="EE6000"/>
                </a:solidFill>
              </a:rPr>
              <a:t>Exemple</a:t>
            </a:r>
            <a:endParaRPr lang="en-GB" sz="3600" b="1" dirty="0">
              <a:solidFill>
                <a:srgbClr val="EE6000"/>
              </a:solidFill>
            </a:endParaRPr>
          </a:p>
        </p:txBody>
      </p:sp>
      <p:pic>
        <p:nvPicPr>
          <p:cNvPr id="9" name="Picture 8" descr="A picture containing doll, shirt&#10;&#10;Description automatically generated">
            <a:extLst>
              <a:ext uri="{FF2B5EF4-FFF2-40B4-BE49-F238E27FC236}">
                <a16:creationId xmlns:a16="http://schemas.microsoft.com/office/drawing/2014/main" id="{80E59F69-72F0-409C-BF4F-8243B2A6B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94" y="1893636"/>
            <a:ext cx="2318657" cy="2318657"/>
          </a:xfrm>
          <a:prstGeom prst="rect">
            <a:avLst/>
          </a:prstGeom>
        </p:spPr>
      </p:pic>
      <p:pic>
        <p:nvPicPr>
          <p:cNvPr id="11" name="Picture 10" descr="A close up of a logo&#10;&#10;Description automatically generated">
            <a:extLst>
              <a:ext uri="{FF2B5EF4-FFF2-40B4-BE49-F238E27FC236}">
                <a16:creationId xmlns:a16="http://schemas.microsoft.com/office/drawing/2014/main" id="{9044755C-017B-489E-B7D8-5CE53153F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7483" y="2188923"/>
            <a:ext cx="2023370" cy="2023370"/>
          </a:xfrm>
          <a:prstGeom prst="rect">
            <a:avLst/>
          </a:prstGeom>
        </p:spPr>
      </p:pic>
      <p:sp>
        <p:nvSpPr>
          <p:cNvPr id="23" name="Rectangle 22">
            <a:extLst>
              <a:ext uri="{FF2B5EF4-FFF2-40B4-BE49-F238E27FC236}">
                <a16:creationId xmlns:a16="http://schemas.microsoft.com/office/drawing/2014/main" id="{600DE045-DE98-4011-9B01-D4AFD8D1B936}"/>
              </a:ext>
            </a:extLst>
          </p:cNvPr>
          <p:cNvSpPr/>
          <p:nvPr/>
        </p:nvSpPr>
        <p:spPr>
          <a:xfrm>
            <a:off x="7142656" y="5234790"/>
            <a:ext cx="2893807" cy="29045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7D3B414-0BF3-478D-8066-E71AC6D92FBA}"/>
              </a:ext>
            </a:extLst>
          </p:cNvPr>
          <p:cNvSpPr txBox="1"/>
          <p:nvPr/>
        </p:nvSpPr>
        <p:spPr>
          <a:xfrm>
            <a:off x="2193354" y="5380019"/>
            <a:ext cx="878676"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rPr>
              <a:t>____</a:t>
            </a:r>
          </a:p>
        </p:txBody>
      </p:sp>
      <p:pic>
        <p:nvPicPr>
          <p:cNvPr id="12" name="Picture 2" descr="Quiet Sign Clip Art">
            <a:extLst>
              <a:ext uri="{FF2B5EF4-FFF2-40B4-BE49-F238E27FC236}">
                <a16:creationId xmlns:a16="http://schemas.microsoft.com/office/drawing/2014/main" id="{2C4DA760-2E83-475D-BB99-D9FC3B65D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845" y="4436622"/>
            <a:ext cx="460876" cy="65181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484212F5-0AEB-4D9D-BDEE-B1EA1CB0D9AF}"/>
              </a:ext>
            </a:extLst>
          </p:cNvPr>
          <p:cNvSpPr/>
          <p:nvPr/>
        </p:nvSpPr>
        <p:spPr>
          <a:xfrm>
            <a:off x="2777066" y="2013160"/>
            <a:ext cx="1930400" cy="1165653"/>
          </a:xfrm>
          <a:prstGeom prst="wedgeRoundRectCallout">
            <a:avLst>
              <a:gd name="adj1" fmla="val -30775"/>
              <a:gd name="adj2" fmla="val 63469"/>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 </a:t>
            </a:r>
            <a:r>
              <a:rPr lang="en-GB" sz="2000" dirty="0" err="1">
                <a:solidFill>
                  <a:schemeClr val="bg1"/>
                </a:solidFill>
              </a:rPr>
              <a:t>venez</a:t>
            </a:r>
            <a:r>
              <a:rPr lang="en-GB" sz="2000" dirty="0">
                <a:solidFill>
                  <a:schemeClr val="bg1"/>
                </a:solidFill>
              </a:rPr>
              <a:t> de …</a:t>
            </a:r>
          </a:p>
        </p:txBody>
      </p:sp>
      <p:sp>
        <p:nvSpPr>
          <p:cNvPr id="28" name="Speech Bubble: Rectangle with Corners Rounded 27">
            <a:extLst>
              <a:ext uri="{FF2B5EF4-FFF2-40B4-BE49-F238E27FC236}">
                <a16:creationId xmlns:a16="http://schemas.microsoft.com/office/drawing/2014/main" id="{963A80ED-54E9-4FFD-8B6B-6BB993F628AE}"/>
              </a:ext>
            </a:extLst>
          </p:cNvPr>
          <p:cNvSpPr/>
          <p:nvPr/>
        </p:nvSpPr>
        <p:spPr>
          <a:xfrm>
            <a:off x="7484534" y="2009750"/>
            <a:ext cx="1930400" cy="1165653"/>
          </a:xfrm>
          <a:prstGeom prst="wedgeRoundRectCallout">
            <a:avLst>
              <a:gd name="adj1" fmla="val 32383"/>
              <a:gd name="adj2" fmla="val 60564"/>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 Suisse !</a:t>
            </a:r>
          </a:p>
        </p:txBody>
      </p:sp>
    </p:spTree>
    <p:extLst>
      <p:ext uri="{BB962C8B-B14F-4D97-AF65-F5344CB8AC3E}">
        <p14:creationId xmlns:p14="http://schemas.microsoft.com/office/powerpoint/2010/main" val="14443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4"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extLst>
              <p:ext uri="{D42A27DB-BD31-4B8C-83A1-F6EECF244321}">
                <p14:modId xmlns:p14="http://schemas.microsoft.com/office/powerpoint/2010/main" val="3467370847"/>
              </p:ext>
            </p:extLst>
          </p:nvPr>
        </p:nvGraphicFramePr>
        <p:xfrm>
          <a:off x="6172200"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chemeClr val="accent5">
                              <a:lumMod val="50000"/>
                            </a:schemeClr>
                          </a:solidFill>
                        </a:rPr>
                        <a:t>      </a:t>
                      </a:r>
                    </a:p>
                  </a:txBody>
                  <a:tcPr/>
                </a:tc>
                <a:tc>
                  <a:txBody>
                    <a:bodyPr/>
                    <a:lstStyle/>
                    <a:p>
                      <a:pPr algn="ctr"/>
                      <a:r>
                        <a:rPr lang="en-GB" sz="1200" dirty="0">
                          <a:solidFill>
                            <a:schemeClr val="accent5">
                              <a:lumMod val="50000"/>
                            </a:schemeClr>
                          </a:solidFill>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dirty="0">
                        <a:solidFill>
                          <a:schemeClr val="accent5">
                            <a:lumMod val="50000"/>
                          </a:schemeClr>
                        </a:solidFill>
                      </a:endParaRPr>
                    </a:p>
                  </a:txBody>
                  <a:tcPr/>
                </a:tc>
                <a:tc>
                  <a:txBody>
                    <a:bodyPr/>
                    <a:lstStyle/>
                    <a:p>
                      <a:pPr algn="ctr"/>
                      <a:r>
                        <a:rPr lang="en-GB" sz="1200" b="1" dirty="0">
                          <a:solidFill>
                            <a:schemeClr val="accent5">
                              <a:lumMod val="50000"/>
                            </a:schemeClr>
                          </a:solidFill>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a:t>
                      </a:r>
                      <a:r>
                        <a:rPr lang="en-GB" sz="1200" b="1" dirty="0" err="1">
                          <a:solidFill>
                            <a:schemeClr val="accent5">
                              <a:lumMod val="50000"/>
                            </a:schemeClr>
                          </a:solidFill>
                        </a:rPr>
                        <a:t>Vous</a:t>
                      </a:r>
                      <a:r>
                        <a:rPr lang="en-GB" sz="1200" b="1" dirty="0">
                          <a:solidFill>
                            <a:schemeClr val="accent5">
                              <a:lumMod val="50000"/>
                            </a:schemeClr>
                          </a:solidFill>
                        </a:rPr>
                        <a:t>)</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a:t>
                      </a:r>
                      <a:r>
                        <a:rPr lang="en-GB" sz="1200" dirty="0" err="1">
                          <a:solidFill>
                            <a:schemeClr val="accent5">
                              <a:lumMod val="50000"/>
                            </a:schemeClr>
                          </a:solidFill>
                        </a:rPr>
                        <a:t>avoir</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un nouveau …</a:t>
                      </a:r>
                    </a:p>
                  </a:txBody>
                  <a:tcPr anchor="ctr"/>
                </a:tc>
                <a:tc>
                  <a:txBody>
                    <a:bodyPr/>
                    <a:lstStyle/>
                    <a:p>
                      <a:pPr algn="ctr"/>
                      <a:r>
                        <a:rPr lang="en-GB" sz="1200" dirty="0">
                          <a:solidFill>
                            <a:schemeClr val="accent5">
                              <a:lumMod val="50000"/>
                            </a:schemeClr>
                          </a:solidFill>
                        </a:rPr>
                        <a:t>A.</a:t>
                      </a:r>
                    </a:p>
                  </a:txBody>
                  <a:tcPr anchor="ctr"/>
                </a:tc>
                <a:tc>
                  <a:txBody>
                    <a:bodyPr/>
                    <a:lstStyle/>
                    <a:p>
                      <a:r>
                        <a:rPr lang="en-GB" sz="1200" dirty="0">
                          <a:solidFill>
                            <a:schemeClr val="accent5">
                              <a:lumMod val="50000"/>
                            </a:schemeClr>
                          </a:solidFill>
                        </a:rPr>
                        <a:t>Manon: dehors</a:t>
                      </a:r>
                    </a:p>
                    <a:p>
                      <a:r>
                        <a:rPr lang="en-GB" sz="1200" dirty="0">
                          <a:solidFill>
                            <a:schemeClr val="accent5">
                              <a:lumMod val="50000"/>
                            </a:schemeClr>
                          </a:solidFill>
                        </a:rPr>
                        <a:t>M. Paquet: à la </a:t>
                      </a:r>
                      <a:r>
                        <a:rPr lang="en-GB" sz="1200" dirty="0" err="1">
                          <a:solidFill>
                            <a:schemeClr val="accent5">
                              <a:lumMod val="50000"/>
                            </a:schemeClr>
                          </a:solidFill>
                        </a:rPr>
                        <a:t>maison</a:t>
                      </a:r>
                      <a:r>
                        <a:rPr lang="en-GB" sz="1200" dirty="0">
                          <a:solidFill>
                            <a:schemeClr val="accent5">
                              <a:lumMod val="50000"/>
                            </a:schemeClr>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chemeClr val="accent5">
                              <a:lumMod val="50000"/>
                            </a:schemeClr>
                          </a:solidFill>
                        </a:rPr>
                        <a:t>B.</a:t>
                      </a:r>
                    </a:p>
                  </a:txBody>
                  <a:tcPr anchor="ctr"/>
                </a:tc>
                <a:tc>
                  <a:txBody>
                    <a:bodyPr/>
                    <a:lstStyle/>
                    <a:p>
                      <a:r>
                        <a:rPr lang="en-GB" sz="1200" b="1" dirty="0">
                          <a:solidFill>
                            <a:schemeClr val="accent5">
                              <a:lumMod val="50000"/>
                            </a:schemeClr>
                          </a:solidFill>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sortir</a:t>
                      </a:r>
                      <a:r>
                        <a:rPr lang="en-GB" sz="1200" dirty="0">
                          <a:solidFill>
                            <a:schemeClr val="accent5">
                              <a:lumMod val="50000"/>
                            </a:schemeClr>
                          </a:solidFill>
                        </a:rPr>
                        <a:t>] </a:t>
                      </a:r>
                    </a:p>
                    <a:p>
                      <a:r>
                        <a:rPr lang="en-GB" sz="1200" dirty="0">
                          <a:solidFill>
                            <a:schemeClr val="accent5">
                              <a:lumMod val="50000"/>
                            </a:schemeClr>
                          </a:solidFill>
                        </a:rPr>
                        <a:t>ensemble …</a:t>
                      </a:r>
                    </a:p>
                  </a:txBody>
                  <a:tcPr anchor="ctr"/>
                </a:tc>
                <a:tc>
                  <a:txBody>
                    <a:bodyPr/>
                    <a:lstStyle/>
                    <a:p>
                      <a:pPr algn="ctr"/>
                      <a:r>
                        <a:rPr lang="en-GB" sz="1200" dirty="0">
                          <a:solidFill>
                            <a:schemeClr val="accent5">
                              <a:lumMod val="50000"/>
                            </a:schemeClr>
                          </a:solidFill>
                        </a:rPr>
                        <a:t>B.</a:t>
                      </a:r>
                    </a:p>
                  </a:txBody>
                  <a:tcPr anchor="ctr"/>
                </a:tc>
                <a:tc>
                  <a:txBody>
                    <a:bodyPr/>
                    <a:lstStyle/>
                    <a:p>
                      <a:r>
                        <a:rPr lang="en-GB" sz="1200" dirty="0">
                          <a:solidFill>
                            <a:schemeClr val="accent5">
                              <a:lumMod val="50000"/>
                            </a:schemeClr>
                          </a:solidFill>
                        </a:rPr>
                        <a:t>Antoine et </a:t>
                      </a:r>
                      <a:r>
                        <a:rPr lang="en-GB" sz="1200" dirty="0" err="1">
                          <a:solidFill>
                            <a:schemeClr val="accent5">
                              <a:lumMod val="50000"/>
                            </a:schemeClr>
                          </a:solidFill>
                        </a:rPr>
                        <a:t>Élodie</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a:t>
                      </a:r>
                      <a:r>
                        <a:rPr lang="en-GB" sz="1200" dirty="0" err="1">
                          <a:solidFill>
                            <a:schemeClr val="accent5">
                              <a:lumMod val="50000"/>
                            </a:schemeClr>
                          </a:solidFill>
                        </a:rPr>
                        <a:t>ce</a:t>
                      </a:r>
                      <a:r>
                        <a:rPr lang="en-GB" sz="1200" dirty="0">
                          <a:solidFill>
                            <a:schemeClr val="accent5">
                              <a:lumMod val="50000"/>
                            </a:schemeClr>
                          </a:solidFill>
                        </a:rPr>
                        <a:t> moment</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Gauthier: </a:t>
                      </a:r>
                      <a:r>
                        <a:rPr lang="en-GB" sz="1200" dirty="0" err="1">
                          <a:solidFill>
                            <a:schemeClr val="accent5">
                              <a:lumMod val="50000"/>
                            </a:schemeClr>
                          </a:solidFill>
                        </a:rPr>
                        <a:t>maintenant</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chemeClr val="accent5">
                              <a:lumMod val="50000"/>
                            </a:schemeClr>
                          </a:solidFill>
                        </a:rPr>
                        <a:t>C.</a:t>
                      </a:r>
                    </a:p>
                  </a:txBody>
                  <a:tcPr anchor="ctr"/>
                </a:tc>
                <a:tc>
                  <a:txBody>
                    <a:bodyPr/>
                    <a:lstStyle/>
                    <a:p>
                      <a:r>
                        <a:rPr lang="en-GB" sz="1200" b="1" dirty="0">
                          <a:solidFill>
                            <a:schemeClr val="accent5">
                              <a:lumMod val="50000"/>
                            </a:schemeClr>
                          </a:solidFill>
                        </a:rPr>
                        <a:t>(Nous)</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partir</a:t>
                      </a:r>
                      <a:r>
                        <a:rPr lang="en-GB" sz="1200" dirty="0">
                          <a:solidFill>
                            <a:schemeClr val="accent5">
                              <a:lumMod val="50000"/>
                            </a:schemeClr>
                          </a:solidFill>
                        </a:rPr>
                        <a:t>]</a:t>
                      </a:r>
                    </a:p>
                    <a:p>
                      <a:r>
                        <a:rPr lang="en-GB" sz="1200" dirty="0">
                          <a:solidFill>
                            <a:schemeClr val="accent5">
                              <a:lumMod val="50000"/>
                            </a:schemeClr>
                          </a:solidFill>
                        </a:rPr>
                        <a:t> </a:t>
                      </a:r>
                      <a:r>
                        <a:rPr lang="en-GB" sz="1200" dirty="0" err="1">
                          <a:solidFill>
                            <a:schemeClr val="accent5">
                              <a:lumMod val="50000"/>
                            </a:schemeClr>
                          </a:solidFill>
                        </a:rPr>
                        <a:t>souvent</a:t>
                      </a:r>
                      <a:r>
                        <a:rPr lang="en-GB" sz="1200" dirty="0">
                          <a:solidFill>
                            <a:schemeClr val="accent5">
                              <a:lumMod val="50000"/>
                            </a:schemeClr>
                          </a:solidFill>
                        </a:rPr>
                        <a:t> …</a:t>
                      </a:r>
                    </a:p>
                  </a:txBody>
                  <a:tcPr anchor="ctr"/>
                </a:tc>
                <a:tc>
                  <a:txBody>
                    <a:bodyPr/>
                    <a:lstStyle/>
                    <a:p>
                      <a:pPr algn="ctr"/>
                      <a:r>
                        <a:rPr lang="en-GB" sz="1200" dirty="0">
                          <a:solidFill>
                            <a:schemeClr val="accent5">
                              <a:lumMod val="50000"/>
                            </a:schemeClr>
                          </a:solidFill>
                        </a:rPr>
                        <a:t>C.</a:t>
                      </a:r>
                    </a:p>
                  </a:txBody>
                  <a:tcPr anchor="ctr"/>
                </a:tc>
                <a:tc>
                  <a:txBody>
                    <a:bodyPr/>
                    <a:lstStyle/>
                    <a:p>
                      <a:r>
                        <a:rPr lang="en-GB" sz="1200" dirty="0">
                          <a:solidFill>
                            <a:schemeClr val="accent5">
                              <a:lumMod val="50000"/>
                            </a:schemeClr>
                          </a:solidFill>
                        </a:rPr>
                        <a:t>Sara: </a:t>
                      </a:r>
                      <a:r>
                        <a:rPr lang="en-GB" sz="1200" dirty="0" err="1">
                          <a:solidFill>
                            <a:schemeClr val="accent5">
                              <a:lumMod val="50000"/>
                            </a:schemeClr>
                          </a:solidFill>
                        </a:rPr>
                        <a:t>vélos</a:t>
                      </a:r>
                      <a:r>
                        <a:rPr lang="en-GB" sz="1200" dirty="0">
                          <a:solidFill>
                            <a:schemeClr val="accent5">
                              <a:lumMod val="50000"/>
                            </a:schemeClr>
                          </a:solidFill>
                        </a:rPr>
                        <a:t> du garage</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chemeClr val="accent5">
                              <a:lumMod val="50000"/>
                            </a:schemeClr>
                          </a:solidFill>
                        </a:rPr>
                        <a:t>D.</a:t>
                      </a:r>
                    </a:p>
                  </a:txBody>
                  <a:tcPr anchor="ctr"/>
                </a:tc>
                <a:tc>
                  <a:txBody>
                    <a:bodyPr/>
                    <a:lstStyle/>
                    <a:p>
                      <a:r>
                        <a:rPr lang="en-GB"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[organiser]</a:t>
                      </a:r>
                    </a:p>
                    <a:p>
                      <a:r>
                        <a:rPr lang="en-GB" sz="1200" dirty="0">
                          <a:solidFill>
                            <a:schemeClr val="accent5">
                              <a:lumMod val="50000"/>
                            </a:schemeClr>
                          </a:solidFill>
                        </a:rPr>
                        <a:t> </a:t>
                      </a:r>
                      <a:r>
                        <a:rPr lang="en-GB" sz="1200" dirty="0" err="1">
                          <a:solidFill>
                            <a:schemeClr val="accent5">
                              <a:lumMod val="50000"/>
                            </a:schemeClr>
                          </a:solidFill>
                        </a:rPr>
                        <a:t>une</a:t>
                      </a:r>
                      <a:r>
                        <a:rPr lang="en-GB" sz="1200" dirty="0">
                          <a:solidFill>
                            <a:schemeClr val="accent5">
                              <a:lumMod val="50000"/>
                            </a:schemeClr>
                          </a:solidFill>
                        </a:rPr>
                        <a:t> fête …</a:t>
                      </a:r>
                      <a:endParaRPr lang="en-GB" sz="1200" b="1" dirty="0">
                        <a:solidFill>
                          <a:schemeClr val="accent5">
                            <a:lumMod val="50000"/>
                          </a:schemeClr>
                        </a:solidFill>
                      </a:endParaRPr>
                    </a:p>
                  </a:txBody>
                  <a:tcPr anchor="ctr"/>
                </a:tc>
                <a:tc>
                  <a:txBody>
                    <a:bodyPr/>
                    <a:lstStyle/>
                    <a:p>
                      <a:pPr algn="ctr"/>
                      <a:r>
                        <a:rPr lang="en-GB" sz="1200" dirty="0">
                          <a:solidFill>
                            <a:schemeClr val="accent5">
                              <a:lumMod val="50000"/>
                            </a:schemeClr>
                          </a:solidFill>
                        </a:rPr>
                        <a:t>D.</a:t>
                      </a:r>
                    </a:p>
                  </a:txBody>
                  <a:tcPr anchor="ctr"/>
                </a:tc>
                <a:tc>
                  <a:txBody>
                    <a:bodyPr/>
                    <a:lstStyle/>
                    <a:p>
                      <a:r>
                        <a:rPr lang="en-GB" sz="1200" dirty="0" err="1">
                          <a:solidFill>
                            <a:schemeClr val="accent5">
                              <a:lumMod val="50000"/>
                            </a:schemeClr>
                          </a:solidFill>
                        </a:rPr>
                        <a:t>Mme.</a:t>
                      </a:r>
                      <a:r>
                        <a:rPr lang="en-GB" sz="1200" dirty="0">
                          <a:solidFill>
                            <a:schemeClr val="accent5">
                              <a:lumMod val="50000"/>
                            </a:schemeClr>
                          </a:solidFill>
                        </a:rPr>
                        <a:t> Aziz: </a:t>
                      </a:r>
                      <a:r>
                        <a:rPr lang="en-GB" sz="1200" dirty="0" err="1">
                          <a:solidFill>
                            <a:schemeClr val="accent5">
                              <a:lumMod val="50000"/>
                            </a:schemeClr>
                          </a:solidFill>
                        </a:rPr>
                        <a:t>heureuse</a:t>
                      </a:r>
                      <a:endParaRPr lang="en-GB" sz="1200" dirty="0">
                        <a:solidFill>
                          <a:schemeClr val="accent5">
                            <a:lumMod val="50000"/>
                          </a:schemeClr>
                        </a:solidFill>
                      </a:endParaRPr>
                    </a:p>
                    <a:p>
                      <a:r>
                        <a:rPr lang="en-GB" sz="1200" dirty="0">
                          <a:solidFill>
                            <a:schemeClr val="accent5">
                              <a:lumMod val="50000"/>
                            </a:schemeClr>
                          </a:solidFill>
                        </a:rPr>
                        <a:t>Emilie: </a:t>
                      </a:r>
                      <a:r>
                        <a:rPr lang="en-GB" sz="1200" dirty="0" err="1">
                          <a:solidFill>
                            <a:schemeClr val="accent5">
                              <a:lumMod val="50000"/>
                            </a:schemeClr>
                          </a:solidFill>
                        </a:rPr>
                        <a:t>intelligente</a:t>
                      </a:r>
                      <a:endParaRPr lang="en-GB" sz="1200" dirty="0">
                        <a:solidFill>
                          <a:schemeClr val="accent5">
                            <a:lumMod val="50000"/>
                          </a:schemeClr>
                        </a:solidFill>
                      </a:endParaRPr>
                    </a:p>
                  </a:txBody>
                  <a:tcPr anchor="ctr"/>
                </a:tc>
                <a:extLst>
                  <a:ext uri="{0D108BD9-81ED-4DB2-BD59-A6C34878D82A}">
                    <a16:rowId xmlns:a16="http://schemas.microsoft.com/office/drawing/2014/main" val="1769829694"/>
                  </a:ext>
                </a:extLst>
              </a:tr>
              <a:tr h="387513">
                <a:tc>
                  <a:txBody>
                    <a:bodyPr/>
                    <a:lstStyle/>
                    <a:p>
                      <a:pPr algn="ctr"/>
                      <a:r>
                        <a:rPr lang="en-GB" sz="1200" dirty="0">
                          <a:solidFill>
                            <a:schemeClr val="accent5">
                              <a:lumMod val="50000"/>
                            </a:schemeClr>
                          </a:solidFill>
                        </a:rPr>
                        <a:t>E.</a:t>
                      </a:r>
                    </a:p>
                  </a:txBody>
                  <a:tcPr anchor="ctr"/>
                </a:tc>
                <a:tc>
                  <a:txBody>
                    <a:bodyPr/>
                    <a:lstStyle/>
                    <a:p>
                      <a:r>
                        <a:rPr lang="en-GB" sz="1200" b="1" dirty="0">
                          <a:solidFill>
                            <a:schemeClr val="accent5">
                              <a:lumMod val="50000"/>
                            </a:schemeClr>
                          </a:solidFill>
                        </a:rPr>
                        <a:t>(</a:t>
                      </a:r>
                      <a:r>
                        <a:rPr lang="en-GB" sz="1200" b="1" dirty="0" err="1">
                          <a:solidFill>
                            <a:schemeClr val="accent5">
                              <a:lumMod val="50000"/>
                            </a:schemeClr>
                          </a:solidFill>
                        </a:rPr>
                        <a:t>Vous</a:t>
                      </a:r>
                      <a:r>
                        <a:rPr lang="en-GB" sz="1200" b="1"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 </a:t>
                      </a:r>
                      <a:r>
                        <a:rPr lang="en-GB" sz="1200" b="0" dirty="0">
                          <a:solidFill>
                            <a:schemeClr val="accent5">
                              <a:lumMod val="50000"/>
                            </a:schemeClr>
                          </a:solidFill>
                        </a:rPr>
                        <a:t>[</a:t>
                      </a:r>
                      <a:r>
                        <a:rPr lang="en-GB" sz="1200" b="0" dirty="0" err="1">
                          <a:solidFill>
                            <a:schemeClr val="accent5">
                              <a:lumMod val="50000"/>
                            </a:schemeClr>
                          </a:solidFill>
                        </a:rPr>
                        <a:t>devenir</a:t>
                      </a:r>
                      <a:r>
                        <a:rPr lang="en-GB" sz="1200" b="0" dirty="0">
                          <a:solidFill>
                            <a:schemeClr val="accent5">
                              <a:lumMod val="50000"/>
                            </a:schemeClr>
                          </a:solidFill>
                        </a:rPr>
                        <a:t>]</a:t>
                      </a:r>
                    </a:p>
                    <a:p>
                      <a:r>
                        <a:rPr lang="en-GB" sz="1200" b="0" dirty="0">
                          <a:solidFill>
                            <a:schemeClr val="accent5">
                              <a:lumMod val="50000"/>
                            </a:schemeClr>
                          </a:solidFill>
                        </a:rPr>
                        <a:t> </a:t>
                      </a:r>
                      <a:r>
                        <a:rPr lang="en-GB" sz="1200" b="0" dirty="0" err="1">
                          <a:solidFill>
                            <a:schemeClr val="accent5">
                              <a:lumMod val="50000"/>
                            </a:schemeClr>
                          </a:solidFill>
                        </a:rPr>
                        <a:t>rarement</a:t>
                      </a:r>
                      <a:r>
                        <a:rPr lang="en-GB" sz="1200" b="0" dirty="0">
                          <a:solidFill>
                            <a:schemeClr val="accent5">
                              <a:lumMod val="50000"/>
                            </a:schemeClr>
                          </a:solidFill>
                        </a:rPr>
                        <a:t> …</a:t>
                      </a:r>
                      <a:endParaRPr lang="en-GB" sz="1200" b="1" dirty="0">
                        <a:solidFill>
                          <a:schemeClr val="accent5">
                            <a:lumMod val="50000"/>
                          </a:schemeClr>
                        </a:solidFill>
                      </a:endParaRPr>
                    </a:p>
                  </a:txBody>
                  <a:tcPr anchor="ctr"/>
                </a:tc>
                <a:tc>
                  <a:txBody>
                    <a:bodyPr/>
                    <a:lstStyle/>
                    <a:p>
                      <a:pPr algn="ctr"/>
                      <a:r>
                        <a:rPr lang="en-GB" sz="1200" dirty="0">
                          <a:solidFill>
                            <a:schemeClr val="accent5">
                              <a:lumMod val="50000"/>
                            </a:schemeClr>
                          </a:solidFill>
                        </a:rPr>
                        <a:t>E.</a:t>
                      </a:r>
                    </a:p>
                  </a:txBody>
                  <a:tcPr anchor="ctr"/>
                </a:tc>
                <a:tc>
                  <a:txBody>
                    <a:bodyPr/>
                    <a:lstStyle/>
                    <a:p>
                      <a:r>
                        <a:rPr lang="en-GB" sz="1200" dirty="0">
                          <a:solidFill>
                            <a:schemeClr val="accent5">
                              <a:lumMod val="50000"/>
                            </a:schemeClr>
                          </a:solidFill>
                        </a:rPr>
                        <a:t>Amir: </a:t>
                      </a:r>
                      <a:r>
                        <a:rPr lang="en-GB" sz="1200" dirty="0" err="1">
                          <a:solidFill>
                            <a:schemeClr val="accent5">
                              <a:lumMod val="50000"/>
                            </a:schemeClr>
                          </a:solidFill>
                        </a:rPr>
                        <a:t>guitare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Meunier: </a:t>
                      </a:r>
                      <a:r>
                        <a:rPr lang="en-GB" sz="1200" dirty="0" err="1">
                          <a:solidFill>
                            <a:schemeClr val="accent5">
                              <a:lumMod val="50000"/>
                            </a:schemeClr>
                          </a:solidFill>
                        </a:rPr>
                        <a:t>flûte</a:t>
                      </a:r>
                      <a:endParaRPr lang="en-GB" sz="1200" dirty="0">
                        <a:solidFill>
                          <a:schemeClr val="accent5">
                            <a:lumMod val="50000"/>
                          </a:schemeClr>
                        </a:solidFill>
                      </a:endParaRPr>
                    </a:p>
                  </a:txBody>
                  <a:tcPr anchor="ctr"/>
                </a:tc>
                <a:extLst>
                  <a:ext uri="{0D108BD9-81ED-4DB2-BD59-A6C34878D82A}">
                    <a16:rowId xmlns:a16="http://schemas.microsoft.com/office/drawing/2014/main" val="1700562450"/>
                  </a:ext>
                </a:extLst>
              </a:tr>
            </a:tbl>
          </a:graphicData>
        </a:graphic>
      </p:graphicFrame>
      <p:graphicFrame>
        <p:nvGraphicFramePr>
          <p:cNvPr id="25" name="Table 4">
            <a:extLst>
              <a:ext uri="{FF2B5EF4-FFF2-40B4-BE49-F238E27FC236}">
                <a16:creationId xmlns:a16="http://schemas.microsoft.com/office/drawing/2014/main" id="{8955648C-4AFF-4F67-83A8-1D6F7B40FBCB}"/>
              </a:ext>
            </a:extLst>
          </p:cNvPr>
          <p:cNvGraphicFramePr>
            <a:graphicFrameLocks noGrp="1"/>
          </p:cNvGraphicFramePr>
          <p:nvPr>
            <p:extLst>
              <p:ext uri="{D42A27DB-BD31-4B8C-83A1-F6EECF244321}">
                <p14:modId xmlns:p14="http://schemas.microsoft.com/office/powerpoint/2010/main" val="50294001"/>
              </p:ext>
            </p:extLst>
          </p:nvPr>
        </p:nvGraphicFramePr>
        <p:xfrm>
          <a:off x="6172200"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chemeClr val="accent5">
                              <a:lumMod val="50000"/>
                            </a:schemeClr>
                          </a:solidFill>
                        </a:rPr>
                        <a:t>      </a:t>
                      </a:r>
                    </a:p>
                  </a:txBody>
                  <a:tcPr/>
                </a:tc>
                <a:tc>
                  <a:txBody>
                    <a:bodyPr/>
                    <a:lstStyle/>
                    <a:p>
                      <a:pPr algn="ctr"/>
                      <a:r>
                        <a:rPr lang="en-GB" sz="1200" dirty="0">
                          <a:solidFill>
                            <a:schemeClr val="accent5">
                              <a:lumMod val="50000"/>
                            </a:schemeClr>
                          </a:solidFill>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dirty="0">
                        <a:solidFill>
                          <a:schemeClr val="accent5">
                            <a:lumMod val="50000"/>
                          </a:schemeClr>
                        </a:solidFill>
                      </a:endParaRPr>
                    </a:p>
                  </a:txBody>
                  <a:tcPr/>
                </a:tc>
                <a:tc>
                  <a:txBody>
                    <a:bodyPr/>
                    <a:lstStyle/>
                    <a:p>
                      <a:pPr algn="ctr"/>
                      <a:r>
                        <a:rPr lang="en-GB" sz="1200" b="1" dirty="0">
                          <a:solidFill>
                            <a:schemeClr val="accent5">
                              <a:lumMod val="50000"/>
                            </a:schemeClr>
                          </a:solidFill>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a:t>
                      </a:r>
                      <a:r>
                        <a:rPr lang="en-GB" sz="1200" b="1" dirty="0" err="1">
                          <a:solidFill>
                            <a:schemeClr val="accent5">
                              <a:lumMod val="50000"/>
                            </a:schemeClr>
                          </a:solidFill>
                        </a:rPr>
                        <a:t>Vous</a:t>
                      </a:r>
                      <a:r>
                        <a:rPr lang="en-GB" sz="1200" b="1" dirty="0">
                          <a:solidFill>
                            <a:schemeClr val="accent5">
                              <a:lumMod val="50000"/>
                            </a:schemeClr>
                          </a:solidFill>
                        </a:rPr>
                        <a:t>)</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a:t>
                      </a:r>
                      <a:r>
                        <a:rPr lang="en-GB" sz="1200" dirty="0" err="1">
                          <a:solidFill>
                            <a:schemeClr val="accent5">
                              <a:lumMod val="50000"/>
                            </a:schemeClr>
                          </a:solidFill>
                        </a:rPr>
                        <a:t>avoir</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un nouveau …</a:t>
                      </a:r>
                    </a:p>
                  </a:txBody>
                  <a:tcPr anchor="ctr"/>
                </a:tc>
                <a:tc>
                  <a:txBody>
                    <a:bodyPr/>
                    <a:lstStyle/>
                    <a:p>
                      <a:pPr algn="ctr"/>
                      <a:r>
                        <a:rPr lang="en-GB" sz="1200" dirty="0">
                          <a:solidFill>
                            <a:schemeClr val="accent5">
                              <a:lumMod val="50000"/>
                            </a:schemeClr>
                          </a:solidFill>
                        </a:rPr>
                        <a:t>A.</a:t>
                      </a:r>
                    </a:p>
                  </a:txBody>
                  <a:tcPr anchor="ctr"/>
                </a:tc>
                <a:tc>
                  <a:txBody>
                    <a:bodyPr/>
                    <a:lstStyle/>
                    <a:p>
                      <a:r>
                        <a:rPr lang="en-GB" sz="1200" dirty="0">
                          <a:solidFill>
                            <a:schemeClr val="accent5">
                              <a:lumMod val="50000"/>
                            </a:schemeClr>
                          </a:solidFill>
                        </a:rPr>
                        <a:t>Manon: dehors</a:t>
                      </a:r>
                    </a:p>
                    <a:p>
                      <a:r>
                        <a:rPr lang="en-GB" sz="1200" dirty="0">
                          <a:solidFill>
                            <a:schemeClr val="accent5">
                              <a:lumMod val="50000"/>
                            </a:schemeClr>
                          </a:solidFill>
                        </a:rPr>
                        <a:t>M. Paquet: à la </a:t>
                      </a:r>
                      <a:r>
                        <a:rPr lang="en-GB" sz="1200" dirty="0" err="1">
                          <a:solidFill>
                            <a:schemeClr val="accent5">
                              <a:lumMod val="50000"/>
                            </a:schemeClr>
                          </a:solidFill>
                        </a:rPr>
                        <a:t>maison</a:t>
                      </a:r>
                      <a:r>
                        <a:rPr lang="en-GB" sz="1200" dirty="0">
                          <a:solidFill>
                            <a:schemeClr val="accent5">
                              <a:lumMod val="50000"/>
                            </a:schemeClr>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chemeClr val="accent5">
                              <a:lumMod val="50000"/>
                            </a:schemeClr>
                          </a:solidFill>
                        </a:rPr>
                        <a:t>B.</a:t>
                      </a:r>
                    </a:p>
                  </a:txBody>
                  <a:tcPr anchor="ctr"/>
                </a:tc>
                <a:tc>
                  <a:txBody>
                    <a:bodyPr/>
                    <a:lstStyle/>
                    <a:p>
                      <a:r>
                        <a:rPr lang="en-GB" sz="1200" b="1" dirty="0">
                          <a:solidFill>
                            <a:schemeClr val="accent5">
                              <a:lumMod val="50000"/>
                            </a:schemeClr>
                          </a:solidFill>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sortir</a:t>
                      </a:r>
                      <a:r>
                        <a:rPr lang="en-GB" sz="1200" dirty="0">
                          <a:solidFill>
                            <a:schemeClr val="accent5">
                              <a:lumMod val="50000"/>
                            </a:schemeClr>
                          </a:solidFill>
                        </a:rPr>
                        <a:t>] </a:t>
                      </a:r>
                    </a:p>
                    <a:p>
                      <a:r>
                        <a:rPr lang="en-GB" sz="1200" dirty="0">
                          <a:solidFill>
                            <a:schemeClr val="accent5">
                              <a:lumMod val="50000"/>
                            </a:schemeClr>
                          </a:solidFill>
                        </a:rPr>
                        <a:t>ensemble …</a:t>
                      </a:r>
                    </a:p>
                  </a:txBody>
                  <a:tcPr anchor="ctr"/>
                </a:tc>
                <a:tc>
                  <a:txBody>
                    <a:bodyPr/>
                    <a:lstStyle/>
                    <a:p>
                      <a:pPr algn="ctr"/>
                      <a:r>
                        <a:rPr lang="en-GB" sz="1200" dirty="0">
                          <a:solidFill>
                            <a:schemeClr val="accent5">
                              <a:lumMod val="50000"/>
                            </a:schemeClr>
                          </a:solidFill>
                        </a:rPr>
                        <a:t>B.</a:t>
                      </a:r>
                    </a:p>
                  </a:txBody>
                  <a:tcPr anchor="ctr"/>
                </a:tc>
                <a:tc>
                  <a:txBody>
                    <a:bodyPr/>
                    <a:lstStyle/>
                    <a:p>
                      <a:r>
                        <a:rPr lang="en-GB" sz="1200" dirty="0">
                          <a:solidFill>
                            <a:schemeClr val="accent5">
                              <a:lumMod val="50000"/>
                            </a:schemeClr>
                          </a:solidFill>
                        </a:rPr>
                        <a:t>Antoine et </a:t>
                      </a:r>
                      <a:r>
                        <a:rPr lang="en-GB" sz="1200" dirty="0" err="1">
                          <a:solidFill>
                            <a:schemeClr val="accent5">
                              <a:lumMod val="50000"/>
                            </a:schemeClr>
                          </a:solidFill>
                        </a:rPr>
                        <a:t>Élodie</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a:t>
                      </a:r>
                      <a:r>
                        <a:rPr lang="en-GB" sz="1200" dirty="0" err="1">
                          <a:solidFill>
                            <a:schemeClr val="accent5">
                              <a:lumMod val="50000"/>
                            </a:schemeClr>
                          </a:solidFill>
                        </a:rPr>
                        <a:t>ce</a:t>
                      </a:r>
                      <a:r>
                        <a:rPr lang="en-GB" sz="1200" dirty="0">
                          <a:solidFill>
                            <a:schemeClr val="accent5">
                              <a:lumMod val="50000"/>
                            </a:schemeClr>
                          </a:solidFill>
                        </a:rPr>
                        <a:t> moment</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Gauthier: </a:t>
                      </a:r>
                      <a:r>
                        <a:rPr lang="en-GB" sz="1200" dirty="0" err="1">
                          <a:solidFill>
                            <a:schemeClr val="accent5">
                              <a:lumMod val="50000"/>
                            </a:schemeClr>
                          </a:solidFill>
                        </a:rPr>
                        <a:t>maintenant</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chemeClr val="accent5">
                              <a:lumMod val="50000"/>
                            </a:schemeClr>
                          </a:solidFill>
                        </a:rPr>
                        <a:t>C.</a:t>
                      </a:r>
                    </a:p>
                  </a:txBody>
                  <a:tcPr anchor="ctr"/>
                </a:tc>
                <a:tc>
                  <a:txBody>
                    <a:bodyPr/>
                    <a:lstStyle/>
                    <a:p>
                      <a:r>
                        <a:rPr lang="en-GB" sz="1200" b="1" dirty="0">
                          <a:solidFill>
                            <a:schemeClr val="accent5">
                              <a:lumMod val="50000"/>
                            </a:schemeClr>
                          </a:solidFill>
                        </a:rPr>
                        <a:t>(Nous)</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partir</a:t>
                      </a:r>
                      <a:r>
                        <a:rPr lang="en-GB" sz="1200" dirty="0">
                          <a:solidFill>
                            <a:schemeClr val="accent5">
                              <a:lumMod val="50000"/>
                            </a:schemeClr>
                          </a:solidFill>
                        </a:rPr>
                        <a:t>]</a:t>
                      </a:r>
                    </a:p>
                    <a:p>
                      <a:r>
                        <a:rPr lang="en-GB" sz="1200" dirty="0">
                          <a:solidFill>
                            <a:schemeClr val="accent5">
                              <a:lumMod val="50000"/>
                            </a:schemeClr>
                          </a:solidFill>
                        </a:rPr>
                        <a:t> </a:t>
                      </a:r>
                      <a:r>
                        <a:rPr lang="en-GB" sz="1200" dirty="0" err="1">
                          <a:solidFill>
                            <a:schemeClr val="accent5">
                              <a:lumMod val="50000"/>
                            </a:schemeClr>
                          </a:solidFill>
                        </a:rPr>
                        <a:t>souvent</a:t>
                      </a:r>
                      <a:r>
                        <a:rPr lang="en-GB" sz="1200" dirty="0">
                          <a:solidFill>
                            <a:schemeClr val="accent5">
                              <a:lumMod val="50000"/>
                            </a:schemeClr>
                          </a:solidFill>
                        </a:rPr>
                        <a:t> …</a:t>
                      </a:r>
                    </a:p>
                  </a:txBody>
                  <a:tcPr anchor="ctr"/>
                </a:tc>
                <a:tc>
                  <a:txBody>
                    <a:bodyPr/>
                    <a:lstStyle/>
                    <a:p>
                      <a:pPr algn="ctr"/>
                      <a:r>
                        <a:rPr lang="en-GB" sz="1200" dirty="0">
                          <a:solidFill>
                            <a:schemeClr val="accent5">
                              <a:lumMod val="50000"/>
                            </a:schemeClr>
                          </a:solidFill>
                        </a:rPr>
                        <a:t>C.</a:t>
                      </a:r>
                    </a:p>
                  </a:txBody>
                  <a:tcPr anchor="ctr"/>
                </a:tc>
                <a:tc>
                  <a:txBody>
                    <a:bodyPr/>
                    <a:lstStyle/>
                    <a:p>
                      <a:r>
                        <a:rPr lang="en-GB" sz="1200" dirty="0">
                          <a:solidFill>
                            <a:schemeClr val="accent5">
                              <a:lumMod val="50000"/>
                            </a:schemeClr>
                          </a:solidFill>
                        </a:rPr>
                        <a:t>Sara: </a:t>
                      </a:r>
                      <a:r>
                        <a:rPr lang="en-GB" sz="1200" dirty="0" err="1">
                          <a:solidFill>
                            <a:schemeClr val="accent5">
                              <a:lumMod val="50000"/>
                            </a:schemeClr>
                          </a:solidFill>
                        </a:rPr>
                        <a:t>vélos</a:t>
                      </a:r>
                      <a:r>
                        <a:rPr lang="en-GB" sz="1200" dirty="0">
                          <a:solidFill>
                            <a:schemeClr val="accent5">
                              <a:lumMod val="50000"/>
                            </a:schemeClr>
                          </a:solidFill>
                        </a:rPr>
                        <a:t> du garage</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chemeClr val="accent5">
                              <a:lumMod val="50000"/>
                            </a:schemeClr>
                          </a:solidFill>
                        </a:rPr>
                        <a:t>D.</a:t>
                      </a:r>
                    </a:p>
                  </a:txBody>
                  <a:tcPr anchor="ctr"/>
                </a:tc>
                <a:tc>
                  <a:txBody>
                    <a:bodyPr/>
                    <a:lstStyle/>
                    <a:p>
                      <a:r>
                        <a:rPr lang="en-GB"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[organiser]</a:t>
                      </a:r>
                    </a:p>
                    <a:p>
                      <a:r>
                        <a:rPr lang="en-GB" sz="1200" dirty="0">
                          <a:solidFill>
                            <a:schemeClr val="accent5">
                              <a:lumMod val="50000"/>
                            </a:schemeClr>
                          </a:solidFill>
                        </a:rPr>
                        <a:t> </a:t>
                      </a:r>
                      <a:r>
                        <a:rPr lang="en-GB" sz="1200" dirty="0" err="1">
                          <a:solidFill>
                            <a:schemeClr val="accent5">
                              <a:lumMod val="50000"/>
                            </a:schemeClr>
                          </a:solidFill>
                        </a:rPr>
                        <a:t>une</a:t>
                      </a:r>
                      <a:r>
                        <a:rPr lang="en-GB" sz="1200" dirty="0">
                          <a:solidFill>
                            <a:schemeClr val="accent5">
                              <a:lumMod val="50000"/>
                            </a:schemeClr>
                          </a:solidFill>
                        </a:rPr>
                        <a:t> fête …</a:t>
                      </a:r>
                      <a:endParaRPr lang="en-GB" sz="1200" b="1" dirty="0">
                        <a:solidFill>
                          <a:schemeClr val="accent5">
                            <a:lumMod val="50000"/>
                          </a:schemeClr>
                        </a:solidFill>
                      </a:endParaRPr>
                    </a:p>
                  </a:txBody>
                  <a:tcPr anchor="ctr"/>
                </a:tc>
                <a:tc>
                  <a:txBody>
                    <a:bodyPr/>
                    <a:lstStyle/>
                    <a:p>
                      <a:pPr algn="ctr"/>
                      <a:r>
                        <a:rPr lang="en-GB" sz="1200" dirty="0">
                          <a:solidFill>
                            <a:schemeClr val="accent5">
                              <a:lumMod val="50000"/>
                            </a:schemeClr>
                          </a:solidFill>
                        </a:rPr>
                        <a:t>D.</a:t>
                      </a:r>
                    </a:p>
                  </a:txBody>
                  <a:tcPr anchor="ctr"/>
                </a:tc>
                <a:tc>
                  <a:txBody>
                    <a:bodyPr/>
                    <a:lstStyle/>
                    <a:p>
                      <a:r>
                        <a:rPr lang="en-GB" sz="1200" dirty="0" err="1">
                          <a:solidFill>
                            <a:schemeClr val="accent5">
                              <a:lumMod val="50000"/>
                            </a:schemeClr>
                          </a:solidFill>
                        </a:rPr>
                        <a:t>Mme.</a:t>
                      </a:r>
                      <a:r>
                        <a:rPr lang="en-GB" sz="1200" dirty="0">
                          <a:solidFill>
                            <a:schemeClr val="accent5">
                              <a:lumMod val="50000"/>
                            </a:schemeClr>
                          </a:solidFill>
                        </a:rPr>
                        <a:t> Aziz: </a:t>
                      </a:r>
                      <a:r>
                        <a:rPr lang="en-GB" sz="1200" dirty="0" err="1">
                          <a:solidFill>
                            <a:schemeClr val="accent5">
                              <a:lumMod val="50000"/>
                            </a:schemeClr>
                          </a:solidFill>
                        </a:rPr>
                        <a:t>heureuse</a:t>
                      </a:r>
                      <a:endParaRPr lang="en-GB" sz="1200" dirty="0">
                        <a:solidFill>
                          <a:schemeClr val="accent5">
                            <a:lumMod val="50000"/>
                          </a:schemeClr>
                        </a:solidFill>
                      </a:endParaRPr>
                    </a:p>
                    <a:p>
                      <a:r>
                        <a:rPr lang="en-GB" sz="1200" dirty="0">
                          <a:solidFill>
                            <a:schemeClr val="accent5">
                              <a:lumMod val="50000"/>
                            </a:schemeClr>
                          </a:solidFill>
                        </a:rPr>
                        <a:t>Emilie: </a:t>
                      </a:r>
                      <a:r>
                        <a:rPr lang="en-GB" sz="1200" dirty="0" err="1">
                          <a:solidFill>
                            <a:schemeClr val="accent5">
                              <a:lumMod val="50000"/>
                            </a:schemeClr>
                          </a:solidFill>
                        </a:rPr>
                        <a:t>intelligente</a:t>
                      </a:r>
                      <a:endParaRPr lang="en-GB" sz="1200" dirty="0">
                        <a:solidFill>
                          <a:schemeClr val="accent5">
                            <a:lumMod val="50000"/>
                          </a:schemeClr>
                        </a:solidFill>
                      </a:endParaRPr>
                    </a:p>
                  </a:txBody>
                  <a:tcPr anchor="ctr"/>
                </a:tc>
                <a:extLst>
                  <a:ext uri="{0D108BD9-81ED-4DB2-BD59-A6C34878D82A}">
                    <a16:rowId xmlns:a16="http://schemas.microsoft.com/office/drawing/2014/main" val="1769829694"/>
                  </a:ext>
                </a:extLst>
              </a:tr>
              <a:tr h="387513">
                <a:tc>
                  <a:txBody>
                    <a:bodyPr/>
                    <a:lstStyle/>
                    <a:p>
                      <a:pPr algn="ctr"/>
                      <a:r>
                        <a:rPr lang="en-GB" sz="1200" dirty="0">
                          <a:solidFill>
                            <a:schemeClr val="accent5">
                              <a:lumMod val="50000"/>
                            </a:schemeClr>
                          </a:solidFill>
                        </a:rPr>
                        <a:t>E.</a:t>
                      </a:r>
                    </a:p>
                  </a:txBody>
                  <a:tcPr anchor="ctr"/>
                </a:tc>
                <a:tc>
                  <a:txBody>
                    <a:bodyPr/>
                    <a:lstStyle/>
                    <a:p>
                      <a:r>
                        <a:rPr lang="en-GB" sz="1200" b="1" dirty="0">
                          <a:solidFill>
                            <a:schemeClr val="accent5">
                              <a:lumMod val="50000"/>
                            </a:schemeClr>
                          </a:solidFill>
                        </a:rPr>
                        <a:t>(</a:t>
                      </a:r>
                      <a:r>
                        <a:rPr lang="en-GB" sz="1200" b="1" dirty="0" err="1">
                          <a:solidFill>
                            <a:schemeClr val="accent5">
                              <a:lumMod val="50000"/>
                            </a:schemeClr>
                          </a:solidFill>
                        </a:rPr>
                        <a:t>Vous</a:t>
                      </a:r>
                      <a:r>
                        <a:rPr lang="en-GB" sz="1200" b="1"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 </a:t>
                      </a:r>
                      <a:r>
                        <a:rPr lang="en-GB" sz="1200" b="0" dirty="0">
                          <a:solidFill>
                            <a:schemeClr val="accent5">
                              <a:lumMod val="50000"/>
                            </a:schemeClr>
                          </a:solidFill>
                        </a:rPr>
                        <a:t>[</a:t>
                      </a:r>
                      <a:r>
                        <a:rPr lang="en-GB" sz="1200" b="0" dirty="0" err="1">
                          <a:solidFill>
                            <a:schemeClr val="accent5">
                              <a:lumMod val="50000"/>
                            </a:schemeClr>
                          </a:solidFill>
                        </a:rPr>
                        <a:t>devenir</a:t>
                      </a:r>
                      <a:r>
                        <a:rPr lang="en-GB" sz="1200" b="0" dirty="0">
                          <a:solidFill>
                            <a:schemeClr val="accent5">
                              <a:lumMod val="50000"/>
                            </a:schemeClr>
                          </a:solidFill>
                        </a:rPr>
                        <a:t>]</a:t>
                      </a:r>
                    </a:p>
                    <a:p>
                      <a:r>
                        <a:rPr lang="en-GB" sz="1200" b="0" dirty="0">
                          <a:solidFill>
                            <a:schemeClr val="accent5">
                              <a:lumMod val="50000"/>
                            </a:schemeClr>
                          </a:solidFill>
                        </a:rPr>
                        <a:t> </a:t>
                      </a:r>
                      <a:r>
                        <a:rPr lang="en-GB" sz="1200" b="0" dirty="0" err="1">
                          <a:solidFill>
                            <a:schemeClr val="accent5">
                              <a:lumMod val="50000"/>
                            </a:schemeClr>
                          </a:solidFill>
                        </a:rPr>
                        <a:t>rarement</a:t>
                      </a:r>
                      <a:r>
                        <a:rPr lang="en-GB" sz="1200" b="0" dirty="0">
                          <a:solidFill>
                            <a:schemeClr val="accent5">
                              <a:lumMod val="50000"/>
                            </a:schemeClr>
                          </a:solidFill>
                        </a:rPr>
                        <a:t> …</a:t>
                      </a:r>
                      <a:endParaRPr lang="en-GB" sz="1200" b="1" dirty="0">
                        <a:solidFill>
                          <a:schemeClr val="accent5">
                            <a:lumMod val="50000"/>
                          </a:schemeClr>
                        </a:solidFill>
                      </a:endParaRPr>
                    </a:p>
                  </a:txBody>
                  <a:tcPr anchor="ctr"/>
                </a:tc>
                <a:tc>
                  <a:txBody>
                    <a:bodyPr/>
                    <a:lstStyle/>
                    <a:p>
                      <a:pPr algn="ctr"/>
                      <a:r>
                        <a:rPr lang="en-GB" sz="1200" dirty="0">
                          <a:solidFill>
                            <a:schemeClr val="accent5">
                              <a:lumMod val="50000"/>
                            </a:schemeClr>
                          </a:solidFill>
                        </a:rPr>
                        <a:t>E.</a:t>
                      </a:r>
                    </a:p>
                  </a:txBody>
                  <a:tcPr anchor="ctr"/>
                </a:tc>
                <a:tc>
                  <a:txBody>
                    <a:bodyPr/>
                    <a:lstStyle/>
                    <a:p>
                      <a:r>
                        <a:rPr lang="en-GB" sz="1200" dirty="0">
                          <a:solidFill>
                            <a:schemeClr val="accent5">
                              <a:lumMod val="50000"/>
                            </a:schemeClr>
                          </a:solidFill>
                        </a:rPr>
                        <a:t>Amir: </a:t>
                      </a:r>
                      <a:r>
                        <a:rPr lang="en-GB" sz="1200" dirty="0" err="1">
                          <a:solidFill>
                            <a:schemeClr val="accent5">
                              <a:lumMod val="50000"/>
                            </a:schemeClr>
                          </a:solidFill>
                        </a:rPr>
                        <a:t>guitare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Meunier: </a:t>
                      </a:r>
                      <a:r>
                        <a:rPr lang="en-GB" sz="1200" dirty="0" err="1">
                          <a:solidFill>
                            <a:schemeClr val="accent5">
                              <a:lumMod val="50000"/>
                            </a:schemeClr>
                          </a:solidFill>
                        </a:rPr>
                        <a:t>flûte</a:t>
                      </a:r>
                      <a:endParaRPr lang="en-GB" sz="1200" dirty="0">
                        <a:solidFill>
                          <a:schemeClr val="accent5">
                            <a:lumMod val="50000"/>
                          </a:schemeClr>
                        </a:solidFill>
                      </a:endParaRPr>
                    </a:p>
                  </a:txBody>
                  <a:tcPr anchor="ctr"/>
                </a:tc>
                <a:extLst>
                  <a:ext uri="{0D108BD9-81ED-4DB2-BD59-A6C34878D82A}">
                    <a16:rowId xmlns:a16="http://schemas.microsoft.com/office/drawing/2014/main" val="1700562450"/>
                  </a:ext>
                </a:extLst>
              </a:tr>
            </a:tbl>
          </a:graphicData>
        </a:graphic>
      </p:graphicFrame>
      <p:graphicFrame>
        <p:nvGraphicFramePr>
          <p:cNvPr id="27" name="Table 4">
            <a:extLst>
              <a:ext uri="{FF2B5EF4-FFF2-40B4-BE49-F238E27FC236}">
                <a16:creationId xmlns:a16="http://schemas.microsoft.com/office/drawing/2014/main" id="{C64D5C63-BE1F-44FD-B7C1-EABF0ED3B135}"/>
              </a:ext>
            </a:extLst>
          </p:cNvPr>
          <p:cNvGraphicFramePr>
            <a:graphicFrameLocks noGrp="1"/>
          </p:cNvGraphicFramePr>
          <p:nvPr>
            <p:extLst>
              <p:ext uri="{D42A27DB-BD31-4B8C-83A1-F6EECF244321}">
                <p14:modId xmlns:p14="http://schemas.microsoft.com/office/powerpoint/2010/main" val="1416221527"/>
              </p:ext>
            </p:extLst>
          </p:nvPr>
        </p:nvGraphicFramePr>
        <p:xfrm>
          <a:off x="391886"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chemeClr val="accent5">
                              <a:lumMod val="50000"/>
                            </a:schemeClr>
                          </a:solidFill>
                        </a:rPr>
                        <a:t>      </a:t>
                      </a:r>
                    </a:p>
                  </a:txBody>
                  <a:tcPr/>
                </a:tc>
                <a:tc>
                  <a:txBody>
                    <a:bodyPr/>
                    <a:lstStyle/>
                    <a:p>
                      <a:pPr algn="ctr"/>
                      <a:r>
                        <a:rPr lang="en-GB" sz="1200" dirty="0">
                          <a:solidFill>
                            <a:schemeClr val="accent5">
                              <a:lumMod val="50000"/>
                            </a:schemeClr>
                          </a:solidFill>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dirty="0">
                        <a:solidFill>
                          <a:schemeClr val="accent5">
                            <a:lumMod val="50000"/>
                          </a:schemeClr>
                        </a:solidFill>
                      </a:endParaRPr>
                    </a:p>
                  </a:txBody>
                  <a:tcPr/>
                </a:tc>
                <a:tc>
                  <a:txBody>
                    <a:bodyPr/>
                    <a:lstStyle/>
                    <a:p>
                      <a:pPr algn="ctr"/>
                      <a:r>
                        <a:rPr lang="en-GB" sz="1200" b="1" dirty="0">
                          <a:solidFill>
                            <a:schemeClr val="accent5">
                              <a:lumMod val="50000"/>
                            </a:schemeClr>
                          </a:solidFill>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a:t>
                      </a:r>
                      <a:r>
                        <a:rPr lang="en-GB" sz="1200" b="1" dirty="0" err="1">
                          <a:solidFill>
                            <a:schemeClr val="accent5">
                              <a:lumMod val="50000"/>
                            </a:schemeClr>
                          </a:solidFill>
                        </a:rPr>
                        <a:t>Vous</a:t>
                      </a:r>
                      <a:r>
                        <a:rPr lang="en-GB" sz="1200" b="1" dirty="0">
                          <a:solidFill>
                            <a:schemeClr val="accent5">
                              <a:lumMod val="50000"/>
                            </a:schemeClr>
                          </a:solidFill>
                        </a:rPr>
                        <a:t>)</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a:t>
                      </a:r>
                      <a:r>
                        <a:rPr lang="en-GB" sz="1200" dirty="0" err="1">
                          <a:solidFill>
                            <a:schemeClr val="accent5">
                              <a:lumMod val="50000"/>
                            </a:schemeClr>
                          </a:solidFill>
                        </a:rPr>
                        <a:t>avoir</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un nouveau …</a:t>
                      </a:r>
                    </a:p>
                  </a:txBody>
                  <a:tcPr anchor="ctr"/>
                </a:tc>
                <a:tc>
                  <a:txBody>
                    <a:bodyPr/>
                    <a:lstStyle/>
                    <a:p>
                      <a:pPr algn="ctr"/>
                      <a:r>
                        <a:rPr lang="en-GB" sz="1200" dirty="0">
                          <a:solidFill>
                            <a:schemeClr val="accent5">
                              <a:lumMod val="50000"/>
                            </a:schemeClr>
                          </a:solidFill>
                        </a:rPr>
                        <a:t>A.</a:t>
                      </a:r>
                    </a:p>
                  </a:txBody>
                  <a:tcPr anchor="ctr"/>
                </a:tc>
                <a:tc>
                  <a:txBody>
                    <a:bodyPr/>
                    <a:lstStyle/>
                    <a:p>
                      <a:r>
                        <a:rPr lang="en-GB" sz="1200" dirty="0">
                          <a:solidFill>
                            <a:schemeClr val="accent5">
                              <a:lumMod val="50000"/>
                            </a:schemeClr>
                          </a:solidFill>
                        </a:rPr>
                        <a:t>Manon: dehors</a:t>
                      </a:r>
                    </a:p>
                    <a:p>
                      <a:r>
                        <a:rPr lang="en-GB" sz="1200" dirty="0">
                          <a:solidFill>
                            <a:schemeClr val="accent5">
                              <a:lumMod val="50000"/>
                            </a:schemeClr>
                          </a:solidFill>
                        </a:rPr>
                        <a:t>M. Paquet: à la </a:t>
                      </a:r>
                      <a:r>
                        <a:rPr lang="en-GB" sz="1200" dirty="0" err="1">
                          <a:solidFill>
                            <a:schemeClr val="accent5">
                              <a:lumMod val="50000"/>
                            </a:schemeClr>
                          </a:solidFill>
                        </a:rPr>
                        <a:t>maison</a:t>
                      </a:r>
                      <a:r>
                        <a:rPr lang="en-GB" sz="1200" dirty="0">
                          <a:solidFill>
                            <a:schemeClr val="accent5">
                              <a:lumMod val="50000"/>
                            </a:schemeClr>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chemeClr val="accent5">
                              <a:lumMod val="50000"/>
                            </a:schemeClr>
                          </a:solidFill>
                        </a:rPr>
                        <a:t>B.</a:t>
                      </a:r>
                    </a:p>
                  </a:txBody>
                  <a:tcPr anchor="ctr"/>
                </a:tc>
                <a:tc>
                  <a:txBody>
                    <a:bodyPr/>
                    <a:lstStyle/>
                    <a:p>
                      <a:r>
                        <a:rPr lang="en-GB" sz="1200" b="1" dirty="0">
                          <a:solidFill>
                            <a:schemeClr val="accent5">
                              <a:lumMod val="50000"/>
                            </a:schemeClr>
                          </a:solidFill>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sortir</a:t>
                      </a:r>
                      <a:r>
                        <a:rPr lang="en-GB" sz="1200" dirty="0">
                          <a:solidFill>
                            <a:schemeClr val="accent5">
                              <a:lumMod val="50000"/>
                            </a:schemeClr>
                          </a:solidFill>
                        </a:rPr>
                        <a:t>] </a:t>
                      </a:r>
                    </a:p>
                    <a:p>
                      <a:r>
                        <a:rPr lang="en-GB" sz="1200" dirty="0">
                          <a:solidFill>
                            <a:schemeClr val="accent5">
                              <a:lumMod val="50000"/>
                            </a:schemeClr>
                          </a:solidFill>
                        </a:rPr>
                        <a:t>ensemble …</a:t>
                      </a:r>
                    </a:p>
                  </a:txBody>
                  <a:tcPr anchor="ctr"/>
                </a:tc>
                <a:tc>
                  <a:txBody>
                    <a:bodyPr/>
                    <a:lstStyle/>
                    <a:p>
                      <a:pPr algn="ctr"/>
                      <a:r>
                        <a:rPr lang="en-GB" sz="1200" dirty="0">
                          <a:solidFill>
                            <a:schemeClr val="accent5">
                              <a:lumMod val="50000"/>
                            </a:schemeClr>
                          </a:solidFill>
                        </a:rPr>
                        <a:t>B.</a:t>
                      </a:r>
                    </a:p>
                  </a:txBody>
                  <a:tcPr anchor="ctr"/>
                </a:tc>
                <a:tc>
                  <a:txBody>
                    <a:bodyPr/>
                    <a:lstStyle/>
                    <a:p>
                      <a:r>
                        <a:rPr lang="en-GB" sz="1200" dirty="0">
                          <a:solidFill>
                            <a:schemeClr val="accent5">
                              <a:lumMod val="50000"/>
                            </a:schemeClr>
                          </a:solidFill>
                        </a:rPr>
                        <a:t>Antoine et </a:t>
                      </a:r>
                      <a:r>
                        <a:rPr lang="en-GB" sz="1200" dirty="0" err="1">
                          <a:solidFill>
                            <a:schemeClr val="accent5">
                              <a:lumMod val="50000"/>
                            </a:schemeClr>
                          </a:solidFill>
                        </a:rPr>
                        <a:t>Élodie</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a:t>
                      </a:r>
                      <a:r>
                        <a:rPr lang="en-GB" sz="1200" dirty="0" err="1">
                          <a:solidFill>
                            <a:schemeClr val="accent5">
                              <a:lumMod val="50000"/>
                            </a:schemeClr>
                          </a:solidFill>
                        </a:rPr>
                        <a:t>ce</a:t>
                      </a:r>
                      <a:r>
                        <a:rPr lang="en-GB" sz="1200" dirty="0">
                          <a:solidFill>
                            <a:schemeClr val="accent5">
                              <a:lumMod val="50000"/>
                            </a:schemeClr>
                          </a:solidFill>
                        </a:rPr>
                        <a:t> moment</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Gauthier: </a:t>
                      </a:r>
                      <a:r>
                        <a:rPr lang="en-GB" sz="1200" dirty="0" err="1">
                          <a:solidFill>
                            <a:schemeClr val="accent5">
                              <a:lumMod val="50000"/>
                            </a:schemeClr>
                          </a:solidFill>
                        </a:rPr>
                        <a:t>maintenant</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chemeClr val="accent5">
                              <a:lumMod val="50000"/>
                            </a:schemeClr>
                          </a:solidFill>
                        </a:rPr>
                        <a:t>C.</a:t>
                      </a:r>
                    </a:p>
                  </a:txBody>
                  <a:tcPr anchor="ctr"/>
                </a:tc>
                <a:tc>
                  <a:txBody>
                    <a:bodyPr/>
                    <a:lstStyle/>
                    <a:p>
                      <a:r>
                        <a:rPr lang="en-GB" sz="1200" b="1" dirty="0">
                          <a:solidFill>
                            <a:schemeClr val="accent5">
                              <a:lumMod val="50000"/>
                            </a:schemeClr>
                          </a:solidFill>
                        </a:rPr>
                        <a:t>(Nous)</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partir</a:t>
                      </a:r>
                      <a:r>
                        <a:rPr lang="en-GB" sz="1200" dirty="0">
                          <a:solidFill>
                            <a:schemeClr val="accent5">
                              <a:lumMod val="50000"/>
                            </a:schemeClr>
                          </a:solidFill>
                        </a:rPr>
                        <a:t>]</a:t>
                      </a:r>
                    </a:p>
                    <a:p>
                      <a:r>
                        <a:rPr lang="en-GB" sz="1200" dirty="0">
                          <a:solidFill>
                            <a:schemeClr val="accent5">
                              <a:lumMod val="50000"/>
                            </a:schemeClr>
                          </a:solidFill>
                        </a:rPr>
                        <a:t> </a:t>
                      </a:r>
                      <a:r>
                        <a:rPr lang="en-GB" sz="1200" dirty="0" err="1">
                          <a:solidFill>
                            <a:schemeClr val="accent5">
                              <a:lumMod val="50000"/>
                            </a:schemeClr>
                          </a:solidFill>
                        </a:rPr>
                        <a:t>souvent</a:t>
                      </a:r>
                      <a:r>
                        <a:rPr lang="en-GB" sz="1200" dirty="0">
                          <a:solidFill>
                            <a:schemeClr val="accent5">
                              <a:lumMod val="50000"/>
                            </a:schemeClr>
                          </a:solidFill>
                        </a:rPr>
                        <a:t> …</a:t>
                      </a:r>
                    </a:p>
                  </a:txBody>
                  <a:tcPr anchor="ctr"/>
                </a:tc>
                <a:tc>
                  <a:txBody>
                    <a:bodyPr/>
                    <a:lstStyle/>
                    <a:p>
                      <a:pPr algn="ctr"/>
                      <a:r>
                        <a:rPr lang="en-GB" sz="1200" dirty="0">
                          <a:solidFill>
                            <a:schemeClr val="accent5">
                              <a:lumMod val="50000"/>
                            </a:schemeClr>
                          </a:solidFill>
                        </a:rPr>
                        <a:t>C.</a:t>
                      </a:r>
                    </a:p>
                  </a:txBody>
                  <a:tcPr anchor="ctr"/>
                </a:tc>
                <a:tc>
                  <a:txBody>
                    <a:bodyPr/>
                    <a:lstStyle/>
                    <a:p>
                      <a:r>
                        <a:rPr lang="en-GB" sz="1200" dirty="0">
                          <a:solidFill>
                            <a:schemeClr val="accent5">
                              <a:lumMod val="50000"/>
                            </a:schemeClr>
                          </a:solidFill>
                        </a:rPr>
                        <a:t>Sara: </a:t>
                      </a:r>
                      <a:r>
                        <a:rPr lang="en-GB" sz="1200" dirty="0" err="1">
                          <a:solidFill>
                            <a:schemeClr val="accent5">
                              <a:lumMod val="50000"/>
                            </a:schemeClr>
                          </a:solidFill>
                        </a:rPr>
                        <a:t>vélos</a:t>
                      </a:r>
                      <a:r>
                        <a:rPr lang="en-GB" sz="1200" dirty="0">
                          <a:solidFill>
                            <a:schemeClr val="accent5">
                              <a:lumMod val="50000"/>
                            </a:schemeClr>
                          </a:solidFill>
                        </a:rPr>
                        <a:t> du garage</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chemeClr val="accent5">
                              <a:lumMod val="50000"/>
                            </a:schemeClr>
                          </a:solidFill>
                        </a:rPr>
                        <a:t>D.</a:t>
                      </a:r>
                    </a:p>
                  </a:txBody>
                  <a:tcPr anchor="ctr"/>
                </a:tc>
                <a:tc>
                  <a:txBody>
                    <a:bodyPr/>
                    <a:lstStyle/>
                    <a:p>
                      <a:r>
                        <a:rPr lang="en-GB"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[organiser]</a:t>
                      </a:r>
                    </a:p>
                    <a:p>
                      <a:r>
                        <a:rPr lang="en-GB" sz="1200" dirty="0">
                          <a:solidFill>
                            <a:schemeClr val="accent5">
                              <a:lumMod val="50000"/>
                            </a:schemeClr>
                          </a:solidFill>
                        </a:rPr>
                        <a:t> </a:t>
                      </a:r>
                      <a:r>
                        <a:rPr lang="en-GB" sz="1200" dirty="0" err="1">
                          <a:solidFill>
                            <a:schemeClr val="accent5">
                              <a:lumMod val="50000"/>
                            </a:schemeClr>
                          </a:solidFill>
                        </a:rPr>
                        <a:t>une</a:t>
                      </a:r>
                      <a:r>
                        <a:rPr lang="en-GB" sz="1200" dirty="0">
                          <a:solidFill>
                            <a:schemeClr val="accent5">
                              <a:lumMod val="50000"/>
                            </a:schemeClr>
                          </a:solidFill>
                        </a:rPr>
                        <a:t> fête …</a:t>
                      </a:r>
                      <a:endParaRPr lang="en-GB" sz="1200" b="1" dirty="0">
                        <a:solidFill>
                          <a:schemeClr val="accent5">
                            <a:lumMod val="50000"/>
                          </a:schemeClr>
                        </a:solidFill>
                      </a:endParaRPr>
                    </a:p>
                  </a:txBody>
                  <a:tcPr anchor="ctr"/>
                </a:tc>
                <a:tc>
                  <a:txBody>
                    <a:bodyPr/>
                    <a:lstStyle/>
                    <a:p>
                      <a:pPr algn="ctr"/>
                      <a:r>
                        <a:rPr lang="en-GB" sz="1200" dirty="0">
                          <a:solidFill>
                            <a:schemeClr val="accent5">
                              <a:lumMod val="50000"/>
                            </a:schemeClr>
                          </a:solidFill>
                        </a:rPr>
                        <a:t>D.</a:t>
                      </a:r>
                    </a:p>
                  </a:txBody>
                  <a:tcPr anchor="ctr"/>
                </a:tc>
                <a:tc>
                  <a:txBody>
                    <a:bodyPr/>
                    <a:lstStyle/>
                    <a:p>
                      <a:r>
                        <a:rPr lang="en-GB" sz="1200" dirty="0" err="1">
                          <a:solidFill>
                            <a:schemeClr val="accent5">
                              <a:lumMod val="50000"/>
                            </a:schemeClr>
                          </a:solidFill>
                        </a:rPr>
                        <a:t>Mme.</a:t>
                      </a:r>
                      <a:r>
                        <a:rPr lang="en-GB" sz="1200" dirty="0">
                          <a:solidFill>
                            <a:schemeClr val="accent5">
                              <a:lumMod val="50000"/>
                            </a:schemeClr>
                          </a:solidFill>
                        </a:rPr>
                        <a:t> Aziz: </a:t>
                      </a:r>
                      <a:r>
                        <a:rPr lang="en-GB" sz="1200" dirty="0" err="1">
                          <a:solidFill>
                            <a:schemeClr val="accent5">
                              <a:lumMod val="50000"/>
                            </a:schemeClr>
                          </a:solidFill>
                        </a:rPr>
                        <a:t>heureuse</a:t>
                      </a:r>
                      <a:endParaRPr lang="en-GB" sz="1200" dirty="0">
                        <a:solidFill>
                          <a:schemeClr val="accent5">
                            <a:lumMod val="50000"/>
                          </a:schemeClr>
                        </a:solidFill>
                      </a:endParaRPr>
                    </a:p>
                    <a:p>
                      <a:r>
                        <a:rPr lang="en-GB" sz="1200" dirty="0">
                          <a:solidFill>
                            <a:schemeClr val="accent5">
                              <a:lumMod val="50000"/>
                            </a:schemeClr>
                          </a:solidFill>
                        </a:rPr>
                        <a:t>Emilie: </a:t>
                      </a:r>
                      <a:r>
                        <a:rPr lang="en-GB" sz="1200" dirty="0" err="1">
                          <a:solidFill>
                            <a:schemeClr val="accent5">
                              <a:lumMod val="50000"/>
                            </a:schemeClr>
                          </a:solidFill>
                        </a:rPr>
                        <a:t>intelligente</a:t>
                      </a:r>
                      <a:endParaRPr lang="en-GB" sz="1200" dirty="0">
                        <a:solidFill>
                          <a:schemeClr val="accent5">
                            <a:lumMod val="50000"/>
                          </a:schemeClr>
                        </a:solidFill>
                      </a:endParaRPr>
                    </a:p>
                  </a:txBody>
                  <a:tcPr anchor="ctr"/>
                </a:tc>
                <a:extLst>
                  <a:ext uri="{0D108BD9-81ED-4DB2-BD59-A6C34878D82A}">
                    <a16:rowId xmlns:a16="http://schemas.microsoft.com/office/drawing/2014/main" val="1769829694"/>
                  </a:ext>
                </a:extLst>
              </a:tr>
              <a:tr h="387513">
                <a:tc>
                  <a:txBody>
                    <a:bodyPr/>
                    <a:lstStyle/>
                    <a:p>
                      <a:pPr algn="ctr"/>
                      <a:r>
                        <a:rPr lang="en-GB" sz="1200" dirty="0">
                          <a:solidFill>
                            <a:schemeClr val="accent5">
                              <a:lumMod val="50000"/>
                            </a:schemeClr>
                          </a:solidFill>
                        </a:rPr>
                        <a:t>E.</a:t>
                      </a:r>
                    </a:p>
                  </a:txBody>
                  <a:tcPr anchor="ctr"/>
                </a:tc>
                <a:tc>
                  <a:txBody>
                    <a:bodyPr/>
                    <a:lstStyle/>
                    <a:p>
                      <a:r>
                        <a:rPr lang="en-GB" sz="1200" b="1" dirty="0">
                          <a:solidFill>
                            <a:schemeClr val="accent5">
                              <a:lumMod val="50000"/>
                            </a:schemeClr>
                          </a:solidFill>
                        </a:rPr>
                        <a:t>(</a:t>
                      </a:r>
                      <a:r>
                        <a:rPr lang="en-GB" sz="1200" b="1" dirty="0" err="1">
                          <a:solidFill>
                            <a:schemeClr val="accent5">
                              <a:lumMod val="50000"/>
                            </a:schemeClr>
                          </a:solidFill>
                        </a:rPr>
                        <a:t>Vous</a:t>
                      </a:r>
                      <a:r>
                        <a:rPr lang="en-GB" sz="1200" b="1"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 </a:t>
                      </a:r>
                      <a:r>
                        <a:rPr lang="en-GB" sz="1200" b="0" dirty="0">
                          <a:solidFill>
                            <a:schemeClr val="accent5">
                              <a:lumMod val="50000"/>
                            </a:schemeClr>
                          </a:solidFill>
                        </a:rPr>
                        <a:t>[</a:t>
                      </a:r>
                      <a:r>
                        <a:rPr lang="en-GB" sz="1200" b="0" dirty="0" err="1">
                          <a:solidFill>
                            <a:schemeClr val="accent5">
                              <a:lumMod val="50000"/>
                            </a:schemeClr>
                          </a:solidFill>
                        </a:rPr>
                        <a:t>devenir</a:t>
                      </a:r>
                      <a:r>
                        <a:rPr lang="en-GB" sz="1200" b="0" dirty="0">
                          <a:solidFill>
                            <a:schemeClr val="accent5">
                              <a:lumMod val="50000"/>
                            </a:schemeClr>
                          </a:solidFill>
                        </a:rPr>
                        <a:t>]</a:t>
                      </a:r>
                    </a:p>
                    <a:p>
                      <a:r>
                        <a:rPr lang="en-GB" sz="1200" b="0" dirty="0">
                          <a:solidFill>
                            <a:schemeClr val="accent5">
                              <a:lumMod val="50000"/>
                            </a:schemeClr>
                          </a:solidFill>
                        </a:rPr>
                        <a:t> </a:t>
                      </a:r>
                      <a:r>
                        <a:rPr lang="en-GB" sz="1200" b="0" dirty="0" err="1">
                          <a:solidFill>
                            <a:schemeClr val="accent5">
                              <a:lumMod val="50000"/>
                            </a:schemeClr>
                          </a:solidFill>
                        </a:rPr>
                        <a:t>rarement</a:t>
                      </a:r>
                      <a:r>
                        <a:rPr lang="en-GB" sz="1200" b="0" dirty="0">
                          <a:solidFill>
                            <a:schemeClr val="accent5">
                              <a:lumMod val="50000"/>
                            </a:schemeClr>
                          </a:solidFill>
                        </a:rPr>
                        <a:t> …</a:t>
                      </a:r>
                      <a:endParaRPr lang="en-GB" sz="1200" b="1" dirty="0">
                        <a:solidFill>
                          <a:schemeClr val="accent5">
                            <a:lumMod val="50000"/>
                          </a:schemeClr>
                        </a:solidFill>
                      </a:endParaRPr>
                    </a:p>
                  </a:txBody>
                  <a:tcPr anchor="ctr"/>
                </a:tc>
                <a:tc>
                  <a:txBody>
                    <a:bodyPr/>
                    <a:lstStyle/>
                    <a:p>
                      <a:pPr algn="ctr"/>
                      <a:r>
                        <a:rPr lang="en-GB" sz="1200" dirty="0">
                          <a:solidFill>
                            <a:schemeClr val="accent5">
                              <a:lumMod val="50000"/>
                            </a:schemeClr>
                          </a:solidFill>
                        </a:rPr>
                        <a:t>E.</a:t>
                      </a:r>
                    </a:p>
                  </a:txBody>
                  <a:tcPr anchor="ctr"/>
                </a:tc>
                <a:tc>
                  <a:txBody>
                    <a:bodyPr/>
                    <a:lstStyle/>
                    <a:p>
                      <a:r>
                        <a:rPr lang="en-GB" sz="1200" dirty="0">
                          <a:solidFill>
                            <a:schemeClr val="accent5">
                              <a:lumMod val="50000"/>
                            </a:schemeClr>
                          </a:solidFill>
                        </a:rPr>
                        <a:t>Amir: </a:t>
                      </a:r>
                      <a:r>
                        <a:rPr lang="en-GB" sz="1200" dirty="0" err="1">
                          <a:solidFill>
                            <a:schemeClr val="accent5">
                              <a:lumMod val="50000"/>
                            </a:schemeClr>
                          </a:solidFill>
                        </a:rPr>
                        <a:t>guitare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Meunier: </a:t>
                      </a:r>
                      <a:r>
                        <a:rPr lang="en-GB" sz="1200" dirty="0" err="1">
                          <a:solidFill>
                            <a:schemeClr val="accent5">
                              <a:lumMod val="50000"/>
                            </a:schemeClr>
                          </a:solidFill>
                        </a:rPr>
                        <a:t>flûte</a:t>
                      </a:r>
                      <a:endParaRPr lang="en-GB" sz="1200" dirty="0">
                        <a:solidFill>
                          <a:schemeClr val="accent5">
                            <a:lumMod val="50000"/>
                          </a:schemeClr>
                        </a:solidFill>
                      </a:endParaRPr>
                    </a:p>
                  </a:txBody>
                  <a:tcPr anchor="ctr"/>
                </a:tc>
                <a:extLst>
                  <a:ext uri="{0D108BD9-81ED-4DB2-BD59-A6C34878D82A}">
                    <a16:rowId xmlns:a16="http://schemas.microsoft.com/office/drawing/2014/main" val="1700562450"/>
                  </a:ext>
                </a:extLst>
              </a:tr>
            </a:tbl>
          </a:graphicData>
        </a:graphic>
      </p:graphicFrame>
      <p:graphicFrame>
        <p:nvGraphicFramePr>
          <p:cNvPr id="31" name="Table 4">
            <a:extLst>
              <a:ext uri="{FF2B5EF4-FFF2-40B4-BE49-F238E27FC236}">
                <a16:creationId xmlns:a16="http://schemas.microsoft.com/office/drawing/2014/main" id="{61A586A0-4751-4AC0-B21D-A99330A61EAE}"/>
              </a:ext>
            </a:extLst>
          </p:cNvPr>
          <p:cNvGraphicFramePr>
            <a:graphicFrameLocks noGrp="1"/>
          </p:cNvGraphicFramePr>
          <p:nvPr>
            <p:extLst>
              <p:ext uri="{D42A27DB-BD31-4B8C-83A1-F6EECF244321}">
                <p14:modId xmlns:p14="http://schemas.microsoft.com/office/powerpoint/2010/main" val="31645082"/>
              </p:ext>
            </p:extLst>
          </p:nvPr>
        </p:nvGraphicFramePr>
        <p:xfrm>
          <a:off x="391886"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chemeClr val="accent5">
                              <a:lumMod val="50000"/>
                            </a:schemeClr>
                          </a:solidFill>
                        </a:rPr>
                        <a:t>      </a:t>
                      </a:r>
                    </a:p>
                  </a:txBody>
                  <a:tcPr/>
                </a:tc>
                <a:tc>
                  <a:txBody>
                    <a:bodyPr/>
                    <a:lstStyle/>
                    <a:p>
                      <a:pPr algn="ctr"/>
                      <a:r>
                        <a:rPr lang="en-GB" sz="1200" dirty="0">
                          <a:solidFill>
                            <a:schemeClr val="accent5">
                              <a:lumMod val="50000"/>
                            </a:schemeClr>
                          </a:solidFill>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dirty="0">
                        <a:solidFill>
                          <a:schemeClr val="accent5">
                            <a:lumMod val="50000"/>
                          </a:schemeClr>
                        </a:solidFill>
                      </a:endParaRPr>
                    </a:p>
                  </a:txBody>
                  <a:tcPr/>
                </a:tc>
                <a:tc>
                  <a:txBody>
                    <a:bodyPr/>
                    <a:lstStyle/>
                    <a:p>
                      <a:pPr algn="ctr"/>
                      <a:r>
                        <a:rPr lang="en-GB" sz="1200" b="1" dirty="0">
                          <a:solidFill>
                            <a:schemeClr val="accent5">
                              <a:lumMod val="50000"/>
                            </a:schemeClr>
                          </a:solidFill>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a:t>
                      </a:r>
                      <a:r>
                        <a:rPr lang="en-GB" sz="1200" b="1" dirty="0" err="1">
                          <a:solidFill>
                            <a:schemeClr val="accent5">
                              <a:lumMod val="50000"/>
                            </a:schemeClr>
                          </a:solidFill>
                        </a:rPr>
                        <a:t>Vous</a:t>
                      </a:r>
                      <a:r>
                        <a:rPr lang="en-GB" sz="1200" b="1" dirty="0">
                          <a:solidFill>
                            <a:schemeClr val="accent5">
                              <a:lumMod val="50000"/>
                            </a:schemeClr>
                          </a:solidFill>
                        </a:rPr>
                        <a:t>)</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a:t>
                      </a:r>
                      <a:r>
                        <a:rPr lang="en-GB" sz="1200" dirty="0" err="1">
                          <a:solidFill>
                            <a:schemeClr val="accent5">
                              <a:lumMod val="50000"/>
                            </a:schemeClr>
                          </a:solidFill>
                        </a:rPr>
                        <a:t>avoir</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un nouveau …</a:t>
                      </a:r>
                    </a:p>
                  </a:txBody>
                  <a:tcPr anchor="ctr"/>
                </a:tc>
                <a:tc>
                  <a:txBody>
                    <a:bodyPr/>
                    <a:lstStyle/>
                    <a:p>
                      <a:pPr algn="ctr"/>
                      <a:r>
                        <a:rPr lang="en-GB" sz="1200" dirty="0">
                          <a:solidFill>
                            <a:schemeClr val="accent5">
                              <a:lumMod val="50000"/>
                            </a:schemeClr>
                          </a:solidFill>
                        </a:rPr>
                        <a:t>A.</a:t>
                      </a:r>
                    </a:p>
                  </a:txBody>
                  <a:tcPr anchor="ctr"/>
                </a:tc>
                <a:tc>
                  <a:txBody>
                    <a:bodyPr/>
                    <a:lstStyle/>
                    <a:p>
                      <a:r>
                        <a:rPr lang="en-GB" sz="1200" dirty="0">
                          <a:solidFill>
                            <a:schemeClr val="accent5">
                              <a:lumMod val="50000"/>
                            </a:schemeClr>
                          </a:solidFill>
                        </a:rPr>
                        <a:t>Manon: dehors</a:t>
                      </a:r>
                    </a:p>
                    <a:p>
                      <a:r>
                        <a:rPr lang="en-GB" sz="1200" dirty="0">
                          <a:solidFill>
                            <a:schemeClr val="accent5">
                              <a:lumMod val="50000"/>
                            </a:schemeClr>
                          </a:solidFill>
                        </a:rPr>
                        <a:t>M. Paquet: à la </a:t>
                      </a:r>
                      <a:r>
                        <a:rPr lang="en-GB" sz="1200" dirty="0" err="1">
                          <a:solidFill>
                            <a:schemeClr val="accent5">
                              <a:lumMod val="50000"/>
                            </a:schemeClr>
                          </a:solidFill>
                        </a:rPr>
                        <a:t>maison</a:t>
                      </a:r>
                      <a:r>
                        <a:rPr lang="en-GB" sz="1200" dirty="0">
                          <a:solidFill>
                            <a:schemeClr val="accent5">
                              <a:lumMod val="50000"/>
                            </a:schemeClr>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chemeClr val="accent5">
                              <a:lumMod val="50000"/>
                            </a:schemeClr>
                          </a:solidFill>
                        </a:rPr>
                        <a:t>B.</a:t>
                      </a:r>
                    </a:p>
                  </a:txBody>
                  <a:tcPr anchor="ctr"/>
                </a:tc>
                <a:tc>
                  <a:txBody>
                    <a:bodyPr/>
                    <a:lstStyle/>
                    <a:p>
                      <a:r>
                        <a:rPr lang="en-GB" sz="1200" b="1" dirty="0">
                          <a:solidFill>
                            <a:schemeClr val="accent5">
                              <a:lumMod val="50000"/>
                            </a:schemeClr>
                          </a:solidFill>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sortir</a:t>
                      </a:r>
                      <a:r>
                        <a:rPr lang="en-GB" sz="1200" dirty="0">
                          <a:solidFill>
                            <a:schemeClr val="accent5">
                              <a:lumMod val="50000"/>
                            </a:schemeClr>
                          </a:solidFill>
                        </a:rPr>
                        <a:t>] </a:t>
                      </a:r>
                    </a:p>
                    <a:p>
                      <a:r>
                        <a:rPr lang="en-GB" sz="1200" dirty="0">
                          <a:solidFill>
                            <a:schemeClr val="accent5">
                              <a:lumMod val="50000"/>
                            </a:schemeClr>
                          </a:solidFill>
                        </a:rPr>
                        <a:t>ensemble …</a:t>
                      </a:r>
                    </a:p>
                  </a:txBody>
                  <a:tcPr anchor="ctr"/>
                </a:tc>
                <a:tc>
                  <a:txBody>
                    <a:bodyPr/>
                    <a:lstStyle/>
                    <a:p>
                      <a:pPr algn="ctr"/>
                      <a:r>
                        <a:rPr lang="en-GB" sz="1200" dirty="0">
                          <a:solidFill>
                            <a:schemeClr val="accent5">
                              <a:lumMod val="50000"/>
                            </a:schemeClr>
                          </a:solidFill>
                        </a:rPr>
                        <a:t>B.</a:t>
                      </a:r>
                    </a:p>
                  </a:txBody>
                  <a:tcPr anchor="ctr"/>
                </a:tc>
                <a:tc>
                  <a:txBody>
                    <a:bodyPr/>
                    <a:lstStyle/>
                    <a:p>
                      <a:r>
                        <a:rPr lang="en-GB" sz="1200" dirty="0">
                          <a:solidFill>
                            <a:schemeClr val="accent5">
                              <a:lumMod val="50000"/>
                            </a:schemeClr>
                          </a:solidFill>
                        </a:rPr>
                        <a:t>Antoine et </a:t>
                      </a:r>
                      <a:r>
                        <a:rPr lang="en-GB" sz="1200" dirty="0" err="1">
                          <a:solidFill>
                            <a:schemeClr val="accent5">
                              <a:lumMod val="50000"/>
                            </a:schemeClr>
                          </a:solidFill>
                        </a:rPr>
                        <a:t>Élodie</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a:t>
                      </a:r>
                      <a:r>
                        <a:rPr lang="en-GB" sz="1200" dirty="0" err="1">
                          <a:solidFill>
                            <a:schemeClr val="accent5">
                              <a:lumMod val="50000"/>
                            </a:schemeClr>
                          </a:solidFill>
                        </a:rPr>
                        <a:t>ce</a:t>
                      </a:r>
                      <a:r>
                        <a:rPr lang="en-GB" sz="1200" dirty="0">
                          <a:solidFill>
                            <a:schemeClr val="accent5">
                              <a:lumMod val="50000"/>
                            </a:schemeClr>
                          </a:solidFill>
                        </a:rPr>
                        <a:t> moment</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Gauthier: </a:t>
                      </a:r>
                      <a:r>
                        <a:rPr lang="en-GB" sz="1200" dirty="0" err="1">
                          <a:solidFill>
                            <a:schemeClr val="accent5">
                              <a:lumMod val="50000"/>
                            </a:schemeClr>
                          </a:solidFill>
                        </a:rPr>
                        <a:t>maintenant</a:t>
                      </a:r>
                      <a:endParaRPr lang="en-GB" sz="1200" dirty="0">
                        <a:solidFill>
                          <a:schemeClr val="accent5">
                            <a:lumMod val="50000"/>
                          </a:schemeClr>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chemeClr val="accent5">
                              <a:lumMod val="50000"/>
                            </a:schemeClr>
                          </a:solidFill>
                        </a:rPr>
                        <a:t>C.</a:t>
                      </a:r>
                    </a:p>
                  </a:txBody>
                  <a:tcPr anchor="ctr"/>
                </a:tc>
                <a:tc>
                  <a:txBody>
                    <a:bodyPr/>
                    <a:lstStyle/>
                    <a:p>
                      <a:r>
                        <a:rPr lang="en-GB" sz="1200" b="1" dirty="0">
                          <a:solidFill>
                            <a:schemeClr val="accent5">
                              <a:lumMod val="50000"/>
                            </a:schemeClr>
                          </a:solidFill>
                        </a:rPr>
                        <a:t>(Nous)</a:t>
                      </a:r>
                      <a:r>
                        <a:rPr lang="en-GB" sz="1200"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dirty="0">
                          <a:solidFill>
                            <a:schemeClr val="accent5">
                              <a:lumMod val="50000"/>
                            </a:schemeClr>
                          </a:solidFill>
                        </a:rPr>
                        <a:t> [</a:t>
                      </a:r>
                      <a:r>
                        <a:rPr lang="en-GB" sz="1200" dirty="0" err="1">
                          <a:solidFill>
                            <a:schemeClr val="accent5">
                              <a:lumMod val="50000"/>
                            </a:schemeClr>
                          </a:solidFill>
                        </a:rPr>
                        <a:t>partir</a:t>
                      </a:r>
                      <a:r>
                        <a:rPr lang="en-GB" sz="1200" dirty="0">
                          <a:solidFill>
                            <a:schemeClr val="accent5">
                              <a:lumMod val="50000"/>
                            </a:schemeClr>
                          </a:solidFill>
                        </a:rPr>
                        <a:t>]</a:t>
                      </a:r>
                    </a:p>
                    <a:p>
                      <a:r>
                        <a:rPr lang="en-GB" sz="1200" dirty="0">
                          <a:solidFill>
                            <a:schemeClr val="accent5">
                              <a:lumMod val="50000"/>
                            </a:schemeClr>
                          </a:solidFill>
                        </a:rPr>
                        <a:t> </a:t>
                      </a:r>
                      <a:r>
                        <a:rPr lang="en-GB" sz="1200" dirty="0" err="1">
                          <a:solidFill>
                            <a:schemeClr val="accent5">
                              <a:lumMod val="50000"/>
                            </a:schemeClr>
                          </a:solidFill>
                        </a:rPr>
                        <a:t>souvent</a:t>
                      </a:r>
                      <a:r>
                        <a:rPr lang="en-GB" sz="1200" dirty="0">
                          <a:solidFill>
                            <a:schemeClr val="accent5">
                              <a:lumMod val="50000"/>
                            </a:schemeClr>
                          </a:solidFill>
                        </a:rPr>
                        <a:t> …</a:t>
                      </a:r>
                    </a:p>
                  </a:txBody>
                  <a:tcPr anchor="ctr"/>
                </a:tc>
                <a:tc>
                  <a:txBody>
                    <a:bodyPr/>
                    <a:lstStyle/>
                    <a:p>
                      <a:pPr algn="ctr"/>
                      <a:r>
                        <a:rPr lang="en-GB" sz="1200" dirty="0">
                          <a:solidFill>
                            <a:schemeClr val="accent5">
                              <a:lumMod val="50000"/>
                            </a:schemeClr>
                          </a:solidFill>
                        </a:rPr>
                        <a:t>C.</a:t>
                      </a:r>
                    </a:p>
                  </a:txBody>
                  <a:tcPr anchor="ctr"/>
                </a:tc>
                <a:tc>
                  <a:txBody>
                    <a:bodyPr/>
                    <a:lstStyle/>
                    <a:p>
                      <a:r>
                        <a:rPr lang="en-GB" sz="1200" dirty="0">
                          <a:solidFill>
                            <a:schemeClr val="accent5">
                              <a:lumMod val="50000"/>
                            </a:schemeClr>
                          </a:solidFill>
                        </a:rPr>
                        <a:t>Sara: </a:t>
                      </a:r>
                      <a:r>
                        <a:rPr lang="en-GB" sz="1200" dirty="0" err="1">
                          <a:solidFill>
                            <a:schemeClr val="accent5">
                              <a:lumMod val="50000"/>
                            </a:schemeClr>
                          </a:solidFill>
                        </a:rPr>
                        <a:t>vélos</a:t>
                      </a:r>
                      <a:r>
                        <a:rPr lang="en-GB" sz="1200" dirty="0">
                          <a:solidFill>
                            <a:schemeClr val="accent5">
                              <a:lumMod val="50000"/>
                            </a:schemeClr>
                          </a:solidFill>
                        </a:rPr>
                        <a:t> du garage</a:t>
                      </a: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chemeClr val="accent5">
                              <a:lumMod val="50000"/>
                            </a:schemeClr>
                          </a:solidFill>
                        </a:rPr>
                        <a:t>D.</a:t>
                      </a:r>
                    </a:p>
                  </a:txBody>
                  <a:tcPr anchor="ctr"/>
                </a:tc>
                <a:tc>
                  <a:txBody>
                    <a:bodyPr/>
                    <a:lstStyle/>
                    <a:p>
                      <a:r>
                        <a:rPr lang="en-GB"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1" dirty="0">
                          <a:solidFill>
                            <a:schemeClr val="accent5">
                              <a:lumMod val="50000"/>
                            </a:schemeClr>
                          </a:solidFill>
                        </a:rPr>
                        <a:t> </a:t>
                      </a:r>
                      <a:r>
                        <a:rPr lang="en-GB" sz="1200" dirty="0">
                          <a:solidFill>
                            <a:schemeClr val="accent5">
                              <a:lumMod val="50000"/>
                            </a:schemeClr>
                          </a:solidFill>
                        </a:rPr>
                        <a:t>[organiser]</a:t>
                      </a:r>
                    </a:p>
                    <a:p>
                      <a:r>
                        <a:rPr lang="en-GB" sz="1200" dirty="0">
                          <a:solidFill>
                            <a:schemeClr val="accent5">
                              <a:lumMod val="50000"/>
                            </a:schemeClr>
                          </a:solidFill>
                        </a:rPr>
                        <a:t> </a:t>
                      </a:r>
                      <a:r>
                        <a:rPr lang="en-GB" sz="1200" dirty="0" err="1">
                          <a:solidFill>
                            <a:schemeClr val="accent5">
                              <a:lumMod val="50000"/>
                            </a:schemeClr>
                          </a:solidFill>
                        </a:rPr>
                        <a:t>une</a:t>
                      </a:r>
                      <a:r>
                        <a:rPr lang="en-GB" sz="1200" dirty="0">
                          <a:solidFill>
                            <a:schemeClr val="accent5">
                              <a:lumMod val="50000"/>
                            </a:schemeClr>
                          </a:solidFill>
                        </a:rPr>
                        <a:t> fête …</a:t>
                      </a:r>
                      <a:endParaRPr lang="en-GB" sz="1200" b="1" dirty="0">
                        <a:solidFill>
                          <a:schemeClr val="accent5">
                            <a:lumMod val="50000"/>
                          </a:schemeClr>
                        </a:solidFill>
                      </a:endParaRPr>
                    </a:p>
                  </a:txBody>
                  <a:tcPr anchor="ctr"/>
                </a:tc>
                <a:tc>
                  <a:txBody>
                    <a:bodyPr/>
                    <a:lstStyle/>
                    <a:p>
                      <a:pPr algn="ctr"/>
                      <a:r>
                        <a:rPr lang="en-GB" sz="1200" dirty="0">
                          <a:solidFill>
                            <a:schemeClr val="accent5">
                              <a:lumMod val="50000"/>
                            </a:schemeClr>
                          </a:solidFill>
                        </a:rPr>
                        <a:t>D.</a:t>
                      </a:r>
                    </a:p>
                  </a:txBody>
                  <a:tcPr anchor="ctr"/>
                </a:tc>
                <a:tc>
                  <a:txBody>
                    <a:bodyPr/>
                    <a:lstStyle/>
                    <a:p>
                      <a:r>
                        <a:rPr lang="en-GB" sz="1200" dirty="0" err="1">
                          <a:solidFill>
                            <a:schemeClr val="accent5">
                              <a:lumMod val="50000"/>
                            </a:schemeClr>
                          </a:solidFill>
                        </a:rPr>
                        <a:t>Mme.</a:t>
                      </a:r>
                      <a:r>
                        <a:rPr lang="en-GB" sz="1200" dirty="0">
                          <a:solidFill>
                            <a:schemeClr val="accent5">
                              <a:lumMod val="50000"/>
                            </a:schemeClr>
                          </a:solidFill>
                        </a:rPr>
                        <a:t> Aziz: </a:t>
                      </a:r>
                      <a:r>
                        <a:rPr lang="en-GB" sz="1200" dirty="0" err="1">
                          <a:solidFill>
                            <a:schemeClr val="accent5">
                              <a:lumMod val="50000"/>
                            </a:schemeClr>
                          </a:solidFill>
                        </a:rPr>
                        <a:t>heureuse</a:t>
                      </a:r>
                      <a:endParaRPr lang="en-GB" sz="1200" dirty="0">
                        <a:solidFill>
                          <a:schemeClr val="accent5">
                            <a:lumMod val="50000"/>
                          </a:schemeClr>
                        </a:solidFill>
                      </a:endParaRPr>
                    </a:p>
                    <a:p>
                      <a:r>
                        <a:rPr lang="en-GB" sz="1200" dirty="0">
                          <a:solidFill>
                            <a:schemeClr val="accent5">
                              <a:lumMod val="50000"/>
                            </a:schemeClr>
                          </a:solidFill>
                        </a:rPr>
                        <a:t>Emilie: </a:t>
                      </a:r>
                      <a:r>
                        <a:rPr lang="en-GB" sz="1200" dirty="0" err="1">
                          <a:solidFill>
                            <a:schemeClr val="accent5">
                              <a:lumMod val="50000"/>
                            </a:schemeClr>
                          </a:solidFill>
                        </a:rPr>
                        <a:t>intelligente</a:t>
                      </a:r>
                      <a:endParaRPr lang="en-GB" sz="1200" dirty="0">
                        <a:solidFill>
                          <a:schemeClr val="accent5">
                            <a:lumMod val="50000"/>
                          </a:schemeClr>
                        </a:solidFill>
                      </a:endParaRPr>
                    </a:p>
                  </a:txBody>
                  <a:tcPr anchor="ctr"/>
                </a:tc>
                <a:extLst>
                  <a:ext uri="{0D108BD9-81ED-4DB2-BD59-A6C34878D82A}">
                    <a16:rowId xmlns:a16="http://schemas.microsoft.com/office/drawing/2014/main" val="1769829694"/>
                  </a:ext>
                </a:extLst>
              </a:tr>
              <a:tr h="387513">
                <a:tc>
                  <a:txBody>
                    <a:bodyPr/>
                    <a:lstStyle/>
                    <a:p>
                      <a:pPr algn="ctr"/>
                      <a:r>
                        <a:rPr lang="en-GB" sz="1200" dirty="0">
                          <a:solidFill>
                            <a:schemeClr val="accent5">
                              <a:lumMod val="50000"/>
                            </a:schemeClr>
                          </a:solidFill>
                        </a:rPr>
                        <a:t>E.</a:t>
                      </a:r>
                    </a:p>
                  </a:txBody>
                  <a:tcPr anchor="ctr"/>
                </a:tc>
                <a:tc>
                  <a:txBody>
                    <a:bodyPr/>
                    <a:lstStyle/>
                    <a:p>
                      <a:r>
                        <a:rPr lang="en-GB" sz="1200" b="1" dirty="0">
                          <a:solidFill>
                            <a:schemeClr val="accent5">
                              <a:lumMod val="50000"/>
                            </a:schemeClr>
                          </a:solidFill>
                        </a:rPr>
                        <a:t>(</a:t>
                      </a:r>
                      <a:r>
                        <a:rPr lang="en-GB" sz="1200" b="1" dirty="0" err="1">
                          <a:solidFill>
                            <a:schemeClr val="accent5">
                              <a:lumMod val="50000"/>
                            </a:schemeClr>
                          </a:solidFill>
                        </a:rPr>
                        <a:t>Vous</a:t>
                      </a:r>
                      <a:r>
                        <a:rPr lang="en-GB" sz="1200" b="1" dirty="0">
                          <a:solidFill>
                            <a:schemeClr val="accent5">
                              <a:lumMod val="50000"/>
                            </a:schemeClr>
                          </a:solidFill>
                        </a:rPr>
                        <a:t>) </a:t>
                      </a:r>
                      <a:r>
                        <a:rPr kumimoji="0" lang="en-GB" sz="1200" b="1" u="none" strike="noStrike" kern="1200" cap="none" spc="0" normalizeH="0" baseline="0" noProof="0" dirty="0">
                          <a:ln>
                            <a:noFill/>
                          </a:ln>
                          <a:solidFill>
                            <a:schemeClr val="accent5">
                              <a:lumMod val="50000"/>
                            </a:schemeClr>
                          </a:solidFill>
                          <a:effectLst/>
                          <a:uLnTx/>
                          <a:uFillTx/>
                        </a:rPr>
                        <a:t>_______ </a:t>
                      </a:r>
                      <a:r>
                        <a:rPr lang="en-GB" sz="1200" b="0" dirty="0">
                          <a:solidFill>
                            <a:schemeClr val="accent5">
                              <a:lumMod val="50000"/>
                            </a:schemeClr>
                          </a:solidFill>
                        </a:rPr>
                        <a:t>[</a:t>
                      </a:r>
                      <a:r>
                        <a:rPr lang="en-GB" sz="1200" b="0" dirty="0" err="1">
                          <a:solidFill>
                            <a:schemeClr val="accent5">
                              <a:lumMod val="50000"/>
                            </a:schemeClr>
                          </a:solidFill>
                        </a:rPr>
                        <a:t>devenir</a:t>
                      </a:r>
                      <a:r>
                        <a:rPr lang="en-GB" sz="1200" b="0" dirty="0">
                          <a:solidFill>
                            <a:schemeClr val="accent5">
                              <a:lumMod val="50000"/>
                            </a:schemeClr>
                          </a:solidFill>
                        </a:rPr>
                        <a:t>]</a:t>
                      </a:r>
                    </a:p>
                    <a:p>
                      <a:r>
                        <a:rPr lang="en-GB" sz="1200" b="0" dirty="0">
                          <a:solidFill>
                            <a:schemeClr val="accent5">
                              <a:lumMod val="50000"/>
                            </a:schemeClr>
                          </a:solidFill>
                        </a:rPr>
                        <a:t> </a:t>
                      </a:r>
                      <a:r>
                        <a:rPr lang="en-GB" sz="1200" b="0" dirty="0" err="1">
                          <a:solidFill>
                            <a:schemeClr val="accent5">
                              <a:lumMod val="50000"/>
                            </a:schemeClr>
                          </a:solidFill>
                        </a:rPr>
                        <a:t>rarement</a:t>
                      </a:r>
                      <a:r>
                        <a:rPr lang="en-GB" sz="1200" b="0" dirty="0">
                          <a:solidFill>
                            <a:schemeClr val="accent5">
                              <a:lumMod val="50000"/>
                            </a:schemeClr>
                          </a:solidFill>
                        </a:rPr>
                        <a:t> …</a:t>
                      </a:r>
                      <a:endParaRPr lang="en-GB" sz="1200" b="1" dirty="0">
                        <a:solidFill>
                          <a:schemeClr val="accent5">
                            <a:lumMod val="50000"/>
                          </a:schemeClr>
                        </a:solidFill>
                      </a:endParaRPr>
                    </a:p>
                  </a:txBody>
                  <a:tcPr anchor="ctr"/>
                </a:tc>
                <a:tc>
                  <a:txBody>
                    <a:bodyPr/>
                    <a:lstStyle/>
                    <a:p>
                      <a:pPr algn="ctr"/>
                      <a:r>
                        <a:rPr lang="en-GB" sz="1200" dirty="0">
                          <a:solidFill>
                            <a:schemeClr val="accent5">
                              <a:lumMod val="50000"/>
                            </a:schemeClr>
                          </a:solidFill>
                        </a:rPr>
                        <a:t>E.</a:t>
                      </a:r>
                    </a:p>
                  </a:txBody>
                  <a:tcPr anchor="ctr"/>
                </a:tc>
                <a:tc>
                  <a:txBody>
                    <a:bodyPr/>
                    <a:lstStyle/>
                    <a:p>
                      <a:r>
                        <a:rPr lang="en-GB" sz="1200" dirty="0">
                          <a:solidFill>
                            <a:schemeClr val="accent5">
                              <a:lumMod val="50000"/>
                            </a:schemeClr>
                          </a:solidFill>
                        </a:rPr>
                        <a:t>Amir: </a:t>
                      </a:r>
                      <a:r>
                        <a:rPr lang="en-GB" sz="1200" dirty="0" err="1">
                          <a:solidFill>
                            <a:schemeClr val="accent5">
                              <a:lumMod val="50000"/>
                            </a:schemeClr>
                          </a:solidFill>
                        </a:rPr>
                        <a:t>guitare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Meunier: </a:t>
                      </a:r>
                      <a:r>
                        <a:rPr lang="en-GB" sz="1200" dirty="0" err="1">
                          <a:solidFill>
                            <a:schemeClr val="accent5">
                              <a:lumMod val="50000"/>
                            </a:schemeClr>
                          </a:solidFill>
                        </a:rPr>
                        <a:t>flûte</a:t>
                      </a:r>
                      <a:endParaRPr lang="en-GB" sz="1200" dirty="0">
                        <a:solidFill>
                          <a:schemeClr val="accent5">
                            <a:lumMod val="50000"/>
                          </a:schemeClr>
                        </a:solidFill>
                      </a:endParaRPr>
                    </a:p>
                  </a:txBody>
                  <a:tcPr anchor="ctr"/>
                </a:tc>
                <a:extLst>
                  <a:ext uri="{0D108BD9-81ED-4DB2-BD59-A6C34878D82A}">
                    <a16:rowId xmlns:a16="http://schemas.microsoft.com/office/drawing/2014/main" val="1700562450"/>
                  </a:ext>
                </a:extLst>
              </a:tr>
            </a:tbl>
          </a:graphicData>
        </a:graphic>
      </p:graphicFrame>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rmAutofit fontScale="90000"/>
          </a:bodyPr>
          <a:lstStyle/>
          <a:p>
            <a:r>
              <a:rPr lang="en-GB" sz="2000" dirty="0"/>
              <a:t>Printable </a:t>
            </a:r>
            <a:r>
              <a:rPr lang="en-GB" sz="2000" dirty="0" err="1"/>
              <a:t>rolecards</a:t>
            </a:r>
            <a:r>
              <a:rPr lang="en-GB" sz="2000" dirty="0"/>
              <a:t> – Partner A</a:t>
            </a:r>
          </a:p>
        </p:txBody>
      </p:sp>
      <p:pic>
        <p:nvPicPr>
          <p:cNvPr id="37" name="Picture 2" descr="Quiet Sign Clip Art">
            <a:extLst>
              <a:ext uri="{FF2B5EF4-FFF2-40B4-BE49-F238E27FC236}">
                <a16:creationId xmlns:a16="http://schemas.microsoft.com/office/drawing/2014/main" id="{A6E04E15-38D1-4163-B16D-21EC312FF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5" y="607859"/>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Quiet Sign Clip Art">
            <a:extLst>
              <a:ext uri="{FF2B5EF4-FFF2-40B4-BE49-F238E27FC236}">
                <a16:creationId xmlns:a16="http://schemas.microsoft.com/office/drawing/2014/main" id="{2798F06F-7D9B-47FC-A2CE-48A780257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07" y="607859"/>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Quiet Sign Clip Art">
            <a:extLst>
              <a:ext uri="{FF2B5EF4-FFF2-40B4-BE49-F238E27FC236}">
                <a16:creationId xmlns:a16="http://schemas.microsoft.com/office/drawing/2014/main" id="{F256B0DB-F89C-43F0-99AF-A8BFEA004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5" y="3514425"/>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Quiet Sign Clip Art">
            <a:extLst>
              <a:ext uri="{FF2B5EF4-FFF2-40B4-BE49-F238E27FC236}">
                <a16:creationId xmlns:a16="http://schemas.microsoft.com/office/drawing/2014/main" id="{CDC1B940-43DB-49A4-84EE-7B05FC333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07" y="3514425"/>
            <a:ext cx="284363" cy="4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03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77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extLst>
              <p:ext uri="{D42A27DB-BD31-4B8C-83A1-F6EECF244321}">
                <p14:modId xmlns:p14="http://schemas.microsoft.com/office/powerpoint/2010/main" val="3415053989"/>
              </p:ext>
            </p:extLst>
          </p:nvPr>
        </p:nvGraphicFramePr>
        <p:xfrm>
          <a:off x="6172200"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chemeClr val="accent5">
                              <a:lumMod val="50000"/>
                            </a:schemeClr>
                          </a:solidFill>
                        </a:rPr>
                        <a:t>      </a:t>
                      </a:r>
                    </a:p>
                  </a:txBody>
                  <a:tcPr/>
                </a:tc>
                <a:tc>
                  <a:txBody>
                    <a:bodyPr/>
                    <a:lstStyle/>
                    <a:p>
                      <a:pPr algn="ctr"/>
                      <a:r>
                        <a:rPr lang="en-GB" sz="1200" dirty="0">
                          <a:solidFill>
                            <a:schemeClr val="accent5">
                              <a:lumMod val="50000"/>
                            </a:schemeClr>
                          </a:solidFill>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dirty="0">
                        <a:solidFill>
                          <a:schemeClr val="accent5">
                            <a:lumMod val="50000"/>
                          </a:schemeClr>
                        </a:solidFill>
                      </a:endParaRPr>
                    </a:p>
                  </a:txBody>
                  <a:tcPr/>
                </a:tc>
                <a:tc>
                  <a:txBody>
                    <a:bodyPr/>
                    <a:lstStyle/>
                    <a:p>
                      <a:pPr algn="ctr"/>
                      <a:r>
                        <a:rPr lang="en-GB" sz="1200" b="1" dirty="0">
                          <a:solidFill>
                            <a:schemeClr val="accent5">
                              <a:lumMod val="50000"/>
                            </a:schemeClr>
                          </a:solidFill>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dormir</a:t>
                      </a:r>
                      <a:r>
                        <a:rPr lang="en-GB"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rPr>
                        <a:t>bien …</a:t>
                      </a:r>
                    </a:p>
                  </a:txBody>
                  <a:tcPr anchor="ctr"/>
                </a:tc>
                <a:tc>
                  <a:txBody>
                    <a:bodyPr/>
                    <a:lstStyle/>
                    <a:p>
                      <a:pPr algn="ctr"/>
                      <a:r>
                        <a:rPr lang="en-GB" sz="1200" dirty="0">
                          <a:solidFill>
                            <a:schemeClr val="accent5">
                              <a:lumMod val="50000"/>
                            </a:schemeClr>
                          </a:solidFill>
                        </a:rPr>
                        <a:t>A.</a:t>
                      </a:r>
                    </a:p>
                  </a:txBody>
                  <a:tcPr anchor="ctr"/>
                </a:tc>
                <a:tc>
                  <a:txBody>
                    <a:bodyPr/>
                    <a:lstStyle/>
                    <a:p>
                      <a:r>
                        <a:rPr lang="en-GB" sz="1200" dirty="0">
                          <a:solidFill>
                            <a:schemeClr val="accent5">
                              <a:lumMod val="50000"/>
                            </a:schemeClr>
                          </a:solidFill>
                        </a:rPr>
                        <a:t>M. Faure: piano</a:t>
                      </a:r>
                    </a:p>
                    <a:p>
                      <a:r>
                        <a:rPr lang="en-GB" sz="1200" dirty="0">
                          <a:solidFill>
                            <a:schemeClr val="accent5">
                              <a:lumMod val="50000"/>
                            </a:schemeClr>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chemeClr val="accent5">
                              <a:lumMod val="50000"/>
                            </a:schemeClr>
                          </a:solidFill>
                        </a:rPr>
                        <a:t>B.</a:t>
                      </a:r>
                    </a:p>
                  </a:txBody>
                  <a:tcPr anchor="ctr"/>
                </a:tc>
                <a:tc>
                  <a:txBody>
                    <a:bodyPr/>
                    <a:lstStyle/>
                    <a:p>
                      <a:r>
                        <a:rPr lang="fr-FR" sz="1200" b="1" dirty="0">
                          <a:solidFill>
                            <a:schemeClr val="accent5">
                              <a:lumMod val="50000"/>
                            </a:schemeClr>
                          </a:solidFill>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[revenir] de la plage …</a:t>
                      </a:r>
                    </a:p>
                  </a:txBody>
                  <a:tcPr anchor="ctr"/>
                </a:tc>
                <a:tc>
                  <a:txBody>
                    <a:bodyPr/>
                    <a:lstStyle/>
                    <a:p>
                      <a:pPr algn="ctr"/>
                      <a:r>
                        <a:rPr lang="en-GB" sz="1200" dirty="0">
                          <a:solidFill>
                            <a:schemeClr val="accent5">
                              <a:lumMod val="50000"/>
                            </a:schemeClr>
                          </a:solidFill>
                        </a:rPr>
                        <a:t>B.</a:t>
                      </a:r>
                    </a:p>
                  </a:txBody>
                  <a:tcPr anchor="ctr"/>
                </a:tc>
                <a:tc>
                  <a:txBody>
                    <a:bodyPr/>
                    <a:lstStyle/>
                    <a:p>
                      <a:r>
                        <a:rPr lang="en-GB" sz="1200" dirty="0">
                          <a:solidFill>
                            <a:schemeClr val="accent5">
                              <a:lumMod val="50000"/>
                            </a:schemeClr>
                          </a:solidFill>
                        </a:rPr>
                        <a:t>Kirsten et Natalie: </a:t>
                      </a:r>
                      <a:r>
                        <a:rPr lang="en-GB" sz="1200" dirty="0" err="1">
                          <a:solidFill>
                            <a:schemeClr val="accent5">
                              <a:lumMod val="50000"/>
                            </a:schemeClr>
                          </a:solidFill>
                        </a:rPr>
                        <a:t>aujourd’hui</a:t>
                      </a:r>
                      <a:endParaRPr lang="en-GB" sz="1200" dirty="0">
                        <a:solidFill>
                          <a:schemeClr val="accent5">
                            <a:lumMod val="50000"/>
                          </a:schemeClr>
                        </a:solidFill>
                      </a:endParaRP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Laurent: </a:t>
                      </a:r>
                      <a:r>
                        <a:rPr lang="en-GB" sz="1200" dirty="0" err="1">
                          <a:solidFill>
                            <a:schemeClr val="accent5">
                              <a:lumMod val="50000"/>
                            </a:schemeClr>
                          </a:solidFill>
                        </a:rPr>
                        <a:t>chaque</a:t>
                      </a:r>
                      <a:r>
                        <a:rPr lang="en-GB" sz="1200" dirty="0">
                          <a:solidFill>
                            <a:schemeClr val="accent5">
                              <a:lumMod val="50000"/>
                            </a:schemeClr>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dirty="0">
                          <a:solidFill>
                            <a:schemeClr val="accent5">
                              <a:lumMod val="50000"/>
                            </a:schemeClr>
                          </a:solidFill>
                        </a:rPr>
                        <a:t>C.</a:t>
                      </a:r>
                    </a:p>
                  </a:txBody>
                  <a:tcPr anchor="ctr"/>
                </a:tc>
                <a:tc>
                  <a:txBody>
                    <a:bodyPr/>
                    <a:lstStyle/>
                    <a:p>
                      <a:r>
                        <a:rPr lang="en-GB" sz="1200" b="1" dirty="0">
                          <a:solidFill>
                            <a:schemeClr val="accent5">
                              <a:lumMod val="50000"/>
                            </a:schemeClr>
                          </a:solidFill>
                        </a:rPr>
                        <a:t>(Nous)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sortir</a:t>
                      </a:r>
                      <a:r>
                        <a:rPr lang="en-GB" sz="1200" b="0" dirty="0">
                          <a:solidFill>
                            <a:schemeClr val="accent5">
                              <a:lumMod val="50000"/>
                            </a:schemeClr>
                          </a:solidFill>
                        </a:rPr>
                        <a:t>] </a:t>
                      </a:r>
                    </a:p>
                    <a:p>
                      <a:r>
                        <a:rPr lang="en-GB" sz="1200" b="0" dirty="0">
                          <a:solidFill>
                            <a:schemeClr val="accent5">
                              <a:lumMod val="50000"/>
                            </a:schemeClr>
                          </a:solidFill>
                        </a:rPr>
                        <a:t>les …</a:t>
                      </a:r>
                    </a:p>
                  </a:txBody>
                  <a:tcPr anchor="ctr"/>
                </a:tc>
                <a:tc>
                  <a:txBody>
                    <a:bodyPr/>
                    <a:lstStyle/>
                    <a:p>
                      <a:pPr algn="ctr"/>
                      <a:r>
                        <a:rPr lang="en-GB" sz="1200" dirty="0">
                          <a:solidFill>
                            <a:schemeClr val="accent5">
                              <a:lumMod val="50000"/>
                            </a:schemeClr>
                          </a:solidFill>
                        </a:rPr>
                        <a:t>C.</a:t>
                      </a:r>
                    </a:p>
                  </a:txBody>
                  <a:tcPr anchor="ctr"/>
                </a:tc>
                <a:tc>
                  <a:txBody>
                    <a:bodyPr/>
                    <a:lstStyle/>
                    <a:p>
                      <a:r>
                        <a:rPr lang="en-GB" sz="1200" dirty="0">
                          <a:solidFill>
                            <a:schemeClr val="accent5">
                              <a:lumMod val="50000"/>
                            </a:schemeClr>
                          </a:solidFill>
                        </a:rPr>
                        <a:t>Amir et </a:t>
                      </a:r>
                      <a:r>
                        <a:rPr lang="en-GB" sz="1200" dirty="0" err="1">
                          <a:solidFill>
                            <a:schemeClr val="accent5">
                              <a:lumMod val="50000"/>
                            </a:schemeClr>
                          </a:solidFill>
                        </a:rPr>
                        <a:t>Noura</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retard                       </a:t>
                      </a:r>
                    </a:p>
                    <a:p>
                      <a:r>
                        <a:rPr lang="en-GB" sz="1200" dirty="0">
                          <a:solidFill>
                            <a:schemeClr val="accent5">
                              <a:lumMod val="50000"/>
                            </a:schemeClr>
                          </a:solidFill>
                        </a:rPr>
                        <a:t>M. Page et M. Barre:  pour 3 </a:t>
                      </a:r>
                      <a:r>
                        <a:rPr lang="en-GB" sz="1200" dirty="0" err="1">
                          <a:solidFill>
                            <a:schemeClr val="accent5">
                              <a:lumMod val="50000"/>
                            </a:schemeClr>
                          </a:solidFill>
                        </a:rPr>
                        <a:t>jours</a:t>
                      </a:r>
                      <a:r>
                        <a:rPr lang="en-GB" sz="1200" dirty="0">
                          <a:solidFill>
                            <a:schemeClr val="accent5">
                              <a:lumMod val="50000"/>
                            </a:schemeClr>
                          </a:solidFill>
                        </a:rPr>
                        <a:t>.</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chemeClr val="accent5">
                              <a:lumMod val="50000"/>
                            </a:schemeClr>
                          </a:solidFill>
                        </a:rPr>
                        <a:t>D.</a:t>
                      </a:r>
                    </a:p>
                  </a:txBody>
                  <a:tcPr anchor="ctr"/>
                </a:tc>
                <a:tc>
                  <a:txBody>
                    <a:bodyPr/>
                    <a:lstStyle/>
                    <a:p>
                      <a:r>
                        <a:rPr lang="fr-FR"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[être] une personne …</a:t>
                      </a:r>
                    </a:p>
                  </a:txBody>
                  <a:tcPr anchor="ctr"/>
                </a:tc>
                <a:tc>
                  <a:txBody>
                    <a:bodyPr/>
                    <a:lstStyle/>
                    <a:p>
                      <a:pPr algn="ctr"/>
                      <a:r>
                        <a:rPr lang="en-GB" sz="1200" dirty="0">
                          <a:solidFill>
                            <a:schemeClr val="accent5">
                              <a:lumMod val="50000"/>
                            </a:schemeClr>
                          </a:solidFill>
                        </a:rPr>
                        <a:t>D.</a:t>
                      </a:r>
                    </a:p>
                  </a:txBody>
                  <a:tcPr anchor="ctr"/>
                </a:tc>
                <a:tc>
                  <a:txBody>
                    <a:bodyPr/>
                    <a:lstStyle/>
                    <a:p>
                      <a:r>
                        <a:rPr lang="en-GB" sz="1200" dirty="0" err="1">
                          <a:solidFill>
                            <a:schemeClr val="accent5">
                              <a:lumMod val="50000"/>
                            </a:schemeClr>
                          </a:solidFill>
                        </a:rPr>
                        <a:t>Léa</a:t>
                      </a:r>
                      <a:r>
                        <a:rPr lang="en-GB" sz="1200" dirty="0">
                          <a:solidFill>
                            <a:schemeClr val="accent5">
                              <a:lumMod val="50000"/>
                            </a:schemeClr>
                          </a:solidFill>
                        </a:rPr>
                        <a:t>: pour ton </a:t>
                      </a:r>
                      <a:r>
                        <a:rPr lang="en-GB" sz="1200" dirty="0" err="1">
                          <a:solidFill>
                            <a:schemeClr val="accent5">
                              <a:lumMod val="50000"/>
                            </a:schemeClr>
                          </a:solidFill>
                        </a:rPr>
                        <a:t>anniversaire</a:t>
                      </a:r>
                      <a:r>
                        <a:rPr lang="en-GB" sz="1200" dirty="0">
                          <a:solidFill>
                            <a:schemeClr val="accent5">
                              <a:lumMod val="50000"/>
                            </a:schemeClr>
                          </a:solidFill>
                        </a:rPr>
                        <a:t>.</a:t>
                      </a:r>
                    </a:p>
                    <a:p>
                      <a:r>
                        <a:rPr lang="en-GB" sz="1200" dirty="0">
                          <a:solidFill>
                            <a:schemeClr val="accent5">
                              <a:lumMod val="50000"/>
                            </a:schemeClr>
                          </a:solidFill>
                        </a:rPr>
                        <a:t>M. Blanchard: pour Antoine.</a:t>
                      </a:r>
                    </a:p>
                  </a:txBody>
                  <a:tcPr anchor="ctr"/>
                </a:tc>
                <a:extLst>
                  <a:ext uri="{0D108BD9-81ED-4DB2-BD59-A6C34878D82A}">
                    <a16:rowId xmlns:a16="http://schemas.microsoft.com/office/drawing/2014/main" val="1769829694"/>
                  </a:ext>
                </a:extLst>
              </a:tr>
              <a:tr h="387513">
                <a:tc>
                  <a:txBody>
                    <a:bodyPr/>
                    <a:lstStyle/>
                    <a:p>
                      <a:pPr algn="ctr"/>
                      <a:r>
                        <a:rPr lang="en-GB" sz="1200" dirty="0">
                          <a:solidFill>
                            <a:schemeClr val="accent5">
                              <a:lumMod val="50000"/>
                            </a:schemeClr>
                          </a:solidFill>
                        </a:rPr>
                        <a:t>E.</a:t>
                      </a:r>
                    </a:p>
                  </a:txBody>
                  <a:tcPr anchor="ctr"/>
                </a:tc>
                <a:tc>
                  <a:txBody>
                    <a:bodyPr/>
                    <a:lstStyle/>
                    <a:p>
                      <a:r>
                        <a:rPr lang="en-GB" sz="1200" b="1" dirty="0">
                          <a:solidFill>
                            <a:schemeClr val="accent5">
                              <a:lumMod val="50000"/>
                            </a:schemeClr>
                          </a:solidFill>
                        </a:rPr>
                        <a:t>(</a:t>
                      </a:r>
                      <a:r>
                        <a:rPr lang="fr-FR" sz="1200" b="1" dirty="0">
                          <a:solidFill>
                            <a:schemeClr val="accent5">
                              <a:lumMod val="50000"/>
                            </a:schemeClr>
                          </a:solidFill>
                        </a:rPr>
                        <a:t>Vous)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[jouer] de la …</a:t>
                      </a:r>
                    </a:p>
                  </a:txBody>
                  <a:tcPr anchor="ctr"/>
                </a:tc>
                <a:tc>
                  <a:txBody>
                    <a:bodyPr/>
                    <a:lstStyle/>
                    <a:p>
                      <a:pPr algn="ctr"/>
                      <a:r>
                        <a:rPr lang="en-GB" sz="1200" dirty="0">
                          <a:solidFill>
                            <a:schemeClr val="accent5">
                              <a:lumMod val="50000"/>
                            </a:schemeClr>
                          </a:solidFill>
                        </a:rPr>
                        <a:t>E.</a:t>
                      </a:r>
                    </a:p>
                  </a:txBody>
                  <a:tcPr anchor="ctr"/>
                </a:tc>
                <a:tc>
                  <a:txBody>
                    <a:bodyPr/>
                    <a:lstStyle/>
                    <a:p>
                      <a:r>
                        <a:rPr lang="en-GB" sz="1200" dirty="0">
                          <a:solidFill>
                            <a:schemeClr val="accent5">
                              <a:lumMod val="50000"/>
                            </a:schemeClr>
                          </a:solidFill>
                        </a:rPr>
                        <a:t>Sophie: </a:t>
                      </a:r>
                      <a:r>
                        <a:rPr lang="en-GB" sz="1200" dirty="0" err="1">
                          <a:solidFill>
                            <a:schemeClr val="accent5">
                              <a:lumMod val="50000"/>
                            </a:schemeClr>
                          </a:solidFill>
                        </a:rPr>
                        <a:t>malade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graphicFrame>
        <p:nvGraphicFramePr>
          <p:cNvPr id="25" name="Table 4">
            <a:extLst>
              <a:ext uri="{FF2B5EF4-FFF2-40B4-BE49-F238E27FC236}">
                <a16:creationId xmlns:a16="http://schemas.microsoft.com/office/drawing/2014/main" id="{8955648C-4AFF-4F67-83A8-1D6F7B40FBCB}"/>
              </a:ext>
            </a:extLst>
          </p:cNvPr>
          <p:cNvGraphicFramePr>
            <a:graphicFrameLocks noGrp="1"/>
          </p:cNvGraphicFramePr>
          <p:nvPr>
            <p:extLst>
              <p:ext uri="{D42A27DB-BD31-4B8C-83A1-F6EECF244321}">
                <p14:modId xmlns:p14="http://schemas.microsoft.com/office/powerpoint/2010/main" val="3128527036"/>
              </p:ext>
            </p:extLst>
          </p:nvPr>
        </p:nvGraphicFramePr>
        <p:xfrm>
          <a:off x="6172200"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chemeClr val="accent5">
                              <a:lumMod val="50000"/>
                            </a:schemeClr>
                          </a:solidFill>
                        </a:rPr>
                        <a:t>      </a:t>
                      </a:r>
                    </a:p>
                  </a:txBody>
                  <a:tcPr/>
                </a:tc>
                <a:tc>
                  <a:txBody>
                    <a:bodyPr/>
                    <a:lstStyle/>
                    <a:p>
                      <a:pPr algn="ctr"/>
                      <a:r>
                        <a:rPr lang="en-GB" sz="1200" dirty="0">
                          <a:solidFill>
                            <a:schemeClr val="accent5">
                              <a:lumMod val="50000"/>
                            </a:schemeClr>
                          </a:solidFill>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dirty="0">
                        <a:solidFill>
                          <a:schemeClr val="accent5">
                            <a:lumMod val="50000"/>
                          </a:schemeClr>
                        </a:solidFill>
                      </a:endParaRPr>
                    </a:p>
                  </a:txBody>
                  <a:tcPr/>
                </a:tc>
                <a:tc>
                  <a:txBody>
                    <a:bodyPr/>
                    <a:lstStyle/>
                    <a:p>
                      <a:pPr algn="ctr"/>
                      <a:r>
                        <a:rPr lang="en-GB" sz="1200" b="1" dirty="0">
                          <a:solidFill>
                            <a:schemeClr val="accent5">
                              <a:lumMod val="50000"/>
                            </a:schemeClr>
                          </a:solidFill>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dormir</a:t>
                      </a:r>
                      <a:r>
                        <a:rPr lang="en-GB"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rPr>
                        <a:t>bien …</a:t>
                      </a:r>
                    </a:p>
                  </a:txBody>
                  <a:tcPr anchor="ctr"/>
                </a:tc>
                <a:tc>
                  <a:txBody>
                    <a:bodyPr/>
                    <a:lstStyle/>
                    <a:p>
                      <a:pPr algn="ctr"/>
                      <a:r>
                        <a:rPr lang="en-GB" sz="1200" dirty="0">
                          <a:solidFill>
                            <a:schemeClr val="accent5">
                              <a:lumMod val="50000"/>
                            </a:schemeClr>
                          </a:solidFill>
                        </a:rPr>
                        <a:t>A.</a:t>
                      </a:r>
                    </a:p>
                  </a:txBody>
                  <a:tcPr anchor="ctr"/>
                </a:tc>
                <a:tc>
                  <a:txBody>
                    <a:bodyPr/>
                    <a:lstStyle/>
                    <a:p>
                      <a:r>
                        <a:rPr lang="en-GB" sz="1200" dirty="0">
                          <a:solidFill>
                            <a:schemeClr val="accent5">
                              <a:lumMod val="50000"/>
                            </a:schemeClr>
                          </a:solidFill>
                        </a:rPr>
                        <a:t>M. Faure: piano</a:t>
                      </a:r>
                    </a:p>
                    <a:p>
                      <a:r>
                        <a:rPr lang="en-GB" sz="1200" dirty="0">
                          <a:solidFill>
                            <a:schemeClr val="accent5">
                              <a:lumMod val="50000"/>
                            </a:schemeClr>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chemeClr val="accent5">
                              <a:lumMod val="50000"/>
                            </a:schemeClr>
                          </a:solidFill>
                        </a:rPr>
                        <a:t>B.</a:t>
                      </a:r>
                    </a:p>
                  </a:txBody>
                  <a:tcPr anchor="ctr"/>
                </a:tc>
                <a:tc>
                  <a:txBody>
                    <a:bodyPr/>
                    <a:lstStyle/>
                    <a:p>
                      <a:r>
                        <a:rPr lang="fr-FR" sz="1200" b="1" dirty="0">
                          <a:solidFill>
                            <a:schemeClr val="accent5">
                              <a:lumMod val="50000"/>
                            </a:schemeClr>
                          </a:solidFill>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[revenir] de la plage …</a:t>
                      </a:r>
                    </a:p>
                  </a:txBody>
                  <a:tcPr anchor="ctr"/>
                </a:tc>
                <a:tc>
                  <a:txBody>
                    <a:bodyPr/>
                    <a:lstStyle/>
                    <a:p>
                      <a:pPr algn="ctr"/>
                      <a:r>
                        <a:rPr lang="en-GB" sz="1200" dirty="0">
                          <a:solidFill>
                            <a:schemeClr val="accent5">
                              <a:lumMod val="50000"/>
                            </a:schemeClr>
                          </a:solidFill>
                        </a:rPr>
                        <a:t>B.</a:t>
                      </a:r>
                    </a:p>
                  </a:txBody>
                  <a:tcPr anchor="ctr"/>
                </a:tc>
                <a:tc>
                  <a:txBody>
                    <a:bodyPr/>
                    <a:lstStyle/>
                    <a:p>
                      <a:r>
                        <a:rPr lang="en-GB" sz="1200" dirty="0">
                          <a:solidFill>
                            <a:schemeClr val="accent5">
                              <a:lumMod val="50000"/>
                            </a:schemeClr>
                          </a:solidFill>
                        </a:rPr>
                        <a:t>Kirsten et Natalie: </a:t>
                      </a:r>
                      <a:r>
                        <a:rPr lang="en-GB" sz="1200" dirty="0" err="1">
                          <a:solidFill>
                            <a:schemeClr val="accent5">
                              <a:lumMod val="50000"/>
                            </a:schemeClr>
                          </a:solidFill>
                        </a:rPr>
                        <a:t>aujourd’hui</a:t>
                      </a:r>
                      <a:endParaRPr lang="en-GB" sz="1200" dirty="0">
                        <a:solidFill>
                          <a:schemeClr val="accent5">
                            <a:lumMod val="50000"/>
                          </a:schemeClr>
                        </a:solidFill>
                      </a:endParaRP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Laurent: </a:t>
                      </a:r>
                      <a:r>
                        <a:rPr lang="en-GB" sz="1200" dirty="0" err="1">
                          <a:solidFill>
                            <a:schemeClr val="accent5">
                              <a:lumMod val="50000"/>
                            </a:schemeClr>
                          </a:solidFill>
                        </a:rPr>
                        <a:t>chaque</a:t>
                      </a:r>
                      <a:r>
                        <a:rPr lang="en-GB" sz="1200" dirty="0">
                          <a:solidFill>
                            <a:schemeClr val="accent5">
                              <a:lumMod val="50000"/>
                            </a:schemeClr>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dirty="0">
                          <a:solidFill>
                            <a:schemeClr val="accent5">
                              <a:lumMod val="50000"/>
                            </a:schemeClr>
                          </a:solidFill>
                        </a:rPr>
                        <a:t>C.</a:t>
                      </a:r>
                    </a:p>
                  </a:txBody>
                  <a:tcPr anchor="ctr"/>
                </a:tc>
                <a:tc>
                  <a:txBody>
                    <a:bodyPr/>
                    <a:lstStyle/>
                    <a:p>
                      <a:r>
                        <a:rPr lang="en-GB" sz="1200" b="1" dirty="0">
                          <a:solidFill>
                            <a:schemeClr val="accent5">
                              <a:lumMod val="50000"/>
                            </a:schemeClr>
                          </a:solidFill>
                        </a:rPr>
                        <a:t>(Nous)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sortir</a:t>
                      </a:r>
                      <a:r>
                        <a:rPr lang="en-GB" sz="1200" b="0" dirty="0">
                          <a:solidFill>
                            <a:schemeClr val="accent5">
                              <a:lumMod val="50000"/>
                            </a:schemeClr>
                          </a:solidFill>
                        </a:rPr>
                        <a:t>] </a:t>
                      </a:r>
                    </a:p>
                    <a:p>
                      <a:r>
                        <a:rPr lang="en-GB" sz="1200" b="0" dirty="0">
                          <a:solidFill>
                            <a:schemeClr val="accent5">
                              <a:lumMod val="50000"/>
                            </a:schemeClr>
                          </a:solidFill>
                        </a:rPr>
                        <a:t>les …</a:t>
                      </a:r>
                    </a:p>
                  </a:txBody>
                  <a:tcPr anchor="ctr"/>
                </a:tc>
                <a:tc>
                  <a:txBody>
                    <a:bodyPr/>
                    <a:lstStyle/>
                    <a:p>
                      <a:pPr algn="ctr"/>
                      <a:r>
                        <a:rPr lang="en-GB" sz="1200" dirty="0">
                          <a:solidFill>
                            <a:schemeClr val="accent5">
                              <a:lumMod val="50000"/>
                            </a:schemeClr>
                          </a:solidFill>
                        </a:rPr>
                        <a:t>C.</a:t>
                      </a:r>
                    </a:p>
                  </a:txBody>
                  <a:tcPr anchor="ctr"/>
                </a:tc>
                <a:tc>
                  <a:txBody>
                    <a:bodyPr/>
                    <a:lstStyle/>
                    <a:p>
                      <a:r>
                        <a:rPr lang="en-GB" sz="1200" dirty="0">
                          <a:solidFill>
                            <a:schemeClr val="accent5">
                              <a:lumMod val="50000"/>
                            </a:schemeClr>
                          </a:solidFill>
                        </a:rPr>
                        <a:t>Amir et </a:t>
                      </a:r>
                      <a:r>
                        <a:rPr lang="en-GB" sz="1200" dirty="0" err="1">
                          <a:solidFill>
                            <a:schemeClr val="accent5">
                              <a:lumMod val="50000"/>
                            </a:schemeClr>
                          </a:solidFill>
                        </a:rPr>
                        <a:t>Noura</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retard                       </a:t>
                      </a:r>
                    </a:p>
                    <a:p>
                      <a:r>
                        <a:rPr lang="en-GB" sz="1200" dirty="0">
                          <a:solidFill>
                            <a:schemeClr val="accent5">
                              <a:lumMod val="50000"/>
                            </a:schemeClr>
                          </a:solidFill>
                        </a:rPr>
                        <a:t>M. Page et M. Barre:  pour 3 </a:t>
                      </a:r>
                      <a:r>
                        <a:rPr lang="en-GB" sz="1200" dirty="0" err="1">
                          <a:solidFill>
                            <a:schemeClr val="accent5">
                              <a:lumMod val="50000"/>
                            </a:schemeClr>
                          </a:solidFill>
                        </a:rPr>
                        <a:t>jours</a:t>
                      </a:r>
                      <a:r>
                        <a:rPr lang="en-GB" sz="1200" dirty="0">
                          <a:solidFill>
                            <a:schemeClr val="accent5">
                              <a:lumMod val="50000"/>
                            </a:schemeClr>
                          </a:solidFill>
                        </a:rPr>
                        <a:t>.</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chemeClr val="accent5">
                              <a:lumMod val="50000"/>
                            </a:schemeClr>
                          </a:solidFill>
                        </a:rPr>
                        <a:t>D.</a:t>
                      </a:r>
                    </a:p>
                  </a:txBody>
                  <a:tcPr anchor="ctr"/>
                </a:tc>
                <a:tc>
                  <a:txBody>
                    <a:bodyPr/>
                    <a:lstStyle/>
                    <a:p>
                      <a:r>
                        <a:rPr lang="fr-FR"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[être] une personne …</a:t>
                      </a:r>
                    </a:p>
                  </a:txBody>
                  <a:tcPr anchor="ctr"/>
                </a:tc>
                <a:tc>
                  <a:txBody>
                    <a:bodyPr/>
                    <a:lstStyle/>
                    <a:p>
                      <a:pPr algn="ctr"/>
                      <a:r>
                        <a:rPr lang="en-GB" sz="1200" dirty="0">
                          <a:solidFill>
                            <a:schemeClr val="accent5">
                              <a:lumMod val="50000"/>
                            </a:schemeClr>
                          </a:solidFill>
                        </a:rPr>
                        <a:t>D.</a:t>
                      </a:r>
                    </a:p>
                  </a:txBody>
                  <a:tcPr anchor="ctr"/>
                </a:tc>
                <a:tc>
                  <a:txBody>
                    <a:bodyPr/>
                    <a:lstStyle/>
                    <a:p>
                      <a:r>
                        <a:rPr lang="en-GB" sz="1200" dirty="0" err="1">
                          <a:solidFill>
                            <a:schemeClr val="accent5">
                              <a:lumMod val="50000"/>
                            </a:schemeClr>
                          </a:solidFill>
                        </a:rPr>
                        <a:t>Léa</a:t>
                      </a:r>
                      <a:r>
                        <a:rPr lang="en-GB" sz="1200" dirty="0">
                          <a:solidFill>
                            <a:schemeClr val="accent5">
                              <a:lumMod val="50000"/>
                            </a:schemeClr>
                          </a:solidFill>
                        </a:rPr>
                        <a:t>: pour ton </a:t>
                      </a:r>
                      <a:r>
                        <a:rPr lang="en-GB" sz="1200" dirty="0" err="1">
                          <a:solidFill>
                            <a:schemeClr val="accent5">
                              <a:lumMod val="50000"/>
                            </a:schemeClr>
                          </a:solidFill>
                        </a:rPr>
                        <a:t>anniversaire</a:t>
                      </a:r>
                      <a:r>
                        <a:rPr lang="en-GB" sz="1200" dirty="0">
                          <a:solidFill>
                            <a:schemeClr val="accent5">
                              <a:lumMod val="50000"/>
                            </a:schemeClr>
                          </a:solidFill>
                        </a:rPr>
                        <a:t>.</a:t>
                      </a:r>
                    </a:p>
                    <a:p>
                      <a:r>
                        <a:rPr lang="en-GB" sz="1200" dirty="0">
                          <a:solidFill>
                            <a:schemeClr val="accent5">
                              <a:lumMod val="50000"/>
                            </a:schemeClr>
                          </a:solidFill>
                        </a:rPr>
                        <a:t>M. Blanchard: pour Antoine.</a:t>
                      </a:r>
                    </a:p>
                  </a:txBody>
                  <a:tcPr anchor="ctr"/>
                </a:tc>
                <a:extLst>
                  <a:ext uri="{0D108BD9-81ED-4DB2-BD59-A6C34878D82A}">
                    <a16:rowId xmlns:a16="http://schemas.microsoft.com/office/drawing/2014/main" val="1769829694"/>
                  </a:ext>
                </a:extLst>
              </a:tr>
              <a:tr h="387513">
                <a:tc>
                  <a:txBody>
                    <a:bodyPr/>
                    <a:lstStyle/>
                    <a:p>
                      <a:pPr algn="ctr"/>
                      <a:r>
                        <a:rPr lang="en-GB" sz="1200" dirty="0">
                          <a:solidFill>
                            <a:schemeClr val="accent5">
                              <a:lumMod val="50000"/>
                            </a:schemeClr>
                          </a:solidFill>
                        </a:rPr>
                        <a:t>E.</a:t>
                      </a:r>
                    </a:p>
                  </a:txBody>
                  <a:tcPr anchor="ctr"/>
                </a:tc>
                <a:tc>
                  <a:txBody>
                    <a:bodyPr/>
                    <a:lstStyle/>
                    <a:p>
                      <a:r>
                        <a:rPr lang="en-GB" sz="1200" b="1" dirty="0">
                          <a:solidFill>
                            <a:schemeClr val="accent5">
                              <a:lumMod val="50000"/>
                            </a:schemeClr>
                          </a:solidFill>
                        </a:rPr>
                        <a:t>(</a:t>
                      </a:r>
                      <a:r>
                        <a:rPr lang="fr-FR" sz="1200" b="1" dirty="0">
                          <a:solidFill>
                            <a:schemeClr val="accent5">
                              <a:lumMod val="50000"/>
                            </a:schemeClr>
                          </a:solidFill>
                        </a:rPr>
                        <a:t>Vous)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[jouer] de la …</a:t>
                      </a:r>
                    </a:p>
                  </a:txBody>
                  <a:tcPr anchor="ctr"/>
                </a:tc>
                <a:tc>
                  <a:txBody>
                    <a:bodyPr/>
                    <a:lstStyle/>
                    <a:p>
                      <a:pPr algn="ctr"/>
                      <a:r>
                        <a:rPr lang="en-GB" sz="1200" dirty="0">
                          <a:solidFill>
                            <a:schemeClr val="accent5">
                              <a:lumMod val="50000"/>
                            </a:schemeClr>
                          </a:solidFill>
                        </a:rPr>
                        <a:t>E.</a:t>
                      </a:r>
                    </a:p>
                  </a:txBody>
                  <a:tcPr anchor="ctr"/>
                </a:tc>
                <a:tc>
                  <a:txBody>
                    <a:bodyPr/>
                    <a:lstStyle/>
                    <a:p>
                      <a:r>
                        <a:rPr lang="en-GB" sz="1200" dirty="0">
                          <a:solidFill>
                            <a:schemeClr val="accent5">
                              <a:lumMod val="50000"/>
                            </a:schemeClr>
                          </a:solidFill>
                        </a:rPr>
                        <a:t>Sophie: </a:t>
                      </a:r>
                      <a:r>
                        <a:rPr lang="en-GB" sz="1200" dirty="0" err="1">
                          <a:solidFill>
                            <a:schemeClr val="accent5">
                              <a:lumMod val="50000"/>
                            </a:schemeClr>
                          </a:solidFill>
                        </a:rPr>
                        <a:t>malade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graphicFrame>
        <p:nvGraphicFramePr>
          <p:cNvPr id="27" name="Table 4">
            <a:extLst>
              <a:ext uri="{FF2B5EF4-FFF2-40B4-BE49-F238E27FC236}">
                <a16:creationId xmlns:a16="http://schemas.microsoft.com/office/drawing/2014/main" id="{C64D5C63-BE1F-44FD-B7C1-EABF0ED3B135}"/>
              </a:ext>
            </a:extLst>
          </p:cNvPr>
          <p:cNvGraphicFramePr>
            <a:graphicFrameLocks noGrp="1"/>
          </p:cNvGraphicFramePr>
          <p:nvPr>
            <p:extLst>
              <p:ext uri="{D42A27DB-BD31-4B8C-83A1-F6EECF244321}">
                <p14:modId xmlns:p14="http://schemas.microsoft.com/office/powerpoint/2010/main" val="2610936642"/>
              </p:ext>
            </p:extLst>
          </p:nvPr>
        </p:nvGraphicFramePr>
        <p:xfrm>
          <a:off x="391886"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chemeClr val="accent5">
                              <a:lumMod val="50000"/>
                            </a:schemeClr>
                          </a:solidFill>
                        </a:rPr>
                        <a:t>      </a:t>
                      </a:r>
                    </a:p>
                  </a:txBody>
                  <a:tcPr/>
                </a:tc>
                <a:tc>
                  <a:txBody>
                    <a:bodyPr/>
                    <a:lstStyle/>
                    <a:p>
                      <a:pPr algn="ctr"/>
                      <a:r>
                        <a:rPr lang="en-GB" sz="1200" dirty="0">
                          <a:solidFill>
                            <a:schemeClr val="accent5">
                              <a:lumMod val="50000"/>
                            </a:schemeClr>
                          </a:solidFill>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dirty="0">
                        <a:solidFill>
                          <a:schemeClr val="accent5">
                            <a:lumMod val="50000"/>
                          </a:schemeClr>
                        </a:solidFill>
                      </a:endParaRPr>
                    </a:p>
                  </a:txBody>
                  <a:tcPr/>
                </a:tc>
                <a:tc>
                  <a:txBody>
                    <a:bodyPr/>
                    <a:lstStyle/>
                    <a:p>
                      <a:pPr algn="ctr"/>
                      <a:r>
                        <a:rPr lang="en-GB" sz="1200" b="1" dirty="0">
                          <a:solidFill>
                            <a:schemeClr val="accent5">
                              <a:lumMod val="50000"/>
                            </a:schemeClr>
                          </a:solidFill>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dormir</a:t>
                      </a:r>
                      <a:r>
                        <a:rPr lang="en-GB"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rPr>
                        <a:t>bien …</a:t>
                      </a:r>
                    </a:p>
                  </a:txBody>
                  <a:tcPr anchor="ctr"/>
                </a:tc>
                <a:tc>
                  <a:txBody>
                    <a:bodyPr/>
                    <a:lstStyle/>
                    <a:p>
                      <a:pPr algn="ctr"/>
                      <a:r>
                        <a:rPr lang="en-GB" sz="1200" dirty="0">
                          <a:solidFill>
                            <a:schemeClr val="accent5">
                              <a:lumMod val="50000"/>
                            </a:schemeClr>
                          </a:solidFill>
                        </a:rPr>
                        <a:t>A.</a:t>
                      </a:r>
                    </a:p>
                  </a:txBody>
                  <a:tcPr anchor="ctr"/>
                </a:tc>
                <a:tc>
                  <a:txBody>
                    <a:bodyPr/>
                    <a:lstStyle/>
                    <a:p>
                      <a:r>
                        <a:rPr lang="en-GB" sz="1200" dirty="0">
                          <a:solidFill>
                            <a:schemeClr val="accent5">
                              <a:lumMod val="50000"/>
                            </a:schemeClr>
                          </a:solidFill>
                        </a:rPr>
                        <a:t>M. Faure: piano</a:t>
                      </a:r>
                    </a:p>
                    <a:p>
                      <a:r>
                        <a:rPr lang="en-GB" sz="1200" dirty="0">
                          <a:solidFill>
                            <a:schemeClr val="accent5">
                              <a:lumMod val="50000"/>
                            </a:schemeClr>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chemeClr val="accent5">
                              <a:lumMod val="50000"/>
                            </a:schemeClr>
                          </a:solidFill>
                        </a:rPr>
                        <a:t>B.</a:t>
                      </a:r>
                    </a:p>
                  </a:txBody>
                  <a:tcPr anchor="ctr"/>
                </a:tc>
                <a:tc>
                  <a:txBody>
                    <a:bodyPr/>
                    <a:lstStyle/>
                    <a:p>
                      <a:r>
                        <a:rPr lang="fr-FR" sz="1200" b="1" dirty="0">
                          <a:solidFill>
                            <a:schemeClr val="accent5">
                              <a:lumMod val="50000"/>
                            </a:schemeClr>
                          </a:solidFill>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[revenir] de la plage …</a:t>
                      </a:r>
                    </a:p>
                  </a:txBody>
                  <a:tcPr anchor="ctr"/>
                </a:tc>
                <a:tc>
                  <a:txBody>
                    <a:bodyPr/>
                    <a:lstStyle/>
                    <a:p>
                      <a:pPr algn="ctr"/>
                      <a:r>
                        <a:rPr lang="en-GB" sz="1200" dirty="0">
                          <a:solidFill>
                            <a:schemeClr val="accent5">
                              <a:lumMod val="50000"/>
                            </a:schemeClr>
                          </a:solidFill>
                        </a:rPr>
                        <a:t>B.</a:t>
                      </a:r>
                    </a:p>
                  </a:txBody>
                  <a:tcPr anchor="ctr"/>
                </a:tc>
                <a:tc>
                  <a:txBody>
                    <a:bodyPr/>
                    <a:lstStyle/>
                    <a:p>
                      <a:r>
                        <a:rPr lang="en-GB" sz="1200" dirty="0">
                          <a:solidFill>
                            <a:schemeClr val="accent5">
                              <a:lumMod val="50000"/>
                            </a:schemeClr>
                          </a:solidFill>
                        </a:rPr>
                        <a:t>Kirsten et Natalie: </a:t>
                      </a:r>
                      <a:r>
                        <a:rPr lang="en-GB" sz="1200" dirty="0" err="1">
                          <a:solidFill>
                            <a:schemeClr val="accent5">
                              <a:lumMod val="50000"/>
                            </a:schemeClr>
                          </a:solidFill>
                        </a:rPr>
                        <a:t>aujourd’hui</a:t>
                      </a:r>
                      <a:endParaRPr lang="en-GB" sz="1200" dirty="0">
                        <a:solidFill>
                          <a:schemeClr val="accent5">
                            <a:lumMod val="50000"/>
                          </a:schemeClr>
                        </a:solidFill>
                      </a:endParaRP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Laurent: </a:t>
                      </a:r>
                      <a:r>
                        <a:rPr lang="en-GB" sz="1200" dirty="0" err="1">
                          <a:solidFill>
                            <a:schemeClr val="accent5">
                              <a:lumMod val="50000"/>
                            </a:schemeClr>
                          </a:solidFill>
                        </a:rPr>
                        <a:t>chaque</a:t>
                      </a:r>
                      <a:r>
                        <a:rPr lang="en-GB" sz="1200" dirty="0">
                          <a:solidFill>
                            <a:schemeClr val="accent5">
                              <a:lumMod val="50000"/>
                            </a:schemeClr>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dirty="0">
                          <a:solidFill>
                            <a:schemeClr val="accent5">
                              <a:lumMod val="50000"/>
                            </a:schemeClr>
                          </a:solidFill>
                        </a:rPr>
                        <a:t>C.</a:t>
                      </a:r>
                    </a:p>
                  </a:txBody>
                  <a:tcPr anchor="ctr"/>
                </a:tc>
                <a:tc>
                  <a:txBody>
                    <a:bodyPr/>
                    <a:lstStyle/>
                    <a:p>
                      <a:r>
                        <a:rPr lang="en-GB" sz="1200" b="1" dirty="0">
                          <a:solidFill>
                            <a:schemeClr val="accent5">
                              <a:lumMod val="50000"/>
                            </a:schemeClr>
                          </a:solidFill>
                        </a:rPr>
                        <a:t>(Nous)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sortir</a:t>
                      </a:r>
                      <a:r>
                        <a:rPr lang="en-GB" sz="1200" b="0" dirty="0">
                          <a:solidFill>
                            <a:schemeClr val="accent5">
                              <a:lumMod val="50000"/>
                            </a:schemeClr>
                          </a:solidFill>
                        </a:rPr>
                        <a:t>] </a:t>
                      </a:r>
                    </a:p>
                    <a:p>
                      <a:r>
                        <a:rPr lang="en-GB" sz="1200" b="0" dirty="0">
                          <a:solidFill>
                            <a:schemeClr val="accent5">
                              <a:lumMod val="50000"/>
                            </a:schemeClr>
                          </a:solidFill>
                        </a:rPr>
                        <a:t>les …</a:t>
                      </a:r>
                    </a:p>
                  </a:txBody>
                  <a:tcPr anchor="ctr"/>
                </a:tc>
                <a:tc>
                  <a:txBody>
                    <a:bodyPr/>
                    <a:lstStyle/>
                    <a:p>
                      <a:pPr algn="ctr"/>
                      <a:r>
                        <a:rPr lang="en-GB" sz="1200" dirty="0">
                          <a:solidFill>
                            <a:schemeClr val="accent5">
                              <a:lumMod val="50000"/>
                            </a:schemeClr>
                          </a:solidFill>
                        </a:rPr>
                        <a:t>C.</a:t>
                      </a:r>
                    </a:p>
                  </a:txBody>
                  <a:tcPr anchor="ctr"/>
                </a:tc>
                <a:tc>
                  <a:txBody>
                    <a:bodyPr/>
                    <a:lstStyle/>
                    <a:p>
                      <a:r>
                        <a:rPr lang="en-GB" sz="1200" dirty="0">
                          <a:solidFill>
                            <a:schemeClr val="accent5">
                              <a:lumMod val="50000"/>
                            </a:schemeClr>
                          </a:solidFill>
                        </a:rPr>
                        <a:t>Amir et </a:t>
                      </a:r>
                      <a:r>
                        <a:rPr lang="en-GB" sz="1200" dirty="0" err="1">
                          <a:solidFill>
                            <a:schemeClr val="accent5">
                              <a:lumMod val="50000"/>
                            </a:schemeClr>
                          </a:solidFill>
                        </a:rPr>
                        <a:t>Noura</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retard                       </a:t>
                      </a:r>
                    </a:p>
                    <a:p>
                      <a:r>
                        <a:rPr lang="en-GB" sz="1200" dirty="0">
                          <a:solidFill>
                            <a:schemeClr val="accent5">
                              <a:lumMod val="50000"/>
                            </a:schemeClr>
                          </a:solidFill>
                        </a:rPr>
                        <a:t>M. Page et M. Barre:  pour 3 </a:t>
                      </a:r>
                      <a:r>
                        <a:rPr lang="en-GB" sz="1200" dirty="0" err="1">
                          <a:solidFill>
                            <a:schemeClr val="accent5">
                              <a:lumMod val="50000"/>
                            </a:schemeClr>
                          </a:solidFill>
                        </a:rPr>
                        <a:t>jours</a:t>
                      </a:r>
                      <a:r>
                        <a:rPr lang="en-GB" sz="1200" dirty="0">
                          <a:solidFill>
                            <a:schemeClr val="accent5">
                              <a:lumMod val="50000"/>
                            </a:schemeClr>
                          </a:solidFill>
                        </a:rPr>
                        <a:t>.</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chemeClr val="accent5">
                              <a:lumMod val="50000"/>
                            </a:schemeClr>
                          </a:solidFill>
                        </a:rPr>
                        <a:t>D.</a:t>
                      </a:r>
                    </a:p>
                  </a:txBody>
                  <a:tcPr anchor="ctr"/>
                </a:tc>
                <a:tc>
                  <a:txBody>
                    <a:bodyPr/>
                    <a:lstStyle/>
                    <a:p>
                      <a:r>
                        <a:rPr lang="fr-FR"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[être] une personne …</a:t>
                      </a:r>
                    </a:p>
                  </a:txBody>
                  <a:tcPr anchor="ctr"/>
                </a:tc>
                <a:tc>
                  <a:txBody>
                    <a:bodyPr/>
                    <a:lstStyle/>
                    <a:p>
                      <a:pPr algn="ctr"/>
                      <a:r>
                        <a:rPr lang="en-GB" sz="1200" dirty="0">
                          <a:solidFill>
                            <a:schemeClr val="accent5">
                              <a:lumMod val="50000"/>
                            </a:schemeClr>
                          </a:solidFill>
                        </a:rPr>
                        <a:t>D.</a:t>
                      </a:r>
                    </a:p>
                  </a:txBody>
                  <a:tcPr anchor="ctr"/>
                </a:tc>
                <a:tc>
                  <a:txBody>
                    <a:bodyPr/>
                    <a:lstStyle/>
                    <a:p>
                      <a:r>
                        <a:rPr lang="en-GB" sz="1200" dirty="0" err="1">
                          <a:solidFill>
                            <a:schemeClr val="accent5">
                              <a:lumMod val="50000"/>
                            </a:schemeClr>
                          </a:solidFill>
                        </a:rPr>
                        <a:t>Léa</a:t>
                      </a:r>
                      <a:r>
                        <a:rPr lang="en-GB" sz="1200" dirty="0">
                          <a:solidFill>
                            <a:schemeClr val="accent5">
                              <a:lumMod val="50000"/>
                            </a:schemeClr>
                          </a:solidFill>
                        </a:rPr>
                        <a:t>: pour ton </a:t>
                      </a:r>
                      <a:r>
                        <a:rPr lang="en-GB" sz="1200" dirty="0" err="1">
                          <a:solidFill>
                            <a:schemeClr val="accent5">
                              <a:lumMod val="50000"/>
                            </a:schemeClr>
                          </a:solidFill>
                        </a:rPr>
                        <a:t>anniversaire</a:t>
                      </a:r>
                      <a:r>
                        <a:rPr lang="en-GB" sz="1200" dirty="0">
                          <a:solidFill>
                            <a:schemeClr val="accent5">
                              <a:lumMod val="50000"/>
                            </a:schemeClr>
                          </a:solidFill>
                        </a:rPr>
                        <a:t>.</a:t>
                      </a:r>
                    </a:p>
                    <a:p>
                      <a:r>
                        <a:rPr lang="en-GB" sz="1200" dirty="0">
                          <a:solidFill>
                            <a:schemeClr val="accent5">
                              <a:lumMod val="50000"/>
                            </a:schemeClr>
                          </a:solidFill>
                        </a:rPr>
                        <a:t>M. Blanchard: pour Antoine.</a:t>
                      </a:r>
                    </a:p>
                  </a:txBody>
                  <a:tcPr anchor="ctr"/>
                </a:tc>
                <a:extLst>
                  <a:ext uri="{0D108BD9-81ED-4DB2-BD59-A6C34878D82A}">
                    <a16:rowId xmlns:a16="http://schemas.microsoft.com/office/drawing/2014/main" val="1769829694"/>
                  </a:ext>
                </a:extLst>
              </a:tr>
              <a:tr h="274194">
                <a:tc>
                  <a:txBody>
                    <a:bodyPr/>
                    <a:lstStyle/>
                    <a:p>
                      <a:pPr algn="ctr"/>
                      <a:r>
                        <a:rPr lang="en-GB" sz="1200" dirty="0">
                          <a:solidFill>
                            <a:schemeClr val="accent5">
                              <a:lumMod val="50000"/>
                            </a:schemeClr>
                          </a:solidFill>
                        </a:rPr>
                        <a:t>E.</a:t>
                      </a:r>
                    </a:p>
                  </a:txBody>
                  <a:tcPr anchor="ctr"/>
                </a:tc>
                <a:tc>
                  <a:txBody>
                    <a:bodyPr/>
                    <a:lstStyle/>
                    <a:p>
                      <a:r>
                        <a:rPr lang="en-GB" sz="1200" b="1" dirty="0">
                          <a:solidFill>
                            <a:schemeClr val="accent5">
                              <a:lumMod val="50000"/>
                            </a:schemeClr>
                          </a:solidFill>
                        </a:rPr>
                        <a:t>(</a:t>
                      </a:r>
                      <a:r>
                        <a:rPr lang="fr-FR" sz="1200" b="1" dirty="0">
                          <a:solidFill>
                            <a:schemeClr val="accent5">
                              <a:lumMod val="50000"/>
                            </a:schemeClr>
                          </a:solidFill>
                        </a:rPr>
                        <a:t>Vous)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[jouer] de la …</a:t>
                      </a:r>
                    </a:p>
                  </a:txBody>
                  <a:tcPr anchor="ctr"/>
                </a:tc>
                <a:tc>
                  <a:txBody>
                    <a:bodyPr/>
                    <a:lstStyle/>
                    <a:p>
                      <a:pPr algn="ctr"/>
                      <a:r>
                        <a:rPr lang="en-GB" sz="1200" dirty="0">
                          <a:solidFill>
                            <a:schemeClr val="accent5">
                              <a:lumMod val="50000"/>
                            </a:schemeClr>
                          </a:solidFill>
                        </a:rPr>
                        <a:t>E.</a:t>
                      </a:r>
                    </a:p>
                  </a:txBody>
                  <a:tcPr anchor="ctr"/>
                </a:tc>
                <a:tc>
                  <a:txBody>
                    <a:bodyPr/>
                    <a:lstStyle/>
                    <a:p>
                      <a:r>
                        <a:rPr lang="en-GB" sz="1200" dirty="0">
                          <a:solidFill>
                            <a:schemeClr val="accent5">
                              <a:lumMod val="50000"/>
                            </a:schemeClr>
                          </a:solidFill>
                        </a:rPr>
                        <a:t>Sophie: </a:t>
                      </a:r>
                      <a:r>
                        <a:rPr lang="en-GB" sz="1200" dirty="0" err="1">
                          <a:solidFill>
                            <a:schemeClr val="accent5">
                              <a:lumMod val="50000"/>
                            </a:schemeClr>
                          </a:solidFill>
                        </a:rPr>
                        <a:t>malade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graphicFrame>
        <p:nvGraphicFramePr>
          <p:cNvPr id="31" name="Table 4">
            <a:extLst>
              <a:ext uri="{FF2B5EF4-FFF2-40B4-BE49-F238E27FC236}">
                <a16:creationId xmlns:a16="http://schemas.microsoft.com/office/drawing/2014/main" id="{61A586A0-4751-4AC0-B21D-A99330A61EAE}"/>
              </a:ext>
            </a:extLst>
          </p:cNvPr>
          <p:cNvGraphicFramePr>
            <a:graphicFrameLocks noGrp="1"/>
          </p:cNvGraphicFramePr>
          <p:nvPr>
            <p:extLst>
              <p:ext uri="{D42A27DB-BD31-4B8C-83A1-F6EECF244321}">
                <p14:modId xmlns:p14="http://schemas.microsoft.com/office/powerpoint/2010/main" val="3746045771"/>
              </p:ext>
            </p:extLst>
          </p:nvPr>
        </p:nvGraphicFramePr>
        <p:xfrm>
          <a:off x="391886"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chemeClr val="accent5">
                              <a:lumMod val="50000"/>
                            </a:schemeClr>
                          </a:solidFill>
                        </a:rPr>
                        <a:t>      </a:t>
                      </a:r>
                    </a:p>
                  </a:txBody>
                  <a:tcPr/>
                </a:tc>
                <a:tc>
                  <a:txBody>
                    <a:bodyPr/>
                    <a:lstStyle/>
                    <a:p>
                      <a:pPr algn="ctr"/>
                      <a:r>
                        <a:rPr lang="en-GB" sz="1200" dirty="0">
                          <a:solidFill>
                            <a:schemeClr val="accent5">
                              <a:lumMod val="50000"/>
                            </a:schemeClr>
                          </a:solidFill>
                        </a:rPr>
                        <a:t>Start these sentences</a:t>
                      </a:r>
                    </a:p>
                    <a:p>
                      <a:pPr algn="ctr"/>
                      <a:r>
                        <a:rPr lang="en-GB" sz="1200" b="0" dirty="0">
                          <a:solidFill>
                            <a:schemeClr val="accent5">
                              <a:lumMod val="50000"/>
                            </a:schemeClr>
                          </a:solidFill>
                        </a:rPr>
                        <a:t>(</a:t>
                      </a:r>
                      <a:r>
                        <a:rPr lang="en-GB" sz="1200" b="1" dirty="0">
                          <a:solidFill>
                            <a:schemeClr val="accent5">
                              <a:lumMod val="50000"/>
                            </a:schemeClr>
                          </a:solidFill>
                        </a:rPr>
                        <a:t>don’t </a:t>
                      </a:r>
                      <a:r>
                        <a:rPr lang="en-GB" sz="1200" b="0" dirty="0">
                          <a:solidFill>
                            <a:schemeClr val="accent5">
                              <a:lumMod val="50000"/>
                            </a:schemeClr>
                          </a:solidFill>
                        </a:rPr>
                        <a:t>say the pronoun!)</a:t>
                      </a:r>
                    </a:p>
                  </a:txBody>
                  <a:tcPr/>
                </a:tc>
                <a:tc>
                  <a:txBody>
                    <a:bodyPr/>
                    <a:lstStyle/>
                    <a:p>
                      <a:pPr algn="ctr"/>
                      <a:endParaRPr lang="en-GB" sz="1200" b="0" dirty="0">
                        <a:solidFill>
                          <a:schemeClr val="accent5">
                            <a:lumMod val="50000"/>
                          </a:schemeClr>
                        </a:solidFill>
                      </a:endParaRPr>
                    </a:p>
                  </a:txBody>
                  <a:tcPr/>
                </a:tc>
                <a:tc>
                  <a:txBody>
                    <a:bodyPr/>
                    <a:lstStyle/>
                    <a:p>
                      <a:pPr algn="ctr"/>
                      <a:r>
                        <a:rPr lang="en-GB" sz="1200" b="1" dirty="0">
                          <a:solidFill>
                            <a:schemeClr val="accent5">
                              <a:lumMod val="50000"/>
                            </a:schemeClr>
                          </a:solidFill>
                        </a:rPr>
                        <a:t>Finish your partner’s sentences</a:t>
                      </a:r>
                    </a:p>
                    <a:p>
                      <a:pPr algn="ctr"/>
                      <a:r>
                        <a:rPr lang="en-GB" sz="1200" b="0" dirty="0">
                          <a:solidFill>
                            <a:schemeClr val="accent5">
                              <a:lumMod val="50000"/>
                            </a:schemeClr>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chemeClr val="accent5">
                              <a:lumMod val="50000"/>
                            </a:schemeClr>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dormir</a:t>
                      </a:r>
                      <a:r>
                        <a:rPr lang="en-GB"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rPr>
                        <a:t>bien …</a:t>
                      </a:r>
                    </a:p>
                  </a:txBody>
                  <a:tcPr anchor="ctr"/>
                </a:tc>
                <a:tc>
                  <a:txBody>
                    <a:bodyPr/>
                    <a:lstStyle/>
                    <a:p>
                      <a:pPr algn="ctr"/>
                      <a:r>
                        <a:rPr lang="en-GB" sz="1200" dirty="0">
                          <a:solidFill>
                            <a:schemeClr val="accent5">
                              <a:lumMod val="50000"/>
                            </a:schemeClr>
                          </a:solidFill>
                        </a:rPr>
                        <a:t>A.</a:t>
                      </a:r>
                    </a:p>
                  </a:txBody>
                  <a:tcPr anchor="ctr"/>
                </a:tc>
                <a:tc>
                  <a:txBody>
                    <a:bodyPr/>
                    <a:lstStyle/>
                    <a:p>
                      <a:r>
                        <a:rPr lang="en-GB" sz="1200" dirty="0">
                          <a:solidFill>
                            <a:schemeClr val="accent5">
                              <a:lumMod val="50000"/>
                            </a:schemeClr>
                          </a:solidFill>
                        </a:rPr>
                        <a:t>M. Faure: piano</a:t>
                      </a:r>
                    </a:p>
                    <a:p>
                      <a:r>
                        <a:rPr lang="en-GB" sz="1200" dirty="0">
                          <a:solidFill>
                            <a:schemeClr val="accent5">
                              <a:lumMod val="50000"/>
                            </a:schemeClr>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chemeClr val="accent5">
                              <a:lumMod val="50000"/>
                            </a:schemeClr>
                          </a:solidFill>
                        </a:rPr>
                        <a:t>B.</a:t>
                      </a:r>
                    </a:p>
                  </a:txBody>
                  <a:tcPr anchor="ctr"/>
                </a:tc>
                <a:tc>
                  <a:txBody>
                    <a:bodyPr/>
                    <a:lstStyle/>
                    <a:p>
                      <a:r>
                        <a:rPr lang="fr-FR" sz="1200" b="1" dirty="0">
                          <a:solidFill>
                            <a:schemeClr val="accent5">
                              <a:lumMod val="50000"/>
                            </a:schemeClr>
                          </a:solidFill>
                        </a:rPr>
                        <a:t>(On)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[revenir] de la plage …</a:t>
                      </a:r>
                    </a:p>
                  </a:txBody>
                  <a:tcPr anchor="ctr"/>
                </a:tc>
                <a:tc>
                  <a:txBody>
                    <a:bodyPr/>
                    <a:lstStyle/>
                    <a:p>
                      <a:pPr algn="ctr"/>
                      <a:r>
                        <a:rPr lang="en-GB" sz="1200" dirty="0">
                          <a:solidFill>
                            <a:schemeClr val="accent5">
                              <a:lumMod val="50000"/>
                            </a:schemeClr>
                          </a:solidFill>
                        </a:rPr>
                        <a:t>B.</a:t>
                      </a:r>
                    </a:p>
                  </a:txBody>
                  <a:tcPr anchor="ctr"/>
                </a:tc>
                <a:tc>
                  <a:txBody>
                    <a:bodyPr/>
                    <a:lstStyle/>
                    <a:p>
                      <a:r>
                        <a:rPr lang="en-GB" sz="1200" dirty="0">
                          <a:solidFill>
                            <a:schemeClr val="accent5">
                              <a:lumMod val="50000"/>
                            </a:schemeClr>
                          </a:solidFill>
                        </a:rPr>
                        <a:t>Kirsten et Natalie: </a:t>
                      </a:r>
                      <a:r>
                        <a:rPr lang="en-GB" sz="1200" dirty="0" err="1">
                          <a:solidFill>
                            <a:schemeClr val="accent5">
                              <a:lumMod val="50000"/>
                            </a:schemeClr>
                          </a:solidFill>
                        </a:rPr>
                        <a:t>aujourd’hui</a:t>
                      </a:r>
                      <a:endParaRPr lang="en-GB" sz="1200" dirty="0">
                        <a:solidFill>
                          <a:schemeClr val="accent5">
                            <a:lumMod val="50000"/>
                          </a:schemeClr>
                        </a:solidFill>
                      </a:endParaRPr>
                    </a:p>
                    <a:p>
                      <a:r>
                        <a:rPr lang="en-GB" sz="1200" dirty="0">
                          <a:solidFill>
                            <a:schemeClr val="accent5">
                              <a:lumMod val="50000"/>
                            </a:schemeClr>
                          </a:solidFill>
                        </a:rPr>
                        <a:t>M. et </a:t>
                      </a:r>
                      <a:r>
                        <a:rPr lang="en-GB" sz="1200" dirty="0" err="1">
                          <a:solidFill>
                            <a:schemeClr val="accent5">
                              <a:lumMod val="50000"/>
                            </a:schemeClr>
                          </a:solidFill>
                        </a:rPr>
                        <a:t>Mme.</a:t>
                      </a:r>
                      <a:r>
                        <a:rPr lang="en-GB" sz="1200" dirty="0">
                          <a:solidFill>
                            <a:schemeClr val="accent5">
                              <a:lumMod val="50000"/>
                            </a:schemeClr>
                          </a:solidFill>
                        </a:rPr>
                        <a:t> Laurent: </a:t>
                      </a:r>
                      <a:r>
                        <a:rPr lang="en-GB" sz="1200" dirty="0" err="1">
                          <a:solidFill>
                            <a:schemeClr val="accent5">
                              <a:lumMod val="50000"/>
                            </a:schemeClr>
                          </a:solidFill>
                        </a:rPr>
                        <a:t>chaque</a:t>
                      </a:r>
                      <a:r>
                        <a:rPr lang="en-GB" sz="1200" dirty="0">
                          <a:solidFill>
                            <a:schemeClr val="accent5">
                              <a:lumMod val="50000"/>
                            </a:schemeClr>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dirty="0">
                          <a:solidFill>
                            <a:schemeClr val="accent5">
                              <a:lumMod val="50000"/>
                            </a:schemeClr>
                          </a:solidFill>
                        </a:rPr>
                        <a:t>C.</a:t>
                      </a:r>
                    </a:p>
                  </a:txBody>
                  <a:tcPr anchor="ctr"/>
                </a:tc>
                <a:tc>
                  <a:txBody>
                    <a:bodyPr/>
                    <a:lstStyle/>
                    <a:p>
                      <a:r>
                        <a:rPr lang="en-GB" sz="1200" b="1" dirty="0">
                          <a:solidFill>
                            <a:schemeClr val="accent5">
                              <a:lumMod val="50000"/>
                            </a:schemeClr>
                          </a:solidFill>
                        </a:rPr>
                        <a:t>(Nous) </a:t>
                      </a:r>
                      <a:r>
                        <a:rPr kumimoji="0" lang="en-GB" sz="1200" b="1" u="none" strike="noStrike" kern="1200" cap="none" spc="0" normalizeH="0" baseline="0" noProof="0" dirty="0">
                          <a:ln>
                            <a:noFill/>
                          </a:ln>
                          <a:solidFill>
                            <a:schemeClr val="accent5">
                              <a:lumMod val="50000"/>
                            </a:schemeClr>
                          </a:solidFill>
                          <a:effectLst/>
                          <a:uLnTx/>
                          <a:uFillTx/>
                        </a:rPr>
                        <a:t>_______</a:t>
                      </a:r>
                      <a:r>
                        <a:rPr lang="en-GB" sz="1200" b="0" dirty="0">
                          <a:solidFill>
                            <a:schemeClr val="accent5">
                              <a:lumMod val="50000"/>
                            </a:schemeClr>
                          </a:solidFill>
                        </a:rPr>
                        <a:t> [</a:t>
                      </a:r>
                      <a:r>
                        <a:rPr lang="en-GB" sz="1200" b="0" dirty="0" err="1">
                          <a:solidFill>
                            <a:schemeClr val="accent5">
                              <a:lumMod val="50000"/>
                            </a:schemeClr>
                          </a:solidFill>
                        </a:rPr>
                        <a:t>sortir</a:t>
                      </a:r>
                      <a:r>
                        <a:rPr lang="en-GB" sz="1200" b="0" dirty="0">
                          <a:solidFill>
                            <a:schemeClr val="accent5">
                              <a:lumMod val="50000"/>
                            </a:schemeClr>
                          </a:solidFill>
                        </a:rPr>
                        <a:t>] </a:t>
                      </a:r>
                    </a:p>
                    <a:p>
                      <a:r>
                        <a:rPr lang="en-GB" sz="1200" b="0" dirty="0">
                          <a:solidFill>
                            <a:schemeClr val="accent5">
                              <a:lumMod val="50000"/>
                            </a:schemeClr>
                          </a:solidFill>
                        </a:rPr>
                        <a:t>les …</a:t>
                      </a:r>
                    </a:p>
                  </a:txBody>
                  <a:tcPr anchor="ctr"/>
                </a:tc>
                <a:tc>
                  <a:txBody>
                    <a:bodyPr/>
                    <a:lstStyle/>
                    <a:p>
                      <a:pPr algn="ctr"/>
                      <a:r>
                        <a:rPr lang="en-GB" sz="1200" dirty="0">
                          <a:solidFill>
                            <a:schemeClr val="accent5">
                              <a:lumMod val="50000"/>
                            </a:schemeClr>
                          </a:solidFill>
                        </a:rPr>
                        <a:t>C.</a:t>
                      </a:r>
                    </a:p>
                  </a:txBody>
                  <a:tcPr anchor="ctr"/>
                </a:tc>
                <a:tc>
                  <a:txBody>
                    <a:bodyPr/>
                    <a:lstStyle/>
                    <a:p>
                      <a:r>
                        <a:rPr lang="en-GB" sz="1200" dirty="0">
                          <a:solidFill>
                            <a:schemeClr val="accent5">
                              <a:lumMod val="50000"/>
                            </a:schemeClr>
                          </a:solidFill>
                        </a:rPr>
                        <a:t>Amir et </a:t>
                      </a:r>
                      <a:r>
                        <a:rPr lang="en-GB" sz="1200" dirty="0" err="1">
                          <a:solidFill>
                            <a:schemeClr val="accent5">
                              <a:lumMod val="50000"/>
                            </a:schemeClr>
                          </a:solidFill>
                        </a:rPr>
                        <a:t>Noura</a:t>
                      </a:r>
                      <a:r>
                        <a:rPr lang="en-GB" sz="1200" dirty="0">
                          <a:solidFill>
                            <a:schemeClr val="accent5">
                              <a:lumMod val="50000"/>
                            </a:schemeClr>
                          </a:solidFill>
                        </a:rPr>
                        <a:t>: </a:t>
                      </a:r>
                      <a:r>
                        <a:rPr lang="en-GB" sz="1200" dirty="0" err="1">
                          <a:solidFill>
                            <a:schemeClr val="accent5">
                              <a:lumMod val="50000"/>
                            </a:schemeClr>
                          </a:solidFill>
                        </a:rPr>
                        <a:t>en</a:t>
                      </a:r>
                      <a:r>
                        <a:rPr lang="en-GB" sz="1200" dirty="0">
                          <a:solidFill>
                            <a:schemeClr val="accent5">
                              <a:lumMod val="50000"/>
                            </a:schemeClr>
                          </a:solidFill>
                        </a:rPr>
                        <a:t> retard                       </a:t>
                      </a:r>
                    </a:p>
                    <a:p>
                      <a:r>
                        <a:rPr lang="en-GB" sz="1200" dirty="0">
                          <a:solidFill>
                            <a:schemeClr val="accent5">
                              <a:lumMod val="50000"/>
                            </a:schemeClr>
                          </a:solidFill>
                        </a:rPr>
                        <a:t>M. Page et M. Barre:  pour 3 </a:t>
                      </a:r>
                      <a:r>
                        <a:rPr lang="en-GB" sz="1200" dirty="0" err="1">
                          <a:solidFill>
                            <a:schemeClr val="accent5">
                              <a:lumMod val="50000"/>
                            </a:schemeClr>
                          </a:solidFill>
                        </a:rPr>
                        <a:t>jours</a:t>
                      </a:r>
                      <a:r>
                        <a:rPr lang="en-GB" sz="1200" dirty="0">
                          <a:solidFill>
                            <a:schemeClr val="accent5">
                              <a:lumMod val="50000"/>
                            </a:schemeClr>
                          </a:solidFill>
                        </a:rPr>
                        <a:t>.</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chemeClr val="accent5">
                              <a:lumMod val="50000"/>
                            </a:schemeClr>
                          </a:solidFill>
                        </a:rPr>
                        <a:t>D.</a:t>
                      </a:r>
                    </a:p>
                  </a:txBody>
                  <a:tcPr anchor="ctr"/>
                </a:tc>
                <a:tc>
                  <a:txBody>
                    <a:bodyPr/>
                    <a:lstStyle/>
                    <a:p>
                      <a:r>
                        <a:rPr lang="fr-FR" sz="1200" b="1" dirty="0">
                          <a:solidFill>
                            <a:schemeClr val="accent5">
                              <a:lumMod val="50000"/>
                            </a:schemeClr>
                          </a:solidFill>
                        </a:rPr>
                        <a:t>(Tu)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[être] une personne …</a:t>
                      </a:r>
                    </a:p>
                  </a:txBody>
                  <a:tcPr anchor="ctr"/>
                </a:tc>
                <a:tc>
                  <a:txBody>
                    <a:bodyPr/>
                    <a:lstStyle/>
                    <a:p>
                      <a:pPr algn="ctr"/>
                      <a:r>
                        <a:rPr lang="en-GB" sz="1200" dirty="0">
                          <a:solidFill>
                            <a:schemeClr val="accent5">
                              <a:lumMod val="50000"/>
                            </a:schemeClr>
                          </a:solidFill>
                        </a:rPr>
                        <a:t>D.</a:t>
                      </a:r>
                    </a:p>
                  </a:txBody>
                  <a:tcPr anchor="ctr"/>
                </a:tc>
                <a:tc>
                  <a:txBody>
                    <a:bodyPr/>
                    <a:lstStyle/>
                    <a:p>
                      <a:r>
                        <a:rPr lang="en-GB" sz="1200" dirty="0" err="1">
                          <a:solidFill>
                            <a:schemeClr val="accent5">
                              <a:lumMod val="50000"/>
                            </a:schemeClr>
                          </a:solidFill>
                        </a:rPr>
                        <a:t>Léa</a:t>
                      </a:r>
                      <a:r>
                        <a:rPr lang="en-GB" sz="1200" dirty="0">
                          <a:solidFill>
                            <a:schemeClr val="accent5">
                              <a:lumMod val="50000"/>
                            </a:schemeClr>
                          </a:solidFill>
                        </a:rPr>
                        <a:t>: pour ton </a:t>
                      </a:r>
                      <a:r>
                        <a:rPr lang="en-GB" sz="1200" dirty="0" err="1">
                          <a:solidFill>
                            <a:schemeClr val="accent5">
                              <a:lumMod val="50000"/>
                            </a:schemeClr>
                          </a:solidFill>
                        </a:rPr>
                        <a:t>anniversaire</a:t>
                      </a:r>
                      <a:r>
                        <a:rPr lang="en-GB" sz="1200" dirty="0">
                          <a:solidFill>
                            <a:schemeClr val="accent5">
                              <a:lumMod val="50000"/>
                            </a:schemeClr>
                          </a:solidFill>
                        </a:rPr>
                        <a:t>.</a:t>
                      </a:r>
                    </a:p>
                    <a:p>
                      <a:r>
                        <a:rPr lang="en-GB" sz="1200" dirty="0">
                          <a:solidFill>
                            <a:schemeClr val="accent5">
                              <a:lumMod val="50000"/>
                            </a:schemeClr>
                          </a:solidFill>
                        </a:rPr>
                        <a:t>M. Blanchard: pour Antoine.</a:t>
                      </a:r>
                    </a:p>
                  </a:txBody>
                  <a:tcPr anchor="ctr"/>
                </a:tc>
                <a:extLst>
                  <a:ext uri="{0D108BD9-81ED-4DB2-BD59-A6C34878D82A}">
                    <a16:rowId xmlns:a16="http://schemas.microsoft.com/office/drawing/2014/main" val="1769829694"/>
                  </a:ext>
                </a:extLst>
              </a:tr>
              <a:tr h="387513">
                <a:tc>
                  <a:txBody>
                    <a:bodyPr/>
                    <a:lstStyle/>
                    <a:p>
                      <a:pPr algn="ctr"/>
                      <a:r>
                        <a:rPr lang="en-GB" sz="1200" dirty="0">
                          <a:solidFill>
                            <a:schemeClr val="accent5">
                              <a:lumMod val="50000"/>
                            </a:schemeClr>
                          </a:solidFill>
                        </a:rPr>
                        <a:t>E.</a:t>
                      </a:r>
                    </a:p>
                  </a:txBody>
                  <a:tcPr anchor="ctr"/>
                </a:tc>
                <a:tc>
                  <a:txBody>
                    <a:bodyPr/>
                    <a:lstStyle/>
                    <a:p>
                      <a:r>
                        <a:rPr lang="en-GB" sz="1200" b="1" dirty="0">
                          <a:solidFill>
                            <a:schemeClr val="accent5">
                              <a:lumMod val="50000"/>
                            </a:schemeClr>
                          </a:solidFill>
                        </a:rPr>
                        <a:t>(</a:t>
                      </a:r>
                      <a:r>
                        <a:rPr lang="fr-FR" sz="1200" b="1" dirty="0">
                          <a:solidFill>
                            <a:schemeClr val="accent5">
                              <a:lumMod val="50000"/>
                            </a:schemeClr>
                          </a:solidFill>
                        </a:rPr>
                        <a:t>Vous) </a:t>
                      </a:r>
                      <a:r>
                        <a:rPr kumimoji="0" lang="en-GB" sz="1200" b="1" u="none" strike="noStrike" kern="1200" cap="none" spc="0" normalizeH="0" baseline="0" noProof="0" dirty="0">
                          <a:ln>
                            <a:noFill/>
                          </a:ln>
                          <a:solidFill>
                            <a:schemeClr val="accent5">
                              <a:lumMod val="50000"/>
                            </a:schemeClr>
                          </a:solidFill>
                          <a:effectLst/>
                          <a:uLnTx/>
                          <a:uFillTx/>
                        </a:rPr>
                        <a:t>_______</a:t>
                      </a:r>
                      <a:r>
                        <a:rPr lang="fr-FR" sz="1200" b="0" dirty="0">
                          <a:solidFill>
                            <a:schemeClr val="accent5">
                              <a:lumMod val="50000"/>
                            </a:schemeClr>
                          </a:solidFill>
                        </a:rPr>
                        <a:t>  [jouer] de la …</a:t>
                      </a:r>
                    </a:p>
                  </a:txBody>
                  <a:tcPr anchor="ctr"/>
                </a:tc>
                <a:tc>
                  <a:txBody>
                    <a:bodyPr/>
                    <a:lstStyle/>
                    <a:p>
                      <a:pPr algn="ctr"/>
                      <a:r>
                        <a:rPr lang="en-GB" sz="1200" dirty="0">
                          <a:solidFill>
                            <a:schemeClr val="accent5">
                              <a:lumMod val="50000"/>
                            </a:schemeClr>
                          </a:solidFill>
                        </a:rPr>
                        <a:t>E.</a:t>
                      </a:r>
                    </a:p>
                  </a:txBody>
                  <a:tcPr anchor="ctr"/>
                </a:tc>
                <a:tc>
                  <a:txBody>
                    <a:bodyPr/>
                    <a:lstStyle/>
                    <a:p>
                      <a:r>
                        <a:rPr lang="en-GB" sz="1200" dirty="0">
                          <a:solidFill>
                            <a:schemeClr val="accent5">
                              <a:lumMod val="50000"/>
                            </a:schemeClr>
                          </a:solidFill>
                        </a:rPr>
                        <a:t>Sophie: </a:t>
                      </a:r>
                      <a:r>
                        <a:rPr lang="en-GB" sz="1200" dirty="0" err="1">
                          <a:solidFill>
                            <a:schemeClr val="accent5">
                              <a:lumMod val="50000"/>
                            </a:schemeClr>
                          </a:solidFill>
                        </a:rPr>
                        <a:t>malade</a:t>
                      </a:r>
                      <a:endParaRPr lang="en-GB" sz="1200" dirty="0">
                        <a:solidFill>
                          <a:schemeClr val="accent5">
                            <a:lumMod val="50000"/>
                          </a:schemeClr>
                        </a:solidFill>
                      </a:endParaRPr>
                    </a:p>
                    <a:p>
                      <a:r>
                        <a:rPr lang="en-GB" sz="1200" dirty="0" err="1">
                          <a:solidFill>
                            <a:schemeClr val="accent5">
                              <a:lumMod val="50000"/>
                            </a:schemeClr>
                          </a:solidFill>
                        </a:rPr>
                        <a:t>Mme.</a:t>
                      </a:r>
                      <a:r>
                        <a:rPr lang="en-GB" sz="1200" dirty="0">
                          <a:solidFill>
                            <a:schemeClr val="accent5">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rmAutofit fontScale="90000"/>
          </a:bodyPr>
          <a:lstStyle/>
          <a:p>
            <a:r>
              <a:rPr lang="en-GB" sz="2000" dirty="0"/>
              <a:t>Printable </a:t>
            </a:r>
            <a:r>
              <a:rPr lang="en-GB" sz="2000" dirty="0" err="1"/>
              <a:t>rolecards</a:t>
            </a:r>
            <a:r>
              <a:rPr lang="en-GB" sz="2000" dirty="0"/>
              <a:t> – Partner B</a:t>
            </a:r>
          </a:p>
        </p:txBody>
      </p:sp>
      <p:pic>
        <p:nvPicPr>
          <p:cNvPr id="5" name="Picture 2" descr="Quiet Sign Clip Art">
            <a:extLst>
              <a:ext uri="{FF2B5EF4-FFF2-40B4-BE49-F238E27FC236}">
                <a16:creationId xmlns:a16="http://schemas.microsoft.com/office/drawing/2014/main" id="{56847F89-2424-4500-9869-007C1EA60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5" y="607859"/>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Quiet Sign Clip Art">
            <a:extLst>
              <a:ext uri="{FF2B5EF4-FFF2-40B4-BE49-F238E27FC236}">
                <a16:creationId xmlns:a16="http://schemas.microsoft.com/office/drawing/2014/main" id="{469119B5-BAB4-4C5C-B0B7-BCB8BC7C4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07" y="607859"/>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Quiet Sign Clip Art">
            <a:extLst>
              <a:ext uri="{FF2B5EF4-FFF2-40B4-BE49-F238E27FC236}">
                <a16:creationId xmlns:a16="http://schemas.microsoft.com/office/drawing/2014/main" id="{410B4776-B181-482E-B3A4-017895C6C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5" y="3514425"/>
            <a:ext cx="284363" cy="4021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Quiet Sign Clip Art">
            <a:extLst>
              <a:ext uri="{FF2B5EF4-FFF2-40B4-BE49-F238E27FC236}">
                <a16:creationId xmlns:a16="http://schemas.microsoft.com/office/drawing/2014/main" id="{7D9ED1F1-842E-4D17-84C5-24095BBCF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07" y="3514425"/>
            <a:ext cx="284363" cy="4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081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extLst>
              <p:ext uri="{D42A27DB-BD31-4B8C-83A1-F6EECF244321}">
                <p14:modId xmlns:p14="http://schemas.microsoft.com/office/powerpoint/2010/main" val="1750194095"/>
              </p:ext>
            </p:extLst>
          </p:nvPr>
        </p:nvGraphicFramePr>
        <p:xfrm>
          <a:off x="593809" y="1624256"/>
          <a:ext cx="11004381" cy="4316635"/>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algn="ctr"/>
                      <a:r>
                        <a:rPr lang="en-GB" sz="2000" dirty="0">
                          <a:solidFill>
                            <a:schemeClr val="bg1"/>
                          </a:solidFill>
                        </a:rPr>
                        <a:t>      </a:t>
                      </a:r>
                    </a:p>
                  </a:txBody>
                  <a:tcPr/>
                </a:tc>
                <a:tc>
                  <a:txBody>
                    <a:bodyPr/>
                    <a:lstStyle/>
                    <a:p>
                      <a:pPr algn="ctr"/>
                      <a:r>
                        <a:rPr lang="en-GB" sz="2000" dirty="0">
                          <a:solidFill>
                            <a:schemeClr val="bg1"/>
                          </a:solidFill>
                        </a:rPr>
                        <a:t>Start these sentences</a:t>
                      </a:r>
                    </a:p>
                    <a:p>
                      <a:pPr algn="ctr"/>
                      <a:r>
                        <a:rPr lang="en-GB" sz="2000" b="0" dirty="0">
                          <a:solidFill>
                            <a:schemeClr val="bg1"/>
                          </a:solidFill>
                        </a:rPr>
                        <a:t>(</a:t>
                      </a:r>
                      <a:r>
                        <a:rPr lang="en-GB" sz="2000" b="1" dirty="0">
                          <a:solidFill>
                            <a:schemeClr val="bg1"/>
                          </a:solidFill>
                        </a:rPr>
                        <a:t>don’t </a:t>
                      </a:r>
                      <a:r>
                        <a:rPr lang="en-GB" sz="2000" b="0" dirty="0">
                          <a:solidFill>
                            <a:schemeClr val="bg1"/>
                          </a:solidFill>
                        </a:rPr>
                        <a:t>say the pronoun!)</a:t>
                      </a:r>
                    </a:p>
                  </a:txBody>
                  <a:tcPr/>
                </a:tc>
                <a:tc>
                  <a:txBody>
                    <a:bodyPr/>
                    <a:lstStyle/>
                    <a:p>
                      <a:pPr algn="ctr"/>
                      <a:endParaRPr lang="en-GB" sz="2000" b="0" dirty="0">
                        <a:solidFill>
                          <a:schemeClr val="bg1"/>
                        </a:solidFill>
                      </a:endParaRPr>
                    </a:p>
                  </a:txBody>
                  <a:tcPr/>
                </a:tc>
                <a:tc>
                  <a:txBody>
                    <a:bodyPr/>
                    <a:lstStyle/>
                    <a:p>
                      <a:pPr algn="ctr"/>
                      <a:r>
                        <a:rPr lang="en-GB" sz="2000" b="1" dirty="0">
                          <a:solidFill>
                            <a:schemeClr val="bg1"/>
                          </a:solidFill>
                        </a:rPr>
                        <a:t>Finish your partner’s sentences</a:t>
                      </a:r>
                    </a:p>
                    <a:p>
                      <a:pPr algn="ctr"/>
                      <a:r>
                        <a:rPr lang="en-GB" sz="2000" b="0" dirty="0">
                          <a:solidFill>
                            <a:schemeClr val="bg1"/>
                          </a:solidFill>
                        </a:rPr>
                        <a:t>with a word that fits</a:t>
                      </a:r>
                    </a:p>
                  </a:txBody>
                  <a:tcPr/>
                </a:tc>
                <a:extLst>
                  <a:ext uri="{0D108BD9-81ED-4DB2-BD59-A6C34878D82A}">
                    <a16:rowId xmlns:a16="http://schemas.microsoft.com/office/drawing/2014/main" val="465209129"/>
                  </a:ext>
                </a:extLst>
              </a:tr>
              <a:tr h="653534">
                <a:tc>
                  <a:txBody>
                    <a:bodyPr/>
                    <a:lstStyle/>
                    <a:p>
                      <a:pPr algn="ctr"/>
                      <a:r>
                        <a:rPr lang="en-GB" sz="2000" dirty="0">
                          <a:solidFill>
                            <a:schemeClr val="accent1">
                              <a:lumMod val="50000"/>
                            </a:schemeClr>
                          </a:solidFill>
                        </a:rPr>
                        <a:t>A.</a:t>
                      </a:r>
                    </a:p>
                  </a:txBody>
                  <a:tcPr anchor="ctr"/>
                </a:tc>
                <a:tc>
                  <a:txBody>
                    <a:bodyPr/>
                    <a:lstStyle/>
                    <a:p>
                      <a:r>
                        <a:rPr lang="en-GB" sz="2000" b="1" dirty="0">
                          <a:solidFill>
                            <a:schemeClr val="accent1">
                              <a:lumMod val="50000"/>
                            </a:schemeClr>
                          </a:solidFill>
                        </a:rPr>
                        <a:t>(</a:t>
                      </a:r>
                      <a:r>
                        <a:rPr lang="en-GB" sz="2000" b="1" dirty="0" err="1">
                          <a:solidFill>
                            <a:schemeClr val="accent1">
                              <a:lumMod val="50000"/>
                            </a:schemeClr>
                          </a:solidFill>
                        </a:rPr>
                        <a:t>Vous</a:t>
                      </a:r>
                      <a:r>
                        <a:rPr lang="en-GB" sz="2000" b="1" dirty="0">
                          <a:solidFill>
                            <a:schemeClr val="accent1">
                              <a:lumMod val="50000"/>
                            </a:schemeClr>
                          </a:solidFill>
                        </a:rPr>
                        <a:t>)</a:t>
                      </a:r>
                      <a:r>
                        <a:rPr lang="en-GB" sz="2000" dirty="0">
                          <a:solidFill>
                            <a:schemeClr val="accent1">
                              <a:lumMod val="50000"/>
                            </a:schemeClr>
                          </a:solidFill>
                        </a:rPr>
                        <a:t> </a:t>
                      </a:r>
                      <a:r>
                        <a:rPr lang="en-GB" sz="2000" b="1" dirty="0" err="1">
                          <a:solidFill>
                            <a:srgbClr val="E65D00"/>
                          </a:solidFill>
                        </a:rPr>
                        <a:t>avez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avoir</a:t>
                      </a:r>
                      <a:r>
                        <a:rPr lang="en-GB" sz="2000" dirty="0">
                          <a:solidFill>
                            <a:schemeClr val="accent1">
                              <a:lumMod val="50000"/>
                            </a:schemeClr>
                          </a:solidFill>
                        </a:rPr>
                        <a:t>] un nouveau …</a:t>
                      </a:r>
                    </a:p>
                  </a:txBody>
                  <a:tcPr anchor="ctr"/>
                </a:tc>
                <a:tc>
                  <a:txBody>
                    <a:bodyPr/>
                    <a:lstStyle/>
                    <a:p>
                      <a:pPr algn="ctr"/>
                      <a:r>
                        <a:rPr lang="en-GB" sz="2000" dirty="0">
                          <a:solidFill>
                            <a:schemeClr val="accent1">
                              <a:lumMod val="50000"/>
                            </a:schemeClr>
                          </a:solidFill>
                        </a:rPr>
                        <a:t>A.</a:t>
                      </a:r>
                    </a:p>
                  </a:txBody>
                  <a:tcPr anchor="ctr"/>
                </a:tc>
                <a:tc>
                  <a:txBody>
                    <a:bodyPr/>
                    <a:lstStyle/>
                    <a:p>
                      <a:r>
                        <a:rPr lang="en-GB" sz="2000" dirty="0">
                          <a:solidFill>
                            <a:schemeClr val="accent1">
                              <a:lumMod val="50000"/>
                            </a:schemeClr>
                          </a:solidFill>
                        </a:rPr>
                        <a:t>Manon: dehors</a:t>
                      </a:r>
                    </a:p>
                    <a:p>
                      <a:r>
                        <a:rPr lang="en-GB" sz="2000" dirty="0">
                          <a:solidFill>
                            <a:schemeClr val="accent1">
                              <a:lumMod val="50000"/>
                            </a:schemeClr>
                          </a:solidFill>
                        </a:rPr>
                        <a:t>M. Paquet: à la </a:t>
                      </a:r>
                      <a:r>
                        <a:rPr lang="en-GB" sz="2000" dirty="0" err="1">
                          <a:solidFill>
                            <a:schemeClr val="accent1">
                              <a:lumMod val="50000"/>
                            </a:schemeClr>
                          </a:solidFill>
                        </a:rPr>
                        <a:t>maison</a:t>
                      </a:r>
                      <a:r>
                        <a:rPr lang="en-GB" sz="2000" dirty="0">
                          <a:solidFill>
                            <a:schemeClr val="accent1">
                              <a:lumMod val="50000"/>
                            </a:schemeClr>
                          </a:solidFill>
                        </a:rPr>
                        <a:t>                </a:t>
                      </a:r>
                    </a:p>
                  </a:txBody>
                  <a:tcPr anchor="ctr"/>
                </a:tc>
                <a:extLst>
                  <a:ext uri="{0D108BD9-81ED-4DB2-BD59-A6C34878D82A}">
                    <a16:rowId xmlns:a16="http://schemas.microsoft.com/office/drawing/2014/main" val="3084039764"/>
                  </a:ext>
                </a:extLst>
              </a:tr>
              <a:tr h="653534">
                <a:tc>
                  <a:txBody>
                    <a:bodyPr/>
                    <a:lstStyle/>
                    <a:p>
                      <a:pPr algn="ctr"/>
                      <a:r>
                        <a:rPr lang="en-GB" sz="2000" dirty="0">
                          <a:solidFill>
                            <a:schemeClr val="accent1">
                              <a:lumMod val="50000"/>
                            </a:schemeClr>
                          </a:solidFill>
                        </a:rPr>
                        <a:t>B.</a:t>
                      </a:r>
                    </a:p>
                  </a:txBody>
                  <a:tcPr anchor="ctr"/>
                </a:tc>
                <a:tc>
                  <a:txBody>
                    <a:bodyPr/>
                    <a:lstStyle/>
                    <a:p>
                      <a:r>
                        <a:rPr lang="en-GB" sz="2000" b="1" dirty="0">
                          <a:solidFill>
                            <a:schemeClr val="accent1">
                              <a:lumMod val="50000"/>
                            </a:schemeClr>
                          </a:solidFill>
                        </a:rPr>
                        <a:t>(On) </a:t>
                      </a:r>
                      <a:r>
                        <a:rPr lang="en-GB" sz="2000" b="1" dirty="0">
                          <a:solidFill>
                            <a:srgbClr val="E65D00"/>
                          </a:solidFill>
                        </a:rPr>
                        <a:t>sort</a:t>
                      </a:r>
                      <a:r>
                        <a:rPr lang="en-GB" sz="2000" dirty="0">
                          <a:solidFill>
                            <a:schemeClr val="accent1">
                              <a:lumMod val="50000"/>
                            </a:schemeClr>
                          </a:solidFill>
                        </a:rPr>
                        <a:t> [</a:t>
                      </a:r>
                      <a:r>
                        <a:rPr lang="en-GB" sz="2000" dirty="0" err="1">
                          <a:solidFill>
                            <a:schemeClr val="accent1">
                              <a:lumMod val="50000"/>
                            </a:schemeClr>
                          </a:solidFill>
                        </a:rPr>
                        <a:t>sortir</a:t>
                      </a:r>
                      <a:r>
                        <a:rPr lang="en-GB" sz="2000" dirty="0">
                          <a:solidFill>
                            <a:schemeClr val="accent1">
                              <a:lumMod val="50000"/>
                            </a:schemeClr>
                          </a:solidFill>
                        </a:rPr>
                        <a:t>] ensemble …</a:t>
                      </a:r>
                    </a:p>
                  </a:txBody>
                  <a:tcPr anchor="ctr"/>
                </a:tc>
                <a:tc>
                  <a:txBody>
                    <a:bodyPr/>
                    <a:lstStyle/>
                    <a:p>
                      <a:pPr algn="ctr"/>
                      <a:r>
                        <a:rPr lang="en-GB" sz="2000" dirty="0">
                          <a:solidFill>
                            <a:schemeClr val="accent1">
                              <a:lumMod val="50000"/>
                            </a:schemeClr>
                          </a:solidFill>
                        </a:rPr>
                        <a:t>B.</a:t>
                      </a:r>
                    </a:p>
                  </a:txBody>
                  <a:tcPr anchor="ctr"/>
                </a:tc>
                <a:tc>
                  <a:txBody>
                    <a:bodyPr/>
                    <a:lstStyle/>
                    <a:p>
                      <a:r>
                        <a:rPr lang="en-GB" sz="2000" dirty="0">
                          <a:solidFill>
                            <a:schemeClr val="accent1">
                              <a:lumMod val="50000"/>
                            </a:schemeClr>
                          </a:solidFill>
                        </a:rPr>
                        <a:t>Antoine et </a:t>
                      </a:r>
                      <a:r>
                        <a:rPr lang="en-GB" sz="2000" dirty="0" err="1">
                          <a:solidFill>
                            <a:schemeClr val="accent1">
                              <a:lumMod val="50000"/>
                            </a:schemeClr>
                          </a:solidFill>
                        </a:rPr>
                        <a:t>Élodie</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p>
                      <a:r>
                        <a:rPr lang="en-GB" sz="2000" dirty="0">
                          <a:solidFill>
                            <a:schemeClr val="accent1">
                              <a:lumMod val="50000"/>
                            </a:schemeClr>
                          </a:solidFill>
                        </a:rPr>
                        <a:t>M. et </a:t>
                      </a:r>
                      <a:r>
                        <a:rPr lang="en-GB" sz="2000" dirty="0" err="1">
                          <a:solidFill>
                            <a:schemeClr val="accent1">
                              <a:lumMod val="50000"/>
                            </a:schemeClr>
                          </a:solidFill>
                        </a:rPr>
                        <a:t>Mme.</a:t>
                      </a:r>
                      <a:r>
                        <a:rPr lang="en-GB" sz="2000" dirty="0">
                          <a:solidFill>
                            <a:schemeClr val="accent1">
                              <a:lumMod val="50000"/>
                            </a:schemeClr>
                          </a:solidFill>
                        </a:rPr>
                        <a:t> Gauthier: </a:t>
                      </a:r>
                      <a:r>
                        <a:rPr lang="en-GB" sz="2000" dirty="0" err="1">
                          <a:solidFill>
                            <a:schemeClr val="accent1">
                              <a:lumMod val="50000"/>
                            </a:schemeClr>
                          </a:solidFill>
                        </a:rPr>
                        <a:t>maintenant</a:t>
                      </a:r>
                      <a:endParaRPr lang="en-GB" sz="2000" dirty="0">
                        <a:solidFill>
                          <a:schemeClr val="accent1">
                            <a:lumMod val="50000"/>
                          </a:schemeClr>
                        </a:solidFill>
                      </a:endParaRPr>
                    </a:p>
                  </a:txBody>
                  <a:tcPr anchor="ctr"/>
                </a:tc>
                <a:extLst>
                  <a:ext uri="{0D108BD9-81ED-4DB2-BD59-A6C34878D82A}">
                    <a16:rowId xmlns:a16="http://schemas.microsoft.com/office/drawing/2014/main" val="2955840991"/>
                  </a:ext>
                </a:extLst>
              </a:tr>
              <a:tr h="653534">
                <a:tc>
                  <a:txBody>
                    <a:bodyPr/>
                    <a:lstStyle/>
                    <a:p>
                      <a:pPr algn="ctr"/>
                      <a:r>
                        <a:rPr lang="en-GB" sz="2000" dirty="0">
                          <a:solidFill>
                            <a:schemeClr val="accent1">
                              <a:lumMod val="50000"/>
                            </a:schemeClr>
                          </a:solidFill>
                        </a:rPr>
                        <a:t>C.</a:t>
                      </a:r>
                    </a:p>
                  </a:txBody>
                  <a:tcPr anchor="ctr"/>
                </a:tc>
                <a:tc>
                  <a:txBody>
                    <a:bodyPr/>
                    <a:lstStyle/>
                    <a:p>
                      <a:r>
                        <a:rPr lang="en-GB" sz="2000" b="1" dirty="0">
                          <a:solidFill>
                            <a:schemeClr val="accent1">
                              <a:lumMod val="50000"/>
                            </a:schemeClr>
                          </a:solidFill>
                        </a:rPr>
                        <a:t>(Nous)</a:t>
                      </a:r>
                      <a:r>
                        <a:rPr lang="en-GB" sz="2000" dirty="0">
                          <a:solidFill>
                            <a:schemeClr val="accent1">
                              <a:lumMod val="50000"/>
                            </a:schemeClr>
                          </a:solidFill>
                        </a:rPr>
                        <a:t> </a:t>
                      </a:r>
                      <a:r>
                        <a:rPr lang="en-GB" sz="2000" b="1" dirty="0" err="1">
                          <a:solidFill>
                            <a:srgbClr val="E65D00"/>
                          </a:solidFill>
                        </a:rPr>
                        <a:t>partons</a:t>
                      </a:r>
                      <a:r>
                        <a:rPr lang="en-GB" sz="2000" dirty="0">
                          <a:solidFill>
                            <a:schemeClr val="accent1">
                              <a:lumMod val="50000"/>
                            </a:schemeClr>
                          </a:solidFill>
                        </a:rPr>
                        <a:t> [</a:t>
                      </a:r>
                      <a:r>
                        <a:rPr lang="en-GB" sz="2000" dirty="0" err="1">
                          <a:solidFill>
                            <a:schemeClr val="accent1">
                              <a:lumMod val="50000"/>
                            </a:schemeClr>
                          </a:solidFill>
                        </a:rPr>
                        <a:t>partir</a:t>
                      </a:r>
                      <a:r>
                        <a:rPr lang="en-GB" sz="2000" dirty="0">
                          <a:solidFill>
                            <a:schemeClr val="accent1">
                              <a:lumMod val="50000"/>
                            </a:schemeClr>
                          </a:solidFill>
                        </a:rPr>
                        <a:t>] </a:t>
                      </a:r>
                      <a:r>
                        <a:rPr lang="en-GB" sz="2000" dirty="0" err="1">
                          <a:solidFill>
                            <a:schemeClr val="accent1">
                              <a:lumMod val="50000"/>
                            </a:schemeClr>
                          </a:solidFill>
                        </a:rPr>
                        <a:t>souvent</a:t>
                      </a:r>
                      <a:r>
                        <a:rPr lang="en-GB" sz="2000" dirty="0">
                          <a:solidFill>
                            <a:schemeClr val="accent1">
                              <a:lumMod val="50000"/>
                            </a:schemeClr>
                          </a:solidFill>
                        </a:rPr>
                        <a:t> …</a:t>
                      </a:r>
                    </a:p>
                  </a:txBody>
                  <a:tcPr anchor="ctr"/>
                </a:tc>
                <a:tc>
                  <a:txBody>
                    <a:bodyPr/>
                    <a:lstStyle/>
                    <a:p>
                      <a:pPr algn="ctr"/>
                      <a:r>
                        <a:rPr lang="en-GB" sz="2000" dirty="0">
                          <a:solidFill>
                            <a:schemeClr val="accent1">
                              <a:lumMod val="50000"/>
                            </a:schemeClr>
                          </a:solidFill>
                        </a:rPr>
                        <a:t>C.</a:t>
                      </a:r>
                    </a:p>
                  </a:txBody>
                  <a:tcPr anchor="ctr"/>
                </a:tc>
                <a:tc>
                  <a:txBody>
                    <a:bodyPr/>
                    <a:lstStyle/>
                    <a:p>
                      <a:r>
                        <a:rPr lang="en-GB" sz="2000" dirty="0">
                          <a:solidFill>
                            <a:schemeClr val="accent1">
                              <a:lumMod val="50000"/>
                            </a:schemeClr>
                          </a:solidFill>
                        </a:rPr>
                        <a:t>Sara: </a:t>
                      </a:r>
                      <a:r>
                        <a:rPr lang="en-GB" sz="2000" dirty="0" err="1">
                          <a:solidFill>
                            <a:schemeClr val="accent1">
                              <a:lumMod val="50000"/>
                            </a:schemeClr>
                          </a:solidFill>
                        </a:rPr>
                        <a:t>vélos</a:t>
                      </a:r>
                      <a:r>
                        <a:rPr lang="en-GB" sz="2000" dirty="0">
                          <a:solidFill>
                            <a:schemeClr val="accent1">
                              <a:lumMod val="50000"/>
                            </a:schemeClr>
                          </a:solidFill>
                        </a:rPr>
                        <a:t> du garage</a:t>
                      </a:r>
                    </a:p>
                    <a:p>
                      <a:r>
                        <a:rPr lang="en-GB" sz="2000" dirty="0">
                          <a:solidFill>
                            <a:schemeClr val="accent1">
                              <a:lumMod val="50000"/>
                            </a:schemeClr>
                          </a:solidFill>
                        </a:rPr>
                        <a:t>M. et </a:t>
                      </a:r>
                      <a:r>
                        <a:rPr lang="en-GB" sz="2000" dirty="0" err="1">
                          <a:solidFill>
                            <a:schemeClr val="accent1">
                              <a:lumMod val="50000"/>
                            </a:schemeClr>
                          </a:solidFill>
                        </a:rPr>
                        <a:t>Mme.</a:t>
                      </a:r>
                      <a:r>
                        <a:rPr lang="en-GB" sz="2000" dirty="0">
                          <a:solidFill>
                            <a:schemeClr val="accent1">
                              <a:lumMod val="50000"/>
                            </a:schemeClr>
                          </a:solidFill>
                        </a:rPr>
                        <a:t> Sartre: documents</a:t>
                      </a:r>
                    </a:p>
                  </a:txBody>
                  <a:tcPr anchor="ctr"/>
                </a:tc>
                <a:extLst>
                  <a:ext uri="{0D108BD9-81ED-4DB2-BD59-A6C34878D82A}">
                    <a16:rowId xmlns:a16="http://schemas.microsoft.com/office/drawing/2014/main" val="670436756"/>
                  </a:ext>
                </a:extLst>
              </a:tr>
              <a:tr h="653534">
                <a:tc>
                  <a:txBody>
                    <a:bodyPr/>
                    <a:lstStyle/>
                    <a:p>
                      <a:pPr algn="ctr"/>
                      <a:r>
                        <a:rPr lang="en-GB" sz="2000" dirty="0">
                          <a:solidFill>
                            <a:schemeClr val="accent1">
                              <a:lumMod val="50000"/>
                            </a:schemeClr>
                          </a:solidFill>
                        </a:rPr>
                        <a:t>D.</a:t>
                      </a:r>
                    </a:p>
                  </a:txBody>
                  <a:tcPr anchor="ctr"/>
                </a:tc>
                <a:tc>
                  <a:txBody>
                    <a:bodyPr/>
                    <a:lstStyle/>
                    <a:p>
                      <a:r>
                        <a:rPr lang="en-GB" sz="2000" b="1" dirty="0">
                          <a:solidFill>
                            <a:schemeClr val="accent1">
                              <a:lumMod val="50000"/>
                            </a:schemeClr>
                          </a:solidFill>
                        </a:rPr>
                        <a:t>(Tu) </a:t>
                      </a:r>
                      <a:r>
                        <a:rPr lang="en-GB" sz="2000" b="1" dirty="0">
                          <a:solidFill>
                            <a:srgbClr val="E65D00"/>
                          </a:solidFill>
                        </a:rPr>
                        <a:t>organises </a:t>
                      </a:r>
                      <a:r>
                        <a:rPr lang="en-GB" sz="2000" dirty="0">
                          <a:solidFill>
                            <a:schemeClr val="accent1">
                              <a:lumMod val="50000"/>
                            </a:schemeClr>
                          </a:solidFill>
                        </a:rPr>
                        <a:t>[organiser] </a:t>
                      </a:r>
                      <a:r>
                        <a:rPr lang="en-GB" sz="2000" dirty="0" err="1">
                          <a:solidFill>
                            <a:schemeClr val="accent1">
                              <a:lumMod val="50000"/>
                            </a:schemeClr>
                          </a:solidFill>
                        </a:rPr>
                        <a:t>une</a:t>
                      </a:r>
                      <a:r>
                        <a:rPr lang="en-GB" sz="2000" dirty="0">
                          <a:solidFill>
                            <a:schemeClr val="accent1">
                              <a:lumMod val="50000"/>
                            </a:schemeClr>
                          </a:solidFill>
                        </a:rPr>
                        <a:t> fête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a:t>
                      </a:r>
                    </a:p>
                  </a:txBody>
                  <a:tcPr anchor="ctr"/>
                </a:tc>
                <a:tc>
                  <a:txBody>
                    <a:bodyPr/>
                    <a:lstStyle/>
                    <a:p>
                      <a:r>
                        <a:rPr lang="en-GB" sz="2000" dirty="0" err="1">
                          <a:solidFill>
                            <a:schemeClr val="accent1">
                              <a:lumMod val="50000"/>
                            </a:schemeClr>
                          </a:solidFill>
                        </a:rPr>
                        <a:t>Mme.</a:t>
                      </a:r>
                      <a:r>
                        <a:rPr lang="en-GB" sz="2000" dirty="0">
                          <a:solidFill>
                            <a:schemeClr val="accent1">
                              <a:lumMod val="50000"/>
                            </a:schemeClr>
                          </a:solidFill>
                        </a:rPr>
                        <a:t> Aziz: </a:t>
                      </a:r>
                      <a:r>
                        <a:rPr lang="en-GB" sz="2000" dirty="0" err="1">
                          <a:solidFill>
                            <a:schemeClr val="accent1">
                              <a:lumMod val="50000"/>
                            </a:schemeClr>
                          </a:solidFill>
                        </a:rPr>
                        <a:t>heureuse</a:t>
                      </a:r>
                      <a:endParaRPr lang="en-GB" sz="2000" dirty="0">
                        <a:solidFill>
                          <a:schemeClr val="accent1">
                            <a:lumMod val="50000"/>
                          </a:schemeClr>
                        </a:solidFill>
                      </a:endParaRPr>
                    </a:p>
                    <a:p>
                      <a:r>
                        <a:rPr lang="en-GB" sz="2000" dirty="0">
                          <a:solidFill>
                            <a:schemeClr val="accent1">
                              <a:lumMod val="50000"/>
                            </a:schemeClr>
                          </a:solidFill>
                        </a:rPr>
                        <a:t>Emilie: </a:t>
                      </a:r>
                      <a:r>
                        <a:rPr lang="en-GB" sz="2000" dirty="0" err="1">
                          <a:solidFill>
                            <a:schemeClr val="accent1">
                              <a:lumMod val="50000"/>
                            </a:schemeClr>
                          </a:solidFill>
                        </a:rPr>
                        <a:t>intelligente</a:t>
                      </a:r>
                      <a:endParaRPr lang="en-GB" sz="2000" dirty="0">
                        <a:solidFill>
                          <a:schemeClr val="accent1">
                            <a:lumMod val="50000"/>
                          </a:schemeClr>
                        </a:solidFill>
                      </a:endParaRPr>
                    </a:p>
                  </a:txBody>
                  <a:tcPr anchor="ctr"/>
                </a:tc>
                <a:extLst>
                  <a:ext uri="{0D108BD9-81ED-4DB2-BD59-A6C34878D82A}">
                    <a16:rowId xmlns:a16="http://schemas.microsoft.com/office/drawing/2014/main" val="1769829694"/>
                  </a:ext>
                </a:extLst>
              </a:tr>
              <a:tr h="653534">
                <a:tc>
                  <a:txBody>
                    <a:bodyPr/>
                    <a:lstStyle/>
                    <a:p>
                      <a:pPr algn="ctr"/>
                      <a:r>
                        <a:rPr lang="en-GB" sz="2000" dirty="0">
                          <a:solidFill>
                            <a:schemeClr val="accent1">
                              <a:lumMod val="50000"/>
                            </a:schemeClr>
                          </a:solidFill>
                        </a:rPr>
                        <a:t>E.</a:t>
                      </a:r>
                    </a:p>
                  </a:txBody>
                  <a:tcPr anchor="ctr"/>
                </a:tc>
                <a:tc>
                  <a:txBody>
                    <a:bodyPr/>
                    <a:lstStyle/>
                    <a:p>
                      <a:r>
                        <a:rPr lang="en-GB" sz="2000" b="1" dirty="0">
                          <a:solidFill>
                            <a:schemeClr val="accent1">
                              <a:lumMod val="50000"/>
                            </a:schemeClr>
                          </a:solidFill>
                        </a:rPr>
                        <a:t>(</a:t>
                      </a:r>
                      <a:r>
                        <a:rPr lang="en-GB" sz="2000" b="1" dirty="0" err="1">
                          <a:solidFill>
                            <a:schemeClr val="accent1">
                              <a:lumMod val="50000"/>
                            </a:schemeClr>
                          </a:solidFill>
                        </a:rPr>
                        <a:t>Vous</a:t>
                      </a:r>
                      <a:r>
                        <a:rPr lang="en-GB" sz="2000" b="1" dirty="0">
                          <a:solidFill>
                            <a:schemeClr val="accent1">
                              <a:lumMod val="50000"/>
                            </a:schemeClr>
                          </a:solidFill>
                        </a:rPr>
                        <a:t>) </a:t>
                      </a:r>
                      <a:r>
                        <a:rPr lang="en-GB" sz="2000" b="1" dirty="0" err="1">
                          <a:solidFill>
                            <a:srgbClr val="E65D00"/>
                          </a:solidFill>
                        </a:rPr>
                        <a:t>devenez</a:t>
                      </a:r>
                      <a:r>
                        <a:rPr lang="en-GB" sz="2000" b="1" dirty="0">
                          <a:solidFill>
                            <a:srgbClr val="E65D00"/>
                          </a:solidFill>
                        </a:rPr>
                        <a:t> </a:t>
                      </a:r>
                      <a:r>
                        <a:rPr lang="en-GB" sz="2000" b="0" dirty="0">
                          <a:solidFill>
                            <a:schemeClr val="accent1">
                              <a:lumMod val="50000"/>
                            </a:schemeClr>
                          </a:solidFill>
                        </a:rPr>
                        <a:t>[</a:t>
                      </a:r>
                      <a:r>
                        <a:rPr lang="en-GB" sz="2000" b="0" dirty="0" err="1">
                          <a:solidFill>
                            <a:schemeClr val="accent1">
                              <a:lumMod val="50000"/>
                            </a:schemeClr>
                          </a:solidFill>
                        </a:rPr>
                        <a:t>devenir</a:t>
                      </a:r>
                      <a:r>
                        <a:rPr lang="en-GB" sz="2000" b="0" dirty="0">
                          <a:solidFill>
                            <a:schemeClr val="accent1">
                              <a:lumMod val="50000"/>
                            </a:schemeClr>
                          </a:solidFill>
                        </a:rPr>
                        <a:t>] </a:t>
                      </a:r>
                      <a:r>
                        <a:rPr lang="en-GB" sz="2000" b="0" dirty="0" err="1">
                          <a:solidFill>
                            <a:schemeClr val="accent1">
                              <a:lumMod val="50000"/>
                            </a:schemeClr>
                          </a:solidFill>
                        </a:rPr>
                        <a:t>rarement</a:t>
                      </a:r>
                      <a:r>
                        <a:rPr lang="en-GB" sz="2000" b="0" dirty="0">
                          <a:solidFill>
                            <a:schemeClr val="accent1">
                              <a:lumMod val="50000"/>
                            </a:schemeClr>
                          </a:solidFill>
                        </a:rPr>
                        <a:t>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E.</a:t>
                      </a:r>
                    </a:p>
                  </a:txBody>
                  <a:tcPr anchor="ctr"/>
                </a:tc>
                <a:tc>
                  <a:txBody>
                    <a:bodyPr/>
                    <a:lstStyle/>
                    <a:p>
                      <a:r>
                        <a:rPr lang="en-GB" sz="2000" dirty="0">
                          <a:solidFill>
                            <a:schemeClr val="accent1">
                              <a:lumMod val="50000"/>
                            </a:schemeClr>
                          </a:solidFill>
                        </a:rPr>
                        <a:t>Amir: </a:t>
                      </a:r>
                      <a:r>
                        <a:rPr lang="en-GB" sz="2000" dirty="0" err="1">
                          <a:solidFill>
                            <a:schemeClr val="accent1">
                              <a:lumMod val="50000"/>
                            </a:schemeClr>
                          </a:solidFill>
                        </a:rPr>
                        <a:t>guitare</a:t>
                      </a:r>
                      <a:endParaRPr lang="en-GB" sz="2000" dirty="0">
                        <a:solidFill>
                          <a:schemeClr val="accent1">
                            <a:lumMod val="50000"/>
                          </a:schemeClr>
                        </a:solidFill>
                      </a:endParaRPr>
                    </a:p>
                    <a:p>
                      <a:r>
                        <a:rPr lang="en-GB" sz="2000" dirty="0" err="1">
                          <a:solidFill>
                            <a:schemeClr val="accent1">
                              <a:lumMod val="50000"/>
                            </a:schemeClr>
                          </a:solidFill>
                        </a:rPr>
                        <a:t>Mme.</a:t>
                      </a:r>
                      <a:r>
                        <a:rPr lang="en-GB" sz="2000" dirty="0">
                          <a:solidFill>
                            <a:schemeClr val="accent1">
                              <a:lumMod val="50000"/>
                            </a:schemeClr>
                          </a:solidFill>
                        </a:rPr>
                        <a:t> Meunier: </a:t>
                      </a:r>
                      <a:r>
                        <a:rPr lang="en-GB" sz="2000" dirty="0" err="1">
                          <a:solidFill>
                            <a:schemeClr val="accent1">
                              <a:lumMod val="50000"/>
                            </a:schemeClr>
                          </a:solidFill>
                        </a:rPr>
                        <a:t>flûte</a:t>
                      </a:r>
                      <a:endParaRPr lang="en-GB" sz="2000" dirty="0">
                        <a:solidFill>
                          <a:schemeClr val="accent1">
                            <a:lumMod val="50000"/>
                          </a:schemeClr>
                        </a:solidFill>
                      </a:endParaRPr>
                    </a:p>
                  </a:txBody>
                  <a:tcPr anchor="ctr"/>
                </a:tc>
                <a:extLst>
                  <a:ext uri="{0D108BD9-81ED-4DB2-BD59-A6C34878D82A}">
                    <a16:rowId xmlns:a16="http://schemas.microsoft.com/office/drawing/2014/main" val="1700562450"/>
                  </a:ext>
                </a:extLst>
              </a:tr>
            </a:tbl>
          </a:graphicData>
        </a:graphic>
      </p:graphicFrame>
      <p:sp>
        <p:nvSpPr>
          <p:cNvPr id="16" name="TextBox 15">
            <a:extLst>
              <a:ext uri="{FF2B5EF4-FFF2-40B4-BE49-F238E27FC236}">
                <a16:creationId xmlns:a16="http://schemas.microsoft.com/office/drawing/2014/main" id="{59FFE205-4368-4EFA-862D-3EE896F4B71F}"/>
              </a:ext>
            </a:extLst>
          </p:cNvPr>
          <p:cNvSpPr txBox="1"/>
          <p:nvPr/>
        </p:nvSpPr>
        <p:spPr>
          <a:xfrm>
            <a:off x="1878076" y="4762839"/>
            <a:ext cx="1255542" cy="369332"/>
          </a:xfrm>
          <a:prstGeom prst="rect">
            <a:avLst/>
          </a:prstGeom>
          <a:solidFill>
            <a:srgbClr val="FCECE8"/>
          </a:solidFill>
        </p:spPr>
        <p:txBody>
          <a:bodyPr wrap="square" lIns="0" tIns="0" rIns="0" bIns="0" rtlCol="0">
            <a:spAutoFit/>
          </a:bodyPr>
          <a:lstStyle/>
          <a:p>
            <a:pPr algn="ctr"/>
            <a:r>
              <a:rPr lang="en-GB" sz="2400" dirty="0">
                <a:solidFill>
                  <a:schemeClr val="accent1">
                    <a:lumMod val="50000"/>
                  </a:schemeClr>
                </a:solidFill>
              </a:rPr>
              <a:t>___</a:t>
            </a:r>
          </a:p>
        </p:txBody>
      </p:sp>
      <p:sp>
        <p:nvSpPr>
          <p:cNvPr id="17" name="TextBox 16">
            <a:extLst>
              <a:ext uri="{FF2B5EF4-FFF2-40B4-BE49-F238E27FC236}">
                <a16:creationId xmlns:a16="http://schemas.microsoft.com/office/drawing/2014/main" id="{8F43C7DB-65F1-4091-B345-FC32B1D39273}"/>
              </a:ext>
            </a:extLst>
          </p:cNvPr>
          <p:cNvSpPr txBox="1"/>
          <p:nvPr/>
        </p:nvSpPr>
        <p:spPr>
          <a:xfrm>
            <a:off x="2248346" y="5440103"/>
            <a:ext cx="1101792"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rPr>
              <a:t>___</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(A)</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 descr="Quiet Sign Clip Art">
            <a:extLst>
              <a:ext uri="{FF2B5EF4-FFF2-40B4-BE49-F238E27FC236}">
                <a16:creationId xmlns:a16="http://schemas.microsoft.com/office/drawing/2014/main" id="{690314C7-C3BE-46D0-9744-104483516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326" y="1689628"/>
            <a:ext cx="462749" cy="65446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6CCBCC5E-CDB0-4E8B-9865-FAFC3AC3CD55}"/>
              </a:ext>
            </a:extLst>
          </p:cNvPr>
          <p:cNvSpPr/>
          <p:nvPr/>
        </p:nvSpPr>
        <p:spPr>
          <a:xfrm>
            <a:off x="7143077" y="2807744"/>
            <a:ext cx="2893807" cy="29045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C4C342D-28C6-485C-B498-D19B2C8E8006}"/>
              </a:ext>
            </a:extLst>
          </p:cNvPr>
          <p:cNvSpPr/>
          <p:nvPr/>
        </p:nvSpPr>
        <p:spPr>
          <a:xfrm>
            <a:off x="7049847" y="3511425"/>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244EBDF-3E4F-454F-B5E7-752D26425A96}"/>
              </a:ext>
            </a:extLst>
          </p:cNvPr>
          <p:cNvSpPr/>
          <p:nvPr/>
        </p:nvSpPr>
        <p:spPr>
          <a:xfrm>
            <a:off x="7143077" y="3900439"/>
            <a:ext cx="2893807" cy="29045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6505262-A12F-4E4A-BFF0-CFDDA363BF12}"/>
              </a:ext>
            </a:extLst>
          </p:cNvPr>
          <p:cNvSpPr txBox="1"/>
          <p:nvPr/>
        </p:nvSpPr>
        <p:spPr>
          <a:xfrm>
            <a:off x="2248348" y="2576911"/>
            <a:ext cx="613186"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rPr>
              <a:t>___</a:t>
            </a:r>
          </a:p>
        </p:txBody>
      </p:sp>
      <p:sp>
        <p:nvSpPr>
          <p:cNvPr id="13" name="TextBox 12">
            <a:extLst>
              <a:ext uri="{FF2B5EF4-FFF2-40B4-BE49-F238E27FC236}">
                <a16:creationId xmlns:a16="http://schemas.microsoft.com/office/drawing/2014/main" id="{C128FB4E-A96B-4D45-B2EA-4D2A3CB9C13C}"/>
              </a:ext>
            </a:extLst>
          </p:cNvPr>
          <p:cNvSpPr txBox="1"/>
          <p:nvPr/>
        </p:nvSpPr>
        <p:spPr>
          <a:xfrm>
            <a:off x="1998232" y="3292709"/>
            <a:ext cx="500231" cy="369332"/>
          </a:xfrm>
          <a:prstGeom prst="rect">
            <a:avLst/>
          </a:prstGeom>
          <a:solidFill>
            <a:srgbClr val="FCECE8"/>
          </a:solidFill>
        </p:spPr>
        <p:txBody>
          <a:bodyPr wrap="square" lIns="0" tIns="0" rIns="0" bIns="0" rtlCol="0">
            <a:spAutoFit/>
          </a:bodyPr>
          <a:lstStyle/>
          <a:p>
            <a:pPr algn="l"/>
            <a:r>
              <a:rPr lang="en-GB" sz="2400" dirty="0">
                <a:solidFill>
                  <a:schemeClr val="accent1">
                    <a:lumMod val="50000"/>
                  </a:schemeClr>
                </a:solidFill>
              </a:rPr>
              <a:t>___</a:t>
            </a:r>
          </a:p>
        </p:txBody>
      </p:sp>
      <p:sp>
        <p:nvSpPr>
          <p:cNvPr id="15" name="TextBox 14">
            <a:extLst>
              <a:ext uri="{FF2B5EF4-FFF2-40B4-BE49-F238E27FC236}">
                <a16:creationId xmlns:a16="http://schemas.microsoft.com/office/drawing/2014/main" id="{FB634765-9DEF-4698-9219-F857A79F8D88}"/>
              </a:ext>
            </a:extLst>
          </p:cNvPr>
          <p:cNvSpPr txBox="1"/>
          <p:nvPr/>
        </p:nvSpPr>
        <p:spPr>
          <a:xfrm>
            <a:off x="2248346" y="4008507"/>
            <a:ext cx="968190"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rPr>
              <a:t>___</a:t>
            </a:r>
          </a:p>
        </p:txBody>
      </p:sp>
      <p:sp>
        <p:nvSpPr>
          <p:cNvPr id="44" name="Rectangle 43">
            <a:extLst>
              <a:ext uri="{FF2B5EF4-FFF2-40B4-BE49-F238E27FC236}">
                <a16:creationId xmlns:a16="http://schemas.microsoft.com/office/drawing/2014/main" id="{70187B4B-38FD-4381-B2FD-F601807EEEAD}"/>
              </a:ext>
            </a:extLst>
          </p:cNvPr>
          <p:cNvSpPr/>
          <p:nvPr/>
        </p:nvSpPr>
        <p:spPr>
          <a:xfrm>
            <a:off x="7143076" y="4586243"/>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5FF46020-7EC3-4084-B578-12B64776CB60}"/>
              </a:ext>
            </a:extLst>
          </p:cNvPr>
          <p:cNvSpPr/>
          <p:nvPr/>
        </p:nvSpPr>
        <p:spPr>
          <a:xfrm>
            <a:off x="7049847" y="5283592"/>
            <a:ext cx="2893807" cy="29045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A3970D75-68E3-4D41-B789-5813F12B259A}"/>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9649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2" grpId="0" animBg="1"/>
      <p:bldP spid="33" grpId="0" animBg="1"/>
      <p:bldP spid="39" grpId="0" animBg="1"/>
      <p:bldP spid="5" grpId="0" animBg="1"/>
      <p:bldP spid="13" grpId="0" animBg="1"/>
      <p:bldP spid="15" grpId="0" animBg="1"/>
      <p:bldP spid="44" grpId="0" animBg="1"/>
      <p:bldP spid="45" grpId="0" animBg="1"/>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(B)</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8" name="Table 4">
            <a:extLst>
              <a:ext uri="{FF2B5EF4-FFF2-40B4-BE49-F238E27FC236}">
                <a16:creationId xmlns:a16="http://schemas.microsoft.com/office/drawing/2014/main" id="{CAD0BD54-AE71-4AA4-B35D-3DE0493E1671}"/>
              </a:ext>
            </a:extLst>
          </p:cNvPr>
          <p:cNvGraphicFramePr>
            <a:graphicFrameLocks noGrp="1"/>
          </p:cNvGraphicFramePr>
          <p:nvPr>
            <p:extLst>
              <p:ext uri="{D42A27DB-BD31-4B8C-83A1-F6EECF244321}">
                <p14:modId xmlns:p14="http://schemas.microsoft.com/office/powerpoint/2010/main" val="1176924312"/>
              </p:ext>
            </p:extLst>
          </p:nvPr>
        </p:nvGraphicFramePr>
        <p:xfrm>
          <a:off x="593809" y="1624256"/>
          <a:ext cx="11004381" cy="4316635"/>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algn="ctr"/>
                      <a:r>
                        <a:rPr lang="en-GB" sz="2000" dirty="0">
                          <a:solidFill>
                            <a:schemeClr val="bg1"/>
                          </a:solidFill>
                        </a:rPr>
                        <a:t>      </a:t>
                      </a:r>
                    </a:p>
                  </a:txBody>
                  <a:tcPr/>
                </a:tc>
                <a:tc>
                  <a:txBody>
                    <a:bodyPr/>
                    <a:lstStyle/>
                    <a:p>
                      <a:pPr algn="ctr"/>
                      <a:r>
                        <a:rPr lang="en-GB" sz="2000" dirty="0">
                          <a:solidFill>
                            <a:schemeClr val="bg1"/>
                          </a:solidFill>
                        </a:rPr>
                        <a:t>Start these sentences</a:t>
                      </a:r>
                    </a:p>
                    <a:p>
                      <a:pPr algn="ctr"/>
                      <a:r>
                        <a:rPr lang="en-GB" sz="2000" b="0" dirty="0">
                          <a:solidFill>
                            <a:schemeClr val="bg1"/>
                          </a:solidFill>
                        </a:rPr>
                        <a:t>(</a:t>
                      </a:r>
                      <a:r>
                        <a:rPr lang="en-GB" sz="2000" b="1" dirty="0">
                          <a:solidFill>
                            <a:schemeClr val="bg1"/>
                          </a:solidFill>
                        </a:rPr>
                        <a:t>don’t </a:t>
                      </a:r>
                      <a:r>
                        <a:rPr lang="en-GB" sz="2000" b="0" dirty="0">
                          <a:solidFill>
                            <a:schemeClr val="bg1"/>
                          </a:solidFill>
                        </a:rPr>
                        <a:t>say the pronoun!)</a:t>
                      </a:r>
                    </a:p>
                  </a:txBody>
                  <a:tcPr/>
                </a:tc>
                <a:tc>
                  <a:txBody>
                    <a:bodyPr/>
                    <a:lstStyle/>
                    <a:p>
                      <a:pPr algn="ctr"/>
                      <a:endParaRPr lang="en-GB" sz="2000" b="0" dirty="0">
                        <a:solidFill>
                          <a:schemeClr val="bg1"/>
                        </a:solidFill>
                      </a:endParaRPr>
                    </a:p>
                  </a:txBody>
                  <a:tcPr/>
                </a:tc>
                <a:tc>
                  <a:txBody>
                    <a:bodyPr/>
                    <a:lstStyle/>
                    <a:p>
                      <a:pPr algn="ctr"/>
                      <a:r>
                        <a:rPr lang="en-GB" sz="2000" b="1" dirty="0">
                          <a:solidFill>
                            <a:schemeClr val="bg1"/>
                          </a:solidFill>
                        </a:rPr>
                        <a:t>Finish your partner’s sentences</a:t>
                      </a:r>
                    </a:p>
                    <a:p>
                      <a:pPr algn="ctr"/>
                      <a:r>
                        <a:rPr lang="en-GB" sz="2000" b="0" dirty="0">
                          <a:solidFill>
                            <a:schemeClr val="bg1"/>
                          </a:solidFill>
                        </a:rPr>
                        <a:t>with a word that fits</a:t>
                      </a:r>
                    </a:p>
                  </a:txBody>
                  <a:tcPr/>
                </a:tc>
                <a:extLst>
                  <a:ext uri="{0D108BD9-81ED-4DB2-BD59-A6C34878D82A}">
                    <a16:rowId xmlns:a16="http://schemas.microsoft.com/office/drawing/2014/main" val="465209129"/>
                  </a:ext>
                </a:extLst>
              </a:tr>
              <a:tr h="653534">
                <a:tc>
                  <a:txBody>
                    <a:bodyPr/>
                    <a:lstStyle/>
                    <a:p>
                      <a:pPr algn="ctr"/>
                      <a:r>
                        <a:rPr lang="en-GB" sz="2000" dirty="0">
                          <a:solidFill>
                            <a:schemeClr val="accent1">
                              <a:lumMod val="50000"/>
                            </a:schemeClr>
                          </a:solidFill>
                        </a:rPr>
                        <a:t>A.</a:t>
                      </a:r>
                    </a:p>
                  </a:txBody>
                  <a:tcPr anchor="ctr"/>
                </a:tc>
                <a:tc>
                  <a:txBody>
                    <a:bodyPr/>
                    <a:lstStyle/>
                    <a:p>
                      <a:r>
                        <a:rPr lang="en-GB" sz="2000" b="1" dirty="0">
                          <a:solidFill>
                            <a:schemeClr val="accent1">
                              <a:lumMod val="50000"/>
                            </a:schemeClr>
                          </a:solidFill>
                        </a:rPr>
                        <a:t>(Tu)</a:t>
                      </a:r>
                      <a:r>
                        <a:rPr lang="en-GB" sz="2000" dirty="0">
                          <a:solidFill>
                            <a:schemeClr val="accent1">
                              <a:lumMod val="50000"/>
                            </a:schemeClr>
                          </a:solidFill>
                        </a:rPr>
                        <a:t> </a:t>
                      </a:r>
                      <a:r>
                        <a:rPr lang="en-GB" sz="2000" b="1" dirty="0" err="1">
                          <a:solidFill>
                            <a:srgbClr val="E65D00"/>
                          </a:solidFill>
                        </a:rPr>
                        <a:t>dors</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dormir</a:t>
                      </a:r>
                      <a:r>
                        <a:rPr lang="en-GB" sz="2000" dirty="0">
                          <a:solidFill>
                            <a:schemeClr val="accent1">
                              <a:lumMod val="50000"/>
                            </a:schemeClr>
                          </a:solidFill>
                        </a:rPr>
                        <a:t>] bien …</a:t>
                      </a:r>
                    </a:p>
                  </a:txBody>
                  <a:tcPr anchor="ctr"/>
                </a:tc>
                <a:tc>
                  <a:txBody>
                    <a:bodyPr/>
                    <a:lstStyle/>
                    <a:p>
                      <a:pPr algn="ctr"/>
                      <a:r>
                        <a:rPr lang="en-GB" sz="2000" dirty="0">
                          <a:solidFill>
                            <a:schemeClr val="accent1">
                              <a:lumMod val="50000"/>
                            </a:schemeClr>
                          </a:solidFill>
                        </a:rPr>
                        <a:t>A.</a:t>
                      </a:r>
                    </a:p>
                  </a:txBody>
                  <a:tcPr anchor="ctr"/>
                </a:tc>
                <a:tc>
                  <a:txBody>
                    <a:bodyPr/>
                    <a:lstStyle/>
                    <a:p>
                      <a:r>
                        <a:rPr lang="en-GB" sz="2000" dirty="0">
                          <a:solidFill>
                            <a:schemeClr val="accent1">
                              <a:lumMod val="50000"/>
                            </a:schemeClr>
                          </a:solidFill>
                        </a:rPr>
                        <a:t>M. Faure: piano</a:t>
                      </a:r>
                    </a:p>
                    <a:p>
                      <a:r>
                        <a:rPr lang="en-GB" sz="2000" dirty="0">
                          <a:solidFill>
                            <a:schemeClr val="accent1">
                              <a:lumMod val="50000"/>
                            </a:schemeClr>
                          </a:solidFill>
                        </a:rPr>
                        <a:t>Amélie: bureau                </a:t>
                      </a:r>
                    </a:p>
                  </a:txBody>
                  <a:tcPr anchor="ctr"/>
                </a:tc>
                <a:extLst>
                  <a:ext uri="{0D108BD9-81ED-4DB2-BD59-A6C34878D82A}">
                    <a16:rowId xmlns:a16="http://schemas.microsoft.com/office/drawing/2014/main" val="3084039764"/>
                  </a:ext>
                </a:extLst>
              </a:tr>
              <a:tr h="653534">
                <a:tc>
                  <a:txBody>
                    <a:bodyPr/>
                    <a:lstStyle/>
                    <a:p>
                      <a:pPr algn="ctr"/>
                      <a:r>
                        <a:rPr lang="en-GB" sz="2000" dirty="0">
                          <a:solidFill>
                            <a:schemeClr val="accent1">
                              <a:lumMod val="50000"/>
                            </a:schemeClr>
                          </a:solidFill>
                        </a:rPr>
                        <a:t>B.</a:t>
                      </a:r>
                    </a:p>
                  </a:txBody>
                  <a:tcPr anchor="ctr"/>
                </a:tc>
                <a:tc>
                  <a:txBody>
                    <a:bodyPr/>
                    <a:lstStyle/>
                    <a:p>
                      <a:r>
                        <a:rPr lang="en-GB" sz="2000" b="1" dirty="0">
                          <a:solidFill>
                            <a:schemeClr val="accent1">
                              <a:lumMod val="50000"/>
                            </a:schemeClr>
                          </a:solidFill>
                        </a:rPr>
                        <a:t>(On) </a:t>
                      </a:r>
                      <a:r>
                        <a:rPr lang="en-GB" sz="2000" b="1" dirty="0" err="1">
                          <a:solidFill>
                            <a:srgbClr val="E65D00"/>
                          </a:solidFill>
                        </a:rPr>
                        <a:t>revient</a:t>
                      </a:r>
                      <a:r>
                        <a:rPr lang="en-GB" sz="2000" dirty="0">
                          <a:solidFill>
                            <a:schemeClr val="accent1">
                              <a:lumMod val="50000"/>
                            </a:schemeClr>
                          </a:solidFill>
                        </a:rPr>
                        <a:t> [</a:t>
                      </a:r>
                      <a:r>
                        <a:rPr lang="en-GB" sz="2000" dirty="0" err="1">
                          <a:solidFill>
                            <a:schemeClr val="accent1">
                              <a:lumMod val="50000"/>
                            </a:schemeClr>
                          </a:solidFill>
                        </a:rPr>
                        <a:t>revenir</a:t>
                      </a:r>
                      <a:r>
                        <a:rPr lang="en-GB" sz="2000" dirty="0">
                          <a:solidFill>
                            <a:schemeClr val="accent1">
                              <a:lumMod val="50000"/>
                            </a:schemeClr>
                          </a:solidFill>
                        </a:rPr>
                        <a:t>] de la </a:t>
                      </a:r>
                      <a:r>
                        <a:rPr lang="en-GB" sz="2000" dirty="0" err="1">
                          <a:solidFill>
                            <a:schemeClr val="accent1">
                              <a:lumMod val="50000"/>
                            </a:schemeClr>
                          </a:solidFill>
                        </a:rPr>
                        <a:t>plage</a:t>
                      </a:r>
                      <a:r>
                        <a:rPr lang="en-GB" sz="2000" dirty="0">
                          <a:solidFill>
                            <a:schemeClr val="accent1">
                              <a:lumMod val="50000"/>
                            </a:schemeClr>
                          </a:solidFill>
                        </a:rPr>
                        <a:t> …</a:t>
                      </a:r>
                    </a:p>
                  </a:txBody>
                  <a:tcPr anchor="ctr"/>
                </a:tc>
                <a:tc>
                  <a:txBody>
                    <a:bodyPr/>
                    <a:lstStyle/>
                    <a:p>
                      <a:pPr algn="ctr"/>
                      <a:r>
                        <a:rPr lang="en-GB" sz="2000" dirty="0">
                          <a:solidFill>
                            <a:schemeClr val="accent1">
                              <a:lumMod val="50000"/>
                            </a:schemeClr>
                          </a:solidFill>
                        </a:rPr>
                        <a:t>B.</a:t>
                      </a:r>
                    </a:p>
                  </a:txBody>
                  <a:tcPr anchor="ctr"/>
                </a:tc>
                <a:tc>
                  <a:txBody>
                    <a:bodyPr/>
                    <a:lstStyle/>
                    <a:p>
                      <a:r>
                        <a:rPr lang="en-GB" sz="2000" dirty="0">
                          <a:solidFill>
                            <a:schemeClr val="accent1">
                              <a:lumMod val="50000"/>
                            </a:schemeClr>
                          </a:solidFill>
                        </a:rPr>
                        <a:t>Kirsten et Natalie: </a:t>
                      </a:r>
                      <a:r>
                        <a:rPr lang="en-GB" sz="2000" dirty="0" err="1">
                          <a:solidFill>
                            <a:schemeClr val="accent1">
                              <a:lumMod val="50000"/>
                            </a:schemeClr>
                          </a:solidFill>
                        </a:rPr>
                        <a:t>aujourd’hui</a:t>
                      </a:r>
                      <a:endParaRPr lang="en-GB" sz="2000" dirty="0">
                        <a:solidFill>
                          <a:schemeClr val="accent1">
                            <a:lumMod val="50000"/>
                          </a:schemeClr>
                        </a:solidFill>
                      </a:endParaRPr>
                    </a:p>
                    <a:p>
                      <a:r>
                        <a:rPr lang="en-GB" sz="2000" dirty="0">
                          <a:solidFill>
                            <a:schemeClr val="accent1">
                              <a:lumMod val="50000"/>
                            </a:schemeClr>
                          </a:solidFill>
                        </a:rPr>
                        <a:t>M. et </a:t>
                      </a:r>
                      <a:r>
                        <a:rPr lang="en-GB" sz="2000" dirty="0" err="1">
                          <a:solidFill>
                            <a:schemeClr val="accent1">
                              <a:lumMod val="50000"/>
                            </a:schemeClr>
                          </a:solidFill>
                        </a:rPr>
                        <a:t>Mme.</a:t>
                      </a:r>
                      <a:r>
                        <a:rPr lang="en-GB" sz="2000" dirty="0">
                          <a:solidFill>
                            <a:schemeClr val="accent1">
                              <a:lumMod val="50000"/>
                            </a:schemeClr>
                          </a:solidFill>
                        </a:rPr>
                        <a:t> Laurent: </a:t>
                      </a:r>
                      <a:r>
                        <a:rPr lang="en-GB" sz="2000" dirty="0" err="1">
                          <a:solidFill>
                            <a:schemeClr val="accent1">
                              <a:lumMod val="50000"/>
                            </a:schemeClr>
                          </a:solidFill>
                        </a:rPr>
                        <a:t>chaque</a:t>
                      </a:r>
                      <a:r>
                        <a:rPr lang="en-GB" sz="2000" dirty="0">
                          <a:solidFill>
                            <a:schemeClr val="accent1">
                              <a:lumMod val="50000"/>
                            </a:schemeClr>
                          </a:solidFill>
                        </a:rPr>
                        <a:t> jour</a:t>
                      </a:r>
                    </a:p>
                  </a:txBody>
                  <a:tcPr anchor="ctr"/>
                </a:tc>
                <a:extLst>
                  <a:ext uri="{0D108BD9-81ED-4DB2-BD59-A6C34878D82A}">
                    <a16:rowId xmlns:a16="http://schemas.microsoft.com/office/drawing/2014/main" val="2955840991"/>
                  </a:ext>
                </a:extLst>
              </a:tr>
              <a:tr h="653534">
                <a:tc>
                  <a:txBody>
                    <a:bodyPr/>
                    <a:lstStyle/>
                    <a:p>
                      <a:pPr algn="ctr"/>
                      <a:r>
                        <a:rPr lang="en-GB" sz="2000" dirty="0">
                          <a:solidFill>
                            <a:schemeClr val="accent1">
                              <a:lumMod val="50000"/>
                            </a:schemeClr>
                          </a:solidFill>
                        </a:rPr>
                        <a:t>C.</a:t>
                      </a:r>
                    </a:p>
                  </a:txBody>
                  <a:tcPr anchor="ctr"/>
                </a:tc>
                <a:tc>
                  <a:txBody>
                    <a:bodyPr/>
                    <a:lstStyle/>
                    <a:p>
                      <a:r>
                        <a:rPr lang="en-GB" sz="2000" b="1" dirty="0">
                          <a:solidFill>
                            <a:schemeClr val="accent1">
                              <a:lumMod val="50000"/>
                            </a:schemeClr>
                          </a:solidFill>
                        </a:rPr>
                        <a:t>(Nous) </a:t>
                      </a:r>
                      <a:r>
                        <a:rPr lang="en-GB" sz="2000" b="1" dirty="0" err="1">
                          <a:solidFill>
                            <a:srgbClr val="E65D00"/>
                          </a:solidFill>
                        </a:rPr>
                        <a:t>sortons</a:t>
                      </a:r>
                      <a:r>
                        <a:rPr lang="en-GB" sz="2000" b="0" dirty="0">
                          <a:solidFill>
                            <a:schemeClr val="accent1">
                              <a:lumMod val="50000"/>
                            </a:schemeClr>
                          </a:solidFill>
                        </a:rPr>
                        <a:t> [</a:t>
                      </a:r>
                      <a:r>
                        <a:rPr lang="en-GB" sz="2000" b="0" dirty="0" err="1">
                          <a:solidFill>
                            <a:schemeClr val="accent1">
                              <a:lumMod val="50000"/>
                            </a:schemeClr>
                          </a:solidFill>
                        </a:rPr>
                        <a:t>sortir</a:t>
                      </a:r>
                      <a:r>
                        <a:rPr lang="en-GB" sz="2000" b="0" dirty="0">
                          <a:solidFill>
                            <a:schemeClr val="accent1">
                              <a:lumMod val="50000"/>
                            </a:schemeClr>
                          </a:solidFill>
                        </a:rPr>
                        <a:t>] les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C.</a:t>
                      </a:r>
                    </a:p>
                  </a:txBody>
                  <a:tcPr anchor="ctr"/>
                </a:tc>
                <a:tc>
                  <a:txBody>
                    <a:bodyPr/>
                    <a:lstStyle/>
                    <a:p>
                      <a:r>
                        <a:rPr lang="en-GB" sz="2000" dirty="0">
                          <a:solidFill>
                            <a:schemeClr val="accent1">
                              <a:lumMod val="50000"/>
                            </a:schemeClr>
                          </a:solidFill>
                        </a:rPr>
                        <a:t>Amir et </a:t>
                      </a:r>
                      <a:r>
                        <a:rPr lang="en-GB" sz="2000" dirty="0" err="1">
                          <a:solidFill>
                            <a:schemeClr val="accent1">
                              <a:lumMod val="50000"/>
                            </a:schemeClr>
                          </a:solidFill>
                        </a:rPr>
                        <a:t>Noura</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retard                       </a:t>
                      </a:r>
                    </a:p>
                    <a:p>
                      <a:r>
                        <a:rPr lang="en-GB" sz="2000" dirty="0">
                          <a:solidFill>
                            <a:schemeClr val="accent1">
                              <a:lumMod val="50000"/>
                            </a:schemeClr>
                          </a:solidFill>
                        </a:rPr>
                        <a:t>M. Page et M. Barre:  pour 3 </a:t>
                      </a:r>
                      <a:r>
                        <a:rPr lang="en-GB" sz="2000" dirty="0" err="1">
                          <a:solidFill>
                            <a:schemeClr val="accent1">
                              <a:lumMod val="50000"/>
                            </a:schemeClr>
                          </a:solidFill>
                        </a:rPr>
                        <a:t>jours</a:t>
                      </a:r>
                      <a:r>
                        <a:rPr lang="en-GB" sz="2000" dirty="0">
                          <a:solidFill>
                            <a:schemeClr val="accent1">
                              <a:lumMod val="50000"/>
                            </a:schemeClr>
                          </a:solidFill>
                        </a:rPr>
                        <a:t>.</a:t>
                      </a:r>
                    </a:p>
                  </a:txBody>
                  <a:tcPr anchor="ctr"/>
                </a:tc>
                <a:extLst>
                  <a:ext uri="{0D108BD9-81ED-4DB2-BD59-A6C34878D82A}">
                    <a16:rowId xmlns:a16="http://schemas.microsoft.com/office/drawing/2014/main" val="670436756"/>
                  </a:ext>
                </a:extLst>
              </a:tr>
              <a:tr h="653534">
                <a:tc>
                  <a:txBody>
                    <a:bodyPr/>
                    <a:lstStyle/>
                    <a:p>
                      <a:pPr algn="ctr"/>
                      <a:r>
                        <a:rPr lang="en-GB" sz="2000" dirty="0">
                          <a:solidFill>
                            <a:schemeClr val="accent1">
                              <a:lumMod val="50000"/>
                            </a:schemeClr>
                          </a:solidFill>
                        </a:rPr>
                        <a:t>D.</a:t>
                      </a:r>
                    </a:p>
                  </a:txBody>
                  <a:tcPr anchor="ctr"/>
                </a:tc>
                <a:tc>
                  <a:txBody>
                    <a:bodyPr/>
                    <a:lstStyle/>
                    <a:p>
                      <a:r>
                        <a:rPr lang="en-GB" sz="2000" b="1" dirty="0">
                          <a:solidFill>
                            <a:schemeClr val="accent1">
                              <a:lumMod val="50000"/>
                            </a:schemeClr>
                          </a:solidFill>
                        </a:rPr>
                        <a:t>(Tu) </a:t>
                      </a:r>
                      <a:r>
                        <a:rPr lang="en-GB" sz="2000" b="1" dirty="0">
                          <a:solidFill>
                            <a:srgbClr val="E65D00"/>
                          </a:solidFill>
                        </a:rPr>
                        <a:t>es   </a:t>
                      </a:r>
                      <a:r>
                        <a:rPr lang="en-GB" sz="2000" dirty="0">
                          <a:solidFill>
                            <a:schemeClr val="accent1">
                              <a:lumMod val="50000"/>
                            </a:schemeClr>
                          </a:solidFill>
                        </a:rPr>
                        <a:t>[</a:t>
                      </a:r>
                      <a:r>
                        <a:rPr lang="en-GB" sz="2000" dirty="0" err="1">
                          <a:solidFill>
                            <a:schemeClr val="accent1">
                              <a:lumMod val="50000"/>
                            </a:schemeClr>
                          </a:solidFill>
                        </a:rPr>
                        <a:t>être</a:t>
                      </a:r>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personne</a:t>
                      </a:r>
                      <a:r>
                        <a:rPr lang="en-GB" sz="2000" dirty="0">
                          <a:solidFill>
                            <a:schemeClr val="accent1">
                              <a:lumMod val="50000"/>
                            </a:schemeClr>
                          </a:solidFill>
                        </a:rPr>
                        <a:t>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a:t>
                      </a:r>
                    </a:p>
                  </a:txBody>
                  <a:tcPr anchor="ctr"/>
                </a:tc>
                <a:tc>
                  <a:txBody>
                    <a:bodyPr/>
                    <a:lstStyle/>
                    <a:p>
                      <a:r>
                        <a:rPr lang="en-GB" sz="2000" dirty="0" err="1">
                          <a:solidFill>
                            <a:schemeClr val="accent1">
                              <a:lumMod val="50000"/>
                            </a:schemeClr>
                          </a:solidFill>
                        </a:rPr>
                        <a:t>Léa</a:t>
                      </a:r>
                      <a:r>
                        <a:rPr lang="en-GB" sz="2000" dirty="0">
                          <a:solidFill>
                            <a:schemeClr val="accent1">
                              <a:lumMod val="50000"/>
                            </a:schemeClr>
                          </a:solidFill>
                        </a:rPr>
                        <a:t>: pour ton </a:t>
                      </a:r>
                      <a:r>
                        <a:rPr lang="en-GB" sz="2000" dirty="0" err="1">
                          <a:solidFill>
                            <a:schemeClr val="accent1">
                              <a:lumMod val="50000"/>
                            </a:schemeClr>
                          </a:solidFill>
                        </a:rPr>
                        <a:t>anniversaire</a:t>
                      </a:r>
                      <a:r>
                        <a:rPr lang="en-GB" sz="2000" dirty="0">
                          <a:solidFill>
                            <a:schemeClr val="accent1">
                              <a:lumMod val="50000"/>
                            </a:schemeClr>
                          </a:solidFill>
                        </a:rPr>
                        <a:t>.</a:t>
                      </a:r>
                    </a:p>
                    <a:p>
                      <a:r>
                        <a:rPr lang="en-GB" sz="2000" dirty="0">
                          <a:solidFill>
                            <a:schemeClr val="accent1">
                              <a:lumMod val="50000"/>
                            </a:schemeClr>
                          </a:solidFill>
                        </a:rPr>
                        <a:t>M. Blanchard: pour Antoine.</a:t>
                      </a:r>
                    </a:p>
                  </a:txBody>
                  <a:tcPr anchor="ctr"/>
                </a:tc>
                <a:extLst>
                  <a:ext uri="{0D108BD9-81ED-4DB2-BD59-A6C34878D82A}">
                    <a16:rowId xmlns:a16="http://schemas.microsoft.com/office/drawing/2014/main" val="1769829694"/>
                  </a:ext>
                </a:extLst>
              </a:tr>
              <a:tr h="653534">
                <a:tc>
                  <a:txBody>
                    <a:bodyPr/>
                    <a:lstStyle/>
                    <a:p>
                      <a:pPr algn="ctr"/>
                      <a:r>
                        <a:rPr lang="en-GB" sz="2000" dirty="0">
                          <a:solidFill>
                            <a:schemeClr val="accent1">
                              <a:lumMod val="50000"/>
                            </a:schemeClr>
                          </a:solidFill>
                        </a:rPr>
                        <a:t>E.</a:t>
                      </a:r>
                    </a:p>
                  </a:txBody>
                  <a:tcPr anchor="ctr"/>
                </a:tc>
                <a:tc>
                  <a:txBody>
                    <a:bodyPr/>
                    <a:lstStyle/>
                    <a:p>
                      <a:r>
                        <a:rPr lang="en-GB" sz="2000" b="1" dirty="0">
                          <a:solidFill>
                            <a:schemeClr val="accent1">
                              <a:lumMod val="50000"/>
                            </a:schemeClr>
                          </a:solidFill>
                        </a:rPr>
                        <a:t>(</a:t>
                      </a:r>
                      <a:r>
                        <a:rPr lang="en-GB" sz="2000" b="1" dirty="0" err="1">
                          <a:solidFill>
                            <a:schemeClr val="accent1">
                              <a:lumMod val="50000"/>
                            </a:schemeClr>
                          </a:solidFill>
                        </a:rPr>
                        <a:t>Vous</a:t>
                      </a:r>
                      <a:r>
                        <a:rPr lang="en-GB" sz="2000" b="1" dirty="0">
                          <a:solidFill>
                            <a:schemeClr val="accent1">
                              <a:lumMod val="50000"/>
                            </a:schemeClr>
                          </a:solidFill>
                        </a:rPr>
                        <a:t>) </a:t>
                      </a:r>
                      <a:r>
                        <a:rPr lang="en-GB" sz="2000" b="1" dirty="0" err="1">
                          <a:solidFill>
                            <a:srgbClr val="E65D00"/>
                          </a:solidFill>
                        </a:rPr>
                        <a:t>jouez</a:t>
                      </a:r>
                      <a:r>
                        <a:rPr lang="en-GB" sz="2000" b="0" dirty="0">
                          <a:solidFill>
                            <a:schemeClr val="accent1">
                              <a:lumMod val="50000"/>
                            </a:schemeClr>
                          </a:solidFill>
                        </a:rPr>
                        <a:t> [</a:t>
                      </a:r>
                      <a:r>
                        <a:rPr lang="en-GB" sz="2000" b="0" dirty="0" err="1">
                          <a:solidFill>
                            <a:schemeClr val="accent1">
                              <a:lumMod val="50000"/>
                            </a:schemeClr>
                          </a:solidFill>
                        </a:rPr>
                        <a:t>jouer</a:t>
                      </a:r>
                      <a:r>
                        <a:rPr lang="en-GB" sz="2000" b="0" dirty="0">
                          <a:solidFill>
                            <a:schemeClr val="accent1">
                              <a:lumMod val="50000"/>
                            </a:schemeClr>
                          </a:solidFill>
                        </a:rPr>
                        <a:t>] de la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E.</a:t>
                      </a:r>
                    </a:p>
                  </a:txBody>
                  <a:tcPr anchor="ctr"/>
                </a:tc>
                <a:tc>
                  <a:txBody>
                    <a:bodyPr/>
                    <a:lstStyle/>
                    <a:p>
                      <a:r>
                        <a:rPr lang="en-GB" sz="2000" dirty="0">
                          <a:solidFill>
                            <a:schemeClr val="accent1">
                              <a:lumMod val="50000"/>
                            </a:schemeClr>
                          </a:solidFill>
                        </a:rPr>
                        <a:t>Sophie: </a:t>
                      </a:r>
                      <a:r>
                        <a:rPr lang="en-GB" sz="2000" dirty="0" err="1">
                          <a:solidFill>
                            <a:schemeClr val="accent1">
                              <a:lumMod val="50000"/>
                            </a:schemeClr>
                          </a:solidFill>
                        </a:rPr>
                        <a:t>malade</a:t>
                      </a:r>
                      <a:endParaRPr lang="en-GB" sz="2000" dirty="0">
                        <a:solidFill>
                          <a:schemeClr val="accent1">
                            <a:lumMod val="50000"/>
                          </a:schemeClr>
                        </a:solidFill>
                      </a:endParaRPr>
                    </a:p>
                    <a:p>
                      <a:r>
                        <a:rPr lang="en-GB" sz="2000" dirty="0" err="1">
                          <a:solidFill>
                            <a:schemeClr val="accent1">
                              <a:lumMod val="50000"/>
                            </a:schemeClr>
                          </a:solidFill>
                        </a:rPr>
                        <a:t>Mme.</a:t>
                      </a:r>
                      <a:r>
                        <a:rPr lang="en-GB" sz="2000" dirty="0">
                          <a:solidFill>
                            <a:schemeClr val="accent1">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sp>
        <p:nvSpPr>
          <p:cNvPr id="7" name="Rectangle 6">
            <a:extLst>
              <a:ext uri="{FF2B5EF4-FFF2-40B4-BE49-F238E27FC236}">
                <a16:creationId xmlns:a16="http://schemas.microsoft.com/office/drawing/2014/main" id="{DD48DFC1-2C90-424D-86AE-5974CA88285D}"/>
              </a:ext>
            </a:extLst>
          </p:cNvPr>
          <p:cNvSpPr/>
          <p:nvPr/>
        </p:nvSpPr>
        <p:spPr>
          <a:xfrm>
            <a:off x="8098574" y="2838227"/>
            <a:ext cx="2743200" cy="29045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2" descr="Quiet Sign Clip Art">
            <a:extLst>
              <a:ext uri="{FF2B5EF4-FFF2-40B4-BE49-F238E27FC236}">
                <a16:creationId xmlns:a16="http://schemas.microsoft.com/office/drawing/2014/main" id="{994F5370-11AA-4284-9644-60B659632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326" y="1689628"/>
            <a:ext cx="462749" cy="65446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9D78579B-A37B-469F-AC35-A2426E239194}"/>
              </a:ext>
            </a:extLst>
          </p:cNvPr>
          <p:cNvSpPr/>
          <p:nvPr/>
        </p:nvSpPr>
        <p:spPr>
          <a:xfrm>
            <a:off x="7143077" y="3515063"/>
            <a:ext cx="4424633" cy="290457"/>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AEB2F573-DF8D-4B1C-AB2A-5442DAA4AEEF}"/>
              </a:ext>
            </a:extLst>
          </p:cNvPr>
          <p:cNvSpPr/>
          <p:nvPr/>
        </p:nvSpPr>
        <p:spPr>
          <a:xfrm>
            <a:off x="7143077" y="3869297"/>
            <a:ext cx="3119717" cy="34695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3E0A564C-0171-4352-A0F4-91B3E9F426E6}"/>
              </a:ext>
            </a:extLst>
          </p:cNvPr>
          <p:cNvSpPr/>
          <p:nvPr/>
        </p:nvSpPr>
        <p:spPr>
          <a:xfrm>
            <a:off x="7051638" y="4923569"/>
            <a:ext cx="4424633" cy="290457"/>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365A4BA0-D759-4668-9024-B00B10F6894F}"/>
              </a:ext>
            </a:extLst>
          </p:cNvPr>
          <p:cNvSpPr/>
          <p:nvPr/>
        </p:nvSpPr>
        <p:spPr>
          <a:xfrm>
            <a:off x="7143077" y="5318162"/>
            <a:ext cx="3119717" cy="29045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4D04A527-E7FB-4B93-B15A-1550FFEF8C03}"/>
              </a:ext>
            </a:extLst>
          </p:cNvPr>
          <p:cNvSpPr txBox="1"/>
          <p:nvPr/>
        </p:nvSpPr>
        <p:spPr>
          <a:xfrm>
            <a:off x="1878075" y="2593061"/>
            <a:ext cx="613186"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rPr>
              <a:t>___</a:t>
            </a:r>
          </a:p>
        </p:txBody>
      </p:sp>
      <p:sp>
        <p:nvSpPr>
          <p:cNvPr id="71" name="TextBox 70">
            <a:extLst>
              <a:ext uri="{FF2B5EF4-FFF2-40B4-BE49-F238E27FC236}">
                <a16:creationId xmlns:a16="http://schemas.microsoft.com/office/drawing/2014/main" id="{19A7E00C-3A64-4F49-94C3-BBDC7D6C5778}"/>
              </a:ext>
            </a:extLst>
          </p:cNvPr>
          <p:cNvSpPr txBox="1"/>
          <p:nvPr/>
        </p:nvSpPr>
        <p:spPr>
          <a:xfrm>
            <a:off x="1998232" y="3292709"/>
            <a:ext cx="865284" cy="369332"/>
          </a:xfrm>
          <a:prstGeom prst="rect">
            <a:avLst/>
          </a:prstGeom>
          <a:solidFill>
            <a:srgbClr val="FCECE8"/>
          </a:solidFill>
        </p:spPr>
        <p:txBody>
          <a:bodyPr wrap="square" lIns="0" tIns="0" rIns="0" bIns="0" rtlCol="0">
            <a:spAutoFit/>
          </a:bodyPr>
          <a:lstStyle/>
          <a:p>
            <a:pPr algn="ctr"/>
            <a:r>
              <a:rPr lang="en-GB" sz="2400" dirty="0">
                <a:solidFill>
                  <a:schemeClr val="accent1">
                    <a:lumMod val="50000"/>
                  </a:schemeClr>
                </a:solidFill>
              </a:rPr>
              <a:t>___</a:t>
            </a:r>
          </a:p>
        </p:txBody>
      </p:sp>
      <p:sp>
        <p:nvSpPr>
          <p:cNvPr id="72" name="TextBox 71">
            <a:extLst>
              <a:ext uri="{FF2B5EF4-FFF2-40B4-BE49-F238E27FC236}">
                <a16:creationId xmlns:a16="http://schemas.microsoft.com/office/drawing/2014/main" id="{F17E5CF9-98E6-4FD2-AF86-697C05D01BDA}"/>
              </a:ext>
            </a:extLst>
          </p:cNvPr>
          <p:cNvSpPr txBox="1"/>
          <p:nvPr/>
        </p:nvSpPr>
        <p:spPr>
          <a:xfrm>
            <a:off x="2248346" y="4008507"/>
            <a:ext cx="968190"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rPr>
              <a:t>___</a:t>
            </a:r>
          </a:p>
        </p:txBody>
      </p:sp>
      <p:sp>
        <p:nvSpPr>
          <p:cNvPr id="73" name="TextBox 72">
            <a:extLst>
              <a:ext uri="{FF2B5EF4-FFF2-40B4-BE49-F238E27FC236}">
                <a16:creationId xmlns:a16="http://schemas.microsoft.com/office/drawing/2014/main" id="{685F5793-E483-4674-B8E8-69D41C03A437}"/>
              </a:ext>
            </a:extLst>
          </p:cNvPr>
          <p:cNvSpPr txBox="1"/>
          <p:nvPr/>
        </p:nvSpPr>
        <p:spPr>
          <a:xfrm>
            <a:off x="1878075" y="4724305"/>
            <a:ext cx="504177" cy="369332"/>
          </a:xfrm>
          <a:prstGeom prst="rect">
            <a:avLst/>
          </a:prstGeom>
          <a:solidFill>
            <a:srgbClr val="FCECE8"/>
          </a:solidFill>
        </p:spPr>
        <p:txBody>
          <a:bodyPr wrap="square" lIns="0" tIns="0" rIns="0" bIns="0" rtlCol="0">
            <a:spAutoFit/>
          </a:bodyPr>
          <a:lstStyle/>
          <a:p>
            <a:pPr algn="ctr"/>
            <a:r>
              <a:rPr lang="en-GB" sz="2400" dirty="0">
                <a:solidFill>
                  <a:schemeClr val="accent1">
                    <a:lumMod val="50000"/>
                  </a:schemeClr>
                </a:solidFill>
              </a:rPr>
              <a:t>___</a:t>
            </a:r>
          </a:p>
        </p:txBody>
      </p:sp>
      <p:sp>
        <p:nvSpPr>
          <p:cNvPr id="74" name="TextBox 73">
            <a:extLst>
              <a:ext uri="{FF2B5EF4-FFF2-40B4-BE49-F238E27FC236}">
                <a16:creationId xmlns:a16="http://schemas.microsoft.com/office/drawing/2014/main" id="{3BFD76E0-2919-4A16-8AA9-11EA9889B3B1}"/>
              </a:ext>
            </a:extLst>
          </p:cNvPr>
          <p:cNvSpPr txBox="1"/>
          <p:nvPr/>
        </p:nvSpPr>
        <p:spPr>
          <a:xfrm>
            <a:off x="2180121" y="5423953"/>
            <a:ext cx="731522" cy="369332"/>
          </a:xfrm>
          <a:prstGeom prst="rect">
            <a:avLst/>
          </a:prstGeom>
          <a:solidFill>
            <a:srgbClr val="F8D7CD"/>
          </a:solidFill>
        </p:spPr>
        <p:txBody>
          <a:bodyPr wrap="square" lIns="0" tIns="0" rIns="0" bIns="0" rtlCol="0">
            <a:spAutoFit/>
          </a:bodyPr>
          <a:lstStyle/>
          <a:p>
            <a:pPr algn="ctr"/>
            <a:r>
              <a:rPr lang="en-GB" sz="2400" dirty="0">
                <a:solidFill>
                  <a:schemeClr val="accent1">
                    <a:lumMod val="50000"/>
                  </a:schemeClr>
                </a:solidFill>
              </a:rPr>
              <a:t>___</a:t>
            </a:r>
          </a:p>
        </p:txBody>
      </p:sp>
      <p:sp>
        <p:nvSpPr>
          <p:cNvPr id="17" name="TextBox 16">
            <a:extLst>
              <a:ext uri="{FF2B5EF4-FFF2-40B4-BE49-F238E27FC236}">
                <a16:creationId xmlns:a16="http://schemas.microsoft.com/office/drawing/2014/main" id="{3D72F058-89C8-48FB-831E-714B9AF9F75D}"/>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40816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1" grpId="0" animBg="1"/>
      <p:bldP spid="62" grpId="0" animBg="1"/>
      <p:bldP spid="63" grpId="0" animBg="1"/>
      <p:bldP spid="65" grpId="0" animBg="1"/>
      <p:bldP spid="70" grpId="0" animBg="1"/>
      <p:bldP spid="71" grpId="0" animBg="1"/>
      <p:bldP spid="72" grpId="0" animBg="1"/>
      <p:bldP spid="73" grpId="0" animBg="1"/>
      <p:bldP spid="74" grpId="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2.2, Week 1)</a:t>
            </a:r>
            <a:endParaRPr lang="en-GB" sz="2800" dirty="0">
              <a:solidFill>
                <a:srgbClr val="115076"/>
              </a:solidFill>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6"/>
              </a:rPr>
              <a:t>Audio file</a:t>
            </a:r>
            <a:endParaRPr lang="en-GB" sz="2400" dirty="0">
              <a:solidFill>
                <a:srgbClr val="115076"/>
              </a:solidFill>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rPr>
              <a:t>Quizlet link</a:t>
            </a:r>
            <a:br>
              <a:rPr lang="en-GB" sz="2400" dirty="0">
                <a:solidFill>
                  <a:prstClr val="black"/>
                </a:solidFill>
                <a:hlinkClick r:id="rId7"/>
              </a:rPr>
            </a:br>
            <a:endParaRPr lang="en-GB" sz="2400" dirty="0">
              <a:solidFill>
                <a:srgbClr val="115076"/>
              </a:solidFill>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Y8 Term 1.2 Week 7</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Y8 Term 1.2 Week 1</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37396" y="2366936"/>
            <a:ext cx="1430554" cy="14305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802511" y="5125791"/>
            <a:ext cx="24465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[average]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ponge and bucket of water">
            <a:extLst>
              <a:ext uri="{FF2B5EF4-FFF2-40B4-BE49-F238E27FC236}">
                <a16:creationId xmlns:a16="http://schemas.microsoft.com/office/drawing/2014/main" id="{3F49D309-36A8-4F74-97E8-8782EC8DF9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371610" y="1665308"/>
            <a:ext cx="1335014" cy="163367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rown">
            <a:extLst>
              <a:ext uri="{FF2B5EF4-FFF2-40B4-BE49-F238E27FC236}">
                <a16:creationId xmlns:a16="http://schemas.microsoft.com/office/drawing/2014/main" id="{D1A9FA24-61D6-492A-81C5-0880790571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1371610" y="4702935"/>
            <a:ext cx="1554470" cy="13042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BBA643B-474A-FD44-840A-6758FB6BC684}"/>
              </a:ext>
            </a:extLst>
          </p:cNvPr>
          <p:cNvSpPr/>
          <p:nvPr/>
        </p:nvSpPr>
        <p:spPr>
          <a:xfrm>
            <a:off x="8777084" y="176302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[journey]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plane flying around the world">
            <a:extLst>
              <a:ext uri="{FF2B5EF4-FFF2-40B4-BE49-F238E27FC236}">
                <a16:creationId xmlns:a16="http://schemas.microsoft.com/office/drawing/2014/main" id="{152336E9-B3FF-114F-AA7D-8137691067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0704" y="2356442"/>
            <a:ext cx="1587642" cy="1597627"/>
          </a:xfrm>
          <a:prstGeom prst="rect">
            <a:avLst/>
          </a:prstGeom>
        </p:spPr>
      </p:pic>
      <p:sp>
        <p:nvSpPr>
          <p:cNvPr id="20" name="Rectangle 19">
            <a:extLst>
              <a:ext uri="{FF2B5EF4-FFF2-40B4-BE49-F238E27FC236}">
                <a16:creationId xmlns:a16="http://schemas.microsoft.com/office/drawing/2014/main" id="{AD07ACB1-F458-BC4E-BDA3-04FDB85AE260}"/>
              </a:ext>
            </a:extLst>
          </p:cNvPr>
          <p:cNvSpPr/>
          <p:nvPr/>
        </p:nvSpPr>
        <p:spPr>
          <a:xfrm>
            <a:off x="4781242" y="5684066"/>
            <a:ext cx="27975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[employee]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868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oy nettoy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y voya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6" name="oy voyag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oy roya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316"/>
                                        </p:tgtEl>
                                        <p:attrNameLst>
                                          <p:attrName>style.visibility</p:attrName>
                                        </p:attrNameLst>
                                      </p:cBhvr>
                                      <p:to>
                                        <p:strVal val="visible"/>
                                      </p:to>
                                    </p:set>
                                    <p:animEffect transition="in" filter="fade">
                                      <p:cBhvr>
                                        <p:cTn id="51" dur="500"/>
                                        <p:tgtEl>
                                          <p:spTgt spid="13316"/>
                                        </p:tgtEl>
                                      </p:cBhvr>
                                    </p:animEffect>
                                  </p:childTnLst>
                                  <p:subTnLst>
                                    <p:audio>
                                      <p:cMediaNode>
                                        <p:cTn display="0" masterRel="sameClick">
                                          <p:stCondLst>
                                            <p:cond evt="begin" delay="0">
                                              <p:tn val="49"/>
                                            </p:cond>
                                          </p:stCondLst>
                                          <p:endCondLst>
                                            <p:cond evt="onStopAudio" delay="0">
                                              <p:tgtEl>
                                                <p:sldTgt/>
                                              </p:tgtEl>
                                            </p:cond>
                                          </p:endCondLst>
                                        </p:cTn>
                                        <p:tgtEl>
                                          <p:sndTgt r:embed="rId7" name="oy roya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oy employé.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oy employé.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oy moy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subTnLst>
                                    <p:audio>
                                      <p:cMediaNode>
                                        <p:cTn display="0" masterRel="sameClick">
                                          <p:stCondLst>
                                            <p:cond evt="begin" delay="0">
                                              <p:tn val="69"/>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BE8CADE-69E0-4ABA-9EBB-4FEB7F168C16}"/>
              </a:ext>
            </a:extLst>
          </p:cNvPr>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0637B2B4-C837-4B8D-B823-647E8A2B9C36}"/>
              </a:ext>
            </a:extLst>
          </p:cNvPr>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727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oy voyag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7" name="oy employé.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8" name="oy roy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7" grpId="0"/>
      <p:bldP spid="8"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A9FE913-C8C8-4F25-B30D-B8999D199748}"/>
              </a:ext>
            </a:extLst>
          </p:cNvPr>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9B38C3E7-4DCD-413B-8282-98FF6BBD0E4C}"/>
              </a:ext>
            </a:extLst>
          </p:cNvPr>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1618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7" grpId="0"/>
      <p:bldP spid="8"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88304"/>
            <a:ext cx="5593080" cy="707849"/>
          </a:xfrm>
        </p:spPr>
        <p:txBody>
          <a:bodyPr>
            <a:normAutofit/>
          </a:bodyPr>
          <a:lstStyle/>
          <a:p>
            <a:r>
              <a:rPr lang="en-GB" sz="3600" b="1" dirty="0">
                <a:solidFill>
                  <a:schemeClr val="bg1"/>
                </a:solidFill>
                <a:latin typeface="Century Gothic" panose="020B0502020202020204" pitchFamily="34" charset="0"/>
              </a:rPr>
              <a:t>[oy] : </a:t>
            </a:r>
            <a:r>
              <a:rPr lang="en-GB" sz="3600" b="1" dirty="0" err="1">
                <a:solidFill>
                  <a:schemeClr val="bg1"/>
                </a:solidFill>
                <a:latin typeface="Century Gothic" panose="020B0502020202020204" pitchFamily="34" charset="0"/>
              </a:rPr>
              <a:t>anglais</a:t>
            </a:r>
            <a:r>
              <a:rPr lang="en-GB" sz="3600" b="1" dirty="0">
                <a:solidFill>
                  <a:schemeClr val="bg1"/>
                </a:solidFill>
                <a:latin typeface="Century Gothic" panose="020B0502020202020204" pitchFamily="34" charset="0"/>
              </a:rPr>
              <a:t> vs </a:t>
            </a:r>
            <a:r>
              <a:rPr lang="en-GB" sz="3600" b="1" dirty="0" err="1">
                <a:solidFill>
                  <a:schemeClr val="bg1"/>
                </a:solidFill>
                <a:latin typeface="Century Gothic" panose="020B0502020202020204" pitchFamily="34" charset="0"/>
              </a:rPr>
              <a:t>français</a:t>
            </a:r>
            <a:r>
              <a:rPr lang="en-GB" sz="3600" b="1" dirty="0">
                <a:solidFill>
                  <a:schemeClr val="bg1"/>
                </a:solidFill>
                <a:latin typeface="Century Gothic" panose="020B0502020202020204" pitchFamily="34" charset="0"/>
              </a:rPr>
              <a:t>  </a:t>
            </a:r>
          </a:p>
        </p:txBody>
      </p:sp>
      <p:sp>
        <p:nvSpPr>
          <p:cNvPr id="3" name="Rounded Rectangle 46">
            <a:extLst>
              <a:ext uri="{FF2B5EF4-FFF2-40B4-BE49-F238E27FC236}">
                <a16:creationId xmlns:a16="http://schemas.microsoft.com/office/drawing/2014/main" id="{8CBDB488-DFC7-44C8-95A4-F40CC76EE209}"/>
              </a:ext>
            </a:extLst>
          </p:cNvPr>
          <p:cNvSpPr/>
          <p:nvPr/>
        </p:nvSpPr>
        <p:spPr>
          <a:xfrm>
            <a:off x="9715499" y="249869"/>
            <a:ext cx="21944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4" name="loyal.wav"/>
            </a:hlinkClick>
            <a:extLst>
              <a:ext uri="{FF2B5EF4-FFF2-40B4-BE49-F238E27FC236}">
                <a16:creationId xmlns:a16="http://schemas.microsoft.com/office/drawing/2014/main" id="{484726CB-0AC4-4177-9A49-79D73E0B65BC}"/>
              </a:ext>
            </a:extLst>
          </p:cNvPr>
          <p:cNvSpPr/>
          <p:nvPr/>
        </p:nvSpPr>
        <p:spPr>
          <a:xfrm>
            <a:off x="7319501" y="187338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 name="Rectangle 9">
            <a:hlinkClick r:id="" action="ppaction://noaction">
              <a:snd r:embed="rId5" name="royal.wav"/>
            </a:hlinkClick>
            <a:extLst>
              <a:ext uri="{FF2B5EF4-FFF2-40B4-BE49-F238E27FC236}">
                <a16:creationId xmlns:a16="http://schemas.microsoft.com/office/drawing/2014/main" id="{B46470BD-5750-4156-86A2-37A5469C45F6}"/>
              </a:ext>
            </a:extLst>
          </p:cNvPr>
          <p:cNvSpPr/>
          <p:nvPr/>
        </p:nvSpPr>
        <p:spPr>
          <a:xfrm>
            <a:off x="7319501" y="265618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 name="Rectangle 11">
            <a:hlinkClick r:id="" action="ppaction://noaction">
              <a:snd r:embed="rId6" name="joyeux.wav"/>
            </a:hlinkClick>
            <a:extLst>
              <a:ext uri="{FF2B5EF4-FFF2-40B4-BE49-F238E27FC236}">
                <a16:creationId xmlns:a16="http://schemas.microsoft.com/office/drawing/2014/main" id="{026B4E34-B92F-4A1C-AFE1-226637AD6973}"/>
              </a:ext>
            </a:extLst>
          </p:cNvPr>
          <p:cNvSpPr/>
          <p:nvPr/>
        </p:nvSpPr>
        <p:spPr>
          <a:xfrm>
            <a:off x="7319501" y="343897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4" name="Rectangle 13">
            <a:hlinkClick r:id="" action="ppaction://noaction">
              <a:snd r:embed="rId7" name="royauté.wav"/>
            </a:hlinkClick>
            <a:extLst>
              <a:ext uri="{FF2B5EF4-FFF2-40B4-BE49-F238E27FC236}">
                <a16:creationId xmlns:a16="http://schemas.microsoft.com/office/drawing/2014/main" id="{9E163363-5C0F-4DA4-84A7-D1E0E5DD110B}"/>
              </a:ext>
            </a:extLst>
          </p:cNvPr>
          <p:cNvSpPr/>
          <p:nvPr/>
        </p:nvSpPr>
        <p:spPr>
          <a:xfrm>
            <a:off x="7319500" y="422177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 name="Rectangle 15">
            <a:hlinkClick r:id="" action="ppaction://noaction">
              <a:snd r:embed="rId8" name="employeur.wav"/>
            </a:hlinkClick>
            <a:extLst>
              <a:ext uri="{FF2B5EF4-FFF2-40B4-BE49-F238E27FC236}">
                <a16:creationId xmlns:a16="http://schemas.microsoft.com/office/drawing/2014/main" id="{777B9205-1178-4992-A207-DEE3240DAEA0}"/>
              </a:ext>
            </a:extLst>
          </p:cNvPr>
          <p:cNvSpPr/>
          <p:nvPr/>
        </p:nvSpPr>
        <p:spPr>
          <a:xfrm>
            <a:off x="7319500" y="500456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graphicFrame>
        <p:nvGraphicFramePr>
          <p:cNvPr id="17" name="Table 17">
            <a:extLst>
              <a:ext uri="{FF2B5EF4-FFF2-40B4-BE49-F238E27FC236}">
                <a16:creationId xmlns:a16="http://schemas.microsoft.com/office/drawing/2014/main" id="{86097BAF-7658-4687-9981-7B1A1B542C33}"/>
              </a:ext>
            </a:extLst>
          </p:cNvPr>
          <p:cNvGraphicFramePr>
            <a:graphicFrameLocks noGrp="1"/>
          </p:cNvGraphicFramePr>
          <p:nvPr>
            <p:extLst>
              <p:ext uri="{D42A27DB-BD31-4B8C-83A1-F6EECF244321}">
                <p14:modId xmlns:p14="http://schemas.microsoft.com/office/powerpoint/2010/main" val="453324174"/>
              </p:ext>
            </p:extLst>
          </p:nvPr>
        </p:nvGraphicFramePr>
        <p:xfrm>
          <a:off x="265473" y="1701561"/>
          <a:ext cx="6668728" cy="3995710"/>
        </p:xfrm>
        <a:graphic>
          <a:graphicData uri="http://schemas.openxmlformats.org/drawingml/2006/table">
            <a:tbl>
              <a:tblPr firstRow="1" bandRow="1">
                <a:tableStyleId>{5C22544A-7EE6-4342-B048-85BDC9FD1C3A}</a:tableStyleId>
              </a:tblPr>
              <a:tblGrid>
                <a:gridCol w="3334364">
                  <a:extLst>
                    <a:ext uri="{9D8B030D-6E8A-4147-A177-3AD203B41FA5}">
                      <a16:colId xmlns:a16="http://schemas.microsoft.com/office/drawing/2014/main" val="2395178133"/>
                    </a:ext>
                  </a:extLst>
                </a:gridCol>
                <a:gridCol w="3334364">
                  <a:extLst>
                    <a:ext uri="{9D8B030D-6E8A-4147-A177-3AD203B41FA5}">
                      <a16:colId xmlns:a16="http://schemas.microsoft.com/office/drawing/2014/main" val="41927768"/>
                    </a:ext>
                  </a:extLst>
                </a:gridCol>
              </a:tblGrid>
              <a:tr h="799142">
                <a:tc>
                  <a:txBody>
                    <a:bodyPr/>
                    <a:lstStyle/>
                    <a:p>
                      <a:pPr algn="ctr"/>
                      <a:r>
                        <a:rPr lang="fr-FR" sz="3000" b="0" dirty="0">
                          <a:solidFill>
                            <a:srgbClr val="115076"/>
                          </a:solidFill>
                          <a:latin typeface="Century Gothic" panose="020B0502020202020204" pitchFamily="34" charset="0"/>
                        </a:rPr>
                        <a:t>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9021"/>
                  </a:ext>
                </a:extLst>
              </a:tr>
              <a:tr h="799142">
                <a:tc>
                  <a:txBody>
                    <a:bodyPr/>
                    <a:lstStyle/>
                    <a:p>
                      <a:pPr algn="ctr"/>
                      <a:r>
                        <a:rPr lang="fr-FR" sz="3000" b="0" dirty="0">
                          <a:solidFill>
                            <a:srgbClr val="115076"/>
                          </a:solidFill>
                          <a:latin typeface="Century Gothic" panose="020B0502020202020204" pitchFamily="34" charset="0"/>
                        </a:rPr>
                        <a:t>r</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r</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998646"/>
                  </a:ext>
                </a:extLst>
              </a:tr>
              <a:tr h="799142">
                <a:tc>
                  <a:txBody>
                    <a:bodyPr/>
                    <a:lstStyle/>
                    <a:p>
                      <a:pPr algn="ctr"/>
                      <a:r>
                        <a:rPr lang="fr-FR" sz="3000" b="0" dirty="0" err="1">
                          <a:solidFill>
                            <a:srgbClr val="115076"/>
                          </a:solidFill>
                          <a:latin typeface="Century Gothic" panose="020B0502020202020204" pitchFamily="34" charset="0"/>
                        </a:rPr>
                        <a:t>j</a:t>
                      </a:r>
                      <a:r>
                        <a:rPr lang="fr-FR" sz="3000" b="1" dirty="0" err="1">
                          <a:solidFill>
                            <a:srgbClr val="E75D02"/>
                          </a:solidFill>
                          <a:latin typeface="Century Gothic" panose="020B0502020202020204" pitchFamily="34" charset="0"/>
                        </a:rPr>
                        <a:t>oy</a:t>
                      </a:r>
                      <a:r>
                        <a:rPr lang="fr-FR" sz="3000" b="0" dirty="0" err="1">
                          <a:solidFill>
                            <a:srgbClr val="115076"/>
                          </a:solidFill>
                          <a:latin typeface="Century Gothic" panose="020B0502020202020204" pitchFamily="34" charset="0"/>
                        </a:rPr>
                        <a:t>ful</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j</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eux</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08309"/>
                  </a:ext>
                </a:extLst>
              </a:tr>
              <a:tr h="799142">
                <a:tc>
                  <a:txBody>
                    <a:bodyPr/>
                    <a:lstStyle/>
                    <a:p>
                      <a:pPr algn="ctr"/>
                      <a:r>
                        <a:rPr lang="fr-FR" sz="3000" b="0" dirty="0" err="1">
                          <a:solidFill>
                            <a:srgbClr val="115076"/>
                          </a:solidFill>
                          <a:latin typeface="Century Gothic" panose="020B0502020202020204" pitchFamily="34" charset="0"/>
                        </a:rPr>
                        <a:t>r</a:t>
                      </a:r>
                      <a:r>
                        <a:rPr lang="fr-FR" sz="3000" b="1" dirty="0" err="1">
                          <a:solidFill>
                            <a:srgbClr val="E75D02"/>
                          </a:solidFill>
                          <a:latin typeface="Century Gothic" panose="020B0502020202020204" pitchFamily="34" charset="0"/>
                        </a:rPr>
                        <a:t>oy</a:t>
                      </a:r>
                      <a:r>
                        <a:rPr lang="fr-FR" sz="3000" b="0" dirty="0" err="1">
                          <a:solidFill>
                            <a:srgbClr val="115076"/>
                          </a:solidFill>
                          <a:latin typeface="Century Gothic" panose="020B0502020202020204" pitchFamily="34" charset="0"/>
                        </a:rPr>
                        <a:t>alty</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r</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auté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095314"/>
                  </a:ext>
                </a:extLst>
              </a:tr>
              <a:tr h="799142">
                <a:tc>
                  <a:txBody>
                    <a:bodyPr/>
                    <a:lstStyle/>
                    <a:p>
                      <a:pPr algn="ctr"/>
                      <a:r>
                        <a:rPr lang="fr-FR" sz="3000" b="0" dirty="0">
                          <a:solidFill>
                            <a:srgbClr val="115076"/>
                          </a:solidFill>
                          <a:latin typeface="Century Gothic" panose="020B0502020202020204" pitchFamily="34" charset="0"/>
                        </a:rPr>
                        <a:t>empl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empl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eur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1496641"/>
                  </a:ext>
                </a:extLst>
              </a:tr>
            </a:tbl>
          </a:graphicData>
        </a:graphic>
      </p:graphicFrame>
      <p:sp>
        <p:nvSpPr>
          <p:cNvPr id="18" name="Rounded Rectangular Callout 3">
            <a:extLst>
              <a:ext uri="{FF2B5EF4-FFF2-40B4-BE49-F238E27FC236}">
                <a16:creationId xmlns:a16="http://schemas.microsoft.com/office/drawing/2014/main" id="{30C6DE40-6C42-8D44-B70C-6B03BA1756C7}"/>
              </a:ext>
            </a:extLst>
          </p:cNvPr>
          <p:cNvSpPr/>
          <p:nvPr/>
        </p:nvSpPr>
        <p:spPr>
          <a:xfrm>
            <a:off x="8176748" y="1714891"/>
            <a:ext cx="3749779" cy="2805909"/>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-/-ail] vs [a] patterns.</a:t>
            </a:r>
          </a:p>
        </p:txBody>
      </p:sp>
    </p:spTree>
    <p:extLst>
      <p:ext uri="{BB962C8B-B14F-4D97-AF65-F5344CB8AC3E}">
        <p14:creationId xmlns:p14="http://schemas.microsoft.com/office/powerpoint/2010/main" val="258089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9" descr="Table for exercises">
            <a:extLst>
              <a:ext uri="{FF2B5EF4-FFF2-40B4-BE49-F238E27FC236}">
                <a16:creationId xmlns:a16="http://schemas.microsoft.com/office/drawing/2014/main" id="{7B5A1879-50DB-4D8C-987F-0BC1A5F5564A}"/>
              </a:ext>
            </a:extLst>
          </p:cNvPr>
          <p:cNvGraphicFramePr>
            <a:graphicFrameLocks noGrp="1"/>
          </p:cNvGraphicFramePr>
          <p:nvPr>
            <p:extLst>
              <p:ext uri="{D42A27DB-BD31-4B8C-83A1-F6EECF244321}">
                <p14:modId xmlns:p14="http://schemas.microsoft.com/office/powerpoint/2010/main" val="1615510491"/>
              </p:ext>
            </p:extLst>
          </p:nvPr>
        </p:nvGraphicFramePr>
        <p:xfrm>
          <a:off x="253220" y="1324358"/>
          <a:ext cx="11656700" cy="4878140"/>
        </p:xfrm>
        <a:graphic>
          <a:graphicData uri="http://schemas.openxmlformats.org/drawingml/2006/table">
            <a:tbl>
              <a:tblPr firstRow="1" bandRow="1">
                <a:tableStyleId>{5940675A-B579-460E-94D1-54222C63F5DA}</a:tableStyleId>
              </a:tblPr>
              <a:tblGrid>
                <a:gridCol w="576198">
                  <a:extLst>
                    <a:ext uri="{9D8B030D-6E8A-4147-A177-3AD203B41FA5}">
                      <a16:colId xmlns:a16="http://schemas.microsoft.com/office/drawing/2014/main" val="20000"/>
                    </a:ext>
                  </a:extLst>
                </a:gridCol>
                <a:gridCol w="3508986">
                  <a:extLst>
                    <a:ext uri="{9D8B030D-6E8A-4147-A177-3AD203B41FA5}">
                      <a16:colId xmlns:a16="http://schemas.microsoft.com/office/drawing/2014/main" val="2718503455"/>
                    </a:ext>
                  </a:extLst>
                </a:gridCol>
                <a:gridCol w="3785758">
                  <a:extLst>
                    <a:ext uri="{9D8B030D-6E8A-4147-A177-3AD203B41FA5}">
                      <a16:colId xmlns:a16="http://schemas.microsoft.com/office/drawing/2014/main" val="418573384"/>
                    </a:ext>
                  </a:extLst>
                </a:gridCol>
                <a:gridCol w="3785758">
                  <a:extLst>
                    <a:ext uri="{9D8B030D-6E8A-4147-A177-3AD203B41FA5}">
                      <a16:colId xmlns:a16="http://schemas.microsoft.com/office/drawing/2014/main" val="20001"/>
                    </a:ext>
                  </a:extLst>
                </a:gridCol>
              </a:tblGrid>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rPr>
                        <a:t>We are coming with mum.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We are coming without mum.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Mum is coming.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baseline="0" dirty="0">
                          <a:solidFill>
                            <a:srgbClr val="002060"/>
                          </a:solidFill>
                        </a:rPr>
                        <a:t>They are coming to say bye to you.</a:t>
                      </a:r>
                      <a:endParaRPr lang="en-GB" sz="2000" b="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You are coming to say hi to us.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They are coming to say hi to you.</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baseline="0" dirty="0">
                          <a:solidFill>
                            <a:srgbClr val="002060"/>
                          </a:solidFill>
                        </a:rPr>
                        <a:t>Dad says it is possible.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Dad says it is not possible.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Dad is coming.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rPr>
                        <a:t>Please come, it’s quite far.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Please come, it isn’t far.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Please come, it will be quick.</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I can’t come alone. It’s too far</a:t>
                      </a:r>
                      <a:r>
                        <a:rPr lang="en-GB" sz="2000" b="0" baseline="0" dirty="0">
                          <a:solidFill>
                            <a:srgbClr val="002060"/>
                          </a:solidFill>
                        </a:rPr>
                        <a:t>.</a:t>
                      </a:r>
                      <a:endParaRPr lang="en-GB" sz="2000" b="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I will come alone, it isn’t far</a:t>
                      </a:r>
                      <a:r>
                        <a:rPr lang="en-GB" sz="2000" b="0" baseline="0" dirty="0">
                          <a:solidFill>
                            <a:srgbClr val="002060"/>
                          </a:solidFill>
                        </a:rPr>
                        <a:t>.</a:t>
                      </a:r>
                      <a:endParaRPr lang="en-GB" sz="2000" b="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I can come alone. It’s nearby</a:t>
                      </a:r>
                      <a:r>
                        <a:rPr lang="en-GB" sz="2000" b="0" baseline="0" dirty="0">
                          <a:solidFill>
                            <a:srgbClr val="002060"/>
                          </a:solidFill>
                        </a:rPr>
                        <a:t>.</a:t>
                      </a:r>
                      <a:endParaRPr lang="en-GB" sz="2000" b="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Action Button: Custom 66" descr="number 1">
            <a:hlinkClick r:id="" action="ppaction://noaction" highlightClick="1">
              <a:snd r:embed="rId4" name="1.wav"/>
            </a:hlinkClick>
            <a:extLst>
              <a:ext uri="{FF2B5EF4-FFF2-40B4-BE49-F238E27FC236}">
                <a16:creationId xmlns:a16="http://schemas.microsoft.com/office/drawing/2014/main" id="{BF798A36-E85F-4948-82F2-EE2B5082A1C3}"/>
              </a:ext>
            </a:extLst>
          </p:cNvPr>
          <p:cNvSpPr/>
          <p:nvPr/>
        </p:nvSpPr>
        <p:spPr>
          <a:xfrm>
            <a:off x="176985" y="159673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Action Button: Custom 69" descr="number 2">
            <a:hlinkClick r:id="" action="ppaction://noaction" highlightClick="1">
              <a:snd r:embed="rId5" name="2.wav"/>
            </a:hlinkClick>
            <a:extLst>
              <a:ext uri="{FF2B5EF4-FFF2-40B4-BE49-F238E27FC236}">
                <a16:creationId xmlns:a16="http://schemas.microsoft.com/office/drawing/2014/main" id="{FDC6034A-87C8-4FE0-A019-AF30CAFF21C1}"/>
              </a:ext>
            </a:extLst>
          </p:cNvPr>
          <p:cNvSpPr/>
          <p:nvPr/>
        </p:nvSpPr>
        <p:spPr>
          <a:xfrm>
            <a:off x="176986" y="259467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Action Button: Custom 72" descr="number 3">
            <a:hlinkClick r:id="" action="ppaction://noaction" highlightClick="1">
              <a:snd r:embed="rId6" name="3.wav"/>
            </a:hlinkClick>
            <a:extLst>
              <a:ext uri="{FF2B5EF4-FFF2-40B4-BE49-F238E27FC236}">
                <a16:creationId xmlns:a16="http://schemas.microsoft.com/office/drawing/2014/main" id="{429F97B1-DBDA-4F43-B4EA-F94AF3B8309D}"/>
              </a:ext>
            </a:extLst>
          </p:cNvPr>
          <p:cNvSpPr/>
          <p:nvPr/>
        </p:nvSpPr>
        <p:spPr>
          <a:xfrm>
            <a:off x="175737" y="355160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4" name="Action Button: Custom 75" descr="number 4">
            <a:hlinkClick r:id="" action="ppaction://noaction" highlightClick="1">
              <a:snd r:embed="rId7" name="4.wav"/>
            </a:hlinkClick>
            <a:extLst>
              <a:ext uri="{FF2B5EF4-FFF2-40B4-BE49-F238E27FC236}">
                <a16:creationId xmlns:a16="http://schemas.microsoft.com/office/drawing/2014/main" id="{49D8FF55-7A10-4390-A8D8-8D16333EF854}"/>
              </a:ext>
            </a:extLst>
          </p:cNvPr>
          <p:cNvSpPr/>
          <p:nvPr/>
        </p:nvSpPr>
        <p:spPr>
          <a:xfrm>
            <a:off x="175738" y="452568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Action Button: Custom 78" descr="number 5">
            <a:hlinkClick r:id="" action="ppaction://noaction" highlightClick="1">
              <a:snd r:embed="rId8" name="5new.wav"/>
            </a:hlinkClick>
            <a:extLst>
              <a:ext uri="{FF2B5EF4-FFF2-40B4-BE49-F238E27FC236}">
                <a16:creationId xmlns:a16="http://schemas.microsoft.com/office/drawing/2014/main" id="{7822D9E8-D1A0-4134-86F5-F157FA38D291}"/>
              </a:ext>
            </a:extLst>
          </p:cNvPr>
          <p:cNvSpPr/>
          <p:nvPr/>
        </p:nvSpPr>
        <p:spPr>
          <a:xfrm>
            <a:off x="175084" y="549976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TextBox 15">
            <a:extLst>
              <a:ext uri="{FF2B5EF4-FFF2-40B4-BE49-F238E27FC236}">
                <a16:creationId xmlns:a16="http://schemas.microsoft.com/office/drawing/2014/main" id="{D14EA1FE-C119-4993-B241-F11EEC5C89FD}"/>
              </a:ext>
            </a:extLst>
          </p:cNvPr>
          <p:cNvSpPr txBox="1"/>
          <p:nvPr/>
        </p:nvSpPr>
        <p:spPr>
          <a:xfrm>
            <a:off x="3668675" y="179302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DFBE1A88-4FEF-4891-AA42-BB7A5CACE826}"/>
              </a:ext>
            </a:extLst>
          </p:cNvPr>
          <p:cNvSpPr txBox="1"/>
          <p:nvPr/>
        </p:nvSpPr>
        <p:spPr>
          <a:xfrm>
            <a:off x="7445955" y="1786937"/>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2CAD687-745F-4902-A37C-FAF5465382F9}"/>
              </a:ext>
            </a:extLst>
          </p:cNvPr>
          <p:cNvSpPr txBox="1"/>
          <p:nvPr/>
        </p:nvSpPr>
        <p:spPr>
          <a:xfrm>
            <a:off x="11206674" y="179302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3530C9FD-F69C-4599-9D64-5C7209550112}"/>
              </a:ext>
            </a:extLst>
          </p:cNvPr>
          <p:cNvSpPr txBox="1"/>
          <p:nvPr/>
        </p:nvSpPr>
        <p:spPr>
          <a:xfrm>
            <a:off x="3673961" y="2780794"/>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FB8EF95A-6F53-47BB-B3ED-47DC224D36F2}"/>
              </a:ext>
            </a:extLst>
          </p:cNvPr>
          <p:cNvSpPr txBox="1"/>
          <p:nvPr/>
        </p:nvSpPr>
        <p:spPr>
          <a:xfrm>
            <a:off x="7433244" y="2774945"/>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0F09A0F-3365-43BA-8655-092FA3F2EFF2}"/>
              </a:ext>
            </a:extLst>
          </p:cNvPr>
          <p:cNvSpPr txBox="1"/>
          <p:nvPr/>
        </p:nvSpPr>
        <p:spPr>
          <a:xfrm>
            <a:off x="11206674" y="276362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6F3B447-89D8-4EAC-896A-156BD3947E49}"/>
              </a:ext>
            </a:extLst>
          </p:cNvPr>
          <p:cNvSpPr txBox="1"/>
          <p:nvPr/>
        </p:nvSpPr>
        <p:spPr>
          <a:xfrm>
            <a:off x="3668675" y="371463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46CB9A9-1166-4969-8BE9-A4960DD83CD4}"/>
              </a:ext>
            </a:extLst>
          </p:cNvPr>
          <p:cNvSpPr txBox="1"/>
          <p:nvPr/>
        </p:nvSpPr>
        <p:spPr>
          <a:xfrm>
            <a:off x="7436943" y="3724260"/>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0F14137B-8665-47A5-A62D-5C4FA8B949FC}"/>
              </a:ext>
            </a:extLst>
          </p:cNvPr>
          <p:cNvSpPr txBox="1"/>
          <p:nvPr/>
        </p:nvSpPr>
        <p:spPr>
          <a:xfrm>
            <a:off x="11222720" y="3729839"/>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3892BD7F-17EE-4011-A557-D705CD01613F}"/>
              </a:ext>
            </a:extLst>
          </p:cNvPr>
          <p:cNvSpPr txBox="1"/>
          <p:nvPr/>
        </p:nvSpPr>
        <p:spPr>
          <a:xfrm>
            <a:off x="3654327" y="4727479"/>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15311F5-AE9D-4CE7-8BD7-D1B56B58C0DA}"/>
              </a:ext>
            </a:extLst>
          </p:cNvPr>
          <p:cNvSpPr txBox="1"/>
          <p:nvPr/>
        </p:nvSpPr>
        <p:spPr>
          <a:xfrm>
            <a:off x="7438567" y="4709010"/>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608D8436-3764-4394-8D5F-0D4843852A2C}"/>
              </a:ext>
            </a:extLst>
          </p:cNvPr>
          <p:cNvSpPr txBox="1"/>
          <p:nvPr/>
        </p:nvSpPr>
        <p:spPr>
          <a:xfrm>
            <a:off x="11222720" y="4715001"/>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62F9F39C-FA2E-4400-A731-D8894AF42C21}"/>
              </a:ext>
            </a:extLst>
          </p:cNvPr>
          <p:cNvSpPr txBox="1"/>
          <p:nvPr/>
        </p:nvSpPr>
        <p:spPr>
          <a:xfrm>
            <a:off x="3659813" y="5701557"/>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BD58D088-8A68-4AD7-9062-7E558521C0E7}"/>
              </a:ext>
            </a:extLst>
          </p:cNvPr>
          <p:cNvSpPr txBox="1"/>
          <p:nvPr/>
        </p:nvSpPr>
        <p:spPr>
          <a:xfrm>
            <a:off x="7450309" y="5696941"/>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68BB8C8-483D-4416-9F93-6976EC90AEF4}"/>
              </a:ext>
            </a:extLst>
          </p:cNvPr>
          <p:cNvSpPr txBox="1"/>
          <p:nvPr/>
        </p:nvSpPr>
        <p:spPr>
          <a:xfrm>
            <a:off x="11206674" y="569694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2" descr="http://www.clker.com/cliparts/j/p/l/D/8/K/green-tick-md.png">
            <a:extLst>
              <a:ext uri="{FF2B5EF4-FFF2-40B4-BE49-F238E27FC236}">
                <a16:creationId xmlns:a16="http://schemas.microsoft.com/office/drawing/2014/main" id="{17FCBEC1-6E7F-40C3-AEE4-79C853D3F3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0255" y="169668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a:extLst>
              <a:ext uri="{FF2B5EF4-FFF2-40B4-BE49-F238E27FC236}">
                <a16:creationId xmlns:a16="http://schemas.microsoft.com/office/drawing/2014/main" id="{26A42C57-2174-4493-A503-DAE86D2AA8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1716" y="359461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a:extLst>
              <a:ext uri="{FF2B5EF4-FFF2-40B4-BE49-F238E27FC236}">
                <a16:creationId xmlns:a16="http://schemas.microsoft.com/office/drawing/2014/main" id="{F44655B7-ECD5-4D0A-B225-E56878CFFB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9725" y="462778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CC65271C-CE2A-432B-A089-A3A23E0DA84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49582" y="565733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735A8A5-5251-4607-A753-B183285C2E25}"/>
              </a:ext>
            </a:extLst>
          </p:cNvPr>
          <p:cNvSpPr txBox="1"/>
          <p:nvPr/>
        </p:nvSpPr>
        <p:spPr>
          <a:xfrm>
            <a:off x="3764012" y="-1117730"/>
            <a:ext cx="61856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seul, car</a:t>
            </a:r>
          </a:p>
        </p:txBody>
      </p:sp>
      <p:grpSp>
        <p:nvGrpSpPr>
          <p:cNvPr id="2" name="Group 1">
            <a:extLst>
              <a:ext uri="{FF2B5EF4-FFF2-40B4-BE49-F238E27FC236}">
                <a16:creationId xmlns:a16="http://schemas.microsoft.com/office/drawing/2014/main" id="{5D78B5B6-DF36-43C7-8449-0C5A00DC9331}"/>
              </a:ext>
            </a:extLst>
          </p:cNvPr>
          <p:cNvGrpSpPr/>
          <p:nvPr/>
        </p:nvGrpSpPr>
        <p:grpSpPr>
          <a:xfrm>
            <a:off x="3735746" y="2735951"/>
            <a:ext cx="8012452" cy="465494"/>
            <a:chOff x="3735746" y="2735951"/>
            <a:chExt cx="8012452" cy="465494"/>
          </a:xfrm>
        </p:grpSpPr>
        <p:pic>
          <p:nvPicPr>
            <p:cNvPr id="32" name="Picture 2" descr="http://www.clker.com/cliparts/j/p/l/D/8/K/green-tick-md.png">
              <a:extLst>
                <a:ext uri="{FF2B5EF4-FFF2-40B4-BE49-F238E27FC236}">
                  <a16:creationId xmlns:a16="http://schemas.microsoft.com/office/drawing/2014/main" id="{1CB8A8D2-675D-45AE-8F6D-D7B5C59000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5930" y="27359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BD19613E-C9A7-4F93-830A-5319C03909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5746" y="2761398"/>
              <a:ext cx="422268" cy="4400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8562</Words>
  <Application>Microsoft Office PowerPoint</Application>
  <PresentationFormat>Widescreen</PresentationFormat>
  <Paragraphs>1359</Paragraphs>
  <Slides>43</Slides>
  <Notes>43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43</vt:i4>
      </vt:variant>
    </vt:vector>
  </HeadingPairs>
  <TitlesOfParts>
    <vt:vector size="54" baseType="lpstr">
      <vt:lpstr>Arial</vt:lpstr>
      <vt:lpstr>Arial</vt:lpstr>
      <vt:lpstr>Calibri</vt:lpstr>
      <vt:lpstr>Century Gothic</vt:lpstr>
      <vt:lpstr>Georgia</vt:lpstr>
      <vt:lpstr>Tw Cen MT</vt:lpstr>
      <vt:lpstr>1_Office Theme</vt:lpstr>
      <vt:lpstr>NCELP Theme</vt:lpstr>
      <vt:lpstr>2_Office Theme</vt:lpstr>
      <vt:lpstr>5_Office Theme</vt:lpstr>
      <vt:lpstr>3_Office Theme</vt:lpstr>
      <vt:lpstr>Formal and informal situations:  Talking to people you do and don't know </vt:lpstr>
      <vt:lpstr>oy</vt:lpstr>
      <vt:lpstr>oy</vt:lpstr>
      <vt:lpstr>oy</vt:lpstr>
      <vt:lpstr>oy</vt:lpstr>
      <vt:lpstr>oy</vt:lpstr>
      <vt:lpstr>oy</vt:lpstr>
      <vt:lpstr>[oy] : anglais vs français  </vt:lpstr>
      <vt:lpstr>Vocabulaire</vt:lpstr>
      <vt:lpstr>Formal language: ‘you’</vt:lpstr>
      <vt:lpstr>Formal or informal?</vt:lpstr>
      <vt:lpstr>Elles parlent à qui ?</vt:lpstr>
      <vt:lpstr>Elles parlent à qui ?</vt:lpstr>
      <vt:lpstr>Elles parlent à qui ?</vt:lpstr>
      <vt:lpstr>Elles parlent à qui ?</vt:lpstr>
      <vt:lpstr>Elles parlent à qui ?</vt:lpstr>
      <vt:lpstr>Elles parlent à qui ?</vt:lpstr>
      <vt:lpstr>Elles parlent à qui ?</vt:lpstr>
      <vt:lpstr>Elles parlent à qui ?</vt:lpstr>
      <vt:lpstr>Chez Amir – qui ?</vt:lpstr>
      <vt:lpstr>Chez Amir – qui ?</vt:lpstr>
      <vt:lpstr>Saying ‘please’</vt:lpstr>
      <vt:lpstr>Formal language: vocabulary</vt:lpstr>
      <vt:lpstr>En ville</vt:lpstr>
      <vt:lpstr>Formal and informal situations:  Talking to people you do and don't know </vt:lpstr>
      <vt:lpstr>oi</vt:lpstr>
      <vt:lpstr>oi</vt:lpstr>
      <vt:lpstr>Phonétique  </vt:lpstr>
      <vt:lpstr>Phonétique (1/2)  </vt:lpstr>
      <vt:lpstr>Phonétique (2/2)  </vt:lpstr>
      <vt:lpstr>Vocabulaire</vt:lpstr>
      <vt:lpstr>Vocabulaire</vt:lpstr>
      <vt:lpstr>Informal language: ‘we’</vt:lpstr>
      <vt:lpstr>Saying ‘let’s go’</vt:lpstr>
      <vt:lpstr>La visite à Nice</vt:lpstr>
      <vt:lpstr>La visite à Nice</vt:lpstr>
      <vt:lpstr>Qui écrit à Abdel ?</vt:lpstr>
      <vt:lpstr>Qui fait quoi ?</vt:lpstr>
      <vt:lpstr>Printable rolecards – Partner A</vt:lpstr>
      <vt:lpstr>Printable rolecards – Partner B</vt:lpstr>
      <vt:lpstr>Qui fait quoi ? (A)</vt:lpstr>
      <vt:lpstr>Qui fait quoi ? (B)</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364</cp:revision>
  <dcterms:created xsi:type="dcterms:W3CDTF">2020-08-06T09:16:25Z</dcterms:created>
  <dcterms:modified xsi:type="dcterms:W3CDTF">2021-10-22T08:13:03Z</dcterms:modified>
</cp:coreProperties>
</file>