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42"/>
  </p:notesMasterIdLst>
  <p:sldIdLst>
    <p:sldId id="325" r:id="rId5"/>
    <p:sldId id="307" r:id="rId6"/>
    <p:sldId id="270" r:id="rId7"/>
    <p:sldId id="323" r:id="rId8"/>
    <p:sldId id="324" r:id="rId9"/>
    <p:sldId id="274" r:id="rId10"/>
    <p:sldId id="312" r:id="rId11"/>
    <p:sldId id="273" r:id="rId12"/>
    <p:sldId id="272" r:id="rId13"/>
    <p:sldId id="308" r:id="rId14"/>
    <p:sldId id="309" r:id="rId15"/>
    <p:sldId id="259" r:id="rId16"/>
    <p:sldId id="260" r:id="rId17"/>
    <p:sldId id="263" r:id="rId18"/>
    <p:sldId id="267" r:id="rId19"/>
    <p:sldId id="311" r:id="rId20"/>
    <p:sldId id="264" r:id="rId21"/>
    <p:sldId id="278" r:id="rId22"/>
    <p:sldId id="277" r:id="rId23"/>
    <p:sldId id="280" r:id="rId24"/>
    <p:sldId id="284" r:id="rId25"/>
    <p:sldId id="285" r:id="rId26"/>
    <p:sldId id="286" r:id="rId27"/>
    <p:sldId id="326" r:id="rId28"/>
    <p:sldId id="313" r:id="rId29"/>
    <p:sldId id="298" r:id="rId30"/>
    <p:sldId id="288" r:id="rId31"/>
    <p:sldId id="293" r:id="rId32"/>
    <p:sldId id="319" r:id="rId33"/>
    <p:sldId id="295" r:id="rId34"/>
    <p:sldId id="294" r:id="rId35"/>
    <p:sldId id="291" r:id="rId36"/>
    <p:sldId id="290" r:id="rId37"/>
    <p:sldId id="315" r:id="rId38"/>
    <p:sldId id="316" r:id="rId39"/>
    <p:sldId id="322" r:id="rId40"/>
    <p:sldId id="32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holas Avery" initials="NA"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FF66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56" autoAdjust="0"/>
    <p:restoredTop sz="60465" autoAdjust="0"/>
  </p:normalViewPr>
  <p:slideViewPr>
    <p:cSldViewPr snapToGrid="0">
      <p:cViewPr varScale="1">
        <p:scale>
          <a:sx n="69" d="100"/>
          <a:sy n="69" d="100"/>
        </p:scale>
        <p:origin x="2424" y="78"/>
      </p:cViewPr>
      <p:guideLst>
        <p:guide orient="horz" pos="2160"/>
        <p:guide pos="3840"/>
      </p:guideLst>
    </p:cSldViewPr>
  </p:slideViewPr>
  <p:outlineViewPr>
    <p:cViewPr>
      <p:scale>
        <a:sx n="33" d="100"/>
        <a:sy n="33" d="100"/>
      </p:scale>
      <p:origin x="0" y="-3636"/>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CBA266-C23C-4C1D-AEBD-AEF87E072563}" type="datetimeFigureOut">
              <a:rPr lang="en-GB" smtClean="0"/>
              <a:t>19/04/2021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F3320-630C-404B-AA9B-FD490A9F3410}" type="slidenum">
              <a:rPr lang="en-GB" smtClean="0"/>
              <a:t>‹#›</a:t>
            </a:fld>
            <a:endParaRPr lang="en-GB"/>
          </a:p>
        </p:txBody>
      </p:sp>
    </p:spTree>
    <p:extLst>
      <p:ext uri="{BB962C8B-B14F-4D97-AF65-F5344CB8AC3E}">
        <p14:creationId xmlns:p14="http://schemas.microsoft.com/office/powerpoint/2010/main" val="208333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r>
              <a:rPr lang="en-GB" sz="1200" kern="1200" dirty="0" smtClean="0">
                <a:solidFill>
                  <a:schemeClr val="tx1"/>
                </a:solidFill>
                <a:effectLst/>
                <a:latin typeface="+mn-lt"/>
                <a:ea typeface="+mn-ea"/>
                <a:cs typeface="+mn-cs"/>
              </a:rPr>
              <a:t>Consolidation of SSC </a:t>
            </a:r>
            <a:r>
              <a:rPr lang="en-GB" sz="1200" b="0" kern="1200" dirty="0" smtClean="0">
                <a:solidFill>
                  <a:schemeClr val="tx1"/>
                </a:solidFill>
                <a:effectLst/>
                <a:latin typeface="+mn-lt"/>
                <a:ea typeface="+mn-ea"/>
                <a:cs typeface="+mn-cs"/>
              </a:rPr>
              <a:t>[ci]</a:t>
            </a:r>
          </a:p>
          <a:p>
            <a:r>
              <a:rPr lang="en-GB" sz="1200" b="0" i="0" baseline="0" dirty="0" smtClean="0">
                <a:solidFill>
                  <a:schemeClr val="dk1"/>
                </a:solidFill>
                <a:latin typeface="+mn-lt"/>
                <a:ea typeface="Calibri"/>
                <a:cs typeface="Calibri"/>
                <a:sym typeface="Calibri"/>
              </a:rPr>
              <a:t>Consolidation of </a:t>
            </a:r>
            <a:r>
              <a:rPr lang="en-GB" sz="1200" b="0" i="0" dirty="0" smtClean="0">
                <a:solidFill>
                  <a:schemeClr val="dk1"/>
                </a:solidFill>
                <a:latin typeface="+mn-lt"/>
                <a:ea typeface="Calibri"/>
                <a:cs typeface="Calibri"/>
                <a:sym typeface="Calibri"/>
              </a:rPr>
              <a:t>plural definite &amp; indefinite article</a:t>
            </a:r>
            <a:r>
              <a:rPr lang="en-GB" sz="1200" b="0" i="0" baseline="0" dirty="0" smtClean="0">
                <a:solidFill>
                  <a:schemeClr val="dk1"/>
                </a:solidFill>
                <a:latin typeface="+mn-lt"/>
                <a:ea typeface="Calibri"/>
                <a:cs typeface="Calibri"/>
                <a:sym typeface="Calibri"/>
              </a:rPr>
              <a:t> </a:t>
            </a:r>
          </a:p>
          <a:p>
            <a:pPr marL="0" lvl="0" indent="0" algn="l" rtl="0">
              <a:spcBef>
                <a:spcPts val="0"/>
              </a:spcBef>
              <a:spcAft>
                <a:spcPts val="0"/>
              </a:spcAft>
              <a:buNone/>
            </a:pPr>
            <a:r>
              <a:rPr lang="en-GB" sz="1200" b="0" i="0" baseline="0" dirty="0" smtClean="0">
                <a:solidFill>
                  <a:schemeClr val="dk1"/>
                </a:solidFill>
                <a:latin typeface="+mn-lt"/>
                <a:ea typeface="Calibri"/>
                <a:cs typeface="Calibri"/>
                <a:sym typeface="Calibri"/>
              </a:rPr>
              <a:t>Consolidation of ‘son’ for permanent traits and ‘</a:t>
            </a:r>
            <a:r>
              <a:rPr lang="en-GB" sz="1200" b="0" i="0" baseline="0" dirty="0" err="1" smtClean="0">
                <a:solidFill>
                  <a:schemeClr val="dk1"/>
                </a:solidFill>
                <a:latin typeface="+mn-lt"/>
                <a:ea typeface="Calibri"/>
                <a:cs typeface="Calibri"/>
                <a:sym typeface="Calibri"/>
              </a:rPr>
              <a:t>están</a:t>
            </a:r>
            <a:r>
              <a:rPr lang="en-GB" sz="1200" b="0" i="0" baseline="0" dirty="0" smtClean="0">
                <a:solidFill>
                  <a:schemeClr val="dk1"/>
                </a:solidFill>
                <a:latin typeface="+mn-lt"/>
                <a:ea typeface="Calibri"/>
                <a:cs typeface="Calibri"/>
                <a:sym typeface="Calibri"/>
              </a:rPr>
              <a:t>’ for location</a:t>
            </a:r>
            <a:endParaRPr lang="en-GB" sz="1200" b="0" i="0" dirty="0" smtClean="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smtClean="0">
                <a:solidFill>
                  <a:schemeClr val="dk1"/>
                </a:solidFill>
                <a:latin typeface="+mn-lt"/>
                <a:ea typeface="Calibri"/>
                <a:cs typeface="Calibri"/>
                <a:sym typeface="Calibri"/>
              </a:rPr>
              <a:t>This sequence revisits a range of</a:t>
            </a:r>
            <a:r>
              <a:rPr lang="en-GB" sz="1200" b="0" i="0" baseline="0" dirty="0" smtClean="0">
                <a:solidFill>
                  <a:schemeClr val="dk1"/>
                </a:solidFill>
                <a:latin typeface="+mn-lt"/>
                <a:ea typeface="Calibri"/>
                <a:cs typeface="Calibri"/>
                <a:sym typeface="Calibri"/>
              </a:rPr>
              <a:t> vocabulary from the following weeks: 7.1.2.3, 7.1.2.4, 7.1.2.5, 7.1.2.6, 7.2.1.1, 7.2.2.4, 7.3.1.1, 7.3.1.5.</a:t>
            </a:r>
            <a:endParaRPr lang="en-GB" sz="1200" b="0" i="0" dirty="0" smtClean="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74819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smtClean="0"/>
              <a:t>Timing</a:t>
            </a:r>
            <a:r>
              <a:rPr lang="en-GB" baseline="0" dirty="0" smtClean="0"/>
              <a:t>: </a:t>
            </a:r>
            <a:r>
              <a:rPr lang="en-GB" baseline="0" dirty="0"/>
              <a:t>2 </a:t>
            </a:r>
            <a:r>
              <a:rPr lang="en-GB" baseline="0" dirty="0" smtClean="0"/>
              <a:t>minutes</a:t>
            </a:r>
          </a:p>
          <a:p>
            <a:endParaRPr lang="en-GB" baseline="0" dirty="0" smtClean="0"/>
          </a:p>
          <a:p>
            <a:r>
              <a:rPr lang="en-GB" b="1" baseline="0" dirty="0" smtClean="0"/>
              <a:t>Aim</a:t>
            </a:r>
            <a:r>
              <a:rPr lang="en-GB" b="1" baseline="0" smtClean="0"/>
              <a:t>: </a:t>
            </a:r>
            <a:r>
              <a:rPr lang="en-GB" baseline="0" smtClean="0"/>
              <a:t>to briefly recap the indefinite </a:t>
            </a:r>
            <a:r>
              <a:rPr lang="en-GB" baseline="0" dirty="0"/>
              <a:t>article ahead of the grammar input activities</a:t>
            </a:r>
            <a:r>
              <a:rPr lang="en-GB" baseline="0" dirty="0" smtClean="0"/>
              <a:t>. Both singular and plural forms are covered.</a:t>
            </a:r>
          </a:p>
          <a:p>
            <a:endParaRPr lang="en-GB" baseline="0" dirty="0" smtClean="0"/>
          </a:p>
          <a:p>
            <a:r>
              <a:rPr lang="en-GB" b="1" baseline="0" dirty="0" smtClean="0"/>
              <a:t>Procedure:</a:t>
            </a:r>
          </a:p>
          <a:p>
            <a:pPr marL="228600" indent="-228600">
              <a:buAutoNum type="arabicPeriod"/>
            </a:pPr>
            <a:r>
              <a:rPr lang="en-GB" baseline="0" smtClean="0"/>
              <a:t>Interactive </a:t>
            </a:r>
            <a:r>
              <a:rPr lang="en-GB" baseline="0" dirty="0"/>
              <a:t>elicitation of rules and translations is facilitated by </a:t>
            </a:r>
            <a:r>
              <a:rPr lang="en-GB" baseline="0"/>
              <a:t>the </a:t>
            </a:r>
            <a:r>
              <a:rPr lang="en-GB" baseline="0" smtClean="0"/>
              <a:t>animation. Click </a:t>
            </a:r>
            <a:r>
              <a:rPr lang="en-GB" baseline="0" dirty="0" smtClean="0"/>
              <a:t>to go through first rules for singular indefinite articles, and then the plural, using the same words as examples.</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285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Timing</a:t>
            </a:r>
            <a:r>
              <a:rPr lang="en-GB" baseline="0" dirty="0" smtClean="0"/>
              <a:t>: </a:t>
            </a:r>
            <a:r>
              <a:rPr lang="en-GB" baseline="0" dirty="0"/>
              <a:t>2 </a:t>
            </a:r>
            <a:r>
              <a:rPr lang="en-GB" baseline="0" dirty="0" smtClean="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Aim</a:t>
            </a:r>
            <a:r>
              <a:rPr lang="en-GB" b="1" baseline="0" smtClean="0"/>
              <a:t>: </a:t>
            </a:r>
            <a:r>
              <a:rPr lang="en-GB" baseline="0" smtClean="0"/>
              <a:t>to briefly recap the </a:t>
            </a:r>
            <a:r>
              <a:rPr lang="en-GB" baseline="0" dirty="0" smtClean="0"/>
              <a:t>definite </a:t>
            </a:r>
            <a:r>
              <a:rPr lang="en-GB" baseline="0" dirty="0"/>
              <a:t>article ahead of the grammar input activities</a:t>
            </a:r>
            <a:r>
              <a:rPr lang="en-GB"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Procedure:</a:t>
            </a:r>
            <a:endParaRPr lang="en-GB" b="1" baseline="0" dirty="0"/>
          </a:p>
          <a:p>
            <a:pPr marL="228600" indent="-228600">
              <a:buAutoNum type="arabicPeriod"/>
            </a:pPr>
            <a:r>
              <a:rPr lang="en-GB" baseline="0" dirty="0" smtClean="0"/>
              <a:t>Follow the same procedure of the previous slide with the indefinite article. </a:t>
            </a:r>
          </a:p>
          <a:p>
            <a:pPr marL="228600" indent="-228600">
              <a:buAutoNum type="arabicPeriod"/>
            </a:pPr>
            <a:r>
              <a:rPr lang="en-GB" baseline="0" dirty="0" smtClean="0"/>
              <a:t>Interactive </a:t>
            </a:r>
            <a:r>
              <a:rPr lang="en-GB" baseline="0" dirty="0"/>
              <a:t>elicitation of rules and translations is facilitated by the animation</a:t>
            </a:r>
            <a:r>
              <a:rPr lang="en-GB" baseline="0" dirty="0" smtClean="0"/>
              <a:t>. First the singular articles are shown with examples, and then the plural articles with the same articles.</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268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Timing:</a:t>
            </a:r>
            <a:r>
              <a:rPr lang="en-GB" baseline="0" dirty="0" smtClean="0"/>
              <a:t> </a:t>
            </a:r>
            <a:r>
              <a:rPr lang="en-GB" baseline="0" dirty="0"/>
              <a:t>2 minutes</a:t>
            </a:r>
          </a:p>
          <a:p>
            <a:endParaRPr lang="en-GB" baseline="0" dirty="0"/>
          </a:p>
          <a:p>
            <a:r>
              <a:rPr lang="en-GB" b="1" baseline="0" dirty="0" smtClean="0"/>
              <a:t>Aim</a:t>
            </a:r>
            <a:r>
              <a:rPr lang="en-GB" b="1" baseline="0" smtClean="0"/>
              <a:t>: </a:t>
            </a:r>
            <a:r>
              <a:rPr lang="en-GB" baseline="0" smtClean="0"/>
              <a:t>to explain the grammatical functions of the two types of article covered on the last two slides. </a:t>
            </a:r>
            <a:endParaRPr lang="en-GB" baseline="0" dirty="0" smtClean="0"/>
          </a:p>
          <a:p>
            <a:endParaRPr lang="en-GB" baseline="0" dirty="0" smtClean="0"/>
          </a:p>
          <a:p>
            <a:r>
              <a:rPr lang="en-GB" b="1" baseline="0" dirty="0" smtClean="0"/>
              <a:t>Procedure:</a:t>
            </a:r>
          </a:p>
          <a:p>
            <a:pPr marL="228600" indent="-228600">
              <a:buAutoNum type="arabicPeriod"/>
            </a:pPr>
            <a:r>
              <a:rPr lang="en-GB" baseline="0" dirty="0" smtClean="0"/>
              <a:t>Teachers click to go through the explanation.</a:t>
            </a:r>
          </a:p>
          <a:p>
            <a:pPr marL="228600" indent="-228600">
              <a:buAutoNum type="arabicPeriod"/>
            </a:pPr>
            <a:r>
              <a:rPr lang="en-GB" baseline="0" dirty="0" smtClean="0"/>
              <a:t>The </a:t>
            </a:r>
            <a:r>
              <a:rPr lang="en-GB" baseline="0" dirty="0"/>
              <a:t>English translation of the example sentence appears on the final mouse click</a:t>
            </a:r>
            <a:r>
              <a:rPr lang="en-GB" baseline="0"/>
              <a:t>. </a:t>
            </a:r>
            <a:r>
              <a:rPr lang="en-GB" baseline="0" smtClean="0"/>
              <a:t>Elicit </a:t>
            </a:r>
            <a:r>
              <a:rPr lang="en-GB" baseline="0" dirty="0"/>
              <a:t>the English from students before revealing this.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221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Timing:</a:t>
            </a:r>
            <a:r>
              <a:rPr lang="en-GB" dirty="0" smtClean="0"/>
              <a:t> </a:t>
            </a:r>
            <a:r>
              <a:rPr lang="en-GB" dirty="0"/>
              <a:t>7</a:t>
            </a:r>
            <a:r>
              <a:rPr lang="en-GB" baseline="0" dirty="0"/>
              <a:t> minutes</a:t>
            </a:r>
          </a:p>
          <a:p>
            <a:endParaRPr lang="en-GB" dirty="0"/>
          </a:p>
          <a:p>
            <a:r>
              <a:rPr lang="en-GB" b="1" dirty="0" smtClean="0"/>
              <a:t>Aim: </a:t>
            </a:r>
            <a:r>
              <a:rPr lang="en-GB" b="0" dirty="0" smtClean="0"/>
              <a:t>reading </a:t>
            </a:r>
            <a:r>
              <a:rPr lang="en-GB" b="0" smtClean="0"/>
              <a:t>activity to practise the </a:t>
            </a:r>
            <a:r>
              <a:rPr lang="en-GB" b="0" dirty="0" smtClean="0"/>
              <a:t>use of definite and indefinite articles</a:t>
            </a:r>
            <a:endParaRPr lang="en-GB" b="1" dirty="0" smtClean="0"/>
          </a:p>
          <a:p>
            <a:endParaRPr lang="en-GB" b="1" dirty="0" smtClean="0"/>
          </a:p>
          <a:p>
            <a:r>
              <a:rPr lang="en-GB" b="1" dirty="0" smtClean="0"/>
              <a:t>Procedure:</a:t>
            </a:r>
          </a:p>
          <a:p>
            <a:pPr marL="228600" indent="-228600">
              <a:buAutoNum type="arabicPeriod"/>
            </a:pPr>
            <a:r>
              <a:rPr lang="en-GB" dirty="0" smtClean="0"/>
              <a:t>This</a:t>
            </a:r>
            <a:r>
              <a:rPr lang="en-GB" baseline="0" dirty="0" smtClean="0"/>
              <a:t> </a:t>
            </a:r>
            <a:r>
              <a:rPr lang="en-GB" baseline="0" dirty="0"/>
              <a:t>activity is over two slides.  Students complete it by writing 1-15 in their books, and the correct plural article each </a:t>
            </a:r>
            <a:r>
              <a:rPr lang="en-GB" baseline="0" dirty="0" smtClean="0"/>
              <a:t>time.</a:t>
            </a:r>
            <a:endParaRPr lang="en-GB" baseline="0" dirty="0"/>
          </a:p>
          <a:p>
            <a:pPr marL="228600" indent="-228600">
              <a:buAutoNum type="arabicPeriod"/>
            </a:pPr>
            <a:r>
              <a:rPr lang="en-GB" dirty="0" smtClean="0"/>
              <a:t>Students</a:t>
            </a:r>
            <a:r>
              <a:rPr lang="en-GB" baseline="0" dirty="0" smtClean="0"/>
              <a:t> </a:t>
            </a:r>
            <a:r>
              <a:rPr lang="en-GB" baseline="0" dirty="0"/>
              <a:t>choose </a:t>
            </a:r>
            <a:r>
              <a:rPr lang="en-GB" i="0" baseline="0" dirty="0"/>
              <a:t>between the plural definite and indefinite article in each instance. The choice is always between articles of the same gender. </a:t>
            </a:r>
            <a:endParaRPr lang="en-GB" i="0" baseline="0" dirty="0" smtClean="0"/>
          </a:p>
          <a:p>
            <a:pPr marL="228600" indent="-228600">
              <a:buAutoNum type="arabicPeriod"/>
            </a:pPr>
            <a:r>
              <a:rPr lang="en-GB" i="0" baseline="0" dirty="0" smtClean="0"/>
              <a:t>Answers are revealed by clicking.</a:t>
            </a:r>
            <a:endParaRPr lang="en-GB" i="0" baseline="0" dirty="0"/>
          </a:p>
          <a:p>
            <a:endParaRPr lang="en-GB" i="0" baseline="0" dirty="0" smtClean="0"/>
          </a:p>
          <a:p>
            <a:r>
              <a:rPr lang="en-GB" b="1" i="0" baseline="0" dirty="0" smtClean="0"/>
              <a:t>Notes:</a:t>
            </a:r>
          </a:p>
          <a:p>
            <a:r>
              <a:rPr lang="en-GB" i="0" baseline="0" dirty="0" smtClean="0"/>
              <a:t>The </a:t>
            </a:r>
            <a:r>
              <a:rPr lang="en-GB" i="0" baseline="0" dirty="0"/>
              <a:t>idea is that students to pay attention to whether the nouns have been mentioned before (in which case definite article is needed) or not (in which indefinite article is needed). </a:t>
            </a:r>
          </a:p>
          <a:p>
            <a:r>
              <a:rPr lang="en-US" dirty="0"/>
              <a:t>All vocabulary used is known to students, apart from the cognates</a:t>
            </a:r>
            <a:r>
              <a:rPr lang="en-US" i="0" baseline="0" dirty="0"/>
              <a:t> </a:t>
            </a:r>
            <a:r>
              <a:rPr lang="en-US" i="0" baseline="0" dirty="0" err="1"/>
              <a:t>u</a:t>
            </a:r>
            <a:r>
              <a:rPr lang="en-US" i="0" dirty="0" err="1"/>
              <a:t>niversidad</a:t>
            </a:r>
            <a:r>
              <a:rPr lang="en-US" i="0" dirty="0"/>
              <a:t> [387] / </a:t>
            </a:r>
            <a:r>
              <a:rPr lang="en-US" i="0" dirty="0" err="1"/>
              <a:t>restaurante</a:t>
            </a:r>
            <a:r>
              <a:rPr lang="en-US" i="1" dirty="0"/>
              <a:t> </a:t>
            </a:r>
            <a:r>
              <a:rPr lang="en-US" i="0" dirty="0"/>
              <a:t>[2636] </a:t>
            </a:r>
            <a:r>
              <a:rPr lang="en-US" i="1" dirty="0"/>
              <a:t>/</a:t>
            </a:r>
            <a:r>
              <a:rPr lang="en-US" i="0" dirty="0"/>
              <a:t> cafeteria [&gt;5000] / bar [1938] / </a:t>
            </a:r>
            <a:r>
              <a:rPr lang="en-US" i="0" dirty="0" err="1"/>
              <a:t>histórico</a:t>
            </a:r>
            <a:r>
              <a:rPr lang="en-US" i="0" baseline="0" dirty="0"/>
              <a:t> [830].</a:t>
            </a:r>
            <a:endParaRPr lang="en-US" i="0" dirty="0"/>
          </a:p>
          <a:p>
            <a:r>
              <a:rPr lang="en-US" i="0" dirty="0"/>
              <a:t>(Other cognates used in previous weeks: </a:t>
            </a:r>
            <a:r>
              <a:rPr lang="en-US" i="0" dirty="0" err="1"/>
              <a:t>excelente</a:t>
            </a:r>
            <a:r>
              <a:rPr lang="en-US" i="0" dirty="0"/>
              <a:t> / </a:t>
            </a:r>
            <a:r>
              <a:rPr lang="en-US" i="0" dirty="0" err="1"/>
              <a:t>centros</a:t>
            </a:r>
            <a:r>
              <a:rPr lang="en-US" i="0" baseline="0" dirty="0"/>
              <a:t> </a:t>
            </a:r>
            <a:r>
              <a:rPr lang="en-US" i="0" baseline="0" dirty="0" err="1"/>
              <a:t>culturales</a:t>
            </a:r>
            <a:r>
              <a:rPr lang="en-US" i="0" baseline="0" dirty="0"/>
              <a:t> / </a:t>
            </a:r>
            <a:r>
              <a:rPr lang="en-US" i="0" baseline="0" dirty="0" err="1"/>
              <a:t>turista</a:t>
            </a:r>
            <a:r>
              <a:rPr lang="en-US" i="0" baseline="0" dirty="0"/>
              <a:t>)</a:t>
            </a:r>
            <a:endParaRPr lang="en-US" i="0" dirty="0"/>
          </a:p>
          <a:p>
            <a:r>
              <a:rPr lang="en-US" dirty="0"/>
              <a:t>Students completed </a:t>
            </a:r>
            <a:r>
              <a:rPr lang="en-US" baseline="0" dirty="0"/>
              <a:t>a similar exercise for definite and indefinite articles in the singular in Term 1.2 week 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592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Continuation</a:t>
            </a:r>
            <a:r>
              <a:rPr lang="en-US" baseline="0" dirty="0" smtClean="0"/>
              <a:t> of the activity started on the previous slide. Follow the same procedure to reveal answers.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30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baseline="0" dirty="0" smtClean="0">
                <a:solidFill>
                  <a:srgbClr val="002060"/>
                </a:solidFill>
                <a:latin typeface="Century Gothic" panose="020B0502020202020204" pitchFamily="34" charset="0"/>
              </a:rPr>
              <a:t>Timing:</a:t>
            </a:r>
            <a:r>
              <a:rPr lang="en-GB" sz="1200" i="0" baseline="0" dirty="0" smtClean="0">
                <a:solidFill>
                  <a:srgbClr val="002060"/>
                </a:solidFill>
                <a:latin typeface="Century Gothic" panose="020B0502020202020204" pitchFamily="34" charset="0"/>
              </a:rPr>
              <a:t> </a:t>
            </a:r>
            <a:r>
              <a:rPr lang="en-GB" sz="1200" i="0" baseline="0" dirty="0">
                <a:solidFill>
                  <a:srgbClr val="002060"/>
                </a:solidFill>
                <a:latin typeface="Century Gothic" panose="020B0502020202020204" pitchFamily="34" charset="0"/>
              </a:rPr>
              <a:t>10 minutes</a:t>
            </a:r>
            <a:br>
              <a:rPr lang="en-GB" sz="1200" i="0" baseline="0" dirty="0">
                <a:solidFill>
                  <a:srgbClr val="002060"/>
                </a:solidFill>
                <a:latin typeface="Century Gothic" panose="020B0502020202020204" pitchFamily="34" charset="0"/>
              </a:rPr>
            </a:br>
            <a:r>
              <a:rPr lang="en-GB" sz="1200" b="1" i="0" baseline="0" dirty="0">
                <a:solidFill>
                  <a:srgbClr val="002060"/>
                </a:solidFill>
                <a:latin typeface="Century Gothic" panose="020B0502020202020204" pitchFamily="34" charset="0"/>
              </a:rPr>
              <a:t/>
            </a:r>
            <a:br>
              <a:rPr lang="en-GB" sz="1200" b="1" i="0" baseline="0" dirty="0">
                <a:solidFill>
                  <a:srgbClr val="002060"/>
                </a:solidFill>
                <a:latin typeface="Century Gothic" panose="020B0502020202020204" pitchFamily="34" charset="0"/>
              </a:rPr>
            </a:br>
            <a:r>
              <a:rPr lang="en-GB" sz="1200" b="1" i="0" baseline="0" dirty="0" smtClean="0">
                <a:solidFill>
                  <a:srgbClr val="002060"/>
                </a:solidFill>
                <a:latin typeface="Century Gothic" panose="020B0502020202020204" pitchFamily="34" charset="0"/>
              </a:rPr>
              <a:t>Aim: </a:t>
            </a:r>
            <a:r>
              <a:rPr lang="en-GB" sz="1200" b="0" i="0" baseline="0" dirty="0" smtClean="0">
                <a:solidFill>
                  <a:srgbClr val="002060"/>
                </a:solidFill>
                <a:latin typeface="Century Gothic" panose="020B0502020202020204" pitchFamily="34" charset="0"/>
              </a:rPr>
              <a:t>listening </a:t>
            </a:r>
            <a:r>
              <a:rPr lang="en-GB" sz="1200" b="0" i="0" baseline="0" smtClean="0">
                <a:solidFill>
                  <a:srgbClr val="002060"/>
                </a:solidFill>
                <a:latin typeface="Century Gothic" panose="020B0502020202020204" pitchFamily="34" charset="0"/>
              </a:rPr>
              <a:t>activity practising </a:t>
            </a:r>
            <a:r>
              <a:rPr lang="en-GB" sz="1200" b="0" i="0" baseline="0" dirty="0" smtClean="0">
                <a:solidFill>
                  <a:srgbClr val="002060"/>
                </a:solidFill>
                <a:latin typeface="Century Gothic" panose="020B0502020202020204" pitchFamily="34" charset="0"/>
              </a:rPr>
              <a:t>definite and indefinite articles.</a:t>
            </a:r>
            <a:endParaRPr lang="en-GB" sz="1200" b="1" i="0" baseline="0" dirty="0" smtClean="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baseline="0" dirty="0" smtClean="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baseline="0" dirty="0" smtClean="0">
                <a:solidFill>
                  <a:srgbClr val="002060"/>
                </a:solidFill>
                <a:latin typeface="Century Gothic" panose="020B0502020202020204" pitchFamily="34" charset="0"/>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baseline="0" smtClean="0">
                <a:solidFill>
                  <a:srgbClr val="002060"/>
                </a:solidFill>
                <a:latin typeface="Century Gothic" panose="020B0502020202020204" pitchFamily="34" charset="0"/>
              </a:rPr>
              <a:t>Click </a:t>
            </a:r>
            <a:r>
              <a:rPr lang="en-GB" sz="1200" b="0" i="0" baseline="0" dirty="0" smtClean="0">
                <a:solidFill>
                  <a:srgbClr val="002060"/>
                </a:solidFill>
                <a:latin typeface="Century Gothic" panose="020B0502020202020204" pitchFamily="34" charset="0"/>
              </a:rPr>
              <a:t>on the number buttons to play the recording.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i="0" baseline="0" dirty="0" smtClean="0">
                <a:solidFill>
                  <a:srgbClr val="002060"/>
                </a:solidFill>
                <a:latin typeface="Century Gothic" panose="020B0502020202020204" pitchFamily="34" charset="0"/>
              </a:rPr>
              <a:t>Students </a:t>
            </a:r>
            <a:r>
              <a:rPr lang="en-GB" sz="1200" i="0" baseline="0">
                <a:solidFill>
                  <a:srgbClr val="002060"/>
                </a:solidFill>
                <a:latin typeface="Century Gothic" panose="020B0502020202020204" pitchFamily="34" charset="0"/>
              </a:rPr>
              <a:t>write </a:t>
            </a:r>
            <a:r>
              <a:rPr lang="en-GB" sz="1200" i="0" baseline="0" smtClean="0">
                <a:solidFill>
                  <a:srgbClr val="002060"/>
                </a:solidFill>
                <a:latin typeface="Century Gothic" panose="020B0502020202020204" pitchFamily="34" charset="0"/>
              </a:rPr>
              <a:t>1–8</a:t>
            </a:r>
            <a:r>
              <a:rPr lang="en-GB" sz="1200" i="0" baseline="0" dirty="0" smtClean="0">
                <a:solidFill>
                  <a:srgbClr val="002060"/>
                </a:solidFill>
                <a:latin typeface="Century Gothic" panose="020B0502020202020204" pitchFamily="34" charset="0"/>
              </a:rPr>
              <a:t>. Here students listen out for whether the noun has already been said with the indefinite article (in which case definite article is needed) or not. First they tick the column for the definite </a:t>
            </a:r>
            <a:r>
              <a:rPr lang="en-GB" sz="1200" i="0" baseline="0" dirty="0">
                <a:solidFill>
                  <a:srgbClr val="002060"/>
                </a:solidFill>
                <a:latin typeface="Century Gothic" panose="020B0502020202020204" pitchFamily="34" charset="0"/>
              </a:rPr>
              <a:t>or indefinite article. </a:t>
            </a:r>
            <a:r>
              <a:rPr lang="en-GB" sz="1200" i="0" baseline="0" dirty="0" smtClean="0">
                <a:solidFill>
                  <a:srgbClr val="002060"/>
                </a:solidFill>
                <a:latin typeface="Century Gothic" panose="020B0502020202020204" pitchFamily="34" charset="0"/>
              </a:rPr>
              <a:t>They </a:t>
            </a:r>
            <a:r>
              <a:rPr lang="en-GB" sz="1200" i="0" baseline="0" dirty="0">
                <a:solidFill>
                  <a:srgbClr val="002060"/>
                </a:solidFill>
                <a:latin typeface="Century Gothic" panose="020B0502020202020204" pitchFamily="34" charset="0"/>
              </a:rPr>
              <a:t>listen again and write the two locations and the additional detail (location or trait)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smtClean="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rgbClr val="002060"/>
                </a:solidFill>
                <a:latin typeface="Century Gothic" panose="020B0502020202020204" pitchFamily="34" charset="0"/>
              </a:rPr>
              <a:t>Transcript</a:t>
            </a:r>
            <a:endParaRPr lang="en-GB" sz="1200" b="1" dirty="0">
              <a:solidFill>
                <a:srgbClr val="002060"/>
              </a:solidFill>
              <a:latin typeface="Century Gothic" panose="020B0502020202020204" pitchFamily="34" charset="0"/>
            </a:endParaRPr>
          </a:p>
          <a:p>
            <a:pPr marL="228600" indent="-228600">
              <a:buAutoNum type="arabicPeriod"/>
            </a:pPr>
            <a:r>
              <a:rPr lang="en-GB" sz="1200" dirty="0">
                <a:solidFill>
                  <a:srgbClr val="002060"/>
                </a:solidFill>
                <a:latin typeface="Century Gothic" panose="020B0502020202020204" pitchFamily="34" charset="0"/>
              </a:rPr>
              <a:t>Martin está en Bilbao. Hay unos </a:t>
            </a:r>
            <a:r>
              <a:rPr lang="en-GB" sz="1200" dirty="0" err="1">
                <a:solidFill>
                  <a:srgbClr val="002060"/>
                </a:solidFill>
                <a:latin typeface="Century Gothic" panose="020B0502020202020204" pitchFamily="34" charset="0"/>
              </a:rPr>
              <a:t>monumentos</a:t>
            </a:r>
            <a:r>
              <a:rPr lang="en-GB" sz="1200" dirty="0">
                <a:solidFill>
                  <a:srgbClr val="002060"/>
                </a:solidFill>
                <a:latin typeface="Century Gothic" panose="020B0502020202020204" pitchFamily="34" charset="0"/>
              </a:rPr>
              <a:t> y unas tiendas de </a:t>
            </a:r>
            <a:r>
              <a:rPr lang="en-GB" sz="1200" dirty="0" err="1">
                <a:solidFill>
                  <a:srgbClr val="002060"/>
                </a:solidFill>
                <a:latin typeface="Century Gothic" panose="020B0502020202020204" pitchFamily="34" charset="0"/>
              </a:rPr>
              <a:t>regalos</a:t>
            </a:r>
            <a:r>
              <a:rPr lang="en-GB" sz="1200" dirty="0">
                <a:solidFill>
                  <a:srgbClr val="002060"/>
                </a:solidFill>
                <a:latin typeface="Century Gothic" panose="020B0502020202020204" pitchFamily="34" charset="0"/>
              </a:rPr>
              <a:t>. </a:t>
            </a:r>
            <a:r>
              <a:rPr lang="en-GB" sz="1200" b="1" dirty="0">
                <a:solidFill>
                  <a:srgbClr val="002060"/>
                </a:solidFill>
                <a:latin typeface="Century Gothic" panose="020B0502020202020204" pitchFamily="34" charset="0"/>
              </a:rPr>
              <a:t>[beep] </a:t>
            </a:r>
            <a:r>
              <a:rPr lang="en-GB" sz="1200" dirty="0">
                <a:solidFill>
                  <a:srgbClr val="002060"/>
                </a:solidFill>
                <a:latin typeface="Century Gothic" panose="020B0502020202020204" pitchFamily="34" charset="0"/>
              </a:rPr>
              <a:t>tiendas de </a:t>
            </a:r>
            <a:r>
              <a:rPr lang="en-GB" sz="1200" dirty="0" err="1">
                <a:solidFill>
                  <a:srgbClr val="002060"/>
                </a:solidFill>
                <a:latin typeface="Century Gothic" panose="020B0502020202020204" pitchFamily="34" charset="0"/>
              </a:rPr>
              <a:t>regalos</a:t>
            </a:r>
            <a:r>
              <a:rPr lang="en-GB" sz="1200" dirty="0">
                <a:solidFill>
                  <a:srgbClr val="002060"/>
                </a:solidFill>
                <a:latin typeface="Century Gothic" panose="020B0502020202020204" pitchFamily="34" charset="0"/>
              </a:rPr>
              <a:t> están cerca.</a:t>
            </a:r>
          </a:p>
          <a:p>
            <a:pPr marL="228600" indent="-228600">
              <a:buAutoNum type="arabicPeriod"/>
            </a:pPr>
            <a:r>
              <a:rPr lang="en-GB" sz="1200" dirty="0" err="1">
                <a:solidFill>
                  <a:srgbClr val="002060"/>
                </a:solidFill>
                <a:latin typeface="Century Gothic" panose="020B0502020202020204" pitchFamily="34" charset="0"/>
              </a:rPr>
              <a:t>Sofía</a:t>
            </a:r>
            <a:r>
              <a:rPr lang="en-GB" sz="1200" baseline="0" dirty="0">
                <a:solidFill>
                  <a:srgbClr val="002060"/>
                </a:solidFill>
                <a:latin typeface="Century Gothic" panose="020B0502020202020204" pitchFamily="34" charset="0"/>
              </a:rPr>
              <a:t> está en Granada. Hay </a:t>
            </a:r>
            <a:r>
              <a:rPr lang="en-GB" sz="1200" b="1" baseline="0" dirty="0">
                <a:solidFill>
                  <a:srgbClr val="002060"/>
                </a:solidFill>
                <a:latin typeface="Century Gothic" panose="020B0502020202020204" pitchFamily="34" charset="0"/>
              </a:rPr>
              <a:t>[beep] </a:t>
            </a:r>
            <a:r>
              <a:rPr lang="en-GB" sz="1200" baseline="0" dirty="0">
                <a:solidFill>
                  <a:srgbClr val="002060"/>
                </a:solidFill>
                <a:latin typeface="Century Gothic" panose="020B0502020202020204" pitchFamily="34" charset="0"/>
              </a:rPr>
              <a:t>iglesias y unos </a:t>
            </a:r>
            <a:r>
              <a:rPr lang="en-GB" sz="1200" baseline="0" dirty="0" err="1">
                <a:solidFill>
                  <a:srgbClr val="002060"/>
                </a:solidFill>
                <a:latin typeface="Century Gothic" panose="020B0502020202020204" pitchFamily="34" charset="0"/>
              </a:rPr>
              <a:t>mercados</a:t>
            </a:r>
            <a:r>
              <a:rPr lang="en-GB" sz="1200" baseline="0" dirty="0">
                <a:solidFill>
                  <a:srgbClr val="002060"/>
                </a:solidFill>
                <a:latin typeface="Century Gothic" panose="020B0502020202020204" pitchFamily="34" charset="0"/>
              </a:rPr>
              <a:t>. Las iglesias son </a:t>
            </a:r>
            <a:r>
              <a:rPr lang="en-GB" sz="1200" baseline="0" dirty="0" err="1">
                <a:solidFill>
                  <a:srgbClr val="002060"/>
                </a:solidFill>
                <a:latin typeface="Century Gothic" panose="020B0502020202020204" pitchFamily="34" charset="0"/>
              </a:rPr>
              <a:t>pequeñas</a:t>
            </a:r>
            <a:r>
              <a:rPr lang="en-GB" sz="1200" baseline="0" dirty="0">
                <a:solidFill>
                  <a:srgbClr val="002060"/>
                </a:solidFill>
                <a:latin typeface="Century Gothic" panose="020B0502020202020204" pitchFamily="34" charset="0"/>
              </a:rPr>
              <a:t>.</a:t>
            </a:r>
          </a:p>
          <a:p>
            <a:pPr marL="228600" indent="-228600">
              <a:buAutoNum type="arabicPeriod"/>
            </a:pPr>
            <a:r>
              <a:rPr lang="en-GB" sz="1200" baseline="0" dirty="0">
                <a:solidFill>
                  <a:srgbClr val="002060"/>
                </a:solidFill>
                <a:latin typeface="Century Gothic" panose="020B0502020202020204" pitchFamily="34" charset="0"/>
              </a:rPr>
              <a:t>Maria está en Málaga. Hay unos </a:t>
            </a:r>
            <a:r>
              <a:rPr lang="en-GB" sz="1200" baseline="0" dirty="0" err="1">
                <a:solidFill>
                  <a:srgbClr val="002060"/>
                </a:solidFill>
                <a:latin typeface="Century Gothic" panose="020B0502020202020204" pitchFamily="34" charset="0"/>
              </a:rPr>
              <a:t>bancos</a:t>
            </a:r>
            <a:r>
              <a:rPr lang="en-GB" sz="1200" baseline="0" dirty="0">
                <a:solidFill>
                  <a:srgbClr val="002060"/>
                </a:solidFill>
                <a:latin typeface="Century Gothic" panose="020B0502020202020204" pitchFamily="34" charset="0"/>
              </a:rPr>
              <a:t> y </a:t>
            </a:r>
            <a:r>
              <a:rPr lang="en-GB" sz="1200" b="1" baseline="0" dirty="0">
                <a:solidFill>
                  <a:srgbClr val="002060"/>
                </a:solidFill>
                <a:latin typeface="Century Gothic" panose="020B0502020202020204" pitchFamily="34" charset="0"/>
              </a:rPr>
              <a:t>[beep] </a:t>
            </a:r>
            <a:r>
              <a:rPr lang="en-GB" sz="1200" baseline="0" dirty="0">
                <a:solidFill>
                  <a:srgbClr val="002060"/>
                </a:solidFill>
                <a:latin typeface="Century Gothic" panose="020B0502020202020204" pitchFamily="34" charset="0"/>
              </a:rPr>
              <a:t>plazas. Las plazas son </a:t>
            </a:r>
            <a:r>
              <a:rPr lang="en-GB" sz="1200" baseline="0" dirty="0" err="1">
                <a:solidFill>
                  <a:srgbClr val="002060"/>
                </a:solidFill>
                <a:latin typeface="Century Gothic" panose="020B0502020202020204" pitchFamily="34" charset="0"/>
              </a:rPr>
              <a:t>antiguas</a:t>
            </a:r>
            <a:r>
              <a:rPr lang="en-GB" sz="1200" baseline="0" dirty="0">
                <a:solidFill>
                  <a:srgbClr val="002060"/>
                </a:solidFill>
                <a:latin typeface="Century Gothic" panose="020B0502020202020204" pitchFamily="34" charset="0"/>
              </a:rPr>
              <a:t>.</a:t>
            </a:r>
          </a:p>
          <a:p>
            <a:pPr marL="228600" indent="-228600">
              <a:buAutoNum type="arabicPeriod"/>
            </a:pPr>
            <a:r>
              <a:rPr lang="en-GB" sz="1200" baseline="0" dirty="0">
                <a:solidFill>
                  <a:srgbClr val="002060"/>
                </a:solidFill>
                <a:latin typeface="Century Gothic" panose="020B0502020202020204" pitchFamily="34" charset="0"/>
              </a:rPr>
              <a:t>Alejandro está en Pamplona. Hay unos </a:t>
            </a:r>
            <a:r>
              <a:rPr lang="en-GB" sz="1200" baseline="0" dirty="0" err="1">
                <a:solidFill>
                  <a:srgbClr val="002060"/>
                </a:solidFill>
                <a:latin typeface="Century Gothic" panose="020B0502020202020204" pitchFamily="34" charset="0"/>
              </a:rPr>
              <a:t>chicos</a:t>
            </a:r>
            <a:r>
              <a:rPr lang="en-GB" sz="1200" baseline="0" dirty="0">
                <a:solidFill>
                  <a:srgbClr val="002060"/>
                </a:solidFill>
                <a:latin typeface="Century Gothic" panose="020B0502020202020204" pitchFamily="34" charset="0"/>
              </a:rPr>
              <a:t> y unas </a:t>
            </a:r>
            <a:r>
              <a:rPr lang="en-GB" sz="1200" baseline="0" dirty="0" err="1">
                <a:solidFill>
                  <a:srgbClr val="002060"/>
                </a:solidFill>
                <a:latin typeface="Century Gothic" panose="020B0502020202020204" pitchFamily="34" charset="0"/>
              </a:rPr>
              <a:t>chicas</a:t>
            </a:r>
            <a:r>
              <a:rPr lang="en-GB" sz="1200" baseline="0" dirty="0">
                <a:solidFill>
                  <a:srgbClr val="002060"/>
                </a:solidFill>
                <a:latin typeface="Century Gothic" panose="020B0502020202020204" pitchFamily="34" charset="0"/>
              </a:rPr>
              <a:t>. </a:t>
            </a:r>
            <a:r>
              <a:rPr lang="en-GB" sz="1200" b="1" baseline="0" dirty="0">
                <a:solidFill>
                  <a:srgbClr val="002060"/>
                </a:solidFill>
                <a:latin typeface="Century Gothic" panose="020B0502020202020204" pitchFamily="34" charset="0"/>
              </a:rPr>
              <a:t>[beep]</a:t>
            </a:r>
            <a:r>
              <a:rPr lang="en-GB" sz="1200" baseline="0" dirty="0">
                <a:solidFill>
                  <a:srgbClr val="002060"/>
                </a:solidFill>
                <a:latin typeface="Century Gothic" panose="020B0502020202020204" pitchFamily="34" charset="0"/>
              </a:rPr>
              <a:t> </a:t>
            </a:r>
            <a:r>
              <a:rPr lang="en-GB" sz="1200" baseline="0" dirty="0" err="1">
                <a:solidFill>
                  <a:srgbClr val="002060"/>
                </a:solidFill>
                <a:latin typeface="Century Gothic" panose="020B0502020202020204" pitchFamily="34" charset="0"/>
              </a:rPr>
              <a:t>chicas</a:t>
            </a:r>
            <a:r>
              <a:rPr lang="en-GB" sz="1200" baseline="0" dirty="0">
                <a:solidFill>
                  <a:srgbClr val="002060"/>
                </a:solidFill>
                <a:latin typeface="Century Gothic" panose="020B0502020202020204" pitchFamily="34" charset="0"/>
              </a:rPr>
              <a:t> están en una </a:t>
            </a:r>
            <a:r>
              <a:rPr lang="en-GB" sz="1200" baseline="0" dirty="0" err="1">
                <a:solidFill>
                  <a:srgbClr val="002060"/>
                </a:solidFill>
                <a:latin typeface="Century Gothic" panose="020B0502020202020204" pitchFamily="34" charset="0"/>
              </a:rPr>
              <a:t>torre</a:t>
            </a:r>
            <a:r>
              <a:rPr lang="en-GB" sz="1200" baseline="0" dirty="0">
                <a:solidFill>
                  <a:srgbClr val="002060"/>
                </a:solidFill>
                <a:latin typeface="Century Gothic" panose="020B0502020202020204" pitchFamily="34" charset="0"/>
              </a:rPr>
              <a:t>.</a:t>
            </a:r>
          </a:p>
          <a:p>
            <a:pPr marL="228600" indent="-228600">
              <a:buAutoNum type="arabicPeriod"/>
            </a:pPr>
            <a:r>
              <a:rPr lang="en-GB" sz="1200" baseline="0" dirty="0">
                <a:solidFill>
                  <a:srgbClr val="002060"/>
                </a:solidFill>
                <a:latin typeface="Century Gothic" panose="020B0502020202020204" pitchFamily="34" charset="0"/>
              </a:rPr>
              <a:t>Pablo está en una </a:t>
            </a:r>
            <a:r>
              <a:rPr lang="en-GB" sz="1200" baseline="0" dirty="0" err="1">
                <a:solidFill>
                  <a:srgbClr val="002060"/>
                </a:solidFill>
                <a:latin typeface="Century Gothic" panose="020B0502020202020204" pitchFamily="34" charset="0"/>
              </a:rPr>
              <a:t>iglesia</a:t>
            </a:r>
            <a:r>
              <a:rPr lang="en-GB" sz="1200" baseline="0" dirty="0">
                <a:solidFill>
                  <a:srgbClr val="002060"/>
                </a:solidFill>
                <a:latin typeface="Century Gothic" panose="020B0502020202020204" pitchFamily="34" charset="0"/>
              </a:rPr>
              <a:t> en Madrid. Hay unos </a:t>
            </a:r>
            <a:r>
              <a:rPr lang="en-GB" sz="1200" baseline="0" dirty="0" err="1">
                <a:solidFill>
                  <a:srgbClr val="002060"/>
                </a:solidFill>
                <a:latin typeface="Century Gothic" panose="020B0502020202020204" pitchFamily="34" charset="0"/>
              </a:rPr>
              <a:t>profesores</a:t>
            </a:r>
            <a:r>
              <a:rPr lang="en-GB" sz="1200" baseline="0" dirty="0">
                <a:solidFill>
                  <a:srgbClr val="002060"/>
                </a:solidFill>
                <a:latin typeface="Century Gothic" panose="020B0502020202020204" pitchFamily="34" charset="0"/>
              </a:rPr>
              <a:t> y unas </a:t>
            </a:r>
            <a:r>
              <a:rPr lang="en-GB" sz="1200" baseline="0" dirty="0" err="1">
                <a:solidFill>
                  <a:srgbClr val="002060"/>
                </a:solidFill>
                <a:latin typeface="Century Gothic" panose="020B0502020202020204" pitchFamily="34" charset="0"/>
              </a:rPr>
              <a:t>profesoras</a:t>
            </a:r>
            <a:r>
              <a:rPr lang="en-GB" sz="1200" baseline="0" dirty="0">
                <a:solidFill>
                  <a:srgbClr val="002060"/>
                </a:solidFill>
                <a:latin typeface="Century Gothic" panose="020B0502020202020204" pitchFamily="34" charset="0"/>
              </a:rPr>
              <a:t>. </a:t>
            </a:r>
            <a:r>
              <a:rPr lang="en-GB" sz="1200" b="1" baseline="0" dirty="0">
                <a:solidFill>
                  <a:srgbClr val="002060"/>
                </a:solidFill>
                <a:latin typeface="Century Gothic" panose="020B0502020202020204" pitchFamily="34" charset="0"/>
              </a:rPr>
              <a:t>[beep] </a:t>
            </a:r>
            <a:r>
              <a:rPr lang="en-GB" sz="1200" baseline="0" dirty="0" err="1">
                <a:solidFill>
                  <a:srgbClr val="002060"/>
                </a:solidFill>
                <a:latin typeface="Century Gothic" panose="020B0502020202020204" pitchFamily="34" charset="0"/>
              </a:rPr>
              <a:t>profesores</a:t>
            </a:r>
            <a:r>
              <a:rPr lang="en-GB" sz="1200" baseline="0" dirty="0">
                <a:solidFill>
                  <a:srgbClr val="002060"/>
                </a:solidFill>
                <a:latin typeface="Century Gothic" panose="020B0502020202020204" pitchFamily="34" charset="0"/>
              </a:rPr>
              <a:t> están </a:t>
            </a:r>
            <a:r>
              <a:rPr lang="en-GB" sz="1200" baseline="0" dirty="0" err="1">
                <a:solidFill>
                  <a:srgbClr val="002060"/>
                </a:solidFill>
                <a:latin typeface="Century Gothic" panose="020B0502020202020204" pitchFamily="34" charset="0"/>
              </a:rPr>
              <a:t>lejos</a:t>
            </a:r>
            <a:r>
              <a:rPr lang="en-GB" sz="1200" baseline="0" dirty="0">
                <a:solidFill>
                  <a:srgbClr val="002060"/>
                </a:solidFill>
                <a:latin typeface="Century Gothic" panose="020B0502020202020204" pitchFamily="34" charset="0"/>
              </a:rPr>
              <a:t> de la </a:t>
            </a:r>
            <a:r>
              <a:rPr lang="en-GB" sz="1200" baseline="0" dirty="0" err="1">
                <a:solidFill>
                  <a:srgbClr val="002060"/>
                </a:solidFill>
                <a:latin typeface="Century Gothic" panose="020B0502020202020204" pitchFamily="34" charset="0"/>
              </a:rPr>
              <a:t>puerta</a:t>
            </a:r>
            <a:r>
              <a:rPr lang="en-GB" sz="1200" baseline="0" dirty="0">
                <a:solidFill>
                  <a:srgbClr val="002060"/>
                </a:solidFill>
                <a:latin typeface="Century Gothic" panose="020B0502020202020204" pitchFamily="34" charset="0"/>
              </a:rPr>
              <a:t>.</a:t>
            </a:r>
          </a:p>
          <a:p>
            <a:pPr marL="228600" indent="-228600">
              <a:buAutoNum type="arabicPeriod"/>
            </a:pPr>
            <a:r>
              <a:rPr lang="en-GB" sz="1200" baseline="0" dirty="0">
                <a:solidFill>
                  <a:srgbClr val="002060"/>
                </a:solidFill>
                <a:latin typeface="Century Gothic" panose="020B0502020202020204" pitchFamily="34" charset="0"/>
              </a:rPr>
              <a:t>Amanda está en Valencia. Hay </a:t>
            </a:r>
            <a:r>
              <a:rPr lang="en-GB" sz="1200" b="1" baseline="0" dirty="0">
                <a:solidFill>
                  <a:srgbClr val="002060"/>
                </a:solidFill>
                <a:latin typeface="Century Gothic" panose="020B0502020202020204" pitchFamily="34" charset="0"/>
              </a:rPr>
              <a:t>[beep] </a:t>
            </a:r>
            <a:r>
              <a:rPr lang="en-GB" sz="1200" b="0" baseline="0" dirty="0" err="1">
                <a:solidFill>
                  <a:srgbClr val="002060"/>
                </a:solidFill>
                <a:latin typeface="Century Gothic" panose="020B0502020202020204" pitchFamily="34" charset="0"/>
              </a:rPr>
              <a:t>museos</a:t>
            </a:r>
            <a:r>
              <a:rPr lang="en-GB" sz="1200" baseline="0" dirty="0">
                <a:solidFill>
                  <a:srgbClr val="002060"/>
                </a:solidFill>
                <a:latin typeface="Century Gothic" panose="020B0502020202020204" pitchFamily="34" charset="0"/>
              </a:rPr>
              <a:t> y unas </a:t>
            </a:r>
            <a:r>
              <a:rPr lang="en-GB" sz="1200" baseline="0" dirty="0" err="1">
                <a:solidFill>
                  <a:srgbClr val="002060"/>
                </a:solidFill>
                <a:latin typeface="Century Gothic" panose="020B0502020202020204" pitchFamily="34" charset="0"/>
              </a:rPr>
              <a:t>escuelas</a:t>
            </a:r>
            <a:r>
              <a:rPr lang="en-GB" sz="1200" baseline="0" dirty="0">
                <a:solidFill>
                  <a:srgbClr val="002060"/>
                </a:solidFill>
                <a:latin typeface="Century Gothic" panose="020B0502020202020204" pitchFamily="34" charset="0"/>
              </a:rPr>
              <a:t>. Los </a:t>
            </a:r>
            <a:r>
              <a:rPr lang="en-GB" sz="1200" baseline="0" dirty="0" err="1">
                <a:solidFill>
                  <a:srgbClr val="002060"/>
                </a:solidFill>
                <a:latin typeface="Century Gothic" panose="020B0502020202020204" pitchFamily="34" charset="0"/>
              </a:rPr>
              <a:t>museos</a:t>
            </a:r>
            <a:r>
              <a:rPr lang="en-GB" sz="1200" baseline="0" dirty="0">
                <a:solidFill>
                  <a:srgbClr val="002060"/>
                </a:solidFill>
                <a:latin typeface="Century Gothic" panose="020B0502020202020204" pitchFamily="34" charset="0"/>
              </a:rPr>
              <a:t> son </a:t>
            </a:r>
            <a:r>
              <a:rPr lang="en-GB" sz="1200" baseline="0" dirty="0" err="1">
                <a:solidFill>
                  <a:srgbClr val="002060"/>
                </a:solidFill>
                <a:latin typeface="Century Gothic" panose="020B0502020202020204" pitchFamily="34" charset="0"/>
              </a:rPr>
              <a:t>grandes</a:t>
            </a:r>
            <a:r>
              <a:rPr lang="en-GB" sz="1200" baseline="0" dirty="0">
                <a:solidFill>
                  <a:srgbClr val="002060"/>
                </a:solidFill>
                <a:latin typeface="Century Gothic" panose="020B0502020202020204" pitchFamily="34" charset="0"/>
              </a:rPr>
              <a:t>. </a:t>
            </a:r>
          </a:p>
          <a:p>
            <a:pPr marL="228600" indent="-228600">
              <a:buAutoNum type="arabicPeriod"/>
            </a:pPr>
            <a:r>
              <a:rPr lang="en-GB" sz="1200" baseline="0" dirty="0">
                <a:solidFill>
                  <a:srgbClr val="002060"/>
                </a:solidFill>
                <a:latin typeface="Century Gothic" panose="020B0502020202020204" pitchFamily="34" charset="0"/>
              </a:rPr>
              <a:t>Paula está en una </a:t>
            </a:r>
            <a:r>
              <a:rPr lang="en-GB" sz="1200" baseline="0" dirty="0" err="1">
                <a:solidFill>
                  <a:srgbClr val="002060"/>
                </a:solidFill>
                <a:latin typeface="Century Gothic" panose="020B0502020202020204" pitchFamily="34" charset="0"/>
              </a:rPr>
              <a:t>cafetería</a:t>
            </a:r>
            <a:r>
              <a:rPr lang="en-GB" sz="1200" baseline="0" dirty="0">
                <a:solidFill>
                  <a:srgbClr val="002060"/>
                </a:solidFill>
                <a:latin typeface="Century Gothic" panose="020B0502020202020204" pitchFamily="34" charset="0"/>
              </a:rPr>
              <a:t> de San Sebastián. Hay unos hombres y unas </a:t>
            </a:r>
            <a:r>
              <a:rPr lang="en-GB" sz="1200" baseline="0" dirty="0" err="1">
                <a:solidFill>
                  <a:srgbClr val="002060"/>
                </a:solidFill>
                <a:latin typeface="Century Gothic" panose="020B0502020202020204" pitchFamily="34" charset="0"/>
              </a:rPr>
              <a:t>mujeres</a:t>
            </a:r>
            <a:r>
              <a:rPr lang="en-GB" sz="1200" baseline="0" dirty="0">
                <a:solidFill>
                  <a:srgbClr val="002060"/>
                </a:solidFill>
                <a:latin typeface="Century Gothic" panose="020B0502020202020204" pitchFamily="34" charset="0"/>
              </a:rPr>
              <a:t>. </a:t>
            </a:r>
            <a:r>
              <a:rPr lang="en-GB" sz="1200" b="1" baseline="0" dirty="0">
                <a:solidFill>
                  <a:srgbClr val="002060"/>
                </a:solidFill>
                <a:latin typeface="Century Gothic" panose="020B0502020202020204" pitchFamily="34" charset="0"/>
              </a:rPr>
              <a:t>[beep] </a:t>
            </a:r>
            <a:r>
              <a:rPr lang="en-GB" sz="1200" baseline="0" dirty="0">
                <a:solidFill>
                  <a:srgbClr val="002060"/>
                </a:solidFill>
                <a:latin typeface="Century Gothic" panose="020B0502020202020204" pitchFamily="34" charset="0"/>
              </a:rPr>
              <a:t>hombres están </a:t>
            </a:r>
            <a:r>
              <a:rPr lang="en-GB" sz="1200" baseline="0" dirty="0" err="1">
                <a:solidFill>
                  <a:srgbClr val="002060"/>
                </a:solidFill>
                <a:latin typeface="Century Gothic" panose="020B0502020202020204" pitchFamily="34" charset="0"/>
              </a:rPr>
              <a:t>fuera</a:t>
            </a:r>
            <a:r>
              <a:rPr lang="en-GB" sz="1200" baseline="0" dirty="0">
                <a:solidFill>
                  <a:srgbClr val="002060"/>
                </a:solidFill>
                <a:latin typeface="Century Gothic" panose="020B0502020202020204" pitchFamily="34" charset="0"/>
              </a:rPr>
              <a:t>.</a:t>
            </a:r>
          </a:p>
          <a:p>
            <a:pPr marL="228600" indent="-228600">
              <a:buAutoNum type="arabicPeriod"/>
            </a:pPr>
            <a:r>
              <a:rPr lang="en-GB" sz="1200" baseline="0" dirty="0">
                <a:solidFill>
                  <a:srgbClr val="002060"/>
                </a:solidFill>
                <a:latin typeface="Century Gothic" panose="020B0502020202020204" pitchFamily="34" charset="0"/>
              </a:rPr>
              <a:t>Pepe está en Barcelona. Hay </a:t>
            </a:r>
            <a:r>
              <a:rPr lang="en-GB" sz="1200" b="1" baseline="0" dirty="0">
                <a:solidFill>
                  <a:srgbClr val="002060"/>
                </a:solidFill>
                <a:latin typeface="Century Gothic" panose="020B0502020202020204" pitchFamily="34" charset="0"/>
              </a:rPr>
              <a:t>[beep] </a:t>
            </a:r>
            <a:r>
              <a:rPr lang="en-GB" sz="1200" baseline="0" dirty="0" err="1">
                <a:solidFill>
                  <a:srgbClr val="002060"/>
                </a:solidFill>
                <a:latin typeface="Century Gothic" panose="020B0502020202020204" pitchFamily="34" charset="0"/>
              </a:rPr>
              <a:t>teatros</a:t>
            </a:r>
            <a:r>
              <a:rPr lang="en-GB" sz="1200" baseline="0" dirty="0">
                <a:solidFill>
                  <a:srgbClr val="002060"/>
                </a:solidFill>
                <a:latin typeface="Century Gothic" panose="020B0502020202020204" pitchFamily="34" charset="0"/>
              </a:rPr>
              <a:t> y unos bares. Los </a:t>
            </a:r>
            <a:r>
              <a:rPr lang="en-GB" sz="1200" baseline="0" dirty="0" err="1">
                <a:solidFill>
                  <a:srgbClr val="002060"/>
                </a:solidFill>
                <a:latin typeface="Century Gothic" panose="020B0502020202020204" pitchFamily="34" charset="0"/>
              </a:rPr>
              <a:t>teatros</a:t>
            </a:r>
            <a:r>
              <a:rPr lang="en-GB" sz="1200" baseline="0" dirty="0">
                <a:solidFill>
                  <a:srgbClr val="002060"/>
                </a:solidFill>
                <a:latin typeface="Century Gothic" panose="020B0502020202020204" pitchFamily="34" charset="0"/>
              </a:rPr>
              <a:t> son muy famosos.</a:t>
            </a:r>
          </a:p>
          <a:p>
            <a:pPr marL="0" indent="0">
              <a:buNone/>
            </a:pPr>
            <a:endParaRPr lang="en-GB" sz="1200" baseline="0" dirty="0" smtClean="0">
              <a:solidFill>
                <a:srgbClr val="002060"/>
              </a:solidFill>
              <a:latin typeface="Century Gothic" panose="020B0502020202020204" pitchFamily="34" charset="0"/>
            </a:endParaRPr>
          </a:p>
          <a:p>
            <a:pPr marL="0" indent="0">
              <a:buNone/>
            </a:pPr>
            <a:r>
              <a:rPr lang="en-GB" sz="1200" b="1" baseline="0" dirty="0" smtClean="0">
                <a:solidFill>
                  <a:srgbClr val="002060"/>
                </a:solidFill>
                <a:latin typeface="Century Gothic" panose="020B0502020202020204" pitchFamily="34" charset="0"/>
              </a:rPr>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baseline="0" dirty="0" smtClean="0">
                <a:solidFill>
                  <a:srgbClr val="002060"/>
                </a:solidFill>
                <a:latin typeface="Century Gothic" panose="020B0502020202020204" pitchFamily="34" charset="0"/>
              </a:rPr>
              <a:t>As before, the choice of article gender is held constant, so students only need to focus on which article to use.  Students have completed a similar activity previously when learning about definite/indefinite articles in the singular (Term 1.2 Week 5). Some students may still find this task challenging. They may need to go through several (or all) of the items on this slide with the teacher. Repetitions are to be expected. </a:t>
            </a:r>
            <a:endParaRPr lang="en-GB" sz="1200" dirty="0" smtClean="0">
              <a:solidFill>
                <a:srgbClr val="002060"/>
              </a:solidFill>
              <a:latin typeface="Century Gothic" panose="020B0502020202020204" pitchFamily="34" charset="0"/>
            </a:endParaRPr>
          </a:p>
          <a:p>
            <a:pPr marL="0" indent="0">
              <a:buNone/>
            </a:pPr>
            <a:endParaRPr lang="en-GB" sz="1200" b="1" baseline="0" dirty="0">
              <a:solidFill>
                <a:srgbClr val="002060"/>
              </a:solidFill>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355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Timing:</a:t>
            </a:r>
            <a:r>
              <a:rPr lang="en-GB" dirty="0" smtClean="0"/>
              <a:t> </a:t>
            </a:r>
            <a:r>
              <a:rPr lang="en-GB" dirty="0"/>
              <a:t>1 </a:t>
            </a:r>
            <a:r>
              <a:rPr lang="en-GB" dirty="0" smtClean="0"/>
              <a:t>minute</a:t>
            </a:r>
          </a:p>
          <a:p>
            <a:endParaRPr lang="en-GB" dirty="0" smtClean="0"/>
          </a:p>
          <a:p>
            <a:r>
              <a:rPr lang="en-GB" b="1" dirty="0" smtClean="0"/>
              <a:t>Aim</a:t>
            </a:r>
            <a:r>
              <a:rPr lang="en-GB" b="1" smtClean="0"/>
              <a:t>:</a:t>
            </a:r>
            <a:r>
              <a:rPr lang="en-GB" b="1" baseline="0"/>
              <a:t> </a:t>
            </a:r>
            <a:r>
              <a:rPr lang="en-GB" smtClean="0"/>
              <a:t>to recap the two</a:t>
            </a:r>
            <a:r>
              <a:rPr lang="en-GB" baseline="0" smtClean="0"/>
              <a:t> forms of ser and estar (‘están</a:t>
            </a:r>
            <a:r>
              <a:rPr lang="en-GB" baseline="0" dirty="0"/>
              <a:t>’ and ‘</a:t>
            </a:r>
            <a:r>
              <a:rPr lang="en-GB" baseline="0"/>
              <a:t>son</a:t>
            </a:r>
            <a:r>
              <a:rPr lang="en-GB" baseline="0" smtClean="0"/>
              <a:t>’) </a:t>
            </a:r>
            <a:r>
              <a:rPr lang="en-GB" baseline="0" dirty="0"/>
              <a:t>and their respective functions before the subsequent activity</a:t>
            </a:r>
            <a:r>
              <a:rPr lang="en-GB" baseline="0" dirty="0" smtClean="0"/>
              <a:t>.</a:t>
            </a:r>
          </a:p>
          <a:p>
            <a:endParaRPr lang="en-GB" baseline="0" dirty="0" smtClean="0"/>
          </a:p>
          <a:p>
            <a:r>
              <a:rPr lang="en-GB" b="1" baseline="0" dirty="0" smtClean="0"/>
              <a:t>Procedure:</a:t>
            </a:r>
          </a:p>
          <a:p>
            <a:r>
              <a:rPr lang="en-GB" b="0" baseline="0" dirty="0" smtClean="0"/>
              <a:t>1</a:t>
            </a:r>
            <a:r>
              <a:rPr lang="en-GB" b="0" baseline="0" smtClean="0"/>
              <a:t>. Click </a:t>
            </a:r>
            <a:r>
              <a:rPr lang="en-GB" b="0" baseline="0" dirty="0" smtClean="0"/>
              <a:t>to go through the revision of ‘</a:t>
            </a:r>
            <a:r>
              <a:rPr lang="en-GB" b="0" baseline="0" dirty="0" err="1" smtClean="0"/>
              <a:t>están</a:t>
            </a:r>
            <a:r>
              <a:rPr lang="en-GB" b="0" baseline="0" dirty="0" smtClean="0"/>
              <a:t>’ and ‘son’ for permanent traits and temporary mood. Gaps are left for students to answer before the click reveals them.</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376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Timing:</a:t>
            </a:r>
            <a:r>
              <a:rPr lang="en-GB" dirty="0" smtClean="0"/>
              <a:t> </a:t>
            </a:r>
            <a:r>
              <a:rPr lang="en-GB" dirty="0"/>
              <a:t>5 minutes   </a:t>
            </a:r>
          </a:p>
          <a:p>
            <a:endParaRPr lang="en-GB" dirty="0"/>
          </a:p>
          <a:p>
            <a:r>
              <a:rPr lang="en-GB" b="1" dirty="0" smtClean="0"/>
              <a:t>Aim: </a:t>
            </a:r>
            <a:r>
              <a:rPr lang="en-GB" b="0" dirty="0" smtClean="0"/>
              <a:t>reading</a:t>
            </a:r>
            <a:r>
              <a:rPr lang="en-GB" b="0" baseline="0" dirty="0" smtClean="0"/>
              <a:t> activity</a:t>
            </a:r>
            <a:r>
              <a:rPr lang="en-GB" dirty="0" smtClean="0"/>
              <a:t> </a:t>
            </a:r>
            <a:r>
              <a:rPr lang="en-GB" dirty="0"/>
              <a:t>to </a:t>
            </a:r>
            <a:r>
              <a:rPr lang="en-GB" sz="1200" i="0" baseline="0" dirty="0">
                <a:solidFill>
                  <a:srgbClr val="002060"/>
                </a:solidFill>
                <a:latin typeface="Century Gothic" panose="020B0502020202020204" pitchFamily="34" charset="0"/>
              </a:rPr>
              <a:t>practise distinguishing between ‘ser’ </a:t>
            </a:r>
            <a:r>
              <a:rPr lang="en-GB" sz="1200" i="0" baseline="0">
                <a:solidFill>
                  <a:srgbClr val="002060"/>
                </a:solidFill>
                <a:latin typeface="Century Gothic" panose="020B0502020202020204" pitchFamily="34" charset="0"/>
              </a:rPr>
              <a:t>for </a:t>
            </a:r>
            <a:r>
              <a:rPr lang="en-GB" sz="1200" i="0" baseline="0" smtClean="0">
                <a:solidFill>
                  <a:srgbClr val="002060"/>
                </a:solidFill>
                <a:latin typeface="Century Gothic" panose="020B0502020202020204" pitchFamily="34" charset="0"/>
              </a:rPr>
              <a:t>traits </a:t>
            </a:r>
            <a:r>
              <a:rPr lang="en-GB" sz="1200" i="0" baseline="0" dirty="0">
                <a:solidFill>
                  <a:srgbClr val="002060"/>
                </a:solidFill>
                <a:latin typeface="Century Gothic" panose="020B0502020202020204" pitchFamily="34" charset="0"/>
              </a:rPr>
              <a:t>and ‘estar’ for location. </a:t>
            </a:r>
            <a:endParaRPr lang="en-GB" sz="1200" i="0" baseline="0" dirty="0" smtClean="0">
              <a:solidFill>
                <a:srgbClr val="002060"/>
              </a:solidFill>
              <a:latin typeface="Century Gothic" panose="020B0502020202020204" pitchFamily="34" charset="0"/>
            </a:endParaRPr>
          </a:p>
          <a:p>
            <a:endParaRPr lang="en-GB" sz="1200" i="0" baseline="0" dirty="0" smtClean="0">
              <a:solidFill>
                <a:srgbClr val="002060"/>
              </a:solidFill>
              <a:latin typeface="Century Gothic" panose="020B0502020202020204" pitchFamily="34" charset="0"/>
            </a:endParaRPr>
          </a:p>
          <a:p>
            <a:r>
              <a:rPr lang="en-GB" sz="1200" b="1" i="0" baseline="0" dirty="0" smtClean="0">
                <a:solidFill>
                  <a:srgbClr val="002060"/>
                </a:solidFill>
                <a:latin typeface="Century Gothic" panose="020B0502020202020204" pitchFamily="34" charset="0"/>
              </a:rPr>
              <a:t>Procedure: </a:t>
            </a:r>
          </a:p>
          <a:p>
            <a:pPr marL="228600" indent="-228600">
              <a:buAutoNum type="arabicPeriod"/>
            </a:pPr>
            <a:r>
              <a:rPr lang="en-GB" sz="1200" b="0" i="0" baseline="0" dirty="0" smtClean="0">
                <a:solidFill>
                  <a:srgbClr val="002060"/>
                </a:solidFill>
                <a:latin typeface="Century Gothic" panose="020B0502020202020204" pitchFamily="34" charset="0"/>
              </a:rPr>
              <a:t>Students choose which of the two options accurately completes the sentence, focusing on the use of ‘</a:t>
            </a:r>
            <a:r>
              <a:rPr lang="en-GB" sz="1200" b="0" i="0" baseline="0" dirty="0" err="1" smtClean="0">
                <a:solidFill>
                  <a:srgbClr val="002060"/>
                </a:solidFill>
                <a:latin typeface="Century Gothic" panose="020B0502020202020204" pitchFamily="34" charset="0"/>
              </a:rPr>
              <a:t>están</a:t>
            </a:r>
            <a:r>
              <a:rPr lang="en-GB" sz="1200" b="0" i="0" baseline="0" dirty="0" smtClean="0">
                <a:solidFill>
                  <a:srgbClr val="002060"/>
                </a:solidFill>
                <a:latin typeface="Century Gothic" panose="020B0502020202020204" pitchFamily="34" charset="0"/>
              </a:rPr>
              <a:t>’ and ‘son’</a:t>
            </a:r>
          </a:p>
          <a:p>
            <a:pPr marL="228600" indent="-228600">
              <a:buAutoNum type="arabicPeriod"/>
            </a:pPr>
            <a:r>
              <a:rPr lang="en-GB" sz="1200" b="0" i="0" baseline="0" dirty="0" smtClean="0">
                <a:solidFill>
                  <a:srgbClr val="002060"/>
                </a:solidFill>
                <a:latin typeface="Century Gothic" panose="020B0502020202020204" pitchFamily="34" charset="0"/>
              </a:rPr>
              <a:t>Answers are revealed one by one by clicking.</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320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smtClean="0">
                <a:solidFill>
                  <a:schemeClr val="tx1"/>
                </a:solidFill>
                <a:effectLst/>
                <a:latin typeface="+mn-lt"/>
                <a:ea typeface="+mn-ea"/>
                <a:cs typeface="+mn-cs"/>
              </a:rPr>
              <a:t>Timing:</a:t>
            </a:r>
            <a:r>
              <a:rPr lang="en-GB" sz="1200" b="0" i="0" kern="1200" dirty="0" smtClean="0">
                <a:solidFill>
                  <a:schemeClr val="tx1"/>
                </a:solidFill>
                <a:effectLst/>
                <a:latin typeface="+mn-lt"/>
                <a:ea typeface="+mn-ea"/>
                <a:cs typeface="+mn-cs"/>
              </a:rPr>
              <a:t> </a:t>
            </a:r>
            <a:r>
              <a:rPr lang="en-GB" sz="1200" b="0" i="0" kern="1200" dirty="0">
                <a:solidFill>
                  <a:schemeClr val="tx1"/>
                </a:solidFill>
                <a:effectLst/>
                <a:latin typeface="+mn-lt"/>
                <a:ea typeface="+mn-ea"/>
                <a:cs typeface="+mn-cs"/>
              </a:rPr>
              <a:t>4</a:t>
            </a:r>
            <a:r>
              <a:rPr lang="en-GB" sz="1200" b="0" i="0" kern="1200" baseline="0" dirty="0">
                <a:solidFill>
                  <a:schemeClr val="tx1"/>
                </a:solidFill>
                <a:effectLst/>
                <a:latin typeface="+mn-lt"/>
                <a:ea typeface="+mn-ea"/>
                <a:cs typeface="+mn-cs"/>
              </a:rPr>
              <a:t> </a:t>
            </a:r>
            <a:r>
              <a:rPr lang="en-GB" sz="1200" b="0" i="0" kern="1200" baseline="0" dirty="0" smtClean="0">
                <a:solidFill>
                  <a:schemeClr val="tx1"/>
                </a:solidFill>
                <a:effectLst/>
                <a:latin typeface="+mn-lt"/>
                <a:ea typeface="+mn-ea"/>
                <a:cs typeface="+mn-cs"/>
              </a:rPr>
              <a:t>minutes (for slides 18-21)</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smtClean="0">
                <a:solidFill>
                  <a:schemeClr val="tx1"/>
                </a:solidFill>
                <a:effectLst/>
                <a:latin typeface="+mn-lt"/>
                <a:ea typeface="+mn-ea"/>
                <a:cs typeface="+mn-cs"/>
              </a:rPr>
              <a:t>Aim</a:t>
            </a:r>
            <a:r>
              <a:rPr lang="en-GB" sz="1200" b="1" i="0" kern="1200" smtClean="0">
                <a:solidFill>
                  <a:schemeClr val="tx1"/>
                </a:solidFill>
                <a:effectLst/>
                <a:latin typeface="+mn-lt"/>
                <a:ea typeface="+mn-ea"/>
                <a:cs typeface="+mn-cs"/>
              </a:rPr>
              <a:t>: </a:t>
            </a:r>
            <a:r>
              <a:rPr lang="en-GB" sz="1200" b="0" i="0" kern="1200" baseline="0" smtClean="0">
                <a:solidFill>
                  <a:schemeClr val="tx1"/>
                </a:solidFill>
                <a:effectLst/>
                <a:latin typeface="+mn-lt"/>
                <a:ea typeface="+mn-ea"/>
                <a:cs typeface="+mn-cs"/>
              </a:rPr>
              <a:t>to practise using ‘son’ and ‘están’ </a:t>
            </a:r>
            <a:r>
              <a:rPr lang="en-GB" sz="1200" b="0" i="0" kern="1200" baseline="0">
                <a:solidFill>
                  <a:schemeClr val="tx1"/>
                </a:solidFill>
                <a:effectLst/>
                <a:latin typeface="+mn-lt"/>
                <a:ea typeface="+mn-ea"/>
                <a:cs typeface="+mn-cs"/>
              </a:rPr>
              <a:t>and </a:t>
            </a:r>
            <a:r>
              <a:rPr lang="en-GB" sz="1200" b="0" i="0" kern="1200" baseline="0" smtClean="0">
                <a:solidFill>
                  <a:schemeClr val="tx1"/>
                </a:solidFill>
                <a:effectLst/>
                <a:latin typeface="+mn-lt"/>
                <a:ea typeface="+mn-ea"/>
                <a:cs typeface="+mn-cs"/>
              </a:rPr>
              <a:t>applying adjective </a:t>
            </a:r>
            <a:r>
              <a:rPr lang="en-GB" sz="1200" b="0" i="0" kern="1200" baseline="0" dirty="0">
                <a:solidFill>
                  <a:schemeClr val="tx1"/>
                </a:solidFill>
                <a:effectLst/>
                <a:latin typeface="+mn-lt"/>
                <a:ea typeface="+mn-ea"/>
                <a:cs typeface="+mn-cs"/>
              </a:rPr>
              <a:t>agreement (where needed). This will be needed in </a:t>
            </a:r>
            <a:r>
              <a:rPr lang="en-GB" sz="1200" b="0" i="0" kern="1200" baseline="0">
                <a:solidFill>
                  <a:schemeClr val="tx1"/>
                </a:solidFill>
                <a:effectLst/>
                <a:latin typeface="+mn-lt"/>
                <a:ea typeface="+mn-ea"/>
                <a:cs typeface="+mn-cs"/>
              </a:rPr>
              <a:t>the </a:t>
            </a:r>
            <a:r>
              <a:rPr lang="en-GB" sz="1200" b="0" i="0" kern="1200" baseline="0" smtClean="0">
                <a:solidFill>
                  <a:schemeClr val="tx1"/>
                </a:solidFill>
                <a:effectLst/>
                <a:latin typeface="+mn-lt"/>
                <a:ea typeface="+mn-ea"/>
                <a:cs typeface="+mn-cs"/>
              </a:rPr>
              <a:t>final speaking </a:t>
            </a:r>
            <a:r>
              <a:rPr lang="en-GB" sz="1200" b="0" i="0" kern="1200" baseline="0" dirty="0">
                <a:solidFill>
                  <a:schemeClr val="tx1"/>
                </a:solidFill>
                <a:effectLst/>
                <a:latin typeface="+mn-lt"/>
                <a:ea typeface="+mn-ea"/>
                <a:cs typeface="+mn-cs"/>
              </a:rPr>
              <a:t>production activity. </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smtClean="0">
                <a:solidFill>
                  <a:schemeClr val="tx1"/>
                </a:solidFill>
                <a:effectLst/>
                <a:latin typeface="+mn-lt"/>
                <a:ea typeface="+mn-ea"/>
                <a:cs typeface="+mn-cs"/>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baseline="0" dirty="0" smtClean="0">
                <a:solidFill>
                  <a:schemeClr val="tx1"/>
                </a:solidFill>
                <a:effectLst/>
                <a:latin typeface="+mn-lt"/>
                <a:ea typeface="+mn-ea"/>
                <a:cs typeface="+mn-cs"/>
              </a:rPr>
              <a:t>Students complete the sentences according to the prompts using ‘son’ or ‘</a:t>
            </a:r>
            <a:r>
              <a:rPr lang="en-GB" sz="1200" b="0" i="0" kern="1200" baseline="0" dirty="0" err="1" smtClean="0">
                <a:solidFill>
                  <a:schemeClr val="tx1"/>
                </a:solidFill>
                <a:effectLst/>
                <a:latin typeface="+mn-lt"/>
                <a:ea typeface="+mn-ea"/>
                <a:cs typeface="+mn-cs"/>
              </a:rPr>
              <a:t>están</a:t>
            </a:r>
            <a:r>
              <a:rPr lang="en-GB" sz="1200" b="0" i="0" kern="1200" baseline="0" dirty="0" smtClean="0">
                <a:solidFill>
                  <a:schemeClr val="tx1"/>
                </a:solidFill>
                <a:effectLst/>
                <a:latin typeface="+mn-lt"/>
                <a:ea typeface="+mn-ea"/>
                <a:cs typeface="+mn-cs"/>
              </a:rPr>
              <a:t>’. Students could either write their answers on mini-whiteboards or in their exercise books.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baseline="0" smtClean="0">
                <a:solidFill>
                  <a:schemeClr val="tx1"/>
                </a:solidFill>
                <a:effectLst/>
                <a:latin typeface="+mn-lt"/>
                <a:ea typeface="+mn-ea"/>
                <a:cs typeface="+mn-cs"/>
              </a:rPr>
              <a:t>Then elicit </a:t>
            </a:r>
            <a:r>
              <a:rPr lang="en-GB" sz="1200" b="0" i="0" kern="1200" baseline="0" dirty="0" smtClean="0">
                <a:solidFill>
                  <a:schemeClr val="tx1"/>
                </a:solidFill>
                <a:effectLst/>
                <a:latin typeface="+mn-lt"/>
                <a:ea typeface="+mn-ea"/>
                <a:cs typeface="+mn-cs"/>
              </a:rPr>
              <a:t>the English translations, either orally </a:t>
            </a:r>
            <a:r>
              <a:rPr lang="en-GB" sz="1200" b="0" i="0" kern="1200" baseline="0" smtClean="0">
                <a:solidFill>
                  <a:schemeClr val="tx1"/>
                </a:solidFill>
                <a:effectLst/>
                <a:latin typeface="+mn-lt"/>
                <a:ea typeface="+mn-ea"/>
                <a:cs typeface="+mn-cs"/>
              </a:rPr>
              <a:t>or in written translations, </a:t>
            </a:r>
            <a:r>
              <a:rPr lang="en-GB" sz="1200" b="0" i="0" kern="1200" baseline="0" dirty="0" smtClean="0">
                <a:solidFill>
                  <a:schemeClr val="tx1"/>
                </a:solidFill>
                <a:effectLst/>
                <a:latin typeface="+mn-lt"/>
                <a:ea typeface="+mn-ea"/>
                <a:cs typeface="+mn-cs"/>
              </a:rPr>
              <a:t>and then show the answers by clicking.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baseline="0" dirty="0" smtClean="0">
                <a:solidFill>
                  <a:schemeClr val="tx1"/>
                </a:solidFill>
                <a:effectLst/>
                <a:latin typeface="+mn-lt"/>
                <a:ea typeface="+mn-ea"/>
                <a:cs typeface="+mn-cs"/>
              </a:rPr>
              <a:t>Follow the same procedure for the next three slides.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smtClean="0">
                <a:solidFill>
                  <a:schemeClr val="tx1"/>
                </a:solidFill>
                <a:effectLst/>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Teachers could briefly tell students what the buildings</a:t>
            </a:r>
            <a:r>
              <a:rPr lang="en-GB" sz="1200" b="0" i="0" kern="1200" baseline="0" dirty="0" smtClean="0">
                <a:solidFill>
                  <a:schemeClr val="tx1"/>
                </a:solidFill>
                <a:effectLst/>
                <a:latin typeface="+mn-lt"/>
                <a:ea typeface="+mn-ea"/>
                <a:cs typeface="+mn-cs"/>
              </a:rPr>
              <a:t> are and about the architectural period when they </a:t>
            </a:r>
            <a:r>
              <a:rPr lang="en-GB" sz="1200" b="0" i="0" kern="1200" baseline="0" smtClean="0">
                <a:solidFill>
                  <a:schemeClr val="tx1"/>
                </a:solidFill>
                <a:effectLst/>
                <a:latin typeface="+mn-lt"/>
                <a:ea typeface="+mn-ea"/>
                <a:cs typeface="+mn-cs"/>
              </a:rPr>
              <a:t>were built </a:t>
            </a:r>
            <a:r>
              <a:rPr lang="en-GB" sz="1200" b="0" i="0" kern="1200" baseline="0" dirty="0" smtClean="0">
                <a:solidFill>
                  <a:schemeClr val="tx1"/>
                </a:solidFill>
                <a:effectLst/>
                <a:latin typeface="+mn-lt"/>
                <a:ea typeface="+mn-ea"/>
                <a:cs typeface="+mn-cs"/>
              </a:rPr>
              <a:t>as some cultural knowledge </a:t>
            </a:r>
            <a:r>
              <a:rPr lang="en-GB" sz="1200" b="0" i="0" kern="1200" baseline="0" smtClean="0">
                <a:solidFill>
                  <a:schemeClr val="tx1"/>
                </a:solidFill>
                <a:effectLst/>
                <a:latin typeface="+mn-lt"/>
                <a:ea typeface="+mn-ea"/>
                <a:cs typeface="+mn-cs"/>
              </a:rPr>
              <a:t>enhancement.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smtClean="0">
                <a:solidFill>
                  <a:schemeClr val="tx1"/>
                </a:solidFill>
                <a:effectLst/>
                <a:latin typeface="+mn-lt"/>
                <a:ea typeface="+mn-ea"/>
                <a:cs typeface="+mn-cs"/>
              </a:rPr>
              <a:t>The sentences also give students</a:t>
            </a:r>
            <a:r>
              <a:rPr lang="en-GB" sz="1200" b="0" i="0" kern="1200" baseline="0" smtClean="0">
                <a:solidFill>
                  <a:schemeClr val="tx1"/>
                </a:solidFill>
                <a:effectLst/>
                <a:latin typeface="+mn-lt"/>
                <a:ea typeface="+mn-ea"/>
                <a:cs typeface="+mn-cs"/>
              </a:rPr>
              <a:t> additional opportunities to read sentences with plural definite and indefinite articles.</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163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617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smtClean="0"/>
              <a:t>Timing:</a:t>
            </a:r>
            <a:r>
              <a:rPr lang="en-GB" b="0" baseline="0" dirty="0" smtClean="0"/>
              <a:t> </a:t>
            </a:r>
            <a:r>
              <a:rPr lang="en-GB" b="0" baseline="0" dirty="0"/>
              <a:t>3 </a:t>
            </a:r>
            <a:r>
              <a:rPr lang="en-GB" b="0" baseline="0" dirty="0" smtClean="0"/>
              <a:t>minutes</a:t>
            </a:r>
          </a:p>
          <a:p>
            <a:endParaRPr lang="en-GB" b="0" baseline="0" dirty="0" smtClean="0"/>
          </a:p>
          <a:p>
            <a:r>
              <a:rPr lang="en-GB" b="1" baseline="0" dirty="0" smtClean="0"/>
              <a:t>Aim: </a:t>
            </a:r>
            <a:r>
              <a:rPr lang="en-GB" b="0" baseline="0" dirty="0" smtClean="0"/>
              <a:t>listening activity </a:t>
            </a:r>
            <a:r>
              <a:rPr lang="en-GB" b="0" baseline="0" smtClean="0"/>
              <a:t>to practise </a:t>
            </a:r>
            <a:r>
              <a:rPr lang="en-GB" b="0" baseline="0" dirty="0" smtClean="0"/>
              <a:t>recall of words starting with </a:t>
            </a:r>
            <a:r>
              <a:rPr lang="en-GB" b="0" baseline="0" smtClean="0"/>
              <a:t>the SSCs [ci</a:t>
            </a:r>
            <a:r>
              <a:rPr lang="en-GB" b="0" baseline="0" dirty="0" smtClean="0"/>
              <a:t>] or [</a:t>
            </a:r>
            <a:r>
              <a:rPr lang="en-GB" b="0" baseline="0" err="1" smtClean="0"/>
              <a:t>si</a:t>
            </a:r>
            <a:r>
              <a:rPr lang="en-GB" b="0" baseline="0" smtClean="0"/>
              <a:t>].</a:t>
            </a:r>
            <a:endParaRPr lang="en-GB" b="1" baseline="0" dirty="0" smtClean="0"/>
          </a:p>
          <a:p>
            <a:endParaRPr lang="en-GB" b="1" baseline="0" dirty="0" smtClean="0"/>
          </a:p>
          <a:p>
            <a:r>
              <a:rPr lang="en-GB" b="1" baseline="0" dirty="0" smtClean="0"/>
              <a:t>Procedure:</a:t>
            </a:r>
          </a:p>
          <a:p>
            <a:pPr marL="228600" indent="-228600">
              <a:buAutoNum type="arabicPeriod"/>
            </a:pPr>
            <a:r>
              <a:rPr lang="en-GB" b="0" baseline="0" smtClean="0"/>
              <a:t>Click </a:t>
            </a:r>
            <a:r>
              <a:rPr lang="en-GB" b="0" baseline="0" dirty="0" smtClean="0"/>
              <a:t>on the number button to play the recording and students should transcribe the word.</a:t>
            </a:r>
          </a:p>
          <a:p>
            <a:pPr marL="228600" indent="-228600">
              <a:buAutoNum type="arabicPeriod"/>
            </a:pPr>
            <a:r>
              <a:rPr lang="en-GB" b="0" baseline="0" dirty="0" smtClean="0"/>
              <a:t>Answers are revealed in order by clicking</a:t>
            </a:r>
          </a:p>
          <a:p>
            <a:pPr marL="0" indent="0">
              <a:buNone/>
            </a:pPr>
            <a:endParaRPr lang="en-GB" b="0" baseline="0" dirty="0" smtClean="0"/>
          </a:p>
          <a:p>
            <a:pPr marL="0" indent="0">
              <a:buNone/>
            </a:pPr>
            <a:r>
              <a:rPr lang="en-GB" b="1" baseline="0" dirty="0" smtClean="0"/>
              <a:t>Transcript:</a:t>
            </a:r>
          </a:p>
          <a:p>
            <a:pPr marL="228600" indent="-228600">
              <a:buAutoNum type="arabicPeriod"/>
            </a:pPr>
            <a:r>
              <a:rPr lang="en-GB" b="0" baseline="0" dirty="0" err="1" smtClean="0"/>
              <a:t>siete</a:t>
            </a:r>
            <a:endParaRPr lang="en-GB" b="0" baseline="0" dirty="0" smtClean="0"/>
          </a:p>
          <a:p>
            <a:pPr marL="228600" indent="-228600">
              <a:buAutoNum type="arabicPeriod"/>
            </a:pPr>
            <a:r>
              <a:rPr lang="en-GB" b="0" baseline="0" dirty="0" err="1" smtClean="0"/>
              <a:t>decir</a:t>
            </a:r>
            <a:endParaRPr lang="en-GB" b="0" baseline="0" dirty="0" smtClean="0"/>
          </a:p>
          <a:p>
            <a:pPr marL="228600" indent="-228600">
              <a:buAutoNum type="arabicPeriod"/>
            </a:pPr>
            <a:r>
              <a:rPr lang="en-GB" b="0" baseline="0" dirty="0" smtClean="0"/>
              <a:t>cine</a:t>
            </a:r>
          </a:p>
          <a:p>
            <a:pPr marL="228600" indent="-228600">
              <a:buAutoNum type="arabicPeriod"/>
            </a:pPr>
            <a:r>
              <a:rPr lang="en-GB" b="0" baseline="0" dirty="0" err="1" smtClean="0"/>
              <a:t>silla</a:t>
            </a:r>
            <a:endParaRPr lang="en-GB" b="0" baseline="0" dirty="0" smtClean="0"/>
          </a:p>
          <a:p>
            <a:pPr marL="228600" indent="-228600">
              <a:buAutoNum type="arabicPeriod"/>
            </a:pPr>
            <a:r>
              <a:rPr lang="en-GB" b="0" baseline="0" dirty="0" err="1" smtClean="0"/>
              <a:t>cierto</a:t>
            </a:r>
            <a:endParaRPr lang="en-GB" b="0" baseline="0" dirty="0" smtClean="0"/>
          </a:p>
          <a:p>
            <a:pPr marL="228600" indent="-228600">
              <a:buAutoNum type="arabicPeriod"/>
            </a:pPr>
            <a:r>
              <a:rPr lang="en-GB" b="0" baseline="0" dirty="0" err="1" smtClean="0"/>
              <a:t>diciembre</a:t>
            </a:r>
            <a:endParaRPr lang="en-GB" b="0" baseline="0" dirty="0" smtClean="0"/>
          </a:p>
          <a:p>
            <a:pPr marL="228600" indent="-228600">
              <a:buAutoNum type="arabicPeriod"/>
            </a:pPr>
            <a:r>
              <a:rPr lang="en-GB" b="0" baseline="0" dirty="0" err="1" smtClean="0"/>
              <a:t>silencio</a:t>
            </a:r>
            <a:endParaRPr lang="en-GB" b="0" baseline="0" dirty="0" smtClean="0"/>
          </a:p>
          <a:p>
            <a:pPr marL="228600" indent="-228600">
              <a:buAutoNum type="arabicPeriod"/>
            </a:pPr>
            <a:r>
              <a:rPr lang="en-GB" b="0" baseline="0" dirty="0" err="1" smtClean="0"/>
              <a:t>siempre</a:t>
            </a:r>
            <a:endParaRPr lang="en-GB" b="0" baseline="0" dirty="0" smtClean="0"/>
          </a:p>
          <a:p>
            <a:endParaRPr lang="en-GB" b="1" baseline="0" dirty="0" smtClean="0"/>
          </a:p>
          <a:p>
            <a:r>
              <a:rPr lang="en-GB" b="1" baseline="0" dirty="0" smtClean="0"/>
              <a:t>Notes: </a:t>
            </a:r>
            <a:endParaRPr lang="en-GB" b="1" baseline="0" dirty="0"/>
          </a:p>
          <a:p>
            <a:r>
              <a:rPr lang="en-GB" b="0" baseline="0" dirty="0"/>
              <a:t>As ‘ci’ and ‘si’ are usually pronounced identically outside of mainland Spain, correct spelling may require word knowledge, rather than SSC knowledge. We practise this here with words that have been previously taught as vocabulary items or used for phonics practice. </a:t>
            </a:r>
          </a:p>
          <a:p>
            <a:r>
              <a:rPr lang="en-GB" b="0" baseline="0" dirty="0" smtClean="0"/>
              <a:t>‘</a:t>
            </a:r>
            <a:r>
              <a:rPr lang="en-GB" b="0" baseline="0" dirty="0" err="1"/>
              <a:t>Mismo</a:t>
            </a:r>
            <a:r>
              <a:rPr lang="en-GB" b="0" baseline="0" dirty="0"/>
              <a:t>’ [55] will be taught early in Year 8, so is likely to be unfamiliar. Ensure that its meaning is clear in these instructions.</a:t>
            </a:r>
          </a:p>
          <a:p>
            <a:r>
              <a:rPr lang="en-GB" b="0" baseline="0" dirty="0" smtClean="0"/>
              <a:t>Students </a:t>
            </a:r>
            <a:r>
              <a:rPr lang="en-GB" b="0" baseline="0" dirty="0"/>
              <a:t>might be reassured to know that Spanish native speakers frequently make mistakes in their spelling of letters with more than one sound, particularly v and b.</a:t>
            </a:r>
          </a:p>
          <a:p>
            <a:endParaRPr lang="en-GB" b="0" baseline="0" dirty="0"/>
          </a:p>
          <a:p>
            <a:r>
              <a:rPr lang="en-GB" b="0" baseline="0" dirty="0"/>
              <a:t>Weeks when taught/used in phonics practice:</a:t>
            </a:r>
          </a:p>
          <a:p>
            <a:r>
              <a:rPr lang="en-GB" b="0" baseline="0" dirty="0"/>
              <a:t>siete – </a:t>
            </a:r>
            <a:r>
              <a:rPr lang="en-GB" b="0" baseline="0" dirty="0" smtClean="0"/>
              <a:t>1.2.2; </a:t>
            </a:r>
            <a:r>
              <a:rPr lang="en-GB" b="0" baseline="0" dirty="0" err="1" smtClean="0"/>
              <a:t>decir</a:t>
            </a:r>
            <a:r>
              <a:rPr lang="en-GB" b="0" baseline="0" dirty="0" smtClean="0"/>
              <a:t> </a:t>
            </a:r>
            <a:r>
              <a:rPr lang="en-GB" b="0" baseline="0" dirty="0"/>
              <a:t>– SSC practice in 1.1.7 &amp; </a:t>
            </a:r>
            <a:r>
              <a:rPr lang="en-GB" b="0" baseline="0" dirty="0" smtClean="0"/>
              <a:t>2.2.5; cine </a:t>
            </a:r>
            <a:r>
              <a:rPr lang="en-GB" b="0" baseline="0" dirty="0"/>
              <a:t>– SSC practice in </a:t>
            </a:r>
            <a:r>
              <a:rPr lang="en-GB" b="0" baseline="0" dirty="0" smtClean="0"/>
              <a:t>2.2.5; </a:t>
            </a:r>
            <a:r>
              <a:rPr lang="en-GB" b="0" baseline="0" dirty="0" err="1" smtClean="0"/>
              <a:t>silla</a:t>
            </a:r>
            <a:r>
              <a:rPr lang="en-GB" b="0" baseline="0" dirty="0" smtClean="0"/>
              <a:t> </a:t>
            </a:r>
            <a:r>
              <a:rPr lang="en-GB" b="0" baseline="0" dirty="0"/>
              <a:t>– </a:t>
            </a:r>
            <a:r>
              <a:rPr lang="en-GB" b="0" baseline="0" dirty="0" smtClean="0"/>
              <a:t>1.2.3; </a:t>
            </a:r>
            <a:r>
              <a:rPr lang="en-GB" b="0" baseline="0" dirty="0" err="1" smtClean="0"/>
              <a:t>cierto</a:t>
            </a:r>
            <a:r>
              <a:rPr lang="en-GB" b="0" baseline="0" dirty="0" smtClean="0"/>
              <a:t> </a:t>
            </a:r>
            <a:r>
              <a:rPr lang="en-GB" b="0" baseline="0" dirty="0"/>
              <a:t>– SSC practice in 1.1.7 &amp; </a:t>
            </a:r>
            <a:r>
              <a:rPr lang="en-GB" b="0" baseline="0" dirty="0" smtClean="0"/>
              <a:t>2.2.5; </a:t>
            </a:r>
            <a:r>
              <a:rPr lang="en-GB" b="0" baseline="0" dirty="0" err="1" smtClean="0"/>
              <a:t>dicimbre</a:t>
            </a:r>
            <a:r>
              <a:rPr lang="en-GB" b="0" baseline="0" dirty="0" smtClean="0"/>
              <a:t> </a:t>
            </a:r>
            <a:r>
              <a:rPr lang="en-GB" b="0" baseline="0" dirty="0"/>
              <a:t>–  SSC practice in </a:t>
            </a:r>
            <a:r>
              <a:rPr lang="en-GB" b="0" baseline="0" dirty="0" smtClean="0"/>
              <a:t>2.2.5; </a:t>
            </a:r>
            <a:r>
              <a:rPr lang="en-GB" b="0" baseline="0" dirty="0" err="1" smtClean="0"/>
              <a:t>silencio</a:t>
            </a:r>
            <a:r>
              <a:rPr lang="en-GB" b="0" baseline="0" dirty="0" smtClean="0"/>
              <a:t> </a:t>
            </a:r>
            <a:r>
              <a:rPr lang="en-GB" b="0" baseline="0" dirty="0"/>
              <a:t>– </a:t>
            </a:r>
            <a:r>
              <a:rPr lang="en-GB" b="0" baseline="0" dirty="0" smtClean="0"/>
              <a:t>1.2.1; </a:t>
            </a:r>
            <a:r>
              <a:rPr lang="en-GB" b="0" baseline="0" dirty="0" err="1" smtClean="0"/>
              <a:t>siempre</a:t>
            </a:r>
            <a:r>
              <a:rPr lang="en-GB" b="0" baseline="0" dirty="0" smtClean="0"/>
              <a:t> </a:t>
            </a:r>
            <a:r>
              <a:rPr lang="en-GB" b="0" baseline="0" dirty="0"/>
              <a:t>– 3.1.5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endParaRPr lang="en-GB" b="0" baseline="0" dirty="0"/>
          </a:p>
          <a:p>
            <a:endParaRPr lang="en-GB" b="0" baseline="0" dirty="0"/>
          </a:p>
          <a:p>
            <a:endParaRPr lang="en-GB" b="0" baseline="0" dirty="0"/>
          </a:p>
          <a:p>
            <a:endParaRPr lang="en-GB" b="0" baseline="0" dirty="0"/>
          </a:p>
          <a:p>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a:t>
            </a:fld>
            <a:endParaRPr lang="en-GB" dirty="0"/>
          </a:p>
        </p:txBody>
      </p:sp>
    </p:spTree>
    <p:extLst>
      <p:ext uri="{BB962C8B-B14F-4D97-AF65-F5344CB8AC3E}">
        <p14:creationId xmlns:p14="http://schemas.microsoft.com/office/powerpoint/2010/main" val="550731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685610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189254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smtClean="0"/>
              <a:t>Timing:</a:t>
            </a:r>
            <a:r>
              <a:rPr lang="en-US" sz="2000" dirty="0" smtClean="0"/>
              <a:t> </a:t>
            </a:r>
            <a:r>
              <a:rPr lang="en-US" sz="2000" dirty="0"/>
              <a:t>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smtClean="0"/>
              <a:t>Aim</a:t>
            </a:r>
            <a:r>
              <a:rPr lang="en-US" sz="2000" b="1" smtClean="0"/>
              <a:t>:</a:t>
            </a:r>
            <a:r>
              <a:rPr lang="en-US" sz="2000" b="1" baseline="0" smtClean="0"/>
              <a:t> </a:t>
            </a:r>
            <a:r>
              <a:rPr lang="en-US" sz="2000" smtClean="0"/>
              <a:t>to brings </a:t>
            </a:r>
            <a:r>
              <a:rPr lang="en-US" sz="2000" dirty="0"/>
              <a:t>together all the revision</a:t>
            </a:r>
            <a:r>
              <a:rPr lang="en-US" sz="2000" baseline="0" dirty="0"/>
              <a:t> from the lesson into a final production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smtClean="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1. Teachers </a:t>
            </a:r>
            <a:r>
              <a:rPr lang="en-US" sz="2000" dirty="0"/>
              <a:t>could</a:t>
            </a:r>
            <a:r>
              <a:rPr lang="en-US" sz="2000" baseline="0" dirty="0"/>
              <a:t> use this slide to model the requirements of the </a:t>
            </a:r>
            <a:r>
              <a:rPr lang="en-US" sz="2000" baseline="0" dirty="0" smtClean="0"/>
              <a:t>task.</a:t>
            </a:r>
            <a:endParaRPr lang="en-US" sz="2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t>2. </a:t>
            </a:r>
            <a:r>
              <a:rPr lang="en-US" sz="2000" dirty="0" smtClean="0"/>
              <a:t>Here </a:t>
            </a:r>
            <a:r>
              <a:rPr lang="en-US" sz="2000" dirty="0"/>
              <a:t>students work in groups of three.</a:t>
            </a:r>
            <a:r>
              <a:rPr lang="en-US" sz="2000" baseline="0" dirty="0"/>
              <a:t> </a:t>
            </a:r>
            <a:r>
              <a:rPr lang="en-US" sz="2000" baseline="0" dirty="0" smtClean="0"/>
              <a:t>The </a:t>
            </a:r>
            <a:r>
              <a:rPr lang="en-US" sz="2000" baseline="0" dirty="0"/>
              <a:t>person writing starts the dialogue off by asking </a:t>
            </a:r>
            <a:r>
              <a:rPr lang="en-GB" sz="2000" b="1" i="1" dirty="0">
                <a:solidFill>
                  <a:srgbClr val="002060"/>
                </a:solidFill>
                <a:latin typeface="Century Gothic" panose="020B0502020202020204" pitchFamily="34" charset="0"/>
              </a:rPr>
              <a:t>¿Qué hay en….</a:t>
            </a:r>
            <a:r>
              <a:rPr lang="en-GB" sz="2000" b="1" i="1" dirty="0" smtClean="0">
                <a:solidFill>
                  <a:srgbClr val="002060"/>
                </a:solidFill>
                <a:latin typeface="Century Gothic" panose="020B0502020202020204" pitchFamily="34" charset="0"/>
              </a:rPr>
              <a:t>?</a:t>
            </a:r>
            <a:endParaRPr lang="en-US" sz="2000" b="0" i="0" baseline="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baseline="0" dirty="0" smtClean="0">
                <a:solidFill>
                  <a:schemeClr val="tx1"/>
                </a:solidFill>
                <a:latin typeface="+mn-lt"/>
              </a:rPr>
              <a:t>3. </a:t>
            </a:r>
            <a:r>
              <a:rPr lang="en-US" sz="2000" baseline="0" dirty="0" smtClean="0"/>
              <a:t>The </a:t>
            </a:r>
            <a:r>
              <a:rPr lang="en-US" sz="2000" baseline="0" dirty="0"/>
              <a:t>other two people speaking take it in turns to say alternate words of the answer in Spanish. </a:t>
            </a:r>
            <a:r>
              <a:rPr lang="en-US" sz="2000" baseline="0" dirty="0" smtClean="0"/>
              <a:t>Sentences </a:t>
            </a:r>
            <a:r>
              <a:rPr lang="en-US" sz="2000" baseline="0" dirty="0"/>
              <a:t>are then compared at the end as a whole </a:t>
            </a:r>
            <a:r>
              <a:rPr lang="en-US" sz="2000" baseline="0" dirty="0" smtClean="0"/>
              <a:t>class (</a:t>
            </a:r>
            <a:r>
              <a:rPr lang="en-US" sz="2000" baseline="0" dirty="0"/>
              <a:t>o</a:t>
            </a:r>
            <a:r>
              <a:rPr lang="en-US" sz="2000" baseline="0" dirty="0" smtClean="0"/>
              <a:t>r </a:t>
            </a:r>
            <a:r>
              <a:rPr lang="en-US" sz="2000" baseline="0" dirty="0"/>
              <a:t>after each city if preferred). </a:t>
            </a:r>
            <a:endParaRPr lang="en-US" sz="20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t>4. The words for this example’s answers are revealed by clicking on each box.</a:t>
            </a:r>
          </a:p>
          <a:p>
            <a:r>
              <a:rPr lang="en-US" sz="2000" baseline="0" dirty="0" smtClean="0"/>
              <a:t>5. Suggested order: </a:t>
            </a:r>
            <a:r>
              <a:rPr lang="en-US" sz="2000" baseline="0" dirty="0" err="1" smtClean="0"/>
              <a:t>Málaga</a:t>
            </a:r>
            <a:r>
              <a:rPr lang="en-US" sz="2000" baseline="0" dirty="0" smtClean="0"/>
              <a:t>: Persons A&amp;B speak (A says the first word of the response) and person C writes down the Spanish.</a:t>
            </a:r>
          </a:p>
          <a:p>
            <a:r>
              <a:rPr lang="en-US" sz="2000" baseline="0" dirty="0" smtClean="0"/>
              <a:t>Madrid: Persons C&amp;A speak (C says the first word of the response) and person B writes down the Spanish.</a:t>
            </a:r>
          </a:p>
          <a:p>
            <a:r>
              <a:rPr lang="en-US" sz="2000" baseline="0" dirty="0" smtClean="0"/>
              <a:t>Granada: Persons B&amp;C speak (B says the first word of the response) and person A writes down the Spanish.</a:t>
            </a:r>
          </a:p>
          <a:p>
            <a:r>
              <a:rPr lang="en-US" sz="2000" baseline="0" dirty="0" smtClean="0"/>
              <a:t>(Teachers can be less prescriptive if students can work out for themselves how to take turns!)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dirty="0" smtClean="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t>The </a:t>
            </a:r>
            <a:r>
              <a:rPr lang="en-US" sz="2000" baseline="0" dirty="0"/>
              <a:t>person writing cannot interrupt if s/he spots a mistake. However, teachers should allow one minute for reflection on the sentences as a group of three, before the answers are revealed. </a:t>
            </a:r>
            <a:r>
              <a:rPr lang="en-US" sz="2000" baseline="0" dirty="0" smtClean="0"/>
              <a:t>Teachers </a:t>
            </a:r>
            <a:r>
              <a:rPr lang="en-US" sz="2000" baseline="0" dirty="0"/>
              <a:t>could consider asking students to undertake the speaking without reference to their exercise books/vocab books and then in the reflection time allowing access to reference materials to allow for successful edits.</a:t>
            </a:r>
          </a:p>
          <a:p>
            <a:endParaRPr lang="en-US" sz="2000" baseline="0" dirty="0"/>
          </a:p>
          <a:p>
            <a:endParaRPr lang="en-US" sz="2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861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aseline="0" dirty="0"/>
              <a:t>The three speaking cards are available in a printer-friendly Word document. </a:t>
            </a:r>
            <a:endParaRPr lang="en-US" sz="2000" baseline="0" dirty="0" smtClean="0"/>
          </a:p>
          <a:p>
            <a:endParaRPr lang="en-US" sz="2000" baseline="0" dirty="0" smtClean="0"/>
          </a:p>
          <a:p>
            <a:r>
              <a:rPr lang="en-US" sz="2000" b="1" baseline="0" dirty="0" smtClean="0"/>
              <a:t>Procedure:</a:t>
            </a:r>
          </a:p>
          <a:p>
            <a:pPr marL="0" indent="0">
              <a:buNone/>
            </a:pPr>
            <a:r>
              <a:rPr lang="en-US" sz="2000" b="0" baseline="0" dirty="0" smtClean="0"/>
              <a:t>1. Students use this slide to conduct the activity.</a:t>
            </a:r>
            <a:endParaRPr lang="en-US" sz="2000" b="0" baseline="0" dirty="0"/>
          </a:p>
          <a:p>
            <a:pPr marL="0" indent="0">
              <a:buNone/>
            </a:pPr>
            <a:r>
              <a:rPr lang="en-US" sz="2000" b="0" baseline="0" dirty="0" smtClean="0"/>
              <a:t>2. Suggested order: </a:t>
            </a:r>
            <a:r>
              <a:rPr lang="en-US" sz="2000" baseline="0" dirty="0" err="1" smtClean="0"/>
              <a:t>Málaga</a:t>
            </a:r>
            <a:r>
              <a:rPr lang="en-US" sz="2000" baseline="0" dirty="0"/>
              <a:t>: Persons A&amp;B speak (A says the first word of the response) and person C writes down the Spanish.</a:t>
            </a:r>
          </a:p>
          <a:p>
            <a:r>
              <a:rPr lang="en-US" sz="2000" baseline="0" dirty="0"/>
              <a:t>Madrid: Persons C&amp;A speak (C says the first word of the response) and person B writes down the Spanish.</a:t>
            </a:r>
          </a:p>
          <a:p>
            <a:r>
              <a:rPr lang="en-US" sz="2000" baseline="0" dirty="0"/>
              <a:t>Granada: Persons B&amp;C speak (B says the first word of the response) and person A writes down the Spanish.</a:t>
            </a:r>
          </a:p>
          <a:p>
            <a:r>
              <a:rPr lang="en-US" sz="2000" baseline="0" dirty="0"/>
              <a:t>(Teachers can be less prescriptive if students can work out for themselves how to take turns!</a:t>
            </a:r>
            <a:r>
              <a:rPr lang="en-US" sz="2000" baseline="0" dirty="0" smtClean="0"/>
              <a:t>)</a:t>
            </a:r>
          </a:p>
          <a:p>
            <a:r>
              <a:rPr lang="en-US" sz="2000" baseline="0" dirty="0" smtClean="0"/>
              <a:t>3. The answers are shown by clicking to reveal the full sentences in turn.</a:t>
            </a:r>
          </a:p>
          <a:p>
            <a:endParaRPr lang="en-US" sz="2000" baseline="0" dirty="0" smtClean="0"/>
          </a:p>
          <a:p>
            <a:endParaRPr lang="en-US" sz="2000" baseline="0" dirty="0"/>
          </a:p>
          <a:p>
            <a:endParaRPr lang="en-US" sz="200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179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a:t>
            </a:r>
            <a:r>
              <a:rPr lang="en-GB" b="1" dirty="0" smtClean="0"/>
              <a:t>2):</a:t>
            </a:r>
            <a:endParaRPr lang="en-GB" b="0" dirty="0"/>
          </a:p>
          <a:p>
            <a:r>
              <a:rPr lang="en-GB" sz="1200" kern="1200" dirty="0" smtClean="0">
                <a:solidFill>
                  <a:schemeClr val="tx1"/>
                </a:solidFill>
                <a:effectLst/>
                <a:latin typeface="+mn-lt"/>
                <a:ea typeface="+mn-ea"/>
                <a:cs typeface="+mn-cs"/>
              </a:rPr>
              <a:t>Consolidation of SSC </a:t>
            </a:r>
            <a:r>
              <a:rPr lang="en-GB" sz="1200" b="0" kern="1200" dirty="0" smtClean="0">
                <a:solidFill>
                  <a:schemeClr val="tx1"/>
                </a:solidFill>
                <a:effectLst/>
                <a:latin typeface="+mn-lt"/>
                <a:ea typeface="+mn-ea"/>
                <a:cs typeface="+mn-cs"/>
              </a:rPr>
              <a:t>[ci]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smtClean="0">
                <a:solidFill>
                  <a:schemeClr val="dk1"/>
                </a:solidFill>
                <a:latin typeface="+mn-lt"/>
                <a:ea typeface="Calibri"/>
                <a:cs typeface="Calibri"/>
                <a:sym typeface="Calibri"/>
              </a:rPr>
              <a:t>Consolidation of TENER in singular and plural persons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smtClean="0">
                <a:solidFill>
                  <a:schemeClr val="dk1"/>
                </a:solidFill>
                <a:latin typeface="+mn-lt"/>
                <a:ea typeface="Calibri"/>
                <a:cs typeface="Calibri"/>
                <a:sym typeface="Calibri"/>
              </a:rPr>
              <a:t>Understanding of two types of activity that will appear in the Y7 ‘applying your knowledge’ test.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smtClean="0">
                <a:solidFill>
                  <a:schemeClr val="dk1"/>
                </a:solidFill>
                <a:latin typeface="+mn-lt"/>
                <a:ea typeface="Calibri"/>
                <a:cs typeface="Calibri"/>
                <a:sym typeface="Calibri"/>
              </a:rPr>
              <a:t>This sequence revisits a range of</a:t>
            </a:r>
            <a:r>
              <a:rPr lang="en-GB" sz="1200" b="0" i="0" baseline="0" dirty="0" smtClean="0">
                <a:solidFill>
                  <a:schemeClr val="dk1"/>
                </a:solidFill>
                <a:latin typeface="+mn-lt"/>
                <a:ea typeface="Calibri"/>
                <a:cs typeface="Calibri"/>
                <a:sym typeface="Calibri"/>
              </a:rPr>
              <a:t> vocabulary from the following weeks: 7.1.1.4, 7.1.1.5, 7.1.1.7, 7.1.2.1, 7.1.2.2, 7.1.2.3, 7.1.2.5, 7.1.2.6, 7.2.1.2, 7.2.1.3, 7.2.2.1, 7.2.2.4, 7.3.1.1, 7.3.1.2, 7.3.1.5.</a:t>
            </a:r>
            <a:endParaRPr lang="en-GB" sz="1200" b="0" i="0" dirty="0" smtClean="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a:t>
            </a:r>
            <a:r>
              <a:rPr lang="es-ES" b="0" baseline="0" dirty="0"/>
              <a:t>,</a:t>
            </a:r>
            <a:r>
              <a:rPr lang="es-ES" baseline="0" dirty="0"/>
              <a:t>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2325330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Timing</a:t>
            </a:r>
            <a:r>
              <a:rPr lang="en-GB" baseline="0" dirty="0" smtClean="0"/>
              <a:t>: </a:t>
            </a:r>
            <a:r>
              <a:rPr lang="en-GB" baseline="0" dirty="0"/>
              <a:t>5 </a:t>
            </a:r>
            <a:r>
              <a:rPr lang="en-GB" baseline="0" dirty="0" smtClean="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Aim</a:t>
            </a:r>
            <a:r>
              <a:rPr lang="en-GB" b="1" baseline="0" smtClean="0"/>
              <a:t>:</a:t>
            </a:r>
            <a:r>
              <a:rPr lang="en-GB" b="1" baseline="0"/>
              <a:t> </a:t>
            </a:r>
            <a:r>
              <a:rPr lang="en-GB" baseline="0" smtClean="0"/>
              <a:t>to reinforce understanding of SSCs where different letters may be represented by the same sound.</a:t>
            </a:r>
            <a:endParaRPr lang="en-GB" baseline="0" dirty="0"/>
          </a:p>
          <a:p>
            <a:endParaRPr lang="en-GB" baseline="0" dirty="0" smtClean="0"/>
          </a:p>
          <a:p>
            <a:r>
              <a:rPr lang="en-GB" b="1" baseline="0" dirty="0" smtClean="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smtClean="0"/>
              <a:t>There</a:t>
            </a:r>
            <a:r>
              <a:rPr lang="en-GB" baseline="0" dirty="0" smtClean="0"/>
              <a:t> are two versions of this activity to support differentiation (see also slide 26). Teachers should decide which activity best suits their students of the two.</a:t>
            </a:r>
          </a:p>
          <a:p>
            <a:pPr marL="228600" indent="-228600">
              <a:buAutoNum type="arabicPeriod"/>
            </a:pPr>
            <a:r>
              <a:rPr lang="en-GB" b="0" baseline="0" dirty="0" smtClean="0"/>
              <a:t>H</a:t>
            </a:r>
            <a:r>
              <a:rPr lang="en-GB" baseline="0" dirty="0" smtClean="0"/>
              <a:t>ere</a:t>
            </a:r>
            <a:r>
              <a:rPr lang="en-GB" baseline="0" dirty="0"/>
              <a:t>, students listen and complete the words with gaps. They then decide whether each image is true or false, according to the meaning of the </a:t>
            </a:r>
            <a:r>
              <a:rPr lang="en-GB" baseline="0" dirty="0" smtClean="0"/>
              <a:t>sentence.</a:t>
            </a:r>
          </a:p>
          <a:p>
            <a:pPr marL="228600" indent="-228600">
              <a:buAutoNum type="arabicPeriod"/>
            </a:pPr>
            <a:r>
              <a:rPr lang="en-GB" baseline="0" smtClean="0"/>
              <a:t>Click </a:t>
            </a:r>
            <a:r>
              <a:rPr lang="en-GB" baseline="0" dirty="0" smtClean="0"/>
              <a:t>the number button to play the recording. Answers are shown by clicking, first the missing letters 1-5 and then the true or false based on the pictures.</a:t>
            </a:r>
          </a:p>
          <a:p>
            <a:pPr marL="228600" indent="-228600">
              <a:buAutoNum type="arabicPeriod"/>
            </a:pPr>
            <a:r>
              <a:rPr lang="en-GB" baseline="0" dirty="0" smtClean="0"/>
              <a:t>In </a:t>
            </a:r>
            <a:r>
              <a:rPr lang="en-GB" baseline="0" dirty="0"/>
              <a:t>oral feedback, other words with the ‘s’ could be used, e.g., ‘¿Cuántas sillas hay? Sí, perfecto. Hay siete”.</a:t>
            </a:r>
          </a:p>
          <a:p>
            <a:endParaRPr lang="en-GB" baseline="0" dirty="0"/>
          </a:p>
          <a:p>
            <a:r>
              <a:rPr lang="en-GB" b="1" dirty="0" smtClean="0"/>
              <a:t>Transcript:</a:t>
            </a:r>
            <a:endParaRPr lang="x-none" b="1" dirty="0"/>
          </a:p>
          <a:p>
            <a:pPr rtl="0" latinLnBrk="0"/>
            <a:r>
              <a:rPr lang="es-ES" sz="1200" b="0" i="0" kern="1200" dirty="0">
                <a:solidFill>
                  <a:schemeClr val="tx1"/>
                </a:solidFill>
                <a:effectLst/>
                <a:latin typeface="+mn-lt"/>
                <a:ea typeface="+mn-ea"/>
                <a:cs typeface="+mn-cs"/>
              </a:rPr>
              <a:t>1) La señora camina sin</a:t>
            </a:r>
            <a:r>
              <a:rPr lang="es-ES" sz="1200" b="0" i="0" kern="1200">
                <a:solidFill>
                  <a:schemeClr val="tx1"/>
                </a:solidFill>
                <a:effectLst/>
                <a:latin typeface="+mn-lt"/>
                <a:ea typeface="+mn-ea"/>
                <a:cs typeface="+mn-cs"/>
              </a:rPr>
              <a:t> </a:t>
            </a:r>
            <a:r>
              <a:rPr lang="es-ES" sz="1200" b="0" i="0" kern="1200" smtClean="0">
                <a:solidFill>
                  <a:schemeClr val="tx1"/>
                </a:solidFill>
                <a:effectLst/>
                <a:latin typeface="+mn-lt"/>
                <a:ea typeface="+mn-ea"/>
                <a:cs typeface="+mn-cs"/>
              </a:rPr>
              <a:t>zapatos.</a:t>
            </a:r>
            <a:endParaRPr lang="es-ES" sz="1200" b="0" i="0" kern="1200" dirty="0">
              <a:solidFill>
                <a:schemeClr val="tx1"/>
              </a:solidFill>
              <a:effectLst/>
              <a:latin typeface="+mn-lt"/>
              <a:ea typeface="+mn-ea"/>
              <a:cs typeface="+mn-cs"/>
            </a:endParaRPr>
          </a:p>
          <a:p>
            <a:pPr rtl="0" latinLnBrk="0"/>
            <a:r>
              <a:rPr lang="es-ES" sz="1200" b="0" i="0" kern="1200" dirty="0">
                <a:solidFill>
                  <a:schemeClr val="tx1"/>
                </a:solidFill>
                <a:effectLst/>
                <a:latin typeface="+mn-lt"/>
                <a:ea typeface="+mn-ea"/>
                <a:cs typeface="+mn-cs"/>
              </a:rPr>
              <a:t>2) ¿Cuántas sillas hay? Diez.</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3) Hay seis cines en la zona.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4) El hombre sin cabeza está en la naturaleza.</a:t>
            </a:r>
          </a:p>
          <a:p>
            <a:pPr rtl="0" latinLnBrk="0"/>
            <a:r>
              <a:rPr lang="es-ES" sz="1200" b="0" i="0" kern="1200" dirty="0">
                <a:solidFill>
                  <a:schemeClr val="tx1"/>
                </a:solidFill>
                <a:effectLst/>
                <a:latin typeface="+mn-lt"/>
                <a:ea typeface="+mn-ea"/>
                <a:cs typeface="+mn-cs"/>
              </a:rPr>
              <a:t>5) La chica parece ser simpática y feliz. </a:t>
            </a:r>
            <a:endParaRPr lang="es-ES" sz="1200" b="0" i="0" kern="1200" dirty="0" smtClean="0">
              <a:solidFill>
                <a:schemeClr val="tx1"/>
              </a:solidFill>
              <a:effectLst/>
              <a:latin typeface="+mn-lt"/>
              <a:ea typeface="+mn-ea"/>
              <a:cs typeface="+mn-cs"/>
            </a:endParaRPr>
          </a:p>
          <a:p>
            <a:pPr rtl="0" latinLnBrk="0"/>
            <a:endParaRPr lang="es-ES" sz="1200" b="0" i="0" kern="1200" dirty="0" smtClean="0">
              <a:solidFill>
                <a:schemeClr val="tx1"/>
              </a:solidFill>
              <a:effectLst/>
              <a:latin typeface="+mn-lt"/>
              <a:ea typeface="+mn-ea"/>
              <a:cs typeface="+mn-cs"/>
            </a:endParaRPr>
          </a:p>
          <a:p>
            <a:pPr rtl="0" latinLnBrk="0"/>
            <a:r>
              <a:rPr lang="es-ES" sz="1200" b="1" i="0" kern="1200" dirty="0" smtClean="0">
                <a:solidFill>
                  <a:schemeClr val="tx1"/>
                </a:solidFill>
                <a:effectLst/>
                <a:latin typeface="+mn-lt"/>
                <a:ea typeface="+mn-ea"/>
                <a:cs typeface="+mn-cs"/>
              </a:rPr>
              <a:t>Notes:</a:t>
            </a:r>
          </a:p>
          <a:p>
            <a:pPr rtl="0" latinLnBrk="0"/>
            <a:r>
              <a:rPr lang="en-GB" baseline="0" dirty="0" smtClean="0"/>
              <a:t>Many Spanish speakers pronounce these in the same way, so they may be challenging for students. ‘C’ and ‘s’ appear in sentences here with other similar-sounding letters / letter combinations: z, </a:t>
            </a:r>
            <a:r>
              <a:rPr lang="en-GB" baseline="0" dirty="0" err="1" smtClean="0"/>
              <a:t>ce</a:t>
            </a:r>
            <a:r>
              <a:rPr lang="en-GB" baseline="0" dirty="0" smtClean="0"/>
              <a:t>, </a:t>
            </a:r>
            <a:r>
              <a:rPr lang="en-GB" baseline="0" dirty="0" err="1" smtClean="0"/>
              <a:t>za</a:t>
            </a:r>
            <a:r>
              <a:rPr lang="en-GB" baseline="0" dirty="0" smtClean="0"/>
              <a:t>, 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All vocabulary has either been previously taught or used for phonics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rtl="0" latinLnBrk="0"/>
            <a:endParaRPr lang="es-ES" sz="1200" b="1" i="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33DF3320-630C-404B-AA9B-FD490A9F3410}" type="slidenum">
              <a:rPr lang="en-GB" smtClean="0"/>
              <a:t>25</a:t>
            </a:fld>
            <a:endParaRPr lang="en-GB"/>
          </a:p>
        </p:txBody>
      </p:sp>
    </p:spTree>
    <p:extLst>
      <p:ext uri="{BB962C8B-B14F-4D97-AF65-F5344CB8AC3E}">
        <p14:creationId xmlns:p14="http://schemas.microsoft.com/office/powerpoint/2010/main" val="856219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Alternative activity to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smtClean="0"/>
              <a:t>As described on previous slide, except that students write </a:t>
            </a:r>
            <a:r>
              <a:rPr lang="en-GB" baseline="0" dirty="0"/>
              <a:t>the whole sentence</a:t>
            </a:r>
            <a:r>
              <a:rPr lang="en-GB" baseline="0"/>
              <a:t>. </a:t>
            </a:r>
            <a:endParaRPr lang="en-GB" baseline="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1" dirty="0"/>
          </a:p>
          <a:p>
            <a:r>
              <a:rPr lang="x-none" b="1" dirty="0"/>
              <a:t>Transcript:</a:t>
            </a:r>
          </a:p>
          <a:p>
            <a:pPr rtl="0" latinLnBrk="0"/>
            <a:r>
              <a:rPr lang="es-ES" sz="1200" b="0" i="0" kern="1200" dirty="0">
                <a:solidFill>
                  <a:schemeClr val="tx1"/>
                </a:solidFill>
                <a:effectLst/>
                <a:latin typeface="+mn-lt"/>
                <a:ea typeface="+mn-ea"/>
                <a:cs typeface="+mn-cs"/>
              </a:rPr>
              <a:t>1) La señora camina sin</a:t>
            </a:r>
            <a:r>
              <a:rPr lang="es-ES" sz="1200" b="0" i="0" kern="1200">
                <a:solidFill>
                  <a:schemeClr val="tx1"/>
                </a:solidFill>
                <a:effectLst/>
                <a:latin typeface="+mn-lt"/>
                <a:ea typeface="+mn-ea"/>
                <a:cs typeface="+mn-cs"/>
              </a:rPr>
              <a:t> </a:t>
            </a:r>
            <a:r>
              <a:rPr lang="es-ES" sz="1200" b="0" i="0" kern="1200" smtClean="0">
                <a:solidFill>
                  <a:schemeClr val="tx1"/>
                </a:solidFill>
                <a:effectLst/>
                <a:latin typeface="+mn-lt"/>
                <a:ea typeface="+mn-ea"/>
                <a:cs typeface="+mn-cs"/>
              </a:rPr>
              <a:t>zapatos.</a:t>
            </a:r>
            <a:endParaRPr lang="es-ES" sz="1200" b="0" i="0" kern="1200" dirty="0">
              <a:solidFill>
                <a:schemeClr val="tx1"/>
              </a:solidFill>
              <a:effectLst/>
              <a:latin typeface="+mn-lt"/>
              <a:ea typeface="+mn-ea"/>
              <a:cs typeface="+mn-cs"/>
            </a:endParaRPr>
          </a:p>
          <a:p>
            <a:pPr rtl="0" latinLnBrk="0"/>
            <a:r>
              <a:rPr lang="es-ES" sz="1200" b="0" i="0" kern="1200" dirty="0">
                <a:solidFill>
                  <a:schemeClr val="tx1"/>
                </a:solidFill>
                <a:effectLst/>
                <a:latin typeface="+mn-lt"/>
                <a:ea typeface="+mn-ea"/>
                <a:cs typeface="+mn-cs"/>
              </a:rPr>
              <a:t>2) ¿Cuántas sillas hay? </a:t>
            </a:r>
            <a:r>
              <a:rPr lang="es-ES" sz="1200" b="0" i="0" kern="1200">
                <a:solidFill>
                  <a:schemeClr val="tx1"/>
                </a:solidFill>
                <a:effectLst/>
                <a:latin typeface="+mn-lt"/>
                <a:ea typeface="+mn-ea"/>
                <a:cs typeface="+mn-cs"/>
              </a:rPr>
              <a:t>Diez</a:t>
            </a:r>
            <a:r>
              <a:rPr lang="es-ES" sz="1200" b="0" i="0" kern="1200" smtClean="0">
                <a:solidFill>
                  <a:schemeClr val="tx1"/>
                </a:solidFill>
                <a:effectLst/>
                <a:latin typeface="+mn-lt"/>
                <a:ea typeface="+mn-ea"/>
                <a:cs typeface="+mn-cs"/>
              </a:rPr>
              <a:t>.</a:t>
            </a:r>
            <a:endParaRPr lang="es-E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3) Hay seis cines en la zona.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4) El hombre sin cabeza está en la naturaleza.</a:t>
            </a:r>
          </a:p>
          <a:p>
            <a:pPr rtl="0" latinLnBrk="0"/>
            <a:r>
              <a:rPr lang="es-ES" sz="1200" b="0" i="0" kern="1200" dirty="0">
                <a:solidFill>
                  <a:schemeClr val="tx1"/>
                </a:solidFill>
                <a:effectLst/>
                <a:latin typeface="+mn-lt"/>
                <a:ea typeface="+mn-ea"/>
                <a:cs typeface="+mn-cs"/>
              </a:rPr>
              <a:t>5) La chica parece ser simpática y feliz. </a:t>
            </a:r>
          </a:p>
        </p:txBody>
      </p:sp>
      <p:sp>
        <p:nvSpPr>
          <p:cNvPr id="4" name="Marcador de número de diapositiva 3"/>
          <p:cNvSpPr>
            <a:spLocks noGrp="1"/>
          </p:cNvSpPr>
          <p:nvPr>
            <p:ph type="sldNum" sz="quarter" idx="5"/>
          </p:nvPr>
        </p:nvSpPr>
        <p:spPr/>
        <p:txBody>
          <a:bodyPr/>
          <a:lstStyle/>
          <a:p>
            <a:fld id="{33DF3320-630C-404B-AA9B-FD490A9F3410}" type="slidenum">
              <a:rPr lang="en-GB" smtClean="0"/>
              <a:t>26</a:t>
            </a:fld>
            <a:endParaRPr lang="en-GB"/>
          </a:p>
        </p:txBody>
      </p:sp>
    </p:spTree>
    <p:extLst>
      <p:ext uri="{BB962C8B-B14F-4D97-AF65-F5344CB8AC3E}">
        <p14:creationId xmlns:p14="http://schemas.microsoft.com/office/powerpoint/2010/main" val="386211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Timing:</a:t>
            </a:r>
            <a:r>
              <a:rPr lang="en-GB" dirty="0" smtClean="0"/>
              <a:t> </a:t>
            </a:r>
            <a:r>
              <a:rPr lang="en-GB" dirty="0"/>
              <a:t>1 </a:t>
            </a:r>
            <a:r>
              <a:rPr lang="en-GB" dirty="0" smtClean="0"/>
              <a:t>minute</a:t>
            </a:r>
          </a:p>
          <a:p>
            <a:endParaRPr lang="en-GB" dirty="0" smtClean="0"/>
          </a:p>
          <a:p>
            <a:r>
              <a:rPr lang="en-GB" b="1" dirty="0" smtClean="0"/>
              <a:t>Aim</a:t>
            </a:r>
            <a:r>
              <a:rPr lang="en-GB" b="1" smtClean="0"/>
              <a:t>:</a:t>
            </a:r>
            <a:r>
              <a:rPr lang="en-GB" b="1" baseline="0" smtClean="0"/>
              <a:t> </a:t>
            </a:r>
            <a:r>
              <a:rPr lang="en-GB" baseline="0" smtClean="0"/>
              <a:t>to </a:t>
            </a:r>
            <a:r>
              <a:rPr lang="en-GB" baseline="0" dirty="0"/>
              <a:t>elicit the different forms of ‘tener’ that students have learnt up to now. These verb forms will appear in subsequent activities</a:t>
            </a:r>
            <a:r>
              <a:rPr lang="en-GB" baseline="0" dirty="0" smtClean="0"/>
              <a:t>.</a:t>
            </a:r>
          </a:p>
          <a:p>
            <a:endParaRPr lang="en-GB" baseline="0" dirty="0" smtClean="0"/>
          </a:p>
          <a:p>
            <a:r>
              <a:rPr lang="en-GB" b="1" baseline="0" dirty="0" smtClean="0"/>
              <a:t>Procedure:</a:t>
            </a:r>
          </a:p>
          <a:p>
            <a:r>
              <a:rPr lang="en-GB" b="0" baseline="0" dirty="0" smtClean="0"/>
              <a:t>1</a:t>
            </a:r>
            <a:r>
              <a:rPr lang="en-GB" b="0" baseline="0" smtClean="0"/>
              <a:t>. Click </a:t>
            </a:r>
            <a:r>
              <a:rPr lang="en-GB" b="0" baseline="0" dirty="0" smtClean="0"/>
              <a:t>to elicit answers from students for the translations of the different parts of ‘</a:t>
            </a:r>
            <a:r>
              <a:rPr lang="en-GB" b="0" baseline="0" dirty="0" err="1" smtClean="0"/>
              <a:t>tener</a:t>
            </a:r>
            <a:r>
              <a:rPr lang="en-GB" b="0" baseline="0" dirty="0" smtClean="0"/>
              <a:t>’. The answers are then shown by clicking.</a:t>
            </a:r>
          </a:p>
          <a:p>
            <a:endParaRPr lang="en-GB" b="0" baseline="0" dirty="0" smtClean="0"/>
          </a:p>
          <a:p>
            <a:r>
              <a:rPr lang="en-GB" b="1" baseline="0" dirty="0" smtClean="0"/>
              <a:t>Notes:</a:t>
            </a:r>
            <a:endParaRPr lang="en-GB" b="1" baseline="0" dirty="0"/>
          </a:p>
          <a:p>
            <a:r>
              <a:rPr lang="en-GB" baseline="0" dirty="0"/>
              <a:t>Tengo/</a:t>
            </a:r>
            <a:r>
              <a:rPr lang="en-GB" baseline="0" dirty="0" err="1"/>
              <a:t>tienes</a:t>
            </a:r>
            <a:r>
              <a:rPr lang="en-GB" baseline="0" dirty="0"/>
              <a:t>/</a:t>
            </a:r>
            <a:r>
              <a:rPr lang="en-GB" baseline="0" dirty="0" err="1"/>
              <a:t>tiene</a:t>
            </a:r>
            <a:r>
              <a:rPr lang="en-GB" baseline="0" dirty="0"/>
              <a:t> were first taught in 1.1.4 and revisited in 1.1.5 &amp; 1.2.2</a:t>
            </a:r>
          </a:p>
          <a:p>
            <a:r>
              <a:rPr lang="en-GB" baseline="0" dirty="0"/>
              <a:t>Tenemos/</a:t>
            </a:r>
            <a:r>
              <a:rPr lang="en-GB" baseline="0" dirty="0" err="1"/>
              <a:t>tienen</a:t>
            </a:r>
            <a:r>
              <a:rPr lang="en-GB" baseline="0" dirty="0"/>
              <a:t> were first taught in 2.1.2 and revisited in 2.1.3</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640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Timing:</a:t>
            </a:r>
            <a:r>
              <a:rPr lang="en-US" dirty="0" smtClean="0"/>
              <a:t> </a:t>
            </a:r>
            <a:r>
              <a:rPr lang="en-US" dirty="0"/>
              <a:t>3 </a:t>
            </a:r>
            <a:r>
              <a:rPr lang="en-US" dirty="0" smtClean="0"/>
              <a:t>minutes</a:t>
            </a:r>
          </a:p>
          <a:p>
            <a:endParaRPr lang="en-US" dirty="0" smtClean="0"/>
          </a:p>
          <a:p>
            <a:r>
              <a:rPr lang="en-US" b="1" dirty="0" smtClean="0"/>
              <a:t>Aim</a:t>
            </a:r>
            <a:r>
              <a:rPr lang="en-US" b="1" smtClean="0"/>
              <a:t>:</a:t>
            </a:r>
            <a:r>
              <a:rPr lang="en-US" b="1" baseline="0"/>
              <a:t> </a:t>
            </a:r>
            <a:r>
              <a:rPr lang="en-US" smtClean="0"/>
              <a:t>to </a:t>
            </a:r>
            <a:r>
              <a:rPr lang="en-US" dirty="0"/>
              <a:t>revise items of vocabulary ahead of</a:t>
            </a:r>
            <a:r>
              <a:rPr lang="en-US" baseline="0" dirty="0"/>
              <a:t> both the receptive and production activities.  </a:t>
            </a:r>
            <a:endParaRPr lang="en-US" baseline="0" dirty="0" smtClean="0"/>
          </a:p>
          <a:p>
            <a:endParaRPr lang="en-US" baseline="0" dirty="0" smtClean="0"/>
          </a:p>
          <a:p>
            <a:r>
              <a:rPr lang="en-US" b="1" baseline="0" dirty="0" smtClean="0"/>
              <a:t>Procedure:</a:t>
            </a:r>
            <a:endParaRPr lang="en-US" b="1" baseline="0" dirty="0"/>
          </a:p>
          <a:p>
            <a:pPr marL="228600" indent="-228600">
              <a:buAutoNum type="arabicPeriod"/>
            </a:pPr>
            <a:r>
              <a:rPr lang="en-US" baseline="0" dirty="0" smtClean="0"/>
              <a:t>S</a:t>
            </a:r>
            <a:r>
              <a:rPr lang="en-US" dirty="0" smtClean="0"/>
              <a:t>tudents </a:t>
            </a:r>
            <a:r>
              <a:rPr lang="en-US" dirty="0"/>
              <a:t>give the noun in Spanish to match the picture</a:t>
            </a:r>
            <a:r>
              <a:rPr lang="en-US" dirty="0" smtClean="0"/>
              <a:t>.</a:t>
            </a:r>
          </a:p>
          <a:p>
            <a:pPr marL="228600" indent="-228600">
              <a:buAutoNum type="arabicPeriod"/>
            </a:pPr>
            <a:r>
              <a:rPr lang="en-US" smtClean="0"/>
              <a:t>Students could</a:t>
            </a:r>
            <a:r>
              <a:rPr lang="en-US" baseline="0" smtClean="0"/>
              <a:t> either be asked to write the </a:t>
            </a:r>
            <a:r>
              <a:rPr lang="en-US" baseline="0" dirty="0"/>
              <a:t>word or</a:t>
            </a:r>
            <a:r>
              <a:rPr lang="en-US" dirty="0"/>
              <a:t> say the word in choral response, or ask students</a:t>
            </a:r>
            <a:r>
              <a:rPr lang="en-US" baseline="0" dirty="0"/>
              <a:t> individually</a:t>
            </a:r>
            <a:r>
              <a:rPr lang="en-US" baseline="0" smtClean="0"/>
              <a:t>. Then click </a:t>
            </a:r>
            <a:r>
              <a:rPr lang="en-US" baseline="0" dirty="0" smtClean="0"/>
              <a:t>again to show the Spanish word.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449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smtClean="0"/>
              <a:t>Timing</a:t>
            </a:r>
            <a:r>
              <a:rPr lang="en-GB" b="1" baseline="0" smtClean="0"/>
              <a:t>:</a:t>
            </a:r>
            <a:r>
              <a:rPr lang="en-GB" b="0" baseline="0" smtClean="0"/>
              <a:t> 5 </a:t>
            </a:r>
            <a:r>
              <a:rPr lang="en-GB" b="0" baseline="0" dirty="0"/>
              <a:t>mins approx</a:t>
            </a:r>
            <a:r>
              <a:rPr lang="en-GB" b="0" baseline="0" dirty="0" smtClean="0"/>
              <a:t>.</a:t>
            </a:r>
          </a:p>
          <a:p>
            <a:endParaRPr lang="en-GB" b="0" baseline="0" dirty="0" smtClean="0"/>
          </a:p>
          <a:p>
            <a:r>
              <a:rPr lang="en-GB" b="1" baseline="0" dirty="0" smtClean="0"/>
              <a:t>Aim:</a:t>
            </a:r>
            <a:r>
              <a:rPr lang="en-GB" b="1" baseline="0" dirty="0"/>
              <a:t> </a:t>
            </a:r>
            <a:r>
              <a:rPr lang="en-GB" baseline="0" dirty="0" smtClean="0"/>
              <a:t>This </a:t>
            </a:r>
            <a:r>
              <a:rPr lang="en-GB" baseline="0" dirty="0"/>
              <a:t>written task revisits </a:t>
            </a:r>
            <a:r>
              <a:rPr lang="en-GB" b="1" baseline="0" dirty="0"/>
              <a:t>12</a:t>
            </a:r>
            <a:r>
              <a:rPr lang="en-GB" baseline="0" dirty="0"/>
              <a:t> nouns from those on the previous slide. </a:t>
            </a:r>
            <a:r>
              <a:rPr lang="en-GB" baseline="0" dirty="0" smtClean="0"/>
              <a:t>Here </a:t>
            </a:r>
            <a:r>
              <a:rPr lang="en-GB" baseline="0" dirty="0"/>
              <a:t>time is constrained to compel learners to produce the written words more quickly, a valuable component in vocabulary practice that speeds up the process of recall.</a:t>
            </a:r>
          </a:p>
          <a:p>
            <a:endParaRPr lang="en-GB" baseline="0" dirty="0" smtClean="0"/>
          </a:p>
          <a:p>
            <a:r>
              <a:rPr lang="en-GB" b="1" baseline="0" dirty="0" smtClean="0"/>
              <a:t>Procedure:</a:t>
            </a:r>
            <a:endParaRPr lang="en-GB" b="1" baseline="0" dirty="0"/>
          </a:p>
          <a:p>
            <a:r>
              <a:rPr lang="en-GB" baseline="0" dirty="0"/>
              <a:t>1. Students write A-L in books.</a:t>
            </a:r>
          </a:p>
          <a:p>
            <a:r>
              <a:rPr lang="en-GB" baseline="0" dirty="0"/>
              <a:t>2</a:t>
            </a:r>
            <a:r>
              <a:rPr lang="en-GB" baseline="0"/>
              <a:t>. </a:t>
            </a:r>
            <a:r>
              <a:rPr lang="en-GB" baseline="0" smtClean="0"/>
              <a:t>Click </a:t>
            </a:r>
            <a:r>
              <a:rPr lang="en-GB" baseline="0" dirty="0"/>
              <a:t>/ press enter to flash a picture. They will disappear after 3 seconds. Note that they do not appear in alphabetical order to keep the students on their toes.</a:t>
            </a:r>
          </a:p>
          <a:p>
            <a:r>
              <a:rPr lang="en-GB" baseline="0" dirty="0"/>
              <a:t>3</a:t>
            </a:r>
            <a:r>
              <a:rPr lang="en-GB" baseline="0"/>
              <a:t>. </a:t>
            </a:r>
            <a:r>
              <a:rPr lang="en-GB" baseline="0" smtClean="0"/>
              <a:t>Aask </a:t>
            </a:r>
            <a:r>
              <a:rPr lang="en-GB" baseline="0" dirty="0"/>
              <a:t>students to write down the Spanish word before the picture has faded away.</a:t>
            </a:r>
            <a:br>
              <a:rPr lang="en-GB" baseline="0" dirty="0"/>
            </a:br>
            <a:r>
              <a:rPr lang="en-GB" baseline="0" dirty="0"/>
              <a:t>4</a:t>
            </a:r>
            <a:r>
              <a:rPr lang="en-GB" baseline="0"/>
              <a:t>. </a:t>
            </a:r>
            <a:r>
              <a:rPr lang="en-GB" baseline="0" smtClean="0"/>
              <a:t>Check </a:t>
            </a:r>
            <a:r>
              <a:rPr lang="en-GB" baseline="0" dirty="0"/>
              <a:t>answers by eliciting the Spanish from students, </a:t>
            </a:r>
            <a:r>
              <a:rPr lang="en-GB" baseline="0"/>
              <a:t>with </a:t>
            </a:r>
            <a:r>
              <a:rPr lang="en-GB" baseline="0" smtClean="0"/>
              <a:t>the definite </a:t>
            </a:r>
            <a:r>
              <a:rPr lang="en-GB" baseline="0" dirty="0"/>
              <a:t>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b="1" baseline="0" dirty="0" smtClean="0"/>
              <a:t>Answers</a:t>
            </a:r>
            <a:endParaRPr lang="en-GB" b="1" baseline="0" dirty="0"/>
          </a:p>
          <a:p>
            <a:pPr marL="228600" indent="-228600">
              <a:buAutoNum type="alphaUcPeriod"/>
            </a:pPr>
            <a:r>
              <a:rPr lang="en-GB" baseline="0" dirty="0"/>
              <a:t>el </a:t>
            </a:r>
            <a:r>
              <a:rPr lang="en-GB" baseline="0" dirty="0" err="1"/>
              <a:t>árbol</a:t>
            </a:r>
            <a:endParaRPr lang="en-GB" baseline="0" dirty="0"/>
          </a:p>
          <a:p>
            <a:pPr marL="228600" indent="-228600">
              <a:buAutoNum type="alphaUcPeriod"/>
            </a:pPr>
            <a:r>
              <a:rPr lang="en-GB" baseline="0" dirty="0"/>
              <a:t>la </a:t>
            </a:r>
            <a:r>
              <a:rPr lang="en-GB" baseline="0" dirty="0" err="1"/>
              <a:t>tienda</a:t>
            </a:r>
            <a:endParaRPr lang="en-GB" baseline="0" dirty="0"/>
          </a:p>
          <a:p>
            <a:r>
              <a:rPr lang="en-GB" baseline="0" dirty="0"/>
              <a:t>C.   la flor</a:t>
            </a:r>
          </a:p>
          <a:p>
            <a:r>
              <a:rPr lang="en-GB" baseline="0" dirty="0"/>
              <a:t>D.   la vista</a:t>
            </a:r>
          </a:p>
          <a:p>
            <a:r>
              <a:rPr lang="en-GB" baseline="0" dirty="0"/>
              <a:t>E.    la </a:t>
            </a:r>
            <a:r>
              <a:rPr lang="en-GB" baseline="0" dirty="0" err="1"/>
              <a:t>cosa</a:t>
            </a:r>
            <a:endParaRPr lang="en-GB" baseline="0" dirty="0"/>
          </a:p>
          <a:p>
            <a:r>
              <a:rPr lang="en-GB" baseline="0" dirty="0"/>
              <a:t>F.    el </a:t>
            </a:r>
            <a:r>
              <a:rPr lang="en-GB" baseline="0" dirty="0" err="1"/>
              <a:t>zapato</a:t>
            </a:r>
            <a:endParaRPr lang="en-GB" baseline="0" dirty="0"/>
          </a:p>
          <a:p>
            <a:r>
              <a:rPr lang="en-GB" baseline="0" dirty="0"/>
              <a:t>G.   la </a:t>
            </a:r>
            <a:r>
              <a:rPr lang="en-GB" baseline="0" dirty="0" err="1"/>
              <a:t>ropa</a:t>
            </a:r>
            <a:endParaRPr lang="en-GB" baseline="0" dirty="0"/>
          </a:p>
          <a:p>
            <a:r>
              <a:rPr lang="en-GB" baseline="0" dirty="0"/>
              <a:t>H.  el </a:t>
            </a:r>
            <a:r>
              <a:rPr lang="en-GB" baseline="0" dirty="0" err="1"/>
              <a:t>pájaro</a:t>
            </a:r>
            <a:endParaRPr lang="en-GB" baseline="0" dirty="0"/>
          </a:p>
          <a:p>
            <a:r>
              <a:rPr lang="en-GB" baseline="0" dirty="0"/>
              <a:t>I.    la </a:t>
            </a:r>
            <a:r>
              <a:rPr lang="en-GB" baseline="0" dirty="0" err="1"/>
              <a:t>ventana</a:t>
            </a:r>
            <a:endParaRPr lang="en-GB" baseline="0" dirty="0"/>
          </a:p>
          <a:p>
            <a:r>
              <a:rPr lang="en-GB" baseline="0" dirty="0"/>
              <a:t>J.    el </a:t>
            </a:r>
            <a:r>
              <a:rPr lang="en-GB" baseline="0" dirty="0" err="1"/>
              <a:t>caballo</a:t>
            </a:r>
            <a:endParaRPr lang="en-GB" baseline="0" dirty="0"/>
          </a:p>
          <a:p>
            <a:r>
              <a:rPr lang="en-GB" baseline="0" dirty="0"/>
              <a:t>K.   la </a:t>
            </a:r>
            <a:r>
              <a:rPr lang="en-GB" baseline="0" dirty="0" err="1"/>
              <a:t>bolsa</a:t>
            </a:r>
            <a:endParaRPr lang="en-GB" baseline="0" dirty="0"/>
          </a:p>
          <a:p>
            <a:r>
              <a:rPr lang="en-GB" baseline="0" dirty="0"/>
              <a:t>L.   la mesa</a:t>
            </a:r>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29</a:t>
            </a:fld>
            <a:endParaRPr lang="en-GB">
              <a:solidFill>
                <a:prstClr val="black"/>
              </a:solidFill>
            </a:endParaRPr>
          </a:p>
        </p:txBody>
      </p:sp>
    </p:spTree>
    <p:extLst>
      <p:ext uri="{BB962C8B-B14F-4D97-AF65-F5344CB8AC3E}">
        <p14:creationId xmlns:p14="http://schemas.microsoft.com/office/powerpoint/2010/main" val="525160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Timing:</a:t>
            </a:r>
            <a:r>
              <a:rPr lang="en-GB" baseline="0" dirty="0" smtClean="0"/>
              <a:t> </a:t>
            </a:r>
            <a:r>
              <a:rPr lang="en-GB" baseline="0" dirty="0"/>
              <a:t>8 minutes (</a:t>
            </a:r>
            <a:r>
              <a:rPr lang="en-GB" baseline="0"/>
              <a:t>Slides </a:t>
            </a:r>
            <a:r>
              <a:rPr lang="en-GB" baseline="0" smtClean="0"/>
              <a:t>3-7</a:t>
            </a:r>
            <a:r>
              <a:rPr lang="en-GB" baseline="0" dirty="0" smtClean="0"/>
              <a:t>, </a:t>
            </a:r>
            <a:r>
              <a:rPr lang="en-GB" baseline="0" dirty="0"/>
              <a:t>optional </a:t>
            </a:r>
            <a:r>
              <a:rPr lang="en-GB" baseline="0" dirty="0" smtClean="0"/>
              <a:t>8-9)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Aim</a:t>
            </a:r>
            <a:r>
              <a:rPr lang="en-GB" b="1" smtClean="0"/>
              <a:t>: </a:t>
            </a:r>
            <a:r>
              <a:rPr lang="en-GB" smtClean="0"/>
              <a:t>this </a:t>
            </a:r>
            <a:r>
              <a:rPr lang="en-GB" dirty="0"/>
              <a:t>vocabulary revision activity refreshes students’ knowledge</a:t>
            </a:r>
            <a:r>
              <a:rPr lang="en-GB" baseline="0" dirty="0"/>
              <a:t> of previously taught adjectives, nouns and adverbs. It aims to build on earlier word class recognition activities and help prepare students for the activities that come later this lesson (focusing on definite &amp; indefinite articles, and ‘ser’ </a:t>
            </a:r>
            <a:r>
              <a:rPr lang="en-GB" baseline="0"/>
              <a:t>for </a:t>
            </a:r>
            <a:r>
              <a:rPr lang="en-GB" baseline="0" smtClean="0"/>
              <a:t>traits</a:t>
            </a:r>
            <a:r>
              <a:rPr lang="en-GB" baseline="0" dirty="0"/>
              <a:t>).</a:t>
            </a:r>
            <a:br>
              <a:rPr lang="en-GB" baseline="0" dirty="0"/>
            </a:br>
            <a:r>
              <a:rPr lang="en-GB" baseline="0" dirty="0"/>
              <a:t/>
            </a:r>
            <a:br>
              <a:rPr lang="en-GB" baseline="0" dirty="0"/>
            </a:br>
            <a:r>
              <a:rPr lang="en-GB" b="1" baseline="0" dirty="0" smtClean="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smtClean="0"/>
              <a:t>On this slide students need to find 12 adjectives. Teachers could start by asking what an adjective is.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smtClean="0"/>
              <a:t>All the adjectives are revealed on a click, so teachers will need to either ask students to write these down (individually, in pairs or in groups) before listening to class answers, </a:t>
            </a:r>
            <a:r>
              <a:rPr lang="en-GB" b="0" baseline="0" smtClean="0"/>
              <a:t>or to do </a:t>
            </a:r>
            <a:r>
              <a:rPr lang="en-GB" b="0" baseline="0" dirty="0" smtClean="0"/>
              <a:t>the activity orally and find a way to keep a check on which words have been said. Alternatively this slide could be given to students as a printout, and students use different colours to mark the different word types (adjectives in blue, nouns in red, adverbs in green </a:t>
            </a:r>
            <a:r>
              <a:rPr lang="en-GB" b="0" baseline="0" dirty="0" err="1" smtClean="0"/>
              <a:t>etc</a:t>
            </a:r>
            <a:r>
              <a:rPr lang="en-GB" b="0" baseline="0" dirty="0" smtClean="0"/>
              <a:t>). This is exemplified on slide 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smtClean="0"/>
              <a:t>Click </a:t>
            </a:r>
            <a:r>
              <a:rPr lang="en-GB" b="0" baseline="0" dirty="0" smtClean="0"/>
              <a:t>to show the 12 adjectives</a:t>
            </a:r>
            <a:r>
              <a:rPr lang="en-GB" b="0" baseline="0" smtClean="0"/>
              <a:t>. Ask </a:t>
            </a:r>
            <a:r>
              <a:rPr lang="en-GB" b="0" baseline="0" dirty="0" smtClean="0"/>
              <a:t>for the English meanings of the words when the answers are revealed.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Nouns </a:t>
            </a:r>
            <a:r>
              <a:rPr lang="en-GB" baseline="0" dirty="0"/>
              <a:t>are presented without articles to compel students to focus on word meaning to differentiate between the three parts of speech.</a:t>
            </a:r>
            <a:br>
              <a:rPr lang="en-GB" baseline="0" dirty="0"/>
            </a:br>
            <a:r>
              <a:rPr lang="en-GB" b="0" baseline="0" dirty="0" smtClean="0"/>
              <a:t>If </a:t>
            </a:r>
            <a:r>
              <a:rPr lang="en-GB" b="0" baseline="0" dirty="0"/>
              <a:t>students complete the task in their books, they should be asked to write a list of the words in each category, working left to right, top to bottom.  This will facilitate their checking of the answers, which are animated to appear on one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Weeks when </a:t>
            </a:r>
            <a:r>
              <a:rPr lang="en-GB" b="0" baseline="0" dirty="0" smtClean="0"/>
              <a:t>vocabulary taught</a:t>
            </a:r>
            <a:r>
              <a:rPr lang="en-GB" b="0" baseline="0" dirty="0"/>
              <a:t>/used in phonics practice: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smtClean="0"/>
              <a:t>lejos</a:t>
            </a:r>
            <a:r>
              <a:rPr lang="en-GB" b="0" baseline="0" dirty="0" smtClean="0"/>
              <a:t> 1.2.5; </a:t>
            </a:r>
            <a:r>
              <a:rPr lang="en-GB" b="0" baseline="0" dirty="0" err="1" smtClean="0"/>
              <a:t>barato</a:t>
            </a:r>
            <a:r>
              <a:rPr lang="en-GB" b="0" baseline="0" dirty="0" smtClean="0"/>
              <a:t> 1.2.4; plaza 1.2.5; campo 2.2.1; </a:t>
            </a:r>
            <a:r>
              <a:rPr lang="en-GB" b="0" baseline="0" dirty="0" err="1" smtClean="0"/>
              <a:t>fuera</a:t>
            </a:r>
            <a:r>
              <a:rPr lang="en-GB" b="0" baseline="0" dirty="0" smtClean="0"/>
              <a:t> 2.2.4; </a:t>
            </a:r>
            <a:r>
              <a:rPr lang="en-GB" b="0" baseline="0" dirty="0" err="1" smtClean="0"/>
              <a:t>edificio</a:t>
            </a:r>
            <a:r>
              <a:rPr lang="en-GB" b="0" baseline="0" dirty="0" smtClean="0"/>
              <a:t> 1.2.6; </a:t>
            </a:r>
            <a:r>
              <a:rPr lang="en-GB" b="0" baseline="0" dirty="0" err="1" smtClean="0"/>
              <a:t>sur</a:t>
            </a:r>
            <a:r>
              <a:rPr lang="en-GB" b="0" baseline="0" dirty="0" smtClean="0"/>
              <a:t> 1.1.1; </a:t>
            </a:r>
            <a:r>
              <a:rPr lang="en-GB" b="0" baseline="0" dirty="0" err="1" smtClean="0"/>
              <a:t>bueno</a:t>
            </a:r>
            <a:r>
              <a:rPr lang="en-GB" b="0" baseline="0" dirty="0" smtClean="0"/>
              <a:t> 1.2.4; </a:t>
            </a:r>
            <a:r>
              <a:rPr lang="en-GB" b="0" baseline="0" dirty="0" err="1" smtClean="0"/>
              <a:t>moderno</a:t>
            </a:r>
            <a:r>
              <a:rPr lang="en-GB" b="0" baseline="0" dirty="0" smtClean="0"/>
              <a:t>; </a:t>
            </a:r>
            <a:r>
              <a:rPr lang="en-GB" b="0" baseline="0" dirty="0" err="1" smtClean="0"/>
              <a:t>colegio</a:t>
            </a:r>
            <a:r>
              <a:rPr lang="en-GB" b="0" baseline="0" dirty="0" smtClean="0"/>
              <a:t> </a:t>
            </a:r>
            <a:r>
              <a:rPr lang="en-GB" b="0" baseline="0" dirty="0"/>
              <a:t>SSC </a:t>
            </a:r>
            <a:r>
              <a:rPr lang="en-GB" b="0" baseline="0" dirty="0" smtClean="0"/>
              <a:t>3.1.5; </a:t>
            </a:r>
            <a:r>
              <a:rPr lang="en-GB" b="0" baseline="0" dirty="0" err="1" smtClean="0"/>
              <a:t>importante</a:t>
            </a:r>
            <a:r>
              <a:rPr lang="en-GB" b="0" baseline="0" dirty="0" smtClean="0"/>
              <a:t> 1.1.6; </a:t>
            </a:r>
            <a:r>
              <a:rPr lang="en-GB" b="0" baseline="0" dirty="0" err="1" smtClean="0"/>
              <a:t>grande</a:t>
            </a:r>
            <a:r>
              <a:rPr lang="en-GB" b="0" baseline="0" dirty="0" smtClean="0"/>
              <a:t> 1.2.6; </a:t>
            </a:r>
            <a:r>
              <a:rPr lang="en-GB" b="0" baseline="0" dirty="0" err="1" smtClean="0"/>
              <a:t>mercado</a:t>
            </a:r>
            <a:r>
              <a:rPr lang="en-GB" b="0" baseline="0" dirty="0" smtClean="0"/>
              <a:t> 1.2.5; </a:t>
            </a:r>
            <a:r>
              <a:rPr lang="en-GB" b="0" baseline="0" dirty="0" err="1" smtClean="0"/>
              <a:t>aburrido</a:t>
            </a:r>
            <a:r>
              <a:rPr lang="en-GB" b="0" baseline="0" dirty="0" smtClean="0"/>
              <a:t> 2.2.5; </a:t>
            </a:r>
            <a:r>
              <a:rPr lang="en-GB" b="0" baseline="0" dirty="0" err="1" smtClean="0"/>
              <a:t>norte</a:t>
            </a:r>
            <a:r>
              <a:rPr lang="en-GB" b="0" baseline="0" dirty="0" smtClean="0"/>
              <a:t> 1.1.1; </a:t>
            </a:r>
            <a:r>
              <a:rPr lang="en-GB" b="0" baseline="0" dirty="0" err="1" smtClean="0"/>
              <a:t>pequeño</a:t>
            </a:r>
            <a:r>
              <a:rPr lang="en-GB" b="0" baseline="0" dirty="0" smtClean="0"/>
              <a:t> 1.2.4; </a:t>
            </a:r>
            <a:r>
              <a:rPr lang="en-GB" b="0" baseline="0" dirty="0" err="1" smtClean="0"/>
              <a:t>famoso</a:t>
            </a:r>
            <a:r>
              <a:rPr lang="en-GB" b="0" baseline="0" dirty="0" smtClean="0"/>
              <a:t> 1.2.4; </a:t>
            </a:r>
            <a:r>
              <a:rPr lang="en-GB" b="0" baseline="0" dirty="0" err="1" smtClean="0"/>
              <a:t>tienda</a:t>
            </a:r>
            <a:r>
              <a:rPr lang="en-GB" b="0" baseline="0" dirty="0" smtClean="0"/>
              <a:t> 1.2.5; </a:t>
            </a:r>
            <a:r>
              <a:rPr lang="en-GB" b="0" baseline="0" dirty="0" err="1" smtClean="0"/>
              <a:t>este</a:t>
            </a:r>
            <a:r>
              <a:rPr lang="en-GB" b="0" baseline="0" dirty="0" smtClean="0"/>
              <a:t> 2.2.4; </a:t>
            </a:r>
            <a:r>
              <a:rPr lang="en-GB" b="0" baseline="0" dirty="0" err="1" smtClean="0"/>
              <a:t>delante</a:t>
            </a:r>
            <a:r>
              <a:rPr lang="en-GB" b="0" baseline="0" dirty="0" smtClean="0"/>
              <a:t> 2.2.4; </a:t>
            </a:r>
            <a:r>
              <a:rPr lang="en-GB" b="0" baseline="0" dirty="0" err="1" smtClean="0"/>
              <a:t>hermoso</a:t>
            </a:r>
            <a:r>
              <a:rPr lang="en-GB" b="0" baseline="0" dirty="0" smtClean="0"/>
              <a:t> 2.1.2; </a:t>
            </a:r>
            <a:r>
              <a:rPr lang="en-GB" b="0" baseline="0" dirty="0" err="1" smtClean="0"/>
              <a:t>teatro</a:t>
            </a:r>
            <a:r>
              <a:rPr lang="en-GB" b="0" baseline="0" dirty="0" smtClean="0"/>
              <a:t> 1.2.5; </a:t>
            </a:r>
            <a:r>
              <a:rPr lang="en-GB" b="0" baseline="0" dirty="0" err="1" smtClean="0"/>
              <a:t>iglesia</a:t>
            </a:r>
            <a:r>
              <a:rPr lang="en-GB" b="0" baseline="0" dirty="0" smtClean="0"/>
              <a:t> 1.2.5; </a:t>
            </a:r>
            <a:r>
              <a:rPr lang="en-GB" b="0" baseline="0" dirty="0" err="1" smtClean="0"/>
              <a:t>interesante</a:t>
            </a:r>
            <a:r>
              <a:rPr lang="en-GB" b="0" baseline="0" dirty="0" smtClean="0"/>
              <a:t> 1.2.6; </a:t>
            </a:r>
            <a:r>
              <a:rPr lang="en-GB" b="0" baseline="0" dirty="0" err="1" smtClean="0"/>
              <a:t>escuela</a:t>
            </a:r>
            <a:r>
              <a:rPr lang="en-GB" b="0" baseline="0" dirty="0" smtClean="0"/>
              <a:t> 1.2.5; </a:t>
            </a:r>
            <a:r>
              <a:rPr lang="en-GB" b="0" baseline="0" dirty="0" err="1" smtClean="0"/>
              <a:t>parque</a:t>
            </a:r>
            <a:r>
              <a:rPr lang="en-GB" b="0" baseline="0" dirty="0" smtClean="0"/>
              <a:t> 3.1.5; </a:t>
            </a:r>
            <a:r>
              <a:rPr lang="en-GB" b="0" baseline="0" dirty="0" err="1" smtClean="0"/>
              <a:t>caro</a:t>
            </a:r>
            <a:r>
              <a:rPr lang="en-GB" b="0" baseline="0" dirty="0" smtClean="0"/>
              <a:t> 1.2.4; </a:t>
            </a:r>
            <a:r>
              <a:rPr lang="en-GB" b="0" baseline="0" dirty="0" err="1" smtClean="0"/>
              <a:t>detrás</a:t>
            </a:r>
            <a:r>
              <a:rPr lang="en-GB" b="0" baseline="0" dirty="0" smtClean="0"/>
              <a:t> 2.2.4; </a:t>
            </a:r>
            <a:r>
              <a:rPr lang="en-GB" b="0" baseline="0" dirty="0" err="1" smtClean="0"/>
              <a:t>antiguo</a:t>
            </a:r>
            <a:r>
              <a:rPr lang="en-GB" b="0" baseline="0" dirty="0" smtClean="0"/>
              <a:t> 1.2.4; </a:t>
            </a:r>
            <a:r>
              <a:rPr lang="en-GB" b="0" baseline="0" dirty="0" err="1" smtClean="0"/>
              <a:t>museo</a:t>
            </a:r>
            <a:r>
              <a:rPr lang="en-GB" b="0" baseline="0" dirty="0" smtClean="0"/>
              <a:t> 1.2.5; </a:t>
            </a:r>
            <a:r>
              <a:rPr lang="en-GB" b="0" baseline="0" dirty="0" err="1" smtClean="0"/>
              <a:t>cerca</a:t>
            </a:r>
            <a:r>
              <a:rPr lang="en-GB" b="0" baseline="0" dirty="0" smtClean="0"/>
              <a:t> 1.2.5; </a:t>
            </a:r>
            <a:r>
              <a:rPr lang="en-GB" b="0" baseline="0" dirty="0" err="1" smtClean="0"/>
              <a:t>oeste</a:t>
            </a:r>
            <a:r>
              <a:rPr lang="en-GB" b="0" baseline="0" dirty="0" smtClean="0"/>
              <a:t> 2.2.4; </a:t>
            </a:r>
            <a:r>
              <a:rPr lang="en-GB" b="0" baseline="0" dirty="0" err="1" smtClean="0"/>
              <a:t>montaña</a:t>
            </a:r>
            <a:r>
              <a:rPr lang="en-GB" b="0" baseline="0" dirty="0" smtClean="0"/>
              <a:t> 3.1.1; </a:t>
            </a:r>
            <a:r>
              <a:rPr lang="en-GB" b="0" baseline="0" dirty="0" err="1" smtClean="0"/>
              <a:t>centro</a:t>
            </a:r>
            <a:r>
              <a:rPr lang="en-GB" b="0" baseline="0" dirty="0" smtClean="0"/>
              <a:t> </a:t>
            </a:r>
            <a:r>
              <a:rPr lang="en-GB" b="0" baseline="0" dirty="0"/>
              <a:t>1.2.5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100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Timing:</a:t>
            </a:r>
            <a:r>
              <a:rPr lang="en-US" baseline="0" dirty="0" smtClean="0"/>
              <a:t> </a:t>
            </a:r>
            <a:r>
              <a:rPr lang="en-US" baseline="0" dirty="0"/>
              <a:t>5 </a:t>
            </a:r>
            <a:r>
              <a:rPr lang="en-US" baseline="0" dirty="0" smtClean="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Aim</a:t>
            </a:r>
            <a:r>
              <a:rPr lang="en-US" b="1" baseline="0" smtClean="0"/>
              <a:t>:</a:t>
            </a:r>
            <a:r>
              <a:rPr lang="en-US" b="1" baseline="0"/>
              <a:t> </a:t>
            </a:r>
            <a:r>
              <a:rPr lang="en-US" baseline="0" smtClean="0"/>
              <a:t>to practise understanding different forms of </a:t>
            </a:r>
            <a:r>
              <a:rPr lang="en-US" baseline="0" dirty="0" smtClean="0"/>
              <a:t>‘</a:t>
            </a:r>
            <a:r>
              <a:rPr lang="en-US" baseline="0" dirty="0" err="1" smtClean="0"/>
              <a:t>tener</a:t>
            </a:r>
            <a:r>
              <a:rPr lang="en-US" baseline="0" smtClean="0"/>
              <a:t>’ in the present tense. </a:t>
            </a:r>
            <a:r>
              <a:rPr lang="en-US" baseline="0" dirty="0"/>
              <a:t>All three have </a:t>
            </a:r>
            <a:r>
              <a:rPr lang="en-US" dirty="0"/>
              <a:t>been</a:t>
            </a:r>
            <a:r>
              <a:rPr lang="en-US" baseline="0" dirty="0"/>
              <a:t> practised extensively in earlier weeks of Year 7</a:t>
            </a:r>
            <a:r>
              <a:rPr lang="en-US" baseline="0"/>
              <a:t>. </a:t>
            </a:r>
            <a:endParaRPr lang="en-US" baseline="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smtClean="0"/>
              <a:t>Students read the sentence and then tick the correct column for who is being referred to ‘I’, ‘you’ or ‘we’.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smtClean="0"/>
              <a:t>Answers are revealed by clicking</a:t>
            </a:r>
            <a:r>
              <a:rPr lang="en-US" b="0" baseline="0" smtClean="0"/>
              <a:t>. Ask students </a:t>
            </a:r>
            <a:r>
              <a:rPr lang="en-US" b="0" baseline="0" dirty="0" smtClean="0"/>
              <a:t>for translations of the whole </a:t>
            </a:r>
            <a:r>
              <a:rPr lang="en-US" b="0" baseline="0" smtClean="0"/>
              <a:t>sentence when going through </a:t>
            </a:r>
            <a:r>
              <a:rPr lang="en-US" b="0" baseline="0" dirty="0" smtClean="0"/>
              <a:t>the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Notes:</a:t>
            </a:r>
            <a:endParaRPr lang="en-US" b="1" dirty="0"/>
          </a:p>
          <a:p>
            <a:r>
              <a:rPr lang="en-US" dirty="0" err="1"/>
              <a:t>Colección</a:t>
            </a:r>
            <a:r>
              <a:rPr lang="en-US" dirty="0"/>
              <a:t> [1632] was included as it is</a:t>
            </a:r>
            <a:r>
              <a:rPr lang="en-US" baseline="0" dirty="0"/>
              <a:t> a near-cognate. ‘Costa’ and ‘elefante’ are words that have been used in earlier phonics practice activities.</a:t>
            </a:r>
          </a:p>
          <a:p>
            <a:r>
              <a:rPr lang="en-US" baseline="0" dirty="0" smtClean="0"/>
              <a:t>Possessive </a:t>
            </a:r>
            <a:r>
              <a:rPr lang="en-US" baseline="0" dirty="0"/>
              <a:t>adjectives (e.g. mi, mis, </a:t>
            </a:r>
            <a:r>
              <a:rPr lang="en-US" baseline="0" dirty="0" err="1"/>
              <a:t>tu</a:t>
            </a:r>
            <a:r>
              <a:rPr lang="en-US" baseline="0" dirty="0"/>
              <a:t>, </a:t>
            </a:r>
            <a:r>
              <a:rPr lang="en-US" baseline="0" dirty="0" err="1"/>
              <a:t>tus</a:t>
            </a:r>
            <a:r>
              <a:rPr lang="en-US" baseline="0" dirty="0"/>
              <a:t>) will be introduced in Y7 3.2.3 and also in Year 8 (</a:t>
            </a:r>
            <a:r>
              <a:rPr lang="en-US" baseline="0" dirty="0" err="1"/>
              <a:t>su</a:t>
            </a:r>
            <a:r>
              <a:rPr lang="en-US" baseline="0" dirty="0"/>
              <a:t>, sus). The meaning of ‘sus’ may need to be made explicit as this word features in the context.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9269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Timing:</a:t>
            </a:r>
            <a:r>
              <a:rPr lang="en-US" dirty="0" smtClean="0"/>
              <a:t> </a:t>
            </a:r>
            <a:r>
              <a:rPr lang="en-US" dirty="0"/>
              <a:t>8 </a:t>
            </a:r>
            <a:r>
              <a:rPr lang="en-US" dirty="0" smtClean="0"/>
              <a:t>minutes (for slides 31 and 32)</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Aim: </a:t>
            </a:r>
            <a:r>
              <a:rPr lang="en-US" b="0" dirty="0" smtClean="0"/>
              <a:t>listening</a:t>
            </a:r>
            <a:r>
              <a:rPr lang="en-US" b="0" baseline="0" dirty="0" smtClean="0"/>
              <a:t> activity in which</a:t>
            </a:r>
            <a:r>
              <a:rPr lang="en-US" dirty="0" smtClean="0"/>
              <a:t> </a:t>
            </a:r>
            <a:r>
              <a:rPr lang="en-US" smtClean="0"/>
              <a:t>students practise understanding the </a:t>
            </a:r>
            <a:r>
              <a:rPr lang="en-US" baseline="0" smtClean="0"/>
              <a:t>third </a:t>
            </a:r>
            <a:r>
              <a:rPr lang="en-US" baseline="0" dirty="0" smtClean="0"/>
              <a:t>person singular and third person </a:t>
            </a:r>
            <a:r>
              <a:rPr lang="en-US" baseline="0" smtClean="0"/>
              <a:t>plural forms of </a:t>
            </a:r>
            <a:r>
              <a:rPr lang="en-US" baseline="0" dirty="0" smtClean="0"/>
              <a:t>the verb </a:t>
            </a:r>
            <a:r>
              <a:rPr lang="en-US" baseline="0" smtClean="0"/>
              <a:t>‘tener’, as well as revisited vocabulary.</a:t>
            </a:r>
          </a:p>
          <a:p>
            <a:endParaRPr lang="en-US" b="1" dirty="0" smtClean="0"/>
          </a:p>
          <a:p>
            <a:r>
              <a:rPr lang="en-US" b="1" dirty="0" smtClean="0"/>
              <a:t>Procedure:</a:t>
            </a:r>
          </a:p>
          <a:p>
            <a:pPr marL="228600" indent="-228600">
              <a:buAutoNum type="arabicPeriod"/>
            </a:pPr>
            <a:r>
              <a:rPr lang="en-US" baseline="0" dirty="0" smtClean="0"/>
              <a:t>Students can simply copy the table and column headers into their books before starting.</a:t>
            </a:r>
          </a:p>
          <a:p>
            <a:pPr marL="228600" indent="-228600">
              <a:buAutoNum type="arabicPeriod"/>
            </a:pPr>
            <a:r>
              <a:rPr lang="en-US" baseline="0" smtClean="0"/>
              <a:t>Click </a:t>
            </a:r>
            <a:r>
              <a:rPr lang="en-US" baseline="0" dirty="0" smtClean="0"/>
              <a:t>on the number button to play the recording. Students either tick for ‘it has’ or ‘they have’ and then write either ‘A’ or ‘B’, before adding extra information in English</a:t>
            </a:r>
          </a:p>
          <a:p>
            <a:pPr marL="228600" indent="-228600">
              <a:buAutoNum type="arabicPeriod"/>
            </a:pPr>
            <a:r>
              <a:rPr lang="en-US" baseline="0" smtClean="0"/>
              <a:t>If appropriate, ask </a:t>
            </a:r>
            <a:r>
              <a:rPr lang="en-US" baseline="0" dirty="0" smtClean="0"/>
              <a:t>students to concentrate on listening for the verb in the first instance and then play the item again for students to concentrate on the vocabulary items. The animation order supports this.</a:t>
            </a:r>
          </a:p>
          <a:p>
            <a:pPr marL="228600" indent="-228600">
              <a:buAutoNum type="arabicPeriod"/>
            </a:pPr>
            <a:r>
              <a:rPr lang="en-US" baseline="0" dirty="0" smtClean="0"/>
              <a:t>Answers are revealed by clicking. First the answer to the ‘it has/they have’ columns is shown for 1-5, then the A or B and final information columns 1-5.</a:t>
            </a:r>
          </a:p>
          <a:p>
            <a:pPr marL="228600" indent="-228600">
              <a:buAutoNum type="arabicPeriod"/>
            </a:pPr>
            <a:r>
              <a:rPr lang="en-US" baseline="0" dirty="0" smtClean="0"/>
              <a:t>In oral feedback, encourage students to say what they would have heard if the other picture had been true (e.g. Y la </a:t>
            </a:r>
            <a:r>
              <a:rPr lang="en-US" baseline="0" dirty="0" err="1" smtClean="0"/>
              <a:t>imagen</a:t>
            </a:r>
            <a:r>
              <a:rPr lang="en-US" baseline="0" dirty="0" smtClean="0"/>
              <a:t> ‘A’, ¿</a:t>
            </a:r>
            <a:r>
              <a:rPr lang="en-US" baseline="0" dirty="0" err="1" smtClean="0"/>
              <a:t>qué</a:t>
            </a:r>
            <a:r>
              <a:rPr lang="en-US" baseline="0" dirty="0" smtClean="0"/>
              <a:t> </a:t>
            </a:r>
            <a:r>
              <a:rPr lang="en-US" baseline="0" dirty="0" err="1" smtClean="0"/>
              <a:t>es</a:t>
            </a:r>
            <a:r>
              <a:rPr lang="en-US" baseline="0" dirty="0" smtClean="0"/>
              <a:t>?)</a:t>
            </a:r>
            <a:endParaRPr lang="en-US" b="0" dirty="0" smtClean="0"/>
          </a:p>
          <a:p>
            <a:endParaRPr lang="en-US" b="1" dirty="0" smtClean="0"/>
          </a:p>
          <a:p>
            <a:r>
              <a:rPr lang="en-US" b="1" dirty="0" smtClean="0"/>
              <a:t>Transcript:</a:t>
            </a:r>
          </a:p>
          <a:p>
            <a:r>
              <a:rPr lang="en-US" dirty="0" smtClean="0"/>
              <a:t>1) </a:t>
            </a:r>
            <a:r>
              <a:rPr lang="en-US" dirty="0" err="1" smtClean="0"/>
              <a:t>Tiene</a:t>
            </a:r>
            <a:r>
              <a:rPr lang="en-US" baseline="0" dirty="0" smtClean="0"/>
              <a:t> </a:t>
            </a:r>
            <a:r>
              <a:rPr lang="en-US" baseline="0" err="1" smtClean="0"/>
              <a:t>árboles</a:t>
            </a:r>
            <a:r>
              <a:rPr lang="en-US" baseline="0" smtClean="0"/>
              <a:t> grandes.</a:t>
            </a:r>
            <a:endParaRPr lang="en-US" baseline="0" dirty="0" smtClean="0"/>
          </a:p>
          <a:p>
            <a:r>
              <a:rPr lang="en-US" dirty="0" smtClean="0"/>
              <a:t>2) </a:t>
            </a:r>
            <a:r>
              <a:rPr lang="en-US" dirty="0" err="1" smtClean="0"/>
              <a:t>Tienen</a:t>
            </a:r>
            <a:r>
              <a:rPr lang="en-US" baseline="0" dirty="0" smtClean="0"/>
              <a:t> </a:t>
            </a:r>
            <a:r>
              <a:rPr lang="en-US" baseline="0" err="1" smtClean="0"/>
              <a:t>flores</a:t>
            </a:r>
            <a:r>
              <a:rPr lang="en-US" baseline="0" smtClean="0"/>
              <a:t> hermosas.</a:t>
            </a:r>
            <a:endParaRPr lang="en-US" baseline="0" dirty="0" smtClean="0"/>
          </a:p>
          <a:p>
            <a:r>
              <a:rPr lang="en-US" baseline="0" dirty="0" smtClean="0"/>
              <a:t>3) </a:t>
            </a:r>
            <a:r>
              <a:rPr lang="en-US" baseline="0" dirty="0" err="1" smtClean="0"/>
              <a:t>Tiene</a:t>
            </a:r>
            <a:r>
              <a:rPr lang="en-US" baseline="0" dirty="0" smtClean="0"/>
              <a:t> un </a:t>
            </a:r>
            <a:r>
              <a:rPr lang="en-US" baseline="0" err="1" smtClean="0"/>
              <a:t>gato</a:t>
            </a:r>
            <a:r>
              <a:rPr lang="en-US" baseline="0" smtClean="0"/>
              <a:t> blanco.</a:t>
            </a:r>
            <a:endParaRPr lang="en-US" baseline="0" dirty="0" smtClean="0"/>
          </a:p>
          <a:p>
            <a:r>
              <a:rPr lang="en-US" baseline="0" dirty="0" smtClean="0"/>
              <a:t>4) </a:t>
            </a:r>
            <a:r>
              <a:rPr lang="en-US" baseline="0" dirty="0" err="1" smtClean="0"/>
              <a:t>Tiene</a:t>
            </a:r>
            <a:r>
              <a:rPr lang="en-US" baseline="0" dirty="0" smtClean="0"/>
              <a:t> un </a:t>
            </a:r>
            <a:r>
              <a:rPr lang="en-US" baseline="0" err="1" smtClean="0"/>
              <a:t>río</a:t>
            </a:r>
            <a:r>
              <a:rPr lang="en-US" baseline="0" smtClean="0"/>
              <a:t> cerca.</a:t>
            </a:r>
            <a:endParaRPr lang="en-US" baseline="0" dirty="0" smtClean="0"/>
          </a:p>
          <a:p>
            <a:r>
              <a:rPr lang="en-US" baseline="0" dirty="0" smtClean="0"/>
              <a:t>5) </a:t>
            </a:r>
            <a:r>
              <a:rPr lang="en-US" baseline="0" dirty="0" err="1" smtClean="0"/>
              <a:t>Tienen</a:t>
            </a:r>
            <a:r>
              <a:rPr lang="en-US" baseline="0" dirty="0" smtClean="0"/>
              <a:t> </a:t>
            </a:r>
            <a:r>
              <a:rPr lang="en-US" baseline="0" err="1" smtClean="0"/>
              <a:t>pájaros</a:t>
            </a:r>
            <a:r>
              <a:rPr lang="en-US" baseline="0" smtClean="0"/>
              <a:t> pequeños.</a:t>
            </a:r>
            <a:endParaRPr lang="en-US" baseline="0" dirty="0" smtClean="0"/>
          </a:p>
          <a:p>
            <a:endParaRPr lang="en-US" b="1" dirty="0" smtClean="0"/>
          </a:p>
          <a:p>
            <a:r>
              <a:rPr lang="en-US" b="1" dirty="0" smtClean="0"/>
              <a:t>Notes: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‘de’ to indicate possession will be taught in Year 8. Ensure that the meaning of ‘la casa </a:t>
            </a:r>
            <a:r>
              <a:rPr lang="en-US" b="0" baseline="0" dirty="0"/>
              <a:t>de</a:t>
            </a:r>
            <a:r>
              <a:rPr lang="en-US" baseline="0" dirty="0"/>
              <a:t> / las casas de’ in the context and table headers is clear.</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4593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2</a:t>
            </a:r>
            <a:r>
              <a:rPr lang="en-US" baseline="0" dirty="0"/>
              <a:t> of the </a:t>
            </a:r>
            <a:r>
              <a:rPr lang="en-US" baseline="0" dirty="0" smtClean="0"/>
              <a:t>activity</a:t>
            </a:r>
          </a:p>
          <a:p>
            <a:endParaRPr lang="en-US" baseline="0" dirty="0" smtClean="0"/>
          </a:p>
          <a:p>
            <a:r>
              <a:rPr lang="en-US" b="1" baseline="0" dirty="0" smtClean="0"/>
              <a:t>Procedure</a:t>
            </a:r>
          </a:p>
          <a:p>
            <a:r>
              <a:rPr lang="en-US" b="0" baseline="0" dirty="0" smtClean="0"/>
              <a:t>1. Follow the same procedure as the previous slide</a:t>
            </a:r>
            <a:endParaRPr lang="en-US" b="0" dirty="0"/>
          </a:p>
          <a:p>
            <a:endParaRPr lang="en-US" dirty="0"/>
          </a:p>
          <a:p>
            <a:r>
              <a:rPr lang="en-US" b="1" dirty="0" smtClean="0"/>
              <a:t>Transcript</a:t>
            </a:r>
            <a:endParaRPr lang="en-US" b="1" dirty="0"/>
          </a:p>
          <a:p>
            <a:r>
              <a:rPr lang="en-US" baseline="0" dirty="0"/>
              <a:t>6) </a:t>
            </a:r>
            <a:r>
              <a:rPr lang="en-US" baseline="0" dirty="0" err="1"/>
              <a:t>Tienen</a:t>
            </a:r>
            <a:r>
              <a:rPr lang="en-US" baseline="0" dirty="0"/>
              <a:t> vistas </a:t>
            </a:r>
            <a:r>
              <a:rPr lang="en-US" baseline="0" dirty="0" err="1"/>
              <a:t>bonitas</a:t>
            </a:r>
            <a:r>
              <a:rPr lang="en-US" baseline="0" dirty="0"/>
              <a:t>.</a:t>
            </a:r>
          </a:p>
          <a:p>
            <a:r>
              <a:rPr lang="en-US" baseline="0" dirty="0"/>
              <a:t>7) </a:t>
            </a:r>
            <a:r>
              <a:rPr lang="en-US" baseline="0" dirty="0" err="1"/>
              <a:t>Tiene</a:t>
            </a:r>
            <a:r>
              <a:rPr lang="en-US" baseline="0" dirty="0"/>
              <a:t> </a:t>
            </a:r>
            <a:r>
              <a:rPr lang="en-US" baseline="0" dirty="0" err="1"/>
              <a:t>ventanas</a:t>
            </a:r>
            <a:r>
              <a:rPr lang="en-US" baseline="0" dirty="0"/>
              <a:t> </a:t>
            </a:r>
            <a:r>
              <a:rPr lang="en-US" baseline="0" dirty="0" err="1"/>
              <a:t>grandes</a:t>
            </a:r>
            <a:r>
              <a:rPr lang="en-US" baseline="0" dirty="0"/>
              <a:t>.</a:t>
            </a:r>
          </a:p>
          <a:p>
            <a:r>
              <a:rPr lang="en-US" baseline="0" dirty="0"/>
              <a:t>8) </a:t>
            </a:r>
            <a:r>
              <a:rPr lang="en-US" baseline="0" dirty="0" err="1"/>
              <a:t>Tienen</a:t>
            </a:r>
            <a:r>
              <a:rPr lang="en-US" baseline="0" dirty="0"/>
              <a:t> </a:t>
            </a:r>
            <a:r>
              <a:rPr lang="en-US" baseline="0" dirty="0" err="1"/>
              <a:t>unas</a:t>
            </a:r>
            <a:r>
              <a:rPr lang="en-US" baseline="0" dirty="0"/>
              <a:t> </a:t>
            </a:r>
            <a:r>
              <a:rPr lang="en-US" baseline="0" dirty="0" err="1"/>
              <a:t>bolsas</a:t>
            </a:r>
            <a:r>
              <a:rPr lang="en-US" baseline="0" dirty="0"/>
              <a:t> </a:t>
            </a:r>
            <a:r>
              <a:rPr lang="en-US" baseline="0" dirty="0" err="1"/>
              <a:t>detrás</a:t>
            </a:r>
            <a:r>
              <a:rPr lang="en-US" baseline="0" dirty="0"/>
              <a:t> de la </a:t>
            </a:r>
            <a:r>
              <a:rPr lang="en-US" baseline="0" dirty="0" err="1"/>
              <a:t>puerta</a:t>
            </a:r>
            <a:endParaRPr lang="en-US" baseline="0" dirty="0"/>
          </a:p>
          <a:p>
            <a:r>
              <a:rPr lang="en-US" baseline="0" dirty="0"/>
              <a:t>9) </a:t>
            </a:r>
            <a:r>
              <a:rPr lang="en-US" baseline="0" dirty="0" err="1"/>
              <a:t>Tienen</a:t>
            </a:r>
            <a:r>
              <a:rPr lang="en-US" baseline="0" dirty="0"/>
              <a:t> una mesa en el </a:t>
            </a:r>
            <a:r>
              <a:rPr lang="en-US" baseline="0" dirty="0" err="1"/>
              <a:t>balcón</a:t>
            </a:r>
            <a:endParaRPr lang="en-US" baseline="0" dirty="0"/>
          </a:p>
          <a:p>
            <a:r>
              <a:rPr lang="en-US" baseline="0" dirty="0"/>
              <a:t>10) Tiene </a:t>
            </a:r>
            <a:r>
              <a:rPr lang="en-US" baseline="0" dirty="0" err="1"/>
              <a:t>cosas</a:t>
            </a:r>
            <a:r>
              <a:rPr lang="en-US" baseline="0" dirty="0"/>
              <a:t> </a:t>
            </a:r>
            <a:r>
              <a:rPr lang="en-US" baseline="0" dirty="0" err="1"/>
              <a:t>debajo</a:t>
            </a:r>
            <a:r>
              <a:rPr lang="en-US" baseline="0" dirty="0"/>
              <a:t> de la </a:t>
            </a:r>
            <a:r>
              <a:rPr lang="en-US" baseline="0" dirty="0" err="1"/>
              <a:t>cama</a:t>
            </a: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86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Timing:</a:t>
            </a:r>
            <a:r>
              <a:rPr lang="en-GB" dirty="0" smtClean="0"/>
              <a:t> </a:t>
            </a:r>
            <a:r>
              <a:rPr lang="en-GB" dirty="0"/>
              <a:t>12</a:t>
            </a:r>
            <a:r>
              <a:rPr lang="en-GB" baseline="0" dirty="0"/>
              <a:t> minutes (including reading activity on next slide</a:t>
            </a:r>
            <a:r>
              <a:rPr lang="en-GB"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Aim: </a:t>
            </a:r>
            <a:r>
              <a:rPr lang="en-GB" b="0" baseline="0" dirty="0" smtClean="0"/>
              <a:t>reading activity bringing together grammar focus on the different forms of ‘</a:t>
            </a:r>
            <a:r>
              <a:rPr lang="en-GB" b="0" baseline="0" dirty="0" err="1" smtClean="0"/>
              <a:t>tener</a:t>
            </a:r>
            <a:r>
              <a:rPr lang="en-GB" b="0" baseline="0" dirty="0" smtClean="0"/>
              <a:t>’ and this week’s vocabulary sets.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aseline="0" dirty="0"/>
              <a:t> </a:t>
            </a:r>
            <a:endParaRPr lang="en-GB"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smtClean="0"/>
              <a:t>S</a:t>
            </a:r>
            <a:r>
              <a:rPr lang="en-GB" baseline="0" dirty="0" smtClean="0"/>
              <a:t>tudents </a:t>
            </a:r>
            <a:r>
              <a:rPr lang="en-GB" baseline="0" dirty="0"/>
              <a:t>first read the text through once silently, or listen to their teacher read it. </a:t>
            </a:r>
            <a:endParaRPr lang="en-GB"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smtClean="0"/>
              <a:t>Once </a:t>
            </a:r>
            <a:r>
              <a:rPr lang="en-GB" baseline="0" dirty="0"/>
              <a:t>finished, students work individually or in pairs/groups to find what different members of the family have (see task on the next slide)</a:t>
            </a:r>
            <a:r>
              <a:rPr lang="en-GB"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Notes:</a:t>
            </a:r>
            <a:endParaRPr lang="en-GB" b="1" baseline="0" dirty="0"/>
          </a:p>
          <a:p>
            <a:r>
              <a:rPr lang="en-GB" b="0" baseline="0" dirty="0" smtClean="0"/>
              <a:t>Text </a:t>
            </a:r>
            <a:r>
              <a:rPr lang="en-GB" b="0" baseline="0" dirty="0"/>
              <a:t>readability (with reference to 2000 most frequent words, discounting proper nouns): 96%</a:t>
            </a:r>
          </a:p>
          <a:p>
            <a:r>
              <a:rPr lang="en-GB" b="0" baseline="0" dirty="0"/>
              <a:t>Words from outside top 2000: restaurante [2626]; </a:t>
            </a:r>
            <a:r>
              <a:rPr lang="en-GB" b="0" baseline="0" dirty="0" err="1"/>
              <a:t>detrás</a:t>
            </a:r>
            <a:r>
              <a:rPr lang="en-GB" b="0" baseline="0" dirty="0"/>
              <a:t> [2044] – taught in 2.2.4; balcón [3133] – seen in poem ‘La plaza tiene una </a:t>
            </a:r>
            <a:r>
              <a:rPr lang="en-GB" b="0" baseline="0" dirty="0" err="1"/>
              <a:t>torre</a:t>
            </a:r>
            <a:r>
              <a:rPr lang="en-GB" b="0" baseline="0" dirty="0"/>
              <a:t>’ (2.1.1) and later revisited as part of revisiting cycle; doméstico [2521].</a:t>
            </a:r>
          </a:p>
          <a:p>
            <a:r>
              <a:rPr lang="en-GB" b="0" baseline="0" dirty="0"/>
              <a:t>Text readability (using Y7 SoW vocabulary up to 3.1.6 and discounting cognates/near-cognates): 97%</a:t>
            </a:r>
          </a:p>
          <a:p>
            <a:endParaRPr lang="en-GB" b="0" baseline="0" dirty="0"/>
          </a:p>
          <a:p>
            <a:r>
              <a:rPr lang="en-GB" b="0" baseline="0" dirty="0"/>
              <a:t>All words have been previously taught in the Y7 scheme of work or used for phonics practice, with the exceptions listed below:</a:t>
            </a:r>
          </a:p>
          <a:p>
            <a:pPr marL="0" indent="0">
              <a:buFont typeface="Arial" panose="020B0604020202020204" pitchFamily="34" charset="0"/>
              <a:buNone/>
            </a:pPr>
            <a:r>
              <a:rPr lang="en-GB" b="0" baseline="0" dirty="0" smtClean="0"/>
              <a:t>Cognates</a:t>
            </a:r>
            <a:r>
              <a:rPr lang="en-GB" b="0" baseline="0" dirty="0"/>
              <a:t>/near-cognates: ‘</a:t>
            </a:r>
            <a:r>
              <a:rPr lang="en-GB" b="0" baseline="0" dirty="0" err="1"/>
              <a:t>Comentar</a:t>
            </a:r>
            <a:r>
              <a:rPr lang="en-GB" b="0" baseline="0" dirty="0"/>
              <a:t>’ [634], ‘</a:t>
            </a:r>
            <a:r>
              <a:rPr lang="en-GB" b="0" baseline="0" dirty="0" err="1"/>
              <a:t>doméstico</a:t>
            </a:r>
            <a:r>
              <a:rPr lang="en-GB" b="0" baseline="0" dirty="0"/>
              <a:t>’ [2521], ‘restaurante’ [2626], </a:t>
            </a:r>
            <a:r>
              <a:rPr lang="en-GB" b="0" baseline="0" dirty="0" err="1"/>
              <a:t>paciencia</a:t>
            </a:r>
            <a:r>
              <a:rPr lang="en-GB" b="0" baseline="0" dirty="0"/>
              <a:t>’ [2357] and ‘</a:t>
            </a:r>
            <a:r>
              <a:rPr lang="en-GB" b="0" baseline="0" dirty="0" err="1"/>
              <a:t>moderno</a:t>
            </a:r>
            <a:r>
              <a:rPr lang="en-GB" b="0" baseline="0" dirty="0"/>
              <a:t>’ [861]. </a:t>
            </a:r>
          </a:p>
          <a:p>
            <a:pPr marL="0" indent="0">
              <a:buFont typeface="Arial" panose="020B0604020202020204" pitchFamily="34" charset="0"/>
              <a:buNone/>
            </a:pPr>
            <a:r>
              <a:rPr lang="en-GB" b="0" baseline="0" dirty="0"/>
              <a:t>‘Mi’ (and ‘mis’) will be taught as a grammar feature in Y7, T3.2, Week 3. The word has frequently appeared in earlier resources, however.</a:t>
            </a:r>
          </a:p>
          <a:p>
            <a:pPr marL="0" indent="0">
              <a:buFont typeface="Arial" panose="020B0604020202020204" pitchFamily="34" charset="0"/>
              <a:buNone/>
            </a:pPr>
            <a:r>
              <a:rPr lang="en-GB" b="0" baseline="0" dirty="0"/>
              <a:t>Glosses are given for ‘</a:t>
            </a:r>
            <a:r>
              <a:rPr lang="en-GB" b="0" baseline="0" dirty="0" err="1"/>
              <a:t>jardín</a:t>
            </a:r>
            <a:r>
              <a:rPr lang="en-GB" b="0" baseline="0" dirty="0"/>
              <a:t>’ [1195] and habitación [1069], as these words haven’t been previously taught and they are not cognates.</a:t>
            </a:r>
          </a:p>
          <a:p>
            <a:pPr marL="0" indent="0">
              <a:buFont typeface="Arial" panose="020B0604020202020204" pitchFamily="34" charset="0"/>
              <a:buNone/>
            </a:pPr>
            <a:r>
              <a:rPr lang="en-GB" b="0" baseline="0" dirty="0"/>
              <a:t>We would expect students to be able to understand ‘</a:t>
            </a:r>
            <a:r>
              <a:rPr lang="en-GB" b="0" baseline="0" dirty="0" err="1"/>
              <a:t>donde</a:t>
            </a:r>
            <a:r>
              <a:rPr lang="en-GB" b="0" baseline="0" dirty="0"/>
              <a:t>’ and ‘</a:t>
            </a:r>
            <a:r>
              <a:rPr lang="en-GB" b="0" baseline="0" dirty="0" err="1"/>
              <a:t>cuando</a:t>
            </a:r>
            <a:r>
              <a:rPr lang="en-GB" b="0" baseline="0" dirty="0"/>
              <a:t>’ as the question forms of these words (with tilde) have been taught in Y7. </a:t>
            </a:r>
          </a:p>
          <a:p>
            <a:pPr marL="0" indent="0">
              <a:buFont typeface="Arial" panose="020B0604020202020204" pitchFamily="34" charset="0"/>
              <a:buNone/>
            </a:pPr>
            <a:r>
              <a:rPr lang="en-GB" b="0" baseline="0" dirty="0"/>
              <a:t>‘</a:t>
            </a:r>
            <a:r>
              <a:rPr lang="en-GB" b="0" baseline="0" dirty="0" err="1"/>
              <a:t>Cierto</a:t>
            </a:r>
            <a:r>
              <a:rPr lang="en-GB" b="0" baseline="0" dirty="0"/>
              <a:t>’ and ‘</a:t>
            </a:r>
            <a:r>
              <a:rPr lang="en-GB" b="0" baseline="0" dirty="0" err="1"/>
              <a:t>porque</a:t>
            </a:r>
            <a:r>
              <a:rPr lang="en-GB" b="0" baseline="0" dirty="0"/>
              <a:t>’ have been encountered in phonics practice activities. We recommend eliciting the meaning of these words, since they may be less familiar.</a:t>
            </a:r>
          </a:p>
          <a:p>
            <a:pPr marL="0" indent="0">
              <a:buFont typeface="Arial" panose="020B0604020202020204" pitchFamily="34" charset="0"/>
              <a:buNone/>
            </a:pPr>
            <a:r>
              <a:rPr lang="en-GB" b="0" baseline="0" dirty="0"/>
              <a:t>It may be possible for students to guess the meaning of ‘negro’ in ‘un </a:t>
            </a:r>
            <a:r>
              <a:rPr lang="en-GB" b="0" baseline="0" dirty="0" err="1"/>
              <a:t>gato</a:t>
            </a:r>
            <a:r>
              <a:rPr lang="en-GB" b="0" baseline="0" dirty="0"/>
              <a:t> </a:t>
            </a:r>
            <a:r>
              <a:rPr lang="en-GB" b="0" baseline="0" dirty="0" err="1"/>
              <a:t>blanco</a:t>
            </a:r>
            <a:r>
              <a:rPr lang="en-GB" b="0" baseline="0" dirty="0"/>
              <a:t> y negro’, given that the collocation ‘black and white’ also exists in English.</a:t>
            </a:r>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4AA3A-6297-4A81-B074-FA71CC3753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878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Aim</a:t>
            </a:r>
            <a:r>
              <a:rPr lang="en-GB" b="1" smtClean="0"/>
              <a:t>: </a:t>
            </a:r>
            <a:r>
              <a:rPr lang="en-GB" smtClean="0"/>
              <a:t>to bring together </a:t>
            </a:r>
            <a:r>
              <a:rPr lang="en-GB" dirty="0"/>
              <a:t>the five different forms of ‘tener’ that have been</a:t>
            </a:r>
            <a:r>
              <a:rPr lang="en-GB" baseline="0" dirty="0"/>
              <a:t> practised. </a:t>
            </a:r>
            <a:endParaRPr lang="en-GB" baseline="0" dirty="0" smtClean="0"/>
          </a:p>
          <a:p>
            <a:endParaRPr lang="en-GB" baseline="0" dirty="0" smtClean="0"/>
          </a:p>
          <a:p>
            <a:r>
              <a:rPr lang="en-GB" b="1" baseline="0" dirty="0" smtClean="0"/>
              <a:t>Procedure:</a:t>
            </a:r>
          </a:p>
          <a:p>
            <a:pPr marL="228600" indent="-228600">
              <a:buAutoNum type="arabicPeriod"/>
            </a:pPr>
            <a:r>
              <a:rPr lang="en-GB" baseline="0" dirty="0" smtClean="0"/>
              <a:t>Students </a:t>
            </a:r>
            <a:r>
              <a:rPr lang="en-GB" baseline="0" dirty="0"/>
              <a:t>can work individually or in pairs/groups to find what different members of the family </a:t>
            </a:r>
            <a:r>
              <a:rPr lang="en-GB" baseline="0" dirty="0" smtClean="0"/>
              <a:t>have.</a:t>
            </a:r>
          </a:p>
          <a:p>
            <a:pPr marL="228600" indent="-228600">
              <a:buAutoNum type="arabicPeriod"/>
            </a:pPr>
            <a:r>
              <a:rPr lang="en-GB" baseline="0" smtClean="0"/>
              <a:t>Click </a:t>
            </a:r>
            <a:r>
              <a:rPr lang="en-GB" baseline="0" dirty="0" smtClean="0"/>
              <a:t>to show the answers for each person in turn. Teachers can check </a:t>
            </a:r>
            <a:r>
              <a:rPr lang="en-GB" baseline="0" dirty="0"/>
              <a:t>understanding of </a:t>
            </a:r>
            <a:r>
              <a:rPr lang="en-GB" baseline="0" dirty="0" smtClean="0"/>
              <a:t>the sentences </a:t>
            </a:r>
            <a:r>
              <a:rPr lang="en-GB" baseline="0" dirty="0"/>
              <a:t>during feedback by asking for the English translation. </a:t>
            </a:r>
            <a:endParaRPr lang="en-GB" baseline="0" dirty="0" smtClean="0"/>
          </a:p>
          <a:p>
            <a:pPr marL="228600" indent="-228600">
              <a:buAutoNum type="arabicPeriod"/>
            </a:pPr>
            <a:r>
              <a:rPr lang="en-GB" baseline="0" dirty="0" smtClean="0"/>
              <a:t>This </a:t>
            </a:r>
            <a:r>
              <a:rPr lang="en-GB" baseline="0" dirty="0"/>
              <a:t>slide can be shown prior to the animations appearing so that students can note down the six categories. </a:t>
            </a:r>
            <a:r>
              <a:rPr lang="en-GB" baseline="0" dirty="0" smtClean="0"/>
              <a:t>Then return to the previous slide. Once </a:t>
            </a:r>
            <a:r>
              <a:rPr lang="en-GB" baseline="0" dirty="0"/>
              <a:t>these have been noted down, display the text once again.</a:t>
            </a:r>
          </a:p>
        </p:txBody>
      </p:sp>
      <p:sp>
        <p:nvSpPr>
          <p:cNvPr id="4" name="Slide Number Placeholder 3"/>
          <p:cNvSpPr>
            <a:spLocks noGrp="1"/>
          </p:cNvSpPr>
          <p:nvPr>
            <p:ph type="sldNum" sz="quarter" idx="10"/>
          </p:nvPr>
        </p:nvSpPr>
        <p:spPr/>
        <p:txBody>
          <a:bodyPr/>
          <a:lstStyle/>
          <a:p>
            <a:fld id="{33DF3320-630C-404B-AA9B-FD490A9F3410}" type="slidenum">
              <a:rPr lang="en-GB" smtClean="0"/>
              <a:t>34</a:t>
            </a:fld>
            <a:endParaRPr lang="en-GB"/>
          </a:p>
        </p:txBody>
      </p:sp>
    </p:spTree>
    <p:extLst>
      <p:ext uri="{BB962C8B-B14F-4D97-AF65-F5344CB8AC3E}">
        <p14:creationId xmlns:p14="http://schemas.microsoft.com/office/powerpoint/2010/main" val="137457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Timing:</a:t>
            </a:r>
            <a:r>
              <a:rPr lang="en-GB" dirty="0" smtClean="0"/>
              <a:t> </a:t>
            </a:r>
            <a:r>
              <a:rPr lang="en-GB" dirty="0"/>
              <a:t>6 </a:t>
            </a:r>
            <a:r>
              <a:rPr lang="en-GB" dirty="0" smtClean="0"/>
              <a:t>minutes</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Aim:</a:t>
            </a:r>
            <a:r>
              <a:rPr lang="en-GB" b="1" baseline="0" dirty="0"/>
              <a:t> </a:t>
            </a:r>
            <a:r>
              <a:rPr lang="en-GB" baseline="0" dirty="0" smtClean="0"/>
              <a:t>A number of previously taught features are revisited here, including several features revisited in this week’s lessons. These include ‘</a:t>
            </a:r>
            <a:r>
              <a:rPr lang="en-GB" baseline="0" dirty="0" err="1" smtClean="0"/>
              <a:t>tener</a:t>
            </a:r>
            <a:r>
              <a:rPr lang="en-GB" baseline="0" dirty="0" smtClean="0"/>
              <a:t>’; ‘</a:t>
            </a:r>
            <a:r>
              <a:rPr lang="en-GB" baseline="0" dirty="0" err="1" smtClean="0"/>
              <a:t>ser</a:t>
            </a:r>
            <a:r>
              <a:rPr lang="en-GB" baseline="0" dirty="0" smtClean="0"/>
              <a:t>’ for permanent traits; ‘</a:t>
            </a:r>
            <a:r>
              <a:rPr lang="en-GB" baseline="0" dirty="0" err="1" smtClean="0"/>
              <a:t>estar</a:t>
            </a:r>
            <a:r>
              <a:rPr lang="en-GB" baseline="0" dirty="0" smtClean="0"/>
              <a:t>’ for location and for temporary state; ‘hay’; use of del </a:t>
            </a:r>
            <a:r>
              <a:rPr lang="en-GB" baseline="0" dirty="0" err="1" smtClean="0"/>
              <a:t>vs</a:t>
            </a:r>
            <a:r>
              <a:rPr lang="en-GB" baseline="0" dirty="0" smtClean="0"/>
              <a:t> de la; choice of definite </a:t>
            </a:r>
            <a:r>
              <a:rPr lang="en-GB" baseline="0" dirty="0" err="1" smtClean="0"/>
              <a:t>vs</a:t>
            </a:r>
            <a:r>
              <a:rPr lang="en-GB" baseline="0" dirty="0" smtClean="0"/>
              <a:t> indefinite article.</a:t>
            </a:r>
          </a:p>
          <a:p>
            <a:endParaRPr lang="en-GB" baseline="0" dirty="0" smtClean="0"/>
          </a:p>
          <a:p>
            <a:r>
              <a:rPr lang="en-GB" b="1" baseline="0" dirty="0" smtClean="0"/>
              <a:t>Procedure:</a:t>
            </a:r>
            <a:endParaRPr lang="en-GB" b="1" baseline="0" dirty="0"/>
          </a:p>
          <a:p>
            <a:pPr marL="228600" marR="0" lvl="0" indent="-228600" algn="l" defTabSz="914400" rtl="0" eaLnBrk="1" fontAlgn="auto" latinLnBrk="0" hangingPunct="1">
              <a:lnSpc>
                <a:spcPct val="100000"/>
              </a:lnSpc>
              <a:spcBef>
                <a:spcPts val="0"/>
              </a:spcBef>
              <a:spcAft>
                <a:spcPts val="800"/>
              </a:spcAft>
              <a:buClrTx/>
              <a:buSzTx/>
              <a:buFontTx/>
              <a:buAutoNum type="arabicPeriod"/>
              <a:tabLst/>
              <a:defRPr/>
            </a:pPr>
            <a:r>
              <a:rPr lang="en-GB" sz="1200" b="0" kern="1200" dirty="0" smtClean="0">
                <a:solidFill>
                  <a:schemeClr val="tx1"/>
                </a:solidFill>
                <a:effectLst/>
                <a:latin typeface="+mn-lt"/>
                <a:ea typeface="+mn-ea"/>
                <a:cs typeface="+mn-cs"/>
              </a:rPr>
              <a:t>All the information</a:t>
            </a:r>
            <a:r>
              <a:rPr lang="en-GB" sz="1200" b="0" kern="1200" baseline="0" dirty="0" smtClean="0">
                <a:solidFill>
                  <a:schemeClr val="tx1"/>
                </a:solidFill>
                <a:effectLst/>
                <a:latin typeface="+mn-lt"/>
                <a:ea typeface="+mn-ea"/>
                <a:cs typeface="+mn-cs"/>
              </a:rPr>
              <a:t> for the task is provided on the slide. There are no animations.</a:t>
            </a:r>
          </a:p>
          <a:p>
            <a:pPr marL="228600" marR="0" lvl="0" indent="-228600" algn="l" defTabSz="914400" rtl="0" eaLnBrk="1" fontAlgn="auto" latinLnBrk="0" hangingPunct="1">
              <a:lnSpc>
                <a:spcPct val="100000"/>
              </a:lnSpc>
              <a:spcBef>
                <a:spcPts val="0"/>
              </a:spcBef>
              <a:spcAft>
                <a:spcPts val="800"/>
              </a:spcAft>
              <a:buClrTx/>
              <a:buSzTx/>
              <a:buFontTx/>
              <a:buAutoNum type="arabicPeriod"/>
              <a:tabLst/>
              <a:defRPr/>
            </a:pPr>
            <a:r>
              <a:rPr lang="en-GB" sz="1200" b="0" kern="1200" smtClean="0">
                <a:solidFill>
                  <a:schemeClr val="tx1"/>
                </a:solidFill>
                <a:effectLst/>
                <a:latin typeface="+mn-lt"/>
                <a:ea typeface="+mn-ea"/>
                <a:cs typeface="+mn-cs"/>
              </a:rPr>
              <a:t>Encourage </a:t>
            </a:r>
            <a:r>
              <a:rPr lang="en-GB" sz="1200" b="0" kern="1200" dirty="0">
                <a:solidFill>
                  <a:schemeClr val="tx1"/>
                </a:solidFill>
                <a:effectLst/>
                <a:latin typeface="+mn-lt"/>
                <a:ea typeface="+mn-ea"/>
                <a:cs typeface="+mn-cs"/>
              </a:rPr>
              <a:t>students to </a:t>
            </a:r>
            <a:r>
              <a:rPr lang="en-GB" sz="1200" b="0" dirty="0">
                <a:solidFill>
                  <a:srgbClr val="002060"/>
                </a:solidFill>
                <a:latin typeface="Century Gothic" panose="020B0502020202020204" pitchFamily="34" charset="0"/>
                <a:ea typeface="SimSun" panose="02010600030101010101" pitchFamily="2" charset="-122"/>
                <a:cs typeface="Times New Roman" panose="02020603050405020304" pitchFamily="18" charset="0"/>
              </a:rPr>
              <a:t>take their time (up</a:t>
            </a:r>
            <a:r>
              <a:rPr lang="en-GB" sz="1200" b="0" baseline="0" dirty="0">
                <a:solidFill>
                  <a:srgbClr val="002060"/>
                </a:solidFill>
                <a:latin typeface="Century Gothic" panose="020B0502020202020204" pitchFamily="34" charset="0"/>
                <a:ea typeface="SimSun" panose="02010600030101010101" pitchFamily="2" charset="-122"/>
                <a:cs typeface="Times New Roman" panose="02020603050405020304" pitchFamily="18" charset="0"/>
              </a:rPr>
              <a:t> to a minute) </a:t>
            </a:r>
            <a:r>
              <a:rPr lang="en-GB" sz="1200" b="0" dirty="0">
                <a:solidFill>
                  <a:srgbClr val="002060"/>
                </a:solidFill>
                <a:latin typeface="Century Gothic" panose="020B0502020202020204" pitchFamily="34" charset="0"/>
                <a:ea typeface="SimSun" panose="02010600030101010101" pitchFamily="2" charset="-122"/>
                <a:cs typeface="Times New Roman" panose="02020603050405020304" pitchFamily="18" charset="0"/>
              </a:rPr>
              <a:t>to think what they want to say, but to try not to write it </a:t>
            </a:r>
            <a:r>
              <a:rPr lang="en-GB" sz="1200" b="0" dirty="0" smtClean="0">
                <a:solidFill>
                  <a:srgbClr val="002060"/>
                </a:solidFill>
                <a:latin typeface="Century Gothic" panose="020B0502020202020204" pitchFamily="34" charset="0"/>
                <a:ea typeface="SimSun" panose="02010600030101010101" pitchFamily="2" charset="-122"/>
                <a:cs typeface="Times New Roman" panose="02020603050405020304" pitchFamily="18" charset="0"/>
              </a:rPr>
              <a:t>down</a:t>
            </a:r>
            <a:r>
              <a:rPr lang="en-GB" sz="1200" b="0" baseline="0" dirty="0" smtClean="0">
                <a:solidFill>
                  <a:srgbClr val="002060"/>
                </a:solidFill>
                <a:latin typeface="Century Gothic" panose="020B0502020202020204" pitchFamily="34" charset="0"/>
                <a:ea typeface="SimSun" panose="02010600030101010101" pitchFamily="2" charset="-122"/>
                <a:cs typeface="Times New Roman" panose="02020603050405020304" pitchFamily="18" charset="0"/>
              </a:rPr>
              <a:t>, and also </a:t>
            </a:r>
            <a:r>
              <a:rPr lang="en-GB" sz="1200" b="0" dirty="0" smtClean="0">
                <a:solidFill>
                  <a:srgbClr val="002060"/>
                </a:solidFill>
                <a:latin typeface="Century Gothic" panose="020B0502020202020204" pitchFamily="34" charset="0"/>
                <a:ea typeface="SimSun" panose="02010600030101010101" pitchFamily="2" charset="-122"/>
                <a:cs typeface="Times New Roman" panose="02020603050405020304" pitchFamily="18" charset="0"/>
              </a:rPr>
              <a:t>to </a:t>
            </a:r>
            <a:r>
              <a:rPr lang="en-GB" sz="1200" b="0" kern="1200" dirty="0">
                <a:solidFill>
                  <a:schemeClr val="tx1"/>
                </a:solidFill>
                <a:effectLst/>
                <a:latin typeface="+mn-lt"/>
                <a:ea typeface="+mn-ea"/>
                <a:cs typeface="+mn-cs"/>
              </a:rPr>
              <a:t>break each sentence down into groups of words as this may make the</a:t>
            </a:r>
            <a:r>
              <a:rPr lang="en-GB" sz="1200" b="0" kern="1200" baseline="0" dirty="0">
                <a:solidFill>
                  <a:schemeClr val="tx1"/>
                </a:solidFill>
                <a:effectLst/>
                <a:latin typeface="+mn-lt"/>
                <a:ea typeface="+mn-ea"/>
                <a:cs typeface="+mn-cs"/>
              </a:rPr>
              <a:t> task seem more achievable</a:t>
            </a:r>
            <a:r>
              <a:rPr lang="en-GB" sz="1200" b="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800"/>
              </a:spcAft>
              <a:buClrTx/>
              <a:buSzTx/>
              <a:buFontTx/>
              <a:buAutoNum type="arabicPeriod"/>
              <a:tabLst/>
              <a:defRPr/>
            </a:pPr>
            <a:r>
              <a:rPr lang="en-GB" sz="1200" b="0" kern="1200" dirty="0" smtClean="0">
                <a:solidFill>
                  <a:schemeClr val="tx1"/>
                </a:solidFill>
                <a:effectLst/>
                <a:latin typeface="+mn-lt"/>
                <a:ea typeface="+mn-ea"/>
                <a:cs typeface="+mn-cs"/>
              </a:rPr>
              <a:t>The answers are shown</a:t>
            </a:r>
            <a:r>
              <a:rPr lang="en-GB" sz="1200" b="0" kern="1200" baseline="0" dirty="0" smtClean="0">
                <a:solidFill>
                  <a:schemeClr val="tx1"/>
                </a:solidFill>
                <a:effectLst/>
                <a:latin typeface="+mn-lt"/>
                <a:ea typeface="+mn-ea"/>
                <a:cs typeface="+mn-cs"/>
              </a:rPr>
              <a:t> on the next slide.</a:t>
            </a:r>
            <a:endParaRPr lang="en-GB" sz="1200" b="0" kern="1200" dirty="0">
              <a:solidFill>
                <a:schemeClr val="tx1"/>
              </a:solidFill>
              <a:effectLst/>
              <a:latin typeface="+mn-lt"/>
              <a:ea typeface="+mn-ea"/>
              <a:cs typeface="+mn-cs"/>
            </a:endParaRPr>
          </a:p>
          <a:p>
            <a:pPr>
              <a:spcAft>
                <a:spcPts val="800"/>
              </a:spcAft>
            </a:pPr>
            <a:endParaRPr lang="en-GB" sz="1200" b="0" dirty="0" smtClean="0">
              <a:solidFill>
                <a:srgbClr val="002060"/>
              </a:solidFill>
              <a:latin typeface="Century Gothic" panose="020B0502020202020204" pitchFamily="34" charset="0"/>
              <a:ea typeface="SimSun" panose="02010600030101010101" pitchFamily="2" charset="-122"/>
              <a:cs typeface="Times New Roman" panose="02020603050405020304" pitchFamily="18" charset="0"/>
            </a:endParaRPr>
          </a:p>
          <a:p>
            <a:pPr>
              <a:spcAft>
                <a:spcPts val="800"/>
              </a:spcAft>
            </a:pPr>
            <a:r>
              <a:rPr lang="en-GB" sz="1200" b="1" dirty="0" smtClean="0">
                <a:solidFill>
                  <a:srgbClr val="002060"/>
                </a:solidFill>
                <a:latin typeface="Century Gothic" panose="020B0502020202020204" pitchFamily="34" charset="0"/>
                <a:ea typeface="SimSun" panose="02010600030101010101" pitchFamily="2" charset="-122"/>
                <a:cs typeface="Times New Roman" panose="02020603050405020304" pitchFamily="18" charset="0"/>
              </a:rPr>
              <a:t>Notes:</a:t>
            </a:r>
          </a:p>
          <a:p>
            <a:pPr marL="0" marR="0" indent="0" algn="l" defTabSz="914400" rtl="0" eaLnBrk="1" fontAlgn="auto" latinLnBrk="0" hangingPunct="1">
              <a:lnSpc>
                <a:spcPct val="100000"/>
              </a:lnSpc>
              <a:spcBef>
                <a:spcPts val="0"/>
              </a:spcBef>
              <a:spcAft>
                <a:spcPts val="800"/>
              </a:spcAft>
              <a:buClrTx/>
              <a:buSzTx/>
              <a:buFontTx/>
              <a:buNone/>
              <a:tabLst/>
              <a:defRPr/>
            </a:pPr>
            <a:r>
              <a:rPr lang="en-GB" dirty="0" smtClean="0"/>
              <a:t>This activity reflects</a:t>
            </a:r>
            <a:r>
              <a:rPr lang="en-GB" baseline="0" dirty="0" smtClean="0"/>
              <a:t> the type of speaking task that students will do in the ‘applying your knowledge’ test in 3.2.2 (next week), using </a:t>
            </a:r>
            <a:r>
              <a:rPr lang="en-GB" baseline="0" dirty="0" err="1" smtClean="0"/>
              <a:t>Vocaroo</a:t>
            </a:r>
            <a:r>
              <a:rPr lang="en-GB" baseline="0" dirty="0" smtClean="0"/>
              <a:t>.</a:t>
            </a:r>
          </a:p>
          <a:p>
            <a:pPr>
              <a:spcAft>
                <a:spcPts val="800"/>
              </a:spcAft>
            </a:pPr>
            <a:endParaRPr lang="en-GB" sz="1200" b="1" dirty="0">
              <a:solidFill>
                <a:srgbClr val="002060"/>
              </a:solidFill>
              <a:latin typeface="Century Gothic" panose="020B0502020202020204" pitchFamily="34" charset="0"/>
              <a:ea typeface="SimSun" panose="02010600030101010101" pitchFamily="2" charset="-122"/>
              <a:cs typeface="Times New Roman" panose="02020603050405020304" pitchFamily="18" charset="0"/>
            </a:endParaRPr>
          </a:p>
          <a:p>
            <a:pPr>
              <a:spcAft>
                <a:spcPts val="800"/>
              </a:spcAft>
            </a:pP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3DF3320-630C-404B-AA9B-FD490A9F3410}" type="slidenum">
              <a:rPr lang="en-GB" smtClean="0"/>
              <a:t>35</a:t>
            </a:fld>
            <a:endParaRPr lang="en-GB"/>
          </a:p>
        </p:txBody>
      </p:sp>
    </p:spTree>
    <p:extLst>
      <p:ext uri="{BB962C8B-B14F-4D97-AF65-F5344CB8AC3E}">
        <p14:creationId xmlns:p14="http://schemas.microsoft.com/office/powerpoint/2010/main" val="28007606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n-GB" sz="1200" b="1" kern="1200" dirty="0">
              <a:solidFill>
                <a:schemeClr val="tx1"/>
              </a:solidFill>
              <a:effectLst/>
              <a:latin typeface="+mn-lt"/>
              <a:ea typeface="+mn-ea"/>
              <a:cs typeface="+mn-cs"/>
            </a:endParaRPr>
          </a:p>
          <a:p>
            <a:pPr>
              <a:spcAft>
                <a:spcPts val="800"/>
              </a:spcAft>
            </a:pPr>
            <a:endParaRPr lang="en-GB" sz="1200" b="0" dirty="0" smtClean="0">
              <a:solidFill>
                <a:srgbClr val="002060"/>
              </a:solidFill>
              <a:latin typeface="Century Gothic" panose="020B0502020202020204" pitchFamily="34" charset="0"/>
              <a:ea typeface="SimSun" panose="02010600030101010101" pitchFamily="2" charset="-122"/>
              <a:cs typeface="Times New Roman" panose="02020603050405020304" pitchFamily="18" charset="0"/>
            </a:endParaRPr>
          </a:p>
          <a:p>
            <a:pPr>
              <a:spcAft>
                <a:spcPts val="800"/>
              </a:spcAft>
            </a:pPr>
            <a:r>
              <a:rPr lang="en-GB" sz="1200" b="1" dirty="0" smtClean="0">
                <a:solidFill>
                  <a:srgbClr val="002060"/>
                </a:solidFill>
                <a:latin typeface="Century Gothic" panose="020B0502020202020204" pitchFamily="34" charset="0"/>
                <a:ea typeface="SimSun" panose="02010600030101010101" pitchFamily="2" charset="-122"/>
                <a:cs typeface="Times New Roman" panose="02020603050405020304" pitchFamily="18" charset="0"/>
              </a:rPr>
              <a:t>Procedure</a:t>
            </a:r>
          </a:p>
          <a:p>
            <a:pPr>
              <a:spcAft>
                <a:spcPts val="800"/>
              </a:spcAft>
            </a:pPr>
            <a:r>
              <a:rPr lang="en-GB" sz="1200" b="0" dirty="0" smtClean="0">
                <a:solidFill>
                  <a:srgbClr val="002060"/>
                </a:solidFill>
                <a:latin typeface="Century Gothic" panose="020B0502020202020204" pitchFamily="34" charset="0"/>
                <a:ea typeface="SimSun" panose="02010600030101010101" pitchFamily="2" charset="-122"/>
                <a:cs typeface="Times New Roman" panose="02020603050405020304" pitchFamily="18" charset="0"/>
              </a:rPr>
              <a:t>1.</a:t>
            </a:r>
            <a:r>
              <a:rPr lang="en-GB" sz="1200" b="0" baseline="0" dirty="0" smtClean="0">
                <a:solidFill>
                  <a:srgbClr val="002060"/>
                </a:solidFill>
                <a:latin typeface="Century Gothic" panose="020B0502020202020204" pitchFamily="34" charset="0"/>
                <a:ea typeface="SimSun" panose="02010600030101010101" pitchFamily="2" charset="-122"/>
                <a:cs typeface="Times New Roman" panose="02020603050405020304" pitchFamily="18" charset="0"/>
              </a:rPr>
              <a:t> </a:t>
            </a:r>
            <a:r>
              <a:rPr lang="en-GB" sz="1200" b="0" dirty="0" smtClean="0">
                <a:solidFill>
                  <a:srgbClr val="002060"/>
                </a:solidFill>
                <a:latin typeface="Century Gothic" panose="020B0502020202020204" pitchFamily="34" charset="0"/>
                <a:ea typeface="SimSun" panose="02010600030101010101" pitchFamily="2" charset="-122"/>
                <a:cs typeface="Times New Roman" panose="02020603050405020304" pitchFamily="18" charset="0"/>
              </a:rPr>
              <a:t>Click</a:t>
            </a:r>
            <a:r>
              <a:rPr lang="en-GB" sz="1200" b="0" baseline="0" dirty="0" smtClean="0">
                <a:solidFill>
                  <a:srgbClr val="002060"/>
                </a:solidFill>
                <a:latin typeface="Century Gothic" panose="020B0502020202020204" pitchFamily="34" charset="0"/>
                <a:ea typeface="SimSun" panose="02010600030101010101" pitchFamily="2" charset="-122"/>
                <a:cs typeface="Times New Roman" panose="02020603050405020304" pitchFamily="18" charset="0"/>
              </a:rPr>
              <a:t> </a:t>
            </a:r>
            <a:r>
              <a:rPr lang="en-GB" sz="1200" b="0" baseline="0" dirty="0">
                <a:solidFill>
                  <a:srgbClr val="002060"/>
                </a:solidFill>
                <a:latin typeface="Century Gothic" panose="020B0502020202020204" pitchFamily="34" charset="0"/>
                <a:ea typeface="SimSun" panose="02010600030101010101" pitchFamily="2" charset="-122"/>
                <a:cs typeface="Times New Roman" panose="02020603050405020304" pitchFamily="18" charset="0"/>
              </a:rPr>
              <a:t>on the orange action button to hear the sentence. This can be useful for students accessing this material from home to check the accuracy of their pronunciation.</a:t>
            </a:r>
            <a:endParaRPr lang="en-GB" sz="1200" b="0" dirty="0">
              <a:solidFill>
                <a:srgbClr val="002060"/>
              </a:solidFill>
              <a:latin typeface="Century Gothic" panose="020B0502020202020204" pitchFamily="34" charset="0"/>
              <a:ea typeface="SimSun" panose="02010600030101010101" pitchFamily="2" charset="-122"/>
              <a:cs typeface="Times New Roman" panose="02020603050405020304" pitchFamily="18" charset="0"/>
            </a:endParaRPr>
          </a:p>
          <a:p>
            <a:pPr>
              <a:spcAft>
                <a:spcPts val="800"/>
              </a:spcAft>
            </a:pP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3DF3320-630C-404B-AA9B-FD490A9F3410}" type="slidenum">
              <a:rPr lang="en-GB" smtClean="0"/>
              <a:t>36</a:t>
            </a:fld>
            <a:endParaRPr lang="en-GB"/>
          </a:p>
        </p:txBody>
      </p:sp>
    </p:spTree>
    <p:extLst>
      <p:ext uri="{BB962C8B-B14F-4D97-AF65-F5344CB8AC3E}">
        <p14:creationId xmlns:p14="http://schemas.microsoft.com/office/powerpoint/2010/main" val="28166665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1211261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smtClean="0"/>
              <a:t>As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Notes: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Nouns </a:t>
            </a:r>
            <a:r>
              <a:rPr lang="en-GB" baseline="0" dirty="0"/>
              <a:t>are presented without articles to compel students to focus on word meaning to differentiate between the three parts of speech.</a:t>
            </a:r>
            <a:br>
              <a:rPr lang="en-GB" baseline="0" dirty="0"/>
            </a:br>
            <a:r>
              <a:rPr lang="en-GB" b="0" baseline="0" dirty="0" smtClean="0"/>
              <a:t>If </a:t>
            </a:r>
            <a:r>
              <a:rPr lang="en-GB" b="0" baseline="0" dirty="0"/>
              <a:t>students complete the task in their books, they should be asked to write a list of the words in each category, working left to right, top to bottom.  This will facilitate their checking of the answers, which are animated to appear on one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4</a:t>
            </a:fld>
            <a:endParaRPr lang="en-GB">
              <a:solidFill>
                <a:prstClr val="black"/>
              </a:solidFill>
            </a:endParaRPr>
          </a:p>
        </p:txBody>
      </p:sp>
    </p:spTree>
    <p:extLst>
      <p:ext uri="{BB962C8B-B14F-4D97-AF65-F5344CB8AC3E}">
        <p14:creationId xmlns:p14="http://schemas.microsoft.com/office/powerpoint/2010/main" val="1445427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smtClean="0"/>
              <a:t>Procedure: </a:t>
            </a:r>
            <a:r>
              <a:rPr lang="en-GB" b="0" baseline="0" smtClean="0"/>
              <a:t>a</a:t>
            </a:r>
            <a:r>
              <a:rPr lang="en-GB" baseline="0" smtClean="0"/>
              <a:t>s on slide 3.</a:t>
            </a:r>
            <a:endParaRPr lang="en-GB"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5</a:t>
            </a:fld>
            <a:endParaRPr lang="en-GB">
              <a:solidFill>
                <a:prstClr val="black"/>
              </a:solidFill>
            </a:endParaRPr>
          </a:p>
        </p:txBody>
      </p:sp>
    </p:spTree>
    <p:extLst>
      <p:ext uri="{BB962C8B-B14F-4D97-AF65-F5344CB8AC3E}">
        <p14:creationId xmlns:p14="http://schemas.microsoft.com/office/powerpoint/2010/main" val="1719698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the slide for</a:t>
            </a:r>
            <a:r>
              <a:rPr lang="en-GB" baseline="0" dirty="0"/>
              <a:t> use as pair/group work.  </a:t>
            </a:r>
            <a:r>
              <a:rPr lang="en-GB" dirty="0"/>
              <a:t>Here students</a:t>
            </a:r>
            <a:r>
              <a:rPr lang="en-GB" baseline="0" dirty="0"/>
              <a:t> could be given this slide as a printout (consider A3) and they could work on all three word classes simultaneously using different coloured pencils/highlighters.  They could also write the English in each box as they go. </a:t>
            </a:r>
            <a:r>
              <a:rPr lang="en-GB" baseline="0" dirty="0" smtClean="0"/>
              <a:t> Teachers can </a:t>
            </a:r>
            <a:r>
              <a:rPr lang="en-GB" baseline="0" dirty="0"/>
              <a:t>e</a:t>
            </a:r>
            <a:r>
              <a:rPr lang="en-GB" baseline="0" dirty="0" smtClean="0"/>
              <a:t>ncourage </a:t>
            </a:r>
            <a:r>
              <a:rPr lang="en-GB" baseline="0" dirty="0"/>
              <a:t>students to make use of reference materials such as their exercise books or language guides.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645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ANSWER slide</a:t>
            </a:r>
            <a:r>
              <a:rPr lang="en-GB" baseline="0" dirty="0"/>
              <a:t> with all three categories animated sequentially, to correct the pair/group work option.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779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Teachers</a:t>
            </a:r>
            <a:r>
              <a:rPr lang="en-GB" baseline="0" dirty="0"/>
              <a:t> could also use this slide to elicit </a:t>
            </a:r>
            <a:r>
              <a:rPr lang="en-GB" baseline="0"/>
              <a:t>the </a:t>
            </a:r>
            <a:r>
              <a:rPr lang="en-GB" baseline="0" smtClean="0"/>
              <a:t>Spanish words, </a:t>
            </a:r>
            <a:r>
              <a:rPr lang="en-GB" baseline="0" dirty="0"/>
              <a:t>depending on time and/or the ability of the group</a:t>
            </a:r>
            <a:r>
              <a:rPr lang="en-GB" baseline="0"/>
              <a:t>.  </a:t>
            </a:r>
            <a:endParaRPr lang="en-GB" baseline="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smtClean="0"/>
              <a:t>Click on each English word to reveal the Spanish.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687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OPTIONAL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mtClean="0"/>
              <a:t>Teachers</a:t>
            </a:r>
            <a:r>
              <a:rPr lang="en-GB" baseline="0" smtClean="0"/>
              <a:t> could also use this slide to check understanding of the Spanish words, depending on time and/or the ability of the group.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smtClean="0"/>
              <a:t>Click on each Spanish word to reveal the English.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2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66290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4002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4011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17180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2614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07568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5704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373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2029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19/04/2021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85951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19/04/2021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268151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3681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19/04/2021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773260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19/04/2021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736422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19/04/2021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99356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56530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39636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32980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0578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366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20411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19/04/2021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985587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273248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19/04/2021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0709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19/04/2021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34129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19/04/2021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186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19/04/2021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2121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07239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80429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709545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84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21345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rPr>
              <a:t>Text</a:t>
            </a:r>
          </a:p>
        </p:txBody>
      </p:sp>
    </p:spTree>
    <p:extLst>
      <p:ext uri="{BB962C8B-B14F-4D97-AF65-F5344CB8AC3E}">
        <p14:creationId xmlns:p14="http://schemas.microsoft.com/office/powerpoint/2010/main" val="3959805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77908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9406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907455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571165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9767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2876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8597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56519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857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84652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96202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8691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r>
              <a:rPr lang="en-GB" sz="1100" dirty="0">
                <a:latin typeface="Tw Cen MT" panose="020B0602020104020603" pitchFamily="34" charset="0"/>
              </a:rPr>
              <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5365164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r>
              <a:rPr lang="en-GB" sz="1100" dirty="0">
                <a:latin typeface="Tw Cen MT" panose="020B0602020104020603" pitchFamily="34" charset="0"/>
              </a:rPr>
              <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2207151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17189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3.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audio" Target="../media/audio12.wav"/><Relationship Id="rId11" Type="http://schemas.openxmlformats.org/officeDocument/2006/relationships/image" Target="../media/image11.png"/><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8" Type="http://schemas.openxmlformats.org/officeDocument/2006/relationships/image" Target="../media/image30.tiff"/><Relationship Id="rId13" Type="http://schemas.openxmlformats.org/officeDocument/2006/relationships/image" Target="../media/image35.tiff"/><Relationship Id="rId3" Type="http://schemas.openxmlformats.org/officeDocument/2006/relationships/audio" Target="../media/audio17.wav"/><Relationship Id="rId7" Type="http://schemas.openxmlformats.org/officeDocument/2006/relationships/audio" Target="../media/audio21.wav"/><Relationship Id="rId12" Type="http://schemas.openxmlformats.org/officeDocument/2006/relationships/image" Target="../media/image34.tiff"/><Relationship Id="rId17" Type="http://schemas.openxmlformats.org/officeDocument/2006/relationships/image" Target="../media/image38.png"/><Relationship Id="rId2" Type="http://schemas.openxmlformats.org/officeDocument/2006/relationships/notesSlide" Target="../notesSlides/notesSlide25.xml"/><Relationship Id="rId16" Type="http://schemas.openxmlformats.org/officeDocument/2006/relationships/image" Target="../media/image37.tiff"/><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image" Target="../media/image33.tiff"/><Relationship Id="rId5" Type="http://schemas.openxmlformats.org/officeDocument/2006/relationships/audio" Target="../media/audio19.wav"/><Relationship Id="rId15" Type="http://schemas.microsoft.com/office/2007/relationships/hdphoto" Target="../media/hdphoto1.wdp"/><Relationship Id="rId10" Type="http://schemas.openxmlformats.org/officeDocument/2006/relationships/image" Target="../media/image32.png"/><Relationship Id="rId4" Type="http://schemas.openxmlformats.org/officeDocument/2006/relationships/audio" Target="../media/audio18.wav"/><Relationship Id="rId9" Type="http://schemas.openxmlformats.org/officeDocument/2006/relationships/image" Target="../media/image31.png"/><Relationship Id="rId1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30.tiff"/><Relationship Id="rId13" Type="http://schemas.openxmlformats.org/officeDocument/2006/relationships/image" Target="../media/image39.png"/><Relationship Id="rId3" Type="http://schemas.openxmlformats.org/officeDocument/2006/relationships/audio" Target="../media/audio17.wav"/><Relationship Id="rId7" Type="http://schemas.openxmlformats.org/officeDocument/2006/relationships/audio" Target="../media/audio21.wav"/><Relationship Id="rId12" Type="http://schemas.openxmlformats.org/officeDocument/2006/relationships/image" Target="../media/image35.tiff"/><Relationship Id="rId17" Type="http://schemas.openxmlformats.org/officeDocument/2006/relationships/image" Target="../media/image40.png"/><Relationship Id="rId2" Type="http://schemas.openxmlformats.org/officeDocument/2006/relationships/notesSlide" Target="../notesSlides/notesSlide26.xml"/><Relationship Id="rId16" Type="http://schemas.openxmlformats.org/officeDocument/2006/relationships/image" Target="../media/image37.tiff"/><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image" Target="../media/image34.tiff"/><Relationship Id="rId5" Type="http://schemas.openxmlformats.org/officeDocument/2006/relationships/audio" Target="../media/audio19.wav"/><Relationship Id="rId15" Type="http://schemas.openxmlformats.org/officeDocument/2006/relationships/image" Target="../media/image31.png"/><Relationship Id="rId10" Type="http://schemas.openxmlformats.org/officeDocument/2006/relationships/image" Target="../media/image33.tiff"/><Relationship Id="rId4" Type="http://schemas.openxmlformats.org/officeDocument/2006/relationships/audio" Target="../media/audio18.wav"/><Relationship Id="rId9" Type="http://schemas.openxmlformats.org/officeDocument/2006/relationships/image" Target="../media/image32.png"/><Relationship Id="rId1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4.pn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3.png"/><Relationship Id="rId2" Type="http://schemas.openxmlformats.org/officeDocument/2006/relationships/notesSlide" Target="../notesSlides/notesSlide28.xml"/><Relationship Id="rId16" Type="http://schemas.openxmlformats.org/officeDocument/2006/relationships/image" Target="../media/image54.png"/><Relationship Id="rId20" Type="http://schemas.openxmlformats.org/officeDocument/2006/relationships/image" Target="../media/image58.png"/><Relationship Id="rId29"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png"/><Relationship Id="rId10" Type="http://schemas.openxmlformats.org/officeDocument/2006/relationships/image" Target="../media/image48.png"/><Relationship Id="rId19" Type="http://schemas.openxmlformats.org/officeDocument/2006/relationships/image" Target="../media/image57.png"/><Relationship Id="rId31" Type="http://schemas.openxmlformats.org/officeDocument/2006/relationships/image" Target="../media/image69.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png"/><Relationship Id="rId30"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3.png"/><Relationship Id="rId3" Type="http://schemas.openxmlformats.org/officeDocument/2006/relationships/image" Target="../media/image48.png"/><Relationship Id="rId7" Type="http://schemas.openxmlformats.org/officeDocument/2006/relationships/image" Target="../media/image59.png"/><Relationship Id="rId12"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72.png"/><Relationship Id="rId5" Type="http://schemas.openxmlformats.org/officeDocument/2006/relationships/image" Target="../media/image71.png"/><Relationship Id="rId15" Type="http://schemas.openxmlformats.org/officeDocument/2006/relationships/image" Target="../media/image75.png"/><Relationship Id="rId10" Type="http://schemas.openxmlformats.org/officeDocument/2006/relationships/image" Target="../media/image52.png"/><Relationship Id="rId4" Type="http://schemas.openxmlformats.org/officeDocument/2006/relationships/image" Target="../media/image70.png"/><Relationship Id="rId9" Type="http://schemas.openxmlformats.org/officeDocument/2006/relationships/image" Target="../media/image51.png"/><Relationship Id="rId14"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audio" Target="../media/audio26.wav"/><Relationship Id="rId3" Type="http://schemas.openxmlformats.org/officeDocument/2006/relationships/audio" Target="../media/audio22.wav"/><Relationship Id="rId21" Type="http://schemas.openxmlformats.org/officeDocument/2006/relationships/image" Target="../media/image88.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audio" Target="../media/audio25.wav"/><Relationship Id="rId2" Type="http://schemas.openxmlformats.org/officeDocument/2006/relationships/notesSlide" Target="../notesSlides/notesSlide31.xml"/><Relationship Id="rId16" Type="http://schemas.openxmlformats.org/officeDocument/2006/relationships/audio" Target="../media/audio24.wav"/><Relationship Id="rId20" Type="http://schemas.openxmlformats.org/officeDocument/2006/relationships/image" Target="../media/image87.jpeg"/><Relationship Id="rId1" Type="http://schemas.openxmlformats.org/officeDocument/2006/relationships/slideLayout" Target="../slideLayouts/slideLayout6.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audio" Target="../media/audio23.wav"/><Relationship Id="rId10" Type="http://schemas.openxmlformats.org/officeDocument/2006/relationships/image" Target="../media/image82.png"/><Relationship Id="rId19" Type="http://schemas.openxmlformats.org/officeDocument/2006/relationships/image" Target="../media/image11.png"/><Relationship Id="rId4" Type="http://schemas.openxmlformats.org/officeDocument/2006/relationships/image" Target="../media/image47.png"/><Relationship Id="rId9" Type="http://schemas.openxmlformats.org/officeDocument/2006/relationships/image" Target="../media/image81.png"/><Relationship Id="rId14" Type="http://schemas.openxmlformats.org/officeDocument/2006/relationships/image" Target="../media/image86.png"/></Relationships>
</file>

<file path=ppt/slides/_rels/slide32.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65.png"/><Relationship Id="rId26" Type="http://schemas.openxmlformats.org/officeDocument/2006/relationships/image" Target="../media/image104.png"/><Relationship Id="rId3" Type="http://schemas.openxmlformats.org/officeDocument/2006/relationships/image" Target="../media/image89.png"/><Relationship Id="rId21" Type="http://schemas.openxmlformats.org/officeDocument/2006/relationships/audio" Target="../media/audio28.wav"/><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5" Type="http://schemas.openxmlformats.org/officeDocument/2006/relationships/image" Target="../media/image11.png"/><Relationship Id="rId2" Type="http://schemas.openxmlformats.org/officeDocument/2006/relationships/notesSlide" Target="../notesSlides/notesSlide32.xml"/><Relationship Id="rId16" Type="http://schemas.openxmlformats.org/officeDocument/2006/relationships/image" Target="../media/image102.png"/><Relationship Id="rId20" Type="http://schemas.openxmlformats.org/officeDocument/2006/relationships/audio" Target="../media/audio27.wav"/><Relationship Id="rId1" Type="http://schemas.openxmlformats.org/officeDocument/2006/relationships/slideLayout" Target="../slideLayouts/slideLayout6.xml"/><Relationship Id="rId6" Type="http://schemas.openxmlformats.org/officeDocument/2006/relationships/image" Target="../media/image92.png"/><Relationship Id="rId11" Type="http://schemas.openxmlformats.org/officeDocument/2006/relationships/image" Target="../media/image97.png"/><Relationship Id="rId24" Type="http://schemas.openxmlformats.org/officeDocument/2006/relationships/audio" Target="../media/audio31.wav"/><Relationship Id="rId5" Type="http://schemas.openxmlformats.org/officeDocument/2006/relationships/image" Target="../media/image91.png"/><Relationship Id="rId15" Type="http://schemas.openxmlformats.org/officeDocument/2006/relationships/image" Target="../media/image101.png"/><Relationship Id="rId23" Type="http://schemas.openxmlformats.org/officeDocument/2006/relationships/audio" Target="../media/audio30.wav"/><Relationship Id="rId28" Type="http://schemas.openxmlformats.org/officeDocument/2006/relationships/image" Target="../media/image106.png"/><Relationship Id="rId10" Type="http://schemas.openxmlformats.org/officeDocument/2006/relationships/image" Target="../media/image96.png"/><Relationship Id="rId19" Type="http://schemas.openxmlformats.org/officeDocument/2006/relationships/image" Target="../media/image43.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 Id="rId22" Type="http://schemas.openxmlformats.org/officeDocument/2006/relationships/audio" Target="../media/audio29.wav"/><Relationship Id="rId27" Type="http://schemas.openxmlformats.org/officeDocument/2006/relationships/image" Target="../media/image105.png"/></Relationships>
</file>

<file path=ppt/slides/_rels/slide3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3.xml"/><Relationship Id="rId1" Type="http://schemas.openxmlformats.org/officeDocument/2006/relationships/slideLayout" Target="../slideLayouts/slideLayout28.xml"/><Relationship Id="rId5" Type="http://schemas.openxmlformats.org/officeDocument/2006/relationships/image" Target="../media/image109.jpeg"/><Relationship Id="rId4" Type="http://schemas.openxmlformats.org/officeDocument/2006/relationships/image" Target="../media/image108.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35.xml"/><Relationship Id="rId1" Type="http://schemas.openxmlformats.org/officeDocument/2006/relationships/slideLayout" Target="../slideLayouts/slideLayout28.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36.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audio" Target="../media/audio36.wav"/><Relationship Id="rId17" Type="http://schemas.openxmlformats.org/officeDocument/2006/relationships/audio" Target="../media/audio41.wav"/><Relationship Id="rId2" Type="http://schemas.openxmlformats.org/officeDocument/2006/relationships/notesSlide" Target="../notesSlides/notesSlide36.xml"/><Relationship Id="rId16" Type="http://schemas.openxmlformats.org/officeDocument/2006/relationships/audio" Target="../media/audio40.wav"/><Relationship Id="rId1" Type="http://schemas.openxmlformats.org/officeDocument/2006/relationships/slideLayout" Target="../slideLayouts/slideLayout28.xml"/><Relationship Id="rId6" Type="http://schemas.openxmlformats.org/officeDocument/2006/relationships/image" Target="../media/image113.jpeg"/><Relationship Id="rId11" Type="http://schemas.openxmlformats.org/officeDocument/2006/relationships/audio" Target="../media/audio35.wav"/><Relationship Id="rId5" Type="http://schemas.openxmlformats.org/officeDocument/2006/relationships/image" Target="../media/image112.jpeg"/><Relationship Id="rId15" Type="http://schemas.openxmlformats.org/officeDocument/2006/relationships/audio" Target="../media/audio39.wav"/><Relationship Id="rId10" Type="http://schemas.openxmlformats.org/officeDocument/2006/relationships/audio" Target="../media/audio34.wav"/><Relationship Id="rId4" Type="http://schemas.openxmlformats.org/officeDocument/2006/relationships/image" Target="../media/image111.jpeg"/><Relationship Id="rId9" Type="http://schemas.openxmlformats.org/officeDocument/2006/relationships/audio" Target="../media/audio33.wav"/><Relationship Id="rId14" Type="http://schemas.openxmlformats.org/officeDocument/2006/relationships/audio" Target="../media/audio38.wav"/></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35.xml"/><Relationship Id="rId4" Type="http://schemas.openxmlformats.org/officeDocument/2006/relationships/image" Target="../media/image11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1933717"/>
            <a:ext cx="5379089" cy="879475"/>
          </a:xfrm>
        </p:spPr>
        <p:txBody>
          <a:bodyPr>
            <a:normAutofit/>
          </a:bodyPr>
          <a:lstStyle/>
          <a:p>
            <a:pPr algn="l"/>
            <a:r>
              <a:rPr lang="en-GB" sz="4000" b="1" dirty="0">
                <a:solidFill>
                  <a:prstClr val="white"/>
                </a:solidFill>
              </a:rPr>
              <a:t>Describing places</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20308" y="2830397"/>
            <a:ext cx="8512859" cy="1546732"/>
          </a:xfrm>
        </p:spPr>
        <p:txBody>
          <a:bodyPr>
            <a:noAutofit/>
          </a:bodyPr>
          <a:lstStyle/>
          <a:p>
            <a:pPr algn="l"/>
            <a:r>
              <a:rPr lang="en-GB" dirty="0">
                <a:solidFill>
                  <a:prstClr val="white"/>
                </a:solidFill>
              </a:rPr>
              <a:t>Plural definite &amp; indefinite articles [revisited] </a:t>
            </a:r>
            <a:endParaRPr lang="en-GB" dirty="0" smtClean="0">
              <a:solidFill>
                <a:prstClr val="white"/>
              </a:solidFill>
            </a:endParaRPr>
          </a:p>
          <a:p>
            <a:pPr algn="l"/>
            <a:r>
              <a:rPr lang="en-GB" dirty="0" smtClean="0">
                <a:solidFill>
                  <a:prstClr val="white"/>
                </a:solidFill>
              </a:rPr>
              <a:t>‘</a:t>
            </a:r>
            <a:r>
              <a:rPr lang="en-GB" dirty="0">
                <a:solidFill>
                  <a:prstClr val="white"/>
                </a:solidFill>
              </a:rPr>
              <a:t>Son’ for </a:t>
            </a:r>
            <a:r>
              <a:rPr lang="en-GB" dirty="0" smtClean="0">
                <a:solidFill>
                  <a:prstClr val="white"/>
                </a:solidFill>
              </a:rPr>
              <a:t>traits, </a:t>
            </a:r>
            <a:r>
              <a:rPr lang="en-GB" dirty="0">
                <a:solidFill>
                  <a:prstClr val="white"/>
                </a:solidFill>
              </a:rPr>
              <a:t>‘</a:t>
            </a:r>
            <a:r>
              <a:rPr lang="en-GB" dirty="0" err="1">
                <a:solidFill>
                  <a:prstClr val="white"/>
                </a:solidFill>
              </a:rPr>
              <a:t>Están</a:t>
            </a:r>
            <a:r>
              <a:rPr lang="en-GB" dirty="0">
                <a:solidFill>
                  <a:prstClr val="white"/>
                </a:solidFill>
              </a:rPr>
              <a:t>’ for </a:t>
            </a:r>
            <a:r>
              <a:rPr lang="en-GB">
                <a:solidFill>
                  <a:prstClr val="white"/>
                </a:solidFill>
              </a:rPr>
              <a:t>location</a:t>
            </a:r>
            <a:r>
              <a:rPr lang="en-GB" smtClean="0">
                <a:solidFill>
                  <a:prstClr val="white"/>
                </a:solidFill>
              </a:rPr>
              <a:t> [revisited</a:t>
            </a:r>
            <a:r>
              <a:rPr lang="en-GB" dirty="0" smtClean="0">
                <a:solidFill>
                  <a:prstClr val="white"/>
                </a:solidFill>
              </a:rPr>
              <a:t>]</a:t>
            </a:r>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a:t>
            </a:r>
            <a:r>
              <a:rPr lang="en-GB" sz="2200" dirty="0" smtClean="0">
                <a:solidFill>
                  <a:prstClr val="white"/>
                </a:solidFill>
                <a:latin typeface="Century Gothic" panose="020B0502020202020204" pitchFamily="34" charset="0"/>
              </a:rPr>
              <a:t>3.2 </a:t>
            </a:r>
            <a:r>
              <a:rPr lang="en-GB" sz="2200" dirty="0">
                <a:solidFill>
                  <a:prstClr val="white"/>
                </a:solidFill>
                <a:latin typeface="Century Gothic" panose="020B0502020202020204" pitchFamily="34" charset="0"/>
              </a:rPr>
              <a:t>- Week </a:t>
            </a:r>
            <a:r>
              <a:rPr lang="en-GB" sz="2200" dirty="0" smtClean="0">
                <a:solidFill>
                  <a:prstClr val="white"/>
                </a:solidFill>
                <a:latin typeface="Century Gothic" panose="020B0502020202020204" pitchFamily="34" charset="0"/>
              </a:rPr>
              <a:t>1 </a:t>
            </a:r>
            <a:r>
              <a:rPr lang="en-GB" sz="2200" dirty="0">
                <a:solidFill>
                  <a:prstClr val="white"/>
                </a:solidFill>
                <a:latin typeface="Century Gothic" panose="020B0502020202020204" pitchFamily="34" charset="0"/>
              </a:rPr>
              <a:t>- Lesson </a:t>
            </a:r>
            <a:r>
              <a:rPr lang="en-GB" sz="2200" dirty="0" smtClean="0">
                <a:solidFill>
                  <a:prstClr val="white"/>
                </a:solidFill>
                <a:latin typeface="Century Gothic" panose="020B0502020202020204" pitchFamily="34" charset="0"/>
              </a:rPr>
              <a:t>61</a:t>
            </a:r>
            <a:endParaRPr lang="en-GB" sz="2200" dirty="0">
              <a:solidFill>
                <a:prstClr val="white"/>
              </a:solidFill>
              <a:latin typeface="Century Gothic" panose="020B0502020202020204" pitchFamily="34" charset="0"/>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267279"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smtClean="0">
                <a:solidFill>
                  <a:prstClr val="white"/>
                </a:solidFill>
                <a:latin typeface="Century Gothic" panose="020B0502020202020204" pitchFamily="34" charset="0"/>
              </a:rPr>
              <a:t>Victoria </a:t>
            </a:r>
            <a:r>
              <a:rPr lang="en-GB" sz="1400" dirty="0">
                <a:solidFill>
                  <a:prstClr val="white"/>
                </a:solidFill>
                <a:latin typeface="Century Gothic" panose="020B0502020202020204" pitchFamily="34" charset="0"/>
              </a:rPr>
              <a:t>Hobson / Nick Avery / Rachel </a:t>
            </a:r>
            <a:r>
              <a:rPr lang="en-GB" sz="1400" dirty="0" smtClean="0">
                <a:solidFill>
                  <a:prstClr val="white"/>
                </a:solidFill>
                <a:latin typeface="Century Gothic" panose="020B0502020202020204" pitchFamily="34" charset="0"/>
              </a:rPr>
              <a:t>Hawkes</a:t>
            </a:r>
            <a:r>
              <a:rPr lang="en-GB" sz="1400" dirty="0">
                <a:solidFill>
                  <a:prstClr val="white"/>
                </a:solidFill>
                <a:latin typeface="Century Gothic" panose="020B0502020202020204" pitchFamily="34" charset="0"/>
              </a:rPr>
              <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a:t>
            </a:r>
            <a:r>
              <a:rPr lang="en-GB" sz="1400" smtClean="0">
                <a:solidFill>
                  <a:prstClr val="white"/>
                </a:solidFill>
                <a:latin typeface="Century Gothic" panose="020B0502020202020204" pitchFamily="34" charset="0"/>
              </a:rPr>
              <a:t>19/04/21</a:t>
            </a:r>
            <a:endParaRPr lang="en-GB" sz="1400" dirty="0">
              <a:solidFill>
                <a:prstClr val="white"/>
              </a:solidFill>
              <a:latin typeface="Century Gothic" panose="020B0502020202020204" pitchFamily="34" charset="0"/>
            </a:endParaRPr>
          </a:p>
        </p:txBody>
      </p:sp>
      <p:pic>
        <p:nvPicPr>
          <p:cNvPr id="15" name="Picture 14" descr="NCELP logo">
            <a:extLst>
              <a:ext uri="{C183D7F6-B498-43B3-948B-1728B52AA6E4}">
                <adec:decorative xmlns=""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8" name="Subtitle 6">
            <a:extLst>
              <a:ext uri="{FF2B5EF4-FFF2-40B4-BE49-F238E27FC236}">
                <a16:creationId xmlns:a16="http://schemas.microsoft.com/office/drawing/2014/main" id="{ABC93937-5935-4FD6-909A-1159EB86D0C7}"/>
              </a:ext>
            </a:extLst>
          </p:cNvPr>
          <p:cNvSpPr txBox="1">
            <a:spLocks/>
          </p:cNvSpPr>
          <p:nvPr/>
        </p:nvSpPr>
        <p:spPr>
          <a:xfrm>
            <a:off x="255186" y="3724981"/>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prstClr val="white"/>
                </a:solidFill>
              </a:rPr>
              <a:t>SSC </a:t>
            </a:r>
            <a:r>
              <a:rPr lang="en-GB" dirty="0" smtClean="0">
                <a:solidFill>
                  <a:prstClr val="white"/>
                </a:solidFill>
              </a:rPr>
              <a:t>[ci] [revisited]</a:t>
            </a:r>
            <a:endParaRPr lang="en-GB" dirty="0">
              <a:solidFill>
                <a:prstClr val="white"/>
              </a:solidFill>
            </a:endParaRPr>
          </a:p>
          <a:p>
            <a:endParaRPr lang="en-US" dirty="0"/>
          </a:p>
        </p:txBody>
      </p:sp>
    </p:spTree>
    <p:extLst>
      <p:ext uri="{BB962C8B-B14F-4D97-AF65-F5344CB8AC3E}">
        <p14:creationId xmlns:p14="http://schemas.microsoft.com/office/powerpoint/2010/main" val="33567565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9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19" name="TextBox 18"/>
          <p:cNvSpPr txBox="1"/>
          <p:nvPr/>
        </p:nvSpPr>
        <p:spPr>
          <a:xfrm>
            <a:off x="3773783" y="3247808"/>
            <a:ext cx="14424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banco</a:t>
            </a:r>
          </a:p>
        </p:txBody>
      </p:sp>
      <p:sp>
        <p:nvSpPr>
          <p:cNvPr id="21" name="TextBox 20"/>
          <p:cNvSpPr txBox="1"/>
          <p:nvPr/>
        </p:nvSpPr>
        <p:spPr>
          <a:xfrm>
            <a:off x="3787570" y="3910184"/>
            <a:ext cx="200742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mercado</a:t>
            </a:r>
          </a:p>
        </p:txBody>
      </p:sp>
      <p:sp>
        <p:nvSpPr>
          <p:cNvPr id="24" name="TextBox 23"/>
          <p:cNvSpPr txBox="1"/>
          <p:nvPr/>
        </p:nvSpPr>
        <p:spPr>
          <a:xfrm>
            <a:off x="3786008" y="4580778"/>
            <a:ext cx="159366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parque</a:t>
            </a:r>
          </a:p>
        </p:txBody>
      </p:sp>
      <p:sp>
        <p:nvSpPr>
          <p:cNvPr id="25" name="TextBox 24"/>
          <p:cNvSpPr txBox="1"/>
          <p:nvPr/>
        </p:nvSpPr>
        <p:spPr>
          <a:xfrm>
            <a:off x="10201182" y="3191686"/>
            <a:ext cx="18517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escuela</a:t>
            </a:r>
            <a:endPar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7" name="TextBox 26"/>
          <p:cNvSpPr txBox="1"/>
          <p:nvPr/>
        </p:nvSpPr>
        <p:spPr>
          <a:xfrm>
            <a:off x="10181423" y="4580778"/>
            <a:ext cx="23201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cafetería</a:t>
            </a:r>
            <a:endPar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36" name="TextBox 35"/>
          <p:cNvSpPr txBox="1"/>
          <p:nvPr/>
        </p:nvSpPr>
        <p:spPr>
          <a:xfrm>
            <a:off x="1209256" y="3244876"/>
            <a:ext cx="18888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bank</a:t>
            </a:r>
          </a:p>
        </p:txBody>
      </p:sp>
      <p:sp>
        <p:nvSpPr>
          <p:cNvPr id="37" name="TextBox 36"/>
          <p:cNvSpPr txBox="1"/>
          <p:nvPr/>
        </p:nvSpPr>
        <p:spPr>
          <a:xfrm>
            <a:off x="1241042" y="3895121"/>
            <a:ext cx="23609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market</a:t>
            </a:r>
          </a:p>
        </p:txBody>
      </p:sp>
      <p:sp>
        <p:nvSpPr>
          <p:cNvPr id="38" name="TextBox 37"/>
          <p:cNvSpPr txBox="1"/>
          <p:nvPr/>
        </p:nvSpPr>
        <p:spPr>
          <a:xfrm>
            <a:off x="1331995" y="4557544"/>
            <a:ext cx="10726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park</a:t>
            </a:r>
          </a:p>
        </p:txBody>
      </p:sp>
      <p:sp>
        <p:nvSpPr>
          <p:cNvPr id="39" name="TextBox 38"/>
          <p:cNvSpPr txBox="1"/>
          <p:nvPr/>
        </p:nvSpPr>
        <p:spPr>
          <a:xfrm>
            <a:off x="7114905" y="3209341"/>
            <a:ext cx="14274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school</a:t>
            </a:r>
          </a:p>
        </p:txBody>
      </p:sp>
      <p:sp>
        <p:nvSpPr>
          <p:cNvPr id="40" name="TextBox 39"/>
          <p:cNvSpPr txBox="1"/>
          <p:nvPr/>
        </p:nvSpPr>
        <p:spPr>
          <a:xfrm>
            <a:off x="7110186" y="3885313"/>
            <a:ext cx="233066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mountain</a:t>
            </a:r>
          </a:p>
        </p:txBody>
      </p:sp>
      <p:sp>
        <p:nvSpPr>
          <p:cNvPr id="41" name="TextBox 40"/>
          <p:cNvSpPr txBox="1"/>
          <p:nvPr/>
        </p:nvSpPr>
        <p:spPr>
          <a:xfrm>
            <a:off x="10181423" y="3888907"/>
            <a:ext cx="21383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montaña</a:t>
            </a:r>
          </a:p>
        </p:txBody>
      </p:sp>
      <p:sp>
        <p:nvSpPr>
          <p:cNvPr id="44" name="TextBox 43"/>
          <p:cNvSpPr txBox="1"/>
          <p:nvPr/>
        </p:nvSpPr>
        <p:spPr>
          <a:xfrm>
            <a:off x="871902" y="2625409"/>
            <a:ext cx="4500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Masculine nouns</a:t>
            </a:r>
            <a:endParaRPr kumimoji="0" lang="en-GB" sz="28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48" name="TextBox 47"/>
          <p:cNvSpPr txBox="1"/>
          <p:nvPr/>
        </p:nvSpPr>
        <p:spPr>
          <a:xfrm>
            <a:off x="7103303" y="2678706"/>
            <a:ext cx="2924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Feminine nouns</a:t>
            </a:r>
            <a:endParaRPr kumimoji="0" lang="en-GB" sz="28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50" name="TextBox 49"/>
          <p:cNvSpPr txBox="1"/>
          <p:nvPr/>
        </p:nvSpPr>
        <p:spPr>
          <a:xfrm>
            <a:off x="2137043" y="3237461"/>
            <a:ext cx="3064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p>
        </p:txBody>
      </p:sp>
      <p:sp>
        <p:nvSpPr>
          <p:cNvPr id="51" name="TextBox 50"/>
          <p:cNvSpPr txBox="1"/>
          <p:nvPr/>
        </p:nvSpPr>
        <p:spPr>
          <a:xfrm>
            <a:off x="11893925" y="4580778"/>
            <a:ext cx="34149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p>
        </p:txBody>
      </p:sp>
      <p:sp>
        <p:nvSpPr>
          <p:cNvPr id="53" name="TextBox 52"/>
          <p:cNvSpPr txBox="1"/>
          <p:nvPr/>
        </p:nvSpPr>
        <p:spPr>
          <a:xfrm>
            <a:off x="5023660" y="3252315"/>
            <a:ext cx="343178" cy="559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p>
        </p:txBody>
      </p:sp>
      <p:sp>
        <p:nvSpPr>
          <p:cNvPr id="55" name="TextBox 54"/>
          <p:cNvSpPr txBox="1"/>
          <p:nvPr/>
        </p:nvSpPr>
        <p:spPr>
          <a:xfrm>
            <a:off x="6683974" y="3209341"/>
            <a:ext cx="40403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a:t>
            </a:r>
          </a:p>
        </p:txBody>
      </p:sp>
      <p:sp>
        <p:nvSpPr>
          <p:cNvPr id="57" name="TextBox 56"/>
          <p:cNvSpPr txBox="1"/>
          <p:nvPr/>
        </p:nvSpPr>
        <p:spPr>
          <a:xfrm>
            <a:off x="11880176" y="3884655"/>
            <a:ext cx="403942" cy="553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p>
        </p:txBody>
      </p:sp>
      <p:sp>
        <p:nvSpPr>
          <p:cNvPr id="59" name="TextBox 58"/>
          <p:cNvSpPr txBox="1"/>
          <p:nvPr/>
        </p:nvSpPr>
        <p:spPr>
          <a:xfrm>
            <a:off x="11650807" y="3184345"/>
            <a:ext cx="300038" cy="553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p>
        </p:txBody>
      </p:sp>
      <p:sp>
        <p:nvSpPr>
          <p:cNvPr id="61" name="TextBox 60"/>
          <p:cNvSpPr txBox="1"/>
          <p:nvPr/>
        </p:nvSpPr>
        <p:spPr>
          <a:xfrm>
            <a:off x="8322670" y="3201927"/>
            <a:ext cx="300038" cy="553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p>
        </p:txBody>
      </p:sp>
      <p:sp>
        <p:nvSpPr>
          <p:cNvPr id="45" name="TextBox 44"/>
          <p:cNvSpPr txBox="1"/>
          <p:nvPr/>
        </p:nvSpPr>
        <p:spPr>
          <a:xfrm>
            <a:off x="3200656" y="3244908"/>
            <a:ext cx="70176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un</a:t>
            </a:r>
          </a:p>
        </p:txBody>
      </p:sp>
      <p:sp>
        <p:nvSpPr>
          <p:cNvPr id="54" name="TextBox 53"/>
          <p:cNvSpPr txBox="1"/>
          <p:nvPr/>
        </p:nvSpPr>
        <p:spPr>
          <a:xfrm>
            <a:off x="817248" y="3244876"/>
            <a:ext cx="57256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a:t>
            </a:r>
          </a:p>
        </p:txBody>
      </p:sp>
      <p:sp>
        <p:nvSpPr>
          <p:cNvPr id="75" name="TextBox 74"/>
          <p:cNvSpPr txBox="1"/>
          <p:nvPr/>
        </p:nvSpPr>
        <p:spPr>
          <a:xfrm>
            <a:off x="3203445" y="3921562"/>
            <a:ext cx="6656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un</a:t>
            </a:r>
          </a:p>
        </p:txBody>
      </p:sp>
      <p:sp>
        <p:nvSpPr>
          <p:cNvPr id="77" name="TextBox 76"/>
          <p:cNvSpPr txBox="1"/>
          <p:nvPr/>
        </p:nvSpPr>
        <p:spPr>
          <a:xfrm>
            <a:off x="9238697" y="3212053"/>
            <a:ext cx="110878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unas</a:t>
            </a:r>
          </a:p>
        </p:txBody>
      </p:sp>
      <p:sp>
        <p:nvSpPr>
          <p:cNvPr id="79" name="TextBox 78"/>
          <p:cNvSpPr txBox="1"/>
          <p:nvPr/>
        </p:nvSpPr>
        <p:spPr>
          <a:xfrm>
            <a:off x="9249010" y="3896248"/>
            <a:ext cx="12164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unas</a:t>
            </a:r>
          </a:p>
        </p:txBody>
      </p:sp>
      <p:sp>
        <p:nvSpPr>
          <p:cNvPr id="84" name="TextBox 83"/>
          <p:cNvSpPr txBox="1"/>
          <p:nvPr/>
        </p:nvSpPr>
        <p:spPr>
          <a:xfrm>
            <a:off x="174713" y="1143753"/>
            <a:ext cx="120172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strike="noStrike" kern="1200" cap="none" spc="0" normalizeH="0" baseline="0" noProof="0" dirty="0">
                <a:ln>
                  <a:noFill/>
                </a:ln>
                <a:solidFill>
                  <a:schemeClr val="accent1">
                    <a:lumMod val="50000"/>
                  </a:schemeClr>
                </a:solidFill>
                <a:effectLst/>
                <a:uLnTx/>
                <a:uFillTx/>
                <a:latin typeface="Century Gothic" panose="020B0502020202020204" pitchFamily="34" charset="0"/>
              </a:rPr>
              <a:t>To say ‘a’ before a singular noun, use </a:t>
            </a:r>
            <a:r>
              <a:rPr kumimoji="0" lang="en-GB" sz="2800" b="1" i="0" strike="noStrike" kern="1200" cap="none" spc="0" normalizeH="0" baseline="0" noProof="0" dirty="0" smtClean="0">
                <a:ln>
                  <a:noFill/>
                </a:ln>
                <a:solidFill>
                  <a:srgbClr val="E25B00"/>
                </a:solidFill>
                <a:effectLst/>
                <a:uLnTx/>
                <a:uFillTx/>
                <a:latin typeface="Century Gothic" panose="020B0502020202020204" pitchFamily="34" charset="0"/>
              </a:rPr>
              <a:t>un</a:t>
            </a:r>
            <a:r>
              <a:rPr kumimoji="0" lang="en-GB" sz="2800" b="0" i="0" strike="noStrike" kern="1200" cap="none" spc="0" normalizeH="0" baseline="0" noProof="0" dirty="0" smtClean="0">
                <a:ln>
                  <a:noFill/>
                </a:ln>
                <a:solidFill>
                  <a:schemeClr val="accent1">
                    <a:lumMod val="50000"/>
                  </a:schemeClr>
                </a:solidFill>
                <a:effectLst/>
                <a:uLnTx/>
                <a:uFillTx/>
                <a:latin typeface="Century Gothic" panose="020B0502020202020204" pitchFamily="34" charset="0"/>
              </a:rPr>
              <a:t> or </a:t>
            </a:r>
            <a:r>
              <a:rPr kumimoji="0" lang="en-GB" sz="2800" b="1" i="0" strike="noStrike" kern="1200" cap="none" spc="0" normalizeH="0" baseline="0" noProof="0" dirty="0" err="1" smtClean="0">
                <a:ln>
                  <a:noFill/>
                </a:ln>
                <a:solidFill>
                  <a:srgbClr val="E25B00"/>
                </a:solidFill>
                <a:effectLst/>
                <a:uLnTx/>
                <a:uFillTx/>
                <a:latin typeface="Century Gothic" panose="020B0502020202020204" pitchFamily="34" charset="0"/>
              </a:rPr>
              <a:t>una</a:t>
            </a:r>
            <a:r>
              <a:rPr lang="en-GB" sz="2800" dirty="0">
                <a:solidFill>
                  <a:schemeClr val="accent1">
                    <a:lumMod val="50000"/>
                  </a:schemeClr>
                </a:solidFill>
                <a:latin typeface="Century Gothic" panose="020B0502020202020204" pitchFamily="34" charset="0"/>
              </a:rPr>
              <a:t>.</a:t>
            </a:r>
            <a:endParaRPr kumimoji="0" lang="en-GB" sz="2800" b="0" i="1"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85" name="TextBox 84"/>
          <p:cNvSpPr txBox="1"/>
          <p:nvPr/>
        </p:nvSpPr>
        <p:spPr>
          <a:xfrm>
            <a:off x="174713" y="1660107"/>
            <a:ext cx="122733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To say ‘some’ before a plural noun, use </a:t>
            </a:r>
            <a:r>
              <a:rPr kumimoji="0" lang="en-GB" sz="2800" b="1" i="0" strike="noStrike" kern="1200" cap="none" spc="0" normalizeH="0" baseline="0" noProof="0" dirty="0" err="1" smtClean="0">
                <a:ln>
                  <a:noFill/>
                </a:ln>
                <a:solidFill>
                  <a:srgbClr val="E25B00"/>
                </a:solidFill>
                <a:effectLst/>
                <a:uLnTx/>
                <a:uFillTx/>
                <a:latin typeface="Century Gothic" panose="020B0502020202020204" pitchFamily="34" charset="0"/>
                <a:ea typeface="+mn-ea"/>
                <a:cs typeface="+mn-cs"/>
              </a:rPr>
              <a:t>unos</a:t>
            </a:r>
            <a:r>
              <a:rPr kumimoji="0" lang="en-GB" sz="2800" b="0" i="0" strike="noStrike" kern="1200" cap="none" spc="0" normalizeH="0" baseline="0" noProof="0" dirty="0" smtClean="0">
                <a:ln>
                  <a:noFill/>
                </a:ln>
                <a:solidFill>
                  <a:schemeClr val="accent1">
                    <a:lumMod val="50000"/>
                  </a:schemeClr>
                </a:solidFill>
                <a:effectLst/>
                <a:uLnTx/>
                <a:uFillTx/>
                <a:latin typeface="Century Gothic" panose="020B0502020202020204" pitchFamily="34" charset="0"/>
                <a:ea typeface="+mn-ea"/>
                <a:cs typeface="+mn-cs"/>
              </a:rPr>
              <a:t> or </a:t>
            </a:r>
            <a:r>
              <a:rPr kumimoji="0" lang="en-GB" sz="2800" b="1" i="0" strike="noStrike" kern="1200" cap="none" spc="0" normalizeH="0" baseline="0" noProof="0" dirty="0" err="1" smtClean="0">
                <a:ln>
                  <a:noFill/>
                </a:ln>
                <a:solidFill>
                  <a:srgbClr val="E25B00"/>
                </a:solidFill>
                <a:effectLst/>
                <a:uLnTx/>
                <a:uFillTx/>
                <a:latin typeface="Century Gothic" panose="020B0502020202020204" pitchFamily="34" charset="0"/>
                <a:ea typeface="+mn-ea"/>
                <a:cs typeface="+mn-cs"/>
              </a:rPr>
              <a:t>unas</a:t>
            </a:r>
            <a:r>
              <a:rPr kumimoji="0" lang="en-GB" sz="2800" b="0" i="0" strike="noStrike" kern="1200" cap="none" spc="0" normalizeH="0" baseline="0" noProof="0" dirty="0" smtClean="0">
                <a:ln>
                  <a:noFill/>
                </a:ln>
                <a:solidFill>
                  <a:schemeClr val="accent1">
                    <a:lumMod val="50000"/>
                  </a:schemeClr>
                </a:solidFill>
                <a:effectLst/>
                <a:uLnTx/>
                <a:uFillTx/>
                <a:latin typeface="Century Gothic" panose="020B0502020202020204" pitchFamily="34" charset="0"/>
                <a:ea typeface="+mn-ea"/>
                <a:cs typeface="+mn-cs"/>
              </a:rPr>
              <a:t>.</a:t>
            </a:r>
            <a:endParaRPr kumimoji="0" lang="en-GB" sz="2800" b="0" i="1"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86" name="TextBox 85"/>
          <p:cNvSpPr txBox="1"/>
          <p:nvPr/>
        </p:nvSpPr>
        <p:spPr>
          <a:xfrm>
            <a:off x="2787072" y="3228010"/>
            <a:ext cx="113566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unos</a:t>
            </a:r>
          </a:p>
        </p:txBody>
      </p:sp>
      <p:sp>
        <p:nvSpPr>
          <p:cNvPr id="87" name="TextBox 86"/>
          <p:cNvSpPr txBox="1"/>
          <p:nvPr/>
        </p:nvSpPr>
        <p:spPr>
          <a:xfrm>
            <a:off x="9242412" y="4596118"/>
            <a:ext cx="114322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unas</a:t>
            </a:r>
          </a:p>
        </p:txBody>
      </p:sp>
      <p:sp>
        <p:nvSpPr>
          <p:cNvPr id="88" name="TextBox 87"/>
          <p:cNvSpPr txBox="1"/>
          <p:nvPr/>
        </p:nvSpPr>
        <p:spPr>
          <a:xfrm>
            <a:off x="6030962" y="3201926"/>
            <a:ext cx="13201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some</a:t>
            </a:r>
          </a:p>
        </p:txBody>
      </p:sp>
      <p:sp>
        <p:nvSpPr>
          <p:cNvPr id="89" name="TextBox 88"/>
          <p:cNvSpPr txBox="1"/>
          <p:nvPr/>
        </p:nvSpPr>
        <p:spPr>
          <a:xfrm>
            <a:off x="9278422" y="3202224"/>
            <a:ext cx="111615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una</a:t>
            </a:r>
          </a:p>
        </p:txBody>
      </p:sp>
      <p:sp>
        <p:nvSpPr>
          <p:cNvPr id="2" name="Title 1"/>
          <p:cNvSpPr>
            <a:spLocks noGrp="1"/>
          </p:cNvSpPr>
          <p:nvPr>
            <p:ph type="title"/>
          </p:nvPr>
        </p:nvSpPr>
        <p:spPr>
          <a:xfrm>
            <a:off x="1" y="47554"/>
            <a:ext cx="5514298" cy="1325563"/>
          </a:xfrm>
        </p:spPr>
        <p:txBody>
          <a:bodyPr>
            <a:normAutofit/>
          </a:bodyPr>
          <a:lstStyle/>
          <a:p>
            <a:r>
              <a:rPr lang="en-GB" sz="3200" b="1" dirty="0">
                <a:solidFill>
                  <a:schemeClr val="bg1"/>
                </a:solidFill>
                <a:latin typeface="Century Gothic" panose="020B0502020202020204" pitchFamily="34" charset="0"/>
              </a:rPr>
              <a:t>The indefinite </a:t>
            </a:r>
            <a:r>
              <a:rPr lang="en-GB" sz="3200" b="1" dirty="0" smtClean="0">
                <a:solidFill>
                  <a:schemeClr val="bg1"/>
                </a:solidFill>
                <a:latin typeface="Century Gothic" panose="020B0502020202020204" pitchFamily="34" charset="0"/>
              </a:rPr>
              <a:t>article</a:t>
            </a:r>
            <a:endParaRPr lang="en-GB" sz="2700" b="1" dirty="0">
              <a:solidFill>
                <a:schemeClr val="bg1"/>
              </a:solidFill>
              <a:latin typeface="Century Gothic" panose="020B0502020202020204" pitchFamily="34" charset="0"/>
            </a:endParaRPr>
          </a:p>
        </p:txBody>
      </p:sp>
      <p:sp>
        <p:nvSpPr>
          <p:cNvPr id="67" name="TextBox 66"/>
          <p:cNvSpPr txBox="1"/>
          <p:nvPr/>
        </p:nvSpPr>
        <p:spPr>
          <a:xfrm>
            <a:off x="117647" y="3228442"/>
            <a:ext cx="12007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some</a:t>
            </a:r>
          </a:p>
        </p:txBody>
      </p:sp>
      <p:sp>
        <p:nvSpPr>
          <p:cNvPr id="71" name="TextBox 70"/>
          <p:cNvSpPr txBox="1"/>
          <p:nvPr/>
        </p:nvSpPr>
        <p:spPr>
          <a:xfrm>
            <a:off x="819126" y="3895057"/>
            <a:ext cx="6051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a:t>
            </a:r>
          </a:p>
        </p:txBody>
      </p:sp>
      <p:sp>
        <p:nvSpPr>
          <p:cNvPr id="72" name="TextBox 71"/>
          <p:cNvSpPr txBox="1"/>
          <p:nvPr/>
        </p:nvSpPr>
        <p:spPr>
          <a:xfrm>
            <a:off x="819126" y="4565672"/>
            <a:ext cx="6051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a:t>
            </a:r>
          </a:p>
        </p:txBody>
      </p:sp>
      <p:sp>
        <p:nvSpPr>
          <p:cNvPr id="73" name="TextBox 72"/>
          <p:cNvSpPr txBox="1"/>
          <p:nvPr/>
        </p:nvSpPr>
        <p:spPr>
          <a:xfrm>
            <a:off x="3203444" y="4580778"/>
            <a:ext cx="6656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un</a:t>
            </a:r>
          </a:p>
        </p:txBody>
      </p:sp>
      <p:sp>
        <p:nvSpPr>
          <p:cNvPr id="74" name="TextBox 73"/>
          <p:cNvSpPr txBox="1"/>
          <p:nvPr/>
        </p:nvSpPr>
        <p:spPr>
          <a:xfrm>
            <a:off x="6706149" y="3891589"/>
            <a:ext cx="40403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a:t>
            </a:r>
          </a:p>
        </p:txBody>
      </p:sp>
      <p:sp>
        <p:nvSpPr>
          <p:cNvPr id="83" name="TextBox 82"/>
          <p:cNvSpPr txBox="1"/>
          <p:nvPr/>
        </p:nvSpPr>
        <p:spPr>
          <a:xfrm>
            <a:off x="9272087" y="3891556"/>
            <a:ext cx="111615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una</a:t>
            </a:r>
          </a:p>
        </p:txBody>
      </p:sp>
      <p:sp>
        <p:nvSpPr>
          <p:cNvPr id="92" name="TextBox 91"/>
          <p:cNvSpPr txBox="1"/>
          <p:nvPr/>
        </p:nvSpPr>
        <p:spPr>
          <a:xfrm>
            <a:off x="7193547" y="4598518"/>
            <a:ext cx="233066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cafeteria</a:t>
            </a:r>
          </a:p>
        </p:txBody>
      </p:sp>
      <p:sp>
        <p:nvSpPr>
          <p:cNvPr id="93" name="TextBox 92"/>
          <p:cNvSpPr txBox="1"/>
          <p:nvPr/>
        </p:nvSpPr>
        <p:spPr>
          <a:xfrm>
            <a:off x="6719585" y="4611954"/>
            <a:ext cx="25635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a:t>
            </a:r>
          </a:p>
        </p:txBody>
      </p:sp>
      <p:sp>
        <p:nvSpPr>
          <p:cNvPr id="94" name="TextBox 93"/>
          <p:cNvSpPr txBox="1"/>
          <p:nvPr/>
        </p:nvSpPr>
        <p:spPr>
          <a:xfrm>
            <a:off x="9251952" y="4599300"/>
            <a:ext cx="111615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una</a:t>
            </a:r>
          </a:p>
        </p:txBody>
      </p:sp>
      <p:sp>
        <p:nvSpPr>
          <p:cNvPr id="99" name="TextBox 98"/>
          <p:cNvSpPr txBox="1"/>
          <p:nvPr/>
        </p:nvSpPr>
        <p:spPr>
          <a:xfrm>
            <a:off x="2549897" y="3895585"/>
            <a:ext cx="3064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p>
        </p:txBody>
      </p:sp>
      <p:sp>
        <p:nvSpPr>
          <p:cNvPr id="100" name="TextBox 99"/>
          <p:cNvSpPr txBox="1"/>
          <p:nvPr/>
        </p:nvSpPr>
        <p:spPr>
          <a:xfrm>
            <a:off x="111708" y="3876833"/>
            <a:ext cx="12007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some</a:t>
            </a:r>
          </a:p>
        </p:txBody>
      </p:sp>
      <p:sp>
        <p:nvSpPr>
          <p:cNvPr id="101" name="TextBox 100"/>
          <p:cNvSpPr txBox="1"/>
          <p:nvPr/>
        </p:nvSpPr>
        <p:spPr>
          <a:xfrm>
            <a:off x="2168579" y="4554626"/>
            <a:ext cx="3064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p>
        </p:txBody>
      </p:sp>
      <p:sp>
        <p:nvSpPr>
          <p:cNvPr id="102" name="TextBox 101"/>
          <p:cNvSpPr txBox="1"/>
          <p:nvPr/>
        </p:nvSpPr>
        <p:spPr>
          <a:xfrm>
            <a:off x="111708" y="4562026"/>
            <a:ext cx="12007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some</a:t>
            </a:r>
          </a:p>
        </p:txBody>
      </p:sp>
      <p:sp>
        <p:nvSpPr>
          <p:cNvPr id="103" name="TextBox 102"/>
          <p:cNvSpPr txBox="1"/>
          <p:nvPr/>
        </p:nvSpPr>
        <p:spPr>
          <a:xfrm>
            <a:off x="5514298" y="3904350"/>
            <a:ext cx="343178" cy="559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p>
        </p:txBody>
      </p:sp>
      <p:sp>
        <p:nvSpPr>
          <p:cNvPr id="104" name="TextBox 103"/>
          <p:cNvSpPr txBox="1"/>
          <p:nvPr/>
        </p:nvSpPr>
        <p:spPr>
          <a:xfrm>
            <a:off x="2797872" y="3876833"/>
            <a:ext cx="113566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unos</a:t>
            </a:r>
          </a:p>
        </p:txBody>
      </p:sp>
      <p:sp>
        <p:nvSpPr>
          <p:cNvPr id="105" name="TextBox 104"/>
          <p:cNvSpPr txBox="1"/>
          <p:nvPr/>
        </p:nvSpPr>
        <p:spPr>
          <a:xfrm>
            <a:off x="5171120" y="4577861"/>
            <a:ext cx="343178" cy="559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p>
        </p:txBody>
      </p:sp>
      <p:sp>
        <p:nvSpPr>
          <p:cNvPr id="106" name="TextBox 105"/>
          <p:cNvSpPr txBox="1"/>
          <p:nvPr/>
        </p:nvSpPr>
        <p:spPr>
          <a:xfrm>
            <a:off x="2820992" y="4562219"/>
            <a:ext cx="113566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unos</a:t>
            </a:r>
          </a:p>
        </p:txBody>
      </p:sp>
      <p:sp>
        <p:nvSpPr>
          <p:cNvPr id="109" name="TextBox 108"/>
          <p:cNvSpPr txBox="1"/>
          <p:nvPr/>
        </p:nvSpPr>
        <p:spPr>
          <a:xfrm>
            <a:off x="8891350" y="3885175"/>
            <a:ext cx="300038" cy="553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p>
        </p:txBody>
      </p:sp>
      <p:sp>
        <p:nvSpPr>
          <p:cNvPr id="110" name="TextBox 109"/>
          <p:cNvSpPr txBox="1"/>
          <p:nvPr/>
        </p:nvSpPr>
        <p:spPr>
          <a:xfrm>
            <a:off x="6017974" y="3884174"/>
            <a:ext cx="13201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some</a:t>
            </a:r>
          </a:p>
        </p:txBody>
      </p:sp>
      <p:sp>
        <p:nvSpPr>
          <p:cNvPr id="111" name="TextBox 110"/>
          <p:cNvSpPr txBox="1"/>
          <p:nvPr/>
        </p:nvSpPr>
        <p:spPr>
          <a:xfrm>
            <a:off x="8873515" y="4596408"/>
            <a:ext cx="300038" cy="553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p>
        </p:txBody>
      </p:sp>
      <p:sp>
        <p:nvSpPr>
          <p:cNvPr id="112" name="TextBox 111"/>
          <p:cNvSpPr txBox="1"/>
          <p:nvPr/>
        </p:nvSpPr>
        <p:spPr>
          <a:xfrm>
            <a:off x="6030962" y="4606056"/>
            <a:ext cx="13201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some</a:t>
            </a:r>
          </a:p>
        </p:txBody>
      </p:sp>
      <p:grpSp>
        <p:nvGrpSpPr>
          <p:cNvPr id="65" name="Group 64"/>
          <p:cNvGrpSpPr/>
          <p:nvPr/>
        </p:nvGrpSpPr>
        <p:grpSpPr>
          <a:xfrm>
            <a:off x="6762927" y="1156106"/>
            <a:ext cx="463248" cy="484983"/>
            <a:chOff x="7100390" y="1150230"/>
            <a:chExt cx="324000" cy="484983"/>
          </a:xfrm>
        </p:grpSpPr>
        <p:sp>
          <p:nvSpPr>
            <p:cNvPr id="66" name="Rectangle 65"/>
            <p:cNvSpPr/>
            <p:nvPr/>
          </p:nvSpPr>
          <p:spPr>
            <a:xfrm>
              <a:off x="7100390" y="1150230"/>
              <a:ext cx="324000" cy="484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9" name="Group 68"/>
          <p:cNvGrpSpPr/>
          <p:nvPr/>
        </p:nvGrpSpPr>
        <p:grpSpPr>
          <a:xfrm>
            <a:off x="7696577" y="1152654"/>
            <a:ext cx="703157" cy="484983"/>
            <a:chOff x="7100390" y="1150230"/>
            <a:chExt cx="324000" cy="484983"/>
          </a:xfrm>
        </p:grpSpPr>
        <p:sp>
          <p:nvSpPr>
            <p:cNvPr id="70" name="Rectangle 69"/>
            <p:cNvSpPr/>
            <p:nvPr/>
          </p:nvSpPr>
          <p:spPr>
            <a:xfrm>
              <a:off x="7100390" y="1150230"/>
              <a:ext cx="324000" cy="484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8" name="Group 77"/>
          <p:cNvGrpSpPr/>
          <p:nvPr/>
        </p:nvGrpSpPr>
        <p:grpSpPr>
          <a:xfrm>
            <a:off x="7087886" y="1665534"/>
            <a:ext cx="838403" cy="484983"/>
            <a:chOff x="7100390" y="1150230"/>
            <a:chExt cx="324000" cy="484983"/>
          </a:xfrm>
        </p:grpSpPr>
        <p:sp>
          <p:nvSpPr>
            <p:cNvPr id="80" name="Rectangle 79"/>
            <p:cNvSpPr/>
            <p:nvPr/>
          </p:nvSpPr>
          <p:spPr>
            <a:xfrm>
              <a:off x="7100390" y="1150230"/>
              <a:ext cx="324000" cy="484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1" name="Rectangle 80"/>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82" name="Group 81"/>
          <p:cNvGrpSpPr/>
          <p:nvPr/>
        </p:nvGrpSpPr>
        <p:grpSpPr>
          <a:xfrm>
            <a:off x="8439242" y="1665533"/>
            <a:ext cx="829655" cy="484983"/>
            <a:chOff x="7100390" y="1150230"/>
            <a:chExt cx="324000" cy="484983"/>
          </a:xfrm>
        </p:grpSpPr>
        <p:sp>
          <p:nvSpPr>
            <p:cNvPr id="90" name="Rectangle 89"/>
            <p:cNvSpPr/>
            <p:nvPr/>
          </p:nvSpPr>
          <p:spPr>
            <a:xfrm>
              <a:off x="7100390" y="1150230"/>
              <a:ext cx="324000" cy="484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91" name="Rectangle 90"/>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spTree>
    <p:extLst>
      <p:ext uri="{BB962C8B-B14F-4D97-AF65-F5344CB8AC3E}">
        <p14:creationId xmlns:p14="http://schemas.microsoft.com/office/powerpoint/2010/main" val="338752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8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5"/>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78"/>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8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78"/>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0"/>
                                          </p:stCondLst>
                                        </p:cTn>
                                        <p:tgtEl>
                                          <p:spTgt spid="8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500"/>
                                        <p:tgtEl>
                                          <p:spTgt spid="54"/>
                                        </p:tgtEl>
                                      </p:cBhvr>
                                    </p:animEffect>
                                    <p:set>
                                      <p:cBhvr>
                                        <p:cTn id="119" dur="1" fill="hold">
                                          <p:stCondLst>
                                            <p:cond delay="499"/>
                                          </p:stCondLst>
                                        </p:cTn>
                                        <p:tgtEl>
                                          <p:spTgt spid="54"/>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45"/>
                                        </p:tgtEl>
                                      </p:cBhvr>
                                    </p:animEffect>
                                    <p:set>
                                      <p:cBhvr>
                                        <p:cTn id="122" dur="1" fill="hold">
                                          <p:stCondLst>
                                            <p:cond delay="499"/>
                                          </p:stCondLst>
                                        </p:cTn>
                                        <p:tgtEl>
                                          <p:spTgt spid="45"/>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71"/>
                                        </p:tgtEl>
                                      </p:cBhvr>
                                    </p:animEffect>
                                    <p:set>
                                      <p:cBhvr>
                                        <p:cTn id="125" dur="1" fill="hold">
                                          <p:stCondLst>
                                            <p:cond delay="499"/>
                                          </p:stCondLst>
                                        </p:cTn>
                                        <p:tgtEl>
                                          <p:spTgt spid="71"/>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75"/>
                                        </p:tgtEl>
                                      </p:cBhvr>
                                    </p:animEffect>
                                    <p:set>
                                      <p:cBhvr>
                                        <p:cTn id="128" dur="1" fill="hold">
                                          <p:stCondLst>
                                            <p:cond delay="499"/>
                                          </p:stCondLst>
                                        </p:cTn>
                                        <p:tgtEl>
                                          <p:spTgt spid="75"/>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72"/>
                                        </p:tgtEl>
                                      </p:cBhvr>
                                    </p:animEffect>
                                    <p:set>
                                      <p:cBhvr>
                                        <p:cTn id="131" dur="1" fill="hold">
                                          <p:stCondLst>
                                            <p:cond delay="499"/>
                                          </p:stCondLst>
                                        </p:cTn>
                                        <p:tgtEl>
                                          <p:spTgt spid="72"/>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73"/>
                                        </p:tgtEl>
                                      </p:cBhvr>
                                    </p:animEffect>
                                    <p:set>
                                      <p:cBhvr>
                                        <p:cTn id="134" dur="1" fill="hold">
                                          <p:stCondLst>
                                            <p:cond delay="499"/>
                                          </p:stCondLst>
                                        </p:cTn>
                                        <p:tgtEl>
                                          <p:spTgt spid="7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67"/>
                                        </p:tgtEl>
                                        <p:attrNameLst>
                                          <p:attrName>style.visibility</p:attrName>
                                        </p:attrNameLst>
                                      </p:cBhvr>
                                      <p:to>
                                        <p:strVal val="visible"/>
                                      </p:to>
                                    </p:set>
                                    <p:animEffect transition="in" filter="fade">
                                      <p:cBhvr>
                                        <p:cTn id="139" dur="500"/>
                                        <p:tgtEl>
                                          <p:spTgt spid="6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50"/>
                                        </p:tgtEl>
                                        <p:attrNameLst>
                                          <p:attrName>style.visibility</p:attrName>
                                        </p:attrNameLst>
                                      </p:cBhvr>
                                      <p:to>
                                        <p:strVal val="visible"/>
                                      </p:to>
                                    </p:set>
                                    <p:animEffect transition="in" filter="fade">
                                      <p:cBhvr>
                                        <p:cTn id="142" dur="500"/>
                                        <p:tgtEl>
                                          <p:spTgt spid="50"/>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86"/>
                                        </p:tgtEl>
                                        <p:attrNameLst>
                                          <p:attrName>style.visibility</p:attrName>
                                        </p:attrNameLst>
                                      </p:cBhvr>
                                      <p:to>
                                        <p:strVal val="visible"/>
                                      </p:to>
                                    </p:set>
                                    <p:animEffect transition="in" filter="fade">
                                      <p:cBhvr>
                                        <p:cTn id="147" dur="500"/>
                                        <p:tgtEl>
                                          <p:spTgt spid="86"/>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53"/>
                                        </p:tgtEl>
                                        <p:attrNameLst>
                                          <p:attrName>style.visibility</p:attrName>
                                        </p:attrNameLst>
                                      </p:cBhvr>
                                      <p:to>
                                        <p:strVal val="visible"/>
                                      </p:to>
                                    </p:set>
                                    <p:animEffect transition="in" filter="fade">
                                      <p:cBhvr>
                                        <p:cTn id="150" dur="500"/>
                                        <p:tgtEl>
                                          <p:spTgt spid="53"/>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100"/>
                                        </p:tgtEl>
                                        <p:attrNameLst>
                                          <p:attrName>style.visibility</p:attrName>
                                        </p:attrNameLst>
                                      </p:cBhvr>
                                      <p:to>
                                        <p:strVal val="visible"/>
                                      </p:to>
                                    </p:set>
                                    <p:animEffect transition="in" filter="fade">
                                      <p:cBhvr>
                                        <p:cTn id="155" dur="500"/>
                                        <p:tgtEl>
                                          <p:spTgt spid="100"/>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99"/>
                                        </p:tgtEl>
                                        <p:attrNameLst>
                                          <p:attrName>style.visibility</p:attrName>
                                        </p:attrNameLst>
                                      </p:cBhvr>
                                      <p:to>
                                        <p:strVal val="visible"/>
                                      </p:to>
                                    </p:set>
                                    <p:animEffect transition="in" filter="fade">
                                      <p:cBhvr>
                                        <p:cTn id="158" dur="500"/>
                                        <p:tgtEl>
                                          <p:spTgt spid="99"/>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04"/>
                                        </p:tgtEl>
                                        <p:attrNameLst>
                                          <p:attrName>style.visibility</p:attrName>
                                        </p:attrNameLst>
                                      </p:cBhvr>
                                      <p:to>
                                        <p:strVal val="visible"/>
                                      </p:to>
                                    </p:set>
                                    <p:animEffect transition="in" filter="fade">
                                      <p:cBhvr>
                                        <p:cTn id="163" dur="500"/>
                                        <p:tgtEl>
                                          <p:spTgt spid="104"/>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03"/>
                                        </p:tgtEl>
                                        <p:attrNameLst>
                                          <p:attrName>style.visibility</p:attrName>
                                        </p:attrNameLst>
                                      </p:cBhvr>
                                      <p:to>
                                        <p:strVal val="visible"/>
                                      </p:to>
                                    </p:set>
                                    <p:animEffect transition="in" filter="fade">
                                      <p:cBhvr>
                                        <p:cTn id="166" dur="500"/>
                                        <p:tgtEl>
                                          <p:spTgt spid="103"/>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102"/>
                                        </p:tgtEl>
                                        <p:attrNameLst>
                                          <p:attrName>style.visibility</p:attrName>
                                        </p:attrNameLst>
                                      </p:cBhvr>
                                      <p:to>
                                        <p:strVal val="visible"/>
                                      </p:to>
                                    </p:set>
                                    <p:animEffect transition="in" filter="fade">
                                      <p:cBhvr>
                                        <p:cTn id="171" dur="500"/>
                                        <p:tgtEl>
                                          <p:spTgt spid="102"/>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101"/>
                                        </p:tgtEl>
                                        <p:attrNameLst>
                                          <p:attrName>style.visibility</p:attrName>
                                        </p:attrNameLst>
                                      </p:cBhvr>
                                      <p:to>
                                        <p:strVal val="visible"/>
                                      </p:to>
                                    </p:set>
                                    <p:animEffect transition="in" filter="fade">
                                      <p:cBhvr>
                                        <p:cTn id="174" dur="500"/>
                                        <p:tgtEl>
                                          <p:spTgt spid="101"/>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106"/>
                                        </p:tgtEl>
                                        <p:attrNameLst>
                                          <p:attrName>style.visibility</p:attrName>
                                        </p:attrNameLst>
                                      </p:cBhvr>
                                      <p:to>
                                        <p:strVal val="visible"/>
                                      </p:to>
                                    </p:set>
                                    <p:animEffect transition="in" filter="fade">
                                      <p:cBhvr>
                                        <p:cTn id="179" dur="500"/>
                                        <p:tgtEl>
                                          <p:spTgt spid="106"/>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105"/>
                                        </p:tgtEl>
                                        <p:attrNameLst>
                                          <p:attrName>style.visibility</p:attrName>
                                        </p:attrNameLst>
                                      </p:cBhvr>
                                      <p:to>
                                        <p:strVal val="visible"/>
                                      </p:to>
                                    </p:set>
                                    <p:animEffect transition="in" filter="fade">
                                      <p:cBhvr>
                                        <p:cTn id="182" dur="500"/>
                                        <p:tgtEl>
                                          <p:spTgt spid="105"/>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grpId="1" nodeType="clickEffect">
                                  <p:stCondLst>
                                    <p:cond delay="0"/>
                                  </p:stCondLst>
                                  <p:childTnLst>
                                    <p:animEffect transition="out" filter="fade">
                                      <p:cBhvr>
                                        <p:cTn id="186" dur="500"/>
                                        <p:tgtEl>
                                          <p:spTgt spid="55"/>
                                        </p:tgtEl>
                                      </p:cBhvr>
                                    </p:animEffect>
                                    <p:set>
                                      <p:cBhvr>
                                        <p:cTn id="187" dur="1" fill="hold">
                                          <p:stCondLst>
                                            <p:cond delay="499"/>
                                          </p:stCondLst>
                                        </p:cTn>
                                        <p:tgtEl>
                                          <p:spTgt spid="55"/>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500"/>
                                        <p:tgtEl>
                                          <p:spTgt spid="89"/>
                                        </p:tgtEl>
                                      </p:cBhvr>
                                    </p:animEffect>
                                    <p:set>
                                      <p:cBhvr>
                                        <p:cTn id="190" dur="1" fill="hold">
                                          <p:stCondLst>
                                            <p:cond delay="499"/>
                                          </p:stCondLst>
                                        </p:cTn>
                                        <p:tgtEl>
                                          <p:spTgt spid="89"/>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500"/>
                                        <p:tgtEl>
                                          <p:spTgt spid="74"/>
                                        </p:tgtEl>
                                      </p:cBhvr>
                                    </p:animEffect>
                                    <p:set>
                                      <p:cBhvr>
                                        <p:cTn id="193" dur="1" fill="hold">
                                          <p:stCondLst>
                                            <p:cond delay="499"/>
                                          </p:stCondLst>
                                        </p:cTn>
                                        <p:tgtEl>
                                          <p:spTgt spid="74"/>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500"/>
                                        <p:tgtEl>
                                          <p:spTgt spid="83"/>
                                        </p:tgtEl>
                                      </p:cBhvr>
                                    </p:animEffect>
                                    <p:set>
                                      <p:cBhvr>
                                        <p:cTn id="196" dur="1" fill="hold">
                                          <p:stCondLst>
                                            <p:cond delay="499"/>
                                          </p:stCondLst>
                                        </p:cTn>
                                        <p:tgtEl>
                                          <p:spTgt spid="83"/>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500"/>
                                        <p:tgtEl>
                                          <p:spTgt spid="93"/>
                                        </p:tgtEl>
                                      </p:cBhvr>
                                    </p:animEffect>
                                    <p:set>
                                      <p:cBhvr>
                                        <p:cTn id="199" dur="1" fill="hold">
                                          <p:stCondLst>
                                            <p:cond delay="499"/>
                                          </p:stCondLst>
                                        </p:cTn>
                                        <p:tgtEl>
                                          <p:spTgt spid="93"/>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500"/>
                                        <p:tgtEl>
                                          <p:spTgt spid="94"/>
                                        </p:tgtEl>
                                      </p:cBhvr>
                                    </p:animEffect>
                                    <p:set>
                                      <p:cBhvr>
                                        <p:cTn id="202" dur="1" fill="hold">
                                          <p:stCondLst>
                                            <p:cond delay="499"/>
                                          </p:stCondLst>
                                        </p:cTn>
                                        <p:tgtEl>
                                          <p:spTgt spid="94"/>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88"/>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61"/>
                                        </p:tgtEl>
                                        <p:attrNameLst>
                                          <p:attrName>style.visibility</p:attrName>
                                        </p:attrNameLst>
                                      </p:cBhvr>
                                      <p:to>
                                        <p:strVal val="visible"/>
                                      </p:to>
                                    </p:set>
                                  </p:childTnLst>
                                </p:cTn>
                              </p:par>
                            </p:childTnLst>
                          </p:cTn>
                        </p:par>
                      </p:childTnLst>
                    </p:cTn>
                  </p:par>
                  <p:par>
                    <p:cTn id="209" fill="hold">
                      <p:stCondLst>
                        <p:cond delay="indefinite"/>
                      </p:stCondLst>
                      <p:childTnLst>
                        <p:par>
                          <p:cTn id="210" fill="hold">
                            <p:stCondLst>
                              <p:cond delay="0"/>
                            </p:stCondLst>
                            <p:childTnLst>
                              <p:par>
                                <p:cTn id="211" presetID="1" presetClass="entr" presetSubtype="0" fill="hold" grpId="0" nodeType="clickEffect">
                                  <p:stCondLst>
                                    <p:cond delay="0"/>
                                  </p:stCondLst>
                                  <p:childTnLst>
                                    <p:set>
                                      <p:cBhvr>
                                        <p:cTn id="212" dur="1" fill="hold">
                                          <p:stCondLst>
                                            <p:cond delay="0"/>
                                          </p:stCondLst>
                                        </p:cTn>
                                        <p:tgtEl>
                                          <p:spTgt spid="77"/>
                                        </p:tgtEl>
                                        <p:attrNameLst>
                                          <p:attrName>style.visibility</p:attrName>
                                        </p:attrNameLst>
                                      </p:cBhvr>
                                      <p:to>
                                        <p:strVal val="visible"/>
                                      </p:to>
                                    </p:set>
                                  </p:childTnLst>
                                </p:cTn>
                              </p:par>
                              <p:par>
                                <p:cTn id="213" presetID="1" presetClass="entr" presetSubtype="0" fill="hold" grpId="0" nodeType="withEffect">
                                  <p:stCondLst>
                                    <p:cond delay="0"/>
                                  </p:stCondLst>
                                  <p:childTnLst>
                                    <p:set>
                                      <p:cBhvr>
                                        <p:cTn id="214" dur="1" fill="hold">
                                          <p:stCondLst>
                                            <p:cond delay="0"/>
                                          </p:stCondLst>
                                        </p:cTn>
                                        <p:tgtEl>
                                          <p:spTgt spid="59"/>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110"/>
                                        </p:tgtEl>
                                        <p:attrNameLst>
                                          <p:attrName>style.visibility</p:attrName>
                                        </p:attrNameLst>
                                      </p:cBhvr>
                                      <p:to>
                                        <p:strVal val="visible"/>
                                      </p:to>
                                    </p:set>
                                  </p:childTnLst>
                                </p:cTn>
                              </p:par>
                              <p:par>
                                <p:cTn id="219" presetID="1" presetClass="entr" presetSubtype="0" fill="hold" grpId="0" nodeType="withEffect">
                                  <p:stCondLst>
                                    <p:cond delay="0"/>
                                  </p:stCondLst>
                                  <p:childTnLst>
                                    <p:set>
                                      <p:cBhvr>
                                        <p:cTn id="220" dur="1" fill="hold">
                                          <p:stCondLst>
                                            <p:cond delay="0"/>
                                          </p:stCondLst>
                                        </p:cTn>
                                        <p:tgtEl>
                                          <p:spTgt spid="109"/>
                                        </p:tgtEl>
                                        <p:attrNameLst>
                                          <p:attrName>style.visibility</p:attrName>
                                        </p:attrNameLst>
                                      </p:cBhvr>
                                      <p:to>
                                        <p:strVal val="visible"/>
                                      </p:to>
                                    </p:set>
                                  </p:childTnLst>
                                </p:cTn>
                              </p:par>
                            </p:childTnLst>
                          </p:cTn>
                        </p:par>
                      </p:childTnLst>
                    </p:cTn>
                  </p:par>
                  <p:par>
                    <p:cTn id="221" fill="hold">
                      <p:stCondLst>
                        <p:cond delay="indefinite"/>
                      </p:stCondLst>
                      <p:childTnLst>
                        <p:par>
                          <p:cTn id="222" fill="hold">
                            <p:stCondLst>
                              <p:cond delay="0"/>
                            </p:stCondLst>
                            <p:childTnLst>
                              <p:par>
                                <p:cTn id="223" presetID="1" presetClass="entr" presetSubtype="0" fill="hold" grpId="0" nodeType="clickEffect">
                                  <p:stCondLst>
                                    <p:cond delay="0"/>
                                  </p:stCondLst>
                                  <p:childTnLst>
                                    <p:set>
                                      <p:cBhvr>
                                        <p:cTn id="224" dur="1" fill="hold">
                                          <p:stCondLst>
                                            <p:cond delay="0"/>
                                          </p:stCondLst>
                                        </p:cTn>
                                        <p:tgtEl>
                                          <p:spTgt spid="57"/>
                                        </p:tgtEl>
                                        <p:attrNameLst>
                                          <p:attrName>style.visibility</p:attrName>
                                        </p:attrNameLst>
                                      </p:cBhvr>
                                      <p:to>
                                        <p:strVal val="visible"/>
                                      </p:to>
                                    </p:set>
                                  </p:childTnLst>
                                </p:cTn>
                              </p:par>
                              <p:par>
                                <p:cTn id="225" presetID="1" presetClass="entr" presetSubtype="0" fill="hold" grpId="0" nodeType="withEffect">
                                  <p:stCondLst>
                                    <p:cond delay="0"/>
                                  </p:stCondLst>
                                  <p:childTnLst>
                                    <p:set>
                                      <p:cBhvr>
                                        <p:cTn id="226" dur="1" fill="hold">
                                          <p:stCondLst>
                                            <p:cond delay="0"/>
                                          </p:stCondLst>
                                        </p:cTn>
                                        <p:tgtEl>
                                          <p:spTgt spid="79"/>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112"/>
                                        </p:tgtEl>
                                        <p:attrNameLst>
                                          <p:attrName>style.visibility</p:attrName>
                                        </p:attrNameLst>
                                      </p:cBhvr>
                                      <p:to>
                                        <p:strVal val="visible"/>
                                      </p:to>
                                    </p:set>
                                  </p:childTnLst>
                                </p:cTn>
                              </p:par>
                              <p:par>
                                <p:cTn id="231" presetID="1" presetClass="entr" presetSubtype="0" fill="hold" grpId="0" nodeType="withEffect">
                                  <p:stCondLst>
                                    <p:cond delay="0"/>
                                  </p:stCondLst>
                                  <p:childTnLst>
                                    <p:set>
                                      <p:cBhvr>
                                        <p:cTn id="232" dur="1" fill="hold">
                                          <p:stCondLst>
                                            <p:cond delay="0"/>
                                          </p:stCondLst>
                                        </p:cTn>
                                        <p:tgtEl>
                                          <p:spTgt spid="111"/>
                                        </p:tgtEl>
                                        <p:attrNameLst>
                                          <p:attrName>style.visibility</p:attrName>
                                        </p:attrNameLst>
                                      </p:cBhvr>
                                      <p:to>
                                        <p:strVal val="visible"/>
                                      </p:to>
                                    </p:se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87"/>
                                        </p:tgtEl>
                                        <p:attrNameLst>
                                          <p:attrName>style.visibility</p:attrName>
                                        </p:attrNameLst>
                                      </p:cBhvr>
                                      <p:to>
                                        <p:strVal val="visible"/>
                                      </p:to>
                                    </p:set>
                                    <p:animEffect transition="in" filter="fade">
                                      <p:cBhvr>
                                        <p:cTn id="237" dur="500"/>
                                        <p:tgtEl>
                                          <p:spTgt spid="87"/>
                                        </p:tgtEl>
                                      </p:cBhvr>
                                    </p:animEffect>
                                  </p:childTnLst>
                                </p:cTn>
                              </p:par>
                              <p:par>
                                <p:cTn id="238" presetID="10" presetClass="entr" presetSubtype="0" fill="hold" grpId="0" nodeType="withEffect">
                                  <p:stCondLst>
                                    <p:cond delay="0"/>
                                  </p:stCondLst>
                                  <p:childTnLst>
                                    <p:set>
                                      <p:cBhvr>
                                        <p:cTn id="239" dur="1" fill="hold">
                                          <p:stCondLst>
                                            <p:cond delay="0"/>
                                          </p:stCondLst>
                                        </p:cTn>
                                        <p:tgtEl>
                                          <p:spTgt spid="51"/>
                                        </p:tgtEl>
                                        <p:attrNameLst>
                                          <p:attrName>style.visibility</p:attrName>
                                        </p:attrNameLst>
                                      </p:cBhvr>
                                      <p:to>
                                        <p:strVal val="visible"/>
                                      </p:to>
                                    </p:set>
                                    <p:animEffect transition="in" filter="fade">
                                      <p:cBhvr>
                                        <p:cTn id="24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p:bldP spid="25" grpId="0"/>
      <p:bldP spid="27" grpId="0"/>
      <p:bldP spid="36" grpId="0"/>
      <p:bldP spid="37" grpId="0"/>
      <p:bldP spid="38" grpId="0"/>
      <p:bldP spid="39" grpId="0"/>
      <p:bldP spid="40" grpId="0"/>
      <p:bldP spid="41" grpId="0"/>
      <p:bldP spid="44" grpId="0"/>
      <p:bldP spid="48" grpId="0"/>
      <p:bldP spid="50" grpId="0"/>
      <p:bldP spid="51" grpId="0"/>
      <p:bldP spid="53" grpId="0"/>
      <p:bldP spid="55" grpId="0"/>
      <p:bldP spid="55" grpId="1"/>
      <p:bldP spid="57" grpId="0"/>
      <p:bldP spid="59" grpId="0"/>
      <p:bldP spid="61" grpId="0"/>
      <p:bldP spid="45" grpId="0"/>
      <p:bldP spid="45" grpId="1"/>
      <p:bldP spid="54" grpId="0"/>
      <p:bldP spid="54" grpId="1"/>
      <p:bldP spid="75" grpId="0"/>
      <p:bldP spid="75" grpId="1"/>
      <p:bldP spid="77" grpId="0"/>
      <p:bldP spid="79" grpId="0"/>
      <p:bldP spid="84" grpId="0"/>
      <p:bldP spid="85" grpId="0"/>
      <p:bldP spid="86" grpId="0"/>
      <p:bldP spid="87" grpId="0"/>
      <p:bldP spid="88" grpId="0"/>
      <p:bldP spid="89" grpId="0"/>
      <p:bldP spid="89" grpId="1"/>
      <p:bldP spid="67" grpId="0"/>
      <p:bldP spid="71" grpId="0"/>
      <p:bldP spid="71" grpId="1"/>
      <p:bldP spid="72" grpId="0"/>
      <p:bldP spid="72" grpId="1"/>
      <p:bldP spid="73" grpId="0"/>
      <p:bldP spid="73" grpId="1"/>
      <p:bldP spid="74" grpId="0"/>
      <p:bldP spid="74" grpId="1"/>
      <p:bldP spid="83" grpId="0"/>
      <p:bldP spid="83" grpId="1"/>
      <p:bldP spid="92" grpId="0"/>
      <p:bldP spid="93" grpId="0"/>
      <p:bldP spid="93" grpId="1"/>
      <p:bldP spid="94" grpId="0"/>
      <p:bldP spid="94" grpId="1"/>
      <p:bldP spid="99" grpId="0"/>
      <p:bldP spid="100" grpId="0"/>
      <p:bldP spid="101" grpId="0"/>
      <p:bldP spid="102" grpId="0"/>
      <p:bldP spid="103" grpId="0"/>
      <p:bldP spid="104" grpId="0"/>
      <p:bldP spid="105" grpId="0"/>
      <p:bldP spid="106" grpId="0"/>
      <p:bldP spid="109" grpId="0"/>
      <p:bldP spid="110" grpId="0"/>
      <p:bldP spid="111" grpId="0"/>
      <p:bldP spid="1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19" name="TextBox 18"/>
          <p:cNvSpPr txBox="1"/>
          <p:nvPr/>
        </p:nvSpPr>
        <p:spPr>
          <a:xfrm>
            <a:off x="3952825" y="3282157"/>
            <a:ext cx="175991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m</a:t>
            </a:r>
            <a:r>
              <a:rPr kumimoji="0" lang="en-GB" sz="30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useo</a:t>
            </a:r>
            <a:endPar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1" name="TextBox 20"/>
          <p:cNvSpPr txBox="1"/>
          <p:nvPr/>
        </p:nvSpPr>
        <p:spPr>
          <a:xfrm>
            <a:off x="4038518" y="3968909"/>
            <a:ext cx="133051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teatr</a:t>
            </a: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o</a:t>
            </a:r>
          </a:p>
        </p:txBody>
      </p:sp>
      <p:sp>
        <p:nvSpPr>
          <p:cNvPr id="24" name="TextBox 23"/>
          <p:cNvSpPr txBox="1"/>
          <p:nvPr/>
        </p:nvSpPr>
        <p:spPr>
          <a:xfrm>
            <a:off x="4117959" y="4677911"/>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edifici</a:t>
            </a: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o</a:t>
            </a:r>
          </a:p>
        </p:txBody>
      </p:sp>
      <p:sp>
        <p:nvSpPr>
          <p:cNvPr id="25" name="TextBox 24"/>
          <p:cNvSpPr txBox="1"/>
          <p:nvPr/>
        </p:nvSpPr>
        <p:spPr>
          <a:xfrm>
            <a:off x="9914349" y="3275724"/>
            <a:ext cx="18517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iglesi</a:t>
            </a: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a:t>
            </a:r>
          </a:p>
        </p:txBody>
      </p:sp>
      <p:sp>
        <p:nvSpPr>
          <p:cNvPr id="27" name="TextBox 26"/>
          <p:cNvSpPr txBox="1"/>
          <p:nvPr/>
        </p:nvSpPr>
        <p:spPr>
          <a:xfrm>
            <a:off x="9914349" y="3966894"/>
            <a:ext cx="167345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tiend</a:t>
            </a: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a:t>
            </a:r>
          </a:p>
        </p:txBody>
      </p:sp>
      <p:sp>
        <p:nvSpPr>
          <p:cNvPr id="29" name="TextBox 28"/>
          <p:cNvSpPr txBox="1"/>
          <p:nvPr/>
        </p:nvSpPr>
        <p:spPr>
          <a:xfrm>
            <a:off x="9890316" y="4646559"/>
            <a:ext cx="162658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plaz</a:t>
            </a: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a:t>
            </a:r>
          </a:p>
        </p:txBody>
      </p:sp>
      <p:sp>
        <p:nvSpPr>
          <p:cNvPr id="36" name="TextBox 35"/>
          <p:cNvSpPr txBox="1"/>
          <p:nvPr/>
        </p:nvSpPr>
        <p:spPr>
          <a:xfrm>
            <a:off x="1442222" y="3275724"/>
            <a:ext cx="18888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museum</a:t>
            </a:r>
          </a:p>
        </p:txBody>
      </p:sp>
      <p:sp>
        <p:nvSpPr>
          <p:cNvPr id="37" name="TextBox 36"/>
          <p:cNvSpPr txBox="1"/>
          <p:nvPr/>
        </p:nvSpPr>
        <p:spPr>
          <a:xfrm>
            <a:off x="1373096" y="3980909"/>
            <a:ext cx="23609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theatre</a:t>
            </a:r>
          </a:p>
        </p:txBody>
      </p:sp>
      <p:sp>
        <p:nvSpPr>
          <p:cNvPr id="38" name="TextBox 37"/>
          <p:cNvSpPr txBox="1"/>
          <p:nvPr/>
        </p:nvSpPr>
        <p:spPr>
          <a:xfrm>
            <a:off x="1418856" y="4685237"/>
            <a:ext cx="320216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building</a:t>
            </a:r>
          </a:p>
        </p:txBody>
      </p:sp>
      <p:sp>
        <p:nvSpPr>
          <p:cNvPr id="39" name="TextBox 38"/>
          <p:cNvSpPr txBox="1"/>
          <p:nvPr/>
        </p:nvSpPr>
        <p:spPr>
          <a:xfrm>
            <a:off x="7270512" y="3275724"/>
            <a:ext cx="25324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church</a:t>
            </a:r>
          </a:p>
        </p:txBody>
      </p:sp>
      <p:sp>
        <p:nvSpPr>
          <p:cNvPr id="40" name="TextBox 39"/>
          <p:cNvSpPr txBox="1"/>
          <p:nvPr/>
        </p:nvSpPr>
        <p:spPr>
          <a:xfrm>
            <a:off x="7403530" y="3989085"/>
            <a:ext cx="233066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shop</a:t>
            </a:r>
          </a:p>
        </p:txBody>
      </p:sp>
      <p:sp>
        <p:nvSpPr>
          <p:cNvPr id="41" name="TextBox 40"/>
          <p:cNvSpPr txBox="1"/>
          <p:nvPr/>
        </p:nvSpPr>
        <p:spPr>
          <a:xfrm>
            <a:off x="7332014" y="4653017"/>
            <a:ext cx="230388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square</a:t>
            </a:r>
          </a:p>
        </p:txBody>
      </p:sp>
      <p:sp>
        <p:nvSpPr>
          <p:cNvPr id="44" name="TextBox 43"/>
          <p:cNvSpPr txBox="1"/>
          <p:nvPr/>
        </p:nvSpPr>
        <p:spPr>
          <a:xfrm>
            <a:off x="871902" y="2625409"/>
            <a:ext cx="4500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Masculine nouns</a:t>
            </a:r>
            <a:endParaRPr kumimoji="0" lang="en-GB" sz="28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48" name="TextBox 47"/>
          <p:cNvSpPr txBox="1"/>
          <p:nvPr/>
        </p:nvSpPr>
        <p:spPr>
          <a:xfrm>
            <a:off x="7103303" y="2678706"/>
            <a:ext cx="4500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Feminine nouns</a:t>
            </a:r>
            <a:endParaRPr kumimoji="0" lang="en-GB" sz="28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49" name="TextBox 48"/>
          <p:cNvSpPr txBox="1"/>
          <p:nvPr/>
        </p:nvSpPr>
        <p:spPr>
          <a:xfrm>
            <a:off x="5202350" y="3278647"/>
            <a:ext cx="393527" cy="559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p>
        </p:txBody>
      </p:sp>
      <p:sp>
        <p:nvSpPr>
          <p:cNvPr id="50" name="TextBox 49"/>
          <p:cNvSpPr txBox="1"/>
          <p:nvPr/>
        </p:nvSpPr>
        <p:spPr>
          <a:xfrm>
            <a:off x="3026168" y="3275724"/>
            <a:ext cx="3064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p>
        </p:txBody>
      </p:sp>
      <p:sp>
        <p:nvSpPr>
          <p:cNvPr id="51" name="TextBox 50"/>
          <p:cNvSpPr txBox="1"/>
          <p:nvPr/>
        </p:nvSpPr>
        <p:spPr>
          <a:xfrm>
            <a:off x="5169043" y="3970950"/>
            <a:ext cx="343178" cy="559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p>
        </p:txBody>
      </p:sp>
      <p:sp>
        <p:nvSpPr>
          <p:cNvPr id="52" name="TextBox 51"/>
          <p:cNvSpPr txBox="1"/>
          <p:nvPr/>
        </p:nvSpPr>
        <p:spPr>
          <a:xfrm>
            <a:off x="2719591" y="3980909"/>
            <a:ext cx="40403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p>
        </p:txBody>
      </p:sp>
      <p:sp>
        <p:nvSpPr>
          <p:cNvPr id="53" name="TextBox 52"/>
          <p:cNvSpPr txBox="1"/>
          <p:nvPr/>
        </p:nvSpPr>
        <p:spPr>
          <a:xfrm>
            <a:off x="5471973" y="4672077"/>
            <a:ext cx="343178" cy="559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p>
        </p:txBody>
      </p:sp>
      <p:sp>
        <p:nvSpPr>
          <p:cNvPr id="55" name="TextBox 54"/>
          <p:cNvSpPr txBox="1"/>
          <p:nvPr/>
        </p:nvSpPr>
        <p:spPr>
          <a:xfrm>
            <a:off x="2911672" y="4685237"/>
            <a:ext cx="40403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p>
        </p:txBody>
      </p:sp>
      <p:sp>
        <p:nvSpPr>
          <p:cNvPr id="56" name="TextBox 55"/>
          <p:cNvSpPr txBox="1"/>
          <p:nvPr/>
        </p:nvSpPr>
        <p:spPr>
          <a:xfrm>
            <a:off x="11044963" y="3269890"/>
            <a:ext cx="393527" cy="559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p>
        </p:txBody>
      </p:sp>
      <p:sp>
        <p:nvSpPr>
          <p:cNvPr id="57" name="TextBox 56"/>
          <p:cNvSpPr txBox="1"/>
          <p:nvPr/>
        </p:nvSpPr>
        <p:spPr>
          <a:xfrm>
            <a:off x="8562384" y="3275588"/>
            <a:ext cx="59466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es</a:t>
            </a:r>
          </a:p>
        </p:txBody>
      </p:sp>
      <p:sp>
        <p:nvSpPr>
          <p:cNvPr id="58" name="TextBox 57"/>
          <p:cNvSpPr txBox="1"/>
          <p:nvPr/>
        </p:nvSpPr>
        <p:spPr>
          <a:xfrm>
            <a:off x="11128145" y="3965057"/>
            <a:ext cx="361544" cy="559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p>
        </p:txBody>
      </p:sp>
      <p:sp>
        <p:nvSpPr>
          <p:cNvPr id="59" name="TextBox 58"/>
          <p:cNvSpPr txBox="1"/>
          <p:nvPr/>
        </p:nvSpPr>
        <p:spPr>
          <a:xfrm>
            <a:off x="8294900" y="3989086"/>
            <a:ext cx="300038" cy="553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p>
        </p:txBody>
      </p:sp>
      <p:sp>
        <p:nvSpPr>
          <p:cNvPr id="60" name="TextBox 59"/>
          <p:cNvSpPr txBox="1"/>
          <p:nvPr/>
        </p:nvSpPr>
        <p:spPr>
          <a:xfrm>
            <a:off x="10906478" y="4646559"/>
            <a:ext cx="361544" cy="559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p>
        </p:txBody>
      </p:sp>
      <p:sp>
        <p:nvSpPr>
          <p:cNvPr id="61" name="TextBox 60"/>
          <p:cNvSpPr txBox="1"/>
          <p:nvPr/>
        </p:nvSpPr>
        <p:spPr>
          <a:xfrm>
            <a:off x="8601306" y="4657155"/>
            <a:ext cx="2584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p>
        </p:txBody>
      </p:sp>
      <p:sp>
        <p:nvSpPr>
          <p:cNvPr id="45" name="TextBox 44"/>
          <p:cNvSpPr txBox="1"/>
          <p:nvPr/>
        </p:nvSpPr>
        <p:spPr>
          <a:xfrm>
            <a:off x="3558325" y="3288590"/>
            <a:ext cx="58017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el</a:t>
            </a:r>
          </a:p>
        </p:txBody>
      </p:sp>
      <p:sp>
        <p:nvSpPr>
          <p:cNvPr id="46" name="TextBox 45"/>
          <p:cNvSpPr txBox="1"/>
          <p:nvPr/>
        </p:nvSpPr>
        <p:spPr>
          <a:xfrm>
            <a:off x="3576760" y="4699428"/>
            <a:ext cx="58017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el</a:t>
            </a:r>
          </a:p>
        </p:txBody>
      </p:sp>
      <p:sp>
        <p:nvSpPr>
          <p:cNvPr id="47" name="TextBox 46"/>
          <p:cNvSpPr txBox="1"/>
          <p:nvPr/>
        </p:nvSpPr>
        <p:spPr>
          <a:xfrm>
            <a:off x="3586562" y="3981023"/>
            <a:ext cx="58017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el</a:t>
            </a:r>
          </a:p>
        </p:txBody>
      </p:sp>
      <p:sp>
        <p:nvSpPr>
          <p:cNvPr id="54" name="TextBox 53"/>
          <p:cNvSpPr txBox="1"/>
          <p:nvPr/>
        </p:nvSpPr>
        <p:spPr>
          <a:xfrm>
            <a:off x="653003" y="3282157"/>
            <a:ext cx="8846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the</a:t>
            </a:r>
          </a:p>
        </p:txBody>
      </p:sp>
      <p:sp>
        <p:nvSpPr>
          <p:cNvPr id="75" name="TextBox 74"/>
          <p:cNvSpPr txBox="1"/>
          <p:nvPr/>
        </p:nvSpPr>
        <p:spPr>
          <a:xfrm>
            <a:off x="661792" y="3968909"/>
            <a:ext cx="8846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the</a:t>
            </a:r>
          </a:p>
        </p:txBody>
      </p:sp>
      <p:sp>
        <p:nvSpPr>
          <p:cNvPr id="76" name="TextBox 75"/>
          <p:cNvSpPr txBox="1"/>
          <p:nvPr/>
        </p:nvSpPr>
        <p:spPr>
          <a:xfrm>
            <a:off x="677789" y="4685237"/>
            <a:ext cx="8846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the</a:t>
            </a:r>
          </a:p>
        </p:txBody>
      </p:sp>
      <p:sp>
        <p:nvSpPr>
          <p:cNvPr id="77" name="TextBox 76"/>
          <p:cNvSpPr txBox="1"/>
          <p:nvPr/>
        </p:nvSpPr>
        <p:spPr>
          <a:xfrm>
            <a:off x="9337994" y="3275724"/>
            <a:ext cx="58017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la</a:t>
            </a:r>
          </a:p>
        </p:txBody>
      </p:sp>
      <p:sp>
        <p:nvSpPr>
          <p:cNvPr id="78" name="TextBox 77"/>
          <p:cNvSpPr txBox="1"/>
          <p:nvPr/>
        </p:nvSpPr>
        <p:spPr>
          <a:xfrm>
            <a:off x="9380966" y="4657155"/>
            <a:ext cx="58017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la</a:t>
            </a:r>
          </a:p>
        </p:txBody>
      </p:sp>
      <p:sp>
        <p:nvSpPr>
          <p:cNvPr id="79" name="TextBox 78"/>
          <p:cNvSpPr txBox="1"/>
          <p:nvPr/>
        </p:nvSpPr>
        <p:spPr>
          <a:xfrm>
            <a:off x="9380966" y="3966894"/>
            <a:ext cx="58017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la</a:t>
            </a:r>
          </a:p>
        </p:txBody>
      </p:sp>
      <p:sp>
        <p:nvSpPr>
          <p:cNvPr id="80" name="TextBox 79"/>
          <p:cNvSpPr txBox="1"/>
          <p:nvPr/>
        </p:nvSpPr>
        <p:spPr>
          <a:xfrm>
            <a:off x="6550961" y="3300618"/>
            <a:ext cx="8846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the</a:t>
            </a:r>
          </a:p>
        </p:txBody>
      </p:sp>
      <p:sp>
        <p:nvSpPr>
          <p:cNvPr id="81" name="TextBox 80"/>
          <p:cNvSpPr txBox="1"/>
          <p:nvPr/>
        </p:nvSpPr>
        <p:spPr>
          <a:xfrm>
            <a:off x="6550961" y="3981044"/>
            <a:ext cx="8846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the</a:t>
            </a:r>
          </a:p>
        </p:txBody>
      </p:sp>
      <p:sp>
        <p:nvSpPr>
          <p:cNvPr id="82" name="TextBox 81"/>
          <p:cNvSpPr txBox="1"/>
          <p:nvPr/>
        </p:nvSpPr>
        <p:spPr>
          <a:xfrm>
            <a:off x="6559050" y="4653153"/>
            <a:ext cx="8846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the</a:t>
            </a:r>
          </a:p>
        </p:txBody>
      </p:sp>
      <p:sp>
        <p:nvSpPr>
          <p:cNvPr id="84" name="TextBox 83"/>
          <p:cNvSpPr txBox="1"/>
          <p:nvPr/>
        </p:nvSpPr>
        <p:spPr>
          <a:xfrm>
            <a:off x="174713" y="1143753"/>
            <a:ext cx="120172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To say ‘the’ before a singular noun, use </a:t>
            </a:r>
            <a:r>
              <a:rPr kumimoji="0" lang="en-GB" sz="2800" b="1" i="0" strike="noStrike" kern="1200" cap="none" spc="0" normalizeH="0" baseline="0" noProof="0" dirty="0" smtClean="0">
                <a:ln>
                  <a:noFill/>
                </a:ln>
                <a:solidFill>
                  <a:srgbClr val="E25B00"/>
                </a:solidFill>
                <a:effectLst/>
                <a:uLnTx/>
                <a:uFillTx/>
                <a:latin typeface="Century Gothic" panose="020B0502020202020204" pitchFamily="34" charset="0"/>
                <a:ea typeface="+mn-ea"/>
                <a:cs typeface="+mn-cs"/>
              </a:rPr>
              <a:t>el</a:t>
            </a:r>
            <a:r>
              <a:rPr kumimoji="0" lang="en-GB" sz="2800" b="0" i="0" strike="noStrike" kern="1200" cap="none" spc="0" normalizeH="0" noProof="0" dirty="0" smtClean="0">
                <a:ln>
                  <a:noFill/>
                </a:ln>
                <a:solidFill>
                  <a:schemeClr val="accent1">
                    <a:lumMod val="50000"/>
                  </a:schemeClr>
                </a:solidFill>
                <a:effectLst/>
                <a:uLnTx/>
                <a:uFillTx/>
                <a:latin typeface="Century Gothic" panose="020B0502020202020204" pitchFamily="34" charset="0"/>
                <a:ea typeface="+mn-ea"/>
                <a:cs typeface="+mn-cs"/>
              </a:rPr>
              <a:t> </a:t>
            </a:r>
            <a:r>
              <a:rPr kumimoji="0" lang="en-GB" sz="2800" b="0" i="0" strike="noStrike" kern="1200" cap="none" spc="0" normalizeH="0" baseline="0" noProof="0" dirty="0" smtClean="0">
                <a:ln>
                  <a:noFill/>
                </a:ln>
                <a:solidFill>
                  <a:schemeClr val="accent1">
                    <a:lumMod val="50000"/>
                  </a:schemeClr>
                </a:solidFill>
                <a:effectLst/>
                <a:uLnTx/>
                <a:uFillTx/>
                <a:latin typeface="Century Gothic" panose="020B0502020202020204" pitchFamily="34" charset="0"/>
                <a:ea typeface="+mn-ea"/>
                <a:cs typeface="+mn-cs"/>
              </a:rPr>
              <a:t>or </a:t>
            </a:r>
            <a:r>
              <a:rPr kumimoji="0" lang="en-GB" sz="2800" b="1" i="0" strike="noStrike" kern="1200" cap="none" spc="0" normalizeH="0" baseline="0" noProof="0" dirty="0" smtClean="0">
                <a:ln>
                  <a:noFill/>
                </a:ln>
                <a:solidFill>
                  <a:srgbClr val="E25B00"/>
                </a:solidFill>
                <a:effectLst/>
                <a:uLnTx/>
                <a:uFillTx/>
                <a:latin typeface="Century Gothic" panose="020B0502020202020204" pitchFamily="34" charset="0"/>
                <a:ea typeface="+mn-ea"/>
                <a:cs typeface="+mn-cs"/>
              </a:rPr>
              <a:t>la</a:t>
            </a:r>
            <a:r>
              <a:rPr kumimoji="0" lang="en-GB" sz="2800" b="0" i="0" strike="noStrike" kern="1200" cap="none" spc="0" normalizeH="0" baseline="0" noProof="0" dirty="0" smtClean="0">
                <a:ln>
                  <a:noFill/>
                </a:ln>
                <a:solidFill>
                  <a:schemeClr val="accent1">
                    <a:lumMod val="50000"/>
                  </a:schemeClr>
                </a:solidFill>
                <a:effectLst/>
                <a:uLnTx/>
                <a:uFillTx/>
                <a:latin typeface="Century Gothic" panose="020B0502020202020204" pitchFamily="34" charset="0"/>
                <a:ea typeface="+mn-ea"/>
                <a:cs typeface="+mn-cs"/>
              </a:rPr>
              <a:t>.</a:t>
            </a:r>
            <a:endParaRPr kumimoji="0" lang="en-GB" sz="2800" b="0" i="1"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85" name="TextBox 84"/>
          <p:cNvSpPr txBox="1"/>
          <p:nvPr/>
        </p:nvSpPr>
        <p:spPr>
          <a:xfrm>
            <a:off x="174713" y="1660107"/>
            <a:ext cx="120172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To say ‘the’ before a plural noun (more than one), use </a:t>
            </a:r>
            <a:r>
              <a:rPr kumimoji="0" lang="en-GB" sz="2800" b="1" i="0" strike="noStrike" kern="1200" cap="none" spc="0" normalizeH="0" baseline="0" noProof="0" dirty="0" err="1" smtClean="0">
                <a:ln>
                  <a:noFill/>
                </a:ln>
                <a:solidFill>
                  <a:srgbClr val="E25B00"/>
                </a:solidFill>
                <a:effectLst/>
                <a:uLnTx/>
                <a:uFillTx/>
                <a:latin typeface="Century Gothic" panose="020B0502020202020204" pitchFamily="34" charset="0"/>
                <a:ea typeface="+mn-ea"/>
                <a:cs typeface="+mn-cs"/>
              </a:rPr>
              <a:t>los</a:t>
            </a:r>
            <a:r>
              <a:rPr kumimoji="0" lang="en-GB" sz="2800" b="0" i="0" strike="noStrike" kern="1200" cap="none" spc="0" normalizeH="0" baseline="0" noProof="0" dirty="0" smtClean="0">
                <a:ln>
                  <a:noFill/>
                </a:ln>
                <a:solidFill>
                  <a:schemeClr val="accent1">
                    <a:lumMod val="50000"/>
                  </a:schemeClr>
                </a:solidFill>
                <a:effectLst/>
                <a:uLnTx/>
                <a:uFillTx/>
                <a:latin typeface="Century Gothic" panose="020B0502020202020204" pitchFamily="34" charset="0"/>
                <a:ea typeface="+mn-ea"/>
                <a:cs typeface="+mn-cs"/>
              </a:rPr>
              <a:t> or </a:t>
            </a:r>
            <a:r>
              <a:rPr kumimoji="0" lang="en-GB" sz="2800" b="1" i="0" strike="noStrike" kern="1200" cap="none" spc="0" normalizeH="0" baseline="0" noProof="0" dirty="0" smtClean="0">
                <a:ln>
                  <a:noFill/>
                </a:ln>
                <a:solidFill>
                  <a:srgbClr val="E25B00"/>
                </a:solidFill>
                <a:effectLst/>
                <a:uLnTx/>
                <a:uFillTx/>
                <a:latin typeface="Century Gothic" panose="020B0502020202020204" pitchFamily="34" charset="0"/>
                <a:ea typeface="+mn-ea"/>
                <a:cs typeface="+mn-cs"/>
              </a:rPr>
              <a:t>las</a:t>
            </a:r>
            <a:r>
              <a:rPr kumimoji="0" lang="en-GB" sz="2800" b="0" i="0" strike="noStrike" kern="1200" cap="none" spc="0" normalizeH="0" baseline="0" noProof="0" dirty="0" smtClean="0">
                <a:ln>
                  <a:noFill/>
                </a:ln>
                <a:solidFill>
                  <a:schemeClr val="accent1">
                    <a:lumMod val="50000"/>
                  </a:schemeClr>
                </a:solidFill>
                <a:effectLst/>
                <a:uLnTx/>
                <a:uFillTx/>
                <a:latin typeface="Century Gothic" panose="020B0502020202020204" pitchFamily="34" charset="0"/>
                <a:ea typeface="+mn-ea"/>
                <a:cs typeface="+mn-cs"/>
              </a:rPr>
              <a:t>.</a:t>
            </a:r>
            <a:endParaRPr kumimoji="0" lang="en-GB" sz="2800" b="0" i="1"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86" name="TextBox 85"/>
          <p:cNvSpPr txBox="1"/>
          <p:nvPr/>
        </p:nvSpPr>
        <p:spPr>
          <a:xfrm>
            <a:off x="3424072" y="3300924"/>
            <a:ext cx="71442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los</a:t>
            </a:r>
          </a:p>
        </p:txBody>
      </p:sp>
      <p:sp>
        <p:nvSpPr>
          <p:cNvPr id="87" name="TextBox 86"/>
          <p:cNvSpPr txBox="1"/>
          <p:nvPr/>
        </p:nvSpPr>
        <p:spPr>
          <a:xfrm>
            <a:off x="3446233" y="4668835"/>
            <a:ext cx="7424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los</a:t>
            </a:r>
          </a:p>
        </p:txBody>
      </p:sp>
      <p:sp>
        <p:nvSpPr>
          <p:cNvPr id="88" name="TextBox 87"/>
          <p:cNvSpPr txBox="1"/>
          <p:nvPr/>
        </p:nvSpPr>
        <p:spPr>
          <a:xfrm>
            <a:off x="3445021" y="3980052"/>
            <a:ext cx="69696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los</a:t>
            </a:r>
          </a:p>
        </p:txBody>
      </p:sp>
      <p:sp>
        <p:nvSpPr>
          <p:cNvPr id="89" name="TextBox 88"/>
          <p:cNvSpPr txBox="1"/>
          <p:nvPr/>
        </p:nvSpPr>
        <p:spPr>
          <a:xfrm>
            <a:off x="9220538" y="3267929"/>
            <a:ext cx="7534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las</a:t>
            </a:r>
          </a:p>
        </p:txBody>
      </p:sp>
      <p:sp>
        <p:nvSpPr>
          <p:cNvPr id="90" name="TextBox 89"/>
          <p:cNvSpPr txBox="1"/>
          <p:nvPr/>
        </p:nvSpPr>
        <p:spPr>
          <a:xfrm>
            <a:off x="9337994" y="4641062"/>
            <a:ext cx="756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las</a:t>
            </a:r>
          </a:p>
        </p:txBody>
      </p:sp>
      <p:sp>
        <p:nvSpPr>
          <p:cNvPr id="91" name="TextBox 90"/>
          <p:cNvSpPr txBox="1"/>
          <p:nvPr/>
        </p:nvSpPr>
        <p:spPr>
          <a:xfrm>
            <a:off x="9314465" y="3980909"/>
            <a:ext cx="8135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las</a:t>
            </a:r>
          </a:p>
        </p:txBody>
      </p:sp>
      <p:sp>
        <p:nvSpPr>
          <p:cNvPr id="2" name="Title 1"/>
          <p:cNvSpPr>
            <a:spLocks noGrp="1"/>
          </p:cNvSpPr>
          <p:nvPr>
            <p:ph type="title"/>
          </p:nvPr>
        </p:nvSpPr>
        <p:spPr>
          <a:xfrm>
            <a:off x="1" y="47554"/>
            <a:ext cx="4621022" cy="1325563"/>
          </a:xfrm>
        </p:spPr>
        <p:txBody>
          <a:bodyPr>
            <a:normAutofit/>
          </a:bodyPr>
          <a:lstStyle/>
          <a:p>
            <a:r>
              <a:rPr lang="en-GB" sz="3200" b="1" dirty="0">
                <a:solidFill>
                  <a:schemeClr val="bg1"/>
                </a:solidFill>
                <a:latin typeface="Century Gothic" panose="020B0502020202020204" pitchFamily="34" charset="0"/>
              </a:rPr>
              <a:t>The definite </a:t>
            </a:r>
            <a:r>
              <a:rPr lang="en-GB" sz="3200" b="1" dirty="0" smtClean="0">
                <a:solidFill>
                  <a:schemeClr val="bg1"/>
                </a:solidFill>
                <a:latin typeface="Century Gothic" panose="020B0502020202020204" pitchFamily="34" charset="0"/>
              </a:rPr>
              <a:t>article</a:t>
            </a:r>
            <a:endParaRPr lang="en-GB" sz="2800" b="1" dirty="0">
              <a:solidFill>
                <a:schemeClr val="bg1"/>
              </a:solidFill>
              <a:latin typeface="Century Gothic" panose="020B0502020202020204" pitchFamily="34" charset="0"/>
            </a:endParaRPr>
          </a:p>
        </p:txBody>
      </p:sp>
      <p:grpSp>
        <p:nvGrpSpPr>
          <p:cNvPr id="7" name="Group 6"/>
          <p:cNvGrpSpPr/>
          <p:nvPr/>
        </p:nvGrpSpPr>
        <p:grpSpPr>
          <a:xfrm>
            <a:off x="7073537" y="1150230"/>
            <a:ext cx="350853" cy="484983"/>
            <a:chOff x="7100390" y="1150230"/>
            <a:chExt cx="324000" cy="484983"/>
          </a:xfrm>
        </p:grpSpPr>
        <p:sp>
          <p:nvSpPr>
            <p:cNvPr id="4" name="Rectangle 3"/>
            <p:cNvSpPr/>
            <p:nvPr/>
          </p:nvSpPr>
          <p:spPr>
            <a:xfrm>
              <a:off x="7100390" y="1150230"/>
              <a:ext cx="324000" cy="484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6" name="Group 65"/>
          <p:cNvGrpSpPr/>
          <p:nvPr/>
        </p:nvGrpSpPr>
        <p:grpSpPr>
          <a:xfrm>
            <a:off x="7910543" y="1149389"/>
            <a:ext cx="362160" cy="484983"/>
            <a:chOff x="7100390" y="1150230"/>
            <a:chExt cx="324000" cy="484983"/>
          </a:xfrm>
        </p:grpSpPr>
        <p:sp>
          <p:nvSpPr>
            <p:cNvPr id="67" name="Rectangle 66"/>
            <p:cNvSpPr/>
            <p:nvPr/>
          </p:nvSpPr>
          <p:spPr>
            <a:xfrm>
              <a:off x="7100390" y="1150230"/>
              <a:ext cx="324000" cy="484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9" name="Group 68"/>
          <p:cNvGrpSpPr/>
          <p:nvPr/>
        </p:nvGrpSpPr>
        <p:grpSpPr>
          <a:xfrm>
            <a:off x="9666111" y="1666973"/>
            <a:ext cx="483555" cy="484983"/>
            <a:chOff x="7100390" y="1150230"/>
            <a:chExt cx="324000" cy="484983"/>
          </a:xfrm>
        </p:grpSpPr>
        <p:sp>
          <p:nvSpPr>
            <p:cNvPr id="70" name="Rectangle 69"/>
            <p:cNvSpPr/>
            <p:nvPr/>
          </p:nvSpPr>
          <p:spPr>
            <a:xfrm>
              <a:off x="7100390" y="1150230"/>
              <a:ext cx="324000" cy="484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 name="Group 71"/>
          <p:cNvGrpSpPr/>
          <p:nvPr/>
        </p:nvGrpSpPr>
        <p:grpSpPr>
          <a:xfrm>
            <a:off x="10667187" y="1669171"/>
            <a:ext cx="499852" cy="484983"/>
            <a:chOff x="7100390" y="1150230"/>
            <a:chExt cx="324000" cy="484983"/>
          </a:xfrm>
        </p:grpSpPr>
        <p:sp>
          <p:nvSpPr>
            <p:cNvPr id="73" name="Rectangle 72"/>
            <p:cNvSpPr/>
            <p:nvPr/>
          </p:nvSpPr>
          <p:spPr>
            <a:xfrm>
              <a:off x="7100390" y="1150230"/>
              <a:ext cx="324000" cy="484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5241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8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5"/>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6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7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69"/>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0"/>
                                          </p:stCondLst>
                                        </p:cTn>
                                        <p:tgtEl>
                                          <p:spTgt spid="7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500"/>
                                        <p:tgtEl>
                                          <p:spTgt spid="45"/>
                                        </p:tgtEl>
                                      </p:cBhvr>
                                    </p:animEffect>
                                    <p:set>
                                      <p:cBhvr>
                                        <p:cTn id="119" dur="1" fill="hold">
                                          <p:stCondLst>
                                            <p:cond delay="499"/>
                                          </p:stCondLst>
                                        </p:cTn>
                                        <p:tgtEl>
                                          <p:spTgt spid="45"/>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46"/>
                                        </p:tgtEl>
                                      </p:cBhvr>
                                    </p:animEffect>
                                    <p:set>
                                      <p:cBhvr>
                                        <p:cTn id="122" dur="1" fill="hold">
                                          <p:stCondLst>
                                            <p:cond delay="499"/>
                                          </p:stCondLst>
                                        </p:cTn>
                                        <p:tgtEl>
                                          <p:spTgt spid="46"/>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47"/>
                                        </p:tgtEl>
                                      </p:cBhvr>
                                    </p:animEffect>
                                    <p:set>
                                      <p:cBhvr>
                                        <p:cTn id="125" dur="1" fill="hold">
                                          <p:stCondLst>
                                            <p:cond delay="499"/>
                                          </p:stCondLst>
                                        </p:cTn>
                                        <p:tgtEl>
                                          <p:spTgt spid="47"/>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50"/>
                                        </p:tgtEl>
                                        <p:attrNameLst>
                                          <p:attrName>style.visibility</p:attrName>
                                        </p:attrNameLst>
                                      </p:cBhvr>
                                      <p:to>
                                        <p:strVal val="visible"/>
                                      </p:to>
                                    </p:set>
                                    <p:animEffect transition="in" filter="fade">
                                      <p:cBhvr>
                                        <p:cTn id="130" dur="500"/>
                                        <p:tgtEl>
                                          <p:spTgt spid="50"/>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86"/>
                                        </p:tgtEl>
                                        <p:attrNameLst>
                                          <p:attrName>style.visibility</p:attrName>
                                        </p:attrNameLst>
                                      </p:cBhvr>
                                      <p:to>
                                        <p:strVal val="visible"/>
                                      </p:to>
                                    </p:set>
                                    <p:animEffect transition="in" filter="fade">
                                      <p:cBhvr>
                                        <p:cTn id="135" dur="500"/>
                                        <p:tgtEl>
                                          <p:spTgt spid="86"/>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49"/>
                                        </p:tgtEl>
                                        <p:attrNameLst>
                                          <p:attrName>style.visibility</p:attrName>
                                        </p:attrNameLst>
                                      </p:cBhvr>
                                      <p:to>
                                        <p:strVal val="visible"/>
                                      </p:to>
                                    </p:set>
                                    <p:animEffect transition="in" filter="fade">
                                      <p:cBhvr>
                                        <p:cTn id="138" dur="500"/>
                                        <p:tgtEl>
                                          <p:spTgt spid="49"/>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52"/>
                                        </p:tgtEl>
                                        <p:attrNameLst>
                                          <p:attrName>style.visibility</p:attrName>
                                        </p:attrNameLst>
                                      </p:cBhvr>
                                      <p:to>
                                        <p:strVal val="visible"/>
                                      </p:to>
                                    </p:set>
                                    <p:animEffect transition="in" filter="fade">
                                      <p:cBhvr>
                                        <p:cTn id="143" dur="500"/>
                                        <p:tgtEl>
                                          <p:spTgt spid="52"/>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88"/>
                                        </p:tgtEl>
                                        <p:attrNameLst>
                                          <p:attrName>style.visibility</p:attrName>
                                        </p:attrNameLst>
                                      </p:cBhvr>
                                      <p:to>
                                        <p:strVal val="visible"/>
                                      </p:to>
                                    </p:set>
                                    <p:animEffect transition="in" filter="fade">
                                      <p:cBhvr>
                                        <p:cTn id="148" dur="500"/>
                                        <p:tgtEl>
                                          <p:spTgt spid="88"/>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fade">
                                      <p:cBhvr>
                                        <p:cTn id="151" dur="500"/>
                                        <p:tgtEl>
                                          <p:spTgt spid="51"/>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55"/>
                                        </p:tgtEl>
                                        <p:attrNameLst>
                                          <p:attrName>style.visibility</p:attrName>
                                        </p:attrNameLst>
                                      </p:cBhvr>
                                      <p:to>
                                        <p:strVal val="visible"/>
                                      </p:to>
                                    </p:set>
                                    <p:animEffect transition="in" filter="fade">
                                      <p:cBhvr>
                                        <p:cTn id="156" dur="500"/>
                                        <p:tgtEl>
                                          <p:spTgt spid="55"/>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87"/>
                                        </p:tgtEl>
                                        <p:attrNameLst>
                                          <p:attrName>style.visibility</p:attrName>
                                        </p:attrNameLst>
                                      </p:cBhvr>
                                      <p:to>
                                        <p:strVal val="visible"/>
                                      </p:to>
                                    </p:set>
                                    <p:animEffect transition="in" filter="fade">
                                      <p:cBhvr>
                                        <p:cTn id="161" dur="500"/>
                                        <p:tgtEl>
                                          <p:spTgt spid="87"/>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53"/>
                                        </p:tgtEl>
                                        <p:attrNameLst>
                                          <p:attrName>style.visibility</p:attrName>
                                        </p:attrNameLst>
                                      </p:cBhvr>
                                      <p:to>
                                        <p:strVal val="visible"/>
                                      </p:to>
                                    </p:set>
                                    <p:animEffect transition="in" filter="fade">
                                      <p:cBhvr>
                                        <p:cTn id="164" dur="500"/>
                                        <p:tgtEl>
                                          <p:spTgt spid="53"/>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xit" presetSubtype="0" fill="hold" grpId="1" nodeType="clickEffect">
                                  <p:stCondLst>
                                    <p:cond delay="0"/>
                                  </p:stCondLst>
                                  <p:childTnLst>
                                    <p:animEffect transition="out" filter="fade">
                                      <p:cBhvr>
                                        <p:cTn id="168" dur="500"/>
                                        <p:tgtEl>
                                          <p:spTgt spid="77"/>
                                        </p:tgtEl>
                                      </p:cBhvr>
                                    </p:animEffect>
                                    <p:set>
                                      <p:cBhvr>
                                        <p:cTn id="169" dur="1" fill="hold">
                                          <p:stCondLst>
                                            <p:cond delay="499"/>
                                          </p:stCondLst>
                                        </p:cTn>
                                        <p:tgtEl>
                                          <p:spTgt spid="77"/>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78"/>
                                        </p:tgtEl>
                                      </p:cBhvr>
                                    </p:animEffect>
                                    <p:set>
                                      <p:cBhvr>
                                        <p:cTn id="172" dur="1" fill="hold">
                                          <p:stCondLst>
                                            <p:cond delay="499"/>
                                          </p:stCondLst>
                                        </p:cTn>
                                        <p:tgtEl>
                                          <p:spTgt spid="78"/>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79"/>
                                        </p:tgtEl>
                                      </p:cBhvr>
                                    </p:animEffect>
                                    <p:set>
                                      <p:cBhvr>
                                        <p:cTn id="175" dur="1" fill="hold">
                                          <p:stCondLst>
                                            <p:cond delay="499"/>
                                          </p:stCondLst>
                                        </p:cTn>
                                        <p:tgtEl>
                                          <p:spTgt spid="79"/>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57"/>
                                        </p:tgtEl>
                                        <p:attrNameLst>
                                          <p:attrName>style.visibility</p:attrName>
                                        </p:attrNameLst>
                                      </p:cBhvr>
                                      <p:to>
                                        <p:strVal val="visible"/>
                                      </p:to>
                                    </p:set>
                                    <p:animEffect transition="in" filter="fade">
                                      <p:cBhvr>
                                        <p:cTn id="180" dur="500"/>
                                        <p:tgtEl>
                                          <p:spTgt spid="57"/>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89"/>
                                        </p:tgtEl>
                                        <p:attrNameLst>
                                          <p:attrName>style.visibility</p:attrName>
                                        </p:attrNameLst>
                                      </p:cBhvr>
                                      <p:to>
                                        <p:strVal val="visible"/>
                                      </p:to>
                                    </p:set>
                                    <p:animEffect transition="in" filter="fade">
                                      <p:cBhvr>
                                        <p:cTn id="185" dur="500"/>
                                        <p:tgtEl>
                                          <p:spTgt spid="89"/>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56"/>
                                        </p:tgtEl>
                                        <p:attrNameLst>
                                          <p:attrName>style.visibility</p:attrName>
                                        </p:attrNameLst>
                                      </p:cBhvr>
                                      <p:to>
                                        <p:strVal val="visible"/>
                                      </p:to>
                                    </p:set>
                                    <p:animEffect transition="in" filter="fade">
                                      <p:cBhvr>
                                        <p:cTn id="188" dur="500"/>
                                        <p:tgtEl>
                                          <p:spTgt spid="56"/>
                                        </p:tgtEl>
                                      </p:cBhvr>
                                    </p:animEffec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grpId="0" nodeType="clickEffect">
                                  <p:stCondLst>
                                    <p:cond delay="0"/>
                                  </p:stCondLst>
                                  <p:childTnLst>
                                    <p:set>
                                      <p:cBhvr>
                                        <p:cTn id="192" dur="1" fill="hold">
                                          <p:stCondLst>
                                            <p:cond delay="0"/>
                                          </p:stCondLst>
                                        </p:cTn>
                                        <p:tgtEl>
                                          <p:spTgt spid="59"/>
                                        </p:tgtEl>
                                        <p:attrNameLst>
                                          <p:attrName>style.visibility</p:attrName>
                                        </p:attrNameLst>
                                      </p:cBhvr>
                                      <p:to>
                                        <p:strVal val="visible"/>
                                      </p:to>
                                    </p:set>
                                    <p:animEffect transition="in" filter="fade">
                                      <p:cBhvr>
                                        <p:cTn id="193" dur="500"/>
                                        <p:tgtEl>
                                          <p:spTgt spid="59"/>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grpId="0" nodeType="clickEffect">
                                  <p:stCondLst>
                                    <p:cond delay="0"/>
                                  </p:stCondLst>
                                  <p:childTnLst>
                                    <p:set>
                                      <p:cBhvr>
                                        <p:cTn id="197" dur="1" fill="hold">
                                          <p:stCondLst>
                                            <p:cond delay="0"/>
                                          </p:stCondLst>
                                        </p:cTn>
                                        <p:tgtEl>
                                          <p:spTgt spid="91"/>
                                        </p:tgtEl>
                                        <p:attrNameLst>
                                          <p:attrName>style.visibility</p:attrName>
                                        </p:attrNameLst>
                                      </p:cBhvr>
                                      <p:to>
                                        <p:strVal val="visible"/>
                                      </p:to>
                                    </p:set>
                                    <p:animEffect transition="in" filter="fade">
                                      <p:cBhvr>
                                        <p:cTn id="198" dur="500"/>
                                        <p:tgtEl>
                                          <p:spTgt spid="91"/>
                                        </p:tgtEl>
                                      </p:cBhvr>
                                    </p:animEffect>
                                  </p:childTnLst>
                                </p:cTn>
                              </p:par>
                              <p:par>
                                <p:cTn id="199" presetID="10" presetClass="entr" presetSubtype="0" fill="hold" grpId="0" nodeType="withEffect">
                                  <p:stCondLst>
                                    <p:cond delay="0"/>
                                  </p:stCondLst>
                                  <p:childTnLst>
                                    <p:set>
                                      <p:cBhvr>
                                        <p:cTn id="200" dur="1" fill="hold">
                                          <p:stCondLst>
                                            <p:cond delay="0"/>
                                          </p:stCondLst>
                                        </p:cTn>
                                        <p:tgtEl>
                                          <p:spTgt spid="58"/>
                                        </p:tgtEl>
                                        <p:attrNameLst>
                                          <p:attrName>style.visibility</p:attrName>
                                        </p:attrNameLst>
                                      </p:cBhvr>
                                      <p:to>
                                        <p:strVal val="visible"/>
                                      </p:to>
                                    </p:set>
                                    <p:animEffect transition="in" filter="fade">
                                      <p:cBhvr>
                                        <p:cTn id="201" dur="500"/>
                                        <p:tgtEl>
                                          <p:spTgt spid="58"/>
                                        </p:tgtEl>
                                      </p:cBhvr>
                                    </p:animEffect>
                                  </p:childTnLst>
                                </p:cTn>
                              </p:par>
                            </p:childTnLst>
                          </p:cTn>
                        </p:par>
                      </p:childTnLst>
                    </p:cTn>
                  </p:par>
                  <p:par>
                    <p:cTn id="202" fill="hold">
                      <p:stCondLst>
                        <p:cond delay="indefinite"/>
                      </p:stCondLst>
                      <p:childTnLst>
                        <p:par>
                          <p:cTn id="203" fill="hold">
                            <p:stCondLst>
                              <p:cond delay="0"/>
                            </p:stCondLst>
                            <p:childTnLst>
                              <p:par>
                                <p:cTn id="204" presetID="10" presetClass="entr" presetSubtype="0" fill="hold" grpId="0" nodeType="clickEffect">
                                  <p:stCondLst>
                                    <p:cond delay="0"/>
                                  </p:stCondLst>
                                  <p:childTnLst>
                                    <p:set>
                                      <p:cBhvr>
                                        <p:cTn id="205" dur="1" fill="hold">
                                          <p:stCondLst>
                                            <p:cond delay="0"/>
                                          </p:stCondLst>
                                        </p:cTn>
                                        <p:tgtEl>
                                          <p:spTgt spid="61"/>
                                        </p:tgtEl>
                                        <p:attrNameLst>
                                          <p:attrName>style.visibility</p:attrName>
                                        </p:attrNameLst>
                                      </p:cBhvr>
                                      <p:to>
                                        <p:strVal val="visible"/>
                                      </p:to>
                                    </p:set>
                                    <p:animEffect transition="in" filter="fade">
                                      <p:cBhvr>
                                        <p:cTn id="206" dur="500"/>
                                        <p:tgtEl>
                                          <p:spTgt spid="61"/>
                                        </p:tgtEl>
                                      </p:cBhvr>
                                    </p:animEffec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grpId="0" nodeType="clickEffect">
                                  <p:stCondLst>
                                    <p:cond delay="0"/>
                                  </p:stCondLst>
                                  <p:childTnLst>
                                    <p:set>
                                      <p:cBhvr>
                                        <p:cTn id="210" dur="1" fill="hold">
                                          <p:stCondLst>
                                            <p:cond delay="0"/>
                                          </p:stCondLst>
                                        </p:cTn>
                                        <p:tgtEl>
                                          <p:spTgt spid="90"/>
                                        </p:tgtEl>
                                        <p:attrNameLst>
                                          <p:attrName>style.visibility</p:attrName>
                                        </p:attrNameLst>
                                      </p:cBhvr>
                                      <p:to>
                                        <p:strVal val="visible"/>
                                      </p:to>
                                    </p:set>
                                    <p:animEffect transition="in" filter="fade">
                                      <p:cBhvr>
                                        <p:cTn id="211" dur="500"/>
                                        <p:tgtEl>
                                          <p:spTgt spid="90"/>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60"/>
                                        </p:tgtEl>
                                        <p:attrNameLst>
                                          <p:attrName>style.visibility</p:attrName>
                                        </p:attrNameLst>
                                      </p:cBhvr>
                                      <p:to>
                                        <p:strVal val="visible"/>
                                      </p:to>
                                    </p:set>
                                    <p:animEffect transition="in" filter="fade">
                                      <p:cBhvr>
                                        <p:cTn id="21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p:bldP spid="25" grpId="0"/>
      <p:bldP spid="27" grpId="0"/>
      <p:bldP spid="29" grpId="0"/>
      <p:bldP spid="36" grpId="0"/>
      <p:bldP spid="37" grpId="0"/>
      <p:bldP spid="38" grpId="0"/>
      <p:bldP spid="39" grpId="0"/>
      <p:bldP spid="40" grpId="0"/>
      <p:bldP spid="41" grpId="0"/>
      <p:bldP spid="44" grpId="0"/>
      <p:bldP spid="48" grpId="0"/>
      <p:bldP spid="49" grpId="0"/>
      <p:bldP spid="50" grpId="0"/>
      <p:bldP spid="51" grpId="0"/>
      <p:bldP spid="52" grpId="0"/>
      <p:bldP spid="53" grpId="0"/>
      <p:bldP spid="55" grpId="0"/>
      <p:bldP spid="56" grpId="0"/>
      <p:bldP spid="57" grpId="0"/>
      <p:bldP spid="58" grpId="0"/>
      <p:bldP spid="59" grpId="0"/>
      <p:bldP spid="60" grpId="0"/>
      <p:bldP spid="61" grpId="0"/>
      <p:bldP spid="45" grpId="0"/>
      <p:bldP spid="45" grpId="1"/>
      <p:bldP spid="46" grpId="0"/>
      <p:bldP spid="46" grpId="1"/>
      <p:bldP spid="47" grpId="0"/>
      <p:bldP spid="47" grpId="1"/>
      <p:bldP spid="54" grpId="0"/>
      <p:bldP spid="75" grpId="0"/>
      <p:bldP spid="76" grpId="0"/>
      <p:bldP spid="77" grpId="0"/>
      <p:bldP spid="77" grpId="1"/>
      <p:bldP spid="78" grpId="0"/>
      <p:bldP spid="78" grpId="1"/>
      <p:bldP spid="79" grpId="0"/>
      <p:bldP spid="79" grpId="1"/>
      <p:bldP spid="80" grpId="0"/>
      <p:bldP spid="81" grpId="0"/>
      <p:bldP spid="82" grpId="0"/>
      <p:bldP spid="84" grpId="0"/>
      <p:bldP spid="85" grpId="0"/>
      <p:bldP spid="86" grpId="0"/>
      <p:bldP spid="87" grpId="0"/>
      <p:bldP spid="88" grpId="0"/>
      <p:bldP spid="89" grpId="0"/>
      <p:bldP spid="90" grpId="0"/>
      <p:bldP spid="9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47554"/>
            <a:ext cx="12191999" cy="1325563"/>
          </a:xfrm>
        </p:spPr>
        <p:txBody>
          <a:bodyPr>
            <a:normAutofit/>
          </a:bodyPr>
          <a:lstStyle/>
          <a:p>
            <a:r>
              <a:rPr lang="en-GB" sz="2300" b="1" dirty="0">
                <a:solidFill>
                  <a:prstClr val="white"/>
                </a:solidFill>
                <a:latin typeface="Century Gothic" panose="020B0502020202020204" pitchFamily="34" charset="0"/>
              </a:rPr>
              <a:t>Using the definite articles ‘</a:t>
            </a:r>
            <a:r>
              <a:rPr lang="en-GB" sz="2300" b="1" dirty="0" err="1">
                <a:solidFill>
                  <a:prstClr val="white"/>
                </a:solidFill>
                <a:latin typeface="Century Gothic" panose="020B0502020202020204" pitchFamily="34" charset="0"/>
              </a:rPr>
              <a:t>los</a:t>
            </a:r>
            <a:r>
              <a:rPr lang="en-GB" sz="2300" b="1" dirty="0">
                <a:solidFill>
                  <a:prstClr val="white"/>
                </a:solidFill>
                <a:latin typeface="Century Gothic" panose="020B0502020202020204" pitchFamily="34" charset="0"/>
              </a:rPr>
              <a:t>’ &amp; ‘</a:t>
            </a:r>
            <a:r>
              <a:rPr lang="en-GB" sz="2300" b="1" dirty="0" err="1">
                <a:solidFill>
                  <a:prstClr val="white"/>
                </a:solidFill>
                <a:latin typeface="Century Gothic" panose="020B0502020202020204" pitchFamily="34" charset="0"/>
              </a:rPr>
              <a:t>las’with</a:t>
            </a:r>
            <a:r>
              <a:rPr lang="en-GB" sz="2300" b="1" dirty="0">
                <a:solidFill>
                  <a:prstClr val="white"/>
                </a:solidFill>
                <a:latin typeface="Century Gothic" panose="020B0502020202020204" pitchFamily="34" charset="0"/>
              </a:rPr>
              <a:t/>
            </a:r>
            <a:br>
              <a:rPr lang="en-GB" sz="2300" b="1" dirty="0">
                <a:solidFill>
                  <a:prstClr val="white"/>
                </a:solidFill>
                <a:latin typeface="Century Gothic" panose="020B0502020202020204" pitchFamily="34" charset="0"/>
              </a:rPr>
            </a:br>
            <a:r>
              <a:rPr lang="en-GB" sz="2300" b="1" dirty="0">
                <a:solidFill>
                  <a:prstClr val="white"/>
                </a:solidFill>
                <a:latin typeface="Century Gothic" panose="020B0502020202020204" pitchFamily="34" charset="0"/>
              </a:rPr>
              <a:t>the indefinite articles ‘</a:t>
            </a:r>
            <a:r>
              <a:rPr lang="en-GB" sz="2300" b="1" dirty="0" err="1">
                <a:solidFill>
                  <a:prstClr val="white"/>
                </a:solidFill>
                <a:latin typeface="Century Gothic" panose="020B0502020202020204" pitchFamily="34" charset="0"/>
              </a:rPr>
              <a:t>unos</a:t>
            </a:r>
            <a:r>
              <a:rPr lang="en-GB" sz="2300" b="1" dirty="0">
                <a:solidFill>
                  <a:prstClr val="white"/>
                </a:solidFill>
                <a:latin typeface="Century Gothic" panose="020B0502020202020204" pitchFamily="34" charset="0"/>
              </a:rPr>
              <a:t>’ &amp; ‘</a:t>
            </a:r>
            <a:r>
              <a:rPr lang="en-GB" sz="2300" b="1" dirty="0" err="1">
                <a:solidFill>
                  <a:prstClr val="white"/>
                </a:solidFill>
                <a:latin typeface="Century Gothic" panose="020B0502020202020204" pitchFamily="34" charset="0"/>
              </a:rPr>
              <a:t>unas</a:t>
            </a:r>
            <a:r>
              <a:rPr lang="en-GB" sz="2300" b="1" dirty="0">
                <a:solidFill>
                  <a:prstClr val="white"/>
                </a:solidFill>
                <a:latin typeface="Century Gothic" panose="020B0502020202020204" pitchFamily="34" charset="0"/>
              </a:rPr>
              <a:t> </a:t>
            </a:r>
            <a:endParaRPr lang="en-GB" sz="2300" b="1" dirty="0">
              <a:solidFill>
                <a:schemeClr val="bg1"/>
              </a:solidFill>
            </a:endParaRPr>
          </a:p>
        </p:txBody>
      </p:sp>
      <p:sp>
        <p:nvSpPr>
          <p:cNvPr id="43" name="TextBox 42"/>
          <p:cNvSpPr txBox="1"/>
          <p:nvPr/>
        </p:nvSpPr>
        <p:spPr>
          <a:xfrm>
            <a:off x="371949" y="1291479"/>
            <a:ext cx="109468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The words ‘</a:t>
            </a:r>
            <a:r>
              <a:rPr kumimoji="0" lang="en-GB" sz="28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unos</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and ‘</a:t>
            </a:r>
            <a:r>
              <a:rPr kumimoji="0" lang="en-GB" sz="28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unas</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(some) often appear with ‘</a:t>
            </a:r>
            <a:r>
              <a:rPr kumimoji="0" lang="en-GB" sz="28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los</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and ‘las’ (the).</a:t>
            </a:r>
            <a:endParaRPr kumimoji="0" lang="en-GB" sz="28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42" name="TextBox 41"/>
          <p:cNvSpPr txBox="1"/>
          <p:nvPr/>
        </p:nvSpPr>
        <p:spPr>
          <a:xfrm>
            <a:off x="371948" y="2263760"/>
            <a:ext cx="103831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You can use  ‘</a:t>
            </a:r>
            <a:r>
              <a:rPr kumimoji="0" lang="en-GB" sz="28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unos</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and ‘</a:t>
            </a:r>
            <a:r>
              <a:rPr kumimoji="0" lang="en-GB" sz="28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unas</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to introduce nouns.</a:t>
            </a:r>
            <a:endParaRPr kumimoji="0" lang="en-GB" sz="28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49" name="TextBox 48"/>
          <p:cNvSpPr txBox="1"/>
          <p:nvPr/>
        </p:nvSpPr>
        <p:spPr>
          <a:xfrm>
            <a:off x="371948" y="2886619"/>
            <a:ext cx="115399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You can use ‘</a:t>
            </a:r>
            <a:r>
              <a:rPr kumimoji="0" lang="en-GB" sz="28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los</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and ‘las’ (or a verb) to refer to them again.</a:t>
            </a:r>
            <a:endParaRPr kumimoji="0" lang="en-GB" sz="28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50" name="TextBox 49"/>
          <p:cNvSpPr txBox="1"/>
          <p:nvPr/>
        </p:nvSpPr>
        <p:spPr>
          <a:xfrm>
            <a:off x="371948" y="4050872"/>
            <a:ext cx="1168824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En Buenos</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Aires</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hay </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unos</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mercados</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y </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unas</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iglesias. </a:t>
            </a:r>
            <a:r>
              <a:rPr lang="en-GB" sz="2800" b="1" dirty="0">
                <a:solidFill>
                  <a:schemeClr val="accent1">
                    <a:lumMod val="50000"/>
                  </a:schemeClr>
                </a:solidFill>
                <a:latin typeface="Century Gothic" panose="020B0502020202020204" pitchFamily="34" charset="0"/>
              </a:rPr>
              <a:t>Los</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mercados</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son </a:t>
            </a:r>
            <a:r>
              <a:rPr kumimoji="0" lang="en-GB" sz="28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baratos</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y </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las</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iglesias son </a:t>
            </a:r>
            <a:r>
              <a:rPr kumimoji="0" lang="en-GB" sz="28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antiguas</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endParaRPr kumimoji="0" lang="en-GB" sz="28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51" name="TextBox 50"/>
          <p:cNvSpPr txBox="1"/>
          <p:nvPr/>
        </p:nvSpPr>
        <p:spPr>
          <a:xfrm>
            <a:off x="371948" y="3527652"/>
            <a:ext cx="7215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sng"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For example:</a:t>
            </a:r>
            <a:endParaRPr kumimoji="0" lang="en-GB" sz="2800" b="0" i="1" u="sng"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0" name="TextBox 9"/>
          <p:cNvSpPr txBox="1"/>
          <p:nvPr/>
        </p:nvSpPr>
        <p:spPr>
          <a:xfrm>
            <a:off x="371948" y="5051145"/>
            <a:ext cx="1168824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chemeClr val="accent1">
                    <a:lumMod val="50000"/>
                  </a:schemeClr>
                </a:solidFill>
                <a:latin typeface="Century Gothic" panose="020B0502020202020204" pitchFamily="34" charset="0"/>
              </a:rPr>
              <a:t>I</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n Buenos</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Aires</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there</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are</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some</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markets and </a:t>
            </a:r>
            <a:r>
              <a:rPr lang="en-GB" sz="2800" b="1" dirty="0">
                <a:solidFill>
                  <a:schemeClr val="accent1">
                    <a:lumMod val="50000"/>
                  </a:schemeClr>
                </a:solidFill>
                <a:latin typeface="Century Gothic" panose="020B0502020202020204" pitchFamily="34" charset="0"/>
              </a:rPr>
              <a:t>some</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churches. </a:t>
            </a:r>
            <a:r>
              <a:rPr lang="en-GB" sz="2800" b="1" noProof="0" dirty="0">
                <a:solidFill>
                  <a:schemeClr val="accent1">
                    <a:lumMod val="50000"/>
                  </a:schemeClr>
                </a:solidFill>
                <a:latin typeface="Century Gothic" panose="020B0502020202020204" pitchFamily="34" charset="0"/>
              </a:rPr>
              <a:t>The</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markets are cheap and </a:t>
            </a:r>
            <a:r>
              <a:rPr lang="en-GB" sz="2800" b="1" dirty="0">
                <a:solidFill>
                  <a:schemeClr val="accent1">
                    <a:lumMod val="50000"/>
                  </a:schemeClr>
                </a:solidFill>
                <a:latin typeface="Century Gothic" panose="020B0502020202020204" pitchFamily="34" charset="0"/>
              </a:rPr>
              <a:t>the</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lang="en-GB" sz="2800" dirty="0">
                <a:solidFill>
                  <a:schemeClr val="accent1">
                    <a:lumMod val="50000"/>
                  </a:schemeClr>
                </a:solidFill>
                <a:latin typeface="Century Gothic" panose="020B0502020202020204" pitchFamily="34" charset="0"/>
              </a:rPr>
              <a:t>churches</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are old. </a:t>
            </a:r>
            <a:endParaRPr kumimoji="0" lang="en-GB" sz="28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4386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2" grpId="0"/>
      <p:bldP spid="49" grpId="0"/>
      <p:bldP spid="50" grpId="0"/>
      <p:bldP spid="51"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44113"/>
          <a:stretch/>
        </p:blipFill>
        <p:spPr>
          <a:xfrm>
            <a:off x="6219731" y="1108639"/>
            <a:ext cx="5911248" cy="4938781"/>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44113"/>
          <a:stretch/>
        </p:blipFill>
        <p:spPr>
          <a:xfrm flipH="1">
            <a:off x="55616" y="1135488"/>
            <a:ext cx="6108499" cy="4938781"/>
          </a:xfrm>
          <a:prstGeom prst="rect">
            <a:avLst/>
          </a:prstGeom>
        </p:spPr>
      </p:pic>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flipH="1">
            <a:off x="11262021" y="295772"/>
            <a:ext cx="45719" cy="158777"/>
          </a:xfrm>
        </p:spPr>
        <p:txBody>
          <a:bodyPr>
            <a:normAutofit/>
          </a:bodyPr>
          <a:lstStyle/>
          <a:p>
            <a:r>
              <a:rPr lang="en-GB" sz="100" b="1" dirty="0">
                <a:solidFill>
                  <a:prstClr val="white"/>
                </a:solidFill>
              </a:rPr>
              <a:t>leer</a:t>
            </a:r>
            <a:endParaRPr lang="en-US" sz="100" dirty="0"/>
          </a:p>
        </p:txBody>
      </p:sp>
      <p:sp>
        <p:nvSpPr>
          <p:cNvPr id="6" name="TextBox 5"/>
          <p:cNvSpPr txBox="1"/>
          <p:nvPr/>
        </p:nvSpPr>
        <p:spPr>
          <a:xfrm>
            <a:off x="68769" y="159712"/>
            <a:ext cx="11236287" cy="430887"/>
          </a:xfrm>
          <a:prstGeom prst="rect">
            <a:avLst/>
          </a:prstGeom>
          <a:noFill/>
        </p:spPr>
        <p:txBody>
          <a:bodyPr wrap="square" rtlCol="0">
            <a:spAutoFit/>
          </a:bodyPr>
          <a:lstStyle/>
          <a:p>
            <a:r>
              <a:rPr lang="en-GB" sz="2200" b="1" dirty="0">
                <a:solidFill>
                  <a:schemeClr val="accent1">
                    <a:lumMod val="50000"/>
                  </a:schemeClr>
                </a:solidFill>
              </a:rPr>
              <a:t>La familia López está de </a:t>
            </a:r>
            <a:r>
              <a:rPr lang="en-GB" sz="2200" b="1" dirty="0" err="1">
                <a:solidFill>
                  <a:schemeClr val="accent1">
                    <a:lumMod val="50000"/>
                  </a:schemeClr>
                </a:solidFill>
              </a:rPr>
              <a:t>vacaciones</a:t>
            </a:r>
            <a:r>
              <a:rPr lang="en-GB" sz="2200" b="1" dirty="0">
                <a:solidFill>
                  <a:schemeClr val="accent1">
                    <a:lumMod val="50000"/>
                  </a:schemeClr>
                </a:solidFill>
              </a:rPr>
              <a:t> en Argentina. Daniel describe cada ciudad. </a:t>
            </a:r>
          </a:p>
        </p:txBody>
      </p:sp>
      <p:sp>
        <p:nvSpPr>
          <p:cNvPr id="7" name="Rectangle 6"/>
          <p:cNvSpPr/>
          <p:nvPr/>
        </p:nvSpPr>
        <p:spPr>
          <a:xfrm>
            <a:off x="148344" y="2402155"/>
            <a:ext cx="5228873" cy="1446550"/>
          </a:xfrm>
          <a:prstGeom prst="rect">
            <a:avLst/>
          </a:prstGeom>
          <a:solidFill>
            <a:schemeClr val="bg1"/>
          </a:solidFill>
        </p:spPr>
        <p:txBody>
          <a:bodyPr wrap="square">
            <a:spAutoFit/>
          </a:bodyPr>
          <a:lstStyle/>
          <a:p>
            <a:pPr lvl="0"/>
            <a:r>
              <a:rPr lang="en-GB" sz="2200" b="1" dirty="0">
                <a:solidFill>
                  <a:schemeClr val="accent1">
                    <a:lumMod val="50000"/>
                  </a:schemeClr>
                </a:solidFill>
              </a:rPr>
              <a:t>lunes</a:t>
            </a:r>
          </a:p>
          <a:p>
            <a:pPr lvl="0"/>
            <a:r>
              <a:rPr lang="en-GB" sz="2200" dirty="0">
                <a:solidFill>
                  <a:schemeClr val="accent1">
                    <a:lumMod val="50000"/>
                  </a:schemeClr>
                </a:solidFill>
              </a:rPr>
              <a:t>Estamos en la capital, Buenos Aires.  Tiene </a:t>
            </a:r>
            <a:r>
              <a:rPr lang="en-GB" sz="2200" b="1" dirty="0">
                <a:solidFill>
                  <a:srgbClr val="E25B00"/>
                </a:solidFill>
              </a:rPr>
              <a:t>[1]</a:t>
            </a:r>
            <a:r>
              <a:rPr lang="en-GB" sz="2200" b="1" dirty="0">
                <a:solidFill>
                  <a:schemeClr val="accent2"/>
                </a:solidFill>
              </a:rPr>
              <a:t> </a:t>
            </a:r>
            <a:r>
              <a:rPr lang="en-GB" sz="2200" b="1" dirty="0">
                <a:solidFill>
                  <a:schemeClr val="accent1">
                    <a:lumMod val="50000"/>
                  </a:schemeClr>
                </a:solidFill>
              </a:rPr>
              <a:t>las </a:t>
            </a:r>
            <a:r>
              <a:rPr lang="en-GB" sz="2200" dirty="0">
                <a:solidFill>
                  <a:schemeClr val="accent1">
                    <a:lumMod val="50000"/>
                  </a:schemeClr>
                </a:solidFill>
              </a:rPr>
              <a:t>/ </a:t>
            </a:r>
            <a:r>
              <a:rPr lang="en-GB" sz="2200" b="1" dirty="0">
                <a:solidFill>
                  <a:schemeClr val="accent1">
                    <a:lumMod val="50000"/>
                  </a:schemeClr>
                </a:solidFill>
              </a:rPr>
              <a:t>unas</a:t>
            </a:r>
            <a:r>
              <a:rPr lang="en-GB" sz="2200" dirty="0">
                <a:solidFill>
                  <a:schemeClr val="accent1">
                    <a:lumMod val="50000"/>
                  </a:schemeClr>
                </a:solidFill>
              </a:rPr>
              <a:t> </a:t>
            </a:r>
            <a:r>
              <a:rPr lang="en-GB" sz="2200" dirty="0" err="1">
                <a:solidFill>
                  <a:schemeClr val="accent1">
                    <a:lumMod val="50000"/>
                  </a:schemeClr>
                </a:solidFill>
              </a:rPr>
              <a:t>tiendas</a:t>
            </a:r>
            <a:r>
              <a:rPr lang="en-GB" sz="2200" dirty="0">
                <a:solidFill>
                  <a:schemeClr val="accent1">
                    <a:lumMod val="50000"/>
                  </a:schemeClr>
                </a:solidFill>
              </a:rPr>
              <a:t> y </a:t>
            </a:r>
            <a:r>
              <a:rPr lang="en-GB" sz="2200" b="1" dirty="0">
                <a:solidFill>
                  <a:srgbClr val="E25B00"/>
                </a:solidFill>
              </a:rPr>
              <a:t>[2]</a:t>
            </a:r>
            <a:r>
              <a:rPr lang="en-GB" sz="2200" b="1" dirty="0">
                <a:solidFill>
                  <a:schemeClr val="accent2"/>
                </a:solidFill>
              </a:rPr>
              <a:t> </a:t>
            </a:r>
            <a:r>
              <a:rPr lang="en-GB" sz="2200" b="1" dirty="0">
                <a:solidFill>
                  <a:schemeClr val="accent1">
                    <a:lumMod val="50000"/>
                  </a:schemeClr>
                </a:solidFill>
              </a:rPr>
              <a:t>unos </a:t>
            </a:r>
            <a:r>
              <a:rPr lang="en-GB" sz="2200" dirty="0">
                <a:solidFill>
                  <a:schemeClr val="accent1">
                    <a:lumMod val="50000"/>
                  </a:schemeClr>
                </a:solidFill>
              </a:rPr>
              <a:t>/ </a:t>
            </a:r>
            <a:r>
              <a:rPr lang="en-GB" sz="2200" b="1" dirty="0">
                <a:solidFill>
                  <a:schemeClr val="accent1">
                    <a:lumMod val="50000"/>
                  </a:schemeClr>
                </a:solidFill>
              </a:rPr>
              <a:t>los</a:t>
            </a:r>
            <a:r>
              <a:rPr lang="en-GB" sz="2200" dirty="0">
                <a:solidFill>
                  <a:schemeClr val="accent1">
                    <a:lumMod val="50000"/>
                  </a:schemeClr>
                </a:solidFill>
              </a:rPr>
              <a:t> restaurantes.  ¡Son muy buenos!  </a:t>
            </a:r>
          </a:p>
        </p:txBody>
      </p:sp>
      <p:sp>
        <p:nvSpPr>
          <p:cNvPr id="9" name="Rectangle 8"/>
          <p:cNvSpPr/>
          <p:nvPr/>
        </p:nvSpPr>
        <p:spPr>
          <a:xfrm>
            <a:off x="448551" y="1326326"/>
            <a:ext cx="4928667" cy="584775"/>
          </a:xfrm>
          <a:prstGeom prst="rect">
            <a:avLst/>
          </a:prstGeom>
          <a:solidFill>
            <a:schemeClr val="bg1"/>
          </a:solidFill>
        </p:spPr>
        <p:txBody>
          <a:bodyPr wrap="square">
            <a:spAutoFit/>
          </a:bodyPr>
          <a:lstStyle/>
          <a:p>
            <a:pPr lvl="0"/>
            <a:r>
              <a:rPr lang="en-GB" sz="3200" b="1" dirty="0">
                <a:solidFill>
                  <a:schemeClr val="accent1">
                    <a:lumMod val="50000"/>
                  </a:schemeClr>
                </a:solidFill>
              </a:rPr>
              <a:t>Ciudades de Argentina</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84165">
            <a:off x="8275198" y="1292460"/>
            <a:ext cx="1442315" cy="721158"/>
          </a:xfrm>
          <a:prstGeom prst="rect">
            <a:avLst/>
          </a:prstGeom>
        </p:spPr>
      </p:pic>
      <p:sp>
        <p:nvSpPr>
          <p:cNvPr id="14" name="Rectangle 13"/>
          <p:cNvSpPr/>
          <p:nvPr/>
        </p:nvSpPr>
        <p:spPr>
          <a:xfrm>
            <a:off x="148345" y="3791936"/>
            <a:ext cx="5073650" cy="2462213"/>
          </a:xfrm>
          <a:prstGeom prst="rect">
            <a:avLst/>
          </a:prstGeom>
          <a:solidFill>
            <a:schemeClr val="bg1"/>
          </a:solidFill>
        </p:spPr>
        <p:txBody>
          <a:bodyPr wrap="square">
            <a:spAutoFit/>
          </a:bodyPr>
          <a:lstStyle/>
          <a:p>
            <a:r>
              <a:rPr lang="es-CO" sz="2200" b="1" dirty="0">
                <a:solidFill>
                  <a:schemeClr val="accent1">
                    <a:lumMod val="50000"/>
                  </a:schemeClr>
                </a:solidFill>
              </a:rPr>
              <a:t>martes</a:t>
            </a:r>
            <a:r>
              <a:rPr lang="es-CO" sz="2200" b="0" u="sng" dirty="0">
                <a:solidFill>
                  <a:schemeClr val="accent1">
                    <a:lumMod val="50000"/>
                  </a:schemeClr>
                </a:solidFill>
              </a:rPr>
              <a:t> </a:t>
            </a:r>
          </a:p>
          <a:p>
            <a:r>
              <a:rPr lang="es-CO" sz="2200" dirty="0">
                <a:solidFill>
                  <a:schemeClr val="accent1">
                    <a:lumMod val="50000"/>
                  </a:schemeClr>
                </a:solidFill>
              </a:rPr>
              <a:t>Hoy estamos en</a:t>
            </a:r>
            <a:r>
              <a:rPr lang="es-CO" sz="2200" b="0" baseline="0" dirty="0">
                <a:solidFill>
                  <a:schemeClr val="accent1">
                    <a:lumMod val="50000"/>
                  </a:schemeClr>
                </a:solidFill>
              </a:rPr>
              <a:t> </a:t>
            </a:r>
            <a:r>
              <a:rPr lang="es-CO" sz="2200" b="0" dirty="0">
                <a:solidFill>
                  <a:schemeClr val="accent1">
                    <a:lumMod val="50000"/>
                  </a:schemeClr>
                </a:solidFill>
              </a:rPr>
              <a:t>Mendoza.</a:t>
            </a:r>
            <a:r>
              <a:rPr lang="es-CO" sz="2200" b="0" baseline="0" dirty="0">
                <a:solidFill>
                  <a:schemeClr val="accent1">
                    <a:lumMod val="50000"/>
                  </a:schemeClr>
                </a:solidFill>
              </a:rPr>
              <a:t>  </a:t>
            </a:r>
            <a:r>
              <a:rPr lang="es-CO" sz="2200" b="0" dirty="0">
                <a:solidFill>
                  <a:schemeClr val="accent1">
                    <a:lumMod val="50000"/>
                  </a:schemeClr>
                </a:solidFill>
              </a:rPr>
              <a:t>Hay unos museos famosos y unas iglesias</a:t>
            </a:r>
            <a:r>
              <a:rPr lang="es-CO" sz="2200" b="0" dirty="0" smtClean="0">
                <a:solidFill>
                  <a:schemeClr val="accent1">
                    <a:lumMod val="50000"/>
                  </a:schemeClr>
                </a:solidFill>
              </a:rPr>
              <a:t>. </a:t>
            </a:r>
            <a:r>
              <a:rPr lang="en-GB" sz="2200" b="1" dirty="0" smtClean="0">
                <a:solidFill>
                  <a:srgbClr val="E25B00"/>
                </a:solidFill>
              </a:rPr>
              <a:t>[</a:t>
            </a:r>
            <a:r>
              <a:rPr lang="en-GB" sz="2200" b="1" dirty="0">
                <a:solidFill>
                  <a:srgbClr val="E25B00"/>
                </a:solidFill>
              </a:rPr>
              <a:t>3] </a:t>
            </a:r>
            <a:r>
              <a:rPr lang="es-CO" sz="2200" b="1" dirty="0">
                <a:solidFill>
                  <a:schemeClr val="accent1">
                    <a:lumMod val="50000"/>
                  </a:schemeClr>
                </a:solidFill>
              </a:rPr>
              <a:t>Los </a:t>
            </a:r>
            <a:r>
              <a:rPr lang="es-CO" sz="2200" b="0" dirty="0">
                <a:solidFill>
                  <a:schemeClr val="accent1">
                    <a:lumMod val="50000"/>
                  </a:schemeClr>
                </a:solidFill>
              </a:rPr>
              <a:t>/ </a:t>
            </a:r>
            <a:r>
              <a:rPr lang="es-CO" sz="2200" b="1" dirty="0">
                <a:solidFill>
                  <a:schemeClr val="accent1">
                    <a:lumMod val="50000"/>
                  </a:schemeClr>
                </a:solidFill>
              </a:rPr>
              <a:t>unos</a:t>
            </a:r>
            <a:r>
              <a:rPr lang="es-CO" sz="2200" b="0" baseline="0" dirty="0">
                <a:solidFill>
                  <a:schemeClr val="accent1">
                    <a:lumMod val="50000"/>
                  </a:schemeClr>
                </a:solidFill>
              </a:rPr>
              <a:t> museos de historia son muy interesantes, pero </a:t>
            </a:r>
            <a:r>
              <a:rPr lang="en-GB" sz="2200" dirty="0">
                <a:solidFill>
                  <a:schemeClr val="accent1">
                    <a:lumMod val="50000"/>
                  </a:schemeClr>
                </a:solidFill>
              </a:rPr>
              <a:t> </a:t>
            </a:r>
            <a:r>
              <a:rPr lang="en-GB" sz="2200" b="1" dirty="0">
                <a:solidFill>
                  <a:srgbClr val="E25B00"/>
                </a:solidFill>
              </a:rPr>
              <a:t>[4]</a:t>
            </a:r>
            <a:r>
              <a:rPr lang="en-GB" sz="2200" b="1" dirty="0">
                <a:solidFill>
                  <a:schemeClr val="accent2"/>
                </a:solidFill>
              </a:rPr>
              <a:t> </a:t>
            </a:r>
            <a:r>
              <a:rPr lang="es-CO" sz="2200" b="1" baseline="0" dirty="0">
                <a:solidFill>
                  <a:schemeClr val="accent1">
                    <a:lumMod val="50000"/>
                  </a:schemeClr>
                </a:solidFill>
              </a:rPr>
              <a:t>las</a:t>
            </a:r>
            <a:r>
              <a:rPr lang="es-CO" sz="2200" b="0" baseline="0" dirty="0">
                <a:solidFill>
                  <a:schemeClr val="accent1">
                    <a:lumMod val="50000"/>
                  </a:schemeClr>
                </a:solidFill>
              </a:rPr>
              <a:t> / </a:t>
            </a:r>
            <a:r>
              <a:rPr lang="es-CO" sz="2200" b="1" baseline="0" dirty="0">
                <a:solidFill>
                  <a:schemeClr val="accent1">
                    <a:lumMod val="50000"/>
                  </a:schemeClr>
                </a:solidFill>
              </a:rPr>
              <a:t>unas</a:t>
            </a:r>
            <a:r>
              <a:rPr lang="es-CO" sz="2200" b="0" baseline="0" dirty="0">
                <a:solidFill>
                  <a:schemeClr val="accent1">
                    <a:lumMod val="50000"/>
                  </a:schemeClr>
                </a:solidFill>
              </a:rPr>
              <a:t> iglesias son aburridas.</a:t>
            </a:r>
          </a:p>
          <a:p>
            <a:r>
              <a:rPr lang="es-CO" sz="2200" b="0" baseline="0" dirty="0">
                <a:solidFill>
                  <a:schemeClr val="accent5">
                    <a:lumMod val="50000"/>
                  </a:schemeClr>
                </a:solidFill>
              </a:rPr>
              <a:t> </a:t>
            </a:r>
            <a:endParaRPr lang="es-CO" sz="2200" b="0" dirty="0">
              <a:solidFill>
                <a:schemeClr val="accent5">
                  <a:lumMod val="50000"/>
                </a:schemeClr>
              </a:solidFill>
            </a:endParaRPr>
          </a:p>
        </p:txBody>
      </p:sp>
      <p:sp>
        <p:nvSpPr>
          <p:cNvPr id="17" name="Rectangle 16"/>
          <p:cNvSpPr/>
          <p:nvPr/>
        </p:nvSpPr>
        <p:spPr>
          <a:xfrm>
            <a:off x="7042412" y="2279044"/>
            <a:ext cx="4973279" cy="1785104"/>
          </a:xfrm>
          <a:prstGeom prst="rect">
            <a:avLst/>
          </a:prstGeom>
          <a:solidFill>
            <a:schemeClr val="bg1"/>
          </a:solidFill>
        </p:spPr>
        <p:txBody>
          <a:bodyPr wrap="square">
            <a:spAutoFit/>
          </a:bodyPr>
          <a:lstStyle/>
          <a:p>
            <a:r>
              <a:rPr lang="en-GB" sz="2200" b="1" dirty="0" err="1">
                <a:solidFill>
                  <a:schemeClr val="accent1">
                    <a:lumMod val="50000"/>
                  </a:schemeClr>
                </a:solidFill>
              </a:rPr>
              <a:t>miércoles</a:t>
            </a:r>
            <a:endParaRPr lang="en-GB" sz="2200" b="1" dirty="0">
              <a:solidFill>
                <a:schemeClr val="accent1">
                  <a:lumMod val="50000"/>
                </a:schemeClr>
              </a:solidFill>
            </a:endParaRPr>
          </a:p>
          <a:p>
            <a:r>
              <a:rPr lang="en-GB" sz="2200" dirty="0">
                <a:solidFill>
                  <a:schemeClr val="accent1">
                    <a:lumMod val="50000"/>
                  </a:schemeClr>
                </a:solidFill>
              </a:rPr>
              <a:t>Córdoba es otra ciudad bonita.  Tiene </a:t>
            </a:r>
            <a:r>
              <a:rPr lang="en-GB" sz="2200" b="1" dirty="0">
                <a:solidFill>
                  <a:srgbClr val="E25B00"/>
                </a:solidFill>
              </a:rPr>
              <a:t>[5]</a:t>
            </a:r>
            <a:r>
              <a:rPr lang="en-GB" sz="2200" b="1" dirty="0">
                <a:solidFill>
                  <a:schemeClr val="accent2"/>
                </a:solidFill>
              </a:rPr>
              <a:t> </a:t>
            </a:r>
            <a:r>
              <a:rPr lang="en-GB" sz="2200" b="1" dirty="0">
                <a:solidFill>
                  <a:schemeClr val="accent1">
                    <a:lumMod val="50000"/>
                  </a:schemeClr>
                </a:solidFill>
              </a:rPr>
              <a:t>unas</a:t>
            </a:r>
            <a:r>
              <a:rPr lang="en-GB" sz="2200" dirty="0">
                <a:solidFill>
                  <a:schemeClr val="accent1">
                    <a:lumMod val="50000"/>
                  </a:schemeClr>
                </a:solidFill>
              </a:rPr>
              <a:t> / </a:t>
            </a:r>
            <a:r>
              <a:rPr lang="en-GB" sz="2200" b="1" dirty="0">
                <a:solidFill>
                  <a:schemeClr val="accent1">
                    <a:lumMod val="50000"/>
                  </a:schemeClr>
                </a:solidFill>
              </a:rPr>
              <a:t>las</a:t>
            </a:r>
            <a:r>
              <a:rPr lang="en-GB" sz="2200" dirty="0">
                <a:solidFill>
                  <a:schemeClr val="accent1">
                    <a:lumMod val="50000"/>
                  </a:schemeClr>
                </a:solidFill>
              </a:rPr>
              <a:t> </a:t>
            </a:r>
            <a:r>
              <a:rPr lang="en-GB" sz="2200" dirty="0" err="1">
                <a:solidFill>
                  <a:schemeClr val="accent1">
                    <a:lumMod val="50000"/>
                  </a:schemeClr>
                </a:solidFill>
              </a:rPr>
              <a:t>escuelas</a:t>
            </a:r>
            <a:r>
              <a:rPr lang="en-GB" sz="2200" dirty="0">
                <a:solidFill>
                  <a:schemeClr val="accent1">
                    <a:lumMod val="50000"/>
                  </a:schemeClr>
                </a:solidFill>
              </a:rPr>
              <a:t> y </a:t>
            </a:r>
            <a:r>
              <a:rPr lang="en-GB" sz="2200" dirty="0">
                <a:solidFill>
                  <a:schemeClr val="accent2"/>
                </a:solidFill>
              </a:rPr>
              <a:t/>
            </a:r>
            <a:br>
              <a:rPr lang="en-GB" sz="2200" dirty="0">
                <a:solidFill>
                  <a:schemeClr val="accent2"/>
                </a:solidFill>
              </a:rPr>
            </a:br>
            <a:r>
              <a:rPr lang="en-GB" sz="2200" b="1" dirty="0">
                <a:solidFill>
                  <a:srgbClr val="E25B00"/>
                </a:solidFill>
              </a:rPr>
              <a:t>[6]</a:t>
            </a:r>
            <a:r>
              <a:rPr lang="en-GB" sz="2200" b="1" dirty="0">
                <a:solidFill>
                  <a:schemeClr val="accent2"/>
                </a:solidFill>
              </a:rPr>
              <a:t> </a:t>
            </a:r>
            <a:r>
              <a:rPr lang="en-GB" sz="2200" b="1" dirty="0">
                <a:solidFill>
                  <a:schemeClr val="accent1">
                    <a:lumMod val="50000"/>
                  </a:schemeClr>
                </a:solidFill>
              </a:rPr>
              <a:t>unos</a:t>
            </a:r>
            <a:r>
              <a:rPr lang="en-GB" sz="2200" dirty="0">
                <a:solidFill>
                  <a:schemeClr val="accent1">
                    <a:lumMod val="50000"/>
                  </a:schemeClr>
                </a:solidFill>
              </a:rPr>
              <a:t> / </a:t>
            </a:r>
            <a:r>
              <a:rPr lang="en-GB" sz="2200" b="1" dirty="0">
                <a:solidFill>
                  <a:schemeClr val="accent1">
                    <a:lumMod val="50000"/>
                  </a:schemeClr>
                </a:solidFill>
              </a:rPr>
              <a:t>los</a:t>
            </a:r>
            <a:r>
              <a:rPr lang="en-GB" sz="2200" dirty="0">
                <a:solidFill>
                  <a:schemeClr val="accent1">
                    <a:lumMod val="50000"/>
                  </a:schemeClr>
                </a:solidFill>
              </a:rPr>
              <a:t> </a:t>
            </a:r>
            <a:r>
              <a:rPr lang="en-GB" sz="2200" dirty="0" err="1">
                <a:solidFill>
                  <a:schemeClr val="accent1">
                    <a:lumMod val="50000"/>
                  </a:schemeClr>
                </a:solidFill>
              </a:rPr>
              <a:t>colegios</a:t>
            </a:r>
            <a:r>
              <a:rPr lang="en-GB" sz="2200" dirty="0">
                <a:solidFill>
                  <a:schemeClr val="accent1">
                    <a:lumMod val="50000"/>
                  </a:schemeClr>
                </a:solidFill>
              </a:rPr>
              <a:t>.  Son </a:t>
            </a:r>
            <a:r>
              <a:rPr lang="en-GB" sz="2200" dirty="0" err="1">
                <a:solidFill>
                  <a:schemeClr val="accent1">
                    <a:lumMod val="50000"/>
                  </a:schemeClr>
                </a:solidFill>
              </a:rPr>
              <a:t>excelentes</a:t>
            </a:r>
            <a:r>
              <a:rPr lang="en-GB" sz="2200" dirty="0">
                <a:solidFill>
                  <a:schemeClr val="accent1">
                    <a:lumMod val="50000"/>
                  </a:schemeClr>
                </a:solidFill>
              </a:rPr>
              <a:t>.   </a:t>
            </a:r>
          </a:p>
        </p:txBody>
      </p:sp>
      <p:sp>
        <p:nvSpPr>
          <p:cNvPr id="18" name="Rectangle 17"/>
          <p:cNvSpPr/>
          <p:nvPr/>
        </p:nvSpPr>
        <p:spPr>
          <a:xfrm>
            <a:off x="7065878" y="3985763"/>
            <a:ext cx="4949813" cy="1785104"/>
          </a:xfrm>
          <a:prstGeom prst="rect">
            <a:avLst/>
          </a:prstGeom>
          <a:solidFill>
            <a:schemeClr val="bg1"/>
          </a:solidFill>
        </p:spPr>
        <p:txBody>
          <a:bodyPr wrap="square">
            <a:spAutoFit/>
          </a:bodyPr>
          <a:lstStyle/>
          <a:p>
            <a:r>
              <a:rPr lang="es-CO" sz="2200" b="1" dirty="0">
                <a:solidFill>
                  <a:schemeClr val="accent1">
                    <a:lumMod val="50000"/>
                  </a:schemeClr>
                </a:solidFill>
              </a:rPr>
              <a:t>jueves</a:t>
            </a:r>
          </a:p>
          <a:p>
            <a:r>
              <a:rPr lang="es-CO" sz="2200" dirty="0">
                <a:solidFill>
                  <a:schemeClr val="accent1">
                    <a:lumMod val="50000"/>
                  </a:schemeClr>
                </a:solidFill>
              </a:rPr>
              <a:t>En Tucumán hay </a:t>
            </a:r>
            <a:r>
              <a:rPr lang="en-GB" sz="2200" b="1" dirty="0">
                <a:solidFill>
                  <a:srgbClr val="E25B00"/>
                </a:solidFill>
              </a:rPr>
              <a:t>[7]</a:t>
            </a:r>
            <a:r>
              <a:rPr lang="en-GB" sz="2200" b="1" dirty="0">
                <a:solidFill>
                  <a:schemeClr val="accent2"/>
                </a:solidFill>
              </a:rPr>
              <a:t> </a:t>
            </a:r>
            <a:r>
              <a:rPr lang="es-CO" sz="2200" b="1" dirty="0">
                <a:solidFill>
                  <a:schemeClr val="accent1">
                    <a:lumMod val="50000"/>
                  </a:schemeClr>
                </a:solidFill>
              </a:rPr>
              <a:t>unos</a:t>
            </a:r>
            <a:r>
              <a:rPr lang="es-CO" sz="2200" dirty="0">
                <a:solidFill>
                  <a:schemeClr val="accent1">
                    <a:lumMod val="50000"/>
                  </a:schemeClr>
                </a:solidFill>
              </a:rPr>
              <a:t> / </a:t>
            </a:r>
            <a:r>
              <a:rPr lang="es-CO" sz="2200" b="1" dirty="0">
                <a:solidFill>
                  <a:schemeClr val="accent1">
                    <a:lumMod val="50000"/>
                  </a:schemeClr>
                </a:solidFill>
              </a:rPr>
              <a:t>los</a:t>
            </a:r>
            <a:r>
              <a:rPr lang="es-CO" sz="2200" dirty="0">
                <a:solidFill>
                  <a:schemeClr val="accent1">
                    <a:lumMod val="50000"/>
                  </a:schemeClr>
                </a:solidFill>
              </a:rPr>
              <a:t> teatros y </a:t>
            </a:r>
            <a:r>
              <a:rPr lang="en-GB" sz="2200" b="1" dirty="0">
                <a:solidFill>
                  <a:srgbClr val="E25B00"/>
                </a:solidFill>
              </a:rPr>
              <a:t>[8]</a:t>
            </a:r>
            <a:r>
              <a:rPr lang="en-GB" sz="2200" b="1" dirty="0">
                <a:solidFill>
                  <a:schemeClr val="accent2"/>
                </a:solidFill>
              </a:rPr>
              <a:t> </a:t>
            </a:r>
            <a:r>
              <a:rPr lang="es-CO" sz="2200" b="1" dirty="0">
                <a:solidFill>
                  <a:schemeClr val="accent1">
                    <a:lumMod val="50000"/>
                  </a:schemeClr>
                </a:solidFill>
              </a:rPr>
              <a:t>las</a:t>
            </a:r>
            <a:r>
              <a:rPr lang="es-CO" sz="2200" dirty="0">
                <a:solidFill>
                  <a:schemeClr val="accent1">
                    <a:lumMod val="50000"/>
                  </a:schemeClr>
                </a:solidFill>
              </a:rPr>
              <a:t> / </a:t>
            </a:r>
            <a:r>
              <a:rPr lang="es-CO" sz="2200" b="1" dirty="0">
                <a:solidFill>
                  <a:schemeClr val="accent1">
                    <a:lumMod val="50000"/>
                  </a:schemeClr>
                </a:solidFill>
              </a:rPr>
              <a:t>unas</a:t>
            </a:r>
            <a:r>
              <a:rPr lang="es-CO" sz="2200" dirty="0">
                <a:solidFill>
                  <a:schemeClr val="accent1">
                    <a:lumMod val="50000"/>
                  </a:schemeClr>
                </a:solidFill>
              </a:rPr>
              <a:t> universidades.  Es una ciudad con mucha cultura.</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25541">
            <a:off x="4973617" y="5677998"/>
            <a:ext cx="807201" cy="750697"/>
          </a:xfrm>
          <a:prstGeom prst="rect">
            <a:avLst/>
          </a:prstGeom>
        </p:spPr>
      </p:pic>
      <p:grpSp>
        <p:nvGrpSpPr>
          <p:cNvPr id="19" name="Group 18"/>
          <p:cNvGrpSpPr/>
          <p:nvPr/>
        </p:nvGrpSpPr>
        <p:grpSpPr>
          <a:xfrm>
            <a:off x="7316691" y="1284591"/>
            <a:ext cx="987355" cy="871650"/>
            <a:chOff x="-236705" y="610137"/>
            <a:chExt cx="1157330" cy="1158523"/>
          </a:xfrm>
        </p:grpSpPr>
        <p:pic>
          <p:nvPicPr>
            <p:cNvPr id="20" name="Picture 19"/>
            <p:cNvPicPr>
              <a:picLocks noChangeAspect="1"/>
            </p:cNvPicPr>
            <p:nvPr/>
          </p:nvPicPr>
          <p:blipFill rotWithShape="1">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rcRect r="50169"/>
            <a:stretch/>
          </p:blipFill>
          <p:spPr>
            <a:xfrm>
              <a:off x="-236705" y="610137"/>
              <a:ext cx="1026315" cy="1158523"/>
            </a:xfrm>
            <a:prstGeom prst="rect">
              <a:avLst/>
            </a:prstGeom>
          </p:spPr>
        </p:pic>
        <p:sp>
          <p:nvSpPr>
            <p:cNvPr id="21" name="Rectangle 20"/>
            <p:cNvSpPr/>
            <p:nvPr/>
          </p:nvSpPr>
          <p:spPr>
            <a:xfrm>
              <a:off x="466725" y="664090"/>
              <a:ext cx="453900"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Oval 21"/>
          <p:cNvSpPr/>
          <p:nvPr/>
        </p:nvSpPr>
        <p:spPr>
          <a:xfrm>
            <a:off x="2010129" y="3127591"/>
            <a:ext cx="809271" cy="339510"/>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4389482" y="3100551"/>
            <a:ext cx="832513" cy="393589"/>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1665882" y="4825452"/>
            <a:ext cx="600493" cy="413033"/>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571501" y="5472628"/>
            <a:ext cx="520700" cy="445979"/>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8273288" y="2983829"/>
            <a:ext cx="772431" cy="356540"/>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7490805" y="3340369"/>
            <a:ext cx="757083" cy="370170"/>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9370589" y="4718238"/>
            <a:ext cx="748468" cy="337546"/>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9817910" y="4339372"/>
            <a:ext cx="799290" cy="400758"/>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a:off x="68770" y="517723"/>
            <a:ext cx="9849930" cy="430887"/>
          </a:xfrm>
          <a:prstGeom prst="rect">
            <a:avLst/>
          </a:prstGeom>
          <a:noFill/>
        </p:spPr>
        <p:txBody>
          <a:bodyPr wrap="square" rtlCol="0">
            <a:spAutoFit/>
          </a:bodyPr>
          <a:lstStyle/>
          <a:p>
            <a:r>
              <a:rPr lang="en-GB" sz="2200" b="1" dirty="0">
                <a:solidFill>
                  <a:schemeClr val="accent1">
                    <a:lumMod val="50000"/>
                  </a:schemeClr>
                </a:solidFill>
              </a:rPr>
              <a:t>Lee las </a:t>
            </a:r>
            <a:r>
              <a:rPr lang="en-GB" sz="2200" b="1" dirty="0" err="1">
                <a:solidFill>
                  <a:schemeClr val="accent1">
                    <a:lumMod val="50000"/>
                  </a:schemeClr>
                </a:solidFill>
              </a:rPr>
              <a:t>descripciones</a:t>
            </a:r>
            <a:r>
              <a:rPr lang="en-GB" sz="2200" b="1" dirty="0">
                <a:solidFill>
                  <a:schemeClr val="accent1">
                    <a:lumMod val="50000"/>
                  </a:schemeClr>
                </a:solidFill>
              </a:rPr>
              <a:t> y escribe las opciones correctas. [1/2]</a:t>
            </a:r>
          </a:p>
        </p:txBody>
      </p:sp>
      <p:sp>
        <p:nvSpPr>
          <p:cNvPr id="31"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222002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P spid="23" grpId="0" animBg="1"/>
      <p:bldP spid="24" grpId="0" animBg="1"/>
      <p:bldP spid="25" grpId="0" animBg="1"/>
      <p:bldP spid="26" grpId="0" animBg="1"/>
      <p:bldP spid="27" grpId="0" animBg="1"/>
      <p:bldP spid="28" grpId="0" animBg="1"/>
      <p:bldP spid="29" grpId="0" animBg="1"/>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44113"/>
          <a:stretch/>
        </p:blipFill>
        <p:spPr>
          <a:xfrm>
            <a:off x="6219731" y="1108639"/>
            <a:ext cx="5911248" cy="4938781"/>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44113"/>
          <a:stretch/>
        </p:blipFill>
        <p:spPr>
          <a:xfrm flipH="1">
            <a:off x="55616" y="1135488"/>
            <a:ext cx="6108499" cy="4938781"/>
          </a:xfrm>
          <a:prstGeom prst="rect">
            <a:avLst/>
          </a:prstGeom>
        </p:spPr>
      </p:pic>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flipH="1">
            <a:off x="11457970" y="258166"/>
            <a:ext cx="45719" cy="339681"/>
          </a:xfrm>
        </p:spPr>
        <p:txBody>
          <a:bodyPr>
            <a:normAutofit/>
          </a:bodyPr>
          <a:lstStyle/>
          <a:p>
            <a:r>
              <a:rPr lang="en-GB" sz="100" b="1" dirty="0">
                <a:solidFill>
                  <a:prstClr val="white"/>
                </a:solidFill>
              </a:rPr>
              <a:t>leer</a:t>
            </a:r>
            <a:endParaRPr lang="en-US" sz="100" dirty="0"/>
          </a:p>
        </p:txBody>
      </p:sp>
      <p:sp>
        <p:nvSpPr>
          <p:cNvPr id="7" name="Rectangle 6"/>
          <p:cNvSpPr/>
          <p:nvPr/>
        </p:nvSpPr>
        <p:spPr>
          <a:xfrm>
            <a:off x="148343" y="2279044"/>
            <a:ext cx="5334983" cy="1785104"/>
          </a:xfrm>
          <a:prstGeom prst="rect">
            <a:avLst/>
          </a:prstGeom>
          <a:solidFill>
            <a:schemeClr val="bg1"/>
          </a:solidFill>
        </p:spPr>
        <p:txBody>
          <a:bodyPr wrap="square">
            <a:spAutoFit/>
          </a:bodyPr>
          <a:lstStyle/>
          <a:p>
            <a:r>
              <a:rPr lang="en-GB" sz="2200" b="1" dirty="0" err="1">
                <a:solidFill>
                  <a:schemeClr val="accent1">
                    <a:lumMod val="50000"/>
                  </a:schemeClr>
                </a:solidFill>
              </a:rPr>
              <a:t>viernes</a:t>
            </a:r>
            <a:endParaRPr lang="en-GB" sz="2200" b="1" dirty="0">
              <a:solidFill>
                <a:schemeClr val="accent1">
                  <a:lumMod val="50000"/>
                </a:schemeClr>
              </a:solidFill>
            </a:endParaRPr>
          </a:p>
          <a:p>
            <a:r>
              <a:rPr lang="en-GB" sz="2200" b="0" dirty="0" err="1">
                <a:solidFill>
                  <a:schemeClr val="accent1">
                    <a:lumMod val="50000"/>
                  </a:schemeClr>
                </a:solidFill>
              </a:rPr>
              <a:t>Estoy</a:t>
            </a:r>
            <a:r>
              <a:rPr lang="en-GB" sz="2200" b="0" dirty="0">
                <a:solidFill>
                  <a:schemeClr val="accent1">
                    <a:lumMod val="50000"/>
                  </a:schemeClr>
                </a:solidFill>
              </a:rPr>
              <a:t> con Diego en Rosario.  Hay unos </a:t>
            </a:r>
            <a:r>
              <a:rPr lang="en-GB" sz="2200" b="0" dirty="0" err="1">
                <a:solidFill>
                  <a:schemeClr val="accent1">
                    <a:lumMod val="50000"/>
                  </a:schemeClr>
                </a:solidFill>
              </a:rPr>
              <a:t>edificios</a:t>
            </a:r>
            <a:r>
              <a:rPr lang="en-GB" sz="2200" b="0" dirty="0">
                <a:solidFill>
                  <a:schemeClr val="accent1">
                    <a:lumMod val="50000"/>
                  </a:schemeClr>
                </a:solidFill>
              </a:rPr>
              <a:t> hermosos y unas plazas</a:t>
            </a:r>
            <a:r>
              <a:rPr lang="en-GB" sz="2200" b="0" baseline="0" dirty="0">
                <a:solidFill>
                  <a:schemeClr val="accent1">
                    <a:lumMod val="50000"/>
                  </a:schemeClr>
                </a:solidFill>
              </a:rPr>
              <a:t> </a:t>
            </a:r>
            <a:r>
              <a:rPr lang="en-GB" sz="2200" b="0" baseline="0" dirty="0" err="1">
                <a:solidFill>
                  <a:schemeClr val="accent1">
                    <a:lumMod val="50000"/>
                  </a:schemeClr>
                </a:solidFill>
              </a:rPr>
              <a:t>históricas</a:t>
            </a:r>
            <a:r>
              <a:rPr lang="en-GB" sz="2200" b="0" dirty="0">
                <a:solidFill>
                  <a:schemeClr val="accent1">
                    <a:lumMod val="50000"/>
                  </a:schemeClr>
                </a:solidFill>
              </a:rPr>
              <a:t>.</a:t>
            </a:r>
            <a:r>
              <a:rPr lang="en-GB" sz="2200" b="0" baseline="0" dirty="0">
                <a:solidFill>
                  <a:schemeClr val="accent1">
                    <a:lumMod val="50000"/>
                  </a:schemeClr>
                </a:solidFill>
              </a:rPr>
              <a:t>  Muchos </a:t>
            </a:r>
            <a:r>
              <a:rPr lang="en-GB" sz="2200" b="0" baseline="0" dirty="0" err="1">
                <a:solidFill>
                  <a:schemeClr val="accent1">
                    <a:lumMod val="50000"/>
                  </a:schemeClr>
                </a:solidFill>
              </a:rPr>
              <a:t>turistas</a:t>
            </a:r>
            <a:r>
              <a:rPr lang="en-GB" sz="2200" b="0" baseline="0" dirty="0">
                <a:solidFill>
                  <a:schemeClr val="accent1">
                    <a:lumMod val="50000"/>
                  </a:schemeClr>
                </a:solidFill>
              </a:rPr>
              <a:t> </a:t>
            </a:r>
            <a:r>
              <a:rPr lang="en-GB" sz="2200" b="0" baseline="0" dirty="0" err="1">
                <a:solidFill>
                  <a:schemeClr val="accent1">
                    <a:lumMod val="50000"/>
                  </a:schemeClr>
                </a:solidFill>
              </a:rPr>
              <a:t>visitan</a:t>
            </a:r>
            <a:r>
              <a:rPr lang="en-GB" sz="2200" dirty="0">
                <a:solidFill>
                  <a:schemeClr val="accent1">
                    <a:lumMod val="50000"/>
                  </a:schemeClr>
                </a:solidFill>
              </a:rPr>
              <a:t> </a:t>
            </a:r>
            <a:r>
              <a:rPr lang="en-GB" sz="2200" dirty="0">
                <a:solidFill>
                  <a:schemeClr val="accent2"/>
                </a:solidFill>
              </a:rPr>
              <a:t/>
            </a:r>
            <a:br>
              <a:rPr lang="en-GB" sz="2200" dirty="0">
                <a:solidFill>
                  <a:schemeClr val="accent2"/>
                </a:solidFill>
              </a:rPr>
            </a:br>
            <a:r>
              <a:rPr lang="en-GB" sz="2200" b="1" dirty="0">
                <a:solidFill>
                  <a:srgbClr val="E25B00"/>
                </a:solidFill>
              </a:rPr>
              <a:t>[9]</a:t>
            </a:r>
            <a:r>
              <a:rPr lang="en-GB" sz="2200" b="1" dirty="0">
                <a:solidFill>
                  <a:schemeClr val="accent2"/>
                </a:solidFill>
              </a:rPr>
              <a:t> </a:t>
            </a:r>
            <a:r>
              <a:rPr lang="en-GB" sz="2200" b="1" baseline="0" dirty="0">
                <a:solidFill>
                  <a:schemeClr val="accent1">
                    <a:lumMod val="50000"/>
                  </a:schemeClr>
                </a:solidFill>
              </a:rPr>
              <a:t>las</a:t>
            </a:r>
            <a:r>
              <a:rPr lang="en-GB" sz="2200" b="0" baseline="0" dirty="0">
                <a:solidFill>
                  <a:schemeClr val="accent1">
                    <a:lumMod val="50000"/>
                  </a:schemeClr>
                </a:solidFill>
              </a:rPr>
              <a:t> / </a:t>
            </a:r>
            <a:r>
              <a:rPr lang="en-GB" sz="2200" b="1" baseline="0" dirty="0">
                <a:solidFill>
                  <a:schemeClr val="accent1">
                    <a:lumMod val="50000"/>
                  </a:schemeClr>
                </a:solidFill>
              </a:rPr>
              <a:t>unas</a:t>
            </a:r>
            <a:r>
              <a:rPr lang="en-GB" sz="2200" b="0" baseline="0" dirty="0">
                <a:solidFill>
                  <a:schemeClr val="accent1">
                    <a:lumMod val="50000"/>
                  </a:schemeClr>
                </a:solidFill>
              </a:rPr>
              <a:t> plazas.</a:t>
            </a:r>
            <a:endParaRPr lang="en-GB" sz="2200" b="0" dirty="0">
              <a:solidFill>
                <a:schemeClr val="accent1">
                  <a:lumMod val="50000"/>
                </a:schemeClr>
              </a:solidFill>
            </a:endParaRPr>
          </a:p>
        </p:txBody>
      </p:sp>
      <p:sp>
        <p:nvSpPr>
          <p:cNvPr id="9" name="Rectangle 8"/>
          <p:cNvSpPr/>
          <p:nvPr/>
        </p:nvSpPr>
        <p:spPr>
          <a:xfrm>
            <a:off x="448551" y="1326326"/>
            <a:ext cx="4928667" cy="584775"/>
          </a:xfrm>
          <a:prstGeom prst="rect">
            <a:avLst/>
          </a:prstGeom>
          <a:solidFill>
            <a:schemeClr val="bg1"/>
          </a:solidFill>
        </p:spPr>
        <p:txBody>
          <a:bodyPr wrap="square">
            <a:spAutoFit/>
          </a:bodyPr>
          <a:lstStyle/>
          <a:p>
            <a:pPr lvl="0"/>
            <a:r>
              <a:rPr lang="en-GB" sz="3200" b="1" dirty="0">
                <a:solidFill>
                  <a:schemeClr val="accent1">
                    <a:lumMod val="50000"/>
                  </a:schemeClr>
                </a:solidFill>
              </a:rPr>
              <a:t>Ciudades de Argentina</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84165">
            <a:off x="8275198" y="1292460"/>
            <a:ext cx="1442315" cy="721158"/>
          </a:xfrm>
          <a:prstGeom prst="rect">
            <a:avLst/>
          </a:prstGeom>
        </p:spPr>
      </p:pic>
      <p:sp>
        <p:nvSpPr>
          <p:cNvPr id="14" name="Rectangle 13"/>
          <p:cNvSpPr/>
          <p:nvPr/>
        </p:nvSpPr>
        <p:spPr>
          <a:xfrm>
            <a:off x="148343" y="4218252"/>
            <a:ext cx="5065100" cy="2123658"/>
          </a:xfrm>
          <a:prstGeom prst="rect">
            <a:avLst/>
          </a:prstGeom>
          <a:solidFill>
            <a:schemeClr val="bg1"/>
          </a:solidFill>
        </p:spPr>
        <p:txBody>
          <a:bodyPr wrap="square">
            <a:spAutoFit/>
          </a:bodyPr>
          <a:lstStyle/>
          <a:p>
            <a:r>
              <a:rPr lang="en-GB" sz="2200" b="1" dirty="0">
                <a:solidFill>
                  <a:schemeClr val="accent1">
                    <a:lumMod val="50000"/>
                  </a:schemeClr>
                </a:solidFill>
              </a:rPr>
              <a:t>sábado</a:t>
            </a:r>
          </a:p>
          <a:p>
            <a:r>
              <a:rPr lang="en-GB" sz="2200" b="0" dirty="0" err="1">
                <a:solidFill>
                  <a:schemeClr val="accent1">
                    <a:lumMod val="50000"/>
                  </a:schemeClr>
                </a:solidFill>
              </a:rPr>
              <a:t>Estoy</a:t>
            </a:r>
            <a:r>
              <a:rPr lang="en-GB" sz="2200" b="0" dirty="0">
                <a:solidFill>
                  <a:schemeClr val="accent1">
                    <a:lumMod val="50000"/>
                  </a:schemeClr>
                </a:solidFill>
              </a:rPr>
              <a:t> solo en La</a:t>
            </a:r>
            <a:r>
              <a:rPr lang="en-GB" sz="2200" b="0" baseline="0" dirty="0">
                <a:solidFill>
                  <a:schemeClr val="accent1">
                    <a:lumMod val="50000"/>
                  </a:schemeClr>
                </a:solidFill>
              </a:rPr>
              <a:t> Plata.  Es una ciudad pequeña, </a:t>
            </a:r>
            <a:r>
              <a:rPr lang="en-GB" sz="2200" b="0" baseline="0" dirty="0" err="1">
                <a:solidFill>
                  <a:schemeClr val="accent1">
                    <a:lumMod val="50000"/>
                  </a:schemeClr>
                </a:solidFill>
              </a:rPr>
              <a:t>pero</a:t>
            </a:r>
            <a:r>
              <a:rPr lang="en-GB" sz="2200" b="0" baseline="0" dirty="0">
                <a:solidFill>
                  <a:schemeClr val="accent1">
                    <a:lumMod val="50000"/>
                  </a:schemeClr>
                </a:solidFill>
              </a:rPr>
              <a:t> muy </a:t>
            </a:r>
            <a:r>
              <a:rPr lang="en-GB" sz="2200" b="0" baseline="0" dirty="0" err="1">
                <a:solidFill>
                  <a:schemeClr val="accent1">
                    <a:lumMod val="50000"/>
                  </a:schemeClr>
                </a:solidFill>
              </a:rPr>
              <a:t>interesante</a:t>
            </a:r>
            <a:r>
              <a:rPr lang="en-GB" sz="2200" b="0" baseline="0" dirty="0">
                <a:solidFill>
                  <a:schemeClr val="accent1">
                    <a:lumMod val="50000"/>
                  </a:schemeClr>
                </a:solidFill>
              </a:rPr>
              <a:t>.  Hay </a:t>
            </a:r>
            <a:r>
              <a:rPr lang="en-GB" sz="2200" b="1" dirty="0">
                <a:solidFill>
                  <a:srgbClr val="E25B00"/>
                </a:solidFill>
              </a:rPr>
              <a:t>[10]</a:t>
            </a:r>
            <a:r>
              <a:rPr lang="en-GB" sz="2200" b="0" baseline="0" dirty="0">
                <a:solidFill>
                  <a:schemeClr val="accent5">
                    <a:lumMod val="50000"/>
                  </a:schemeClr>
                </a:solidFill>
              </a:rPr>
              <a:t> </a:t>
            </a:r>
            <a:r>
              <a:rPr lang="en-GB" sz="2200" b="1" baseline="0" dirty="0">
                <a:solidFill>
                  <a:schemeClr val="accent1">
                    <a:lumMod val="50000"/>
                  </a:schemeClr>
                </a:solidFill>
              </a:rPr>
              <a:t>unos</a:t>
            </a:r>
            <a:r>
              <a:rPr lang="en-GB" sz="2200" b="0" baseline="0" dirty="0">
                <a:solidFill>
                  <a:schemeClr val="accent1">
                    <a:lumMod val="50000"/>
                  </a:schemeClr>
                </a:solidFill>
              </a:rPr>
              <a:t> / </a:t>
            </a:r>
            <a:r>
              <a:rPr lang="en-GB" sz="2200" b="1" baseline="0" dirty="0">
                <a:solidFill>
                  <a:schemeClr val="accent1">
                    <a:lumMod val="50000"/>
                  </a:schemeClr>
                </a:solidFill>
              </a:rPr>
              <a:t>los</a:t>
            </a:r>
            <a:r>
              <a:rPr lang="en-GB" sz="2200" b="0" baseline="0" dirty="0">
                <a:solidFill>
                  <a:schemeClr val="accent1">
                    <a:lumMod val="50000"/>
                  </a:schemeClr>
                </a:solidFill>
              </a:rPr>
              <a:t> </a:t>
            </a:r>
            <a:r>
              <a:rPr lang="en-GB" sz="2200" b="0" baseline="0" dirty="0" err="1">
                <a:solidFill>
                  <a:schemeClr val="accent1">
                    <a:lumMod val="50000"/>
                  </a:schemeClr>
                </a:solidFill>
              </a:rPr>
              <a:t>parques</a:t>
            </a:r>
            <a:r>
              <a:rPr lang="en-GB" sz="2200" b="0" baseline="0" dirty="0">
                <a:solidFill>
                  <a:schemeClr val="accent1">
                    <a:lumMod val="50000"/>
                  </a:schemeClr>
                </a:solidFill>
              </a:rPr>
              <a:t> y </a:t>
            </a:r>
            <a:r>
              <a:rPr lang="en-GB" sz="2200" b="1" dirty="0">
                <a:solidFill>
                  <a:srgbClr val="E25B00"/>
                </a:solidFill>
              </a:rPr>
              <a:t>[11]</a:t>
            </a:r>
            <a:r>
              <a:rPr lang="en-GB" sz="2200" b="0" baseline="0" dirty="0">
                <a:solidFill>
                  <a:schemeClr val="accent5">
                    <a:lumMod val="50000"/>
                  </a:schemeClr>
                </a:solidFill>
              </a:rPr>
              <a:t> </a:t>
            </a:r>
            <a:r>
              <a:rPr lang="en-GB" sz="2200" b="1" baseline="0" dirty="0">
                <a:solidFill>
                  <a:schemeClr val="accent1">
                    <a:lumMod val="50000"/>
                  </a:schemeClr>
                </a:solidFill>
              </a:rPr>
              <a:t>unos</a:t>
            </a:r>
            <a:r>
              <a:rPr lang="en-GB" sz="2200" b="0" baseline="0" dirty="0">
                <a:solidFill>
                  <a:schemeClr val="accent1">
                    <a:lumMod val="50000"/>
                  </a:schemeClr>
                </a:solidFill>
              </a:rPr>
              <a:t> / </a:t>
            </a:r>
            <a:r>
              <a:rPr lang="en-GB" sz="2200" b="1" baseline="0" dirty="0">
                <a:solidFill>
                  <a:schemeClr val="accent1">
                    <a:lumMod val="50000"/>
                  </a:schemeClr>
                </a:solidFill>
              </a:rPr>
              <a:t>los</a:t>
            </a:r>
            <a:r>
              <a:rPr lang="en-GB" sz="2200" b="0" baseline="0" dirty="0">
                <a:solidFill>
                  <a:schemeClr val="accent1">
                    <a:lumMod val="50000"/>
                  </a:schemeClr>
                </a:solidFill>
              </a:rPr>
              <a:t> </a:t>
            </a:r>
            <a:r>
              <a:rPr lang="en-GB" sz="2200" b="0" baseline="0" dirty="0" err="1">
                <a:solidFill>
                  <a:schemeClr val="accent1">
                    <a:lumMod val="50000"/>
                  </a:schemeClr>
                </a:solidFill>
              </a:rPr>
              <a:t>centros</a:t>
            </a:r>
            <a:r>
              <a:rPr lang="en-GB" sz="2200" b="0" baseline="0" dirty="0">
                <a:solidFill>
                  <a:schemeClr val="accent1">
                    <a:lumMod val="50000"/>
                  </a:schemeClr>
                </a:solidFill>
              </a:rPr>
              <a:t> </a:t>
            </a:r>
            <a:r>
              <a:rPr lang="en-GB" sz="2200" b="0" baseline="0" dirty="0" err="1">
                <a:solidFill>
                  <a:schemeClr val="accent1">
                    <a:lumMod val="50000"/>
                  </a:schemeClr>
                </a:solidFill>
              </a:rPr>
              <a:t>culturales</a:t>
            </a:r>
            <a:r>
              <a:rPr lang="en-GB" sz="2200" b="0" baseline="0" dirty="0">
                <a:solidFill>
                  <a:schemeClr val="accent1">
                    <a:lumMod val="50000"/>
                  </a:schemeClr>
                </a:solidFill>
              </a:rPr>
              <a:t>.</a:t>
            </a:r>
            <a:endParaRPr lang="en-GB" sz="2200" b="0" dirty="0">
              <a:solidFill>
                <a:schemeClr val="accent1">
                  <a:lumMod val="50000"/>
                </a:schemeClr>
              </a:solidFill>
            </a:endParaRPr>
          </a:p>
        </p:txBody>
      </p:sp>
      <p:sp>
        <p:nvSpPr>
          <p:cNvPr id="17" name="Rectangle 16"/>
          <p:cNvSpPr/>
          <p:nvPr/>
        </p:nvSpPr>
        <p:spPr>
          <a:xfrm>
            <a:off x="7037523" y="2279044"/>
            <a:ext cx="4962876" cy="2123658"/>
          </a:xfrm>
          <a:prstGeom prst="rect">
            <a:avLst/>
          </a:prstGeom>
          <a:solidFill>
            <a:schemeClr val="bg1"/>
          </a:solidFill>
        </p:spPr>
        <p:txBody>
          <a:bodyPr wrap="square">
            <a:spAutoFit/>
          </a:bodyPr>
          <a:lstStyle/>
          <a:p>
            <a:r>
              <a:rPr lang="en-GB" sz="2200" b="1" dirty="0">
                <a:solidFill>
                  <a:schemeClr val="accent1">
                    <a:lumMod val="50000"/>
                  </a:schemeClr>
                </a:solidFill>
              </a:rPr>
              <a:t>domingo</a:t>
            </a:r>
          </a:p>
          <a:p>
            <a:r>
              <a:rPr lang="en-GB" sz="2200" b="0" dirty="0">
                <a:solidFill>
                  <a:schemeClr val="accent1">
                    <a:lumMod val="50000"/>
                  </a:schemeClr>
                </a:solidFill>
              </a:rPr>
              <a:t>Estamos todos en Santa Fe. Tiene unos bares y unas </a:t>
            </a:r>
            <a:r>
              <a:rPr lang="en-GB" sz="2200" b="0" dirty="0" err="1">
                <a:solidFill>
                  <a:schemeClr val="accent1">
                    <a:lumMod val="50000"/>
                  </a:schemeClr>
                </a:solidFill>
              </a:rPr>
              <a:t>cafeterías</a:t>
            </a:r>
            <a:r>
              <a:rPr lang="en-GB" sz="2200" b="0" dirty="0">
                <a:solidFill>
                  <a:schemeClr val="accent1">
                    <a:lumMod val="50000"/>
                  </a:schemeClr>
                </a:solidFill>
              </a:rPr>
              <a:t>. </a:t>
            </a:r>
            <a:r>
              <a:rPr lang="en-GB" sz="2200" b="0" dirty="0">
                <a:solidFill>
                  <a:schemeClr val="accent5">
                    <a:lumMod val="50000"/>
                  </a:schemeClr>
                </a:solidFill>
              </a:rPr>
              <a:t/>
            </a:r>
            <a:br>
              <a:rPr lang="en-GB" sz="2200" b="0" dirty="0">
                <a:solidFill>
                  <a:schemeClr val="accent5">
                    <a:lumMod val="50000"/>
                  </a:schemeClr>
                </a:solidFill>
              </a:rPr>
            </a:br>
            <a:r>
              <a:rPr lang="en-GB" sz="2200" b="1" dirty="0">
                <a:solidFill>
                  <a:srgbClr val="E25B00"/>
                </a:solidFill>
              </a:rPr>
              <a:t>[12]</a:t>
            </a:r>
            <a:r>
              <a:rPr lang="en-GB" sz="2200" b="1" dirty="0">
                <a:solidFill>
                  <a:schemeClr val="accent2"/>
                </a:solidFill>
              </a:rPr>
              <a:t> </a:t>
            </a:r>
            <a:r>
              <a:rPr lang="en-GB" sz="2200" b="1" dirty="0">
                <a:solidFill>
                  <a:schemeClr val="accent1">
                    <a:lumMod val="50000"/>
                  </a:schemeClr>
                </a:solidFill>
              </a:rPr>
              <a:t>Unos</a:t>
            </a:r>
            <a:r>
              <a:rPr lang="en-GB" sz="2200" b="0" dirty="0">
                <a:solidFill>
                  <a:schemeClr val="accent1">
                    <a:lumMod val="50000"/>
                  </a:schemeClr>
                </a:solidFill>
              </a:rPr>
              <a:t> / </a:t>
            </a:r>
            <a:r>
              <a:rPr lang="en-GB" sz="2200" b="1" dirty="0">
                <a:solidFill>
                  <a:schemeClr val="accent1">
                    <a:lumMod val="50000"/>
                  </a:schemeClr>
                </a:solidFill>
              </a:rPr>
              <a:t>Los</a:t>
            </a:r>
            <a:r>
              <a:rPr lang="en-GB" sz="2200" b="0" dirty="0">
                <a:solidFill>
                  <a:schemeClr val="accent1">
                    <a:lumMod val="50000"/>
                  </a:schemeClr>
                </a:solidFill>
              </a:rPr>
              <a:t> </a:t>
            </a:r>
            <a:r>
              <a:rPr lang="en-GB" sz="2200" dirty="0">
                <a:solidFill>
                  <a:schemeClr val="accent1">
                    <a:lumMod val="50000"/>
                  </a:schemeClr>
                </a:solidFill>
              </a:rPr>
              <a:t>bare</a:t>
            </a:r>
            <a:r>
              <a:rPr lang="en-GB" sz="2200" b="0" dirty="0">
                <a:solidFill>
                  <a:schemeClr val="accent1">
                    <a:lumMod val="50000"/>
                  </a:schemeClr>
                </a:solidFill>
              </a:rPr>
              <a:t>s son bastante </a:t>
            </a:r>
            <a:r>
              <a:rPr lang="en-GB" sz="2200" b="0" dirty="0" err="1">
                <a:solidFill>
                  <a:schemeClr val="accent1">
                    <a:lumMod val="50000"/>
                  </a:schemeClr>
                </a:solidFill>
              </a:rPr>
              <a:t>caros</a:t>
            </a:r>
            <a:r>
              <a:rPr lang="en-GB" sz="2200" b="0" dirty="0">
                <a:solidFill>
                  <a:schemeClr val="accent1">
                    <a:lumMod val="50000"/>
                  </a:schemeClr>
                </a:solidFill>
              </a:rPr>
              <a:t>, </a:t>
            </a:r>
            <a:r>
              <a:rPr lang="en-GB" sz="2200" b="0" dirty="0" err="1">
                <a:solidFill>
                  <a:schemeClr val="accent1">
                    <a:lumMod val="50000"/>
                  </a:schemeClr>
                </a:solidFill>
              </a:rPr>
              <a:t>pero</a:t>
            </a:r>
            <a:r>
              <a:rPr lang="en-GB" sz="2200" b="0" dirty="0">
                <a:solidFill>
                  <a:schemeClr val="accent1">
                    <a:lumMod val="50000"/>
                  </a:schemeClr>
                </a:solidFill>
              </a:rPr>
              <a:t> </a:t>
            </a:r>
            <a:r>
              <a:rPr lang="en-GB" sz="2200" b="1" dirty="0">
                <a:solidFill>
                  <a:srgbClr val="E25B00"/>
                </a:solidFill>
              </a:rPr>
              <a:t>[13]</a:t>
            </a:r>
            <a:r>
              <a:rPr lang="en-GB" sz="2200" b="1" dirty="0">
                <a:solidFill>
                  <a:schemeClr val="accent2"/>
                </a:solidFill>
              </a:rPr>
              <a:t> </a:t>
            </a:r>
            <a:r>
              <a:rPr lang="en-GB" sz="2200" b="1" dirty="0">
                <a:solidFill>
                  <a:schemeClr val="accent1">
                    <a:lumMod val="50000"/>
                  </a:schemeClr>
                </a:solidFill>
              </a:rPr>
              <a:t>las</a:t>
            </a:r>
            <a:r>
              <a:rPr lang="en-GB" sz="2200" b="0" dirty="0">
                <a:solidFill>
                  <a:schemeClr val="accent1">
                    <a:lumMod val="50000"/>
                  </a:schemeClr>
                </a:solidFill>
              </a:rPr>
              <a:t> / </a:t>
            </a:r>
            <a:r>
              <a:rPr lang="en-GB" sz="2200" b="1" dirty="0">
                <a:solidFill>
                  <a:schemeClr val="accent1">
                    <a:lumMod val="50000"/>
                  </a:schemeClr>
                </a:solidFill>
              </a:rPr>
              <a:t>unas</a:t>
            </a:r>
            <a:r>
              <a:rPr lang="en-GB" sz="2200" b="0" dirty="0">
                <a:solidFill>
                  <a:schemeClr val="accent1">
                    <a:lumMod val="50000"/>
                  </a:schemeClr>
                </a:solidFill>
              </a:rPr>
              <a:t> </a:t>
            </a:r>
            <a:r>
              <a:rPr lang="en-GB" sz="2200" b="0" dirty="0" err="1">
                <a:solidFill>
                  <a:schemeClr val="accent1">
                    <a:lumMod val="50000"/>
                  </a:schemeClr>
                </a:solidFill>
              </a:rPr>
              <a:t>cafeterías</a:t>
            </a:r>
            <a:r>
              <a:rPr lang="en-GB" sz="2200" b="0" dirty="0">
                <a:solidFill>
                  <a:schemeClr val="accent1">
                    <a:lumMod val="50000"/>
                  </a:schemeClr>
                </a:solidFill>
              </a:rPr>
              <a:t> son </a:t>
            </a:r>
            <a:r>
              <a:rPr lang="en-GB" sz="2200" b="0" dirty="0" err="1">
                <a:solidFill>
                  <a:schemeClr val="accent1">
                    <a:lumMod val="50000"/>
                  </a:schemeClr>
                </a:solidFill>
              </a:rPr>
              <a:t>baratas</a:t>
            </a:r>
            <a:r>
              <a:rPr lang="en-GB" sz="2200" b="0" dirty="0">
                <a:solidFill>
                  <a:schemeClr val="accent1">
                    <a:lumMod val="50000"/>
                  </a:schemeClr>
                </a:solidFill>
              </a:rPr>
              <a:t>.</a:t>
            </a:r>
          </a:p>
        </p:txBody>
      </p:sp>
      <p:sp>
        <p:nvSpPr>
          <p:cNvPr id="18" name="Rectangle 17"/>
          <p:cNvSpPr/>
          <p:nvPr/>
        </p:nvSpPr>
        <p:spPr>
          <a:xfrm>
            <a:off x="6950592" y="4539007"/>
            <a:ext cx="5065100" cy="1785104"/>
          </a:xfrm>
          <a:prstGeom prst="rect">
            <a:avLst/>
          </a:prstGeom>
          <a:solidFill>
            <a:schemeClr val="bg1"/>
          </a:solidFill>
        </p:spPr>
        <p:txBody>
          <a:bodyPr wrap="square">
            <a:spAutoFit/>
          </a:bodyPr>
          <a:lstStyle/>
          <a:p>
            <a:r>
              <a:rPr lang="en-GB" sz="2200" dirty="0">
                <a:solidFill>
                  <a:schemeClr val="accent1">
                    <a:lumMod val="50000"/>
                  </a:schemeClr>
                </a:solidFill>
              </a:rPr>
              <a:t>Quiero </a:t>
            </a:r>
            <a:r>
              <a:rPr lang="en-GB" sz="2200" dirty="0" err="1">
                <a:solidFill>
                  <a:schemeClr val="accent1">
                    <a:lumMod val="50000"/>
                  </a:schemeClr>
                </a:solidFill>
              </a:rPr>
              <a:t>visitar</a:t>
            </a:r>
            <a:r>
              <a:rPr lang="en-GB" sz="2200" dirty="0">
                <a:solidFill>
                  <a:schemeClr val="accent1">
                    <a:lumMod val="50000"/>
                  </a:schemeClr>
                </a:solidFill>
              </a:rPr>
              <a:t> </a:t>
            </a:r>
            <a:r>
              <a:rPr lang="en-GB" sz="2200" b="0" dirty="0">
                <a:solidFill>
                  <a:schemeClr val="accent1">
                    <a:lumMod val="50000"/>
                  </a:schemeClr>
                </a:solidFill>
              </a:rPr>
              <a:t>San Juan.</a:t>
            </a:r>
            <a:r>
              <a:rPr lang="en-GB" sz="2200" b="0" baseline="0" dirty="0">
                <a:solidFill>
                  <a:schemeClr val="accent1">
                    <a:lumMod val="50000"/>
                  </a:schemeClr>
                </a:solidFill>
              </a:rPr>
              <a:t>  Hay unas</a:t>
            </a:r>
            <a:r>
              <a:rPr lang="en-GB" sz="2200" b="0" dirty="0">
                <a:solidFill>
                  <a:schemeClr val="accent1">
                    <a:lumMod val="50000"/>
                  </a:schemeClr>
                </a:solidFill>
              </a:rPr>
              <a:t> </a:t>
            </a:r>
            <a:r>
              <a:rPr lang="en-GB" sz="2200" b="0" baseline="0" dirty="0" err="1">
                <a:solidFill>
                  <a:schemeClr val="accent1">
                    <a:lumMod val="50000"/>
                  </a:schemeClr>
                </a:solidFill>
              </a:rPr>
              <a:t>montañas</a:t>
            </a:r>
            <a:r>
              <a:rPr lang="en-GB" sz="2200" b="0" baseline="0" dirty="0">
                <a:solidFill>
                  <a:schemeClr val="accent1">
                    <a:lumMod val="50000"/>
                  </a:schemeClr>
                </a:solidFill>
              </a:rPr>
              <a:t> y unos pueblos cerca.  </a:t>
            </a:r>
            <a:r>
              <a:rPr lang="en-GB" sz="2200" b="0" baseline="0" dirty="0" err="1">
                <a:solidFill>
                  <a:schemeClr val="accent1">
                    <a:lumMod val="50000"/>
                  </a:schemeClr>
                </a:solidFill>
              </a:rPr>
              <a:t>Puedes</a:t>
            </a:r>
            <a:r>
              <a:rPr lang="en-GB" sz="2200" b="0" baseline="0" dirty="0">
                <a:solidFill>
                  <a:schemeClr val="accent1">
                    <a:lumMod val="50000"/>
                  </a:schemeClr>
                </a:solidFill>
              </a:rPr>
              <a:t> </a:t>
            </a:r>
            <a:r>
              <a:rPr lang="en-GB" sz="2200" b="0" baseline="0" dirty="0" err="1" smtClean="0">
                <a:solidFill>
                  <a:schemeClr val="accent1">
                    <a:lumMod val="50000"/>
                  </a:schemeClr>
                </a:solidFill>
              </a:rPr>
              <a:t>visitar</a:t>
            </a:r>
            <a:r>
              <a:rPr lang="en-GB" sz="2200" dirty="0" smtClean="0">
                <a:solidFill>
                  <a:schemeClr val="accent1">
                    <a:lumMod val="50000"/>
                  </a:schemeClr>
                </a:solidFill>
              </a:rPr>
              <a:t> </a:t>
            </a:r>
            <a:r>
              <a:rPr lang="en-GB" sz="2200" b="1" dirty="0">
                <a:solidFill>
                  <a:srgbClr val="E25B00"/>
                </a:solidFill>
              </a:rPr>
              <a:t>[14]</a:t>
            </a:r>
            <a:r>
              <a:rPr lang="en-GB" sz="2200" b="1" dirty="0">
                <a:solidFill>
                  <a:schemeClr val="accent2"/>
                </a:solidFill>
              </a:rPr>
              <a:t> </a:t>
            </a:r>
            <a:r>
              <a:rPr lang="en-GB" sz="2200" b="0" baseline="0" dirty="0">
                <a:solidFill>
                  <a:schemeClr val="accent5">
                    <a:lumMod val="50000"/>
                  </a:schemeClr>
                </a:solidFill>
              </a:rPr>
              <a:t> </a:t>
            </a:r>
            <a:r>
              <a:rPr lang="en-GB" sz="2200" b="1" baseline="0" dirty="0">
                <a:solidFill>
                  <a:schemeClr val="accent1">
                    <a:lumMod val="50000"/>
                  </a:schemeClr>
                </a:solidFill>
              </a:rPr>
              <a:t>los</a:t>
            </a:r>
            <a:r>
              <a:rPr lang="en-GB" sz="2200" b="0" baseline="0" dirty="0">
                <a:solidFill>
                  <a:schemeClr val="accent1">
                    <a:lumMod val="50000"/>
                  </a:schemeClr>
                </a:solidFill>
              </a:rPr>
              <a:t> / </a:t>
            </a:r>
            <a:r>
              <a:rPr lang="en-GB" sz="2200" b="1" baseline="0" dirty="0">
                <a:solidFill>
                  <a:schemeClr val="accent1">
                    <a:lumMod val="50000"/>
                  </a:schemeClr>
                </a:solidFill>
              </a:rPr>
              <a:t>unos</a:t>
            </a:r>
            <a:r>
              <a:rPr lang="en-GB" sz="2200" b="0" baseline="0" dirty="0">
                <a:solidFill>
                  <a:schemeClr val="accent1">
                    <a:lumMod val="50000"/>
                  </a:schemeClr>
                </a:solidFill>
              </a:rPr>
              <a:t> pueblos</a:t>
            </a:r>
            <a:r>
              <a:rPr lang="en-GB" sz="2200" dirty="0">
                <a:solidFill>
                  <a:schemeClr val="accent1">
                    <a:lumMod val="50000"/>
                  </a:schemeClr>
                </a:solidFill>
              </a:rPr>
              <a:t>, aunque es </a:t>
            </a:r>
            <a:r>
              <a:rPr lang="en-GB" sz="2200" dirty="0" err="1">
                <a:solidFill>
                  <a:schemeClr val="accent1">
                    <a:lumMod val="50000"/>
                  </a:schemeClr>
                </a:solidFill>
              </a:rPr>
              <a:t>difícil</a:t>
            </a:r>
            <a:r>
              <a:rPr lang="en-GB" sz="2200" dirty="0">
                <a:solidFill>
                  <a:schemeClr val="accent1">
                    <a:lumMod val="50000"/>
                  </a:schemeClr>
                </a:solidFill>
              </a:rPr>
              <a:t> </a:t>
            </a:r>
            <a:r>
              <a:rPr lang="en-GB" sz="2200" dirty="0" err="1">
                <a:solidFill>
                  <a:schemeClr val="accent1">
                    <a:lumMod val="50000"/>
                  </a:schemeClr>
                </a:solidFill>
              </a:rPr>
              <a:t>visitar</a:t>
            </a:r>
            <a:r>
              <a:rPr lang="en-GB" sz="2200" dirty="0">
                <a:solidFill>
                  <a:schemeClr val="accent1">
                    <a:lumMod val="50000"/>
                  </a:schemeClr>
                </a:solidFill>
              </a:rPr>
              <a:t> </a:t>
            </a:r>
            <a:r>
              <a:rPr lang="en-GB" sz="2200" dirty="0">
                <a:solidFill>
                  <a:schemeClr val="accent5">
                    <a:lumMod val="50000"/>
                  </a:schemeClr>
                </a:solidFill>
              </a:rPr>
              <a:t/>
            </a:r>
            <a:br>
              <a:rPr lang="en-GB" sz="2200" dirty="0">
                <a:solidFill>
                  <a:schemeClr val="accent5">
                    <a:lumMod val="50000"/>
                  </a:schemeClr>
                </a:solidFill>
              </a:rPr>
            </a:br>
            <a:r>
              <a:rPr lang="en-GB" sz="2200" b="1" dirty="0">
                <a:solidFill>
                  <a:srgbClr val="E25B00"/>
                </a:solidFill>
              </a:rPr>
              <a:t>[15]</a:t>
            </a:r>
            <a:r>
              <a:rPr lang="en-GB" sz="2200" b="1" dirty="0">
                <a:solidFill>
                  <a:schemeClr val="accent2"/>
                </a:solidFill>
              </a:rPr>
              <a:t> </a:t>
            </a:r>
            <a:r>
              <a:rPr lang="en-GB" sz="2200" b="1" dirty="0">
                <a:solidFill>
                  <a:schemeClr val="accent1">
                    <a:lumMod val="50000"/>
                  </a:schemeClr>
                </a:solidFill>
              </a:rPr>
              <a:t>unas / las </a:t>
            </a:r>
            <a:r>
              <a:rPr lang="en-GB" sz="2200" dirty="0" err="1">
                <a:solidFill>
                  <a:schemeClr val="accent1">
                    <a:lumMod val="50000"/>
                  </a:schemeClr>
                </a:solidFill>
              </a:rPr>
              <a:t>montañas</a:t>
            </a:r>
            <a:r>
              <a:rPr lang="en-GB" sz="2200" dirty="0">
                <a:solidFill>
                  <a:schemeClr val="accent1">
                    <a:lumMod val="50000"/>
                  </a:schemeClr>
                </a:solidFill>
              </a:rPr>
              <a:t>.  </a:t>
            </a:r>
            <a:r>
              <a:rPr lang="en-GB" sz="2200" b="0" baseline="0" dirty="0">
                <a:solidFill>
                  <a:schemeClr val="accent1">
                    <a:lumMod val="50000"/>
                  </a:schemeClr>
                </a:solidFill>
              </a:rPr>
              <a:t> </a:t>
            </a:r>
            <a:endParaRPr lang="en-GB" sz="2200" b="0" dirty="0">
              <a:solidFill>
                <a:schemeClr val="accent1">
                  <a:lumMod val="50000"/>
                </a:schemeClr>
              </a:solidFill>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25541">
            <a:off x="5004461" y="5600972"/>
            <a:ext cx="807201" cy="750697"/>
          </a:xfrm>
          <a:prstGeom prst="rect">
            <a:avLst/>
          </a:prstGeom>
        </p:spPr>
      </p:pic>
      <p:grpSp>
        <p:nvGrpSpPr>
          <p:cNvPr id="19" name="Group 18"/>
          <p:cNvGrpSpPr/>
          <p:nvPr/>
        </p:nvGrpSpPr>
        <p:grpSpPr>
          <a:xfrm>
            <a:off x="7316691" y="1284591"/>
            <a:ext cx="987355" cy="871650"/>
            <a:chOff x="-236705" y="610137"/>
            <a:chExt cx="1157330" cy="1158523"/>
          </a:xfrm>
        </p:grpSpPr>
        <p:pic>
          <p:nvPicPr>
            <p:cNvPr id="20" name="Picture 19"/>
            <p:cNvPicPr>
              <a:picLocks noChangeAspect="1"/>
            </p:cNvPicPr>
            <p:nvPr/>
          </p:nvPicPr>
          <p:blipFill rotWithShape="1">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rcRect r="50169"/>
            <a:stretch/>
          </p:blipFill>
          <p:spPr>
            <a:xfrm>
              <a:off x="-236705" y="610137"/>
              <a:ext cx="1026315" cy="1158523"/>
            </a:xfrm>
            <a:prstGeom prst="rect">
              <a:avLst/>
            </a:prstGeom>
          </p:spPr>
        </p:pic>
        <p:sp>
          <p:nvSpPr>
            <p:cNvPr id="21" name="Rectangle 20"/>
            <p:cNvSpPr/>
            <p:nvPr/>
          </p:nvSpPr>
          <p:spPr>
            <a:xfrm>
              <a:off x="466725" y="664090"/>
              <a:ext cx="453900"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Oval 23"/>
          <p:cNvSpPr/>
          <p:nvPr/>
        </p:nvSpPr>
        <p:spPr>
          <a:xfrm>
            <a:off x="586467" y="3624629"/>
            <a:ext cx="505733" cy="439519"/>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2166535" y="5589273"/>
            <a:ext cx="730863" cy="413435"/>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3109866" y="5245590"/>
            <a:ext cx="755666" cy="391259"/>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9542645" y="5235929"/>
            <a:ext cx="588051" cy="391259"/>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9250817" y="3670301"/>
            <a:ext cx="536287" cy="345563"/>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8530365" y="3300813"/>
            <a:ext cx="600935" cy="420288"/>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8482363" y="5919943"/>
            <a:ext cx="509237" cy="391259"/>
          </a:xfrm>
          <a:prstGeom prst="ellipse">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p:cNvSpPr txBox="1"/>
          <p:nvPr/>
        </p:nvSpPr>
        <p:spPr>
          <a:xfrm>
            <a:off x="55616" y="114883"/>
            <a:ext cx="11278428" cy="430887"/>
          </a:xfrm>
          <a:prstGeom prst="rect">
            <a:avLst/>
          </a:prstGeom>
          <a:noFill/>
        </p:spPr>
        <p:txBody>
          <a:bodyPr wrap="square" rtlCol="0">
            <a:spAutoFit/>
          </a:bodyPr>
          <a:lstStyle/>
          <a:p>
            <a:r>
              <a:rPr lang="en-GB" sz="2200" b="1" dirty="0">
                <a:solidFill>
                  <a:schemeClr val="accent1">
                    <a:lumMod val="50000"/>
                  </a:schemeClr>
                </a:solidFill>
              </a:rPr>
              <a:t>[2/2]</a:t>
            </a:r>
          </a:p>
        </p:txBody>
      </p:sp>
      <p:sp>
        <p:nvSpPr>
          <p:cNvPr id="28"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206899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9" grpId="0" animBg="1"/>
      <p:bldP spid="30"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417038485"/>
              </p:ext>
            </p:extLst>
          </p:nvPr>
        </p:nvGraphicFramePr>
        <p:xfrm>
          <a:off x="6109117" y="2436956"/>
          <a:ext cx="6011939" cy="3686983"/>
        </p:xfrm>
        <a:graphic>
          <a:graphicData uri="http://schemas.openxmlformats.org/drawingml/2006/table">
            <a:tbl>
              <a:tblPr firstRow="1" bandRow="1">
                <a:tableStyleId>{8A107856-5554-42FB-B03E-39F5DBC370BA}</a:tableStyleId>
              </a:tblPr>
              <a:tblGrid>
                <a:gridCol w="539842">
                  <a:extLst>
                    <a:ext uri="{9D8B030D-6E8A-4147-A177-3AD203B41FA5}">
                      <a16:colId xmlns:a16="http://schemas.microsoft.com/office/drawing/2014/main" val="3826511760"/>
                    </a:ext>
                  </a:extLst>
                </a:gridCol>
                <a:gridCol w="725953">
                  <a:extLst>
                    <a:ext uri="{9D8B030D-6E8A-4147-A177-3AD203B41FA5}">
                      <a16:colId xmlns:a16="http://schemas.microsoft.com/office/drawing/2014/main" val="2766133930"/>
                    </a:ext>
                  </a:extLst>
                </a:gridCol>
                <a:gridCol w="985222">
                  <a:extLst>
                    <a:ext uri="{9D8B030D-6E8A-4147-A177-3AD203B41FA5}">
                      <a16:colId xmlns:a16="http://schemas.microsoft.com/office/drawing/2014/main" val="1055200239"/>
                    </a:ext>
                  </a:extLst>
                </a:gridCol>
                <a:gridCol w="3760922">
                  <a:extLst>
                    <a:ext uri="{9D8B030D-6E8A-4147-A177-3AD203B41FA5}">
                      <a16:colId xmlns:a16="http://schemas.microsoft.com/office/drawing/2014/main" val="843460418"/>
                    </a:ext>
                  </a:extLst>
                </a:gridCol>
              </a:tblGrid>
              <a:tr h="724408">
                <a:tc>
                  <a:txBody>
                    <a:bodyPr/>
                    <a:lstStyle/>
                    <a:p>
                      <a:endParaRPr lang="en-GB" sz="2000" b="0" dirty="0">
                        <a:solidFill>
                          <a:schemeClr val="accent1">
                            <a:lumMod val="50000"/>
                          </a:schemeClr>
                        </a:solidFill>
                        <a:latin typeface="Century Gothic" panose="020B0502020202020204" pitchFamily="34" charset="0"/>
                      </a:endParaRPr>
                    </a:p>
                  </a:txBody>
                  <a:tcPr anchor="ctr"/>
                </a:tc>
                <a:tc>
                  <a:txBody>
                    <a:bodyPr/>
                    <a:lstStyle/>
                    <a:p>
                      <a:pPr algn="ctr"/>
                      <a:r>
                        <a:rPr lang="en-GB" sz="2400" b="1" dirty="0">
                          <a:solidFill>
                            <a:schemeClr val="accent1">
                              <a:lumMod val="50000"/>
                            </a:schemeClr>
                          </a:solidFill>
                          <a:latin typeface="Century Gothic" panose="020B0502020202020204" pitchFamily="34" charset="0"/>
                        </a:rPr>
                        <a:t>los</a:t>
                      </a:r>
                    </a:p>
                  </a:txBody>
                  <a:tcPr anchor="ctr"/>
                </a:tc>
                <a:tc>
                  <a:txBody>
                    <a:bodyPr/>
                    <a:lstStyle/>
                    <a:p>
                      <a:pPr algn="ctr"/>
                      <a:r>
                        <a:rPr lang="en-GB" sz="2400" b="1" dirty="0">
                          <a:solidFill>
                            <a:schemeClr val="accent1">
                              <a:lumMod val="50000"/>
                            </a:schemeClr>
                          </a:solidFill>
                          <a:latin typeface="Century Gothic" panose="020B0502020202020204" pitchFamily="34" charset="0"/>
                        </a:rPr>
                        <a:t>unos</a:t>
                      </a:r>
                    </a:p>
                  </a:txBody>
                  <a:tcPr anchor="ctr"/>
                </a:tc>
                <a:tc>
                  <a:txBody>
                    <a:bodyPr/>
                    <a:lstStyle/>
                    <a:p>
                      <a:pPr algn="ctr"/>
                      <a:endParaRPr lang="en-GB" sz="2400" b="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673340455"/>
                  </a:ext>
                </a:extLst>
              </a:tr>
              <a:tr h="724408">
                <a:tc>
                  <a:txBody>
                    <a:bodyPr/>
                    <a:lstStyle/>
                    <a:p>
                      <a:endParaRPr lang="en-GB" sz="2000" b="0" dirty="0">
                        <a:solidFill>
                          <a:schemeClr val="accent1">
                            <a:lumMod val="50000"/>
                          </a:schemeClr>
                        </a:solidFill>
                        <a:latin typeface="Century Gothic" panose="020B0502020202020204" pitchFamily="34" charset="0"/>
                      </a:endParaRPr>
                    </a:p>
                  </a:txBody>
                  <a:tcPr anchor="ctr"/>
                </a:tc>
                <a:tc>
                  <a:txBody>
                    <a:bodyPr/>
                    <a:lstStyle/>
                    <a:p>
                      <a:endParaRPr lang="en-GB" sz="2000" b="0" dirty="0">
                        <a:solidFill>
                          <a:schemeClr val="accent1">
                            <a:lumMod val="50000"/>
                          </a:schemeClr>
                        </a:solidFill>
                        <a:latin typeface="Century Gothic" panose="020B0502020202020204" pitchFamily="34" charset="0"/>
                      </a:endParaRPr>
                    </a:p>
                  </a:txBody>
                  <a:tcPr anchor="ctr"/>
                </a:tc>
                <a:tc>
                  <a:txBody>
                    <a:bodyPr/>
                    <a:lstStyle/>
                    <a:p>
                      <a:endParaRPr lang="en-GB" sz="2000" b="0" dirty="0">
                        <a:solidFill>
                          <a:schemeClr val="accent1">
                            <a:lumMod val="50000"/>
                          </a:schemeClr>
                        </a:solidFill>
                        <a:latin typeface="Century Gothic" panose="020B0502020202020204" pitchFamily="34" charset="0"/>
                      </a:endParaRPr>
                    </a:p>
                  </a:txBody>
                  <a:tcPr anchor="ctr"/>
                </a:tc>
                <a:tc>
                  <a:txBody>
                    <a:bodyPr/>
                    <a:lstStyle/>
                    <a:p>
                      <a:endParaRPr lang="en-GB" sz="2000" b="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724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a:txBody>
                  <a:tcPr anchor="ctr"/>
                </a:tc>
                <a:extLst>
                  <a:ext uri="{0D108BD9-81ED-4DB2-BD59-A6C34878D82A}">
                    <a16:rowId xmlns:a16="http://schemas.microsoft.com/office/drawing/2014/main" val="4179238503"/>
                  </a:ext>
                </a:extLst>
              </a:tr>
              <a:tr h="789351">
                <a:tc>
                  <a:txBody>
                    <a:bodyPr/>
                    <a:lstStyle/>
                    <a:p>
                      <a:endParaRPr lang="en-GB" sz="2000" b="0" dirty="0">
                        <a:solidFill>
                          <a:schemeClr val="accent1">
                            <a:lumMod val="50000"/>
                          </a:schemeClr>
                        </a:solidFill>
                        <a:latin typeface="Century Gothic" panose="020B0502020202020204" pitchFamily="34" charset="0"/>
                      </a:endParaRPr>
                    </a:p>
                  </a:txBody>
                  <a:tcPr anchor="ctr"/>
                </a:tc>
                <a:tc>
                  <a:txBody>
                    <a:bodyPr/>
                    <a:lstStyle/>
                    <a:p>
                      <a:endParaRPr lang="en-GB" sz="2000" b="0" dirty="0">
                        <a:solidFill>
                          <a:schemeClr val="accent1">
                            <a:lumMod val="50000"/>
                          </a:schemeClr>
                        </a:solidFill>
                        <a:latin typeface="Century Gothic" panose="020B0502020202020204" pitchFamily="34" charset="0"/>
                      </a:endParaRPr>
                    </a:p>
                  </a:txBody>
                  <a:tcPr anchor="ctr"/>
                </a:tc>
                <a:tc>
                  <a:txBody>
                    <a:bodyPr/>
                    <a:lstStyle/>
                    <a:p>
                      <a:endParaRPr lang="en-GB" sz="2000" b="0" dirty="0">
                        <a:solidFill>
                          <a:schemeClr val="accent1">
                            <a:lumMod val="50000"/>
                          </a:schemeClr>
                        </a:solidFill>
                        <a:latin typeface="Century Gothic" panose="020B0502020202020204" pitchFamily="34" charset="0"/>
                      </a:endParaRPr>
                    </a:p>
                  </a:txBody>
                  <a:tcPr anchor="ctr"/>
                </a:tc>
                <a:tc>
                  <a:txBody>
                    <a:bodyPr/>
                    <a:lstStyle/>
                    <a:p>
                      <a:endParaRPr lang="en-GB" sz="2000" b="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724408">
                <a:tc>
                  <a:txBody>
                    <a:bodyPr/>
                    <a:lstStyle/>
                    <a:p>
                      <a:endParaRPr lang="en-GB" sz="2000" b="0" dirty="0">
                        <a:solidFill>
                          <a:schemeClr val="accent1">
                            <a:lumMod val="50000"/>
                          </a:schemeClr>
                        </a:solidFill>
                        <a:latin typeface="Century Gothic" panose="020B0502020202020204" pitchFamily="34" charset="0"/>
                      </a:endParaRPr>
                    </a:p>
                  </a:txBody>
                  <a:tcPr anchor="ctr"/>
                </a:tc>
                <a:tc>
                  <a:txBody>
                    <a:bodyPr/>
                    <a:lstStyle/>
                    <a:p>
                      <a:endParaRPr lang="en-GB" sz="2000" b="0" dirty="0">
                        <a:solidFill>
                          <a:schemeClr val="accent1">
                            <a:lumMod val="50000"/>
                          </a:schemeClr>
                        </a:solidFill>
                        <a:latin typeface="Century Gothic" panose="020B0502020202020204" pitchFamily="34" charset="0"/>
                      </a:endParaRPr>
                    </a:p>
                  </a:txBody>
                  <a:tcPr anchor="ctr"/>
                </a:tc>
                <a:tc>
                  <a:txBody>
                    <a:bodyPr/>
                    <a:lstStyle/>
                    <a:p>
                      <a:endParaRPr lang="en-GB" sz="2000" b="0" dirty="0">
                        <a:solidFill>
                          <a:schemeClr val="accent1">
                            <a:lumMod val="50000"/>
                          </a:schemeClr>
                        </a:solidFill>
                        <a:latin typeface="Century Gothic" panose="020B0502020202020204" pitchFamily="34" charset="0"/>
                      </a:endParaRPr>
                    </a:p>
                  </a:txBody>
                  <a:tcPr anchor="ctr"/>
                </a:tc>
                <a:tc>
                  <a:txBody>
                    <a:bodyPr/>
                    <a:lstStyle/>
                    <a:p>
                      <a:endParaRPr lang="en-GB" sz="2000" b="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2107718701"/>
                  </a:ext>
                </a:extLst>
              </a:tr>
            </a:tbl>
          </a:graphicData>
        </a:graphic>
      </p:graphicFrame>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807160" y="347920"/>
            <a:ext cx="45719" cy="72073"/>
          </a:xfrm>
        </p:spPr>
        <p:txBody>
          <a:bodyPr>
            <a:normAutofit fontScale="90000"/>
          </a:bodyPr>
          <a:lstStyle/>
          <a:p>
            <a:r>
              <a:rPr lang="en-GB" sz="1800" b="1" dirty="0">
                <a:solidFill>
                  <a:prstClr val="white"/>
                </a:solidFill>
              </a:rPr>
              <a:t>escuchar</a:t>
            </a:r>
            <a:endParaRPr lang="en-US" sz="1800" dirty="0"/>
          </a:p>
        </p:txBody>
      </p:sp>
      <p:graphicFrame>
        <p:nvGraphicFramePr>
          <p:cNvPr id="4" name="Table 3"/>
          <p:cNvGraphicFramePr>
            <a:graphicFrameLocks noGrp="1"/>
          </p:cNvGraphicFramePr>
          <p:nvPr>
            <p:extLst>
              <p:ext uri="{D42A27DB-BD31-4B8C-83A1-F6EECF244321}">
                <p14:modId xmlns:p14="http://schemas.microsoft.com/office/powerpoint/2010/main" val="3227532067"/>
              </p:ext>
            </p:extLst>
          </p:nvPr>
        </p:nvGraphicFramePr>
        <p:xfrm>
          <a:off x="66752" y="2441379"/>
          <a:ext cx="5913673" cy="3682560"/>
        </p:xfrm>
        <a:graphic>
          <a:graphicData uri="http://schemas.openxmlformats.org/drawingml/2006/table">
            <a:tbl>
              <a:tblPr firstRow="1" bandRow="1">
                <a:tableStyleId>{8A107856-5554-42FB-B03E-39F5DBC370BA}</a:tableStyleId>
              </a:tblPr>
              <a:tblGrid>
                <a:gridCol w="594967">
                  <a:extLst>
                    <a:ext uri="{9D8B030D-6E8A-4147-A177-3AD203B41FA5}">
                      <a16:colId xmlns:a16="http://schemas.microsoft.com/office/drawing/2014/main" val="3826511760"/>
                    </a:ext>
                  </a:extLst>
                </a:gridCol>
                <a:gridCol w="913081">
                  <a:extLst>
                    <a:ext uri="{9D8B030D-6E8A-4147-A177-3AD203B41FA5}">
                      <a16:colId xmlns:a16="http://schemas.microsoft.com/office/drawing/2014/main" val="2766133930"/>
                    </a:ext>
                  </a:extLst>
                </a:gridCol>
                <a:gridCol w="1028700">
                  <a:extLst>
                    <a:ext uri="{9D8B030D-6E8A-4147-A177-3AD203B41FA5}">
                      <a16:colId xmlns:a16="http://schemas.microsoft.com/office/drawing/2014/main" val="1055200239"/>
                    </a:ext>
                  </a:extLst>
                </a:gridCol>
                <a:gridCol w="3376925">
                  <a:extLst>
                    <a:ext uri="{9D8B030D-6E8A-4147-A177-3AD203B41FA5}">
                      <a16:colId xmlns:a16="http://schemas.microsoft.com/office/drawing/2014/main" val="3194804045"/>
                    </a:ext>
                  </a:extLst>
                </a:gridCol>
              </a:tblGrid>
              <a:tr h="723539">
                <a:tc>
                  <a:txBody>
                    <a:bodyPr/>
                    <a:lstStyle/>
                    <a:p>
                      <a:endParaRPr lang="en-GB" sz="2000" b="0" dirty="0">
                        <a:solidFill>
                          <a:schemeClr val="accent1">
                            <a:lumMod val="50000"/>
                          </a:schemeClr>
                        </a:solidFill>
                        <a:latin typeface="Century Gothic" panose="020B0502020202020204" pitchFamily="34" charset="0"/>
                      </a:endParaRPr>
                    </a:p>
                  </a:txBody>
                  <a:tcPr anchor="ctr"/>
                </a:tc>
                <a:tc>
                  <a:txBody>
                    <a:bodyPr/>
                    <a:lstStyle/>
                    <a:p>
                      <a:pPr algn="ctr"/>
                      <a:r>
                        <a:rPr lang="en-GB" sz="2400" b="1" dirty="0">
                          <a:solidFill>
                            <a:schemeClr val="accent1">
                              <a:lumMod val="50000"/>
                            </a:schemeClr>
                          </a:solidFill>
                          <a:latin typeface="Century Gothic" panose="020B0502020202020204" pitchFamily="34" charset="0"/>
                        </a:rPr>
                        <a:t>las</a:t>
                      </a:r>
                    </a:p>
                  </a:txBody>
                  <a:tcPr anchor="ctr"/>
                </a:tc>
                <a:tc>
                  <a:txBody>
                    <a:bodyPr/>
                    <a:lstStyle/>
                    <a:p>
                      <a:pPr algn="ctr"/>
                      <a:r>
                        <a:rPr lang="en-GB" sz="2400" b="1" dirty="0">
                          <a:solidFill>
                            <a:schemeClr val="accent1">
                              <a:lumMod val="50000"/>
                            </a:schemeClr>
                          </a:solidFill>
                          <a:latin typeface="Century Gothic" panose="020B0502020202020204" pitchFamily="34" charset="0"/>
                        </a:rPr>
                        <a:t>unas</a:t>
                      </a:r>
                    </a:p>
                  </a:txBody>
                  <a:tcPr anchor="ctr"/>
                </a:tc>
                <a:tc>
                  <a:txBody>
                    <a:bodyPr/>
                    <a:lstStyle/>
                    <a:p>
                      <a:pPr algn="ctr"/>
                      <a:endParaRPr lang="en-GB" sz="2400" b="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673340455"/>
                  </a:ext>
                </a:extLst>
              </a:tr>
              <a:tr h="723539">
                <a:tc>
                  <a:txBody>
                    <a:bodyPr/>
                    <a:lstStyle/>
                    <a:p>
                      <a:endParaRPr lang="en-GB" sz="2000" b="0" dirty="0">
                        <a:solidFill>
                          <a:schemeClr val="accent1">
                            <a:lumMod val="50000"/>
                          </a:schemeClr>
                        </a:solidFill>
                        <a:latin typeface="Century Gothic" panose="020B0502020202020204" pitchFamily="34" charset="0"/>
                      </a:endParaRPr>
                    </a:p>
                  </a:txBody>
                  <a:tcPr anchor="ctr"/>
                </a:tc>
                <a:tc>
                  <a:txBody>
                    <a:bodyPr/>
                    <a:lstStyle/>
                    <a:p>
                      <a:endParaRPr lang="en-GB" sz="2000" b="0" dirty="0">
                        <a:solidFill>
                          <a:schemeClr val="accent1">
                            <a:lumMod val="50000"/>
                          </a:schemeClr>
                        </a:solidFill>
                        <a:latin typeface="Century Gothic" panose="020B0502020202020204" pitchFamily="34" charset="0"/>
                      </a:endParaRPr>
                    </a:p>
                  </a:txBody>
                  <a:tcPr anchor="ctr"/>
                </a:tc>
                <a:tc>
                  <a:txBody>
                    <a:bodyPr/>
                    <a:lstStyle/>
                    <a:p>
                      <a:endParaRPr lang="en-GB" sz="2000" b="0" dirty="0">
                        <a:solidFill>
                          <a:schemeClr val="accent1">
                            <a:lumMod val="50000"/>
                          </a:schemeClr>
                        </a:solidFill>
                        <a:latin typeface="Century Gothic" panose="020B0502020202020204" pitchFamily="34" charset="0"/>
                      </a:endParaRPr>
                    </a:p>
                  </a:txBody>
                  <a:tcPr anchor="ctr"/>
                </a:tc>
                <a:tc>
                  <a:txBody>
                    <a:bodyPr/>
                    <a:lstStyle/>
                    <a:p>
                      <a:endParaRPr lang="en-GB" sz="2000" b="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7235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a:txBody>
                  <a:tcPr anchor="ctr"/>
                </a:tc>
                <a:extLst>
                  <a:ext uri="{0D108BD9-81ED-4DB2-BD59-A6C34878D82A}">
                    <a16:rowId xmlns:a16="http://schemas.microsoft.com/office/drawing/2014/main" val="4179238503"/>
                  </a:ext>
                </a:extLst>
              </a:tr>
              <a:tr h="788404">
                <a:tc>
                  <a:txBody>
                    <a:bodyPr/>
                    <a:lstStyle/>
                    <a:p>
                      <a:endParaRPr lang="en-GB" sz="2000" b="0" dirty="0">
                        <a:solidFill>
                          <a:schemeClr val="accent1">
                            <a:lumMod val="50000"/>
                          </a:schemeClr>
                        </a:solidFill>
                        <a:latin typeface="Century Gothic" panose="020B0502020202020204" pitchFamily="34" charset="0"/>
                      </a:endParaRPr>
                    </a:p>
                  </a:txBody>
                  <a:tcPr anchor="ctr"/>
                </a:tc>
                <a:tc>
                  <a:txBody>
                    <a:bodyPr/>
                    <a:lstStyle/>
                    <a:p>
                      <a:endParaRPr lang="en-GB" sz="2000" b="0" dirty="0">
                        <a:solidFill>
                          <a:schemeClr val="accent1">
                            <a:lumMod val="50000"/>
                          </a:schemeClr>
                        </a:solidFill>
                        <a:latin typeface="Century Gothic" panose="020B0502020202020204" pitchFamily="34" charset="0"/>
                      </a:endParaRPr>
                    </a:p>
                  </a:txBody>
                  <a:tcPr anchor="ctr"/>
                </a:tc>
                <a:tc>
                  <a:txBody>
                    <a:bodyPr/>
                    <a:lstStyle/>
                    <a:p>
                      <a:endParaRPr lang="en-GB" sz="2000" b="0" dirty="0">
                        <a:solidFill>
                          <a:schemeClr val="accent1">
                            <a:lumMod val="50000"/>
                          </a:schemeClr>
                        </a:solidFill>
                        <a:latin typeface="Century Gothic" panose="020B0502020202020204" pitchFamily="34" charset="0"/>
                      </a:endParaRPr>
                    </a:p>
                  </a:txBody>
                  <a:tcPr anchor="ctr"/>
                </a:tc>
                <a:tc>
                  <a:txBody>
                    <a:bodyPr/>
                    <a:lstStyle/>
                    <a:p>
                      <a:endParaRPr lang="en-GB" sz="2000" b="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723539">
                <a:tc>
                  <a:txBody>
                    <a:bodyPr/>
                    <a:lstStyle/>
                    <a:p>
                      <a:endParaRPr lang="en-GB" sz="2000" b="0" dirty="0">
                        <a:solidFill>
                          <a:schemeClr val="accent1">
                            <a:lumMod val="50000"/>
                          </a:schemeClr>
                        </a:solidFill>
                        <a:latin typeface="Century Gothic" panose="020B0502020202020204" pitchFamily="34" charset="0"/>
                      </a:endParaRPr>
                    </a:p>
                  </a:txBody>
                  <a:tcPr anchor="ctr"/>
                </a:tc>
                <a:tc>
                  <a:txBody>
                    <a:bodyPr/>
                    <a:lstStyle/>
                    <a:p>
                      <a:endParaRPr lang="en-GB" sz="2000" b="0" dirty="0">
                        <a:solidFill>
                          <a:schemeClr val="accent1">
                            <a:lumMod val="50000"/>
                          </a:schemeClr>
                        </a:solidFill>
                        <a:latin typeface="Century Gothic" panose="020B0502020202020204" pitchFamily="34" charset="0"/>
                      </a:endParaRPr>
                    </a:p>
                  </a:txBody>
                  <a:tcPr anchor="ctr"/>
                </a:tc>
                <a:tc>
                  <a:txBody>
                    <a:bodyPr/>
                    <a:lstStyle/>
                    <a:p>
                      <a:endParaRPr lang="en-GB" sz="2000" b="0" dirty="0">
                        <a:solidFill>
                          <a:schemeClr val="accent1">
                            <a:lumMod val="50000"/>
                          </a:schemeClr>
                        </a:solidFill>
                        <a:latin typeface="Century Gothic" panose="020B0502020202020204" pitchFamily="34" charset="0"/>
                      </a:endParaRPr>
                    </a:p>
                  </a:txBody>
                  <a:tcPr anchor="ctr"/>
                </a:tc>
                <a:tc>
                  <a:txBody>
                    <a:bodyPr/>
                    <a:lstStyle/>
                    <a:p>
                      <a:endParaRPr lang="en-GB" sz="2000" b="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2107718701"/>
                  </a:ext>
                </a:extLst>
              </a:tr>
            </a:tbl>
          </a:graphicData>
        </a:graphic>
      </p:graphicFrame>
      <p:sp>
        <p:nvSpPr>
          <p:cNvPr id="5" name="Action Button: Custom 4">
            <a:hlinkClick r:id="" action="ppaction://noaction" highlightClick="1">
              <a:snd r:embed="rId3" name="slide 15 - 1.wav"/>
            </a:hlinkClick>
          </p:cNvPr>
          <p:cNvSpPr/>
          <p:nvPr/>
        </p:nvSpPr>
        <p:spPr>
          <a:xfrm>
            <a:off x="191614" y="3346245"/>
            <a:ext cx="355003" cy="320251"/>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6" name="Action Button: Custom 5">
            <a:hlinkClick r:id="" action="ppaction://noaction" highlightClick="1">
              <a:snd r:embed="rId4" name="slide 15 - 2.wav"/>
            </a:hlinkClick>
          </p:cNvPr>
          <p:cNvSpPr/>
          <p:nvPr/>
        </p:nvSpPr>
        <p:spPr>
          <a:xfrm>
            <a:off x="191613" y="4107036"/>
            <a:ext cx="355003" cy="320251"/>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7" name="Action Button: Custom 6">
            <a:hlinkClick r:id="" action="ppaction://noaction" highlightClick="1">
              <a:snd r:embed="rId5" name="slide 15 - 3.wav"/>
            </a:hlinkClick>
          </p:cNvPr>
          <p:cNvSpPr/>
          <p:nvPr/>
        </p:nvSpPr>
        <p:spPr>
          <a:xfrm>
            <a:off x="191613" y="4792748"/>
            <a:ext cx="355003" cy="320251"/>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8" name="Action Button: Custom 7">
            <a:hlinkClick r:id="" action="ppaction://noaction" highlightClick="1">
              <a:snd r:embed="rId6" name="slide 15 - 4.wav"/>
            </a:hlinkClick>
          </p:cNvPr>
          <p:cNvSpPr/>
          <p:nvPr/>
        </p:nvSpPr>
        <p:spPr>
          <a:xfrm>
            <a:off x="192856" y="5565174"/>
            <a:ext cx="355003" cy="320251"/>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10" name="Action Button: Custom 9">
            <a:hlinkClick r:id="" action="ppaction://noaction" highlightClick="1">
              <a:snd r:embed="rId7" name="slide 15 - 6.wav"/>
            </a:hlinkClick>
          </p:cNvPr>
          <p:cNvSpPr/>
          <p:nvPr/>
        </p:nvSpPr>
        <p:spPr>
          <a:xfrm>
            <a:off x="6206197" y="4131157"/>
            <a:ext cx="355003" cy="320251"/>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11" name="Action Button: Custom 10">
            <a:hlinkClick r:id="" action="ppaction://noaction" highlightClick="1">
              <a:snd r:embed="rId8" name="slide 15 - 7.wav"/>
            </a:hlinkClick>
          </p:cNvPr>
          <p:cNvSpPr/>
          <p:nvPr/>
        </p:nvSpPr>
        <p:spPr>
          <a:xfrm>
            <a:off x="6206197" y="4854637"/>
            <a:ext cx="355003" cy="320251"/>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12" name="Action Button: Custom 11">
            <a:hlinkClick r:id="" action="ppaction://noaction" highlightClick="1">
              <a:snd r:embed="rId9" name="slide 15 - 8.wav"/>
            </a:hlinkClick>
          </p:cNvPr>
          <p:cNvSpPr/>
          <p:nvPr/>
        </p:nvSpPr>
        <p:spPr>
          <a:xfrm>
            <a:off x="6206196" y="5600038"/>
            <a:ext cx="355003" cy="320251"/>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13" name="Action Button: Custom 12">
            <a:hlinkClick r:id="" action="ppaction://noaction" highlightClick="1">
              <a:snd r:embed="rId10" name="slide 15 - 5.wav"/>
            </a:hlinkClick>
          </p:cNvPr>
          <p:cNvSpPr/>
          <p:nvPr/>
        </p:nvSpPr>
        <p:spPr>
          <a:xfrm>
            <a:off x="6206197" y="3303880"/>
            <a:ext cx="355003" cy="320251"/>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14" name="TextBox 13"/>
          <p:cNvSpPr txBox="1"/>
          <p:nvPr/>
        </p:nvSpPr>
        <p:spPr>
          <a:xfrm>
            <a:off x="21782" y="164586"/>
            <a:ext cx="11033002" cy="830997"/>
          </a:xfrm>
          <a:prstGeom prst="rect">
            <a:avLst/>
          </a:prstGeom>
          <a:noFill/>
        </p:spPr>
        <p:txBody>
          <a:bodyPr wrap="square" rtlCol="0">
            <a:spAutoFit/>
          </a:bodyPr>
          <a:lstStyle/>
          <a:p>
            <a:r>
              <a:rPr lang="en-GB" sz="2400" b="1" dirty="0">
                <a:solidFill>
                  <a:schemeClr val="accent1">
                    <a:lumMod val="50000"/>
                  </a:schemeClr>
                </a:solidFill>
              </a:rPr>
              <a:t>Los amigos de Daniel están de </a:t>
            </a:r>
            <a:r>
              <a:rPr lang="en-GB" sz="2400" b="1" dirty="0" err="1">
                <a:solidFill>
                  <a:schemeClr val="accent1">
                    <a:lumMod val="50000"/>
                  </a:schemeClr>
                </a:solidFill>
              </a:rPr>
              <a:t>vacaciones</a:t>
            </a:r>
            <a:r>
              <a:rPr lang="en-GB" sz="2400" b="1" dirty="0">
                <a:solidFill>
                  <a:schemeClr val="accent1">
                    <a:lumMod val="50000"/>
                  </a:schemeClr>
                </a:solidFill>
              </a:rPr>
              <a:t> también</a:t>
            </a:r>
            <a:r>
              <a:rPr lang="en-GB" sz="2400" dirty="0">
                <a:solidFill>
                  <a:schemeClr val="accent1">
                    <a:lumMod val="50000"/>
                  </a:schemeClr>
                </a:solidFill>
              </a:rPr>
              <a:t>.  </a:t>
            </a:r>
            <a:r>
              <a:rPr lang="en-GB" sz="2400" b="1" dirty="0">
                <a:solidFill>
                  <a:schemeClr val="accent1">
                    <a:lumMod val="50000"/>
                  </a:schemeClr>
                </a:solidFill>
              </a:rPr>
              <a:t>Están en </a:t>
            </a:r>
            <a:r>
              <a:rPr lang="en-GB" sz="2400" b="1" dirty="0" err="1">
                <a:solidFill>
                  <a:schemeClr val="accent1">
                    <a:lumMod val="50000"/>
                  </a:schemeClr>
                </a:solidFill>
              </a:rPr>
              <a:t>España</a:t>
            </a:r>
            <a:r>
              <a:rPr lang="en-GB" sz="2400" dirty="0">
                <a:solidFill>
                  <a:schemeClr val="accent1">
                    <a:lumMod val="50000"/>
                  </a:schemeClr>
                </a:solidFill>
              </a:rPr>
              <a:t>.  </a:t>
            </a:r>
          </a:p>
          <a:p>
            <a:r>
              <a:rPr lang="en-GB" sz="2400" b="1" dirty="0">
                <a:solidFill>
                  <a:schemeClr val="accent1">
                    <a:lumMod val="50000"/>
                  </a:schemeClr>
                </a:solidFill>
              </a:rPr>
              <a:t>Escucha las </a:t>
            </a:r>
            <a:r>
              <a:rPr lang="en-GB" sz="2400" b="1" dirty="0" err="1">
                <a:solidFill>
                  <a:schemeClr val="accent1">
                    <a:lumMod val="50000"/>
                  </a:schemeClr>
                </a:solidFill>
              </a:rPr>
              <a:t>descripciones</a:t>
            </a:r>
            <a:r>
              <a:rPr lang="en-GB" sz="2400" b="1" dirty="0">
                <a:solidFill>
                  <a:schemeClr val="accent1">
                    <a:lumMod val="50000"/>
                  </a:schemeClr>
                </a:solidFill>
              </a:rPr>
              <a:t> y marca la opción correcta.</a:t>
            </a:r>
          </a:p>
        </p:txBody>
      </p:sp>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0929" y="3234041"/>
            <a:ext cx="522871" cy="544657"/>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26998" y="3971900"/>
            <a:ext cx="522871" cy="544657"/>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26997" y="4720944"/>
            <a:ext cx="522871" cy="544657"/>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393" y="5452970"/>
            <a:ext cx="522871" cy="544657"/>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82506" y="3223290"/>
            <a:ext cx="522871" cy="544657"/>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35296" y="3981598"/>
            <a:ext cx="522871" cy="544657"/>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82505" y="4697044"/>
            <a:ext cx="522871" cy="544657"/>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67273" y="5455592"/>
            <a:ext cx="522871" cy="544657"/>
          </a:xfrm>
          <a:prstGeom prst="rect">
            <a:avLst/>
          </a:prstGeom>
        </p:spPr>
      </p:pic>
      <p:grpSp>
        <p:nvGrpSpPr>
          <p:cNvPr id="30" name="Group 29"/>
          <p:cNvGrpSpPr/>
          <p:nvPr/>
        </p:nvGrpSpPr>
        <p:grpSpPr>
          <a:xfrm>
            <a:off x="9600270" y="764749"/>
            <a:ext cx="2016680" cy="1393173"/>
            <a:chOff x="9470066" y="862620"/>
            <a:chExt cx="2087657" cy="1555038"/>
          </a:xfrm>
        </p:grpSpPr>
        <p:pic>
          <p:nvPicPr>
            <p:cNvPr id="28" name="Picture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70066" y="862620"/>
              <a:ext cx="2087657" cy="1510071"/>
            </a:xfrm>
            <a:prstGeom prst="rect">
              <a:avLst/>
            </a:prstGeom>
          </p:spPr>
        </p:pic>
        <p:sp>
          <p:nvSpPr>
            <p:cNvPr id="29" name="Rounded Rectangle 28"/>
            <p:cNvSpPr/>
            <p:nvPr/>
          </p:nvSpPr>
          <p:spPr>
            <a:xfrm>
              <a:off x="9470066" y="862620"/>
              <a:ext cx="2087657" cy="1555038"/>
            </a:xfrm>
            <a:prstGeom prst="roundRect">
              <a:avLst/>
            </a:prstGeom>
            <a:noFill/>
            <a:ln w="28575">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1" name="Picture 3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103263">
            <a:off x="10355079" y="1017579"/>
            <a:ext cx="1629390" cy="1129710"/>
          </a:xfrm>
          <a:prstGeom prst="rect">
            <a:avLst/>
          </a:prstGeom>
        </p:spPr>
      </p:pic>
      <p:sp>
        <p:nvSpPr>
          <p:cNvPr id="9" name="TextBox 8"/>
          <p:cNvSpPr txBox="1"/>
          <p:nvPr/>
        </p:nvSpPr>
        <p:spPr>
          <a:xfrm>
            <a:off x="2826775" y="2596220"/>
            <a:ext cx="3226402" cy="400110"/>
          </a:xfrm>
          <a:prstGeom prst="rect">
            <a:avLst/>
          </a:prstGeom>
          <a:noFill/>
        </p:spPr>
        <p:txBody>
          <a:bodyPr wrap="square" rtlCol="0">
            <a:spAutoFit/>
          </a:bodyPr>
          <a:lstStyle/>
          <a:p>
            <a:r>
              <a:rPr lang="en-GB" sz="2000" b="1" dirty="0">
                <a:solidFill>
                  <a:schemeClr val="accent1">
                    <a:lumMod val="50000"/>
                  </a:schemeClr>
                </a:solidFill>
              </a:rPr>
              <a:t>¿Qué hay? (en inglés)</a:t>
            </a:r>
          </a:p>
        </p:txBody>
      </p:sp>
      <p:sp>
        <p:nvSpPr>
          <p:cNvPr id="16" name="TextBox 15"/>
          <p:cNvSpPr txBox="1"/>
          <p:nvPr/>
        </p:nvSpPr>
        <p:spPr>
          <a:xfrm>
            <a:off x="2619879" y="3108439"/>
            <a:ext cx="2565381" cy="402258"/>
          </a:xfrm>
          <a:prstGeom prst="rect">
            <a:avLst/>
          </a:prstGeom>
          <a:noFill/>
        </p:spPr>
        <p:txBody>
          <a:bodyPr wrap="square" rtlCol="0">
            <a:spAutoFit/>
          </a:bodyPr>
          <a:lstStyle/>
          <a:p>
            <a:r>
              <a:rPr lang="en-GB" sz="2000" dirty="0">
                <a:solidFill>
                  <a:schemeClr val="accent1">
                    <a:lumMod val="50000"/>
                  </a:schemeClr>
                </a:solidFill>
              </a:rPr>
              <a:t>monuments</a:t>
            </a:r>
          </a:p>
        </p:txBody>
      </p:sp>
      <p:sp>
        <p:nvSpPr>
          <p:cNvPr id="32" name="TextBox 31"/>
          <p:cNvSpPr txBox="1"/>
          <p:nvPr/>
        </p:nvSpPr>
        <p:spPr>
          <a:xfrm>
            <a:off x="2619880" y="3458686"/>
            <a:ext cx="2565381" cy="402258"/>
          </a:xfrm>
          <a:prstGeom prst="rect">
            <a:avLst/>
          </a:prstGeom>
          <a:noFill/>
        </p:spPr>
        <p:txBody>
          <a:bodyPr wrap="square" rtlCol="0">
            <a:spAutoFit/>
          </a:bodyPr>
          <a:lstStyle/>
          <a:p>
            <a:r>
              <a:rPr lang="en-GB" sz="2000" dirty="0">
                <a:solidFill>
                  <a:schemeClr val="accent1">
                    <a:lumMod val="50000"/>
                  </a:schemeClr>
                </a:solidFill>
              </a:rPr>
              <a:t>gift shops – nearby</a:t>
            </a:r>
          </a:p>
        </p:txBody>
      </p:sp>
      <p:sp>
        <p:nvSpPr>
          <p:cNvPr id="33" name="TextBox 32"/>
          <p:cNvSpPr txBox="1"/>
          <p:nvPr/>
        </p:nvSpPr>
        <p:spPr>
          <a:xfrm>
            <a:off x="2652704" y="3862420"/>
            <a:ext cx="2565381" cy="402258"/>
          </a:xfrm>
          <a:prstGeom prst="rect">
            <a:avLst/>
          </a:prstGeom>
          <a:noFill/>
        </p:spPr>
        <p:txBody>
          <a:bodyPr wrap="square" rtlCol="0">
            <a:spAutoFit/>
          </a:bodyPr>
          <a:lstStyle/>
          <a:p>
            <a:r>
              <a:rPr lang="en-GB" sz="2000" dirty="0">
                <a:solidFill>
                  <a:schemeClr val="accent1">
                    <a:lumMod val="50000"/>
                  </a:schemeClr>
                </a:solidFill>
              </a:rPr>
              <a:t>churches – small</a:t>
            </a:r>
          </a:p>
        </p:txBody>
      </p:sp>
      <p:sp>
        <p:nvSpPr>
          <p:cNvPr id="34" name="TextBox 33"/>
          <p:cNvSpPr txBox="1"/>
          <p:nvPr/>
        </p:nvSpPr>
        <p:spPr>
          <a:xfrm>
            <a:off x="2652704" y="4190328"/>
            <a:ext cx="2565381" cy="402258"/>
          </a:xfrm>
          <a:prstGeom prst="rect">
            <a:avLst/>
          </a:prstGeom>
          <a:noFill/>
        </p:spPr>
        <p:txBody>
          <a:bodyPr wrap="square" rtlCol="0">
            <a:spAutoFit/>
          </a:bodyPr>
          <a:lstStyle/>
          <a:p>
            <a:r>
              <a:rPr lang="en-GB" sz="2000" dirty="0">
                <a:solidFill>
                  <a:schemeClr val="accent1">
                    <a:lumMod val="50000"/>
                  </a:schemeClr>
                </a:solidFill>
              </a:rPr>
              <a:t>markets</a:t>
            </a:r>
          </a:p>
        </p:txBody>
      </p:sp>
      <p:sp>
        <p:nvSpPr>
          <p:cNvPr id="36" name="TextBox 35"/>
          <p:cNvSpPr txBox="1"/>
          <p:nvPr/>
        </p:nvSpPr>
        <p:spPr>
          <a:xfrm>
            <a:off x="8756413" y="2596220"/>
            <a:ext cx="3226402" cy="400110"/>
          </a:xfrm>
          <a:prstGeom prst="rect">
            <a:avLst/>
          </a:prstGeom>
          <a:noFill/>
        </p:spPr>
        <p:txBody>
          <a:bodyPr wrap="square" rtlCol="0">
            <a:spAutoFit/>
          </a:bodyPr>
          <a:lstStyle/>
          <a:p>
            <a:r>
              <a:rPr lang="en-GB" sz="2000" b="1" dirty="0">
                <a:solidFill>
                  <a:schemeClr val="accent1">
                    <a:lumMod val="50000"/>
                  </a:schemeClr>
                </a:solidFill>
              </a:rPr>
              <a:t>¿Qué hay? (en inglés)</a:t>
            </a:r>
          </a:p>
        </p:txBody>
      </p:sp>
      <p:sp>
        <p:nvSpPr>
          <p:cNvPr id="37" name="TextBox 36"/>
          <p:cNvSpPr txBox="1"/>
          <p:nvPr/>
        </p:nvSpPr>
        <p:spPr>
          <a:xfrm>
            <a:off x="2652703" y="4628096"/>
            <a:ext cx="2565381" cy="402258"/>
          </a:xfrm>
          <a:prstGeom prst="rect">
            <a:avLst/>
          </a:prstGeom>
          <a:noFill/>
        </p:spPr>
        <p:txBody>
          <a:bodyPr wrap="square" rtlCol="0">
            <a:spAutoFit/>
          </a:bodyPr>
          <a:lstStyle/>
          <a:p>
            <a:r>
              <a:rPr lang="en-GB" sz="2000" dirty="0">
                <a:solidFill>
                  <a:schemeClr val="accent1">
                    <a:lumMod val="50000"/>
                  </a:schemeClr>
                </a:solidFill>
              </a:rPr>
              <a:t>banks</a:t>
            </a:r>
          </a:p>
        </p:txBody>
      </p:sp>
      <p:sp>
        <p:nvSpPr>
          <p:cNvPr id="38" name="TextBox 37"/>
          <p:cNvSpPr txBox="1"/>
          <p:nvPr/>
        </p:nvSpPr>
        <p:spPr>
          <a:xfrm>
            <a:off x="2652703" y="4973759"/>
            <a:ext cx="2565381" cy="402258"/>
          </a:xfrm>
          <a:prstGeom prst="rect">
            <a:avLst/>
          </a:prstGeom>
          <a:noFill/>
        </p:spPr>
        <p:txBody>
          <a:bodyPr wrap="square" rtlCol="0">
            <a:spAutoFit/>
          </a:bodyPr>
          <a:lstStyle/>
          <a:p>
            <a:r>
              <a:rPr lang="en-GB" sz="2000" dirty="0">
                <a:solidFill>
                  <a:schemeClr val="accent1">
                    <a:lumMod val="50000"/>
                  </a:schemeClr>
                </a:solidFill>
              </a:rPr>
              <a:t>squares – old</a:t>
            </a:r>
          </a:p>
        </p:txBody>
      </p:sp>
      <p:sp>
        <p:nvSpPr>
          <p:cNvPr id="39" name="TextBox 38"/>
          <p:cNvSpPr txBox="1"/>
          <p:nvPr/>
        </p:nvSpPr>
        <p:spPr>
          <a:xfrm>
            <a:off x="2652703" y="5352791"/>
            <a:ext cx="2565381" cy="402258"/>
          </a:xfrm>
          <a:prstGeom prst="rect">
            <a:avLst/>
          </a:prstGeom>
          <a:noFill/>
        </p:spPr>
        <p:txBody>
          <a:bodyPr wrap="square" rtlCol="0">
            <a:spAutoFit/>
          </a:bodyPr>
          <a:lstStyle/>
          <a:p>
            <a:r>
              <a:rPr lang="en-GB" sz="2000" dirty="0">
                <a:solidFill>
                  <a:schemeClr val="accent1">
                    <a:lumMod val="50000"/>
                  </a:schemeClr>
                </a:solidFill>
              </a:rPr>
              <a:t>boys</a:t>
            </a:r>
          </a:p>
        </p:txBody>
      </p:sp>
      <p:sp>
        <p:nvSpPr>
          <p:cNvPr id="40" name="TextBox 39"/>
          <p:cNvSpPr txBox="1"/>
          <p:nvPr/>
        </p:nvSpPr>
        <p:spPr>
          <a:xfrm>
            <a:off x="2652703" y="5698454"/>
            <a:ext cx="3151414" cy="400110"/>
          </a:xfrm>
          <a:prstGeom prst="rect">
            <a:avLst/>
          </a:prstGeom>
          <a:noFill/>
        </p:spPr>
        <p:txBody>
          <a:bodyPr wrap="square" rtlCol="0">
            <a:spAutoFit/>
          </a:bodyPr>
          <a:lstStyle/>
          <a:p>
            <a:r>
              <a:rPr lang="en-GB" sz="2000" dirty="0">
                <a:solidFill>
                  <a:schemeClr val="accent1">
                    <a:lumMod val="50000"/>
                  </a:schemeClr>
                </a:solidFill>
              </a:rPr>
              <a:t>girls – in a tower</a:t>
            </a:r>
          </a:p>
        </p:txBody>
      </p:sp>
      <p:sp>
        <p:nvSpPr>
          <p:cNvPr id="41" name="TextBox 40"/>
          <p:cNvSpPr txBox="1"/>
          <p:nvPr/>
        </p:nvSpPr>
        <p:spPr>
          <a:xfrm>
            <a:off x="8309414" y="3127483"/>
            <a:ext cx="4149286" cy="402258"/>
          </a:xfrm>
          <a:prstGeom prst="rect">
            <a:avLst/>
          </a:prstGeom>
          <a:noFill/>
        </p:spPr>
        <p:txBody>
          <a:bodyPr wrap="square" rtlCol="0">
            <a:spAutoFit/>
          </a:bodyPr>
          <a:lstStyle/>
          <a:p>
            <a:r>
              <a:rPr lang="en-GB" sz="2000" dirty="0">
                <a:solidFill>
                  <a:schemeClr val="accent1">
                    <a:lumMod val="50000"/>
                  </a:schemeClr>
                </a:solidFill>
              </a:rPr>
              <a:t>male teachers – far from door </a:t>
            </a:r>
          </a:p>
        </p:txBody>
      </p:sp>
      <p:sp>
        <p:nvSpPr>
          <p:cNvPr id="42" name="TextBox 41"/>
          <p:cNvSpPr txBox="1"/>
          <p:nvPr/>
        </p:nvSpPr>
        <p:spPr>
          <a:xfrm>
            <a:off x="8309413" y="3451483"/>
            <a:ext cx="3847912" cy="402258"/>
          </a:xfrm>
          <a:prstGeom prst="rect">
            <a:avLst/>
          </a:prstGeom>
          <a:noFill/>
        </p:spPr>
        <p:txBody>
          <a:bodyPr wrap="square" rtlCol="0">
            <a:spAutoFit/>
          </a:bodyPr>
          <a:lstStyle/>
          <a:p>
            <a:r>
              <a:rPr lang="en-GB" sz="2000" dirty="0">
                <a:solidFill>
                  <a:schemeClr val="accent1">
                    <a:lumMod val="50000"/>
                  </a:schemeClr>
                </a:solidFill>
              </a:rPr>
              <a:t>female teachers</a:t>
            </a:r>
          </a:p>
        </p:txBody>
      </p:sp>
      <p:sp>
        <p:nvSpPr>
          <p:cNvPr id="43" name="TextBox 42"/>
          <p:cNvSpPr txBox="1"/>
          <p:nvPr/>
        </p:nvSpPr>
        <p:spPr>
          <a:xfrm>
            <a:off x="8309413" y="3860944"/>
            <a:ext cx="3847912" cy="402258"/>
          </a:xfrm>
          <a:prstGeom prst="rect">
            <a:avLst/>
          </a:prstGeom>
          <a:noFill/>
        </p:spPr>
        <p:txBody>
          <a:bodyPr wrap="square" rtlCol="0">
            <a:spAutoFit/>
          </a:bodyPr>
          <a:lstStyle/>
          <a:p>
            <a:r>
              <a:rPr lang="en-GB" sz="2000" dirty="0">
                <a:solidFill>
                  <a:schemeClr val="accent1">
                    <a:lumMod val="50000"/>
                  </a:schemeClr>
                </a:solidFill>
              </a:rPr>
              <a:t>museums – big </a:t>
            </a:r>
          </a:p>
        </p:txBody>
      </p:sp>
      <p:sp>
        <p:nvSpPr>
          <p:cNvPr id="44" name="TextBox 43"/>
          <p:cNvSpPr txBox="1"/>
          <p:nvPr/>
        </p:nvSpPr>
        <p:spPr>
          <a:xfrm>
            <a:off x="8309413" y="4174998"/>
            <a:ext cx="3847912" cy="402258"/>
          </a:xfrm>
          <a:prstGeom prst="rect">
            <a:avLst/>
          </a:prstGeom>
          <a:noFill/>
        </p:spPr>
        <p:txBody>
          <a:bodyPr wrap="square" rtlCol="0">
            <a:spAutoFit/>
          </a:bodyPr>
          <a:lstStyle/>
          <a:p>
            <a:r>
              <a:rPr lang="en-GB" sz="2000" dirty="0">
                <a:solidFill>
                  <a:schemeClr val="accent1">
                    <a:lumMod val="50000"/>
                  </a:schemeClr>
                </a:solidFill>
              </a:rPr>
              <a:t>schools</a:t>
            </a:r>
          </a:p>
        </p:txBody>
      </p:sp>
      <p:sp>
        <p:nvSpPr>
          <p:cNvPr id="45" name="TextBox 44"/>
          <p:cNvSpPr txBox="1"/>
          <p:nvPr/>
        </p:nvSpPr>
        <p:spPr>
          <a:xfrm>
            <a:off x="8279660" y="4567114"/>
            <a:ext cx="3847912" cy="402258"/>
          </a:xfrm>
          <a:prstGeom prst="rect">
            <a:avLst/>
          </a:prstGeom>
          <a:noFill/>
        </p:spPr>
        <p:txBody>
          <a:bodyPr wrap="square" rtlCol="0">
            <a:spAutoFit/>
          </a:bodyPr>
          <a:lstStyle/>
          <a:p>
            <a:r>
              <a:rPr lang="en-GB" sz="2000" dirty="0">
                <a:solidFill>
                  <a:schemeClr val="accent1">
                    <a:lumMod val="50000"/>
                  </a:schemeClr>
                </a:solidFill>
              </a:rPr>
              <a:t>men – outside</a:t>
            </a:r>
          </a:p>
        </p:txBody>
      </p:sp>
      <p:sp>
        <p:nvSpPr>
          <p:cNvPr id="46" name="TextBox 45"/>
          <p:cNvSpPr txBox="1"/>
          <p:nvPr/>
        </p:nvSpPr>
        <p:spPr>
          <a:xfrm>
            <a:off x="8294537" y="4911870"/>
            <a:ext cx="3847912" cy="402258"/>
          </a:xfrm>
          <a:prstGeom prst="rect">
            <a:avLst/>
          </a:prstGeom>
          <a:noFill/>
        </p:spPr>
        <p:txBody>
          <a:bodyPr wrap="square" rtlCol="0">
            <a:spAutoFit/>
          </a:bodyPr>
          <a:lstStyle/>
          <a:p>
            <a:r>
              <a:rPr lang="en-GB" sz="2000" dirty="0">
                <a:solidFill>
                  <a:schemeClr val="accent1">
                    <a:lumMod val="50000"/>
                  </a:schemeClr>
                </a:solidFill>
              </a:rPr>
              <a:t>women</a:t>
            </a:r>
          </a:p>
        </p:txBody>
      </p:sp>
      <p:sp>
        <p:nvSpPr>
          <p:cNvPr id="47" name="TextBox 46"/>
          <p:cNvSpPr txBox="1"/>
          <p:nvPr/>
        </p:nvSpPr>
        <p:spPr>
          <a:xfrm>
            <a:off x="8279660" y="5380687"/>
            <a:ext cx="3847912" cy="402258"/>
          </a:xfrm>
          <a:prstGeom prst="rect">
            <a:avLst/>
          </a:prstGeom>
          <a:noFill/>
        </p:spPr>
        <p:txBody>
          <a:bodyPr wrap="square" rtlCol="0">
            <a:spAutoFit/>
          </a:bodyPr>
          <a:lstStyle/>
          <a:p>
            <a:r>
              <a:rPr lang="en-GB" sz="2000" dirty="0">
                <a:solidFill>
                  <a:schemeClr val="accent1">
                    <a:lumMod val="50000"/>
                  </a:schemeClr>
                </a:solidFill>
              </a:rPr>
              <a:t>theatres – very famous</a:t>
            </a:r>
          </a:p>
        </p:txBody>
      </p:sp>
      <p:sp>
        <p:nvSpPr>
          <p:cNvPr id="48" name="TextBox 47"/>
          <p:cNvSpPr txBox="1"/>
          <p:nvPr/>
        </p:nvSpPr>
        <p:spPr>
          <a:xfrm>
            <a:off x="8309413" y="5719160"/>
            <a:ext cx="3847912" cy="402258"/>
          </a:xfrm>
          <a:prstGeom prst="rect">
            <a:avLst/>
          </a:prstGeom>
          <a:noFill/>
        </p:spPr>
        <p:txBody>
          <a:bodyPr wrap="square" rtlCol="0">
            <a:spAutoFit/>
          </a:bodyPr>
          <a:lstStyle/>
          <a:p>
            <a:r>
              <a:rPr lang="en-GB" sz="2000" dirty="0">
                <a:solidFill>
                  <a:schemeClr val="accent1">
                    <a:lumMod val="50000"/>
                  </a:schemeClr>
                </a:solidFill>
              </a:rPr>
              <a:t>bars</a:t>
            </a:r>
          </a:p>
        </p:txBody>
      </p:sp>
      <p:sp>
        <p:nvSpPr>
          <p:cNvPr id="49" name="TextBox 48"/>
          <p:cNvSpPr txBox="1"/>
          <p:nvPr/>
        </p:nvSpPr>
        <p:spPr>
          <a:xfrm>
            <a:off x="37825" y="1193553"/>
            <a:ext cx="11033002" cy="830997"/>
          </a:xfrm>
          <a:prstGeom prst="rect">
            <a:avLst/>
          </a:prstGeom>
          <a:noFill/>
        </p:spPr>
        <p:txBody>
          <a:bodyPr wrap="square" rtlCol="0">
            <a:spAutoFit/>
          </a:bodyPr>
          <a:lstStyle/>
          <a:p>
            <a:endParaRPr lang="en-GB" sz="2400" b="1" dirty="0">
              <a:solidFill>
                <a:schemeClr val="accent1">
                  <a:lumMod val="50000"/>
                </a:schemeClr>
              </a:solidFill>
            </a:endParaRPr>
          </a:p>
          <a:p>
            <a:r>
              <a:rPr lang="en-GB" sz="2400" b="1" dirty="0">
                <a:solidFill>
                  <a:schemeClr val="accent1">
                    <a:lumMod val="50000"/>
                  </a:schemeClr>
                </a:solidFill>
              </a:rPr>
              <a:t>Escucha otra </a:t>
            </a:r>
            <a:r>
              <a:rPr lang="en-GB" sz="2400" b="1" dirty="0" err="1">
                <a:solidFill>
                  <a:schemeClr val="accent1">
                    <a:lumMod val="50000"/>
                  </a:schemeClr>
                </a:solidFill>
              </a:rPr>
              <a:t>vez</a:t>
            </a:r>
            <a:r>
              <a:rPr lang="en-GB" sz="2400" b="1" dirty="0">
                <a:solidFill>
                  <a:schemeClr val="accent1">
                    <a:lumMod val="50000"/>
                  </a:schemeClr>
                </a:solidFill>
              </a:rPr>
              <a:t>. ¿Qué hay en cada </a:t>
            </a:r>
            <a:r>
              <a:rPr lang="en-GB" sz="2400" b="1" dirty="0" err="1">
                <a:solidFill>
                  <a:schemeClr val="accent1">
                    <a:lumMod val="50000"/>
                  </a:schemeClr>
                </a:solidFill>
              </a:rPr>
              <a:t>lugar</a:t>
            </a:r>
            <a:r>
              <a:rPr lang="en-GB" sz="2400" b="1" dirty="0">
                <a:solidFill>
                  <a:schemeClr val="accent1">
                    <a:lumMod val="50000"/>
                  </a:schemeClr>
                </a:solidFill>
              </a:rPr>
              <a:t>? </a:t>
            </a:r>
          </a:p>
        </p:txBody>
      </p:sp>
      <p:sp>
        <p:nvSpPr>
          <p:cNvPr id="50"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6918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32" grpId="0"/>
      <p:bldP spid="33" grpId="0"/>
      <p:bldP spid="34"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5" name="Title 1"/>
          <p:cNvSpPr>
            <a:spLocks noGrp="1"/>
          </p:cNvSpPr>
          <p:nvPr>
            <p:ph type="title"/>
          </p:nvPr>
        </p:nvSpPr>
        <p:spPr>
          <a:xfrm>
            <a:off x="8432" y="38887"/>
            <a:ext cx="6484584" cy="1325563"/>
          </a:xfrm>
        </p:spPr>
        <p:txBody>
          <a:bodyPr>
            <a:normAutofit/>
          </a:bodyPr>
          <a:lstStyle/>
          <a:p>
            <a:r>
              <a:rPr lang="en-GB" sz="3600" b="1" dirty="0">
                <a:solidFill>
                  <a:schemeClr val="bg1"/>
                </a:solidFill>
                <a:latin typeface="Century Gothic" panose="020B0502020202020204" pitchFamily="34" charset="0"/>
              </a:rPr>
              <a:t>SER and </a:t>
            </a:r>
            <a:r>
              <a:rPr lang="en-GB" sz="3600" b="1" dirty="0" smtClean="0">
                <a:solidFill>
                  <a:schemeClr val="bg1"/>
                </a:solidFill>
                <a:latin typeface="Century Gothic" panose="020B0502020202020204" pitchFamily="34" charset="0"/>
              </a:rPr>
              <a:t>ESTAR</a:t>
            </a:r>
            <a:endParaRPr lang="en-GB" sz="3600" b="1" dirty="0">
              <a:solidFill>
                <a:schemeClr val="bg1"/>
              </a:solidFill>
              <a:latin typeface="Century Gothic" panose="020B0502020202020204" pitchFamily="34" charset="0"/>
            </a:endParaRPr>
          </a:p>
        </p:txBody>
      </p:sp>
      <p:sp>
        <p:nvSpPr>
          <p:cNvPr id="6" name="TextBox 5"/>
          <p:cNvSpPr txBox="1"/>
          <p:nvPr/>
        </p:nvSpPr>
        <p:spPr>
          <a:xfrm>
            <a:off x="-1" y="1115788"/>
            <a:ext cx="99726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strike="noStrike" kern="1200" cap="none" spc="0" normalizeH="0" baseline="0" noProof="0" dirty="0">
                <a:ln>
                  <a:noFill/>
                </a:ln>
                <a:solidFill>
                  <a:schemeClr val="accent1">
                    <a:lumMod val="50000"/>
                  </a:schemeClr>
                </a:solidFill>
                <a:effectLst/>
                <a:uLnTx/>
                <a:uFillTx/>
                <a:latin typeface="Century Gothic" panose="020B0502020202020204" pitchFamily="34" charset="0"/>
              </a:rPr>
              <a:t>In Spanish, there are two ways to say ‘</a:t>
            </a:r>
            <a:r>
              <a:rPr lang="en-GB" sz="3200" dirty="0">
                <a:solidFill>
                  <a:schemeClr val="accent1">
                    <a:lumMod val="50000"/>
                  </a:schemeClr>
                </a:solidFill>
                <a:latin typeface="Century Gothic" panose="020B0502020202020204" pitchFamily="34" charset="0"/>
              </a:rPr>
              <a:t>they</a:t>
            </a:r>
            <a:r>
              <a:rPr kumimoji="0" lang="en-GB" sz="3200" b="0" i="0"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are’: </a:t>
            </a:r>
            <a:r>
              <a:rPr kumimoji="0" lang="en-GB" sz="3200" b="1" i="0" strike="noStrike" kern="1200" cap="none" spc="0" normalizeH="0" baseline="0" noProof="0" dirty="0" err="1" smtClean="0">
                <a:ln>
                  <a:noFill/>
                </a:ln>
                <a:solidFill>
                  <a:srgbClr val="E25B00"/>
                </a:solidFill>
                <a:effectLst/>
                <a:uLnTx/>
                <a:uFillTx/>
                <a:latin typeface="Century Gothic" panose="020B0502020202020204" pitchFamily="34" charset="0"/>
              </a:rPr>
              <a:t>están</a:t>
            </a:r>
            <a:r>
              <a:rPr kumimoji="0" lang="en-GB" sz="3200" b="0" i="0" strike="noStrike" kern="1200" cap="none" spc="0" normalizeH="0" baseline="0" noProof="0" dirty="0" smtClean="0">
                <a:ln>
                  <a:noFill/>
                </a:ln>
                <a:solidFill>
                  <a:schemeClr val="accent1">
                    <a:lumMod val="50000"/>
                  </a:schemeClr>
                </a:solidFill>
                <a:effectLst/>
                <a:uLnTx/>
                <a:uFillTx/>
                <a:latin typeface="Century Gothic" panose="020B0502020202020204" pitchFamily="34" charset="0"/>
              </a:rPr>
              <a:t> and </a:t>
            </a:r>
            <a:r>
              <a:rPr kumimoji="0" lang="en-GB" sz="3200" b="1" i="0" strike="noStrike" kern="1200" cap="none" spc="0" normalizeH="0" baseline="0" noProof="0" dirty="0" smtClean="0">
                <a:ln>
                  <a:noFill/>
                </a:ln>
                <a:solidFill>
                  <a:srgbClr val="E25B00"/>
                </a:solidFill>
                <a:effectLst/>
                <a:uLnTx/>
                <a:uFillTx/>
                <a:latin typeface="Century Gothic" panose="020B0502020202020204" pitchFamily="34" charset="0"/>
              </a:rPr>
              <a:t>son</a:t>
            </a:r>
            <a:endParaRPr kumimoji="0" lang="en-GB" sz="3200" b="1" i="0" strike="noStrike" kern="1200" cap="none" spc="0" normalizeH="0" baseline="0" noProof="0" dirty="0">
              <a:ln>
                <a:noFill/>
              </a:ln>
              <a:solidFill>
                <a:srgbClr val="E25B00"/>
              </a:solidFill>
              <a:effectLst/>
              <a:uLnTx/>
              <a:uFillTx/>
              <a:latin typeface="Century Gothic" panose="020B0502020202020204" pitchFamily="34" charset="0"/>
            </a:endParaRPr>
          </a:p>
        </p:txBody>
      </p:sp>
      <p:sp>
        <p:nvSpPr>
          <p:cNvPr id="8" name="TextBox 7"/>
          <p:cNvSpPr txBox="1"/>
          <p:nvPr/>
        </p:nvSpPr>
        <p:spPr>
          <a:xfrm>
            <a:off x="429900" y="2453282"/>
            <a:ext cx="116159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Use </a:t>
            </a:r>
            <a:r>
              <a:rPr kumimoji="0" lang="en-GB" sz="3200" b="1" i="0" strike="noStrike" kern="1200" cap="none" spc="0" normalizeH="0" baseline="0" noProof="0" dirty="0" smtClean="0">
                <a:ln>
                  <a:noFill/>
                </a:ln>
                <a:solidFill>
                  <a:schemeClr val="accent1">
                    <a:lumMod val="50000"/>
                  </a:schemeClr>
                </a:solidFill>
                <a:effectLst/>
                <a:uLnTx/>
                <a:uFillTx/>
                <a:latin typeface="Century Gothic" panose="020B0502020202020204" pitchFamily="34" charset="0"/>
                <a:ea typeface="+mn-ea"/>
                <a:cs typeface="+mn-cs"/>
              </a:rPr>
              <a:t>‘</a:t>
            </a:r>
            <a:r>
              <a:rPr kumimoji="0" lang="en-GB" sz="3200" b="1" i="0" strike="noStrike" kern="1200" cap="none" spc="0" normalizeH="0" baseline="0" noProof="0" dirty="0" err="1" smtClean="0">
                <a:ln>
                  <a:noFill/>
                </a:ln>
                <a:solidFill>
                  <a:srgbClr val="E25B00"/>
                </a:solidFill>
                <a:effectLst/>
                <a:uLnTx/>
                <a:uFillTx/>
                <a:latin typeface="Century Gothic" panose="020B0502020202020204" pitchFamily="34" charset="0"/>
                <a:ea typeface="+mn-ea"/>
                <a:cs typeface="+mn-cs"/>
              </a:rPr>
              <a:t>están</a:t>
            </a:r>
            <a:r>
              <a:rPr kumimoji="0" lang="en-GB" sz="3200" b="1" i="0" strike="noStrike" kern="1200" cap="none" spc="0" normalizeH="0" baseline="0" noProof="0" dirty="0" smtClean="0">
                <a:ln>
                  <a:noFill/>
                </a:ln>
                <a:solidFill>
                  <a:schemeClr val="accent1">
                    <a:lumMod val="50000"/>
                  </a:schemeClr>
                </a:solidFill>
                <a:effectLst/>
                <a:uLnTx/>
                <a:uFillTx/>
                <a:latin typeface="Century Gothic" panose="020B0502020202020204" pitchFamily="34" charset="0"/>
                <a:ea typeface="+mn-ea"/>
                <a:cs typeface="+mn-cs"/>
              </a:rPr>
              <a:t>’ </a:t>
            </a:r>
            <a:r>
              <a:rPr kumimoji="0" lang="en-GB" sz="3200" b="1" i="0"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for location and temporary state/mood. </a:t>
            </a:r>
          </a:p>
        </p:txBody>
      </p:sp>
      <p:sp>
        <p:nvSpPr>
          <p:cNvPr id="11" name="TextBox 10"/>
          <p:cNvSpPr txBox="1"/>
          <p:nvPr/>
        </p:nvSpPr>
        <p:spPr>
          <a:xfrm>
            <a:off x="8052038" y="4548062"/>
            <a:ext cx="41399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Están en</a:t>
            </a:r>
            <a:r>
              <a:rPr kumimoji="0" lang="en-GB" sz="32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la ciudad</a:t>
            </a: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3" name="TextBox 12"/>
          <p:cNvSpPr txBox="1"/>
          <p:nvPr/>
        </p:nvSpPr>
        <p:spPr>
          <a:xfrm>
            <a:off x="429899" y="4578775"/>
            <a:ext cx="71098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chemeClr val="accent1">
                    <a:lumMod val="50000"/>
                  </a:schemeClr>
                </a:solidFill>
                <a:latin typeface="Century Gothic" panose="020B0502020202020204" pitchFamily="34" charset="0"/>
              </a:rPr>
              <a:t>They</a:t>
            </a: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are</a:t>
            </a:r>
            <a:r>
              <a:rPr kumimoji="0" lang="en-GB" sz="32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in the city</a:t>
            </a: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lang="en-GB" sz="3200" noProof="0" dirty="0">
                <a:solidFill>
                  <a:schemeClr val="accent1">
                    <a:lumMod val="50000"/>
                  </a:schemeClr>
                </a:solidFill>
                <a:latin typeface="Century Gothic" panose="020B0502020202020204" pitchFamily="34" charset="0"/>
              </a:rPr>
              <a:t>location</a:t>
            </a: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4" name="TextBox 13"/>
          <p:cNvSpPr txBox="1"/>
          <p:nvPr/>
        </p:nvSpPr>
        <p:spPr>
          <a:xfrm>
            <a:off x="8052038" y="5398258"/>
            <a:ext cx="35771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chemeClr val="accent1">
                    <a:lumMod val="50000"/>
                  </a:schemeClr>
                </a:solidFill>
                <a:latin typeface="Century Gothic" panose="020B0502020202020204" pitchFamily="34" charset="0"/>
              </a:rPr>
              <a:t>Son</a:t>
            </a: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hermosos.</a:t>
            </a:r>
          </a:p>
        </p:txBody>
      </p:sp>
      <p:sp>
        <p:nvSpPr>
          <p:cNvPr id="17" name="TextBox 16"/>
          <p:cNvSpPr txBox="1"/>
          <p:nvPr/>
        </p:nvSpPr>
        <p:spPr>
          <a:xfrm>
            <a:off x="429899" y="5398258"/>
            <a:ext cx="76222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chemeClr val="accent1">
                    <a:lumMod val="50000"/>
                  </a:schemeClr>
                </a:solidFill>
                <a:latin typeface="Century Gothic" panose="020B0502020202020204" pitchFamily="34" charset="0"/>
              </a:rPr>
              <a:t>They</a:t>
            </a: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are beautiful (permanent</a:t>
            </a:r>
            <a:r>
              <a:rPr kumimoji="0" lang="en-GB" sz="32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trait</a:t>
            </a: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23" name="TextBox 22"/>
          <p:cNvSpPr txBox="1"/>
          <p:nvPr/>
        </p:nvSpPr>
        <p:spPr>
          <a:xfrm>
            <a:off x="429899" y="3093503"/>
            <a:ext cx="8891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Use </a:t>
            </a:r>
            <a:r>
              <a:rPr kumimoji="0" lang="en-GB" sz="3200" b="1" i="0" strike="noStrike" kern="1200" cap="none" spc="0" normalizeH="0" baseline="0" noProof="0" dirty="0" smtClean="0">
                <a:ln>
                  <a:noFill/>
                </a:ln>
                <a:solidFill>
                  <a:schemeClr val="accent1">
                    <a:lumMod val="50000"/>
                  </a:schemeClr>
                </a:solidFill>
                <a:effectLst/>
                <a:uLnTx/>
                <a:uFillTx/>
                <a:latin typeface="Century Gothic" panose="020B0502020202020204" pitchFamily="34" charset="0"/>
                <a:ea typeface="+mn-ea"/>
                <a:cs typeface="+mn-cs"/>
              </a:rPr>
              <a:t>‘</a:t>
            </a:r>
            <a:r>
              <a:rPr kumimoji="0" lang="en-GB" sz="3200" b="1" i="0" strike="noStrike" kern="1200" cap="none" spc="0" normalizeH="0" baseline="0" noProof="0" dirty="0" smtClean="0">
                <a:ln>
                  <a:noFill/>
                </a:ln>
                <a:solidFill>
                  <a:srgbClr val="E25B00"/>
                </a:solidFill>
                <a:effectLst/>
                <a:uLnTx/>
                <a:uFillTx/>
                <a:latin typeface="Century Gothic" panose="020B0502020202020204" pitchFamily="34" charset="0"/>
                <a:ea typeface="+mn-ea"/>
                <a:cs typeface="+mn-cs"/>
              </a:rPr>
              <a:t>son</a:t>
            </a:r>
            <a:r>
              <a:rPr kumimoji="0" lang="en-GB" sz="3200" b="1" i="0" strike="noStrike" kern="1200" cap="none" spc="0" normalizeH="0" baseline="0" noProof="0" dirty="0" smtClean="0">
                <a:ln>
                  <a:noFill/>
                </a:ln>
                <a:solidFill>
                  <a:schemeClr val="accent1">
                    <a:lumMod val="50000"/>
                  </a:schemeClr>
                </a:solidFill>
                <a:effectLst/>
                <a:uLnTx/>
                <a:uFillTx/>
                <a:latin typeface="Century Gothic" panose="020B0502020202020204" pitchFamily="34" charset="0"/>
                <a:ea typeface="+mn-ea"/>
                <a:cs typeface="+mn-cs"/>
              </a:rPr>
              <a:t>’ </a:t>
            </a:r>
            <a:r>
              <a:rPr kumimoji="0" lang="en-GB" sz="3200" b="1" i="0"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for permanent traits.</a:t>
            </a:r>
          </a:p>
        </p:txBody>
      </p:sp>
      <p:grpSp>
        <p:nvGrpSpPr>
          <p:cNvPr id="15" name="Group 14"/>
          <p:cNvGrpSpPr/>
          <p:nvPr/>
        </p:nvGrpSpPr>
        <p:grpSpPr>
          <a:xfrm>
            <a:off x="3591691" y="1670687"/>
            <a:ext cx="1080703" cy="484983"/>
            <a:chOff x="7100390" y="1150230"/>
            <a:chExt cx="324000" cy="484983"/>
          </a:xfrm>
        </p:grpSpPr>
        <p:sp>
          <p:nvSpPr>
            <p:cNvPr id="16" name="Rectangle 15"/>
            <p:cNvSpPr/>
            <p:nvPr/>
          </p:nvSpPr>
          <p:spPr>
            <a:xfrm>
              <a:off x="7100390" y="1150230"/>
              <a:ext cx="324000" cy="484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8" name="Rectangle 17"/>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19" name="Group 18"/>
          <p:cNvGrpSpPr/>
          <p:nvPr/>
        </p:nvGrpSpPr>
        <p:grpSpPr>
          <a:xfrm>
            <a:off x="5693459" y="1669581"/>
            <a:ext cx="691300" cy="484983"/>
            <a:chOff x="7100390" y="1150230"/>
            <a:chExt cx="324000" cy="484983"/>
          </a:xfrm>
        </p:grpSpPr>
        <p:sp>
          <p:nvSpPr>
            <p:cNvPr id="20" name="Rectangle 19"/>
            <p:cNvSpPr/>
            <p:nvPr/>
          </p:nvSpPr>
          <p:spPr>
            <a:xfrm>
              <a:off x="7100390" y="1150230"/>
              <a:ext cx="324000" cy="484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1" name="Rectangle 20"/>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26" name="Group 25"/>
          <p:cNvGrpSpPr/>
          <p:nvPr/>
        </p:nvGrpSpPr>
        <p:grpSpPr>
          <a:xfrm>
            <a:off x="1446020" y="2525034"/>
            <a:ext cx="1080703" cy="484983"/>
            <a:chOff x="7100390" y="1150230"/>
            <a:chExt cx="324000" cy="484983"/>
          </a:xfrm>
        </p:grpSpPr>
        <p:sp>
          <p:nvSpPr>
            <p:cNvPr id="27" name="Rectangle 26"/>
            <p:cNvSpPr/>
            <p:nvPr/>
          </p:nvSpPr>
          <p:spPr>
            <a:xfrm>
              <a:off x="7100390" y="1150230"/>
              <a:ext cx="324000" cy="484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8" name="Rectangle 27"/>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29" name="Group 28"/>
          <p:cNvGrpSpPr/>
          <p:nvPr/>
        </p:nvGrpSpPr>
        <p:grpSpPr>
          <a:xfrm>
            <a:off x="1446942" y="3158526"/>
            <a:ext cx="691516" cy="484983"/>
            <a:chOff x="7100390" y="1150230"/>
            <a:chExt cx="324000" cy="484983"/>
          </a:xfrm>
        </p:grpSpPr>
        <p:sp>
          <p:nvSpPr>
            <p:cNvPr id="30" name="Rectangle 29"/>
            <p:cNvSpPr/>
            <p:nvPr/>
          </p:nvSpPr>
          <p:spPr>
            <a:xfrm>
              <a:off x="7100390" y="1150230"/>
              <a:ext cx="324000" cy="484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1" name="Rectangle 30"/>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spTree>
    <p:extLst>
      <p:ext uri="{BB962C8B-B14F-4D97-AF65-F5344CB8AC3E}">
        <p14:creationId xmlns:p14="http://schemas.microsoft.com/office/powerpoint/2010/main" val="232715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3" grpId="0"/>
      <p:bldP spid="14" grpId="0"/>
      <p:bldP spid="17"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1469540" y="404300"/>
            <a:ext cx="45719" cy="184926"/>
          </a:xfrm>
        </p:spPr>
        <p:txBody>
          <a:bodyPr>
            <a:normAutofit/>
          </a:bodyPr>
          <a:lstStyle/>
          <a:p>
            <a:r>
              <a:rPr lang="en-GB" sz="100" b="1" dirty="0">
                <a:solidFill>
                  <a:prstClr val="white"/>
                </a:solidFill>
              </a:rPr>
              <a:t>leer</a:t>
            </a:r>
            <a:endParaRPr lang="en-US" sz="100" dirty="0"/>
          </a:p>
        </p:txBody>
      </p:sp>
      <p:graphicFrame>
        <p:nvGraphicFramePr>
          <p:cNvPr id="4" name="Table 3"/>
          <p:cNvGraphicFramePr>
            <a:graphicFrameLocks noGrp="1"/>
          </p:cNvGraphicFramePr>
          <p:nvPr>
            <p:extLst>
              <p:ext uri="{D42A27DB-BD31-4B8C-83A1-F6EECF244321}">
                <p14:modId xmlns:p14="http://schemas.microsoft.com/office/powerpoint/2010/main" val="594566718"/>
              </p:ext>
            </p:extLst>
          </p:nvPr>
        </p:nvGraphicFramePr>
        <p:xfrm>
          <a:off x="105784" y="23389"/>
          <a:ext cx="8929033" cy="6339840"/>
        </p:xfrm>
        <a:graphic>
          <a:graphicData uri="http://schemas.openxmlformats.org/drawingml/2006/table">
            <a:tbl>
              <a:tblPr firstRow="1" bandRow="1">
                <a:tableStyleId>{8A107856-5554-42FB-B03E-39F5DBC370BA}</a:tableStyleId>
              </a:tblPr>
              <a:tblGrid>
                <a:gridCol w="531362">
                  <a:extLst>
                    <a:ext uri="{9D8B030D-6E8A-4147-A177-3AD203B41FA5}">
                      <a16:colId xmlns:a16="http://schemas.microsoft.com/office/drawing/2014/main" val="2211227914"/>
                    </a:ext>
                  </a:extLst>
                </a:gridCol>
                <a:gridCol w="4125354">
                  <a:extLst>
                    <a:ext uri="{9D8B030D-6E8A-4147-A177-3AD203B41FA5}">
                      <a16:colId xmlns:a16="http://schemas.microsoft.com/office/drawing/2014/main" val="1062758593"/>
                    </a:ext>
                  </a:extLst>
                </a:gridCol>
                <a:gridCol w="4272317">
                  <a:extLst>
                    <a:ext uri="{9D8B030D-6E8A-4147-A177-3AD203B41FA5}">
                      <a16:colId xmlns:a16="http://schemas.microsoft.com/office/drawing/2014/main" val="2407398719"/>
                    </a:ext>
                  </a:extLst>
                </a:gridCol>
              </a:tblGrid>
              <a:tr h="228600">
                <a:tc rowSpan="2">
                  <a:txBody>
                    <a:bodyPr/>
                    <a:lstStyle/>
                    <a:p>
                      <a:pPr algn="ctr"/>
                      <a:r>
                        <a:rPr lang="en-GB" sz="2400" b="1" dirty="0">
                          <a:solidFill>
                            <a:schemeClr val="accent1">
                              <a:lumMod val="50000"/>
                            </a:schemeClr>
                          </a:solidFill>
                        </a:rPr>
                        <a:t>1</a:t>
                      </a:r>
                    </a:p>
                  </a:txBody>
                  <a:tcPr anchor="ctr"/>
                </a:tc>
                <a:tc rowSpan="2">
                  <a:txBody>
                    <a:bodyPr/>
                    <a:lstStyle/>
                    <a:p>
                      <a:r>
                        <a:rPr lang="en-GB" sz="2000" b="0" dirty="0">
                          <a:solidFill>
                            <a:schemeClr val="accent1">
                              <a:lumMod val="50000"/>
                            </a:schemeClr>
                          </a:solidFill>
                        </a:rPr>
                        <a:t>Buenos Aires y Mendoza</a:t>
                      </a:r>
                      <a:r>
                        <a:rPr lang="en-GB" sz="2000" b="0" baseline="0" dirty="0">
                          <a:solidFill>
                            <a:schemeClr val="accent1">
                              <a:lumMod val="50000"/>
                            </a:schemeClr>
                          </a:solidFill>
                        </a:rPr>
                        <a:t> son</a:t>
                      </a:r>
                      <a:endParaRPr lang="en-GB" sz="2000" b="0" dirty="0">
                        <a:solidFill>
                          <a:schemeClr val="accent1">
                            <a:lumMod val="50000"/>
                          </a:schemeClr>
                        </a:solidFill>
                      </a:endParaRPr>
                    </a:p>
                  </a:txBody>
                  <a:tcPr anchor="ctr"/>
                </a:tc>
                <a:tc>
                  <a:txBody>
                    <a:bodyPr/>
                    <a:lstStyle/>
                    <a:p>
                      <a:r>
                        <a:rPr lang="en-GB" sz="2000" b="0" dirty="0">
                          <a:solidFill>
                            <a:schemeClr val="accent1">
                              <a:lumMod val="50000"/>
                            </a:schemeClr>
                          </a:solidFill>
                        </a:rPr>
                        <a:t>muy </a:t>
                      </a:r>
                      <a:r>
                        <a:rPr lang="en-GB" sz="2000" b="0" dirty="0" err="1">
                          <a:solidFill>
                            <a:schemeClr val="accent1">
                              <a:lumMod val="50000"/>
                            </a:schemeClr>
                          </a:solidFill>
                        </a:rPr>
                        <a:t>lejos</a:t>
                      </a:r>
                      <a:r>
                        <a:rPr lang="en-GB" sz="2000" b="0" dirty="0">
                          <a:solidFill>
                            <a:schemeClr val="accent1">
                              <a:lumMod val="50000"/>
                            </a:schemeClr>
                          </a:solidFill>
                        </a:rPr>
                        <a:t>.</a:t>
                      </a:r>
                    </a:p>
                  </a:txBody>
                  <a:tcPr/>
                </a:tc>
                <a:extLst>
                  <a:ext uri="{0D108BD9-81ED-4DB2-BD59-A6C34878D82A}">
                    <a16:rowId xmlns:a16="http://schemas.microsoft.com/office/drawing/2014/main" val="92886259"/>
                  </a:ext>
                </a:extLst>
              </a:tr>
              <a:tr h="228600">
                <a:tc vMerge="1">
                  <a:txBody>
                    <a:bodyPr/>
                    <a:lstStyle/>
                    <a:p>
                      <a:endParaRPr lang="en-GB"/>
                    </a:p>
                  </a:txBody>
                  <a:tcPr/>
                </a:tc>
                <a:tc vMerge="1">
                  <a:txBody>
                    <a:bodyPr/>
                    <a:lstStyle/>
                    <a:p>
                      <a:endParaRPr lang="en-GB"/>
                    </a:p>
                  </a:txBody>
                  <a:tcPr/>
                </a:tc>
                <a:tc>
                  <a:txBody>
                    <a:bodyPr/>
                    <a:lstStyle/>
                    <a:p>
                      <a:r>
                        <a:rPr lang="en-GB" sz="2000" b="0" dirty="0" err="1">
                          <a:solidFill>
                            <a:schemeClr val="accent1">
                              <a:lumMod val="50000"/>
                            </a:schemeClr>
                          </a:solidFill>
                        </a:rPr>
                        <a:t>ciudades</a:t>
                      </a:r>
                      <a:r>
                        <a:rPr lang="en-GB" sz="2000" b="0" dirty="0">
                          <a:solidFill>
                            <a:schemeClr val="accent1">
                              <a:lumMod val="50000"/>
                            </a:schemeClr>
                          </a:solidFill>
                        </a:rPr>
                        <a:t> muy </a:t>
                      </a:r>
                      <a:r>
                        <a:rPr lang="en-GB" sz="2000" b="0" dirty="0" err="1">
                          <a:solidFill>
                            <a:schemeClr val="accent1">
                              <a:lumMod val="50000"/>
                            </a:schemeClr>
                          </a:solidFill>
                        </a:rPr>
                        <a:t>grandes</a:t>
                      </a:r>
                      <a:r>
                        <a:rPr lang="en-GB" sz="2000" b="0" dirty="0">
                          <a:solidFill>
                            <a:schemeClr val="accent1">
                              <a:lumMod val="50000"/>
                            </a:schemeClr>
                          </a:solidFill>
                        </a:rPr>
                        <a:t>.</a:t>
                      </a:r>
                    </a:p>
                  </a:txBody>
                  <a:tcPr/>
                </a:tc>
                <a:extLst>
                  <a:ext uri="{0D108BD9-81ED-4DB2-BD59-A6C34878D82A}">
                    <a16:rowId xmlns:a16="http://schemas.microsoft.com/office/drawing/2014/main" val="3813162327"/>
                  </a:ext>
                </a:extLst>
              </a:tr>
              <a:tr h="228600">
                <a:tc rowSpan="2">
                  <a:txBody>
                    <a:bodyPr/>
                    <a:lstStyle/>
                    <a:p>
                      <a:pPr algn="ctr"/>
                      <a:r>
                        <a:rPr lang="en-GB" sz="2400" b="1" dirty="0">
                          <a:solidFill>
                            <a:schemeClr val="accent1">
                              <a:lumMod val="50000"/>
                            </a:schemeClr>
                          </a:solidFill>
                        </a:rPr>
                        <a:t>2</a:t>
                      </a:r>
                    </a:p>
                  </a:txBody>
                  <a:tcPr anchor="ctr"/>
                </a:tc>
                <a:tc rowSpan="2">
                  <a:txBody>
                    <a:bodyPr/>
                    <a:lstStyle/>
                    <a:p>
                      <a:r>
                        <a:rPr lang="en-GB" sz="2000" b="0" dirty="0">
                          <a:solidFill>
                            <a:schemeClr val="accent1">
                              <a:lumMod val="50000"/>
                            </a:schemeClr>
                          </a:solidFill>
                        </a:rPr>
                        <a:t>Córdoba y Santa Fe están</a:t>
                      </a:r>
                    </a:p>
                  </a:txBody>
                  <a:tcPr anchor="ctr"/>
                </a:tc>
                <a:tc>
                  <a:txBody>
                    <a:bodyPr/>
                    <a:lstStyle/>
                    <a:p>
                      <a:r>
                        <a:rPr lang="en-GB" sz="2000" b="0" dirty="0" err="1">
                          <a:solidFill>
                            <a:schemeClr val="accent1">
                              <a:lumMod val="50000"/>
                            </a:schemeClr>
                          </a:solidFill>
                        </a:rPr>
                        <a:t>históricos</a:t>
                      </a:r>
                      <a:r>
                        <a:rPr lang="en-GB" sz="2000" b="0" dirty="0">
                          <a:solidFill>
                            <a:schemeClr val="accent1">
                              <a:lumMod val="50000"/>
                            </a:schemeClr>
                          </a:solidFill>
                        </a:rPr>
                        <a:t> y </a:t>
                      </a:r>
                      <a:r>
                        <a:rPr lang="en-GB" sz="2000" b="0" dirty="0" err="1">
                          <a:solidFill>
                            <a:schemeClr val="accent1">
                              <a:lumMod val="50000"/>
                            </a:schemeClr>
                          </a:solidFill>
                        </a:rPr>
                        <a:t>populares</a:t>
                      </a:r>
                      <a:r>
                        <a:rPr lang="en-GB" sz="2000" b="0" dirty="0">
                          <a:solidFill>
                            <a:schemeClr val="accent1">
                              <a:lumMod val="50000"/>
                            </a:schemeClr>
                          </a:solidFill>
                        </a:rPr>
                        <a:t>.</a:t>
                      </a:r>
                    </a:p>
                  </a:txBody>
                  <a:tcPr/>
                </a:tc>
                <a:extLst>
                  <a:ext uri="{0D108BD9-81ED-4DB2-BD59-A6C34878D82A}">
                    <a16:rowId xmlns:a16="http://schemas.microsoft.com/office/drawing/2014/main" val="2044242417"/>
                  </a:ext>
                </a:extLst>
              </a:tr>
              <a:tr h="228600">
                <a:tc vMerge="1">
                  <a:txBody>
                    <a:bodyPr/>
                    <a:lstStyle/>
                    <a:p>
                      <a:endParaRPr lang="en-GB"/>
                    </a:p>
                  </a:txBody>
                  <a:tcPr/>
                </a:tc>
                <a:tc vMerge="1">
                  <a:txBody>
                    <a:bodyPr/>
                    <a:lstStyle/>
                    <a:p>
                      <a:endParaRPr lang="en-GB"/>
                    </a:p>
                  </a:txBody>
                  <a:tcPr/>
                </a:tc>
                <a:tc>
                  <a:txBody>
                    <a:bodyPr/>
                    <a:lstStyle/>
                    <a:p>
                      <a:r>
                        <a:rPr lang="en-GB" sz="2000" b="0" dirty="0">
                          <a:solidFill>
                            <a:schemeClr val="accent1">
                              <a:lumMod val="50000"/>
                            </a:schemeClr>
                          </a:solidFill>
                        </a:rPr>
                        <a:t>en el </a:t>
                      </a:r>
                      <a:r>
                        <a:rPr lang="en-GB" sz="2000" b="0" dirty="0" err="1">
                          <a:solidFill>
                            <a:schemeClr val="accent1">
                              <a:lumMod val="50000"/>
                            </a:schemeClr>
                          </a:solidFill>
                        </a:rPr>
                        <a:t>centro</a:t>
                      </a:r>
                      <a:r>
                        <a:rPr lang="en-GB" sz="2000" b="0" dirty="0">
                          <a:solidFill>
                            <a:schemeClr val="accent1">
                              <a:lumMod val="50000"/>
                            </a:schemeClr>
                          </a:solidFill>
                        </a:rPr>
                        <a:t> de Argentina.</a:t>
                      </a:r>
                    </a:p>
                  </a:txBody>
                  <a:tcPr/>
                </a:tc>
                <a:extLst>
                  <a:ext uri="{0D108BD9-81ED-4DB2-BD59-A6C34878D82A}">
                    <a16:rowId xmlns:a16="http://schemas.microsoft.com/office/drawing/2014/main" val="1309247463"/>
                  </a:ext>
                </a:extLst>
              </a:tr>
              <a:tr h="228600">
                <a:tc rowSpan="2">
                  <a:txBody>
                    <a:bodyPr/>
                    <a:lstStyle/>
                    <a:p>
                      <a:pPr algn="ctr"/>
                      <a:r>
                        <a:rPr lang="en-GB" sz="2400" b="1" dirty="0">
                          <a:solidFill>
                            <a:schemeClr val="accent1">
                              <a:lumMod val="50000"/>
                            </a:schemeClr>
                          </a:solidFill>
                        </a:rPr>
                        <a:t>3</a:t>
                      </a:r>
                    </a:p>
                  </a:txBody>
                  <a:tcPr anchor="ctr"/>
                </a:tc>
                <a:tc rowSpan="2">
                  <a:txBody>
                    <a:bodyPr/>
                    <a:lstStyle/>
                    <a:p>
                      <a:r>
                        <a:rPr lang="en-GB" sz="2000" b="0" dirty="0">
                          <a:solidFill>
                            <a:schemeClr val="accent1">
                              <a:lumMod val="50000"/>
                            </a:schemeClr>
                          </a:solidFill>
                        </a:rPr>
                        <a:t>San Juan y Tucumán están</a:t>
                      </a:r>
                    </a:p>
                  </a:txBody>
                  <a:tcPr anchor="ctr"/>
                </a:tc>
                <a:tc>
                  <a:txBody>
                    <a:bodyPr/>
                    <a:lstStyle/>
                    <a:p>
                      <a:r>
                        <a:rPr lang="en-GB" sz="2000" b="0" dirty="0">
                          <a:solidFill>
                            <a:schemeClr val="accent1">
                              <a:lumMod val="50000"/>
                            </a:schemeClr>
                          </a:solidFill>
                        </a:rPr>
                        <a:t>en las </a:t>
                      </a:r>
                      <a:r>
                        <a:rPr lang="en-GB" sz="2000" b="0" dirty="0" err="1">
                          <a:solidFill>
                            <a:schemeClr val="accent1">
                              <a:lumMod val="50000"/>
                            </a:schemeClr>
                          </a:solidFill>
                        </a:rPr>
                        <a:t>montañas</a:t>
                      </a:r>
                      <a:r>
                        <a:rPr lang="en-GB" sz="2000" b="0" dirty="0">
                          <a:solidFill>
                            <a:schemeClr val="accent1">
                              <a:lumMod val="50000"/>
                            </a:schemeClr>
                          </a:solidFill>
                        </a:rPr>
                        <a:t>.</a:t>
                      </a:r>
                    </a:p>
                  </a:txBody>
                  <a:tcPr/>
                </a:tc>
                <a:extLst>
                  <a:ext uri="{0D108BD9-81ED-4DB2-BD59-A6C34878D82A}">
                    <a16:rowId xmlns:a16="http://schemas.microsoft.com/office/drawing/2014/main" val="2014961387"/>
                  </a:ext>
                </a:extLst>
              </a:tr>
              <a:tr h="228600">
                <a:tc vMerge="1">
                  <a:txBody>
                    <a:bodyPr/>
                    <a:lstStyle/>
                    <a:p>
                      <a:endParaRPr lang="en-GB"/>
                    </a:p>
                  </a:txBody>
                  <a:tcPr/>
                </a:tc>
                <a:tc vMerge="1">
                  <a:txBody>
                    <a:bodyPr/>
                    <a:lstStyle/>
                    <a:p>
                      <a:endParaRPr lang="en-GB"/>
                    </a:p>
                  </a:txBody>
                  <a:tcPr/>
                </a:tc>
                <a:tc>
                  <a:txBody>
                    <a:bodyPr/>
                    <a:lstStyle/>
                    <a:p>
                      <a:r>
                        <a:rPr lang="en-GB" sz="2000" b="0" dirty="0" err="1">
                          <a:solidFill>
                            <a:schemeClr val="accent1">
                              <a:lumMod val="50000"/>
                            </a:schemeClr>
                          </a:solidFill>
                        </a:rPr>
                        <a:t>antiguos</a:t>
                      </a:r>
                      <a:r>
                        <a:rPr lang="en-GB" sz="2000" b="0" baseline="0" dirty="0">
                          <a:solidFill>
                            <a:schemeClr val="accent1">
                              <a:lumMod val="50000"/>
                            </a:schemeClr>
                          </a:solidFill>
                        </a:rPr>
                        <a:t> y hermosos.</a:t>
                      </a:r>
                      <a:endParaRPr lang="en-GB" sz="2000" b="0" dirty="0">
                        <a:solidFill>
                          <a:schemeClr val="accent1">
                            <a:lumMod val="50000"/>
                          </a:schemeClr>
                        </a:solidFill>
                      </a:endParaRPr>
                    </a:p>
                  </a:txBody>
                  <a:tcPr/>
                </a:tc>
                <a:extLst>
                  <a:ext uri="{0D108BD9-81ED-4DB2-BD59-A6C34878D82A}">
                    <a16:rowId xmlns:a16="http://schemas.microsoft.com/office/drawing/2014/main" val="2965480869"/>
                  </a:ext>
                </a:extLst>
              </a:tr>
              <a:tr h="228600">
                <a:tc rowSpan="2">
                  <a:txBody>
                    <a:bodyPr/>
                    <a:lstStyle/>
                    <a:p>
                      <a:pPr algn="ctr"/>
                      <a:r>
                        <a:rPr lang="en-GB" sz="2400" b="1" dirty="0">
                          <a:solidFill>
                            <a:schemeClr val="accent1">
                              <a:lumMod val="50000"/>
                            </a:schemeClr>
                          </a:solidFill>
                        </a:rPr>
                        <a:t>4</a:t>
                      </a:r>
                    </a:p>
                  </a:txBody>
                  <a:tcPr anchor="ctr"/>
                </a:tc>
                <a:tc rowSpan="2">
                  <a:txBody>
                    <a:bodyPr/>
                    <a:lstStyle/>
                    <a:p>
                      <a:r>
                        <a:rPr lang="en-GB" sz="2000" b="0" dirty="0">
                          <a:solidFill>
                            <a:schemeClr val="accent1">
                              <a:lumMod val="50000"/>
                            </a:schemeClr>
                          </a:solidFill>
                        </a:rPr>
                        <a:t>Rosario y Buenos Aires son</a:t>
                      </a:r>
                    </a:p>
                  </a:txBody>
                  <a:tcPr anchor="ctr"/>
                </a:tc>
                <a:tc>
                  <a:txBody>
                    <a:bodyPr/>
                    <a:lstStyle/>
                    <a:p>
                      <a:r>
                        <a:rPr lang="en-GB" sz="2000" b="0" baseline="0" dirty="0">
                          <a:solidFill>
                            <a:schemeClr val="accent1">
                              <a:lumMod val="50000"/>
                            </a:schemeClr>
                          </a:solidFill>
                        </a:rPr>
                        <a:t>muy interesantes.</a:t>
                      </a:r>
                      <a:endParaRPr lang="en-GB" sz="2000" b="0" dirty="0">
                        <a:solidFill>
                          <a:schemeClr val="accent1">
                            <a:lumMod val="50000"/>
                          </a:schemeClr>
                        </a:solidFill>
                      </a:endParaRPr>
                    </a:p>
                  </a:txBody>
                  <a:tcPr/>
                </a:tc>
                <a:extLst>
                  <a:ext uri="{0D108BD9-81ED-4DB2-BD59-A6C34878D82A}">
                    <a16:rowId xmlns:a16="http://schemas.microsoft.com/office/drawing/2014/main" val="2486086372"/>
                  </a:ext>
                </a:extLst>
              </a:tr>
              <a:tr h="228600">
                <a:tc vMerge="1">
                  <a:txBody>
                    <a:bodyPr/>
                    <a:lstStyle/>
                    <a:p>
                      <a:endParaRPr lang="en-GB"/>
                    </a:p>
                  </a:txBody>
                  <a:tcPr/>
                </a:tc>
                <a:tc vMerge="1">
                  <a:txBody>
                    <a:bodyPr/>
                    <a:lstStyle/>
                    <a:p>
                      <a:endParaRPr lang="en-GB"/>
                    </a:p>
                  </a:txBody>
                  <a:tcPr/>
                </a:tc>
                <a:tc>
                  <a:txBody>
                    <a:bodyPr/>
                    <a:lstStyle/>
                    <a:p>
                      <a:r>
                        <a:rPr lang="en-GB" sz="2000" b="0" dirty="0">
                          <a:solidFill>
                            <a:schemeClr val="accent1">
                              <a:lumMod val="50000"/>
                            </a:schemeClr>
                          </a:solidFill>
                        </a:rPr>
                        <a:t>muy cerca.</a:t>
                      </a:r>
                    </a:p>
                  </a:txBody>
                  <a:tcPr/>
                </a:tc>
                <a:extLst>
                  <a:ext uri="{0D108BD9-81ED-4DB2-BD59-A6C34878D82A}">
                    <a16:rowId xmlns:a16="http://schemas.microsoft.com/office/drawing/2014/main" val="2401182910"/>
                  </a:ext>
                </a:extLst>
              </a:tr>
              <a:tr h="228600">
                <a:tc rowSpan="2">
                  <a:txBody>
                    <a:bodyPr/>
                    <a:lstStyle/>
                    <a:p>
                      <a:pPr algn="ctr"/>
                      <a:r>
                        <a:rPr lang="en-GB" sz="2400" b="1" dirty="0">
                          <a:solidFill>
                            <a:schemeClr val="accent1">
                              <a:lumMod val="50000"/>
                            </a:schemeClr>
                          </a:solidFill>
                        </a:rPr>
                        <a:t>5</a:t>
                      </a:r>
                    </a:p>
                  </a:txBody>
                  <a:tcPr anchor="ctr"/>
                </a:tc>
                <a:tc rowSpan="2">
                  <a:txBody>
                    <a:bodyPr/>
                    <a:lstStyle/>
                    <a:p>
                      <a:r>
                        <a:rPr lang="en-GB" sz="2000" b="0" dirty="0">
                          <a:solidFill>
                            <a:schemeClr val="accent1">
                              <a:lumMod val="50000"/>
                            </a:schemeClr>
                          </a:solidFill>
                        </a:rPr>
                        <a:t>San Juan y</a:t>
                      </a:r>
                      <a:r>
                        <a:rPr lang="en-GB" sz="2000" b="0" baseline="0" dirty="0">
                          <a:solidFill>
                            <a:schemeClr val="accent1">
                              <a:lumMod val="50000"/>
                            </a:schemeClr>
                          </a:solidFill>
                        </a:rPr>
                        <a:t> Mendoza están </a:t>
                      </a:r>
                      <a:endParaRPr lang="en-GB" sz="2000" b="0" dirty="0">
                        <a:solidFill>
                          <a:schemeClr val="accent1">
                            <a:lumMod val="50000"/>
                          </a:schemeClr>
                        </a:solidFill>
                      </a:endParaRPr>
                    </a:p>
                  </a:txBody>
                  <a:tcPr anchor="ctr"/>
                </a:tc>
                <a:tc>
                  <a:txBody>
                    <a:bodyPr/>
                    <a:lstStyle/>
                    <a:p>
                      <a:r>
                        <a:rPr lang="en-GB" sz="2000" b="0" dirty="0">
                          <a:solidFill>
                            <a:schemeClr val="accent1">
                              <a:lumMod val="50000"/>
                            </a:schemeClr>
                          </a:solidFill>
                        </a:rPr>
                        <a:t>en el </a:t>
                      </a:r>
                      <a:r>
                        <a:rPr lang="en-GB" sz="2000" b="0" dirty="0" err="1">
                          <a:solidFill>
                            <a:schemeClr val="accent1">
                              <a:lumMod val="50000"/>
                            </a:schemeClr>
                          </a:solidFill>
                        </a:rPr>
                        <a:t>oeste</a:t>
                      </a:r>
                      <a:r>
                        <a:rPr lang="en-GB" sz="2000" b="0" dirty="0">
                          <a:solidFill>
                            <a:schemeClr val="accent1">
                              <a:lumMod val="50000"/>
                            </a:schemeClr>
                          </a:solidFill>
                        </a:rPr>
                        <a:t>.</a:t>
                      </a:r>
                    </a:p>
                  </a:txBody>
                  <a:tcPr/>
                </a:tc>
                <a:extLst>
                  <a:ext uri="{0D108BD9-81ED-4DB2-BD59-A6C34878D82A}">
                    <a16:rowId xmlns:a16="http://schemas.microsoft.com/office/drawing/2014/main" val="22240565"/>
                  </a:ext>
                </a:extLst>
              </a:tr>
              <a:tr h="228600">
                <a:tc vMerge="1">
                  <a:txBody>
                    <a:bodyPr/>
                    <a:lstStyle/>
                    <a:p>
                      <a:endParaRPr lang="en-GB"/>
                    </a:p>
                  </a:txBody>
                  <a:tcPr/>
                </a:tc>
                <a:tc vMerge="1">
                  <a:txBody>
                    <a:bodyPr/>
                    <a:lstStyle/>
                    <a:p>
                      <a:endParaRPr lang="en-GB"/>
                    </a:p>
                  </a:txBody>
                  <a:tcPr/>
                </a:tc>
                <a:tc>
                  <a:txBody>
                    <a:bodyPr/>
                    <a:lstStyle/>
                    <a:p>
                      <a:r>
                        <a:rPr lang="en-GB" sz="2000" b="0" dirty="0" err="1">
                          <a:solidFill>
                            <a:schemeClr val="accent1">
                              <a:lumMod val="50000"/>
                            </a:schemeClr>
                          </a:solidFill>
                        </a:rPr>
                        <a:t>antiguos</a:t>
                      </a:r>
                      <a:r>
                        <a:rPr lang="en-GB" sz="2000" b="0" baseline="0" dirty="0">
                          <a:solidFill>
                            <a:schemeClr val="accent1">
                              <a:lumMod val="50000"/>
                            </a:schemeClr>
                          </a:solidFill>
                        </a:rPr>
                        <a:t> y </a:t>
                      </a:r>
                      <a:r>
                        <a:rPr lang="en-GB" sz="2000" b="0" baseline="0" dirty="0" err="1">
                          <a:solidFill>
                            <a:schemeClr val="accent1">
                              <a:lumMod val="50000"/>
                            </a:schemeClr>
                          </a:solidFill>
                        </a:rPr>
                        <a:t>históricos</a:t>
                      </a:r>
                      <a:r>
                        <a:rPr lang="en-GB" sz="2000" b="0" baseline="0" dirty="0">
                          <a:solidFill>
                            <a:schemeClr val="accent1">
                              <a:lumMod val="50000"/>
                            </a:schemeClr>
                          </a:solidFill>
                        </a:rPr>
                        <a:t>.</a:t>
                      </a:r>
                      <a:endParaRPr lang="en-GB" sz="2000" b="0" dirty="0">
                        <a:solidFill>
                          <a:schemeClr val="accent1">
                            <a:lumMod val="50000"/>
                          </a:schemeClr>
                        </a:solidFill>
                      </a:endParaRPr>
                    </a:p>
                  </a:txBody>
                  <a:tcPr/>
                </a:tc>
                <a:extLst>
                  <a:ext uri="{0D108BD9-81ED-4DB2-BD59-A6C34878D82A}">
                    <a16:rowId xmlns:a16="http://schemas.microsoft.com/office/drawing/2014/main" val="2297086950"/>
                  </a:ext>
                </a:extLst>
              </a:tr>
              <a:tr h="228600">
                <a:tc rowSpan="2">
                  <a:txBody>
                    <a:bodyPr/>
                    <a:lstStyle/>
                    <a:p>
                      <a:pPr algn="ctr"/>
                      <a:r>
                        <a:rPr lang="en-GB" sz="2400" b="1" dirty="0">
                          <a:solidFill>
                            <a:schemeClr val="accent1">
                              <a:lumMod val="50000"/>
                            </a:schemeClr>
                          </a:solidFill>
                        </a:rPr>
                        <a:t>6</a:t>
                      </a:r>
                    </a:p>
                  </a:txBody>
                  <a:tcPr anchor="ctr"/>
                </a:tc>
                <a:tc rowSpan="2">
                  <a:txBody>
                    <a:bodyPr/>
                    <a:lstStyle/>
                    <a:p>
                      <a:r>
                        <a:rPr lang="en-GB" sz="2000" b="0" dirty="0">
                          <a:solidFill>
                            <a:schemeClr val="accent1">
                              <a:lumMod val="50000"/>
                            </a:schemeClr>
                          </a:solidFill>
                        </a:rPr>
                        <a:t>Tucuman y La Plata</a:t>
                      </a:r>
                      <a:r>
                        <a:rPr lang="en-GB" sz="2000" b="0" baseline="0" dirty="0">
                          <a:solidFill>
                            <a:schemeClr val="accent1">
                              <a:lumMod val="50000"/>
                            </a:schemeClr>
                          </a:solidFill>
                        </a:rPr>
                        <a:t> son</a:t>
                      </a:r>
                      <a:endParaRPr lang="en-GB" sz="2000" b="0" dirty="0">
                        <a:solidFill>
                          <a:schemeClr val="accent1">
                            <a:lumMod val="50000"/>
                          </a:schemeClr>
                        </a:solidFill>
                      </a:endParaRPr>
                    </a:p>
                  </a:txBody>
                  <a:tcPr anchor="ctr"/>
                </a:tc>
                <a:tc>
                  <a:txBody>
                    <a:bodyPr/>
                    <a:lstStyle/>
                    <a:p>
                      <a:r>
                        <a:rPr lang="en-GB" sz="2000" b="0" dirty="0" err="1">
                          <a:solidFill>
                            <a:schemeClr val="accent1">
                              <a:lumMod val="50000"/>
                            </a:schemeClr>
                          </a:solidFill>
                        </a:rPr>
                        <a:t>populares</a:t>
                      </a:r>
                      <a:r>
                        <a:rPr lang="en-GB" sz="2000" b="0" dirty="0">
                          <a:solidFill>
                            <a:schemeClr val="accent1">
                              <a:lumMod val="50000"/>
                            </a:schemeClr>
                          </a:solidFill>
                        </a:rPr>
                        <a:t> con los</a:t>
                      </a:r>
                      <a:r>
                        <a:rPr lang="en-GB" sz="2000" b="0" baseline="0" dirty="0">
                          <a:solidFill>
                            <a:schemeClr val="accent1">
                              <a:lumMod val="50000"/>
                            </a:schemeClr>
                          </a:solidFill>
                        </a:rPr>
                        <a:t> </a:t>
                      </a:r>
                      <a:r>
                        <a:rPr lang="en-GB" sz="2000" b="0" baseline="0" dirty="0" err="1">
                          <a:solidFill>
                            <a:schemeClr val="accent1">
                              <a:lumMod val="50000"/>
                            </a:schemeClr>
                          </a:solidFill>
                        </a:rPr>
                        <a:t>turistas</a:t>
                      </a:r>
                      <a:r>
                        <a:rPr lang="en-GB" sz="2000" b="0" baseline="0" dirty="0">
                          <a:solidFill>
                            <a:schemeClr val="accent1">
                              <a:lumMod val="50000"/>
                            </a:schemeClr>
                          </a:solidFill>
                        </a:rPr>
                        <a:t>.</a:t>
                      </a:r>
                      <a:endParaRPr lang="en-GB" sz="2000" b="0" dirty="0">
                        <a:solidFill>
                          <a:schemeClr val="accent1">
                            <a:lumMod val="50000"/>
                          </a:schemeClr>
                        </a:solidFill>
                      </a:endParaRPr>
                    </a:p>
                  </a:txBody>
                  <a:tcPr/>
                </a:tc>
                <a:extLst>
                  <a:ext uri="{0D108BD9-81ED-4DB2-BD59-A6C34878D82A}">
                    <a16:rowId xmlns:a16="http://schemas.microsoft.com/office/drawing/2014/main" val="1142447730"/>
                  </a:ext>
                </a:extLst>
              </a:tr>
              <a:tr h="228600">
                <a:tc vMerge="1">
                  <a:txBody>
                    <a:bodyPr/>
                    <a:lstStyle/>
                    <a:p>
                      <a:endParaRPr lang="en-GB"/>
                    </a:p>
                  </a:txBody>
                  <a:tcPr/>
                </a:tc>
                <a:tc vMerge="1">
                  <a:txBody>
                    <a:bodyPr/>
                    <a:lstStyle/>
                    <a:p>
                      <a:endParaRPr lang="en-GB"/>
                    </a:p>
                  </a:txBody>
                  <a:tcPr/>
                </a:tc>
                <a:tc>
                  <a:txBody>
                    <a:bodyPr/>
                    <a:lstStyle/>
                    <a:p>
                      <a:r>
                        <a:rPr lang="en-GB" sz="2000" b="0" dirty="0">
                          <a:solidFill>
                            <a:schemeClr val="accent1">
                              <a:lumMod val="50000"/>
                            </a:schemeClr>
                          </a:solidFill>
                        </a:rPr>
                        <a:t>bastante</a:t>
                      </a:r>
                      <a:r>
                        <a:rPr lang="en-GB" sz="2000" b="0" baseline="0" dirty="0">
                          <a:solidFill>
                            <a:schemeClr val="accent1">
                              <a:lumMod val="50000"/>
                            </a:schemeClr>
                          </a:solidFill>
                        </a:rPr>
                        <a:t> </a:t>
                      </a:r>
                      <a:r>
                        <a:rPr lang="en-GB" sz="2000" b="0" baseline="0" dirty="0" err="1">
                          <a:solidFill>
                            <a:schemeClr val="accent1">
                              <a:lumMod val="50000"/>
                            </a:schemeClr>
                          </a:solidFill>
                        </a:rPr>
                        <a:t>lejos</a:t>
                      </a:r>
                      <a:r>
                        <a:rPr lang="en-GB" sz="2000" b="0" baseline="0" dirty="0">
                          <a:solidFill>
                            <a:schemeClr val="accent1">
                              <a:lumMod val="50000"/>
                            </a:schemeClr>
                          </a:solidFill>
                        </a:rPr>
                        <a:t>.</a:t>
                      </a:r>
                      <a:endParaRPr lang="en-GB" sz="2000" b="0" dirty="0">
                        <a:solidFill>
                          <a:schemeClr val="accent1">
                            <a:lumMod val="50000"/>
                          </a:schemeClr>
                        </a:solidFill>
                      </a:endParaRPr>
                    </a:p>
                  </a:txBody>
                  <a:tcPr/>
                </a:tc>
                <a:extLst>
                  <a:ext uri="{0D108BD9-81ED-4DB2-BD59-A6C34878D82A}">
                    <a16:rowId xmlns:a16="http://schemas.microsoft.com/office/drawing/2014/main" val="2796710443"/>
                  </a:ext>
                </a:extLst>
              </a:tr>
              <a:tr h="198120">
                <a:tc rowSpan="2">
                  <a:txBody>
                    <a:bodyPr/>
                    <a:lstStyle/>
                    <a:p>
                      <a:pPr algn="ctr"/>
                      <a:r>
                        <a:rPr lang="en-GB" sz="2400" b="1" dirty="0">
                          <a:solidFill>
                            <a:schemeClr val="accent1">
                              <a:lumMod val="50000"/>
                            </a:schemeClr>
                          </a:solidFill>
                        </a:rPr>
                        <a:t>7</a:t>
                      </a:r>
                    </a:p>
                  </a:txBody>
                  <a:tcPr anchor="ctr"/>
                </a:tc>
                <a:tc rowSpan="2">
                  <a:txBody>
                    <a:bodyPr/>
                    <a:lstStyle/>
                    <a:p>
                      <a:r>
                        <a:rPr lang="en-GB" sz="2000" b="0" dirty="0">
                          <a:solidFill>
                            <a:schemeClr val="accent1">
                              <a:lumMod val="50000"/>
                            </a:schemeClr>
                          </a:solidFill>
                        </a:rPr>
                        <a:t>Buenos Aires y La Plata</a:t>
                      </a:r>
                      <a:r>
                        <a:rPr lang="en-GB" sz="2000" b="0" baseline="0" dirty="0">
                          <a:solidFill>
                            <a:schemeClr val="accent1">
                              <a:lumMod val="50000"/>
                            </a:schemeClr>
                          </a:solidFill>
                        </a:rPr>
                        <a:t> están</a:t>
                      </a:r>
                      <a:endParaRPr lang="en-GB" sz="2000" b="0" dirty="0">
                        <a:solidFill>
                          <a:schemeClr val="accent1">
                            <a:lumMod val="50000"/>
                          </a:schemeClr>
                        </a:solidFill>
                      </a:endParaRPr>
                    </a:p>
                  </a:txBody>
                  <a:tcPr anchor="ctr"/>
                </a:tc>
                <a:tc>
                  <a:txBody>
                    <a:bodyPr/>
                    <a:lstStyle/>
                    <a:p>
                      <a:r>
                        <a:rPr lang="en-GB" sz="2000" b="0" dirty="0" err="1">
                          <a:solidFill>
                            <a:schemeClr val="accent1">
                              <a:lumMod val="50000"/>
                            </a:schemeClr>
                          </a:solidFill>
                        </a:rPr>
                        <a:t>lugares</a:t>
                      </a:r>
                      <a:r>
                        <a:rPr lang="en-GB" sz="2000" b="0" dirty="0">
                          <a:solidFill>
                            <a:schemeClr val="accent1">
                              <a:lumMod val="50000"/>
                            </a:schemeClr>
                          </a:solidFill>
                        </a:rPr>
                        <a:t> muy famosos.</a:t>
                      </a:r>
                    </a:p>
                  </a:txBody>
                  <a:tcPr/>
                </a:tc>
                <a:extLst>
                  <a:ext uri="{0D108BD9-81ED-4DB2-BD59-A6C34878D82A}">
                    <a16:rowId xmlns:a16="http://schemas.microsoft.com/office/drawing/2014/main" val="930514227"/>
                  </a:ext>
                </a:extLst>
              </a:tr>
              <a:tr h="198120">
                <a:tc vMerge="1">
                  <a:txBody>
                    <a:bodyPr/>
                    <a:lstStyle/>
                    <a:p>
                      <a:endParaRPr lang="en-GB"/>
                    </a:p>
                  </a:txBody>
                  <a:tcPr/>
                </a:tc>
                <a:tc vMerge="1">
                  <a:txBody>
                    <a:bodyPr/>
                    <a:lstStyle/>
                    <a:p>
                      <a:endParaRPr lang="en-GB"/>
                    </a:p>
                  </a:txBody>
                  <a:tcPr/>
                </a:tc>
                <a:tc>
                  <a:txBody>
                    <a:bodyPr/>
                    <a:lstStyle/>
                    <a:p>
                      <a:r>
                        <a:rPr lang="en-GB" sz="2000" b="0" dirty="0">
                          <a:solidFill>
                            <a:schemeClr val="accent1">
                              <a:lumMod val="50000"/>
                            </a:schemeClr>
                          </a:solidFill>
                        </a:rPr>
                        <a:t>cerca</a:t>
                      </a:r>
                      <a:r>
                        <a:rPr lang="en-GB" sz="2000" b="0" baseline="0" dirty="0">
                          <a:solidFill>
                            <a:schemeClr val="accent1">
                              <a:lumMod val="50000"/>
                            </a:schemeClr>
                          </a:solidFill>
                        </a:rPr>
                        <a:t> del mar</a:t>
                      </a:r>
                      <a:r>
                        <a:rPr lang="en-GB" sz="2000" b="0" dirty="0">
                          <a:solidFill>
                            <a:schemeClr val="accent1">
                              <a:lumMod val="50000"/>
                            </a:schemeClr>
                          </a:solidFill>
                        </a:rPr>
                        <a:t>.</a:t>
                      </a:r>
                    </a:p>
                  </a:txBody>
                  <a:tcPr/>
                </a:tc>
                <a:extLst>
                  <a:ext uri="{0D108BD9-81ED-4DB2-BD59-A6C34878D82A}">
                    <a16:rowId xmlns:a16="http://schemas.microsoft.com/office/drawing/2014/main" val="3301137097"/>
                  </a:ext>
                </a:extLst>
              </a:tr>
              <a:tr h="198120">
                <a:tc rowSpan="2">
                  <a:txBody>
                    <a:bodyPr/>
                    <a:lstStyle/>
                    <a:p>
                      <a:pPr algn="ctr"/>
                      <a:r>
                        <a:rPr lang="en-GB" sz="2400" b="1" dirty="0">
                          <a:solidFill>
                            <a:schemeClr val="accent1">
                              <a:lumMod val="50000"/>
                            </a:schemeClr>
                          </a:solidFill>
                        </a:rPr>
                        <a:t>8</a:t>
                      </a:r>
                    </a:p>
                  </a:txBody>
                  <a:tcPr anchor="ctr"/>
                </a:tc>
                <a:tc rowSpan="2">
                  <a:txBody>
                    <a:bodyPr/>
                    <a:lstStyle/>
                    <a:p>
                      <a:r>
                        <a:rPr lang="en-GB" sz="2000" b="0" dirty="0">
                          <a:solidFill>
                            <a:schemeClr val="accent1">
                              <a:lumMod val="50000"/>
                            </a:schemeClr>
                          </a:solidFill>
                        </a:rPr>
                        <a:t>Mendoza y San Juan son </a:t>
                      </a:r>
                      <a:r>
                        <a:rPr lang="en-GB" sz="2000" b="0" baseline="0" dirty="0">
                          <a:solidFill>
                            <a:schemeClr val="accent1">
                              <a:lumMod val="50000"/>
                            </a:schemeClr>
                          </a:solidFill>
                        </a:rPr>
                        <a:t> </a:t>
                      </a:r>
                      <a:endParaRPr lang="en-GB" sz="2000" b="0" dirty="0">
                        <a:solidFill>
                          <a:schemeClr val="accent1">
                            <a:lumMod val="50000"/>
                          </a:schemeClr>
                        </a:solidFill>
                      </a:endParaRPr>
                    </a:p>
                  </a:txBody>
                  <a:tcPr anchor="ctr"/>
                </a:tc>
                <a:tc>
                  <a:txBody>
                    <a:bodyPr/>
                    <a:lstStyle/>
                    <a:p>
                      <a:r>
                        <a:rPr lang="en-GB" sz="2000" b="0" dirty="0">
                          <a:solidFill>
                            <a:schemeClr val="accent1">
                              <a:lumMod val="50000"/>
                            </a:schemeClr>
                          </a:solidFill>
                        </a:rPr>
                        <a:t>en Los</a:t>
                      </a:r>
                      <a:r>
                        <a:rPr lang="en-GB" sz="2000" b="0" baseline="0" dirty="0">
                          <a:solidFill>
                            <a:schemeClr val="accent1">
                              <a:lumMod val="50000"/>
                            </a:schemeClr>
                          </a:solidFill>
                        </a:rPr>
                        <a:t> Andes.</a:t>
                      </a:r>
                      <a:endParaRPr lang="en-GB" sz="2000" b="0" dirty="0">
                        <a:solidFill>
                          <a:schemeClr val="accent1">
                            <a:lumMod val="50000"/>
                          </a:schemeClr>
                        </a:solidFill>
                      </a:endParaRPr>
                    </a:p>
                  </a:txBody>
                  <a:tcPr/>
                </a:tc>
                <a:extLst>
                  <a:ext uri="{0D108BD9-81ED-4DB2-BD59-A6C34878D82A}">
                    <a16:rowId xmlns:a16="http://schemas.microsoft.com/office/drawing/2014/main" val="2291884594"/>
                  </a:ext>
                </a:extLst>
              </a:tr>
              <a:tr h="198120">
                <a:tc vMerge="1">
                  <a:txBody>
                    <a:bodyPr/>
                    <a:lstStyle/>
                    <a:p>
                      <a:endParaRPr lang="en-GB"/>
                    </a:p>
                  </a:txBody>
                  <a:tcPr/>
                </a:tc>
                <a:tc vMerge="1">
                  <a:txBody>
                    <a:bodyPr/>
                    <a:lstStyle/>
                    <a:p>
                      <a:endParaRPr lang="en-GB"/>
                    </a:p>
                  </a:txBody>
                  <a:tcPr/>
                </a:tc>
                <a:tc>
                  <a:txBody>
                    <a:bodyPr/>
                    <a:lstStyle/>
                    <a:p>
                      <a:r>
                        <a:rPr lang="en-GB" sz="2000" b="0" dirty="0" err="1">
                          <a:solidFill>
                            <a:schemeClr val="accent1">
                              <a:lumMod val="50000"/>
                            </a:schemeClr>
                          </a:solidFill>
                        </a:rPr>
                        <a:t>ciudades</a:t>
                      </a:r>
                      <a:r>
                        <a:rPr lang="en-GB" sz="2000" b="0" dirty="0">
                          <a:solidFill>
                            <a:schemeClr val="accent1">
                              <a:lumMod val="50000"/>
                            </a:schemeClr>
                          </a:solidFill>
                        </a:rPr>
                        <a:t> muy </a:t>
                      </a:r>
                      <a:r>
                        <a:rPr lang="en-GB" sz="2000" b="0" dirty="0" err="1">
                          <a:solidFill>
                            <a:schemeClr val="accent1">
                              <a:lumMod val="50000"/>
                            </a:schemeClr>
                          </a:solidFill>
                        </a:rPr>
                        <a:t>importantes</a:t>
                      </a:r>
                      <a:r>
                        <a:rPr lang="en-GB" sz="2000" b="0" dirty="0">
                          <a:solidFill>
                            <a:schemeClr val="accent1">
                              <a:lumMod val="50000"/>
                            </a:schemeClr>
                          </a:solidFill>
                        </a:rPr>
                        <a:t>.</a:t>
                      </a:r>
                    </a:p>
                  </a:txBody>
                  <a:tcPr/>
                </a:tc>
                <a:extLst>
                  <a:ext uri="{0D108BD9-81ED-4DB2-BD59-A6C34878D82A}">
                    <a16:rowId xmlns:a16="http://schemas.microsoft.com/office/drawing/2014/main" val="2196302293"/>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8740" y="376066"/>
            <a:ext cx="410688" cy="4278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5258" y="1136286"/>
            <a:ext cx="410688" cy="4278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7071" y="1584342"/>
            <a:ext cx="410688" cy="4278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8472" y="2372571"/>
            <a:ext cx="410688" cy="4278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8740" y="3160801"/>
            <a:ext cx="410688" cy="4278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5083" y="3969400"/>
            <a:ext cx="410688" cy="4278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0601" y="5126830"/>
            <a:ext cx="410688" cy="4278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5258" y="5948909"/>
            <a:ext cx="410688" cy="427800"/>
          </a:xfrm>
          <a:prstGeom prst="rect">
            <a:avLst/>
          </a:prstGeom>
        </p:spPr>
      </p:pic>
      <p:grpSp>
        <p:nvGrpSpPr>
          <p:cNvPr id="21" name="Group 20"/>
          <p:cNvGrpSpPr/>
          <p:nvPr/>
        </p:nvGrpSpPr>
        <p:grpSpPr>
          <a:xfrm>
            <a:off x="8755600" y="36869"/>
            <a:ext cx="1585596" cy="1511789"/>
            <a:chOff x="8886198" y="365762"/>
            <a:chExt cx="1585596" cy="1511789"/>
          </a:xfrm>
        </p:grpSpPr>
        <p:grpSp>
          <p:nvGrpSpPr>
            <p:cNvPr id="17" name="Group 16"/>
            <p:cNvGrpSpPr/>
            <p:nvPr/>
          </p:nvGrpSpPr>
          <p:grpSpPr>
            <a:xfrm>
              <a:off x="8886198" y="365762"/>
              <a:ext cx="1585596" cy="1511789"/>
              <a:chOff x="-236705" y="610137"/>
              <a:chExt cx="1157330" cy="1158523"/>
            </a:xfrm>
          </p:grpSpPr>
          <p:pic>
            <p:nvPicPr>
              <p:cNvPr id="18" name="Picture 17"/>
              <p:cNvPicPr>
                <a:picLocks noChangeAspect="1"/>
              </p:cNvPicPr>
              <p:nvPr/>
            </p:nvPicPr>
            <p:blipFill rotWithShape="1">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rcRect r="50169"/>
              <a:stretch/>
            </p:blipFill>
            <p:spPr>
              <a:xfrm>
                <a:off x="-236705" y="610137"/>
                <a:ext cx="1026315" cy="1158523"/>
              </a:xfrm>
              <a:prstGeom prst="rect">
                <a:avLst/>
              </a:prstGeom>
            </p:spPr>
          </p:pic>
          <p:sp>
            <p:nvSpPr>
              <p:cNvPr id="19" name="Rectangle 18"/>
              <p:cNvSpPr/>
              <p:nvPr/>
            </p:nvSpPr>
            <p:spPr>
              <a:xfrm>
                <a:off x="466725" y="664090"/>
                <a:ext cx="453900"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21019">
              <a:off x="9659490" y="812408"/>
              <a:ext cx="609618" cy="609618"/>
            </a:xfrm>
            <a:prstGeom prst="rect">
              <a:avLst/>
            </a:prstGeom>
          </p:spPr>
        </p:pic>
      </p:grpSp>
      <p:sp>
        <p:nvSpPr>
          <p:cNvPr id="22" name="TextBox 21"/>
          <p:cNvSpPr txBox="1"/>
          <p:nvPr/>
        </p:nvSpPr>
        <p:spPr>
          <a:xfrm>
            <a:off x="9251678" y="1000401"/>
            <a:ext cx="3128137" cy="1569660"/>
          </a:xfrm>
          <a:prstGeom prst="rect">
            <a:avLst/>
          </a:prstGeom>
          <a:noFill/>
        </p:spPr>
        <p:txBody>
          <a:bodyPr wrap="square" rtlCol="0">
            <a:spAutoFit/>
          </a:bodyPr>
          <a:lstStyle/>
          <a:p>
            <a:r>
              <a:rPr lang="en-GB" sz="2400" b="1" dirty="0">
                <a:solidFill>
                  <a:schemeClr val="accent1">
                    <a:lumMod val="50000"/>
                  </a:schemeClr>
                </a:solidFill>
              </a:rPr>
              <a:t>      Daniel da </a:t>
            </a:r>
            <a:r>
              <a:rPr lang="en-GB" sz="2400" b="1" dirty="0" err="1">
                <a:solidFill>
                  <a:schemeClr val="accent1">
                    <a:lumMod val="50000"/>
                  </a:schemeClr>
                </a:solidFill>
              </a:rPr>
              <a:t>más</a:t>
            </a:r>
            <a:r>
              <a:rPr lang="en-GB" sz="2400" b="1" dirty="0">
                <a:solidFill>
                  <a:schemeClr val="accent1">
                    <a:lumMod val="50000"/>
                  </a:schemeClr>
                </a:solidFill>
              </a:rPr>
              <a:t> </a:t>
            </a:r>
            <a:r>
              <a:rPr lang="en-GB" sz="2400" b="1" dirty="0" err="1">
                <a:solidFill>
                  <a:schemeClr val="accent1">
                    <a:lumMod val="50000"/>
                  </a:schemeClr>
                </a:solidFill>
              </a:rPr>
              <a:t>información</a:t>
            </a:r>
            <a:r>
              <a:rPr lang="en-GB" sz="2400" b="1" dirty="0">
                <a:solidFill>
                  <a:schemeClr val="accent1">
                    <a:lumMod val="50000"/>
                  </a:schemeClr>
                </a:solidFill>
              </a:rPr>
              <a:t> </a:t>
            </a:r>
            <a:r>
              <a:rPr lang="en-GB" sz="2400" b="1" dirty="0" err="1">
                <a:solidFill>
                  <a:schemeClr val="accent1">
                    <a:lumMod val="50000"/>
                  </a:schemeClr>
                </a:solidFill>
              </a:rPr>
              <a:t>sobre</a:t>
            </a:r>
            <a:r>
              <a:rPr lang="en-GB" sz="2400" b="1" dirty="0">
                <a:solidFill>
                  <a:schemeClr val="accent1">
                    <a:lumMod val="50000"/>
                  </a:schemeClr>
                </a:solidFill>
              </a:rPr>
              <a:t> las </a:t>
            </a:r>
            <a:r>
              <a:rPr lang="en-GB" sz="2400" b="1" dirty="0" err="1">
                <a:solidFill>
                  <a:schemeClr val="accent1">
                    <a:lumMod val="50000"/>
                  </a:schemeClr>
                </a:solidFill>
              </a:rPr>
              <a:t>ciudades</a:t>
            </a:r>
            <a:r>
              <a:rPr lang="en-GB" sz="2400" b="1" dirty="0">
                <a:solidFill>
                  <a:schemeClr val="accent1">
                    <a:lumMod val="50000"/>
                  </a:schemeClr>
                </a:solidFill>
              </a:rPr>
              <a:t> de Argentina</a:t>
            </a:r>
            <a:r>
              <a:rPr lang="en-GB" sz="2400" dirty="0">
                <a:solidFill>
                  <a:schemeClr val="accent1">
                    <a:lumMod val="50000"/>
                  </a:schemeClr>
                </a:solidFill>
              </a:rPr>
              <a:t>.  </a:t>
            </a:r>
          </a:p>
        </p:txBody>
      </p:sp>
      <p:sp>
        <p:nvSpPr>
          <p:cNvPr id="23" name="TextBox 22"/>
          <p:cNvSpPr txBox="1"/>
          <p:nvPr/>
        </p:nvSpPr>
        <p:spPr>
          <a:xfrm>
            <a:off x="9183015" y="2593144"/>
            <a:ext cx="3128137" cy="1200329"/>
          </a:xfrm>
          <a:prstGeom prst="rect">
            <a:avLst/>
          </a:prstGeom>
          <a:noFill/>
        </p:spPr>
        <p:txBody>
          <a:bodyPr wrap="square" rtlCol="0">
            <a:spAutoFit/>
          </a:bodyPr>
          <a:lstStyle/>
          <a:p>
            <a:r>
              <a:rPr lang="en-GB" sz="2400" dirty="0">
                <a:solidFill>
                  <a:schemeClr val="accent1">
                    <a:lumMod val="50000"/>
                  </a:schemeClr>
                </a:solidFill>
              </a:rPr>
              <a:t>Completa cada </a:t>
            </a:r>
            <a:r>
              <a:rPr lang="en-GB" sz="2400" dirty="0" err="1">
                <a:solidFill>
                  <a:schemeClr val="accent1">
                    <a:lumMod val="50000"/>
                  </a:schemeClr>
                </a:solidFill>
              </a:rPr>
              <a:t>frase</a:t>
            </a:r>
            <a:r>
              <a:rPr lang="en-GB" sz="2400" dirty="0">
                <a:solidFill>
                  <a:schemeClr val="accent1">
                    <a:lumMod val="50000"/>
                  </a:schemeClr>
                </a:solidFill>
              </a:rPr>
              <a:t> con la opción correcta.  </a:t>
            </a:r>
          </a:p>
        </p:txBody>
      </p:sp>
      <p:pic>
        <p:nvPicPr>
          <p:cNvPr id="2050" name="Picture 2" descr="http://www.clker.com/cliparts/7/7/2/c/1194984934485204937argentina.svg.me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3015" y="4772943"/>
            <a:ext cx="2857500" cy="1428750"/>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37736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324920" y="419725"/>
            <a:ext cx="273126" cy="59960"/>
          </a:xfrm>
        </p:spPr>
        <p:txBody>
          <a:bodyPr>
            <a:noAutofit/>
          </a:bodyPr>
          <a:lstStyle/>
          <a:p>
            <a:r>
              <a:rPr lang="en-GB" sz="100" b="1" dirty="0">
                <a:solidFill>
                  <a:prstClr val="white"/>
                </a:solidFill>
              </a:rPr>
              <a:t>leer / escribir</a:t>
            </a:r>
            <a:endParaRPr lang="en-US" sz="1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42590"/>
          <a:stretch/>
        </p:blipFill>
        <p:spPr>
          <a:xfrm>
            <a:off x="153982" y="678559"/>
            <a:ext cx="1972068" cy="318682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1842"/>
          <a:stretch/>
        </p:blipFill>
        <p:spPr>
          <a:xfrm>
            <a:off x="1916438" y="678559"/>
            <a:ext cx="2378496" cy="262104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6331" y="1029582"/>
            <a:ext cx="3055887" cy="407180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9482" y="175420"/>
            <a:ext cx="2951972" cy="3689965"/>
          </a:xfrm>
          <a:prstGeom prst="rect">
            <a:avLst/>
          </a:prstGeom>
        </p:spPr>
      </p:pic>
      <p:sp>
        <p:nvSpPr>
          <p:cNvPr id="12" name="TextBox 11"/>
          <p:cNvSpPr txBox="1"/>
          <p:nvPr/>
        </p:nvSpPr>
        <p:spPr>
          <a:xfrm>
            <a:off x="108044" y="3947227"/>
            <a:ext cx="7961135" cy="2308324"/>
          </a:xfrm>
          <a:prstGeom prst="rect">
            <a:avLst/>
          </a:prstGeom>
          <a:noFill/>
          <a:ln w="28575">
            <a:solidFill>
              <a:srgbClr val="FF6600"/>
            </a:solidFill>
          </a:ln>
        </p:spPr>
        <p:txBody>
          <a:bodyPr wrap="square" rtlCol="0">
            <a:spAutoFit/>
          </a:bodyPr>
          <a:lstStyle/>
          <a:p>
            <a:r>
              <a:rPr lang="en-GB" sz="3600" dirty="0">
                <a:solidFill>
                  <a:schemeClr val="accent1">
                    <a:lumMod val="50000"/>
                  </a:schemeClr>
                </a:solidFill>
              </a:rPr>
              <a:t>En Barcelona hay unos </a:t>
            </a:r>
            <a:r>
              <a:rPr lang="en-GB" sz="3600" dirty="0" err="1">
                <a:solidFill>
                  <a:schemeClr val="accent1">
                    <a:lumMod val="50000"/>
                  </a:schemeClr>
                </a:solidFill>
              </a:rPr>
              <a:t>edificios</a:t>
            </a:r>
            <a:r>
              <a:rPr lang="en-GB" sz="3600" dirty="0">
                <a:solidFill>
                  <a:schemeClr val="accent1">
                    <a:lumMod val="50000"/>
                  </a:schemeClr>
                </a:solidFill>
              </a:rPr>
              <a:t> y unas iglesias.  Los </a:t>
            </a:r>
            <a:r>
              <a:rPr lang="en-GB" sz="3600" dirty="0" err="1">
                <a:solidFill>
                  <a:schemeClr val="accent1">
                    <a:lumMod val="50000"/>
                  </a:schemeClr>
                </a:solidFill>
              </a:rPr>
              <a:t>edificios</a:t>
            </a:r>
            <a:r>
              <a:rPr lang="en-GB" sz="3600" dirty="0">
                <a:solidFill>
                  <a:schemeClr val="accent1">
                    <a:lumMod val="50000"/>
                  </a:schemeClr>
                </a:solidFill>
              </a:rPr>
              <a:t> _____ ____________ y las iglesias  _____ ____________.</a:t>
            </a:r>
          </a:p>
        </p:txBody>
      </p:sp>
      <p:sp>
        <p:nvSpPr>
          <p:cNvPr id="13" name="TextBox 12"/>
          <p:cNvSpPr txBox="1"/>
          <p:nvPr/>
        </p:nvSpPr>
        <p:spPr>
          <a:xfrm>
            <a:off x="2163749" y="3398259"/>
            <a:ext cx="2131185" cy="400110"/>
          </a:xfrm>
          <a:prstGeom prst="rect">
            <a:avLst/>
          </a:prstGeom>
          <a:solidFill>
            <a:srgbClr val="FFFFCC"/>
          </a:solidFill>
        </p:spPr>
        <p:txBody>
          <a:bodyPr wrap="square" rtlCol="0">
            <a:spAutoFit/>
          </a:bodyPr>
          <a:lstStyle/>
          <a:p>
            <a:pPr algn="ctr"/>
            <a:r>
              <a:rPr lang="en-GB" sz="2000" b="1" dirty="0">
                <a:solidFill>
                  <a:schemeClr val="accent1">
                    <a:lumMod val="50000"/>
                  </a:schemeClr>
                </a:solidFill>
              </a:rPr>
              <a:t>[are important]</a:t>
            </a:r>
          </a:p>
        </p:txBody>
      </p:sp>
      <p:sp>
        <p:nvSpPr>
          <p:cNvPr id="14" name="TextBox 13"/>
          <p:cNvSpPr txBox="1"/>
          <p:nvPr/>
        </p:nvSpPr>
        <p:spPr>
          <a:xfrm>
            <a:off x="6466552" y="3383434"/>
            <a:ext cx="2398048" cy="400110"/>
          </a:xfrm>
          <a:prstGeom prst="rect">
            <a:avLst/>
          </a:prstGeom>
          <a:solidFill>
            <a:srgbClr val="FFFFCC"/>
          </a:solidFill>
        </p:spPr>
        <p:txBody>
          <a:bodyPr wrap="square" rtlCol="0">
            <a:spAutoFit/>
          </a:bodyPr>
          <a:lstStyle/>
          <a:p>
            <a:pPr algn="ctr"/>
            <a:r>
              <a:rPr lang="en-GB" sz="2000" b="1" dirty="0">
                <a:solidFill>
                  <a:schemeClr val="accent1">
                    <a:lumMod val="50000"/>
                  </a:schemeClr>
                </a:solidFill>
              </a:rPr>
              <a:t>[are in the centre]</a:t>
            </a:r>
          </a:p>
        </p:txBody>
      </p:sp>
      <p:sp>
        <p:nvSpPr>
          <p:cNvPr id="15" name="TextBox 14"/>
          <p:cNvSpPr txBox="1"/>
          <p:nvPr/>
        </p:nvSpPr>
        <p:spPr>
          <a:xfrm>
            <a:off x="81276" y="5044731"/>
            <a:ext cx="2885792" cy="646331"/>
          </a:xfrm>
          <a:prstGeom prst="rect">
            <a:avLst/>
          </a:prstGeom>
          <a:noFill/>
        </p:spPr>
        <p:txBody>
          <a:bodyPr wrap="square" rtlCol="0">
            <a:spAutoFit/>
          </a:bodyPr>
          <a:lstStyle/>
          <a:p>
            <a:pPr algn="ctr"/>
            <a:r>
              <a:rPr lang="en-GB" sz="3600" b="1" dirty="0" err="1">
                <a:solidFill>
                  <a:schemeClr val="accent5">
                    <a:lumMod val="50000"/>
                  </a:schemeClr>
                </a:solidFill>
              </a:rPr>
              <a:t>importantes</a:t>
            </a:r>
            <a:endParaRPr lang="en-GB" sz="3600" b="1" dirty="0">
              <a:solidFill>
                <a:schemeClr val="accent5">
                  <a:lumMod val="50000"/>
                </a:schemeClr>
              </a:solidFill>
            </a:endParaRPr>
          </a:p>
        </p:txBody>
      </p:sp>
      <p:sp>
        <p:nvSpPr>
          <p:cNvPr id="16" name="TextBox 15"/>
          <p:cNvSpPr txBox="1"/>
          <p:nvPr/>
        </p:nvSpPr>
        <p:spPr>
          <a:xfrm>
            <a:off x="81276" y="5593699"/>
            <a:ext cx="3151329" cy="646331"/>
          </a:xfrm>
          <a:prstGeom prst="rect">
            <a:avLst/>
          </a:prstGeom>
          <a:noFill/>
        </p:spPr>
        <p:txBody>
          <a:bodyPr wrap="square" rtlCol="0">
            <a:spAutoFit/>
          </a:bodyPr>
          <a:lstStyle/>
          <a:p>
            <a:pPr algn="ctr"/>
            <a:r>
              <a:rPr lang="en-GB" sz="3600" b="1" dirty="0">
                <a:solidFill>
                  <a:schemeClr val="accent5">
                    <a:lumMod val="50000"/>
                  </a:schemeClr>
                </a:solidFill>
              </a:rPr>
              <a:t>en el centro.</a:t>
            </a:r>
          </a:p>
        </p:txBody>
      </p:sp>
      <p:sp>
        <p:nvSpPr>
          <p:cNvPr id="2" name="TextBox 1"/>
          <p:cNvSpPr txBox="1"/>
          <p:nvPr/>
        </p:nvSpPr>
        <p:spPr>
          <a:xfrm>
            <a:off x="108044" y="81346"/>
            <a:ext cx="5137972" cy="523220"/>
          </a:xfrm>
          <a:prstGeom prst="rect">
            <a:avLst/>
          </a:prstGeom>
          <a:noFill/>
        </p:spPr>
        <p:txBody>
          <a:bodyPr wrap="square" rtlCol="0">
            <a:spAutoFit/>
          </a:bodyPr>
          <a:lstStyle/>
          <a:p>
            <a:r>
              <a:rPr lang="en-GB" sz="2800" b="1" dirty="0">
                <a:solidFill>
                  <a:schemeClr val="accent1">
                    <a:lumMod val="50000"/>
                  </a:schemeClr>
                </a:solidFill>
              </a:rPr>
              <a:t>Completa las frases.</a:t>
            </a:r>
          </a:p>
        </p:txBody>
      </p:sp>
      <p:sp>
        <p:nvSpPr>
          <p:cNvPr id="17" name="TextBox 16"/>
          <p:cNvSpPr txBox="1"/>
          <p:nvPr/>
        </p:nvSpPr>
        <p:spPr>
          <a:xfrm>
            <a:off x="5955271" y="4493158"/>
            <a:ext cx="1174962" cy="646331"/>
          </a:xfrm>
          <a:prstGeom prst="rect">
            <a:avLst/>
          </a:prstGeom>
          <a:noFill/>
        </p:spPr>
        <p:txBody>
          <a:bodyPr wrap="square" rtlCol="0">
            <a:spAutoFit/>
          </a:bodyPr>
          <a:lstStyle/>
          <a:p>
            <a:pPr algn="ctr"/>
            <a:r>
              <a:rPr lang="en-GB" sz="3600" b="1" dirty="0">
                <a:solidFill>
                  <a:schemeClr val="accent5">
                    <a:lumMod val="50000"/>
                  </a:schemeClr>
                </a:solidFill>
              </a:rPr>
              <a:t>son</a:t>
            </a:r>
          </a:p>
        </p:txBody>
      </p:sp>
      <p:sp>
        <p:nvSpPr>
          <p:cNvPr id="18" name="TextBox 17"/>
          <p:cNvSpPr txBox="1"/>
          <p:nvPr/>
        </p:nvSpPr>
        <p:spPr>
          <a:xfrm>
            <a:off x="5622299" y="5044731"/>
            <a:ext cx="1689588" cy="646331"/>
          </a:xfrm>
          <a:prstGeom prst="rect">
            <a:avLst/>
          </a:prstGeom>
          <a:noFill/>
        </p:spPr>
        <p:txBody>
          <a:bodyPr wrap="square" rtlCol="0">
            <a:spAutoFit/>
          </a:bodyPr>
          <a:lstStyle/>
          <a:p>
            <a:pPr algn="ctr"/>
            <a:r>
              <a:rPr lang="en-GB" sz="3600" b="1" dirty="0">
                <a:solidFill>
                  <a:schemeClr val="accent5">
                    <a:lumMod val="50000"/>
                  </a:schemeClr>
                </a:solidFill>
              </a:rPr>
              <a:t>están</a:t>
            </a: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093308" y="258166"/>
            <a:ext cx="183483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smtClean="0">
                <a:solidFill>
                  <a:prstClr val="white"/>
                </a:solidFill>
                <a:latin typeface="Century Gothic" panose="020B0502020202020204" pitchFamily="34" charset="0"/>
              </a:rPr>
              <a:t>leer / </a:t>
            </a:r>
            <a:r>
              <a:rPr lang="en-GB" sz="2000" b="1" dirty="0" err="1" smtClean="0">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20" name="Google Shape;727;p18"/>
          <p:cNvSpPr/>
          <p:nvPr/>
        </p:nvSpPr>
        <p:spPr>
          <a:xfrm>
            <a:off x="4432900" y="898625"/>
            <a:ext cx="1689300" cy="1198200"/>
          </a:xfrm>
          <a:prstGeom prst="rect">
            <a:avLst/>
          </a:prstGeom>
          <a:solidFill>
            <a:srgbClr val="FF6600"/>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Edificio en Parque Güell y Casa Milá</a:t>
            </a:r>
            <a:endParaRPr sz="2000">
              <a:solidFill>
                <a:schemeClr val="lt1"/>
              </a:solidFill>
              <a:latin typeface="Century Gothic"/>
              <a:ea typeface="Century Gothic"/>
              <a:cs typeface="Century Gothic"/>
              <a:sym typeface="Century Gothic"/>
            </a:endParaRPr>
          </a:p>
        </p:txBody>
      </p:sp>
      <p:sp>
        <p:nvSpPr>
          <p:cNvPr id="21" name="Google Shape;726;p18"/>
          <p:cNvSpPr/>
          <p:nvPr/>
        </p:nvSpPr>
        <p:spPr>
          <a:xfrm>
            <a:off x="8242815" y="5140130"/>
            <a:ext cx="3809907" cy="1198166"/>
          </a:xfrm>
          <a:prstGeom prst="rect">
            <a:avLst/>
          </a:prstGeom>
          <a:solidFill>
            <a:srgbClr val="FF6600"/>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La Sagrada Familia (izquierda) y el Templo Expiatorio del Sagrado Corazón (derecha)</a:t>
            </a:r>
            <a:endParaRPr sz="200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28976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002" y="93581"/>
            <a:ext cx="4245656" cy="3184242"/>
          </a:xfrm>
          <a:prstGeom prst="rect">
            <a:avLst/>
          </a:prstGeom>
        </p:spPr>
      </p:pic>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flipH="1">
            <a:off x="10777927" y="494500"/>
            <a:ext cx="45719" cy="45719"/>
          </a:xfrm>
        </p:spPr>
        <p:txBody>
          <a:bodyPr>
            <a:noAutofit/>
          </a:bodyPr>
          <a:lstStyle/>
          <a:p>
            <a:pPr algn="ctr"/>
            <a:r>
              <a:rPr lang="en-GB" sz="100" b="1" dirty="0">
                <a:solidFill>
                  <a:prstClr val="white"/>
                </a:solidFill>
              </a:rPr>
              <a:t>leer / escribir</a:t>
            </a:r>
            <a:endParaRPr lang="en-US" sz="10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30310" r="6253" b="20575"/>
          <a:stretch/>
        </p:blipFill>
        <p:spPr>
          <a:xfrm>
            <a:off x="84915" y="573422"/>
            <a:ext cx="5038627" cy="1748386"/>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r="28066"/>
          <a:stretch/>
        </p:blipFill>
        <p:spPr>
          <a:xfrm>
            <a:off x="8752434" y="3041261"/>
            <a:ext cx="3439566" cy="3187741"/>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332" y="3439169"/>
            <a:ext cx="4212102" cy="2789833"/>
          </a:xfrm>
          <a:prstGeom prst="rect">
            <a:avLst/>
          </a:prstGeom>
        </p:spPr>
      </p:pic>
      <p:sp>
        <p:nvSpPr>
          <p:cNvPr id="13" name="TextBox 12"/>
          <p:cNvSpPr txBox="1"/>
          <p:nvPr/>
        </p:nvSpPr>
        <p:spPr>
          <a:xfrm>
            <a:off x="6714183" y="94390"/>
            <a:ext cx="1900475" cy="400110"/>
          </a:xfrm>
          <a:prstGeom prst="rect">
            <a:avLst/>
          </a:prstGeom>
          <a:solidFill>
            <a:srgbClr val="FFFFCC"/>
          </a:solidFill>
        </p:spPr>
        <p:txBody>
          <a:bodyPr wrap="square" rtlCol="0">
            <a:spAutoFit/>
          </a:bodyPr>
          <a:lstStyle/>
          <a:p>
            <a:pPr algn="ctr"/>
            <a:r>
              <a:rPr lang="en-GB" sz="2000" b="1" dirty="0">
                <a:solidFill>
                  <a:schemeClr val="accent1">
                    <a:lumMod val="50000"/>
                  </a:schemeClr>
                </a:solidFill>
              </a:rPr>
              <a:t>[are modern]</a:t>
            </a:r>
          </a:p>
        </p:txBody>
      </p:sp>
      <p:sp>
        <p:nvSpPr>
          <p:cNvPr id="14" name="TextBox 13"/>
          <p:cNvSpPr txBox="1"/>
          <p:nvPr/>
        </p:nvSpPr>
        <p:spPr>
          <a:xfrm>
            <a:off x="10378479" y="3039059"/>
            <a:ext cx="1813521" cy="400110"/>
          </a:xfrm>
          <a:prstGeom prst="rect">
            <a:avLst/>
          </a:prstGeom>
          <a:solidFill>
            <a:srgbClr val="FFFFCC"/>
          </a:solidFill>
        </p:spPr>
        <p:txBody>
          <a:bodyPr wrap="square" rtlCol="0">
            <a:spAutoFit/>
          </a:bodyPr>
          <a:lstStyle/>
          <a:p>
            <a:pPr algn="ctr"/>
            <a:r>
              <a:rPr lang="en-GB" sz="2000" b="1" dirty="0">
                <a:solidFill>
                  <a:schemeClr val="accent1">
                    <a:lumMod val="50000"/>
                  </a:schemeClr>
                </a:solidFill>
              </a:rPr>
              <a:t>[are old]</a:t>
            </a:r>
          </a:p>
        </p:txBody>
      </p:sp>
      <p:sp>
        <p:nvSpPr>
          <p:cNvPr id="10" name="TextBox 9"/>
          <p:cNvSpPr txBox="1"/>
          <p:nvPr/>
        </p:nvSpPr>
        <p:spPr>
          <a:xfrm>
            <a:off x="84915" y="2407023"/>
            <a:ext cx="4194985" cy="3460563"/>
          </a:xfrm>
          <a:prstGeom prst="rect">
            <a:avLst/>
          </a:prstGeom>
          <a:noFill/>
          <a:ln w="28575">
            <a:solidFill>
              <a:srgbClr val="FF6600"/>
            </a:solidFill>
          </a:ln>
        </p:spPr>
        <p:txBody>
          <a:bodyPr wrap="square" rtlCol="0">
            <a:spAutoFit/>
          </a:bodyPr>
          <a:lstStyle/>
          <a:p>
            <a:pPr>
              <a:lnSpc>
                <a:spcPct val="114000"/>
              </a:lnSpc>
            </a:pPr>
            <a:r>
              <a:rPr lang="en-GB" sz="3200" dirty="0">
                <a:solidFill>
                  <a:schemeClr val="accent1">
                    <a:lumMod val="50000"/>
                  </a:schemeClr>
                </a:solidFill>
              </a:rPr>
              <a:t>En Valencia hay unos </a:t>
            </a:r>
            <a:r>
              <a:rPr lang="en-GB" sz="3200" dirty="0" err="1">
                <a:solidFill>
                  <a:schemeClr val="accent1">
                    <a:lumMod val="50000"/>
                  </a:schemeClr>
                </a:solidFill>
              </a:rPr>
              <a:t>museos</a:t>
            </a:r>
            <a:r>
              <a:rPr lang="en-GB" sz="3200" dirty="0">
                <a:solidFill>
                  <a:schemeClr val="accent1">
                    <a:lumMod val="50000"/>
                  </a:schemeClr>
                </a:solidFill>
              </a:rPr>
              <a:t> y unas plazas.  Los </a:t>
            </a:r>
            <a:r>
              <a:rPr lang="en-GB" sz="3200" dirty="0" err="1">
                <a:solidFill>
                  <a:schemeClr val="accent1">
                    <a:lumMod val="50000"/>
                  </a:schemeClr>
                </a:solidFill>
              </a:rPr>
              <a:t>museos</a:t>
            </a:r>
            <a:r>
              <a:rPr lang="en-GB" sz="3200" dirty="0">
                <a:solidFill>
                  <a:schemeClr val="accent1">
                    <a:lumMod val="50000"/>
                  </a:schemeClr>
                </a:solidFill>
              </a:rPr>
              <a:t> _____ ____________ y las plazas ______ </a:t>
            </a:r>
            <a:r>
              <a:rPr lang="en-GB" sz="3200" dirty="0" smtClean="0">
                <a:solidFill>
                  <a:schemeClr val="accent1">
                    <a:lumMod val="50000"/>
                  </a:schemeClr>
                </a:solidFill>
              </a:rPr>
              <a:t>__________.</a:t>
            </a:r>
            <a:endParaRPr lang="en-GB" sz="3200" dirty="0">
              <a:solidFill>
                <a:schemeClr val="accent1">
                  <a:lumMod val="50000"/>
                </a:schemeClr>
              </a:solidFill>
            </a:endParaRPr>
          </a:p>
        </p:txBody>
      </p:sp>
      <p:sp>
        <p:nvSpPr>
          <p:cNvPr id="15" name="TextBox 14"/>
          <p:cNvSpPr txBox="1"/>
          <p:nvPr/>
        </p:nvSpPr>
        <p:spPr>
          <a:xfrm>
            <a:off x="1240530" y="4072663"/>
            <a:ext cx="2518670" cy="584775"/>
          </a:xfrm>
          <a:prstGeom prst="rect">
            <a:avLst/>
          </a:prstGeom>
          <a:noFill/>
        </p:spPr>
        <p:txBody>
          <a:bodyPr wrap="square" rtlCol="0">
            <a:spAutoFit/>
          </a:bodyPr>
          <a:lstStyle/>
          <a:p>
            <a:pPr algn="ctr"/>
            <a:r>
              <a:rPr lang="en-GB" sz="3200" b="1" dirty="0" err="1">
                <a:solidFill>
                  <a:schemeClr val="accent5">
                    <a:lumMod val="50000"/>
                  </a:schemeClr>
                </a:solidFill>
              </a:rPr>
              <a:t>modernos</a:t>
            </a:r>
            <a:endParaRPr lang="en-GB" sz="3200" b="1" dirty="0">
              <a:solidFill>
                <a:schemeClr val="accent5">
                  <a:lumMod val="50000"/>
                </a:schemeClr>
              </a:solidFill>
            </a:endParaRPr>
          </a:p>
        </p:txBody>
      </p:sp>
      <p:sp>
        <p:nvSpPr>
          <p:cNvPr id="16" name="TextBox 15"/>
          <p:cNvSpPr txBox="1"/>
          <p:nvPr/>
        </p:nvSpPr>
        <p:spPr>
          <a:xfrm>
            <a:off x="-189989" y="5201050"/>
            <a:ext cx="2766590" cy="584775"/>
          </a:xfrm>
          <a:prstGeom prst="rect">
            <a:avLst/>
          </a:prstGeom>
          <a:noFill/>
        </p:spPr>
        <p:txBody>
          <a:bodyPr wrap="square" rtlCol="0">
            <a:spAutoFit/>
          </a:bodyPr>
          <a:lstStyle/>
          <a:p>
            <a:pPr algn="ctr"/>
            <a:r>
              <a:rPr lang="en-GB" sz="3200" b="1" dirty="0" err="1" smtClean="0">
                <a:solidFill>
                  <a:schemeClr val="accent5">
                    <a:lumMod val="50000"/>
                  </a:schemeClr>
                </a:solidFill>
              </a:rPr>
              <a:t>antiguas</a:t>
            </a:r>
            <a:endParaRPr lang="en-GB" sz="3600" b="1" dirty="0">
              <a:solidFill>
                <a:schemeClr val="accent5">
                  <a:lumMod val="50000"/>
                </a:schemeClr>
              </a:solidFill>
            </a:endParaRPr>
          </a:p>
        </p:txBody>
      </p:sp>
      <p:sp>
        <p:nvSpPr>
          <p:cNvPr id="17" name="TextBox 16"/>
          <p:cNvSpPr txBox="1"/>
          <p:nvPr/>
        </p:nvSpPr>
        <p:spPr>
          <a:xfrm>
            <a:off x="-14430" y="32429"/>
            <a:ext cx="5137972" cy="523220"/>
          </a:xfrm>
          <a:prstGeom prst="rect">
            <a:avLst/>
          </a:prstGeom>
          <a:noFill/>
        </p:spPr>
        <p:txBody>
          <a:bodyPr wrap="square" rtlCol="0">
            <a:spAutoFit/>
          </a:bodyPr>
          <a:lstStyle/>
          <a:p>
            <a:r>
              <a:rPr lang="en-GB" sz="2800" b="1" dirty="0">
                <a:solidFill>
                  <a:schemeClr val="accent1">
                    <a:lumMod val="50000"/>
                  </a:schemeClr>
                </a:solidFill>
              </a:rPr>
              <a:t>Completa las frases.</a:t>
            </a:r>
          </a:p>
        </p:txBody>
      </p:sp>
      <p:sp>
        <p:nvSpPr>
          <p:cNvPr id="18" name="TextBox 17"/>
          <p:cNvSpPr txBox="1"/>
          <p:nvPr/>
        </p:nvSpPr>
        <p:spPr>
          <a:xfrm>
            <a:off x="146731" y="4069016"/>
            <a:ext cx="1072469" cy="584775"/>
          </a:xfrm>
          <a:prstGeom prst="rect">
            <a:avLst/>
          </a:prstGeom>
          <a:noFill/>
        </p:spPr>
        <p:txBody>
          <a:bodyPr wrap="square" rtlCol="0">
            <a:spAutoFit/>
          </a:bodyPr>
          <a:lstStyle/>
          <a:p>
            <a:pPr algn="ctr"/>
            <a:r>
              <a:rPr lang="en-GB" sz="3200" b="1" dirty="0">
                <a:solidFill>
                  <a:schemeClr val="accent5">
                    <a:lumMod val="50000"/>
                  </a:schemeClr>
                </a:solidFill>
              </a:rPr>
              <a:t>son</a:t>
            </a:r>
          </a:p>
        </p:txBody>
      </p:sp>
      <p:sp>
        <p:nvSpPr>
          <p:cNvPr id="19" name="TextBox 18"/>
          <p:cNvSpPr txBox="1"/>
          <p:nvPr/>
        </p:nvSpPr>
        <p:spPr>
          <a:xfrm>
            <a:off x="2112498" y="4638606"/>
            <a:ext cx="1301069" cy="584775"/>
          </a:xfrm>
          <a:prstGeom prst="rect">
            <a:avLst/>
          </a:prstGeom>
          <a:noFill/>
        </p:spPr>
        <p:txBody>
          <a:bodyPr wrap="square" rtlCol="0">
            <a:spAutoFit/>
          </a:bodyPr>
          <a:lstStyle/>
          <a:p>
            <a:pPr algn="ctr"/>
            <a:r>
              <a:rPr lang="en-GB" sz="3200" b="1" dirty="0">
                <a:solidFill>
                  <a:schemeClr val="accent5">
                    <a:lumMod val="50000"/>
                  </a:schemeClr>
                </a:solidFill>
              </a:rPr>
              <a:t>son</a:t>
            </a:r>
          </a:p>
        </p:txBody>
      </p:sp>
      <p:sp>
        <p:nvSpPr>
          <p:cNvPr id="20" name="Rounded Rectangle 11">
            <a:extLst>
              <a:ext uri="{FF2B5EF4-FFF2-40B4-BE49-F238E27FC236}">
                <a16:creationId xmlns:a16="http://schemas.microsoft.com/office/drawing/2014/main" id="{A316DD52-7894-4A75-969C-CA0645DA2978}"/>
              </a:ext>
            </a:extLst>
          </p:cNvPr>
          <p:cNvSpPr/>
          <p:nvPr/>
        </p:nvSpPr>
        <p:spPr>
          <a:xfrm>
            <a:off x="10093308" y="258166"/>
            <a:ext cx="183483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smtClean="0">
                <a:solidFill>
                  <a:prstClr val="white"/>
                </a:solidFill>
                <a:latin typeface="Century Gothic" panose="020B0502020202020204" pitchFamily="34" charset="0"/>
              </a:rPr>
              <a:t>leer / </a:t>
            </a:r>
            <a:r>
              <a:rPr lang="en-GB" sz="2000" b="1" dirty="0" err="1" smtClean="0">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21" name="Google Shape;747;p19"/>
          <p:cNvSpPr/>
          <p:nvPr/>
        </p:nvSpPr>
        <p:spPr>
          <a:xfrm>
            <a:off x="8741241" y="776553"/>
            <a:ext cx="3186903" cy="802771"/>
          </a:xfrm>
          <a:prstGeom prst="rect">
            <a:avLst/>
          </a:prstGeom>
          <a:solidFill>
            <a:srgbClr val="FF6600"/>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entury Gothic"/>
                <a:ea typeface="Century Gothic"/>
                <a:cs typeface="Century Gothic"/>
                <a:sym typeface="Century Gothic"/>
              </a:rPr>
              <a:t>A la izquierda: dos fotos de la Ciudad de las Artes y las Ciencias</a:t>
            </a:r>
            <a:endParaRPr sz="1800">
              <a:solidFill>
                <a:schemeClr val="lt1"/>
              </a:solidFill>
              <a:latin typeface="Century Gothic"/>
              <a:ea typeface="Century Gothic"/>
              <a:cs typeface="Century Gothic"/>
              <a:sym typeface="Century Gothic"/>
            </a:endParaRPr>
          </a:p>
        </p:txBody>
      </p:sp>
      <p:sp>
        <p:nvSpPr>
          <p:cNvPr id="22" name="Google Shape;748;p19"/>
          <p:cNvSpPr/>
          <p:nvPr/>
        </p:nvSpPr>
        <p:spPr>
          <a:xfrm>
            <a:off x="8805916" y="2144716"/>
            <a:ext cx="3186903" cy="766826"/>
          </a:xfrm>
          <a:prstGeom prst="rect">
            <a:avLst/>
          </a:prstGeom>
          <a:solidFill>
            <a:srgbClr val="FF6600"/>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entury Gothic"/>
                <a:ea typeface="Century Gothic"/>
                <a:cs typeface="Century Gothic"/>
                <a:sym typeface="Century Gothic"/>
              </a:rPr>
              <a:t>Debajo: la Plaza de la Virgen (izquierda) y la Plaza de la Reina</a:t>
            </a:r>
            <a:endParaRPr sz="180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54195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729436" y="225159"/>
            <a:ext cx="5581851" cy="1325563"/>
          </a:xfrm>
        </p:spPr>
        <p:txBody>
          <a:bodyPr/>
          <a:lstStyle/>
          <a:p>
            <a:r>
              <a:rPr lang="en-GB" b="1" dirty="0">
                <a:solidFill>
                  <a:srgbClr val="ED7D31"/>
                </a:solidFill>
              </a:rPr>
              <a:t>¿CI o SI?</a:t>
            </a:r>
            <a:br>
              <a:rPr lang="en-GB" b="1" dirty="0">
                <a:solidFill>
                  <a:srgbClr val="ED7D31"/>
                </a:solidFill>
              </a:rPr>
            </a:br>
            <a:endParaRPr lang="en-GB" dirty="0"/>
          </a:p>
        </p:txBody>
      </p:sp>
      <p:sp>
        <p:nvSpPr>
          <p:cNvPr id="5" name="Title 1"/>
          <p:cNvSpPr txBox="1">
            <a:spLocks/>
          </p:cNvSpPr>
          <p:nvPr/>
        </p:nvSpPr>
        <p:spPr>
          <a:xfrm>
            <a:off x="88900" y="761067"/>
            <a:ext cx="12420599" cy="7946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14000"/>
              </a:lnSpc>
            </a:pPr>
            <a:r>
              <a:rPr lang="en-GB" sz="2400" dirty="0">
                <a:solidFill>
                  <a:schemeClr val="accent1">
                    <a:lumMod val="50000"/>
                  </a:schemeClr>
                </a:solidFill>
              </a:rPr>
              <a:t>En las Islas Canarias y en Latinoamérica, ‘ci’ y ‘si’ </a:t>
            </a:r>
            <a:r>
              <a:rPr lang="en-GB" sz="2400" dirty="0" err="1">
                <a:solidFill>
                  <a:schemeClr val="accent1">
                    <a:lumMod val="50000"/>
                  </a:schemeClr>
                </a:solidFill>
              </a:rPr>
              <a:t>tienen</a:t>
            </a:r>
            <a:r>
              <a:rPr lang="en-GB" sz="2400" dirty="0">
                <a:solidFill>
                  <a:schemeClr val="accent1">
                    <a:lumMod val="50000"/>
                  </a:schemeClr>
                </a:solidFill>
              </a:rPr>
              <a:t> la misma pronunciación. </a:t>
            </a:r>
          </a:p>
        </p:txBody>
      </p:sp>
      <p:sp>
        <p:nvSpPr>
          <p:cNvPr id="7" name="Action Button: Custom 6">
            <a:hlinkClick r:id="" action="ppaction://noaction" highlightClick="1">
              <a:snd r:embed="rId3" name="silla.wav"/>
            </a:hlinkClick>
          </p:cNvPr>
          <p:cNvSpPr/>
          <p:nvPr/>
        </p:nvSpPr>
        <p:spPr>
          <a:xfrm>
            <a:off x="693951" y="5004233"/>
            <a:ext cx="432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8" name="Action Button: Custom 7">
            <a:hlinkClick r:id="" action="ppaction://noaction" highlightClick="1">
              <a:snd r:embed="rId4" name="decir.wav"/>
            </a:hlinkClick>
          </p:cNvPr>
          <p:cNvSpPr/>
          <p:nvPr/>
        </p:nvSpPr>
        <p:spPr>
          <a:xfrm>
            <a:off x="693950" y="3223039"/>
            <a:ext cx="432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7" name="TextBox 16"/>
          <p:cNvSpPr txBox="1"/>
          <p:nvPr/>
        </p:nvSpPr>
        <p:spPr>
          <a:xfrm>
            <a:off x="1374435" y="2117712"/>
            <a:ext cx="24433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si</a:t>
            </a:r>
            <a:r>
              <a:rPr kumimoji="0" lang="en-GB" sz="4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ete</a:t>
            </a:r>
          </a:p>
        </p:txBody>
      </p:sp>
      <p:sp>
        <p:nvSpPr>
          <p:cNvPr id="18" name="TextBox 17"/>
          <p:cNvSpPr txBox="1"/>
          <p:nvPr/>
        </p:nvSpPr>
        <p:spPr>
          <a:xfrm>
            <a:off x="7880511" y="2997108"/>
            <a:ext cx="34317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di</a:t>
            </a:r>
            <a:r>
              <a:rPr kumimoji="0" lang="en-GB" sz="4400" b="0" i="0" u="none"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ci</a:t>
            </a:r>
            <a:r>
              <a:rPr kumimoji="0" lang="en-GB" sz="4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embre</a:t>
            </a:r>
            <a:endParaRPr kumimoji="0" lang="en-GB" sz="4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2" name="TextBox 21"/>
          <p:cNvSpPr txBox="1"/>
          <p:nvPr/>
        </p:nvSpPr>
        <p:spPr>
          <a:xfrm>
            <a:off x="7880511" y="4689210"/>
            <a:ext cx="3385841" cy="769441"/>
          </a:xfrm>
          <a:prstGeom prst="rect">
            <a:avLst/>
          </a:prstGeom>
          <a:noFill/>
        </p:spPr>
        <p:txBody>
          <a:bodyPr wrap="square" rtlCol="0">
            <a:spAutoFit/>
          </a:bodyPr>
          <a:lstStyle/>
          <a:p>
            <a:pPr lvl="0">
              <a:defRPr/>
            </a:pPr>
            <a:r>
              <a:rPr lang="en-GB" sz="4400" dirty="0" err="1">
                <a:solidFill>
                  <a:srgbClr val="E25B00"/>
                </a:solidFill>
                <a:latin typeface="Century Gothic" panose="020B0502020202020204" pitchFamily="34" charset="0"/>
              </a:rPr>
              <a:t>si</a:t>
            </a:r>
            <a:r>
              <a:rPr lang="en-GB" sz="4400" dirty="0" err="1">
                <a:solidFill>
                  <a:schemeClr val="accent1">
                    <a:lumMod val="50000"/>
                  </a:schemeClr>
                </a:solidFill>
                <a:latin typeface="Century Gothic" panose="020B0502020202020204" pitchFamily="34" charset="0"/>
              </a:rPr>
              <a:t>empre</a:t>
            </a:r>
            <a:endParaRPr kumimoji="0" lang="en-GB" sz="4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3" name="TextBox 22"/>
          <p:cNvSpPr txBox="1"/>
          <p:nvPr/>
        </p:nvSpPr>
        <p:spPr>
          <a:xfrm>
            <a:off x="1374435" y="2919687"/>
            <a:ext cx="2891662" cy="769441"/>
          </a:xfrm>
          <a:prstGeom prst="rect">
            <a:avLst/>
          </a:prstGeom>
          <a:noFill/>
        </p:spPr>
        <p:txBody>
          <a:bodyPr wrap="square" rtlCol="0">
            <a:spAutoFit/>
          </a:bodyPr>
          <a:lstStyle/>
          <a:p>
            <a:r>
              <a:rPr lang="en-GB" sz="4400" dirty="0">
                <a:solidFill>
                  <a:schemeClr val="accent1">
                    <a:lumMod val="50000"/>
                  </a:schemeClr>
                </a:solidFill>
                <a:latin typeface="Century Gothic" panose="020B0502020202020204" pitchFamily="34" charset="0"/>
              </a:rPr>
              <a:t>de</a:t>
            </a:r>
            <a:r>
              <a:rPr lang="en-GB" sz="4400" dirty="0">
                <a:solidFill>
                  <a:srgbClr val="E25B00"/>
                </a:solidFill>
                <a:latin typeface="Century Gothic" panose="020B0502020202020204" pitchFamily="34" charset="0"/>
              </a:rPr>
              <a:t>ci</a:t>
            </a:r>
            <a:r>
              <a:rPr lang="en-GB" sz="4400" dirty="0">
                <a:solidFill>
                  <a:schemeClr val="accent1">
                    <a:lumMod val="50000"/>
                  </a:schemeClr>
                </a:solidFill>
                <a:latin typeface="Century Gothic" panose="020B0502020202020204" pitchFamily="34" charset="0"/>
              </a:rPr>
              <a:t>r</a:t>
            </a:r>
          </a:p>
        </p:txBody>
      </p:sp>
      <p:sp>
        <p:nvSpPr>
          <p:cNvPr id="24" name="TextBox 23"/>
          <p:cNvSpPr txBox="1"/>
          <p:nvPr/>
        </p:nvSpPr>
        <p:spPr>
          <a:xfrm>
            <a:off x="1374435" y="4775673"/>
            <a:ext cx="3594303" cy="769441"/>
          </a:xfrm>
          <a:prstGeom prst="rect">
            <a:avLst/>
          </a:prstGeom>
          <a:noFill/>
        </p:spPr>
        <p:txBody>
          <a:bodyPr wrap="square" rtlCol="0">
            <a:spAutoFit/>
          </a:bodyPr>
          <a:lstStyle/>
          <a:p>
            <a:r>
              <a:rPr lang="en-GB" sz="4400" dirty="0">
                <a:solidFill>
                  <a:srgbClr val="E25B00"/>
                </a:solidFill>
                <a:latin typeface="Century Gothic" panose="020B0502020202020204" pitchFamily="34" charset="0"/>
              </a:rPr>
              <a:t>si</a:t>
            </a:r>
            <a:r>
              <a:rPr lang="en-GB" sz="4400" dirty="0">
                <a:solidFill>
                  <a:schemeClr val="accent1">
                    <a:lumMod val="50000"/>
                  </a:schemeClr>
                </a:solidFill>
                <a:latin typeface="Century Gothic" panose="020B0502020202020204" pitchFamily="34" charset="0"/>
              </a:rPr>
              <a:t>lla</a:t>
            </a:r>
          </a:p>
        </p:txBody>
      </p:sp>
      <p:sp>
        <p:nvSpPr>
          <p:cNvPr id="25" name="TextBox 24"/>
          <p:cNvSpPr txBox="1"/>
          <p:nvPr/>
        </p:nvSpPr>
        <p:spPr>
          <a:xfrm>
            <a:off x="7880511" y="2050426"/>
            <a:ext cx="2872498" cy="769441"/>
          </a:xfrm>
          <a:prstGeom prst="rect">
            <a:avLst/>
          </a:prstGeom>
          <a:noFill/>
        </p:spPr>
        <p:txBody>
          <a:bodyPr wrap="square" rtlCol="0">
            <a:spAutoFit/>
          </a:bodyPr>
          <a:lstStyle/>
          <a:p>
            <a:r>
              <a:rPr lang="en-GB" sz="4400" dirty="0" err="1">
                <a:solidFill>
                  <a:srgbClr val="E25B00"/>
                </a:solidFill>
                <a:latin typeface="Century Gothic" panose="020B0502020202020204" pitchFamily="34" charset="0"/>
              </a:rPr>
              <a:t>ci</a:t>
            </a:r>
            <a:r>
              <a:rPr lang="en-GB" sz="4400" dirty="0" err="1">
                <a:solidFill>
                  <a:schemeClr val="accent1">
                    <a:lumMod val="50000"/>
                  </a:schemeClr>
                </a:solidFill>
                <a:latin typeface="Century Gothic" panose="020B0502020202020204" pitchFamily="34" charset="0"/>
              </a:rPr>
              <a:t>erto</a:t>
            </a:r>
            <a:endParaRPr lang="en-GB" sz="4400" dirty="0">
              <a:solidFill>
                <a:schemeClr val="accent1">
                  <a:lumMod val="50000"/>
                </a:schemeClr>
              </a:solidFill>
              <a:latin typeface="Century Gothic" panose="020B0502020202020204" pitchFamily="34" charset="0"/>
            </a:endParaRPr>
          </a:p>
        </p:txBody>
      </p:sp>
      <p:sp>
        <p:nvSpPr>
          <p:cNvPr id="26" name="TextBox 25"/>
          <p:cNvSpPr txBox="1"/>
          <p:nvPr/>
        </p:nvSpPr>
        <p:spPr>
          <a:xfrm>
            <a:off x="7880511" y="3888370"/>
            <a:ext cx="3757117" cy="769441"/>
          </a:xfrm>
          <a:prstGeom prst="rect">
            <a:avLst/>
          </a:prstGeom>
          <a:noFill/>
        </p:spPr>
        <p:txBody>
          <a:bodyPr wrap="square" rtlCol="0">
            <a:spAutoFit/>
          </a:bodyPr>
          <a:lstStyle/>
          <a:p>
            <a:r>
              <a:rPr lang="en-GB" sz="4400" dirty="0" err="1">
                <a:solidFill>
                  <a:srgbClr val="E25B00"/>
                </a:solidFill>
                <a:latin typeface="Century Gothic" panose="020B0502020202020204" pitchFamily="34" charset="0"/>
              </a:rPr>
              <a:t>si</a:t>
            </a:r>
            <a:r>
              <a:rPr lang="en-GB" sz="4400" dirty="0" err="1">
                <a:solidFill>
                  <a:schemeClr val="accent1">
                    <a:lumMod val="50000"/>
                  </a:schemeClr>
                </a:solidFill>
                <a:latin typeface="Century Gothic" panose="020B0502020202020204" pitchFamily="34" charset="0"/>
              </a:rPr>
              <a:t>lencio</a:t>
            </a:r>
            <a:endParaRPr lang="en-GB" sz="4400" dirty="0">
              <a:solidFill>
                <a:schemeClr val="accent1">
                  <a:lumMod val="50000"/>
                </a:schemeClr>
              </a:solidFill>
              <a:latin typeface="Century Gothic" panose="020B0502020202020204" pitchFamily="34" charset="0"/>
            </a:endParaRPr>
          </a:p>
        </p:txBody>
      </p:sp>
      <p:sp>
        <p:nvSpPr>
          <p:cNvPr id="27" name="TextBox 26"/>
          <p:cNvSpPr txBox="1"/>
          <p:nvPr/>
        </p:nvSpPr>
        <p:spPr>
          <a:xfrm>
            <a:off x="1374435" y="3847680"/>
            <a:ext cx="2891662" cy="769441"/>
          </a:xfrm>
          <a:prstGeom prst="rect">
            <a:avLst/>
          </a:prstGeom>
          <a:noFill/>
        </p:spPr>
        <p:txBody>
          <a:bodyPr wrap="square" rtlCol="0">
            <a:spAutoFit/>
          </a:bodyPr>
          <a:lstStyle/>
          <a:p>
            <a:r>
              <a:rPr lang="en-GB" sz="4400" dirty="0">
                <a:solidFill>
                  <a:srgbClr val="E25B00"/>
                </a:solidFill>
                <a:latin typeface="Century Gothic" panose="020B0502020202020204" pitchFamily="34" charset="0"/>
              </a:rPr>
              <a:t>ci</a:t>
            </a:r>
            <a:r>
              <a:rPr lang="en-GB" sz="4400" dirty="0">
                <a:solidFill>
                  <a:schemeClr val="accent1">
                    <a:lumMod val="50000"/>
                  </a:schemeClr>
                </a:solidFill>
                <a:latin typeface="Century Gothic" panose="020B0502020202020204" pitchFamily="34" charset="0"/>
              </a:rPr>
              <a:t>ne</a:t>
            </a:r>
          </a:p>
        </p:txBody>
      </p:sp>
      <p:sp>
        <p:nvSpPr>
          <p:cNvPr id="28" name="Action Button: Custom 27">
            <a:hlinkClick r:id="" action="ppaction://noaction" highlightClick="1">
              <a:snd r:embed="rId5" name="cierto.wav"/>
            </a:hlinkClick>
          </p:cNvPr>
          <p:cNvSpPr/>
          <p:nvPr/>
        </p:nvSpPr>
        <p:spPr>
          <a:xfrm>
            <a:off x="7343847" y="2342307"/>
            <a:ext cx="432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n w="0"/>
                <a:solidFill>
                  <a:schemeClr val="bg1"/>
                </a:solidFill>
                <a:effectLst>
                  <a:outerShdw blurRad="38100" dist="25400" dir="5400000" algn="ctr" rotWithShape="0">
                    <a:srgbClr val="6E747A">
                      <a:alpha val="43000"/>
                    </a:srgbClr>
                  </a:outerShdw>
                </a:effectLst>
                <a:latin typeface="Century Gothic" panose="020B0502020202020204" pitchFamily="34" charset="0"/>
              </a:rPr>
              <a:t>5</a:t>
            </a:r>
          </a:p>
        </p:txBody>
      </p:sp>
      <p:sp>
        <p:nvSpPr>
          <p:cNvPr id="29" name="Action Button: Custom 28">
            <a:hlinkClick r:id="" action="ppaction://noaction" highlightClick="1">
              <a:snd r:embed="rId6" name="silencio.wav"/>
            </a:hlinkClick>
          </p:cNvPr>
          <p:cNvSpPr/>
          <p:nvPr/>
        </p:nvSpPr>
        <p:spPr>
          <a:xfrm>
            <a:off x="7343846" y="4116925"/>
            <a:ext cx="432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30" name="Action Button: Custom 29">
            <a:hlinkClick r:id="" action="ppaction://noaction" highlightClick="1">
              <a:snd r:embed="rId7" name="siempre.wav"/>
            </a:hlinkClick>
          </p:cNvPr>
          <p:cNvSpPr/>
          <p:nvPr/>
        </p:nvSpPr>
        <p:spPr>
          <a:xfrm>
            <a:off x="7342860" y="4913805"/>
            <a:ext cx="432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31" name="Action Button: Custom 30">
            <a:hlinkClick r:id="" action="ppaction://noaction" highlightClick="1">
              <a:snd r:embed="rId8" name="diciembre.wav"/>
            </a:hlinkClick>
          </p:cNvPr>
          <p:cNvSpPr/>
          <p:nvPr/>
        </p:nvSpPr>
        <p:spPr>
          <a:xfrm>
            <a:off x="7342861" y="3254968"/>
            <a:ext cx="432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21" name="Action Button: Custom 20">
            <a:hlinkClick r:id="" action="ppaction://noaction" highlightClick="1">
              <a:snd r:embed="rId9" name="siete.wav"/>
            </a:hlinkClick>
          </p:cNvPr>
          <p:cNvSpPr/>
          <p:nvPr/>
        </p:nvSpPr>
        <p:spPr>
          <a:xfrm>
            <a:off x="693949" y="2346571"/>
            <a:ext cx="432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32" name="Action Button: Custom 31">
            <a:hlinkClick r:id="" action="ppaction://noaction" highlightClick="1">
              <a:snd r:embed="rId10" name="cine.wav"/>
            </a:hlinkClick>
          </p:cNvPr>
          <p:cNvSpPr/>
          <p:nvPr/>
        </p:nvSpPr>
        <p:spPr>
          <a:xfrm>
            <a:off x="693949" y="4157166"/>
            <a:ext cx="432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2" name="Rectangle 1"/>
          <p:cNvSpPr/>
          <p:nvPr/>
        </p:nvSpPr>
        <p:spPr>
          <a:xfrm>
            <a:off x="88900" y="1469588"/>
            <a:ext cx="10514417" cy="476412"/>
          </a:xfrm>
          <a:prstGeom prst="rect">
            <a:avLst/>
          </a:prstGeom>
        </p:spPr>
        <p:txBody>
          <a:bodyPr wrap="none">
            <a:spAutoFit/>
          </a:bodyPr>
          <a:lstStyle/>
          <a:p>
            <a:pPr>
              <a:lnSpc>
                <a:spcPct val="114000"/>
              </a:lnSpc>
            </a:pPr>
            <a:r>
              <a:rPr lang="en-GB" sz="2400" dirty="0">
                <a:solidFill>
                  <a:schemeClr val="accent1">
                    <a:lumMod val="50000"/>
                  </a:schemeClr>
                </a:solidFill>
              </a:rPr>
              <a:t>Escucha. Habla una persona de las Islas Canarias. Escribe la palabra.</a:t>
            </a:r>
          </a:p>
        </p:txBody>
      </p:sp>
      <p:sp>
        <p:nvSpPr>
          <p:cNvPr id="33" name="Rounded Rectangle 11">
            <a:extLst>
              <a:ext uri="{FF2B5EF4-FFF2-40B4-BE49-F238E27FC236}">
                <a16:creationId xmlns:a16="http://schemas.microsoft.com/office/drawing/2014/main" id="{A316DD52-7894-4A75-969C-CA0645DA2978}"/>
              </a:ext>
            </a:extLst>
          </p:cNvPr>
          <p:cNvSpPr/>
          <p:nvPr/>
        </p:nvSpPr>
        <p:spPr>
          <a:xfrm>
            <a:off x="9398834" y="258166"/>
            <a:ext cx="252931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smtClean="0">
                <a:solidFill>
                  <a:prstClr val="white"/>
                </a:solidFill>
                <a:latin typeface="Century Gothic" panose="020B0502020202020204" pitchFamily="34" charset="0"/>
              </a:rPr>
              <a:t>escuchar</a:t>
            </a:r>
            <a:r>
              <a:rPr lang="en-GB" sz="2000" b="1" dirty="0" smtClean="0">
                <a:solidFill>
                  <a:prstClr val="white"/>
                </a:solidFill>
                <a:latin typeface="Century Gothic" panose="020B0502020202020204" pitchFamily="34" charset="0"/>
              </a:rPr>
              <a:t> / </a:t>
            </a:r>
            <a:r>
              <a:rPr lang="en-GB" sz="2000" b="1" dirty="0" err="1" smtClean="0">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0427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2" grpId="0"/>
      <p:bldP spid="23" grpId="0"/>
      <p:bldP spid="24" grpId="0"/>
      <p:bldP spid="25" grpId="0"/>
      <p:bldP spid="26"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9938084" y="93581"/>
            <a:ext cx="207760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097658" y="-90480"/>
            <a:ext cx="2185923" cy="769039"/>
          </a:xfrm>
        </p:spPr>
        <p:txBody>
          <a:bodyPr>
            <a:normAutofit/>
          </a:bodyPr>
          <a:lstStyle/>
          <a:p>
            <a:r>
              <a:rPr lang="en-GB" sz="1800" b="1" dirty="0">
                <a:solidFill>
                  <a:prstClr val="white"/>
                </a:solidFill>
              </a:rPr>
              <a:t>leer / escribir</a:t>
            </a:r>
            <a:endParaRPr lang="en-US" sz="1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7424" r="30996"/>
          <a:stretch/>
        </p:blipFill>
        <p:spPr>
          <a:xfrm>
            <a:off x="1785036" y="675636"/>
            <a:ext cx="1327176" cy="398969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274" y="693571"/>
            <a:ext cx="1819886" cy="272983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3562" r="8316"/>
          <a:stretch/>
        </p:blipFill>
        <p:spPr>
          <a:xfrm>
            <a:off x="3112212" y="693571"/>
            <a:ext cx="1625419" cy="4222167"/>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2113"/>
          <a:stretch/>
        </p:blipFill>
        <p:spPr>
          <a:xfrm>
            <a:off x="7822654" y="678559"/>
            <a:ext cx="4369346" cy="3316559"/>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5883" y="1733855"/>
            <a:ext cx="4005395" cy="3002545"/>
          </a:xfrm>
          <a:prstGeom prst="rect">
            <a:avLst/>
          </a:prstGeom>
        </p:spPr>
      </p:pic>
      <p:sp>
        <p:nvSpPr>
          <p:cNvPr id="9" name="TextBox 8"/>
          <p:cNvSpPr txBox="1"/>
          <p:nvPr/>
        </p:nvSpPr>
        <p:spPr>
          <a:xfrm>
            <a:off x="148274" y="5004743"/>
            <a:ext cx="11867418" cy="1200329"/>
          </a:xfrm>
          <a:prstGeom prst="rect">
            <a:avLst/>
          </a:prstGeom>
          <a:noFill/>
          <a:ln w="28575">
            <a:solidFill>
              <a:srgbClr val="FF6600"/>
            </a:solidFill>
          </a:ln>
        </p:spPr>
        <p:txBody>
          <a:bodyPr wrap="square" rtlCol="0">
            <a:spAutoFit/>
          </a:bodyPr>
          <a:lstStyle/>
          <a:p>
            <a:r>
              <a:rPr lang="en-GB" sz="3600" dirty="0">
                <a:solidFill>
                  <a:schemeClr val="accent1">
                    <a:lumMod val="50000"/>
                  </a:schemeClr>
                </a:solidFill>
              </a:rPr>
              <a:t>En Barcelona hay unas </a:t>
            </a:r>
            <a:r>
              <a:rPr lang="en-GB" sz="3600" dirty="0" err="1">
                <a:solidFill>
                  <a:schemeClr val="accent1">
                    <a:lumMod val="50000"/>
                  </a:schemeClr>
                </a:solidFill>
              </a:rPr>
              <a:t>torres</a:t>
            </a:r>
            <a:r>
              <a:rPr lang="en-GB" sz="3600" dirty="0">
                <a:solidFill>
                  <a:schemeClr val="accent1">
                    <a:lumMod val="50000"/>
                  </a:schemeClr>
                </a:solidFill>
              </a:rPr>
              <a:t> y unos </a:t>
            </a:r>
            <a:r>
              <a:rPr lang="en-GB" sz="3600" dirty="0" err="1">
                <a:solidFill>
                  <a:schemeClr val="accent1">
                    <a:lumMod val="50000"/>
                  </a:schemeClr>
                </a:solidFill>
              </a:rPr>
              <a:t>parques</a:t>
            </a:r>
            <a:r>
              <a:rPr lang="en-GB" sz="3600" dirty="0">
                <a:solidFill>
                  <a:schemeClr val="accent1">
                    <a:lumMod val="50000"/>
                  </a:schemeClr>
                </a:solidFill>
              </a:rPr>
              <a:t>.  Las </a:t>
            </a:r>
            <a:r>
              <a:rPr lang="en-GB" sz="3600" dirty="0" err="1">
                <a:solidFill>
                  <a:schemeClr val="accent1">
                    <a:lumMod val="50000"/>
                  </a:schemeClr>
                </a:solidFill>
              </a:rPr>
              <a:t>torres</a:t>
            </a:r>
            <a:r>
              <a:rPr lang="en-GB" sz="3600" dirty="0">
                <a:solidFill>
                  <a:schemeClr val="accent1">
                    <a:lumMod val="50000"/>
                  </a:schemeClr>
                </a:solidFill>
              </a:rPr>
              <a:t> ____ __________ y los </a:t>
            </a:r>
            <a:r>
              <a:rPr lang="en-GB" sz="3600" dirty="0" err="1">
                <a:solidFill>
                  <a:schemeClr val="accent1">
                    <a:lumMod val="50000"/>
                  </a:schemeClr>
                </a:solidFill>
              </a:rPr>
              <a:t>parques</a:t>
            </a:r>
            <a:r>
              <a:rPr lang="en-GB" sz="3600" dirty="0">
                <a:solidFill>
                  <a:schemeClr val="accent1">
                    <a:lumMod val="50000"/>
                  </a:schemeClr>
                </a:solidFill>
              </a:rPr>
              <a:t> _____ ________.</a:t>
            </a:r>
          </a:p>
        </p:txBody>
      </p:sp>
      <p:sp>
        <p:nvSpPr>
          <p:cNvPr id="11" name="TextBox 10"/>
          <p:cNvSpPr txBox="1"/>
          <p:nvPr/>
        </p:nvSpPr>
        <p:spPr>
          <a:xfrm>
            <a:off x="1785037" y="4271818"/>
            <a:ext cx="1327176" cy="400110"/>
          </a:xfrm>
          <a:prstGeom prst="rect">
            <a:avLst/>
          </a:prstGeom>
          <a:solidFill>
            <a:srgbClr val="FFFFCC"/>
          </a:solidFill>
        </p:spPr>
        <p:txBody>
          <a:bodyPr wrap="square" rtlCol="0">
            <a:spAutoFit/>
          </a:bodyPr>
          <a:lstStyle/>
          <a:p>
            <a:pPr algn="ctr"/>
            <a:r>
              <a:rPr lang="en-GB" sz="2000" b="1" dirty="0">
                <a:solidFill>
                  <a:schemeClr val="accent1">
                    <a:lumMod val="50000"/>
                  </a:schemeClr>
                </a:solidFill>
              </a:rPr>
              <a:t>[are big]</a:t>
            </a:r>
          </a:p>
        </p:txBody>
      </p:sp>
      <p:sp>
        <p:nvSpPr>
          <p:cNvPr id="12" name="TextBox 11"/>
          <p:cNvSpPr txBox="1"/>
          <p:nvPr/>
        </p:nvSpPr>
        <p:spPr>
          <a:xfrm>
            <a:off x="9411278" y="3603868"/>
            <a:ext cx="1765823" cy="400110"/>
          </a:xfrm>
          <a:prstGeom prst="rect">
            <a:avLst/>
          </a:prstGeom>
          <a:solidFill>
            <a:srgbClr val="FFFFCC"/>
          </a:solidFill>
        </p:spPr>
        <p:txBody>
          <a:bodyPr wrap="square" rtlCol="0">
            <a:spAutoFit/>
          </a:bodyPr>
          <a:lstStyle/>
          <a:p>
            <a:pPr algn="ctr"/>
            <a:r>
              <a:rPr lang="en-GB" sz="2000" b="1" dirty="0">
                <a:solidFill>
                  <a:schemeClr val="accent1">
                    <a:lumMod val="50000"/>
                  </a:schemeClr>
                </a:solidFill>
              </a:rPr>
              <a:t>[are nearby]</a:t>
            </a:r>
          </a:p>
        </p:txBody>
      </p:sp>
      <p:sp>
        <p:nvSpPr>
          <p:cNvPr id="13" name="TextBox 12"/>
          <p:cNvSpPr txBox="1"/>
          <p:nvPr/>
        </p:nvSpPr>
        <p:spPr>
          <a:xfrm>
            <a:off x="2629530" y="5558740"/>
            <a:ext cx="2427377" cy="646331"/>
          </a:xfrm>
          <a:prstGeom prst="rect">
            <a:avLst/>
          </a:prstGeom>
          <a:noFill/>
        </p:spPr>
        <p:txBody>
          <a:bodyPr wrap="square" rtlCol="0">
            <a:spAutoFit/>
          </a:bodyPr>
          <a:lstStyle/>
          <a:p>
            <a:pPr algn="ctr"/>
            <a:r>
              <a:rPr lang="en-GB" sz="3600" b="1" dirty="0" err="1">
                <a:solidFill>
                  <a:schemeClr val="accent5">
                    <a:lumMod val="50000"/>
                  </a:schemeClr>
                </a:solidFill>
              </a:rPr>
              <a:t>grandes</a:t>
            </a:r>
            <a:endParaRPr lang="en-GB" sz="3600" b="1" dirty="0">
              <a:solidFill>
                <a:schemeClr val="accent5">
                  <a:lumMod val="50000"/>
                </a:schemeClr>
              </a:solidFill>
            </a:endParaRPr>
          </a:p>
        </p:txBody>
      </p:sp>
      <p:sp>
        <p:nvSpPr>
          <p:cNvPr id="14" name="TextBox 13"/>
          <p:cNvSpPr txBox="1"/>
          <p:nvPr/>
        </p:nvSpPr>
        <p:spPr>
          <a:xfrm>
            <a:off x="9324727" y="5559983"/>
            <a:ext cx="1850607" cy="646331"/>
          </a:xfrm>
          <a:prstGeom prst="rect">
            <a:avLst/>
          </a:prstGeom>
          <a:noFill/>
        </p:spPr>
        <p:txBody>
          <a:bodyPr wrap="square" rtlCol="0">
            <a:spAutoFit/>
          </a:bodyPr>
          <a:lstStyle/>
          <a:p>
            <a:pPr algn="ctr"/>
            <a:r>
              <a:rPr lang="en-GB" sz="3600" b="1" dirty="0">
                <a:solidFill>
                  <a:schemeClr val="accent5">
                    <a:lumMod val="50000"/>
                  </a:schemeClr>
                </a:solidFill>
              </a:rPr>
              <a:t>cerca</a:t>
            </a:r>
          </a:p>
        </p:txBody>
      </p:sp>
      <p:sp>
        <p:nvSpPr>
          <p:cNvPr id="15" name="TextBox 14"/>
          <p:cNvSpPr txBox="1"/>
          <p:nvPr/>
        </p:nvSpPr>
        <p:spPr>
          <a:xfrm>
            <a:off x="108044" y="81346"/>
            <a:ext cx="5137972" cy="523220"/>
          </a:xfrm>
          <a:prstGeom prst="rect">
            <a:avLst/>
          </a:prstGeom>
          <a:noFill/>
        </p:spPr>
        <p:txBody>
          <a:bodyPr wrap="square" rtlCol="0">
            <a:spAutoFit/>
          </a:bodyPr>
          <a:lstStyle/>
          <a:p>
            <a:r>
              <a:rPr lang="en-GB" sz="2800" b="1" dirty="0">
                <a:solidFill>
                  <a:schemeClr val="accent1">
                    <a:lumMod val="50000"/>
                  </a:schemeClr>
                </a:solidFill>
              </a:rPr>
              <a:t>Completa las frases.</a:t>
            </a:r>
          </a:p>
        </p:txBody>
      </p:sp>
      <p:sp>
        <p:nvSpPr>
          <p:cNvPr id="16" name="TextBox 15"/>
          <p:cNvSpPr txBox="1"/>
          <p:nvPr/>
        </p:nvSpPr>
        <p:spPr>
          <a:xfrm>
            <a:off x="1518375" y="5558740"/>
            <a:ext cx="1030473" cy="646331"/>
          </a:xfrm>
          <a:prstGeom prst="rect">
            <a:avLst/>
          </a:prstGeom>
          <a:noFill/>
        </p:spPr>
        <p:txBody>
          <a:bodyPr wrap="square" rtlCol="0">
            <a:spAutoFit/>
          </a:bodyPr>
          <a:lstStyle/>
          <a:p>
            <a:pPr algn="ctr"/>
            <a:r>
              <a:rPr lang="en-GB" sz="3600" b="1" dirty="0">
                <a:solidFill>
                  <a:schemeClr val="accent5">
                    <a:lumMod val="50000"/>
                  </a:schemeClr>
                </a:solidFill>
              </a:rPr>
              <a:t>son</a:t>
            </a:r>
          </a:p>
        </p:txBody>
      </p:sp>
      <p:sp>
        <p:nvSpPr>
          <p:cNvPr id="17" name="TextBox 16"/>
          <p:cNvSpPr txBox="1"/>
          <p:nvPr/>
        </p:nvSpPr>
        <p:spPr>
          <a:xfrm>
            <a:off x="7741972" y="5555412"/>
            <a:ext cx="1654076" cy="646331"/>
          </a:xfrm>
          <a:prstGeom prst="rect">
            <a:avLst/>
          </a:prstGeom>
          <a:noFill/>
        </p:spPr>
        <p:txBody>
          <a:bodyPr wrap="square" rtlCol="0">
            <a:spAutoFit/>
          </a:bodyPr>
          <a:lstStyle/>
          <a:p>
            <a:pPr algn="ctr"/>
            <a:r>
              <a:rPr lang="en-GB" sz="3600" b="1" dirty="0">
                <a:solidFill>
                  <a:schemeClr val="accent5">
                    <a:lumMod val="50000"/>
                  </a:schemeClr>
                </a:solidFill>
              </a:rPr>
              <a:t>están</a:t>
            </a:r>
          </a:p>
        </p:txBody>
      </p:sp>
      <p:sp>
        <p:nvSpPr>
          <p:cNvPr id="18" name="Google Shape;769;p20"/>
          <p:cNvSpPr/>
          <p:nvPr/>
        </p:nvSpPr>
        <p:spPr>
          <a:xfrm>
            <a:off x="9584670" y="4169616"/>
            <a:ext cx="2180513" cy="587101"/>
          </a:xfrm>
          <a:prstGeom prst="rect">
            <a:avLst/>
          </a:prstGeom>
          <a:solidFill>
            <a:srgbClr val="FF6600"/>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Parque Güell</a:t>
            </a:r>
            <a:endParaRPr sz="200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4822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8581" y="678559"/>
            <a:ext cx="4087949" cy="5450599"/>
          </a:xfrm>
          <a:prstGeom prst="rect">
            <a:avLst/>
          </a:prstGeom>
        </p:spPr>
      </p:pic>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478125" y="389744"/>
            <a:ext cx="209862" cy="89941"/>
          </a:xfrm>
        </p:spPr>
        <p:txBody>
          <a:bodyPr>
            <a:noAutofit/>
          </a:bodyPr>
          <a:lstStyle/>
          <a:p>
            <a:r>
              <a:rPr lang="en-GB" sz="100" b="1" dirty="0">
                <a:solidFill>
                  <a:prstClr val="white"/>
                </a:solidFill>
              </a:rPr>
              <a:t>leer / escribir</a:t>
            </a:r>
            <a:endParaRPr lang="en-US" sz="10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2904"/>
          <a:stretch/>
        </p:blipFill>
        <p:spPr>
          <a:xfrm>
            <a:off x="450640" y="718359"/>
            <a:ext cx="5180903" cy="2538187"/>
          </a:xfrm>
          <a:prstGeom prst="rect">
            <a:avLst/>
          </a:prstGeom>
        </p:spPr>
      </p:pic>
      <p:sp>
        <p:nvSpPr>
          <p:cNvPr id="7" name="TextBox 6"/>
          <p:cNvSpPr txBox="1"/>
          <p:nvPr/>
        </p:nvSpPr>
        <p:spPr>
          <a:xfrm>
            <a:off x="234892" y="3432190"/>
            <a:ext cx="6477732" cy="2337819"/>
          </a:xfrm>
          <a:prstGeom prst="rect">
            <a:avLst/>
          </a:prstGeom>
          <a:noFill/>
          <a:ln w="28575">
            <a:solidFill>
              <a:srgbClr val="FF6600"/>
            </a:solidFill>
          </a:ln>
        </p:spPr>
        <p:txBody>
          <a:bodyPr wrap="square" rtlCol="0">
            <a:spAutoFit/>
          </a:bodyPr>
          <a:lstStyle/>
          <a:p>
            <a:pPr>
              <a:lnSpc>
                <a:spcPct val="114000"/>
              </a:lnSpc>
            </a:pPr>
            <a:r>
              <a:rPr lang="en-GB" sz="3200" dirty="0">
                <a:solidFill>
                  <a:schemeClr val="accent1">
                    <a:lumMod val="50000"/>
                  </a:schemeClr>
                </a:solidFill>
              </a:rPr>
              <a:t>En las dos </a:t>
            </a:r>
            <a:r>
              <a:rPr lang="en-GB" sz="3200" dirty="0" err="1">
                <a:solidFill>
                  <a:schemeClr val="accent1">
                    <a:lumMod val="50000"/>
                  </a:schemeClr>
                </a:solidFill>
              </a:rPr>
              <a:t>ciudades</a:t>
            </a:r>
            <a:r>
              <a:rPr lang="en-GB" sz="3200" dirty="0">
                <a:solidFill>
                  <a:schemeClr val="accent1">
                    <a:lumMod val="50000"/>
                  </a:schemeClr>
                </a:solidFill>
              </a:rPr>
              <a:t> hay unas tiendas y unos </a:t>
            </a:r>
            <a:r>
              <a:rPr lang="en-GB" sz="3200" dirty="0" err="1">
                <a:solidFill>
                  <a:schemeClr val="accent1">
                    <a:lumMod val="50000"/>
                  </a:schemeClr>
                </a:solidFill>
              </a:rPr>
              <a:t>mercados</a:t>
            </a:r>
            <a:r>
              <a:rPr lang="en-GB" sz="3200" dirty="0">
                <a:solidFill>
                  <a:schemeClr val="accent1">
                    <a:lumMod val="50000"/>
                  </a:schemeClr>
                </a:solidFill>
              </a:rPr>
              <a:t>.  Las tiendas ______  _______ y los </a:t>
            </a:r>
            <a:r>
              <a:rPr lang="en-GB" sz="3200" dirty="0" err="1">
                <a:solidFill>
                  <a:schemeClr val="accent1">
                    <a:lumMod val="50000"/>
                  </a:schemeClr>
                </a:solidFill>
              </a:rPr>
              <a:t>mercados</a:t>
            </a:r>
            <a:r>
              <a:rPr lang="en-GB" sz="3200" dirty="0">
                <a:solidFill>
                  <a:schemeClr val="accent1">
                    <a:lumMod val="50000"/>
                  </a:schemeClr>
                </a:solidFill>
              </a:rPr>
              <a:t> ______  _________.</a:t>
            </a:r>
          </a:p>
        </p:txBody>
      </p:sp>
      <p:sp>
        <p:nvSpPr>
          <p:cNvPr id="8" name="TextBox 7"/>
          <p:cNvSpPr txBox="1"/>
          <p:nvPr/>
        </p:nvSpPr>
        <p:spPr>
          <a:xfrm>
            <a:off x="3502613" y="718358"/>
            <a:ext cx="2151743" cy="400110"/>
          </a:xfrm>
          <a:prstGeom prst="rect">
            <a:avLst/>
          </a:prstGeom>
          <a:solidFill>
            <a:srgbClr val="FFFFCC"/>
          </a:solidFill>
        </p:spPr>
        <p:txBody>
          <a:bodyPr wrap="square" rtlCol="0">
            <a:spAutoFit/>
          </a:bodyPr>
          <a:lstStyle/>
          <a:p>
            <a:pPr algn="ctr"/>
            <a:r>
              <a:rPr lang="en-GB" sz="2000" b="1" dirty="0">
                <a:solidFill>
                  <a:schemeClr val="accent1">
                    <a:lumMod val="50000"/>
                  </a:schemeClr>
                </a:solidFill>
              </a:rPr>
              <a:t>[are expensive]</a:t>
            </a:r>
          </a:p>
        </p:txBody>
      </p:sp>
      <p:sp>
        <p:nvSpPr>
          <p:cNvPr id="9" name="TextBox 8"/>
          <p:cNvSpPr txBox="1"/>
          <p:nvPr/>
        </p:nvSpPr>
        <p:spPr>
          <a:xfrm>
            <a:off x="10030707" y="678559"/>
            <a:ext cx="1765823" cy="400110"/>
          </a:xfrm>
          <a:prstGeom prst="rect">
            <a:avLst/>
          </a:prstGeom>
          <a:solidFill>
            <a:srgbClr val="FFFFCC"/>
          </a:solidFill>
        </p:spPr>
        <p:txBody>
          <a:bodyPr wrap="square" rtlCol="0">
            <a:spAutoFit/>
          </a:bodyPr>
          <a:lstStyle/>
          <a:p>
            <a:pPr algn="ctr"/>
            <a:r>
              <a:rPr lang="en-GB" sz="2000" b="1" dirty="0">
                <a:solidFill>
                  <a:schemeClr val="accent1">
                    <a:lumMod val="50000"/>
                  </a:schemeClr>
                </a:solidFill>
              </a:rPr>
              <a:t>[are outside]</a:t>
            </a:r>
          </a:p>
        </p:txBody>
      </p:sp>
      <p:sp>
        <p:nvSpPr>
          <p:cNvPr id="10" name="TextBox 9"/>
          <p:cNvSpPr txBox="1"/>
          <p:nvPr/>
        </p:nvSpPr>
        <p:spPr>
          <a:xfrm>
            <a:off x="3149116" y="4503322"/>
            <a:ext cx="1691478" cy="646331"/>
          </a:xfrm>
          <a:prstGeom prst="rect">
            <a:avLst/>
          </a:prstGeom>
          <a:noFill/>
        </p:spPr>
        <p:txBody>
          <a:bodyPr wrap="square" rtlCol="0">
            <a:spAutoFit/>
          </a:bodyPr>
          <a:lstStyle/>
          <a:p>
            <a:pPr algn="ctr"/>
            <a:r>
              <a:rPr lang="en-GB" sz="3600" b="1" dirty="0" err="1">
                <a:solidFill>
                  <a:schemeClr val="accent5">
                    <a:lumMod val="50000"/>
                  </a:schemeClr>
                </a:solidFill>
              </a:rPr>
              <a:t>caras</a:t>
            </a:r>
            <a:endParaRPr lang="en-GB" sz="3600" b="1" dirty="0">
              <a:solidFill>
                <a:schemeClr val="accent5">
                  <a:lumMod val="50000"/>
                </a:schemeClr>
              </a:solidFill>
            </a:endParaRPr>
          </a:p>
        </p:txBody>
      </p:sp>
      <p:sp>
        <p:nvSpPr>
          <p:cNvPr id="11" name="TextBox 10"/>
          <p:cNvSpPr txBox="1"/>
          <p:nvPr/>
        </p:nvSpPr>
        <p:spPr>
          <a:xfrm>
            <a:off x="3904751" y="5052184"/>
            <a:ext cx="1655212" cy="646331"/>
          </a:xfrm>
          <a:prstGeom prst="rect">
            <a:avLst/>
          </a:prstGeom>
          <a:noFill/>
        </p:spPr>
        <p:txBody>
          <a:bodyPr wrap="square" rtlCol="0">
            <a:spAutoFit/>
          </a:bodyPr>
          <a:lstStyle/>
          <a:p>
            <a:pPr algn="ctr"/>
            <a:r>
              <a:rPr lang="en-GB" sz="3600" b="1" dirty="0" err="1">
                <a:solidFill>
                  <a:schemeClr val="accent5">
                    <a:lumMod val="50000"/>
                  </a:schemeClr>
                </a:solidFill>
              </a:rPr>
              <a:t>fuera</a:t>
            </a:r>
            <a:endParaRPr lang="en-GB" sz="3600" b="1" dirty="0">
              <a:solidFill>
                <a:schemeClr val="accent5">
                  <a:lumMod val="50000"/>
                </a:schemeClr>
              </a:solidFill>
            </a:endParaRPr>
          </a:p>
        </p:txBody>
      </p:sp>
      <p:sp>
        <p:nvSpPr>
          <p:cNvPr id="12" name="TextBox 11"/>
          <p:cNvSpPr txBox="1"/>
          <p:nvPr/>
        </p:nvSpPr>
        <p:spPr>
          <a:xfrm>
            <a:off x="108044" y="81346"/>
            <a:ext cx="5137972" cy="523220"/>
          </a:xfrm>
          <a:prstGeom prst="rect">
            <a:avLst/>
          </a:prstGeom>
          <a:noFill/>
        </p:spPr>
        <p:txBody>
          <a:bodyPr wrap="square" rtlCol="0">
            <a:spAutoFit/>
          </a:bodyPr>
          <a:lstStyle/>
          <a:p>
            <a:r>
              <a:rPr lang="en-GB" sz="2800" b="1" dirty="0">
                <a:solidFill>
                  <a:schemeClr val="accent1">
                    <a:lumMod val="50000"/>
                  </a:schemeClr>
                </a:solidFill>
              </a:rPr>
              <a:t>Completa las frases.</a:t>
            </a:r>
          </a:p>
        </p:txBody>
      </p:sp>
      <p:sp>
        <p:nvSpPr>
          <p:cNvPr id="13" name="TextBox 12"/>
          <p:cNvSpPr txBox="1"/>
          <p:nvPr/>
        </p:nvSpPr>
        <p:spPr>
          <a:xfrm>
            <a:off x="1857526" y="4506794"/>
            <a:ext cx="1264696" cy="646331"/>
          </a:xfrm>
          <a:prstGeom prst="rect">
            <a:avLst/>
          </a:prstGeom>
          <a:noFill/>
        </p:spPr>
        <p:txBody>
          <a:bodyPr wrap="square" rtlCol="0">
            <a:spAutoFit/>
          </a:bodyPr>
          <a:lstStyle/>
          <a:p>
            <a:pPr algn="ctr"/>
            <a:r>
              <a:rPr lang="en-GB" sz="3600" b="1" dirty="0">
                <a:solidFill>
                  <a:schemeClr val="accent5">
                    <a:lumMod val="50000"/>
                  </a:schemeClr>
                </a:solidFill>
              </a:rPr>
              <a:t>son</a:t>
            </a:r>
          </a:p>
        </p:txBody>
      </p:sp>
      <p:sp>
        <p:nvSpPr>
          <p:cNvPr id="14" name="TextBox 13"/>
          <p:cNvSpPr txBox="1"/>
          <p:nvPr/>
        </p:nvSpPr>
        <p:spPr>
          <a:xfrm>
            <a:off x="2336321" y="5079078"/>
            <a:ext cx="1409540" cy="646331"/>
          </a:xfrm>
          <a:prstGeom prst="rect">
            <a:avLst/>
          </a:prstGeom>
          <a:noFill/>
        </p:spPr>
        <p:txBody>
          <a:bodyPr wrap="square" rtlCol="0">
            <a:spAutoFit/>
          </a:bodyPr>
          <a:lstStyle/>
          <a:p>
            <a:pPr algn="ctr"/>
            <a:r>
              <a:rPr lang="en-GB" sz="3600" b="1" dirty="0">
                <a:solidFill>
                  <a:schemeClr val="accent5">
                    <a:lumMod val="50000"/>
                  </a:schemeClr>
                </a:solidFill>
              </a:rPr>
              <a:t>están</a:t>
            </a:r>
          </a:p>
        </p:txBody>
      </p:sp>
      <p:sp>
        <p:nvSpPr>
          <p:cNvPr id="15" name="Rounded Rectangle 11">
            <a:extLst>
              <a:ext uri="{FF2B5EF4-FFF2-40B4-BE49-F238E27FC236}">
                <a16:creationId xmlns:a16="http://schemas.microsoft.com/office/drawing/2014/main" id="{A316DD52-7894-4A75-969C-CA0645DA2978}"/>
              </a:ext>
            </a:extLst>
          </p:cNvPr>
          <p:cNvSpPr/>
          <p:nvPr/>
        </p:nvSpPr>
        <p:spPr>
          <a:xfrm>
            <a:off x="10093308" y="258166"/>
            <a:ext cx="183483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smtClean="0">
                <a:solidFill>
                  <a:prstClr val="white"/>
                </a:solidFill>
                <a:latin typeface="Century Gothic" panose="020B0502020202020204" pitchFamily="34" charset="0"/>
              </a:rPr>
              <a:t>leer / </a:t>
            </a:r>
            <a:r>
              <a:rPr lang="en-GB" sz="2000" b="1" dirty="0" err="1" smtClean="0">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407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8839907" y="419725"/>
            <a:ext cx="79242" cy="142553"/>
          </a:xfrm>
        </p:spPr>
        <p:txBody>
          <a:bodyPr>
            <a:noAutofit/>
          </a:bodyPr>
          <a:lstStyle/>
          <a:p>
            <a:r>
              <a:rPr lang="en-GB" sz="100" b="1" dirty="0">
                <a:solidFill>
                  <a:prstClr val="white"/>
                </a:solidFill>
              </a:rPr>
              <a:t>hablar / escuchar / escribir</a:t>
            </a:r>
            <a:endParaRPr lang="en-US" sz="100" dirty="0"/>
          </a:p>
        </p:txBody>
      </p:sp>
      <p:sp>
        <p:nvSpPr>
          <p:cNvPr id="5" name="Rectangle 4"/>
          <p:cNvSpPr/>
          <p:nvPr/>
        </p:nvSpPr>
        <p:spPr>
          <a:xfrm>
            <a:off x="4462816" y="678559"/>
            <a:ext cx="3486150" cy="1923197"/>
          </a:xfrm>
          <a:prstGeom prst="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latin typeface="Century Gothic" panose="020B0502020202020204" pitchFamily="34" charset="0"/>
              </a:rPr>
              <a:t>Sevilla</a:t>
            </a:r>
            <a:endParaRPr lang="en-GB" sz="2200" dirty="0">
              <a:solidFill>
                <a:schemeClr val="accent1">
                  <a:lumMod val="50000"/>
                </a:schemeClr>
              </a:solidFill>
              <a:latin typeface="Century Gothic" panose="020B0502020202020204" pitchFamily="34" charset="0"/>
            </a:endParaRPr>
          </a:p>
          <a:p>
            <a:pPr algn="ctr"/>
            <a:r>
              <a:rPr lang="en-GB" sz="2200" dirty="0">
                <a:solidFill>
                  <a:schemeClr val="accent1">
                    <a:lumMod val="50000"/>
                  </a:schemeClr>
                </a:solidFill>
                <a:latin typeface="Century Gothic" panose="020B0502020202020204" pitchFamily="34" charset="0"/>
              </a:rPr>
              <a:t>There are some parks and some towers.</a:t>
            </a:r>
          </a:p>
          <a:p>
            <a:pPr algn="ctr"/>
            <a:r>
              <a:rPr lang="en-GB" sz="2200" dirty="0">
                <a:solidFill>
                  <a:schemeClr val="accent1">
                    <a:lumMod val="50000"/>
                  </a:schemeClr>
                </a:solidFill>
                <a:latin typeface="Century Gothic" panose="020B0502020202020204" pitchFamily="34" charset="0"/>
              </a:rPr>
              <a:t>The parks are small. </a:t>
            </a:r>
          </a:p>
        </p:txBody>
      </p:sp>
      <p:sp>
        <p:nvSpPr>
          <p:cNvPr id="10" name="Oval Callout 9"/>
          <p:cNvSpPr/>
          <p:nvPr/>
        </p:nvSpPr>
        <p:spPr>
          <a:xfrm>
            <a:off x="114839" y="2601756"/>
            <a:ext cx="4347977" cy="1203762"/>
          </a:xfrm>
          <a:prstGeom prst="wedgeEllipseCallout">
            <a:avLst>
              <a:gd name="adj1" fmla="val 37499"/>
              <a:gd name="adj2" fmla="val 73490"/>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1" dirty="0">
                <a:solidFill>
                  <a:schemeClr val="bg1"/>
                </a:solidFill>
                <a:latin typeface="Century Gothic" panose="020B0502020202020204" pitchFamily="34" charset="0"/>
              </a:rPr>
              <a:t>¿Qué hay en Sevilla?</a:t>
            </a:r>
          </a:p>
        </p:txBody>
      </p:sp>
      <p:sp>
        <p:nvSpPr>
          <p:cNvPr id="11" name="Oval Callout 10"/>
          <p:cNvSpPr/>
          <p:nvPr/>
        </p:nvSpPr>
        <p:spPr>
          <a:xfrm>
            <a:off x="3938487" y="3287249"/>
            <a:ext cx="7812235" cy="2963426"/>
          </a:xfrm>
          <a:prstGeom prst="wedgeEllipseCallout">
            <a:avLst>
              <a:gd name="adj1" fmla="val -64370"/>
              <a:gd name="adj2" fmla="val 41922"/>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1" dirty="0">
                <a:solidFill>
                  <a:schemeClr val="bg1"/>
                </a:solidFill>
                <a:latin typeface="Century Gothic" panose="020B0502020202020204" pitchFamily="34" charset="0"/>
              </a:rPr>
              <a:t>Hay unos </a:t>
            </a:r>
            <a:r>
              <a:rPr lang="en-GB" sz="3600" b="1" i="1" dirty="0" err="1">
                <a:solidFill>
                  <a:schemeClr val="bg1"/>
                </a:solidFill>
                <a:latin typeface="Century Gothic" panose="020B0502020202020204" pitchFamily="34" charset="0"/>
              </a:rPr>
              <a:t>parques</a:t>
            </a:r>
            <a:r>
              <a:rPr lang="en-GB" sz="3600" b="1" i="1" dirty="0">
                <a:solidFill>
                  <a:schemeClr val="bg1"/>
                </a:solidFill>
                <a:latin typeface="Century Gothic" panose="020B0502020202020204" pitchFamily="34" charset="0"/>
              </a:rPr>
              <a:t> y unas </a:t>
            </a:r>
            <a:r>
              <a:rPr lang="en-GB" sz="3600" b="1" i="1" dirty="0" err="1">
                <a:solidFill>
                  <a:schemeClr val="bg1"/>
                </a:solidFill>
                <a:latin typeface="Century Gothic" panose="020B0502020202020204" pitchFamily="34" charset="0"/>
              </a:rPr>
              <a:t>torres</a:t>
            </a:r>
            <a:r>
              <a:rPr lang="en-GB" sz="3600" b="1" i="1" dirty="0">
                <a:solidFill>
                  <a:schemeClr val="bg1"/>
                </a:solidFill>
                <a:latin typeface="Century Gothic" panose="020B0502020202020204" pitchFamily="34" charset="0"/>
              </a:rPr>
              <a:t>.  Los </a:t>
            </a:r>
            <a:r>
              <a:rPr lang="en-GB" sz="3600" b="1" i="1" dirty="0" err="1">
                <a:solidFill>
                  <a:schemeClr val="bg1"/>
                </a:solidFill>
                <a:latin typeface="Century Gothic" panose="020B0502020202020204" pitchFamily="34" charset="0"/>
              </a:rPr>
              <a:t>parques</a:t>
            </a:r>
            <a:r>
              <a:rPr lang="en-GB" sz="3600" b="1" i="1" dirty="0">
                <a:solidFill>
                  <a:schemeClr val="bg1"/>
                </a:solidFill>
                <a:latin typeface="Century Gothic" panose="020B0502020202020204" pitchFamily="34" charset="0"/>
              </a:rPr>
              <a:t> son </a:t>
            </a:r>
            <a:r>
              <a:rPr lang="en-GB" sz="3600" b="1" i="1" dirty="0" err="1">
                <a:solidFill>
                  <a:schemeClr val="bg1"/>
                </a:solidFill>
                <a:latin typeface="Century Gothic" panose="020B0502020202020204" pitchFamily="34" charset="0"/>
              </a:rPr>
              <a:t>pequeños</a:t>
            </a:r>
            <a:r>
              <a:rPr lang="en-GB" sz="3600" b="1" i="1" dirty="0">
                <a:solidFill>
                  <a:schemeClr val="bg1"/>
                </a:solidFill>
                <a:latin typeface="Century Gothic" panose="020B0502020202020204" pitchFamily="34" charset="0"/>
              </a:rPr>
              <a:t>.</a:t>
            </a:r>
          </a:p>
        </p:txBody>
      </p:sp>
      <p:sp>
        <p:nvSpPr>
          <p:cNvPr id="12" name="Rounded Rectangle 11"/>
          <p:cNvSpPr/>
          <p:nvPr/>
        </p:nvSpPr>
        <p:spPr>
          <a:xfrm>
            <a:off x="5486400" y="3989867"/>
            <a:ext cx="1132765" cy="551916"/>
          </a:xfrm>
          <a:prstGeom prst="round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13" name="Rounded Rectangle 12"/>
          <p:cNvSpPr/>
          <p:nvPr/>
        </p:nvSpPr>
        <p:spPr>
          <a:xfrm>
            <a:off x="6619165" y="3989867"/>
            <a:ext cx="1132765" cy="551916"/>
          </a:xfrm>
          <a:prstGeom prst="roundRect">
            <a:avLst/>
          </a:prstGeom>
          <a:solidFill>
            <a:schemeClr val="accent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14" name="Rounded Rectangle 13"/>
          <p:cNvSpPr/>
          <p:nvPr/>
        </p:nvSpPr>
        <p:spPr>
          <a:xfrm>
            <a:off x="7751930" y="3989867"/>
            <a:ext cx="1869742" cy="551916"/>
          </a:xfrm>
          <a:prstGeom prst="round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15" name="Rounded Rectangle 14"/>
          <p:cNvSpPr/>
          <p:nvPr/>
        </p:nvSpPr>
        <p:spPr>
          <a:xfrm>
            <a:off x="9621672" y="3989867"/>
            <a:ext cx="1132765" cy="551916"/>
          </a:xfrm>
          <a:prstGeom prst="roundRect">
            <a:avLst/>
          </a:prstGeom>
          <a:solidFill>
            <a:schemeClr val="accent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16" name="Rounded Rectangle 15"/>
          <p:cNvSpPr/>
          <p:nvPr/>
        </p:nvSpPr>
        <p:spPr>
          <a:xfrm>
            <a:off x="6052782" y="4523191"/>
            <a:ext cx="1132765" cy="551916"/>
          </a:xfrm>
          <a:prstGeom prst="round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17" name="Rounded Rectangle 16"/>
          <p:cNvSpPr/>
          <p:nvPr/>
        </p:nvSpPr>
        <p:spPr>
          <a:xfrm>
            <a:off x="7185547" y="4523191"/>
            <a:ext cx="1510522" cy="551916"/>
          </a:xfrm>
          <a:prstGeom prst="roundRect">
            <a:avLst/>
          </a:prstGeom>
          <a:solidFill>
            <a:schemeClr val="accent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18" name="Rounded Rectangle 17"/>
          <p:cNvSpPr/>
          <p:nvPr/>
        </p:nvSpPr>
        <p:spPr>
          <a:xfrm>
            <a:off x="8666332" y="4523191"/>
            <a:ext cx="1132765" cy="551916"/>
          </a:xfrm>
          <a:prstGeom prst="round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19" name="Rounded Rectangle 18"/>
          <p:cNvSpPr/>
          <p:nvPr/>
        </p:nvSpPr>
        <p:spPr>
          <a:xfrm>
            <a:off x="5214271" y="5086657"/>
            <a:ext cx="1951625" cy="551916"/>
          </a:xfrm>
          <a:prstGeom prst="round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20" name="Rounded Rectangle 19"/>
          <p:cNvSpPr/>
          <p:nvPr/>
        </p:nvSpPr>
        <p:spPr>
          <a:xfrm>
            <a:off x="7165896" y="5086657"/>
            <a:ext cx="889533" cy="551916"/>
          </a:xfrm>
          <a:prstGeom prst="roundRect">
            <a:avLst/>
          </a:prstGeom>
          <a:solidFill>
            <a:schemeClr val="accent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21" name="Rounded Rectangle 20"/>
          <p:cNvSpPr/>
          <p:nvPr/>
        </p:nvSpPr>
        <p:spPr>
          <a:xfrm>
            <a:off x="8055429" y="5096651"/>
            <a:ext cx="2388236" cy="551916"/>
          </a:xfrm>
          <a:prstGeom prst="round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23" name="Rounded Rectangle 11">
            <a:extLst>
              <a:ext uri="{FF2B5EF4-FFF2-40B4-BE49-F238E27FC236}">
                <a16:creationId xmlns:a16="http://schemas.microsoft.com/office/drawing/2014/main" id="{A316DD52-7894-4A75-969C-CA0645DA2978}"/>
              </a:ext>
            </a:extLst>
          </p:cNvPr>
          <p:cNvSpPr/>
          <p:nvPr/>
        </p:nvSpPr>
        <p:spPr>
          <a:xfrm>
            <a:off x="8334531" y="258166"/>
            <a:ext cx="359361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smtClean="0">
                <a:solidFill>
                  <a:prstClr val="white"/>
                </a:solidFill>
                <a:latin typeface="Century Gothic" panose="020B0502020202020204" pitchFamily="34" charset="0"/>
              </a:rPr>
              <a:t>hablar</a:t>
            </a:r>
            <a:r>
              <a:rPr lang="en-GB" sz="2000" b="1" dirty="0" smtClean="0">
                <a:solidFill>
                  <a:prstClr val="white"/>
                </a:solidFill>
                <a:latin typeface="Century Gothic" panose="020B0502020202020204" pitchFamily="34" charset="0"/>
              </a:rPr>
              <a:t> / </a:t>
            </a:r>
            <a:r>
              <a:rPr lang="en-GB" sz="2000" b="1" dirty="0" err="1" smtClean="0">
                <a:solidFill>
                  <a:prstClr val="white"/>
                </a:solidFill>
                <a:latin typeface="Century Gothic" panose="020B0502020202020204" pitchFamily="34" charset="0"/>
              </a:rPr>
              <a:t>escuchar</a:t>
            </a:r>
            <a:r>
              <a:rPr lang="en-GB" sz="2000" b="1" dirty="0" smtClean="0">
                <a:solidFill>
                  <a:prstClr val="white"/>
                </a:solidFill>
                <a:latin typeface="Century Gothic" panose="020B0502020202020204" pitchFamily="34" charset="0"/>
              </a:rPr>
              <a:t> / </a:t>
            </a:r>
            <a:r>
              <a:rPr lang="en-GB" sz="2000" b="1" dirty="0" err="1" smtClean="0">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1851616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4" restart="whenNotActive" fill="hold" evtFilter="cancelBubble" nodeType="interactiveSeq">
                <p:stCondLst>
                  <p:cond evt="onClick" delay="0">
                    <p:tgtEl>
                      <p:spTgt spid="1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1"/>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8859186" y="434715"/>
            <a:ext cx="164893" cy="74951"/>
          </a:xfrm>
        </p:spPr>
        <p:txBody>
          <a:bodyPr>
            <a:noAutofit/>
          </a:bodyPr>
          <a:lstStyle/>
          <a:p>
            <a:r>
              <a:rPr lang="en-GB" sz="100" b="1" dirty="0">
                <a:solidFill>
                  <a:prstClr val="white"/>
                </a:solidFill>
              </a:rPr>
              <a:t>hablar / escuchar / escribir</a:t>
            </a:r>
            <a:endParaRPr lang="en-US" sz="100" dirty="0"/>
          </a:p>
        </p:txBody>
      </p:sp>
      <p:grpSp>
        <p:nvGrpSpPr>
          <p:cNvPr id="11" name="Group 10"/>
          <p:cNvGrpSpPr/>
          <p:nvPr/>
        </p:nvGrpSpPr>
        <p:grpSpPr>
          <a:xfrm>
            <a:off x="594958" y="882345"/>
            <a:ext cx="11115390" cy="2225458"/>
            <a:chOff x="594958" y="882345"/>
            <a:chExt cx="11115390" cy="2225458"/>
          </a:xfrm>
        </p:grpSpPr>
        <p:sp>
          <p:nvSpPr>
            <p:cNvPr id="4" name="Rectangle 3"/>
            <p:cNvSpPr/>
            <p:nvPr/>
          </p:nvSpPr>
          <p:spPr>
            <a:xfrm>
              <a:off x="594958" y="882345"/>
              <a:ext cx="3486150" cy="2209800"/>
            </a:xfrm>
            <a:prstGeom prst="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5">
                      <a:lumMod val="50000"/>
                    </a:schemeClr>
                  </a:solidFill>
                  <a:latin typeface="Century Gothic" panose="020B0502020202020204" pitchFamily="34" charset="0"/>
                </a:rPr>
                <a:t>Málaga</a:t>
              </a:r>
            </a:p>
            <a:p>
              <a:pPr algn="ctr"/>
              <a:r>
                <a:rPr lang="en-GB" sz="2200" dirty="0">
                  <a:solidFill>
                    <a:schemeClr val="accent5">
                      <a:lumMod val="50000"/>
                    </a:schemeClr>
                  </a:solidFill>
                  <a:latin typeface="Century Gothic" panose="020B0502020202020204" pitchFamily="34" charset="0"/>
                </a:rPr>
                <a:t>There are some shops and some markets.</a:t>
              </a:r>
            </a:p>
            <a:p>
              <a:pPr algn="ctr"/>
              <a:r>
                <a:rPr lang="en-GB" sz="2200" dirty="0">
                  <a:solidFill>
                    <a:schemeClr val="accent5">
                      <a:lumMod val="50000"/>
                    </a:schemeClr>
                  </a:solidFill>
                  <a:latin typeface="Century Gothic" panose="020B0502020202020204" pitchFamily="34" charset="0"/>
                </a:rPr>
                <a:t>The markets are outside.</a:t>
              </a:r>
            </a:p>
          </p:txBody>
        </p:sp>
        <p:sp>
          <p:nvSpPr>
            <p:cNvPr id="5" name="Rectangle 4"/>
            <p:cNvSpPr/>
            <p:nvPr/>
          </p:nvSpPr>
          <p:spPr>
            <a:xfrm>
              <a:off x="4414198" y="882345"/>
              <a:ext cx="3486150" cy="2209800"/>
            </a:xfrm>
            <a:prstGeom prst="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5">
                      <a:lumMod val="50000"/>
                    </a:schemeClr>
                  </a:solidFill>
                  <a:latin typeface="Century Gothic" panose="020B0502020202020204" pitchFamily="34" charset="0"/>
                </a:rPr>
                <a:t>Madrid</a:t>
              </a:r>
              <a:endParaRPr lang="en-GB" sz="2200" dirty="0">
                <a:solidFill>
                  <a:schemeClr val="accent5">
                    <a:lumMod val="50000"/>
                  </a:schemeClr>
                </a:solidFill>
                <a:latin typeface="Century Gothic" panose="020B0502020202020204" pitchFamily="34" charset="0"/>
              </a:endParaRPr>
            </a:p>
            <a:p>
              <a:pPr algn="ctr"/>
              <a:r>
                <a:rPr lang="en-GB" sz="2200" dirty="0">
                  <a:solidFill>
                    <a:schemeClr val="accent5">
                      <a:lumMod val="50000"/>
                    </a:schemeClr>
                  </a:solidFill>
                  <a:latin typeface="Century Gothic" panose="020B0502020202020204" pitchFamily="34" charset="0"/>
                </a:rPr>
                <a:t>There are some museums and some churches.</a:t>
              </a:r>
            </a:p>
            <a:p>
              <a:pPr algn="ctr"/>
              <a:r>
                <a:rPr lang="en-GB" sz="2200" dirty="0">
                  <a:solidFill>
                    <a:schemeClr val="accent5">
                      <a:lumMod val="50000"/>
                    </a:schemeClr>
                  </a:solidFill>
                  <a:latin typeface="Century Gothic" panose="020B0502020202020204" pitchFamily="34" charset="0"/>
                </a:rPr>
                <a:t>The churches are big. </a:t>
              </a:r>
            </a:p>
          </p:txBody>
        </p:sp>
        <p:sp>
          <p:nvSpPr>
            <p:cNvPr id="6" name="Rectangle 5"/>
            <p:cNvSpPr/>
            <p:nvPr/>
          </p:nvSpPr>
          <p:spPr>
            <a:xfrm>
              <a:off x="8224198" y="898003"/>
              <a:ext cx="3486150" cy="2209800"/>
            </a:xfrm>
            <a:prstGeom prst="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5">
                      <a:lumMod val="50000"/>
                    </a:schemeClr>
                  </a:solidFill>
                  <a:latin typeface="Century Gothic" panose="020B0502020202020204" pitchFamily="34" charset="0"/>
                </a:rPr>
                <a:t>Granada</a:t>
              </a:r>
              <a:endParaRPr lang="en-GB" sz="2200" dirty="0">
                <a:solidFill>
                  <a:schemeClr val="accent5">
                    <a:lumMod val="50000"/>
                  </a:schemeClr>
                </a:solidFill>
                <a:latin typeface="Century Gothic" panose="020B0502020202020204" pitchFamily="34" charset="0"/>
              </a:endParaRPr>
            </a:p>
            <a:p>
              <a:pPr algn="ctr"/>
              <a:r>
                <a:rPr lang="en-GB" sz="2200" dirty="0">
                  <a:solidFill>
                    <a:schemeClr val="accent5">
                      <a:lumMod val="50000"/>
                    </a:schemeClr>
                  </a:solidFill>
                  <a:latin typeface="Century Gothic" panose="020B0502020202020204" pitchFamily="34" charset="0"/>
                </a:rPr>
                <a:t>There are some buildings and some squares.</a:t>
              </a:r>
            </a:p>
            <a:p>
              <a:pPr algn="ctr"/>
              <a:r>
                <a:rPr lang="en-GB" sz="2200" dirty="0">
                  <a:solidFill>
                    <a:schemeClr val="accent5">
                      <a:lumMod val="50000"/>
                    </a:schemeClr>
                  </a:solidFill>
                  <a:latin typeface="Century Gothic" panose="020B0502020202020204" pitchFamily="34" charset="0"/>
                </a:rPr>
                <a:t>The buildings are beautiful. </a:t>
              </a:r>
            </a:p>
          </p:txBody>
        </p:sp>
      </p:grpSp>
      <p:sp>
        <p:nvSpPr>
          <p:cNvPr id="7" name="Rectangle 6"/>
          <p:cNvSpPr/>
          <p:nvPr/>
        </p:nvSpPr>
        <p:spPr>
          <a:xfrm>
            <a:off x="594958" y="3167314"/>
            <a:ext cx="11106150" cy="1049456"/>
          </a:xfrm>
          <a:prstGeom prst="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bg1"/>
                </a:solidFill>
                <a:latin typeface="Century Gothic" panose="020B0502020202020204" pitchFamily="34" charset="0"/>
              </a:rPr>
              <a:t>Málaga</a:t>
            </a:r>
            <a:r>
              <a:rPr lang="en-GB" sz="3200" dirty="0">
                <a:solidFill>
                  <a:schemeClr val="bg1"/>
                </a:solidFill>
                <a:latin typeface="Century Gothic" panose="020B0502020202020204" pitchFamily="34" charset="0"/>
              </a:rPr>
              <a:t>: Hay unas tiendas y unos </a:t>
            </a:r>
            <a:r>
              <a:rPr lang="en-GB" sz="3200" dirty="0" err="1">
                <a:solidFill>
                  <a:schemeClr val="bg1"/>
                </a:solidFill>
                <a:latin typeface="Century Gothic" panose="020B0502020202020204" pitchFamily="34" charset="0"/>
              </a:rPr>
              <a:t>mercados</a:t>
            </a:r>
            <a:r>
              <a:rPr lang="en-GB" sz="3200" dirty="0">
                <a:solidFill>
                  <a:schemeClr val="bg1"/>
                </a:solidFill>
                <a:latin typeface="Century Gothic" panose="020B0502020202020204" pitchFamily="34" charset="0"/>
              </a:rPr>
              <a:t>.  Los </a:t>
            </a:r>
            <a:r>
              <a:rPr lang="en-GB" sz="3200" dirty="0" err="1">
                <a:solidFill>
                  <a:schemeClr val="bg1"/>
                </a:solidFill>
                <a:latin typeface="Century Gothic" panose="020B0502020202020204" pitchFamily="34" charset="0"/>
              </a:rPr>
              <a:t>mercados</a:t>
            </a:r>
            <a:r>
              <a:rPr lang="en-GB" sz="3200" dirty="0">
                <a:solidFill>
                  <a:schemeClr val="bg1"/>
                </a:solidFill>
                <a:latin typeface="Century Gothic" panose="020B0502020202020204" pitchFamily="34" charset="0"/>
              </a:rPr>
              <a:t> están </a:t>
            </a:r>
            <a:r>
              <a:rPr lang="en-GB" sz="3200" dirty="0" err="1">
                <a:solidFill>
                  <a:schemeClr val="bg1"/>
                </a:solidFill>
                <a:latin typeface="Century Gothic" panose="020B0502020202020204" pitchFamily="34" charset="0"/>
              </a:rPr>
              <a:t>fuera</a:t>
            </a:r>
            <a:r>
              <a:rPr lang="en-GB" sz="3200" dirty="0">
                <a:solidFill>
                  <a:schemeClr val="bg1"/>
                </a:solidFill>
                <a:latin typeface="Century Gothic" panose="020B0502020202020204" pitchFamily="34" charset="0"/>
              </a:rPr>
              <a:t>.</a:t>
            </a:r>
          </a:p>
        </p:txBody>
      </p:sp>
      <p:sp>
        <p:nvSpPr>
          <p:cNvPr id="8" name="Rectangle 7"/>
          <p:cNvSpPr/>
          <p:nvPr/>
        </p:nvSpPr>
        <p:spPr>
          <a:xfrm>
            <a:off x="594958" y="4216770"/>
            <a:ext cx="11106150" cy="1049456"/>
          </a:xfrm>
          <a:prstGeom prst="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bg1"/>
                </a:solidFill>
                <a:latin typeface="Century Gothic" panose="020B0502020202020204" pitchFamily="34" charset="0"/>
              </a:rPr>
              <a:t>Madrid:</a:t>
            </a:r>
            <a:r>
              <a:rPr lang="en-GB" sz="3200" dirty="0">
                <a:solidFill>
                  <a:schemeClr val="bg1"/>
                </a:solidFill>
                <a:latin typeface="Century Gothic" panose="020B0502020202020204" pitchFamily="34" charset="0"/>
              </a:rPr>
              <a:t> Hay unos </a:t>
            </a:r>
            <a:r>
              <a:rPr lang="en-GB" sz="3200" dirty="0" err="1">
                <a:solidFill>
                  <a:schemeClr val="bg1"/>
                </a:solidFill>
                <a:latin typeface="Century Gothic" panose="020B0502020202020204" pitchFamily="34" charset="0"/>
              </a:rPr>
              <a:t>museos</a:t>
            </a:r>
            <a:r>
              <a:rPr lang="en-GB" sz="3200" dirty="0">
                <a:solidFill>
                  <a:schemeClr val="bg1"/>
                </a:solidFill>
                <a:latin typeface="Century Gothic" panose="020B0502020202020204" pitchFamily="34" charset="0"/>
              </a:rPr>
              <a:t> y unas iglesias.  Las </a:t>
            </a:r>
            <a:r>
              <a:rPr lang="en-GB" sz="3200" dirty="0" err="1">
                <a:solidFill>
                  <a:schemeClr val="bg1"/>
                </a:solidFill>
                <a:latin typeface="Century Gothic" panose="020B0502020202020204" pitchFamily="34" charset="0"/>
              </a:rPr>
              <a:t>iglesias</a:t>
            </a:r>
            <a:r>
              <a:rPr lang="en-GB" sz="3200" dirty="0">
                <a:solidFill>
                  <a:schemeClr val="bg1"/>
                </a:solidFill>
                <a:latin typeface="Century Gothic" panose="020B0502020202020204" pitchFamily="34" charset="0"/>
              </a:rPr>
              <a:t> son </a:t>
            </a:r>
            <a:r>
              <a:rPr lang="en-GB" sz="3200" dirty="0" err="1">
                <a:solidFill>
                  <a:schemeClr val="bg1"/>
                </a:solidFill>
                <a:latin typeface="Century Gothic" panose="020B0502020202020204" pitchFamily="34" charset="0"/>
              </a:rPr>
              <a:t>grandes</a:t>
            </a:r>
            <a:r>
              <a:rPr lang="en-GB" sz="3200" dirty="0">
                <a:solidFill>
                  <a:schemeClr val="bg1"/>
                </a:solidFill>
                <a:latin typeface="Century Gothic" panose="020B0502020202020204" pitchFamily="34" charset="0"/>
              </a:rPr>
              <a:t>.</a:t>
            </a:r>
          </a:p>
        </p:txBody>
      </p:sp>
      <p:sp>
        <p:nvSpPr>
          <p:cNvPr id="9" name="Rectangle 8"/>
          <p:cNvSpPr/>
          <p:nvPr/>
        </p:nvSpPr>
        <p:spPr>
          <a:xfrm>
            <a:off x="594958" y="5266226"/>
            <a:ext cx="11106150" cy="1049456"/>
          </a:xfrm>
          <a:prstGeom prst="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bg1"/>
                </a:solidFill>
                <a:latin typeface="Century Gothic" panose="020B0502020202020204" pitchFamily="34" charset="0"/>
              </a:rPr>
              <a:t>Granada:</a:t>
            </a:r>
            <a:r>
              <a:rPr lang="en-GB" sz="3200" dirty="0">
                <a:solidFill>
                  <a:schemeClr val="bg1"/>
                </a:solidFill>
                <a:latin typeface="Century Gothic" panose="020B0502020202020204" pitchFamily="34" charset="0"/>
              </a:rPr>
              <a:t> Hay unos </a:t>
            </a:r>
            <a:r>
              <a:rPr lang="en-GB" sz="3200" dirty="0" err="1">
                <a:solidFill>
                  <a:schemeClr val="bg1"/>
                </a:solidFill>
                <a:latin typeface="Century Gothic" panose="020B0502020202020204" pitchFamily="34" charset="0"/>
              </a:rPr>
              <a:t>edificios</a:t>
            </a:r>
            <a:r>
              <a:rPr lang="en-GB" sz="3200" dirty="0">
                <a:solidFill>
                  <a:schemeClr val="bg1"/>
                </a:solidFill>
                <a:latin typeface="Century Gothic" panose="020B0502020202020204" pitchFamily="34" charset="0"/>
              </a:rPr>
              <a:t> y unas plazas.  Los </a:t>
            </a:r>
            <a:r>
              <a:rPr lang="en-GB" sz="3200" dirty="0" err="1">
                <a:solidFill>
                  <a:schemeClr val="bg1"/>
                </a:solidFill>
                <a:latin typeface="Century Gothic" panose="020B0502020202020204" pitchFamily="34" charset="0"/>
              </a:rPr>
              <a:t>edificios</a:t>
            </a:r>
            <a:r>
              <a:rPr lang="en-GB" sz="3200" dirty="0">
                <a:solidFill>
                  <a:schemeClr val="bg1"/>
                </a:solidFill>
                <a:latin typeface="Century Gothic" panose="020B0502020202020204" pitchFamily="34" charset="0"/>
              </a:rPr>
              <a:t> son hermosos.</a:t>
            </a:r>
          </a:p>
        </p:txBody>
      </p:sp>
      <p:sp>
        <p:nvSpPr>
          <p:cNvPr id="10" name="Oval Callout 9"/>
          <p:cNvSpPr/>
          <p:nvPr/>
        </p:nvSpPr>
        <p:spPr>
          <a:xfrm>
            <a:off x="594958" y="-5413"/>
            <a:ext cx="4277293" cy="1125328"/>
          </a:xfrm>
          <a:prstGeom prst="wedgeEllipseCallout">
            <a:avLst>
              <a:gd name="adj1" fmla="val 37499"/>
              <a:gd name="adj2" fmla="val 73490"/>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1" dirty="0">
                <a:solidFill>
                  <a:schemeClr val="bg1"/>
                </a:solidFill>
                <a:latin typeface="Century Gothic" panose="020B0502020202020204" pitchFamily="34" charset="0"/>
              </a:rPr>
              <a:t>¿Qué hay en….?</a:t>
            </a:r>
          </a:p>
        </p:txBody>
      </p:sp>
      <p:sp>
        <p:nvSpPr>
          <p:cNvPr id="12" name="Rounded Rectangle 11">
            <a:extLst>
              <a:ext uri="{FF2B5EF4-FFF2-40B4-BE49-F238E27FC236}">
                <a16:creationId xmlns:a16="http://schemas.microsoft.com/office/drawing/2014/main" id="{A316DD52-7894-4A75-969C-CA0645DA2978}"/>
              </a:ext>
            </a:extLst>
          </p:cNvPr>
          <p:cNvSpPr/>
          <p:nvPr/>
        </p:nvSpPr>
        <p:spPr>
          <a:xfrm>
            <a:off x="8334531" y="258166"/>
            <a:ext cx="359361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smtClean="0">
                <a:solidFill>
                  <a:prstClr val="white"/>
                </a:solidFill>
                <a:latin typeface="Century Gothic" panose="020B0502020202020204" pitchFamily="34" charset="0"/>
              </a:rPr>
              <a:t>hablar</a:t>
            </a:r>
            <a:r>
              <a:rPr lang="en-GB" sz="2000" b="1" dirty="0" smtClean="0">
                <a:solidFill>
                  <a:prstClr val="white"/>
                </a:solidFill>
                <a:latin typeface="Century Gothic" panose="020B0502020202020204" pitchFamily="34" charset="0"/>
              </a:rPr>
              <a:t> / </a:t>
            </a:r>
            <a:r>
              <a:rPr lang="en-GB" sz="2000" b="1" dirty="0" err="1" smtClean="0">
                <a:solidFill>
                  <a:prstClr val="white"/>
                </a:solidFill>
                <a:latin typeface="Century Gothic" panose="020B0502020202020204" pitchFamily="34" charset="0"/>
              </a:rPr>
              <a:t>escuchar</a:t>
            </a:r>
            <a:r>
              <a:rPr lang="en-GB" sz="2000" b="1" dirty="0" smtClean="0">
                <a:solidFill>
                  <a:prstClr val="white"/>
                </a:solidFill>
                <a:latin typeface="Century Gothic" panose="020B0502020202020204" pitchFamily="34" charset="0"/>
              </a:rPr>
              <a:t> / </a:t>
            </a:r>
            <a:r>
              <a:rPr lang="en-GB" sz="2000" b="1" dirty="0" err="1" smtClean="0">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7830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1933717"/>
            <a:ext cx="10052354" cy="879475"/>
          </a:xfrm>
        </p:spPr>
        <p:txBody>
          <a:bodyPr>
            <a:normAutofit/>
          </a:bodyPr>
          <a:lstStyle/>
          <a:p>
            <a:pPr algn="l"/>
            <a:r>
              <a:rPr lang="en-GB" sz="4000" b="1" dirty="0">
                <a:solidFill>
                  <a:prstClr val="white"/>
                </a:solidFill>
              </a:rPr>
              <a:t>Describing what people have</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20308" y="2830397"/>
            <a:ext cx="8512859" cy="1546732"/>
          </a:xfrm>
        </p:spPr>
        <p:txBody>
          <a:bodyPr>
            <a:noAutofit/>
          </a:bodyPr>
          <a:lstStyle/>
          <a:p>
            <a:pPr algn="l"/>
            <a:r>
              <a:rPr lang="en-GB" sz="2800" dirty="0">
                <a:solidFill>
                  <a:prstClr val="white"/>
                </a:solidFill>
              </a:rPr>
              <a:t>TENER in singular and plural persons [revisited]</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a:t>
            </a:r>
            <a:r>
              <a:rPr lang="en-GB" sz="2200" dirty="0" smtClean="0">
                <a:solidFill>
                  <a:prstClr val="white"/>
                </a:solidFill>
                <a:latin typeface="Century Gothic" panose="020B0502020202020204" pitchFamily="34" charset="0"/>
              </a:rPr>
              <a:t>3.2 </a:t>
            </a:r>
            <a:r>
              <a:rPr lang="en-GB" sz="2200" dirty="0">
                <a:solidFill>
                  <a:prstClr val="white"/>
                </a:solidFill>
                <a:latin typeface="Century Gothic" panose="020B0502020202020204" pitchFamily="34" charset="0"/>
              </a:rPr>
              <a:t>- Week </a:t>
            </a:r>
            <a:r>
              <a:rPr lang="en-GB" sz="2200" dirty="0" smtClean="0">
                <a:solidFill>
                  <a:prstClr val="white"/>
                </a:solidFill>
                <a:latin typeface="Century Gothic" panose="020B0502020202020204" pitchFamily="34" charset="0"/>
              </a:rPr>
              <a:t>1 </a:t>
            </a:r>
            <a:r>
              <a:rPr lang="en-GB" sz="2200" dirty="0">
                <a:solidFill>
                  <a:prstClr val="white"/>
                </a:solidFill>
                <a:latin typeface="Century Gothic" panose="020B0502020202020204" pitchFamily="34" charset="0"/>
              </a:rPr>
              <a:t>- Lesson </a:t>
            </a:r>
            <a:r>
              <a:rPr lang="en-GB" sz="2200" dirty="0" smtClean="0">
                <a:solidFill>
                  <a:prstClr val="white"/>
                </a:solidFill>
                <a:latin typeface="Century Gothic" panose="020B0502020202020204" pitchFamily="34" charset="0"/>
              </a:rPr>
              <a:t>62</a:t>
            </a:r>
            <a:endParaRPr lang="en-GB" sz="2200" dirty="0">
              <a:solidFill>
                <a:prstClr val="white"/>
              </a:solidFill>
              <a:latin typeface="Century Gothic" panose="020B0502020202020204" pitchFamily="34" charset="0"/>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267279"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smtClean="0">
                <a:solidFill>
                  <a:prstClr val="white"/>
                </a:solidFill>
                <a:latin typeface="Century Gothic" panose="020B0502020202020204" pitchFamily="34" charset="0"/>
              </a:rPr>
              <a:t>Victoria </a:t>
            </a:r>
            <a:r>
              <a:rPr lang="en-GB" sz="1400" dirty="0">
                <a:solidFill>
                  <a:prstClr val="white"/>
                </a:solidFill>
                <a:latin typeface="Century Gothic" panose="020B0502020202020204" pitchFamily="34" charset="0"/>
              </a:rPr>
              <a:t>Hobson / Nick Avery / Rachel </a:t>
            </a:r>
            <a:r>
              <a:rPr lang="en-GB" sz="1400" dirty="0" smtClean="0">
                <a:solidFill>
                  <a:prstClr val="white"/>
                </a:solidFill>
                <a:latin typeface="Century Gothic" panose="020B0502020202020204" pitchFamily="34" charset="0"/>
              </a:rPr>
              <a:t>Hawkes</a:t>
            </a:r>
            <a:r>
              <a:rPr lang="en-GB" sz="1400" dirty="0">
                <a:solidFill>
                  <a:prstClr val="white"/>
                </a:solidFill>
                <a:latin typeface="Century Gothic" panose="020B0502020202020204" pitchFamily="34" charset="0"/>
              </a:rPr>
              <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a:t>
            </a:r>
            <a:r>
              <a:rPr lang="en-GB" sz="1400" smtClean="0">
                <a:solidFill>
                  <a:prstClr val="white"/>
                </a:solidFill>
                <a:latin typeface="Century Gothic" panose="020B0502020202020204" pitchFamily="34" charset="0"/>
              </a:rPr>
              <a:t>19/04/21</a:t>
            </a:r>
            <a:endParaRPr lang="en-GB" sz="1400" dirty="0">
              <a:solidFill>
                <a:prstClr val="white"/>
              </a:solidFill>
              <a:latin typeface="Century Gothic" panose="020B0502020202020204" pitchFamily="34" charset="0"/>
            </a:endParaRPr>
          </a:p>
        </p:txBody>
      </p:sp>
      <p:pic>
        <p:nvPicPr>
          <p:cNvPr id="15" name="Picture 14" descr="NCELP logo">
            <a:extLst>
              <a:ext uri="{C183D7F6-B498-43B3-948B-1728B52AA6E4}">
                <adec:decorative xmlns=""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8" name="Subtitle 6">
            <a:extLst>
              <a:ext uri="{FF2B5EF4-FFF2-40B4-BE49-F238E27FC236}">
                <a16:creationId xmlns:a16="http://schemas.microsoft.com/office/drawing/2014/main" id="{ABC93937-5935-4FD6-909A-1159EB86D0C7}"/>
              </a:ext>
            </a:extLst>
          </p:cNvPr>
          <p:cNvSpPr txBox="1">
            <a:spLocks/>
          </p:cNvSpPr>
          <p:nvPr/>
        </p:nvSpPr>
        <p:spPr>
          <a:xfrm>
            <a:off x="235013" y="3317885"/>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a:t>
            </a:r>
            <a:r>
              <a:rPr lang="en-GB" sz="3000" dirty="0" smtClean="0">
                <a:solidFill>
                  <a:prstClr val="white"/>
                </a:solidFill>
              </a:rPr>
              <a:t>[ci] [revisited]</a:t>
            </a:r>
            <a:endParaRPr lang="en-GB" sz="3000" dirty="0">
              <a:solidFill>
                <a:prstClr val="white"/>
              </a:solidFill>
            </a:endParaRPr>
          </a:p>
          <a:p>
            <a:endParaRPr lang="en-US" dirty="0">
              <a:solidFill>
                <a:srgbClr val="4472C4">
                  <a:lumMod val="50000"/>
                </a:srgbClr>
              </a:solidFill>
            </a:endParaRPr>
          </a:p>
        </p:txBody>
      </p:sp>
    </p:spTree>
    <p:extLst>
      <p:ext uri="{BB962C8B-B14F-4D97-AF65-F5344CB8AC3E}">
        <p14:creationId xmlns:p14="http://schemas.microsoft.com/office/powerpoint/2010/main" val="40316956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a 10">
            <a:extLst>
              <a:ext uri="{FF2B5EF4-FFF2-40B4-BE49-F238E27FC236}">
                <a16:creationId xmlns:a16="http://schemas.microsoft.com/office/drawing/2014/main" id="{7056EE97-2641-1C4F-A5E0-D0636F244180}"/>
              </a:ext>
            </a:extLst>
          </p:cNvPr>
          <p:cNvGraphicFramePr>
            <a:graphicFrameLocks noGrp="1"/>
          </p:cNvGraphicFramePr>
          <p:nvPr>
            <p:extLst>
              <p:ext uri="{D42A27DB-BD31-4B8C-83A1-F6EECF244321}">
                <p14:modId xmlns:p14="http://schemas.microsoft.com/office/powerpoint/2010/main" val="3765513947"/>
              </p:ext>
            </p:extLst>
          </p:nvPr>
        </p:nvGraphicFramePr>
        <p:xfrm>
          <a:off x="99123" y="1525744"/>
          <a:ext cx="11426126" cy="4814625"/>
        </p:xfrm>
        <a:graphic>
          <a:graphicData uri="http://schemas.openxmlformats.org/drawingml/2006/table">
            <a:tbl>
              <a:tblPr firstRow="1" bandRow="1">
                <a:tableStyleId>{5DA37D80-6434-44D0-A028-1B22A696006F}</a:tableStyleId>
              </a:tblPr>
              <a:tblGrid>
                <a:gridCol w="824323">
                  <a:extLst>
                    <a:ext uri="{9D8B030D-6E8A-4147-A177-3AD203B41FA5}">
                      <a16:colId xmlns:a16="http://schemas.microsoft.com/office/drawing/2014/main" val="3137633378"/>
                    </a:ext>
                  </a:extLst>
                </a:gridCol>
                <a:gridCol w="6153629">
                  <a:extLst>
                    <a:ext uri="{9D8B030D-6E8A-4147-A177-3AD203B41FA5}">
                      <a16:colId xmlns:a16="http://schemas.microsoft.com/office/drawing/2014/main" val="1077350181"/>
                    </a:ext>
                  </a:extLst>
                </a:gridCol>
                <a:gridCol w="1994492">
                  <a:extLst>
                    <a:ext uri="{9D8B030D-6E8A-4147-A177-3AD203B41FA5}">
                      <a16:colId xmlns:a16="http://schemas.microsoft.com/office/drawing/2014/main" val="39450553"/>
                    </a:ext>
                  </a:extLst>
                </a:gridCol>
                <a:gridCol w="2453682">
                  <a:extLst>
                    <a:ext uri="{9D8B030D-6E8A-4147-A177-3AD203B41FA5}">
                      <a16:colId xmlns:a16="http://schemas.microsoft.com/office/drawing/2014/main" val="2222832505"/>
                    </a:ext>
                  </a:extLst>
                </a:gridCol>
              </a:tblGrid>
              <a:tr h="962925">
                <a:tc>
                  <a:txBody>
                    <a:bodyPr/>
                    <a:lstStyle/>
                    <a:p>
                      <a:endParaRPr lang="x-none" dirty="0"/>
                    </a:p>
                  </a:txBody>
                  <a:tcPr/>
                </a:tc>
                <a:tc>
                  <a:txBody>
                    <a:bodyPr/>
                    <a:lstStyle/>
                    <a:p>
                      <a:endParaRPr lang="x-none" dirty="0"/>
                    </a:p>
                  </a:txBody>
                  <a:tcPr/>
                </a:tc>
                <a:tc>
                  <a:txBody>
                    <a:bodyPr/>
                    <a:lstStyle/>
                    <a:p>
                      <a:endParaRPr lang="x-none" dirty="0"/>
                    </a:p>
                  </a:txBody>
                  <a:tcPr>
                    <a:noFill/>
                  </a:tcPr>
                </a:tc>
                <a:tc>
                  <a:txBody>
                    <a:bodyPr/>
                    <a:lstStyle/>
                    <a:p>
                      <a:endParaRPr lang="x-none" dirty="0"/>
                    </a:p>
                  </a:txBody>
                  <a:tcPr>
                    <a:noFill/>
                  </a:tcPr>
                </a:tc>
                <a:extLst>
                  <a:ext uri="{0D108BD9-81ED-4DB2-BD59-A6C34878D82A}">
                    <a16:rowId xmlns:a16="http://schemas.microsoft.com/office/drawing/2014/main" val="2967337123"/>
                  </a:ext>
                </a:extLst>
              </a:tr>
              <a:tr h="962925">
                <a:tc>
                  <a:txBody>
                    <a:bodyPr/>
                    <a:lstStyle/>
                    <a:p>
                      <a:endParaRPr lang="x-none" dirty="0"/>
                    </a:p>
                  </a:txBody>
                  <a:tcPr>
                    <a:noFill/>
                  </a:tcPr>
                </a:tc>
                <a:tc>
                  <a:txBody>
                    <a:bodyPr/>
                    <a:lstStyle/>
                    <a:p>
                      <a:endParaRPr lang="x-none" dirty="0"/>
                    </a:p>
                  </a:txBody>
                  <a:tcPr>
                    <a:noFill/>
                  </a:tcPr>
                </a:tc>
                <a:tc>
                  <a:txBody>
                    <a:bodyPr/>
                    <a:lstStyle/>
                    <a:p>
                      <a:endParaRPr lang="x-none" dirty="0"/>
                    </a:p>
                  </a:txBody>
                  <a:tcPr>
                    <a:noFill/>
                  </a:tcPr>
                </a:tc>
                <a:tc>
                  <a:txBody>
                    <a:bodyPr/>
                    <a:lstStyle/>
                    <a:p>
                      <a:endParaRPr lang="x-none" dirty="0"/>
                    </a:p>
                  </a:txBody>
                  <a:tcPr>
                    <a:noFill/>
                  </a:tcPr>
                </a:tc>
                <a:extLst>
                  <a:ext uri="{0D108BD9-81ED-4DB2-BD59-A6C34878D82A}">
                    <a16:rowId xmlns:a16="http://schemas.microsoft.com/office/drawing/2014/main" val="3531273328"/>
                  </a:ext>
                </a:extLst>
              </a:tr>
              <a:tr h="962925">
                <a:tc>
                  <a:txBody>
                    <a:bodyPr/>
                    <a:lstStyle/>
                    <a:p>
                      <a:endParaRPr lang="x-none" dirty="0"/>
                    </a:p>
                  </a:txBody>
                  <a:tcPr/>
                </a:tc>
                <a:tc>
                  <a:txBody>
                    <a:bodyPr/>
                    <a:lstStyle/>
                    <a:p>
                      <a:endParaRPr lang="x-none" dirty="0"/>
                    </a:p>
                  </a:txBody>
                  <a:tcPr/>
                </a:tc>
                <a:tc>
                  <a:txBody>
                    <a:bodyPr/>
                    <a:lstStyle/>
                    <a:p>
                      <a:endParaRPr lang="x-none" dirty="0"/>
                    </a:p>
                  </a:txBody>
                  <a:tcPr>
                    <a:noFill/>
                  </a:tcPr>
                </a:tc>
                <a:tc>
                  <a:txBody>
                    <a:bodyPr/>
                    <a:lstStyle/>
                    <a:p>
                      <a:endParaRPr lang="x-none" dirty="0"/>
                    </a:p>
                  </a:txBody>
                  <a:tcPr>
                    <a:noFill/>
                  </a:tcPr>
                </a:tc>
                <a:extLst>
                  <a:ext uri="{0D108BD9-81ED-4DB2-BD59-A6C34878D82A}">
                    <a16:rowId xmlns:a16="http://schemas.microsoft.com/office/drawing/2014/main" val="1458462653"/>
                  </a:ext>
                </a:extLst>
              </a:tr>
              <a:tr h="962925">
                <a:tc>
                  <a:txBody>
                    <a:bodyPr/>
                    <a:lstStyle/>
                    <a:p>
                      <a:endParaRPr lang="x-none" dirty="0"/>
                    </a:p>
                  </a:txBody>
                  <a:tcPr>
                    <a:noFill/>
                  </a:tcPr>
                </a:tc>
                <a:tc>
                  <a:txBody>
                    <a:bodyPr/>
                    <a:lstStyle/>
                    <a:p>
                      <a:endParaRPr lang="x-none" dirty="0"/>
                    </a:p>
                  </a:txBody>
                  <a:tcPr>
                    <a:noFill/>
                  </a:tcPr>
                </a:tc>
                <a:tc>
                  <a:txBody>
                    <a:bodyPr/>
                    <a:lstStyle/>
                    <a:p>
                      <a:endParaRPr lang="x-none" dirty="0"/>
                    </a:p>
                  </a:txBody>
                  <a:tcPr>
                    <a:noFill/>
                  </a:tcPr>
                </a:tc>
                <a:tc>
                  <a:txBody>
                    <a:bodyPr/>
                    <a:lstStyle/>
                    <a:p>
                      <a:endParaRPr lang="x-none" dirty="0"/>
                    </a:p>
                  </a:txBody>
                  <a:tcPr>
                    <a:noFill/>
                  </a:tcPr>
                </a:tc>
                <a:extLst>
                  <a:ext uri="{0D108BD9-81ED-4DB2-BD59-A6C34878D82A}">
                    <a16:rowId xmlns:a16="http://schemas.microsoft.com/office/drawing/2014/main" val="4067414168"/>
                  </a:ext>
                </a:extLst>
              </a:tr>
              <a:tr h="962925">
                <a:tc>
                  <a:txBody>
                    <a:bodyPr/>
                    <a:lstStyle/>
                    <a:p>
                      <a:endParaRPr lang="x-none" dirty="0"/>
                    </a:p>
                  </a:txBody>
                  <a:tcPr/>
                </a:tc>
                <a:tc>
                  <a:txBody>
                    <a:bodyPr/>
                    <a:lstStyle/>
                    <a:p>
                      <a:endParaRPr lang="x-none" dirty="0"/>
                    </a:p>
                  </a:txBody>
                  <a:tcPr/>
                </a:tc>
                <a:tc>
                  <a:txBody>
                    <a:bodyPr/>
                    <a:lstStyle/>
                    <a:p>
                      <a:endParaRPr lang="x-none" dirty="0"/>
                    </a:p>
                  </a:txBody>
                  <a:tcPr>
                    <a:noFill/>
                  </a:tcPr>
                </a:tc>
                <a:tc>
                  <a:txBody>
                    <a:bodyPr/>
                    <a:lstStyle/>
                    <a:p>
                      <a:endParaRPr lang="x-none" dirty="0"/>
                    </a:p>
                  </a:txBody>
                  <a:tcPr>
                    <a:noFill/>
                  </a:tcPr>
                </a:tc>
                <a:extLst>
                  <a:ext uri="{0D108BD9-81ED-4DB2-BD59-A6C34878D82A}">
                    <a16:rowId xmlns:a16="http://schemas.microsoft.com/office/drawing/2014/main" val="2541943936"/>
                  </a:ext>
                </a:extLst>
              </a:tr>
            </a:tbl>
          </a:graphicData>
        </a:graphic>
      </p:graphicFrame>
      <p:sp>
        <p:nvSpPr>
          <p:cNvPr id="12" name="CuadroTexto 11">
            <a:extLst>
              <a:ext uri="{FF2B5EF4-FFF2-40B4-BE49-F238E27FC236}">
                <a16:creationId xmlns:a16="http://schemas.microsoft.com/office/drawing/2014/main" id="{362EECDA-CF7C-0748-8FA1-1903712951D0}"/>
              </a:ext>
            </a:extLst>
          </p:cNvPr>
          <p:cNvSpPr txBox="1"/>
          <p:nvPr/>
        </p:nvSpPr>
        <p:spPr>
          <a:xfrm>
            <a:off x="55336" y="313334"/>
            <a:ext cx="7773282" cy="430887"/>
          </a:xfrm>
          <a:prstGeom prst="rect">
            <a:avLst/>
          </a:prstGeom>
          <a:noFill/>
        </p:spPr>
        <p:txBody>
          <a:bodyPr wrap="none" rtlCol="0">
            <a:spAutoFit/>
          </a:bodyPr>
          <a:lstStyle/>
          <a:p>
            <a:r>
              <a:rPr lang="x-none" sz="2200" b="1" dirty="0">
                <a:solidFill>
                  <a:schemeClr val="accent1">
                    <a:lumMod val="50000"/>
                  </a:schemeClr>
                </a:solidFill>
              </a:rPr>
              <a:t>Escucha y </a:t>
            </a:r>
            <a:r>
              <a:rPr lang="en-GB" sz="2200" b="1" dirty="0">
                <a:solidFill>
                  <a:schemeClr val="accent1">
                    <a:lumMod val="50000"/>
                  </a:schemeClr>
                </a:solidFill>
              </a:rPr>
              <a:t>completa las palabras</a:t>
            </a:r>
            <a:r>
              <a:rPr lang="x-none" sz="2200" b="1" dirty="0">
                <a:solidFill>
                  <a:schemeClr val="accent1">
                    <a:lumMod val="50000"/>
                  </a:schemeClr>
                </a:solidFill>
              </a:rPr>
              <a:t>. ¿Cómo se escriben? </a:t>
            </a:r>
          </a:p>
        </p:txBody>
      </p:sp>
      <p:sp>
        <p:nvSpPr>
          <p:cNvPr id="13" name="Action Button: Custom 20">
            <a:hlinkClick r:id="" action="ppaction://noaction" highlightClick="1">
              <a:snd r:embed="rId3" name="la sen%CC%83ora camina sin zapatos.wav"/>
            </a:hlinkClick>
            <a:extLst>
              <a:ext uri="{FF2B5EF4-FFF2-40B4-BE49-F238E27FC236}">
                <a16:creationId xmlns:a16="http://schemas.microsoft.com/office/drawing/2014/main" id="{FAC3B15A-89E7-A84E-A015-27C27EE98B0A}"/>
              </a:ext>
            </a:extLst>
          </p:cNvPr>
          <p:cNvSpPr/>
          <p:nvPr/>
        </p:nvSpPr>
        <p:spPr>
          <a:xfrm>
            <a:off x="273691" y="1813310"/>
            <a:ext cx="504000" cy="46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14" name="Action Button: Custom 20">
            <a:hlinkClick r:id="" action="ppaction://noaction" highlightClick="1">
              <a:snd r:embed="rId4" name="cuantas sillas hay? diez.wav"/>
            </a:hlinkClick>
            <a:extLst>
              <a:ext uri="{FF2B5EF4-FFF2-40B4-BE49-F238E27FC236}">
                <a16:creationId xmlns:a16="http://schemas.microsoft.com/office/drawing/2014/main" id="{9BD1A317-DEBA-0543-8B81-6A9018593906}"/>
              </a:ext>
            </a:extLst>
          </p:cNvPr>
          <p:cNvSpPr/>
          <p:nvPr/>
        </p:nvSpPr>
        <p:spPr>
          <a:xfrm>
            <a:off x="269744" y="2754990"/>
            <a:ext cx="504000" cy="46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15" name="Action Button: Custom 20">
            <a:hlinkClick r:id="" action="ppaction://noaction" highlightClick="1">
              <a:snd r:embed="rId5" name="hay seis cines en la zona.wav"/>
            </a:hlinkClick>
            <a:extLst>
              <a:ext uri="{FF2B5EF4-FFF2-40B4-BE49-F238E27FC236}">
                <a16:creationId xmlns:a16="http://schemas.microsoft.com/office/drawing/2014/main" id="{270794EB-A58B-744E-9913-02E76F9D340C}"/>
              </a:ext>
            </a:extLst>
          </p:cNvPr>
          <p:cNvSpPr/>
          <p:nvPr/>
        </p:nvSpPr>
        <p:spPr>
          <a:xfrm>
            <a:off x="269744" y="3678442"/>
            <a:ext cx="504000" cy="46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16" name="Action Button: Custom 20">
            <a:hlinkClick r:id="" action="ppaction://noaction" highlightClick="1">
              <a:snd r:embed="rId6" name="el hombre sin cabeza.wav"/>
            </a:hlinkClick>
            <a:extLst>
              <a:ext uri="{FF2B5EF4-FFF2-40B4-BE49-F238E27FC236}">
                <a16:creationId xmlns:a16="http://schemas.microsoft.com/office/drawing/2014/main" id="{10E054AB-74FF-6149-8474-1DF1EDC683DB}"/>
              </a:ext>
            </a:extLst>
          </p:cNvPr>
          <p:cNvSpPr/>
          <p:nvPr/>
        </p:nvSpPr>
        <p:spPr>
          <a:xfrm>
            <a:off x="269744" y="4655237"/>
            <a:ext cx="504000" cy="46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17" name="Action Button: Custom 20">
            <a:hlinkClick r:id="" action="ppaction://noaction" highlightClick="1">
              <a:snd r:embed="rId7" name="la chica parece ser simpa%CC%81tica y feliz.wav"/>
            </a:hlinkClick>
            <a:extLst>
              <a:ext uri="{FF2B5EF4-FFF2-40B4-BE49-F238E27FC236}">
                <a16:creationId xmlns:a16="http://schemas.microsoft.com/office/drawing/2014/main" id="{63F3B838-2C3B-3F48-835E-9BFFA400B4DC}"/>
              </a:ext>
            </a:extLst>
          </p:cNvPr>
          <p:cNvSpPr/>
          <p:nvPr/>
        </p:nvSpPr>
        <p:spPr>
          <a:xfrm>
            <a:off x="273691" y="5594619"/>
            <a:ext cx="504000" cy="46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18" name="CuadroTexto 17">
            <a:extLst>
              <a:ext uri="{FF2B5EF4-FFF2-40B4-BE49-F238E27FC236}">
                <a16:creationId xmlns:a16="http://schemas.microsoft.com/office/drawing/2014/main" id="{EE2B89FC-EC0E-F546-8C0D-4C353909FA59}"/>
              </a:ext>
            </a:extLst>
          </p:cNvPr>
          <p:cNvSpPr txBox="1"/>
          <p:nvPr/>
        </p:nvSpPr>
        <p:spPr>
          <a:xfrm>
            <a:off x="1001161" y="1814888"/>
            <a:ext cx="4360489" cy="430887"/>
          </a:xfrm>
          <a:prstGeom prst="rect">
            <a:avLst/>
          </a:prstGeom>
          <a:noFill/>
        </p:spPr>
        <p:txBody>
          <a:bodyPr wrap="none" rtlCol="0">
            <a:spAutoFit/>
          </a:bodyPr>
          <a:lstStyle/>
          <a:p>
            <a:r>
              <a:rPr lang="x-none" sz="2200" dirty="0">
                <a:solidFill>
                  <a:schemeClr val="accent1">
                    <a:lumMod val="50000"/>
                  </a:schemeClr>
                </a:solidFill>
              </a:rPr>
              <a:t>La </a:t>
            </a:r>
            <a:r>
              <a:rPr lang="en-GB" sz="2200" b="1" dirty="0">
                <a:solidFill>
                  <a:schemeClr val="accent1">
                    <a:lumMod val="50000"/>
                  </a:schemeClr>
                </a:solidFill>
              </a:rPr>
              <a:t>s</a:t>
            </a:r>
            <a:r>
              <a:rPr lang="x-none" sz="2200" dirty="0" smtClean="0">
                <a:solidFill>
                  <a:schemeClr val="accent1">
                    <a:lumMod val="50000"/>
                  </a:schemeClr>
                </a:solidFill>
              </a:rPr>
              <a:t>eñora </a:t>
            </a:r>
            <a:r>
              <a:rPr lang="x-none" sz="2200" dirty="0">
                <a:solidFill>
                  <a:schemeClr val="accent1">
                    <a:lumMod val="50000"/>
                  </a:schemeClr>
                </a:solidFill>
              </a:rPr>
              <a:t>camina </a:t>
            </a:r>
            <a:r>
              <a:rPr lang="en-GB" sz="2200" b="1" dirty="0">
                <a:solidFill>
                  <a:schemeClr val="accent1">
                    <a:lumMod val="50000"/>
                  </a:schemeClr>
                </a:solidFill>
              </a:rPr>
              <a:t>s</a:t>
            </a:r>
            <a:r>
              <a:rPr lang="x-none" sz="2200" dirty="0" smtClean="0">
                <a:solidFill>
                  <a:schemeClr val="accent1">
                    <a:lumMod val="50000"/>
                  </a:schemeClr>
                </a:solidFill>
              </a:rPr>
              <a:t>in </a:t>
            </a:r>
            <a:r>
              <a:rPr lang="en-GB" sz="2200" b="1" dirty="0" smtClean="0">
                <a:solidFill>
                  <a:schemeClr val="accent1">
                    <a:lumMod val="50000"/>
                  </a:schemeClr>
                </a:solidFill>
              </a:rPr>
              <a:t>z</a:t>
            </a:r>
            <a:r>
              <a:rPr lang="x-none" sz="2200" dirty="0" smtClean="0">
                <a:solidFill>
                  <a:schemeClr val="accent1">
                    <a:lumMod val="50000"/>
                  </a:schemeClr>
                </a:solidFill>
              </a:rPr>
              <a:t>apato</a:t>
            </a:r>
            <a:r>
              <a:rPr lang="en-GB" sz="2200" b="1" dirty="0">
                <a:solidFill>
                  <a:schemeClr val="accent1">
                    <a:lumMod val="50000"/>
                  </a:schemeClr>
                </a:solidFill>
              </a:rPr>
              <a:t>s</a:t>
            </a:r>
            <a:r>
              <a:rPr lang="x-none" sz="2200" dirty="0" smtClean="0">
                <a:solidFill>
                  <a:schemeClr val="accent1">
                    <a:lumMod val="50000"/>
                  </a:schemeClr>
                </a:solidFill>
              </a:rPr>
              <a:t>.</a:t>
            </a:r>
            <a:endParaRPr lang="x-none" sz="2200" dirty="0">
              <a:solidFill>
                <a:schemeClr val="accent1">
                  <a:lumMod val="50000"/>
                </a:schemeClr>
              </a:solidFill>
            </a:endParaRPr>
          </a:p>
        </p:txBody>
      </p:sp>
      <p:sp>
        <p:nvSpPr>
          <p:cNvPr id="19" name="CuadroTexto 18">
            <a:extLst>
              <a:ext uri="{FF2B5EF4-FFF2-40B4-BE49-F238E27FC236}">
                <a16:creationId xmlns:a16="http://schemas.microsoft.com/office/drawing/2014/main" id="{F24BEAF5-F2B8-8547-B4F2-C97D84D3B05A}"/>
              </a:ext>
            </a:extLst>
          </p:cNvPr>
          <p:cNvSpPr txBox="1"/>
          <p:nvPr/>
        </p:nvSpPr>
        <p:spPr>
          <a:xfrm>
            <a:off x="956131" y="2754990"/>
            <a:ext cx="3709670" cy="430887"/>
          </a:xfrm>
          <a:prstGeom prst="rect">
            <a:avLst/>
          </a:prstGeom>
          <a:noFill/>
        </p:spPr>
        <p:txBody>
          <a:bodyPr wrap="none" rtlCol="0">
            <a:spAutoFit/>
          </a:bodyPr>
          <a:lstStyle/>
          <a:p>
            <a:r>
              <a:rPr lang="es-ES" sz="2200" dirty="0">
                <a:solidFill>
                  <a:schemeClr val="accent1">
                    <a:lumMod val="50000"/>
                  </a:schemeClr>
                </a:solidFill>
              </a:rPr>
              <a:t>¿</a:t>
            </a:r>
            <a:r>
              <a:rPr lang="es-ES" sz="2200" dirty="0" smtClean="0">
                <a:solidFill>
                  <a:schemeClr val="accent1">
                    <a:lumMod val="50000"/>
                  </a:schemeClr>
                </a:solidFill>
              </a:rPr>
              <a:t>Cuánta</a:t>
            </a:r>
            <a:r>
              <a:rPr lang="es-ES" sz="2200" b="1" dirty="0">
                <a:solidFill>
                  <a:schemeClr val="accent1">
                    <a:lumMod val="50000"/>
                  </a:schemeClr>
                </a:solidFill>
              </a:rPr>
              <a:t>s</a:t>
            </a:r>
            <a:r>
              <a:rPr lang="es-ES" sz="2200" dirty="0">
                <a:solidFill>
                  <a:schemeClr val="accent1">
                    <a:lumMod val="50000"/>
                  </a:schemeClr>
                </a:solidFill>
              </a:rPr>
              <a:t> </a:t>
            </a:r>
            <a:r>
              <a:rPr lang="es-ES" sz="2200" b="1" dirty="0" smtClean="0">
                <a:solidFill>
                  <a:schemeClr val="accent1">
                    <a:lumMod val="50000"/>
                  </a:schemeClr>
                </a:solidFill>
              </a:rPr>
              <a:t>s</a:t>
            </a:r>
            <a:r>
              <a:rPr lang="es-ES" sz="2200" dirty="0" smtClean="0">
                <a:solidFill>
                  <a:schemeClr val="accent1">
                    <a:lumMod val="50000"/>
                  </a:schemeClr>
                </a:solidFill>
              </a:rPr>
              <a:t>illa</a:t>
            </a:r>
            <a:r>
              <a:rPr lang="es-ES" sz="2200" b="1" dirty="0">
                <a:solidFill>
                  <a:schemeClr val="accent1">
                    <a:lumMod val="50000"/>
                  </a:schemeClr>
                </a:solidFill>
              </a:rPr>
              <a:t>s</a:t>
            </a:r>
            <a:r>
              <a:rPr lang="es-ES" sz="2200" dirty="0">
                <a:solidFill>
                  <a:schemeClr val="accent1">
                    <a:lumMod val="50000"/>
                  </a:schemeClr>
                </a:solidFill>
              </a:rPr>
              <a:t> hay? </a:t>
            </a:r>
            <a:r>
              <a:rPr lang="es-ES" sz="2200" dirty="0" smtClean="0">
                <a:solidFill>
                  <a:schemeClr val="accent1">
                    <a:lumMod val="50000"/>
                  </a:schemeClr>
                </a:solidFill>
              </a:rPr>
              <a:t>Die</a:t>
            </a:r>
            <a:r>
              <a:rPr lang="es-ES" sz="2200" b="1" dirty="0">
                <a:solidFill>
                  <a:schemeClr val="accent1">
                    <a:lumMod val="50000"/>
                  </a:schemeClr>
                </a:solidFill>
              </a:rPr>
              <a:t>z</a:t>
            </a:r>
            <a:r>
              <a:rPr lang="es-ES" sz="2200" dirty="0" smtClean="0">
                <a:solidFill>
                  <a:schemeClr val="accent1">
                    <a:lumMod val="50000"/>
                  </a:schemeClr>
                </a:solidFill>
              </a:rPr>
              <a:t>.</a:t>
            </a:r>
            <a:endParaRPr lang="es-ES" sz="2200" dirty="0">
              <a:solidFill>
                <a:schemeClr val="accent1">
                  <a:lumMod val="50000"/>
                </a:schemeClr>
              </a:solidFill>
            </a:endParaRPr>
          </a:p>
        </p:txBody>
      </p:sp>
      <p:sp>
        <p:nvSpPr>
          <p:cNvPr id="20" name="CuadroTexto 19">
            <a:extLst>
              <a:ext uri="{FF2B5EF4-FFF2-40B4-BE49-F238E27FC236}">
                <a16:creationId xmlns:a16="http://schemas.microsoft.com/office/drawing/2014/main" id="{413B5AC7-8E8C-5749-A7E7-F3AF0D6E6421}"/>
              </a:ext>
            </a:extLst>
          </p:cNvPr>
          <p:cNvSpPr txBox="1"/>
          <p:nvPr/>
        </p:nvSpPr>
        <p:spPr>
          <a:xfrm>
            <a:off x="954132" y="3667354"/>
            <a:ext cx="3736920" cy="430887"/>
          </a:xfrm>
          <a:prstGeom prst="rect">
            <a:avLst/>
          </a:prstGeom>
          <a:noFill/>
        </p:spPr>
        <p:txBody>
          <a:bodyPr wrap="none" rtlCol="0">
            <a:spAutoFit/>
          </a:bodyPr>
          <a:lstStyle/>
          <a:p>
            <a:r>
              <a:rPr lang="es-ES" sz="2200" dirty="0">
                <a:solidFill>
                  <a:schemeClr val="accent1">
                    <a:lumMod val="50000"/>
                  </a:schemeClr>
                </a:solidFill>
              </a:rPr>
              <a:t>Hay </a:t>
            </a:r>
            <a:r>
              <a:rPr lang="es-ES" sz="2200" dirty="0" smtClean="0">
                <a:solidFill>
                  <a:schemeClr val="accent1">
                    <a:lumMod val="50000"/>
                  </a:schemeClr>
                </a:solidFill>
              </a:rPr>
              <a:t>sei</a:t>
            </a:r>
            <a:r>
              <a:rPr lang="es-ES" sz="2200" b="1" dirty="0">
                <a:solidFill>
                  <a:schemeClr val="accent1">
                    <a:lumMod val="50000"/>
                  </a:schemeClr>
                </a:solidFill>
              </a:rPr>
              <a:t>s</a:t>
            </a:r>
            <a:r>
              <a:rPr lang="es-ES" sz="2200" dirty="0">
                <a:solidFill>
                  <a:schemeClr val="accent1">
                    <a:lumMod val="50000"/>
                  </a:schemeClr>
                </a:solidFill>
              </a:rPr>
              <a:t> </a:t>
            </a:r>
            <a:r>
              <a:rPr lang="es-ES" sz="2200" b="1" dirty="0" smtClean="0">
                <a:solidFill>
                  <a:schemeClr val="accent1">
                    <a:lumMod val="50000"/>
                  </a:schemeClr>
                </a:solidFill>
              </a:rPr>
              <a:t>c</a:t>
            </a:r>
            <a:r>
              <a:rPr lang="es-ES" sz="2200" dirty="0" smtClean="0">
                <a:solidFill>
                  <a:schemeClr val="accent1">
                    <a:lumMod val="50000"/>
                  </a:schemeClr>
                </a:solidFill>
              </a:rPr>
              <a:t>ine</a:t>
            </a:r>
            <a:r>
              <a:rPr lang="es-ES" sz="2200" b="1" dirty="0">
                <a:solidFill>
                  <a:schemeClr val="accent1">
                    <a:lumMod val="50000"/>
                  </a:schemeClr>
                </a:solidFill>
              </a:rPr>
              <a:t>s</a:t>
            </a:r>
            <a:r>
              <a:rPr lang="es-ES" sz="2200" dirty="0">
                <a:solidFill>
                  <a:schemeClr val="accent1">
                    <a:lumMod val="50000"/>
                  </a:schemeClr>
                </a:solidFill>
              </a:rPr>
              <a:t> en la </a:t>
            </a:r>
            <a:r>
              <a:rPr lang="es-ES" sz="2200" b="1" dirty="0">
                <a:solidFill>
                  <a:schemeClr val="accent1">
                    <a:lumMod val="50000"/>
                  </a:schemeClr>
                </a:solidFill>
              </a:rPr>
              <a:t>z</a:t>
            </a:r>
            <a:r>
              <a:rPr lang="es-ES" sz="2200" dirty="0" smtClean="0">
                <a:solidFill>
                  <a:schemeClr val="accent1">
                    <a:lumMod val="50000"/>
                  </a:schemeClr>
                </a:solidFill>
              </a:rPr>
              <a:t>ona</a:t>
            </a:r>
            <a:r>
              <a:rPr lang="es-ES" sz="2200" dirty="0">
                <a:solidFill>
                  <a:schemeClr val="accent1">
                    <a:lumMod val="50000"/>
                  </a:schemeClr>
                </a:solidFill>
              </a:rPr>
              <a:t>. </a:t>
            </a:r>
          </a:p>
        </p:txBody>
      </p:sp>
      <p:sp>
        <p:nvSpPr>
          <p:cNvPr id="21" name="CuadroTexto 20">
            <a:extLst>
              <a:ext uri="{FF2B5EF4-FFF2-40B4-BE49-F238E27FC236}">
                <a16:creationId xmlns:a16="http://schemas.microsoft.com/office/drawing/2014/main" id="{CF0D8D4B-2F6C-B845-9F4D-1ECB2FB6D17A}"/>
              </a:ext>
            </a:extLst>
          </p:cNvPr>
          <p:cNvSpPr txBox="1"/>
          <p:nvPr/>
        </p:nvSpPr>
        <p:spPr>
          <a:xfrm>
            <a:off x="954132" y="4687427"/>
            <a:ext cx="6202339" cy="430887"/>
          </a:xfrm>
          <a:prstGeom prst="rect">
            <a:avLst/>
          </a:prstGeom>
          <a:noFill/>
        </p:spPr>
        <p:txBody>
          <a:bodyPr wrap="none" rtlCol="0">
            <a:spAutoFit/>
          </a:bodyPr>
          <a:lstStyle/>
          <a:p>
            <a:r>
              <a:rPr lang="es-ES" sz="2200" dirty="0">
                <a:solidFill>
                  <a:schemeClr val="accent1">
                    <a:lumMod val="50000"/>
                  </a:schemeClr>
                </a:solidFill>
              </a:rPr>
              <a:t>El hombre </a:t>
            </a:r>
            <a:r>
              <a:rPr lang="es-ES" sz="2200" b="1" dirty="0">
                <a:solidFill>
                  <a:schemeClr val="accent1">
                    <a:lumMod val="50000"/>
                  </a:schemeClr>
                </a:solidFill>
              </a:rPr>
              <a:t>s</a:t>
            </a:r>
            <a:r>
              <a:rPr lang="es-ES" sz="2200" dirty="0" smtClean="0">
                <a:solidFill>
                  <a:schemeClr val="accent1">
                    <a:lumMod val="50000"/>
                  </a:schemeClr>
                </a:solidFill>
              </a:rPr>
              <a:t>in</a:t>
            </a:r>
            <a:r>
              <a:rPr lang="es-ES" sz="2200" dirty="0">
                <a:solidFill>
                  <a:schemeClr val="accent1">
                    <a:lumMod val="50000"/>
                  </a:schemeClr>
                </a:solidFill>
              </a:rPr>
              <a:t> </a:t>
            </a:r>
            <a:r>
              <a:rPr lang="es-ES" sz="2200" dirty="0" smtClean="0">
                <a:solidFill>
                  <a:schemeClr val="accent1">
                    <a:lumMod val="50000"/>
                  </a:schemeClr>
                </a:solidFill>
              </a:rPr>
              <a:t>cabe</a:t>
            </a:r>
            <a:r>
              <a:rPr lang="es-ES" sz="2200" b="1" dirty="0">
                <a:solidFill>
                  <a:schemeClr val="accent1">
                    <a:lumMod val="50000"/>
                  </a:schemeClr>
                </a:solidFill>
              </a:rPr>
              <a:t>z</a:t>
            </a:r>
            <a:r>
              <a:rPr lang="es-ES" sz="2200" dirty="0" smtClean="0">
                <a:solidFill>
                  <a:schemeClr val="accent1">
                    <a:lumMod val="50000"/>
                  </a:schemeClr>
                </a:solidFill>
              </a:rPr>
              <a:t>a</a:t>
            </a:r>
            <a:r>
              <a:rPr lang="es-ES" sz="2200" dirty="0">
                <a:solidFill>
                  <a:schemeClr val="accent1">
                    <a:lumMod val="50000"/>
                  </a:schemeClr>
                </a:solidFill>
              </a:rPr>
              <a:t> </a:t>
            </a:r>
            <a:r>
              <a:rPr lang="es-ES" sz="2200" dirty="0" smtClean="0">
                <a:solidFill>
                  <a:schemeClr val="accent1">
                    <a:lumMod val="50000"/>
                  </a:schemeClr>
                </a:solidFill>
              </a:rPr>
              <a:t>e</a:t>
            </a:r>
            <a:r>
              <a:rPr lang="es-ES" sz="2200" b="1" dirty="0">
                <a:solidFill>
                  <a:schemeClr val="accent1">
                    <a:lumMod val="50000"/>
                  </a:schemeClr>
                </a:solidFill>
              </a:rPr>
              <a:t>s</a:t>
            </a:r>
            <a:r>
              <a:rPr lang="es-ES" sz="2200" dirty="0" smtClean="0">
                <a:solidFill>
                  <a:schemeClr val="accent1">
                    <a:lumMod val="50000"/>
                  </a:schemeClr>
                </a:solidFill>
              </a:rPr>
              <a:t>tá</a:t>
            </a:r>
            <a:r>
              <a:rPr lang="es-ES" sz="2200" dirty="0">
                <a:solidFill>
                  <a:schemeClr val="accent1">
                    <a:lumMod val="50000"/>
                  </a:schemeClr>
                </a:solidFill>
              </a:rPr>
              <a:t> en la </a:t>
            </a:r>
            <a:r>
              <a:rPr lang="es-ES" sz="2200" dirty="0" smtClean="0">
                <a:solidFill>
                  <a:schemeClr val="accent1">
                    <a:lumMod val="50000"/>
                  </a:schemeClr>
                </a:solidFill>
              </a:rPr>
              <a:t>naturale</a:t>
            </a:r>
            <a:r>
              <a:rPr lang="es-ES" sz="2200" b="1" dirty="0">
                <a:solidFill>
                  <a:schemeClr val="accent1">
                    <a:lumMod val="50000"/>
                  </a:schemeClr>
                </a:solidFill>
              </a:rPr>
              <a:t>z</a:t>
            </a:r>
            <a:r>
              <a:rPr lang="es-ES" sz="2200" dirty="0" smtClean="0">
                <a:solidFill>
                  <a:schemeClr val="accent1">
                    <a:lumMod val="50000"/>
                  </a:schemeClr>
                </a:solidFill>
              </a:rPr>
              <a:t>a</a:t>
            </a:r>
            <a:r>
              <a:rPr lang="es-ES" sz="2200" dirty="0">
                <a:solidFill>
                  <a:schemeClr val="accent1">
                    <a:lumMod val="50000"/>
                  </a:schemeClr>
                </a:solidFill>
              </a:rPr>
              <a:t>.</a:t>
            </a:r>
          </a:p>
        </p:txBody>
      </p:sp>
      <p:sp>
        <p:nvSpPr>
          <p:cNvPr id="22" name="CuadroTexto 21">
            <a:extLst>
              <a:ext uri="{FF2B5EF4-FFF2-40B4-BE49-F238E27FC236}">
                <a16:creationId xmlns:a16="http://schemas.microsoft.com/office/drawing/2014/main" id="{92CF4768-C59D-C44C-A6E5-B3022E08D26A}"/>
              </a:ext>
            </a:extLst>
          </p:cNvPr>
          <p:cNvSpPr txBox="1"/>
          <p:nvPr/>
        </p:nvSpPr>
        <p:spPr>
          <a:xfrm>
            <a:off x="954132" y="5631459"/>
            <a:ext cx="5396029" cy="430887"/>
          </a:xfrm>
          <a:prstGeom prst="rect">
            <a:avLst/>
          </a:prstGeom>
          <a:noFill/>
        </p:spPr>
        <p:txBody>
          <a:bodyPr wrap="none" rtlCol="0">
            <a:spAutoFit/>
          </a:bodyPr>
          <a:lstStyle/>
          <a:p>
            <a:r>
              <a:rPr lang="es-ES" sz="2200" dirty="0">
                <a:solidFill>
                  <a:schemeClr val="accent1">
                    <a:lumMod val="50000"/>
                  </a:schemeClr>
                </a:solidFill>
              </a:rPr>
              <a:t>La chica </a:t>
            </a:r>
            <a:r>
              <a:rPr lang="es-ES" sz="2200" dirty="0" smtClean="0">
                <a:solidFill>
                  <a:schemeClr val="accent1">
                    <a:lumMod val="50000"/>
                  </a:schemeClr>
                </a:solidFill>
              </a:rPr>
              <a:t>pare</a:t>
            </a:r>
            <a:r>
              <a:rPr lang="es-ES" sz="2200" b="1" dirty="0" smtClean="0">
                <a:solidFill>
                  <a:schemeClr val="accent1">
                    <a:lumMod val="50000"/>
                  </a:schemeClr>
                </a:solidFill>
              </a:rPr>
              <a:t>c</a:t>
            </a:r>
            <a:r>
              <a:rPr lang="es-ES" sz="2200" dirty="0" smtClean="0">
                <a:solidFill>
                  <a:schemeClr val="accent1">
                    <a:lumMod val="50000"/>
                  </a:schemeClr>
                </a:solidFill>
              </a:rPr>
              <a:t>e</a:t>
            </a:r>
            <a:r>
              <a:rPr lang="es-ES" sz="2200" dirty="0">
                <a:solidFill>
                  <a:schemeClr val="accent1">
                    <a:lumMod val="50000"/>
                  </a:schemeClr>
                </a:solidFill>
              </a:rPr>
              <a:t> </a:t>
            </a:r>
            <a:r>
              <a:rPr lang="es-ES" sz="2200" b="1" dirty="0">
                <a:solidFill>
                  <a:schemeClr val="accent1">
                    <a:lumMod val="50000"/>
                  </a:schemeClr>
                </a:solidFill>
              </a:rPr>
              <a:t>s</a:t>
            </a:r>
            <a:r>
              <a:rPr lang="es-ES" sz="2200" dirty="0" smtClean="0">
                <a:solidFill>
                  <a:schemeClr val="accent1">
                    <a:lumMod val="50000"/>
                  </a:schemeClr>
                </a:solidFill>
              </a:rPr>
              <a:t>er</a:t>
            </a:r>
            <a:r>
              <a:rPr lang="es-ES" sz="2200" dirty="0">
                <a:solidFill>
                  <a:schemeClr val="accent1">
                    <a:lumMod val="50000"/>
                  </a:schemeClr>
                </a:solidFill>
              </a:rPr>
              <a:t> </a:t>
            </a:r>
            <a:r>
              <a:rPr lang="es-ES" sz="2200" b="1" dirty="0">
                <a:solidFill>
                  <a:schemeClr val="accent1">
                    <a:lumMod val="50000"/>
                  </a:schemeClr>
                </a:solidFill>
              </a:rPr>
              <a:t>s</a:t>
            </a:r>
            <a:r>
              <a:rPr lang="es-ES" sz="2200" dirty="0" smtClean="0">
                <a:solidFill>
                  <a:schemeClr val="accent1">
                    <a:lumMod val="50000"/>
                  </a:schemeClr>
                </a:solidFill>
              </a:rPr>
              <a:t>impática</a:t>
            </a:r>
            <a:r>
              <a:rPr lang="es-ES" sz="2200" dirty="0">
                <a:solidFill>
                  <a:schemeClr val="accent1">
                    <a:lumMod val="50000"/>
                  </a:schemeClr>
                </a:solidFill>
              </a:rPr>
              <a:t> y </a:t>
            </a:r>
            <a:r>
              <a:rPr lang="es-ES" sz="2200" dirty="0" smtClean="0">
                <a:solidFill>
                  <a:schemeClr val="accent1">
                    <a:lumMod val="50000"/>
                  </a:schemeClr>
                </a:solidFill>
              </a:rPr>
              <a:t>feli</a:t>
            </a:r>
            <a:r>
              <a:rPr lang="es-ES" sz="2200" b="1" dirty="0">
                <a:solidFill>
                  <a:schemeClr val="accent1">
                    <a:lumMod val="50000"/>
                  </a:schemeClr>
                </a:solidFill>
              </a:rPr>
              <a:t>z</a:t>
            </a:r>
            <a:r>
              <a:rPr lang="es-ES" sz="2200" dirty="0" smtClean="0">
                <a:solidFill>
                  <a:schemeClr val="accent1">
                    <a:lumMod val="50000"/>
                  </a:schemeClr>
                </a:solidFill>
              </a:rPr>
              <a:t>.</a:t>
            </a:r>
            <a:r>
              <a:rPr lang="es-ES" sz="2200" dirty="0">
                <a:solidFill>
                  <a:schemeClr val="accent1">
                    <a:lumMod val="50000"/>
                  </a:schemeClr>
                </a:solidFill>
              </a:rPr>
              <a:t> </a:t>
            </a:r>
          </a:p>
        </p:txBody>
      </p:sp>
      <p:pic>
        <p:nvPicPr>
          <p:cNvPr id="49" name="Imagen 48">
            <a:extLst>
              <a:ext uri="{FF2B5EF4-FFF2-40B4-BE49-F238E27FC236}">
                <a16:creationId xmlns:a16="http://schemas.microsoft.com/office/drawing/2014/main" id="{AA592D2B-E946-7348-B324-62E8AB00DD69}"/>
              </a:ext>
            </a:extLst>
          </p:cNvPr>
          <p:cNvPicPr>
            <a:picLocks noChangeAspect="1"/>
          </p:cNvPicPr>
          <p:nvPr/>
        </p:nvPicPr>
        <p:blipFill>
          <a:blip r:embed="rId8"/>
          <a:stretch>
            <a:fillRect/>
          </a:stretch>
        </p:blipFill>
        <p:spPr>
          <a:xfrm>
            <a:off x="7636425" y="1538784"/>
            <a:ext cx="956599" cy="956599"/>
          </a:xfrm>
          <a:prstGeom prst="rect">
            <a:avLst/>
          </a:prstGeom>
        </p:spPr>
      </p:pic>
      <p:pic>
        <p:nvPicPr>
          <p:cNvPr id="50" name="Picture 2" descr="http://www.clker.com/cliparts/j/p/l/D/8/K/green-tick-md.png">
            <a:extLst>
              <a:ext uri="{FF2B5EF4-FFF2-40B4-BE49-F238E27FC236}">
                <a16:creationId xmlns:a16="http://schemas.microsoft.com/office/drawing/2014/main" id="{CFF32138-EC04-8A4A-9F8A-F1E65DCBA00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77516" y="5688457"/>
            <a:ext cx="362716" cy="377988"/>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2" descr="Red X Cross Wrong Not Clip Art">
            <a:extLst>
              <a:ext uri="{FF2B5EF4-FFF2-40B4-BE49-F238E27FC236}">
                <a16:creationId xmlns:a16="http://schemas.microsoft.com/office/drawing/2014/main" id="{0D5AE994-2BE3-4B40-AF9D-43F25BEA2F3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47785" y="1857133"/>
            <a:ext cx="364966" cy="364966"/>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Imagen 51">
            <a:extLst>
              <a:ext uri="{FF2B5EF4-FFF2-40B4-BE49-F238E27FC236}">
                <a16:creationId xmlns:a16="http://schemas.microsoft.com/office/drawing/2014/main" id="{3C223BA0-1AED-1E40-B247-7AA5ED153544}"/>
              </a:ext>
            </a:extLst>
          </p:cNvPr>
          <p:cNvPicPr>
            <a:picLocks noChangeAspect="1"/>
          </p:cNvPicPr>
          <p:nvPr/>
        </p:nvPicPr>
        <p:blipFill rotWithShape="1">
          <a:blip r:embed="rId11"/>
          <a:srcRect l="11317" r="3954" b="15897"/>
          <a:stretch/>
        </p:blipFill>
        <p:spPr>
          <a:xfrm>
            <a:off x="7498637" y="2515232"/>
            <a:ext cx="1318848" cy="912936"/>
          </a:xfrm>
          <a:prstGeom prst="rect">
            <a:avLst/>
          </a:prstGeom>
        </p:spPr>
      </p:pic>
      <p:pic>
        <p:nvPicPr>
          <p:cNvPr id="54" name="Picture 2" descr="Red X Cross Wrong Not Clip Art">
            <a:extLst>
              <a:ext uri="{FF2B5EF4-FFF2-40B4-BE49-F238E27FC236}">
                <a16:creationId xmlns:a16="http://schemas.microsoft.com/office/drawing/2014/main" id="{A25074F5-9BF5-2144-8B51-6CE693D1F95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78641" y="2842636"/>
            <a:ext cx="364966" cy="364966"/>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Imagen 54">
            <a:extLst>
              <a:ext uri="{FF2B5EF4-FFF2-40B4-BE49-F238E27FC236}">
                <a16:creationId xmlns:a16="http://schemas.microsoft.com/office/drawing/2014/main" id="{035A4F78-4BAD-0047-9698-7CAB46143266}"/>
              </a:ext>
            </a:extLst>
          </p:cNvPr>
          <p:cNvPicPr>
            <a:picLocks noChangeAspect="1"/>
          </p:cNvPicPr>
          <p:nvPr/>
        </p:nvPicPr>
        <p:blipFill rotWithShape="1">
          <a:blip r:embed="rId12"/>
          <a:srcRect t="26374"/>
          <a:stretch/>
        </p:blipFill>
        <p:spPr>
          <a:xfrm>
            <a:off x="7431365" y="3661425"/>
            <a:ext cx="753226" cy="554566"/>
          </a:xfrm>
          <a:prstGeom prst="rect">
            <a:avLst/>
          </a:prstGeom>
        </p:spPr>
      </p:pic>
      <p:pic>
        <p:nvPicPr>
          <p:cNvPr id="58" name="Imagen 57">
            <a:extLst>
              <a:ext uri="{FF2B5EF4-FFF2-40B4-BE49-F238E27FC236}">
                <a16:creationId xmlns:a16="http://schemas.microsoft.com/office/drawing/2014/main" id="{3D97DA6E-9B93-2B4D-891B-E5636932FCEB}"/>
              </a:ext>
            </a:extLst>
          </p:cNvPr>
          <p:cNvPicPr>
            <a:picLocks noChangeAspect="1"/>
          </p:cNvPicPr>
          <p:nvPr/>
        </p:nvPicPr>
        <p:blipFill rotWithShape="1">
          <a:blip r:embed="rId12"/>
          <a:srcRect t="26374"/>
          <a:stretch/>
        </p:blipFill>
        <p:spPr>
          <a:xfrm>
            <a:off x="8247851" y="3661425"/>
            <a:ext cx="753226" cy="554566"/>
          </a:xfrm>
          <a:prstGeom prst="rect">
            <a:avLst/>
          </a:prstGeom>
        </p:spPr>
      </p:pic>
      <p:pic>
        <p:nvPicPr>
          <p:cNvPr id="59" name="Picture 2" descr="http://www.clker.com/cliparts/j/p/l/D/8/K/green-tick-md.png">
            <a:extLst>
              <a:ext uri="{FF2B5EF4-FFF2-40B4-BE49-F238E27FC236}">
                <a16:creationId xmlns:a16="http://schemas.microsoft.com/office/drawing/2014/main" id="{50FECEF7-BBFF-8D47-B261-12F05EEC446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79766" y="4692549"/>
            <a:ext cx="362716" cy="377988"/>
          </a:xfrm>
          <a:prstGeom prst="rect">
            <a:avLst/>
          </a:prstGeom>
          <a:noFill/>
          <a:extLst>
            <a:ext uri="{909E8E84-426E-40dd-AFC4-6F175D3DCCD1}">
              <a14:hiddenFill xmlns:a14="http://schemas.microsoft.com/office/drawing/2010/main" xmlns="">
                <a:solidFill>
                  <a:srgbClr val="FFFFFF"/>
                </a:solidFill>
              </a14:hiddenFill>
            </a:ext>
          </a:extLst>
        </p:spPr>
      </p:pic>
      <p:pic>
        <p:nvPicPr>
          <p:cNvPr id="60" name="Picture 2" descr="Red X Cross Wrong Not Clip Art">
            <a:extLst>
              <a:ext uri="{FF2B5EF4-FFF2-40B4-BE49-F238E27FC236}">
                <a16:creationId xmlns:a16="http://schemas.microsoft.com/office/drawing/2014/main" id="{189F2F24-324B-374B-BBE9-87A030ADC6D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77516" y="3823971"/>
            <a:ext cx="364966" cy="364966"/>
          </a:xfrm>
          <a:prstGeom prst="rect">
            <a:avLst/>
          </a:prstGeom>
          <a:noFill/>
          <a:extLst>
            <a:ext uri="{909E8E84-426E-40dd-AFC4-6F175D3DCCD1}">
              <a14:hiddenFill xmlns:a14="http://schemas.microsoft.com/office/drawing/2010/main" xmlns="">
                <a:solidFill>
                  <a:srgbClr val="FFFFFF"/>
                </a:solidFill>
              </a14:hiddenFill>
            </a:ext>
          </a:extLst>
        </p:spPr>
      </p:pic>
      <p:pic>
        <p:nvPicPr>
          <p:cNvPr id="61" name="Imagen 60">
            <a:extLst>
              <a:ext uri="{FF2B5EF4-FFF2-40B4-BE49-F238E27FC236}">
                <a16:creationId xmlns:a16="http://schemas.microsoft.com/office/drawing/2014/main" id="{5CAC8EFF-D293-1544-9217-48F26770CFBC}"/>
              </a:ext>
            </a:extLst>
          </p:cNvPr>
          <p:cNvPicPr>
            <a:picLocks noChangeAspect="1"/>
          </p:cNvPicPr>
          <p:nvPr/>
        </p:nvPicPr>
        <p:blipFill>
          <a:blip r:embed="rId13"/>
          <a:stretch>
            <a:fillRect/>
          </a:stretch>
        </p:blipFill>
        <p:spPr>
          <a:xfrm>
            <a:off x="7431365" y="4439919"/>
            <a:ext cx="1366721" cy="924401"/>
          </a:xfrm>
          <a:prstGeom prst="rect">
            <a:avLst/>
          </a:prstGeom>
        </p:spPr>
      </p:pic>
      <p:pic>
        <p:nvPicPr>
          <p:cNvPr id="62" name="Imagen 61">
            <a:extLst>
              <a:ext uri="{FF2B5EF4-FFF2-40B4-BE49-F238E27FC236}">
                <a16:creationId xmlns:a16="http://schemas.microsoft.com/office/drawing/2014/main" id="{A1698841-9EBE-2842-9E17-4AB8D1ADE3D1}"/>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25860" b="92297" l="15761" r="77582">
                        <a14:foregroundMark x1="15761" y1="45942" x2="16848" y2="44429"/>
                        <a14:foregroundMark x1="37772" y1="26685" x2="41984" y2="28473"/>
                        <a14:foregroundMark x1="36957" y1="84457" x2="28125" y2="90922"/>
                        <a14:foregroundMark x1="28125" y1="90922" x2="26359" y2="88858"/>
                        <a14:foregroundMark x1="36549" y1="92160" x2="38723" y2="92297"/>
                      </a14:backgroundRemoval>
                    </a14:imgEffect>
                  </a14:imgLayer>
                </a14:imgProps>
              </a:ext>
              <a:ext uri="{28A0092B-C50C-407E-A947-70E740481C1C}">
                <a14:useLocalDpi xmlns:a14="http://schemas.microsoft.com/office/drawing/2010/main" val="0"/>
              </a:ext>
            </a:extLst>
          </a:blip>
          <a:srcRect l="9913" t="18022" r="14879" b="2615"/>
          <a:stretch/>
        </p:blipFill>
        <p:spPr>
          <a:xfrm>
            <a:off x="7840784" y="4656427"/>
            <a:ext cx="706823" cy="736756"/>
          </a:xfrm>
          <a:prstGeom prst="rect">
            <a:avLst/>
          </a:prstGeom>
        </p:spPr>
      </p:pic>
      <p:pic>
        <p:nvPicPr>
          <p:cNvPr id="71" name="Imagen 70">
            <a:extLst>
              <a:ext uri="{FF2B5EF4-FFF2-40B4-BE49-F238E27FC236}">
                <a16:creationId xmlns:a16="http://schemas.microsoft.com/office/drawing/2014/main" id="{C73362C1-C755-5C4D-9F39-ED8DFB7A5779}"/>
              </a:ext>
            </a:extLst>
          </p:cNvPr>
          <p:cNvPicPr>
            <a:picLocks noChangeAspect="1"/>
          </p:cNvPicPr>
          <p:nvPr/>
        </p:nvPicPr>
        <p:blipFill>
          <a:blip r:embed="rId16"/>
          <a:stretch>
            <a:fillRect/>
          </a:stretch>
        </p:blipFill>
        <p:spPr>
          <a:xfrm>
            <a:off x="7706905" y="5409382"/>
            <a:ext cx="706823" cy="900921"/>
          </a:xfrm>
          <a:prstGeom prst="rect">
            <a:avLst/>
          </a:prstGeom>
        </p:spPr>
      </p:pic>
      <p:sp>
        <p:nvSpPr>
          <p:cNvPr id="78" name="CuadroTexto 11">
            <a:extLst>
              <a:ext uri="{FF2B5EF4-FFF2-40B4-BE49-F238E27FC236}">
                <a16:creationId xmlns:a16="http://schemas.microsoft.com/office/drawing/2014/main" id="{362EECDA-CF7C-0748-8FA1-1903712951D0}"/>
              </a:ext>
            </a:extLst>
          </p:cNvPr>
          <p:cNvSpPr txBox="1"/>
          <p:nvPr/>
        </p:nvSpPr>
        <p:spPr>
          <a:xfrm>
            <a:off x="62763" y="767800"/>
            <a:ext cx="10915168" cy="430887"/>
          </a:xfrm>
          <a:prstGeom prst="rect">
            <a:avLst/>
          </a:prstGeom>
          <a:noFill/>
        </p:spPr>
        <p:txBody>
          <a:bodyPr wrap="none" rtlCol="0">
            <a:spAutoFit/>
          </a:bodyPr>
          <a:lstStyle/>
          <a:p>
            <a:r>
              <a:rPr lang="en-GB" sz="2200" b="1" dirty="0">
                <a:solidFill>
                  <a:schemeClr val="accent1">
                    <a:lumMod val="50000"/>
                  </a:schemeClr>
                </a:solidFill>
              </a:rPr>
              <a:t>Luego, mira las imágenes. Marca si cada una es verdadera (     ) o falsa (    ).</a:t>
            </a:r>
            <a:endParaRPr lang="x-none" sz="2200" b="1" dirty="0">
              <a:solidFill>
                <a:schemeClr val="accent1">
                  <a:lumMod val="50000"/>
                </a:schemeClr>
              </a:solidFill>
            </a:endParaRPr>
          </a:p>
        </p:txBody>
      </p:sp>
      <p:pic>
        <p:nvPicPr>
          <p:cNvPr id="53" name="Picture 2" descr="http://www.clker.com/cliparts/j/p/l/D/8/K/green-tick-md.png">
            <a:extLst>
              <a:ext uri="{FF2B5EF4-FFF2-40B4-BE49-F238E27FC236}">
                <a16:creationId xmlns:a16="http://schemas.microsoft.com/office/drawing/2014/main" id="{50FECEF7-BBFF-8D47-B261-12F05EEC446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65273" y="853976"/>
            <a:ext cx="318381" cy="331786"/>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2" descr="Red X Cross Wrong Not Clip Art">
            <a:extLst>
              <a:ext uri="{FF2B5EF4-FFF2-40B4-BE49-F238E27FC236}">
                <a16:creationId xmlns:a16="http://schemas.microsoft.com/office/drawing/2014/main" id="{0D5AE994-2BE3-4B40-AF9D-43F25BEA2F3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077516" y="909508"/>
            <a:ext cx="231405" cy="23140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3"/>
          <p:cNvSpPr>
            <a:spLocks noGrp="1"/>
          </p:cNvSpPr>
          <p:nvPr>
            <p:ph type="title"/>
          </p:nvPr>
        </p:nvSpPr>
        <p:spPr>
          <a:xfrm>
            <a:off x="9884330" y="575615"/>
            <a:ext cx="45719" cy="59969"/>
          </a:xfrm>
        </p:spPr>
        <p:txBody>
          <a:bodyPr>
            <a:noAutofit/>
          </a:bodyPr>
          <a:lstStyle/>
          <a:p>
            <a:r>
              <a:rPr lang="en-GB" sz="100" b="1" dirty="0">
                <a:solidFill>
                  <a:prstClr val="white"/>
                </a:solidFill>
              </a:rPr>
              <a:t>escuchar / escribir</a:t>
            </a:r>
            <a:r>
              <a:rPr lang="en-GB" sz="100" dirty="0">
                <a:solidFill>
                  <a:srgbClr val="4472C4">
                    <a:lumMod val="50000"/>
                  </a:srgbClr>
                </a:solidFill>
              </a:rPr>
              <a:t/>
            </a:r>
            <a:br>
              <a:rPr lang="en-GB" sz="100" dirty="0">
                <a:solidFill>
                  <a:srgbClr val="4472C4">
                    <a:lumMod val="50000"/>
                  </a:srgbClr>
                </a:solidFill>
              </a:rPr>
            </a:br>
            <a:endParaRPr lang="en-GB" sz="100" dirty="0"/>
          </a:p>
        </p:txBody>
      </p:sp>
      <p:grpSp>
        <p:nvGrpSpPr>
          <p:cNvPr id="57" name="Group 56"/>
          <p:cNvGrpSpPr/>
          <p:nvPr/>
        </p:nvGrpSpPr>
        <p:grpSpPr>
          <a:xfrm>
            <a:off x="1489400" y="1877640"/>
            <a:ext cx="125045" cy="315461"/>
            <a:chOff x="7100390" y="1287924"/>
            <a:chExt cx="324000" cy="315461"/>
          </a:xfrm>
        </p:grpSpPr>
        <p:sp>
          <p:nvSpPr>
            <p:cNvPr id="64" name="Rectangle 63"/>
            <p:cNvSpPr/>
            <p:nvPr/>
          </p:nvSpPr>
          <p:spPr>
            <a:xfrm>
              <a:off x="7100390" y="1287924"/>
              <a:ext cx="324000" cy="3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5" name="Rectangle 64"/>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66" name="Group 65"/>
          <p:cNvGrpSpPr/>
          <p:nvPr/>
        </p:nvGrpSpPr>
        <p:grpSpPr>
          <a:xfrm>
            <a:off x="3638491" y="1877640"/>
            <a:ext cx="122400" cy="315461"/>
            <a:chOff x="7100390" y="1287924"/>
            <a:chExt cx="324000" cy="315461"/>
          </a:xfrm>
        </p:grpSpPr>
        <p:sp>
          <p:nvSpPr>
            <p:cNvPr id="67" name="Rectangle 66"/>
            <p:cNvSpPr/>
            <p:nvPr/>
          </p:nvSpPr>
          <p:spPr>
            <a:xfrm>
              <a:off x="7100390" y="1287924"/>
              <a:ext cx="324000" cy="3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8" name="Rectangle 67"/>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79" name="Group 78"/>
          <p:cNvGrpSpPr/>
          <p:nvPr/>
        </p:nvGrpSpPr>
        <p:grpSpPr>
          <a:xfrm>
            <a:off x="4060050" y="1881885"/>
            <a:ext cx="138061" cy="315461"/>
            <a:chOff x="7100390" y="1287924"/>
            <a:chExt cx="324000" cy="315461"/>
          </a:xfrm>
        </p:grpSpPr>
        <p:sp>
          <p:nvSpPr>
            <p:cNvPr id="80" name="Rectangle 79"/>
            <p:cNvSpPr/>
            <p:nvPr/>
          </p:nvSpPr>
          <p:spPr>
            <a:xfrm>
              <a:off x="7100390" y="1287924"/>
              <a:ext cx="324000" cy="3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1" name="Rectangle 80"/>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82" name="Group 81"/>
          <p:cNvGrpSpPr/>
          <p:nvPr/>
        </p:nvGrpSpPr>
        <p:grpSpPr>
          <a:xfrm>
            <a:off x="5030454" y="1877640"/>
            <a:ext cx="122400" cy="315461"/>
            <a:chOff x="7100390" y="1287924"/>
            <a:chExt cx="324000" cy="315461"/>
          </a:xfrm>
        </p:grpSpPr>
        <p:sp>
          <p:nvSpPr>
            <p:cNvPr id="83" name="Rectangle 82"/>
            <p:cNvSpPr/>
            <p:nvPr/>
          </p:nvSpPr>
          <p:spPr>
            <a:xfrm>
              <a:off x="7100390" y="1287924"/>
              <a:ext cx="324000" cy="3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4" name="Rectangle 83"/>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85" name="Group 84"/>
          <p:cNvGrpSpPr/>
          <p:nvPr/>
        </p:nvGrpSpPr>
        <p:grpSpPr>
          <a:xfrm>
            <a:off x="2255570" y="2816443"/>
            <a:ext cx="122400" cy="315461"/>
            <a:chOff x="7100390" y="1287924"/>
            <a:chExt cx="324000" cy="315461"/>
          </a:xfrm>
        </p:grpSpPr>
        <p:sp>
          <p:nvSpPr>
            <p:cNvPr id="86" name="Rectangle 85"/>
            <p:cNvSpPr/>
            <p:nvPr/>
          </p:nvSpPr>
          <p:spPr>
            <a:xfrm>
              <a:off x="7100390" y="1287924"/>
              <a:ext cx="324000" cy="3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7" name="Rectangle 86"/>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88" name="Group 87"/>
          <p:cNvGrpSpPr/>
          <p:nvPr/>
        </p:nvGrpSpPr>
        <p:grpSpPr>
          <a:xfrm>
            <a:off x="2456067" y="2816626"/>
            <a:ext cx="122400" cy="315461"/>
            <a:chOff x="7100390" y="1287924"/>
            <a:chExt cx="324000" cy="315461"/>
          </a:xfrm>
        </p:grpSpPr>
        <p:sp>
          <p:nvSpPr>
            <p:cNvPr id="89" name="Rectangle 88"/>
            <p:cNvSpPr/>
            <p:nvPr/>
          </p:nvSpPr>
          <p:spPr>
            <a:xfrm>
              <a:off x="7100390" y="1287924"/>
              <a:ext cx="324000" cy="3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90" name="Rectangle 89"/>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91" name="Group 90"/>
          <p:cNvGrpSpPr/>
          <p:nvPr/>
        </p:nvGrpSpPr>
        <p:grpSpPr>
          <a:xfrm>
            <a:off x="2937079" y="2816965"/>
            <a:ext cx="122400" cy="315461"/>
            <a:chOff x="7100390" y="1287924"/>
            <a:chExt cx="324000" cy="315461"/>
          </a:xfrm>
        </p:grpSpPr>
        <p:sp>
          <p:nvSpPr>
            <p:cNvPr id="92" name="Rectangle 91"/>
            <p:cNvSpPr/>
            <p:nvPr/>
          </p:nvSpPr>
          <p:spPr>
            <a:xfrm>
              <a:off x="7100390" y="1287924"/>
              <a:ext cx="324000" cy="3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93" name="Rectangle 92"/>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94" name="Group 93"/>
          <p:cNvGrpSpPr/>
          <p:nvPr/>
        </p:nvGrpSpPr>
        <p:grpSpPr>
          <a:xfrm>
            <a:off x="4318827" y="2810078"/>
            <a:ext cx="138061" cy="315461"/>
            <a:chOff x="7100390" y="1287924"/>
            <a:chExt cx="324000" cy="315461"/>
          </a:xfrm>
        </p:grpSpPr>
        <p:sp>
          <p:nvSpPr>
            <p:cNvPr id="95" name="Rectangle 94"/>
            <p:cNvSpPr/>
            <p:nvPr/>
          </p:nvSpPr>
          <p:spPr>
            <a:xfrm>
              <a:off x="7100390" y="1287924"/>
              <a:ext cx="324000" cy="3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96" name="Rectangle 95"/>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97" name="Group 96"/>
          <p:cNvGrpSpPr/>
          <p:nvPr/>
        </p:nvGrpSpPr>
        <p:grpSpPr>
          <a:xfrm>
            <a:off x="1994602" y="3731213"/>
            <a:ext cx="172142" cy="315461"/>
            <a:chOff x="7100390" y="1287924"/>
            <a:chExt cx="324000" cy="315461"/>
          </a:xfrm>
        </p:grpSpPr>
        <p:sp>
          <p:nvSpPr>
            <p:cNvPr id="98" name="Rectangle 97"/>
            <p:cNvSpPr/>
            <p:nvPr/>
          </p:nvSpPr>
          <p:spPr>
            <a:xfrm>
              <a:off x="7100390" y="1287924"/>
              <a:ext cx="324000" cy="3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99" name="Rectangle 98"/>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100" name="Group 99"/>
          <p:cNvGrpSpPr/>
          <p:nvPr/>
        </p:nvGrpSpPr>
        <p:grpSpPr>
          <a:xfrm>
            <a:off x="2195608" y="3729622"/>
            <a:ext cx="182361" cy="315461"/>
            <a:chOff x="7100390" y="1287924"/>
            <a:chExt cx="324000" cy="315461"/>
          </a:xfrm>
        </p:grpSpPr>
        <p:sp>
          <p:nvSpPr>
            <p:cNvPr id="101" name="Rectangle 100"/>
            <p:cNvSpPr/>
            <p:nvPr/>
          </p:nvSpPr>
          <p:spPr>
            <a:xfrm>
              <a:off x="7100390" y="1287924"/>
              <a:ext cx="324000" cy="3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02" name="Rectangle 101"/>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103" name="Group 102"/>
          <p:cNvGrpSpPr/>
          <p:nvPr/>
        </p:nvGrpSpPr>
        <p:grpSpPr>
          <a:xfrm>
            <a:off x="2780561" y="3731824"/>
            <a:ext cx="156517" cy="315461"/>
            <a:chOff x="7100390" y="1287924"/>
            <a:chExt cx="324000" cy="315461"/>
          </a:xfrm>
        </p:grpSpPr>
        <p:sp>
          <p:nvSpPr>
            <p:cNvPr id="104" name="Rectangle 103"/>
            <p:cNvSpPr/>
            <p:nvPr/>
          </p:nvSpPr>
          <p:spPr>
            <a:xfrm>
              <a:off x="7100390" y="1287924"/>
              <a:ext cx="324000" cy="3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05" name="Rectangle 104"/>
            <p:cNvSpPr/>
            <p:nvPr/>
          </p:nvSpPr>
          <p:spPr>
            <a:xfrm>
              <a:off x="7100390" y="1570151"/>
              <a:ext cx="324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106" name="Group 105"/>
          <p:cNvGrpSpPr/>
          <p:nvPr/>
        </p:nvGrpSpPr>
        <p:grpSpPr>
          <a:xfrm>
            <a:off x="3701956" y="3728478"/>
            <a:ext cx="159162" cy="315461"/>
            <a:chOff x="7100390" y="1287924"/>
            <a:chExt cx="324000" cy="315461"/>
          </a:xfrm>
        </p:grpSpPr>
        <p:sp>
          <p:nvSpPr>
            <p:cNvPr id="107" name="Rectangle 106"/>
            <p:cNvSpPr/>
            <p:nvPr/>
          </p:nvSpPr>
          <p:spPr>
            <a:xfrm>
              <a:off x="7100390" y="1287924"/>
              <a:ext cx="324000" cy="3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08" name="Rectangle 107"/>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121" name="Group 120"/>
          <p:cNvGrpSpPr/>
          <p:nvPr/>
        </p:nvGrpSpPr>
        <p:grpSpPr>
          <a:xfrm>
            <a:off x="2477089" y="4747281"/>
            <a:ext cx="122400" cy="315461"/>
            <a:chOff x="7100390" y="1287924"/>
            <a:chExt cx="324000" cy="315461"/>
          </a:xfrm>
        </p:grpSpPr>
        <p:sp>
          <p:nvSpPr>
            <p:cNvPr id="122" name="Rectangle 121"/>
            <p:cNvSpPr/>
            <p:nvPr/>
          </p:nvSpPr>
          <p:spPr>
            <a:xfrm>
              <a:off x="7100390" y="1287924"/>
              <a:ext cx="324000" cy="3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23" name="Rectangle 122"/>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124" name="Group 123"/>
          <p:cNvGrpSpPr/>
          <p:nvPr/>
        </p:nvGrpSpPr>
        <p:grpSpPr>
          <a:xfrm>
            <a:off x="3643945" y="4752334"/>
            <a:ext cx="138061" cy="315461"/>
            <a:chOff x="7100390" y="1287924"/>
            <a:chExt cx="324000" cy="315461"/>
          </a:xfrm>
        </p:grpSpPr>
        <p:sp>
          <p:nvSpPr>
            <p:cNvPr id="125" name="Rectangle 124"/>
            <p:cNvSpPr/>
            <p:nvPr/>
          </p:nvSpPr>
          <p:spPr>
            <a:xfrm>
              <a:off x="7100390" y="1287924"/>
              <a:ext cx="324000" cy="3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26" name="Rectangle 125"/>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127" name="Group 126"/>
          <p:cNvGrpSpPr/>
          <p:nvPr/>
        </p:nvGrpSpPr>
        <p:grpSpPr>
          <a:xfrm>
            <a:off x="4207997" y="4747825"/>
            <a:ext cx="122400" cy="315461"/>
            <a:chOff x="7100390" y="1287924"/>
            <a:chExt cx="324000" cy="315461"/>
          </a:xfrm>
        </p:grpSpPr>
        <p:sp>
          <p:nvSpPr>
            <p:cNvPr id="128" name="Rectangle 127"/>
            <p:cNvSpPr/>
            <p:nvPr/>
          </p:nvSpPr>
          <p:spPr>
            <a:xfrm>
              <a:off x="7100390" y="1287924"/>
              <a:ext cx="324000" cy="3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29" name="Rectangle 128"/>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130" name="Group 129"/>
          <p:cNvGrpSpPr/>
          <p:nvPr/>
        </p:nvGrpSpPr>
        <p:grpSpPr>
          <a:xfrm>
            <a:off x="6576276" y="4747281"/>
            <a:ext cx="138061" cy="315461"/>
            <a:chOff x="7100390" y="1287924"/>
            <a:chExt cx="324000" cy="315461"/>
          </a:xfrm>
        </p:grpSpPr>
        <p:sp>
          <p:nvSpPr>
            <p:cNvPr id="131" name="Rectangle 130"/>
            <p:cNvSpPr/>
            <p:nvPr/>
          </p:nvSpPr>
          <p:spPr>
            <a:xfrm>
              <a:off x="7100390" y="1287924"/>
              <a:ext cx="324000" cy="3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2" name="Rectangle 131"/>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133" name="Group 132"/>
          <p:cNvGrpSpPr/>
          <p:nvPr/>
        </p:nvGrpSpPr>
        <p:grpSpPr>
          <a:xfrm>
            <a:off x="2944415" y="5688837"/>
            <a:ext cx="182361" cy="315461"/>
            <a:chOff x="7100390" y="1287924"/>
            <a:chExt cx="324000" cy="315461"/>
          </a:xfrm>
        </p:grpSpPr>
        <p:sp>
          <p:nvSpPr>
            <p:cNvPr id="134" name="Rectangle 133"/>
            <p:cNvSpPr/>
            <p:nvPr/>
          </p:nvSpPr>
          <p:spPr>
            <a:xfrm>
              <a:off x="7100390" y="1287924"/>
              <a:ext cx="324000" cy="3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5" name="Rectangle 134"/>
            <p:cNvSpPr/>
            <p:nvPr/>
          </p:nvSpPr>
          <p:spPr>
            <a:xfrm>
              <a:off x="7100390" y="1570151"/>
              <a:ext cx="324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136" name="Group 135"/>
          <p:cNvGrpSpPr/>
          <p:nvPr/>
        </p:nvGrpSpPr>
        <p:grpSpPr>
          <a:xfrm>
            <a:off x="3329835" y="5696437"/>
            <a:ext cx="182361" cy="315461"/>
            <a:chOff x="7100390" y="1287924"/>
            <a:chExt cx="324000" cy="315461"/>
          </a:xfrm>
        </p:grpSpPr>
        <p:sp>
          <p:nvSpPr>
            <p:cNvPr id="137" name="Rectangle 136"/>
            <p:cNvSpPr/>
            <p:nvPr/>
          </p:nvSpPr>
          <p:spPr>
            <a:xfrm>
              <a:off x="7100390" y="1287924"/>
              <a:ext cx="324000" cy="3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8" name="Rectangle 137"/>
            <p:cNvSpPr/>
            <p:nvPr/>
          </p:nvSpPr>
          <p:spPr>
            <a:xfrm>
              <a:off x="7100390" y="1570151"/>
              <a:ext cx="324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139" name="Group 138"/>
          <p:cNvGrpSpPr/>
          <p:nvPr/>
        </p:nvGrpSpPr>
        <p:grpSpPr>
          <a:xfrm>
            <a:off x="3792621" y="5689358"/>
            <a:ext cx="182361" cy="315461"/>
            <a:chOff x="7100390" y="1287924"/>
            <a:chExt cx="324000" cy="315461"/>
          </a:xfrm>
        </p:grpSpPr>
        <p:sp>
          <p:nvSpPr>
            <p:cNvPr id="140" name="Rectangle 139"/>
            <p:cNvSpPr/>
            <p:nvPr/>
          </p:nvSpPr>
          <p:spPr>
            <a:xfrm>
              <a:off x="7100390" y="1287924"/>
              <a:ext cx="324000" cy="3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41" name="Rectangle 140"/>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142" name="Group 141"/>
          <p:cNvGrpSpPr/>
          <p:nvPr/>
        </p:nvGrpSpPr>
        <p:grpSpPr>
          <a:xfrm>
            <a:off x="5862259" y="5688403"/>
            <a:ext cx="135238" cy="315461"/>
            <a:chOff x="7100390" y="1287924"/>
            <a:chExt cx="324000" cy="315461"/>
          </a:xfrm>
        </p:grpSpPr>
        <p:sp>
          <p:nvSpPr>
            <p:cNvPr id="143" name="Rectangle 142"/>
            <p:cNvSpPr/>
            <p:nvPr/>
          </p:nvSpPr>
          <p:spPr>
            <a:xfrm>
              <a:off x="7100390" y="1287924"/>
              <a:ext cx="324000" cy="3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44" name="Rectangle 143"/>
            <p:cNvSpPr/>
            <p:nvPr/>
          </p:nvSpPr>
          <p:spPr>
            <a:xfrm>
              <a:off x="7100390" y="1570151"/>
              <a:ext cx="324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sp>
        <p:nvSpPr>
          <p:cNvPr id="145"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4406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8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9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9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0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0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0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3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3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3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14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5"/>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61"/>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1"/>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3"/>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5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51"/>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54"/>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60"/>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5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a 10">
            <a:extLst>
              <a:ext uri="{FF2B5EF4-FFF2-40B4-BE49-F238E27FC236}">
                <a16:creationId xmlns:a16="http://schemas.microsoft.com/office/drawing/2014/main" id="{7056EE97-2641-1C4F-A5E0-D0636F244180}"/>
              </a:ext>
            </a:extLst>
          </p:cNvPr>
          <p:cNvGraphicFramePr>
            <a:graphicFrameLocks noGrp="1"/>
          </p:cNvGraphicFramePr>
          <p:nvPr>
            <p:extLst>
              <p:ext uri="{D42A27DB-BD31-4B8C-83A1-F6EECF244321}">
                <p14:modId xmlns:p14="http://schemas.microsoft.com/office/powerpoint/2010/main" val="1779281689"/>
              </p:ext>
            </p:extLst>
          </p:nvPr>
        </p:nvGraphicFramePr>
        <p:xfrm>
          <a:off x="99129" y="1589234"/>
          <a:ext cx="11140372" cy="4590200"/>
        </p:xfrm>
        <a:graphic>
          <a:graphicData uri="http://schemas.openxmlformats.org/drawingml/2006/table">
            <a:tbl>
              <a:tblPr firstRow="1" bandRow="1">
                <a:tableStyleId>{5DA37D80-6434-44D0-A028-1B22A696006F}</a:tableStyleId>
              </a:tblPr>
              <a:tblGrid>
                <a:gridCol w="685219">
                  <a:extLst>
                    <a:ext uri="{9D8B030D-6E8A-4147-A177-3AD203B41FA5}">
                      <a16:colId xmlns:a16="http://schemas.microsoft.com/office/drawing/2014/main" val="3137633378"/>
                    </a:ext>
                  </a:extLst>
                </a:gridCol>
                <a:gridCol w="6397502">
                  <a:extLst>
                    <a:ext uri="{9D8B030D-6E8A-4147-A177-3AD203B41FA5}">
                      <a16:colId xmlns:a16="http://schemas.microsoft.com/office/drawing/2014/main" val="1077350181"/>
                    </a:ext>
                  </a:extLst>
                </a:gridCol>
                <a:gridCol w="2305050">
                  <a:extLst>
                    <a:ext uri="{9D8B030D-6E8A-4147-A177-3AD203B41FA5}">
                      <a16:colId xmlns:a16="http://schemas.microsoft.com/office/drawing/2014/main" val="1976167078"/>
                    </a:ext>
                  </a:extLst>
                </a:gridCol>
                <a:gridCol w="1752601">
                  <a:extLst>
                    <a:ext uri="{9D8B030D-6E8A-4147-A177-3AD203B41FA5}">
                      <a16:colId xmlns:a16="http://schemas.microsoft.com/office/drawing/2014/main" val="1115175302"/>
                    </a:ext>
                  </a:extLst>
                </a:gridCol>
              </a:tblGrid>
              <a:tr h="918040">
                <a:tc>
                  <a:txBody>
                    <a:bodyPr/>
                    <a:lstStyle/>
                    <a:p>
                      <a:endParaRPr lang="x-none" dirty="0"/>
                    </a:p>
                  </a:txBody>
                  <a:tcPr/>
                </a:tc>
                <a:tc>
                  <a:txBody>
                    <a:bodyPr/>
                    <a:lstStyle/>
                    <a:p>
                      <a:endParaRPr lang="x-none" dirty="0"/>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2967337123"/>
                  </a:ext>
                </a:extLst>
              </a:tr>
              <a:tr h="918040">
                <a:tc>
                  <a:txBody>
                    <a:bodyPr/>
                    <a:lstStyle/>
                    <a:p>
                      <a:endParaRPr lang="x-none"/>
                    </a:p>
                  </a:txBody>
                  <a:tcPr>
                    <a:noFill/>
                  </a:tcPr>
                </a:tc>
                <a:tc>
                  <a:txBody>
                    <a:bodyPr/>
                    <a:lstStyle/>
                    <a:p>
                      <a:endParaRPr lang="x-none" dirty="0"/>
                    </a:p>
                  </a:txBody>
                  <a:tcPr>
                    <a:noFill/>
                  </a:tcPr>
                </a:tc>
                <a:tc>
                  <a:txBody>
                    <a:bodyPr/>
                    <a:lstStyle/>
                    <a:p>
                      <a:endParaRPr lang="x-none" dirty="0"/>
                    </a:p>
                  </a:txBody>
                  <a:tcPr>
                    <a:noFill/>
                  </a:tcPr>
                </a:tc>
                <a:tc>
                  <a:txBody>
                    <a:bodyPr/>
                    <a:lstStyle/>
                    <a:p>
                      <a:endParaRPr lang="x-none" dirty="0"/>
                    </a:p>
                  </a:txBody>
                  <a:tcPr>
                    <a:noFill/>
                  </a:tcPr>
                </a:tc>
                <a:extLst>
                  <a:ext uri="{0D108BD9-81ED-4DB2-BD59-A6C34878D82A}">
                    <a16:rowId xmlns:a16="http://schemas.microsoft.com/office/drawing/2014/main" val="3531273328"/>
                  </a:ext>
                </a:extLst>
              </a:tr>
              <a:tr h="918040">
                <a:tc>
                  <a:txBody>
                    <a:bodyPr/>
                    <a:lstStyle/>
                    <a:p>
                      <a:endParaRPr lang="x-none" dirty="0"/>
                    </a:p>
                  </a:txBody>
                  <a:tcPr/>
                </a:tc>
                <a:tc>
                  <a:txBody>
                    <a:bodyPr/>
                    <a:lstStyle/>
                    <a:p>
                      <a:endParaRPr lang="x-none" dirty="0"/>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1458462653"/>
                  </a:ext>
                </a:extLst>
              </a:tr>
              <a:tr h="918040">
                <a:tc>
                  <a:txBody>
                    <a:bodyPr/>
                    <a:lstStyle/>
                    <a:p>
                      <a:endParaRPr lang="x-none"/>
                    </a:p>
                  </a:txBody>
                  <a:tcPr>
                    <a:noFill/>
                  </a:tcPr>
                </a:tc>
                <a:tc>
                  <a:txBody>
                    <a:bodyPr/>
                    <a:lstStyle/>
                    <a:p>
                      <a:endParaRPr lang="x-none" dirty="0"/>
                    </a:p>
                  </a:txBody>
                  <a:tcPr>
                    <a:noFill/>
                  </a:tcPr>
                </a:tc>
                <a:tc>
                  <a:txBody>
                    <a:bodyPr/>
                    <a:lstStyle/>
                    <a:p>
                      <a:endParaRPr lang="x-none" dirty="0"/>
                    </a:p>
                  </a:txBody>
                  <a:tcPr>
                    <a:noFill/>
                  </a:tcPr>
                </a:tc>
                <a:tc>
                  <a:txBody>
                    <a:bodyPr/>
                    <a:lstStyle/>
                    <a:p>
                      <a:endParaRPr lang="x-none"/>
                    </a:p>
                  </a:txBody>
                  <a:tcPr>
                    <a:noFill/>
                  </a:tcPr>
                </a:tc>
                <a:extLst>
                  <a:ext uri="{0D108BD9-81ED-4DB2-BD59-A6C34878D82A}">
                    <a16:rowId xmlns:a16="http://schemas.microsoft.com/office/drawing/2014/main" val="4067414168"/>
                  </a:ext>
                </a:extLst>
              </a:tr>
              <a:tr h="918040">
                <a:tc>
                  <a:txBody>
                    <a:bodyPr/>
                    <a:lstStyle/>
                    <a:p>
                      <a:endParaRPr lang="x-none"/>
                    </a:p>
                  </a:txBody>
                  <a:tcPr/>
                </a:tc>
                <a:tc>
                  <a:txBody>
                    <a:bodyPr/>
                    <a:lstStyle/>
                    <a:p>
                      <a:endParaRPr lang="x-none" dirty="0"/>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2541943936"/>
                  </a:ext>
                </a:extLst>
              </a:tr>
            </a:tbl>
          </a:graphicData>
        </a:graphic>
      </p:graphicFrame>
      <p:sp>
        <p:nvSpPr>
          <p:cNvPr id="12" name="CuadroTexto 11">
            <a:extLst>
              <a:ext uri="{FF2B5EF4-FFF2-40B4-BE49-F238E27FC236}">
                <a16:creationId xmlns:a16="http://schemas.microsoft.com/office/drawing/2014/main" id="{362EECDA-CF7C-0748-8FA1-1903712951D0}"/>
              </a:ext>
            </a:extLst>
          </p:cNvPr>
          <p:cNvSpPr txBox="1"/>
          <p:nvPr/>
        </p:nvSpPr>
        <p:spPr>
          <a:xfrm>
            <a:off x="60697" y="397935"/>
            <a:ext cx="6966972" cy="430887"/>
          </a:xfrm>
          <a:prstGeom prst="rect">
            <a:avLst/>
          </a:prstGeom>
          <a:noFill/>
        </p:spPr>
        <p:txBody>
          <a:bodyPr wrap="none" rtlCol="0">
            <a:spAutoFit/>
          </a:bodyPr>
          <a:lstStyle/>
          <a:p>
            <a:r>
              <a:rPr lang="x-none" sz="2200" b="1" dirty="0">
                <a:solidFill>
                  <a:schemeClr val="accent1">
                    <a:lumMod val="50000"/>
                  </a:schemeClr>
                </a:solidFill>
              </a:rPr>
              <a:t>Escucha y escribe las frases. ¿Cómo se escriben? </a:t>
            </a:r>
          </a:p>
        </p:txBody>
      </p:sp>
      <p:sp>
        <p:nvSpPr>
          <p:cNvPr id="13" name="Action Button: Custom 20">
            <a:hlinkClick r:id="" action="ppaction://noaction" highlightClick="1">
              <a:snd r:embed="rId3" name="la sen%CC%83ora camina sin zapatos.wav"/>
            </a:hlinkClick>
            <a:extLst>
              <a:ext uri="{FF2B5EF4-FFF2-40B4-BE49-F238E27FC236}">
                <a16:creationId xmlns:a16="http://schemas.microsoft.com/office/drawing/2014/main" id="{FAC3B15A-89E7-A84E-A015-27C27EE98B0A}"/>
              </a:ext>
            </a:extLst>
          </p:cNvPr>
          <p:cNvSpPr/>
          <p:nvPr/>
        </p:nvSpPr>
        <p:spPr>
          <a:xfrm>
            <a:off x="206996" y="1848063"/>
            <a:ext cx="504000" cy="46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14" name="Action Button: Custom 20">
            <a:hlinkClick r:id="" action="ppaction://noaction" highlightClick="1">
              <a:snd r:embed="rId4" name="cuantas sillas hay? diez.wav"/>
            </a:hlinkClick>
            <a:extLst>
              <a:ext uri="{FF2B5EF4-FFF2-40B4-BE49-F238E27FC236}">
                <a16:creationId xmlns:a16="http://schemas.microsoft.com/office/drawing/2014/main" id="{9BD1A317-DEBA-0543-8B81-6A9018593906}"/>
              </a:ext>
            </a:extLst>
          </p:cNvPr>
          <p:cNvSpPr/>
          <p:nvPr/>
        </p:nvSpPr>
        <p:spPr>
          <a:xfrm>
            <a:off x="206996" y="2795782"/>
            <a:ext cx="504000" cy="46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15" name="Action Button: Custom 20">
            <a:hlinkClick r:id="" action="ppaction://noaction" highlightClick="1">
              <a:snd r:embed="rId5" name="hay seis cines en la zona.wav"/>
            </a:hlinkClick>
            <a:extLst>
              <a:ext uri="{FF2B5EF4-FFF2-40B4-BE49-F238E27FC236}">
                <a16:creationId xmlns:a16="http://schemas.microsoft.com/office/drawing/2014/main" id="{270794EB-A58B-744E-9913-02E76F9D340C}"/>
              </a:ext>
            </a:extLst>
          </p:cNvPr>
          <p:cNvSpPr/>
          <p:nvPr/>
        </p:nvSpPr>
        <p:spPr>
          <a:xfrm>
            <a:off x="211886" y="3679227"/>
            <a:ext cx="504000" cy="46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16" name="Action Button: Custom 20">
            <a:hlinkClick r:id="" action="ppaction://noaction" highlightClick="1">
              <a:snd r:embed="rId6" name="el hombre sin cabeza.wav"/>
            </a:hlinkClick>
            <a:extLst>
              <a:ext uri="{FF2B5EF4-FFF2-40B4-BE49-F238E27FC236}">
                <a16:creationId xmlns:a16="http://schemas.microsoft.com/office/drawing/2014/main" id="{10E054AB-74FF-6149-8474-1DF1EDC683DB}"/>
              </a:ext>
            </a:extLst>
          </p:cNvPr>
          <p:cNvSpPr/>
          <p:nvPr/>
        </p:nvSpPr>
        <p:spPr>
          <a:xfrm>
            <a:off x="206996" y="4594804"/>
            <a:ext cx="504000" cy="46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17" name="Action Button: Custom 20">
            <a:hlinkClick r:id="" action="ppaction://noaction" highlightClick="1">
              <a:snd r:embed="rId7" name="la chica parece ser simpa%CC%81tica y feliz.wav"/>
            </a:hlinkClick>
            <a:extLst>
              <a:ext uri="{FF2B5EF4-FFF2-40B4-BE49-F238E27FC236}">
                <a16:creationId xmlns:a16="http://schemas.microsoft.com/office/drawing/2014/main" id="{63F3B838-2C3B-3F48-835E-9BFFA400B4DC}"/>
              </a:ext>
            </a:extLst>
          </p:cNvPr>
          <p:cNvSpPr/>
          <p:nvPr/>
        </p:nvSpPr>
        <p:spPr>
          <a:xfrm>
            <a:off x="206996" y="5490712"/>
            <a:ext cx="504000" cy="468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18" name="CuadroTexto 17">
            <a:extLst>
              <a:ext uri="{FF2B5EF4-FFF2-40B4-BE49-F238E27FC236}">
                <a16:creationId xmlns:a16="http://schemas.microsoft.com/office/drawing/2014/main" id="{EE2B89FC-EC0E-F546-8C0D-4C353909FA59}"/>
              </a:ext>
            </a:extLst>
          </p:cNvPr>
          <p:cNvSpPr txBox="1"/>
          <p:nvPr/>
        </p:nvSpPr>
        <p:spPr>
          <a:xfrm>
            <a:off x="954132" y="1815103"/>
            <a:ext cx="4360489" cy="430887"/>
          </a:xfrm>
          <a:prstGeom prst="rect">
            <a:avLst/>
          </a:prstGeom>
          <a:noFill/>
        </p:spPr>
        <p:txBody>
          <a:bodyPr wrap="none" rtlCol="0">
            <a:spAutoFit/>
          </a:bodyPr>
          <a:lstStyle/>
          <a:p>
            <a:r>
              <a:rPr lang="x-none" sz="2200" dirty="0">
                <a:solidFill>
                  <a:schemeClr val="accent1">
                    <a:lumMod val="50000"/>
                  </a:schemeClr>
                </a:solidFill>
              </a:rPr>
              <a:t>La </a:t>
            </a:r>
            <a:r>
              <a:rPr lang="x-none" sz="2200" b="1" dirty="0">
                <a:solidFill>
                  <a:schemeClr val="accent1">
                    <a:lumMod val="50000"/>
                  </a:schemeClr>
                </a:solidFill>
              </a:rPr>
              <a:t>s</a:t>
            </a:r>
            <a:r>
              <a:rPr lang="x-none" sz="2200" dirty="0">
                <a:solidFill>
                  <a:schemeClr val="accent1">
                    <a:lumMod val="50000"/>
                  </a:schemeClr>
                </a:solidFill>
              </a:rPr>
              <a:t>eñora camina </a:t>
            </a:r>
            <a:r>
              <a:rPr lang="x-none" sz="2200" b="1" dirty="0">
                <a:solidFill>
                  <a:schemeClr val="accent1">
                    <a:lumMod val="50000"/>
                  </a:schemeClr>
                </a:solidFill>
              </a:rPr>
              <a:t>s</a:t>
            </a:r>
            <a:r>
              <a:rPr lang="x-none" sz="2200" dirty="0">
                <a:solidFill>
                  <a:schemeClr val="accent1">
                    <a:lumMod val="50000"/>
                  </a:schemeClr>
                </a:solidFill>
              </a:rPr>
              <a:t>in </a:t>
            </a:r>
            <a:r>
              <a:rPr lang="x-none" sz="2200" b="1" dirty="0">
                <a:solidFill>
                  <a:schemeClr val="accent1">
                    <a:lumMod val="50000"/>
                  </a:schemeClr>
                </a:solidFill>
              </a:rPr>
              <a:t>z</a:t>
            </a:r>
            <a:r>
              <a:rPr lang="x-none" sz="2200" dirty="0">
                <a:solidFill>
                  <a:schemeClr val="accent1">
                    <a:lumMod val="50000"/>
                  </a:schemeClr>
                </a:solidFill>
              </a:rPr>
              <a:t>apato</a:t>
            </a:r>
            <a:r>
              <a:rPr lang="x-none" sz="2200" b="1" dirty="0">
                <a:solidFill>
                  <a:schemeClr val="accent1">
                    <a:lumMod val="50000"/>
                  </a:schemeClr>
                </a:solidFill>
              </a:rPr>
              <a:t>s</a:t>
            </a:r>
            <a:r>
              <a:rPr lang="x-none" sz="2200" dirty="0">
                <a:solidFill>
                  <a:schemeClr val="accent1">
                    <a:lumMod val="50000"/>
                  </a:schemeClr>
                </a:solidFill>
              </a:rPr>
              <a:t>.</a:t>
            </a:r>
          </a:p>
        </p:txBody>
      </p:sp>
      <p:sp>
        <p:nvSpPr>
          <p:cNvPr id="19" name="CuadroTexto 18">
            <a:extLst>
              <a:ext uri="{FF2B5EF4-FFF2-40B4-BE49-F238E27FC236}">
                <a16:creationId xmlns:a16="http://schemas.microsoft.com/office/drawing/2014/main" id="{F24BEAF5-F2B8-8547-B4F2-C97D84D3B05A}"/>
              </a:ext>
            </a:extLst>
          </p:cNvPr>
          <p:cNvSpPr txBox="1"/>
          <p:nvPr/>
        </p:nvSpPr>
        <p:spPr>
          <a:xfrm>
            <a:off x="954132" y="2792897"/>
            <a:ext cx="3709670" cy="430887"/>
          </a:xfrm>
          <a:prstGeom prst="rect">
            <a:avLst/>
          </a:prstGeom>
          <a:noFill/>
        </p:spPr>
        <p:txBody>
          <a:bodyPr wrap="none" rtlCol="0">
            <a:spAutoFit/>
          </a:bodyPr>
          <a:lstStyle/>
          <a:p>
            <a:r>
              <a:rPr lang="es-ES" sz="2200" dirty="0">
                <a:solidFill>
                  <a:schemeClr val="accent1">
                    <a:lumMod val="50000"/>
                  </a:schemeClr>
                </a:solidFill>
              </a:rPr>
              <a:t>¿Cuánta</a:t>
            </a:r>
            <a:r>
              <a:rPr lang="es-ES" sz="2200" b="1" dirty="0">
                <a:solidFill>
                  <a:schemeClr val="accent1">
                    <a:lumMod val="50000"/>
                  </a:schemeClr>
                </a:solidFill>
              </a:rPr>
              <a:t>s</a:t>
            </a:r>
            <a:r>
              <a:rPr lang="es-ES" sz="2200" dirty="0">
                <a:solidFill>
                  <a:schemeClr val="accent1">
                    <a:lumMod val="50000"/>
                  </a:schemeClr>
                </a:solidFill>
              </a:rPr>
              <a:t> </a:t>
            </a:r>
            <a:r>
              <a:rPr lang="es-ES" sz="2200" b="1" dirty="0">
                <a:solidFill>
                  <a:schemeClr val="accent1">
                    <a:lumMod val="50000"/>
                  </a:schemeClr>
                </a:solidFill>
              </a:rPr>
              <a:t>s</a:t>
            </a:r>
            <a:r>
              <a:rPr lang="es-ES" sz="2200" dirty="0">
                <a:solidFill>
                  <a:schemeClr val="accent1">
                    <a:lumMod val="50000"/>
                  </a:schemeClr>
                </a:solidFill>
              </a:rPr>
              <a:t>illa</a:t>
            </a:r>
            <a:r>
              <a:rPr lang="es-ES" sz="2200" b="1" dirty="0">
                <a:solidFill>
                  <a:schemeClr val="accent1">
                    <a:lumMod val="50000"/>
                  </a:schemeClr>
                </a:solidFill>
              </a:rPr>
              <a:t>s</a:t>
            </a:r>
            <a:r>
              <a:rPr lang="es-ES" sz="2200" dirty="0">
                <a:solidFill>
                  <a:schemeClr val="accent1">
                    <a:lumMod val="50000"/>
                  </a:schemeClr>
                </a:solidFill>
              </a:rPr>
              <a:t> hay? Die</a:t>
            </a:r>
            <a:r>
              <a:rPr lang="es-ES" sz="2200" b="1" dirty="0">
                <a:solidFill>
                  <a:schemeClr val="accent1">
                    <a:lumMod val="50000"/>
                  </a:schemeClr>
                </a:solidFill>
              </a:rPr>
              <a:t>z</a:t>
            </a:r>
            <a:r>
              <a:rPr lang="es-ES" sz="2200" dirty="0">
                <a:solidFill>
                  <a:schemeClr val="accent1">
                    <a:lumMod val="50000"/>
                  </a:schemeClr>
                </a:solidFill>
              </a:rPr>
              <a:t>.</a:t>
            </a:r>
          </a:p>
        </p:txBody>
      </p:sp>
      <p:sp>
        <p:nvSpPr>
          <p:cNvPr id="20" name="CuadroTexto 19">
            <a:extLst>
              <a:ext uri="{FF2B5EF4-FFF2-40B4-BE49-F238E27FC236}">
                <a16:creationId xmlns:a16="http://schemas.microsoft.com/office/drawing/2014/main" id="{413B5AC7-8E8C-5749-A7E7-F3AF0D6E6421}"/>
              </a:ext>
            </a:extLst>
          </p:cNvPr>
          <p:cNvSpPr txBox="1"/>
          <p:nvPr/>
        </p:nvSpPr>
        <p:spPr>
          <a:xfrm>
            <a:off x="954132" y="3666143"/>
            <a:ext cx="3736920" cy="430887"/>
          </a:xfrm>
          <a:prstGeom prst="rect">
            <a:avLst/>
          </a:prstGeom>
          <a:noFill/>
        </p:spPr>
        <p:txBody>
          <a:bodyPr wrap="none" rtlCol="0">
            <a:spAutoFit/>
          </a:bodyPr>
          <a:lstStyle/>
          <a:p>
            <a:r>
              <a:rPr lang="es-ES" sz="2200" dirty="0">
                <a:solidFill>
                  <a:schemeClr val="accent1">
                    <a:lumMod val="50000"/>
                  </a:schemeClr>
                </a:solidFill>
              </a:rPr>
              <a:t>Hay sei</a:t>
            </a:r>
            <a:r>
              <a:rPr lang="es-ES" sz="2200" b="1" dirty="0">
                <a:solidFill>
                  <a:schemeClr val="accent1">
                    <a:lumMod val="50000"/>
                  </a:schemeClr>
                </a:solidFill>
              </a:rPr>
              <a:t>s</a:t>
            </a:r>
            <a:r>
              <a:rPr lang="es-ES" sz="2200" dirty="0">
                <a:solidFill>
                  <a:schemeClr val="accent1">
                    <a:lumMod val="50000"/>
                  </a:schemeClr>
                </a:solidFill>
              </a:rPr>
              <a:t> </a:t>
            </a:r>
            <a:r>
              <a:rPr lang="es-ES" sz="2200" b="1" dirty="0">
                <a:solidFill>
                  <a:schemeClr val="accent1">
                    <a:lumMod val="50000"/>
                  </a:schemeClr>
                </a:solidFill>
              </a:rPr>
              <a:t>c</a:t>
            </a:r>
            <a:r>
              <a:rPr lang="es-ES" sz="2200" dirty="0">
                <a:solidFill>
                  <a:schemeClr val="accent1">
                    <a:lumMod val="50000"/>
                  </a:schemeClr>
                </a:solidFill>
              </a:rPr>
              <a:t>ine</a:t>
            </a:r>
            <a:r>
              <a:rPr lang="es-ES" sz="2200" b="1" dirty="0">
                <a:solidFill>
                  <a:schemeClr val="accent1">
                    <a:lumMod val="50000"/>
                  </a:schemeClr>
                </a:solidFill>
              </a:rPr>
              <a:t>s</a:t>
            </a:r>
            <a:r>
              <a:rPr lang="es-ES" sz="2200" dirty="0">
                <a:solidFill>
                  <a:schemeClr val="accent1">
                    <a:lumMod val="50000"/>
                  </a:schemeClr>
                </a:solidFill>
              </a:rPr>
              <a:t> en la </a:t>
            </a:r>
            <a:r>
              <a:rPr lang="es-ES" sz="2200" b="1" dirty="0">
                <a:solidFill>
                  <a:schemeClr val="accent1">
                    <a:lumMod val="50000"/>
                  </a:schemeClr>
                </a:solidFill>
              </a:rPr>
              <a:t>z</a:t>
            </a:r>
            <a:r>
              <a:rPr lang="es-ES" sz="2200" dirty="0">
                <a:solidFill>
                  <a:schemeClr val="accent1">
                    <a:lumMod val="50000"/>
                  </a:schemeClr>
                </a:solidFill>
              </a:rPr>
              <a:t>ona. </a:t>
            </a:r>
          </a:p>
        </p:txBody>
      </p:sp>
      <p:sp>
        <p:nvSpPr>
          <p:cNvPr id="21" name="CuadroTexto 20">
            <a:extLst>
              <a:ext uri="{FF2B5EF4-FFF2-40B4-BE49-F238E27FC236}">
                <a16:creationId xmlns:a16="http://schemas.microsoft.com/office/drawing/2014/main" id="{CF0D8D4B-2F6C-B845-9F4D-1ECB2FB6D17A}"/>
              </a:ext>
            </a:extLst>
          </p:cNvPr>
          <p:cNvSpPr txBox="1"/>
          <p:nvPr/>
        </p:nvSpPr>
        <p:spPr>
          <a:xfrm>
            <a:off x="954132" y="4572973"/>
            <a:ext cx="6191118" cy="430887"/>
          </a:xfrm>
          <a:prstGeom prst="rect">
            <a:avLst/>
          </a:prstGeom>
          <a:noFill/>
        </p:spPr>
        <p:txBody>
          <a:bodyPr wrap="none" rtlCol="0">
            <a:spAutoFit/>
          </a:bodyPr>
          <a:lstStyle/>
          <a:p>
            <a:r>
              <a:rPr lang="es-ES" sz="2200" dirty="0">
                <a:solidFill>
                  <a:schemeClr val="accent1">
                    <a:lumMod val="50000"/>
                  </a:schemeClr>
                </a:solidFill>
              </a:rPr>
              <a:t>El hombre </a:t>
            </a:r>
            <a:r>
              <a:rPr lang="es-ES" sz="2200" b="1" dirty="0">
                <a:solidFill>
                  <a:schemeClr val="accent1">
                    <a:lumMod val="50000"/>
                  </a:schemeClr>
                </a:solidFill>
              </a:rPr>
              <a:t>s</a:t>
            </a:r>
            <a:r>
              <a:rPr lang="es-ES" sz="2200" dirty="0">
                <a:solidFill>
                  <a:schemeClr val="accent1">
                    <a:lumMod val="50000"/>
                  </a:schemeClr>
                </a:solidFill>
              </a:rPr>
              <a:t>in cabe</a:t>
            </a:r>
            <a:r>
              <a:rPr lang="es-ES" sz="2200" b="1" dirty="0">
                <a:solidFill>
                  <a:schemeClr val="accent1">
                    <a:lumMod val="50000"/>
                  </a:schemeClr>
                </a:solidFill>
              </a:rPr>
              <a:t>z</a:t>
            </a:r>
            <a:r>
              <a:rPr lang="es-ES" sz="2200" dirty="0">
                <a:solidFill>
                  <a:schemeClr val="accent1">
                    <a:lumMod val="50000"/>
                  </a:schemeClr>
                </a:solidFill>
              </a:rPr>
              <a:t>a e</a:t>
            </a:r>
            <a:r>
              <a:rPr lang="es-ES" sz="2200" b="1" dirty="0">
                <a:solidFill>
                  <a:schemeClr val="accent1">
                    <a:lumMod val="50000"/>
                  </a:schemeClr>
                </a:solidFill>
              </a:rPr>
              <a:t>s</a:t>
            </a:r>
            <a:r>
              <a:rPr lang="es-ES" sz="2200" dirty="0">
                <a:solidFill>
                  <a:schemeClr val="accent1">
                    <a:lumMod val="50000"/>
                  </a:schemeClr>
                </a:solidFill>
              </a:rPr>
              <a:t>tá en la naturale</a:t>
            </a:r>
            <a:r>
              <a:rPr lang="es-ES" sz="2200" b="1" dirty="0">
                <a:solidFill>
                  <a:schemeClr val="accent1">
                    <a:lumMod val="50000"/>
                  </a:schemeClr>
                </a:solidFill>
              </a:rPr>
              <a:t>z</a:t>
            </a:r>
            <a:r>
              <a:rPr lang="es-ES" sz="2200" dirty="0">
                <a:solidFill>
                  <a:schemeClr val="accent1">
                    <a:lumMod val="50000"/>
                  </a:schemeClr>
                </a:solidFill>
              </a:rPr>
              <a:t>a.</a:t>
            </a:r>
          </a:p>
        </p:txBody>
      </p:sp>
      <p:sp>
        <p:nvSpPr>
          <p:cNvPr id="22" name="CuadroTexto 21">
            <a:extLst>
              <a:ext uri="{FF2B5EF4-FFF2-40B4-BE49-F238E27FC236}">
                <a16:creationId xmlns:a16="http://schemas.microsoft.com/office/drawing/2014/main" id="{92CF4768-C59D-C44C-A6E5-B3022E08D26A}"/>
              </a:ext>
            </a:extLst>
          </p:cNvPr>
          <p:cNvSpPr txBox="1"/>
          <p:nvPr/>
        </p:nvSpPr>
        <p:spPr>
          <a:xfrm>
            <a:off x="954132" y="5479804"/>
            <a:ext cx="5347939" cy="430887"/>
          </a:xfrm>
          <a:prstGeom prst="rect">
            <a:avLst/>
          </a:prstGeom>
          <a:noFill/>
        </p:spPr>
        <p:txBody>
          <a:bodyPr wrap="none" rtlCol="0">
            <a:spAutoFit/>
          </a:bodyPr>
          <a:lstStyle/>
          <a:p>
            <a:r>
              <a:rPr lang="es-ES" sz="2200" dirty="0">
                <a:solidFill>
                  <a:schemeClr val="accent1">
                    <a:lumMod val="50000"/>
                  </a:schemeClr>
                </a:solidFill>
              </a:rPr>
              <a:t>La chica pare</a:t>
            </a:r>
            <a:r>
              <a:rPr lang="es-ES" sz="2200" b="1" dirty="0">
                <a:solidFill>
                  <a:schemeClr val="accent1">
                    <a:lumMod val="50000"/>
                  </a:schemeClr>
                </a:solidFill>
              </a:rPr>
              <a:t>c</a:t>
            </a:r>
            <a:r>
              <a:rPr lang="es-ES" sz="2200" dirty="0">
                <a:solidFill>
                  <a:schemeClr val="accent1">
                    <a:lumMod val="50000"/>
                  </a:schemeClr>
                </a:solidFill>
              </a:rPr>
              <a:t>e </a:t>
            </a:r>
            <a:r>
              <a:rPr lang="es-ES" sz="2200" b="1" dirty="0">
                <a:solidFill>
                  <a:schemeClr val="accent1">
                    <a:lumMod val="50000"/>
                  </a:schemeClr>
                </a:solidFill>
              </a:rPr>
              <a:t>s</a:t>
            </a:r>
            <a:r>
              <a:rPr lang="es-ES" sz="2200" dirty="0">
                <a:solidFill>
                  <a:schemeClr val="accent1">
                    <a:lumMod val="50000"/>
                  </a:schemeClr>
                </a:solidFill>
              </a:rPr>
              <a:t>er </a:t>
            </a:r>
            <a:r>
              <a:rPr lang="es-ES" sz="2200" b="1" dirty="0">
                <a:solidFill>
                  <a:schemeClr val="accent1">
                    <a:lumMod val="50000"/>
                  </a:schemeClr>
                </a:solidFill>
              </a:rPr>
              <a:t>s</a:t>
            </a:r>
            <a:r>
              <a:rPr lang="es-ES" sz="2200" dirty="0">
                <a:solidFill>
                  <a:schemeClr val="accent1">
                    <a:lumMod val="50000"/>
                  </a:schemeClr>
                </a:solidFill>
              </a:rPr>
              <a:t>impática y feli</a:t>
            </a:r>
            <a:r>
              <a:rPr lang="es-ES" sz="2200" b="1" dirty="0">
                <a:solidFill>
                  <a:schemeClr val="accent1">
                    <a:lumMod val="50000"/>
                  </a:schemeClr>
                </a:solidFill>
              </a:rPr>
              <a:t>z</a:t>
            </a:r>
            <a:r>
              <a:rPr lang="es-ES" sz="2200" dirty="0">
                <a:solidFill>
                  <a:schemeClr val="accent1">
                    <a:lumMod val="50000"/>
                  </a:schemeClr>
                </a:solidFill>
              </a:rPr>
              <a:t>. </a:t>
            </a:r>
          </a:p>
        </p:txBody>
      </p:sp>
      <p:pic>
        <p:nvPicPr>
          <p:cNvPr id="49" name="Imagen 48">
            <a:extLst>
              <a:ext uri="{FF2B5EF4-FFF2-40B4-BE49-F238E27FC236}">
                <a16:creationId xmlns:a16="http://schemas.microsoft.com/office/drawing/2014/main" id="{AA592D2B-E946-7348-B324-62E8AB00DD69}"/>
              </a:ext>
            </a:extLst>
          </p:cNvPr>
          <p:cNvPicPr>
            <a:picLocks noChangeAspect="1"/>
          </p:cNvPicPr>
          <p:nvPr/>
        </p:nvPicPr>
        <p:blipFill>
          <a:blip r:embed="rId8"/>
          <a:stretch>
            <a:fillRect/>
          </a:stretch>
        </p:blipFill>
        <p:spPr>
          <a:xfrm>
            <a:off x="7915512" y="1593658"/>
            <a:ext cx="899956" cy="899956"/>
          </a:xfrm>
          <a:prstGeom prst="rect">
            <a:avLst/>
          </a:prstGeom>
        </p:spPr>
      </p:pic>
      <p:pic>
        <p:nvPicPr>
          <p:cNvPr id="51" name="Picture 2" descr="Red X Cross Wrong Not Clip Art">
            <a:extLst>
              <a:ext uri="{FF2B5EF4-FFF2-40B4-BE49-F238E27FC236}">
                <a16:creationId xmlns:a16="http://schemas.microsoft.com/office/drawing/2014/main" id="{0D5AE994-2BE3-4B40-AF9D-43F25BEA2F3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27399" y="1848063"/>
            <a:ext cx="364966" cy="364966"/>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Imagen 51">
            <a:extLst>
              <a:ext uri="{FF2B5EF4-FFF2-40B4-BE49-F238E27FC236}">
                <a16:creationId xmlns:a16="http://schemas.microsoft.com/office/drawing/2014/main" id="{3C223BA0-1AED-1E40-B247-7AA5ED153544}"/>
              </a:ext>
            </a:extLst>
          </p:cNvPr>
          <p:cNvPicPr>
            <a:picLocks noChangeAspect="1"/>
          </p:cNvPicPr>
          <p:nvPr/>
        </p:nvPicPr>
        <p:blipFill rotWithShape="1">
          <a:blip r:embed="rId10"/>
          <a:srcRect l="11317" r="3954" b="15897"/>
          <a:stretch/>
        </p:blipFill>
        <p:spPr>
          <a:xfrm>
            <a:off x="7782128" y="2535924"/>
            <a:ext cx="1247967" cy="863870"/>
          </a:xfrm>
          <a:prstGeom prst="rect">
            <a:avLst/>
          </a:prstGeom>
        </p:spPr>
      </p:pic>
      <p:pic>
        <p:nvPicPr>
          <p:cNvPr id="54" name="Picture 2" descr="Red X Cross Wrong Not Clip Art">
            <a:extLst>
              <a:ext uri="{FF2B5EF4-FFF2-40B4-BE49-F238E27FC236}">
                <a16:creationId xmlns:a16="http://schemas.microsoft.com/office/drawing/2014/main" id="{A25074F5-9BF5-2144-8B51-6CE693D1F95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27399" y="2792897"/>
            <a:ext cx="364966" cy="364966"/>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Imagen 54">
            <a:extLst>
              <a:ext uri="{FF2B5EF4-FFF2-40B4-BE49-F238E27FC236}">
                <a16:creationId xmlns:a16="http://schemas.microsoft.com/office/drawing/2014/main" id="{035A4F78-4BAD-0047-9698-7CAB46143266}"/>
              </a:ext>
            </a:extLst>
          </p:cNvPr>
          <p:cNvPicPr>
            <a:picLocks noChangeAspect="1"/>
          </p:cNvPicPr>
          <p:nvPr/>
        </p:nvPicPr>
        <p:blipFill rotWithShape="1">
          <a:blip r:embed="rId11"/>
          <a:srcRect t="26374"/>
          <a:stretch/>
        </p:blipFill>
        <p:spPr>
          <a:xfrm>
            <a:off x="7606953" y="3597693"/>
            <a:ext cx="753226" cy="554566"/>
          </a:xfrm>
          <a:prstGeom prst="rect">
            <a:avLst/>
          </a:prstGeom>
        </p:spPr>
      </p:pic>
      <p:pic>
        <p:nvPicPr>
          <p:cNvPr id="58" name="Imagen 57">
            <a:extLst>
              <a:ext uri="{FF2B5EF4-FFF2-40B4-BE49-F238E27FC236}">
                <a16:creationId xmlns:a16="http://schemas.microsoft.com/office/drawing/2014/main" id="{3D97DA6E-9B93-2B4D-891B-E5636932FCEB}"/>
              </a:ext>
            </a:extLst>
          </p:cNvPr>
          <p:cNvPicPr>
            <a:picLocks noChangeAspect="1"/>
          </p:cNvPicPr>
          <p:nvPr/>
        </p:nvPicPr>
        <p:blipFill rotWithShape="1">
          <a:blip r:embed="rId11"/>
          <a:srcRect t="26374"/>
          <a:stretch/>
        </p:blipFill>
        <p:spPr>
          <a:xfrm>
            <a:off x="8413853" y="3597693"/>
            <a:ext cx="753226" cy="554566"/>
          </a:xfrm>
          <a:prstGeom prst="rect">
            <a:avLst/>
          </a:prstGeom>
        </p:spPr>
      </p:pic>
      <p:pic>
        <p:nvPicPr>
          <p:cNvPr id="60" name="Picture 2" descr="Red X Cross Wrong Not Clip Art">
            <a:extLst>
              <a:ext uri="{FF2B5EF4-FFF2-40B4-BE49-F238E27FC236}">
                <a16:creationId xmlns:a16="http://schemas.microsoft.com/office/drawing/2014/main" id="{189F2F24-324B-374B-BBE9-87A030ADC6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27399" y="3666143"/>
            <a:ext cx="364966" cy="364966"/>
          </a:xfrm>
          <a:prstGeom prst="rect">
            <a:avLst/>
          </a:prstGeom>
          <a:noFill/>
          <a:extLst>
            <a:ext uri="{909E8E84-426E-40dd-AFC4-6F175D3DCCD1}">
              <a14:hiddenFill xmlns:a14="http://schemas.microsoft.com/office/drawing/2010/main" xmlns="">
                <a:solidFill>
                  <a:srgbClr val="FFFFFF"/>
                </a:solidFill>
              </a14:hiddenFill>
            </a:ext>
          </a:extLst>
        </p:spPr>
      </p:pic>
      <p:pic>
        <p:nvPicPr>
          <p:cNvPr id="61" name="Imagen 60">
            <a:extLst>
              <a:ext uri="{FF2B5EF4-FFF2-40B4-BE49-F238E27FC236}">
                <a16:creationId xmlns:a16="http://schemas.microsoft.com/office/drawing/2014/main" id="{5CAC8EFF-D293-1544-9217-48F26770CFBC}"/>
              </a:ext>
            </a:extLst>
          </p:cNvPr>
          <p:cNvPicPr>
            <a:picLocks noChangeAspect="1"/>
          </p:cNvPicPr>
          <p:nvPr/>
        </p:nvPicPr>
        <p:blipFill>
          <a:blip r:embed="rId12"/>
          <a:stretch>
            <a:fillRect/>
          </a:stretch>
        </p:blipFill>
        <p:spPr>
          <a:xfrm>
            <a:off x="7671979" y="4366994"/>
            <a:ext cx="1285678" cy="869586"/>
          </a:xfrm>
          <a:prstGeom prst="rect">
            <a:avLst/>
          </a:prstGeom>
        </p:spPr>
      </p:pic>
      <p:pic>
        <p:nvPicPr>
          <p:cNvPr id="62" name="Imagen 61">
            <a:extLst>
              <a:ext uri="{FF2B5EF4-FFF2-40B4-BE49-F238E27FC236}">
                <a16:creationId xmlns:a16="http://schemas.microsoft.com/office/drawing/2014/main" id="{A1698841-9EBE-2842-9E17-4AB8D1ADE3D1}"/>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5860" b="92297" l="15761" r="77582">
                        <a14:foregroundMark x1="15761" y1="45942" x2="16848" y2="44429"/>
                        <a14:foregroundMark x1="37772" y1="26685" x2="41984" y2="28473"/>
                        <a14:foregroundMark x1="36957" y1="84457" x2="28125" y2="90922"/>
                        <a14:foregroundMark x1="28125" y1="90922" x2="26359" y2="88858"/>
                        <a14:foregroundMark x1="36549" y1="92160" x2="38723" y2="92297"/>
                      </a14:backgroundRemoval>
                    </a14:imgEffect>
                  </a14:imgLayer>
                </a14:imgProps>
              </a:ext>
              <a:ext uri="{28A0092B-C50C-407E-A947-70E740481C1C}">
                <a14:useLocalDpi xmlns:a14="http://schemas.microsoft.com/office/drawing/2010/main" val="0"/>
              </a:ext>
            </a:extLst>
          </a:blip>
          <a:srcRect l="9913" t="18022" r="14879" b="2615"/>
          <a:stretch/>
        </p:blipFill>
        <p:spPr>
          <a:xfrm>
            <a:off x="8081398" y="4583501"/>
            <a:ext cx="664910" cy="693068"/>
          </a:xfrm>
          <a:prstGeom prst="rect">
            <a:avLst/>
          </a:prstGeom>
        </p:spPr>
      </p:pic>
      <p:pic>
        <p:nvPicPr>
          <p:cNvPr id="64" name="Picture 2" descr="http://www.clker.com/cliparts/j/p/l/D/8/K/green-tick-md.png">
            <a:extLst>
              <a:ext uri="{FF2B5EF4-FFF2-40B4-BE49-F238E27FC236}">
                <a16:creationId xmlns:a16="http://schemas.microsoft.com/office/drawing/2014/main" id="{B339CA0D-6599-4148-BD6B-A0B21591688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42631" y="4601895"/>
            <a:ext cx="362716" cy="377988"/>
          </a:xfrm>
          <a:prstGeom prst="rect">
            <a:avLst/>
          </a:prstGeom>
          <a:noFill/>
          <a:extLst>
            <a:ext uri="{909E8E84-426E-40dd-AFC4-6F175D3DCCD1}">
              <a14:hiddenFill xmlns:a14="http://schemas.microsoft.com/office/drawing/2010/main" xmlns="">
                <a:solidFill>
                  <a:srgbClr val="FFFFFF"/>
                </a:solidFill>
              </a14:hiddenFill>
            </a:ext>
          </a:extLst>
        </p:spPr>
      </p:pic>
      <p:pic>
        <p:nvPicPr>
          <p:cNvPr id="66" name="Picture 2" descr="http://www.clker.com/cliparts/j/p/l/D/8/K/green-tick-md.png">
            <a:extLst>
              <a:ext uri="{FF2B5EF4-FFF2-40B4-BE49-F238E27FC236}">
                <a16:creationId xmlns:a16="http://schemas.microsoft.com/office/drawing/2014/main" id="{30148CD7-F65E-7E47-8037-EB5E3ACD054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29649" y="5477156"/>
            <a:ext cx="362716" cy="377988"/>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Imagen 70">
            <a:extLst>
              <a:ext uri="{FF2B5EF4-FFF2-40B4-BE49-F238E27FC236}">
                <a16:creationId xmlns:a16="http://schemas.microsoft.com/office/drawing/2014/main" id="{C73362C1-C755-5C4D-9F39-ED8DFB7A5779}"/>
              </a:ext>
            </a:extLst>
          </p:cNvPr>
          <p:cNvPicPr>
            <a:picLocks noChangeAspect="1"/>
          </p:cNvPicPr>
          <p:nvPr/>
        </p:nvPicPr>
        <p:blipFill>
          <a:blip r:embed="rId16"/>
          <a:stretch>
            <a:fillRect/>
          </a:stretch>
        </p:blipFill>
        <p:spPr>
          <a:xfrm>
            <a:off x="8071243" y="5283624"/>
            <a:ext cx="669738" cy="853652"/>
          </a:xfrm>
          <a:prstGeom prst="rect">
            <a:avLst/>
          </a:prstGeom>
        </p:spPr>
      </p:pic>
      <p:sp>
        <p:nvSpPr>
          <p:cNvPr id="37" name="CuadroTexto 11">
            <a:extLst>
              <a:ext uri="{FF2B5EF4-FFF2-40B4-BE49-F238E27FC236}">
                <a16:creationId xmlns:a16="http://schemas.microsoft.com/office/drawing/2014/main" id="{362EECDA-CF7C-0748-8FA1-1903712951D0}"/>
              </a:ext>
            </a:extLst>
          </p:cNvPr>
          <p:cNvSpPr txBox="1"/>
          <p:nvPr/>
        </p:nvSpPr>
        <p:spPr>
          <a:xfrm>
            <a:off x="0" y="885431"/>
            <a:ext cx="10679527" cy="430887"/>
          </a:xfrm>
          <a:prstGeom prst="rect">
            <a:avLst/>
          </a:prstGeom>
          <a:noFill/>
        </p:spPr>
        <p:txBody>
          <a:bodyPr wrap="none" rtlCol="0">
            <a:spAutoFit/>
          </a:bodyPr>
          <a:lstStyle/>
          <a:p>
            <a:r>
              <a:rPr lang="en-GB" sz="2200" b="1" dirty="0">
                <a:solidFill>
                  <a:schemeClr val="accent1">
                    <a:lumMod val="50000"/>
                  </a:schemeClr>
                </a:solidFill>
              </a:rPr>
              <a:t>Luego, mira las imágenes. Marca si cada una es verdadera (     ) o falsa (     ).</a:t>
            </a:r>
            <a:endParaRPr lang="x-none" sz="2200" b="1" dirty="0">
              <a:solidFill>
                <a:schemeClr val="accent1">
                  <a:lumMod val="50000"/>
                </a:schemeClr>
              </a:solidFill>
            </a:endParaRPr>
          </a:p>
        </p:txBody>
      </p:sp>
      <p:pic>
        <p:nvPicPr>
          <p:cNvPr id="29" name="Picture 2" descr="http://www.clker.com/cliparts/j/p/l/D/8/K/green-tick-md.png">
            <a:extLst>
              <a:ext uri="{FF2B5EF4-FFF2-40B4-BE49-F238E27FC236}">
                <a16:creationId xmlns:a16="http://schemas.microsoft.com/office/drawing/2014/main" id="{B339CA0D-6599-4148-BD6B-A0B21591688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13853" y="995877"/>
            <a:ext cx="268297" cy="279594"/>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 descr="Red X Cross Wrong Not Clip Art">
            <a:extLst>
              <a:ext uri="{FF2B5EF4-FFF2-40B4-BE49-F238E27FC236}">
                <a16:creationId xmlns:a16="http://schemas.microsoft.com/office/drawing/2014/main" id="{0D5AE994-2BE3-4B40-AF9D-43F25BEA2F3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066517" y="1009464"/>
            <a:ext cx="271941" cy="27194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title"/>
          </p:nvPr>
        </p:nvSpPr>
        <p:spPr>
          <a:xfrm flipH="1">
            <a:off x="9714232" y="383876"/>
            <a:ext cx="45719" cy="45719"/>
          </a:xfrm>
        </p:spPr>
        <p:txBody>
          <a:bodyPr>
            <a:noAutofit/>
          </a:bodyPr>
          <a:lstStyle/>
          <a:p>
            <a:r>
              <a:rPr lang="en-GB" sz="100" b="1" dirty="0">
                <a:solidFill>
                  <a:prstClr val="white"/>
                </a:solidFill>
              </a:rPr>
              <a:t>escuchar / escribir</a:t>
            </a:r>
            <a:endParaRPr lang="en-GB" sz="100" b="1" dirty="0"/>
          </a:p>
        </p:txBody>
      </p:sp>
      <p:sp>
        <p:nvSpPr>
          <p:cNvPr id="31"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81318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5" name="Title 1"/>
          <p:cNvSpPr>
            <a:spLocks noGrp="1"/>
          </p:cNvSpPr>
          <p:nvPr>
            <p:ph type="title"/>
          </p:nvPr>
        </p:nvSpPr>
        <p:spPr>
          <a:xfrm>
            <a:off x="8432" y="38887"/>
            <a:ext cx="6484584" cy="1325563"/>
          </a:xfrm>
        </p:spPr>
        <p:txBody>
          <a:bodyPr>
            <a:normAutofit/>
          </a:bodyPr>
          <a:lstStyle/>
          <a:p>
            <a:r>
              <a:rPr lang="en-GB" sz="3600" b="1" dirty="0" smtClean="0">
                <a:solidFill>
                  <a:schemeClr val="bg1"/>
                </a:solidFill>
                <a:latin typeface="Century Gothic" panose="020B0502020202020204" pitchFamily="34" charset="0"/>
              </a:rPr>
              <a:t>TENER</a:t>
            </a:r>
            <a:endParaRPr lang="en-GB" sz="3600" b="1" dirty="0">
              <a:solidFill>
                <a:schemeClr val="bg1"/>
              </a:solidFill>
              <a:latin typeface="Century Gothic" panose="020B0502020202020204" pitchFamily="34" charset="0"/>
            </a:endParaRPr>
          </a:p>
        </p:txBody>
      </p:sp>
      <p:sp>
        <p:nvSpPr>
          <p:cNvPr id="6" name="TextBox 5"/>
          <p:cNvSpPr txBox="1"/>
          <p:nvPr/>
        </p:nvSpPr>
        <p:spPr>
          <a:xfrm>
            <a:off x="433137" y="1324725"/>
            <a:ext cx="9972675"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dirty="0">
                <a:solidFill>
                  <a:schemeClr val="accent1">
                    <a:lumMod val="50000"/>
                  </a:schemeClr>
                </a:solidFill>
                <a:latin typeface="Century Gothic" panose="020B0502020202020204" pitchFamily="34" charset="0"/>
              </a:rPr>
              <a:t>T</a:t>
            </a: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he</a:t>
            </a:r>
            <a:r>
              <a:rPr kumimoji="0" lang="en-GB" sz="32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verb ‘tener’ means ‘to have.’   </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7" name="TextBox 6"/>
          <p:cNvSpPr txBox="1"/>
          <p:nvPr/>
        </p:nvSpPr>
        <p:spPr>
          <a:xfrm>
            <a:off x="1013346" y="2153404"/>
            <a:ext cx="18421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E25B00"/>
                </a:solidFill>
                <a:latin typeface="Century Gothic" panose="020B0502020202020204" pitchFamily="34" charset="0"/>
              </a:rPr>
              <a:t>I have</a:t>
            </a:r>
            <a:endPar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ndParaRPr>
          </a:p>
        </p:txBody>
      </p:sp>
      <p:sp>
        <p:nvSpPr>
          <p:cNvPr id="11" name="TextBox 10"/>
          <p:cNvSpPr txBox="1"/>
          <p:nvPr/>
        </p:nvSpPr>
        <p:spPr>
          <a:xfrm>
            <a:off x="4438025" y="2186567"/>
            <a:ext cx="41399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chemeClr val="accent1">
                    <a:lumMod val="50000"/>
                  </a:schemeClr>
                </a:solidFill>
                <a:latin typeface="Century Gothic" panose="020B0502020202020204" pitchFamily="34" charset="0"/>
              </a:rPr>
              <a:t>_____________</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4" name="TextBox 13"/>
          <p:cNvSpPr txBox="1"/>
          <p:nvPr/>
        </p:nvSpPr>
        <p:spPr>
          <a:xfrm>
            <a:off x="4919290" y="2099622"/>
            <a:ext cx="23753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noProof="0" dirty="0">
                <a:solidFill>
                  <a:schemeClr val="accent1">
                    <a:lumMod val="50000"/>
                  </a:schemeClr>
                </a:solidFill>
                <a:latin typeface="Century Gothic" panose="020B0502020202020204" pitchFamily="34" charset="0"/>
              </a:rPr>
              <a:t>tengo</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2" name="TextBox 21"/>
          <p:cNvSpPr txBox="1"/>
          <p:nvPr/>
        </p:nvSpPr>
        <p:spPr>
          <a:xfrm>
            <a:off x="1013346" y="2919841"/>
            <a:ext cx="21870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E25B00"/>
                </a:solidFill>
                <a:latin typeface="Century Gothic" panose="020B0502020202020204" pitchFamily="34" charset="0"/>
              </a:rPr>
              <a:t>you have</a:t>
            </a:r>
            <a:endPar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ndParaRPr>
          </a:p>
        </p:txBody>
      </p:sp>
      <p:sp>
        <p:nvSpPr>
          <p:cNvPr id="24" name="TextBox 23"/>
          <p:cNvSpPr txBox="1"/>
          <p:nvPr/>
        </p:nvSpPr>
        <p:spPr>
          <a:xfrm>
            <a:off x="1013346" y="4451437"/>
            <a:ext cx="23234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noProof="0" dirty="0">
                <a:solidFill>
                  <a:srgbClr val="E25B00"/>
                </a:solidFill>
                <a:latin typeface="Century Gothic" panose="020B0502020202020204" pitchFamily="34" charset="0"/>
              </a:rPr>
              <a:t>we have</a:t>
            </a:r>
            <a:endPar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ndParaRPr>
          </a:p>
        </p:txBody>
      </p:sp>
      <p:sp>
        <p:nvSpPr>
          <p:cNvPr id="25" name="TextBox 24"/>
          <p:cNvSpPr txBox="1"/>
          <p:nvPr/>
        </p:nvSpPr>
        <p:spPr>
          <a:xfrm>
            <a:off x="1013346" y="3679802"/>
            <a:ext cx="31863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E25B00"/>
                </a:solidFill>
                <a:latin typeface="Century Gothic" panose="020B0502020202020204" pitchFamily="34" charset="0"/>
              </a:rPr>
              <a:t>s/he has, it has</a:t>
            </a:r>
            <a:r>
              <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a:t>
            </a:r>
          </a:p>
        </p:txBody>
      </p:sp>
      <p:sp>
        <p:nvSpPr>
          <p:cNvPr id="15" name="TextBox 14"/>
          <p:cNvSpPr txBox="1"/>
          <p:nvPr/>
        </p:nvSpPr>
        <p:spPr>
          <a:xfrm>
            <a:off x="1013346" y="5217234"/>
            <a:ext cx="23234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noProof="0" dirty="0">
                <a:solidFill>
                  <a:srgbClr val="E25B00"/>
                </a:solidFill>
                <a:latin typeface="Century Gothic" panose="020B0502020202020204" pitchFamily="34" charset="0"/>
              </a:rPr>
              <a:t>they have</a:t>
            </a:r>
            <a:endParaRPr kumimoji="0" lang="en-GB" sz="3200" b="1" i="0" u="none" strike="noStrike" kern="1200" cap="none" spc="0" normalizeH="0" baseline="0" noProof="0" dirty="0">
              <a:ln>
                <a:noFill/>
              </a:ln>
              <a:solidFill>
                <a:srgbClr val="E25B00"/>
              </a:solidFill>
              <a:effectLst/>
              <a:uLnTx/>
              <a:uFillTx/>
              <a:latin typeface="Century Gothic" panose="020B0502020202020204" pitchFamily="34" charset="0"/>
            </a:endParaRPr>
          </a:p>
        </p:txBody>
      </p:sp>
      <p:sp>
        <p:nvSpPr>
          <p:cNvPr id="16" name="TextBox 15"/>
          <p:cNvSpPr txBox="1"/>
          <p:nvPr/>
        </p:nvSpPr>
        <p:spPr>
          <a:xfrm>
            <a:off x="4438025" y="2992881"/>
            <a:ext cx="41399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chemeClr val="accent1">
                    <a:lumMod val="50000"/>
                  </a:schemeClr>
                </a:solidFill>
                <a:latin typeface="Century Gothic" panose="020B0502020202020204" pitchFamily="34" charset="0"/>
              </a:rPr>
              <a:t>_____________</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8" name="TextBox 17"/>
          <p:cNvSpPr txBox="1"/>
          <p:nvPr/>
        </p:nvSpPr>
        <p:spPr>
          <a:xfrm>
            <a:off x="4438025" y="3782291"/>
            <a:ext cx="41399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chemeClr val="accent1">
                    <a:lumMod val="50000"/>
                  </a:schemeClr>
                </a:solidFill>
                <a:latin typeface="Century Gothic" panose="020B0502020202020204" pitchFamily="34" charset="0"/>
              </a:rPr>
              <a:t>_____________</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9" name="TextBox 18"/>
          <p:cNvSpPr txBox="1"/>
          <p:nvPr/>
        </p:nvSpPr>
        <p:spPr>
          <a:xfrm>
            <a:off x="4438025" y="4570780"/>
            <a:ext cx="41399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chemeClr val="accent1">
                    <a:lumMod val="50000"/>
                  </a:schemeClr>
                </a:solidFill>
                <a:latin typeface="Century Gothic" panose="020B0502020202020204" pitchFamily="34" charset="0"/>
              </a:rPr>
              <a:t>_____________</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0" name="TextBox 19"/>
          <p:cNvSpPr txBox="1"/>
          <p:nvPr/>
        </p:nvSpPr>
        <p:spPr>
          <a:xfrm>
            <a:off x="4438025" y="5359269"/>
            <a:ext cx="41399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chemeClr val="accent1">
                    <a:lumMod val="50000"/>
                  </a:schemeClr>
                </a:solidFill>
                <a:latin typeface="Century Gothic" panose="020B0502020202020204" pitchFamily="34" charset="0"/>
              </a:rPr>
              <a:t>______________</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1" name="TextBox 20"/>
          <p:cNvSpPr txBox="1"/>
          <p:nvPr/>
        </p:nvSpPr>
        <p:spPr>
          <a:xfrm>
            <a:off x="4919290" y="2864811"/>
            <a:ext cx="23753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chemeClr val="accent1">
                    <a:lumMod val="50000"/>
                  </a:schemeClr>
                </a:solidFill>
                <a:latin typeface="Century Gothic" panose="020B0502020202020204" pitchFamily="34" charset="0"/>
              </a:rPr>
              <a:t>tienes</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6" name="TextBox 25"/>
          <p:cNvSpPr txBox="1"/>
          <p:nvPr/>
        </p:nvSpPr>
        <p:spPr>
          <a:xfrm>
            <a:off x="4919290" y="3692164"/>
            <a:ext cx="34071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noProof="0" dirty="0">
                <a:solidFill>
                  <a:schemeClr val="accent1">
                    <a:lumMod val="50000"/>
                  </a:schemeClr>
                </a:solidFill>
                <a:latin typeface="Century Gothic" panose="020B0502020202020204" pitchFamily="34" charset="0"/>
              </a:rPr>
              <a:t>tiene</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7" name="TextBox 26"/>
          <p:cNvSpPr txBox="1"/>
          <p:nvPr/>
        </p:nvSpPr>
        <p:spPr>
          <a:xfrm>
            <a:off x="4919290" y="4460535"/>
            <a:ext cx="34071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chemeClr val="accent1">
                    <a:lumMod val="50000"/>
                  </a:schemeClr>
                </a:solidFill>
                <a:latin typeface="Century Gothic" panose="020B0502020202020204" pitchFamily="34" charset="0"/>
              </a:rPr>
              <a:t>tenemos</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8" name="TextBox 27"/>
          <p:cNvSpPr txBox="1"/>
          <p:nvPr/>
        </p:nvSpPr>
        <p:spPr>
          <a:xfrm>
            <a:off x="4919290" y="5272324"/>
            <a:ext cx="34071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noProof="0" dirty="0" err="1">
                <a:solidFill>
                  <a:schemeClr val="accent1">
                    <a:lumMod val="50000"/>
                  </a:schemeClr>
                </a:solidFill>
                <a:latin typeface="Century Gothic" panose="020B0502020202020204" pitchFamily="34" charset="0"/>
              </a:rPr>
              <a:t>tienen</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Tree>
    <p:extLst>
      <p:ext uri="{BB962C8B-B14F-4D97-AF65-F5344CB8AC3E}">
        <p14:creationId xmlns:p14="http://schemas.microsoft.com/office/powerpoint/2010/main" val="428528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P spid="22" grpId="0"/>
      <p:bldP spid="24" grpId="0"/>
      <p:bldP spid="25" grpId="0"/>
      <p:bldP spid="15" grpId="0"/>
      <p:bldP spid="16" grpId="0"/>
      <p:bldP spid="18" grpId="0"/>
      <p:bldP spid="19" grpId="0"/>
      <p:bldP spid="20" grpId="0"/>
      <p:bldP spid="21" grpId="0"/>
      <p:bldP spid="26" grpId="0"/>
      <p:bldP spid="27"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74129" y="104736"/>
            <a:ext cx="3060566" cy="769039"/>
          </a:xfrm>
        </p:spPr>
        <p:txBody>
          <a:bodyPr>
            <a:noAutofit/>
          </a:bodyPr>
          <a:lstStyle/>
          <a:p>
            <a:r>
              <a:rPr lang="en-GB" sz="3200" b="1" dirty="0" err="1">
                <a:solidFill>
                  <a:schemeClr val="accent1">
                    <a:lumMod val="50000"/>
                  </a:schemeClr>
                </a:solidFill>
              </a:rPr>
              <a:t>V</a:t>
            </a:r>
            <a:r>
              <a:rPr lang="en-GB" sz="3200" b="1" dirty="0" err="1" smtClean="0">
                <a:solidFill>
                  <a:schemeClr val="accent1">
                    <a:lumMod val="50000"/>
                  </a:schemeClr>
                </a:solidFill>
              </a:rPr>
              <a:t>ocabulario</a:t>
            </a:r>
            <a:endParaRPr lang="en-US" sz="3200" dirty="0">
              <a:solidFill>
                <a:schemeClr val="accent1">
                  <a:lumMod val="50000"/>
                </a:schemeClr>
              </a:solidFill>
            </a:endParaRPr>
          </a:p>
        </p:txBody>
      </p:sp>
      <p:sp>
        <p:nvSpPr>
          <p:cNvPr id="4" name="Rounded Rectangle 3"/>
          <p:cNvSpPr/>
          <p:nvPr/>
        </p:nvSpPr>
        <p:spPr>
          <a:xfrm>
            <a:off x="427941" y="4740184"/>
            <a:ext cx="2274228"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accent1">
                    <a:lumMod val="50000"/>
                  </a:schemeClr>
                </a:solidFill>
              </a:rPr>
              <a:t>el </a:t>
            </a:r>
            <a:r>
              <a:rPr lang="en-GB" sz="3000" dirty="0" err="1">
                <a:solidFill>
                  <a:schemeClr val="accent1">
                    <a:lumMod val="50000"/>
                  </a:schemeClr>
                </a:solidFill>
              </a:rPr>
              <a:t>museo</a:t>
            </a:r>
            <a:endParaRPr lang="en-GB" sz="3000" dirty="0">
              <a:solidFill>
                <a:schemeClr val="accent1">
                  <a:lumMod val="50000"/>
                </a:schemeClr>
              </a:solidFill>
            </a:endParaRPr>
          </a:p>
        </p:txBody>
      </p:sp>
      <p:sp>
        <p:nvSpPr>
          <p:cNvPr id="5" name="Rounded Rectangle 4"/>
          <p:cNvSpPr/>
          <p:nvPr/>
        </p:nvSpPr>
        <p:spPr>
          <a:xfrm>
            <a:off x="427941" y="5533996"/>
            <a:ext cx="2274228"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accent1">
                    <a:lumMod val="50000"/>
                  </a:schemeClr>
                </a:solidFill>
              </a:rPr>
              <a:t>la casa</a:t>
            </a:r>
          </a:p>
        </p:txBody>
      </p:sp>
      <p:sp>
        <p:nvSpPr>
          <p:cNvPr id="6" name="Rounded Rectangle 5"/>
          <p:cNvSpPr/>
          <p:nvPr/>
        </p:nvSpPr>
        <p:spPr>
          <a:xfrm>
            <a:off x="2709813" y="5533996"/>
            <a:ext cx="2274228"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accent1">
                    <a:lumMod val="50000"/>
                  </a:schemeClr>
                </a:solidFill>
              </a:rPr>
              <a:t>la </a:t>
            </a:r>
            <a:r>
              <a:rPr lang="en-GB" sz="3000" dirty="0" err="1">
                <a:solidFill>
                  <a:schemeClr val="accent1">
                    <a:lumMod val="50000"/>
                  </a:schemeClr>
                </a:solidFill>
              </a:rPr>
              <a:t>cama</a:t>
            </a:r>
            <a:endParaRPr lang="en-GB" sz="3000" dirty="0">
              <a:solidFill>
                <a:schemeClr val="accent1">
                  <a:lumMod val="50000"/>
                </a:schemeClr>
              </a:solidFill>
            </a:endParaRPr>
          </a:p>
        </p:txBody>
      </p:sp>
      <p:sp>
        <p:nvSpPr>
          <p:cNvPr id="7" name="Rounded Rectangle 6"/>
          <p:cNvSpPr/>
          <p:nvPr/>
        </p:nvSpPr>
        <p:spPr>
          <a:xfrm>
            <a:off x="4976397" y="5533996"/>
            <a:ext cx="2274228"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accent1">
                    <a:lumMod val="50000"/>
                  </a:schemeClr>
                </a:solidFill>
              </a:rPr>
              <a:t>la </a:t>
            </a:r>
            <a:r>
              <a:rPr lang="en-GB" sz="3000" dirty="0" err="1">
                <a:solidFill>
                  <a:schemeClr val="accent1">
                    <a:lumMod val="50000"/>
                  </a:schemeClr>
                </a:solidFill>
              </a:rPr>
              <a:t>ropa</a:t>
            </a:r>
            <a:endParaRPr lang="en-GB" sz="3000" dirty="0">
              <a:solidFill>
                <a:schemeClr val="accent1">
                  <a:lumMod val="50000"/>
                </a:schemeClr>
              </a:solidFill>
            </a:endParaRPr>
          </a:p>
        </p:txBody>
      </p:sp>
      <p:sp>
        <p:nvSpPr>
          <p:cNvPr id="8" name="Rounded Rectangle 7"/>
          <p:cNvSpPr/>
          <p:nvPr/>
        </p:nvSpPr>
        <p:spPr>
          <a:xfrm>
            <a:off x="7250625" y="5533996"/>
            <a:ext cx="2274228"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accent1">
                    <a:lumMod val="50000"/>
                  </a:schemeClr>
                </a:solidFill>
              </a:rPr>
              <a:t>el </a:t>
            </a:r>
            <a:r>
              <a:rPr lang="en-GB" sz="3000" dirty="0" err="1">
                <a:solidFill>
                  <a:schemeClr val="accent1">
                    <a:lumMod val="50000"/>
                  </a:schemeClr>
                </a:solidFill>
              </a:rPr>
              <a:t>pájaro</a:t>
            </a:r>
            <a:endParaRPr lang="en-GB" sz="3000" dirty="0">
              <a:solidFill>
                <a:schemeClr val="accent1">
                  <a:lumMod val="50000"/>
                </a:schemeClr>
              </a:solidFill>
            </a:endParaRPr>
          </a:p>
        </p:txBody>
      </p:sp>
      <p:sp>
        <p:nvSpPr>
          <p:cNvPr id="9" name="Rounded Rectangle 8"/>
          <p:cNvSpPr/>
          <p:nvPr/>
        </p:nvSpPr>
        <p:spPr>
          <a:xfrm>
            <a:off x="9547785" y="5533996"/>
            <a:ext cx="2274228"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accent1">
                    <a:lumMod val="50000"/>
                  </a:schemeClr>
                </a:solidFill>
              </a:rPr>
              <a:t>la </a:t>
            </a:r>
            <a:r>
              <a:rPr lang="en-GB" sz="3000" dirty="0" err="1">
                <a:solidFill>
                  <a:schemeClr val="accent1">
                    <a:lumMod val="50000"/>
                  </a:schemeClr>
                </a:solidFill>
              </a:rPr>
              <a:t>bolsa</a:t>
            </a:r>
            <a:endParaRPr lang="en-GB" sz="3000" dirty="0">
              <a:solidFill>
                <a:schemeClr val="accent1">
                  <a:lumMod val="50000"/>
                </a:schemeClr>
              </a:solidFill>
            </a:endParaRPr>
          </a:p>
        </p:txBody>
      </p:sp>
      <p:sp>
        <p:nvSpPr>
          <p:cNvPr id="10" name="Rounded Rectangle 9"/>
          <p:cNvSpPr/>
          <p:nvPr/>
        </p:nvSpPr>
        <p:spPr>
          <a:xfrm>
            <a:off x="427941" y="3946373"/>
            <a:ext cx="2281872"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accent1">
                    <a:lumMod val="50000"/>
                  </a:schemeClr>
                </a:solidFill>
              </a:rPr>
              <a:t>el </a:t>
            </a:r>
            <a:r>
              <a:rPr lang="en-GB" sz="3000" dirty="0" err="1">
                <a:solidFill>
                  <a:schemeClr val="accent1">
                    <a:lumMod val="50000"/>
                  </a:schemeClr>
                </a:solidFill>
              </a:rPr>
              <a:t>caballo</a:t>
            </a:r>
            <a:endParaRPr lang="en-GB" sz="3000" dirty="0">
              <a:solidFill>
                <a:schemeClr val="accent1">
                  <a:lumMod val="50000"/>
                </a:schemeClr>
              </a:solidFill>
            </a:endParaRPr>
          </a:p>
        </p:txBody>
      </p:sp>
      <p:sp>
        <p:nvSpPr>
          <p:cNvPr id="11" name="Rounded Rectangle 10"/>
          <p:cNvSpPr/>
          <p:nvPr/>
        </p:nvSpPr>
        <p:spPr>
          <a:xfrm>
            <a:off x="404380" y="3152561"/>
            <a:ext cx="2274228"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accent1">
                    <a:lumMod val="50000"/>
                  </a:schemeClr>
                </a:solidFill>
              </a:rPr>
              <a:t>la ventana</a:t>
            </a:r>
          </a:p>
        </p:txBody>
      </p:sp>
      <p:sp>
        <p:nvSpPr>
          <p:cNvPr id="12" name="Rounded Rectangle 11"/>
          <p:cNvSpPr/>
          <p:nvPr/>
        </p:nvSpPr>
        <p:spPr>
          <a:xfrm>
            <a:off x="2678608" y="3152561"/>
            <a:ext cx="2274228"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accent1">
                    <a:lumMod val="50000"/>
                  </a:schemeClr>
                </a:solidFill>
              </a:rPr>
              <a:t>el </a:t>
            </a:r>
            <a:r>
              <a:rPr lang="en-GB" sz="3000" dirty="0" err="1">
                <a:solidFill>
                  <a:schemeClr val="accent1">
                    <a:lumMod val="50000"/>
                  </a:schemeClr>
                </a:solidFill>
              </a:rPr>
              <a:t>árbol</a:t>
            </a:r>
            <a:endParaRPr lang="en-GB" sz="3000" dirty="0">
              <a:solidFill>
                <a:schemeClr val="accent1">
                  <a:lumMod val="50000"/>
                </a:schemeClr>
              </a:solidFill>
            </a:endParaRPr>
          </a:p>
        </p:txBody>
      </p:sp>
      <p:sp>
        <p:nvSpPr>
          <p:cNvPr id="13" name="Rounded Rectangle 12"/>
          <p:cNvSpPr/>
          <p:nvPr/>
        </p:nvSpPr>
        <p:spPr>
          <a:xfrm>
            <a:off x="4972459" y="3151676"/>
            <a:ext cx="2274228"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accent1">
                    <a:lumMod val="50000"/>
                  </a:schemeClr>
                </a:solidFill>
              </a:rPr>
              <a:t>el </a:t>
            </a:r>
            <a:r>
              <a:rPr lang="en-GB" sz="3000" dirty="0" err="1">
                <a:solidFill>
                  <a:schemeClr val="accent1">
                    <a:lumMod val="50000"/>
                  </a:schemeClr>
                </a:solidFill>
              </a:rPr>
              <a:t>libro</a:t>
            </a:r>
            <a:endParaRPr lang="en-GB" sz="3000" dirty="0">
              <a:solidFill>
                <a:schemeClr val="accent1">
                  <a:lumMod val="50000"/>
                </a:schemeClr>
              </a:solidFill>
            </a:endParaRPr>
          </a:p>
        </p:txBody>
      </p:sp>
      <p:sp>
        <p:nvSpPr>
          <p:cNvPr id="14" name="Rounded Rectangle 13"/>
          <p:cNvSpPr/>
          <p:nvPr/>
        </p:nvSpPr>
        <p:spPr>
          <a:xfrm>
            <a:off x="7250625" y="3152482"/>
            <a:ext cx="2274228"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accent1">
                    <a:lumMod val="50000"/>
                  </a:schemeClr>
                </a:solidFill>
              </a:rPr>
              <a:t>la </a:t>
            </a:r>
            <a:r>
              <a:rPr lang="en-GB" sz="3000" dirty="0" err="1">
                <a:solidFill>
                  <a:schemeClr val="accent1">
                    <a:lumMod val="50000"/>
                  </a:schemeClr>
                </a:solidFill>
              </a:rPr>
              <a:t>tienda</a:t>
            </a:r>
            <a:endParaRPr lang="en-GB" sz="3000" dirty="0">
              <a:solidFill>
                <a:schemeClr val="accent1">
                  <a:lumMod val="50000"/>
                </a:schemeClr>
              </a:solidFill>
            </a:endParaRPr>
          </a:p>
        </p:txBody>
      </p:sp>
      <p:sp>
        <p:nvSpPr>
          <p:cNvPr id="15" name="Rounded Rectangle 14"/>
          <p:cNvSpPr/>
          <p:nvPr/>
        </p:nvSpPr>
        <p:spPr>
          <a:xfrm>
            <a:off x="9548414" y="3152560"/>
            <a:ext cx="2274228"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accent1">
                    <a:lumMod val="50000"/>
                  </a:schemeClr>
                </a:solidFill>
              </a:rPr>
              <a:t>el </a:t>
            </a:r>
            <a:r>
              <a:rPr lang="en-GB" sz="2700" dirty="0" err="1">
                <a:solidFill>
                  <a:schemeClr val="accent1">
                    <a:lumMod val="50000"/>
                  </a:schemeClr>
                </a:solidFill>
              </a:rPr>
              <a:t>mercado</a:t>
            </a:r>
            <a:endParaRPr lang="en-GB" sz="2700" dirty="0">
              <a:solidFill>
                <a:schemeClr val="accent1">
                  <a:lumMod val="50000"/>
                </a:schemeClr>
              </a:solidFill>
            </a:endParaRPr>
          </a:p>
        </p:txBody>
      </p:sp>
      <p:sp>
        <p:nvSpPr>
          <p:cNvPr id="16" name="Rounded Rectangle 15"/>
          <p:cNvSpPr/>
          <p:nvPr/>
        </p:nvSpPr>
        <p:spPr>
          <a:xfrm>
            <a:off x="2709813" y="4731490"/>
            <a:ext cx="2274228"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accent1">
                    <a:lumMod val="50000"/>
                  </a:schemeClr>
                </a:solidFill>
              </a:rPr>
              <a:t>el perro</a:t>
            </a:r>
          </a:p>
        </p:txBody>
      </p:sp>
      <p:sp>
        <p:nvSpPr>
          <p:cNvPr id="17" name="Rounded Rectangle 16"/>
          <p:cNvSpPr/>
          <p:nvPr/>
        </p:nvSpPr>
        <p:spPr>
          <a:xfrm>
            <a:off x="2705332" y="3937678"/>
            <a:ext cx="2274228"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accent1">
                    <a:lumMod val="50000"/>
                  </a:schemeClr>
                </a:solidFill>
              </a:rPr>
              <a:t>la planta</a:t>
            </a:r>
          </a:p>
        </p:txBody>
      </p:sp>
      <p:sp>
        <p:nvSpPr>
          <p:cNvPr id="18" name="Rounded Rectangle 17"/>
          <p:cNvSpPr/>
          <p:nvPr/>
        </p:nvSpPr>
        <p:spPr>
          <a:xfrm>
            <a:off x="7262971" y="3955066"/>
            <a:ext cx="2274228"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accent1">
                    <a:lumMod val="50000"/>
                  </a:schemeClr>
                </a:solidFill>
              </a:rPr>
              <a:t>el gato</a:t>
            </a:r>
          </a:p>
        </p:txBody>
      </p:sp>
      <p:sp>
        <p:nvSpPr>
          <p:cNvPr id="19" name="Rounded Rectangle 18"/>
          <p:cNvSpPr/>
          <p:nvPr/>
        </p:nvSpPr>
        <p:spPr>
          <a:xfrm>
            <a:off x="9548414" y="3946372"/>
            <a:ext cx="2274228"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accent1">
                    <a:lumMod val="50000"/>
                  </a:schemeClr>
                </a:solidFill>
              </a:rPr>
              <a:t>la vista</a:t>
            </a:r>
          </a:p>
        </p:txBody>
      </p:sp>
      <p:sp>
        <p:nvSpPr>
          <p:cNvPr id="20" name="Rounded Rectangle 19"/>
          <p:cNvSpPr/>
          <p:nvPr/>
        </p:nvSpPr>
        <p:spPr>
          <a:xfrm>
            <a:off x="4991685" y="4747265"/>
            <a:ext cx="2274228"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accent1">
                    <a:lumMod val="50000"/>
                  </a:schemeClr>
                </a:solidFill>
              </a:rPr>
              <a:t>las cosas</a:t>
            </a:r>
          </a:p>
        </p:txBody>
      </p:sp>
      <p:sp>
        <p:nvSpPr>
          <p:cNvPr id="21" name="Rounded Rectangle 20"/>
          <p:cNvSpPr/>
          <p:nvPr/>
        </p:nvSpPr>
        <p:spPr>
          <a:xfrm>
            <a:off x="7273557" y="4731490"/>
            <a:ext cx="2274228"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accent1">
                    <a:lumMod val="50000"/>
                  </a:schemeClr>
                </a:solidFill>
              </a:rPr>
              <a:t>el </a:t>
            </a:r>
            <a:r>
              <a:rPr lang="en-GB" sz="3000" dirty="0" err="1">
                <a:solidFill>
                  <a:schemeClr val="accent1">
                    <a:lumMod val="50000"/>
                  </a:schemeClr>
                </a:solidFill>
              </a:rPr>
              <a:t>zapato</a:t>
            </a:r>
            <a:endParaRPr lang="en-GB" sz="3000" dirty="0">
              <a:solidFill>
                <a:schemeClr val="accent1">
                  <a:lumMod val="50000"/>
                </a:schemeClr>
              </a:solidFill>
            </a:endParaRPr>
          </a:p>
        </p:txBody>
      </p:sp>
      <p:sp>
        <p:nvSpPr>
          <p:cNvPr id="22" name="Rounded Rectangle 21"/>
          <p:cNvSpPr/>
          <p:nvPr/>
        </p:nvSpPr>
        <p:spPr>
          <a:xfrm>
            <a:off x="9537199" y="4733102"/>
            <a:ext cx="2274228"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accent1">
                    <a:lumMod val="50000"/>
                  </a:schemeClr>
                </a:solidFill>
              </a:rPr>
              <a:t>la mesa</a:t>
            </a:r>
          </a:p>
        </p:txBody>
      </p:sp>
      <p:sp>
        <p:nvSpPr>
          <p:cNvPr id="23" name="Rounded Rectangle 22"/>
          <p:cNvSpPr/>
          <p:nvPr/>
        </p:nvSpPr>
        <p:spPr>
          <a:xfrm>
            <a:off x="4969362" y="3941759"/>
            <a:ext cx="2274228" cy="75565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accent1">
                    <a:lumMod val="50000"/>
                  </a:schemeClr>
                </a:solidFill>
              </a:rPr>
              <a:t>la flor</a:t>
            </a:r>
          </a:p>
        </p:txBody>
      </p:sp>
      <p:pic>
        <p:nvPicPr>
          <p:cNvPr id="24" name="Picture 4" descr="open 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8216" y="301729"/>
            <a:ext cx="5383468" cy="2835293"/>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4" descr="b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3307" y="149128"/>
            <a:ext cx="4901013" cy="2760905"/>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6" descr="tennis shoe"/>
          <p:cNvPicPr>
            <a:picLocks noChangeAspect="1" noChangeArrowheads="1"/>
          </p:cNvPicPr>
          <p:nvPr/>
        </p:nvPicPr>
        <p:blipFill rotWithShape="1">
          <a:blip r:embed="rId5">
            <a:extLst>
              <a:ext uri="{28A0092B-C50C-407E-A947-70E740481C1C}">
                <a14:useLocalDpi xmlns:a14="http://schemas.microsoft.com/office/drawing/2010/main" val="0"/>
              </a:ext>
            </a:extLst>
          </a:blip>
          <a:srcRect l="45531" t="51116"/>
          <a:stretch/>
        </p:blipFill>
        <p:spPr bwMode="auto">
          <a:xfrm>
            <a:off x="3513307" y="339633"/>
            <a:ext cx="5099643" cy="2379894"/>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9" descr="hous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64514" y="0"/>
            <a:ext cx="4598598" cy="3026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2" descr="ca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0388" y="186112"/>
            <a:ext cx="3582580" cy="268693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1" name="Group 30"/>
          <p:cNvGrpSpPr/>
          <p:nvPr/>
        </p:nvGrpSpPr>
        <p:grpSpPr>
          <a:xfrm>
            <a:off x="4537494" y="83326"/>
            <a:ext cx="3735566" cy="2943173"/>
            <a:chOff x="4537494" y="83326"/>
            <a:chExt cx="3735566" cy="2943173"/>
          </a:xfrm>
        </p:grpSpPr>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7494" y="83326"/>
              <a:ext cx="3735566" cy="2943173"/>
            </a:xfrm>
            <a:prstGeom prst="rect">
              <a:avLst/>
            </a:prstGeom>
          </p:spPr>
        </p:pic>
        <p:sp>
          <p:nvSpPr>
            <p:cNvPr id="30" name="Rectangle 29"/>
            <p:cNvSpPr/>
            <p:nvPr/>
          </p:nvSpPr>
          <p:spPr>
            <a:xfrm>
              <a:off x="5968548" y="339633"/>
              <a:ext cx="814647"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M</a:t>
              </a:r>
            </a:p>
          </p:txBody>
        </p:sp>
      </p:grpSp>
      <p:pic>
        <p:nvPicPr>
          <p:cNvPr id="32" name="Picture 31"/>
          <p:cNvPicPr>
            <a:picLocks noChangeAspect="1"/>
          </p:cNvPicPr>
          <p:nvPr/>
        </p:nvPicPr>
        <p:blipFill rotWithShape="1">
          <a:blip r:embed="rId9">
            <a:extLst>
              <a:ext uri="{28A0092B-C50C-407E-A947-70E740481C1C}">
                <a14:useLocalDpi xmlns:a14="http://schemas.microsoft.com/office/drawing/2010/main" val="0"/>
              </a:ext>
            </a:extLst>
          </a:blip>
          <a:srcRect b="33591"/>
          <a:stretch/>
        </p:blipFill>
        <p:spPr>
          <a:xfrm>
            <a:off x="4111330" y="128488"/>
            <a:ext cx="4585987" cy="2913550"/>
          </a:xfrm>
          <a:prstGeom prst="rect">
            <a:avLst/>
          </a:prstGeom>
        </p:spPr>
      </p:pic>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07502" y="236693"/>
            <a:ext cx="3365558" cy="2636354"/>
          </a:xfrm>
          <a:prstGeom prst="rect">
            <a:avLst/>
          </a:prstGeom>
        </p:spPr>
      </p:pic>
      <p:pic>
        <p:nvPicPr>
          <p:cNvPr id="34" name="Picture 3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34641" y="27714"/>
            <a:ext cx="1599005" cy="3114402"/>
          </a:xfrm>
          <a:prstGeom prst="rect">
            <a:avLst/>
          </a:prstGeom>
        </p:spPr>
      </p:pic>
      <p:pic>
        <p:nvPicPr>
          <p:cNvPr id="35" name="Picture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36556" y="220819"/>
            <a:ext cx="1260623" cy="2703946"/>
          </a:xfrm>
          <a:prstGeom prst="rect">
            <a:avLst/>
          </a:prstGeom>
        </p:spPr>
      </p:pic>
      <p:pic>
        <p:nvPicPr>
          <p:cNvPr id="36" name="Picture 3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61467" y="71654"/>
            <a:ext cx="2277192" cy="2957392"/>
          </a:xfrm>
          <a:prstGeom prst="rect">
            <a:avLst/>
          </a:prstGeom>
        </p:spPr>
      </p:pic>
      <p:pic>
        <p:nvPicPr>
          <p:cNvPr id="37" name="Picture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64580" y="107717"/>
            <a:ext cx="2526579" cy="2875073"/>
          </a:xfrm>
          <a:prstGeom prst="rect">
            <a:avLst/>
          </a:prstGeom>
        </p:spPr>
      </p:pic>
      <p:grpSp>
        <p:nvGrpSpPr>
          <p:cNvPr id="40" name="Group 39"/>
          <p:cNvGrpSpPr/>
          <p:nvPr/>
        </p:nvGrpSpPr>
        <p:grpSpPr>
          <a:xfrm>
            <a:off x="4339258" y="287480"/>
            <a:ext cx="3545242" cy="2658931"/>
            <a:chOff x="4339258" y="287480"/>
            <a:chExt cx="3545242" cy="2658931"/>
          </a:xfrm>
        </p:grpSpPr>
        <p:pic>
          <p:nvPicPr>
            <p:cNvPr id="38" name="Picture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39258" y="287480"/>
              <a:ext cx="3545242" cy="2658931"/>
            </a:xfrm>
            <a:prstGeom prst="rect">
              <a:avLst/>
            </a:prstGeom>
          </p:spPr>
        </p:pic>
        <p:sp>
          <p:nvSpPr>
            <p:cNvPr id="39" name="Notched Right Arrow 38"/>
            <p:cNvSpPr/>
            <p:nvPr/>
          </p:nvSpPr>
          <p:spPr>
            <a:xfrm rot="883003">
              <a:off x="4464071" y="1280962"/>
              <a:ext cx="1121661" cy="791570"/>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1" name="Picture 40"/>
          <p:cNvPicPr>
            <a:picLocks noChangeAspect="1"/>
          </p:cNvPicPr>
          <p:nvPr/>
        </p:nvPicPr>
        <p:blipFill rotWithShape="1">
          <a:blip r:embed="rId16">
            <a:extLst>
              <a:ext uri="{28A0092B-C50C-407E-A947-70E740481C1C}">
                <a14:useLocalDpi xmlns:a14="http://schemas.microsoft.com/office/drawing/2010/main" val="0"/>
              </a:ext>
            </a:extLst>
          </a:blip>
          <a:srcRect t="15716"/>
          <a:stretch/>
        </p:blipFill>
        <p:spPr>
          <a:xfrm>
            <a:off x="4655758" y="24801"/>
            <a:ext cx="3204312" cy="2990819"/>
          </a:xfrm>
          <a:prstGeom prst="rect">
            <a:avLst/>
          </a:prstGeom>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12466" y="163466"/>
            <a:ext cx="2471910" cy="2746567"/>
          </a:xfrm>
          <a:prstGeom prst="rect">
            <a:avLst/>
          </a:prstGeom>
        </p:spPr>
      </p:pic>
      <p:pic>
        <p:nvPicPr>
          <p:cNvPr id="43" name="Picture 4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63723" y="208699"/>
            <a:ext cx="1473553" cy="2824310"/>
          </a:xfrm>
          <a:prstGeom prst="rect">
            <a:avLst/>
          </a:prstGeom>
        </p:spPr>
      </p:pic>
      <p:grpSp>
        <p:nvGrpSpPr>
          <p:cNvPr id="51" name="Group 50"/>
          <p:cNvGrpSpPr/>
          <p:nvPr/>
        </p:nvGrpSpPr>
        <p:grpSpPr>
          <a:xfrm>
            <a:off x="3702648" y="125155"/>
            <a:ext cx="3775493" cy="2836503"/>
            <a:chOff x="3702648" y="125155"/>
            <a:chExt cx="3775493" cy="2836503"/>
          </a:xfrm>
        </p:grpSpPr>
        <p:pic>
          <p:nvPicPr>
            <p:cNvPr id="50" name="Picture 4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0400655">
              <a:off x="5019162" y="358700"/>
              <a:ext cx="2025767" cy="982190"/>
            </a:xfrm>
            <a:prstGeom prst="rect">
              <a:avLst/>
            </a:prstGeom>
          </p:spPr>
        </p:pic>
        <p:pic>
          <p:nvPicPr>
            <p:cNvPr id="44" name="Picture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0448753">
              <a:off x="3702648" y="125155"/>
              <a:ext cx="1767486" cy="856963"/>
            </a:xfrm>
            <a:prstGeom prst="rect">
              <a:avLst/>
            </a:prstGeom>
          </p:spPr>
        </p:pic>
        <p:pic>
          <p:nvPicPr>
            <p:cNvPr id="45" name="Picture 4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1012562">
              <a:off x="4296212" y="200922"/>
              <a:ext cx="1756832" cy="2760736"/>
            </a:xfrm>
            <a:prstGeom prst="rect">
              <a:avLst/>
            </a:prstGeom>
          </p:spPr>
        </p:pic>
        <p:pic>
          <p:nvPicPr>
            <p:cNvPr id="49" name="Picture 48"/>
            <p:cNvPicPr>
              <a:picLocks noChangeAspect="1"/>
            </p:cNvPicPr>
            <p:nvPr/>
          </p:nvPicPr>
          <p:blipFill rotWithShape="1">
            <a:blip r:embed="rId21">
              <a:extLst>
                <a:ext uri="{28A0092B-C50C-407E-A947-70E740481C1C}">
                  <a14:useLocalDpi xmlns:a14="http://schemas.microsoft.com/office/drawing/2010/main" val="0"/>
                </a:ext>
              </a:extLst>
            </a:blip>
            <a:srcRect t="34278"/>
            <a:stretch/>
          </p:blipFill>
          <p:spPr>
            <a:xfrm rot="20792412">
              <a:off x="4932919" y="718970"/>
              <a:ext cx="2545222" cy="1786675"/>
            </a:xfrm>
            <a:prstGeom prst="rect">
              <a:avLst/>
            </a:prstGeom>
          </p:spPr>
        </p:pic>
      </p:grpSp>
      <p:grpSp>
        <p:nvGrpSpPr>
          <p:cNvPr id="61" name="Group 60"/>
          <p:cNvGrpSpPr/>
          <p:nvPr/>
        </p:nvGrpSpPr>
        <p:grpSpPr>
          <a:xfrm>
            <a:off x="4592321" y="-39740"/>
            <a:ext cx="3124262" cy="3190690"/>
            <a:chOff x="3840240" y="1995353"/>
            <a:chExt cx="3952631" cy="4375367"/>
          </a:xfrm>
        </p:grpSpPr>
        <p:pic>
          <p:nvPicPr>
            <p:cNvPr id="62" name="Picture 6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266722" y="3808008"/>
              <a:ext cx="3030508" cy="2562712"/>
            </a:xfrm>
            <a:prstGeom prst="rect">
              <a:avLst/>
            </a:prstGeom>
          </p:spPr>
        </p:pic>
        <p:pic>
          <p:nvPicPr>
            <p:cNvPr id="63" name="Picture 6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096000" y="3721227"/>
              <a:ext cx="1268201" cy="900423"/>
            </a:xfrm>
            <a:prstGeom prst="rect">
              <a:avLst/>
            </a:prstGeom>
          </p:spPr>
        </p:pic>
        <p:pic>
          <p:nvPicPr>
            <p:cNvPr id="64" name="Picture 63"/>
            <p:cNvPicPr>
              <a:picLocks noChangeAspect="1"/>
            </p:cNvPicPr>
            <p:nvPr/>
          </p:nvPicPr>
          <p:blipFill rotWithShape="1">
            <a:blip r:embed="rId24" cstate="print">
              <a:extLst>
                <a:ext uri="{28A0092B-C50C-407E-A947-70E740481C1C}">
                  <a14:useLocalDpi xmlns:a14="http://schemas.microsoft.com/office/drawing/2010/main" val="0"/>
                </a:ext>
              </a:extLst>
            </a:blip>
            <a:srcRect l="-748" b="43179"/>
            <a:stretch/>
          </p:blipFill>
          <p:spPr>
            <a:xfrm>
              <a:off x="6373504" y="3615555"/>
              <a:ext cx="657310" cy="410535"/>
            </a:xfrm>
            <a:prstGeom prst="rect">
              <a:avLst/>
            </a:prstGeom>
          </p:spPr>
        </p:pic>
        <p:pic>
          <p:nvPicPr>
            <p:cNvPr id="65" name="Picture 64"/>
            <p:cNvPicPr>
              <a:picLocks noChangeAspect="1"/>
            </p:cNvPicPr>
            <p:nvPr/>
          </p:nvPicPr>
          <p:blipFill rotWithShape="1">
            <a:blip r:embed="rId22">
              <a:extLst>
                <a:ext uri="{28A0092B-C50C-407E-A947-70E740481C1C}">
                  <a14:useLocalDpi xmlns:a14="http://schemas.microsoft.com/office/drawing/2010/main" val="0"/>
                </a:ext>
              </a:extLst>
            </a:blip>
            <a:srcRect l="16723" t="44734" r="26533" b="17455"/>
            <a:stretch/>
          </p:blipFill>
          <p:spPr>
            <a:xfrm>
              <a:off x="4708478" y="3808009"/>
              <a:ext cx="1719618" cy="968991"/>
            </a:xfrm>
            <a:prstGeom prst="rect">
              <a:avLst/>
            </a:prstGeom>
          </p:spPr>
        </p:pic>
        <p:pic>
          <p:nvPicPr>
            <p:cNvPr id="66" name="Picture 6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20433091">
              <a:off x="4172282" y="4368774"/>
              <a:ext cx="938449" cy="816450"/>
            </a:xfrm>
            <a:prstGeom prst="rect">
              <a:avLst/>
            </a:prstGeom>
          </p:spPr>
        </p:pic>
        <p:pic>
          <p:nvPicPr>
            <p:cNvPr id="67" name="Picture 6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990127">
              <a:off x="3840240" y="4292745"/>
              <a:ext cx="938449" cy="816450"/>
            </a:xfrm>
            <a:prstGeom prst="rect">
              <a:avLst/>
            </a:prstGeom>
          </p:spPr>
        </p:pic>
        <p:pic>
          <p:nvPicPr>
            <p:cNvPr id="68" name="Picture 67"/>
            <p:cNvPicPr>
              <a:picLocks noChangeAspect="1"/>
            </p:cNvPicPr>
            <p:nvPr/>
          </p:nvPicPr>
          <p:blipFill rotWithShape="1">
            <a:blip r:embed="rId26">
              <a:extLst>
                <a:ext uri="{28A0092B-C50C-407E-A947-70E740481C1C}">
                  <a14:useLocalDpi xmlns:a14="http://schemas.microsoft.com/office/drawing/2010/main" val="0"/>
                </a:ext>
              </a:extLst>
            </a:blip>
            <a:srcRect b="51562"/>
            <a:stretch/>
          </p:blipFill>
          <p:spPr>
            <a:xfrm>
              <a:off x="4042252" y="1995353"/>
              <a:ext cx="3750619" cy="1725876"/>
            </a:xfrm>
            <a:prstGeom prst="rect">
              <a:avLst/>
            </a:prstGeom>
          </p:spPr>
        </p:pic>
      </p:grpSp>
      <p:pic>
        <p:nvPicPr>
          <p:cNvPr id="69" name="Picture 68"/>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278662" y="593181"/>
            <a:ext cx="3898413" cy="2378031"/>
          </a:xfrm>
          <a:prstGeom prst="rect">
            <a:avLst/>
          </a:prstGeom>
        </p:spPr>
      </p:pic>
      <p:grpSp>
        <p:nvGrpSpPr>
          <p:cNvPr id="76" name="Group 75"/>
          <p:cNvGrpSpPr/>
          <p:nvPr/>
        </p:nvGrpSpPr>
        <p:grpSpPr>
          <a:xfrm>
            <a:off x="3728205" y="256402"/>
            <a:ext cx="4887353" cy="2569921"/>
            <a:chOff x="3938303" y="368994"/>
            <a:chExt cx="4887353" cy="2569921"/>
          </a:xfrm>
        </p:grpSpPr>
        <p:pic>
          <p:nvPicPr>
            <p:cNvPr id="71" name="Picture 7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12046624">
              <a:off x="5300306" y="828924"/>
              <a:ext cx="2546569" cy="1510964"/>
            </a:xfrm>
            <a:prstGeom prst="rect">
              <a:avLst/>
            </a:prstGeom>
          </p:spPr>
        </p:pic>
        <p:pic>
          <p:nvPicPr>
            <p:cNvPr id="72" name="Picture 7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081793" y="1178319"/>
              <a:ext cx="1812520" cy="749175"/>
            </a:xfrm>
            <a:prstGeom prst="rect">
              <a:avLst/>
            </a:prstGeom>
          </p:spPr>
        </p:pic>
        <p:pic>
          <p:nvPicPr>
            <p:cNvPr id="73" name="Picture 7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rot="1133149">
              <a:off x="5003038" y="1493157"/>
              <a:ext cx="1812520" cy="749175"/>
            </a:xfrm>
            <a:prstGeom prst="rect">
              <a:avLst/>
            </a:prstGeom>
          </p:spPr>
        </p:pic>
        <p:pic>
          <p:nvPicPr>
            <p:cNvPr id="74" name="Picture 7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rot="20777349">
              <a:off x="3938303" y="368994"/>
              <a:ext cx="1063604" cy="2515508"/>
            </a:xfrm>
            <a:prstGeom prst="rect">
              <a:avLst/>
            </a:prstGeom>
          </p:spPr>
        </p:pic>
        <p:pic>
          <p:nvPicPr>
            <p:cNvPr id="75" name="Picture 74"/>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606911" y="516988"/>
              <a:ext cx="2218745" cy="2421927"/>
            </a:xfrm>
            <a:prstGeom prst="rect">
              <a:avLst/>
            </a:prstGeom>
          </p:spPr>
        </p:pic>
      </p:grpSp>
    </p:spTree>
    <p:extLst>
      <p:ext uri="{BB962C8B-B14F-4D97-AF65-F5344CB8AC3E}">
        <p14:creationId xmlns:p14="http://schemas.microsoft.com/office/powerpoint/2010/main" val="216829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9" presetClass="emph" presetSubtype="0" fill="hold" grpId="1" nodeType="clickEffect">
                                  <p:stCondLst>
                                    <p:cond delay="0"/>
                                  </p:stCondLst>
                                  <p:childTnLst>
                                    <p:animClr clrSpc="rgb" dir="cw">
                                      <p:cBhvr override="childStyle">
                                        <p:cTn id="14" dur="500" fill="hold"/>
                                        <p:tgtEl>
                                          <p:spTgt spid="13"/>
                                        </p:tgtEl>
                                        <p:attrNameLst>
                                          <p:attrName>style.color</p:attrName>
                                        </p:attrNameLst>
                                      </p:cBhvr>
                                      <p:to>
                                        <a:srgbClr val="F7CBAC"/>
                                      </p:to>
                                    </p:animClr>
                                    <p:animClr clrSpc="rgb" dir="cw">
                                      <p:cBhvr>
                                        <p:cTn id="15" dur="500" fill="hold"/>
                                        <p:tgtEl>
                                          <p:spTgt spid="13"/>
                                        </p:tgtEl>
                                        <p:attrNameLst>
                                          <p:attrName>fillcolor</p:attrName>
                                        </p:attrNameLst>
                                      </p:cBhvr>
                                      <p:to>
                                        <a:srgbClr val="F7CBAC"/>
                                      </p:to>
                                    </p:animClr>
                                    <p:set>
                                      <p:cBhvr>
                                        <p:cTn id="16" dur="500" fill="hold"/>
                                        <p:tgtEl>
                                          <p:spTgt spid="13"/>
                                        </p:tgtEl>
                                        <p:attrNameLst>
                                          <p:attrName>fill.type</p:attrName>
                                        </p:attrNameLst>
                                      </p:cBhvr>
                                      <p:to>
                                        <p:strVal val="solid"/>
                                      </p:to>
                                    </p:set>
                                    <p:set>
                                      <p:cBhvr>
                                        <p:cTn id="17" dur="500" fill="hold"/>
                                        <p:tgtEl>
                                          <p:spTgt spid="13"/>
                                        </p:tgtEl>
                                        <p:attrNameLst>
                                          <p:attrName>fill.on</p:attrName>
                                        </p:attrNameLst>
                                      </p:cBhvr>
                                      <p:to>
                                        <p:strVal val="true"/>
                                      </p:to>
                                    </p:set>
                                  </p:childTnLst>
                                </p:cTn>
                              </p:par>
                              <p:par>
                                <p:cTn id="18" presetID="1" presetClass="exit" presetSubtype="0" fill="hold" nodeType="withEffect">
                                  <p:stCondLst>
                                    <p:cond delay="0"/>
                                  </p:stCondLst>
                                  <p:childTnLst>
                                    <p:set>
                                      <p:cBhvr>
                                        <p:cTn id="19" dur="1" fill="hold">
                                          <p:stCondLst>
                                            <p:cond delay="0"/>
                                          </p:stCondLst>
                                        </p:cTn>
                                        <p:tgtEl>
                                          <p:spTgt spid="2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grpId="0" nodeType="clickEffect">
                                  <p:stCondLst>
                                    <p:cond delay="0"/>
                                  </p:stCondLst>
                                  <p:childTnLst>
                                    <p:animRot by="21600000">
                                      <p:cBhvr>
                                        <p:cTn id="27" dur="2000" fill="hold"/>
                                        <p:tgtEl>
                                          <p:spTgt spid="6"/>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9" presetClass="emph" presetSubtype="0" fill="hold" nodeType="clickEffect">
                                  <p:stCondLst>
                                    <p:cond delay="0"/>
                                  </p:stCondLst>
                                  <p:childTnLst>
                                    <p:animClr clrSpc="rgb" dir="cw">
                                      <p:cBhvr override="childStyle">
                                        <p:cTn id="31" dur="500" fill="hold"/>
                                        <p:tgtEl>
                                          <p:spTgt spid="6"/>
                                        </p:tgtEl>
                                        <p:attrNameLst>
                                          <p:attrName>style.color</p:attrName>
                                        </p:attrNameLst>
                                      </p:cBhvr>
                                      <p:to>
                                        <a:srgbClr val="F7CBAC"/>
                                      </p:to>
                                    </p:animClr>
                                    <p:animClr clrSpc="rgb" dir="cw">
                                      <p:cBhvr>
                                        <p:cTn id="32" dur="500" fill="hold"/>
                                        <p:tgtEl>
                                          <p:spTgt spid="6"/>
                                        </p:tgtEl>
                                        <p:attrNameLst>
                                          <p:attrName>fillcolor</p:attrName>
                                        </p:attrNameLst>
                                      </p:cBhvr>
                                      <p:to>
                                        <a:srgbClr val="F7CBAC"/>
                                      </p:to>
                                    </p:animClr>
                                    <p:set>
                                      <p:cBhvr>
                                        <p:cTn id="33" dur="500" fill="hold"/>
                                        <p:tgtEl>
                                          <p:spTgt spid="6"/>
                                        </p:tgtEl>
                                        <p:attrNameLst>
                                          <p:attrName>fill.type</p:attrName>
                                        </p:attrNameLst>
                                      </p:cBhvr>
                                      <p:to>
                                        <p:strVal val="solid"/>
                                      </p:to>
                                    </p:set>
                                    <p:set>
                                      <p:cBhvr>
                                        <p:cTn id="34" dur="500" fill="hold"/>
                                        <p:tgtEl>
                                          <p:spTgt spid="6"/>
                                        </p:tgtEl>
                                        <p:attrNameLst>
                                          <p:attrName>fill.on</p:attrName>
                                        </p:attrNameLst>
                                      </p:cBhvr>
                                      <p:to>
                                        <p:strVal val="true"/>
                                      </p:to>
                                    </p:set>
                                  </p:childTnLst>
                                </p:cTn>
                              </p:par>
                              <p:par>
                                <p:cTn id="35" presetID="1" presetClass="exit" presetSubtype="0" fill="hold" nodeType="withEffect">
                                  <p:stCondLst>
                                    <p:cond delay="0"/>
                                  </p:stCondLst>
                                  <p:childTnLst>
                                    <p:set>
                                      <p:cBhvr>
                                        <p:cTn id="36" dur="1" fill="hold">
                                          <p:stCondLst>
                                            <p:cond delay="0"/>
                                          </p:stCondLst>
                                        </p:cTn>
                                        <p:tgtEl>
                                          <p:spTgt spid="2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8" presetClass="emph" presetSubtype="0" fill="hold" grpId="1" nodeType="clickEffect">
                                  <p:stCondLst>
                                    <p:cond delay="0"/>
                                  </p:stCondLst>
                                  <p:childTnLst>
                                    <p:animRot by="21600000">
                                      <p:cBhvr>
                                        <p:cTn id="44" dur="2000" fill="hold"/>
                                        <p:tgtEl>
                                          <p:spTgt spid="21"/>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9" presetClass="emph" presetSubtype="0" fill="hold" grpId="0" nodeType="clickEffect">
                                  <p:stCondLst>
                                    <p:cond delay="0"/>
                                  </p:stCondLst>
                                  <p:childTnLst>
                                    <p:animClr clrSpc="rgb" dir="cw">
                                      <p:cBhvr override="childStyle">
                                        <p:cTn id="48" dur="500" fill="hold"/>
                                        <p:tgtEl>
                                          <p:spTgt spid="21"/>
                                        </p:tgtEl>
                                        <p:attrNameLst>
                                          <p:attrName>style.color</p:attrName>
                                        </p:attrNameLst>
                                      </p:cBhvr>
                                      <p:to>
                                        <a:srgbClr val="F7CBAC"/>
                                      </p:to>
                                    </p:animClr>
                                    <p:animClr clrSpc="rgb" dir="cw">
                                      <p:cBhvr>
                                        <p:cTn id="49" dur="500" fill="hold"/>
                                        <p:tgtEl>
                                          <p:spTgt spid="21"/>
                                        </p:tgtEl>
                                        <p:attrNameLst>
                                          <p:attrName>fillcolor</p:attrName>
                                        </p:attrNameLst>
                                      </p:cBhvr>
                                      <p:to>
                                        <a:srgbClr val="F7CBAC"/>
                                      </p:to>
                                    </p:animClr>
                                    <p:set>
                                      <p:cBhvr>
                                        <p:cTn id="50" dur="500" fill="hold"/>
                                        <p:tgtEl>
                                          <p:spTgt spid="21"/>
                                        </p:tgtEl>
                                        <p:attrNameLst>
                                          <p:attrName>fill.type</p:attrName>
                                        </p:attrNameLst>
                                      </p:cBhvr>
                                      <p:to>
                                        <p:strVal val="solid"/>
                                      </p:to>
                                    </p:set>
                                    <p:set>
                                      <p:cBhvr>
                                        <p:cTn id="51" dur="500" fill="hold"/>
                                        <p:tgtEl>
                                          <p:spTgt spid="21"/>
                                        </p:tgtEl>
                                        <p:attrNameLst>
                                          <p:attrName>fill.on</p:attrName>
                                        </p:attrNameLst>
                                      </p:cBhvr>
                                      <p:to>
                                        <p:strVal val="true"/>
                                      </p:to>
                                    </p:set>
                                  </p:childTnLst>
                                </p:cTn>
                              </p:par>
                              <p:par>
                                <p:cTn id="52" presetID="1" presetClass="exit" presetSubtype="0" fill="hold" nodeType="withEffect">
                                  <p:stCondLst>
                                    <p:cond delay="0"/>
                                  </p:stCondLst>
                                  <p:childTnLst>
                                    <p:set>
                                      <p:cBhvr>
                                        <p:cTn id="53" dur="1" fill="hold">
                                          <p:stCondLst>
                                            <p:cond delay="0"/>
                                          </p:stCondLst>
                                        </p:cTn>
                                        <p:tgtEl>
                                          <p:spTgt spid="2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8" presetClass="emph" presetSubtype="0" fill="hold" grpId="1" nodeType="clickEffect">
                                  <p:stCondLst>
                                    <p:cond delay="0"/>
                                  </p:stCondLst>
                                  <p:childTnLst>
                                    <p:animRot by="21600000">
                                      <p:cBhvr>
                                        <p:cTn id="61" dur="2000" fill="hold"/>
                                        <p:tgtEl>
                                          <p:spTgt spid="5"/>
                                        </p:tgtEl>
                                        <p:attrNameLst>
                                          <p:attrName>r</p:attrName>
                                        </p:attrNameLst>
                                      </p:cBhvr>
                                    </p:animRot>
                                  </p:childTnLst>
                                </p:cTn>
                              </p:par>
                            </p:childTnLst>
                          </p:cTn>
                        </p:par>
                      </p:childTnLst>
                    </p:cTn>
                  </p:par>
                  <p:par>
                    <p:cTn id="62" fill="hold">
                      <p:stCondLst>
                        <p:cond delay="indefinite"/>
                      </p:stCondLst>
                      <p:childTnLst>
                        <p:par>
                          <p:cTn id="63" fill="hold">
                            <p:stCondLst>
                              <p:cond delay="0"/>
                            </p:stCondLst>
                            <p:childTnLst>
                              <p:par>
                                <p:cTn id="64" presetID="19" presetClass="emph" presetSubtype="0" fill="hold" grpId="0" nodeType="clickEffect">
                                  <p:stCondLst>
                                    <p:cond delay="0"/>
                                  </p:stCondLst>
                                  <p:childTnLst>
                                    <p:animClr clrSpc="rgb" dir="cw">
                                      <p:cBhvr override="childStyle">
                                        <p:cTn id="65" dur="500" fill="hold"/>
                                        <p:tgtEl>
                                          <p:spTgt spid="5"/>
                                        </p:tgtEl>
                                        <p:attrNameLst>
                                          <p:attrName>style.color</p:attrName>
                                        </p:attrNameLst>
                                      </p:cBhvr>
                                      <p:to>
                                        <a:srgbClr val="F7CBAC"/>
                                      </p:to>
                                    </p:animClr>
                                    <p:animClr clrSpc="rgb" dir="cw">
                                      <p:cBhvr>
                                        <p:cTn id="66" dur="500" fill="hold"/>
                                        <p:tgtEl>
                                          <p:spTgt spid="5"/>
                                        </p:tgtEl>
                                        <p:attrNameLst>
                                          <p:attrName>fillcolor</p:attrName>
                                        </p:attrNameLst>
                                      </p:cBhvr>
                                      <p:to>
                                        <a:srgbClr val="F7CBAC"/>
                                      </p:to>
                                    </p:animClr>
                                    <p:set>
                                      <p:cBhvr>
                                        <p:cTn id="67" dur="500" fill="hold"/>
                                        <p:tgtEl>
                                          <p:spTgt spid="5"/>
                                        </p:tgtEl>
                                        <p:attrNameLst>
                                          <p:attrName>fill.type</p:attrName>
                                        </p:attrNameLst>
                                      </p:cBhvr>
                                      <p:to>
                                        <p:strVal val="solid"/>
                                      </p:to>
                                    </p:set>
                                    <p:set>
                                      <p:cBhvr>
                                        <p:cTn id="68" dur="500" fill="hold"/>
                                        <p:tgtEl>
                                          <p:spTgt spid="5"/>
                                        </p:tgtEl>
                                        <p:attrNameLst>
                                          <p:attrName>fill.on</p:attrName>
                                        </p:attrNameLst>
                                      </p:cBhvr>
                                      <p:to>
                                        <p:strVal val="true"/>
                                      </p:to>
                                    </p:set>
                                  </p:childTnLst>
                                </p:cTn>
                              </p:par>
                              <p:par>
                                <p:cTn id="69" presetID="1" presetClass="exit" presetSubtype="0" fill="hold" nodeType="withEffect">
                                  <p:stCondLst>
                                    <p:cond delay="0"/>
                                  </p:stCondLst>
                                  <p:childTnLst>
                                    <p:set>
                                      <p:cBhvr>
                                        <p:cTn id="70" dur="1" fill="hold">
                                          <p:stCondLst>
                                            <p:cond delay="0"/>
                                          </p:stCondLst>
                                        </p:cTn>
                                        <p:tgtEl>
                                          <p:spTgt spid="2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8" presetClass="emph" presetSubtype="0" fill="hold" grpId="0" nodeType="clickEffect">
                                  <p:stCondLst>
                                    <p:cond delay="0"/>
                                  </p:stCondLst>
                                  <p:childTnLst>
                                    <p:animRot by="21600000">
                                      <p:cBhvr>
                                        <p:cTn id="78" dur="2000" fill="hold"/>
                                        <p:tgtEl>
                                          <p:spTgt spid="18"/>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28"/>
                                        </p:tgtEl>
                                        <p:attrNameLst>
                                          <p:attrName>style.visibility</p:attrName>
                                        </p:attrNameLst>
                                      </p:cBhvr>
                                      <p:to>
                                        <p:strVal val="hidden"/>
                                      </p:to>
                                    </p:set>
                                  </p:childTnLst>
                                </p:cTn>
                              </p:par>
                              <p:par>
                                <p:cTn id="83" presetID="19" presetClass="emph" presetSubtype="0" fill="hold" grpId="1" nodeType="withEffect">
                                  <p:stCondLst>
                                    <p:cond delay="0"/>
                                  </p:stCondLst>
                                  <p:childTnLst>
                                    <p:animClr clrSpc="rgb" dir="cw">
                                      <p:cBhvr override="childStyle">
                                        <p:cTn id="84" dur="500" fill="hold"/>
                                        <p:tgtEl>
                                          <p:spTgt spid="18"/>
                                        </p:tgtEl>
                                        <p:attrNameLst>
                                          <p:attrName>style.color</p:attrName>
                                        </p:attrNameLst>
                                      </p:cBhvr>
                                      <p:to>
                                        <a:srgbClr val="F7CBAC"/>
                                      </p:to>
                                    </p:animClr>
                                    <p:animClr clrSpc="rgb" dir="cw">
                                      <p:cBhvr>
                                        <p:cTn id="85" dur="500" fill="hold"/>
                                        <p:tgtEl>
                                          <p:spTgt spid="18"/>
                                        </p:tgtEl>
                                        <p:attrNameLst>
                                          <p:attrName>fillcolor</p:attrName>
                                        </p:attrNameLst>
                                      </p:cBhvr>
                                      <p:to>
                                        <a:srgbClr val="F7CBAC"/>
                                      </p:to>
                                    </p:animClr>
                                    <p:set>
                                      <p:cBhvr>
                                        <p:cTn id="86" dur="500" fill="hold"/>
                                        <p:tgtEl>
                                          <p:spTgt spid="18"/>
                                        </p:tgtEl>
                                        <p:attrNameLst>
                                          <p:attrName>fill.type</p:attrName>
                                        </p:attrNameLst>
                                      </p:cBhvr>
                                      <p:to>
                                        <p:strVal val="solid"/>
                                      </p:to>
                                    </p:set>
                                    <p:set>
                                      <p:cBhvr>
                                        <p:cTn id="87" dur="500" fill="hold"/>
                                        <p:tgtEl>
                                          <p:spTgt spid="18"/>
                                        </p:tgtEl>
                                        <p:attrNameLst>
                                          <p:attrName>fill.on</p:attrName>
                                        </p:attrNameLst>
                                      </p:cBhvr>
                                      <p:to>
                                        <p:strVal val="tru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8" presetClass="emph" presetSubtype="0" fill="hold" grpId="0" nodeType="clickEffect">
                                  <p:stCondLst>
                                    <p:cond delay="0"/>
                                  </p:stCondLst>
                                  <p:childTnLst>
                                    <p:animRot by="21600000">
                                      <p:cBhvr>
                                        <p:cTn id="95" dur="2000" fill="hold"/>
                                        <p:tgtEl>
                                          <p:spTgt spid="4"/>
                                        </p:tgtEl>
                                        <p:attrNameLst>
                                          <p:attrName>r</p:attrName>
                                        </p:attrNameLst>
                                      </p:cBhvr>
                                    </p:animRot>
                                  </p:childTnLst>
                                </p:cTn>
                              </p:par>
                            </p:childTnLst>
                          </p:cTn>
                        </p:par>
                      </p:childTnLst>
                    </p:cTn>
                  </p:par>
                  <p:par>
                    <p:cTn id="96" fill="hold">
                      <p:stCondLst>
                        <p:cond delay="indefinite"/>
                      </p:stCondLst>
                      <p:childTnLst>
                        <p:par>
                          <p:cTn id="97" fill="hold">
                            <p:stCondLst>
                              <p:cond delay="0"/>
                            </p:stCondLst>
                            <p:childTnLst>
                              <p:par>
                                <p:cTn id="98" presetID="19" presetClass="emph" presetSubtype="0" fill="hold" grpId="1" nodeType="clickEffect">
                                  <p:stCondLst>
                                    <p:cond delay="0"/>
                                  </p:stCondLst>
                                  <p:childTnLst>
                                    <p:animClr clrSpc="rgb" dir="cw">
                                      <p:cBhvr override="childStyle">
                                        <p:cTn id="99" dur="500" fill="hold"/>
                                        <p:tgtEl>
                                          <p:spTgt spid="4"/>
                                        </p:tgtEl>
                                        <p:attrNameLst>
                                          <p:attrName>style.color</p:attrName>
                                        </p:attrNameLst>
                                      </p:cBhvr>
                                      <p:to>
                                        <a:srgbClr val="F7CBAC"/>
                                      </p:to>
                                    </p:animClr>
                                    <p:animClr clrSpc="rgb" dir="cw">
                                      <p:cBhvr>
                                        <p:cTn id="100" dur="500" fill="hold"/>
                                        <p:tgtEl>
                                          <p:spTgt spid="4"/>
                                        </p:tgtEl>
                                        <p:attrNameLst>
                                          <p:attrName>fillcolor</p:attrName>
                                        </p:attrNameLst>
                                      </p:cBhvr>
                                      <p:to>
                                        <a:srgbClr val="F7CBAC"/>
                                      </p:to>
                                    </p:animClr>
                                    <p:set>
                                      <p:cBhvr>
                                        <p:cTn id="101" dur="500" fill="hold"/>
                                        <p:tgtEl>
                                          <p:spTgt spid="4"/>
                                        </p:tgtEl>
                                        <p:attrNameLst>
                                          <p:attrName>fill.type</p:attrName>
                                        </p:attrNameLst>
                                      </p:cBhvr>
                                      <p:to>
                                        <p:strVal val="solid"/>
                                      </p:to>
                                    </p:set>
                                    <p:set>
                                      <p:cBhvr>
                                        <p:cTn id="102" dur="500" fill="hold"/>
                                        <p:tgtEl>
                                          <p:spTgt spid="4"/>
                                        </p:tgtEl>
                                        <p:attrNameLst>
                                          <p:attrName>fill.on</p:attrName>
                                        </p:attrNameLst>
                                      </p:cBhvr>
                                      <p:to>
                                        <p:strVal val="true"/>
                                      </p:to>
                                    </p:set>
                                  </p:childTnLst>
                                </p:cTn>
                              </p:par>
                              <p:par>
                                <p:cTn id="103" presetID="1" presetClass="exit" presetSubtype="0" fill="hold" nodeType="withEffect">
                                  <p:stCondLst>
                                    <p:cond delay="0"/>
                                  </p:stCondLst>
                                  <p:childTnLst>
                                    <p:set>
                                      <p:cBhvr>
                                        <p:cTn id="104" dur="1" fill="hold">
                                          <p:stCondLst>
                                            <p:cond delay="0"/>
                                          </p:stCondLst>
                                        </p:cTn>
                                        <p:tgtEl>
                                          <p:spTgt spid="31"/>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32"/>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8" presetClass="emph" presetSubtype="0" fill="hold" grpId="0" nodeType="clickEffect">
                                  <p:stCondLst>
                                    <p:cond delay="0"/>
                                  </p:stCondLst>
                                  <p:childTnLst>
                                    <p:animRot by="21600000">
                                      <p:cBhvr>
                                        <p:cTn id="112" dur="2000" fill="hold"/>
                                        <p:tgtEl>
                                          <p:spTgt spid="12"/>
                                        </p:tgtEl>
                                        <p:attrNameLst>
                                          <p:attrName>r</p:attrName>
                                        </p:attrNameLst>
                                      </p:cBhvr>
                                    </p:animRo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32"/>
                                        </p:tgtEl>
                                        <p:attrNameLst>
                                          <p:attrName>style.visibility</p:attrName>
                                        </p:attrNameLst>
                                      </p:cBhvr>
                                      <p:to>
                                        <p:strVal val="hidden"/>
                                      </p:to>
                                    </p:set>
                                  </p:childTnLst>
                                </p:cTn>
                              </p:par>
                              <p:par>
                                <p:cTn id="117" presetID="19" presetClass="emph" presetSubtype="0" fill="hold" grpId="1" nodeType="withEffect">
                                  <p:stCondLst>
                                    <p:cond delay="0"/>
                                  </p:stCondLst>
                                  <p:childTnLst>
                                    <p:animClr clrSpc="rgb" dir="cw">
                                      <p:cBhvr override="childStyle">
                                        <p:cTn id="118" dur="500" fill="hold"/>
                                        <p:tgtEl>
                                          <p:spTgt spid="12"/>
                                        </p:tgtEl>
                                        <p:attrNameLst>
                                          <p:attrName>style.color</p:attrName>
                                        </p:attrNameLst>
                                      </p:cBhvr>
                                      <p:to>
                                        <a:srgbClr val="F7CBAC"/>
                                      </p:to>
                                    </p:animClr>
                                    <p:animClr clrSpc="rgb" dir="cw">
                                      <p:cBhvr>
                                        <p:cTn id="119" dur="500" fill="hold"/>
                                        <p:tgtEl>
                                          <p:spTgt spid="12"/>
                                        </p:tgtEl>
                                        <p:attrNameLst>
                                          <p:attrName>fillcolor</p:attrName>
                                        </p:attrNameLst>
                                      </p:cBhvr>
                                      <p:to>
                                        <a:srgbClr val="F7CBAC"/>
                                      </p:to>
                                    </p:animClr>
                                    <p:set>
                                      <p:cBhvr>
                                        <p:cTn id="120" dur="500" fill="hold"/>
                                        <p:tgtEl>
                                          <p:spTgt spid="12"/>
                                        </p:tgtEl>
                                        <p:attrNameLst>
                                          <p:attrName>fill.type</p:attrName>
                                        </p:attrNameLst>
                                      </p:cBhvr>
                                      <p:to>
                                        <p:strVal val="solid"/>
                                      </p:to>
                                    </p:set>
                                    <p:set>
                                      <p:cBhvr>
                                        <p:cTn id="121" dur="500" fill="hold"/>
                                        <p:tgtEl>
                                          <p:spTgt spid="12"/>
                                        </p:tgtEl>
                                        <p:attrNameLst>
                                          <p:attrName>fill.on</p:attrName>
                                        </p:attrNameLst>
                                      </p:cBhvr>
                                      <p:to>
                                        <p:strVal val="tru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33"/>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8" presetClass="emph" presetSubtype="0" fill="hold" grpId="0" nodeType="clickEffect">
                                  <p:stCondLst>
                                    <p:cond delay="0"/>
                                  </p:stCondLst>
                                  <p:childTnLst>
                                    <p:animRot by="21600000">
                                      <p:cBhvr>
                                        <p:cTn id="129" dur="2000" fill="hold"/>
                                        <p:tgtEl>
                                          <p:spTgt spid="8"/>
                                        </p:tgtEl>
                                        <p:attrNameLst>
                                          <p:attrName>r</p:attrName>
                                        </p:attrNameLst>
                                      </p:cBhvr>
                                    </p:animRot>
                                  </p:childTnLst>
                                </p:cTn>
                              </p:par>
                            </p:childTnLst>
                          </p:cTn>
                        </p:par>
                      </p:childTnLst>
                    </p:cTn>
                  </p:par>
                  <p:par>
                    <p:cTn id="130" fill="hold">
                      <p:stCondLst>
                        <p:cond delay="indefinite"/>
                      </p:stCondLst>
                      <p:childTnLst>
                        <p:par>
                          <p:cTn id="131" fill="hold">
                            <p:stCondLst>
                              <p:cond delay="0"/>
                            </p:stCondLst>
                            <p:childTnLst>
                              <p:par>
                                <p:cTn id="132" presetID="19" presetClass="emph" presetSubtype="0" fill="hold" grpId="1" nodeType="clickEffect">
                                  <p:stCondLst>
                                    <p:cond delay="0"/>
                                  </p:stCondLst>
                                  <p:childTnLst>
                                    <p:animClr clrSpc="rgb" dir="cw">
                                      <p:cBhvr override="childStyle">
                                        <p:cTn id="133" dur="500" fill="hold"/>
                                        <p:tgtEl>
                                          <p:spTgt spid="8"/>
                                        </p:tgtEl>
                                        <p:attrNameLst>
                                          <p:attrName>style.color</p:attrName>
                                        </p:attrNameLst>
                                      </p:cBhvr>
                                      <p:to>
                                        <a:srgbClr val="F7CBAC"/>
                                      </p:to>
                                    </p:animClr>
                                    <p:animClr clrSpc="rgb" dir="cw">
                                      <p:cBhvr>
                                        <p:cTn id="134" dur="500" fill="hold"/>
                                        <p:tgtEl>
                                          <p:spTgt spid="8"/>
                                        </p:tgtEl>
                                        <p:attrNameLst>
                                          <p:attrName>fillcolor</p:attrName>
                                        </p:attrNameLst>
                                      </p:cBhvr>
                                      <p:to>
                                        <a:srgbClr val="F7CBAC"/>
                                      </p:to>
                                    </p:animClr>
                                    <p:set>
                                      <p:cBhvr>
                                        <p:cTn id="135" dur="500" fill="hold"/>
                                        <p:tgtEl>
                                          <p:spTgt spid="8"/>
                                        </p:tgtEl>
                                        <p:attrNameLst>
                                          <p:attrName>fill.type</p:attrName>
                                        </p:attrNameLst>
                                      </p:cBhvr>
                                      <p:to>
                                        <p:strVal val="solid"/>
                                      </p:to>
                                    </p:set>
                                    <p:set>
                                      <p:cBhvr>
                                        <p:cTn id="136" dur="500" fill="hold"/>
                                        <p:tgtEl>
                                          <p:spTgt spid="8"/>
                                        </p:tgtEl>
                                        <p:attrNameLst>
                                          <p:attrName>fill.on</p:attrName>
                                        </p:attrNameLst>
                                      </p:cBhvr>
                                      <p:to>
                                        <p:strVal val="true"/>
                                      </p:to>
                                    </p:set>
                                  </p:childTnLst>
                                </p:cTn>
                              </p:par>
                              <p:par>
                                <p:cTn id="137" presetID="1" presetClass="exit" presetSubtype="0" fill="hold" nodeType="withEffect">
                                  <p:stCondLst>
                                    <p:cond delay="0"/>
                                  </p:stCondLst>
                                  <p:childTnLst>
                                    <p:set>
                                      <p:cBhvr>
                                        <p:cTn id="138" dur="1" fill="hold">
                                          <p:stCondLst>
                                            <p:cond delay="0"/>
                                          </p:stCondLst>
                                        </p:cTn>
                                        <p:tgtEl>
                                          <p:spTgt spid="33"/>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34"/>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8" presetClass="emph" presetSubtype="0" fill="hold" grpId="0" nodeType="clickEffect">
                                  <p:stCondLst>
                                    <p:cond delay="0"/>
                                  </p:stCondLst>
                                  <p:childTnLst>
                                    <p:animRot by="21600000">
                                      <p:cBhvr>
                                        <p:cTn id="146" dur="2000" fill="hold"/>
                                        <p:tgtEl>
                                          <p:spTgt spid="23"/>
                                        </p:tgtEl>
                                        <p:attrNameLst>
                                          <p:attrName>r</p:attrName>
                                        </p:attrNameLst>
                                      </p:cBhvr>
                                    </p:animRot>
                                  </p:childTnLst>
                                </p:cTn>
                              </p:par>
                            </p:childTnLst>
                          </p:cTn>
                        </p:par>
                      </p:childTnLst>
                    </p:cTn>
                  </p:par>
                  <p:par>
                    <p:cTn id="147" fill="hold">
                      <p:stCondLst>
                        <p:cond delay="indefinite"/>
                      </p:stCondLst>
                      <p:childTnLst>
                        <p:par>
                          <p:cTn id="148" fill="hold">
                            <p:stCondLst>
                              <p:cond delay="0"/>
                            </p:stCondLst>
                            <p:childTnLst>
                              <p:par>
                                <p:cTn id="149" presetID="19" presetClass="emph" presetSubtype="0" fill="hold" grpId="1" nodeType="clickEffect">
                                  <p:stCondLst>
                                    <p:cond delay="0"/>
                                  </p:stCondLst>
                                  <p:childTnLst>
                                    <p:animClr clrSpc="rgb" dir="cw">
                                      <p:cBhvr override="childStyle">
                                        <p:cTn id="150" dur="500" fill="hold"/>
                                        <p:tgtEl>
                                          <p:spTgt spid="23"/>
                                        </p:tgtEl>
                                        <p:attrNameLst>
                                          <p:attrName>style.color</p:attrName>
                                        </p:attrNameLst>
                                      </p:cBhvr>
                                      <p:to>
                                        <a:srgbClr val="F7CBAC"/>
                                      </p:to>
                                    </p:animClr>
                                    <p:animClr clrSpc="rgb" dir="cw">
                                      <p:cBhvr>
                                        <p:cTn id="151" dur="500" fill="hold"/>
                                        <p:tgtEl>
                                          <p:spTgt spid="23"/>
                                        </p:tgtEl>
                                        <p:attrNameLst>
                                          <p:attrName>fillcolor</p:attrName>
                                        </p:attrNameLst>
                                      </p:cBhvr>
                                      <p:to>
                                        <a:srgbClr val="F7CBAC"/>
                                      </p:to>
                                    </p:animClr>
                                    <p:set>
                                      <p:cBhvr>
                                        <p:cTn id="152" dur="500" fill="hold"/>
                                        <p:tgtEl>
                                          <p:spTgt spid="23"/>
                                        </p:tgtEl>
                                        <p:attrNameLst>
                                          <p:attrName>fill.type</p:attrName>
                                        </p:attrNameLst>
                                      </p:cBhvr>
                                      <p:to>
                                        <p:strVal val="solid"/>
                                      </p:to>
                                    </p:set>
                                    <p:set>
                                      <p:cBhvr>
                                        <p:cTn id="153" dur="500" fill="hold"/>
                                        <p:tgtEl>
                                          <p:spTgt spid="23"/>
                                        </p:tgtEl>
                                        <p:attrNameLst>
                                          <p:attrName>fill.on</p:attrName>
                                        </p:attrNameLst>
                                      </p:cBhvr>
                                      <p:to>
                                        <p:strVal val="true"/>
                                      </p:to>
                                    </p:set>
                                  </p:childTnLst>
                                </p:cTn>
                              </p:par>
                              <p:par>
                                <p:cTn id="154" presetID="1" presetClass="exit" presetSubtype="0" fill="hold" nodeType="withEffect">
                                  <p:stCondLst>
                                    <p:cond delay="0"/>
                                  </p:stCondLst>
                                  <p:childTnLst>
                                    <p:set>
                                      <p:cBhvr>
                                        <p:cTn id="155" dur="1" fill="hold">
                                          <p:stCondLst>
                                            <p:cond delay="0"/>
                                          </p:stCondLst>
                                        </p:cTn>
                                        <p:tgtEl>
                                          <p:spTgt spid="34"/>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nodeType="clickEffect">
                                  <p:stCondLst>
                                    <p:cond delay="0"/>
                                  </p:stCondLst>
                                  <p:childTnLst>
                                    <p:set>
                                      <p:cBhvr>
                                        <p:cTn id="159" dur="1" fill="hold">
                                          <p:stCondLst>
                                            <p:cond delay="0"/>
                                          </p:stCondLst>
                                        </p:cTn>
                                        <p:tgtEl>
                                          <p:spTgt spid="35"/>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8" presetClass="emph" presetSubtype="0" fill="hold" grpId="0" nodeType="clickEffect">
                                  <p:stCondLst>
                                    <p:cond delay="0"/>
                                  </p:stCondLst>
                                  <p:childTnLst>
                                    <p:animRot by="21600000">
                                      <p:cBhvr>
                                        <p:cTn id="163" dur="2000" fill="hold"/>
                                        <p:tgtEl>
                                          <p:spTgt spid="16"/>
                                        </p:tgtEl>
                                        <p:attrNameLst>
                                          <p:attrName>r</p:attrName>
                                        </p:attrNameLst>
                                      </p:cBhvr>
                                    </p:animRot>
                                  </p:childTnLst>
                                </p:cTn>
                              </p:par>
                            </p:childTnLst>
                          </p:cTn>
                        </p:par>
                      </p:childTnLst>
                    </p:cTn>
                  </p:par>
                  <p:par>
                    <p:cTn id="164" fill="hold">
                      <p:stCondLst>
                        <p:cond delay="indefinite"/>
                      </p:stCondLst>
                      <p:childTnLst>
                        <p:par>
                          <p:cTn id="165" fill="hold">
                            <p:stCondLst>
                              <p:cond delay="0"/>
                            </p:stCondLst>
                            <p:childTnLst>
                              <p:par>
                                <p:cTn id="166" presetID="19" presetClass="emph" presetSubtype="0" fill="hold" grpId="1" nodeType="clickEffect">
                                  <p:stCondLst>
                                    <p:cond delay="0"/>
                                  </p:stCondLst>
                                  <p:childTnLst>
                                    <p:animClr clrSpc="rgb" dir="cw">
                                      <p:cBhvr override="childStyle">
                                        <p:cTn id="167" dur="500" fill="hold"/>
                                        <p:tgtEl>
                                          <p:spTgt spid="16"/>
                                        </p:tgtEl>
                                        <p:attrNameLst>
                                          <p:attrName>style.color</p:attrName>
                                        </p:attrNameLst>
                                      </p:cBhvr>
                                      <p:to>
                                        <a:srgbClr val="F7CBAC"/>
                                      </p:to>
                                    </p:animClr>
                                    <p:animClr clrSpc="rgb" dir="cw">
                                      <p:cBhvr>
                                        <p:cTn id="168" dur="500" fill="hold"/>
                                        <p:tgtEl>
                                          <p:spTgt spid="16"/>
                                        </p:tgtEl>
                                        <p:attrNameLst>
                                          <p:attrName>fillcolor</p:attrName>
                                        </p:attrNameLst>
                                      </p:cBhvr>
                                      <p:to>
                                        <a:srgbClr val="F7CBAC"/>
                                      </p:to>
                                    </p:animClr>
                                    <p:set>
                                      <p:cBhvr>
                                        <p:cTn id="169" dur="500" fill="hold"/>
                                        <p:tgtEl>
                                          <p:spTgt spid="16"/>
                                        </p:tgtEl>
                                        <p:attrNameLst>
                                          <p:attrName>fill.type</p:attrName>
                                        </p:attrNameLst>
                                      </p:cBhvr>
                                      <p:to>
                                        <p:strVal val="solid"/>
                                      </p:to>
                                    </p:set>
                                    <p:set>
                                      <p:cBhvr>
                                        <p:cTn id="170" dur="500" fill="hold"/>
                                        <p:tgtEl>
                                          <p:spTgt spid="16"/>
                                        </p:tgtEl>
                                        <p:attrNameLst>
                                          <p:attrName>fill.on</p:attrName>
                                        </p:attrNameLst>
                                      </p:cBhvr>
                                      <p:to>
                                        <p:strVal val="true"/>
                                      </p:to>
                                    </p:set>
                                  </p:childTnLst>
                                </p:cTn>
                              </p:par>
                              <p:par>
                                <p:cTn id="171" presetID="1" presetClass="exit" presetSubtype="0" fill="hold" nodeType="withEffect">
                                  <p:stCondLst>
                                    <p:cond delay="0"/>
                                  </p:stCondLst>
                                  <p:childTnLst>
                                    <p:set>
                                      <p:cBhvr>
                                        <p:cTn id="172" dur="1" fill="hold">
                                          <p:stCondLst>
                                            <p:cond delay="0"/>
                                          </p:stCondLst>
                                        </p:cTn>
                                        <p:tgtEl>
                                          <p:spTgt spid="35"/>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nodeType="clickEffect">
                                  <p:stCondLst>
                                    <p:cond delay="0"/>
                                  </p:stCondLst>
                                  <p:childTnLst>
                                    <p:set>
                                      <p:cBhvr>
                                        <p:cTn id="176" dur="1" fill="hold">
                                          <p:stCondLst>
                                            <p:cond delay="0"/>
                                          </p:stCondLst>
                                        </p:cTn>
                                        <p:tgtEl>
                                          <p:spTgt spid="36"/>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8" presetClass="emph" presetSubtype="0" fill="hold" grpId="0" nodeType="clickEffect">
                                  <p:stCondLst>
                                    <p:cond delay="0"/>
                                  </p:stCondLst>
                                  <p:childTnLst>
                                    <p:animRot by="21600000">
                                      <p:cBhvr>
                                        <p:cTn id="180" dur="2000" fill="hold"/>
                                        <p:tgtEl>
                                          <p:spTgt spid="9"/>
                                        </p:tgtEl>
                                        <p:attrNameLst>
                                          <p:attrName>r</p:attrName>
                                        </p:attrNameLst>
                                      </p:cBhvr>
                                    </p:animRot>
                                  </p:childTnLst>
                                </p:cTn>
                              </p:par>
                            </p:childTnLst>
                          </p:cTn>
                        </p:par>
                      </p:childTnLst>
                    </p:cTn>
                  </p:par>
                  <p:par>
                    <p:cTn id="181" fill="hold">
                      <p:stCondLst>
                        <p:cond delay="indefinite"/>
                      </p:stCondLst>
                      <p:childTnLst>
                        <p:par>
                          <p:cTn id="182" fill="hold">
                            <p:stCondLst>
                              <p:cond delay="0"/>
                            </p:stCondLst>
                            <p:childTnLst>
                              <p:par>
                                <p:cTn id="183" presetID="19" presetClass="emph" presetSubtype="0" fill="hold" grpId="1" nodeType="clickEffect">
                                  <p:stCondLst>
                                    <p:cond delay="0"/>
                                  </p:stCondLst>
                                  <p:childTnLst>
                                    <p:animClr clrSpc="rgb" dir="cw">
                                      <p:cBhvr override="childStyle">
                                        <p:cTn id="184" dur="500" fill="hold"/>
                                        <p:tgtEl>
                                          <p:spTgt spid="9"/>
                                        </p:tgtEl>
                                        <p:attrNameLst>
                                          <p:attrName>style.color</p:attrName>
                                        </p:attrNameLst>
                                      </p:cBhvr>
                                      <p:to>
                                        <a:srgbClr val="F7CBAC"/>
                                      </p:to>
                                    </p:animClr>
                                    <p:animClr clrSpc="rgb" dir="cw">
                                      <p:cBhvr>
                                        <p:cTn id="185" dur="500" fill="hold"/>
                                        <p:tgtEl>
                                          <p:spTgt spid="9"/>
                                        </p:tgtEl>
                                        <p:attrNameLst>
                                          <p:attrName>fillcolor</p:attrName>
                                        </p:attrNameLst>
                                      </p:cBhvr>
                                      <p:to>
                                        <a:srgbClr val="F7CBAC"/>
                                      </p:to>
                                    </p:animClr>
                                    <p:set>
                                      <p:cBhvr>
                                        <p:cTn id="186" dur="500" fill="hold"/>
                                        <p:tgtEl>
                                          <p:spTgt spid="9"/>
                                        </p:tgtEl>
                                        <p:attrNameLst>
                                          <p:attrName>fill.type</p:attrName>
                                        </p:attrNameLst>
                                      </p:cBhvr>
                                      <p:to>
                                        <p:strVal val="solid"/>
                                      </p:to>
                                    </p:set>
                                    <p:set>
                                      <p:cBhvr>
                                        <p:cTn id="187" dur="500" fill="hold"/>
                                        <p:tgtEl>
                                          <p:spTgt spid="9"/>
                                        </p:tgtEl>
                                        <p:attrNameLst>
                                          <p:attrName>fill.on</p:attrName>
                                        </p:attrNameLst>
                                      </p:cBhvr>
                                      <p:to>
                                        <p:strVal val="true"/>
                                      </p:to>
                                    </p:set>
                                  </p:childTnLst>
                                </p:cTn>
                              </p:par>
                              <p:par>
                                <p:cTn id="188" presetID="1" presetClass="exit" presetSubtype="0" fill="hold" nodeType="withEffect">
                                  <p:stCondLst>
                                    <p:cond delay="0"/>
                                  </p:stCondLst>
                                  <p:childTnLst>
                                    <p:set>
                                      <p:cBhvr>
                                        <p:cTn id="189" dur="1" fill="hold">
                                          <p:stCondLst>
                                            <p:cond delay="0"/>
                                          </p:stCondLst>
                                        </p:cTn>
                                        <p:tgtEl>
                                          <p:spTgt spid="36"/>
                                        </p:tgtEl>
                                        <p:attrNameLst>
                                          <p:attrName>style.visibility</p:attrName>
                                        </p:attrNameLst>
                                      </p:cBhvr>
                                      <p:to>
                                        <p:strVal val="hidden"/>
                                      </p:to>
                                    </p:set>
                                  </p:childTnLst>
                                </p:cTn>
                              </p:par>
                            </p:childTnLst>
                          </p:cTn>
                        </p:par>
                      </p:childTnLst>
                    </p:cTn>
                  </p:par>
                  <p:par>
                    <p:cTn id="190" fill="hold">
                      <p:stCondLst>
                        <p:cond delay="indefinite"/>
                      </p:stCondLst>
                      <p:childTnLst>
                        <p:par>
                          <p:cTn id="191" fill="hold">
                            <p:stCondLst>
                              <p:cond delay="0"/>
                            </p:stCondLst>
                            <p:childTnLst>
                              <p:par>
                                <p:cTn id="192" presetID="1" presetClass="entr" presetSubtype="0" fill="hold" nodeType="clickEffect">
                                  <p:stCondLst>
                                    <p:cond delay="0"/>
                                  </p:stCondLst>
                                  <p:childTnLst>
                                    <p:set>
                                      <p:cBhvr>
                                        <p:cTn id="193" dur="1" fill="hold">
                                          <p:stCondLst>
                                            <p:cond delay="0"/>
                                          </p:stCondLst>
                                        </p:cTn>
                                        <p:tgtEl>
                                          <p:spTgt spid="37"/>
                                        </p:tgtEl>
                                        <p:attrNameLst>
                                          <p:attrName>style.visibility</p:attrName>
                                        </p:attrNameLst>
                                      </p:cBhvr>
                                      <p:to>
                                        <p:strVal val="visible"/>
                                      </p:to>
                                    </p:set>
                                  </p:childTnLst>
                                </p:cTn>
                              </p:par>
                            </p:childTnLst>
                          </p:cTn>
                        </p:par>
                      </p:childTnLst>
                    </p:cTn>
                  </p:par>
                  <p:par>
                    <p:cTn id="194" fill="hold">
                      <p:stCondLst>
                        <p:cond delay="indefinite"/>
                      </p:stCondLst>
                      <p:childTnLst>
                        <p:par>
                          <p:cTn id="195" fill="hold">
                            <p:stCondLst>
                              <p:cond delay="0"/>
                            </p:stCondLst>
                            <p:childTnLst>
                              <p:par>
                                <p:cTn id="196" presetID="8" presetClass="emph" presetSubtype="0" fill="hold" grpId="0" nodeType="clickEffect">
                                  <p:stCondLst>
                                    <p:cond delay="0"/>
                                  </p:stCondLst>
                                  <p:childTnLst>
                                    <p:animRot by="21600000">
                                      <p:cBhvr>
                                        <p:cTn id="197" dur="2000" fill="hold"/>
                                        <p:tgtEl>
                                          <p:spTgt spid="10"/>
                                        </p:tgtEl>
                                        <p:attrNameLst>
                                          <p:attrName>r</p:attrName>
                                        </p:attrNameLst>
                                      </p:cBhvr>
                                    </p:animRot>
                                  </p:childTnLst>
                                </p:cTn>
                              </p:par>
                            </p:childTnLst>
                          </p:cTn>
                        </p:par>
                      </p:childTnLst>
                    </p:cTn>
                  </p:par>
                  <p:par>
                    <p:cTn id="198" fill="hold">
                      <p:stCondLst>
                        <p:cond delay="indefinite"/>
                      </p:stCondLst>
                      <p:childTnLst>
                        <p:par>
                          <p:cTn id="199" fill="hold">
                            <p:stCondLst>
                              <p:cond delay="0"/>
                            </p:stCondLst>
                            <p:childTnLst>
                              <p:par>
                                <p:cTn id="200" presetID="19" presetClass="emph" presetSubtype="0" fill="hold" grpId="1" nodeType="clickEffect">
                                  <p:stCondLst>
                                    <p:cond delay="0"/>
                                  </p:stCondLst>
                                  <p:childTnLst>
                                    <p:animClr clrSpc="rgb" dir="cw">
                                      <p:cBhvr override="childStyle">
                                        <p:cTn id="201" dur="500" fill="hold"/>
                                        <p:tgtEl>
                                          <p:spTgt spid="10"/>
                                        </p:tgtEl>
                                        <p:attrNameLst>
                                          <p:attrName>style.color</p:attrName>
                                        </p:attrNameLst>
                                      </p:cBhvr>
                                      <p:to>
                                        <a:srgbClr val="F7CBAC"/>
                                      </p:to>
                                    </p:animClr>
                                    <p:animClr clrSpc="rgb" dir="cw">
                                      <p:cBhvr>
                                        <p:cTn id="202" dur="500" fill="hold"/>
                                        <p:tgtEl>
                                          <p:spTgt spid="10"/>
                                        </p:tgtEl>
                                        <p:attrNameLst>
                                          <p:attrName>fillcolor</p:attrName>
                                        </p:attrNameLst>
                                      </p:cBhvr>
                                      <p:to>
                                        <a:srgbClr val="F7CBAC"/>
                                      </p:to>
                                    </p:animClr>
                                    <p:set>
                                      <p:cBhvr>
                                        <p:cTn id="203" dur="500" fill="hold"/>
                                        <p:tgtEl>
                                          <p:spTgt spid="10"/>
                                        </p:tgtEl>
                                        <p:attrNameLst>
                                          <p:attrName>fill.type</p:attrName>
                                        </p:attrNameLst>
                                      </p:cBhvr>
                                      <p:to>
                                        <p:strVal val="solid"/>
                                      </p:to>
                                    </p:set>
                                    <p:set>
                                      <p:cBhvr>
                                        <p:cTn id="204" dur="500" fill="hold"/>
                                        <p:tgtEl>
                                          <p:spTgt spid="10"/>
                                        </p:tgtEl>
                                        <p:attrNameLst>
                                          <p:attrName>fill.on</p:attrName>
                                        </p:attrNameLst>
                                      </p:cBhvr>
                                      <p:to>
                                        <p:strVal val="true"/>
                                      </p:to>
                                    </p:set>
                                  </p:childTnLst>
                                </p:cTn>
                              </p:par>
                              <p:par>
                                <p:cTn id="205" presetID="1" presetClass="exit" presetSubtype="0" fill="hold" nodeType="withEffect">
                                  <p:stCondLst>
                                    <p:cond delay="0"/>
                                  </p:stCondLst>
                                  <p:childTnLst>
                                    <p:set>
                                      <p:cBhvr>
                                        <p:cTn id="206" dur="1" fill="hold">
                                          <p:stCondLst>
                                            <p:cond delay="0"/>
                                          </p:stCondLst>
                                        </p:cTn>
                                        <p:tgtEl>
                                          <p:spTgt spid="37"/>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nodeType="clickEffect">
                                  <p:stCondLst>
                                    <p:cond delay="0"/>
                                  </p:stCondLst>
                                  <p:childTnLst>
                                    <p:set>
                                      <p:cBhvr>
                                        <p:cTn id="210" dur="1" fill="hold">
                                          <p:stCondLst>
                                            <p:cond delay="0"/>
                                          </p:stCondLst>
                                        </p:cTn>
                                        <p:tgtEl>
                                          <p:spTgt spid="40"/>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8" presetClass="emph" presetSubtype="0" fill="hold" grpId="0" nodeType="clickEffect">
                                  <p:stCondLst>
                                    <p:cond delay="0"/>
                                  </p:stCondLst>
                                  <p:childTnLst>
                                    <p:animRot by="21600000">
                                      <p:cBhvr>
                                        <p:cTn id="214" dur="2000" fill="hold"/>
                                        <p:tgtEl>
                                          <p:spTgt spid="11"/>
                                        </p:tgtEl>
                                        <p:attrNameLst>
                                          <p:attrName>r</p:attrName>
                                        </p:attrNameLst>
                                      </p:cBhvr>
                                    </p:animRot>
                                  </p:childTnLst>
                                </p:cTn>
                              </p:par>
                            </p:childTnLst>
                          </p:cTn>
                        </p:par>
                      </p:childTnLst>
                    </p:cTn>
                  </p:par>
                  <p:par>
                    <p:cTn id="215" fill="hold">
                      <p:stCondLst>
                        <p:cond delay="indefinite"/>
                      </p:stCondLst>
                      <p:childTnLst>
                        <p:par>
                          <p:cTn id="216" fill="hold">
                            <p:stCondLst>
                              <p:cond delay="0"/>
                            </p:stCondLst>
                            <p:childTnLst>
                              <p:par>
                                <p:cTn id="217" presetID="19" presetClass="emph" presetSubtype="0" fill="hold" grpId="1" nodeType="clickEffect">
                                  <p:stCondLst>
                                    <p:cond delay="0"/>
                                  </p:stCondLst>
                                  <p:childTnLst>
                                    <p:animClr clrSpc="rgb" dir="cw">
                                      <p:cBhvr override="childStyle">
                                        <p:cTn id="218" dur="500" fill="hold"/>
                                        <p:tgtEl>
                                          <p:spTgt spid="11"/>
                                        </p:tgtEl>
                                        <p:attrNameLst>
                                          <p:attrName>style.color</p:attrName>
                                        </p:attrNameLst>
                                      </p:cBhvr>
                                      <p:to>
                                        <a:srgbClr val="F7CBAC"/>
                                      </p:to>
                                    </p:animClr>
                                    <p:animClr clrSpc="rgb" dir="cw">
                                      <p:cBhvr>
                                        <p:cTn id="219" dur="500" fill="hold"/>
                                        <p:tgtEl>
                                          <p:spTgt spid="11"/>
                                        </p:tgtEl>
                                        <p:attrNameLst>
                                          <p:attrName>fillcolor</p:attrName>
                                        </p:attrNameLst>
                                      </p:cBhvr>
                                      <p:to>
                                        <a:srgbClr val="F7CBAC"/>
                                      </p:to>
                                    </p:animClr>
                                    <p:set>
                                      <p:cBhvr>
                                        <p:cTn id="220" dur="500" fill="hold"/>
                                        <p:tgtEl>
                                          <p:spTgt spid="11"/>
                                        </p:tgtEl>
                                        <p:attrNameLst>
                                          <p:attrName>fill.type</p:attrName>
                                        </p:attrNameLst>
                                      </p:cBhvr>
                                      <p:to>
                                        <p:strVal val="solid"/>
                                      </p:to>
                                    </p:set>
                                    <p:set>
                                      <p:cBhvr>
                                        <p:cTn id="221" dur="500" fill="hold"/>
                                        <p:tgtEl>
                                          <p:spTgt spid="11"/>
                                        </p:tgtEl>
                                        <p:attrNameLst>
                                          <p:attrName>fill.on</p:attrName>
                                        </p:attrNameLst>
                                      </p:cBhvr>
                                      <p:to>
                                        <p:strVal val="true"/>
                                      </p:to>
                                    </p:set>
                                  </p:childTnLst>
                                </p:cTn>
                              </p:par>
                              <p:par>
                                <p:cTn id="222" presetID="1" presetClass="exit" presetSubtype="0" fill="hold" nodeType="withEffect">
                                  <p:stCondLst>
                                    <p:cond delay="0"/>
                                  </p:stCondLst>
                                  <p:childTnLst>
                                    <p:set>
                                      <p:cBhvr>
                                        <p:cTn id="223" dur="1" fill="hold">
                                          <p:stCondLst>
                                            <p:cond delay="0"/>
                                          </p:stCondLst>
                                        </p:cTn>
                                        <p:tgtEl>
                                          <p:spTgt spid="40"/>
                                        </p:tgtEl>
                                        <p:attrNameLst>
                                          <p:attrName>style.visibility</p:attrName>
                                        </p:attrNameLst>
                                      </p:cBhvr>
                                      <p:to>
                                        <p:strVal val="hidden"/>
                                      </p:to>
                                    </p:set>
                                  </p:childTnLst>
                                </p:cTn>
                              </p:par>
                            </p:childTnLst>
                          </p:cTn>
                        </p:par>
                      </p:childTnLst>
                    </p:cTn>
                  </p:par>
                  <p:par>
                    <p:cTn id="224" fill="hold">
                      <p:stCondLst>
                        <p:cond delay="indefinite"/>
                      </p:stCondLst>
                      <p:childTnLst>
                        <p:par>
                          <p:cTn id="225" fill="hold">
                            <p:stCondLst>
                              <p:cond delay="0"/>
                            </p:stCondLst>
                            <p:childTnLst>
                              <p:par>
                                <p:cTn id="226" presetID="1" presetClass="entr" presetSubtype="0" fill="hold" nodeType="clickEffect">
                                  <p:stCondLst>
                                    <p:cond delay="0"/>
                                  </p:stCondLst>
                                  <p:childTnLst>
                                    <p:set>
                                      <p:cBhvr>
                                        <p:cTn id="227" dur="1" fill="hold">
                                          <p:stCondLst>
                                            <p:cond delay="0"/>
                                          </p:stCondLst>
                                        </p:cTn>
                                        <p:tgtEl>
                                          <p:spTgt spid="41"/>
                                        </p:tgtEl>
                                        <p:attrNameLst>
                                          <p:attrName>style.visibility</p:attrName>
                                        </p:attrNameLst>
                                      </p:cBhvr>
                                      <p:to>
                                        <p:strVal val="visible"/>
                                      </p:to>
                                    </p:set>
                                  </p:childTnLst>
                                </p:cTn>
                              </p:par>
                            </p:childTnLst>
                          </p:cTn>
                        </p:par>
                      </p:childTnLst>
                    </p:cTn>
                  </p:par>
                  <p:par>
                    <p:cTn id="228" fill="hold">
                      <p:stCondLst>
                        <p:cond delay="indefinite"/>
                      </p:stCondLst>
                      <p:childTnLst>
                        <p:par>
                          <p:cTn id="229" fill="hold">
                            <p:stCondLst>
                              <p:cond delay="0"/>
                            </p:stCondLst>
                            <p:childTnLst>
                              <p:par>
                                <p:cTn id="230" presetID="8" presetClass="emph" presetSubtype="0" fill="hold" grpId="0" nodeType="clickEffect">
                                  <p:stCondLst>
                                    <p:cond delay="0"/>
                                  </p:stCondLst>
                                  <p:childTnLst>
                                    <p:animRot by="21600000">
                                      <p:cBhvr>
                                        <p:cTn id="231" dur="2000" fill="hold"/>
                                        <p:tgtEl>
                                          <p:spTgt spid="14"/>
                                        </p:tgtEl>
                                        <p:attrNameLst>
                                          <p:attrName>r</p:attrName>
                                        </p:attrNameLst>
                                      </p:cBhvr>
                                    </p:animRot>
                                  </p:childTnLst>
                                </p:cTn>
                              </p:par>
                            </p:childTnLst>
                          </p:cTn>
                        </p:par>
                      </p:childTnLst>
                    </p:cTn>
                  </p:par>
                  <p:par>
                    <p:cTn id="232" fill="hold">
                      <p:stCondLst>
                        <p:cond delay="indefinite"/>
                      </p:stCondLst>
                      <p:childTnLst>
                        <p:par>
                          <p:cTn id="233" fill="hold">
                            <p:stCondLst>
                              <p:cond delay="0"/>
                            </p:stCondLst>
                            <p:childTnLst>
                              <p:par>
                                <p:cTn id="234" presetID="19" presetClass="emph" presetSubtype="0" fill="hold" grpId="1" nodeType="clickEffect">
                                  <p:stCondLst>
                                    <p:cond delay="0"/>
                                  </p:stCondLst>
                                  <p:childTnLst>
                                    <p:animClr clrSpc="rgb" dir="cw">
                                      <p:cBhvr override="childStyle">
                                        <p:cTn id="235" dur="500" fill="hold"/>
                                        <p:tgtEl>
                                          <p:spTgt spid="14"/>
                                        </p:tgtEl>
                                        <p:attrNameLst>
                                          <p:attrName>style.color</p:attrName>
                                        </p:attrNameLst>
                                      </p:cBhvr>
                                      <p:to>
                                        <a:srgbClr val="F7CBAC"/>
                                      </p:to>
                                    </p:animClr>
                                    <p:animClr clrSpc="rgb" dir="cw">
                                      <p:cBhvr>
                                        <p:cTn id="236" dur="500" fill="hold"/>
                                        <p:tgtEl>
                                          <p:spTgt spid="14"/>
                                        </p:tgtEl>
                                        <p:attrNameLst>
                                          <p:attrName>fillcolor</p:attrName>
                                        </p:attrNameLst>
                                      </p:cBhvr>
                                      <p:to>
                                        <a:srgbClr val="F7CBAC"/>
                                      </p:to>
                                    </p:animClr>
                                    <p:set>
                                      <p:cBhvr>
                                        <p:cTn id="237" dur="500" fill="hold"/>
                                        <p:tgtEl>
                                          <p:spTgt spid="14"/>
                                        </p:tgtEl>
                                        <p:attrNameLst>
                                          <p:attrName>fill.type</p:attrName>
                                        </p:attrNameLst>
                                      </p:cBhvr>
                                      <p:to>
                                        <p:strVal val="solid"/>
                                      </p:to>
                                    </p:set>
                                    <p:set>
                                      <p:cBhvr>
                                        <p:cTn id="238" dur="500" fill="hold"/>
                                        <p:tgtEl>
                                          <p:spTgt spid="14"/>
                                        </p:tgtEl>
                                        <p:attrNameLst>
                                          <p:attrName>fill.on</p:attrName>
                                        </p:attrNameLst>
                                      </p:cBhvr>
                                      <p:to>
                                        <p:strVal val="true"/>
                                      </p:to>
                                    </p:set>
                                  </p:childTnLst>
                                </p:cTn>
                              </p:par>
                              <p:par>
                                <p:cTn id="239" presetID="1" presetClass="exit" presetSubtype="0" fill="hold" nodeType="withEffect">
                                  <p:stCondLst>
                                    <p:cond delay="0"/>
                                  </p:stCondLst>
                                  <p:childTnLst>
                                    <p:set>
                                      <p:cBhvr>
                                        <p:cTn id="240" dur="1" fill="hold">
                                          <p:stCondLst>
                                            <p:cond delay="0"/>
                                          </p:stCondLst>
                                        </p:cTn>
                                        <p:tgtEl>
                                          <p:spTgt spid="41"/>
                                        </p:tgtEl>
                                        <p:attrNameLst>
                                          <p:attrName>style.visibility</p:attrName>
                                        </p:attrNameLst>
                                      </p:cBhvr>
                                      <p:to>
                                        <p:strVal val="hidden"/>
                                      </p:to>
                                    </p:set>
                                  </p:childTnLst>
                                </p:cTn>
                              </p:par>
                            </p:childTnLst>
                          </p:cTn>
                        </p:par>
                      </p:childTnLst>
                    </p:cTn>
                  </p:par>
                  <p:par>
                    <p:cTn id="241" fill="hold">
                      <p:stCondLst>
                        <p:cond delay="indefinite"/>
                      </p:stCondLst>
                      <p:childTnLst>
                        <p:par>
                          <p:cTn id="242" fill="hold">
                            <p:stCondLst>
                              <p:cond delay="0"/>
                            </p:stCondLst>
                            <p:childTnLst>
                              <p:par>
                                <p:cTn id="243" presetID="1" presetClass="entr" presetSubtype="0" fill="hold" nodeType="clickEffect">
                                  <p:stCondLst>
                                    <p:cond delay="0"/>
                                  </p:stCondLst>
                                  <p:childTnLst>
                                    <p:set>
                                      <p:cBhvr>
                                        <p:cTn id="244" dur="1" fill="hold">
                                          <p:stCondLst>
                                            <p:cond delay="0"/>
                                          </p:stCondLst>
                                        </p:cTn>
                                        <p:tgtEl>
                                          <p:spTgt spid="42"/>
                                        </p:tgtEl>
                                        <p:attrNameLst>
                                          <p:attrName>style.visibility</p:attrName>
                                        </p:attrNameLst>
                                      </p:cBhvr>
                                      <p:to>
                                        <p:strVal val="visible"/>
                                      </p:to>
                                    </p:set>
                                  </p:childTnLst>
                                </p:cTn>
                              </p:par>
                            </p:childTnLst>
                          </p:cTn>
                        </p:par>
                      </p:childTnLst>
                    </p:cTn>
                  </p:par>
                  <p:par>
                    <p:cTn id="245" fill="hold">
                      <p:stCondLst>
                        <p:cond delay="indefinite"/>
                      </p:stCondLst>
                      <p:childTnLst>
                        <p:par>
                          <p:cTn id="246" fill="hold">
                            <p:stCondLst>
                              <p:cond delay="0"/>
                            </p:stCondLst>
                            <p:childTnLst>
                              <p:par>
                                <p:cTn id="247" presetID="8" presetClass="emph" presetSubtype="0" fill="hold" grpId="0" nodeType="clickEffect">
                                  <p:stCondLst>
                                    <p:cond delay="0"/>
                                  </p:stCondLst>
                                  <p:childTnLst>
                                    <p:animRot by="21600000">
                                      <p:cBhvr>
                                        <p:cTn id="248" dur="2000" fill="hold"/>
                                        <p:tgtEl>
                                          <p:spTgt spid="19"/>
                                        </p:tgtEl>
                                        <p:attrNameLst>
                                          <p:attrName>r</p:attrName>
                                        </p:attrNameLst>
                                      </p:cBhvr>
                                    </p:animRot>
                                  </p:childTnLst>
                                </p:cTn>
                              </p:par>
                            </p:childTnLst>
                          </p:cTn>
                        </p:par>
                      </p:childTnLst>
                    </p:cTn>
                  </p:par>
                  <p:par>
                    <p:cTn id="249" fill="hold">
                      <p:stCondLst>
                        <p:cond delay="indefinite"/>
                      </p:stCondLst>
                      <p:childTnLst>
                        <p:par>
                          <p:cTn id="250" fill="hold">
                            <p:stCondLst>
                              <p:cond delay="0"/>
                            </p:stCondLst>
                            <p:childTnLst>
                              <p:par>
                                <p:cTn id="251" presetID="19" presetClass="emph" presetSubtype="0" fill="hold" grpId="1" nodeType="clickEffect">
                                  <p:stCondLst>
                                    <p:cond delay="0"/>
                                  </p:stCondLst>
                                  <p:childTnLst>
                                    <p:animClr clrSpc="rgb" dir="cw">
                                      <p:cBhvr override="childStyle">
                                        <p:cTn id="252" dur="500" fill="hold"/>
                                        <p:tgtEl>
                                          <p:spTgt spid="19"/>
                                        </p:tgtEl>
                                        <p:attrNameLst>
                                          <p:attrName>style.color</p:attrName>
                                        </p:attrNameLst>
                                      </p:cBhvr>
                                      <p:to>
                                        <a:srgbClr val="F7CBAC"/>
                                      </p:to>
                                    </p:animClr>
                                    <p:animClr clrSpc="rgb" dir="cw">
                                      <p:cBhvr>
                                        <p:cTn id="253" dur="500" fill="hold"/>
                                        <p:tgtEl>
                                          <p:spTgt spid="19"/>
                                        </p:tgtEl>
                                        <p:attrNameLst>
                                          <p:attrName>fillcolor</p:attrName>
                                        </p:attrNameLst>
                                      </p:cBhvr>
                                      <p:to>
                                        <a:srgbClr val="F7CBAC"/>
                                      </p:to>
                                    </p:animClr>
                                    <p:set>
                                      <p:cBhvr>
                                        <p:cTn id="254" dur="500" fill="hold"/>
                                        <p:tgtEl>
                                          <p:spTgt spid="19"/>
                                        </p:tgtEl>
                                        <p:attrNameLst>
                                          <p:attrName>fill.type</p:attrName>
                                        </p:attrNameLst>
                                      </p:cBhvr>
                                      <p:to>
                                        <p:strVal val="solid"/>
                                      </p:to>
                                    </p:set>
                                    <p:set>
                                      <p:cBhvr>
                                        <p:cTn id="255" dur="500" fill="hold"/>
                                        <p:tgtEl>
                                          <p:spTgt spid="19"/>
                                        </p:tgtEl>
                                        <p:attrNameLst>
                                          <p:attrName>fill.on</p:attrName>
                                        </p:attrNameLst>
                                      </p:cBhvr>
                                      <p:to>
                                        <p:strVal val="true"/>
                                      </p:to>
                                    </p:set>
                                  </p:childTnLst>
                                </p:cTn>
                              </p:par>
                              <p:par>
                                <p:cTn id="256" presetID="1" presetClass="exit" presetSubtype="0" fill="hold" nodeType="withEffect">
                                  <p:stCondLst>
                                    <p:cond delay="0"/>
                                  </p:stCondLst>
                                  <p:childTnLst>
                                    <p:set>
                                      <p:cBhvr>
                                        <p:cTn id="257" dur="1" fill="hold">
                                          <p:stCondLst>
                                            <p:cond delay="0"/>
                                          </p:stCondLst>
                                        </p:cTn>
                                        <p:tgtEl>
                                          <p:spTgt spid="42"/>
                                        </p:tgtEl>
                                        <p:attrNameLst>
                                          <p:attrName>style.visibility</p:attrName>
                                        </p:attrNameLst>
                                      </p:cBhvr>
                                      <p:to>
                                        <p:strVal val="hidden"/>
                                      </p:to>
                                    </p:set>
                                  </p:childTnLst>
                                </p:cTn>
                              </p:par>
                            </p:childTnLst>
                          </p:cTn>
                        </p:par>
                      </p:childTnLst>
                    </p:cTn>
                  </p:par>
                  <p:par>
                    <p:cTn id="258" fill="hold">
                      <p:stCondLst>
                        <p:cond delay="indefinite"/>
                      </p:stCondLst>
                      <p:childTnLst>
                        <p:par>
                          <p:cTn id="259" fill="hold">
                            <p:stCondLst>
                              <p:cond delay="0"/>
                            </p:stCondLst>
                            <p:childTnLst>
                              <p:par>
                                <p:cTn id="260" presetID="1" presetClass="entr" presetSubtype="0" fill="hold" nodeType="clickEffect">
                                  <p:stCondLst>
                                    <p:cond delay="0"/>
                                  </p:stCondLst>
                                  <p:childTnLst>
                                    <p:set>
                                      <p:cBhvr>
                                        <p:cTn id="261" dur="1" fill="hold">
                                          <p:stCondLst>
                                            <p:cond delay="0"/>
                                          </p:stCondLst>
                                        </p:cTn>
                                        <p:tgtEl>
                                          <p:spTgt spid="43"/>
                                        </p:tgtEl>
                                        <p:attrNameLst>
                                          <p:attrName>style.visibility</p:attrName>
                                        </p:attrNameLst>
                                      </p:cBhvr>
                                      <p:to>
                                        <p:strVal val="visible"/>
                                      </p:to>
                                    </p:set>
                                  </p:childTnLst>
                                </p:cTn>
                              </p:par>
                            </p:childTnLst>
                          </p:cTn>
                        </p:par>
                      </p:childTnLst>
                    </p:cTn>
                  </p:par>
                  <p:par>
                    <p:cTn id="262" fill="hold">
                      <p:stCondLst>
                        <p:cond delay="indefinite"/>
                      </p:stCondLst>
                      <p:childTnLst>
                        <p:par>
                          <p:cTn id="263" fill="hold">
                            <p:stCondLst>
                              <p:cond delay="0"/>
                            </p:stCondLst>
                            <p:childTnLst>
                              <p:par>
                                <p:cTn id="264" presetID="8" presetClass="emph" presetSubtype="0" fill="hold" grpId="0" nodeType="clickEffect">
                                  <p:stCondLst>
                                    <p:cond delay="0"/>
                                  </p:stCondLst>
                                  <p:childTnLst>
                                    <p:animRot by="21600000">
                                      <p:cBhvr>
                                        <p:cTn id="265" dur="2000" fill="hold"/>
                                        <p:tgtEl>
                                          <p:spTgt spid="17"/>
                                        </p:tgtEl>
                                        <p:attrNameLst>
                                          <p:attrName>r</p:attrName>
                                        </p:attrNameLst>
                                      </p:cBhvr>
                                    </p:animRot>
                                  </p:childTnLst>
                                </p:cTn>
                              </p:par>
                            </p:childTnLst>
                          </p:cTn>
                        </p:par>
                      </p:childTnLst>
                    </p:cTn>
                  </p:par>
                  <p:par>
                    <p:cTn id="266" fill="hold">
                      <p:stCondLst>
                        <p:cond delay="indefinite"/>
                      </p:stCondLst>
                      <p:childTnLst>
                        <p:par>
                          <p:cTn id="267" fill="hold">
                            <p:stCondLst>
                              <p:cond delay="0"/>
                            </p:stCondLst>
                            <p:childTnLst>
                              <p:par>
                                <p:cTn id="268" presetID="19" presetClass="emph" presetSubtype="0" fill="hold" grpId="1" nodeType="clickEffect">
                                  <p:stCondLst>
                                    <p:cond delay="0"/>
                                  </p:stCondLst>
                                  <p:childTnLst>
                                    <p:animClr clrSpc="rgb" dir="cw">
                                      <p:cBhvr override="childStyle">
                                        <p:cTn id="269" dur="500" fill="hold"/>
                                        <p:tgtEl>
                                          <p:spTgt spid="17"/>
                                        </p:tgtEl>
                                        <p:attrNameLst>
                                          <p:attrName>style.color</p:attrName>
                                        </p:attrNameLst>
                                      </p:cBhvr>
                                      <p:to>
                                        <a:srgbClr val="F7CBAC"/>
                                      </p:to>
                                    </p:animClr>
                                    <p:animClr clrSpc="rgb" dir="cw">
                                      <p:cBhvr>
                                        <p:cTn id="270" dur="500" fill="hold"/>
                                        <p:tgtEl>
                                          <p:spTgt spid="17"/>
                                        </p:tgtEl>
                                        <p:attrNameLst>
                                          <p:attrName>fillcolor</p:attrName>
                                        </p:attrNameLst>
                                      </p:cBhvr>
                                      <p:to>
                                        <a:srgbClr val="F7CBAC"/>
                                      </p:to>
                                    </p:animClr>
                                    <p:set>
                                      <p:cBhvr>
                                        <p:cTn id="271" dur="500" fill="hold"/>
                                        <p:tgtEl>
                                          <p:spTgt spid="17"/>
                                        </p:tgtEl>
                                        <p:attrNameLst>
                                          <p:attrName>fill.type</p:attrName>
                                        </p:attrNameLst>
                                      </p:cBhvr>
                                      <p:to>
                                        <p:strVal val="solid"/>
                                      </p:to>
                                    </p:set>
                                    <p:set>
                                      <p:cBhvr>
                                        <p:cTn id="272" dur="500" fill="hold"/>
                                        <p:tgtEl>
                                          <p:spTgt spid="17"/>
                                        </p:tgtEl>
                                        <p:attrNameLst>
                                          <p:attrName>fill.on</p:attrName>
                                        </p:attrNameLst>
                                      </p:cBhvr>
                                      <p:to>
                                        <p:strVal val="true"/>
                                      </p:to>
                                    </p:set>
                                  </p:childTnLst>
                                </p:cTn>
                              </p:par>
                              <p:par>
                                <p:cTn id="273" presetID="1" presetClass="exit" presetSubtype="0" fill="hold" nodeType="withEffect">
                                  <p:stCondLst>
                                    <p:cond delay="0"/>
                                  </p:stCondLst>
                                  <p:childTnLst>
                                    <p:set>
                                      <p:cBhvr>
                                        <p:cTn id="274" dur="1" fill="hold">
                                          <p:stCondLst>
                                            <p:cond delay="0"/>
                                          </p:stCondLst>
                                        </p:cTn>
                                        <p:tgtEl>
                                          <p:spTgt spid="43"/>
                                        </p:tgtEl>
                                        <p:attrNameLst>
                                          <p:attrName>style.visibility</p:attrName>
                                        </p:attrNameLst>
                                      </p:cBhvr>
                                      <p:to>
                                        <p:strVal val="hidden"/>
                                      </p:to>
                                    </p:set>
                                  </p:childTnLst>
                                </p:cTn>
                              </p:par>
                            </p:childTnLst>
                          </p:cTn>
                        </p:par>
                      </p:childTnLst>
                    </p:cTn>
                  </p:par>
                  <p:par>
                    <p:cTn id="275" fill="hold">
                      <p:stCondLst>
                        <p:cond delay="indefinite"/>
                      </p:stCondLst>
                      <p:childTnLst>
                        <p:par>
                          <p:cTn id="276" fill="hold">
                            <p:stCondLst>
                              <p:cond delay="0"/>
                            </p:stCondLst>
                            <p:childTnLst>
                              <p:par>
                                <p:cTn id="277" presetID="1" presetClass="entr" presetSubtype="0" fill="hold" nodeType="clickEffect">
                                  <p:stCondLst>
                                    <p:cond delay="0"/>
                                  </p:stCondLst>
                                  <p:childTnLst>
                                    <p:set>
                                      <p:cBhvr>
                                        <p:cTn id="278" dur="1" fill="hold">
                                          <p:stCondLst>
                                            <p:cond delay="0"/>
                                          </p:stCondLst>
                                        </p:cTn>
                                        <p:tgtEl>
                                          <p:spTgt spid="51"/>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8" presetClass="emph" presetSubtype="0" fill="hold" grpId="0" nodeType="clickEffect">
                                  <p:stCondLst>
                                    <p:cond delay="0"/>
                                  </p:stCondLst>
                                  <p:childTnLst>
                                    <p:animRot by="21600000">
                                      <p:cBhvr>
                                        <p:cTn id="282" dur="2000" fill="hold"/>
                                        <p:tgtEl>
                                          <p:spTgt spid="7"/>
                                        </p:tgtEl>
                                        <p:attrNameLst>
                                          <p:attrName>r</p:attrName>
                                        </p:attrNameLst>
                                      </p:cBhvr>
                                    </p:animRot>
                                  </p:childTnLst>
                                </p:cTn>
                              </p:par>
                            </p:childTnLst>
                          </p:cTn>
                        </p:par>
                      </p:childTnLst>
                    </p:cTn>
                  </p:par>
                  <p:par>
                    <p:cTn id="283" fill="hold">
                      <p:stCondLst>
                        <p:cond delay="indefinite"/>
                      </p:stCondLst>
                      <p:childTnLst>
                        <p:par>
                          <p:cTn id="284" fill="hold">
                            <p:stCondLst>
                              <p:cond delay="0"/>
                            </p:stCondLst>
                            <p:childTnLst>
                              <p:par>
                                <p:cTn id="285" presetID="19" presetClass="emph" presetSubtype="0" fill="hold" grpId="1" nodeType="clickEffect">
                                  <p:stCondLst>
                                    <p:cond delay="0"/>
                                  </p:stCondLst>
                                  <p:childTnLst>
                                    <p:animClr clrSpc="rgb" dir="cw">
                                      <p:cBhvr override="childStyle">
                                        <p:cTn id="286" dur="500" fill="hold"/>
                                        <p:tgtEl>
                                          <p:spTgt spid="7"/>
                                        </p:tgtEl>
                                        <p:attrNameLst>
                                          <p:attrName>style.color</p:attrName>
                                        </p:attrNameLst>
                                      </p:cBhvr>
                                      <p:to>
                                        <a:srgbClr val="F7CBAC"/>
                                      </p:to>
                                    </p:animClr>
                                    <p:animClr clrSpc="rgb" dir="cw">
                                      <p:cBhvr>
                                        <p:cTn id="287" dur="500" fill="hold"/>
                                        <p:tgtEl>
                                          <p:spTgt spid="7"/>
                                        </p:tgtEl>
                                        <p:attrNameLst>
                                          <p:attrName>fillcolor</p:attrName>
                                        </p:attrNameLst>
                                      </p:cBhvr>
                                      <p:to>
                                        <a:srgbClr val="F7CBAC"/>
                                      </p:to>
                                    </p:animClr>
                                    <p:set>
                                      <p:cBhvr>
                                        <p:cTn id="288" dur="500" fill="hold"/>
                                        <p:tgtEl>
                                          <p:spTgt spid="7"/>
                                        </p:tgtEl>
                                        <p:attrNameLst>
                                          <p:attrName>fill.type</p:attrName>
                                        </p:attrNameLst>
                                      </p:cBhvr>
                                      <p:to>
                                        <p:strVal val="solid"/>
                                      </p:to>
                                    </p:set>
                                    <p:set>
                                      <p:cBhvr>
                                        <p:cTn id="289" dur="500" fill="hold"/>
                                        <p:tgtEl>
                                          <p:spTgt spid="7"/>
                                        </p:tgtEl>
                                        <p:attrNameLst>
                                          <p:attrName>fill.on</p:attrName>
                                        </p:attrNameLst>
                                      </p:cBhvr>
                                      <p:to>
                                        <p:strVal val="true"/>
                                      </p:to>
                                    </p:set>
                                  </p:childTnLst>
                                </p:cTn>
                              </p:par>
                              <p:par>
                                <p:cTn id="290" presetID="1" presetClass="exit" presetSubtype="0" fill="hold" nodeType="withEffect">
                                  <p:stCondLst>
                                    <p:cond delay="0"/>
                                  </p:stCondLst>
                                  <p:childTnLst>
                                    <p:set>
                                      <p:cBhvr>
                                        <p:cTn id="291" dur="1" fill="hold">
                                          <p:stCondLst>
                                            <p:cond delay="0"/>
                                          </p:stCondLst>
                                        </p:cTn>
                                        <p:tgtEl>
                                          <p:spTgt spid="51"/>
                                        </p:tgtEl>
                                        <p:attrNameLst>
                                          <p:attrName>style.visibility</p:attrName>
                                        </p:attrNameLst>
                                      </p:cBhvr>
                                      <p:to>
                                        <p:strVal val="hidden"/>
                                      </p:to>
                                    </p:set>
                                  </p:childTnLst>
                                </p:cTn>
                              </p:par>
                            </p:childTnLst>
                          </p:cTn>
                        </p:par>
                      </p:childTnLst>
                    </p:cTn>
                  </p:par>
                  <p:par>
                    <p:cTn id="292" fill="hold">
                      <p:stCondLst>
                        <p:cond delay="indefinite"/>
                      </p:stCondLst>
                      <p:childTnLst>
                        <p:par>
                          <p:cTn id="293" fill="hold">
                            <p:stCondLst>
                              <p:cond delay="0"/>
                            </p:stCondLst>
                            <p:childTnLst>
                              <p:par>
                                <p:cTn id="294" presetID="1" presetClass="entr" presetSubtype="0" fill="hold" nodeType="clickEffect">
                                  <p:stCondLst>
                                    <p:cond delay="0"/>
                                  </p:stCondLst>
                                  <p:childTnLst>
                                    <p:set>
                                      <p:cBhvr>
                                        <p:cTn id="295" dur="1" fill="hold">
                                          <p:stCondLst>
                                            <p:cond delay="0"/>
                                          </p:stCondLst>
                                        </p:cTn>
                                        <p:tgtEl>
                                          <p:spTgt spid="61"/>
                                        </p:tgtEl>
                                        <p:attrNameLst>
                                          <p:attrName>style.visibility</p:attrName>
                                        </p:attrNameLst>
                                      </p:cBhvr>
                                      <p:to>
                                        <p:strVal val="visible"/>
                                      </p:to>
                                    </p:set>
                                  </p:childTnLst>
                                </p:cTn>
                              </p:par>
                            </p:childTnLst>
                          </p:cTn>
                        </p:par>
                      </p:childTnLst>
                    </p:cTn>
                  </p:par>
                  <p:par>
                    <p:cTn id="296" fill="hold">
                      <p:stCondLst>
                        <p:cond delay="indefinite"/>
                      </p:stCondLst>
                      <p:childTnLst>
                        <p:par>
                          <p:cTn id="297" fill="hold">
                            <p:stCondLst>
                              <p:cond delay="0"/>
                            </p:stCondLst>
                            <p:childTnLst>
                              <p:par>
                                <p:cTn id="298" presetID="8" presetClass="emph" presetSubtype="0" fill="hold" grpId="0" nodeType="clickEffect">
                                  <p:stCondLst>
                                    <p:cond delay="0"/>
                                  </p:stCondLst>
                                  <p:childTnLst>
                                    <p:animRot by="21600000">
                                      <p:cBhvr>
                                        <p:cTn id="299" dur="2000" fill="hold"/>
                                        <p:tgtEl>
                                          <p:spTgt spid="15"/>
                                        </p:tgtEl>
                                        <p:attrNameLst>
                                          <p:attrName>r</p:attrName>
                                        </p:attrNameLst>
                                      </p:cBhvr>
                                    </p:animRot>
                                  </p:childTnLst>
                                </p:cTn>
                              </p:par>
                            </p:childTnLst>
                          </p:cTn>
                        </p:par>
                      </p:childTnLst>
                    </p:cTn>
                  </p:par>
                  <p:par>
                    <p:cTn id="300" fill="hold">
                      <p:stCondLst>
                        <p:cond delay="indefinite"/>
                      </p:stCondLst>
                      <p:childTnLst>
                        <p:par>
                          <p:cTn id="301" fill="hold">
                            <p:stCondLst>
                              <p:cond delay="0"/>
                            </p:stCondLst>
                            <p:childTnLst>
                              <p:par>
                                <p:cTn id="302" presetID="19" presetClass="emph" presetSubtype="0" fill="hold" grpId="1" nodeType="clickEffect">
                                  <p:stCondLst>
                                    <p:cond delay="0"/>
                                  </p:stCondLst>
                                  <p:childTnLst>
                                    <p:animClr clrSpc="rgb" dir="cw">
                                      <p:cBhvr override="childStyle">
                                        <p:cTn id="303" dur="500" fill="hold"/>
                                        <p:tgtEl>
                                          <p:spTgt spid="15"/>
                                        </p:tgtEl>
                                        <p:attrNameLst>
                                          <p:attrName>style.color</p:attrName>
                                        </p:attrNameLst>
                                      </p:cBhvr>
                                      <p:to>
                                        <a:srgbClr val="F7CBAC"/>
                                      </p:to>
                                    </p:animClr>
                                    <p:animClr clrSpc="rgb" dir="cw">
                                      <p:cBhvr>
                                        <p:cTn id="304" dur="500" fill="hold"/>
                                        <p:tgtEl>
                                          <p:spTgt spid="15"/>
                                        </p:tgtEl>
                                        <p:attrNameLst>
                                          <p:attrName>fillcolor</p:attrName>
                                        </p:attrNameLst>
                                      </p:cBhvr>
                                      <p:to>
                                        <a:srgbClr val="F7CBAC"/>
                                      </p:to>
                                    </p:animClr>
                                    <p:set>
                                      <p:cBhvr>
                                        <p:cTn id="305" dur="500" fill="hold"/>
                                        <p:tgtEl>
                                          <p:spTgt spid="15"/>
                                        </p:tgtEl>
                                        <p:attrNameLst>
                                          <p:attrName>fill.type</p:attrName>
                                        </p:attrNameLst>
                                      </p:cBhvr>
                                      <p:to>
                                        <p:strVal val="solid"/>
                                      </p:to>
                                    </p:set>
                                    <p:set>
                                      <p:cBhvr>
                                        <p:cTn id="306" dur="500" fill="hold"/>
                                        <p:tgtEl>
                                          <p:spTgt spid="15"/>
                                        </p:tgtEl>
                                        <p:attrNameLst>
                                          <p:attrName>fill.on</p:attrName>
                                        </p:attrNameLst>
                                      </p:cBhvr>
                                      <p:to>
                                        <p:strVal val="true"/>
                                      </p:to>
                                    </p:set>
                                  </p:childTnLst>
                                </p:cTn>
                              </p:par>
                              <p:par>
                                <p:cTn id="307" presetID="1" presetClass="exit" presetSubtype="0" fill="hold" nodeType="withEffect">
                                  <p:stCondLst>
                                    <p:cond delay="0"/>
                                  </p:stCondLst>
                                  <p:childTnLst>
                                    <p:set>
                                      <p:cBhvr>
                                        <p:cTn id="308" dur="1" fill="hold">
                                          <p:stCondLst>
                                            <p:cond delay="0"/>
                                          </p:stCondLst>
                                        </p:cTn>
                                        <p:tgtEl>
                                          <p:spTgt spid="61"/>
                                        </p:tgtEl>
                                        <p:attrNameLst>
                                          <p:attrName>style.visibility</p:attrName>
                                        </p:attrNameLst>
                                      </p:cBhvr>
                                      <p:to>
                                        <p:strVal val="hidden"/>
                                      </p:to>
                                    </p:set>
                                  </p:childTnLst>
                                </p:cTn>
                              </p:par>
                            </p:childTnLst>
                          </p:cTn>
                        </p:par>
                      </p:childTnLst>
                    </p:cTn>
                  </p:par>
                  <p:par>
                    <p:cTn id="309" fill="hold">
                      <p:stCondLst>
                        <p:cond delay="indefinite"/>
                      </p:stCondLst>
                      <p:childTnLst>
                        <p:par>
                          <p:cTn id="310" fill="hold">
                            <p:stCondLst>
                              <p:cond delay="0"/>
                            </p:stCondLst>
                            <p:childTnLst>
                              <p:par>
                                <p:cTn id="311" presetID="1" presetClass="entr" presetSubtype="0" fill="hold" nodeType="clickEffect">
                                  <p:stCondLst>
                                    <p:cond delay="0"/>
                                  </p:stCondLst>
                                  <p:childTnLst>
                                    <p:set>
                                      <p:cBhvr>
                                        <p:cTn id="312" dur="1" fill="hold">
                                          <p:stCondLst>
                                            <p:cond delay="0"/>
                                          </p:stCondLst>
                                        </p:cTn>
                                        <p:tgtEl>
                                          <p:spTgt spid="69"/>
                                        </p:tgtEl>
                                        <p:attrNameLst>
                                          <p:attrName>style.visibility</p:attrName>
                                        </p:attrNameLst>
                                      </p:cBhvr>
                                      <p:to>
                                        <p:strVal val="visible"/>
                                      </p:to>
                                    </p:set>
                                  </p:childTnLst>
                                </p:cTn>
                              </p:par>
                            </p:childTnLst>
                          </p:cTn>
                        </p:par>
                      </p:childTnLst>
                    </p:cTn>
                  </p:par>
                  <p:par>
                    <p:cTn id="313" fill="hold">
                      <p:stCondLst>
                        <p:cond delay="indefinite"/>
                      </p:stCondLst>
                      <p:childTnLst>
                        <p:par>
                          <p:cTn id="314" fill="hold">
                            <p:stCondLst>
                              <p:cond delay="0"/>
                            </p:stCondLst>
                            <p:childTnLst>
                              <p:par>
                                <p:cTn id="315" presetID="8" presetClass="emph" presetSubtype="0" fill="hold" grpId="0" nodeType="clickEffect">
                                  <p:stCondLst>
                                    <p:cond delay="0"/>
                                  </p:stCondLst>
                                  <p:childTnLst>
                                    <p:animRot by="21600000">
                                      <p:cBhvr>
                                        <p:cTn id="316" dur="2000" fill="hold"/>
                                        <p:tgtEl>
                                          <p:spTgt spid="22"/>
                                        </p:tgtEl>
                                        <p:attrNameLst>
                                          <p:attrName>r</p:attrName>
                                        </p:attrNameLst>
                                      </p:cBhvr>
                                    </p:animRot>
                                  </p:childTnLst>
                                </p:cTn>
                              </p:par>
                            </p:childTnLst>
                          </p:cTn>
                        </p:par>
                      </p:childTnLst>
                    </p:cTn>
                  </p:par>
                  <p:par>
                    <p:cTn id="317" fill="hold">
                      <p:stCondLst>
                        <p:cond delay="indefinite"/>
                      </p:stCondLst>
                      <p:childTnLst>
                        <p:par>
                          <p:cTn id="318" fill="hold">
                            <p:stCondLst>
                              <p:cond delay="0"/>
                            </p:stCondLst>
                            <p:childTnLst>
                              <p:par>
                                <p:cTn id="319" presetID="19" presetClass="emph" presetSubtype="0" fill="hold" grpId="1" nodeType="clickEffect">
                                  <p:stCondLst>
                                    <p:cond delay="0"/>
                                  </p:stCondLst>
                                  <p:childTnLst>
                                    <p:animClr clrSpc="rgb" dir="cw">
                                      <p:cBhvr override="childStyle">
                                        <p:cTn id="320" dur="500" fill="hold"/>
                                        <p:tgtEl>
                                          <p:spTgt spid="22"/>
                                        </p:tgtEl>
                                        <p:attrNameLst>
                                          <p:attrName>style.color</p:attrName>
                                        </p:attrNameLst>
                                      </p:cBhvr>
                                      <p:to>
                                        <a:srgbClr val="F7CBAC"/>
                                      </p:to>
                                    </p:animClr>
                                    <p:animClr clrSpc="rgb" dir="cw">
                                      <p:cBhvr>
                                        <p:cTn id="321" dur="500" fill="hold"/>
                                        <p:tgtEl>
                                          <p:spTgt spid="22"/>
                                        </p:tgtEl>
                                        <p:attrNameLst>
                                          <p:attrName>fillcolor</p:attrName>
                                        </p:attrNameLst>
                                      </p:cBhvr>
                                      <p:to>
                                        <a:srgbClr val="F7CBAC"/>
                                      </p:to>
                                    </p:animClr>
                                    <p:set>
                                      <p:cBhvr>
                                        <p:cTn id="322" dur="500" fill="hold"/>
                                        <p:tgtEl>
                                          <p:spTgt spid="22"/>
                                        </p:tgtEl>
                                        <p:attrNameLst>
                                          <p:attrName>fill.type</p:attrName>
                                        </p:attrNameLst>
                                      </p:cBhvr>
                                      <p:to>
                                        <p:strVal val="solid"/>
                                      </p:to>
                                    </p:set>
                                    <p:set>
                                      <p:cBhvr>
                                        <p:cTn id="323" dur="500" fill="hold"/>
                                        <p:tgtEl>
                                          <p:spTgt spid="22"/>
                                        </p:tgtEl>
                                        <p:attrNameLst>
                                          <p:attrName>fill.on</p:attrName>
                                        </p:attrNameLst>
                                      </p:cBhvr>
                                      <p:to>
                                        <p:strVal val="true"/>
                                      </p:to>
                                    </p:set>
                                  </p:childTnLst>
                                </p:cTn>
                              </p:par>
                              <p:par>
                                <p:cTn id="324" presetID="1" presetClass="exit" presetSubtype="0" fill="hold" nodeType="withEffect">
                                  <p:stCondLst>
                                    <p:cond delay="0"/>
                                  </p:stCondLst>
                                  <p:childTnLst>
                                    <p:set>
                                      <p:cBhvr>
                                        <p:cTn id="325" dur="1" fill="hold">
                                          <p:stCondLst>
                                            <p:cond delay="0"/>
                                          </p:stCondLst>
                                        </p:cTn>
                                        <p:tgtEl>
                                          <p:spTgt spid="69"/>
                                        </p:tgtEl>
                                        <p:attrNameLst>
                                          <p:attrName>style.visibility</p:attrName>
                                        </p:attrNameLst>
                                      </p:cBhvr>
                                      <p:to>
                                        <p:strVal val="hidden"/>
                                      </p:to>
                                    </p:set>
                                  </p:childTnLst>
                                </p:cTn>
                              </p:par>
                            </p:childTnLst>
                          </p:cTn>
                        </p:par>
                      </p:childTnLst>
                    </p:cTn>
                  </p:par>
                  <p:par>
                    <p:cTn id="326" fill="hold">
                      <p:stCondLst>
                        <p:cond delay="indefinite"/>
                      </p:stCondLst>
                      <p:childTnLst>
                        <p:par>
                          <p:cTn id="327" fill="hold">
                            <p:stCondLst>
                              <p:cond delay="0"/>
                            </p:stCondLst>
                            <p:childTnLst>
                              <p:par>
                                <p:cTn id="328" presetID="1" presetClass="entr" presetSubtype="0" fill="hold" nodeType="clickEffect">
                                  <p:stCondLst>
                                    <p:cond delay="0"/>
                                  </p:stCondLst>
                                  <p:childTnLst>
                                    <p:set>
                                      <p:cBhvr>
                                        <p:cTn id="329" dur="1" fill="hold">
                                          <p:stCondLst>
                                            <p:cond delay="0"/>
                                          </p:stCondLst>
                                        </p:cTn>
                                        <p:tgtEl>
                                          <p:spTgt spid="76"/>
                                        </p:tgtEl>
                                        <p:attrNameLst>
                                          <p:attrName>style.visibility</p:attrName>
                                        </p:attrNameLst>
                                      </p:cBhvr>
                                      <p:to>
                                        <p:strVal val="visible"/>
                                      </p:to>
                                    </p:set>
                                  </p:childTnLst>
                                </p:cTn>
                              </p:par>
                            </p:childTnLst>
                          </p:cTn>
                        </p:par>
                      </p:childTnLst>
                    </p:cTn>
                  </p:par>
                  <p:par>
                    <p:cTn id="330" fill="hold">
                      <p:stCondLst>
                        <p:cond delay="indefinite"/>
                      </p:stCondLst>
                      <p:childTnLst>
                        <p:par>
                          <p:cTn id="331" fill="hold">
                            <p:stCondLst>
                              <p:cond delay="0"/>
                            </p:stCondLst>
                            <p:childTnLst>
                              <p:par>
                                <p:cTn id="332" presetID="8" presetClass="emph" presetSubtype="0" fill="hold" grpId="0" nodeType="clickEffect">
                                  <p:stCondLst>
                                    <p:cond delay="0"/>
                                  </p:stCondLst>
                                  <p:childTnLst>
                                    <p:animRot by="21600000">
                                      <p:cBhvr>
                                        <p:cTn id="333" dur="2000" fill="hold"/>
                                        <p:tgtEl>
                                          <p:spTgt spid="20"/>
                                        </p:tgtEl>
                                        <p:attrNameLst>
                                          <p:attrName>r</p:attrName>
                                        </p:attrNameLst>
                                      </p:cBhvr>
                                    </p:animRot>
                                  </p:childTnLst>
                                </p:cTn>
                              </p:par>
                            </p:childTnLst>
                          </p:cTn>
                        </p:par>
                      </p:childTnLst>
                    </p:cTn>
                  </p:par>
                  <p:par>
                    <p:cTn id="334" fill="hold">
                      <p:stCondLst>
                        <p:cond delay="indefinite"/>
                      </p:stCondLst>
                      <p:childTnLst>
                        <p:par>
                          <p:cTn id="335" fill="hold">
                            <p:stCondLst>
                              <p:cond delay="0"/>
                            </p:stCondLst>
                            <p:childTnLst>
                              <p:par>
                                <p:cTn id="336" presetID="19" presetClass="emph" presetSubtype="0" fill="hold" grpId="1" nodeType="clickEffect">
                                  <p:stCondLst>
                                    <p:cond delay="0"/>
                                  </p:stCondLst>
                                  <p:childTnLst>
                                    <p:animClr clrSpc="rgb" dir="cw">
                                      <p:cBhvr override="childStyle">
                                        <p:cTn id="337" dur="500" fill="hold"/>
                                        <p:tgtEl>
                                          <p:spTgt spid="20"/>
                                        </p:tgtEl>
                                        <p:attrNameLst>
                                          <p:attrName>style.color</p:attrName>
                                        </p:attrNameLst>
                                      </p:cBhvr>
                                      <p:to>
                                        <a:srgbClr val="F7CBAC"/>
                                      </p:to>
                                    </p:animClr>
                                    <p:animClr clrSpc="rgb" dir="cw">
                                      <p:cBhvr>
                                        <p:cTn id="338" dur="500" fill="hold"/>
                                        <p:tgtEl>
                                          <p:spTgt spid="20"/>
                                        </p:tgtEl>
                                        <p:attrNameLst>
                                          <p:attrName>fillcolor</p:attrName>
                                        </p:attrNameLst>
                                      </p:cBhvr>
                                      <p:to>
                                        <a:srgbClr val="F7CBAC"/>
                                      </p:to>
                                    </p:animClr>
                                    <p:set>
                                      <p:cBhvr>
                                        <p:cTn id="339" dur="500" fill="hold"/>
                                        <p:tgtEl>
                                          <p:spTgt spid="20"/>
                                        </p:tgtEl>
                                        <p:attrNameLst>
                                          <p:attrName>fill.type</p:attrName>
                                        </p:attrNameLst>
                                      </p:cBhvr>
                                      <p:to>
                                        <p:strVal val="solid"/>
                                      </p:to>
                                    </p:set>
                                    <p:set>
                                      <p:cBhvr>
                                        <p:cTn id="340" dur="500" fill="hold"/>
                                        <p:tgtEl>
                                          <p:spTgt spid="20"/>
                                        </p:tgtEl>
                                        <p:attrNameLst>
                                          <p:attrName>fill.on</p:attrName>
                                        </p:attrNameLst>
                                      </p:cBhvr>
                                      <p:to>
                                        <p:strVal val="true"/>
                                      </p:to>
                                    </p:set>
                                  </p:childTnLst>
                                </p:cTn>
                              </p:par>
                            </p:childTnLst>
                          </p:cTn>
                        </p:par>
                      </p:childTnLst>
                    </p:cTn>
                  </p:par>
                  <p:par>
                    <p:cTn id="341" fill="hold">
                      <p:stCondLst>
                        <p:cond delay="indefinite"/>
                      </p:stCondLst>
                      <p:childTnLst>
                        <p:par>
                          <p:cTn id="342" fill="hold">
                            <p:stCondLst>
                              <p:cond delay="0"/>
                            </p:stCondLst>
                            <p:childTnLst>
                              <p:par>
                                <p:cTn id="343" presetID="1" presetClass="exit" presetSubtype="0" fill="hold" nodeType="clickEffect">
                                  <p:stCondLst>
                                    <p:cond delay="0"/>
                                  </p:stCondLst>
                                  <p:childTnLst>
                                    <p:set>
                                      <p:cBhvr>
                                        <p:cTn id="344" dur="1" fill="hold">
                                          <p:stCondLst>
                                            <p:cond delay="0"/>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ounded Rectangle 58">
            <a:extLst>
              <a:ext uri="{FF2B5EF4-FFF2-40B4-BE49-F238E27FC236}">
                <a16:creationId xmlns:a16="http://schemas.microsoft.com/office/drawing/2014/main" id="{F23F8464-FE92-E748-AE14-2CBEC2134B60}"/>
              </a:ext>
            </a:extLst>
          </p:cNvPr>
          <p:cNvSpPr/>
          <p:nvPr/>
        </p:nvSpPr>
        <p:spPr>
          <a:xfrm>
            <a:off x="8582968" y="270405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accent1">
                  <a:lumMod val="50000"/>
                </a:schemeClr>
              </a:solidFill>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6267578" y="2648580"/>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accent1">
                  <a:lumMod val="50000"/>
                </a:schemeClr>
              </a:solidFill>
            </a:endParaRPr>
          </a:p>
        </p:txBody>
      </p:sp>
      <p:pic>
        <p:nvPicPr>
          <p:cNvPr id="69" name="Picture 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0548" y="2861319"/>
            <a:ext cx="1579788" cy="1237501"/>
          </a:xfrm>
          <a:prstGeom prst="rect">
            <a:avLst/>
          </a:prstGeom>
        </p:spPr>
      </p:pic>
      <p:grpSp>
        <p:nvGrpSpPr>
          <p:cNvPr id="64" name="Group 63"/>
          <p:cNvGrpSpPr/>
          <p:nvPr/>
        </p:nvGrpSpPr>
        <p:grpSpPr>
          <a:xfrm>
            <a:off x="6324877" y="2719621"/>
            <a:ext cx="1490896" cy="1417755"/>
            <a:chOff x="3702648" y="125155"/>
            <a:chExt cx="3775493" cy="2836503"/>
          </a:xfrm>
        </p:grpSpPr>
        <p:pic>
          <p:nvPicPr>
            <p:cNvPr id="65" name="Picture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00655">
              <a:off x="5019162" y="358700"/>
              <a:ext cx="2025767" cy="982190"/>
            </a:xfrm>
            <a:prstGeom prst="rect">
              <a:avLst/>
            </a:prstGeom>
          </p:spPr>
        </p:pic>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48753">
              <a:off x="3702648" y="125155"/>
              <a:ext cx="1767486" cy="856963"/>
            </a:xfrm>
            <a:prstGeom prst="rect">
              <a:avLst/>
            </a:prstGeom>
          </p:spPr>
        </p:pic>
        <p:pic>
          <p:nvPicPr>
            <p:cNvPr id="67" name="Picture 6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12562">
              <a:off x="4296212" y="200922"/>
              <a:ext cx="1756832" cy="2760736"/>
            </a:xfrm>
            <a:prstGeom prst="rect">
              <a:avLst/>
            </a:prstGeom>
          </p:spPr>
        </p:pic>
        <p:pic>
          <p:nvPicPr>
            <p:cNvPr id="68" name="Picture 67"/>
            <p:cNvPicPr>
              <a:picLocks noChangeAspect="1"/>
            </p:cNvPicPr>
            <p:nvPr/>
          </p:nvPicPr>
          <p:blipFill rotWithShape="1">
            <a:blip r:embed="rId7">
              <a:extLst>
                <a:ext uri="{28A0092B-C50C-407E-A947-70E740481C1C}">
                  <a14:useLocalDpi xmlns:a14="http://schemas.microsoft.com/office/drawing/2010/main" val="0"/>
                </a:ext>
              </a:extLst>
            </a:blip>
            <a:srcRect t="34278"/>
            <a:stretch/>
          </p:blipFill>
          <p:spPr>
            <a:xfrm rot="20792412">
              <a:off x="4932919" y="718970"/>
              <a:ext cx="2545222" cy="1786675"/>
            </a:xfrm>
            <a:prstGeom prst="rect">
              <a:avLst/>
            </a:prstGeom>
          </p:spPr>
        </p:pic>
      </p:grpSp>
      <p:pic>
        <p:nvPicPr>
          <p:cNvPr id="71" name="Picture 7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6503" y="4985327"/>
            <a:ext cx="1583553" cy="965967"/>
          </a:xfrm>
          <a:prstGeom prst="rect">
            <a:avLst/>
          </a:prstGeom>
        </p:spPr>
      </p:pic>
      <p:pic>
        <p:nvPicPr>
          <p:cNvPr id="70" name="Picture 6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4288" y="4658841"/>
            <a:ext cx="1180112" cy="1532613"/>
          </a:xfrm>
          <a:prstGeom prst="rect">
            <a:avLst/>
          </a:prstGeom>
        </p:spPr>
      </p:pic>
      <p:pic>
        <p:nvPicPr>
          <p:cNvPr id="73" name="Picture 7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7752" y="4752732"/>
            <a:ext cx="1302149" cy="1481756"/>
          </a:xfrm>
          <a:prstGeom prst="rect">
            <a:avLst/>
          </a:prstGeom>
        </p:spPr>
      </p:pic>
      <p:pic>
        <p:nvPicPr>
          <p:cNvPr id="1034" name="Picture 10" descr="Open window clipart free clipart image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25586" y="4660859"/>
            <a:ext cx="1130880" cy="1507840"/>
          </a:xfrm>
          <a:prstGeom prst="rect">
            <a:avLst/>
          </a:prstGeom>
          <a:noFill/>
          <a:extLst>
            <a:ext uri="{909E8E84-426E-40dd-AFC4-6F175D3DCCD1}">
              <a14:hiddenFill xmlns:a14="http://schemas.microsoft.com/office/drawing/2010/main" xmlns="">
                <a:solidFill>
                  <a:srgbClr val="FFFFFF"/>
                </a:solidFill>
              </a14:hiddenFill>
            </a:ext>
          </a:extLst>
        </p:spPr>
      </p:pic>
      <p:pic>
        <p:nvPicPr>
          <p:cNvPr id="63" name="Picture 6" descr="tennis shoe"/>
          <p:cNvPicPr>
            <a:picLocks noChangeAspect="1" noChangeArrowheads="1"/>
          </p:cNvPicPr>
          <p:nvPr/>
        </p:nvPicPr>
        <p:blipFill rotWithShape="1">
          <a:blip r:embed="rId12">
            <a:extLst>
              <a:ext uri="{28A0092B-C50C-407E-A947-70E740481C1C}">
                <a14:useLocalDpi xmlns:a14="http://schemas.microsoft.com/office/drawing/2010/main" val="0"/>
              </a:ext>
            </a:extLst>
          </a:blip>
          <a:srcRect l="45531" t="51116"/>
          <a:stretch/>
        </p:blipFill>
        <p:spPr bwMode="auto">
          <a:xfrm>
            <a:off x="4141383" y="3002352"/>
            <a:ext cx="1603705" cy="748415"/>
          </a:xfrm>
          <a:prstGeom prst="rect">
            <a:avLst/>
          </a:prstGeom>
          <a:noFill/>
          <a:extLst>
            <a:ext uri="{909E8E84-426E-40dd-AFC4-6F175D3DCCD1}">
              <a14:hiddenFill xmlns:a14="http://schemas.microsoft.com/office/drawing/2010/main" xmlns="">
                <a:solidFill>
                  <a:srgbClr val="FFFFFF"/>
                </a:solidFill>
              </a14:hiddenFill>
            </a:ext>
          </a:extLst>
        </p:spPr>
      </p:pic>
      <p:sp>
        <p:nvSpPr>
          <p:cNvPr id="55" name="TextBox 54"/>
          <p:cNvSpPr txBox="1"/>
          <p:nvPr/>
        </p:nvSpPr>
        <p:spPr>
          <a:xfrm>
            <a:off x="1925387" y="3193156"/>
            <a:ext cx="1757168" cy="523220"/>
          </a:xfrm>
          <a:prstGeom prst="rect">
            <a:avLst/>
          </a:prstGeom>
          <a:noFill/>
        </p:spPr>
        <p:txBody>
          <a:bodyPr wrap="square" rtlCol="0">
            <a:spAutoFit/>
          </a:bodyPr>
          <a:lstStyle/>
          <a:p>
            <a:pPr algn="ctr">
              <a:defRPr/>
            </a:pPr>
            <a:r>
              <a:rPr lang="en-GB" sz="2800" dirty="0">
                <a:solidFill>
                  <a:schemeClr val="accent1">
                    <a:lumMod val="50000"/>
                  </a:schemeClr>
                </a:solidFill>
              </a:rPr>
              <a:t>[thing]</a:t>
            </a:r>
          </a:p>
        </p:txBody>
      </p:sp>
      <p:sp>
        <p:nvSpPr>
          <p:cNvPr id="53" name="TextBox 52"/>
          <p:cNvSpPr txBox="1"/>
          <p:nvPr/>
        </p:nvSpPr>
        <p:spPr>
          <a:xfrm>
            <a:off x="8448705" y="1324092"/>
            <a:ext cx="1757168" cy="523220"/>
          </a:xfrm>
          <a:prstGeom prst="rect">
            <a:avLst/>
          </a:prstGeom>
          <a:noFill/>
        </p:spPr>
        <p:txBody>
          <a:bodyPr wrap="square" rtlCol="0">
            <a:spAutoFit/>
          </a:bodyPr>
          <a:lstStyle/>
          <a:p>
            <a:pPr algn="ctr">
              <a:defRPr/>
            </a:pPr>
            <a:r>
              <a:rPr lang="en-GB" sz="2800" dirty="0">
                <a:solidFill>
                  <a:schemeClr val="accent1">
                    <a:lumMod val="50000"/>
                  </a:schemeClr>
                </a:solidFill>
              </a:rPr>
              <a:t>[view]</a:t>
            </a:r>
          </a:p>
        </p:txBody>
      </p:sp>
      <p:pic>
        <p:nvPicPr>
          <p:cNvPr id="1030" name="Picture 6" descr="My Little Pony Friendship is Magic"/>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52854" y="981766"/>
            <a:ext cx="931256" cy="1302884"/>
          </a:xfrm>
          <a:prstGeom prst="rect">
            <a:avLst/>
          </a:prstGeom>
          <a:noFill/>
          <a:extLst>
            <a:ext uri="{909E8E84-426E-40dd-AFC4-6F175D3DCCD1}">
              <a14:hiddenFill xmlns:a14="http://schemas.microsoft.com/office/drawing/2010/main" xmlns="">
                <a:solidFill>
                  <a:srgbClr val="FFFFFF"/>
                </a:solidFill>
              </a14:hiddenFill>
            </a:ext>
          </a:extLst>
        </p:spPr>
      </p:pic>
      <p:sp>
        <p:nvSpPr>
          <p:cNvPr id="72" name="TextBox 71"/>
          <p:cNvSpPr txBox="1"/>
          <p:nvPr/>
        </p:nvSpPr>
        <p:spPr>
          <a:xfrm>
            <a:off x="4189608" y="1967083"/>
            <a:ext cx="1614061" cy="461665"/>
          </a:xfrm>
          <a:prstGeom prst="rect">
            <a:avLst/>
          </a:prstGeom>
          <a:noFill/>
        </p:spPr>
        <p:txBody>
          <a:bodyPr wrap="square" rtlCol="0">
            <a:spAutoFit/>
          </a:bodyPr>
          <a:lstStyle/>
          <a:p>
            <a:pPr algn="ctr">
              <a:defRPr/>
            </a:pPr>
            <a:r>
              <a:rPr lang="en-GB" sz="2400" dirty="0">
                <a:solidFill>
                  <a:schemeClr val="accent1">
                    <a:lumMod val="50000"/>
                  </a:schemeClr>
                </a:solidFill>
              </a:rPr>
              <a:t>[shop]</a:t>
            </a:r>
          </a:p>
        </p:txBody>
      </p:sp>
      <p:pic>
        <p:nvPicPr>
          <p:cNvPr id="1028" name="Picture 4" descr="Small store icon "/>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96430" y="921181"/>
            <a:ext cx="1548659" cy="1161494"/>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clipart transparent tree png&#10;"/>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65225" y="890002"/>
            <a:ext cx="1328282" cy="14594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ounded Rectangle 1">
            <a:extLst>
              <a:ext uri="{FF2B5EF4-FFF2-40B4-BE49-F238E27FC236}">
                <a16:creationId xmlns:a16="http://schemas.microsoft.com/office/drawing/2014/main" id="{923E499E-20E4-5B40-8548-E558C0B60A37}"/>
              </a:ext>
            </a:extLst>
          </p:cNvPr>
          <p:cNvSpPr/>
          <p:nvPr/>
        </p:nvSpPr>
        <p:spPr>
          <a:xfrm>
            <a:off x="1941221" y="837798"/>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accent1">
                  <a:lumMod val="50000"/>
                </a:schemeClr>
              </a:solidFill>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4092180" y="82923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accent1">
                  <a:lumMod val="50000"/>
                </a:schemeClr>
              </a:solidFill>
            </a:endParaRPr>
          </a:p>
        </p:txBody>
      </p:sp>
      <p:sp>
        <p:nvSpPr>
          <p:cNvPr id="36" name="Rounded Rectangle 35">
            <a:extLst>
              <a:ext uri="{FF2B5EF4-FFF2-40B4-BE49-F238E27FC236}">
                <a16:creationId xmlns:a16="http://schemas.microsoft.com/office/drawing/2014/main" id="{3A6F8417-5454-3941-BC19-54C930B70CCA}"/>
              </a:ext>
            </a:extLst>
          </p:cNvPr>
          <p:cNvSpPr/>
          <p:nvPr/>
        </p:nvSpPr>
        <p:spPr>
          <a:xfrm>
            <a:off x="1941220" y="2678888"/>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accent1">
                  <a:lumMod val="50000"/>
                </a:schemeClr>
              </a:solidFill>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1941220" y="4574422"/>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accent1">
                  <a:lumMod val="50000"/>
                </a:schemeClr>
              </a:solidFill>
            </a:endParaRPr>
          </a:p>
        </p:txBody>
      </p:sp>
      <p:sp>
        <p:nvSpPr>
          <p:cNvPr id="45" name="Rounded Rectangle 44">
            <a:extLst>
              <a:ext uri="{FF2B5EF4-FFF2-40B4-BE49-F238E27FC236}">
                <a16:creationId xmlns:a16="http://schemas.microsoft.com/office/drawing/2014/main" id="{EE7A561A-9D16-444B-B078-13205908D781}"/>
              </a:ext>
            </a:extLst>
          </p:cNvPr>
          <p:cNvSpPr/>
          <p:nvPr/>
        </p:nvSpPr>
        <p:spPr>
          <a:xfrm>
            <a:off x="4092178" y="265031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accent1">
                  <a:lumMod val="50000"/>
                </a:schemeClr>
              </a:solidFill>
            </a:endParaRPr>
          </a:p>
        </p:txBody>
      </p:sp>
      <p:sp>
        <p:nvSpPr>
          <p:cNvPr id="56" name="Rounded Rectangle 55">
            <a:extLst>
              <a:ext uri="{FF2B5EF4-FFF2-40B4-BE49-F238E27FC236}">
                <a16:creationId xmlns:a16="http://schemas.microsoft.com/office/drawing/2014/main" id="{5CCC377C-E53F-864D-AD44-4AE045581591}"/>
              </a:ext>
            </a:extLst>
          </p:cNvPr>
          <p:cNvSpPr/>
          <p:nvPr/>
        </p:nvSpPr>
        <p:spPr>
          <a:xfrm>
            <a:off x="6267577" y="81933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accent1">
                  <a:lumMod val="50000"/>
                </a:schemeClr>
              </a:solidFill>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8431931" y="81193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accent1">
                  <a:lumMod val="50000"/>
                </a:schemeClr>
              </a:solidFill>
            </a:endParaRPr>
          </a:p>
        </p:txBody>
      </p:sp>
      <p:sp>
        <p:nvSpPr>
          <p:cNvPr id="60" name="Rounded Rectangle 59">
            <a:extLst>
              <a:ext uri="{FF2B5EF4-FFF2-40B4-BE49-F238E27FC236}">
                <a16:creationId xmlns:a16="http://schemas.microsoft.com/office/drawing/2014/main" id="{BF693C99-49B3-AB40-B842-C1CD09ABEEE5}"/>
              </a:ext>
            </a:extLst>
          </p:cNvPr>
          <p:cNvSpPr/>
          <p:nvPr/>
        </p:nvSpPr>
        <p:spPr>
          <a:xfrm>
            <a:off x="4134382" y="464021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accent1">
                  <a:lumMod val="50000"/>
                </a:schemeClr>
              </a:solidFill>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6373317" y="4608210"/>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accent1">
                  <a:lumMod val="50000"/>
                </a:schemeClr>
              </a:solidFill>
            </a:endParaRPr>
          </a:p>
        </p:txBody>
      </p:sp>
      <p:sp>
        <p:nvSpPr>
          <p:cNvPr id="62" name="Rounded Rectangle 61">
            <a:extLst>
              <a:ext uri="{FF2B5EF4-FFF2-40B4-BE49-F238E27FC236}">
                <a16:creationId xmlns:a16="http://schemas.microsoft.com/office/drawing/2014/main" id="{206B44FA-740A-9047-9617-0C7B6E264DC5}"/>
              </a:ext>
            </a:extLst>
          </p:cNvPr>
          <p:cNvSpPr/>
          <p:nvPr/>
        </p:nvSpPr>
        <p:spPr>
          <a:xfrm>
            <a:off x="8464538" y="461244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accent1">
                  <a:lumMod val="50000"/>
                </a:schemeClr>
              </a:solidFill>
            </a:endParaRPr>
          </a:p>
        </p:txBody>
      </p:sp>
      <p:sp>
        <p:nvSpPr>
          <p:cNvPr id="3" name="Rounded Rectangle 2">
            <a:extLst>
              <a:ext uri="{FF2B5EF4-FFF2-40B4-BE49-F238E27FC236}">
                <a16:creationId xmlns:a16="http://schemas.microsoft.com/office/drawing/2014/main" id="{92328F57-76B0-D348-833E-8D535BF4B1A9}"/>
              </a:ext>
            </a:extLst>
          </p:cNvPr>
          <p:cNvSpPr/>
          <p:nvPr/>
        </p:nvSpPr>
        <p:spPr>
          <a:xfrm>
            <a:off x="1822144" y="579758"/>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chemeClr val="accent1">
                    <a:lumMod val="50000"/>
                  </a:schemeClr>
                </a:solidFill>
              </a:rPr>
              <a:t>A</a:t>
            </a:r>
          </a:p>
        </p:txBody>
      </p:sp>
      <p:sp>
        <p:nvSpPr>
          <p:cNvPr id="37" name="Rounded Rectangle 36">
            <a:extLst>
              <a:ext uri="{FF2B5EF4-FFF2-40B4-BE49-F238E27FC236}">
                <a16:creationId xmlns:a16="http://schemas.microsoft.com/office/drawing/2014/main" id="{B55332C8-B400-4D42-9614-F77F0D1EC641}"/>
              </a:ext>
            </a:extLst>
          </p:cNvPr>
          <p:cNvSpPr/>
          <p:nvPr/>
        </p:nvSpPr>
        <p:spPr>
          <a:xfrm>
            <a:off x="4028290" y="56303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chemeClr val="accent1">
                    <a:lumMod val="50000"/>
                  </a:schemeClr>
                </a:solidFill>
              </a:rPr>
              <a:t>B</a:t>
            </a:r>
          </a:p>
        </p:txBody>
      </p:sp>
      <p:sp>
        <p:nvSpPr>
          <p:cNvPr id="38" name="Rounded Rectangle 37">
            <a:extLst>
              <a:ext uri="{FF2B5EF4-FFF2-40B4-BE49-F238E27FC236}">
                <a16:creationId xmlns:a16="http://schemas.microsoft.com/office/drawing/2014/main" id="{D6B98A7C-709F-0B43-AF11-C1DD5D1AD0E0}"/>
              </a:ext>
            </a:extLst>
          </p:cNvPr>
          <p:cNvSpPr/>
          <p:nvPr/>
        </p:nvSpPr>
        <p:spPr>
          <a:xfrm>
            <a:off x="6181333" y="561297"/>
            <a:ext cx="209450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chemeClr val="accent1">
                    <a:lumMod val="50000"/>
                  </a:schemeClr>
                </a:solidFill>
              </a:rPr>
              <a:t>C</a:t>
            </a:r>
          </a:p>
        </p:txBody>
      </p:sp>
      <p:sp>
        <p:nvSpPr>
          <p:cNvPr id="39" name="Rounded Rectangle 38">
            <a:extLst>
              <a:ext uri="{FF2B5EF4-FFF2-40B4-BE49-F238E27FC236}">
                <a16:creationId xmlns:a16="http://schemas.microsoft.com/office/drawing/2014/main" id="{FDE1FA54-BEC9-504C-AE35-60509D07AAEF}"/>
              </a:ext>
            </a:extLst>
          </p:cNvPr>
          <p:cNvSpPr/>
          <p:nvPr/>
        </p:nvSpPr>
        <p:spPr>
          <a:xfrm>
            <a:off x="8394084" y="545731"/>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chemeClr val="accent1">
                    <a:lumMod val="50000"/>
                  </a:schemeClr>
                </a:solidFill>
              </a:rPr>
              <a:t>D</a:t>
            </a:r>
          </a:p>
        </p:txBody>
      </p:sp>
      <p:sp>
        <p:nvSpPr>
          <p:cNvPr id="40" name="Rounded Rectangle 39">
            <a:extLst>
              <a:ext uri="{FF2B5EF4-FFF2-40B4-BE49-F238E27FC236}">
                <a16:creationId xmlns:a16="http://schemas.microsoft.com/office/drawing/2014/main" id="{B2128A51-AC73-0F4A-A2FF-37029B469359}"/>
              </a:ext>
            </a:extLst>
          </p:cNvPr>
          <p:cNvSpPr/>
          <p:nvPr/>
        </p:nvSpPr>
        <p:spPr>
          <a:xfrm>
            <a:off x="1857084" y="256965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chemeClr val="accent1">
                    <a:lumMod val="50000"/>
                  </a:schemeClr>
                </a:solidFill>
              </a:rPr>
              <a:t>E</a:t>
            </a:r>
          </a:p>
        </p:txBody>
      </p:sp>
      <p:sp>
        <p:nvSpPr>
          <p:cNvPr id="41" name="Rounded Rectangle 40">
            <a:extLst>
              <a:ext uri="{FF2B5EF4-FFF2-40B4-BE49-F238E27FC236}">
                <a16:creationId xmlns:a16="http://schemas.microsoft.com/office/drawing/2014/main" id="{22A6BD2D-F877-4E4D-8A10-4AE6B1EBEFFA}"/>
              </a:ext>
            </a:extLst>
          </p:cNvPr>
          <p:cNvSpPr/>
          <p:nvPr/>
        </p:nvSpPr>
        <p:spPr>
          <a:xfrm>
            <a:off x="4038273" y="2552929"/>
            <a:ext cx="2034218"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chemeClr val="accent1">
                    <a:lumMod val="50000"/>
                  </a:schemeClr>
                </a:solidFill>
              </a:rPr>
              <a:t>F</a:t>
            </a:r>
          </a:p>
        </p:txBody>
      </p:sp>
      <p:sp>
        <p:nvSpPr>
          <p:cNvPr id="42" name="Rounded Rectangle 41">
            <a:extLst>
              <a:ext uri="{FF2B5EF4-FFF2-40B4-BE49-F238E27FC236}">
                <a16:creationId xmlns:a16="http://schemas.microsoft.com/office/drawing/2014/main" id="{11F231BA-18E2-B241-8A85-F80048CA19C6}"/>
              </a:ext>
            </a:extLst>
          </p:cNvPr>
          <p:cNvSpPr/>
          <p:nvPr/>
        </p:nvSpPr>
        <p:spPr>
          <a:xfrm>
            <a:off x="6180072" y="2540637"/>
            <a:ext cx="2084928"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chemeClr val="accent1">
                    <a:lumMod val="50000"/>
                  </a:schemeClr>
                </a:solidFill>
              </a:rPr>
              <a:t>G</a:t>
            </a:r>
          </a:p>
        </p:txBody>
      </p:sp>
      <p:sp>
        <p:nvSpPr>
          <p:cNvPr id="43" name="Rounded Rectangle 42">
            <a:extLst>
              <a:ext uri="{FF2B5EF4-FFF2-40B4-BE49-F238E27FC236}">
                <a16:creationId xmlns:a16="http://schemas.microsoft.com/office/drawing/2014/main" id="{6F0204D1-18D3-6744-9248-8DD3887EE8C1}"/>
              </a:ext>
            </a:extLst>
          </p:cNvPr>
          <p:cNvSpPr/>
          <p:nvPr/>
        </p:nvSpPr>
        <p:spPr>
          <a:xfrm>
            <a:off x="8394700" y="2540637"/>
            <a:ext cx="2062555"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chemeClr val="accent1">
                    <a:lumMod val="50000"/>
                  </a:schemeClr>
                </a:solidFill>
              </a:rPr>
              <a:t>H</a:t>
            </a:r>
          </a:p>
        </p:txBody>
      </p:sp>
      <p:sp>
        <p:nvSpPr>
          <p:cNvPr id="46" name="Rounded Rectangle 45">
            <a:extLst>
              <a:ext uri="{FF2B5EF4-FFF2-40B4-BE49-F238E27FC236}">
                <a16:creationId xmlns:a16="http://schemas.microsoft.com/office/drawing/2014/main" id="{578D22FC-BFAD-534E-B6F9-F050A36A2FDF}"/>
              </a:ext>
            </a:extLst>
          </p:cNvPr>
          <p:cNvSpPr/>
          <p:nvPr/>
        </p:nvSpPr>
        <p:spPr>
          <a:xfrm>
            <a:off x="1856631" y="4544824"/>
            <a:ext cx="2041071" cy="1817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chemeClr val="accent1">
                    <a:lumMod val="50000"/>
                  </a:schemeClr>
                </a:solidFill>
              </a:rPr>
              <a:t>I</a:t>
            </a:r>
          </a:p>
        </p:txBody>
      </p:sp>
      <p:sp>
        <p:nvSpPr>
          <p:cNvPr id="47" name="Rounded Rectangle 46">
            <a:extLst>
              <a:ext uri="{FF2B5EF4-FFF2-40B4-BE49-F238E27FC236}">
                <a16:creationId xmlns:a16="http://schemas.microsoft.com/office/drawing/2014/main" id="{DB369CDD-2655-D446-AD48-353DAD27FF48}"/>
              </a:ext>
            </a:extLst>
          </p:cNvPr>
          <p:cNvSpPr/>
          <p:nvPr/>
        </p:nvSpPr>
        <p:spPr>
          <a:xfrm>
            <a:off x="4038272" y="4541356"/>
            <a:ext cx="2027110" cy="18467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chemeClr val="accent1">
                    <a:lumMod val="50000"/>
                  </a:schemeClr>
                </a:solidFill>
              </a:rPr>
              <a:t>J</a:t>
            </a:r>
          </a:p>
        </p:txBody>
      </p:sp>
      <p:sp>
        <p:nvSpPr>
          <p:cNvPr id="48" name="Rounded Rectangle 47">
            <a:extLst>
              <a:ext uri="{FF2B5EF4-FFF2-40B4-BE49-F238E27FC236}">
                <a16:creationId xmlns:a16="http://schemas.microsoft.com/office/drawing/2014/main" id="{0FCD82F3-2759-5149-A51B-B37A8E70CE37}"/>
              </a:ext>
            </a:extLst>
          </p:cNvPr>
          <p:cNvSpPr/>
          <p:nvPr/>
        </p:nvSpPr>
        <p:spPr>
          <a:xfrm>
            <a:off x="6236379" y="4539621"/>
            <a:ext cx="2035086" cy="183457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chemeClr val="accent1">
                    <a:lumMod val="50000"/>
                  </a:schemeClr>
                </a:solidFill>
              </a:rPr>
              <a:t>K</a:t>
            </a:r>
          </a:p>
        </p:txBody>
      </p:sp>
      <p:sp>
        <p:nvSpPr>
          <p:cNvPr id="49" name="Rounded Rectangle 48">
            <a:extLst>
              <a:ext uri="{FF2B5EF4-FFF2-40B4-BE49-F238E27FC236}">
                <a16:creationId xmlns:a16="http://schemas.microsoft.com/office/drawing/2014/main" id="{8F937E00-FBDB-0D4E-BCCC-234A27EE8685}"/>
              </a:ext>
            </a:extLst>
          </p:cNvPr>
          <p:cNvSpPr/>
          <p:nvPr/>
        </p:nvSpPr>
        <p:spPr>
          <a:xfrm>
            <a:off x="8425183" y="4540396"/>
            <a:ext cx="2041071" cy="1820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chemeClr val="accent1">
                    <a:lumMod val="50000"/>
                  </a:schemeClr>
                </a:solidFill>
              </a:rPr>
              <a:t>L</a:t>
            </a:r>
          </a:p>
        </p:txBody>
      </p:sp>
      <p:sp>
        <p:nvSpPr>
          <p:cNvPr id="4" name="Title 3"/>
          <p:cNvSpPr>
            <a:spLocks noGrp="1"/>
          </p:cNvSpPr>
          <p:nvPr>
            <p:ph type="title"/>
          </p:nvPr>
        </p:nvSpPr>
        <p:spPr>
          <a:xfrm>
            <a:off x="0" y="-22923"/>
            <a:ext cx="10515600" cy="649389"/>
          </a:xfrm>
        </p:spPr>
        <p:txBody>
          <a:bodyPr>
            <a:normAutofit/>
          </a:bodyPr>
          <a:lstStyle/>
          <a:p>
            <a:r>
              <a:rPr lang="en-GB" sz="2400" b="1" dirty="0">
                <a:solidFill>
                  <a:schemeClr val="accent1">
                    <a:lumMod val="50000"/>
                  </a:schemeClr>
                </a:solidFill>
              </a:rPr>
              <a:t>Escribe la palabra en español.</a:t>
            </a:r>
          </a:p>
        </p:txBody>
      </p:sp>
      <p:sp>
        <p:nvSpPr>
          <p:cNvPr id="5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8822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3"/>
                                        </p:tgtEl>
                                        <p:attrNameLst>
                                          <p:attrName>style.opacity</p:attrName>
                                        </p:attrNameLst>
                                      </p:cBhvr>
                                      <p:to>
                                        <p:strVal val="0"/>
                                      </p:to>
                                    </p:set>
                                    <p:animEffect filter="image" prLst="opacity: 0">
                                      <p:cBhvr rctx="IE">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42"/>
                                        </p:tgtEl>
                                        <p:attrNameLst>
                                          <p:attrName>style.opacity</p:attrName>
                                        </p:attrNameLst>
                                      </p:cBhvr>
                                      <p:to>
                                        <p:strVal val="0"/>
                                      </p:to>
                                    </p:set>
                                    <p:animEffect filter="image" prLst="opacity: 0">
                                      <p:cBhvr rctx="IE">
                                        <p:cTn id="12" dur="3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46"/>
                                        </p:tgtEl>
                                        <p:attrNameLst>
                                          <p:attrName>style.opacity</p:attrName>
                                        </p:attrNameLst>
                                      </p:cBhvr>
                                      <p:to>
                                        <p:strVal val="0"/>
                                      </p:to>
                                    </p:set>
                                    <p:animEffect filter="image" prLst="opacity: 0">
                                      <p:cBhvr rctx="IE">
                                        <p:cTn id="17" dur="30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39"/>
                                        </p:tgtEl>
                                        <p:attrNameLst>
                                          <p:attrName>style.opacity</p:attrName>
                                        </p:attrNameLst>
                                      </p:cBhvr>
                                      <p:to>
                                        <p:strVal val="0"/>
                                      </p:to>
                                    </p:set>
                                    <p:animEffect filter="image" prLst="opacity: 0">
                                      <p:cBhvr rctx="IE">
                                        <p:cTn id="22" dur="3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37"/>
                                        </p:tgtEl>
                                        <p:attrNameLst>
                                          <p:attrName>style.opacity</p:attrName>
                                        </p:attrNameLst>
                                      </p:cBhvr>
                                      <p:to>
                                        <p:strVal val="0"/>
                                      </p:to>
                                    </p:set>
                                    <p:animEffect filter="image" prLst="opacity: 0">
                                      <p:cBhvr rctx="IE">
                                        <p:cTn id="27" dur="30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43"/>
                                        </p:tgtEl>
                                        <p:attrNameLst>
                                          <p:attrName>style.opacity</p:attrName>
                                        </p:attrNameLst>
                                      </p:cBhvr>
                                      <p:to>
                                        <p:strVal val="0"/>
                                      </p:to>
                                    </p:set>
                                    <p:animEffect filter="image" prLst="opacity: 0">
                                      <p:cBhvr rctx="IE">
                                        <p:cTn id="32" dur="30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48"/>
                                        </p:tgtEl>
                                        <p:attrNameLst>
                                          <p:attrName>style.opacity</p:attrName>
                                        </p:attrNameLst>
                                      </p:cBhvr>
                                      <p:to>
                                        <p:strVal val="0"/>
                                      </p:to>
                                    </p:set>
                                    <p:animEffect filter="image" prLst="opacity: 0">
                                      <p:cBhvr rctx="IE">
                                        <p:cTn id="37" dur="30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38"/>
                                        </p:tgtEl>
                                        <p:attrNameLst>
                                          <p:attrName>style.opacity</p:attrName>
                                        </p:attrNameLst>
                                      </p:cBhvr>
                                      <p:to>
                                        <p:strVal val="0"/>
                                      </p:to>
                                    </p:set>
                                    <p:animEffect filter="image" prLst="opacity: 0">
                                      <p:cBhvr rctx="IE">
                                        <p:cTn id="42" dur="30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40"/>
                                        </p:tgtEl>
                                        <p:attrNameLst>
                                          <p:attrName>style.opacity</p:attrName>
                                        </p:attrNameLst>
                                      </p:cBhvr>
                                      <p:to>
                                        <p:strVal val="0"/>
                                      </p:to>
                                    </p:set>
                                    <p:animEffect filter="image" prLst="opacity: 0">
                                      <p:cBhvr rctx="IE">
                                        <p:cTn id="47" dur="30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41"/>
                                        </p:tgtEl>
                                        <p:attrNameLst>
                                          <p:attrName>style.opacity</p:attrName>
                                        </p:attrNameLst>
                                      </p:cBhvr>
                                      <p:to>
                                        <p:strVal val="0"/>
                                      </p:to>
                                    </p:set>
                                    <p:animEffect filter="image" prLst="opacity: 0">
                                      <p:cBhvr rctx="IE">
                                        <p:cTn id="52" dur="3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47"/>
                                        </p:tgtEl>
                                        <p:attrNameLst>
                                          <p:attrName>style.opacity</p:attrName>
                                        </p:attrNameLst>
                                      </p:cBhvr>
                                      <p:to>
                                        <p:strVal val="0"/>
                                      </p:to>
                                    </p:set>
                                    <p:animEffect filter="image" prLst="opacity: 0">
                                      <p:cBhvr rctx="IE">
                                        <p:cTn id="57" dur="30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49"/>
                                        </p:tgtEl>
                                        <p:attrNameLst>
                                          <p:attrName>style.opacity</p:attrName>
                                        </p:attrNameLst>
                                      </p:cBhvr>
                                      <p:to>
                                        <p:strVal val="0"/>
                                      </p:to>
                                    </p:set>
                                    <p:animEffect filter="image" prLst="opacity: 0">
                                      <p:cBhvr rctx="IE">
                                        <p:cTn id="62" dur="3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7" grpId="0" animBg="1"/>
      <p:bldP spid="38" grpId="0" animBg="1"/>
      <p:bldP spid="39" grpId="0" animBg="1"/>
      <p:bldP spid="40" grpId="0" animBg="1"/>
      <p:bldP spid="41" grpId="0" animBg="1"/>
      <p:bldP spid="42" grpId="0" animBg="1"/>
      <p:bldP spid="43" grpId="0" animBg="1"/>
      <p:bldP spid="46" grpId="0" animBg="1"/>
      <p:bldP spid="47" grpId="0" animBg="1"/>
      <p:bldP spid="48" grpId="0" animBg="1"/>
      <p:bldP spid="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17" name="Rounded Rectangle 16"/>
          <p:cNvSpPr/>
          <p:nvPr/>
        </p:nvSpPr>
        <p:spPr>
          <a:xfrm>
            <a:off x="4013232" y="2199738"/>
            <a:ext cx="1991981" cy="640990"/>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7970687" y="2219474"/>
            <a:ext cx="1991981" cy="640990"/>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82283" y="2880447"/>
            <a:ext cx="1991981" cy="640990"/>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2021251" y="3558904"/>
            <a:ext cx="1991981" cy="640990"/>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4013232" y="3568867"/>
            <a:ext cx="1991981" cy="640990"/>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24"/>
          <p:cNvSpPr/>
          <p:nvPr/>
        </p:nvSpPr>
        <p:spPr>
          <a:xfrm>
            <a:off x="2021251" y="4197425"/>
            <a:ext cx="1991981" cy="640990"/>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ed Rectangle 25"/>
          <p:cNvSpPr/>
          <p:nvPr/>
        </p:nvSpPr>
        <p:spPr>
          <a:xfrm>
            <a:off x="6005213" y="4197425"/>
            <a:ext cx="1991981" cy="640990"/>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26"/>
          <p:cNvSpPr/>
          <p:nvPr/>
        </p:nvSpPr>
        <p:spPr>
          <a:xfrm>
            <a:off x="7970686" y="4209857"/>
            <a:ext cx="1991981" cy="640990"/>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4013232" y="4862385"/>
            <a:ext cx="1991981" cy="640990"/>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2039708" y="5533108"/>
            <a:ext cx="1991981" cy="640990"/>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ed Rectangle 29"/>
          <p:cNvSpPr/>
          <p:nvPr/>
        </p:nvSpPr>
        <p:spPr>
          <a:xfrm>
            <a:off x="4031689" y="5531727"/>
            <a:ext cx="1991981" cy="640990"/>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ed Rectangle 30"/>
          <p:cNvSpPr/>
          <p:nvPr/>
        </p:nvSpPr>
        <p:spPr>
          <a:xfrm>
            <a:off x="7981095" y="5531727"/>
            <a:ext cx="1991981" cy="640990"/>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6"/>
          <p:cNvGraphicFramePr>
            <a:graphicFrameLocks noGrp="1"/>
          </p:cNvGraphicFramePr>
          <p:nvPr>
            <p:extLst>
              <p:ext uri="{D42A27DB-BD31-4B8C-83A1-F6EECF244321}">
                <p14:modId xmlns:p14="http://schemas.microsoft.com/office/powerpoint/2010/main" val="2554618797"/>
              </p:ext>
            </p:extLst>
          </p:nvPr>
        </p:nvGraphicFramePr>
        <p:xfrm>
          <a:off x="82283" y="2219474"/>
          <a:ext cx="11845860" cy="3960840"/>
        </p:xfrm>
        <a:graphic>
          <a:graphicData uri="http://schemas.openxmlformats.org/drawingml/2006/table">
            <a:tbl>
              <a:tblPr firstRow="1" bandRow="1">
                <a:tableStyleId>{5C22544A-7EE6-4342-B048-85BDC9FD1C3A}</a:tableStyleId>
              </a:tblPr>
              <a:tblGrid>
                <a:gridCol w="1974310">
                  <a:extLst>
                    <a:ext uri="{9D8B030D-6E8A-4147-A177-3AD203B41FA5}">
                      <a16:colId xmlns:a16="http://schemas.microsoft.com/office/drawing/2014/main" val="1602117249"/>
                    </a:ext>
                  </a:extLst>
                </a:gridCol>
                <a:gridCol w="1974310">
                  <a:extLst>
                    <a:ext uri="{9D8B030D-6E8A-4147-A177-3AD203B41FA5}">
                      <a16:colId xmlns:a16="http://schemas.microsoft.com/office/drawing/2014/main" val="2873816521"/>
                    </a:ext>
                  </a:extLst>
                </a:gridCol>
                <a:gridCol w="1974310">
                  <a:extLst>
                    <a:ext uri="{9D8B030D-6E8A-4147-A177-3AD203B41FA5}">
                      <a16:colId xmlns:a16="http://schemas.microsoft.com/office/drawing/2014/main" val="1127277400"/>
                    </a:ext>
                  </a:extLst>
                </a:gridCol>
                <a:gridCol w="1974310">
                  <a:extLst>
                    <a:ext uri="{9D8B030D-6E8A-4147-A177-3AD203B41FA5}">
                      <a16:colId xmlns:a16="http://schemas.microsoft.com/office/drawing/2014/main" val="823580471"/>
                    </a:ext>
                  </a:extLst>
                </a:gridCol>
                <a:gridCol w="1974310">
                  <a:extLst>
                    <a:ext uri="{9D8B030D-6E8A-4147-A177-3AD203B41FA5}">
                      <a16:colId xmlns:a16="http://schemas.microsoft.com/office/drawing/2014/main" val="118682555"/>
                    </a:ext>
                  </a:extLst>
                </a:gridCol>
                <a:gridCol w="1974310">
                  <a:extLst>
                    <a:ext uri="{9D8B030D-6E8A-4147-A177-3AD203B41FA5}">
                      <a16:colId xmlns:a16="http://schemas.microsoft.com/office/drawing/2014/main" val="3873085250"/>
                    </a:ext>
                  </a:extLst>
                </a:gridCol>
              </a:tblGrid>
              <a:tr h="660140">
                <a:tc>
                  <a:txBody>
                    <a:bodyPr/>
                    <a:lstStyle/>
                    <a:p>
                      <a:pPr algn="ctr"/>
                      <a:r>
                        <a:rPr lang="en-GB" sz="2800" b="0" dirty="0" err="1">
                          <a:solidFill>
                            <a:schemeClr val="accent1">
                              <a:lumMod val="50000"/>
                            </a:schemeClr>
                          </a:solidFill>
                        </a:rPr>
                        <a:t>lejos</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edificio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1">
                              <a:lumMod val="50000"/>
                            </a:schemeClr>
                          </a:solidFill>
                        </a:rPr>
                        <a:t>grande</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tienda</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600" b="0" dirty="0" err="1">
                          <a:solidFill>
                            <a:schemeClr val="accent1">
                              <a:lumMod val="50000"/>
                            </a:schemeClr>
                          </a:solidFill>
                        </a:rPr>
                        <a:t>interesante</a:t>
                      </a:r>
                      <a:endParaRPr lang="en-GB" sz="26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museo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323477511"/>
                  </a:ext>
                </a:extLst>
              </a:tr>
              <a:tr h="660140">
                <a:tc>
                  <a:txBody>
                    <a:bodyPr/>
                    <a:lstStyle/>
                    <a:p>
                      <a:pPr algn="ctr"/>
                      <a:r>
                        <a:rPr lang="en-GB" sz="2800" b="0" dirty="0" err="1">
                          <a:solidFill>
                            <a:schemeClr val="accent1">
                              <a:lumMod val="50000"/>
                            </a:schemeClr>
                          </a:solidFill>
                        </a:rPr>
                        <a:t>barato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1">
                              <a:lumMod val="50000"/>
                            </a:schemeClr>
                          </a:solidFill>
                        </a:rPr>
                        <a:t>sur</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mercado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este</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escuela</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1">
                              <a:lumMod val="50000"/>
                            </a:schemeClr>
                          </a:solidFill>
                        </a:rPr>
                        <a:t>cerca</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02143533"/>
                  </a:ext>
                </a:extLst>
              </a:tr>
              <a:tr h="660140">
                <a:tc>
                  <a:txBody>
                    <a:bodyPr/>
                    <a:lstStyle/>
                    <a:p>
                      <a:pPr algn="ctr"/>
                      <a:r>
                        <a:rPr lang="en-GB" sz="2800" b="0" dirty="0">
                          <a:solidFill>
                            <a:schemeClr val="accent1">
                              <a:lumMod val="50000"/>
                            </a:schemeClr>
                          </a:solidFill>
                        </a:rPr>
                        <a:t>plaza</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bueno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aburrido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delante</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1">
                              <a:lumMod val="50000"/>
                            </a:schemeClr>
                          </a:solidFill>
                        </a:rPr>
                        <a:t>parque</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600" b="0" dirty="0" err="1">
                          <a:solidFill>
                            <a:schemeClr val="accent1">
                              <a:lumMod val="50000"/>
                            </a:schemeClr>
                          </a:solidFill>
                        </a:rPr>
                        <a:t>oeste</a:t>
                      </a:r>
                      <a:endParaRPr lang="en-GB" sz="26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510866469"/>
                  </a:ext>
                </a:extLst>
              </a:tr>
              <a:tr h="660140">
                <a:tc>
                  <a:txBody>
                    <a:bodyPr/>
                    <a:lstStyle/>
                    <a:p>
                      <a:pPr algn="ctr"/>
                      <a:r>
                        <a:rPr lang="en-GB" sz="2800" b="0" baseline="0" dirty="0">
                          <a:solidFill>
                            <a:schemeClr val="accent1">
                              <a:lumMod val="50000"/>
                            </a:schemeClr>
                          </a:solidFill>
                        </a:rPr>
                        <a:t>campo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moderno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700" b="0" dirty="0" err="1">
                          <a:solidFill>
                            <a:schemeClr val="accent1">
                              <a:lumMod val="50000"/>
                            </a:schemeClr>
                          </a:solidFill>
                        </a:rPr>
                        <a:t>norte</a:t>
                      </a:r>
                      <a:endParaRPr lang="en-GB" sz="27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hermoso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1">
                              <a:lumMod val="50000"/>
                            </a:schemeClr>
                          </a:solidFill>
                        </a:rPr>
                        <a:t>caro</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montaña</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905219914"/>
                  </a:ext>
                </a:extLst>
              </a:tr>
              <a:tr h="660140">
                <a:tc>
                  <a:txBody>
                    <a:bodyPr/>
                    <a:lstStyle/>
                    <a:p>
                      <a:pPr algn="ctr"/>
                      <a:r>
                        <a:rPr lang="en-GB" sz="2800" b="0" dirty="0" err="1">
                          <a:solidFill>
                            <a:schemeClr val="accent1">
                              <a:lumMod val="50000"/>
                            </a:schemeClr>
                          </a:solidFill>
                        </a:rPr>
                        <a:t>fuera</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colegio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dirty="0" err="1">
                          <a:solidFill>
                            <a:schemeClr val="accent1">
                              <a:lumMod val="50000"/>
                            </a:schemeClr>
                          </a:solidFill>
                        </a:rPr>
                        <a:t>pequeño</a:t>
                      </a:r>
                      <a:endParaRPr lang="en-GB" sz="280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accent1">
                              <a:lumMod val="50000"/>
                            </a:schemeClr>
                          </a:solidFill>
                          <a:effectLst/>
                          <a:uLnTx/>
                          <a:uFillTx/>
                          <a:latin typeface="+mn-lt"/>
                          <a:ea typeface="+mn-ea"/>
                          <a:cs typeface="+mn-cs"/>
                        </a:rPr>
                        <a:t>teatro</a:t>
                      </a:r>
                      <a:endParaRPr kumimoji="0" lang="en-GB" sz="2800" b="0" i="0" u="none" strike="noStrike" kern="1200" cap="none" spc="0" normalizeH="0" baseline="0" noProof="0" dirty="0">
                        <a:ln>
                          <a:noFill/>
                        </a:ln>
                        <a:solidFill>
                          <a:schemeClr val="accent1">
                            <a:lumMod val="50000"/>
                          </a:schemeClr>
                        </a:solidFill>
                        <a:effectLst/>
                        <a:uLnTx/>
                        <a:uFillTx/>
                        <a:latin typeface="+mn-lt"/>
                        <a:ea typeface="+mn-ea"/>
                        <a:cs typeface="+mn-cs"/>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detrás</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centro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411491658"/>
                  </a:ext>
                </a:extLst>
              </a:tr>
              <a:tr h="660140">
                <a:tc>
                  <a:txBody>
                    <a:bodyPr/>
                    <a:lstStyle/>
                    <a:p>
                      <a:pPr algn="ctr"/>
                      <a:endParaRPr lang="en-GB" sz="2800" b="0" dirty="0">
                        <a:solidFill>
                          <a:schemeClr val="accent1">
                            <a:lumMod val="50000"/>
                          </a:schemeClr>
                        </a:solidFill>
                      </a:endParaRPr>
                    </a:p>
                  </a:txBody>
                  <a:tcPr anchor="ctr">
                    <a:lnL w="19050" cap="flat" cmpd="sng" algn="ctr">
                      <a:no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ctr"/>
                      <a:r>
                        <a:rPr lang="en-GB" sz="2600" b="0" dirty="0" err="1">
                          <a:solidFill>
                            <a:schemeClr val="accent1">
                              <a:lumMod val="50000"/>
                            </a:schemeClr>
                          </a:solidFill>
                        </a:rPr>
                        <a:t>importante</a:t>
                      </a:r>
                      <a:endParaRPr lang="en-GB" sz="26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famoso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iglesia</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antiguo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endParaRPr lang="en-GB" sz="24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125542198"/>
                  </a:ext>
                </a:extLst>
              </a:tr>
            </a:tbl>
          </a:graphicData>
        </a:graphic>
      </p:graphicFrame>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6" name="TextBox 5"/>
          <p:cNvSpPr txBox="1"/>
          <p:nvPr/>
        </p:nvSpPr>
        <p:spPr>
          <a:xfrm>
            <a:off x="0" y="1036878"/>
            <a:ext cx="12192000" cy="1200329"/>
          </a:xfrm>
          <a:prstGeom prst="rect">
            <a:avLst/>
          </a:prstGeom>
          <a:noFill/>
        </p:spPr>
        <p:txBody>
          <a:bodyPr wrap="square" rtlCol="0">
            <a:spAutoFit/>
          </a:bodyPr>
          <a:lstStyle/>
          <a:p>
            <a:pPr algn="ctr"/>
            <a:r>
              <a:rPr lang="en-GB" sz="6000" dirty="0" err="1" smtClean="0">
                <a:solidFill>
                  <a:schemeClr val="accent1">
                    <a:lumMod val="50000"/>
                  </a:schemeClr>
                </a:solidFill>
              </a:rPr>
              <a:t>İBusca</a:t>
            </a:r>
            <a:r>
              <a:rPr lang="en-GB" sz="6000" dirty="0" smtClean="0">
                <a:solidFill>
                  <a:schemeClr val="accent1">
                    <a:lumMod val="50000"/>
                  </a:schemeClr>
                </a:solidFill>
              </a:rPr>
              <a:t> </a:t>
            </a:r>
            <a:r>
              <a:rPr lang="en-GB" sz="7200" b="1" dirty="0" smtClean="0">
                <a:solidFill>
                  <a:schemeClr val="accent1">
                    <a:lumMod val="50000"/>
                  </a:schemeClr>
                </a:solidFill>
              </a:rPr>
              <a:t>12</a:t>
            </a:r>
            <a:r>
              <a:rPr lang="en-GB" sz="6000" dirty="0" smtClean="0">
                <a:solidFill>
                  <a:schemeClr val="accent1">
                    <a:lumMod val="50000"/>
                  </a:schemeClr>
                </a:solidFill>
              </a:rPr>
              <a:t> </a:t>
            </a:r>
            <a:r>
              <a:rPr lang="en-GB" sz="6000" dirty="0" err="1">
                <a:solidFill>
                  <a:schemeClr val="accent1">
                    <a:lumMod val="50000"/>
                  </a:schemeClr>
                </a:solidFill>
              </a:rPr>
              <a:t>adjetivos</a:t>
            </a:r>
            <a:r>
              <a:rPr lang="en-GB" sz="6000" dirty="0">
                <a:solidFill>
                  <a:schemeClr val="accent1">
                    <a:lumMod val="50000"/>
                  </a:schemeClr>
                </a:solidFill>
              </a:rPr>
              <a:t>!</a:t>
            </a:r>
          </a:p>
        </p:txBody>
      </p:sp>
      <p:sp>
        <p:nvSpPr>
          <p:cNvPr id="32"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104361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anim calcmode="lin" valueType="num">
                                      <p:cBhvr>
                                        <p:cTn id="13" dur="2000" fill="hold"/>
                                        <p:tgtEl>
                                          <p:spTgt spid="21"/>
                                        </p:tgtEl>
                                        <p:attrNameLst>
                                          <p:attrName>ppt_w</p:attrName>
                                        </p:attrNameLst>
                                      </p:cBhvr>
                                      <p:tavLst>
                                        <p:tav tm="0" fmla="#ppt_w*sin(2.5*pi*$)">
                                          <p:val>
                                            <p:fltVal val="0"/>
                                          </p:val>
                                        </p:tav>
                                        <p:tav tm="100000">
                                          <p:val>
                                            <p:fltVal val="1"/>
                                          </p:val>
                                        </p:tav>
                                      </p:tavLst>
                                    </p:anim>
                                    <p:anim calcmode="lin" valueType="num">
                                      <p:cBhvr>
                                        <p:cTn id="14" dur="2000" fill="hold"/>
                                        <p:tgtEl>
                                          <p:spTgt spid="21"/>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000"/>
                                        <p:tgtEl>
                                          <p:spTgt spid="24"/>
                                        </p:tgtEl>
                                      </p:cBhvr>
                                    </p:animEffect>
                                    <p:anim calcmode="lin" valueType="num">
                                      <p:cBhvr>
                                        <p:cTn id="28" dur="2000" fill="hold"/>
                                        <p:tgtEl>
                                          <p:spTgt spid="24"/>
                                        </p:tgtEl>
                                        <p:attrNameLst>
                                          <p:attrName>ppt_w</p:attrName>
                                        </p:attrNameLst>
                                      </p:cBhvr>
                                      <p:tavLst>
                                        <p:tav tm="0" fmla="#ppt_w*sin(2.5*pi*$)">
                                          <p:val>
                                            <p:fltVal val="0"/>
                                          </p:val>
                                        </p:tav>
                                        <p:tav tm="100000">
                                          <p:val>
                                            <p:fltVal val="1"/>
                                          </p:val>
                                        </p:tav>
                                      </p:tavLst>
                                    </p:anim>
                                    <p:anim calcmode="lin" valueType="num">
                                      <p:cBhvr>
                                        <p:cTn id="29" dur="2000" fill="hold"/>
                                        <p:tgtEl>
                                          <p:spTgt spid="24"/>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2000"/>
                                        <p:tgtEl>
                                          <p:spTgt spid="25"/>
                                        </p:tgtEl>
                                      </p:cBhvr>
                                    </p:animEffect>
                                    <p:anim calcmode="lin" valueType="num">
                                      <p:cBhvr>
                                        <p:cTn id="33" dur="2000" fill="hold"/>
                                        <p:tgtEl>
                                          <p:spTgt spid="25"/>
                                        </p:tgtEl>
                                        <p:attrNameLst>
                                          <p:attrName>ppt_w</p:attrName>
                                        </p:attrNameLst>
                                      </p:cBhvr>
                                      <p:tavLst>
                                        <p:tav tm="0" fmla="#ppt_w*sin(2.5*pi*$)">
                                          <p:val>
                                            <p:fltVal val="0"/>
                                          </p:val>
                                        </p:tav>
                                        <p:tav tm="100000">
                                          <p:val>
                                            <p:fltVal val="1"/>
                                          </p:val>
                                        </p:tav>
                                      </p:tavLst>
                                    </p:anim>
                                    <p:anim calcmode="lin" valueType="num">
                                      <p:cBhvr>
                                        <p:cTn id="34" dur="2000" fill="hold"/>
                                        <p:tgtEl>
                                          <p:spTgt spid="25"/>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2000"/>
                                        <p:tgtEl>
                                          <p:spTgt spid="26"/>
                                        </p:tgtEl>
                                      </p:cBhvr>
                                    </p:animEffect>
                                    <p:anim calcmode="lin" valueType="num">
                                      <p:cBhvr>
                                        <p:cTn id="38" dur="2000" fill="hold"/>
                                        <p:tgtEl>
                                          <p:spTgt spid="26"/>
                                        </p:tgtEl>
                                        <p:attrNameLst>
                                          <p:attrName>ppt_w</p:attrName>
                                        </p:attrNameLst>
                                      </p:cBhvr>
                                      <p:tavLst>
                                        <p:tav tm="0" fmla="#ppt_w*sin(2.5*pi*$)">
                                          <p:val>
                                            <p:fltVal val="0"/>
                                          </p:val>
                                        </p:tav>
                                        <p:tav tm="100000">
                                          <p:val>
                                            <p:fltVal val="1"/>
                                          </p:val>
                                        </p:tav>
                                      </p:tavLst>
                                    </p:anim>
                                    <p:anim calcmode="lin" valueType="num">
                                      <p:cBhvr>
                                        <p:cTn id="39" dur="2000" fill="hold"/>
                                        <p:tgtEl>
                                          <p:spTgt spid="26"/>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2000"/>
                                        <p:tgtEl>
                                          <p:spTgt spid="27"/>
                                        </p:tgtEl>
                                      </p:cBhvr>
                                    </p:animEffect>
                                    <p:anim calcmode="lin" valueType="num">
                                      <p:cBhvr>
                                        <p:cTn id="43" dur="2000" fill="hold"/>
                                        <p:tgtEl>
                                          <p:spTgt spid="27"/>
                                        </p:tgtEl>
                                        <p:attrNameLst>
                                          <p:attrName>ppt_w</p:attrName>
                                        </p:attrNameLst>
                                      </p:cBhvr>
                                      <p:tavLst>
                                        <p:tav tm="0" fmla="#ppt_w*sin(2.5*pi*$)">
                                          <p:val>
                                            <p:fltVal val="0"/>
                                          </p:val>
                                        </p:tav>
                                        <p:tav tm="100000">
                                          <p:val>
                                            <p:fltVal val="1"/>
                                          </p:val>
                                        </p:tav>
                                      </p:tavLst>
                                    </p:anim>
                                    <p:anim calcmode="lin" valueType="num">
                                      <p:cBhvr>
                                        <p:cTn id="44" dur="2000" fill="hold"/>
                                        <p:tgtEl>
                                          <p:spTgt spid="27"/>
                                        </p:tgtEl>
                                        <p:attrNameLst>
                                          <p:attrName>ppt_h</p:attrName>
                                        </p:attrNameLst>
                                      </p:cBhvr>
                                      <p:tavLst>
                                        <p:tav tm="0">
                                          <p:val>
                                            <p:strVal val="#ppt_h"/>
                                          </p:val>
                                        </p:tav>
                                        <p:tav tm="100000">
                                          <p:val>
                                            <p:strVal val="#ppt_h"/>
                                          </p:val>
                                        </p:tav>
                                      </p:tavLst>
                                    </p:anim>
                                  </p:childTnLst>
                                </p:cTn>
                              </p:par>
                              <p:par>
                                <p:cTn id="45" presetID="45"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2000"/>
                                        <p:tgtEl>
                                          <p:spTgt spid="28"/>
                                        </p:tgtEl>
                                      </p:cBhvr>
                                    </p:animEffect>
                                    <p:anim calcmode="lin" valueType="num">
                                      <p:cBhvr>
                                        <p:cTn id="48" dur="2000" fill="hold"/>
                                        <p:tgtEl>
                                          <p:spTgt spid="28"/>
                                        </p:tgtEl>
                                        <p:attrNameLst>
                                          <p:attrName>ppt_w</p:attrName>
                                        </p:attrNameLst>
                                      </p:cBhvr>
                                      <p:tavLst>
                                        <p:tav tm="0" fmla="#ppt_w*sin(2.5*pi*$)">
                                          <p:val>
                                            <p:fltVal val="0"/>
                                          </p:val>
                                        </p:tav>
                                        <p:tav tm="100000">
                                          <p:val>
                                            <p:fltVal val="1"/>
                                          </p:val>
                                        </p:tav>
                                      </p:tavLst>
                                    </p:anim>
                                    <p:anim calcmode="lin" valueType="num">
                                      <p:cBhvr>
                                        <p:cTn id="49" dur="2000" fill="hold"/>
                                        <p:tgtEl>
                                          <p:spTgt spid="28"/>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2000"/>
                                        <p:tgtEl>
                                          <p:spTgt spid="29"/>
                                        </p:tgtEl>
                                      </p:cBhvr>
                                    </p:animEffect>
                                    <p:anim calcmode="lin" valueType="num">
                                      <p:cBhvr>
                                        <p:cTn id="53" dur="2000" fill="hold"/>
                                        <p:tgtEl>
                                          <p:spTgt spid="29"/>
                                        </p:tgtEl>
                                        <p:attrNameLst>
                                          <p:attrName>ppt_w</p:attrName>
                                        </p:attrNameLst>
                                      </p:cBhvr>
                                      <p:tavLst>
                                        <p:tav tm="0" fmla="#ppt_w*sin(2.5*pi*$)">
                                          <p:val>
                                            <p:fltVal val="0"/>
                                          </p:val>
                                        </p:tav>
                                        <p:tav tm="100000">
                                          <p:val>
                                            <p:fltVal val="1"/>
                                          </p:val>
                                        </p:tav>
                                      </p:tavLst>
                                    </p:anim>
                                    <p:anim calcmode="lin" valueType="num">
                                      <p:cBhvr>
                                        <p:cTn id="54" dur="2000" fill="hold"/>
                                        <p:tgtEl>
                                          <p:spTgt spid="29"/>
                                        </p:tgtEl>
                                        <p:attrNameLst>
                                          <p:attrName>ppt_h</p:attrName>
                                        </p:attrNameLst>
                                      </p:cBhvr>
                                      <p:tavLst>
                                        <p:tav tm="0">
                                          <p:val>
                                            <p:strVal val="#ppt_h"/>
                                          </p:val>
                                        </p:tav>
                                        <p:tav tm="100000">
                                          <p:val>
                                            <p:strVal val="#ppt_h"/>
                                          </p:val>
                                        </p:tav>
                                      </p:tavLst>
                                    </p:anim>
                                  </p:childTnLst>
                                </p:cTn>
                              </p:par>
                              <p:par>
                                <p:cTn id="55" presetID="45"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2000"/>
                                        <p:tgtEl>
                                          <p:spTgt spid="30"/>
                                        </p:tgtEl>
                                      </p:cBhvr>
                                    </p:animEffect>
                                    <p:anim calcmode="lin" valueType="num">
                                      <p:cBhvr>
                                        <p:cTn id="58" dur="2000" fill="hold"/>
                                        <p:tgtEl>
                                          <p:spTgt spid="30"/>
                                        </p:tgtEl>
                                        <p:attrNameLst>
                                          <p:attrName>ppt_w</p:attrName>
                                        </p:attrNameLst>
                                      </p:cBhvr>
                                      <p:tavLst>
                                        <p:tav tm="0" fmla="#ppt_w*sin(2.5*pi*$)">
                                          <p:val>
                                            <p:fltVal val="0"/>
                                          </p:val>
                                        </p:tav>
                                        <p:tav tm="100000">
                                          <p:val>
                                            <p:fltVal val="1"/>
                                          </p:val>
                                        </p:tav>
                                      </p:tavLst>
                                    </p:anim>
                                    <p:anim calcmode="lin" valueType="num">
                                      <p:cBhvr>
                                        <p:cTn id="59" dur="2000" fill="hold"/>
                                        <p:tgtEl>
                                          <p:spTgt spid="30"/>
                                        </p:tgtEl>
                                        <p:attrNameLst>
                                          <p:attrName>ppt_h</p:attrName>
                                        </p:attrNameLst>
                                      </p:cBhvr>
                                      <p:tavLst>
                                        <p:tav tm="0">
                                          <p:val>
                                            <p:strVal val="#ppt_h"/>
                                          </p:val>
                                        </p:tav>
                                        <p:tav tm="100000">
                                          <p:val>
                                            <p:strVal val="#ppt_h"/>
                                          </p:val>
                                        </p:tav>
                                      </p:tavLst>
                                    </p:anim>
                                  </p:childTnLst>
                                </p:cTn>
                              </p:par>
                              <p:par>
                                <p:cTn id="60" presetID="45"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2000"/>
                                        <p:tgtEl>
                                          <p:spTgt spid="31"/>
                                        </p:tgtEl>
                                      </p:cBhvr>
                                    </p:animEffect>
                                    <p:anim calcmode="lin" valueType="num">
                                      <p:cBhvr>
                                        <p:cTn id="63" dur="2000" fill="hold"/>
                                        <p:tgtEl>
                                          <p:spTgt spid="31"/>
                                        </p:tgtEl>
                                        <p:attrNameLst>
                                          <p:attrName>ppt_w</p:attrName>
                                        </p:attrNameLst>
                                      </p:cBhvr>
                                      <p:tavLst>
                                        <p:tav tm="0" fmla="#ppt_w*sin(2.5*pi*$)">
                                          <p:val>
                                            <p:fltVal val="0"/>
                                          </p:val>
                                        </p:tav>
                                        <p:tav tm="100000">
                                          <p:val>
                                            <p:fltVal val="1"/>
                                          </p:val>
                                        </p:tav>
                                      </p:tavLst>
                                    </p:anim>
                                    <p:anim calcmode="lin" valueType="num">
                                      <p:cBhvr>
                                        <p:cTn id="64" dur="2000" fill="hold"/>
                                        <p:tgtEl>
                                          <p:spTgt spid="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clrChange>
              <a:clrFrom>
                <a:srgbClr val="FCFAFB"/>
              </a:clrFrom>
              <a:clrTo>
                <a:srgbClr val="FCFAFB">
                  <a:alpha val="0"/>
                </a:srgbClr>
              </a:clrTo>
            </a:clrChange>
            <a:extLst>
              <a:ext uri="{28A0092B-C50C-407E-A947-70E740481C1C}">
                <a14:useLocalDpi xmlns:a14="http://schemas.microsoft.com/office/drawing/2010/main" val="0"/>
              </a:ext>
            </a:extLst>
          </a:blip>
          <a:srcRect l="25112" r="21875"/>
          <a:stretch/>
        </p:blipFill>
        <p:spPr>
          <a:xfrm>
            <a:off x="10481045" y="-17937"/>
            <a:ext cx="1155700" cy="1226257"/>
          </a:xfrm>
          <a:prstGeom prst="rect">
            <a:avLst/>
          </a:prstGeom>
        </p:spPr>
      </p:pic>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flipH="1">
            <a:off x="11379341" y="418856"/>
            <a:ext cx="104708" cy="164767"/>
          </a:xfrm>
        </p:spPr>
        <p:txBody>
          <a:bodyPr>
            <a:normAutofit/>
          </a:bodyPr>
          <a:lstStyle/>
          <a:p>
            <a:r>
              <a:rPr lang="en-GB" sz="100" b="1" dirty="0">
                <a:solidFill>
                  <a:prstClr val="white"/>
                </a:solidFill>
              </a:rPr>
              <a:t>leer</a:t>
            </a:r>
            <a:endParaRPr lang="en-US" sz="100" dirty="0"/>
          </a:p>
        </p:txBody>
      </p:sp>
      <p:graphicFrame>
        <p:nvGraphicFramePr>
          <p:cNvPr id="4" name="Table 3"/>
          <p:cNvGraphicFramePr>
            <a:graphicFrameLocks noGrp="1"/>
          </p:cNvGraphicFramePr>
          <p:nvPr>
            <p:extLst>
              <p:ext uri="{D42A27DB-BD31-4B8C-83A1-F6EECF244321}">
                <p14:modId xmlns:p14="http://schemas.microsoft.com/office/powerpoint/2010/main" val="920773718"/>
              </p:ext>
            </p:extLst>
          </p:nvPr>
        </p:nvGraphicFramePr>
        <p:xfrm>
          <a:off x="88901" y="1097470"/>
          <a:ext cx="11988799" cy="4861370"/>
        </p:xfrm>
        <a:graphic>
          <a:graphicData uri="http://schemas.openxmlformats.org/drawingml/2006/table">
            <a:tbl>
              <a:tblPr firstRow="1" bandRow="1">
                <a:tableStyleId>{8A107856-5554-42FB-B03E-39F5DBC370BA}</a:tableStyleId>
              </a:tblPr>
              <a:tblGrid>
                <a:gridCol w="545302">
                  <a:extLst>
                    <a:ext uri="{9D8B030D-6E8A-4147-A177-3AD203B41FA5}">
                      <a16:colId xmlns:a16="http://schemas.microsoft.com/office/drawing/2014/main" val="3430323452"/>
                    </a:ext>
                  </a:extLst>
                </a:gridCol>
                <a:gridCol w="7328697">
                  <a:extLst>
                    <a:ext uri="{9D8B030D-6E8A-4147-A177-3AD203B41FA5}">
                      <a16:colId xmlns:a16="http://schemas.microsoft.com/office/drawing/2014/main" val="2641218349"/>
                    </a:ext>
                  </a:extLst>
                </a:gridCol>
                <a:gridCol w="1498147">
                  <a:extLst>
                    <a:ext uri="{9D8B030D-6E8A-4147-A177-3AD203B41FA5}">
                      <a16:colId xmlns:a16="http://schemas.microsoft.com/office/drawing/2014/main" val="158068607"/>
                    </a:ext>
                  </a:extLst>
                </a:gridCol>
                <a:gridCol w="1434127">
                  <a:extLst>
                    <a:ext uri="{9D8B030D-6E8A-4147-A177-3AD203B41FA5}">
                      <a16:colId xmlns:a16="http://schemas.microsoft.com/office/drawing/2014/main" val="3001593371"/>
                    </a:ext>
                  </a:extLst>
                </a:gridCol>
                <a:gridCol w="1182526">
                  <a:extLst>
                    <a:ext uri="{9D8B030D-6E8A-4147-A177-3AD203B41FA5}">
                      <a16:colId xmlns:a16="http://schemas.microsoft.com/office/drawing/2014/main" val="2041378881"/>
                    </a:ext>
                  </a:extLst>
                </a:gridCol>
              </a:tblGrid>
              <a:tr h="600339">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b="1" dirty="0">
                          <a:solidFill>
                            <a:schemeClr val="accent1">
                              <a:lumMod val="50000"/>
                            </a:schemeClr>
                          </a:solidFill>
                        </a:rPr>
                        <a:t>Lucía (‘I’)</a:t>
                      </a:r>
                    </a:p>
                  </a:txBody>
                  <a:tcPr/>
                </a:tc>
                <a:tc>
                  <a:txBody>
                    <a:bodyPr/>
                    <a:lstStyle/>
                    <a:p>
                      <a:r>
                        <a:rPr lang="en-GB" sz="2000" b="1" dirty="0">
                          <a:solidFill>
                            <a:schemeClr val="accent1">
                              <a:lumMod val="50000"/>
                            </a:schemeClr>
                          </a:solidFill>
                        </a:rPr>
                        <a:t>el amigo</a:t>
                      </a:r>
                      <a:r>
                        <a:rPr lang="en-GB" sz="2000" b="1" baseline="0" dirty="0">
                          <a:solidFill>
                            <a:schemeClr val="accent1">
                              <a:lumMod val="50000"/>
                            </a:schemeClr>
                          </a:solidFill>
                        </a:rPr>
                        <a:t> </a:t>
                      </a:r>
                      <a:r>
                        <a:rPr lang="en-GB" sz="2000" b="1" dirty="0">
                          <a:solidFill>
                            <a:schemeClr val="accent1">
                              <a:lumMod val="50000"/>
                            </a:schemeClr>
                          </a:solidFill>
                        </a:rPr>
                        <a:t>(‘you’)</a:t>
                      </a:r>
                    </a:p>
                  </a:txBody>
                  <a:tcPr/>
                </a:tc>
                <a:tc>
                  <a:txBody>
                    <a:bodyPr/>
                    <a:lstStyle/>
                    <a:p>
                      <a:r>
                        <a:rPr lang="en-GB" sz="2000" b="1" dirty="0">
                          <a:solidFill>
                            <a:schemeClr val="accent1">
                              <a:lumMod val="50000"/>
                            </a:schemeClr>
                          </a:solidFill>
                        </a:rPr>
                        <a:t>los dos (‘we’)</a:t>
                      </a:r>
                    </a:p>
                  </a:txBody>
                  <a:tcPr/>
                </a:tc>
                <a:extLst>
                  <a:ext uri="{0D108BD9-81ED-4DB2-BD59-A6C34878D82A}">
                    <a16:rowId xmlns:a16="http://schemas.microsoft.com/office/drawing/2014/main" val="2015556668"/>
                  </a:ext>
                </a:extLst>
              </a:tr>
              <a:tr h="391525">
                <a:tc>
                  <a:txBody>
                    <a:bodyPr/>
                    <a:lstStyle/>
                    <a:p>
                      <a:pPr algn="ctr"/>
                      <a:r>
                        <a:rPr lang="en-GB" sz="2100" b="1" dirty="0">
                          <a:solidFill>
                            <a:schemeClr val="accent1">
                              <a:lumMod val="50000"/>
                            </a:schemeClr>
                          </a:solidFill>
                        </a:rPr>
                        <a:t>1</a:t>
                      </a:r>
                    </a:p>
                  </a:txBody>
                  <a:tcPr/>
                </a:tc>
                <a:tc>
                  <a:txBody>
                    <a:bodyPr/>
                    <a:lstStyle/>
                    <a:p>
                      <a:r>
                        <a:rPr lang="en-GB" sz="2100" b="0" dirty="0">
                          <a:solidFill>
                            <a:schemeClr val="accent1">
                              <a:lumMod val="50000"/>
                            </a:schemeClr>
                          </a:solidFill>
                        </a:rPr>
                        <a:t>Tienes</a:t>
                      </a:r>
                      <a:r>
                        <a:rPr lang="en-GB" sz="2100" b="0" baseline="0" dirty="0">
                          <a:solidFill>
                            <a:schemeClr val="accent1">
                              <a:lumMod val="50000"/>
                            </a:schemeClr>
                          </a:solidFill>
                        </a:rPr>
                        <a:t> </a:t>
                      </a:r>
                      <a:r>
                        <a:rPr lang="en-GB" sz="2100" b="0" baseline="0" dirty="0" err="1">
                          <a:solidFill>
                            <a:schemeClr val="accent1">
                              <a:lumMod val="50000"/>
                            </a:schemeClr>
                          </a:solidFill>
                        </a:rPr>
                        <a:t>una</a:t>
                      </a:r>
                      <a:r>
                        <a:rPr lang="en-GB" sz="2100" b="0" baseline="0" dirty="0">
                          <a:solidFill>
                            <a:schemeClr val="accent1">
                              <a:lumMod val="50000"/>
                            </a:schemeClr>
                          </a:solidFill>
                        </a:rPr>
                        <a:t> </a:t>
                      </a:r>
                      <a:r>
                        <a:rPr lang="en-GB" sz="2100" b="0" baseline="0" dirty="0" err="1">
                          <a:solidFill>
                            <a:schemeClr val="accent1">
                              <a:lumMod val="50000"/>
                            </a:schemeClr>
                          </a:solidFill>
                        </a:rPr>
                        <a:t>colección</a:t>
                      </a:r>
                      <a:r>
                        <a:rPr lang="en-GB" sz="2100" b="0" baseline="0" dirty="0">
                          <a:solidFill>
                            <a:schemeClr val="accent1">
                              <a:lumMod val="50000"/>
                            </a:schemeClr>
                          </a:solidFill>
                        </a:rPr>
                        <a:t> de monedas de Chile. </a:t>
                      </a:r>
                      <a:endParaRPr lang="en-GB" sz="2100" b="0" dirty="0">
                        <a:solidFill>
                          <a:schemeClr val="accent1">
                            <a:lumMod val="50000"/>
                          </a:schemeClr>
                        </a:solidFill>
                      </a:endParaRPr>
                    </a:p>
                  </a:txBody>
                  <a:tcPr/>
                </a:tc>
                <a:tc>
                  <a:txBody>
                    <a:bodyPr/>
                    <a:lstStyle/>
                    <a:p>
                      <a:endParaRPr lang="en-GB">
                        <a:solidFill>
                          <a:schemeClr val="accent1">
                            <a:lumMod val="50000"/>
                          </a:schemeClr>
                        </a:solidFill>
                      </a:endParaRPr>
                    </a:p>
                  </a:txBody>
                  <a:tcPr/>
                </a:tc>
                <a:tc>
                  <a:txBody>
                    <a:bodyPr/>
                    <a:lstStyle/>
                    <a:p>
                      <a:endParaRPr lang="en-GB">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2185924894"/>
                  </a:ext>
                </a:extLst>
              </a:tr>
              <a:tr h="391525">
                <a:tc>
                  <a:txBody>
                    <a:bodyPr/>
                    <a:lstStyle/>
                    <a:p>
                      <a:pPr algn="ctr"/>
                      <a:r>
                        <a:rPr lang="en-GB" sz="2100" b="1" dirty="0">
                          <a:solidFill>
                            <a:schemeClr val="accent1">
                              <a:lumMod val="50000"/>
                            </a:schemeClr>
                          </a:solidFill>
                        </a:rPr>
                        <a:t>2</a:t>
                      </a:r>
                    </a:p>
                  </a:txBody>
                  <a:tcPr/>
                </a:tc>
                <a:tc>
                  <a:txBody>
                    <a:bodyPr/>
                    <a:lstStyle/>
                    <a:p>
                      <a:r>
                        <a:rPr lang="en-GB" sz="2100" b="0" dirty="0">
                          <a:solidFill>
                            <a:schemeClr val="accent1">
                              <a:lumMod val="50000"/>
                            </a:schemeClr>
                          </a:solidFill>
                        </a:rPr>
                        <a:t>Sólo tengo un hermano, Daniel. Es bastante simpático.</a:t>
                      </a:r>
                    </a:p>
                  </a:txBody>
                  <a:tcPr/>
                </a:tc>
                <a:tc>
                  <a:txBody>
                    <a:bodyPr/>
                    <a:lstStyle/>
                    <a:p>
                      <a:endParaRPr lang="en-GB">
                        <a:solidFill>
                          <a:schemeClr val="accent1">
                            <a:lumMod val="50000"/>
                          </a:schemeClr>
                        </a:solidFill>
                      </a:endParaRPr>
                    </a:p>
                  </a:txBody>
                  <a:tcPr/>
                </a:tc>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1613320716"/>
                  </a:ext>
                </a:extLst>
              </a:tr>
              <a:tr h="391525">
                <a:tc>
                  <a:txBody>
                    <a:bodyPr/>
                    <a:lstStyle/>
                    <a:p>
                      <a:pPr algn="ctr"/>
                      <a:r>
                        <a:rPr lang="en-GB" sz="2100" b="1" dirty="0">
                          <a:solidFill>
                            <a:schemeClr val="accent1">
                              <a:lumMod val="50000"/>
                            </a:schemeClr>
                          </a:solidFill>
                        </a:rPr>
                        <a:t>3</a:t>
                      </a:r>
                    </a:p>
                  </a:txBody>
                  <a:tcPr/>
                </a:tc>
                <a:tc>
                  <a:txBody>
                    <a:bodyPr/>
                    <a:lstStyle/>
                    <a:p>
                      <a:r>
                        <a:rPr lang="en-GB" sz="2100" b="0" dirty="0">
                          <a:solidFill>
                            <a:schemeClr val="accent1">
                              <a:lumMod val="50000"/>
                            </a:schemeClr>
                          </a:solidFill>
                        </a:rPr>
                        <a:t>Tenemos</a:t>
                      </a:r>
                      <a:r>
                        <a:rPr lang="en-GB" sz="2100" b="0" baseline="0" dirty="0">
                          <a:solidFill>
                            <a:schemeClr val="accent1">
                              <a:lumMod val="50000"/>
                            </a:schemeClr>
                          </a:solidFill>
                        </a:rPr>
                        <a:t> animales en casa.</a:t>
                      </a:r>
                      <a:endParaRPr lang="en-GB" sz="2100" b="0" dirty="0">
                        <a:solidFill>
                          <a:schemeClr val="accent1">
                            <a:lumMod val="50000"/>
                          </a:schemeClr>
                        </a:solidFill>
                      </a:endParaRPr>
                    </a:p>
                  </a:txBody>
                  <a:tcPr/>
                </a:tc>
                <a:tc>
                  <a:txBody>
                    <a:bodyPr/>
                    <a:lstStyle/>
                    <a:p>
                      <a:endParaRPr lang="en-GB">
                        <a:solidFill>
                          <a:schemeClr val="accent1">
                            <a:lumMod val="50000"/>
                          </a:schemeClr>
                        </a:solidFill>
                      </a:endParaRPr>
                    </a:p>
                  </a:txBody>
                  <a:tcPr/>
                </a:tc>
                <a:tc>
                  <a:txBody>
                    <a:bodyPr/>
                    <a:lstStyle/>
                    <a:p>
                      <a:endParaRPr lang="en-GB">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4117989666"/>
                  </a:ext>
                </a:extLst>
              </a:tr>
              <a:tr h="391525">
                <a:tc>
                  <a:txBody>
                    <a:bodyPr/>
                    <a:lstStyle/>
                    <a:p>
                      <a:pPr algn="ctr"/>
                      <a:r>
                        <a:rPr lang="en-GB" sz="2100" b="1" dirty="0">
                          <a:solidFill>
                            <a:schemeClr val="accent1">
                              <a:lumMod val="50000"/>
                            </a:schemeClr>
                          </a:solidFill>
                        </a:rPr>
                        <a:t>4</a:t>
                      </a:r>
                    </a:p>
                  </a:txBody>
                  <a:tcPr/>
                </a:tc>
                <a:tc>
                  <a:txBody>
                    <a:bodyPr/>
                    <a:lstStyle/>
                    <a:p>
                      <a:r>
                        <a:rPr lang="en-GB" sz="2100" b="0" dirty="0">
                          <a:solidFill>
                            <a:schemeClr val="accent1">
                              <a:lumMod val="50000"/>
                            </a:schemeClr>
                          </a:solidFill>
                        </a:rPr>
                        <a:t>Tienes una imagen de un</a:t>
                      </a:r>
                      <a:r>
                        <a:rPr lang="en-GB" sz="2100" b="0" baseline="0" dirty="0">
                          <a:solidFill>
                            <a:schemeClr val="accent1">
                              <a:lumMod val="50000"/>
                            </a:schemeClr>
                          </a:solidFill>
                        </a:rPr>
                        <a:t> hombre sin cabeza. </a:t>
                      </a:r>
                      <a:endParaRPr lang="en-GB" sz="2100" b="0"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2035562161"/>
                  </a:ext>
                </a:extLst>
              </a:tr>
              <a:tr h="391525">
                <a:tc>
                  <a:txBody>
                    <a:bodyPr/>
                    <a:lstStyle/>
                    <a:p>
                      <a:pPr algn="ctr"/>
                      <a:r>
                        <a:rPr lang="en-GB" sz="2100" b="1" dirty="0">
                          <a:solidFill>
                            <a:schemeClr val="accent1">
                              <a:lumMod val="50000"/>
                            </a:schemeClr>
                          </a:solidFill>
                        </a:rPr>
                        <a:t>5</a:t>
                      </a:r>
                    </a:p>
                  </a:txBody>
                  <a:tcPr/>
                </a:tc>
                <a:tc>
                  <a:txBody>
                    <a:bodyPr/>
                    <a:lstStyle/>
                    <a:p>
                      <a:r>
                        <a:rPr lang="en-GB" sz="2100" b="0" dirty="0">
                          <a:solidFill>
                            <a:schemeClr val="accent1">
                              <a:lumMod val="50000"/>
                            </a:schemeClr>
                          </a:solidFill>
                        </a:rPr>
                        <a:t>İGenial! Tienes un barco grande en la costa. </a:t>
                      </a:r>
                    </a:p>
                  </a:txBody>
                  <a:tcPr/>
                </a:tc>
                <a:tc>
                  <a:txBody>
                    <a:bodyPr/>
                    <a:lstStyle/>
                    <a:p>
                      <a:endParaRPr lang="en-GB">
                        <a:solidFill>
                          <a:schemeClr val="accent1">
                            <a:lumMod val="50000"/>
                          </a:schemeClr>
                        </a:solidFill>
                      </a:endParaRPr>
                    </a:p>
                  </a:txBody>
                  <a:tcPr/>
                </a:tc>
                <a:tc>
                  <a:txBody>
                    <a:bodyPr/>
                    <a:lstStyle/>
                    <a:p>
                      <a:endParaRPr lang="en-GB" dirty="0">
                        <a:solidFill>
                          <a:schemeClr val="accent1">
                            <a:lumMod val="50000"/>
                          </a:schemeClr>
                        </a:solidFill>
                      </a:endParaRPr>
                    </a:p>
                  </a:txBody>
                  <a:tcPr/>
                </a:tc>
                <a:tc>
                  <a:txBody>
                    <a:bodyPr/>
                    <a:lstStyle/>
                    <a:p>
                      <a:endParaRPr lang="en-GB">
                        <a:solidFill>
                          <a:schemeClr val="accent1">
                            <a:lumMod val="50000"/>
                          </a:schemeClr>
                        </a:solidFill>
                      </a:endParaRPr>
                    </a:p>
                  </a:txBody>
                  <a:tcPr/>
                </a:tc>
                <a:extLst>
                  <a:ext uri="{0D108BD9-81ED-4DB2-BD59-A6C34878D82A}">
                    <a16:rowId xmlns:a16="http://schemas.microsoft.com/office/drawing/2014/main" val="4078227241"/>
                  </a:ext>
                </a:extLst>
              </a:tr>
              <a:tr h="391525">
                <a:tc>
                  <a:txBody>
                    <a:bodyPr/>
                    <a:lstStyle/>
                    <a:p>
                      <a:pPr algn="ctr"/>
                      <a:r>
                        <a:rPr lang="en-GB" sz="2100" b="1" dirty="0">
                          <a:solidFill>
                            <a:schemeClr val="accent1">
                              <a:lumMod val="50000"/>
                            </a:schemeClr>
                          </a:solidFill>
                        </a:rPr>
                        <a:t>6</a:t>
                      </a:r>
                    </a:p>
                  </a:txBody>
                  <a:tcPr/>
                </a:tc>
                <a:tc>
                  <a:txBody>
                    <a:bodyPr/>
                    <a:lstStyle/>
                    <a:p>
                      <a:r>
                        <a:rPr lang="en-GB" sz="2100" b="0" dirty="0">
                          <a:solidFill>
                            <a:schemeClr val="accent1">
                              <a:lumMod val="50000"/>
                            </a:schemeClr>
                          </a:solidFill>
                        </a:rPr>
                        <a:t>También tenemos casas en Francia.</a:t>
                      </a:r>
                    </a:p>
                  </a:txBody>
                  <a:tcPr/>
                </a:tc>
                <a:tc>
                  <a:txBody>
                    <a:bodyPr/>
                    <a:lstStyle/>
                    <a:p>
                      <a:endParaRPr lang="en-GB">
                        <a:solidFill>
                          <a:schemeClr val="accent1">
                            <a:lumMod val="50000"/>
                          </a:schemeClr>
                        </a:solidFill>
                      </a:endParaRPr>
                    </a:p>
                  </a:txBody>
                  <a:tcPr/>
                </a:tc>
                <a:tc>
                  <a:txBody>
                    <a:bodyPr/>
                    <a:lstStyle/>
                    <a:p>
                      <a:endParaRPr lang="en-GB">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3613349710"/>
                  </a:ext>
                </a:extLst>
              </a:tr>
              <a:tr h="457010">
                <a:tc>
                  <a:txBody>
                    <a:bodyPr/>
                    <a:lstStyle/>
                    <a:p>
                      <a:pPr algn="ctr"/>
                      <a:r>
                        <a:rPr lang="en-GB" sz="2100" b="1" dirty="0">
                          <a:solidFill>
                            <a:schemeClr val="accent1">
                              <a:lumMod val="50000"/>
                            </a:schemeClr>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0" dirty="0">
                          <a:solidFill>
                            <a:schemeClr val="accent1">
                              <a:lumMod val="50000"/>
                            </a:schemeClr>
                          </a:solidFill>
                        </a:rPr>
                        <a:t>Tengo un teléfono nuevo (¡gracia</a:t>
                      </a:r>
                      <a:r>
                        <a:rPr lang="en-GB" sz="2100" b="0" baseline="0" dirty="0">
                          <a:solidFill>
                            <a:schemeClr val="accent1">
                              <a:lumMod val="50000"/>
                            </a:schemeClr>
                          </a:solidFill>
                        </a:rPr>
                        <a:t>s a mis abuelos!)</a:t>
                      </a:r>
                      <a:r>
                        <a:rPr lang="en-GB" sz="2100" b="0" dirty="0">
                          <a:solidFill>
                            <a:schemeClr val="accent1">
                              <a:lumMod val="50000"/>
                            </a:schemeClr>
                          </a:solidFill>
                        </a:rPr>
                        <a:t>. </a:t>
                      </a:r>
                    </a:p>
                  </a:txBody>
                  <a:tcPr/>
                </a:tc>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162649635"/>
                  </a:ext>
                </a:extLst>
              </a:tr>
              <a:tr h="391525">
                <a:tc>
                  <a:txBody>
                    <a:bodyPr/>
                    <a:lstStyle/>
                    <a:p>
                      <a:pPr algn="ctr"/>
                      <a:r>
                        <a:rPr lang="en-GB" sz="2100" b="1" dirty="0">
                          <a:solidFill>
                            <a:schemeClr val="accent1">
                              <a:lumMod val="50000"/>
                            </a:schemeClr>
                          </a:solidFill>
                        </a:rPr>
                        <a:t>8</a:t>
                      </a:r>
                    </a:p>
                  </a:txBody>
                  <a:tcPr/>
                </a:tc>
                <a:tc>
                  <a:txBody>
                    <a:bodyPr/>
                    <a:lstStyle/>
                    <a:p>
                      <a:r>
                        <a:rPr lang="en-GB" sz="2100" b="0" dirty="0">
                          <a:solidFill>
                            <a:schemeClr val="accent1">
                              <a:lumMod val="50000"/>
                            </a:schemeClr>
                          </a:solidFill>
                        </a:rPr>
                        <a:t>Tienes un ordenador muy caro.</a:t>
                      </a:r>
                    </a:p>
                  </a:txBody>
                  <a:tcPr/>
                </a:tc>
                <a:tc>
                  <a:txBody>
                    <a:bodyPr/>
                    <a:lstStyle/>
                    <a:p>
                      <a:endParaRPr lang="en-GB" dirty="0">
                        <a:solidFill>
                          <a:schemeClr val="accent1">
                            <a:lumMod val="50000"/>
                          </a:schemeClr>
                        </a:solidFill>
                      </a:endParaRPr>
                    </a:p>
                  </a:txBody>
                  <a:tcPr/>
                </a:tc>
                <a:tc>
                  <a:txBody>
                    <a:bodyPr/>
                    <a:lstStyle/>
                    <a:p>
                      <a:endParaRPr lang="en-GB">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4002400140"/>
                  </a:ext>
                </a:extLst>
              </a:tr>
              <a:tr h="391525">
                <a:tc>
                  <a:txBody>
                    <a:bodyPr/>
                    <a:lstStyle/>
                    <a:p>
                      <a:pPr algn="ctr"/>
                      <a:r>
                        <a:rPr lang="en-GB" sz="2100" b="1" dirty="0">
                          <a:solidFill>
                            <a:schemeClr val="accent1">
                              <a:lumMod val="50000"/>
                            </a:schemeClr>
                          </a:solidFill>
                        </a:rPr>
                        <a:t>9</a:t>
                      </a:r>
                    </a:p>
                  </a:txBody>
                  <a:tcPr/>
                </a:tc>
                <a:tc>
                  <a:txBody>
                    <a:bodyPr/>
                    <a:lstStyle/>
                    <a:p>
                      <a:r>
                        <a:rPr lang="en-GB" sz="2100" b="0" dirty="0">
                          <a:solidFill>
                            <a:schemeClr val="accent1">
                              <a:lumMod val="50000"/>
                            </a:schemeClr>
                          </a:solidFill>
                        </a:rPr>
                        <a:t>No tengo dibujos de elefantes.</a:t>
                      </a:r>
                    </a:p>
                  </a:txBody>
                  <a:tcPr/>
                </a:tc>
                <a:tc>
                  <a:txBody>
                    <a:bodyPr/>
                    <a:lstStyle/>
                    <a:p>
                      <a:endParaRPr lang="en-GB">
                        <a:solidFill>
                          <a:schemeClr val="accent1">
                            <a:lumMod val="50000"/>
                          </a:schemeClr>
                        </a:solidFill>
                      </a:endParaRPr>
                    </a:p>
                  </a:txBody>
                  <a:tcPr/>
                </a:tc>
                <a:tc>
                  <a:txBody>
                    <a:bodyPr/>
                    <a:lstStyle/>
                    <a:p>
                      <a:endParaRPr lang="en-GB">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2768118998"/>
                  </a:ext>
                </a:extLst>
              </a:tr>
              <a:tr h="391525">
                <a:tc>
                  <a:txBody>
                    <a:bodyPr/>
                    <a:lstStyle/>
                    <a:p>
                      <a:pPr algn="ctr"/>
                      <a:r>
                        <a:rPr lang="en-GB" sz="2100" b="1" dirty="0">
                          <a:solidFill>
                            <a:schemeClr val="accent1">
                              <a:lumMod val="50000"/>
                            </a:schemeClr>
                          </a:solidFill>
                        </a:rPr>
                        <a:t>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0" dirty="0">
                          <a:solidFill>
                            <a:schemeClr val="accent1">
                              <a:lumMod val="50000"/>
                            </a:schemeClr>
                          </a:solidFill>
                        </a:rPr>
                        <a:t>En mi opinión,</a:t>
                      </a:r>
                      <a:r>
                        <a:rPr lang="en-GB" sz="2100" b="0" baseline="0" dirty="0">
                          <a:solidFill>
                            <a:schemeClr val="accent1">
                              <a:lumMod val="50000"/>
                            </a:schemeClr>
                          </a:solidFill>
                        </a:rPr>
                        <a:t> tenemos cosas muy interesantes.</a:t>
                      </a:r>
                      <a:endParaRPr lang="en-GB" sz="2100" b="0" dirty="0">
                        <a:solidFill>
                          <a:schemeClr val="accent1">
                            <a:lumMod val="50000"/>
                          </a:schemeClr>
                        </a:solidFill>
                      </a:endParaRPr>
                    </a:p>
                  </a:txBody>
                  <a:tcPr/>
                </a:tc>
                <a:tc>
                  <a:txBody>
                    <a:bodyPr/>
                    <a:lstStyle/>
                    <a:p>
                      <a:endParaRPr lang="en-GB">
                        <a:solidFill>
                          <a:schemeClr val="accent1">
                            <a:lumMod val="50000"/>
                          </a:schemeClr>
                        </a:solidFill>
                      </a:endParaRPr>
                    </a:p>
                  </a:txBody>
                  <a:tcPr/>
                </a:tc>
                <a:tc>
                  <a:txBody>
                    <a:bodyPr/>
                    <a:lstStyle/>
                    <a:p>
                      <a:endParaRPr lang="en-GB">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1583793663"/>
                  </a:ext>
                </a:extLst>
              </a:tr>
            </a:tbl>
          </a:graphicData>
        </a:graphic>
      </p:graphicFrame>
      <p:sp>
        <p:nvSpPr>
          <p:cNvPr id="5" name="TextBox 4"/>
          <p:cNvSpPr txBox="1"/>
          <p:nvPr/>
        </p:nvSpPr>
        <p:spPr>
          <a:xfrm>
            <a:off x="0" y="32733"/>
            <a:ext cx="11017611" cy="830997"/>
          </a:xfrm>
          <a:prstGeom prst="rect">
            <a:avLst/>
          </a:prstGeom>
          <a:noFill/>
        </p:spPr>
        <p:txBody>
          <a:bodyPr wrap="square" rtlCol="0">
            <a:spAutoFit/>
          </a:bodyPr>
          <a:lstStyle/>
          <a:p>
            <a:r>
              <a:rPr lang="en-GB" sz="2300" b="1" dirty="0">
                <a:solidFill>
                  <a:schemeClr val="accent1">
                    <a:lumMod val="50000"/>
                  </a:schemeClr>
                </a:solidFill>
              </a:rPr>
              <a:t>Lucía escribe una carta a un amigo en Inglaterra. Compara sus familias y las cosas que </a:t>
            </a:r>
            <a:r>
              <a:rPr lang="en-GB" sz="2300" b="1" dirty="0" err="1">
                <a:solidFill>
                  <a:schemeClr val="accent1">
                    <a:lumMod val="50000"/>
                  </a:schemeClr>
                </a:solidFill>
              </a:rPr>
              <a:t>tienen</a:t>
            </a:r>
            <a:r>
              <a:rPr lang="en-GB" sz="2300" b="1" dirty="0">
                <a:solidFill>
                  <a:schemeClr val="accent1">
                    <a:lumMod val="50000"/>
                  </a:schemeClr>
                </a:solidFill>
              </a:rPr>
              <a:t> en casa.</a:t>
            </a:r>
          </a:p>
        </p:txBody>
      </p:sp>
      <p:sp>
        <p:nvSpPr>
          <p:cNvPr id="9" name="Rectangle 8"/>
          <p:cNvSpPr/>
          <p:nvPr/>
        </p:nvSpPr>
        <p:spPr>
          <a:xfrm>
            <a:off x="4243112" y="389456"/>
            <a:ext cx="6181500" cy="446276"/>
          </a:xfrm>
          <a:prstGeom prst="rect">
            <a:avLst/>
          </a:prstGeom>
        </p:spPr>
        <p:txBody>
          <a:bodyPr wrap="none">
            <a:spAutoFit/>
          </a:bodyPr>
          <a:lstStyle/>
          <a:p>
            <a:r>
              <a:rPr lang="en-GB" sz="2300" b="1" dirty="0">
                <a:solidFill>
                  <a:schemeClr val="accent5">
                    <a:lumMod val="50000"/>
                  </a:schemeClr>
                </a:solidFill>
              </a:rPr>
              <a:t>Lee las frases y marca la opción correcta.</a:t>
            </a:r>
          </a:p>
        </p:txBody>
      </p:sp>
      <p:pic>
        <p:nvPicPr>
          <p:cNvPr id="12" name="Picture 2" descr="http://www.clker.com/cliparts/j/p/l/D/8/K/green-tick-md.png">
            <a:extLst>
              <a:ext uri="{FF2B5EF4-FFF2-40B4-BE49-F238E27FC236}">
                <a16:creationId xmlns:a16="http://schemas.microsoft.com/office/drawing/2014/main" id="{B339CA0D-6599-4148-BD6B-A0B2159168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64231" y="1790143"/>
            <a:ext cx="362716" cy="377988"/>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http://www.clker.com/cliparts/j/p/l/D/8/K/green-tick-md.png">
            <a:extLst>
              <a:ext uri="{FF2B5EF4-FFF2-40B4-BE49-F238E27FC236}">
                <a16:creationId xmlns:a16="http://schemas.microsoft.com/office/drawing/2014/main" id="{B339CA0D-6599-4148-BD6B-A0B2159168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9431" y="2168131"/>
            <a:ext cx="362716" cy="377988"/>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http://www.clker.com/cliparts/j/p/l/D/8/K/green-tick-md.png">
            <a:extLst>
              <a:ext uri="{FF2B5EF4-FFF2-40B4-BE49-F238E27FC236}">
                <a16:creationId xmlns:a16="http://schemas.microsoft.com/office/drawing/2014/main" id="{B339CA0D-6599-4148-BD6B-A0B2159168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8976" y="2671495"/>
            <a:ext cx="362716" cy="377988"/>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2" descr="http://www.clker.com/cliparts/j/p/l/D/8/K/green-tick-md.png">
            <a:extLst>
              <a:ext uri="{FF2B5EF4-FFF2-40B4-BE49-F238E27FC236}">
                <a16:creationId xmlns:a16="http://schemas.microsoft.com/office/drawing/2014/main" id="{B339CA0D-6599-4148-BD6B-A0B2159168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61896" y="3041314"/>
            <a:ext cx="362716" cy="377988"/>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descr="http://www.clker.com/cliparts/j/p/l/D/8/K/green-tick-md.png">
            <a:extLst>
              <a:ext uri="{FF2B5EF4-FFF2-40B4-BE49-F238E27FC236}">
                <a16:creationId xmlns:a16="http://schemas.microsoft.com/office/drawing/2014/main" id="{B339CA0D-6599-4148-BD6B-A0B2159168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46861" y="3496503"/>
            <a:ext cx="362716" cy="377988"/>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http://www.clker.com/cliparts/j/p/l/D/8/K/green-tick-md.png">
            <a:extLst>
              <a:ext uri="{FF2B5EF4-FFF2-40B4-BE49-F238E27FC236}">
                <a16:creationId xmlns:a16="http://schemas.microsoft.com/office/drawing/2014/main" id="{B339CA0D-6599-4148-BD6B-A0B2159168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9341" y="3874491"/>
            <a:ext cx="362716" cy="377988"/>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http://www.clker.com/cliparts/j/p/l/D/8/K/green-tick-md.png">
            <a:extLst>
              <a:ext uri="{FF2B5EF4-FFF2-40B4-BE49-F238E27FC236}">
                <a16:creationId xmlns:a16="http://schemas.microsoft.com/office/drawing/2014/main" id="{B339CA0D-6599-4148-BD6B-A0B2159168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9431" y="4271193"/>
            <a:ext cx="362716" cy="377988"/>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http://www.clker.com/cliparts/j/p/l/D/8/K/green-tick-md.png">
            <a:extLst>
              <a:ext uri="{FF2B5EF4-FFF2-40B4-BE49-F238E27FC236}">
                <a16:creationId xmlns:a16="http://schemas.microsoft.com/office/drawing/2014/main" id="{B339CA0D-6599-4148-BD6B-A0B2159168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9431" y="5115016"/>
            <a:ext cx="362716" cy="377988"/>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2" descr="http://www.clker.com/cliparts/j/p/l/D/8/K/green-tick-md.png">
            <a:extLst>
              <a:ext uri="{FF2B5EF4-FFF2-40B4-BE49-F238E27FC236}">
                <a16:creationId xmlns:a16="http://schemas.microsoft.com/office/drawing/2014/main" id="{B339CA0D-6599-4148-BD6B-A0B2159168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9341" y="5574418"/>
            <a:ext cx="362716" cy="377988"/>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2" descr="http://www.clker.com/cliparts/j/p/l/D/8/K/green-tick-md.png">
            <a:extLst>
              <a:ext uri="{FF2B5EF4-FFF2-40B4-BE49-F238E27FC236}">
                <a16:creationId xmlns:a16="http://schemas.microsoft.com/office/drawing/2014/main" id="{B339CA0D-6599-4148-BD6B-A0B2159168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18329" y="4727671"/>
            <a:ext cx="362716" cy="377988"/>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119673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flipH="1">
            <a:off x="10730379" y="481360"/>
            <a:ext cx="45719" cy="45719"/>
          </a:xfrm>
        </p:spPr>
        <p:txBody>
          <a:bodyPr>
            <a:noAutofit/>
          </a:bodyPr>
          <a:lstStyle/>
          <a:p>
            <a:r>
              <a:rPr lang="en-GB" sz="100" b="1" dirty="0">
                <a:solidFill>
                  <a:prstClr val="white"/>
                </a:solidFill>
              </a:rPr>
              <a:t>escuchar</a:t>
            </a:r>
            <a:endParaRPr lang="en-US" sz="100" dirty="0"/>
          </a:p>
        </p:txBody>
      </p:sp>
      <p:graphicFrame>
        <p:nvGraphicFramePr>
          <p:cNvPr id="4" name="Table 3"/>
          <p:cNvGraphicFramePr>
            <a:graphicFrameLocks noGrp="1"/>
          </p:cNvGraphicFramePr>
          <p:nvPr>
            <p:extLst>
              <p:ext uri="{D42A27DB-BD31-4B8C-83A1-F6EECF244321}">
                <p14:modId xmlns:p14="http://schemas.microsoft.com/office/powerpoint/2010/main" val="702098486"/>
              </p:ext>
            </p:extLst>
          </p:nvPr>
        </p:nvGraphicFramePr>
        <p:xfrm>
          <a:off x="685306" y="931390"/>
          <a:ext cx="11330386" cy="5414519"/>
        </p:xfrm>
        <a:graphic>
          <a:graphicData uri="http://schemas.openxmlformats.org/drawingml/2006/table">
            <a:tbl>
              <a:tblPr firstRow="1" bandRow="1">
                <a:tableStyleId>{8A107856-5554-42FB-B03E-39F5DBC370BA}</a:tableStyleId>
              </a:tblPr>
              <a:tblGrid>
                <a:gridCol w="2151679">
                  <a:extLst>
                    <a:ext uri="{9D8B030D-6E8A-4147-A177-3AD203B41FA5}">
                      <a16:colId xmlns:a16="http://schemas.microsoft.com/office/drawing/2014/main" val="2271271445"/>
                    </a:ext>
                  </a:extLst>
                </a:gridCol>
                <a:gridCol w="2790092">
                  <a:extLst>
                    <a:ext uri="{9D8B030D-6E8A-4147-A177-3AD203B41FA5}">
                      <a16:colId xmlns:a16="http://schemas.microsoft.com/office/drawing/2014/main" val="933178516"/>
                    </a:ext>
                  </a:extLst>
                </a:gridCol>
                <a:gridCol w="2297723">
                  <a:extLst>
                    <a:ext uri="{9D8B030D-6E8A-4147-A177-3AD203B41FA5}">
                      <a16:colId xmlns:a16="http://schemas.microsoft.com/office/drawing/2014/main" val="3922186612"/>
                    </a:ext>
                  </a:extLst>
                </a:gridCol>
                <a:gridCol w="2344615">
                  <a:extLst>
                    <a:ext uri="{9D8B030D-6E8A-4147-A177-3AD203B41FA5}">
                      <a16:colId xmlns:a16="http://schemas.microsoft.com/office/drawing/2014/main" val="3590539053"/>
                    </a:ext>
                  </a:extLst>
                </a:gridCol>
                <a:gridCol w="1746277">
                  <a:extLst>
                    <a:ext uri="{9D8B030D-6E8A-4147-A177-3AD203B41FA5}">
                      <a16:colId xmlns:a16="http://schemas.microsoft.com/office/drawing/2014/main" val="996029358"/>
                    </a:ext>
                  </a:extLst>
                </a:gridCol>
              </a:tblGrid>
              <a:tr h="887384">
                <a:tc>
                  <a:txBody>
                    <a:bodyPr/>
                    <a:lstStyle/>
                    <a:p>
                      <a:r>
                        <a:rPr lang="en-GB" sz="2000" b="1" dirty="0">
                          <a:solidFill>
                            <a:schemeClr val="accent1">
                              <a:lumMod val="50000"/>
                            </a:schemeClr>
                          </a:solidFill>
                        </a:rPr>
                        <a:t>La</a:t>
                      </a:r>
                      <a:r>
                        <a:rPr lang="en-GB" sz="2000" b="1" baseline="0" dirty="0">
                          <a:solidFill>
                            <a:schemeClr val="accent1">
                              <a:lumMod val="50000"/>
                            </a:schemeClr>
                          </a:solidFill>
                        </a:rPr>
                        <a:t> casa de Ana </a:t>
                      </a:r>
                      <a:r>
                        <a:rPr lang="en-GB" sz="2000" b="0" baseline="0" dirty="0">
                          <a:solidFill>
                            <a:schemeClr val="accent1">
                              <a:lumMod val="50000"/>
                            </a:schemeClr>
                          </a:solidFill>
                        </a:rPr>
                        <a:t>(‘it has’)</a:t>
                      </a:r>
                      <a:endParaRPr lang="en-GB" sz="2000" b="0" dirty="0">
                        <a:solidFill>
                          <a:schemeClr val="accent1">
                            <a:lumMod val="50000"/>
                          </a:schemeClr>
                        </a:solidFill>
                      </a:endParaRPr>
                    </a:p>
                  </a:txBody>
                  <a:tcPr/>
                </a:tc>
                <a:tc>
                  <a:txBody>
                    <a:bodyPr/>
                    <a:lstStyle/>
                    <a:p>
                      <a:r>
                        <a:rPr lang="en-GB" sz="2000" dirty="0">
                          <a:solidFill>
                            <a:schemeClr val="accent1">
                              <a:lumMod val="50000"/>
                            </a:schemeClr>
                          </a:solidFill>
                        </a:rPr>
                        <a:t>Las casas de sus</a:t>
                      </a:r>
                      <a:r>
                        <a:rPr lang="en-GB" sz="2000" baseline="0" dirty="0">
                          <a:solidFill>
                            <a:schemeClr val="accent1">
                              <a:lumMod val="50000"/>
                            </a:schemeClr>
                          </a:solidFill>
                        </a:rPr>
                        <a:t> amigas </a:t>
                      </a:r>
                      <a:r>
                        <a:rPr lang="en-GB" sz="2000" b="0" baseline="0" dirty="0">
                          <a:solidFill>
                            <a:schemeClr val="accent1">
                              <a:lumMod val="50000"/>
                            </a:schemeClr>
                          </a:solidFill>
                        </a:rPr>
                        <a:t>(‘they have’)</a:t>
                      </a:r>
                      <a:endParaRPr lang="en-GB" sz="2000" b="0" dirty="0">
                        <a:solidFill>
                          <a:schemeClr val="accent1">
                            <a:lumMod val="50000"/>
                          </a:schemeClr>
                        </a:solidFill>
                      </a:endParaRPr>
                    </a:p>
                  </a:txBody>
                  <a:tcPr/>
                </a:tc>
                <a:tc>
                  <a:txBody>
                    <a:bodyPr/>
                    <a:lstStyle/>
                    <a:p>
                      <a:endParaRPr lang="en-GB" sz="2400" b="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r>
                        <a:rPr lang="en-GB" sz="2000" dirty="0">
                          <a:solidFill>
                            <a:schemeClr val="accent1">
                              <a:lumMod val="50000"/>
                            </a:schemeClr>
                          </a:solidFill>
                        </a:rPr>
                        <a:t>Información extra</a:t>
                      </a:r>
                    </a:p>
                  </a:txBody>
                  <a:tcPr/>
                </a:tc>
                <a:extLst>
                  <a:ext uri="{0D108BD9-81ED-4DB2-BD59-A6C34878D82A}">
                    <a16:rowId xmlns:a16="http://schemas.microsoft.com/office/drawing/2014/main" val="3387618526"/>
                  </a:ext>
                </a:extLst>
              </a:tr>
              <a:tr h="905427">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b="0" dirty="0">
                        <a:solidFill>
                          <a:schemeClr val="accent1">
                            <a:lumMod val="50000"/>
                          </a:schemeClr>
                        </a:solidFill>
                      </a:endParaRPr>
                    </a:p>
                    <a:p>
                      <a:endParaRPr lang="en-GB" sz="2400" b="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173417677"/>
                  </a:ext>
                </a:extLst>
              </a:tr>
              <a:tr h="905427">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4044272527"/>
                  </a:ext>
                </a:extLst>
              </a:tr>
              <a:tr h="905427">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4006784988"/>
                  </a:ext>
                </a:extLst>
              </a:tr>
              <a:tr h="905427">
                <a:tc>
                  <a:txBody>
                    <a:bodyPr/>
                    <a:lstStyle/>
                    <a:p>
                      <a:endParaRPr lang="en-GB" sz="2400">
                        <a:solidFill>
                          <a:schemeClr val="accent1">
                            <a:lumMod val="50000"/>
                          </a:schemeClr>
                        </a:solidFill>
                      </a:endParaRPr>
                    </a:p>
                  </a:txBody>
                  <a:tcPr/>
                </a:tc>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a:solidFill>
                          <a:schemeClr val="accent1">
                            <a:lumMod val="50000"/>
                          </a:schemeClr>
                        </a:solidFill>
                      </a:endParaRPr>
                    </a:p>
                  </a:txBody>
                  <a:tcPr/>
                </a:tc>
                <a:extLst>
                  <a:ext uri="{0D108BD9-81ED-4DB2-BD59-A6C34878D82A}">
                    <a16:rowId xmlns:a16="http://schemas.microsoft.com/office/drawing/2014/main" val="3950947328"/>
                  </a:ext>
                </a:extLst>
              </a:tr>
              <a:tr h="905427">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3785019444"/>
                  </a:ext>
                </a:extLst>
              </a:tr>
            </a:tbl>
          </a:graphicData>
        </a:graphic>
      </p:graphicFrame>
      <p:sp>
        <p:nvSpPr>
          <p:cNvPr id="5" name="Google Shape;614;p26">
            <a:hlinkClick r:id="" action="ppaction://noaction">
              <a:snd r:embed="rId3" name="tiene árbles grandes.wav"/>
            </a:hlinkClick>
            <a:extLst>
              <a:ext uri="{FF2B5EF4-FFF2-40B4-BE49-F238E27FC236}">
                <a16:creationId xmlns:a16="http://schemas.microsoft.com/office/drawing/2014/main" id="{2A2E30D2-841A-4ED1-B670-1C83F228DED0}"/>
              </a:ext>
            </a:extLst>
          </p:cNvPr>
          <p:cNvSpPr/>
          <p:nvPr/>
        </p:nvSpPr>
        <p:spPr>
          <a:xfrm>
            <a:off x="67807" y="2064040"/>
            <a:ext cx="536756" cy="504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sym typeface="Century Gothic"/>
              </a:rPr>
              <a:t>1</a:t>
            </a:r>
            <a:endParaRPr kumimoji="0" sz="2800" b="0" i="0" u="none" strike="noStrike" kern="1200" cap="none" spc="0" normalizeH="0" baseline="0" noProof="0" dirty="0">
              <a:ln>
                <a:noFill/>
              </a:ln>
              <a:solidFill>
                <a:prstClr val="black"/>
              </a:solidFill>
              <a:effectLst/>
              <a:uLnTx/>
              <a:uFillTx/>
              <a:latin typeface="Tw Cen MT" panose="020B0602020104020603"/>
            </a:endParaRPr>
          </a:p>
        </p:txBody>
      </p:sp>
      <p:grpSp>
        <p:nvGrpSpPr>
          <p:cNvPr id="54" name="Group 53"/>
          <p:cNvGrpSpPr/>
          <p:nvPr/>
        </p:nvGrpSpPr>
        <p:grpSpPr>
          <a:xfrm>
            <a:off x="5672413" y="1888690"/>
            <a:ext cx="2250970" cy="759610"/>
            <a:chOff x="4844526" y="1722583"/>
            <a:chExt cx="2361400" cy="767641"/>
          </a:xfrm>
        </p:grpSpPr>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b="41057"/>
            <a:stretch/>
          </p:blipFill>
          <p:spPr>
            <a:xfrm>
              <a:off x="4844526" y="1734028"/>
              <a:ext cx="1320730" cy="744750"/>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41057"/>
            <a:stretch/>
          </p:blipFill>
          <p:spPr>
            <a:xfrm>
              <a:off x="5844601" y="1722583"/>
              <a:ext cx="1361325" cy="767641"/>
            </a:xfrm>
            <a:prstGeom prst="rect">
              <a:avLst/>
            </a:prstGeom>
          </p:spPr>
        </p:pic>
      </p:grpSp>
      <p:pic>
        <p:nvPicPr>
          <p:cNvPr id="15" name="Picture 9" descr="hous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41133" y="1818065"/>
            <a:ext cx="1356181" cy="892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9" descr="hous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92855" y="1835850"/>
            <a:ext cx="1320993" cy="869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3" name="Group 52"/>
          <p:cNvGrpSpPr/>
          <p:nvPr/>
        </p:nvGrpSpPr>
        <p:grpSpPr>
          <a:xfrm>
            <a:off x="6256870" y="2754214"/>
            <a:ext cx="1072282" cy="850908"/>
            <a:chOff x="4860512" y="2488286"/>
            <a:chExt cx="1232954" cy="940724"/>
          </a:xfrm>
        </p:grpSpPr>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1" r="-10450" b="24699"/>
            <a:stretch/>
          </p:blipFill>
          <p:spPr>
            <a:xfrm>
              <a:off x="4860512" y="2488286"/>
              <a:ext cx="678902" cy="887135"/>
            </a:xfrm>
            <a:prstGeom prst="rect">
              <a:avLst/>
            </a:prstGeom>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 r="-10450" b="24699"/>
            <a:stretch/>
          </p:blipFill>
          <p:spPr>
            <a:xfrm>
              <a:off x="5414564" y="2541875"/>
              <a:ext cx="678902" cy="887135"/>
            </a:xfrm>
            <a:prstGeom prst="rect">
              <a:avLst/>
            </a:prstGeom>
          </p:spPr>
        </p:pic>
      </p:grpSp>
      <p:grpSp>
        <p:nvGrpSpPr>
          <p:cNvPr id="34" name="Group 33"/>
          <p:cNvGrpSpPr/>
          <p:nvPr/>
        </p:nvGrpSpPr>
        <p:grpSpPr>
          <a:xfrm>
            <a:off x="8509561" y="2818140"/>
            <a:ext cx="958954" cy="736789"/>
            <a:chOff x="7391958" y="2560105"/>
            <a:chExt cx="1182745" cy="851938"/>
          </a:xfrm>
        </p:grpSpPr>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9653" y="2564690"/>
              <a:ext cx="435050" cy="847353"/>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63924" y="2560105"/>
              <a:ext cx="435050" cy="847353"/>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958" y="2564690"/>
              <a:ext cx="435050" cy="847353"/>
            </a:xfrm>
            <a:prstGeom prst="rect">
              <a:avLst/>
            </a:prstGeom>
          </p:spPr>
        </p:pic>
      </p:gr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9333" y="3670325"/>
            <a:ext cx="765078" cy="870606"/>
          </a:xfrm>
          <a:prstGeom prst="rect">
            <a:avLst/>
          </a:prstGeom>
        </p:spPr>
      </p:pic>
      <p:grpSp>
        <p:nvGrpSpPr>
          <p:cNvPr id="52" name="Group 51"/>
          <p:cNvGrpSpPr/>
          <p:nvPr/>
        </p:nvGrpSpPr>
        <p:grpSpPr>
          <a:xfrm>
            <a:off x="5880841" y="4686196"/>
            <a:ext cx="1715760" cy="733263"/>
            <a:chOff x="4808788" y="4434436"/>
            <a:chExt cx="2144838" cy="841782"/>
          </a:xfrm>
        </p:grpSpPr>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8788" y="4434436"/>
              <a:ext cx="1461251" cy="769592"/>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92375" y="4506626"/>
              <a:ext cx="1461251" cy="769592"/>
            </a:xfrm>
            <a:prstGeom prst="rect">
              <a:avLst/>
            </a:prstGeom>
          </p:spPr>
        </p:pic>
      </p:grpSp>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7685" y="5635772"/>
            <a:ext cx="316324" cy="678492"/>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99869" y="5565107"/>
            <a:ext cx="930869" cy="729181"/>
          </a:xfrm>
          <a:prstGeom prst="rect">
            <a:avLst/>
          </a:prstGeom>
        </p:spPr>
      </p:pic>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0901" y="5554083"/>
            <a:ext cx="935700" cy="732965"/>
          </a:xfrm>
          <a:prstGeom prst="rect">
            <a:avLst/>
          </a:prstGeom>
        </p:spPr>
      </p:pic>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8800408" y="5561960"/>
            <a:ext cx="439475" cy="717209"/>
          </a:xfrm>
          <a:prstGeom prst="rect">
            <a:avLst/>
          </a:prstGeom>
        </p:spPr>
      </p:pic>
      <p:pic>
        <p:nvPicPr>
          <p:cNvPr id="32" name="Picture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80817" y="5522439"/>
            <a:ext cx="369161" cy="791825"/>
          </a:xfrm>
          <a:prstGeom prst="rect">
            <a:avLst/>
          </a:prstGeom>
        </p:spPr>
      </p:pic>
      <p:sp>
        <p:nvSpPr>
          <p:cNvPr id="35" name="Google Shape;614;p26">
            <a:hlinkClick r:id="" action="ppaction://noaction" highlightClick="1">
              <a:snd r:embed="rId15" name="tienen flores hermosas.wav"/>
            </a:hlinkClick>
            <a:extLst>
              <a:ext uri="{FF2B5EF4-FFF2-40B4-BE49-F238E27FC236}">
                <a16:creationId xmlns:a16="http://schemas.microsoft.com/office/drawing/2014/main" id="{2A2E30D2-841A-4ED1-B670-1C83F228DED0}"/>
              </a:ext>
            </a:extLst>
          </p:cNvPr>
          <p:cNvSpPr/>
          <p:nvPr/>
        </p:nvSpPr>
        <p:spPr>
          <a:xfrm>
            <a:off x="62226" y="2949624"/>
            <a:ext cx="536756" cy="504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prstClr val="white"/>
                </a:solidFill>
                <a:latin typeface="Century Gothic"/>
                <a:sym typeface="Century Gothic"/>
              </a:rPr>
              <a:t>2</a:t>
            </a:r>
            <a:endParaRPr kumimoji="0" sz="2800" b="0" i="0" u="none" strike="noStrike" kern="1200" cap="none" spc="0" normalizeH="0" baseline="0" noProof="0" dirty="0">
              <a:ln>
                <a:noFill/>
              </a:ln>
              <a:solidFill>
                <a:prstClr val="black"/>
              </a:solidFill>
              <a:effectLst/>
              <a:uLnTx/>
              <a:uFillTx/>
              <a:latin typeface="Tw Cen MT" panose="020B0602020104020603"/>
            </a:endParaRPr>
          </a:p>
        </p:txBody>
      </p:sp>
      <p:sp>
        <p:nvSpPr>
          <p:cNvPr id="36" name="Google Shape;614;p26">
            <a:hlinkClick r:id="" action="ppaction://noaction" highlightClick="1">
              <a:snd r:embed="rId16" name="tiene un gato blanco.wav"/>
            </a:hlinkClick>
            <a:extLst>
              <a:ext uri="{FF2B5EF4-FFF2-40B4-BE49-F238E27FC236}">
                <a16:creationId xmlns:a16="http://schemas.microsoft.com/office/drawing/2014/main" id="{2A2E30D2-841A-4ED1-B670-1C83F228DED0}"/>
              </a:ext>
            </a:extLst>
          </p:cNvPr>
          <p:cNvSpPr/>
          <p:nvPr/>
        </p:nvSpPr>
        <p:spPr>
          <a:xfrm>
            <a:off x="67807" y="3800464"/>
            <a:ext cx="536756" cy="504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prstClr val="white"/>
                </a:solidFill>
                <a:latin typeface="Century Gothic"/>
                <a:sym typeface="Century Gothic"/>
              </a:rPr>
              <a:t>3</a:t>
            </a:r>
            <a:endParaRPr kumimoji="0" sz="2800" b="0" i="0" u="none" strike="noStrike" kern="1200" cap="none" spc="0" normalizeH="0" baseline="0" noProof="0" dirty="0">
              <a:ln>
                <a:noFill/>
              </a:ln>
              <a:solidFill>
                <a:prstClr val="black"/>
              </a:solidFill>
              <a:effectLst/>
              <a:uLnTx/>
              <a:uFillTx/>
              <a:latin typeface="Tw Cen MT" panose="020B0602020104020603"/>
            </a:endParaRPr>
          </a:p>
        </p:txBody>
      </p:sp>
      <p:sp>
        <p:nvSpPr>
          <p:cNvPr id="37" name="Google Shape;614;p26">
            <a:hlinkClick r:id="" action="ppaction://noaction" highlightClick="1">
              <a:snd r:embed="rId17" name="tiene un río cerca.wav"/>
            </a:hlinkClick>
            <a:extLst>
              <a:ext uri="{FF2B5EF4-FFF2-40B4-BE49-F238E27FC236}">
                <a16:creationId xmlns:a16="http://schemas.microsoft.com/office/drawing/2014/main" id="{2A2E30D2-841A-4ED1-B670-1C83F228DED0}"/>
              </a:ext>
            </a:extLst>
          </p:cNvPr>
          <p:cNvSpPr/>
          <p:nvPr/>
        </p:nvSpPr>
        <p:spPr>
          <a:xfrm>
            <a:off x="54617" y="4696034"/>
            <a:ext cx="536756" cy="504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prstClr val="white"/>
                </a:solidFill>
                <a:latin typeface="Century Gothic"/>
                <a:sym typeface="Century Gothic"/>
              </a:rPr>
              <a:t>4</a:t>
            </a:r>
            <a:endParaRPr kumimoji="0" sz="2800" b="0" i="0" u="none" strike="noStrike" kern="1200" cap="none" spc="0" normalizeH="0" baseline="0" noProof="0" dirty="0">
              <a:ln>
                <a:noFill/>
              </a:ln>
              <a:solidFill>
                <a:prstClr val="black"/>
              </a:solidFill>
              <a:effectLst/>
              <a:uLnTx/>
              <a:uFillTx/>
              <a:latin typeface="Tw Cen MT" panose="020B0602020104020603"/>
            </a:endParaRPr>
          </a:p>
        </p:txBody>
      </p:sp>
      <p:sp>
        <p:nvSpPr>
          <p:cNvPr id="38" name="Google Shape;614;p26">
            <a:hlinkClick r:id="" action="ppaction://noaction" highlightClick="1">
              <a:snd r:embed="rId18" name="tienen pajaros pequeños.wav"/>
            </a:hlinkClick>
            <a:extLst>
              <a:ext uri="{FF2B5EF4-FFF2-40B4-BE49-F238E27FC236}">
                <a16:creationId xmlns:a16="http://schemas.microsoft.com/office/drawing/2014/main" id="{2A2E30D2-841A-4ED1-B670-1C83F228DED0}"/>
              </a:ext>
            </a:extLst>
          </p:cNvPr>
          <p:cNvSpPr/>
          <p:nvPr/>
        </p:nvSpPr>
        <p:spPr>
          <a:xfrm>
            <a:off x="62226" y="5571632"/>
            <a:ext cx="536756" cy="504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prstClr val="white"/>
                </a:solidFill>
                <a:latin typeface="Century Gothic"/>
                <a:sym typeface="Century Gothic"/>
              </a:rPr>
              <a:t>5</a:t>
            </a:r>
            <a:endParaRPr kumimoji="0" sz="2800" b="0" i="0" u="none" strike="noStrike" kern="1200" cap="none" spc="0" normalizeH="0" baseline="0" noProof="0" dirty="0">
              <a:ln>
                <a:noFill/>
              </a:ln>
              <a:solidFill>
                <a:prstClr val="black"/>
              </a:solidFill>
              <a:effectLst/>
              <a:uLnTx/>
              <a:uFillTx/>
              <a:latin typeface="Tw Cen MT" panose="020B0602020104020603"/>
            </a:endParaRPr>
          </a:p>
        </p:txBody>
      </p:sp>
      <p:pic>
        <p:nvPicPr>
          <p:cNvPr id="39" name="Picture 3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41294" y="2000180"/>
            <a:ext cx="522871" cy="544657"/>
          </a:xfrm>
          <a:prstGeom prst="rect">
            <a:avLst/>
          </a:prstGeom>
        </p:spPr>
      </p:pic>
      <p:sp>
        <p:nvSpPr>
          <p:cNvPr id="40" name="TextBox 39"/>
          <p:cNvSpPr txBox="1"/>
          <p:nvPr/>
        </p:nvSpPr>
        <p:spPr>
          <a:xfrm>
            <a:off x="10297314" y="2078423"/>
            <a:ext cx="1501253" cy="461665"/>
          </a:xfrm>
          <a:prstGeom prst="rect">
            <a:avLst/>
          </a:prstGeom>
          <a:noFill/>
        </p:spPr>
        <p:txBody>
          <a:bodyPr wrap="square" rtlCol="0">
            <a:spAutoFit/>
          </a:bodyPr>
          <a:lstStyle/>
          <a:p>
            <a:r>
              <a:rPr lang="en-GB" sz="2400" dirty="0">
                <a:solidFill>
                  <a:schemeClr val="accent1">
                    <a:lumMod val="50000"/>
                  </a:schemeClr>
                </a:solidFill>
              </a:rPr>
              <a:t>big</a:t>
            </a:r>
          </a:p>
        </p:txBody>
      </p:sp>
      <p:sp>
        <p:nvSpPr>
          <p:cNvPr id="41" name="Rounded Rectangle 40"/>
          <p:cNvSpPr/>
          <p:nvPr/>
        </p:nvSpPr>
        <p:spPr>
          <a:xfrm>
            <a:off x="5672413" y="1839594"/>
            <a:ext cx="2206094" cy="836613"/>
          </a:xfrm>
          <a:prstGeom prst="round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057842" y="2940485"/>
            <a:ext cx="522871" cy="544657"/>
          </a:xfrm>
          <a:prstGeom prst="rect">
            <a:avLst/>
          </a:prstGeom>
        </p:spPr>
      </p:pic>
      <p:sp>
        <p:nvSpPr>
          <p:cNvPr id="44" name="TextBox 43"/>
          <p:cNvSpPr txBox="1"/>
          <p:nvPr/>
        </p:nvSpPr>
        <p:spPr>
          <a:xfrm>
            <a:off x="10320118" y="2973071"/>
            <a:ext cx="2221856" cy="461665"/>
          </a:xfrm>
          <a:prstGeom prst="rect">
            <a:avLst/>
          </a:prstGeom>
          <a:noFill/>
        </p:spPr>
        <p:txBody>
          <a:bodyPr wrap="square" rtlCol="0">
            <a:spAutoFit/>
          </a:bodyPr>
          <a:lstStyle/>
          <a:p>
            <a:r>
              <a:rPr lang="en-GB" sz="2400" dirty="0">
                <a:solidFill>
                  <a:schemeClr val="accent1">
                    <a:lumMod val="50000"/>
                  </a:schemeClr>
                </a:solidFill>
              </a:rPr>
              <a:t>beautiful</a:t>
            </a:r>
          </a:p>
        </p:txBody>
      </p:sp>
      <p:pic>
        <p:nvPicPr>
          <p:cNvPr id="45" name="Picture 4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41294" y="3838652"/>
            <a:ext cx="522871" cy="544657"/>
          </a:xfrm>
          <a:prstGeom prst="rect">
            <a:avLst/>
          </a:prstGeom>
        </p:spPr>
      </p:pic>
      <p:sp>
        <p:nvSpPr>
          <p:cNvPr id="47" name="TextBox 46"/>
          <p:cNvSpPr txBox="1"/>
          <p:nvPr/>
        </p:nvSpPr>
        <p:spPr>
          <a:xfrm>
            <a:off x="10297314" y="3884766"/>
            <a:ext cx="2221856" cy="461665"/>
          </a:xfrm>
          <a:prstGeom prst="rect">
            <a:avLst/>
          </a:prstGeom>
          <a:noFill/>
        </p:spPr>
        <p:txBody>
          <a:bodyPr wrap="square" rtlCol="0">
            <a:spAutoFit/>
          </a:bodyPr>
          <a:lstStyle/>
          <a:p>
            <a:r>
              <a:rPr lang="en-GB" sz="2400" dirty="0">
                <a:solidFill>
                  <a:schemeClr val="accent1">
                    <a:lumMod val="50000"/>
                  </a:schemeClr>
                </a:solidFill>
              </a:rPr>
              <a:t>white</a:t>
            </a:r>
          </a:p>
        </p:txBody>
      </p:sp>
      <p:pic>
        <p:nvPicPr>
          <p:cNvPr id="48" name="Picture 4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41295" y="4672732"/>
            <a:ext cx="522871" cy="544657"/>
          </a:xfrm>
          <a:prstGeom prst="rect">
            <a:avLst/>
          </a:prstGeom>
        </p:spPr>
      </p:pic>
      <p:sp>
        <p:nvSpPr>
          <p:cNvPr id="50" name="TextBox 49"/>
          <p:cNvSpPr txBox="1"/>
          <p:nvPr/>
        </p:nvSpPr>
        <p:spPr>
          <a:xfrm>
            <a:off x="10340670" y="4749246"/>
            <a:ext cx="2221856" cy="461665"/>
          </a:xfrm>
          <a:prstGeom prst="rect">
            <a:avLst/>
          </a:prstGeom>
          <a:noFill/>
        </p:spPr>
        <p:txBody>
          <a:bodyPr wrap="square" rtlCol="0">
            <a:spAutoFit/>
          </a:bodyPr>
          <a:lstStyle/>
          <a:p>
            <a:r>
              <a:rPr lang="en-GB" sz="2400" dirty="0">
                <a:solidFill>
                  <a:schemeClr val="accent1">
                    <a:lumMod val="50000"/>
                  </a:schemeClr>
                </a:solidFill>
              </a:rPr>
              <a:t>nearby</a:t>
            </a:r>
          </a:p>
        </p:txBody>
      </p:sp>
      <p:pic>
        <p:nvPicPr>
          <p:cNvPr id="51" name="Picture 5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057842" y="5529320"/>
            <a:ext cx="522871" cy="544657"/>
          </a:xfrm>
          <a:prstGeom prst="rect">
            <a:avLst/>
          </a:prstGeom>
        </p:spPr>
      </p:pic>
      <p:sp>
        <p:nvSpPr>
          <p:cNvPr id="56" name="TextBox 55"/>
          <p:cNvSpPr txBox="1"/>
          <p:nvPr/>
        </p:nvSpPr>
        <p:spPr>
          <a:xfrm>
            <a:off x="10339686" y="5635772"/>
            <a:ext cx="2221856" cy="461665"/>
          </a:xfrm>
          <a:prstGeom prst="rect">
            <a:avLst/>
          </a:prstGeom>
          <a:noFill/>
        </p:spPr>
        <p:txBody>
          <a:bodyPr wrap="square" rtlCol="0">
            <a:spAutoFit/>
          </a:bodyPr>
          <a:lstStyle/>
          <a:p>
            <a:r>
              <a:rPr lang="en-GB" sz="2400" dirty="0">
                <a:solidFill>
                  <a:schemeClr val="accent1">
                    <a:lumMod val="50000"/>
                  </a:schemeClr>
                </a:solidFill>
              </a:rPr>
              <a:t>small</a:t>
            </a:r>
          </a:p>
        </p:txBody>
      </p:sp>
      <p:sp>
        <p:nvSpPr>
          <p:cNvPr id="57" name="TextBox 56"/>
          <p:cNvSpPr txBox="1"/>
          <p:nvPr/>
        </p:nvSpPr>
        <p:spPr>
          <a:xfrm>
            <a:off x="92962" y="245022"/>
            <a:ext cx="10687677" cy="430887"/>
          </a:xfrm>
          <a:prstGeom prst="rect">
            <a:avLst/>
          </a:prstGeom>
          <a:noFill/>
        </p:spPr>
        <p:txBody>
          <a:bodyPr wrap="square" rtlCol="0">
            <a:spAutoFit/>
          </a:bodyPr>
          <a:lstStyle/>
          <a:p>
            <a:r>
              <a:rPr lang="en-GB" sz="2200" b="1" dirty="0">
                <a:solidFill>
                  <a:schemeClr val="accent5">
                    <a:lumMod val="50000"/>
                  </a:schemeClr>
                </a:solidFill>
              </a:rPr>
              <a:t>Escucha. ¿Qué tiene la casa de Ana? ¿Y, qué tiene la casa de sus amigas?</a:t>
            </a:r>
          </a:p>
        </p:txBody>
      </p:sp>
      <p:pic>
        <p:nvPicPr>
          <p:cNvPr id="1026" name="Picture 2" descr="River Clipart To Buy "/>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569412" y="4582037"/>
            <a:ext cx="1012363" cy="777061"/>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Rounded Rectangle 58"/>
          <p:cNvSpPr/>
          <p:nvPr/>
        </p:nvSpPr>
        <p:spPr>
          <a:xfrm>
            <a:off x="7923383" y="2766340"/>
            <a:ext cx="2315992" cy="836613"/>
          </a:xfrm>
          <a:prstGeom prst="round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ounded Rectangle 59"/>
          <p:cNvSpPr/>
          <p:nvPr/>
        </p:nvSpPr>
        <p:spPr>
          <a:xfrm>
            <a:off x="5675967" y="3658197"/>
            <a:ext cx="2206094" cy="836613"/>
          </a:xfrm>
          <a:prstGeom prst="round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My Little Pony Friendship is Magic"/>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239572" y="3733588"/>
            <a:ext cx="911505" cy="682818"/>
          </a:xfrm>
          <a:prstGeom prst="rect">
            <a:avLst/>
          </a:prstGeom>
          <a:noFill/>
          <a:extLst>
            <a:ext uri="{909E8E84-426E-40dd-AFC4-6F175D3DCCD1}">
              <a14:hiddenFill xmlns:a14="http://schemas.microsoft.com/office/drawing/2010/main" xmlns="">
                <a:solidFill>
                  <a:srgbClr val="FFFFFF"/>
                </a:solidFill>
              </a14:hiddenFill>
            </a:ext>
          </a:extLst>
        </p:spPr>
      </p:pic>
      <p:sp>
        <p:nvSpPr>
          <p:cNvPr id="61" name="Rounded Rectangle 60"/>
          <p:cNvSpPr/>
          <p:nvPr/>
        </p:nvSpPr>
        <p:spPr>
          <a:xfrm>
            <a:off x="7958912" y="4574378"/>
            <a:ext cx="2315992" cy="836613"/>
          </a:xfrm>
          <a:prstGeom prst="round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ounded Rectangle 61"/>
          <p:cNvSpPr/>
          <p:nvPr/>
        </p:nvSpPr>
        <p:spPr>
          <a:xfrm>
            <a:off x="5672413" y="5474616"/>
            <a:ext cx="2206094" cy="836613"/>
          </a:xfrm>
          <a:prstGeom prst="round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583141" y="1118278"/>
            <a:ext cx="528320" cy="400110"/>
          </a:xfrm>
          <a:prstGeom prst="rect">
            <a:avLst/>
          </a:prstGeom>
          <a:noFill/>
        </p:spPr>
        <p:txBody>
          <a:bodyPr wrap="square" rtlCol="0">
            <a:spAutoFit/>
          </a:bodyPr>
          <a:lstStyle/>
          <a:p>
            <a:r>
              <a:rPr lang="en-GB" sz="2000" b="1" dirty="0">
                <a:solidFill>
                  <a:schemeClr val="accent1">
                    <a:lumMod val="50000"/>
                  </a:schemeClr>
                </a:solidFill>
              </a:rPr>
              <a:t>A</a:t>
            </a:r>
          </a:p>
        </p:txBody>
      </p:sp>
      <p:sp>
        <p:nvSpPr>
          <p:cNvPr id="63" name="TextBox 62"/>
          <p:cNvSpPr txBox="1"/>
          <p:nvPr/>
        </p:nvSpPr>
        <p:spPr>
          <a:xfrm>
            <a:off x="8866393" y="1132712"/>
            <a:ext cx="528320" cy="400110"/>
          </a:xfrm>
          <a:prstGeom prst="rect">
            <a:avLst/>
          </a:prstGeom>
          <a:noFill/>
        </p:spPr>
        <p:txBody>
          <a:bodyPr wrap="square" rtlCol="0">
            <a:spAutoFit/>
          </a:bodyPr>
          <a:lstStyle/>
          <a:p>
            <a:r>
              <a:rPr lang="en-GB" sz="2000" b="1" dirty="0">
                <a:solidFill>
                  <a:schemeClr val="accent1">
                    <a:lumMod val="50000"/>
                  </a:schemeClr>
                </a:solidFill>
              </a:rPr>
              <a:t>B</a:t>
            </a:r>
          </a:p>
        </p:txBody>
      </p:sp>
      <p:sp>
        <p:nvSpPr>
          <p:cNvPr id="55"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58" name="TextBox 57"/>
          <p:cNvSpPr txBox="1"/>
          <p:nvPr/>
        </p:nvSpPr>
        <p:spPr>
          <a:xfrm>
            <a:off x="9719655" y="544294"/>
            <a:ext cx="798652" cy="400110"/>
          </a:xfrm>
          <a:prstGeom prst="rect">
            <a:avLst/>
          </a:prstGeom>
          <a:noFill/>
        </p:spPr>
        <p:txBody>
          <a:bodyPr wrap="square" rtlCol="0">
            <a:spAutoFit/>
          </a:bodyPr>
          <a:lstStyle/>
          <a:p>
            <a:r>
              <a:rPr lang="en-GB" sz="2000" b="1" dirty="0">
                <a:solidFill>
                  <a:schemeClr val="accent5">
                    <a:lumMod val="50000"/>
                  </a:schemeClr>
                </a:solidFill>
              </a:rPr>
              <a:t>[1/2]</a:t>
            </a:r>
          </a:p>
        </p:txBody>
      </p:sp>
    </p:spTree>
    <p:extLst>
      <p:ext uri="{BB962C8B-B14F-4D97-AF65-F5344CB8AC3E}">
        <p14:creationId xmlns:p14="http://schemas.microsoft.com/office/powerpoint/2010/main" val="21167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P spid="44" grpId="0"/>
      <p:bldP spid="47" grpId="0"/>
      <p:bldP spid="50" grpId="0"/>
      <p:bldP spid="56" grpId="0"/>
      <p:bldP spid="59" grpId="0" animBg="1"/>
      <p:bldP spid="60" grpId="0" animBg="1"/>
      <p:bldP spid="61" grpId="0" animBg="1"/>
      <p:bldP spid="6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 name="Table 74"/>
          <p:cNvGraphicFramePr>
            <a:graphicFrameLocks noGrp="1"/>
          </p:cNvGraphicFramePr>
          <p:nvPr>
            <p:extLst>
              <p:ext uri="{D42A27DB-BD31-4B8C-83A1-F6EECF244321}">
                <p14:modId xmlns:p14="http://schemas.microsoft.com/office/powerpoint/2010/main" val="1190571581"/>
              </p:ext>
            </p:extLst>
          </p:nvPr>
        </p:nvGraphicFramePr>
        <p:xfrm>
          <a:off x="685306" y="678560"/>
          <a:ext cx="11330386" cy="5667350"/>
        </p:xfrm>
        <a:graphic>
          <a:graphicData uri="http://schemas.openxmlformats.org/drawingml/2006/table">
            <a:tbl>
              <a:tblPr firstRow="1" bandRow="1">
                <a:tableStyleId>{8A107856-5554-42FB-B03E-39F5DBC370BA}</a:tableStyleId>
              </a:tblPr>
              <a:tblGrid>
                <a:gridCol w="2151679">
                  <a:extLst>
                    <a:ext uri="{9D8B030D-6E8A-4147-A177-3AD203B41FA5}">
                      <a16:colId xmlns:a16="http://schemas.microsoft.com/office/drawing/2014/main" val="2271271445"/>
                    </a:ext>
                  </a:extLst>
                </a:gridCol>
                <a:gridCol w="2790092">
                  <a:extLst>
                    <a:ext uri="{9D8B030D-6E8A-4147-A177-3AD203B41FA5}">
                      <a16:colId xmlns:a16="http://schemas.microsoft.com/office/drawing/2014/main" val="933178516"/>
                    </a:ext>
                  </a:extLst>
                </a:gridCol>
                <a:gridCol w="2297723">
                  <a:extLst>
                    <a:ext uri="{9D8B030D-6E8A-4147-A177-3AD203B41FA5}">
                      <a16:colId xmlns:a16="http://schemas.microsoft.com/office/drawing/2014/main" val="3922186612"/>
                    </a:ext>
                  </a:extLst>
                </a:gridCol>
                <a:gridCol w="2344615">
                  <a:extLst>
                    <a:ext uri="{9D8B030D-6E8A-4147-A177-3AD203B41FA5}">
                      <a16:colId xmlns:a16="http://schemas.microsoft.com/office/drawing/2014/main" val="3590539053"/>
                    </a:ext>
                  </a:extLst>
                </a:gridCol>
                <a:gridCol w="1746277">
                  <a:extLst>
                    <a:ext uri="{9D8B030D-6E8A-4147-A177-3AD203B41FA5}">
                      <a16:colId xmlns:a16="http://schemas.microsoft.com/office/drawing/2014/main" val="996029358"/>
                    </a:ext>
                  </a:extLst>
                </a:gridCol>
              </a:tblGrid>
              <a:tr h="928820">
                <a:tc>
                  <a:txBody>
                    <a:bodyPr/>
                    <a:lstStyle/>
                    <a:p>
                      <a:r>
                        <a:rPr lang="en-GB" sz="2000" b="1" dirty="0">
                          <a:solidFill>
                            <a:schemeClr val="accent1">
                              <a:lumMod val="50000"/>
                            </a:schemeClr>
                          </a:solidFill>
                        </a:rPr>
                        <a:t>La</a:t>
                      </a:r>
                      <a:r>
                        <a:rPr lang="en-GB" sz="2000" b="1" baseline="0" dirty="0">
                          <a:solidFill>
                            <a:schemeClr val="accent1">
                              <a:lumMod val="50000"/>
                            </a:schemeClr>
                          </a:solidFill>
                        </a:rPr>
                        <a:t> casa de Ana </a:t>
                      </a:r>
                      <a:r>
                        <a:rPr lang="en-GB" sz="2000" b="0" baseline="0" dirty="0">
                          <a:solidFill>
                            <a:schemeClr val="accent1">
                              <a:lumMod val="50000"/>
                            </a:schemeClr>
                          </a:solidFill>
                        </a:rPr>
                        <a:t>(‘it has’)</a:t>
                      </a:r>
                      <a:endParaRPr lang="en-GB" sz="2000" b="0" dirty="0">
                        <a:solidFill>
                          <a:schemeClr val="accent1">
                            <a:lumMod val="50000"/>
                          </a:schemeClr>
                        </a:solidFill>
                      </a:endParaRPr>
                    </a:p>
                  </a:txBody>
                  <a:tcPr/>
                </a:tc>
                <a:tc>
                  <a:txBody>
                    <a:bodyPr/>
                    <a:lstStyle/>
                    <a:p>
                      <a:r>
                        <a:rPr lang="en-GB" sz="2000" dirty="0">
                          <a:solidFill>
                            <a:schemeClr val="accent1">
                              <a:lumMod val="50000"/>
                            </a:schemeClr>
                          </a:solidFill>
                        </a:rPr>
                        <a:t>Las casas de sus</a:t>
                      </a:r>
                      <a:r>
                        <a:rPr lang="en-GB" sz="2000" baseline="0" dirty="0">
                          <a:solidFill>
                            <a:schemeClr val="accent1">
                              <a:lumMod val="50000"/>
                            </a:schemeClr>
                          </a:solidFill>
                        </a:rPr>
                        <a:t> amigas </a:t>
                      </a:r>
                      <a:r>
                        <a:rPr lang="en-GB" sz="2000" b="0" baseline="0" dirty="0">
                          <a:solidFill>
                            <a:schemeClr val="accent1">
                              <a:lumMod val="50000"/>
                            </a:schemeClr>
                          </a:solidFill>
                        </a:rPr>
                        <a:t>(‘they have’)</a:t>
                      </a:r>
                      <a:endParaRPr lang="en-GB" sz="2000" b="0" dirty="0">
                        <a:solidFill>
                          <a:schemeClr val="accent1">
                            <a:lumMod val="50000"/>
                          </a:schemeClr>
                        </a:solidFill>
                      </a:endParaRPr>
                    </a:p>
                  </a:txBody>
                  <a:tcPr/>
                </a:tc>
                <a:tc>
                  <a:txBody>
                    <a:bodyPr/>
                    <a:lstStyle/>
                    <a:p>
                      <a:endParaRPr lang="en-GB" sz="2400" b="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r>
                        <a:rPr lang="en-GB" sz="2000" dirty="0">
                          <a:solidFill>
                            <a:schemeClr val="accent1">
                              <a:lumMod val="50000"/>
                            </a:schemeClr>
                          </a:solidFill>
                        </a:rPr>
                        <a:t>Información extra</a:t>
                      </a:r>
                    </a:p>
                  </a:txBody>
                  <a:tcPr/>
                </a:tc>
                <a:extLst>
                  <a:ext uri="{0D108BD9-81ED-4DB2-BD59-A6C34878D82A}">
                    <a16:rowId xmlns:a16="http://schemas.microsoft.com/office/drawing/2014/main" val="3387618526"/>
                  </a:ext>
                </a:extLst>
              </a:tr>
              <a:tr h="947706">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b="0" dirty="0">
                        <a:solidFill>
                          <a:schemeClr val="accent1">
                            <a:lumMod val="50000"/>
                          </a:schemeClr>
                        </a:solidFill>
                      </a:endParaRPr>
                    </a:p>
                    <a:p>
                      <a:endParaRPr lang="en-GB" sz="2400" b="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173417677"/>
                  </a:ext>
                </a:extLst>
              </a:tr>
              <a:tr h="947706">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4044272527"/>
                  </a:ext>
                </a:extLst>
              </a:tr>
              <a:tr h="947706">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4006784988"/>
                  </a:ext>
                </a:extLst>
              </a:tr>
              <a:tr h="947706">
                <a:tc>
                  <a:txBody>
                    <a:bodyPr/>
                    <a:lstStyle/>
                    <a:p>
                      <a:endParaRPr lang="en-GB" sz="2400">
                        <a:solidFill>
                          <a:schemeClr val="accent1">
                            <a:lumMod val="50000"/>
                          </a:schemeClr>
                        </a:solidFill>
                      </a:endParaRPr>
                    </a:p>
                  </a:txBody>
                  <a:tcPr/>
                </a:tc>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3950947328"/>
                  </a:ext>
                </a:extLst>
              </a:tr>
              <a:tr h="947706">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3785019444"/>
                  </a:ext>
                </a:extLst>
              </a:tr>
            </a:tbl>
          </a:graphicData>
        </a:graphic>
      </p:graphicFrame>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942820" y="447907"/>
            <a:ext cx="64062" cy="87079"/>
          </a:xfrm>
        </p:spPr>
        <p:txBody>
          <a:bodyPr>
            <a:noAutofit/>
          </a:bodyPr>
          <a:lstStyle/>
          <a:p>
            <a:r>
              <a:rPr lang="en-GB" sz="100" b="1" dirty="0">
                <a:solidFill>
                  <a:prstClr val="white"/>
                </a:solidFill>
              </a:rPr>
              <a:t>escuchar</a:t>
            </a:r>
            <a:endParaRPr lang="en-US" sz="100" dirty="0"/>
          </a:p>
        </p:txBody>
      </p:sp>
      <p:grpSp>
        <p:nvGrpSpPr>
          <p:cNvPr id="20" name="Group 19"/>
          <p:cNvGrpSpPr/>
          <p:nvPr/>
        </p:nvGrpSpPr>
        <p:grpSpPr>
          <a:xfrm>
            <a:off x="5754522" y="1644514"/>
            <a:ext cx="1167827" cy="921765"/>
            <a:chOff x="4872250" y="1627845"/>
            <a:chExt cx="1167827" cy="921765"/>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r="24560"/>
            <a:stretch/>
          </p:blipFill>
          <p:spPr>
            <a:xfrm>
              <a:off x="4872250" y="1635580"/>
              <a:ext cx="620588" cy="914030"/>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r="24560"/>
            <a:stretch/>
          </p:blipFill>
          <p:spPr>
            <a:xfrm flipH="1">
              <a:off x="5475195" y="1627845"/>
              <a:ext cx="564882" cy="914030"/>
            </a:xfrm>
            <a:prstGeom prst="rect">
              <a:avLst/>
            </a:prstGeom>
          </p:spPr>
        </p:pic>
      </p:grpSp>
      <p:grpSp>
        <p:nvGrpSpPr>
          <p:cNvPr id="16" name="Group 15"/>
          <p:cNvGrpSpPr/>
          <p:nvPr/>
        </p:nvGrpSpPr>
        <p:grpSpPr>
          <a:xfrm>
            <a:off x="8688503" y="1696137"/>
            <a:ext cx="1055079" cy="763964"/>
            <a:chOff x="7391958" y="2560105"/>
            <a:chExt cx="1182745" cy="851938"/>
          </a:xfrm>
        </p:grpSpPr>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653" y="2564690"/>
              <a:ext cx="435050" cy="847353"/>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3924" y="2560105"/>
              <a:ext cx="435050" cy="847353"/>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1958" y="2564690"/>
              <a:ext cx="435050" cy="847353"/>
            </a:xfrm>
            <a:prstGeom prst="rect">
              <a:avLst/>
            </a:prstGeom>
          </p:spPr>
        </p:pic>
      </p:grpSp>
      <p:grpSp>
        <p:nvGrpSpPr>
          <p:cNvPr id="21" name="Group 20"/>
          <p:cNvGrpSpPr/>
          <p:nvPr/>
        </p:nvGrpSpPr>
        <p:grpSpPr>
          <a:xfrm>
            <a:off x="6116535" y="5492482"/>
            <a:ext cx="1292982" cy="759523"/>
            <a:chOff x="3938303" y="368994"/>
            <a:chExt cx="4887353" cy="2569921"/>
          </a:xfrm>
        </p:grpSpPr>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046624">
              <a:off x="5300306" y="828924"/>
              <a:ext cx="2546569" cy="1510964"/>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1793" y="1178319"/>
              <a:ext cx="1812520" cy="749175"/>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33149">
              <a:off x="5003038" y="1493157"/>
              <a:ext cx="1812520" cy="749175"/>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777349">
              <a:off x="3938303" y="368994"/>
              <a:ext cx="1063604" cy="2515508"/>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06911" y="516988"/>
              <a:ext cx="2218745" cy="2421927"/>
            </a:xfrm>
            <a:prstGeom prst="rect">
              <a:avLst/>
            </a:prstGeom>
          </p:spPr>
        </p:pic>
      </p:grpSp>
      <p:grpSp>
        <p:nvGrpSpPr>
          <p:cNvPr id="27" name="Group 26"/>
          <p:cNvGrpSpPr/>
          <p:nvPr/>
        </p:nvGrpSpPr>
        <p:grpSpPr>
          <a:xfrm>
            <a:off x="6354915" y="2643894"/>
            <a:ext cx="869804" cy="758508"/>
            <a:chOff x="3840240" y="1995353"/>
            <a:chExt cx="3952631" cy="4375367"/>
          </a:xfrm>
        </p:grpSpPr>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66722" y="3808008"/>
              <a:ext cx="3030508" cy="2562712"/>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6000" y="3721227"/>
              <a:ext cx="1268201" cy="900423"/>
            </a:xfrm>
            <a:prstGeom prst="rect">
              <a:avLst/>
            </a:prstGeom>
          </p:spPr>
        </p:pic>
        <p:pic>
          <p:nvPicPr>
            <p:cNvPr id="30" name="Picture 29"/>
            <p:cNvPicPr>
              <a:picLocks noChangeAspect="1"/>
            </p:cNvPicPr>
            <p:nvPr/>
          </p:nvPicPr>
          <p:blipFill rotWithShape="1">
            <a:blip r:embed="rId12" cstate="print">
              <a:extLst>
                <a:ext uri="{28A0092B-C50C-407E-A947-70E740481C1C}">
                  <a14:useLocalDpi xmlns:a14="http://schemas.microsoft.com/office/drawing/2010/main" val="0"/>
                </a:ext>
              </a:extLst>
            </a:blip>
            <a:srcRect l="-748" b="43179"/>
            <a:stretch/>
          </p:blipFill>
          <p:spPr>
            <a:xfrm>
              <a:off x="6373504" y="3615555"/>
              <a:ext cx="657310" cy="410535"/>
            </a:xfrm>
            <a:prstGeom prst="rect">
              <a:avLst/>
            </a:prstGeom>
          </p:spPr>
        </p:pic>
        <p:pic>
          <p:nvPicPr>
            <p:cNvPr id="31" name="Picture 30"/>
            <p:cNvPicPr>
              <a:picLocks noChangeAspect="1"/>
            </p:cNvPicPr>
            <p:nvPr/>
          </p:nvPicPr>
          <p:blipFill rotWithShape="1">
            <a:blip r:embed="rId13" cstate="print">
              <a:extLst>
                <a:ext uri="{28A0092B-C50C-407E-A947-70E740481C1C}">
                  <a14:useLocalDpi xmlns:a14="http://schemas.microsoft.com/office/drawing/2010/main" val="0"/>
                </a:ext>
              </a:extLst>
            </a:blip>
            <a:srcRect l="16723" t="44734" r="26533" b="17455"/>
            <a:stretch/>
          </p:blipFill>
          <p:spPr>
            <a:xfrm>
              <a:off x="4708478" y="3808009"/>
              <a:ext cx="1719618" cy="968991"/>
            </a:xfrm>
            <a:prstGeom prst="rect">
              <a:avLst/>
            </a:prstGeom>
          </p:spPr>
        </p:pic>
        <p:pic>
          <p:nvPicPr>
            <p:cNvPr id="32" name="Picture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433091">
              <a:off x="4172282" y="4368774"/>
              <a:ext cx="938449" cy="816450"/>
            </a:xfrm>
            <a:prstGeom prst="rect">
              <a:avLst/>
            </a:prstGeom>
          </p:spPr>
        </p:pic>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990127">
              <a:off x="3840240" y="4292745"/>
              <a:ext cx="938449" cy="816450"/>
            </a:xfrm>
            <a:prstGeom prst="rect">
              <a:avLst/>
            </a:prstGeom>
          </p:spPr>
        </p:pic>
        <p:pic>
          <p:nvPicPr>
            <p:cNvPr id="34" name="Picture 33"/>
            <p:cNvPicPr>
              <a:picLocks noChangeAspect="1"/>
            </p:cNvPicPr>
            <p:nvPr/>
          </p:nvPicPr>
          <p:blipFill rotWithShape="1">
            <a:blip r:embed="rId15" cstate="print">
              <a:extLst>
                <a:ext uri="{28A0092B-C50C-407E-A947-70E740481C1C}">
                  <a14:useLocalDpi xmlns:a14="http://schemas.microsoft.com/office/drawing/2010/main" val="0"/>
                </a:ext>
              </a:extLst>
            </a:blip>
            <a:srcRect b="51562"/>
            <a:stretch/>
          </p:blipFill>
          <p:spPr>
            <a:xfrm>
              <a:off x="4042252" y="1995353"/>
              <a:ext cx="3750619" cy="1725876"/>
            </a:xfrm>
            <a:prstGeom prst="rect">
              <a:avLst/>
            </a:prstGeom>
          </p:spPr>
        </p:pic>
      </p:grpSp>
      <p:grpSp>
        <p:nvGrpSpPr>
          <p:cNvPr id="49" name="Group 48"/>
          <p:cNvGrpSpPr/>
          <p:nvPr/>
        </p:nvGrpSpPr>
        <p:grpSpPr>
          <a:xfrm>
            <a:off x="6120897" y="3510577"/>
            <a:ext cx="1306026" cy="887319"/>
            <a:chOff x="5189487" y="3433936"/>
            <a:chExt cx="1306026" cy="887319"/>
          </a:xfrm>
        </p:grpSpPr>
        <p:pic>
          <p:nvPicPr>
            <p:cNvPr id="38" name="Picture 3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810046">
              <a:off x="5189487" y="3433936"/>
              <a:ext cx="564658" cy="887319"/>
            </a:xfrm>
            <a:prstGeom prst="rect">
              <a:avLst/>
            </a:prstGeom>
          </p:spPr>
        </p:pic>
        <p:pic>
          <p:nvPicPr>
            <p:cNvPr id="39" name="Picture 38"/>
            <p:cNvPicPr>
              <a:picLocks noChangeAspect="1"/>
            </p:cNvPicPr>
            <p:nvPr/>
          </p:nvPicPr>
          <p:blipFill rotWithShape="1">
            <a:blip r:embed="rId17" cstate="print">
              <a:extLst>
                <a:ext uri="{28A0092B-C50C-407E-A947-70E740481C1C}">
                  <a14:useLocalDpi xmlns:a14="http://schemas.microsoft.com/office/drawing/2010/main" val="0"/>
                </a:ext>
              </a:extLst>
            </a:blip>
            <a:srcRect t="36300"/>
            <a:stretch/>
          </p:blipFill>
          <p:spPr>
            <a:xfrm rot="1004964">
              <a:off x="5680584" y="3645138"/>
              <a:ext cx="814929" cy="554459"/>
            </a:xfrm>
            <a:prstGeom prst="rect">
              <a:avLst/>
            </a:prstGeom>
          </p:spPr>
        </p:pic>
      </p:grpSp>
      <p:pic>
        <p:nvPicPr>
          <p:cNvPr id="41" name="Picture 4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51634" y="4579990"/>
            <a:ext cx="1115317" cy="680343"/>
          </a:xfrm>
          <a:prstGeom prst="rect">
            <a:avLst/>
          </a:prstGeom>
        </p:spPr>
      </p:pic>
      <p:grpSp>
        <p:nvGrpSpPr>
          <p:cNvPr id="47" name="Group 46"/>
          <p:cNvGrpSpPr/>
          <p:nvPr/>
        </p:nvGrpSpPr>
        <p:grpSpPr>
          <a:xfrm>
            <a:off x="8296390" y="5437846"/>
            <a:ext cx="1693920" cy="860333"/>
            <a:chOff x="7057348" y="5322418"/>
            <a:chExt cx="2126166" cy="952093"/>
          </a:xfrm>
        </p:grpSpPr>
        <p:pic>
          <p:nvPicPr>
            <p:cNvPr id="45" name="Picture 6" descr="tennis shoe"/>
            <p:cNvPicPr>
              <a:picLocks noChangeAspect="1" noChangeArrowheads="1"/>
            </p:cNvPicPr>
            <p:nvPr/>
          </p:nvPicPr>
          <p:blipFill rotWithShape="1">
            <a:blip r:embed="rId19">
              <a:extLst>
                <a:ext uri="{28A0092B-C50C-407E-A947-70E740481C1C}">
                  <a14:useLocalDpi xmlns:a14="http://schemas.microsoft.com/office/drawing/2010/main" val="0"/>
                </a:ext>
              </a:extLst>
            </a:blip>
            <a:srcRect l="45531" t="51116"/>
            <a:stretch/>
          </p:blipFill>
          <p:spPr bwMode="auto">
            <a:xfrm>
              <a:off x="7057348" y="5322418"/>
              <a:ext cx="1732389" cy="808469"/>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6" descr="tennis shoe"/>
            <p:cNvPicPr>
              <a:picLocks noChangeAspect="1" noChangeArrowheads="1"/>
            </p:cNvPicPr>
            <p:nvPr/>
          </p:nvPicPr>
          <p:blipFill rotWithShape="1">
            <a:blip r:embed="rId19">
              <a:extLst>
                <a:ext uri="{28A0092B-C50C-407E-A947-70E740481C1C}">
                  <a14:useLocalDpi xmlns:a14="http://schemas.microsoft.com/office/drawing/2010/main" val="0"/>
                </a:ext>
              </a:extLst>
            </a:blip>
            <a:srcRect l="45531" t="51116"/>
            <a:stretch/>
          </p:blipFill>
          <p:spPr bwMode="auto">
            <a:xfrm flipH="1">
              <a:off x="7256207" y="5466042"/>
              <a:ext cx="1927307" cy="808469"/>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50" name="Google Shape;614;p26">
            <a:hlinkClick r:id="" action="ppaction://noaction" highlightClick="1">
              <a:snd r:embed="rId20" name="tienen vistas bonitas.wav"/>
            </a:hlinkClick>
            <a:extLst>
              <a:ext uri="{FF2B5EF4-FFF2-40B4-BE49-F238E27FC236}">
                <a16:creationId xmlns:a16="http://schemas.microsoft.com/office/drawing/2014/main" id="{2A2E30D2-841A-4ED1-B670-1C83F228DED0}"/>
              </a:ext>
            </a:extLst>
          </p:cNvPr>
          <p:cNvSpPr/>
          <p:nvPr/>
        </p:nvSpPr>
        <p:spPr>
          <a:xfrm>
            <a:off x="70275" y="1868923"/>
            <a:ext cx="536756" cy="504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prstClr val="white"/>
                </a:solidFill>
                <a:latin typeface="Century Gothic"/>
                <a:sym typeface="Century Gothic"/>
              </a:rPr>
              <a:t>6</a:t>
            </a:r>
            <a:endParaRPr kumimoji="0" sz="2800" b="0" i="0" u="none" strike="noStrike" kern="1200" cap="none" spc="0" normalizeH="0" baseline="0" noProof="0" dirty="0">
              <a:ln>
                <a:noFill/>
              </a:ln>
              <a:solidFill>
                <a:prstClr val="black"/>
              </a:solidFill>
              <a:effectLst/>
              <a:uLnTx/>
              <a:uFillTx/>
              <a:latin typeface="Tw Cen MT" panose="020B0602020104020603"/>
            </a:endParaRPr>
          </a:p>
        </p:txBody>
      </p:sp>
      <p:sp>
        <p:nvSpPr>
          <p:cNvPr id="51" name="Google Shape;614;p26">
            <a:hlinkClick r:id="" action="ppaction://noaction" highlightClick="1">
              <a:snd r:embed="rId21" name="tiene ventanas grandes.wav"/>
            </a:hlinkClick>
            <a:extLst>
              <a:ext uri="{FF2B5EF4-FFF2-40B4-BE49-F238E27FC236}">
                <a16:creationId xmlns:a16="http://schemas.microsoft.com/office/drawing/2014/main" id="{2A2E30D2-841A-4ED1-B670-1C83F228DED0}"/>
              </a:ext>
            </a:extLst>
          </p:cNvPr>
          <p:cNvSpPr/>
          <p:nvPr/>
        </p:nvSpPr>
        <p:spPr>
          <a:xfrm>
            <a:off x="55657" y="2793492"/>
            <a:ext cx="536756" cy="504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sym typeface="Century Gothic"/>
              </a:rPr>
              <a:t>7</a:t>
            </a:r>
            <a:endParaRPr kumimoji="0" sz="2800" b="0" i="0" u="none" strike="noStrike" kern="1200" cap="none" spc="0" normalizeH="0" baseline="0" noProof="0" dirty="0">
              <a:ln>
                <a:noFill/>
              </a:ln>
              <a:solidFill>
                <a:prstClr val="black"/>
              </a:solidFill>
              <a:effectLst/>
              <a:uLnTx/>
              <a:uFillTx/>
              <a:latin typeface="Tw Cen MT" panose="020B0602020104020603"/>
            </a:endParaRPr>
          </a:p>
        </p:txBody>
      </p:sp>
      <p:sp>
        <p:nvSpPr>
          <p:cNvPr id="52" name="Google Shape;614;p26">
            <a:hlinkClick r:id="" action="ppaction://noaction" highlightClick="1">
              <a:snd r:embed="rId22" name="tienen unas bolsas detrás de la puerta.wav"/>
            </a:hlinkClick>
            <a:extLst>
              <a:ext uri="{FF2B5EF4-FFF2-40B4-BE49-F238E27FC236}">
                <a16:creationId xmlns:a16="http://schemas.microsoft.com/office/drawing/2014/main" id="{2A2E30D2-841A-4ED1-B670-1C83F228DED0}"/>
              </a:ext>
            </a:extLst>
          </p:cNvPr>
          <p:cNvSpPr/>
          <p:nvPr/>
        </p:nvSpPr>
        <p:spPr>
          <a:xfrm>
            <a:off x="55657" y="3704187"/>
            <a:ext cx="536756" cy="504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sym typeface="Century Gothic"/>
              </a:rPr>
              <a:t>8</a:t>
            </a:r>
            <a:endParaRPr kumimoji="0" sz="2800" b="0" i="0" u="none" strike="noStrike" kern="1200" cap="none" spc="0" normalizeH="0" baseline="0" noProof="0" dirty="0">
              <a:ln>
                <a:noFill/>
              </a:ln>
              <a:solidFill>
                <a:prstClr val="black"/>
              </a:solidFill>
              <a:effectLst/>
              <a:uLnTx/>
              <a:uFillTx/>
              <a:latin typeface="Tw Cen MT" panose="020B0602020104020603"/>
            </a:endParaRPr>
          </a:p>
        </p:txBody>
      </p:sp>
      <p:sp>
        <p:nvSpPr>
          <p:cNvPr id="53" name="Google Shape;614;p26">
            <a:hlinkClick r:id="" action="ppaction://noaction" highlightClick="1">
              <a:snd r:embed="rId23" name="tienen una mesa en el balcón.wav"/>
            </a:hlinkClick>
            <a:extLst>
              <a:ext uri="{FF2B5EF4-FFF2-40B4-BE49-F238E27FC236}">
                <a16:creationId xmlns:a16="http://schemas.microsoft.com/office/drawing/2014/main" id="{2A2E30D2-841A-4ED1-B670-1C83F228DED0}"/>
              </a:ext>
            </a:extLst>
          </p:cNvPr>
          <p:cNvSpPr/>
          <p:nvPr/>
        </p:nvSpPr>
        <p:spPr>
          <a:xfrm>
            <a:off x="55657" y="4628484"/>
            <a:ext cx="536756" cy="504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sym typeface="Century Gothic"/>
              </a:rPr>
              <a:t>9</a:t>
            </a:r>
            <a:endParaRPr kumimoji="0" sz="2800" b="0" i="0" u="none" strike="noStrike" kern="1200" cap="none" spc="0" normalizeH="0" baseline="0" noProof="0" dirty="0">
              <a:ln>
                <a:noFill/>
              </a:ln>
              <a:solidFill>
                <a:prstClr val="black"/>
              </a:solidFill>
              <a:effectLst/>
              <a:uLnTx/>
              <a:uFillTx/>
              <a:latin typeface="Tw Cen MT" panose="020B0602020104020603"/>
            </a:endParaRPr>
          </a:p>
        </p:txBody>
      </p:sp>
      <p:sp>
        <p:nvSpPr>
          <p:cNvPr id="54" name="Google Shape;614;p26">
            <a:hlinkClick r:id="" action="ppaction://noaction" highlightClick="1">
              <a:snd r:embed="rId24" name="tiene cosas debajo de la cama.wav"/>
            </a:hlinkClick>
            <a:extLst>
              <a:ext uri="{FF2B5EF4-FFF2-40B4-BE49-F238E27FC236}">
                <a16:creationId xmlns:a16="http://schemas.microsoft.com/office/drawing/2014/main" id="{2A2E30D2-841A-4ED1-B670-1C83F228DED0}"/>
              </a:ext>
            </a:extLst>
          </p:cNvPr>
          <p:cNvSpPr/>
          <p:nvPr/>
        </p:nvSpPr>
        <p:spPr>
          <a:xfrm>
            <a:off x="57640" y="5585951"/>
            <a:ext cx="536756" cy="504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a:sym typeface="Century Gothic"/>
              </a:rPr>
              <a:t>10</a:t>
            </a:r>
            <a:endParaRPr kumimoji="0" sz="2800" b="0" i="0" u="none" strike="noStrike" kern="1200" cap="none" spc="0" normalizeH="0" baseline="0" noProof="0" dirty="0">
              <a:ln>
                <a:noFill/>
              </a:ln>
              <a:solidFill>
                <a:prstClr val="black"/>
              </a:solidFill>
              <a:effectLst/>
              <a:uLnTx/>
              <a:uFillTx/>
              <a:latin typeface="Tw Cen MT" panose="020B0602020104020603"/>
            </a:endParaRPr>
          </a:p>
        </p:txBody>
      </p:sp>
      <p:pic>
        <p:nvPicPr>
          <p:cNvPr id="55" name="Picture 5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047050" y="1881743"/>
            <a:ext cx="522871" cy="544657"/>
          </a:xfrm>
          <a:prstGeom prst="rect">
            <a:avLst/>
          </a:prstGeom>
        </p:spPr>
      </p:pic>
      <p:sp>
        <p:nvSpPr>
          <p:cNvPr id="56" name="Rounded Rectangle 55"/>
          <p:cNvSpPr/>
          <p:nvPr/>
        </p:nvSpPr>
        <p:spPr>
          <a:xfrm>
            <a:off x="5664160" y="1639522"/>
            <a:ext cx="2252941" cy="903501"/>
          </a:xfrm>
          <a:prstGeom prst="round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7" name="TextBox 56"/>
          <p:cNvSpPr txBox="1"/>
          <p:nvPr/>
        </p:nvSpPr>
        <p:spPr>
          <a:xfrm>
            <a:off x="10240917" y="1850365"/>
            <a:ext cx="1501253" cy="461665"/>
          </a:xfrm>
          <a:prstGeom prst="rect">
            <a:avLst/>
          </a:prstGeom>
          <a:noFill/>
        </p:spPr>
        <p:txBody>
          <a:bodyPr wrap="square" rtlCol="0">
            <a:spAutoFit/>
          </a:bodyPr>
          <a:lstStyle/>
          <a:p>
            <a:r>
              <a:rPr lang="en-GB" sz="2400" dirty="0">
                <a:solidFill>
                  <a:schemeClr val="accent1">
                    <a:lumMod val="50000"/>
                  </a:schemeClr>
                </a:solidFill>
              </a:rPr>
              <a:t>pretty</a:t>
            </a:r>
          </a:p>
        </p:txBody>
      </p:sp>
      <p:pic>
        <p:nvPicPr>
          <p:cNvPr id="58" name="Picture 5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579422" y="2752675"/>
            <a:ext cx="522871" cy="544657"/>
          </a:xfrm>
          <a:prstGeom prst="rect">
            <a:avLst/>
          </a:prstGeom>
        </p:spPr>
      </p:pic>
      <p:sp>
        <p:nvSpPr>
          <p:cNvPr id="59" name="Rounded Rectangle 58"/>
          <p:cNvSpPr/>
          <p:nvPr/>
        </p:nvSpPr>
        <p:spPr>
          <a:xfrm>
            <a:off x="7954457" y="2587021"/>
            <a:ext cx="2304107" cy="903501"/>
          </a:xfrm>
          <a:prstGeom prst="round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0" name="TextBox 59"/>
          <p:cNvSpPr txBox="1"/>
          <p:nvPr/>
        </p:nvSpPr>
        <p:spPr>
          <a:xfrm>
            <a:off x="10256256" y="2807938"/>
            <a:ext cx="1501253" cy="461665"/>
          </a:xfrm>
          <a:prstGeom prst="rect">
            <a:avLst/>
          </a:prstGeom>
          <a:noFill/>
        </p:spPr>
        <p:txBody>
          <a:bodyPr wrap="square" rtlCol="0">
            <a:spAutoFit/>
          </a:bodyPr>
          <a:lstStyle/>
          <a:p>
            <a:r>
              <a:rPr lang="en-GB" sz="2400" dirty="0">
                <a:solidFill>
                  <a:schemeClr val="accent1">
                    <a:lumMod val="50000"/>
                  </a:schemeClr>
                </a:solidFill>
              </a:rPr>
              <a:t>big</a:t>
            </a:r>
          </a:p>
        </p:txBody>
      </p:sp>
      <p:pic>
        <p:nvPicPr>
          <p:cNvPr id="61" name="Picture 6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006393" y="3761039"/>
            <a:ext cx="522871" cy="544657"/>
          </a:xfrm>
          <a:prstGeom prst="rect">
            <a:avLst/>
          </a:prstGeom>
        </p:spPr>
      </p:pic>
      <p:grpSp>
        <p:nvGrpSpPr>
          <p:cNvPr id="64" name="Group 63"/>
          <p:cNvGrpSpPr/>
          <p:nvPr/>
        </p:nvGrpSpPr>
        <p:grpSpPr>
          <a:xfrm>
            <a:off x="8406253" y="3559336"/>
            <a:ext cx="1569184" cy="883412"/>
            <a:chOff x="7302936" y="3502176"/>
            <a:chExt cx="1569184" cy="883412"/>
          </a:xfrm>
        </p:grpSpPr>
        <p:pic>
          <p:nvPicPr>
            <p:cNvPr id="40" name="Picture 39"/>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685818" y="3546820"/>
              <a:ext cx="645851" cy="838768"/>
            </a:xfrm>
            <a:prstGeom prst="rect">
              <a:avLst/>
            </a:prstGeom>
          </p:spPr>
        </p:pic>
        <p:pic>
          <p:nvPicPr>
            <p:cNvPr id="62" name="Picture 6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226269" y="3502176"/>
              <a:ext cx="645851" cy="838768"/>
            </a:xfrm>
            <a:prstGeom prst="rect">
              <a:avLst/>
            </a:prstGeom>
          </p:spPr>
        </p:pic>
        <p:pic>
          <p:nvPicPr>
            <p:cNvPr id="63" name="Picture 6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302936" y="3509870"/>
              <a:ext cx="645851" cy="838768"/>
            </a:xfrm>
            <a:prstGeom prst="rect">
              <a:avLst/>
            </a:prstGeom>
          </p:spPr>
        </p:pic>
      </p:grpSp>
      <p:sp>
        <p:nvSpPr>
          <p:cNvPr id="65" name="TextBox 64"/>
          <p:cNvSpPr txBox="1"/>
          <p:nvPr/>
        </p:nvSpPr>
        <p:spPr>
          <a:xfrm>
            <a:off x="10252919" y="3575510"/>
            <a:ext cx="2190977" cy="830997"/>
          </a:xfrm>
          <a:prstGeom prst="rect">
            <a:avLst/>
          </a:prstGeom>
          <a:noFill/>
        </p:spPr>
        <p:txBody>
          <a:bodyPr wrap="square" rtlCol="0">
            <a:spAutoFit/>
          </a:bodyPr>
          <a:lstStyle/>
          <a:p>
            <a:r>
              <a:rPr lang="en-GB" sz="2400" dirty="0">
                <a:solidFill>
                  <a:schemeClr val="accent1">
                    <a:lumMod val="50000"/>
                  </a:schemeClr>
                </a:solidFill>
              </a:rPr>
              <a:t>behind the door</a:t>
            </a:r>
          </a:p>
        </p:txBody>
      </p:sp>
      <p:pic>
        <p:nvPicPr>
          <p:cNvPr id="66" name="Picture 6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006393" y="4676926"/>
            <a:ext cx="522871" cy="544657"/>
          </a:xfrm>
          <a:prstGeom prst="rect">
            <a:avLst/>
          </a:prstGeom>
        </p:spPr>
      </p:pic>
      <p:sp>
        <p:nvSpPr>
          <p:cNvPr id="67" name="Rounded Rectangle 66"/>
          <p:cNvSpPr/>
          <p:nvPr/>
        </p:nvSpPr>
        <p:spPr>
          <a:xfrm>
            <a:off x="7952149" y="3543345"/>
            <a:ext cx="2304107" cy="903501"/>
          </a:xfrm>
          <a:prstGeom prst="round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68" name="Rounded Rectangle 67"/>
          <p:cNvSpPr/>
          <p:nvPr/>
        </p:nvSpPr>
        <p:spPr>
          <a:xfrm>
            <a:off x="7969591" y="4466559"/>
            <a:ext cx="2304107" cy="903501"/>
          </a:xfrm>
          <a:prstGeom prst="round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9" name="TextBox 68"/>
          <p:cNvSpPr txBox="1"/>
          <p:nvPr/>
        </p:nvSpPr>
        <p:spPr>
          <a:xfrm>
            <a:off x="10256256" y="4487519"/>
            <a:ext cx="2190977" cy="830997"/>
          </a:xfrm>
          <a:prstGeom prst="rect">
            <a:avLst/>
          </a:prstGeom>
          <a:noFill/>
        </p:spPr>
        <p:txBody>
          <a:bodyPr wrap="square" rtlCol="0">
            <a:spAutoFit/>
          </a:bodyPr>
          <a:lstStyle/>
          <a:p>
            <a:r>
              <a:rPr lang="en-GB" sz="2400" dirty="0">
                <a:solidFill>
                  <a:schemeClr val="accent1">
                    <a:lumMod val="50000"/>
                  </a:schemeClr>
                </a:solidFill>
              </a:rPr>
              <a:t>on the balcony</a:t>
            </a:r>
          </a:p>
        </p:txBody>
      </p:sp>
      <p:pic>
        <p:nvPicPr>
          <p:cNvPr id="70" name="Picture 6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579422" y="5605259"/>
            <a:ext cx="522871" cy="544657"/>
          </a:xfrm>
          <a:prstGeom prst="rect">
            <a:avLst/>
          </a:prstGeom>
        </p:spPr>
      </p:pic>
      <p:sp>
        <p:nvSpPr>
          <p:cNvPr id="71" name="Rounded Rectangle 70"/>
          <p:cNvSpPr/>
          <p:nvPr/>
        </p:nvSpPr>
        <p:spPr>
          <a:xfrm>
            <a:off x="5612993" y="5425836"/>
            <a:ext cx="2304107" cy="903501"/>
          </a:xfrm>
          <a:prstGeom prst="round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72" name="TextBox 71"/>
          <p:cNvSpPr txBox="1"/>
          <p:nvPr/>
        </p:nvSpPr>
        <p:spPr>
          <a:xfrm>
            <a:off x="10258686" y="5462090"/>
            <a:ext cx="2190977" cy="830997"/>
          </a:xfrm>
          <a:prstGeom prst="rect">
            <a:avLst/>
          </a:prstGeom>
          <a:noFill/>
        </p:spPr>
        <p:txBody>
          <a:bodyPr wrap="square" rtlCol="0">
            <a:spAutoFit/>
          </a:bodyPr>
          <a:lstStyle/>
          <a:p>
            <a:r>
              <a:rPr lang="en-GB" sz="2400" dirty="0">
                <a:solidFill>
                  <a:schemeClr val="accent1">
                    <a:lumMod val="50000"/>
                  </a:schemeClr>
                </a:solidFill>
              </a:rPr>
              <a:t>under the bed</a:t>
            </a:r>
          </a:p>
        </p:txBody>
      </p:sp>
      <p:sp>
        <p:nvSpPr>
          <p:cNvPr id="5" name="TextBox 4"/>
          <p:cNvSpPr txBox="1"/>
          <p:nvPr/>
        </p:nvSpPr>
        <p:spPr>
          <a:xfrm>
            <a:off x="6891347" y="1874422"/>
            <a:ext cx="1060802" cy="400110"/>
          </a:xfrm>
          <a:prstGeom prst="rect">
            <a:avLst/>
          </a:prstGeom>
          <a:noFill/>
        </p:spPr>
        <p:txBody>
          <a:bodyPr wrap="square" rtlCol="0">
            <a:spAutoFit/>
          </a:bodyPr>
          <a:lstStyle/>
          <a:p>
            <a:r>
              <a:rPr lang="en-GB" sz="2000" dirty="0">
                <a:solidFill>
                  <a:schemeClr val="accent1">
                    <a:lumMod val="50000"/>
                  </a:schemeClr>
                </a:solidFill>
              </a:rPr>
              <a:t>[views]</a:t>
            </a:r>
          </a:p>
        </p:txBody>
      </p:sp>
      <p:pic>
        <p:nvPicPr>
          <p:cNvPr id="2052" name="Picture 4" descr="statue of unity&#1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487479" y="2657929"/>
            <a:ext cx="616723" cy="82229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9703907" y="146820"/>
            <a:ext cx="798652" cy="400110"/>
          </a:xfrm>
          <a:prstGeom prst="rect">
            <a:avLst/>
          </a:prstGeom>
          <a:noFill/>
        </p:spPr>
        <p:txBody>
          <a:bodyPr wrap="square" rtlCol="0">
            <a:spAutoFit/>
          </a:bodyPr>
          <a:lstStyle/>
          <a:p>
            <a:r>
              <a:rPr lang="en-GB" sz="2000" b="1" dirty="0">
                <a:solidFill>
                  <a:schemeClr val="accent1">
                    <a:lumMod val="50000"/>
                  </a:schemeClr>
                </a:solidFill>
              </a:rPr>
              <a:t>[2/2]</a:t>
            </a:r>
          </a:p>
        </p:txBody>
      </p:sp>
      <p:pic>
        <p:nvPicPr>
          <p:cNvPr id="2056" name="Picture 8" descr="Glass of water clipart. Free download. "/>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399369" y="4557684"/>
            <a:ext cx="628117" cy="788225"/>
          </a:xfrm>
          <a:prstGeom prst="rect">
            <a:avLst/>
          </a:prstGeom>
          <a:noFill/>
          <a:extLst>
            <a:ext uri="{909E8E84-426E-40dd-AFC4-6F175D3DCCD1}">
              <a14:hiddenFill xmlns:a14="http://schemas.microsoft.com/office/drawing/2010/main" xmlns="">
                <a:solidFill>
                  <a:srgbClr val="FFFFFF"/>
                </a:solidFill>
              </a14:hiddenFill>
            </a:ext>
          </a:extLst>
        </p:spPr>
      </p:pic>
      <p:sp>
        <p:nvSpPr>
          <p:cNvPr id="76" name="TextBox 75"/>
          <p:cNvSpPr txBox="1"/>
          <p:nvPr/>
        </p:nvSpPr>
        <p:spPr>
          <a:xfrm>
            <a:off x="6602067" y="966498"/>
            <a:ext cx="528320" cy="400110"/>
          </a:xfrm>
          <a:prstGeom prst="rect">
            <a:avLst/>
          </a:prstGeom>
          <a:noFill/>
        </p:spPr>
        <p:txBody>
          <a:bodyPr wrap="square" rtlCol="0">
            <a:spAutoFit/>
          </a:bodyPr>
          <a:lstStyle/>
          <a:p>
            <a:r>
              <a:rPr lang="en-GB" sz="2000" b="1" dirty="0">
                <a:solidFill>
                  <a:schemeClr val="accent1">
                    <a:lumMod val="50000"/>
                  </a:schemeClr>
                </a:solidFill>
              </a:rPr>
              <a:t>A</a:t>
            </a:r>
          </a:p>
        </p:txBody>
      </p:sp>
      <p:sp>
        <p:nvSpPr>
          <p:cNvPr id="77" name="TextBox 76"/>
          <p:cNvSpPr txBox="1"/>
          <p:nvPr/>
        </p:nvSpPr>
        <p:spPr>
          <a:xfrm>
            <a:off x="9020319" y="970866"/>
            <a:ext cx="528320" cy="400110"/>
          </a:xfrm>
          <a:prstGeom prst="rect">
            <a:avLst/>
          </a:prstGeom>
          <a:noFill/>
        </p:spPr>
        <p:txBody>
          <a:bodyPr wrap="square" rtlCol="0">
            <a:spAutoFit/>
          </a:bodyPr>
          <a:lstStyle/>
          <a:p>
            <a:r>
              <a:rPr lang="en-GB" sz="2000" b="1" dirty="0">
                <a:solidFill>
                  <a:schemeClr val="accent1">
                    <a:lumMod val="50000"/>
                  </a:schemeClr>
                </a:solidFill>
              </a:rPr>
              <a:t>B</a:t>
            </a:r>
          </a:p>
        </p:txBody>
      </p:sp>
      <p:pic>
        <p:nvPicPr>
          <p:cNvPr id="73" name="Picture 4" descr="statue of unity&#1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9112060" y="2657669"/>
            <a:ext cx="616723" cy="822297"/>
          </a:xfrm>
          <a:prstGeom prst="rect">
            <a:avLst/>
          </a:prstGeom>
          <a:noFill/>
          <a:extLst>
            <a:ext uri="{909E8E84-426E-40dd-AFC4-6F175D3DCCD1}">
              <a14:hiddenFill xmlns:a14="http://schemas.microsoft.com/office/drawing/2010/main" xmlns="">
                <a:solidFill>
                  <a:srgbClr val="FFFFFF"/>
                </a:solidFill>
              </a14:hiddenFill>
            </a:ext>
          </a:extLst>
        </p:spPr>
      </p:pic>
      <p:sp>
        <p:nvSpPr>
          <p:cNvPr id="7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46534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P spid="59" grpId="0" animBg="1"/>
      <p:bldP spid="60" grpId="0"/>
      <p:bldP spid="65" grpId="0"/>
      <p:bldP spid="67" grpId="0" animBg="1"/>
      <p:bldP spid="68" grpId="0" animBg="1"/>
      <p:bldP spid="69" grpId="0"/>
      <p:bldP spid="71" grpId="0" animBg="1"/>
      <p:bldP spid="7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4678192" y="16970"/>
            <a:ext cx="2384926" cy="1341521"/>
          </a:xfrm>
          <a:prstGeom prst="rect">
            <a:avLst/>
          </a:prstGeom>
        </p:spPr>
      </p:pic>
      <p:sp>
        <p:nvSpPr>
          <p:cNvPr id="10" name="Rounded Rectangular Callout 9"/>
          <p:cNvSpPr/>
          <p:nvPr/>
        </p:nvSpPr>
        <p:spPr>
          <a:xfrm>
            <a:off x="186059" y="1243525"/>
            <a:ext cx="11776090" cy="5021455"/>
          </a:xfrm>
          <a:prstGeom prst="wedgeRoundRectCallout">
            <a:avLst>
              <a:gd name="adj1" fmla="val 4017"/>
              <a:gd name="adj2" fmla="val -6266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a:xfrm>
            <a:off x="36159" y="9894"/>
            <a:ext cx="4028680" cy="1325563"/>
          </a:xfrm>
        </p:spPr>
        <p:txBody>
          <a:bodyPr>
            <a:normAutofit/>
          </a:bodyPr>
          <a:lstStyle/>
          <a:p>
            <a:r>
              <a:rPr lang="en-GB" sz="3600" b="1" dirty="0">
                <a:solidFill>
                  <a:schemeClr val="accent1">
                    <a:lumMod val="50000"/>
                  </a:schemeClr>
                </a:solidFill>
                <a:latin typeface="Century Gothic" panose="020B0502020202020204" pitchFamily="34" charset="0"/>
              </a:rPr>
              <a:t>La familia López</a:t>
            </a:r>
            <a:br>
              <a:rPr lang="en-GB" sz="3600" b="1" dirty="0">
                <a:solidFill>
                  <a:schemeClr val="accent1">
                    <a:lumMod val="50000"/>
                  </a:schemeClr>
                </a:solidFill>
                <a:latin typeface="Century Gothic" panose="020B0502020202020204" pitchFamily="34" charset="0"/>
              </a:rPr>
            </a:br>
            <a:r>
              <a:rPr lang="en-GB" sz="3600" b="1" dirty="0">
                <a:solidFill>
                  <a:schemeClr val="accent1">
                    <a:lumMod val="50000"/>
                  </a:schemeClr>
                </a:solidFill>
                <a:latin typeface="Century Gothic" panose="020B0502020202020204" pitchFamily="34" charset="0"/>
              </a:rPr>
              <a:t>En casa</a:t>
            </a:r>
          </a:p>
        </p:txBody>
      </p:sp>
      <p:sp>
        <p:nvSpPr>
          <p:cNvPr id="5" name="TextBox 4"/>
          <p:cNvSpPr txBox="1"/>
          <p:nvPr/>
        </p:nvSpPr>
        <p:spPr>
          <a:xfrm>
            <a:off x="8490442" y="7512"/>
            <a:ext cx="10658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Daniel</a:t>
            </a:r>
          </a:p>
        </p:txBody>
      </p:sp>
      <p:sp>
        <p:nvSpPr>
          <p:cNvPr id="6" name="TextBox 5"/>
          <p:cNvSpPr txBox="1"/>
          <p:nvPr/>
        </p:nvSpPr>
        <p:spPr>
          <a:xfrm>
            <a:off x="4222458" y="88755"/>
            <a:ext cx="9114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Lucía</a:t>
            </a:r>
          </a:p>
        </p:txBody>
      </p:sp>
      <p:sp>
        <p:nvSpPr>
          <p:cNvPr id="7" name="TextBox 6"/>
          <p:cNvSpPr txBox="1"/>
          <p:nvPr/>
        </p:nvSpPr>
        <p:spPr>
          <a:xfrm>
            <a:off x="6425973" y="25354"/>
            <a:ext cx="9834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Diego</a:t>
            </a:r>
          </a:p>
        </p:txBody>
      </p:sp>
      <p:sp>
        <p:nvSpPr>
          <p:cNvPr id="8" name="TextBox 7"/>
          <p:cNvSpPr txBox="1"/>
          <p:nvPr/>
        </p:nvSpPr>
        <p:spPr>
          <a:xfrm>
            <a:off x="9799859" y="0"/>
            <a:ext cx="9252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Ana</a:t>
            </a:r>
          </a:p>
        </p:txBody>
      </p:sp>
      <p:sp>
        <p:nvSpPr>
          <p:cNvPr id="9" name="TextBox 8"/>
          <p:cNvSpPr txBox="1"/>
          <p:nvPr/>
        </p:nvSpPr>
        <p:spPr>
          <a:xfrm>
            <a:off x="559966" y="1314874"/>
            <a:ext cx="11230391" cy="5016758"/>
          </a:xfrm>
          <a:prstGeom prst="rect">
            <a:avLst/>
          </a:prstGeom>
          <a:noFill/>
        </p:spPr>
        <p:txBody>
          <a:bodyPr wrap="square" rtlCol="0">
            <a:spAutoFit/>
          </a:bodyPr>
          <a:lstStyle/>
          <a:p>
            <a:r>
              <a:rPr kumimoji="0" lang="es-CO"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Hola,</a:t>
            </a:r>
            <a:r>
              <a:rPr kumimoji="0" lang="es-CO" sz="2000" b="0" i="0" u="none" strike="noStrike" kern="1200" cap="none" spc="0" normalizeH="0" noProof="0" dirty="0">
                <a:ln>
                  <a:noFill/>
                </a:ln>
                <a:solidFill>
                  <a:schemeClr val="accent1">
                    <a:lumMod val="50000"/>
                  </a:schemeClr>
                </a:solidFill>
                <a:effectLst/>
                <a:uLnTx/>
                <a:uFillTx/>
                <a:latin typeface="Century Gothic" panose="020B0502020202020204" pitchFamily="34" charset="0"/>
              </a:rPr>
              <a:t> soy Lucía y vivo con mi familia en una casa moderna y hermosa. También es bastante grande. Está en el centro de San Sebastián y somos felices allí. La casa tiene vistas bonitas del mar. Muy cerca tenemos tiendas, restaurantes y un museo famoso, </a:t>
            </a:r>
            <a:r>
              <a:rPr lang="es-CO" sz="2000" dirty="0">
                <a:solidFill>
                  <a:schemeClr val="accent1">
                    <a:lumMod val="50000"/>
                  </a:schemeClr>
                </a:solidFill>
                <a:latin typeface="Century Gothic" panose="020B0502020202020204" pitchFamily="34" charset="0"/>
              </a:rPr>
              <a:t>el </a:t>
            </a:r>
            <a:r>
              <a:rPr lang="es-CO" sz="2000" i="1" dirty="0">
                <a:solidFill>
                  <a:schemeClr val="accent1">
                    <a:lumMod val="50000"/>
                  </a:schemeClr>
                </a:solidFill>
                <a:latin typeface="Century Gothic" panose="020B0502020202020204" pitchFamily="34" charset="0"/>
              </a:rPr>
              <a:t>Museo San Telmo.</a:t>
            </a:r>
            <a:r>
              <a:rPr kumimoji="0" lang="es-CO" sz="2000" b="0" i="0" u="none" strike="noStrike" kern="1200" cap="none" spc="0" normalizeH="0" noProof="0" dirty="0">
                <a:ln>
                  <a:noFill/>
                </a:ln>
                <a:solidFill>
                  <a:schemeClr val="accent1">
                    <a:lumMod val="50000"/>
                  </a:schemeClr>
                </a:solidFill>
                <a:effectLst/>
                <a:uLnTx/>
                <a:uFillTx/>
                <a:latin typeface="Century Gothic" panose="020B0502020202020204" pitchFamily="34" charset="0"/>
              </a:rPr>
              <a:t> </a:t>
            </a:r>
          </a:p>
          <a:p>
            <a:endParaRPr lang="es-CO" sz="2000" baseline="0" dirty="0">
              <a:solidFill>
                <a:schemeClr val="accent1">
                  <a:lumMod val="50000"/>
                </a:schemeClr>
              </a:solidFill>
              <a:latin typeface="Century Gothic" panose="020B0502020202020204" pitchFamily="34" charset="0"/>
            </a:endParaRPr>
          </a:p>
          <a:p>
            <a:r>
              <a:rPr kumimoji="0" lang="es-CO" sz="2000" b="0" i="0" u="none" strike="noStrike" kern="1200" cap="none" spc="0" normalizeH="0" noProof="0" dirty="0">
                <a:ln>
                  <a:noFill/>
                </a:ln>
                <a:solidFill>
                  <a:schemeClr val="accent1">
                    <a:lumMod val="50000"/>
                  </a:schemeClr>
                </a:solidFill>
                <a:effectLst/>
                <a:uLnTx/>
                <a:uFillTx/>
                <a:latin typeface="Century Gothic" panose="020B0502020202020204" pitchFamily="34" charset="0"/>
              </a:rPr>
              <a:t>Tengo una habitación* grande y Daniel tiene otra bastante grande. </a:t>
            </a:r>
            <a:r>
              <a:rPr lang="es-CO" sz="2000" dirty="0">
                <a:solidFill>
                  <a:schemeClr val="accent1">
                    <a:lumMod val="50000"/>
                  </a:schemeClr>
                </a:solidFill>
                <a:latin typeface="Century Gothic" panose="020B0502020202020204" pitchFamily="34" charset="0"/>
              </a:rPr>
              <a:t>Mis padres tienen una habitación pequeña, pero es muy bonita y tranquila. Mi madre tiene muchos libros allí y lee delante de la ventana. Mi padre tiene una mesa donde hace el trabajo de la escuela. La mesa está detrás de la puerta. Mi madre tiene otra mesa en el balcón donde escribe libros. Debajo de la cama tienen ropa, bolsas y zapatos nuevos. Los domingos, cuando hago tareas domésticas, organizo las cosas. Mi madre siempre comenta, ‘¡Tienes mucha paciencia!’. Es cierto porque es una tarea muy aburrida.</a:t>
            </a:r>
          </a:p>
          <a:p>
            <a:endParaRPr lang="es-CO" sz="2000" dirty="0">
              <a:solidFill>
                <a:schemeClr val="accent1">
                  <a:lumMod val="50000"/>
                </a:schemeClr>
              </a:solidFill>
              <a:latin typeface="Century Gothic" panose="020B0502020202020204" pitchFamily="34" charset="0"/>
            </a:endParaRPr>
          </a:p>
          <a:p>
            <a:r>
              <a:rPr lang="es-CO" sz="2000" dirty="0">
                <a:solidFill>
                  <a:schemeClr val="accent1">
                    <a:lumMod val="50000"/>
                  </a:schemeClr>
                </a:solidFill>
                <a:latin typeface="Century Gothic" panose="020B0502020202020204" pitchFamily="34" charset="0"/>
              </a:rPr>
              <a:t>Fuera de la casa tenemos un jardín* con plantas, flores y árboles. En mi familia tenemos animales también. Tengo un gato blanco y negro. Pasa mucho tiempo detrás de la casa en los árboles con los pájaros. Daniel tiene un perro. ¡El gato y el perro no son amigos!</a:t>
            </a:r>
            <a:endParaRPr kumimoji="0" lang="es-CO"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pic>
        <p:nvPicPr>
          <p:cNvPr id="15" name="Picture 14"/>
          <p:cNvPicPr>
            <a:picLocks noChangeAspect="1"/>
          </p:cNvPicPr>
          <p:nvPr/>
        </p:nvPicPr>
        <p:blipFill rotWithShape="1">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rcRect l="6942" t="8654" r="57902" b="7692"/>
          <a:stretch/>
        </p:blipFill>
        <p:spPr>
          <a:xfrm>
            <a:off x="10248893" y="123857"/>
            <a:ext cx="835928" cy="1118859"/>
          </a:xfrm>
          <a:prstGeom prst="rect">
            <a:avLst/>
          </a:prstGeom>
        </p:spPr>
      </p:pic>
      <p:sp>
        <p:nvSpPr>
          <p:cNvPr id="18" name="TextBox 17"/>
          <p:cNvSpPr txBox="1"/>
          <p:nvPr/>
        </p:nvSpPr>
        <p:spPr>
          <a:xfrm>
            <a:off x="3573794" y="6402981"/>
            <a:ext cx="5892800" cy="400110"/>
          </a:xfrm>
          <a:prstGeom prst="rect">
            <a:avLst/>
          </a:prstGeom>
          <a:noFill/>
          <a:ln w="12700">
            <a:noFill/>
          </a:ln>
        </p:spPr>
        <p:txBody>
          <a:bodyPr wrap="square" rtlCol="0">
            <a:spAutoFit/>
          </a:bodyPr>
          <a:lstStyle/>
          <a:p>
            <a:r>
              <a:rPr lang="en-GB" sz="2000" dirty="0">
                <a:solidFill>
                  <a:schemeClr val="bg1"/>
                </a:solidFill>
                <a:latin typeface="Century Gothic" panose="020B0502020202020204" pitchFamily="34" charset="0"/>
              </a:rPr>
              <a:t>*la habitación = bedroom; el jardín = garden</a:t>
            </a:r>
          </a:p>
        </p:txBody>
      </p:sp>
      <p:pic>
        <p:nvPicPr>
          <p:cNvPr id="20" name="Picture 19"/>
          <p:cNvPicPr>
            <a:picLocks noChangeAspect="1"/>
          </p:cNvPicPr>
          <p:nvPr/>
        </p:nvPicPr>
        <p:blipFill>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6926280" y="7513"/>
            <a:ext cx="2306610" cy="1297468"/>
          </a:xfrm>
          <a:prstGeom prst="rect">
            <a:avLst/>
          </a:prstGeom>
        </p:spPr>
      </p:pic>
      <p:sp>
        <p:nvSpPr>
          <p:cNvPr id="17"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smtClean="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20538933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246743" y="3494329"/>
            <a:ext cx="3572963" cy="2716913"/>
          </a:xfrm>
          <a:prstGeom prst="roundRect">
            <a:avLst/>
          </a:prstGeom>
          <a:solidFill>
            <a:schemeClr val="accent4">
              <a:lumMod val="20000"/>
              <a:lumOff val="80000"/>
            </a:schemeClr>
          </a:solidFill>
          <a:ln w="12700" cap="flat" cmpd="sng" algn="ctr">
            <a:solidFill>
              <a:srgbClr val="5B9BD5">
                <a:shade val="50000"/>
              </a:srgbClr>
            </a:solid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34" name="Rounded Rectangle 33"/>
          <p:cNvSpPr/>
          <p:nvPr/>
        </p:nvSpPr>
        <p:spPr>
          <a:xfrm>
            <a:off x="4036372" y="3494329"/>
            <a:ext cx="3989089" cy="2716913"/>
          </a:xfrm>
          <a:prstGeom prst="roundRect">
            <a:avLst/>
          </a:prstGeom>
          <a:solidFill>
            <a:schemeClr val="accent4">
              <a:lumMod val="20000"/>
              <a:lumOff val="80000"/>
            </a:schemeClr>
          </a:solidFill>
          <a:ln w="12700" cap="flat" cmpd="sng" algn="ctr">
            <a:solidFill>
              <a:srgbClr val="5B9BD5">
                <a:shade val="50000"/>
              </a:srgbClr>
            </a:solid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35" name="Rounded Rectangle 34"/>
          <p:cNvSpPr/>
          <p:nvPr/>
        </p:nvSpPr>
        <p:spPr>
          <a:xfrm>
            <a:off x="8208529" y="3531967"/>
            <a:ext cx="3801789" cy="2679276"/>
          </a:xfrm>
          <a:prstGeom prst="roundRect">
            <a:avLst/>
          </a:prstGeom>
          <a:solidFill>
            <a:schemeClr val="accent4">
              <a:lumMod val="20000"/>
              <a:lumOff val="80000"/>
            </a:schemeClr>
          </a:solidFill>
          <a:ln w="12700" cap="flat" cmpd="sng" algn="ctr">
            <a:solidFill>
              <a:srgbClr val="5B9BD5">
                <a:shade val="50000"/>
              </a:srgbClr>
            </a:solid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6" name="Rounded Rectangle 5"/>
          <p:cNvSpPr/>
          <p:nvPr/>
        </p:nvSpPr>
        <p:spPr>
          <a:xfrm>
            <a:off x="246743" y="830997"/>
            <a:ext cx="3590646" cy="2506950"/>
          </a:xfrm>
          <a:prstGeom prst="roundRect">
            <a:avLst/>
          </a:prstGeom>
          <a:solidFill>
            <a:schemeClr val="accent4">
              <a:lumMod val="20000"/>
              <a:lumOff val="80000"/>
            </a:schemeClr>
          </a:solidFill>
          <a:ln w="12700" cap="flat" cmpd="sng" algn="ctr">
            <a:solidFill>
              <a:srgbClr val="5B9BD5">
                <a:shade val="50000"/>
              </a:srgbClr>
            </a:solid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4" name="TextBox 3"/>
          <p:cNvSpPr txBox="1"/>
          <p:nvPr/>
        </p:nvSpPr>
        <p:spPr>
          <a:xfrm>
            <a:off x="686177" y="864120"/>
            <a:ext cx="2929492" cy="461665"/>
          </a:xfrm>
          <a:prstGeom prst="rect">
            <a:avLst/>
          </a:prstGeom>
          <a:noFill/>
          <a:effectLst/>
        </p:spPr>
        <p:txBody>
          <a:bodyPr wrap="square" rtlCol="0">
            <a:spAutoFit/>
          </a:bodyPr>
          <a:lstStyle/>
          <a:p>
            <a:r>
              <a:rPr lang="en-GB" sz="2400" b="1" dirty="0">
                <a:solidFill>
                  <a:schemeClr val="accent1">
                    <a:lumMod val="50000"/>
                  </a:schemeClr>
                </a:solidFill>
                <a:latin typeface="Century Gothic" panose="020B0502020202020204" pitchFamily="34" charset="0"/>
              </a:rPr>
              <a:t>Lucía </a:t>
            </a:r>
            <a:r>
              <a:rPr lang="en-GB" sz="2400" dirty="0">
                <a:solidFill>
                  <a:schemeClr val="accent1">
                    <a:lumMod val="50000"/>
                  </a:schemeClr>
                </a:solidFill>
                <a:latin typeface="Century Gothic" panose="020B0502020202020204" pitchFamily="34" charset="0"/>
              </a:rPr>
              <a:t>(‘I have...’)</a:t>
            </a:r>
          </a:p>
        </p:txBody>
      </p:sp>
      <p:sp>
        <p:nvSpPr>
          <p:cNvPr id="2" name="Title 1"/>
          <p:cNvSpPr>
            <a:spLocks noGrp="1"/>
          </p:cNvSpPr>
          <p:nvPr>
            <p:ph type="title"/>
          </p:nvPr>
        </p:nvSpPr>
        <p:spPr>
          <a:xfrm flipV="1">
            <a:off x="11408228" y="350979"/>
            <a:ext cx="82869" cy="155355"/>
          </a:xfrm>
        </p:spPr>
        <p:txBody>
          <a:bodyPr>
            <a:normAutofit/>
          </a:bodyPr>
          <a:lstStyle/>
          <a:p>
            <a:r>
              <a:rPr lang="en-GB" sz="100" b="1" dirty="0">
                <a:solidFill>
                  <a:schemeClr val="bg1"/>
                </a:solidFill>
                <a:latin typeface="Century Gothic" panose="020B0502020202020204" pitchFamily="34" charset="0"/>
              </a:rPr>
              <a:t>leer</a:t>
            </a:r>
          </a:p>
        </p:txBody>
      </p:sp>
      <p:sp>
        <p:nvSpPr>
          <p:cNvPr id="7" name="Rounded Rectangle 6"/>
          <p:cNvSpPr/>
          <p:nvPr/>
        </p:nvSpPr>
        <p:spPr>
          <a:xfrm>
            <a:off x="4036372" y="795105"/>
            <a:ext cx="3989089" cy="2542842"/>
          </a:xfrm>
          <a:prstGeom prst="roundRect">
            <a:avLst/>
          </a:prstGeom>
          <a:solidFill>
            <a:schemeClr val="accent4">
              <a:lumMod val="20000"/>
              <a:lumOff val="80000"/>
            </a:schemeClr>
          </a:solidFill>
          <a:ln w="12700" cap="flat" cmpd="sng" algn="ctr">
            <a:solidFill>
              <a:srgbClr val="5B9BD5">
                <a:shade val="50000"/>
              </a:srgbClr>
            </a:solid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9" name="TextBox 8"/>
          <p:cNvSpPr txBox="1"/>
          <p:nvPr/>
        </p:nvSpPr>
        <p:spPr>
          <a:xfrm>
            <a:off x="4444612" y="841738"/>
            <a:ext cx="3258332" cy="830997"/>
          </a:xfrm>
          <a:prstGeom prst="rect">
            <a:avLst/>
          </a:prstGeom>
          <a:noFill/>
          <a:effectLst/>
        </p:spPr>
        <p:txBody>
          <a:bodyPr wrap="square" rtlCol="0">
            <a:spAutoFit/>
          </a:bodyPr>
          <a:lstStyle/>
          <a:p>
            <a:pPr algn="ctr"/>
            <a:r>
              <a:rPr lang="en-GB" sz="2400" b="1" dirty="0">
                <a:solidFill>
                  <a:schemeClr val="accent1">
                    <a:lumMod val="50000"/>
                  </a:schemeClr>
                </a:solidFill>
                <a:latin typeface="Century Gothic" panose="020B0502020202020204" pitchFamily="34" charset="0"/>
              </a:rPr>
              <a:t>El hermano, Daniel </a:t>
            </a:r>
            <a:r>
              <a:rPr lang="en-GB" sz="2400" dirty="0">
                <a:solidFill>
                  <a:schemeClr val="accent1">
                    <a:lumMod val="50000"/>
                  </a:schemeClr>
                </a:solidFill>
                <a:latin typeface="Century Gothic" panose="020B0502020202020204" pitchFamily="34" charset="0"/>
              </a:rPr>
              <a:t>(‘He has…’)</a:t>
            </a:r>
          </a:p>
        </p:txBody>
      </p:sp>
      <p:sp>
        <p:nvSpPr>
          <p:cNvPr id="10" name="Rounded Rectangle 9"/>
          <p:cNvSpPr/>
          <p:nvPr/>
        </p:nvSpPr>
        <p:spPr>
          <a:xfrm>
            <a:off x="8208529" y="795106"/>
            <a:ext cx="3801789" cy="2542842"/>
          </a:xfrm>
          <a:prstGeom prst="roundRect">
            <a:avLst/>
          </a:prstGeom>
          <a:solidFill>
            <a:schemeClr val="accent4">
              <a:lumMod val="20000"/>
              <a:lumOff val="80000"/>
            </a:schemeClr>
          </a:solidFill>
          <a:ln w="12700" cap="flat" cmpd="sng" algn="ctr">
            <a:solidFill>
              <a:srgbClr val="5B9BD5">
                <a:shade val="50000"/>
              </a:srgbClr>
            </a:solid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11" name="TextBox 10"/>
          <p:cNvSpPr txBox="1"/>
          <p:nvPr/>
        </p:nvSpPr>
        <p:spPr>
          <a:xfrm>
            <a:off x="8074544" y="833631"/>
            <a:ext cx="4089749" cy="830997"/>
          </a:xfrm>
          <a:prstGeom prst="rect">
            <a:avLst/>
          </a:prstGeom>
          <a:noFill/>
          <a:effectLst/>
        </p:spPr>
        <p:txBody>
          <a:bodyPr wrap="square" rtlCol="0">
            <a:spAutoFit/>
          </a:bodyPr>
          <a:lstStyle/>
          <a:p>
            <a:pPr algn="ctr"/>
            <a:r>
              <a:rPr lang="en-GB" sz="2400" b="1" dirty="0">
                <a:solidFill>
                  <a:schemeClr val="accent1">
                    <a:lumMod val="50000"/>
                  </a:schemeClr>
                </a:solidFill>
                <a:latin typeface="Century Gothic" panose="020B0502020202020204" pitchFamily="34" charset="0"/>
              </a:rPr>
              <a:t>La madre, Ana </a:t>
            </a:r>
          </a:p>
          <a:p>
            <a:pPr algn="ctr"/>
            <a:r>
              <a:rPr lang="en-GB" sz="2400" dirty="0">
                <a:solidFill>
                  <a:schemeClr val="accent1">
                    <a:lumMod val="50000"/>
                  </a:schemeClr>
                </a:solidFill>
                <a:latin typeface="Century Gothic" panose="020B0502020202020204" pitchFamily="34" charset="0"/>
              </a:rPr>
              <a:t>(‘She has…’)</a:t>
            </a:r>
          </a:p>
        </p:txBody>
      </p:sp>
      <p:sp>
        <p:nvSpPr>
          <p:cNvPr id="14" name="TextBox 13"/>
          <p:cNvSpPr txBox="1"/>
          <p:nvPr/>
        </p:nvSpPr>
        <p:spPr>
          <a:xfrm>
            <a:off x="680594" y="3576337"/>
            <a:ext cx="2665162" cy="830997"/>
          </a:xfrm>
          <a:prstGeom prst="rect">
            <a:avLst/>
          </a:prstGeom>
          <a:noFill/>
          <a:effectLst/>
        </p:spPr>
        <p:txBody>
          <a:bodyPr wrap="square" rtlCol="0">
            <a:spAutoFit/>
          </a:bodyPr>
          <a:lstStyle/>
          <a:p>
            <a:pPr algn="ctr"/>
            <a:r>
              <a:rPr lang="en-GB" sz="2400" b="1" dirty="0">
                <a:solidFill>
                  <a:schemeClr val="accent1">
                    <a:lumMod val="50000"/>
                  </a:schemeClr>
                </a:solidFill>
                <a:latin typeface="Century Gothic" panose="020B0502020202020204" pitchFamily="34" charset="0"/>
              </a:rPr>
              <a:t>El padre, Diego </a:t>
            </a:r>
            <a:r>
              <a:rPr lang="en-GB" sz="2400" dirty="0">
                <a:solidFill>
                  <a:schemeClr val="accent1">
                    <a:lumMod val="50000"/>
                  </a:schemeClr>
                </a:solidFill>
                <a:latin typeface="Century Gothic" panose="020B0502020202020204" pitchFamily="34" charset="0"/>
              </a:rPr>
              <a:t>(‘He has…’)</a:t>
            </a:r>
          </a:p>
        </p:txBody>
      </p:sp>
      <p:sp>
        <p:nvSpPr>
          <p:cNvPr id="16" name="TextBox 15"/>
          <p:cNvSpPr txBox="1"/>
          <p:nvPr/>
        </p:nvSpPr>
        <p:spPr>
          <a:xfrm>
            <a:off x="4162855" y="3473410"/>
            <a:ext cx="3865857" cy="830997"/>
          </a:xfrm>
          <a:prstGeom prst="rect">
            <a:avLst/>
          </a:prstGeom>
          <a:noFill/>
          <a:effectLst/>
        </p:spPr>
        <p:txBody>
          <a:bodyPr wrap="square" rtlCol="0">
            <a:spAutoFit/>
          </a:bodyPr>
          <a:lstStyle/>
          <a:p>
            <a:pPr algn="ctr"/>
            <a:r>
              <a:rPr lang="en-GB" sz="2400" b="1" dirty="0">
                <a:solidFill>
                  <a:schemeClr val="accent1">
                    <a:lumMod val="50000"/>
                  </a:schemeClr>
                </a:solidFill>
                <a:latin typeface="Century Gothic" panose="020B0502020202020204" pitchFamily="34" charset="0"/>
              </a:rPr>
              <a:t>Los padres, Ana y Diego</a:t>
            </a:r>
          </a:p>
          <a:p>
            <a:pPr algn="ctr"/>
            <a:r>
              <a:rPr lang="en-GB" sz="2400" dirty="0">
                <a:solidFill>
                  <a:schemeClr val="accent1">
                    <a:lumMod val="50000"/>
                  </a:schemeClr>
                </a:solidFill>
                <a:latin typeface="Century Gothic" panose="020B0502020202020204" pitchFamily="34" charset="0"/>
              </a:rPr>
              <a:t>(‘they have…’)</a:t>
            </a:r>
          </a:p>
        </p:txBody>
      </p:sp>
      <p:sp>
        <p:nvSpPr>
          <p:cNvPr id="18" name="TextBox 17"/>
          <p:cNvSpPr txBox="1"/>
          <p:nvPr/>
        </p:nvSpPr>
        <p:spPr>
          <a:xfrm>
            <a:off x="8774641" y="3473410"/>
            <a:ext cx="2633587" cy="830997"/>
          </a:xfrm>
          <a:prstGeom prst="rect">
            <a:avLst/>
          </a:prstGeom>
          <a:noFill/>
          <a:effectLst/>
        </p:spPr>
        <p:txBody>
          <a:bodyPr wrap="square" rtlCol="0">
            <a:spAutoFit/>
          </a:bodyPr>
          <a:lstStyle/>
          <a:p>
            <a:pPr algn="ctr"/>
            <a:r>
              <a:rPr lang="en-GB" sz="2400" b="1" dirty="0">
                <a:solidFill>
                  <a:schemeClr val="accent1">
                    <a:lumMod val="50000"/>
                  </a:schemeClr>
                </a:solidFill>
                <a:latin typeface="Century Gothic" panose="020B0502020202020204" pitchFamily="34" charset="0"/>
              </a:rPr>
              <a:t>Toda la familia </a:t>
            </a:r>
          </a:p>
          <a:p>
            <a:pPr algn="ctr"/>
            <a:r>
              <a:rPr lang="en-GB" sz="2400" dirty="0">
                <a:solidFill>
                  <a:schemeClr val="accent1">
                    <a:lumMod val="50000"/>
                  </a:schemeClr>
                </a:solidFill>
                <a:latin typeface="Century Gothic" panose="020B0502020202020204" pitchFamily="34" charset="0"/>
              </a:rPr>
              <a:t>(‘we have…’)</a:t>
            </a:r>
          </a:p>
        </p:txBody>
      </p:sp>
      <p:sp>
        <p:nvSpPr>
          <p:cNvPr id="19" name="TextBox 18"/>
          <p:cNvSpPr txBox="1"/>
          <p:nvPr/>
        </p:nvSpPr>
        <p:spPr>
          <a:xfrm>
            <a:off x="101599" y="130942"/>
            <a:ext cx="11190515" cy="461665"/>
          </a:xfrm>
          <a:prstGeom prst="rect">
            <a:avLst/>
          </a:prstGeom>
          <a:noFill/>
        </p:spPr>
        <p:txBody>
          <a:bodyPr wrap="square" rtlCol="0">
            <a:spAutoFit/>
          </a:bodyPr>
          <a:lstStyle/>
          <a:p>
            <a:r>
              <a:rPr lang="es-CO" sz="2400" b="1" dirty="0">
                <a:solidFill>
                  <a:schemeClr val="accent1">
                    <a:lumMod val="50000"/>
                  </a:schemeClr>
                </a:solidFill>
                <a:latin typeface="Century Gothic" panose="020B0502020202020204" pitchFamily="34" charset="0"/>
              </a:rPr>
              <a:t>¿Qué tiene cada persona? Busca la información en el texto.</a:t>
            </a:r>
          </a:p>
        </p:txBody>
      </p:sp>
      <p:sp>
        <p:nvSpPr>
          <p:cNvPr id="20" name="TextBox 19"/>
          <p:cNvSpPr txBox="1"/>
          <p:nvPr/>
        </p:nvSpPr>
        <p:spPr>
          <a:xfrm>
            <a:off x="496063" y="1716658"/>
            <a:ext cx="3189864" cy="400110"/>
          </a:xfrm>
          <a:prstGeom prst="rect">
            <a:avLst/>
          </a:prstGeom>
          <a:noFill/>
          <a:effectLst/>
        </p:spPr>
        <p:txBody>
          <a:bodyPr wrap="square" rtlCol="0">
            <a:spAutoFit/>
          </a:bodyPr>
          <a:lstStyle/>
          <a:p>
            <a:r>
              <a:rPr lang="en-GB" sz="2000" dirty="0">
                <a:solidFill>
                  <a:schemeClr val="accent1">
                    <a:lumMod val="50000"/>
                  </a:schemeClr>
                </a:solidFill>
                <a:latin typeface="Century Gothic" panose="020B0502020202020204" pitchFamily="34" charset="0"/>
              </a:rPr>
              <a:t>una habitación grande</a:t>
            </a:r>
          </a:p>
        </p:txBody>
      </p:sp>
      <p:sp>
        <p:nvSpPr>
          <p:cNvPr id="21" name="TextBox 20"/>
          <p:cNvSpPr txBox="1"/>
          <p:nvPr/>
        </p:nvSpPr>
        <p:spPr>
          <a:xfrm>
            <a:off x="496063" y="2131811"/>
            <a:ext cx="3372932" cy="400110"/>
          </a:xfrm>
          <a:prstGeom prst="rect">
            <a:avLst/>
          </a:prstGeom>
          <a:noFill/>
          <a:effectLst/>
        </p:spPr>
        <p:txBody>
          <a:bodyPr wrap="square" rtlCol="0">
            <a:spAutoFit/>
          </a:bodyPr>
          <a:lstStyle/>
          <a:p>
            <a:r>
              <a:rPr lang="en-GB" sz="2000" dirty="0">
                <a:solidFill>
                  <a:schemeClr val="accent1">
                    <a:lumMod val="50000"/>
                  </a:schemeClr>
                </a:solidFill>
                <a:latin typeface="Century Gothic" panose="020B0502020202020204" pitchFamily="34" charset="0"/>
              </a:rPr>
              <a:t>un gato blanco y negro</a:t>
            </a:r>
          </a:p>
        </p:txBody>
      </p:sp>
      <p:sp>
        <p:nvSpPr>
          <p:cNvPr id="22" name="TextBox 21"/>
          <p:cNvSpPr txBox="1"/>
          <p:nvPr/>
        </p:nvSpPr>
        <p:spPr>
          <a:xfrm>
            <a:off x="4322915" y="1696693"/>
            <a:ext cx="3765757" cy="707886"/>
          </a:xfrm>
          <a:prstGeom prst="rect">
            <a:avLst/>
          </a:prstGeom>
          <a:noFill/>
          <a:effectLst/>
        </p:spPr>
        <p:txBody>
          <a:bodyPr wrap="square" rtlCol="0">
            <a:spAutoFit/>
          </a:bodyPr>
          <a:lstStyle/>
          <a:p>
            <a:r>
              <a:rPr lang="en-GB" sz="2000" dirty="0">
                <a:solidFill>
                  <a:schemeClr val="accent1">
                    <a:lumMod val="50000"/>
                  </a:schemeClr>
                </a:solidFill>
                <a:latin typeface="Century Gothic" panose="020B0502020202020204" pitchFamily="34" charset="0"/>
              </a:rPr>
              <a:t>una habitación </a:t>
            </a:r>
            <a:r>
              <a:rPr lang="en-GB" sz="2000" dirty="0" err="1">
                <a:solidFill>
                  <a:schemeClr val="accent1">
                    <a:lumMod val="50000"/>
                  </a:schemeClr>
                </a:solidFill>
                <a:latin typeface="Century Gothic" panose="020B0502020202020204" pitchFamily="34" charset="0"/>
              </a:rPr>
              <a:t>bastante</a:t>
            </a:r>
            <a:r>
              <a:rPr lang="en-GB" sz="2000" dirty="0">
                <a:solidFill>
                  <a:schemeClr val="accent1">
                    <a:lumMod val="50000"/>
                  </a:schemeClr>
                </a:solidFill>
                <a:latin typeface="Century Gothic" panose="020B0502020202020204" pitchFamily="34" charset="0"/>
              </a:rPr>
              <a:t> grande</a:t>
            </a:r>
          </a:p>
        </p:txBody>
      </p:sp>
      <p:sp>
        <p:nvSpPr>
          <p:cNvPr id="23" name="TextBox 22"/>
          <p:cNvSpPr txBox="1"/>
          <p:nvPr/>
        </p:nvSpPr>
        <p:spPr>
          <a:xfrm>
            <a:off x="4322916" y="2463539"/>
            <a:ext cx="3189864" cy="400110"/>
          </a:xfrm>
          <a:prstGeom prst="rect">
            <a:avLst/>
          </a:prstGeom>
          <a:noFill/>
          <a:effectLst/>
        </p:spPr>
        <p:txBody>
          <a:bodyPr wrap="square" rtlCol="0">
            <a:spAutoFit/>
          </a:bodyPr>
          <a:lstStyle/>
          <a:p>
            <a:r>
              <a:rPr lang="en-GB" sz="2000" dirty="0">
                <a:solidFill>
                  <a:schemeClr val="accent1">
                    <a:lumMod val="50000"/>
                  </a:schemeClr>
                </a:solidFill>
                <a:latin typeface="Century Gothic" panose="020B0502020202020204" pitchFamily="34" charset="0"/>
              </a:rPr>
              <a:t>un </a:t>
            </a:r>
            <a:r>
              <a:rPr lang="en-GB" sz="2000" dirty="0" err="1">
                <a:solidFill>
                  <a:schemeClr val="accent1">
                    <a:lumMod val="50000"/>
                  </a:schemeClr>
                </a:solidFill>
                <a:latin typeface="Century Gothic" panose="020B0502020202020204" pitchFamily="34" charset="0"/>
              </a:rPr>
              <a:t>perro</a:t>
            </a:r>
            <a:endParaRPr lang="en-GB" sz="2000" dirty="0">
              <a:solidFill>
                <a:schemeClr val="accent1">
                  <a:lumMod val="50000"/>
                </a:schemeClr>
              </a:solidFill>
              <a:latin typeface="Century Gothic" panose="020B0502020202020204" pitchFamily="34" charset="0"/>
            </a:endParaRPr>
          </a:p>
        </p:txBody>
      </p:sp>
      <p:sp>
        <p:nvSpPr>
          <p:cNvPr id="24" name="TextBox 23"/>
          <p:cNvSpPr txBox="1"/>
          <p:nvPr/>
        </p:nvSpPr>
        <p:spPr>
          <a:xfrm>
            <a:off x="8414055" y="4292489"/>
            <a:ext cx="3708692" cy="707886"/>
          </a:xfrm>
          <a:prstGeom prst="rect">
            <a:avLst/>
          </a:prstGeom>
          <a:noFill/>
          <a:effectLst/>
        </p:spPr>
        <p:txBody>
          <a:bodyPr wrap="square" rtlCol="0">
            <a:spAutoFit/>
          </a:bodyPr>
          <a:lstStyle/>
          <a:p>
            <a:r>
              <a:rPr lang="es-CO" sz="2000" dirty="0">
                <a:solidFill>
                  <a:schemeClr val="accent1">
                    <a:lumMod val="50000"/>
                  </a:schemeClr>
                </a:solidFill>
                <a:latin typeface="Century Gothic" panose="020B0502020202020204" pitchFamily="34" charset="0"/>
              </a:rPr>
              <a:t>tiendas, restaurantes y un museo famoso (muy cerca)</a:t>
            </a:r>
          </a:p>
        </p:txBody>
      </p:sp>
      <p:sp>
        <p:nvSpPr>
          <p:cNvPr id="25" name="TextBox 24"/>
          <p:cNvSpPr txBox="1"/>
          <p:nvPr/>
        </p:nvSpPr>
        <p:spPr>
          <a:xfrm>
            <a:off x="8414055" y="5022928"/>
            <a:ext cx="3596263" cy="707886"/>
          </a:xfrm>
          <a:prstGeom prst="rect">
            <a:avLst/>
          </a:prstGeom>
          <a:noFill/>
          <a:effectLst/>
        </p:spPr>
        <p:txBody>
          <a:bodyPr wrap="square" rtlCol="0">
            <a:spAutoFit/>
          </a:bodyPr>
          <a:lstStyle/>
          <a:p>
            <a:r>
              <a:rPr lang="es-MX" sz="2000" dirty="0">
                <a:solidFill>
                  <a:schemeClr val="accent1">
                    <a:lumMod val="50000"/>
                  </a:schemeClr>
                </a:solidFill>
                <a:latin typeface="Century Gothic" panose="020B0502020202020204" pitchFamily="34" charset="0"/>
              </a:rPr>
              <a:t>un jardín con plantas, flores y árboles</a:t>
            </a:r>
          </a:p>
        </p:txBody>
      </p:sp>
      <p:sp>
        <p:nvSpPr>
          <p:cNvPr id="26" name="TextBox 25"/>
          <p:cNvSpPr txBox="1"/>
          <p:nvPr/>
        </p:nvSpPr>
        <p:spPr>
          <a:xfrm>
            <a:off x="4271648" y="4406778"/>
            <a:ext cx="3506246" cy="400110"/>
          </a:xfrm>
          <a:prstGeom prst="rect">
            <a:avLst/>
          </a:prstGeom>
          <a:noFill/>
          <a:effectLst/>
        </p:spPr>
        <p:txBody>
          <a:bodyPr wrap="square" rtlCol="0">
            <a:spAutoFit/>
          </a:bodyPr>
          <a:lstStyle/>
          <a:p>
            <a:r>
              <a:rPr lang="en-GB" sz="2000" dirty="0">
                <a:solidFill>
                  <a:schemeClr val="accent1">
                    <a:lumMod val="50000"/>
                  </a:schemeClr>
                </a:solidFill>
                <a:latin typeface="Century Gothic" panose="020B0502020202020204" pitchFamily="34" charset="0"/>
              </a:rPr>
              <a:t>una habitación </a:t>
            </a:r>
            <a:r>
              <a:rPr lang="en-GB" sz="2000" dirty="0" err="1">
                <a:solidFill>
                  <a:schemeClr val="accent1">
                    <a:lumMod val="50000"/>
                  </a:schemeClr>
                </a:solidFill>
                <a:latin typeface="Century Gothic" panose="020B0502020202020204" pitchFamily="34" charset="0"/>
              </a:rPr>
              <a:t>pequeña</a:t>
            </a:r>
            <a:endParaRPr lang="en-GB" sz="2000" dirty="0">
              <a:solidFill>
                <a:schemeClr val="accent1">
                  <a:lumMod val="50000"/>
                </a:schemeClr>
              </a:solidFill>
              <a:latin typeface="Century Gothic" panose="020B0502020202020204" pitchFamily="34" charset="0"/>
            </a:endParaRPr>
          </a:p>
        </p:txBody>
      </p:sp>
      <p:sp>
        <p:nvSpPr>
          <p:cNvPr id="27" name="TextBox 26"/>
          <p:cNvSpPr txBox="1"/>
          <p:nvPr/>
        </p:nvSpPr>
        <p:spPr>
          <a:xfrm>
            <a:off x="4271648" y="4862913"/>
            <a:ext cx="3817024" cy="707886"/>
          </a:xfrm>
          <a:prstGeom prst="rect">
            <a:avLst/>
          </a:prstGeom>
          <a:noFill/>
          <a:effectLst/>
        </p:spPr>
        <p:txBody>
          <a:bodyPr wrap="square" rtlCol="0">
            <a:spAutoFit/>
          </a:bodyPr>
          <a:lstStyle/>
          <a:p>
            <a:r>
              <a:rPr lang="es-CO" sz="2000" dirty="0">
                <a:solidFill>
                  <a:schemeClr val="accent1">
                    <a:lumMod val="50000"/>
                  </a:schemeClr>
                </a:solidFill>
                <a:latin typeface="Century Gothic" panose="020B0502020202020204" pitchFamily="34" charset="0"/>
              </a:rPr>
              <a:t>ropa, bolsas y zapatos nuevos debajo de la cama</a:t>
            </a:r>
          </a:p>
        </p:txBody>
      </p:sp>
      <p:sp>
        <p:nvSpPr>
          <p:cNvPr id="28" name="TextBox 27"/>
          <p:cNvSpPr txBox="1"/>
          <p:nvPr/>
        </p:nvSpPr>
        <p:spPr>
          <a:xfrm>
            <a:off x="8271740" y="1717202"/>
            <a:ext cx="3189864" cy="400110"/>
          </a:xfrm>
          <a:prstGeom prst="rect">
            <a:avLst/>
          </a:prstGeom>
          <a:noFill/>
          <a:effectLst/>
        </p:spPr>
        <p:txBody>
          <a:bodyPr wrap="square" rtlCol="0">
            <a:spAutoFit/>
          </a:bodyPr>
          <a:lstStyle/>
          <a:p>
            <a:r>
              <a:rPr lang="en-GB" sz="2000" dirty="0" err="1">
                <a:solidFill>
                  <a:schemeClr val="accent1">
                    <a:lumMod val="50000"/>
                  </a:schemeClr>
                </a:solidFill>
                <a:latin typeface="Century Gothic" panose="020B0502020202020204" pitchFamily="34" charset="0"/>
              </a:rPr>
              <a:t>muchos</a:t>
            </a:r>
            <a:r>
              <a:rPr lang="en-GB" sz="2000" dirty="0">
                <a:solidFill>
                  <a:schemeClr val="accent1">
                    <a:lumMod val="50000"/>
                  </a:schemeClr>
                </a:solidFill>
                <a:latin typeface="Century Gothic" panose="020B0502020202020204" pitchFamily="34" charset="0"/>
              </a:rPr>
              <a:t> libros.</a:t>
            </a:r>
          </a:p>
        </p:txBody>
      </p:sp>
      <p:sp>
        <p:nvSpPr>
          <p:cNvPr id="30" name="TextBox 29"/>
          <p:cNvSpPr txBox="1"/>
          <p:nvPr/>
        </p:nvSpPr>
        <p:spPr>
          <a:xfrm>
            <a:off x="425805" y="4411874"/>
            <a:ext cx="3189864" cy="707886"/>
          </a:xfrm>
          <a:prstGeom prst="rect">
            <a:avLst/>
          </a:prstGeom>
          <a:noFill/>
          <a:effectLst/>
        </p:spPr>
        <p:txBody>
          <a:bodyPr wrap="square" rtlCol="0">
            <a:spAutoFit/>
          </a:bodyPr>
          <a:lstStyle/>
          <a:p>
            <a:r>
              <a:rPr lang="en-GB" sz="2000" dirty="0" err="1">
                <a:solidFill>
                  <a:schemeClr val="accent1">
                    <a:lumMod val="50000"/>
                  </a:schemeClr>
                </a:solidFill>
                <a:latin typeface="Century Gothic" panose="020B0502020202020204" pitchFamily="34" charset="0"/>
              </a:rPr>
              <a:t>una</a:t>
            </a:r>
            <a:r>
              <a:rPr lang="en-GB" sz="2000" dirty="0">
                <a:solidFill>
                  <a:schemeClr val="accent1">
                    <a:lumMod val="50000"/>
                  </a:schemeClr>
                </a:solidFill>
                <a:latin typeface="Century Gothic" panose="020B0502020202020204" pitchFamily="34" charset="0"/>
              </a:rPr>
              <a:t> mesa donde hace el trabajo de la </a:t>
            </a:r>
            <a:r>
              <a:rPr lang="en-GB" sz="2000" dirty="0" err="1">
                <a:solidFill>
                  <a:schemeClr val="accent1">
                    <a:lumMod val="50000"/>
                  </a:schemeClr>
                </a:solidFill>
                <a:latin typeface="Century Gothic" panose="020B0502020202020204" pitchFamily="34" charset="0"/>
              </a:rPr>
              <a:t>escuela</a:t>
            </a:r>
            <a:endParaRPr lang="en-GB" sz="2000" dirty="0">
              <a:solidFill>
                <a:schemeClr val="accent1">
                  <a:lumMod val="50000"/>
                </a:schemeClr>
              </a:solidFill>
              <a:latin typeface="Century Gothic" panose="020B0502020202020204" pitchFamily="34" charset="0"/>
            </a:endParaRPr>
          </a:p>
        </p:txBody>
      </p:sp>
      <p:sp>
        <p:nvSpPr>
          <p:cNvPr id="31" name="TextBox 30"/>
          <p:cNvSpPr txBox="1"/>
          <p:nvPr/>
        </p:nvSpPr>
        <p:spPr>
          <a:xfrm>
            <a:off x="8271740" y="2147280"/>
            <a:ext cx="3189864" cy="400110"/>
          </a:xfrm>
          <a:prstGeom prst="rect">
            <a:avLst/>
          </a:prstGeom>
          <a:noFill/>
          <a:effectLst/>
        </p:spPr>
        <p:txBody>
          <a:bodyPr wrap="square" rtlCol="0">
            <a:spAutoFit/>
          </a:bodyPr>
          <a:lstStyle/>
          <a:p>
            <a:r>
              <a:rPr lang="en-GB" sz="2000" dirty="0">
                <a:solidFill>
                  <a:schemeClr val="accent1">
                    <a:lumMod val="50000"/>
                  </a:schemeClr>
                </a:solidFill>
                <a:latin typeface="Century Gothic" panose="020B0502020202020204" pitchFamily="34" charset="0"/>
              </a:rPr>
              <a:t>una mesa en el </a:t>
            </a:r>
            <a:r>
              <a:rPr lang="en-GB" sz="2000" dirty="0" err="1">
                <a:solidFill>
                  <a:schemeClr val="accent1">
                    <a:lumMod val="50000"/>
                  </a:schemeClr>
                </a:solidFill>
                <a:latin typeface="Century Gothic" panose="020B0502020202020204" pitchFamily="34" charset="0"/>
              </a:rPr>
              <a:t>balcón</a:t>
            </a:r>
            <a:endParaRPr lang="en-GB" sz="2000" dirty="0">
              <a:solidFill>
                <a:schemeClr val="accent1">
                  <a:lumMod val="50000"/>
                </a:schemeClr>
              </a:solidFill>
              <a:latin typeface="Century Gothic" panose="020B0502020202020204" pitchFamily="34" charset="0"/>
            </a:endParaRPr>
          </a:p>
        </p:txBody>
      </p:sp>
      <p:sp>
        <p:nvSpPr>
          <p:cNvPr id="32" name="TextBox 31"/>
          <p:cNvSpPr txBox="1"/>
          <p:nvPr/>
        </p:nvSpPr>
        <p:spPr>
          <a:xfrm>
            <a:off x="8414055" y="5766052"/>
            <a:ext cx="3189864" cy="400110"/>
          </a:xfrm>
          <a:prstGeom prst="rect">
            <a:avLst/>
          </a:prstGeom>
          <a:noFill/>
          <a:effectLst/>
        </p:spPr>
        <p:txBody>
          <a:bodyPr wrap="square" rtlCol="0">
            <a:spAutoFit/>
          </a:bodyPr>
          <a:lstStyle/>
          <a:p>
            <a:r>
              <a:rPr lang="en-GB" sz="2000" dirty="0" err="1">
                <a:solidFill>
                  <a:schemeClr val="accent1">
                    <a:lumMod val="50000"/>
                  </a:schemeClr>
                </a:solidFill>
                <a:latin typeface="Century Gothic" panose="020B0502020202020204" pitchFamily="34" charset="0"/>
              </a:rPr>
              <a:t>animales</a:t>
            </a:r>
            <a:endParaRPr lang="en-GB" sz="2000" dirty="0">
              <a:solidFill>
                <a:schemeClr val="accent1">
                  <a:lumMod val="50000"/>
                </a:schemeClr>
              </a:solidFill>
              <a:latin typeface="Century Gothic" panose="020B0502020202020204" pitchFamily="34" charset="0"/>
            </a:endParaRPr>
          </a:p>
        </p:txBody>
      </p:sp>
      <p:sp>
        <p:nvSpPr>
          <p:cNvPr id="36"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smtClean="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384590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30" grpId="0"/>
      <p:bldP spid="31" grpId="0"/>
      <p:bldP spid="3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7515" y="317290"/>
            <a:ext cx="279390" cy="162395"/>
          </a:xfrm>
        </p:spPr>
        <p:txBody>
          <a:bodyPr>
            <a:normAutofit/>
          </a:bodyPr>
          <a:lstStyle/>
          <a:p>
            <a:r>
              <a:rPr lang="en-GB" sz="100" b="1" dirty="0">
                <a:solidFill>
                  <a:schemeClr val="bg1"/>
                </a:solidFill>
                <a:latin typeface="Century Gothic" panose="020B0502020202020204" pitchFamily="34" charset="0"/>
              </a:rPr>
              <a:t>hablar</a:t>
            </a:r>
          </a:p>
        </p:txBody>
      </p:sp>
      <p:sp>
        <p:nvSpPr>
          <p:cNvPr id="3" name="TextBox 2"/>
          <p:cNvSpPr txBox="1"/>
          <p:nvPr/>
        </p:nvSpPr>
        <p:spPr>
          <a:xfrm>
            <a:off x="100934" y="45612"/>
            <a:ext cx="6107863" cy="810478"/>
          </a:xfrm>
          <a:prstGeom prst="rect">
            <a:avLst/>
          </a:prstGeom>
          <a:noFill/>
        </p:spPr>
        <p:txBody>
          <a:bodyPr wrap="square" rtlCol="0">
            <a:spAutoFit/>
          </a:bodyPr>
          <a:lstStyle/>
          <a:p>
            <a:pPr>
              <a:spcAft>
                <a:spcPts val="800"/>
              </a:spcAft>
            </a:pPr>
            <a:r>
              <a:rPr lang="en-GB" sz="2000" b="1" dirty="0">
                <a:solidFill>
                  <a:schemeClr val="accent1">
                    <a:lumMod val="50000"/>
                  </a:schemeClr>
                </a:solidFill>
                <a:latin typeface="Century Gothic" panose="020B0502020202020204" pitchFamily="34" charset="0"/>
              </a:rPr>
              <a:t>Describe la imagen </a:t>
            </a:r>
            <a:r>
              <a:rPr lang="en-GB" sz="2000" b="1">
                <a:solidFill>
                  <a:schemeClr val="accent1">
                    <a:lumMod val="50000"/>
                  </a:schemeClr>
                </a:solidFill>
                <a:latin typeface="Century Gothic" panose="020B0502020202020204" pitchFamily="34" charset="0"/>
              </a:rPr>
              <a:t>a </a:t>
            </a:r>
            <a:r>
              <a:rPr lang="en-GB" sz="2000" b="1" smtClean="0">
                <a:solidFill>
                  <a:schemeClr val="accent1">
                    <a:lumMod val="50000"/>
                  </a:schemeClr>
                </a:solidFill>
                <a:latin typeface="Century Gothic" panose="020B0502020202020204" pitchFamily="34" charset="0"/>
              </a:rPr>
              <a:t>un/a compañero/a. </a:t>
            </a:r>
            <a:endParaRPr lang="en-GB" sz="2000" b="1" dirty="0">
              <a:solidFill>
                <a:schemeClr val="accent1">
                  <a:lumMod val="50000"/>
                </a:schemeClr>
              </a:solidFill>
              <a:latin typeface="Century Gothic" panose="020B0502020202020204" pitchFamily="34" charset="0"/>
            </a:endParaRPr>
          </a:p>
          <a:p>
            <a:pPr>
              <a:spcAft>
                <a:spcPts val="800"/>
              </a:spcAft>
            </a:pPr>
            <a:r>
              <a:rPr lang="en-GB" sz="2000" b="1" dirty="0">
                <a:solidFill>
                  <a:schemeClr val="accent1">
                    <a:lumMod val="50000"/>
                  </a:schemeClr>
                </a:solidFill>
                <a:latin typeface="Century Gothic" panose="020B0502020202020204" pitchFamily="34" charset="0"/>
              </a:rPr>
              <a:t>Say the five sentences in Spanish.</a:t>
            </a:r>
          </a:p>
        </p:txBody>
      </p:sp>
      <p:sp>
        <p:nvSpPr>
          <p:cNvPr id="10" name="Rectangle 9"/>
          <p:cNvSpPr/>
          <p:nvPr/>
        </p:nvSpPr>
        <p:spPr>
          <a:xfrm>
            <a:off x="156454" y="4080015"/>
            <a:ext cx="5228346" cy="2193785"/>
          </a:xfrm>
          <a:prstGeom prst="rect">
            <a:avLst/>
          </a:prstGeom>
          <a:solidFill>
            <a:schemeClr val="accent4">
              <a:lumMod val="20000"/>
              <a:lumOff val="80000"/>
            </a:schemeClr>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R="0" defTabSz="914400" eaLnBrk="1" fontAlgn="auto" latinLnBrk="0" hangingPunct="1">
              <a:lnSpc>
                <a:spcPct val="100000"/>
              </a:lnSpc>
              <a:spcBef>
                <a:spcPts val="0"/>
              </a:spcBef>
              <a:spcAft>
                <a:spcPts val="0"/>
              </a:spcAft>
              <a:buClrTx/>
              <a:buSzTx/>
              <a:tabLst/>
            </a:pPr>
            <a:endParaRPr lang="en-GB" sz="2000"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sz="2000"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sz="2000"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sz="2000"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r>
              <a:rPr lang="en-GB" sz="2000" b="1" kern="0" dirty="0">
                <a:solidFill>
                  <a:schemeClr val="accent1">
                    <a:lumMod val="50000"/>
                  </a:schemeClr>
                </a:solidFill>
                <a:latin typeface="Century Gothic" panose="020B0502020202020204" pitchFamily="34" charset="0"/>
              </a:rPr>
              <a:t>The house is big.</a:t>
            </a:r>
          </a:p>
          <a:p>
            <a:pPr marL="342900" marR="0" indent="-342900" defTabSz="914400" eaLnBrk="1" fontAlgn="auto" latinLnBrk="0" hangingPunct="1">
              <a:lnSpc>
                <a:spcPct val="100000"/>
              </a:lnSpc>
              <a:spcBef>
                <a:spcPts val="0"/>
              </a:spcBef>
              <a:spcAft>
                <a:spcPts val="0"/>
              </a:spcAft>
              <a:buClrTx/>
              <a:buSzTx/>
              <a:buFontTx/>
              <a:buAutoNum type="arabicPeriod"/>
              <a:tabLst/>
            </a:pPr>
            <a:r>
              <a:rPr lang="en-GB" sz="2000" b="1" kern="0" dirty="0">
                <a:solidFill>
                  <a:schemeClr val="accent1">
                    <a:lumMod val="50000"/>
                  </a:schemeClr>
                </a:solidFill>
                <a:latin typeface="Century Gothic" panose="020B0502020202020204" pitchFamily="34" charset="0"/>
              </a:rPr>
              <a:t>Diego is near a window.</a:t>
            </a:r>
          </a:p>
          <a:p>
            <a:pPr marL="342900" marR="0" indent="-342900" defTabSz="914400" eaLnBrk="1" fontAlgn="auto" latinLnBrk="0" hangingPunct="1">
              <a:lnSpc>
                <a:spcPct val="100000"/>
              </a:lnSpc>
              <a:spcBef>
                <a:spcPts val="0"/>
              </a:spcBef>
              <a:spcAft>
                <a:spcPts val="0"/>
              </a:spcAft>
              <a:buClrTx/>
              <a:buSzTx/>
              <a:buFontTx/>
              <a:buAutoNum type="arabicPeriod"/>
              <a:tabLst/>
            </a:pPr>
            <a:r>
              <a:rPr lang="en-GB" sz="2000" b="1" kern="0" dirty="0">
                <a:solidFill>
                  <a:schemeClr val="accent1">
                    <a:lumMod val="50000"/>
                  </a:schemeClr>
                </a:solidFill>
                <a:latin typeface="Century Gothic" panose="020B0502020202020204" pitchFamily="34" charset="0"/>
              </a:rPr>
              <a:t>Daniel has a letter.</a:t>
            </a:r>
          </a:p>
          <a:p>
            <a:pPr marL="342900" marR="0" indent="-342900" defTabSz="914400" eaLnBrk="1" fontAlgn="auto" latinLnBrk="0" hangingPunct="1">
              <a:lnSpc>
                <a:spcPct val="100000"/>
              </a:lnSpc>
              <a:spcBef>
                <a:spcPts val="0"/>
              </a:spcBef>
              <a:spcAft>
                <a:spcPts val="0"/>
              </a:spcAft>
              <a:buClrTx/>
              <a:buSzTx/>
              <a:buFontTx/>
              <a:buAutoNum type="arabicPeriod"/>
              <a:tabLst/>
            </a:pPr>
            <a:r>
              <a:rPr lang="en-GB" sz="2000" b="1" kern="0" dirty="0">
                <a:solidFill>
                  <a:schemeClr val="accent1">
                    <a:lumMod val="50000"/>
                  </a:schemeClr>
                </a:solidFill>
                <a:latin typeface="Century Gothic" panose="020B0502020202020204" pitchFamily="34" charset="0"/>
              </a:rPr>
              <a:t>Lucía and Ana are outside.</a:t>
            </a:r>
          </a:p>
          <a:p>
            <a:pPr marL="342900" marR="0" indent="-342900" defTabSz="914400" eaLnBrk="1" fontAlgn="auto" latinLnBrk="0" hangingPunct="1">
              <a:lnSpc>
                <a:spcPct val="100000"/>
              </a:lnSpc>
              <a:spcBef>
                <a:spcPts val="0"/>
              </a:spcBef>
              <a:spcAft>
                <a:spcPts val="0"/>
              </a:spcAft>
              <a:buClrTx/>
              <a:buSzTx/>
              <a:buFontTx/>
              <a:buAutoNum type="arabicPeriod"/>
              <a:tabLst/>
            </a:pPr>
            <a:r>
              <a:rPr lang="en-GB" sz="2000" b="1" kern="0" dirty="0">
                <a:solidFill>
                  <a:schemeClr val="accent1">
                    <a:lumMod val="50000"/>
                  </a:schemeClr>
                </a:solidFill>
                <a:latin typeface="Century Gothic" panose="020B0502020202020204" pitchFamily="34" charset="0"/>
              </a:rPr>
              <a:t>They have some bags.</a:t>
            </a: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b="1" kern="0" dirty="0">
              <a:solidFill>
                <a:schemeClr val="accent1">
                  <a:lumMod val="50000"/>
                </a:schemeClr>
              </a:solidFill>
              <a:latin typeface="Century Gothic" panose="020B0502020202020204" pitchFamily="34" charset="0"/>
            </a:endParaRPr>
          </a:p>
          <a:p>
            <a:pPr marL="342900" marR="0" indent="-342900" algn="ctr" defTabSz="914400" eaLnBrk="1" fontAlgn="auto" latinLnBrk="0" hangingPunct="1">
              <a:lnSpc>
                <a:spcPct val="100000"/>
              </a:lnSpc>
              <a:spcBef>
                <a:spcPts val="0"/>
              </a:spcBef>
              <a:spcAft>
                <a:spcPts val="0"/>
              </a:spcAft>
              <a:buClrTx/>
              <a:buSzTx/>
              <a:buFontTx/>
              <a:buAutoNum type="arabicPeriod"/>
              <a:tabLst/>
            </a:pPr>
            <a:endParaRPr kumimoji="0" lang="en-GB"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endParaRPr>
          </a:p>
        </p:txBody>
      </p:sp>
      <p:grpSp>
        <p:nvGrpSpPr>
          <p:cNvPr id="4" name="Group 3"/>
          <p:cNvGrpSpPr/>
          <p:nvPr/>
        </p:nvGrpSpPr>
        <p:grpSpPr>
          <a:xfrm>
            <a:off x="156454" y="969899"/>
            <a:ext cx="5233509" cy="3110116"/>
            <a:chOff x="156454" y="969899"/>
            <a:chExt cx="5233509" cy="3110116"/>
          </a:xfrm>
        </p:grpSpPr>
        <p:pic>
          <p:nvPicPr>
            <p:cNvPr id="5122" name="Picture 2" descr="Inside House Outline Clip A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1046903"/>
              <a:ext cx="4183463" cy="2886592"/>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p:cNvPicPr>
              <a:picLocks noChangeAspect="1"/>
            </p:cNvPicPr>
            <p:nvPr/>
          </p:nvPicPr>
          <p:blipFill rotWithShape="1">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rcRect l="22662" t="10935" r="24482" b="7688"/>
            <a:stretch/>
          </p:blipFill>
          <p:spPr>
            <a:xfrm>
              <a:off x="196417" y="2877612"/>
              <a:ext cx="1219229" cy="1055883"/>
            </a:xfrm>
            <a:prstGeom prst="rect">
              <a:avLst/>
            </a:prstGeom>
          </p:spPr>
        </p:pic>
        <p:sp>
          <p:nvSpPr>
            <p:cNvPr id="14" name="Rectangle 13"/>
            <p:cNvSpPr/>
            <p:nvPr/>
          </p:nvSpPr>
          <p:spPr>
            <a:xfrm>
              <a:off x="156454" y="969899"/>
              <a:ext cx="5228346" cy="3110116"/>
            </a:xfrm>
            <a:prstGeom prst="rect">
              <a:avLst/>
            </a:prstGeom>
            <a:no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pic>
          <p:nvPicPr>
            <p:cNvPr id="11" name="Picture 10"/>
            <p:cNvPicPr>
              <a:picLocks noChangeAspect="1"/>
            </p:cNvPicPr>
            <p:nvPr/>
          </p:nvPicPr>
          <p:blipFill rotWithShape="1">
            <a:blip r:embed="rId5" cstate="print">
              <a:clrChange>
                <a:clrFrom>
                  <a:srgbClr val="FBFBFB"/>
                </a:clrFrom>
                <a:clrTo>
                  <a:srgbClr val="FBFBFB">
                    <a:alpha val="0"/>
                  </a:srgbClr>
                </a:clrTo>
              </a:clrChange>
              <a:extLst>
                <a:ext uri="{28A0092B-C50C-407E-A947-70E740481C1C}">
                  <a14:useLocalDpi xmlns:a14="http://schemas.microsoft.com/office/drawing/2010/main" val="0"/>
                </a:ext>
              </a:extLst>
            </a:blip>
            <a:srcRect l="21946" r="46939"/>
            <a:stretch/>
          </p:blipFill>
          <p:spPr>
            <a:xfrm>
              <a:off x="2757336" y="2792326"/>
              <a:ext cx="571233" cy="1032695"/>
            </a:xfrm>
            <a:prstGeom prst="rect">
              <a:avLst/>
            </a:prstGeom>
          </p:spPr>
        </p:pic>
        <p:pic>
          <p:nvPicPr>
            <p:cNvPr id="5" name="Picture 4"/>
            <p:cNvPicPr>
              <a:picLocks noChangeAspect="1"/>
            </p:cNvPicPr>
            <p:nvPr/>
          </p:nvPicPr>
          <p:blipFill rotWithShape="1">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rcRect l="55067" r="22181"/>
            <a:stretch/>
          </p:blipFill>
          <p:spPr>
            <a:xfrm>
              <a:off x="3953380" y="2792326"/>
              <a:ext cx="430680" cy="1064795"/>
            </a:xfrm>
            <a:prstGeom prst="rect">
              <a:avLst/>
            </a:prstGeom>
          </p:spPr>
        </p:pic>
        <p:sp>
          <p:nvSpPr>
            <p:cNvPr id="15" name="TextBox 14"/>
            <p:cNvSpPr txBox="1"/>
            <p:nvPr/>
          </p:nvSpPr>
          <p:spPr>
            <a:xfrm>
              <a:off x="196417" y="1088769"/>
              <a:ext cx="387783"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A</a:t>
              </a:r>
            </a:p>
          </p:txBody>
        </p:sp>
      </p:grpSp>
      <p:sp>
        <p:nvSpPr>
          <p:cNvPr id="20" name="Rectangle 19"/>
          <p:cNvSpPr/>
          <p:nvPr/>
        </p:nvSpPr>
        <p:spPr>
          <a:xfrm>
            <a:off x="5781051" y="4080015"/>
            <a:ext cx="5228346" cy="2193785"/>
          </a:xfrm>
          <a:prstGeom prst="rect">
            <a:avLst/>
          </a:prstGeom>
          <a:solidFill>
            <a:schemeClr val="accent4">
              <a:lumMod val="20000"/>
              <a:lumOff val="80000"/>
            </a:schemeClr>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R="0" defTabSz="914400" eaLnBrk="1" fontAlgn="auto" latinLnBrk="0" hangingPunct="1">
              <a:lnSpc>
                <a:spcPct val="100000"/>
              </a:lnSpc>
              <a:spcBef>
                <a:spcPts val="0"/>
              </a:spcBef>
              <a:spcAft>
                <a:spcPts val="0"/>
              </a:spcAft>
              <a:buClrTx/>
              <a:buSzTx/>
              <a:tabLst/>
            </a:pPr>
            <a:endParaRPr lang="en-GB" sz="2000"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sz="2000"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sz="2000"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sz="2000"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r>
              <a:rPr lang="en-GB" sz="2000" b="1" kern="0" dirty="0">
                <a:solidFill>
                  <a:schemeClr val="accent1">
                    <a:lumMod val="50000"/>
                  </a:schemeClr>
                </a:solidFill>
                <a:latin typeface="Century Gothic" panose="020B0502020202020204" pitchFamily="34" charset="0"/>
              </a:rPr>
              <a:t>The park is pretty.</a:t>
            </a:r>
          </a:p>
          <a:p>
            <a:pPr marL="342900" marR="0" indent="-342900" defTabSz="914400" eaLnBrk="1" fontAlgn="auto" latinLnBrk="0" hangingPunct="1">
              <a:lnSpc>
                <a:spcPct val="100000"/>
              </a:lnSpc>
              <a:spcBef>
                <a:spcPts val="0"/>
              </a:spcBef>
              <a:spcAft>
                <a:spcPts val="0"/>
              </a:spcAft>
              <a:buClrTx/>
              <a:buSzTx/>
              <a:buFontTx/>
              <a:buAutoNum type="arabicPeriod"/>
              <a:tabLst/>
            </a:pPr>
            <a:r>
              <a:rPr lang="en-GB" sz="2000" b="1" kern="0" dirty="0">
                <a:solidFill>
                  <a:schemeClr val="accent1">
                    <a:lumMod val="50000"/>
                  </a:schemeClr>
                </a:solidFill>
                <a:latin typeface="Century Gothic" panose="020B0502020202020204" pitchFamily="34" charset="0"/>
              </a:rPr>
              <a:t>It has flowers and trees.</a:t>
            </a:r>
          </a:p>
          <a:p>
            <a:pPr marL="342900" marR="0" indent="-342900" defTabSz="914400" eaLnBrk="1" fontAlgn="auto" latinLnBrk="0" hangingPunct="1">
              <a:lnSpc>
                <a:spcPct val="100000"/>
              </a:lnSpc>
              <a:spcBef>
                <a:spcPts val="0"/>
              </a:spcBef>
              <a:spcAft>
                <a:spcPts val="0"/>
              </a:spcAft>
              <a:buClrTx/>
              <a:buSzTx/>
              <a:buFontTx/>
              <a:buAutoNum type="arabicPeriod"/>
              <a:tabLst/>
            </a:pPr>
            <a:r>
              <a:rPr lang="en-GB" sz="2000" b="1" kern="0" dirty="0">
                <a:solidFill>
                  <a:schemeClr val="accent1">
                    <a:lumMod val="50000"/>
                  </a:schemeClr>
                </a:solidFill>
                <a:latin typeface="Century Gothic" panose="020B0502020202020204" pitchFamily="34" charset="0"/>
              </a:rPr>
              <a:t>There are also some birds.</a:t>
            </a:r>
          </a:p>
          <a:p>
            <a:pPr marL="342900" marR="0" indent="-342900" defTabSz="914400" eaLnBrk="1" fontAlgn="auto" latinLnBrk="0" hangingPunct="1">
              <a:lnSpc>
                <a:spcPct val="100000"/>
              </a:lnSpc>
              <a:spcBef>
                <a:spcPts val="0"/>
              </a:spcBef>
              <a:spcAft>
                <a:spcPts val="0"/>
              </a:spcAft>
              <a:buClrTx/>
              <a:buSzTx/>
              <a:buFontTx/>
              <a:buAutoNum type="arabicPeriod"/>
              <a:tabLst/>
            </a:pPr>
            <a:r>
              <a:rPr lang="en-GB" sz="2000" b="1" kern="0" dirty="0">
                <a:solidFill>
                  <a:schemeClr val="accent1">
                    <a:lumMod val="50000"/>
                  </a:schemeClr>
                </a:solidFill>
                <a:latin typeface="Century Gothic" panose="020B0502020202020204" pitchFamily="34" charset="0"/>
              </a:rPr>
              <a:t>The buildings are behind the park.</a:t>
            </a:r>
          </a:p>
          <a:p>
            <a:pPr marL="342900" marR="0" indent="-342900" defTabSz="914400" eaLnBrk="1" fontAlgn="auto" latinLnBrk="0" hangingPunct="1">
              <a:lnSpc>
                <a:spcPct val="100000"/>
              </a:lnSpc>
              <a:spcBef>
                <a:spcPts val="0"/>
              </a:spcBef>
              <a:spcAft>
                <a:spcPts val="0"/>
              </a:spcAft>
              <a:buClrTx/>
              <a:buSzTx/>
              <a:buFontTx/>
              <a:buAutoNum type="arabicPeriod"/>
              <a:tabLst/>
            </a:pPr>
            <a:r>
              <a:rPr lang="en-GB" sz="2000" b="1" kern="0" dirty="0">
                <a:solidFill>
                  <a:schemeClr val="accent1">
                    <a:lumMod val="50000"/>
                  </a:schemeClr>
                </a:solidFill>
                <a:latin typeface="Century Gothic" panose="020B0502020202020204" pitchFamily="34" charset="0"/>
              </a:rPr>
              <a:t>The dog is happy (now).</a:t>
            </a: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b="1" kern="0" dirty="0">
              <a:solidFill>
                <a:schemeClr val="accent1">
                  <a:lumMod val="50000"/>
                </a:schemeClr>
              </a:solidFill>
              <a:latin typeface="Century Gothic" panose="020B0502020202020204" pitchFamily="34" charset="0"/>
            </a:endParaRPr>
          </a:p>
          <a:p>
            <a:pPr marL="342900" marR="0" indent="-342900" algn="ctr" defTabSz="914400" eaLnBrk="1" fontAlgn="auto" latinLnBrk="0" hangingPunct="1">
              <a:lnSpc>
                <a:spcPct val="100000"/>
              </a:lnSpc>
              <a:spcBef>
                <a:spcPts val="0"/>
              </a:spcBef>
              <a:spcAft>
                <a:spcPts val="0"/>
              </a:spcAft>
              <a:buClrTx/>
              <a:buSzTx/>
              <a:buFontTx/>
              <a:buAutoNum type="arabicPeriod"/>
              <a:tabLst/>
            </a:pPr>
            <a:endParaRPr kumimoji="0" lang="en-GB"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endParaRPr>
          </a:p>
        </p:txBody>
      </p:sp>
      <p:grpSp>
        <p:nvGrpSpPr>
          <p:cNvPr id="6" name="Group 5"/>
          <p:cNvGrpSpPr/>
          <p:nvPr/>
        </p:nvGrpSpPr>
        <p:grpSpPr>
          <a:xfrm>
            <a:off x="5781051" y="969899"/>
            <a:ext cx="5228346" cy="3110116"/>
            <a:chOff x="5781051" y="969899"/>
            <a:chExt cx="5228346" cy="3110116"/>
          </a:xfrm>
        </p:grpSpPr>
        <p:sp>
          <p:nvSpPr>
            <p:cNvPr id="22" name="Rectangle 21"/>
            <p:cNvSpPr/>
            <p:nvPr/>
          </p:nvSpPr>
          <p:spPr>
            <a:xfrm>
              <a:off x="5781051" y="969899"/>
              <a:ext cx="5228346" cy="3110116"/>
            </a:xfrm>
            <a:prstGeom prst="rect">
              <a:avLst/>
            </a:prstGeom>
            <a:no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25" name="TextBox 24"/>
            <p:cNvSpPr txBox="1"/>
            <p:nvPr/>
          </p:nvSpPr>
          <p:spPr>
            <a:xfrm>
              <a:off x="5821014" y="1088769"/>
              <a:ext cx="387783"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B</a:t>
              </a:r>
            </a:p>
          </p:txBody>
        </p:sp>
        <p:pic>
          <p:nvPicPr>
            <p:cNvPr id="2061" name="Picture 13" descr="Park 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61034" y="1442602"/>
              <a:ext cx="4668379" cy="246062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9"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smtClean="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0" cap="none" spc="0" normalizeH="0" baseline="0" noProof="0" dirty="0" smtClean="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636887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nside House Outline Clip A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1046903"/>
            <a:ext cx="4183463" cy="288659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11467475" y="434514"/>
            <a:ext cx="219430" cy="72763"/>
          </a:xfrm>
        </p:spPr>
        <p:txBody>
          <a:bodyPr>
            <a:noAutofit/>
          </a:bodyPr>
          <a:lstStyle/>
          <a:p>
            <a:r>
              <a:rPr lang="en-GB" sz="100" b="1" dirty="0">
                <a:solidFill>
                  <a:schemeClr val="bg1"/>
                </a:solidFill>
                <a:latin typeface="Century Gothic" panose="020B0502020202020204" pitchFamily="34" charset="0"/>
              </a:rPr>
              <a:t>hablar</a:t>
            </a:r>
          </a:p>
        </p:txBody>
      </p:sp>
      <p:sp>
        <p:nvSpPr>
          <p:cNvPr id="3" name="TextBox 2"/>
          <p:cNvSpPr txBox="1"/>
          <p:nvPr/>
        </p:nvSpPr>
        <p:spPr>
          <a:xfrm>
            <a:off x="100935" y="45612"/>
            <a:ext cx="4938060" cy="461665"/>
          </a:xfrm>
          <a:prstGeom prst="rect">
            <a:avLst/>
          </a:prstGeom>
          <a:noFill/>
        </p:spPr>
        <p:txBody>
          <a:bodyPr wrap="square" rtlCol="0">
            <a:spAutoFit/>
          </a:bodyPr>
          <a:lstStyle/>
          <a:p>
            <a:pPr>
              <a:spcAft>
                <a:spcPts val="800"/>
              </a:spcAft>
            </a:pPr>
            <a:r>
              <a:rPr lang="en-GB" sz="2400" b="1" dirty="0">
                <a:solidFill>
                  <a:schemeClr val="accent1">
                    <a:lumMod val="50000"/>
                  </a:schemeClr>
                </a:solidFill>
                <a:latin typeface="Century Gothic" panose="020B0502020202020204" pitchFamily="34" charset="0"/>
              </a:rPr>
              <a:t>Respuestas</a:t>
            </a:r>
          </a:p>
        </p:txBody>
      </p:sp>
      <p:sp>
        <p:nvSpPr>
          <p:cNvPr id="10" name="Rectangle 9"/>
          <p:cNvSpPr/>
          <p:nvPr/>
        </p:nvSpPr>
        <p:spPr>
          <a:xfrm>
            <a:off x="156454" y="4080015"/>
            <a:ext cx="5228346" cy="2193785"/>
          </a:xfrm>
          <a:prstGeom prst="rect">
            <a:avLst/>
          </a:prstGeom>
          <a:solidFill>
            <a:schemeClr val="accent4">
              <a:lumMod val="20000"/>
              <a:lumOff val="80000"/>
            </a:schemeClr>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R="0" defTabSz="914400" eaLnBrk="1" fontAlgn="auto" latinLnBrk="0" hangingPunct="1">
              <a:lnSpc>
                <a:spcPct val="100000"/>
              </a:lnSpc>
              <a:spcBef>
                <a:spcPts val="0"/>
              </a:spcBef>
              <a:spcAft>
                <a:spcPts val="0"/>
              </a:spcAft>
              <a:buClrTx/>
              <a:buSzTx/>
              <a:tabLst/>
            </a:pPr>
            <a:endParaRPr lang="en-GB" sz="2000"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sz="2000"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sz="2000"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sz="2000"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20000"/>
              </a:lnSpc>
              <a:spcBef>
                <a:spcPts val="0"/>
              </a:spcBef>
              <a:spcAft>
                <a:spcPts val="0"/>
              </a:spcAft>
              <a:buClrTx/>
              <a:buSzTx/>
              <a:buFontTx/>
              <a:buAutoNum type="arabicPeriod"/>
              <a:tabLst/>
            </a:pPr>
            <a:r>
              <a:rPr lang="en-GB" sz="2000" b="1" kern="0" dirty="0">
                <a:solidFill>
                  <a:schemeClr val="accent1">
                    <a:lumMod val="50000"/>
                  </a:schemeClr>
                </a:solidFill>
                <a:latin typeface="Century Gothic" panose="020B0502020202020204" pitchFamily="34" charset="0"/>
              </a:rPr>
              <a:t>La casa es grande.</a:t>
            </a:r>
          </a:p>
          <a:p>
            <a:pPr marL="342900" marR="0" indent="-342900" defTabSz="914400" eaLnBrk="1" fontAlgn="auto" latinLnBrk="0" hangingPunct="1">
              <a:lnSpc>
                <a:spcPct val="120000"/>
              </a:lnSpc>
              <a:spcBef>
                <a:spcPts val="0"/>
              </a:spcBef>
              <a:spcAft>
                <a:spcPts val="0"/>
              </a:spcAft>
              <a:buClrTx/>
              <a:buSzTx/>
              <a:buFontTx/>
              <a:buAutoNum type="arabicPeriod"/>
              <a:tabLst/>
            </a:pPr>
            <a:r>
              <a:rPr lang="en-GB" sz="2000" b="1" kern="0" dirty="0">
                <a:solidFill>
                  <a:schemeClr val="accent1">
                    <a:lumMod val="50000"/>
                  </a:schemeClr>
                </a:solidFill>
                <a:latin typeface="Century Gothic" panose="020B0502020202020204" pitchFamily="34" charset="0"/>
              </a:rPr>
              <a:t>Diego </a:t>
            </a:r>
            <a:r>
              <a:rPr lang="en-GB" sz="2000" b="1" kern="0" dirty="0" err="1">
                <a:solidFill>
                  <a:schemeClr val="accent1">
                    <a:lumMod val="50000"/>
                  </a:schemeClr>
                </a:solidFill>
                <a:latin typeface="Century Gothic" panose="020B0502020202020204" pitchFamily="34" charset="0"/>
              </a:rPr>
              <a:t>está</a:t>
            </a:r>
            <a:r>
              <a:rPr lang="en-GB" sz="2000" b="1" kern="0" dirty="0">
                <a:solidFill>
                  <a:schemeClr val="accent1">
                    <a:lumMod val="50000"/>
                  </a:schemeClr>
                </a:solidFill>
                <a:latin typeface="Century Gothic" panose="020B0502020202020204" pitchFamily="34" charset="0"/>
              </a:rPr>
              <a:t> </a:t>
            </a:r>
            <a:r>
              <a:rPr lang="en-GB" sz="2000" b="1" kern="0" dirty="0" err="1">
                <a:solidFill>
                  <a:schemeClr val="accent1">
                    <a:lumMod val="50000"/>
                  </a:schemeClr>
                </a:solidFill>
                <a:latin typeface="Century Gothic" panose="020B0502020202020204" pitchFamily="34" charset="0"/>
              </a:rPr>
              <a:t>cerca</a:t>
            </a:r>
            <a:r>
              <a:rPr lang="en-GB" sz="2000" b="1" kern="0" dirty="0">
                <a:solidFill>
                  <a:schemeClr val="accent1">
                    <a:lumMod val="50000"/>
                  </a:schemeClr>
                </a:solidFill>
                <a:latin typeface="Century Gothic" panose="020B0502020202020204" pitchFamily="34" charset="0"/>
              </a:rPr>
              <a:t> de la </a:t>
            </a:r>
            <a:r>
              <a:rPr lang="en-GB" sz="2000" b="1" kern="0" dirty="0" err="1">
                <a:solidFill>
                  <a:schemeClr val="accent1">
                    <a:lumMod val="50000"/>
                  </a:schemeClr>
                </a:solidFill>
                <a:latin typeface="Century Gothic" panose="020B0502020202020204" pitchFamily="34" charset="0"/>
              </a:rPr>
              <a:t>ventana</a:t>
            </a:r>
            <a:r>
              <a:rPr lang="en-GB" sz="2000" b="1" kern="0" dirty="0">
                <a:solidFill>
                  <a:schemeClr val="accent1">
                    <a:lumMod val="50000"/>
                  </a:schemeClr>
                </a:solidFill>
                <a:latin typeface="Century Gothic" panose="020B0502020202020204" pitchFamily="34" charset="0"/>
              </a:rPr>
              <a:t>.</a:t>
            </a:r>
          </a:p>
          <a:p>
            <a:pPr marL="342900" marR="0" indent="-342900" defTabSz="914400" eaLnBrk="1" fontAlgn="auto" latinLnBrk="0" hangingPunct="1">
              <a:lnSpc>
                <a:spcPct val="120000"/>
              </a:lnSpc>
              <a:spcBef>
                <a:spcPts val="0"/>
              </a:spcBef>
              <a:spcAft>
                <a:spcPts val="0"/>
              </a:spcAft>
              <a:buClrTx/>
              <a:buSzTx/>
              <a:buFontTx/>
              <a:buAutoNum type="arabicPeriod"/>
              <a:tabLst/>
            </a:pPr>
            <a:r>
              <a:rPr lang="en-GB" sz="2000" b="1" kern="0" dirty="0">
                <a:solidFill>
                  <a:schemeClr val="accent1">
                    <a:lumMod val="50000"/>
                  </a:schemeClr>
                </a:solidFill>
                <a:latin typeface="Century Gothic" panose="020B0502020202020204" pitchFamily="34" charset="0"/>
              </a:rPr>
              <a:t>Daniel </a:t>
            </a:r>
            <a:r>
              <a:rPr lang="en-GB" sz="2000" b="1" kern="0" dirty="0" err="1">
                <a:solidFill>
                  <a:schemeClr val="accent1">
                    <a:lumMod val="50000"/>
                  </a:schemeClr>
                </a:solidFill>
                <a:latin typeface="Century Gothic" panose="020B0502020202020204" pitchFamily="34" charset="0"/>
              </a:rPr>
              <a:t>tiene</a:t>
            </a:r>
            <a:r>
              <a:rPr lang="en-GB" sz="2000" b="1" kern="0" dirty="0">
                <a:solidFill>
                  <a:schemeClr val="accent1">
                    <a:lumMod val="50000"/>
                  </a:schemeClr>
                </a:solidFill>
                <a:latin typeface="Century Gothic" panose="020B0502020202020204" pitchFamily="34" charset="0"/>
              </a:rPr>
              <a:t> una carta.</a:t>
            </a:r>
          </a:p>
          <a:p>
            <a:pPr marL="342900" marR="0" indent="-342900" defTabSz="914400" eaLnBrk="1" fontAlgn="auto" latinLnBrk="0" hangingPunct="1">
              <a:lnSpc>
                <a:spcPct val="120000"/>
              </a:lnSpc>
              <a:spcBef>
                <a:spcPts val="0"/>
              </a:spcBef>
              <a:spcAft>
                <a:spcPts val="0"/>
              </a:spcAft>
              <a:buClrTx/>
              <a:buSzTx/>
              <a:buFontTx/>
              <a:buAutoNum type="arabicPeriod"/>
              <a:tabLst/>
            </a:pPr>
            <a:r>
              <a:rPr lang="en-GB" sz="2000" b="1" kern="0" dirty="0" err="1">
                <a:solidFill>
                  <a:schemeClr val="accent1">
                    <a:lumMod val="50000"/>
                  </a:schemeClr>
                </a:solidFill>
                <a:latin typeface="Century Gothic" panose="020B0502020202020204" pitchFamily="34" charset="0"/>
              </a:rPr>
              <a:t>Lucía</a:t>
            </a:r>
            <a:r>
              <a:rPr lang="en-GB" sz="2000" b="1" kern="0" dirty="0">
                <a:solidFill>
                  <a:schemeClr val="accent1">
                    <a:lumMod val="50000"/>
                  </a:schemeClr>
                </a:solidFill>
                <a:latin typeface="Century Gothic" panose="020B0502020202020204" pitchFamily="34" charset="0"/>
              </a:rPr>
              <a:t> y Ana </a:t>
            </a:r>
            <a:r>
              <a:rPr lang="en-GB" sz="2000" b="1" kern="0" dirty="0" err="1">
                <a:solidFill>
                  <a:schemeClr val="accent1">
                    <a:lumMod val="50000"/>
                  </a:schemeClr>
                </a:solidFill>
                <a:latin typeface="Century Gothic" panose="020B0502020202020204" pitchFamily="34" charset="0"/>
              </a:rPr>
              <a:t>están</a:t>
            </a:r>
            <a:r>
              <a:rPr lang="en-GB" sz="2000" b="1" kern="0" dirty="0">
                <a:solidFill>
                  <a:schemeClr val="accent1">
                    <a:lumMod val="50000"/>
                  </a:schemeClr>
                </a:solidFill>
                <a:latin typeface="Century Gothic" panose="020B0502020202020204" pitchFamily="34" charset="0"/>
              </a:rPr>
              <a:t> </a:t>
            </a:r>
            <a:r>
              <a:rPr lang="en-GB" sz="2000" b="1" kern="0" dirty="0" err="1">
                <a:solidFill>
                  <a:schemeClr val="accent1">
                    <a:lumMod val="50000"/>
                  </a:schemeClr>
                </a:solidFill>
                <a:latin typeface="Century Gothic" panose="020B0502020202020204" pitchFamily="34" charset="0"/>
              </a:rPr>
              <a:t>fuera</a:t>
            </a:r>
            <a:r>
              <a:rPr lang="en-GB" sz="2000" b="1" kern="0" dirty="0">
                <a:solidFill>
                  <a:schemeClr val="accent1">
                    <a:lumMod val="50000"/>
                  </a:schemeClr>
                </a:solidFill>
                <a:latin typeface="Century Gothic" panose="020B0502020202020204" pitchFamily="34" charset="0"/>
              </a:rPr>
              <a:t>.</a:t>
            </a:r>
          </a:p>
          <a:p>
            <a:pPr marL="342900" marR="0" indent="-342900" defTabSz="914400" eaLnBrk="1" fontAlgn="auto" latinLnBrk="0" hangingPunct="1">
              <a:lnSpc>
                <a:spcPct val="120000"/>
              </a:lnSpc>
              <a:spcBef>
                <a:spcPts val="0"/>
              </a:spcBef>
              <a:spcAft>
                <a:spcPts val="0"/>
              </a:spcAft>
              <a:buClrTx/>
              <a:buSzTx/>
              <a:buFontTx/>
              <a:buAutoNum type="arabicPeriod"/>
              <a:tabLst/>
            </a:pPr>
            <a:r>
              <a:rPr lang="en-GB" sz="2000" b="1" kern="0" dirty="0">
                <a:solidFill>
                  <a:schemeClr val="accent1">
                    <a:lumMod val="50000"/>
                  </a:schemeClr>
                </a:solidFill>
                <a:latin typeface="Century Gothic" panose="020B0502020202020204" pitchFamily="34" charset="0"/>
              </a:rPr>
              <a:t>Tienen </a:t>
            </a:r>
            <a:r>
              <a:rPr lang="en-GB" sz="2000" b="1" kern="0" dirty="0" err="1">
                <a:solidFill>
                  <a:schemeClr val="accent1">
                    <a:lumMod val="50000"/>
                  </a:schemeClr>
                </a:solidFill>
                <a:latin typeface="Century Gothic" panose="020B0502020202020204" pitchFamily="34" charset="0"/>
              </a:rPr>
              <a:t>unas</a:t>
            </a:r>
            <a:r>
              <a:rPr lang="en-GB" sz="2000" b="1" kern="0" dirty="0">
                <a:solidFill>
                  <a:schemeClr val="accent1">
                    <a:lumMod val="50000"/>
                  </a:schemeClr>
                </a:solidFill>
                <a:latin typeface="Century Gothic" panose="020B0502020202020204" pitchFamily="34" charset="0"/>
              </a:rPr>
              <a:t> </a:t>
            </a:r>
            <a:r>
              <a:rPr lang="en-GB" sz="2000" b="1" kern="0" dirty="0" err="1">
                <a:solidFill>
                  <a:schemeClr val="accent1">
                    <a:lumMod val="50000"/>
                  </a:schemeClr>
                </a:solidFill>
                <a:latin typeface="Century Gothic" panose="020B0502020202020204" pitchFamily="34" charset="0"/>
              </a:rPr>
              <a:t>bolsas</a:t>
            </a:r>
            <a:r>
              <a:rPr lang="en-GB" sz="2000" b="1" kern="0" dirty="0">
                <a:solidFill>
                  <a:schemeClr val="accent1">
                    <a:lumMod val="50000"/>
                  </a:schemeClr>
                </a:solidFill>
                <a:latin typeface="Century Gothic" panose="020B0502020202020204" pitchFamily="34" charset="0"/>
              </a:rPr>
              <a:t>.</a:t>
            </a: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b="1" kern="0" dirty="0">
              <a:solidFill>
                <a:schemeClr val="accent1">
                  <a:lumMod val="50000"/>
                </a:schemeClr>
              </a:solidFill>
              <a:latin typeface="Century Gothic" panose="020B0502020202020204" pitchFamily="34" charset="0"/>
            </a:endParaRPr>
          </a:p>
          <a:p>
            <a:pPr marL="342900" marR="0" indent="-342900" algn="ctr" defTabSz="914400" eaLnBrk="1" fontAlgn="auto" latinLnBrk="0" hangingPunct="1">
              <a:lnSpc>
                <a:spcPct val="100000"/>
              </a:lnSpc>
              <a:spcBef>
                <a:spcPts val="0"/>
              </a:spcBef>
              <a:spcAft>
                <a:spcPts val="0"/>
              </a:spcAft>
              <a:buClrTx/>
              <a:buSzTx/>
              <a:buFontTx/>
              <a:buAutoNum type="arabicPeriod"/>
              <a:tabLst/>
            </a:pPr>
            <a:endParaRPr kumimoji="0" lang="en-GB"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endParaRPr>
          </a:p>
        </p:txBody>
      </p:sp>
      <p:pic>
        <p:nvPicPr>
          <p:cNvPr id="12" name="Picture 11"/>
          <p:cNvPicPr>
            <a:picLocks noChangeAspect="1"/>
          </p:cNvPicPr>
          <p:nvPr/>
        </p:nvPicPr>
        <p:blipFill rotWithShape="1">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rcRect l="22662" t="10935" r="24482" b="7688"/>
          <a:stretch/>
        </p:blipFill>
        <p:spPr>
          <a:xfrm>
            <a:off x="196417" y="2877612"/>
            <a:ext cx="1219229" cy="1055883"/>
          </a:xfrm>
          <a:prstGeom prst="rect">
            <a:avLst/>
          </a:prstGeom>
        </p:spPr>
      </p:pic>
      <p:sp>
        <p:nvSpPr>
          <p:cNvPr id="14" name="Rectangle 13"/>
          <p:cNvSpPr/>
          <p:nvPr/>
        </p:nvSpPr>
        <p:spPr>
          <a:xfrm>
            <a:off x="156454" y="969899"/>
            <a:ext cx="5228346" cy="3110116"/>
          </a:xfrm>
          <a:prstGeom prst="rect">
            <a:avLst/>
          </a:prstGeom>
          <a:no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pic>
        <p:nvPicPr>
          <p:cNvPr id="11" name="Picture 10"/>
          <p:cNvPicPr>
            <a:picLocks noChangeAspect="1"/>
          </p:cNvPicPr>
          <p:nvPr/>
        </p:nvPicPr>
        <p:blipFill rotWithShape="1">
          <a:blip r:embed="rId5" cstate="print">
            <a:clrChange>
              <a:clrFrom>
                <a:srgbClr val="FBFBFB"/>
              </a:clrFrom>
              <a:clrTo>
                <a:srgbClr val="FBFBFB">
                  <a:alpha val="0"/>
                </a:srgbClr>
              </a:clrTo>
            </a:clrChange>
            <a:extLst>
              <a:ext uri="{28A0092B-C50C-407E-A947-70E740481C1C}">
                <a14:useLocalDpi xmlns:a14="http://schemas.microsoft.com/office/drawing/2010/main" val="0"/>
              </a:ext>
            </a:extLst>
          </a:blip>
          <a:srcRect l="21946" r="46939"/>
          <a:stretch/>
        </p:blipFill>
        <p:spPr>
          <a:xfrm>
            <a:off x="2757336" y="2792326"/>
            <a:ext cx="571233" cy="1032695"/>
          </a:xfrm>
          <a:prstGeom prst="rect">
            <a:avLst/>
          </a:prstGeom>
        </p:spPr>
      </p:pic>
      <p:pic>
        <p:nvPicPr>
          <p:cNvPr id="5" name="Picture 4"/>
          <p:cNvPicPr>
            <a:picLocks noChangeAspect="1"/>
          </p:cNvPicPr>
          <p:nvPr/>
        </p:nvPicPr>
        <p:blipFill rotWithShape="1">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rcRect l="55067" r="22181"/>
          <a:stretch/>
        </p:blipFill>
        <p:spPr>
          <a:xfrm>
            <a:off x="3953380" y="2792326"/>
            <a:ext cx="430680" cy="1064795"/>
          </a:xfrm>
          <a:prstGeom prst="rect">
            <a:avLst/>
          </a:prstGeom>
        </p:spPr>
      </p:pic>
      <p:sp>
        <p:nvSpPr>
          <p:cNvPr id="15" name="TextBox 14"/>
          <p:cNvSpPr txBox="1"/>
          <p:nvPr/>
        </p:nvSpPr>
        <p:spPr>
          <a:xfrm>
            <a:off x="196417" y="1088769"/>
            <a:ext cx="387783"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A</a:t>
            </a:r>
          </a:p>
        </p:txBody>
      </p:sp>
      <p:sp>
        <p:nvSpPr>
          <p:cNvPr id="20" name="Rectangle 19"/>
          <p:cNvSpPr/>
          <p:nvPr/>
        </p:nvSpPr>
        <p:spPr>
          <a:xfrm>
            <a:off x="5781051" y="4080015"/>
            <a:ext cx="5228346" cy="2193785"/>
          </a:xfrm>
          <a:prstGeom prst="rect">
            <a:avLst/>
          </a:prstGeom>
          <a:solidFill>
            <a:schemeClr val="accent4">
              <a:lumMod val="20000"/>
              <a:lumOff val="80000"/>
            </a:schemeClr>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R="0" defTabSz="914400" eaLnBrk="1" fontAlgn="auto" latinLnBrk="0" hangingPunct="1">
              <a:lnSpc>
                <a:spcPct val="100000"/>
              </a:lnSpc>
              <a:spcBef>
                <a:spcPts val="0"/>
              </a:spcBef>
              <a:spcAft>
                <a:spcPts val="0"/>
              </a:spcAft>
              <a:buClrTx/>
              <a:buSzTx/>
              <a:tabLst/>
            </a:pPr>
            <a:endParaRPr lang="en-GB" sz="2000"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sz="2000"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sz="2000"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sz="2000"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20000"/>
              </a:lnSpc>
              <a:spcBef>
                <a:spcPts val="0"/>
              </a:spcBef>
              <a:spcAft>
                <a:spcPts val="0"/>
              </a:spcAft>
              <a:buClrTx/>
              <a:buSzTx/>
              <a:buFontTx/>
              <a:buAutoNum type="arabicPeriod"/>
              <a:tabLst/>
            </a:pPr>
            <a:r>
              <a:rPr lang="en-GB" sz="2000" b="1" kern="0" dirty="0">
                <a:solidFill>
                  <a:schemeClr val="accent1">
                    <a:lumMod val="50000"/>
                  </a:schemeClr>
                </a:solidFill>
                <a:latin typeface="Century Gothic" panose="020B0502020202020204" pitchFamily="34" charset="0"/>
              </a:rPr>
              <a:t>El parque es bonito.</a:t>
            </a:r>
          </a:p>
          <a:p>
            <a:pPr marL="342900" marR="0" indent="-342900" defTabSz="914400" eaLnBrk="1" fontAlgn="auto" latinLnBrk="0" hangingPunct="1">
              <a:lnSpc>
                <a:spcPct val="120000"/>
              </a:lnSpc>
              <a:spcBef>
                <a:spcPts val="0"/>
              </a:spcBef>
              <a:spcAft>
                <a:spcPts val="0"/>
              </a:spcAft>
              <a:buClrTx/>
              <a:buSzTx/>
              <a:buFontTx/>
              <a:buAutoNum type="arabicPeriod"/>
              <a:tabLst/>
            </a:pPr>
            <a:r>
              <a:rPr lang="en-GB" sz="2000" b="1" kern="0" dirty="0" err="1">
                <a:solidFill>
                  <a:schemeClr val="accent1">
                    <a:lumMod val="50000"/>
                  </a:schemeClr>
                </a:solidFill>
                <a:latin typeface="Century Gothic" panose="020B0502020202020204" pitchFamily="34" charset="0"/>
              </a:rPr>
              <a:t>Tiene</a:t>
            </a:r>
            <a:r>
              <a:rPr lang="en-GB" sz="2000" b="1" kern="0" dirty="0">
                <a:solidFill>
                  <a:schemeClr val="accent1">
                    <a:lumMod val="50000"/>
                  </a:schemeClr>
                </a:solidFill>
                <a:latin typeface="Century Gothic" panose="020B0502020202020204" pitchFamily="34" charset="0"/>
              </a:rPr>
              <a:t> </a:t>
            </a:r>
            <a:r>
              <a:rPr lang="en-GB" sz="2000" b="1" kern="0" dirty="0" err="1">
                <a:solidFill>
                  <a:schemeClr val="accent1">
                    <a:lumMod val="50000"/>
                  </a:schemeClr>
                </a:solidFill>
                <a:latin typeface="Century Gothic" panose="020B0502020202020204" pitchFamily="34" charset="0"/>
              </a:rPr>
              <a:t>flores</a:t>
            </a:r>
            <a:r>
              <a:rPr lang="en-GB" sz="2000" b="1" kern="0" dirty="0">
                <a:solidFill>
                  <a:schemeClr val="accent1">
                    <a:lumMod val="50000"/>
                  </a:schemeClr>
                </a:solidFill>
                <a:latin typeface="Century Gothic" panose="020B0502020202020204" pitchFamily="34" charset="0"/>
              </a:rPr>
              <a:t> y </a:t>
            </a:r>
            <a:r>
              <a:rPr lang="en-GB" sz="2000" b="1" kern="0" dirty="0" err="1">
                <a:solidFill>
                  <a:schemeClr val="accent1">
                    <a:lumMod val="50000"/>
                  </a:schemeClr>
                </a:solidFill>
                <a:latin typeface="Century Gothic" panose="020B0502020202020204" pitchFamily="34" charset="0"/>
              </a:rPr>
              <a:t>árboles</a:t>
            </a:r>
            <a:r>
              <a:rPr lang="en-GB" sz="2000" b="1" kern="0" dirty="0">
                <a:solidFill>
                  <a:schemeClr val="accent1">
                    <a:lumMod val="50000"/>
                  </a:schemeClr>
                </a:solidFill>
                <a:latin typeface="Century Gothic" panose="020B0502020202020204" pitchFamily="34" charset="0"/>
              </a:rPr>
              <a:t>.</a:t>
            </a:r>
          </a:p>
          <a:p>
            <a:pPr marL="342900" marR="0" indent="-342900" defTabSz="914400" eaLnBrk="1" fontAlgn="auto" latinLnBrk="0" hangingPunct="1">
              <a:lnSpc>
                <a:spcPct val="120000"/>
              </a:lnSpc>
              <a:spcBef>
                <a:spcPts val="0"/>
              </a:spcBef>
              <a:spcAft>
                <a:spcPts val="0"/>
              </a:spcAft>
              <a:buClrTx/>
              <a:buSzTx/>
              <a:buFontTx/>
              <a:buAutoNum type="arabicPeriod"/>
              <a:tabLst/>
            </a:pPr>
            <a:r>
              <a:rPr lang="en-GB" sz="2000" b="1" kern="0" dirty="0">
                <a:solidFill>
                  <a:schemeClr val="accent1">
                    <a:lumMod val="50000"/>
                  </a:schemeClr>
                </a:solidFill>
                <a:latin typeface="Century Gothic" panose="020B0502020202020204" pitchFamily="34" charset="0"/>
              </a:rPr>
              <a:t>Hay </a:t>
            </a:r>
            <a:r>
              <a:rPr lang="en-GB" sz="2000" b="1" kern="0" dirty="0" err="1">
                <a:solidFill>
                  <a:schemeClr val="accent1">
                    <a:lumMod val="50000"/>
                  </a:schemeClr>
                </a:solidFill>
                <a:latin typeface="Century Gothic" panose="020B0502020202020204" pitchFamily="34" charset="0"/>
              </a:rPr>
              <a:t>unos</a:t>
            </a:r>
            <a:r>
              <a:rPr lang="en-GB" sz="2000" b="1" kern="0" dirty="0">
                <a:solidFill>
                  <a:schemeClr val="accent1">
                    <a:lumMod val="50000"/>
                  </a:schemeClr>
                </a:solidFill>
                <a:latin typeface="Century Gothic" panose="020B0502020202020204" pitchFamily="34" charset="0"/>
              </a:rPr>
              <a:t> </a:t>
            </a:r>
            <a:r>
              <a:rPr lang="en-GB" sz="2000" b="1" kern="0" dirty="0" err="1">
                <a:solidFill>
                  <a:schemeClr val="accent1">
                    <a:lumMod val="50000"/>
                  </a:schemeClr>
                </a:solidFill>
                <a:latin typeface="Century Gothic" panose="020B0502020202020204" pitchFamily="34" charset="0"/>
              </a:rPr>
              <a:t>pájaros</a:t>
            </a:r>
            <a:r>
              <a:rPr lang="en-GB" sz="2000" b="1" kern="0" dirty="0">
                <a:solidFill>
                  <a:schemeClr val="accent1">
                    <a:lumMod val="50000"/>
                  </a:schemeClr>
                </a:solidFill>
                <a:latin typeface="Century Gothic" panose="020B0502020202020204" pitchFamily="34" charset="0"/>
              </a:rPr>
              <a:t> </a:t>
            </a:r>
            <a:r>
              <a:rPr lang="en-GB" sz="2000" b="1" kern="0" dirty="0" err="1">
                <a:solidFill>
                  <a:schemeClr val="accent1">
                    <a:lumMod val="50000"/>
                  </a:schemeClr>
                </a:solidFill>
                <a:latin typeface="Century Gothic" panose="020B0502020202020204" pitchFamily="34" charset="0"/>
              </a:rPr>
              <a:t>también</a:t>
            </a:r>
            <a:r>
              <a:rPr lang="en-GB" sz="2000" b="1" kern="0" dirty="0">
                <a:solidFill>
                  <a:schemeClr val="accent1">
                    <a:lumMod val="50000"/>
                  </a:schemeClr>
                </a:solidFill>
                <a:latin typeface="Century Gothic" panose="020B0502020202020204" pitchFamily="34" charset="0"/>
              </a:rPr>
              <a:t>.</a:t>
            </a:r>
          </a:p>
          <a:p>
            <a:pPr marL="342900" marR="0" indent="-342900" defTabSz="914400" eaLnBrk="1" fontAlgn="auto" latinLnBrk="0" hangingPunct="1">
              <a:lnSpc>
                <a:spcPct val="120000"/>
              </a:lnSpc>
              <a:spcBef>
                <a:spcPts val="0"/>
              </a:spcBef>
              <a:spcAft>
                <a:spcPts val="0"/>
              </a:spcAft>
              <a:buClrTx/>
              <a:buSzTx/>
              <a:buFontTx/>
              <a:buAutoNum type="arabicPeriod"/>
              <a:tabLst/>
            </a:pPr>
            <a:r>
              <a:rPr lang="en-GB" sz="2000" b="1" kern="0" dirty="0">
                <a:solidFill>
                  <a:schemeClr val="accent1">
                    <a:lumMod val="50000"/>
                  </a:schemeClr>
                </a:solidFill>
                <a:latin typeface="Century Gothic" panose="020B0502020202020204" pitchFamily="34" charset="0"/>
              </a:rPr>
              <a:t>Los </a:t>
            </a:r>
            <a:r>
              <a:rPr lang="en-GB" sz="2000" b="1" kern="0" dirty="0" err="1">
                <a:solidFill>
                  <a:schemeClr val="accent1">
                    <a:lumMod val="50000"/>
                  </a:schemeClr>
                </a:solidFill>
                <a:latin typeface="Century Gothic" panose="020B0502020202020204" pitchFamily="34" charset="0"/>
              </a:rPr>
              <a:t>edificios</a:t>
            </a:r>
            <a:r>
              <a:rPr lang="en-GB" sz="2000" b="1" kern="0" dirty="0">
                <a:solidFill>
                  <a:schemeClr val="accent1">
                    <a:lumMod val="50000"/>
                  </a:schemeClr>
                </a:solidFill>
                <a:latin typeface="Century Gothic" panose="020B0502020202020204" pitchFamily="34" charset="0"/>
              </a:rPr>
              <a:t> </a:t>
            </a:r>
            <a:r>
              <a:rPr lang="en-GB" sz="2000" b="1" kern="0" dirty="0" err="1">
                <a:solidFill>
                  <a:schemeClr val="accent1">
                    <a:lumMod val="50000"/>
                  </a:schemeClr>
                </a:solidFill>
                <a:latin typeface="Century Gothic" panose="020B0502020202020204" pitchFamily="34" charset="0"/>
              </a:rPr>
              <a:t>están</a:t>
            </a:r>
            <a:r>
              <a:rPr lang="en-GB" sz="2000" b="1" kern="0" dirty="0">
                <a:solidFill>
                  <a:schemeClr val="accent1">
                    <a:lumMod val="50000"/>
                  </a:schemeClr>
                </a:solidFill>
                <a:latin typeface="Century Gothic" panose="020B0502020202020204" pitchFamily="34" charset="0"/>
              </a:rPr>
              <a:t> </a:t>
            </a:r>
            <a:r>
              <a:rPr lang="en-GB" sz="2000" b="1" kern="0" dirty="0" err="1">
                <a:solidFill>
                  <a:schemeClr val="accent1">
                    <a:lumMod val="50000"/>
                  </a:schemeClr>
                </a:solidFill>
                <a:latin typeface="Century Gothic" panose="020B0502020202020204" pitchFamily="34" charset="0"/>
              </a:rPr>
              <a:t>detrás</a:t>
            </a:r>
            <a:r>
              <a:rPr lang="en-GB" sz="2000" b="1" kern="0" dirty="0">
                <a:solidFill>
                  <a:schemeClr val="accent1">
                    <a:lumMod val="50000"/>
                  </a:schemeClr>
                </a:solidFill>
                <a:latin typeface="Century Gothic" panose="020B0502020202020204" pitchFamily="34" charset="0"/>
              </a:rPr>
              <a:t> del parque.</a:t>
            </a:r>
          </a:p>
          <a:p>
            <a:pPr marL="342900" marR="0" indent="-342900" defTabSz="914400" eaLnBrk="1" fontAlgn="auto" latinLnBrk="0" hangingPunct="1">
              <a:lnSpc>
                <a:spcPct val="120000"/>
              </a:lnSpc>
              <a:spcBef>
                <a:spcPts val="0"/>
              </a:spcBef>
              <a:spcAft>
                <a:spcPts val="0"/>
              </a:spcAft>
              <a:buClrTx/>
              <a:buSzTx/>
              <a:buFontTx/>
              <a:buAutoNum type="arabicPeriod"/>
              <a:tabLst/>
            </a:pPr>
            <a:r>
              <a:rPr lang="en-GB" sz="2000" b="1" kern="0" dirty="0">
                <a:solidFill>
                  <a:schemeClr val="accent1">
                    <a:lumMod val="50000"/>
                  </a:schemeClr>
                </a:solidFill>
                <a:latin typeface="Century Gothic" panose="020B0502020202020204" pitchFamily="34" charset="0"/>
              </a:rPr>
              <a:t>El </a:t>
            </a:r>
            <a:r>
              <a:rPr lang="en-GB" sz="2000" b="1" kern="0" dirty="0" err="1">
                <a:solidFill>
                  <a:schemeClr val="accent1">
                    <a:lumMod val="50000"/>
                  </a:schemeClr>
                </a:solidFill>
                <a:latin typeface="Century Gothic" panose="020B0502020202020204" pitchFamily="34" charset="0"/>
              </a:rPr>
              <a:t>perro</a:t>
            </a:r>
            <a:r>
              <a:rPr lang="en-GB" sz="2000" b="1" kern="0" dirty="0">
                <a:solidFill>
                  <a:schemeClr val="accent1">
                    <a:lumMod val="50000"/>
                  </a:schemeClr>
                </a:solidFill>
                <a:latin typeface="Century Gothic" panose="020B0502020202020204" pitchFamily="34" charset="0"/>
              </a:rPr>
              <a:t> </a:t>
            </a:r>
            <a:r>
              <a:rPr lang="en-GB" sz="2000" b="1" kern="0" dirty="0" err="1">
                <a:solidFill>
                  <a:schemeClr val="accent1">
                    <a:lumMod val="50000"/>
                  </a:schemeClr>
                </a:solidFill>
                <a:latin typeface="Century Gothic" panose="020B0502020202020204" pitchFamily="34" charset="0"/>
              </a:rPr>
              <a:t>está</a:t>
            </a:r>
            <a:r>
              <a:rPr lang="en-GB" sz="2000" b="1" kern="0" dirty="0">
                <a:solidFill>
                  <a:schemeClr val="accent1">
                    <a:lumMod val="50000"/>
                  </a:schemeClr>
                </a:solidFill>
                <a:latin typeface="Century Gothic" panose="020B0502020202020204" pitchFamily="34" charset="0"/>
              </a:rPr>
              <a:t> </a:t>
            </a:r>
            <a:r>
              <a:rPr lang="en-GB" sz="2000" b="1" kern="0" dirty="0" err="1">
                <a:solidFill>
                  <a:schemeClr val="accent1">
                    <a:lumMod val="50000"/>
                  </a:schemeClr>
                </a:solidFill>
                <a:latin typeface="Century Gothic" panose="020B0502020202020204" pitchFamily="34" charset="0"/>
              </a:rPr>
              <a:t>feliz</a:t>
            </a:r>
            <a:r>
              <a:rPr lang="en-GB" sz="2000" b="1" kern="0" dirty="0">
                <a:solidFill>
                  <a:schemeClr val="accent1">
                    <a:lumMod val="50000"/>
                  </a:schemeClr>
                </a:solidFill>
                <a:latin typeface="Century Gothic" panose="020B0502020202020204" pitchFamily="34" charset="0"/>
              </a:rPr>
              <a:t>.</a:t>
            </a: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b="1" kern="0" dirty="0">
              <a:solidFill>
                <a:schemeClr val="accent1">
                  <a:lumMod val="50000"/>
                </a:schemeClr>
              </a:solidFill>
              <a:latin typeface="Century Gothic" panose="020B0502020202020204" pitchFamily="34" charset="0"/>
            </a:endParaRPr>
          </a:p>
          <a:p>
            <a:pPr marL="342900" marR="0" indent="-342900" defTabSz="914400" eaLnBrk="1" fontAlgn="auto" latinLnBrk="0" hangingPunct="1">
              <a:lnSpc>
                <a:spcPct val="100000"/>
              </a:lnSpc>
              <a:spcBef>
                <a:spcPts val="0"/>
              </a:spcBef>
              <a:spcAft>
                <a:spcPts val="0"/>
              </a:spcAft>
              <a:buClrTx/>
              <a:buSzTx/>
              <a:buFontTx/>
              <a:buAutoNum type="arabicPeriod"/>
              <a:tabLst/>
            </a:pPr>
            <a:endParaRPr lang="en-GB" b="1" kern="0" dirty="0">
              <a:solidFill>
                <a:schemeClr val="accent1">
                  <a:lumMod val="50000"/>
                </a:schemeClr>
              </a:solidFill>
              <a:latin typeface="Century Gothic" panose="020B0502020202020204" pitchFamily="34" charset="0"/>
            </a:endParaRPr>
          </a:p>
          <a:p>
            <a:pPr marL="342900" marR="0" indent="-342900" algn="ctr" defTabSz="914400" eaLnBrk="1" fontAlgn="auto" latinLnBrk="0" hangingPunct="1">
              <a:lnSpc>
                <a:spcPct val="100000"/>
              </a:lnSpc>
              <a:spcBef>
                <a:spcPts val="0"/>
              </a:spcBef>
              <a:spcAft>
                <a:spcPts val="0"/>
              </a:spcAft>
              <a:buClrTx/>
              <a:buSzTx/>
              <a:buFontTx/>
              <a:buAutoNum type="arabicPeriod"/>
              <a:tabLst/>
            </a:pPr>
            <a:endParaRPr kumimoji="0" lang="en-GB"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2" name="Rectangle 21"/>
          <p:cNvSpPr/>
          <p:nvPr/>
        </p:nvSpPr>
        <p:spPr>
          <a:xfrm>
            <a:off x="5781051" y="969899"/>
            <a:ext cx="5228346" cy="3110116"/>
          </a:xfrm>
          <a:prstGeom prst="rect">
            <a:avLst/>
          </a:prstGeom>
          <a:no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25" name="TextBox 24"/>
          <p:cNvSpPr txBox="1"/>
          <p:nvPr/>
        </p:nvSpPr>
        <p:spPr>
          <a:xfrm>
            <a:off x="5821014" y="1088769"/>
            <a:ext cx="387783"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B</a:t>
            </a:r>
          </a:p>
        </p:txBody>
      </p:sp>
      <p:pic>
        <p:nvPicPr>
          <p:cNvPr id="2061" name="Picture 13" descr="Park 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61034" y="1442602"/>
            <a:ext cx="4668379" cy="2460625"/>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Action Button: Custom 20">
            <a:hlinkClick r:id="" action="ppaction://noaction" highlightClick="1">
              <a:snd r:embed="rId8" name="1 la casa es grande.wav"/>
            </a:hlinkClick>
            <a:extLst>
              <a:ext uri="{FF2B5EF4-FFF2-40B4-BE49-F238E27FC236}">
                <a16:creationId xmlns:a16="http://schemas.microsoft.com/office/drawing/2014/main" id="{FAC3B15A-89E7-A84E-A015-27C27EE98B0A}"/>
              </a:ext>
            </a:extLst>
          </p:cNvPr>
          <p:cNvSpPr/>
          <p:nvPr/>
        </p:nvSpPr>
        <p:spPr>
          <a:xfrm>
            <a:off x="156454" y="4198885"/>
            <a:ext cx="328844" cy="305916"/>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7" name="Action Button: Custom 20">
            <a:hlinkClick r:id="" action="ppaction://noaction" highlightClick="1">
              <a:snd r:embed="rId9" name="2 Diego está cerca de la ventana.wav"/>
            </a:hlinkClick>
            <a:extLst>
              <a:ext uri="{FF2B5EF4-FFF2-40B4-BE49-F238E27FC236}">
                <a16:creationId xmlns:a16="http://schemas.microsoft.com/office/drawing/2014/main" id="{FAC3B15A-89E7-A84E-A015-27C27EE98B0A}"/>
              </a:ext>
            </a:extLst>
          </p:cNvPr>
          <p:cNvSpPr/>
          <p:nvPr/>
        </p:nvSpPr>
        <p:spPr>
          <a:xfrm>
            <a:off x="156454" y="4595152"/>
            <a:ext cx="328844" cy="305916"/>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8" name="Action Button: Custom 20">
            <a:hlinkClick r:id="" action="ppaction://noaction" highlightClick="1">
              <a:snd r:embed="rId10" name="3 daniel tiene una carta.wav"/>
            </a:hlinkClick>
            <a:extLst>
              <a:ext uri="{FF2B5EF4-FFF2-40B4-BE49-F238E27FC236}">
                <a16:creationId xmlns:a16="http://schemas.microsoft.com/office/drawing/2014/main" id="{FAC3B15A-89E7-A84E-A015-27C27EE98B0A}"/>
              </a:ext>
            </a:extLst>
          </p:cNvPr>
          <p:cNvSpPr/>
          <p:nvPr/>
        </p:nvSpPr>
        <p:spPr>
          <a:xfrm>
            <a:off x="156454" y="4957734"/>
            <a:ext cx="328844" cy="305916"/>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9" name="Action Button: Custom 20">
            <a:hlinkClick r:id="" action="ppaction://noaction" highlightClick="1">
              <a:snd r:embed="rId11" name="4 lucía y ana están fuera.wav"/>
            </a:hlinkClick>
            <a:extLst>
              <a:ext uri="{FF2B5EF4-FFF2-40B4-BE49-F238E27FC236}">
                <a16:creationId xmlns:a16="http://schemas.microsoft.com/office/drawing/2014/main" id="{FAC3B15A-89E7-A84E-A015-27C27EE98B0A}"/>
              </a:ext>
            </a:extLst>
          </p:cNvPr>
          <p:cNvSpPr/>
          <p:nvPr/>
        </p:nvSpPr>
        <p:spPr>
          <a:xfrm>
            <a:off x="156454" y="5320316"/>
            <a:ext cx="328844" cy="305916"/>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21" name="Action Button: Custom 20">
            <a:hlinkClick r:id="" action="ppaction://noaction" highlightClick="1">
              <a:snd r:embed="rId12" name="5 tienen unas bolsas.wav"/>
            </a:hlinkClick>
            <a:extLst>
              <a:ext uri="{FF2B5EF4-FFF2-40B4-BE49-F238E27FC236}">
                <a16:creationId xmlns:a16="http://schemas.microsoft.com/office/drawing/2014/main" id="{FAC3B15A-89E7-A84E-A015-27C27EE98B0A}"/>
              </a:ext>
            </a:extLst>
          </p:cNvPr>
          <p:cNvSpPr/>
          <p:nvPr/>
        </p:nvSpPr>
        <p:spPr>
          <a:xfrm>
            <a:off x="156454" y="5701849"/>
            <a:ext cx="328844" cy="305916"/>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23" name="Action Button: Custom 20">
            <a:hlinkClick r:id="" action="ppaction://noaction" highlightClick="1">
              <a:snd r:embed="rId13" name="1 el parque es bonito.wav"/>
            </a:hlinkClick>
            <a:extLst>
              <a:ext uri="{FF2B5EF4-FFF2-40B4-BE49-F238E27FC236}">
                <a16:creationId xmlns:a16="http://schemas.microsoft.com/office/drawing/2014/main" id="{FAC3B15A-89E7-A84E-A015-27C27EE98B0A}"/>
              </a:ext>
            </a:extLst>
          </p:cNvPr>
          <p:cNvSpPr/>
          <p:nvPr/>
        </p:nvSpPr>
        <p:spPr>
          <a:xfrm>
            <a:off x="5781051" y="4197586"/>
            <a:ext cx="328844" cy="305916"/>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24" name="Action Button: Custom 20">
            <a:hlinkClick r:id="" action="ppaction://noaction" highlightClick="1">
              <a:snd r:embed="rId14" name="2 tiene flores y arboles.wav"/>
            </a:hlinkClick>
            <a:extLst>
              <a:ext uri="{FF2B5EF4-FFF2-40B4-BE49-F238E27FC236}">
                <a16:creationId xmlns:a16="http://schemas.microsoft.com/office/drawing/2014/main" id="{FAC3B15A-89E7-A84E-A015-27C27EE98B0A}"/>
              </a:ext>
            </a:extLst>
          </p:cNvPr>
          <p:cNvSpPr/>
          <p:nvPr/>
        </p:nvSpPr>
        <p:spPr>
          <a:xfrm>
            <a:off x="5781051" y="4593853"/>
            <a:ext cx="328844" cy="305916"/>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26" name="Action Button: Custom 20">
            <a:hlinkClick r:id="" action="ppaction://noaction" highlightClick="1">
              <a:snd r:embed="rId15" name="3 hay unos pajaros tambien.wav"/>
            </a:hlinkClick>
            <a:extLst>
              <a:ext uri="{FF2B5EF4-FFF2-40B4-BE49-F238E27FC236}">
                <a16:creationId xmlns:a16="http://schemas.microsoft.com/office/drawing/2014/main" id="{FAC3B15A-89E7-A84E-A015-27C27EE98B0A}"/>
              </a:ext>
            </a:extLst>
          </p:cNvPr>
          <p:cNvSpPr/>
          <p:nvPr/>
        </p:nvSpPr>
        <p:spPr>
          <a:xfrm>
            <a:off x="5781051" y="4956435"/>
            <a:ext cx="328844" cy="305916"/>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27" name="Action Button: Custom 20">
            <a:hlinkClick r:id="" action="ppaction://noaction" highlightClick="1">
              <a:snd r:embed="rId16" name="4 los edificios estan detras.wav"/>
            </a:hlinkClick>
            <a:extLst>
              <a:ext uri="{FF2B5EF4-FFF2-40B4-BE49-F238E27FC236}">
                <a16:creationId xmlns:a16="http://schemas.microsoft.com/office/drawing/2014/main" id="{FAC3B15A-89E7-A84E-A015-27C27EE98B0A}"/>
              </a:ext>
            </a:extLst>
          </p:cNvPr>
          <p:cNvSpPr/>
          <p:nvPr/>
        </p:nvSpPr>
        <p:spPr>
          <a:xfrm>
            <a:off x="5781051" y="5319017"/>
            <a:ext cx="328844" cy="305916"/>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28" name="Action Button: Custom 27">
            <a:hlinkClick r:id="" action="ppaction://noaction" highlightClick="1">
              <a:snd r:embed="rId17" name="5 el perro esta feliz.wav"/>
            </a:hlinkClick>
            <a:extLst>
              <a:ext uri="{FF2B5EF4-FFF2-40B4-BE49-F238E27FC236}">
                <a16:creationId xmlns:a16="http://schemas.microsoft.com/office/drawing/2014/main" id="{FAC3B15A-89E7-A84E-A015-27C27EE98B0A}"/>
              </a:ext>
            </a:extLst>
          </p:cNvPr>
          <p:cNvSpPr/>
          <p:nvPr/>
        </p:nvSpPr>
        <p:spPr>
          <a:xfrm>
            <a:off x="5781051" y="5700550"/>
            <a:ext cx="328844" cy="305916"/>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3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smtClean="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0" cap="none" spc="0" normalizeH="0" baseline="0" noProof="0" dirty="0" smtClean="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181998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32131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92597" y="1532939"/>
            <a:ext cx="10533439" cy="523220"/>
          </a:xfrm>
          <a:prstGeom prst="rect">
            <a:avLst/>
          </a:prstGeom>
          <a:noFill/>
        </p:spPr>
        <p:txBody>
          <a:bodyPr wrap="square" rtlCol="0">
            <a:spAutoFit/>
          </a:bodyPr>
          <a:lstStyle/>
          <a:p>
            <a:pPr algn="ctr">
              <a:tabLst>
                <a:tab pos="2865755" algn="ctr"/>
                <a:tab pos="5731510" algn="r"/>
              </a:tabLst>
            </a:pPr>
            <a:r>
              <a:rPr lang="en-GB" sz="2800" b="1" dirty="0" smtClean="0">
                <a:solidFill>
                  <a:srgbClr val="115076"/>
                </a:solidFill>
                <a:ea typeface="Calibri" panose="020F0502020204030204" pitchFamily="34" charset="0"/>
                <a:cs typeface="Calibri" panose="020F0502020204030204" pitchFamily="34" charset="0"/>
              </a:rPr>
              <a:t>There is </a:t>
            </a:r>
            <a:r>
              <a:rPr lang="en-GB" sz="2800" b="1" smtClean="0">
                <a:solidFill>
                  <a:srgbClr val="115076"/>
                </a:solidFill>
                <a:ea typeface="Calibri" panose="020F0502020204030204" pitchFamily="34" charset="0"/>
                <a:cs typeface="Calibri" panose="020F0502020204030204" pitchFamily="34" charset="0"/>
              </a:rPr>
              <a:t>no vocabulary learning homework </a:t>
            </a:r>
            <a:r>
              <a:rPr lang="en-GB" sz="2800" b="1" dirty="0" smtClean="0">
                <a:solidFill>
                  <a:srgbClr val="115076"/>
                </a:solidFill>
                <a:ea typeface="Calibri" panose="020F0502020204030204" pitchFamily="34" charset="0"/>
                <a:cs typeface="Calibri" panose="020F0502020204030204" pitchFamily="34" charset="0"/>
              </a:rPr>
              <a:t>for this week.</a:t>
            </a:r>
            <a:endParaRPr lang="en-GB" sz="2800" dirty="0">
              <a:solidFill>
                <a:srgbClr val="115076"/>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59126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19" name="Rounded Rectangle 18"/>
          <p:cNvSpPr/>
          <p:nvPr/>
        </p:nvSpPr>
        <p:spPr>
          <a:xfrm>
            <a:off x="9949413" y="4838128"/>
            <a:ext cx="1991981"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9"/>
          <p:cNvSpPr/>
          <p:nvPr/>
        </p:nvSpPr>
        <p:spPr>
          <a:xfrm>
            <a:off x="9909317" y="3571893"/>
            <a:ext cx="1991981"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ed Rectangle 31"/>
          <p:cNvSpPr/>
          <p:nvPr/>
        </p:nvSpPr>
        <p:spPr>
          <a:xfrm>
            <a:off x="6025091" y="2891612"/>
            <a:ext cx="1991981"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2"/>
          <p:cNvSpPr/>
          <p:nvPr/>
        </p:nvSpPr>
        <p:spPr>
          <a:xfrm>
            <a:off x="4039737" y="4188396"/>
            <a:ext cx="1991981"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ed Rectangle 33"/>
          <p:cNvSpPr/>
          <p:nvPr/>
        </p:nvSpPr>
        <p:spPr>
          <a:xfrm>
            <a:off x="2041129" y="2888378"/>
            <a:ext cx="1991981"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ounded Rectangle 34"/>
          <p:cNvSpPr/>
          <p:nvPr/>
        </p:nvSpPr>
        <p:spPr>
          <a:xfrm>
            <a:off x="84254" y="4211763"/>
            <a:ext cx="1991981"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ounded Rectangle 35"/>
          <p:cNvSpPr/>
          <p:nvPr/>
        </p:nvSpPr>
        <p:spPr>
          <a:xfrm>
            <a:off x="2034502" y="4852753"/>
            <a:ext cx="1991981"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36"/>
          <p:cNvSpPr/>
          <p:nvPr/>
        </p:nvSpPr>
        <p:spPr>
          <a:xfrm>
            <a:off x="2047756" y="2244963"/>
            <a:ext cx="1991981"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ounded Rectangle 37"/>
          <p:cNvSpPr/>
          <p:nvPr/>
        </p:nvSpPr>
        <p:spPr>
          <a:xfrm>
            <a:off x="6005210" y="2247388"/>
            <a:ext cx="1991981"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ed Rectangle 38"/>
          <p:cNvSpPr/>
          <p:nvPr/>
        </p:nvSpPr>
        <p:spPr>
          <a:xfrm>
            <a:off x="9922908" y="2219474"/>
            <a:ext cx="1991981"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ed Rectangle 39"/>
          <p:cNvSpPr/>
          <p:nvPr/>
        </p:nvSpPr>
        <p:spPr>
          <a:xfrm>
            <a:off x="4026483" y="2880949"/>
            <a:ext cx="1991981"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ounded Rectangle 40"/>
          <p:cNvSpPr/>
          <p:nvPr/>
        </p:nvSpPr>
        <p:spPr>
          <a:xfrm>
            <a:off x="7983937" y="2855123"/>
            <a:ext cx="1991981"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ounded Rectangle 41"/>
          <p:cNvSpPr/>
          <p:nvPr/>
        </p:nvSpPr>
        <p:spPr>
          <a:xfrm>
            <a:off x="84254" y="3521939"/>
            <a:ext cx="1991981"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ounded Rectangle 42"/>
          <p:cNvSpPr/>
          <p:nvPr/>
        </p:nvSpPr>
        <p:spPr>
          <a:xfrm>
            <a:off x="7983937" y="3558904"/>
            <a:ext cx="1991981"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ounded Rectangle 43"/>
          <p:cNvSpPr/>
          <p:nvPr/>
        </p:nvSpPr>
        <p:spPr>
          <a:xfrm>
            <a:off x="9936162" y="4180158"/>
            <a:ext cx="1991981"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ounded Rectangle 44"/>
          <p:cNvSpPr/>
          <p:nvPr/>
        </p:nvSpPr>
        <p:spPr>
          <a:xfrm>
            <a:off x="6018464" y="4869609"/>
            <a:ext cx="1991981"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ounded Rectangle 45"/>
          <p:cNvSpPr/>
          <p:nvPr/>
        </p:nvSpPr>
        <p:spPr>
          <a:xfrm>
            <a:off x="6018464" y="5537918"/>
            <a:ext cx="1991981"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6"/>
          <p:cNvGraphicFramePr>
            <a:graphicFrameLocks noGrp="1"/>
          </p:cNvGraphicFramePr>
          <p:nvPr>
            <p:extLst/>
          </p:nvPr>
        </p:nvGraphicFramePr>
        <p:xfrm>
          <a:off x="82283" y="2219474"/>
          <a:ext cx="11845860" cy="3960840"/>
        </p:xfrm>
        <a:graphic>
          <a:graphicData uri="http://schemas.openxmlformats.org/drawingml/2006/table">
            <a:tbl>
              <a:tblPr firstRow="1" bandRow="1">
                <a:tableStyleId>{5C22544A-7EE6-4342-B048-85BDC9FD1C3A}</a:tableStyleId>
              </a:tblPr>
              <a:tblGrid>
                <a:gridCol w="1974310">
                  <a:extLst>
                    <a:ext uri="{9D8B030D-6E8A-4147-A177-3AD203B41FA5}">
                      <a16:colId xmlns:a16="http://schemas.microsoft.com/office/drawing/2014/main" val="1602117249"/>
                    </a:ext>
                  </a:extLst>
                </a:gridCol>
                <a:gridCol w="1974310">
                  <a:extLst>
                    <a:ext uri="{9D8B030D-6E8A-4147-A177-3AD203B41FA5}">
                      <a16:colId xmlns:a16="http://schemas.microsoft.com/office/drawing/2014/main" val="2873816521"/>
                    </a:ext>
                  </a:extLst>
                </a:gridCol>
                <a:gridCol w="1974310">
                  <a:extLst>
                    <a:ext uri="{9D8B030D-6E8A-4147-A177-3AD203B41FA5}">
                      <a16:colId xmlns:a16="http://schemas.microsoft.com/office/drawing/2014/main" val="1127277400"/>
                    </a:ext>
                  </a:extLst>
                </a:gridCol>
                <a:gridCol w="1974310">
                  <a:extLst>
                    <a:ext uri="{9D8B030D-6E8A-4147-A177-3AD203B41FA5}">
                      <a16:colId xmlns:a16="http://schemas.microsoft.com/office/drawing/2014/main" val="823580471"/>
                    </a:ext>
                  </a:extLst>
                </a:gridCol>
                <a:gridCol w="1974310">
                  <a:extLst>
                    <a:ext uri="{9D8B030D-6E8A-4147-A177-3AD203B41FA5}">
                      <a16:colId xmlns:a16="http://schemas.microsoft.com/office/drawing/2014/main" val="118682555"/>
                    </a:ext>
                  </a:extLst>
                </a:gridCol>
                <a:gridCol w="1974310">
                  <a:extLst>
                    <a:ext uri="{9D8B030D-6E8A-4147-A177-3AD203B41FA5}">
                      <a16:colId xmlns:a16="http://schemas.microsoft.com/office/drawing/2014/main" val="3873085250"/>
                    </a:ext>
                  </a:extLst>
                </a:gridCol>
              </a:tblGrid>
              <a:tr h="660140">
                <a:tc>
                  <a:txBody>
                    <a:bodyPr/>
                    <a:lstStyle/>
                    <a:p>
                      <a:pPr algn="ctr"/>
                      <a:r>
                        <a:rPr lang="en-GB" sz="2800" b="0" dirty="0" err="1">
                          <a:solidFill>
                            <a:schemeClr val="accent1">
                              <a:lumMod val="50000"/>
                            </a:schemeClr>
                          </a:solidFill>
                        </a:rPr>
                        <a:t>lejos</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edificio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1">
                              <a:lumMod val="50000"/>
                            </a:schemeClr>
                          </a:solidFill>
                        </a:rPr>
                        <a:t>grande</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tienda</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600" b="0" dirty="0" err="1">
                          <a:solidFill>
                            <a:schemeClr val="accent1">
                              <a:lumMod val="50000"/>
                            </a:schemeClr>
                          </a:solidFill>
                        </a:rPr>
                        <a:t>interesante</a:t>
                      </a:r>
                      <a:endParaRPr lang="en-GB" sz="26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museo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323477511"/>
                  </a:ext>
                </a:extLst>
              </a:tr>
              <a:tr h="660140">
                <a:tc>
                  <a:txBody>
                    <a:bodyPr/>
                    <a:lstStyle/>
                    <a:p>
                      <a:pPr algn="ctr"/>
                      <a:r>
                        <a:rPr lang="en-GB" sz="2800" b="0" dirty="0" err="1">
                          <a:solidFill>
                            <a:schemeClr val="accent1">
                              <a:lumMod val="50000"/>
                            </a:schemeClr>
                          </a:solidFill>
                        </a:rPr>
                        <a:t>barato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1">
                              <a:lumMod val="50000"/>
                            </a:schemeClr>
                          </a:solidFill>
                        </a:rPr>
                        <a:t>sur</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mercado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este</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escuela</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1">
                              <a:lumMod val="50000"/>
                            </a:schemeClr>
                          </a:solidFill>
                        </a:rPr>
                        <a:t>cerca</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02143533"/>
                  </a:ext>
                </a:extLst>
              </a:tr>
              <a:tr h="660140">
                <a:tc>
                  <a:txBody>
                    <a:bodyPr/>
                    <a:lstStyle/>
                    <a:p>
                      <a:pPr algn="ctr"/>
                      <a:r>
                        <a:rPr lang="en-GB" sz="2800" b="0" dirty="0">
                          <a:solidFill>
                            <a:schemeClr val="accent1">
                              <a:lumMod val="50000"/>
                            </a:schemeClr>
                          </a:solidFill>
                        </a:rPr>
                        <a:t>plaza</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bueno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aburrido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delante</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1">
                              <a:lumMod val="50000"/>
                            </a:schemeClr>
                          </a:solidFill>
                        </a:rPr>
                        <a:t>parque</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600" b="0" dirty="0" err="1">
                          <a:solidFill>
                            <a:schemeClr val="accent1">
                              <a:lumMod val="50000"/>
                            </a:schemeClr>
                          </a:solidFill>
                        </a:rPr>
                        <a:t>oeste</a:t>
                      </a:r>
                      <a:endParaRPr lang="en-GB" sz="26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510866469"/>
                  </a:ext>
                </a:extLst>
              </a:tr>
              <a:tr h="660140">
                <a:tc>
                  <a:txBody>
                    <a:bodyPr/>
                    <a:lstStyle/>
                    <a:p>
                      <a:pPr algn="ctr"/>
                      <a:r>
                        <a:rPr lang="en-GB" sz="2800" b="0" baseline="0" dirty="0">
                          <a:solidFill>
                            <a:schemeClr val="accent1">
                              <a:lumMod val="50000"/>
                            </a:schemeClr>
                          </a:solidFill>
                        </a:rPr>
                        <a:t>campo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moderno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700" b="0" dirty="0" err="1">
                          <a:solidFill>
                            <a:schemeClr val="accent1">
                              <a:lumMod val="50000"/>
                            </a:schemeClr>
                          </a:solidFill>
                        </a:rPr>
                        <a:t>norte</a:t>
                      </a:r>
                      <a:endParaRPr lang="en-GB" sz="27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hermoso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1">
                              <a:lumMod val="50000"/>
                            </a:schemeClr>
                          </a:solidFill>
                        </a:rPr>
                        <a:t>caro</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montaña</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905219914"/>
                  </a:ext>
                </a:extLst>
              </a:tr>
              <a:tr h="660140">
                <a:tc>
                  <a:txBody>
                    <a:bodyPr/>
                    <a:lstStyle/>
                    <a:p>
                      <a:pPr algn="ctr"/>
                      <a:r>
                        <a:rPr lang="en-GB" sz="2800" b="0" dirty="0" err="1">
                          <a:solidFill>
                            <a:schemeClr val="accent1">
                              <a:lumMod val="50000"/>
                            </a:schemeClr>
                          </a:solidFill>
                        </a:rPr>
                        <a:t>fuera</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colegio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dirty="0" err="1">
                          <a:solidFill>
                            <a:schemeClr val="accent1">
                              <a:lumMod val="50000"/>
                            </a:schemeClr>
                          </a:solidFill>
                        </a:rPr>
                        <a:t>pequeño</a:t>
                      </a:r>
                      <a:endParaRPr lang="en-GB" sz="280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accent1">
                              <a:lumMod val="50000"/>
                            </a:schemeClr>
                          </a:solidFill>
                          <a:effectLst/>
                          <a:uLnTx/>
                          <a:uFillTx/>
                          <a:latin typeface="+mn-lt"/>
                          <a:ea typeface="+mn-ea"/>
                          <a:cs typeface="+mn-cs"/>
                        </a:rPr>
                        <a:t>teatro</a:t>
                      </a:r>
                      <a:endParaRPr kumimoji="0" lang="en-GB" sz="2800" b="0" i="0" u="none" strike="noStrike" kern="1200" cap="none" spc="0" normalizeH="0" baseline="0" noProof="0" dirty="0">
                        <a:ln>
                          <a:noFill/>
                        </a:ln>
                        <a:solidFill>
                          <a:schemeClr val="accent1">
                            <a:lumMod val="50000"/>
                          </a:schemeClr>
                        </a:solidFill>
                        <a:effectLst/>
                        <a:uLnTx/>
                        <a:uFillTx/>
                        <a:latin typeface="+mn-lt"/>
                        <a:ea typeface="+mn-ea"/>
                        <a:cs typeface="+mn-cs"/>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detrás</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centro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411491658"/>
                  </a:ext>
                </a:extLst>
              </a:tr>
              <a:tr h="660140">
                <a:tc>
                  <a:txBody>
                    <a:bodyPr/>
                    <a:lstStyle/>
                    <a:p>
                      <a:pPr algn="ctr"/>
                      <a:endParaRPr lang="en-GB" sz="2800" b="0" dirty="0">
                        <a:solidFill>
                          <a:schemeClr val="accent1">
                            <a:lumMod val="50000"/>
                          </a:schemeClr>
                        </a:solidFill>
                      </a:endParaRPr>
                    </a:p>
                  </a:txBody>
                  <a:tcPr anchor="ctr">
                    <a:lnL w="19050" cap="flat" cmpd="sng" algn="ctr">
                      <a:no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ctr"/>
                      <a:r>
                        <a:rPr lang="en-GB" sz="2600" b="0" dirty="0" err="1">
                          <a:solidFill>
                            <a:schemeClr val="accent1">
                              <a:lumMod val="50000"/>
                            </a:schemeClr>
                          </a:solidFill>
                        </a:rPr>
                        <a:t>importante</a:t>
                      </a:r>
                      <a:endParaRPr lang="en-GB" sz="26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famoso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iglesia</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antiguo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endParaRPr lang="en-GB" sz="24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125542198"/>
                  </a:ext>
                </a:extLst>
              </a:tr>
            </a:tbl>
          </a:graphicData>
        </a:graphic>
      </p:graphicFrame>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6" name="TextBox 5"/>
          <p:cNvSpPr txBox="1"/>
          <p:nvPr/>
        </p:nvSpPr>
        <p:spPr>
          <a:xfrm>
            <a:off x="0" y="1036878"/>
            <a:ext cx="12192000" cy="1200329"/>
          </a:xfrm>
          <a:prstGeom prst="rect">
            <a:avLst/>
          </a:prstGeom>
          <a:noFill/>
        </p:spPr>
        <p:txBody>
          <a:bodyPr wrap="square" rtlCol="0">
            <a:spAutoFit/>
          </a:bodyPr>
          <a:lstStyle/>
          <a:p>
            <a:pPr algn="ctr"/>
            <a:r>
              <a:rPr lang="en-GB" sz="6000" dirty="0" err="1" smtClean="0">
                <a:solidFill>
                  <a:srgbClr val="5B9BD5">
                    <a:lumMod val="50000"/>
                  </a:srgbClr>
                </a:solidFill>
              </a:rPr>
              <a:t>İBusca</a:t>
            </a:r>
            <a:r>
              <a:rPr lang="en-GB" sz="6000" dirty="0" smtClean="0">
                <a:solidFill>
                  <a:srgbClr val="5B9BD5">
                    <a:lumMod val="50000"/>
                  </a:srgbClr>
                </a:solidFill>
              </a:rPr>
              <a:t> </a:t>
            </a:r>
            <a:r>
              <a:rPr lang="en-GB" sz="7200" b="1" dirty="0" smtClean="0">
                <a:solidFill>
                  <a:srgbClr val="5B9BD5">
                    <a:lumMod val="50000"/>
                  </a:srgbClr>
                </a:solidFill>
              </a:rPr>
              <a:t>17</a:t>
            </a:r>
            <a:r>
              <a:rPr lang="en-GB" sz="6000" dirty="0" smtClean="0">
                <a:solidFill>
                  <a:srgbClr val="5B9BD5">
                    <a:lumMod val="50000"/>
                  </a:srgbClr>
                </a:solidFill>
              </a:rPr>
              <a:t> </a:t>
            </a:r>
            <a:r>
              <a:rPr lang="en-GB" sz="6000" dirty="0" err="1" smtClean="0">
                <a:solidFill>
                  <a:srgbClr val="5B9BD5">
                    <a:lumMod val="50000"/>
                  </a:srgbClr>
                </a:solidFill>
              </a:rPr>
              <a:t>nombres</a:t>
            </a:r>
            <a:r>
              <a:rPr lang="en-GB" sz="6000" dirty="0" smtClean="0">
                <a:solidFill>
                  <a:srgbClr val="5B9BD5">
                    <a:lumMod val="50000"/>
                  </a:srgbClr>
                </a:solidFill>
              </a:rPr>
              <a:t>!</a:t>
            </a:r>
            <a:endParaRPr lang="en-GB" sz="6000" dirty="0">
              <a:solidFill>
                <a:srgbClr val="5B9BD5">
                  <a:lumMod val="50000"/>
                </a:srgbClr>
              </a:solidFill>
            </a:endParaRPr>
          </a:p>
        </p:txBody>
      </p:sp>
      <p:sp>
        <p:nvSpPr>
          <p:cNvPr id="25"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43586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anim calcmode="lin" valueType="num">
                                      <p:cBhvr>
                                        <p:cTn id="8" dur="2000" fill="hold"/>
                                        <p:tgtEl>
                                          <p:spTgt spid="37"/>
                                        </p:tgtEl>
                                        <p:attrNameLst>
                                          <p:attrName>ppt_w</p:attrName>
                                        </p:attrNameLst>
                                      </p:cBhvr>
                                      <p:tavLst>
                                        <p:tav tm="0" fmla="#ppt_w*sin(2.5*pi*$)">
                                          <p:val>
                                            <p:fltVal val="0"/>
                                          </p:val>
                                        </p:tav>
                                        <p:tav tm="100000">
                                          <p:val>
                                            <p:fltVal val="1"/>
                                          </p:val>
                                        </p:tav>
                                      </p:tavLst>
                                    </p:anim>
                                    <p:anim calcmode="lin" valueType="num">
                                      <p:cBhvr>
                                        <p:cTn id="9" dur="2000" fill="hold"/>
                                        <p:tgtEl>
                                          <p:spTgt spid="37"/>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2000"/>
                                        <p:tgtEl>
                                          <p:spTgt spid="38"/>
                                        </p:tgtEl>
                                      </p:cBhvr>
                                    </p:animEffect>
                                    <p:anim calcmode="lin" valueType="num">
                                      <p:cBhvr>
                                        <p:cTn id="13" dur="2000" fill="hold"/>
                                        <p:tgtEl>
                                          <p:spTgt spid="38"/>
                                        </p:tgtEl>
                                        <p:attrNameLst>
                                          <p:attrName>ppt_w</p:attrName>
                                        </p:attrNameLst>
                                      </p:cBhvr>
                                      <p:tavLst>
                                        <p:tav tm="0" fmla="#ppt_w*sin(2.5*pi*$)">
                                          <p:val>
                                            <p:fltVal val="0"/>
                                          </p:val>
                                        </p:tav>
                                        <p:tav tm="100000">
                                          <p:val>
                                            <p:fltVal val="1"/>
                                          </p:val>
                                        </p:tav>
                                      </p:tavLst>
                                    </p:anim>
                                    <p:anim calcmode="lin" valueType="num">
                                      <p:cBhvr>
                                        <p:cTn id="14" dur="2000" fill="hold"/>
                                        <p:tgtEl>
                                          <p:spTgt spid="38"/>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2000"/>
                                        <p:tgtEl>
                                          <p:spTgt spid="39"/>
                                        </p:tgtEl>
                                      </p:cBhvr>
                                    </p:animEffect>
                                    <p:anim calcmode="lin" valueType="num">
                                      <p:cBhvr>
                                        <p:cTn id="18" dur="2000" fill="hold"/>
                                        <p:tgtEl>
                                          <p:spTgt spid="39"/>
                                        </p:tgtEl>
                                        <p:attrNameLst>
                                          <p:attrName>ppt_w</p:attrName>
                                        </p:attrNameLst>
                                      </p:cBhvr>
                                      <p:tavLst>
                                        <p:tav tm="0" fmla="#ppt_w*sin(2.5*pi*$)">
                                          <p:val>
                                            <p:fltVal val="0"/>
                                          </p:val>
                                        </p:tav>
                                        <p:tav tm="100000">
                                          <p:val>
                                            <p:fltVal val="1"/>
                                          </p:val>
                                        </p:tav>
                                      </p:tavLst>
                                    </p:anim>
                                    <p:anim calcmode="lin" valueType="num">
                                      <p:cBhvr>
                                        <p:cTn id="19" dur="2000" fill="hold"/>
                                        <p:tgtEl>
                                          <p:spTgt spid="39"/>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2000"/>
                                        <p:tgtEl>
                                          <p:spTgt spid="40"/>
                                        </p:tgtEl>
                                      </p:cBhvr>
                                    </p:animEffect>
                                    <p:anim calcmode="lin" valueType="num">
                                      <p:cBhvr>
                                        <p:cTn id="23" dur="2000" fill="hold"/>
                                        <p:tgtEl>
                                          <p:spTgt spid="40"/>
                                        </p:tgtEl>
                                        <p:attrNameLst>
                                          <p:attrName>ppt_w</p:attrName>
                                        </p:attrNameLst>
                                      </p:cBhvr>
                                      <p:tavLst>
                                        <p:tav tm="0" fmla="#ppt_w*sin(2.5*pi*$)">
                                          <p:val>
                                            <p:fltVal val="0"/>
                                          </p:val>
                                        </p:tav>
                                        <p:tav tm="100000">
                                          <p:val>
                                            <p:fltVal val="1"/>
                                          </p:val>
                                        </p:tav>
                                      </p:tavLst>
                                    </p:anim>
                                    <p:anim calcmode="lin" valueType="num">
                                      <p:cBhvr>
                                        <p:cTn id="24" dur="2000" fill="hold"/>
                                        <p:tgtEl>
                                          <p:spTgt spid="40"/>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2000"/>
                                        <p:tgtEl>
                                          <p:spTgt spid="41"/>
                                        </p:tgtEl>
                                      </p:cBhvr>
                                    </p:animEffect>
                                    <p:anim calcmode="lin" valueType="num">
                                      <p:cBhvr>
                                        <p:cTn id="28" dur="2000" fill="hold"/>
                                        <p:tgtEl>
                                          <p:spTgt spid="41"/>
                                        </p:tgtEl>
                                        <p:attrNameLst>
                                          <p:attrName>ppt_w</p:attrName>
                                        </p:attrNameLst>
                                      </p:cBhvr>
                                      <p:tavLst>
                                        <p:tav tm="0" fmla="#ppt_w*sin(2.5*pi*$)">
                                          <p:val>
                                            <p:fltVal val="0"/>
                                          </p:val>
                                        </p:tav>
                                        <p:tav tm="100000">
                                          <p:val>
                                            <p:fltVal val="1"/>
                                          </p:val>
                                        </p:tav>
                                      </p:tavLst>
                                    </p:anim>
                                    <p:anim calcmode="lin" valueType="num">
                                      <p:cBhvr>
                                        <p:cTn id="29" dur="2000" fill="hold"/>
                                        <p:tgtEl>
                                          <p:spTgt spid="41"/>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2000"/>
                                        <p:tgtEl>
                                          <p:spTgt spid="42"/>
                                        </p:tgtEl>
                                      </p:cBhvr>
                                    </p:animEffect>
                                    <p:anim calcmode="lin" valueType="num">
                                      <p:cBhvr>
                                        <p:cTn id="33" dur="2000" fill="hold"/>
                                        <p:tgtEl>
                                          <p:spTgt spid="42"/>
                                        </p:tgtEl>
                                        <p:attrNameLst>
                                          <p:attrName>ppt_w</p:attrName>
                                        </p:attrNameLst>
                                      </p:cBhvr>
                                      <p:tavLst>
                                        <p:tav tm="0" fmla="#ppt_w*sin(2.5*pi*$)">
                                          <p:val>
                                            <p:fltVal val="0"/>
                                          </p:val>
                                        </p:tav>
                                        <p:tav tm="100000">
                                          <p:val>
                                            <p:fltVal val="1"/>
                                          </p:val>
                                        </p:tav>
                                      </p:tavLst>
                                    </p:anim>
                                    <p:anim calcmode="lin" valueType="num">
                                      <p:cBhvr>
                                        <p:cTn id="34" dur="2000" fill="hold"/>
                                        <p:tgtEl>
                                          <p:spTgt spid="42"/>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2000"/>
                                        <p:tgtEl>
                                          <p:spTgt spid="43"/>
                                        </p:tgtEl>
                                      </p:cBhvr>
                                    </p:animEffect>
                                    <p:anim calcmode="lin" valueType="num">
                                      <p:cBhvr>
                                        <p:cTn id="38" dur="2000" fill="hold"/>
                                        <p:tgtEl>
                                          <p:spTgt spid="43"/>
                                        </p:tgtEl>
                                        <p:attrNameLst>
                                          <p:attrName>ppt_w</p:attrName>
                                        </p:attrNameLst>
                                      </p:cBhvr>
                                      <p:tavLst>
                                        <p:tav tm="0" fmla="#ppt_w*sin(2.5*pi*$)">
                                          <p:val>
                                            <p:fltVal val="0"/>
                                          </p:val>
                                        </p:tav>
                                        <p:tav tm="100000">
                                          <p:val>
                                            <p:fltVal val="1"/>
                                          </p:val>
                                        </p:tav>
                                      </p:tavLst>
                                    </p:anim>
                                    <p:anim calcmode="lin" valueType="num">
                                      <p:cBhvr>
                                        <p:cTn id="39" dur="2000" fill="hold"/>
                                        <p:tgtEl>
                                          <p:spTgt spid="43"/>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2000"/>
                                        <p:tgtEl>
                                          <p:spTgt spid="35"/>
                                        </p:tgtEl>
                                      </p:cBhvr>
                                    </p:animEffect>
                                    <p:anim calcmode="lin" valueType="num">
                                      <p:cBhvr>
                                        <p:cTn id="43" dur="2000" fill="hold"/>
                                        <p:tgtEl>
                                          <p:spTgt spid="35"/>
                                        </p:tgtEl>
                                        <p:attrNameLst>
                                          <p:attrName>ppt_w</p:attrName>
                                        </p:attrNameLst>
                                      </p:cBhvr>
                                      <p:tavLst>
                                        <p:tav tm="0" fmla="#ppt_w*sin(2.5*pi*$)">
                                          <p:val>
                                            <p:fltVal val="0"/>
                                          </p:val>
                                        </p:tav>
                                        <p:tav tm="100000">
                                          <p:val>
                                            <p:fltVal val="1"/>
                                          </p:val>
                                        </p:tav>
                                      </p:tavLst>
                                    </p:anim>
                                    <p:anim calcmode="lin" valueType="num">
                                      <p:cBhvr>
                                        <p:cTn id="44" dur="2000" fill="hold"/>
                                        <p:tgtEl>
                                          <p:spTgt spid="35"/>
                                        </p:tgtEl>
                                        <p:attrNameLst>
                                          <p:attrName>ppt_h</p:attrName>
                                        </p:attrNameLst>
                                      </p:cBhvr>
                                      <p:tavLst>
                                        <p:tav tm="0">
                                          <p:val>
                                            <p:strVal val="#ppt_h"/>
                                          </p:val>
                                        </p:tav>
                                        <p:tav tm="100000">
                                          <p:val>
                                            <p:strVal val="#ppt_h"/>
                                          </p:val>
                                        </p:tav>
                                      </p:tavLst>
                                    </p:anim>
                                  </p:childTnLst>
                                </p:cTn>
                              </p:par>
                              <p:par>
                                <p:cTn id="45" presetID="45"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2000"/>
                                        <p:tgtEl>
                                          <p:spTgt spid="44"/>
                                        </p:tgtEl>
                                      </p:cBhvr>
                                    </p:animEffect>
                                    <p:anim calcmode="lin" valueType="num">
                                      <p:cBhvr>
                                        <p:cTn id="48" dur="2000" fill="hold"/>
                                        <p:tgtEl>
                                          <p:spTgt spid="44"/>
                                        </p:tgtEl>
                                        <p:attrNameLst>
                                          <p:attrName>ppt_w</p:attrName>
                                        </p:attrNameLst>
                                      </p:cBhvr>
                                      <p:tavLst>
                                        <p:tav tm="0" fmla="#ppt_w*sin(2.5*pi*$)">
                                          <p:val>
                                            <p:fltVal val="0"/>
                                          </p:val>
                                        </p:tav>
                                        <p:tav tm="100000">
                                          <p:val>
                                            <p:fltVal val="1"/>
                                          </p:val>
                                        </p:tav>
                                      </p:tavLst>
                                    </p:anim>
                                    <p:anim calcmode="lin" valueType="num">
                                      <p:cBhvr>
                                        <p:cTn id="49" dur="2000" fill="hold"/>
                                        <p:tgtEl>
                                          <p:spTgt spid="44"/>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2000"/>
                                        <p:tgtEl>
                                          <p:spTgt spid="36"/>
                                        </p:tgtEl>
                                      </p:cBhvr>
                                    </p:animEffect>
                                    <p:anim calcmode="lin" valueType="num">
                                      <p:cBhvr>
                                        <p:cTn id="53" dur="2000" fill="hold"/>
                                        <p:tgtEl>
                                          <p:spTgt spid="36"/>
                                        </p:tgtEl>
                                        <p:attrNameLst>
                                          <p:attrName>ppt_w</p:attrName>
                                        </p:attrNameLst>
                                      </p:cBhvr>
                                      <p:tavLst>
                                        <p:tav tm="0" fmla="#ppt_w*sin(2.5*pi*$)">
                                          <p:val>
                                            <p:fltVal val="0"/>
                                          </p:val>
                                        </p:tav>
                                        <p:tav tm="100000">
                                          <p:val>
                                            <p:fltVal val="1"/>
                                          </p:val>
                                        </p:tav>
                                      </p:tavLst>
                                    </p:anim>
                                    <p:anim calcmode="lin" valueType="num">
                                      <p:cBhvr>
                                        <p:cTn id="54" dur="2000" fill="hold"/>
                                        <p:tgtEl>
                                          <p:spTgt spid="36"/>
                                        </p:tgtEl>
                                        <p:attrNameLst>
                                          <p:attrName>ppt_h</p:attrName>
                                        </p:attrNameLst>
                                      </p:cBhvr>
                                      <p:tavLst>
                                        <p:tav tm="0">
                                          <p:val>
                                            <p:strVal val="#ppt_h"/>
                                          </p:val>
                                        </p:tav>
                                        <p:tav tm="100000">
                                          <p:val>
                                            <p:strVal val="#ppt_h"/>
                                          </p:val>
                                        </p:tav>
                                      </p:tavLst>
                                    </p:anim>
                                  </p:childTnLst>
                                </p:cTn>
                              </p:par>
                              <p:par>
                                <p:cTn id="55" presetID="45"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2000"/>
                                        <p:tgtEl>
                                          <p:spTgt spid="45"/>
                                        </p:tgtEl>
                                      </p:cBhvr>
                                    </p:animEffect>
                                    <p:anim calcmode="lin" valueType="num">
                                      <p:cBhvr>
                                        <p:cTn id="58" dur="2000" fill="hold"/>
                                        <p:tgtEl>
                                          <p:spTgt spid="45"/>
                                        </p:tgtEl>
                                        <p:attrNameLst>
                                          <p:attrName>ppt_w</p:attrName>
                                        </p:attrNameLst>
                                      </p:cBhvr>
                                      <p:tavLst>
                                        <p:tav tm="0" fmla="#ppt_w*sin(2.5*pi*$)">
                                          <p:val>
                                            <p:fltVal val="0"/>
                                          </p:val>
                                        </p:tav>
                                        <p:tav tm="100000">
                                          <p:val>
                                            <p:fltVal val="1"/>
                                          </p:val>
                                        </p:tav>
                                      </p:tavLst>
                                    </p:anim>
                                    <p:anim calcmode="lin" valueType="num">
                                      <p:cBhvr>
                                        <p:cTn id="59" dur="2000" fill="hold"/>
                                        <p:tgtEl>
                                          <p:spTgt spid="45"/>
                                        </p:tgtEl>
                                        <p:attrNameLst>
                                          <p:attrName>ppt_h</p:attrName>
                                        </p:attrNameLst>
                                      </p:cBhvr>
                                      <p:tavLst>
                                        <p:tav tm="0">
                                          <p:val>
                                            <p:strVal val="#ppt_h"/>
                                          </p:val>
                                        </p:tav>
                                        <p:tav tm="100000">
                                          <p:val>
                                            <p:strVal val="#ppt_h"/>
                                          </p:val>
                                        </p:tav>
                                      </p:tavLst>
                                    </p:anim>
                                  </p:childTnLst>
                                </p:cTn>
                              </p:par>
                              <p:par>
                                <p:cTn id="60" presetID="45" presetClass="entr" presetSubtype="0"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2000"/>
                                        <p:tgtEl>
                                          <p:spTgt spid="46"/>
                                        </p:tgtEl>
                                      </p:cBhvr>
                                    </p:animEffect>
                                    <p:anim calcmode="lin" valueType="num">
                                      <p:cBhvr>
                                        <p:cTn id="63" dur="2000" fill="hold"/>
                                        <p:tgtEl>
                                          <p:spTgt spid="46"/>
                                        </p:tgtEl>
                                        <p:attrNameLst>
                                          <p:attrName>ppt_w</p:attrName>
                                        </p:attrNameLst>
                                      </p:cBhvr>
                                      <p:tavLst>
                                        <p:tav tm="0" fmla="#ppt_w*sin(2.5*pi*$)">
                                          <p:val>
                                            <p:fltVal val="0"/>
                                          </p:val>
                                        </p:tav>
                                        <p:tav tm="100000">
                                          <p:val>
                                            <p:fltVal val="1"/>
                                          </p:val>
                                        </p:tav>
                                      </p:tavLst>
                                    </p:anim>
                                    <p:anim calcmode="lin" valueType="num">
                                      <p:cBhvr>
                                        <p:cTn id="64" dur="2000" fill="hold"/>
                                        <p:tgtEl>
                                          <p:spTgt spid="46"/>
                                        </p:tgtEl>
                                        <p:attrNameLst>
                                          <p:attrName>ppt_h</p:attrName>
                                        </p:attrNameLst>
                                      </p:cBhvr>
                                      <p:tavLst>
                                        <p:tav tm="0">
                                          <p:val>
                                            <p:strVal val="#ppt_h"/>
                                          </p:val>
                                        </p:tav>
                                        <p:tav tm="100000">
                                          <p:val>
                                            <p:strVal val="#ppt_h"/>
                                          </p:val>
                                        </p:tav>
                                      </p:tavLst>
                                    </p:anim>
                                  </p:childTnLst>
                                </p:cTn>
                              </p:par>
                              <p:par>
                                <p:cTn id="65" presetID="45"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2000"/>
                                        <p:tgtEl>
                                          <p:spTgt spid="34"/>
                                        </p:tgtEl>
                                      </p:cBhvr>
                                    </p:animEffect>
                                    <p:anim calcmode="lin" valueType="num">
                                      <p:cBhvr>
                                        <p:cTn id="68" dur="2000" fill="hold"/>
                                        <p:tgtEl>
                                          <p:spTgt spid="34"/>
                                        </p:tgtEl>
                                        <p:attrNameLst>
                                          <p:attrName>ppt_w</p:attrName>
                                        </p:attrNameLst>
                                      </p:cBhvr>
                                      <p:tavLst>
                                        <p:tav tm="0" fmla="#ppt_w*sin(2.5*pi*$)">
                                          <p:val>
                                            <p:fltVal val="0"/>
                                          </p:val>
                                        </p:tav>
                                        <p:tav tm="100000">
                                          <p:val>
                                            <p:fltVal val="1"/>
                                          </p:val>
                                        </p:tav>
                                      </p:tavLst>
                                    </p:anim>
                                    <p:anim calcmode="lin" valueType="num">
                                      <p:cBhvr>
                                        <p:cTn id="69" dur="2000" fill="hold"/>
                                        <p:tgtEl>
                                          <p:spTgt spid="34"/>
                                        </p:tgtEl>
                                        <p:attrNameLst>
                                          <p:attrName>ppt_h</p:attrName>
                                        </p:attrNameLst>
                                      </p:cBhvr>
                                      <p:tavLst>
                                        <p:tav tm="0">
                                          <p:val>
                                            <p:strVal val="#ppt_h"/>
                                          </p:val>
                                        </p:tav>
                                        <p:tav tm="100000">
                                          <p:val>
                                            <p:strVal val="#ppt_h"/>
                                          </p:val>
                                        </p:tav>
                                      </p:tavLst>
                                    </p:anim>
                                  </p:childTnLst>
                                </p:cTn>
                              </p:par>
                              <p:par>
                                <p:cTn id="70" presetID="45" presetClass="entr" presetSubtype="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2000"/>
                                        <p:tgtEl>
                                          <p:spTgt spid="33"/>
                                        </p:tgtEl>
                                      </p:cBhvr>
                                    </p:animEffect>
                                    <p:anim calcmode="lin" valueType="num">
                                      <p:cBhvr>
                                        <p:cTn id="73" dur="2000" fill="hold"/>
                                        <p:tgtEl>
                                          <p:spTgt spid="33"/>
                                        </p:tgtEl>
                                        <p:attrNameLst>
                                          <p:attrName>ppt_w</p:attrName>
                                        </p:attrNameLst>
                                      </p:cBhvr>
                                      <p:tavLst>
                                        <p:tav tm="0" fmla="#ppt_w*sin(2.5*pi*$)">
                                          <p:val>
                                            <p:fltVal val="0"/>
                                          </p:val>
                                        </p:tav>
                                        <p:tav tm="100000">
                                          <p:val>
                                            <p:fltVal val="1"/>
                                          </p:val>
                                        </p:tav>
                                      </p:tavLst>
                                    </p:anim>
                                    <p:anim calcmode="lin" valueType="num">
                                      <p:cBhvr>
                                        <p:cTn id="74" dur="2000" fill="hold"/>
                                        <p:tgtEl>
                                          <p:spTgt spid="33"/>
                                        </p:tgtEl>
                                        <p:attrNameLst>
                                          <p:attrName>ppt_h</p:attrName>
                                        </p:attrNameLst>
                                      </p:cBhvr>
                                      <p:tavLst>
                                        <p:tav tm="0">
                                          <p:val>
                                            <p:strVal val="#ppt_h"/>
                                          </p:val>
                                        </p:tav>
                                        <p:tav tm="100000">
                                          <p:val>
                                            <p:strVal val="#ppt_h"/>
                                          </p:val>
                                        </p:tav>
                                      </p:tavLst>
                                    </p:anim>
                                  </p:childTnLst>
                                </p:cTn>
                              </p:par>
                              <p:par>
                                <p:cTn id="75" presetID="45"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2000"/>
                                        <p:tgtEl>
                                          <p:spTgt spid="32"/>
                                        </p:tgtEl>
                                      </p:cBhvr>
                                    </p:animEffect>
                                    <p:anim calcmode="lin" valueType="num">
                                      <p:cBhvr>
                                        <p:cTn id="78" dur="2000" fill="hold"/>
                                        <p:tgtEl>
                                          <p:spTgt spid="32"/>
                                        </p:tgtEl>
                                        <p:attrNameLst>
                                          <p:attrName>ppt_w</p:attrName>
                                        </p:attrNameLst>
                                      </p:cBhvr>
                                      <p:tavLst>
                                        <p:tav tm="0" fmla="#ppt_w*sin(2.5*pi*$)">
                                          <p:val>
                                            <p:fltVal val="0"/>
                                          </p:val>
                                        </p:tav>
                                        <p:tav tm="100000">
                                          <p:val>
                                            <p:fltVal val="1"/>
                                          </p:val>
                                        </p:tav>
                                      </p:tavLst>
                                    </p:anim>
                                    <p:anim calcmode="lin" valueType="num">
                                      <p:cBhvr>
                                        <p:cTn id="79" dur="2000" fill="hold"/>
                                        <p:tgtEl>
                                          <p:spTgt spid="32"/>
                                        </p:tgtEl>
                                        <p:attrNameLst>
                                          <p:attrName>ppt_h</p:attrName>
                                        </p:attrNameLst>
                                      </p:cBhvr>
                                      <p:tavLst>
                                        <p:tav tm="0">
                                          <p:val>
                                            <p:strVal val="#ppt_h"/>
                                          </p:val>
                                        </p:tav>
                                        <p:tav tm="100000">
                                          <p:val>
                                            <p:strVal val="#ppt_h"/>
                                          </p:val>
                                        </p:tav>
                                      </p:tavLst>
                                    </p:anim>
                                  </p:childTnLst>
                                </p:cTn>
                              </p:par>
                              <p:par>
                                <p:cTn id="80" presetID="45"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2000"/>
                                        <p:tgtEl>
                                          <p:spTgt spid="20"/>
                                        </p:tgtEl>
                                      </p:cBhvr>
                                    </p:animEffect>
                                    <p:anim calcmode="lin" valueType="num">
                                      <p:cBhvr>
                                        <p:cTn id="83" dur="2000" fill="hold"/>
                                        <p:tgtEl>
                                          <p:spTgt spid="20"/>
                                        </p:tgtEl>
                                        <p:attrNameLst>
                                          <p:attrName>ppt_w</p:attrName>
                                        </p:attrNameLst>
                                      </p:cBhvr>
                                      <p:tavLst>
                                        <p:tav tm="0" fmla="#ppt_w*sin(2.5*pi*$)">
                                          <p:val>
                                            <p:fltVal val="0"/>
                                          </p:val>
                                        </p:tav>
                                        <p:tav tm="100000">
                                          <p:val>
                                            <p:fltVal val="1"/>
                                          </p:val>
                                        </p:tav>
                                      </p:tavLst>
                                    </p:anim>
                                    <p:anim calcmode="lin" valueType="num">
                                      <p:cBhvr>
                                        <p:cTn id="84" dur="2000" fill="hold"/>
                                        <p:tgtEl>
                                          <p:spTgt spid="20"/>
                                        </p:tgtEl>
                                        <p:attrNameLst>
                                          <p:attrName>ppt_h</p:attrName>
                                        </p:attrNameLst>
                                      </p:cBhvr>
                                      <p:tavLst>
                                        <p:tav tm="0">
                                          <p:val>
                                            <p:strVal val="#ppt_h"/>
                                          </p:val>
                                        </p:tav>
                                        <p:tav tm="100000">
                                          <p:val>
                                            <p:strVal val="#ppt_h"/>
                                          </p:val>
                                        </p:tav>
                                      </p:tavLst>
                                    </p:anim>
                                  </p:childTnLst>
                                </p:cTn>
                              </p:par>
                              <p:par>
                                <p:cTn id="85" presetID="45"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2000"/>
                                        <p:tgtEl>
                                          <p:spTgt spid="19"/>
                                        </p:tgtEl>
                                      </p:cBhvr>
                                    </p:animEffect>
                                    <p:anim calcmode="lin" valueType="num">
                                      <p:cBhvr>
                                        <p:cTn id="88" dur="2000" fill="hold"/>
                                        <p:tgtEl>
                                          <p:spTgt spid="19"/>
                                        </p:tgtEl>
                                        <p:attrNameLst>
                                          <p:attrName>ppt_w</p:attrName>
                                        </p:attrNameLst>
                                      </p:cBhvr>
                                      <p:tavLst>
                                        <p:tav tm="0" fmla="#ppt_w*sin(2.5*pi*$)">
                                          <p:val>
                                            <p:fltVal val="0"/>
                                          </p:val>
                                        </p:tav>
                                        <p:tav tm="100000">
                                          <p:val>
                                            <p:fltVal val="1"/>
                                          </p:val>
                                        </p:tav>
                                      </p:tavLst>
                                    </p:anim>
                                    <p:anim calcmode="lin" valueType="num">
                                      <p:cBhvr>
                                        <p:cTn id="89"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19" name="Rounded Rectangle 18"/>
          <p:cNvSpPr/>
          <p:nvPr/>
        </p:nvSpPr>
        <p:spPr>
          <a:xfrm>
            <a:off x="82283" y="2230275"/>
            <a:ext cx="1991981" cy="640990"/>
          </a:xfrm>
          <a:prstGeom prst="roundRect">
            <a:avLst/>
          </a:prstGeom>
          <a:solidFill>
            <a:schemeClr val="accent4">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9"/>
          <p:cNvSpPr/>
          <p:nvPr/>
        </p:nvSpPr>
        <p:spPr>
          <a:xfrm>
            <a:off x="6005211" y="3540653"/>
            <a:ext cx="1991981" cy="640990"/>
          </a:xfrm>
          <a:prstGeom prst="roundRect">
            <a:avLst/>
          </a:prstGeom>
          <a:solidFill>
            <a:schemeClr val="accent4">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ed Rectangle 31"/>
          <p:cNvSpPr/>
          <p:nvPr/>
        </p:nvSpPr>
        <p:spPr>
          <a:xfrm>
            <a:off x="7957830" y="4861832"/>
            <a:ext cx="1991981" cy="640990"/>
          </a:xfrm>
          <a:prstGeom prst="roundRect">
            <a:avLst/>
          </a:prstGeom>
          <a:solidFill>
            <a:schemeClr val="accent4">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2"/>
          <p:cNvSpPr/>
          <p:nvPr/>
        </p:nvSpPr>
        <p:spPr>
          <a:xfrm>
            <a:off x="9936162" y="2896745"/>
            <a:ext cx="1991981" cy="640990"/>
          </a:xfrm>
          <a:prstGeom prst="roundRect">
            <a:avLst/>
          </a:prstGeom>
          <a:solidFill>
            <a:schemeClr val="accent4">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ed Rectangle 33"/>
          <p:cNvSpPr/>
          <p:nvPr/>
        </p:nvSpPr>
        <p:spPr>
          <a:xfrm>
            <a:off x="82283" y="4861832"/>
            <a:ext cx="1991981" cy="640990"/>
          </a:xfrm>
          <a:prstGeom prst="roundRect">
            <a:avLst/>
          </a:prstGeom>
          <a:solidFill>
            <a:schemeClr val="accent4">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6"/>
          <p:cNvGraphicFramePr>
            <a:graphicFrameLocks noGrp="1"/>
          </p:cNvGraphicFramePr>
          <p:nvPr>
            <p:extLst/>
          </p:nvPr>
        </p:nvGraphicFramePr>
        <p:xfrm>
          <a:off x="82283" y="2219474"/>
          <a:ext cx="11845860" cy="3960840"/>
        </p:xfrm>
        <a:graphic>
          <a:graphicData uri="http://schemas.openxmlformats.org/drawingml/2006/table">
            <a:tbl>
              <a:tblPr firstRow="1" bandRow="1">
                <a:tableStyleId>{5C22544A-7EE6-4342-B048-85BDC9FD1C3A}</a:tableStyleId>
              </a:tblPr>
              <a:tblGrid>
                <a:gridCol w="1974310">
                  <a:extLst>
                    <a:ext uri="{9D8B030D-6E8A-4147-A177-3AD203B41FA5}">
                      <a16:colId xmlns:a16="http://schemas.microsoft.com/office/drawing/2014/main" val="1602117249"/>
                    </a:ext>
                  </a:extLst>
                </a:gridCol>
                <a:gridCol w="1974310">
                  <a:extLst>
                    <a:ext uri="{9D8B030D-6E8A-4147-A177-3AD203B41FA5}">
                      <a16:colId xmlns:a16="http://schemas.microsoft.com/office/drawing/2014/main" val="2873816521"/>
                    </a:ext>
                  </a:extLst>
                </a:gridCol>
                <a:gridCol w="1974310">
                  <a:extLst>
                    <a:ext uri="{9D8B030D-6E8A-4147-A177-3AD203B41FA5}">
                      <a16:colId xmlns:a16="http://schemas.microsoft.com/office/drawing/2014/main" val="1127277400"/>
                    </a:ext>
                  </a:extLst>
                </a:gridCol>
                <a:gridCol w="1974310">
                  <a:extLst>
                    <a:ext uri="{9D8B030D-6E8A-4147-A177-3AD203B41FA5}">
                      <a16:colId xmlns:a16="http://schemas.microsoft.com/office/drawing/2014/main" val="823580471"/>
                    </a:ext>
                  </a:extLst>
                </a:gridCol>
                <a:gridCol w="1974310">
                  <a:extLst>
                    <a:ext uri="{9D8B030D-6E8A-4147-A177-3AD203B41FA5}">
                      <a16:colId xmlns:a16="http://schemas.microsoft.com/office/drawing/2014/main" val="118682555"/>
                    </a:ext>
                  </a:extLst>
                </a:gridCol>
                <a:gridCol w="1974310">
                  <a:extLst>
                    <a:ext uri="{9D8B030D-6E8A-4147-A177-3AD203B41FA5}">
                      <a16:colId xmlns:a16="http://schemas.microsoft.com/office/drawing/2014/main" val="3873085250"/>
                    </a:ext>
                  </a:extLst>
                </a:gridCol>
              </a:tblGrid>
              <a:tr h="660140">
                <a:tc>
                  <a:txBody>
                    <a:bodyPr/>
                    <a:lstStyle/>
                    <a:p>
                      <a:pPr algn="ctr"/>
                      <a:r>
                        <a:rPr lang="en-GB" sz="2800" b="0" dirty="0" err="1">
                          <a:solidFill>
                            <a:schemeClr val="accent1">
                              <a:lumMod val="50000"/>
                            </a:schemeClr>
                          </a:solidFill>
                        </a:rPr>
                        <a:t>lejos</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edificio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1">
                              <a:lumMod val="50000"/>
                            </a:schemeClr>
                          </a:solidFill>
                        </a:rPr>
                        <a:t>grande</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tienda</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600" b="0" dirty="0" err="1">
                          <a:solidFill>
                            <a:schemeClr val="accent1">
                              <a:lumMod val="50000"/>
                            </a:schemeClr>
                          </a:solidFill>
                        </a:rPr>
                        <a:t>interesante</a:t>
                      </a:r>
                      <a:endParaRPr lang="en-GB" sz="26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museo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323477511"/>
                  </a:ext>
                </a:extLst>
              </a:tr>
              <a:tr h="660140">
                <a:tc>
                  <a:txBody>
                    <a:bodyPr/>
                    <a:lstStyle/>
                    <a:p>
                      <a:pPr algn="ctr"/>
                      <a:r>
                        <a:rPr lang="en-GB" sz="2800" b="0" dirty="0" err="1">
                          <a:solidFill>
                            <a:schemeClr val="accent1">
                              <a:lumMod val="50000"/>
                            </a:schemeClr>
                          </a:solidFill>
                        </a:rPr>
                        <a:t>barato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1">
                              <a:lumMod val="50000"/>
                            </a:schemeClr>
                          </a:solidFill>
                        </a:rPr>
                        <a:t>sur</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mercado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este</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escuela</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1">
                              <a:lumMod val="50000"/>
                            </a:schemeClr>
                          </a:solidFill>
                        </a:rPr>
                        <a:t>cerca</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02143533"/>
                  </a:ext>
                </a:extLst>
              </a:tr>
              <a:tr h="660140">
                <a:tc>
                  <a:txBody>
                    <a:bodyPr/>
                    <a:lstStyle/>
                    <a:p>
                      <a:pPr algn="ctr"/>
                      <a:r>
                        <a:rPr lang="en-GB" sz="2800" b="0" dirty="0">
                          <a:solidFill>
                            <a:schemeClr val="accent1">
                              <a:lumMod val="50000"/>
                            </a:schemeClr>
                          </a:solidFill>
                        </a:rPr>
                        <a:t>plaza</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bueno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aburrido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delante</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1">
                              <a:lumMod val="50000"/>
                            </a:schemeClr>
                          </a:solidFill>
                        </a:rPr>
                        <a:t>parque</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600" b="0" dirty="0" err="1">
                          <a:solidFill>
                            <a:schemeClr val="accent1">
                              <a:lumMod val="50000"/>
                            </a:schemeClr>
                          </a:solidFill>
                        </a:rPr>
                        <a:t>oeste</a:t>
                      </a:r>
                      <a:endParaRPr lang="en-GB" sz="26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510866469"/>
                  </a:ext>
                </a:extLst>
              </a:tr>
              <a:tr h="660140">
                <a:tc>
                  <a:txBody>
                    <a:bodyPr/>
                    <a:lstStyle/>
                    <a:p>
                      <a:pPr algn="ctr"/>
                      <a:r>
                        <a:rPr lang="en-GB" sz="2800" b="0" baseline="0" dirty="0">
                          <a:solidFill>
                            <a:schemeClr val="accent1">
                              <a:lumMod val="50000"/>
                            </a:schemeClr>
                          </a:solidFill>
                        </a:rPr>
                        <a:t>campo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moderno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700" b="0" dirty="0" err="1">
                          <a:solidFill>
                            <a:schemeClr val="accent1">
                              <a:lumMod val="50000"/>
                            </a:schemeClr>
                          </a:solidFill>
                        </a:rPr>
                        <a:t>norte</a:t>
                      </a:r>
                      <a:endParaRPr lang="en-GB" sz="27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hermoso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1">
                              <a:lumMod val="50000"/>
                            </a:schemeClr>
                          </a:solidFill>
                        </a:rPr>
                        <a:t>caro</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montaña</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905219914"/>
                  </a:ext>
                </a:extLst>
              </a:tr>
              <a:tr h="660140">
                <a:tc>
                  <a:txBody>
                    <a:bodyPr/>
                    <a:lstStyle/>
                    <a:p>
                      <a:pPr algn="ctr"/>
                      <a:r>
                        <a:rPr lang="en-GB" sz="2800" b="0" dirty="0" err="1">
                          <a:solidFill>
                            <a:schemeClr val="accent1">
                              <a:lumMod val="50000"/>
                            </a:schemeClr>
                          </a:solidFill>
                        </a:rPr>
                        <a:t>fuera</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colegio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dirty="0" err="1">
                          <a:solidFill>
                            <a:schemeClr val="accent1">
                              <a:lumMod val="50000"/>
                            </a:schemeClr>
                          </a:solidFill>
                        </a:rPr>
                        <a:t>pequeño</a:t>
                      </a:r>
                      <a:endParaRPr lang="en-GB" sz="280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accent1">
                              <a:lumMod val="50000"/>
                            </a:schemeClr>
                          </a:solidFill>
                          <a:effectLst/>
                          <a:uLnTx/>
                          <a:uFillTx/>
                          <a:latin typeface="+mn-lt"/>
                          <a:ea typeface="+mn-ea"/>
                          <a:cs typeface="+mn-cs"/>
                        </a:rPr>
                        <a:t>teatro</a:t>
                      </a:r>
                      <a:endParaRPr kumimoji="0" lang="en-GB" sz="2800" b="0" i="0" u="none" strike="noStrike" kern="1200" cap="none" spc="0" normalizeH="0" baseline="0" noProof="0" dirty="0">
                        <a:ln>
                          <a:noFill/>
                        </a:ln>
                        <a:solidFill>
                          <a:schemeClr val="accent1">
                            <a:lumMod val="50000"/>
                          </a:schemeClr>
                        </a:solidFill>
                        <a:effectLst/>
                        <a:uLnTx/>
                        <a:uFillTx/>
                        <a:latin typeface="+mn-lt"/>
                        <a:ea typeface="+mn-ea"/>
                        <a:cs typeface="+mn-cs"/>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detrás</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centro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411491658"/>
                  </a:ext>
                </a:extLst>
              </a:tr>
              <a:tr h="660140">
                <a:tc>
                  <a:txBody>
                    <a:bodyPr/>
                    <a:lstStyle/>
                    <a:p>
                      <a:pPr algn="ctr"/>
                      <a:endParaRPr lang="en-GB" sz="2800" b="0" dirty="0">
                        <a:solidFill>
                          <a:schemeClr val="accent1">
                            <a:lumMod val="50000"/>
                          </a:schemeClr>
                        </a:solidFill>
                      </a:endParaRPr>
                    </a:p>
                  </a:txBody>
                  <a:tcPr anchor="ctr">
                    <a:lnL w="19050" cap="flat" cmpd="sng" algn="ctr">
                      <a:no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ctr"/>
                      <a:r>
                        <a:rPr lang="en-GB" sz="2600" b="0" dirty="0" err="1">
                          <a:solidFill>
                            <a:schemeClr val="accent1">
                              <a:lumMod val="50000"/>
                            </a:schemeClr>
                          </a:solidFill>
                        </a:rPr>
                        <a:t>importante</a:t>
                      </a:r>
                      <a:endParaRPr lang="en-GB" sz="26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famoso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iglesia</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antiguo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endParaRPr lang="en-GB" sz="24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125542198"/>
                  </a:ext>
                </a:extLst>
              </a:tr>
            </a:tbl>
          </a:graphicData>
        </a:graphic>
      </p:graphicFrame>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6" name="TextBox 5"/>
          <p:cNvSpPr txBox="1"/>
          <p:nvPr/>
        </p:nvSpPr>
        <p:spPr>
          <a:xfrm>
            <a:off x="0" y="1036878"/>
            <a:ext cx="12192000" cy="1200329"/>
          </a:xfrm>
          <a:prstGeom prst="rect">
            <a:avLst/>
          </a:prstGeom>
          <a:noFill/>
        </p:spPr>
        <p:txBody>
          <a:bodyPr wrap="square" rtlCol="0">
            <a:spAutoFit/>
          </a:bodyPr>
          <a:lstStyle/>
          <a:p>
            <a:pPr algn="ctr"/>
            <a:r>
              <a:rPr lang="en-GB" sz="6000" dirty="0" err="1" smtClean="0">
                <a:solidFill>
                  <a:srgbClr val="5B9BD5">
                    <a:lumMod val="50000"/>
                  </a:srgbClr>
                </a:solidFill>
              </a:rPr>
              <a:t>İBusca</a:t>
            </a:r>
            <a:r>
              <a:rPr lang="en-GB" sz="6000" dirty="0" smtClean="0">
                <a:solidFill>
                  <a:srgbClr val="5B9BD5">
                    <a:lumMod val="50000"/>
                  </a:srgbClr>
                </a:solidFill>
              </a:rPr>
              <a:t> </a:t>
            </a:r>
            <a:r>
              <a:rPr lang="en-GB" sz="7200" b="1" dirty="0" smtClean="0">
                <a:solidFill>
                  <a:srgbClr val="5B9BD5">
                    <a:lumMod val="50000"/>
                  </a:srgbClr>
                </a:solidFill>
              </a:rPr>
              <a:t>5 </a:t>
            </a:r>
            <a:r>
              <a:rPr lang="en-GB" sz="6000" dirty="0" err="1" smtClean="0">
                <a:solidFill>
                  <a:srgbClr val="5B9BD5">
                    <a:lumMod val="50000"/>
                  </a:srgbClr>
                </a:solidFill>
              </a:rPr>
              <a:t>adverbios</a:t>
            </a:r>
            <a:r>
              <a:rPr lang="en-GB" sz="6000" dirty="0" smtClean="0">
                <a:solidFill>
                  <a:srgbClr val="5B9BD5">
                    <a:lumMod val="50000"/>
                  </a:srgbClr>
                </a:solidFill>
              </a:rPr>
              <a:t>!</a:t>
            </a:r>
            <a:endParaRPr lang="en-GB" sz="6000" dirty="0">
              <a:solidFill>
                <a:srgbClr val="5B9BD5">
                  <a:lumMod val="50000"/>
                </a:srgbClr>
              </a:solidFill>
            </a:endParaRPr>
          </a:p>
        </p:txBody>
      </p:sp>
      <p:sp>
        <p:nvSpPr>
          <p:cNvPr id="1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398618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anim calcmode="lin" valueType="num">
                                      <p:cBhvr>
                                        <p:cTn id="8" dur="2000" fill="hold"/>
                                        <p:tgtEl>
                                          <p:spTgt spid="19"/>
                                        </p:tgtEl>
                                        <p:attrNameLst>
                                          <p:attrName>ppt_w</p:attrName>
                                        </p:attrNameLst>
                                      </p:cBhvr>
                                      <p:tavLst>
                                        <p:tav tm="0" fmla="#ppt_w*sin(2.5*pi*$)">
                                          <p:val>
                                            <p:fltVal val="0"/>
                                          </p:val>
                                        </p:tav>
                                        <p:tav tm="100000">
                                          <p:val>
                                            <p:fltVal val="1"/>
                                          </p:val>
                                        </p:tav>
                                      </p:tavLst>
                                    </p:anim>
                                    <p:anim calcmode="lin" valueType="num">
                                      <p:cBhvr>
                                        <p:cTn id="9" dur="2000" fill="hold"/>
                                        <p:tgtEl>
                                          <p:spTgt spid="19"/>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000"/>
                                        <p:tgtEl>
                                          <p:spTgt spid="20"/>
                                        </p:tgtEl>
                                      </p:cBhvr>
                                    </p:animEffect>
                                    <p:anim calcmode="lin" valueType="num">
                                      <p:cBhvr>
                                        <p:cTn id="13" dur="2000" fill="hold"/>
                                        <p:tgtEl>
                                          <p:spTgt spid="20"/>
                                        </p:tgtEl>
                                        <p:attrNameLst>
                                          <p:attrName>ppt_w</p:attrName>
                                        </p:attrNameLst>
                                      </p:cBhvr>
                                      <p:tavLst>
                                        <p:tav tm="0" fmla="#ppt_w*sin(2.5*pi*$)">
                                          <p:val>
                                            <p:fltVal val="0"/>
                                          </p:val>
                                        </p:tav>
                                        <p:tav tm="100000">
                                          <p:val>
                                            <p:fltVal val="1"/>
                                          </p:val>
                                        </p:tav>
                                      </p:tavLst>
                                    </p:anim>
                                    <p:anim calcmode="lin" valueType="num">
                                      <p:cBhvr>
                                        <p:cTn id="14" dur="2000" fill="hold"/>
                                        <p:tgtEl>
                                          <p:spTgt spid="20"/>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2000"/>
                                        <p:tgtEl>
                                          <p:spTgt spid="32"/>
                                        </p:tgtEl>
                                      </p:cBhvr>
                                    </p:animEffect>
                                    <p:anim calcmode="lin" valueType="num">
                                      <p:cBhvr>
                                        <p:cTn id="18" dur="2000" fill="hold"/>
                                        <p:tgtEl>
                                          <p:spTgt spid="32"/>
                                        </p:tgtEl>
                                        <p:attrNameLst>
                                          <p:attrName>ppt_w</p:attrName>
                                        </p:attrNameLst>
                                      </p:cBhvr>
                                      <p:tavLst>
                                        <p:tav tm="0" fmla="#ppt_w*sin(2.5*pi*$)">
                                          <p:val>
                                            <p:fltVal val="0"/>
                                          </p:val>
                                        </p:tav>
                                        <p:tav tm="100000">
                                          <p:val>
                                            <p:fltVal val="1"/>
                                          </p:val>
                                        </p:tav>
                                      </p:tavLst>
                                    </p:anim>
                                    <p:anim calcmode="lin" valueType="num">
                                      <p:cBhvr>
                                        <p:cTn id="19" dur="2000" fill="hold"/>
                                        <p:tgtEl>
                                          <p:spTgt spid="3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2000"/>
                                        <p:tgtEl>
                                          <p:spTgt spid="33"/>
                                        </p:tgtEl>
                                      </p:cBhvr>
                                    </p:animEffect>
                                    <p:anim calcmode="lin" valueType="num">
                                      <p:cBhvr>
                                        <p:cTn id="23" dur="2000" fill="hold"/>
                                        <p:tgtEl>
                                          <p:spTgt spid="33"/>
                                        </p:tgtEl>
                                        <p:attrNameLst>
                                          <p:attrName>ppt_w</p:attrName>
                                        </p:attrNameLst>
                                      </p:cBhvr>
                                      <p:tavLst>
                                        <p:tav tm="0" fmla="#ppt_w*sin(2.5*pi*$)">
                                          <p:val>
                                            <p:fltVal val="0"/>
                                          </p:val>
                                        </p:tav>
                                        <p:tav tm="100000">
                                          <p:val>
                                            <p:fltVal val="1"/>
                                          </p:val>
                                        </p:tav>
                                      </p:tavLst>
                                    </p:anim>
                                    <p:anim calcmode="lin" valueType="num">
                                      <p:cBhvr>
                                        <p:cTn id="24" dur="2000" fill="hold"/>
                                        <p:tgtEl>
                                          <p:spTgt spid="33"/>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2000"/>
                                        <p:tgtEl>
                                          <p:spTgt spid="34"/>
                                        </p:tgtEl>
                                      </p:cBhvr>
                                    </p:animEffect>
                                    <p:anim calcmode="lin" valueType="num">
                                      <p:cBhvr>
                                        <p:cTn id="28" dur="2000" fill="hold"/>
                                        <p:tgtEl>
                                          <p:spTgt spid="34"/>
                                        </p:tgtEl>
                                        <p:attrNameLst>
                                          <p:attrName>ppt_w</p:attrName>
                                        </p:attrNameLst>
                                      </p:cBhvr>
                                      <p:tavLst>
                                        <p:tav tm="0" fmla="#ppt_w*sin(2.5*pi*$)">
                                          <p:val>
                                            <p:fltVal val="0"/>
                                          </p:val>
                                        </p:tav>
                                        <p:tav tm="100000">
                                          <p:val>
                                            <p:fltVal val="1"/>
                                          </p:val>
                                        </p:tav>
                                      </p:tavLst>
                                    </p:anim>
                                    <p:anim calcmode="lin" valueType="num">
                                      <p:cBhvr>
                                        <p:cTn id="29" dur="20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32" grpId="0" animBg="1"/>
      <p:bldP spid="33"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948692317"/>
              </p:ext>
            </p:extLst>
          </p:nvPr>
        </p:nvGraphicFramePr>
        <p:xfrm>
          <a:off x="102158" y="2205392"/>
          <a:ext cx="11832612" cy="3953244"/>
        </p:xfrm>
        <a:graphic>
          <a:graphicData uri="http://schemas.openxmlformats.org/drawingml/2006/table">
            <a:tbl>
              <a:tblPr firstRow="1" bandRow="1">
                <a:tableStyleId>{5C22544A-7EE6-4342-B048-85BDC9FD1C3A}</a:tableStyleId>
              </a:tblPr>
              <a:tblGrid>
                <a:gridCol w="1972102">
                  <a:extLst>
                    <a:ext uri="{9D8B030D-6E8A-4147-A177-3AD203B41FA5}">
                      <a16:colId xmlns:a16="http://schemas.microsoft.com/office/drawing/2014/main" val="1602117249"/>
                    </a:ext>
                  </a:extLst>
                </a:gridCol>
                <a:gridCol w="1972102">
                  <a:extLst>
                    <a:ext uri="{9D8B030D-6E8A-4147-A177-3AD203B41FA5}">
                      <a16:colId xmlns:a16="http://schemas.microsoft.com/office/drawing/2014/main" val="2873816521"/>
                    </a:ext>
                  </a:extLst>
                </a:gridCol>
                <a:gridCol w="1972102">
                  <a:extLst>
                    <a:ext uri="{9D8B030D-6E8A-4147-A177-3AD203B41FA5}">
                      <a16:colId xmlns:a16="http://schemas.microsoft.com/office/drawing/2014/main" val="1127277400"/>
                    </a:ext>
                  </a:extLst>
                </a:gridCol>
                <a:gridCol w="1972102">
                  <a:extLst>
                    <a:ext uri="{9D8B030D-6E8A-4147-A177-3AD203B41FA5}">
                      <a16:colId xmlns:a16="http://schemas.microsoft.com/office/drawing/2014/main" val="823580471"/>
                    </a:ext>
                  </a:extLst>
                </a:gridCol>
                <a:gridCol w="1972102">
                  <a:extLst>
                    <a:ext uri="{9D8B030D-6E8A-4147-A177-3AD203B41FA5}">
                      <a16:colId xmlns:a16="http://schemas.microsoft.com/office/drawing/2014/main" val="118682555"/>
                    </a:ext>
                  </a:extLst>
                </a:gridCol>
                <a:gridCol w="1972102">
                  <a:extLst>
                    <a:ext uri="{9D8B030D-6E8A-4147-A177-3AD203B41FA5}">
                      <a16:colId xmlns:a16="http://schemas.microsoft.com/office/drawing/2014/main" val="3873085250"/>
                    </a:ext>
                  </a:extLst>
                </a:gridCol>
              </a:tblGrid>
              <a:tr h="658874">
                <a:tc>
                  <a:txBody>
                    <a:bodyPr/>
                    <a:lstStyle/>
                    <a:p>
                      <a:pPr algn="ctr"/>
                      <a:r>
                        <a:rPr lang="en-GB" sz="2800" b="0" dirty="0" err="1">
                          <a:solidFill>
                            <a:schemeClr val="accent1">
                              <a:lumMod val="50000"/>
                            </a:schemeClr>
                          </a:solidFill>
                        </a:rPr>
                        <a:t>lejos</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edificio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1">
                              <a:lumMod val="50000"/>
                            </a:schemeClr>
                          </a:solidFill>
                        </a:rPr>
                        <a:t>grande</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tienda</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600" b="0" dirty="0" err="1">
                          <a:solidFill>
                            <a:schemeClr val="accent1">
                              <a:lumMod val="50000"/>
                            </a:schemeClr>
                          </a:solidFill>
                        </a:rPr>
                        <a:t>interesante</a:t>
                      </a:r>
                      <a:endParaRPr lang="en-GB" sz="26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museo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323477511"/>
                  </a:ext>
                </a:extLst>
              </a:tr>
              <a:tr h="658874">
                <a:tc>
                  <a:txBody>
                    <a:bodyPr/>
                    <a:lstStyle/>
                    <a:p>
                      <a:pPr algn="ctr"/>
                      <a:r>
                        <a:rPr lang="en-GB" sz="2800" b="0" dirty="0" err="1">
                          <a:solidFill>
                            <a:schemeClr val="accent1">
                              <a:lumMod val="50000"/>
                            </a:schemeClr>
                          </a:solidFill>
                        </a:rPr>
                        <a:t>barato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1">
                              <a:lumMod val="50000"/>
                            </a:schemeClr>
                          </a:solidFill>
                        </a:rPr>
                        <a:t>sur</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mercado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este</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escuela</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1">
                              <a:lumMod val="50000"/>
                            </a:schemeClr>
                          </a:solidFill>
                        </a:rPr>
                        <a:t>cerca</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02143533"/>
                  </a:ext>
                </a:extLst>
              </a:tr>
              <a:tr h="658874">
                <a:tc>
                  <a:txBody>
                    <a:bodyPr/>
                    <a:lstStyle/>
                    <a:p>
                      <a:pPr algn="ctr"/>
                      <a:r>
                        <a:rPr lang="en-GB" sz="2800" b="0" dirty="0">
                          <a:solidFill>
                            <a:schemeClr val="accent1">
                              <a:lumMod val="50000"/>
                            </a:schemeClr>
                          </a:solidFill>
                        </a:rPr>
                        <a:t>plaza</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bueno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aburrido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delante</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1">
                              <a:lumMod val="50000"/>
                            </a:schemeClr>
                          </a:solidFill>
                        </a:rPr>
                        <a:t>parque</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oeste</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510866469"/>
                  </a:ext>
                </a:extLst>
              </a:tr>
              <a:tr h="658874">
                <a:tc>
                  <a:txBody>
                    <a:bodyPr/>
                    <a:lstStyle/>
                    <a:p>
                      <a:pPr algn="ctr"/>
                      <a:r>
                        <a:rPr lang="en-GB" sz="2800" b="0" baseline="0" dirty="0">
                          <a:solidFill>
                            <a:schemeClr val="accent1">
                              <a:lumMod val="50000"/>
                            </a:schemeClr>
                          </a:solidFill>
                        </a:rPr>
                        <a:t>campo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moderno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700" b="0" dirty="0" err="1">
                          <a:solidFill>
                            <a:schemeClr val="accent1">
                              <a:lumMod val="50000"/>
                            </a:schemeClr>
                          </a:solidFill>
                        </a:rPr>
                        <a:t>norte</a:t>
                      </a:r>
                      <a:endParaRPr lang="en-GB" sz="27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hermoso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1">
                              <a:lumMod val="50000"/>
                            </a:schemeClr>
                          </a:solidFill>
                        </a:rPr>
                        <a:t>caro</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montaña</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905219914"/>
                  </a:ext>
                </a:extLst>
              </a:tr>
              <a:tr h="658874">
                <a:tc>
                  <a:txBody>
                    <a:bodyPr/>
                    <a:lstStyle/>
                    <a:p>
                      <a:pPr algn="ctr"/>
                      <a:r>
                        <a:rPr lang="en-GB" sz="2800" b="0" dirty="0" err="1">
                          <a:solidFill>
                            <a:schemeClr val="accent1">
                              <a:lumMod val="50000"/>
                            </a:schemeClr>
                          </a:solidFill>
                        </a:rPr>
                        <a:t>fuera</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colegio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dirty="0" err="1">
                          <a:solidFill>
                            <a:schemeClr val="accent1">
                              <a:lumMod val="50000"/>
                            </a:schemeClr>
                          </a:solidFill>
                        </a:rPr>
                        <a:t>pequeño</a:t>
                      </a:r>
                      <a:endParaRPr lang="en-GB" sz="280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chemeClr val="accent1">
                              <a:lumMod val="50000"/>
                            </a:schemeClr>
                          </a:solidFill>
                          <a:effectLst/>
                          <a:uLnTx/>
                          <a:uFillTx/>
                          <a:latin typeface="+mn-lt"/>
                          <a:ea typeface="+mn-ea"/>
                          <a:cs typeface="+mn-cs"/>
                        </a:rPr>
                        <a:t>teatro</a:t>
                      </a:r>
                      <a:endParaRPr kumimoji="0" lang="en-GB" sz="2800" b="0" i="0" u="none" strike="noStrike" kern="1200" cap="none" spc="0" normalizeH="0" baseline="0" noProof="0" dirty="0">
                        <a:ln>
                          <a:noFill/>
                        </a:ln>
                        <a:solidFill>
                          <a:schemeClr val="accent1">
                            <a:lumMod val="50000"/>
                          </a:schemeClr>
                        </a:solidFill>
                        <a:effectLst/>
                        <a:uLnTx/>
                        <a:uFillTx/>
                        <a:latin typeface="+mn-lt"/>
                        <a:ea typeface="+mn-ea"/>
                        <a:cs typeface="+mn-cs"/>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detrás</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centro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411491658"/>
                  </a:ext>
                </a:extLst>
              </a:tr>
              <a:tr h="658874">
                <a:tc>
                  <a:txBody>
                    <a:bodyPr/>
                    <a:lstStyle/>
                    <a:p>
                      <a:pPr algn="ctr"/>
                      <a:endParaRPr lang="en-GB" sz="2800" b="0" dirty="0">
                        <a:solidFill>
                          <a:schemeClr val="accent1">
                            <a:lumMod val="50000"/>
                          </a:schemeClr>
                        </a:solidFill>
                      </a:endParaRPr>
                    </a:p>
                  </a:txBody>
                  <a:tcPr anchor="ctr">
                    <a:lnL w="19050" cap="flat" cmpd="sng" algn="ctr">
                      <a:no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ctr"/>
                      <a:r>
                        <a:rPr lang="en-GB" sz="2600" b="0" dirty="0" err="1">
                          <a:solidFill>
                            <a:schemeClr val="accent1">
                              <a:lumMod val="50000"/>
                            </a:schemeClr>
                          </a:solidFill>
                        </a:rPr>
                        <a:t>importante</a:t>
                      </a:r>
                      <a:endParaRPr lang="en-GB" sz="26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famoso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iglesia</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1">
                              <a:lumMod val="50000"/>
                            </a:schemeClr>
                          </a:solidFill>
                        </a:rPr>
                        <a:t>antiguo</a:t>
                      </a:r>
                      <a:endParaRPr lang="en-GB" sz="2800" b="0"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endParaRPr lang="en-GB" sz="2400" b="1" dirty="0">
                        <a:solidFill>
                          <a:schemeClr val="accent1">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125542198"/>
                  </a:ext>
                </a:extLst>
              </a:tr>
            </a:tbl>
          </a:graphicData>
        </a:graphic>
      </p:graphicFrame>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6" name="TextBox 5"/>
          <p:cNvSpPr txBox="1"/>
          <p:nvPr/>
        </p:nvSpPr>
        <p:spPr>
          <a:xfrm>
            <a:off x="5046406" y="1284155"/>
            <a:ext cx="2471994" cy="707886"/>
          </a:xfrm>
          <a:prstGeom prst="rect">
            <a:avLst/>
          </a:prstGeom>
          <a:noFill/>
        </p:spPr>
        <p:txBody>
          <a:bodyPr wrap="square" rtlCol="0">
            <a:spAutoFit/>
          </a:bodyPr>
          <a:lstStyle/>
          <a:p>
            <a:r>
              <a:rPr lang="en-GB" sz="4000" dirty="0" err="1">
                <a:solidFill>
                  <a:schemeClr val="accent1">
                    <a:lumMod val="50000"/>
                  </a:schemeClr>
                </a:solidFill>
              </a:rPr>
              <a:t>nombres</a:t>
            </a:r>
            <a:endParaRPr lang="en-GB" sz="4000" dirty="0">
              <a:solidFill>
                <a:schemeClr val="accent1">
                  <a:lumMod val="50000"/>
                </a:schemeClr>
              </a:solidFill>
            </a:endParaRPr>
          </a:p>
        </p:txBody>
      </p:sp>
      <p:sp>
        <p:nvSpPr>
          <p:cNvPr id="3" name="Rectangle 2"/>
          <p:cNvSpPr/>
          <p:nvPr/>
        </p:nvSpPr>
        <p:spPr>
          <a:xfrm>
            <a:off x="7828109" y="1335673"/>
            <a:ext cx="471603"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solidFill>
                  <a:schemeClr val="accent1">
                    <a:lumMod val="50000"/>
                  </a:schemeClr>
                </a:solidFill>
              </a:rPr>
              <a:t>5</a:t>
            </a:r>
          </a:p>
        </p:txBody>
      </p:sp>
      <p:sp>
        <p:nvSpPr>
          <p:cNvPr id="18" name="Rectangle 17"/>
          <p:cNvSpPr/>
          <p:nvPr/>
        </p:nvSpPr>
        <p:spPr>
          <a:xfrm>
            <a:off x="4287865" y="1280976"/>
            <a:ext cx="758541" cy="707886"/>
          </a:xfrm>
          <a:prstGeom prst="rect">
            <a:avLst/>
          </a:prstGeom>
          <a:noFill/>
        </p:spPr>
        <p:txBody>
          <a:bodyPr wrap="none" lIns="91440" tIns="45720" rIns="91440" bIns="45720">
            <a:spAutoFit/>
          </a:bodyPr>
          <a:lstStyle/>
          <a:p>
            <a:pPr algn="ctr"/>
            <a:r>
              <a:rPr lang="en-US" sz="4000" b="1" cap="none" spc="0" dirty="0">
                <a:ln w="22225">
                  <a:noFill/>
                  <a:prstDash val="solid"/>
                </a:ln>
                <a:solidFill>
                  <a:schemeClr val="accent1">
                    <a:lumMod val="50000"/>
                  </a:schemeClr>
                </a:solidFill>
              </a:rPr>
              <a:t>17</a:t>
            </a:r>
          </a:p>
        </p:txBody>
      </p:sp>
      <p:sp>
        <p:nvSpPr>
          <p:cNvPr id="19" name="TextBox 18"/>
          <p:cNvSpPr txBox="1"/>
          <p:nvPr/>
        </p:nvSpPr>
        <p:spPr>
          <a:xfrm>
            <a:off x="8299712" y="1280339"/>
            <a:ext cx="4103135" cy="707886"/>
          </a:xfrm>
          <a:prstGeom prst="rect">
            <a:avLst/>
          </a:prstGeom>
          <a:noFill/>
        </p:spPr>
        <p:txBody>
          <a:bodyPr wrap="square" rtlCol="0">
            <a:spAutoFit/>
          </a:bodyPr>
          <a:lstStyle/>
          <a:p>
            <a:r>
              <a:rPr lang="en-GB" sz="4000" dirty="0" err="1">
                <a:solidFill>
                  <a:schemeClr val="accent1">
                    <a:lumMod val="50000"/>
                  </a:schemeClr>
                </a:solidFill>
              </a:rPr>
              <a:t>adverbios</a:t>
            </a:r>
            <a:endParaRPr lang="en-GB" sz="4000" dirty="0">
              <a:solidFill>
                <a:schemeClr val="accent1">
                  <a:lumMod val="50000"/>
                </a:schemeClr>
              </a:solidFill>
            </a:endParaRPr>
          </a:p>
        </p:txBody>
      </p:sp>
      <p:sp>
        <p:nvSpPr>
          <p:cNvPr id="20" name="Rectangle 19"/>
          <p:cNvSpPr/>
          <p:nvPr/>
        </p:nvSpPr>
        <p:spPr>
          <a:xfrm>
            <a:off x="856852" y="1246143"/>
            <a:ext cx="758541" cy="707886"/>
          </a:xfrm>
          <a:prstGeom prst="rect">
            <a:avLst/>
          </a:prstGeom>
          <a:noFill/>
        </p:spPr>
        <p:txBody>
          <a:bodyPr wrap="none" lIns="91440" tIns="45720" rIns="91440" bIns="45720">
            <a:spAutoFit/>
          </a:bodyPr>
          <a:lstStyle/>
          <a:p>
            <a:pPr algn="ctr"/>
            <a:r>
              <a:rPr lang="en-US" sz="4000" b="1" cap="none" spc="0" dirty="0">
                <a:ln w="12700">
                  <a:noFill/>
                  <a:prstDash val="solid"/>
                </a:ln>
                <a:solidFill>
                  <a:schemeClr val="accent1">
                    <a:lumMod val="50000"/>
                  </a:schemeClr>
                </a:solidFill>
              </a:rPr>
              <a:t>12</a:t>
            </a:r>
          </a:p>
        </p:txBody>
      </p:sp>
      <p:sp>
        <p:nvSpPr>
          <p:cNvPr id="21" name="TextBox 20"/>
          <p:cNvSpPr txBox="1"/>
          <p:nvPr/>
        </p:nvSpPr>
        <p:spPr>
          <a:xfrm>
            <a:off x="1571279" y="1268483"/>
            <a:ext cx="2716586" cy="707886"/>
          </a:xfrm>
          <a:prstGeom prst="rect">
            <a:avLst/>
          </a:prstGeom>
          <a:noFill/>
        </p:spPr>
        <p:txBody>
          <a:bodyPr wrap="square" rtlCol="0">
            <a:spAutoFit/>
          </a:bodyPr>
          <a:lstStyle/>
          <a:p>
            <a:r>
              <a:rPr lang="en-GB" sz="4000" dirty="0" err="1">
                <a:solidFill>
                  <a:schemeClr val="accent1">
                    <a:lumMod val="50000"/>
                  </a:schemeClr>
                </a:solidFill>
              </a:rPr>
              <a:t>adjetivos</a:t>
            </a:r>
            <a:endParaRPr lang="en-GB" sz="4000" dirty="0">
              <a:solidFill>
                <a:schemeClr val="accent1">
                  <a:lumMod val="50000"/>
                </a:schemeClr>
              </a:solidFill>
            </a:endParaRPr>
          </a:p>
        </p:txBody>
      </p:sp>
      <p:sp>
        <p:nvSpPr>
          <p:cNvPr id="22" name="TextBox 21"/>
          <p:cNvSpPr txBox="1"/>
          <p:nvPr/>
        </p:nvSpPr>
        <p:spPr>
          <a:xfrm>
            <a:off x="6797048" y="345153"/>
            <a:ext cx="3717026" cy="923330"/>
          </a:xfrm>
          <a:prstGeom prst="rect">
            <a:avLst/>
          </a:prstGeom>
          <a:noFill/>
        </p:spPr>
        <p:txBody>
          <a:bodyPr wrap="square" rtlCol="0">
            <a:spAutoFit/>
          </a:bodyPr>
          <a:lstStyle/>
          <a:p>
            <a:r>
              <a:rPr lang="en-GB" sz="5400" dirty="0" err="1">
                <a:solidFill>
                  <a:schemeClr val="accent1">
                    <a:lumMod val="50000"/>
                  </a:schemeClr>
                </a:solidFill>
              </a:rPr>
              <a:t>Busca</a:t>
            </a:r>
            <a:r>
              <a:rPr lang="en-GB" sz="5400" dirty="0">
                <a:solidFill>
                  <a:schemeClr val="accent1">
                    <a:lumMod val="50000"/>
                  </a:schemeClr>
                </a:solidFill>
              </a:rPr>
              <a:t>…</a:t>
            </a:r>
          </a:p>
        </p:txBody>
      </p:sp>
      <p:sp>
        <p:nvSpPr>
          <p:cNvPr id="1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9033164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61" name="Rounded Rectangle 60"/>
          <p:cNvSpPr/>
          <p:nvPr/>
        </p:nvSpPr>
        <p:spPr>
          <a:xfrm>
            <a:off x="10024733" y="4897283"/>
            <a:ext cx="1876981" cy="585642"/>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7" name="Rounded Rectangle 16"/>
          <p:cNvSpPr/>
          <p:nvPr/>
        </p:nvSpPr>
        <p:spPr>
          <a:xfrm>
            <a:off x="82283" y="2230275"/>
            <a:ext cx="1991981" cy="640990"/>
          </a:xfrm>
          <a:prstGeom prst="roundRect">
            <a:avLst/>
          </a:prstGeom>
          <a:solidFill>
            <a:schemeClr val="accent4">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4" name="Rounded Rectangle 33"/>
          <p:cNvSpPr/>
          <p:nvPr/>
        </p:nvSpPr>
        <p:spPr>
          <a:xfrm>
            <a:off x="6046940" y="3542194"/>
            <a:ext cx="1897241" cy="640990"/>
          </a:xfrm>
          <a:prstGeom prst="roundRect">
            <a:avLst/>
          </a:prstGeom>
          <a:solidFill>
            <a:schemeClr val="accent4">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7" name="Rounded Rectangle 36"/>
          <p:cNvSpPr/>
          <p:nvPr/>
        </p:nvSpPr>
        <p:spPr>
          <a:xfrm>
            <a:off x="8010445" y="4861832"/>
            <a:ext cx="1962631" cy="640990"/>
          </a:xfrm>
          <a:prstGeom prst="roundRect">
            <a:avLst/>
          </a:prstGeom>
          <a:solidFill>
            <a:schemeClr val="accent4">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8" name="Rounded Rectangle 37"/>
          <p:cNvSpPr/>
          <p:nvPr/>
        </p:nvSpPr>
        <p:spPr>
          <a:xfrm>
            <a:off x="9989168" y="2908485"/>
            <a:ext cx="1925719" cy="605950"/>
          </a:xfrm>
          <a:prstGeom prst="roundRect">
            <a:avLst/>
          </a:prstGeom>
          <a:solidFill>
            <a:schemeClr val="accent4">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9" name="Rounded Rectangle 38"/>
          <p:cNvSpPr/>
          <p:nvPr/>
        </p:nvSpPr>
        <p:spPr>
          <a:xfrm>
            <a:off x="82283" y="4861832"/>
            <a:ext cx="1991981" cy="640990"/>
          </a:xfrm>
          <a:prstGeom prst="roundRect">
            <a:avLst/>
          </a:prstGeom>
          <a:solidFill>
            <a:schemeClr val="accent4">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3" name="Rounded Rectangle 22"/>
          <p:cNvSpPr/>
          <p:nvPr/>
        </p:nvSpPr>
        <p:spPr>
          <a:xfrm>
            <a:off x="84254" y="4211763"/>
            <a:ext cx="1991981"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4" name="Rounded Rectangle 23"/>
          <p:cNvSpPr/>
          <p:nvPr/>
        </p:nvSpPr>
        <p:spPr>
          <a:xfrm>
            <a:off x="2141220" y="4852753"/>
            <a:ext cx="1858761"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5" name="Rounded Rectangle 24"/>
          <p:cNvSpPr/>
          <p:nvPr/>
        </p:nvSpPr>
        <p:spPr>
          <a:xfrm>
            <a:off x="2087512" y="2244963"/>
            <a:ext cx="1952225"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6" name="Rounded Rectangle 25"/>
          <p:cNvSpPr/>
          <p:nvPr/>
        </p:nvSpPr>
        <p:spPr>
          <a:xfrm>
            <a:off x="6005210" y="2247388"/>
            <a:ext cx="1991981"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7" name="Rounded Rectangle 26"/>
          <p:cNvSpPr/>
          <p:nvPr/>
        </p:nvSpPr>
        <p:spPr>
          <a:xfrm>
            <a:off x="9989169" y="2219474"/>
            <a:ext cx="1912468"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8" name="Rounded Rectangle 27"/>
          <p:cNvSpPr/>
          <p:nvPr/>
        </p:nvSpPr>
        <p:spPr>
          <a:xfrm>
            <a:off x="4026483" y="2880949"/>
            <a:ext cx="1991981"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9" name="Rounded Rectangle 28"/>
          <p:cNvSpPr/>
          <p:nvPr/>
        </p:nvSpPr>
        <p:spPr>
          <a:xfrm>
            <a:off x="7997191" y="2855123"/>
            <a:ext cx="1952223" cy="659312"/>
          </a:xfrm>
          <a:prstGeom prst="roundRect">
            <a:avLst/>
          </a:prstGeom>
          <a:solidFill>
            <a:schemeClr val="accent4">
              <a:lumMod val="20000"/>
              <a:lumOff val="80000"/>
            </a:schemeClr>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0" name="Rounded Rectangle 29"/>
          <p:cNvSpPr/>
          <p:nvPr/>
        </p:nvSpPr>
        <p:spPr>
          <a:xfrm>
            <a:off x="84254" y="3565957"/>
            <a:ext cx="1991981" cy="596971"/>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1" name="Rounded Rectangle 30"/>
          <p:cNvSpPr/>
          <p:nvPr/>
        </p:nvSpPr>
        <p:spPr>
          <a:xfrm>
            <a:off x="7983937" y="3558904"/>
            <a:ext cx="1991981"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1" name="Rounded Rectangle 40"/>
          <p:cNvSpPr/>
          <p:nvPr/>
        </p:nvSpPr>
        <p:spPr>
          <a:xfrm>
            <a:off x="9989169" y="4235506"/>
            <a:ext cx="1912546" cy="585642"/>
          </a:xfrm>
          <a:prstGeom prst="roundRect">
            <a:avLst/>
          </a:prstGeom>
          <a:solidFill>
            <a:schemeClr val="accent4">
              <a:lumMod val="20000"/>
              <a:lumOff val="80000"/>
            </a:schemeClr>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2" name="Rounded Rectangle 41"/>
          <p:cNvSpPr/>
          <p:nvPr/>
        </p:nvSpPr>
        <p:spPr>
          <a:xfrm>
            <a:off x="6018464" y="4869609"/>
            <a:ext cx="1934780"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3" name="Rounded Rectangle 42"/>
          <p:cNvSpPr/>
          <p:nvPr/>
        </p:nvSpPr>
        <p:spPr>
          <a:xfrm>
            <a:off x="6018465" y="5537918"/>
            <a:ext cx="1934780" cy="64099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4" name="Rounded Rectangle 43"/>
          <p:cNvSpPr/>
          <p:nvPr/>
        </p:nvSpPr>
        <p:spPr>
          <a:xfrm>
            <a:off x="4079493" y="2249004"/>
            <a:ext cx="1925720" cy="585018"/>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5" name="Rounded Rectangle 44"/>
          <p:cNvSpPr/>
          <p:nvPr/>
        </p:nvSpPr>
        <p:spPr>
          <a:xfrm>
            <a:off x="8036946" y="2219474"/>
            <a:ext cx="1925722" cy="640990"/>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6" name="Rounded Rectangle 45"/>
          <p:cNvSpPr/>
          <p:nvPr/>
        </p:nvSpPr>
        <p:spPr>
          <a:xfrm>
            <a:off x="82283" y="2880447"/>
            <a:ext cx="1991981" cy="640990"/>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7" name="Rounded Rectangle 46"/>
          <p:cNvSpPr/>
          <p:nvPr/>
        </p:nvSpPr>
        <p:spPr>
          <a:xfrm>
            <a:off x="2141220" y="3558904"/>
            <a:ext cx="1872012" cy="640990"/>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8" name="Rounded Rectangle 47"/>
          <p:cNvSpPr/>
          <p:nvPr/>
        </p:nvSpPr>
        <p:spPr>
          <a:xfrm>
            <a:off x="4013232" y="3568867"/>
            <a:ext cx="1991981" cy="640990"/>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9" name="Rounded Rectangle 48"/>
          <p:cNvSpPr/>
          <p:nvPr/>
        </p:nvSpPr>
        <p:spPr>
          <a:xfrm>
            <a:off x="2141220" y="4197425"/>
            <a:ext cx="1872012" cy="640990"/>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0" name="Rounded Rectangle 49"/>
          <p:cNvSpPr/>
          <p:nvPr/>
        </p:nvSpPr>
        <p:spPr>
          <a:xfrm>
            <a:off x="6005213" y="4197425"/>
            <a:ext cx="1991981" cy="640990"/>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1" name="Rounded Rectangle 50"/>
          <p:cNvSpPr/>
          <p:nvPr/>
        </p:nvSpPr>
        <p:spPr>
          <a:xfrm>
            <a:off x="8010445" y="4209857"/>
            <a:ext cx="1925717" cy="595303"/>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2" name="Rounded Rectangle 51"/>
          <p:cNvSpPr/>
          <p:nvPr/>
        </p:nvSpPr>
        <p:spPr>
          <a:xfrm>
            <a:off x="4064966" y="4862385"/>
            <a:ext cx="1940247" cy="640990"/>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3" name="Rounded Rectangle 52"/>
          <p:cNvSpPr/>
          <p:nvPr/>
        </p:nvSpPr>
        <p:spPr>
          <a:xfrm>
            <a:off x="2039708" y="5533108"/>
            <a:ext cx="1991981" cy="640990"/>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4" name="Rounded Rectangle 53"/>
          <p:cNvSpPr/>
          <p:nvPr/>
        </p:nvSpPr>
        <p:spPr>
          <a:xfrm>
            <a:off x="4031689" y="5531727"/>
            <a:ext cx="1991981" cy="640990"/>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5" name="Rounded Rectangle 54"/>
          <p:cNvSpPr/>
          <p:nvPr/>
        </p:nvSpPr>
        <p:spPr>
          <a:xfrm>
            <a:off x="8010445" y="5531727"/>
            <a:ext cx="1962631" cy="640990"/>
          </a:xfrm>
          <a:prstGeom prst="roundRect">
            <a:avLst/>
          </a:prstGeom>
          <a:solidFill>
            <a:schemeClr val="accent4">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6" name="Rounded Rectangle 55"/>
          <p:cNvSpPr/>
          <p:nvPr/>
        </p:nvSpPr>
        <p:spPr>
          <a:xfrm>
            <a:off x="4044358" y="4235506"/>
            <a:ext cx="1907849" cy="598527"/>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7" name="Rounded Rectangle 56"/>
          <p:cNvSpPr/>
          <p:nvPr/>
        </p:nvSpPr>
        <p:spPr>
          <a:xfrm>
            <a:off x="2141220" y="2934247"/>
            <a:ext cx="1845509" cy="596971"/>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9" name="Rounded Rectangle 58"/>
          <p:cNvSpPr/>
          <p:nvPr/>
        </p:nvSpPr>
        <p:spPr>
          <a:xfrm>
            <a:off x="6071819" y="2900951"/>
            <a:ext cx="1938626" cy="596971"/>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0" name="Rounded Rectangle 59"/>
          <p:cNvSpPr/>
          <p:nvPr/>
        </p:nvSpPr>
        <p:spPr>
          <a:xfrm>
            <a:off x="10015674" y="3565957"/>
            <a:ext cx="1899214" cy="643900"/>
          </a:xfrm>
          <a:prstGeom prst="roundRect">
            <a:avLst/>
          </a:prstGeom>
          <a:solidFill>
            <a:schemeClr val="accent4">
              <a:lumMod val="20000"/>
              <a:lumOff val="80000"/>
            </a:schemeClr>
          </a:solid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Respuestas</a:t>
            </a:r>
          </a:p>
        </p:txBody>
      </p:sp>
      <p:sp>
        <p:nvSpPr>
          <p:cNvPr id="6" name="TextBox 5"/>
          <p:cNvSpPr txBox="1"/>
          <p:nvPr/>
        </p:nvSpPr>
        <p:spPr>
          <a:xfrm>
            <a:off x="5046406" y="1284155"/>
            <a:ext cx="2471994" cy="707886"/>
          </a:xfrm>
          <a:prstGeom prst="rect">
            <a:avLst/>
          </a:prstGeom>
          <a:noFill/>
        </p:spPr>
        <p:txBody>
          <a:bodyPr wrap="square" rtlCol="0">
            <a:spAutoFit/>
          </a:bodyPr>
          <a:lstStyle/>
          <a:p>
            <a:r>
              <a:rPr lang="en-GB" sz="4000" dirty="0" err="1">
                <a:solidFill>
                  <a:schemeClr val="accent1">
                    <a:lumMod val="50000"/>
                  </a:schemeClr>
                </a:solidFill>
              </a:rPr>
              <a:t>nombres</a:t>
            </a:r>
            <a:endParaRPr lang="en-GB" sz="4000" dirty="0">
              <a:solidFill>
                <a:schemeClr val="accent1">
                  <a:lumMod val="50000"/>
                </a:schemeClr>
              </a:solidFill>
            </a:endParaRPr>
          </a:p>
        </p:txBody>
      </p:sp>
      <p:sp>
        <p:nvSpPr>
          <p:cNvPr id="3" name="Rectangle 2"/>
          <p:cNvSpPr/>
          <p:nvPr/>
        </p:nvSpPr>
        <p:spPr>
          <a:xfrm>
            <a:off x="7828109" y="1335673"/>
            <a:ext cx="471603"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solidFill>
                  <a:schemeClr val="accent1">
                    <a:lumMod val="50000"/>
                  </a:schemeClr>
                </a:solidFill>
              </a:rPr>
              <a:t>5</a:t>
            </a:r>
          </a:p>
        </p:txBody>
      </p:sp>
      <p:sp>
        <p:nvSpPr>
          <p:cNvPr id="18" name="Rectangle 17"/>
          <p:cNvSpPr/>
          <p:nvPr/>
        </p:nvSpPr>
        <p:spPr>
          <a:xfrm>
            <a:off x="4287865" y="1280976"/>
            <a:ext cx="758541" cy="707886"/>
          </a:xfrm>
          <a:prstGeom prst="rect">
            <a:avLst/>
          </a:prstGeom>
          <a:noFill/>
        </p:spPr>
        <p:txBody>
          <a:bodyPr wrap="none" lIns="91440" tIns="45720" rIns="91440" bIns="45720">
            <a:spAutoFit/>
          </a:bodyPr>
          <a:lstStyle/>
          <a:p>
            <a:pPr algn="ctr"/>
            <a:r>
              <a:rPr lang="en-US" sz="4000" b="1" cap="none" spc="0" dirty="0">
                <a:ln w="22225">
                  <a:noFill/>
                  <a:prstDash val="solid"/>
                </a:ln>
                <a:solidFill>
                  <a:schemeClr val="accent1">
                    <a:lumMod val="50000"/>
                  </a:schemeClr>
                </a:solidFill>
              </a:rPr>
              <a:t>17</a:t>
            </a:r>
          </a:p>
        </p:txBody>
      </p:sp>
      <p:sp>
        <p:nvSpPr>
          <p:cNvPr id="19" name="TextBox 18"/>
          <p:cNvSpPr txBox="1"/>
          <p:nvPr/>
        </p:nvSpPr>
        <p:spPr>
          <a:xfrm>
            <a:off x="8299712" y="1280339"/>
            <a:ext cx="4103135" cy="707886"/>
          </a:xfrm>
          <a:prstGeom prst="rect">
            <a:avLst/>
          </a:prstGeom>
          <a:noFill/>
        </p:spPr>
        <p:txBody>
          <a:bodyPr wrap="square" rtlCol="0">
            <a:spAutoFit/>
          </a:bodyPr>
          <a:lstStyle/>
          <a:p>
            <a:r>
              <a:rPr lang="en-GB" sz="4000" dirty="0" err="1">
                <a:solidFill>
                  <a:schemeClr val="accent1">
                    <a:lumMod val="50000"/>
                  </a:schemeClr>
                </a:solidFill>
              </a:rPr>
              <a:t>adverbios</a:t>
            </a:r>
            <a:endParaRPr lang="en-GB" sz="4000" dirty="0">
              <a:solidFill>
                <a:schemeClr val="accent1">
                  <a:lumMod val="50000"/>
                </a:schemeClr>
              </a:solidFill>
            </a:endParaRPr>
          </a:p>
        </p:txBody>
      </p:sp>
      <p:sp>
        <p:nvSpPr>
          <p:cNvPr id="20" name="Rectangle 19"/>
          <p:cNvSpPr/>
          <p:nvPr/>
        </p:nvSpPr>
        <p:spPr>
          <a:xfrm>
            <a:off x="856852" y="1246143"/>
            <a:ext cx="758541" cy="707886"/>
          </a:xfrm>
          <a:prstGeom prst="rect">
            <a:avLst/>
          </a:prstGeom>
          <a:noFill/>
        </p:spPr>
        <p:txBody>
          <a:bodyPr wrap="none" lIns="91440" tIns="45720" rIns="91440" bIns="45720">
            <a:spAutoFit/>
          </a:bodyPr>
          <a:lstStyle/>
          <a:p>
            <a:pPr algn="ctr"/>
            <a:r>
              <a:rPr lang="en-US" sz="4000" b="1" cap="none" spc="0" dirty="0">
                <a:ln w="12700">
                  <a:noFill/>
                  <a:prstDash val="solid"/>
                </a:ln>
                <a:solidFill>
                  <a:schemeClr val="accent1">
                    <a:lumMod val="50000"/>
                  </a:schemeClr>
                </a:solidFill>
              </a:rPr>
              <a:t>12</a:t>
            </a:r>
          </a:p>
        </p:txBody>
      </p:sp>
      <p:sp>
        <p:nvSpPr>
          <p:cNvPr id="21" name="TextBox 20"/>
          <p:cNvSpPr txBox="1"/>
          <p:nvPr/>
        </p:nvSpPr>
        <p:spPr>
          <a:xfrm>
            <a:off x="1571279" y="1268483"/>
            <a:ext cx="2716586" cy="707886"/>
          </a:xfrm>
          <a:prstGeom prst="rect">
            <a:avLst/>
          </a:prstGeom>
          <a:noFill/>
        </p:spPr>
        <p:txBody>
          <a:bodyPr wrap="square" rtlCol="0">
            <a:spAutoFit/>
          </a:bodyPr>
          <a:lstStyle/>
          <a:p>
            <a:r>
              <a:rPr lang="en-GB" sz="4000" dirty="0" err="1">
                <a:solidFill>
                  <a:schemeClr val="accent1">
                    <a:lumMod val="50000"/>
                  </a:schemeClr>
                </a:solidFill>
              </a:rPr>
              <a:t>adjetivos</a:t>
            </a:r>
            <a:endParaRPr lang="en-GB" sz="4000" dirty="0">
              <a:solidFill>
                <a:schemeClr val="accent1">
                  <a:lumMod val="50000"/>
                </a:schemeClr>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173749053"/>
              </p:ext>
            </p:extLst>
          </p:nvPr>
        </p:nvGraphicFramePr>
        <p:xfrm>
          <a:off x="102158" y="2205392"/>
          <a:ext cx="11832612" cy="3953244"/>
        </p:xfrm>
        <a:graphic>
          <a:graphicData uri="http://schemas.openxmlformats.org/drawingml/2006/table">
            <a:tbl>
              <a:tblPr firstRow="1" bandRow="1">
                <a:tableStyleId>{5C22544A-7EE6-4342-B048-85BDC9FD1C3A}</a:tableStyleId>
              </a:tblPr>
              <a:tblGrid>
                <a:gridCol w="1972102">
                  <a:extLst>
                    <a:ext uri="{9D8B030D-6E8A-4147-A177-3AD203B41FA5}">
                      <a16:colId xmlns:a16="http://schemas.microsoft.com/office/drawing/2014/main" val="1602117249"/>
                    </a:ext>
                  </a:extLst>
                </a:gridCol>
                <a:gridCol w="1972102">
                  <a:extLst>
                    <a:ext uri="{9D8B030D-6E8A-4147-A177-3AD203B41FA5}">
                      <a16:colId xmlns:a16="http://schemas.microsoft.com/office/drawing/2014/main" val="2873816521"/>
                    </a:ext>
                  </a:extLst>
                </a:gridCol>
                <a:gridCol w="1972102">
                  <a:extLst>
                    <a:ext uri="{9D8B030D-6E8A-4147-A177-3AD203B41FA5}">
                      <a16:colId xmlns:a16="http://schemas.microsoft.com/office/drawing/2014/main" val="1127277400"/>
                    </a:ext>
                  </a:extLst>
                </a:gridCol>
                <a:gridCol w="1972102">
                  <a:extLst>
                    <a:ext uri="{9D8B030D-6E8A-4147-A177-3AD203B41FA5}">
                      <a16:colId xmlns:a16="http://schemas.microsoft.com/office/drawing/2014/main" val="823580471"/>
                    </a:ext>
                  </a:extLst>
                </a:gridCol>
                <a:gridCol w="1972102">
                  <a:extLst>
                    <a:ext uri="{9D8B030D-6E8A-4147-A177-3AD203B41FA5}">
                      <a16:colId xmlns:a16="http://schemas.microsoft.com/office/drawing/2014/main" val="118682555"/>
                    </a:ext>
                  </a:extLst>
                </a:gridCol>
                <a:gridCol w="1972102">
                  <a:extLst>
                    <a:ext uri="{9D8B030D-6E8A-4147-A177-3AD203B41FA5}">
                      <a16:colId xmlns:a16="http://schemas.microsoft.com/office/drawing/2014/main" val="3873085250"/>
                    </a:ext>
                  </a:extLst>
                </a:gridCol>
              </a:tblGrid>
              <a:tr h="658874">
                <a:tc>
                  <a:txBody>
                    <a:bodyPr/>
                    <a:lstStyle/>
                    <a:p>
                      <a:pPr algn="ctr"/>
                      <a:r>
                        <a:rPr lang="en-GB" sz="2800" b="0" dirty="0" err="1">
                          <a:solidFill>
                            <a:schemeClr val="accent5">
                              <a:lumMod val="50000"/>
                            </a:schemeClr>
                          </a:solidFill>
                        </a:rPr>
                        <a:t>lejos</a:t>
                      </a:r>
                      <a:endParaRPr lang="en-GB" sz="28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5">
                              <a:lumMod val="50000"/>
                            </a:schemeClr>
                          </a:solidFill>
                        </a:rPr>
                        <a:t>edificio</a:t>
                      </a:r>
                      <a:endParaRPr lang="en-GB" sz="28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5">
                              <a:lumMod val="50000"/>
                            </a:schemeClr>
                          </a:solidFill>
                        </a:rPr>
                        <a:t>grande</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5">
                              <a:lumMod val="50000"/>
                            </a:schemeClr>
                          </a:solidFill>
                        </a:rPr>
                        <a:t>tienda</a:t>
                      </a:r>
                      <a:endParaRPr lang="en-GB" sz="28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600" b="0" dirty="0" err="1">
                          <a:solidFill>
                            <a:schemeClr val="accent5">
                              <a:lumMod val="50000"/>
                            </a:schemeClr>
                          </a:solidFill>
                        </a:rPr>
                        <a:t>interesante</a:t>
                      </a:r>
                      <a:endParaRPr lang="en-GB" sz="26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5">
                              <a:lumMod val="50000"/>
                            </a:schemeClr>
                          </a:solidFill>
                        </a:rPr>
                        <a:t>museo</a:t>
                      </a:r>
                      <a:endParaRPr lang="en-GB" sz="28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323477511"/>
                  </a:ext>
                </a:extLst>
              </a:tr>
              <a:tr h="658874">
                <a:tc>
                  <a:txBody>
                    <a:bodyPr/>
                    <a:lstStyle/>
                    <a:p>
                      <a:pPr algn="ctr"/>
                      <a:r>
                        <a:rPr lang="en-GB" sz="2800" b="0" dirty="0" err="1">
                          <a:solidFill>
                            <a:schemeClr val="accent5">
                              <a:lumMod val="50000"/>
                            </a:schemeClr>
                          </a:solidFill>
                        </a:rPr>
                        <a:t>barato</a:t>
                      </a:r>
                      <a:endParaRPr lang="en-GB" sz="28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5">
                              <a:lumMod val="50000"/>
                            </a:schemeClr>
                          </a:solidFill>
                        </a:rPr>
                        <a:t>sur</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5">
                              <a:lumMod val="50000"/>
                            </a:schemeClr>
                          </a:solidFill>
                        </a:rPr>
                        <a:t>mercado</a:t>
                      </a:r>
                      <a:endParaRPr lang="en-GB" sz="28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5">
                              <a:lumMod val="50000"/>
                            </a:schemeClr>
                          </a:solidFill>
                        </a:rPr>
                        <a:t>este</a:t>
                      </a:r>
                      <a:endParaRPr lang="en-GB" sz="28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5">
                              <a:lumMod val="50000"/>
                            </a:schemeClr>
                          </a:solidFill>
                        </a:rPr>
                        <a:t>escuela</a:t>
                      </a:r>
                      <a:endParaRPr lang="en-GB" sz="28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5">
                              <a:lumMod val="50000"/>
                            </a:schemeClr>
                          </a:solidFill>
                        </a:rPr>
                        <a:t>cerca</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02143533"/>
                  </a:ext>
                </a:extLst>
              </a:tr>
              <a:tr h="658874">
                <a:tc>
                  <a:txBody>
                    <a:bodyPr/>
                    <a:lstStyle/>
                    <a:p>
                      <a:pPr algn="ctr"/>
                      <a:r>
                        <a:rPr lang="en-GB" sz="2800" b="0" dirty="0">
                          <a:solidFill>
                            <a:schemeClr val="accent5">
                              <a:lumMod val="50000"/>
                            </a:schemeClr>
                          </a:solidFill>
                        </a:rPr>
                        <a:t>plaza</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5">
                              <a:lumMod val="50000"/>
                            </a:schemeClr>
                          </a:solidFill>
                        </a:rPr>
                        <a:t>bueno</a:t>
                      </a:r>
                      <a:endParaRPr lang="en-GB" sz="28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5">
                              <a:lumMod val="50000"/>
                            </a:schemeClr>
                          </a:solidFill>
                        </a:rPr>
                        <a:t>aburrido</a:t>
                      </a:r>
                      <a:endParaRPr lang="en-GB" sz="28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5">
                              <a:lumMod val="50000"/>
                            </a:schemeClr>
                          </a:solidFill>
                        </a:rPr>
                        <a:t>delante</a:t>
                      </a:r>
                      <a:endParaRPr lang="en-GB" sz="28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5">
                              <a:lumMod val="50000"/>
                            </a:schemeClr>
                          </a:solidFill>
                        </a:rPr>
                        <a:t>parque</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5">
                              <a:lumMod val="50000"/>
                            </a:schemeClr>
                          </a:solidFill>
                        </a:rPr>
                        <a:t>oeste</a:t>
                      </a:r>
                      <a:endParaRPr lang="en-GB" sz="28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510866469"/>
                  </a:ext>
                </a:extLst>
              </a:tr>
              <a:tr h="658874">
                <a:tc>
                  <a:txBody>
                    <a:bodyPr/>
                    <a:lstStyle/>
                    <a:p>
                      <a:pPr algn="ctr"/>
                      <a:r>
                        <a:rPr lang="en-GB" sz="2800" b="0" baseline="0" dirty="0">
                          <a:solidFill>
                            <a:schemeClr val="accent5">
                              <a:lumMod val="50000"/>
                            </a:schemeClr>
                          </a:solidFill>
                        </a:rPr>
                        <a:t>campo</a:t>
                      </a:r>
                      <a:endParaRPr lang="en-GB" sz="28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5">
                              <a:lumMod val="50000"/>
                            </a:schemeClr>
                          </a:solidFill>
                        </a:rPr>
                        <a:t>moderno</a:t>
                      </a:r>
                      <a:endParaRPr lang="en-GB" sz="28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700" b="0" dirty="0" err="1">
                          <a:solidFill>
                            <a:schemeClr val="accent5">
                              <a:lumMod val="50000"/>
                            </a:schemeClr>
                          </a:solidFill>
                        </a:rPr>
                        <a:t>norte</a:t>
                      </a:r>
                      <a:endParaRPr lang="en-GB" sz="27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5">
                              <a:lumMod val="50000"/>
                            </a:schemeClr>
                          </a:solidFill>
                        </a:rPr>
                        <a:t>hermoso</a:t>
                      </a:r>
                      <a:endParaRPr lang="en-GB" sz="28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a:solidFill>
                            <a:schemeClr val="accent5">
                              <a:lumMod val="50000"/>
                            </a:schemeClr>
                          </a:solidFill>
                        </a:rPr>
                        <a:t>caro</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5">
                              <a:lumMod val="50000"/>
                            </a:schemeClr>
                          </a:solidFill>
                        </a:rPr>
                        <a:t>montaña</a:t>
                      </a:r>
                      <a:endParaRPr lang="en-GB" sz="28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905219914"/>
                  </a:ext>
                </a:extLst>
              </a:tr>
              <a:tr h="658874">
                <a:tc>
                  <a:txBody>
                    <a:bodyPr/>
                    <a:lstStyle/>
                    <a:p>
                      <a:pPr algn="ctr"/>
                      <a:r>
                        <a:rPr lang="en-GB" sz="2800" b="0" dirty="0" err="1">
                          <a:solidFill>
                            <a:schemeClr val="accent5">
                              <a:lumMod val="50000"/>
                            </a:schemeClr>
                          </a:solidFill>
                        </a:rPr>
                        <a:t>fuera</a:t>
                      </a:r>
                      <a:endParaRPr lang="en-GB" sz="28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5">
                              <a:lumMod val="50000"/>
                            </a:schemeClr>
                          </a:solidFill>
                        </a:rPr>
                        <a:t>colegio</a:t>
                      </a:r>
                      <a:endParaRPr lang="en-GB" sz="28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dirty="0" err="1">
                          <a:solidFill>
                            <a:schemeClr val="accent5">
                              <a:lumMod val="50000"/>
                            </a:schemeClr>
                          </a:solidFill>
                        </a:rPr>
                        <a:t>pequeño</a:t>
                      </a:r>
                      <a:endParaRPr lang="en-GB" sz="280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mn-lt"/>
                          <a:ea typeface="+mn-ea"/>
                          <a:cs typeface="+mn-cs"/>
                        </a:rPr>
                        <a:t>teatro</a:t>
                      </a:r>
                      <a:endParaRPr kumimoji="0" lang="en-GB" sz="2800" b="0" i="0" u="none" strike="noStrike" kern="1200" cap="none" spc="0" normalizeH="0" baseline="0" noProof="0" dirty="0">
                        <a:ln>
                          <a:noFill/>
                        </a:ln>
                        <a:solidFill>
                          <a:srgbClr val="4472C4">
                            <a:lumMod val="50000"/>
                          </a:srgbClr>
                        </a:solidFill>
                        <a:effectLst/>
                        <a:uLnTx/>
                        <a:uFillTx/>
                        <a:latin typeface="+mn-lt"/>
                        <a:ea typeface="+mn-ea"/>
                        <a:cs typeface="+mn-cs"/>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5">
                              <a:lumMod val="50000"/>
                            </a:schemeClr>
                          </a:solidFill>
                        </a:rPr>
                        <a:t>detrás</a:t>
                      </a:r>
                      <a:endParaRPr lang="en-GB" sz="28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5">
                              <a:lumMod val="50000"/>
                            </a:schemeClr>
                          </a:solidFill>
                        </a:rPr>
                        <a:t>centro</a:t>
                      </a:r>
                      <a:endParaRPr lang="en-GB" sz="28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411491658"/>
                  </a:ext>
                </a:extLst>
              </a:tr>
              <a:tr h="658874">
                <a:tc>
                  <a:txBody>
                    <a:bodyPr/>
                    <a:lstStyle/>
                    <a:p>
                      <a:pPr algn="ct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ctr"/>
                      <a:r>
                        <a:rPr lang="en-GB" sz="2600" b="0" dirty="0" err="1">
                          <a:solidFill>
                            <a:schemeClr val="accent5">
                              <a:lumMod val="50000"/>
                            </a:schemeClr>
                          </a:solidFill>
                        </a:rPr>
                        <a:t>importante</a:t>
                      </a:r>
                      <a:endParaRPr lang="en-GB" sz="26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5">
                              <a:lumMod val="50000"/>
                            </a:schemeClr>
                          </a:solidFill>
                        </a:rPr>
                        <a:t>famoso</a:t>
                      </a:r>
                      <a:endParaRPr lang="en-GB" sz="28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5">
                              <a:lumMod val="50000"/>
                            </a:schemeClr>
                          </a:solidFill>
                        </a:rPr>
                        <a:t>iglesia</a:t>
                      </a:r>
                      <a:endParaRPr lang="en-GB" sz="28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r>
                        <a:rPr lang="en-GB" sz="2800" b="0" dirty="0" err="1">
                          <a:solidFill>
                            <a:schemeClr val="accent5">
                              <a:lumMod val="50000"/>
                            </a:schemeClr>
                          </a:solidFill>
                        </a:rPr>
                        <a:t>antiguo</a:t>
                      </a:r>
                      <a:endParaRPr lang="en-GB" sz="2800" b="0"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noFill/>
                  </a:tcPr>
                </a:tc>
                <a:tc>
                  <a:txBody>
                    <a:bodyPr/>
                    <a:lstStyle/>
                    <a:p>
                      <a:pPr algn="ctr"/>
                      <a:endParaRPr lang="en-GB" sz="2400" b="1" dirty="0">
                        <a:solidFill>
                          <a:schemeClr val="accent5">
                            <a:lumMod val="50000"/>
                          </a:schemeClr>
                        </a:solidFill>
                      </a:endParaRPr>
                    </a:p>
                  </a:txBody>
                  <a:tcPr anchor="ctr">
                    <a:lnL w="19050" cap="flat" cmpd="sng" algn="ctr">
                      <a:solidFill>
                        <a:schemeClr val="accent5">
                          <a:lumMod val="50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125542198"/>
                  </a:ext>
                </a:extLst>
              </a:tr>
            </a:tbl>
          </a:graphicData>
        </a:graphic>
      </p:graphicFrame>
      <p:sp>
        <p:nvSpPr>
          <p:cNvPr id="58" name="TextBox 57"/>
          <p:cNvSpPr txBox="1"/>
          <p:nvPr/>
        </p:nvSpPr>
        <p:spPr>
          <a:xfrm>
            <a:off x="6797048" y="345153"/>
            <a:ext cx="3717026" cy="923330"/>
          </a:xfrm>
          <a:prstGeom prst="rect">
            <a:avLst/>
          </a:prstGeom>
          <a:noFill/>
        </p:spPr>
        <p:txBody>
          <a:bodyPr wrap="square" rtlCol="0">
            <a:spAutoFit/>
          </a:bodyPr>
          <a:lstStyle/>
          <a:p>
            <a:r>
              <a:rPr lang="en-GB" sz="5400" dirty="0" err="1">
                <a:solidFill>
                  <a:schemeClr val="accent1">
                    <a:lumMod val="50000"/>
                  </a:schemeClr>
                </a:solidFill>
              </a:rPr>
              <a:t>Busca</a:t>
            </a:r>
            <a:r>
              <a:rPr lang="en-GB" sz="5400" dirty="0">
                <a:solidFill>
                  <a:schemeClr val="accent1">
                    <a:lumMod val="50000"/>
                  </a:schemeClr>
                </a:solidFill>
              </a:rPr>
              <a:t>…</a:t>
            </a:r>
          </a:p>
        </p:txBody>
      </p:sp>
      <p:sp>
        <p:nvSpPr>
          <p:cNvPr id="63"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385067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000"/>
                                        <p:tgtEl>
                                          <p:spTgt spid="44"/>
                                        </p:tgtEl>
                                      </p:cBhvr>
                                    </p:animEffect>
                                    <p:anim calcmode="lin" valueType="num">
                                      <p:cBhvr>
                                        <p:cTn id="8" dur="2000" fill="hold"/>
                                        <p:tgtEl>
                                          <p:spTgt spid="44"/>
                                        </p:tgtEl>
                                        <p:attrNameLst>
                                          <p:attrName>ppt_w</p:attrName>
                                        </p:attrNameLst>
                                      </p:cBhvr>
                                      <p:tavLst>
                                        <p:tav tm="0" fmla="#ppt_w*sin(2.5*pi*$)">
                                          <p:val>
                                            <p:fltVal val="0"/>
                                          </p:val>
                                        </p:tav>
                                        <p:tav tm="100000">
                                          <p:val>
                                            <p:fltVal val="1"/>
                                          </p:val>
                                        </p:tav>
                                      </p:tavLst>
                                    </p:anim>
                                    <p:anim calcmode="lin" valueType="num">
                                      <p:cBhvr>
                                        <p:cTn id="9" dur="2000" fill="hold"/>
                                        <p:tgtEl>
                                          <p:spTgt spid="4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2000"/>
                                        <p:tgtEl>
                                          <p:spTgt spid="45"/>
                                        </p:tgtEl>
                                      </p:cBhvr>
                                    </p:animEffect>
                                    <p:anim calcmode="lin" valueType="num">
                                      <p:cBhvr>
                                        <p:cTn id="13" dur="2000" fill="hold"/>
                                        <p:tgtEl>
                                          <p:spTgt spid="45"/>
                                        </p:tgtEl>
                                        <p:attrNameLst>
                                          <p:attrName>ppt_w</p:attrName>
                                        </p:attrNameLst>
                                      </p:cBhvr>
                                      <p:tavLst>
                                        <p:tav tm="0" fmla="#ppt_w*sin(2.5*pi*$)">
                                          <p:val>
                                            <p:fltVal val="0"/>
                                          </p:val>
                                        </p:tav>
                                        <p:tav tm="100000">
                                          <p:val>
                                            <p:fltVal val="1"/>
                                          </p:val>
                                        </p:tav>
                                      </p:tavLst>
                                    </p:anim>
                                    <p:anim calcmode="lin" valueType="num">
                                      <p:cBhvr>
                                        <p:cTn id="14" dur="2000" fill="hold"/>
                                        <p:tgtEl>
                                          <p:spTgt spid="45"/>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2000"/>
                                        <p:tgtEl>
                                          <p:spTgt spid="46"/>
                                        </p:tgtEl>
                                      </p:cBhvr>
                                    </p:animEffect>
                                    <p:anim calcmode="lin" valueType="num">
                                      <p:cBhvr>
                                        <p:cTn id="18" dur="2000" fill="hold"/>
                                        <p:tgtEl>
                                          <p:spTgt spid="46"/>
                                        </p:tgtEl>
                                        <p:attrNameLst>
                                          <p:attrName>ppt_w</p:attrName>
                                        </p:attrNameLst>
                                      </p:cBhvr>
                                      <p:tavLst>
                                        <p:tav tm="0" fmla="#ppt_w*sin(2.5*pi*$)">
                                          <p:val>
                                            <p:fltVal val="0"/>
                                          </p:val>
                                        </p:tav>
                                        <p:tav tm="100000">
                                          <p:val>
                                            <p:fltVal val="1"/>
                                          </p:val>
                                        </p:tav>
                                      </p:tavLst>
                                    </p:anim>
                                    <p:anim calcmode="lin" valueType="num">
                                      <p:cBhvr>
                                        <p:cTn id="19" dur="2000" fill="hold"/>
                                        <p:tgtEl>
                                          <p:spTgt spid="46"/>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2000"/>
                                        <p:tgtEl>
                                          <p:spTgt spid="47"/>
                                        </p:tgtEl>
                                      </p:cBhvr>
                                    </p:animEffect>
                                    <p:anim calcmode="lin" valueType="num">
                                      <p:cBhvr>
                                        <p:cTn id="23" dur="2000" fill="hold"/>
                                        <p:tgtEl>
                                          <p:spTgt spid="47"/>
                                        </p:tgtEl>
                                        <p:attrNameLst>
                                          <p:attrName>ppt_w</p:attrName>
                                        </p:attrNameLst>
                                      </p:cBhvr>
                                      <p:tavLst>
                                        <p:tav tm="0" fmla="#ppt_w*sin(2.5*pi*$)">
                                          <p:val>
                                            <p:fltVal val="0"/>
                                          </p:val>
                                        </p:tav>
                                        <p:tav tm="100000">
                                          <p:val>
                                            <p:fltVal val="1"/>
                                          </p:val>
                                        </p:tav>
                                      </p:tavLst>
                                    </p:anim>
                                    <p:anim calcmode="lin" valueType="num">
                                      <p:cBhvr>
                                        <p:cTn id="24" dur="2000" fill="hold"/>
                                        <p:tgtEl>
                                          <p:spTgt spid="47"/>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2000"/>
                                        <p:tgtEl>
                                          <p:spTgt spid="48"/>
                                        </p:tgtEl>
                                      </p:cBhvr>
                                    </p:animEffect>
                                    <p:anim calcmode="lin" valueType="num">
                                      <p:cBhvr>
                                        <p:cTn id="28" dur="2000" fill="hold"/>
                                        <p:tgtEl>
                                          <p:spTgt spid="48"/>
                                        </p:tgtEl>
                                        <p:attrNameLst>
                                          <p:attrName>ppt_w</p:attrName>
                                        </p:attrNameLst>
                                      </p:cBhvr>
                                      <p:tavLst>
                                        <p:tav tm="0" fmla="#ppt_w*sin(2.5*pi*$)">
                                          <p:val>
                                            <p:fltVal val="0"/>
                                          </p:val>
                                        </p:tav>
                                        <p:tav tm="100000">
                                          <p:val>
                                            <p:fltVal val="1"/>
                                          </p:val>
                                        </p:tav>
                                      </p:tavLst>
                                    </p:anim>
                                    <p:anim calcmode="lin" valueType="num">
                                      <p:cBhvr>
                                        <p:cTn id="29" dur="2000" fill="hold"/>
                                        <p:tgtEl>
                                          <p:spTgt spid="48"/>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2000"/>
                                        <p:tgtEl>
                                          <p:spTgt spid="49"/>
                                        </p:tgtEl>
                                      </p:cBhvr>
                                    </p:animEffect>
                                    <p:anim calcmode="lin" valueType="num">
                                      <p:cBhvr>
                                        <p:cTn id="33" dur="2000" fill="hold"/>
                                        <p:tgtEl>
                                          <p:spTgt spid="49"/>
                                        </p:tgtEl>
                                        <p:attrNameLst>
                                          <p:attrName>ppt_w</p:attrName>
                                        </p:attrNameLst>
                                      </p:cBhvr>
                                      <p:tavLst>
                                        <p:tav tm="0" fmla="#ppt_w*sin(2.5*pi*$)">
                                          <p:val>
                                            <p:fltVal val="0"/>
                                          </p:val>
                                        </p:tav>
                                        <p:tav tm="100000">
                                          <p:val>
                                            <p:fltVal val="1"/>
                                          </p:val>
                                        </p:tav>
                                      </p:tavLst>
                                    </p:anim>
                                    <p:anim calcmode="lin" valueType="num">
                                      <p:cBhvr>
                                        <p:cTn id="34" dur="2000" fill="hold"/>
                                        <p:tgtEl>
                                          <p:spTgt spid="49"/>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2000"/>
                                        <p:tgtEl>
                                          <p:spTgt spid="50"/>
                                        </p:tgtEl>
                                      </p:cBhvr>
                                    </p:animEffect>
                                    <p:anim calcmode="lin" valueType="num">
                                      <p:cBhvr>
                                        <p:cTn id="38" dur="2000" fill="hold"/>
                                        <p:tgtEl>
                                          <p:spTgt spid="50"/>
                                        </p:tgtEl>
                                        <p:attrNameLst>
                                          <p:attrName>ppt_w</p:attrName>
                                        </p:attrNameLst>
                                      </p:cBhvr>
                                      <p:tavLst>
                                        <p:tav tm="0" fmla="#ppt_w*sin(2.5*pi*$)">
                                          <p:val>
                                            <p:fltVal val="0"/>
                                          </p:val>
                                        </p:tav>
                                        <p:tav tm="100000">
                                          <p:val>
                                            <p:fltVal val="1"/>
                                          </p:val>
                                        </p:tav>
                                      </p:tavLst>
                                    </p:anim>
                                    <p:anim calcmode="lin" valueType="num">
                                      <p:cBhvr>
                                        <p:cTn id="39" dur="2000" fill="hold"/>
                                        <p:tgtEl>
                                          <p:spTgt spid="50"/>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2000"/>
                                        <p:tgtEl>
                                          <p:spTgt spid="51"/>
                                        </p:tgtEl>
                                      </p:cBhvr>
                                    </p:animEffect>
                                    <p:anim calcmode="lin" valueType="num">
                                      <p:cBhvr>
                                        <p:cTn id="43" dur="2000" fill="hold"/>
                                        <p:tgtEl>
                                          <p:spTgt spid="51"/>
                                        </p:tgtEl>
                                        <p:attrNameLst>
                                          <p:attrName>ppt_w</p:attrName>
                                        </p:attrNameLst>
                                      </p:cBhvr>
                                      <p:tavLst>
                                        <p:tav tm="0" fmla="#ppt_w*sin(2.5*pi*$)">
                                          <p:val>
                                            <p:fltVal val="0"/>
                                          </p:val>
                                        </p:tav>
                                        <p:tav tm="100000">
                                          <p:val>
                                            <p:fltVal val="1"/>
                                          </p:val>
                                        </p:tav>
                                      </p:tavLst>
                                    </p:anim>
                                    <p:anim calcmode="lin" valueType="num">
                                      <p:cBhvr>
                                        <p:cTn id="44" dur="2000" fill="hold"/>
                                        <p:tgtEl>
                                          <p:spTgt spid="51"/>
                                        </p:tgtEl>
                                        <p:attrNameLst>
                                          <p:attrName>ppt_h</p:attrName>
                                        </p:attrNameLst>
                                      </p:cBhvr>
                                      <p:tavLst>
                                        <p:tav tm="0">
                                          <p:val>
                                            <p:strVal val="#ppt_h"/>
                                          </p:val>
                                        </p:tav>
                                        <p:tav tm="100000">
                                          <p:val>
                                            <p:strVal val="#ppt_h"/>
                                          </p:val>
                                        </p:tav>
                                      </p:tavLst>
                                    </p:anim>
                                  </p:childTnLst>
                                </p:cTn>
                              </p:par>
                              <p:par>
                                <p:cTn id="45" presetID="45" presetClass="entr"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2000"/>
                                        <p:tgtEl>
                                          <p:spTgt spid="52"/>
                                        </p:tgtEl>
                                      </p:cBhvr>
                                    </p:animEffect>
                                    <p:anim calcmode="lin" valueType="num">
                                      <p:cBhvr>
                                        <p:cTn id="48" dur="2000" fill="hold"/>
                                        <p:tgtEl>
                                          <p:spTgt spid="52"/>
                                        </p:tgtEl>
                                        <p:attrNameLst>
                                          <p:attrName>ppt_w</p:attrName>
                                        </p:attrNameLst>
                                      </p:cBhvr>
                                      <p:tavLst>
                                        <p:tav tm="0" fmla="#ppt_w*sin(2.5*pi*$)">
                                          <p:val>
                                            <p:fltVal val="0"/>
                                          </p:val>
                                        </p:tav>
                                        <p:tav tm="100000">
                                          <p:val>
                                            <p:fltVal val="1"/>
                                          </p:val>
                                        </p:tav>
                                      </p:tavLst>
                                    </p:anim>
                                    <p:anim calcmode="lin" valueType="num">
                                      <p:cBhvr>
                                        <p:cTn id="49" dur="2000" fill="hold"/>
                                        <p:tgtEl>
                                          <p:spTgt spid="52"/>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2000"/>
                                        <p:tgtEl>
                                          <p:spTgt spid="53"/>
                                        </p:tgtEl>
                                      </p:cBhvr>
                                    </p:animEffect>
                                    <p:anim calcmode="lin" valueType="num">
                                      <p:cBhvr>
                                        <p:cTn id="53" dur="2000" fill="hold"/>
                                        <p:tgtEl>
                                          <p:spTgt spid="53"/>
                                        </p:tgtEl>
                                        <p:attrNameLst>
                                          <p:attrName>ppt_w</p:attrName>
                                        </p:attrNameLst>
                                      </p:cBhvr>
                                      <p:tavLst>
                                        <p:tav tm="0" fmla="#ppt_w*sin(2.5*pi*$)">
                                          <p:val>
                                            <p:fltVal val="0"/>
                                          </p:val>
                                        </p:tav>
                                        <p:tav tm="100000">
                                          <p:val>
                                            <p:fltVal val="1"/>
                                          </p:val>
                                        </p:tav>
                                      </p:tavLst>
                                    </p:anim>
                                    <p:anim calcmode="lin" valueType="num">
                                      <p:cBhvr>
                                        <p:cTn id="54" dur="2000" fill="hold"/>
                                        <p:tgtEl>
                                          <p:spTgt spid="53"/>
                                        </p:tgtEl>
                                        <p:attrNameLst>
                                          <p:attrName>ppt_h</p:attrName>
                                        </p:attrNameLst>
                                      </p:cBhvr>
                                      <p:tavLst>
                                        <p:tav tm="0">
                                          <p:val>
                                            <p:strVal val="#ppt_h"/>
                                          </p:val>
                                        </p:tav>
                                        <p:tav tm="100000">
                                          <p:val>
                                            <p:strVal val="#ppt_h"/>
                                          </p:val>
                                        </p:tav>
                                      </p:tavLst>
                                    </p:anim>
                                  </p:childTnLst>
                                </p:cTn>
                              </p:par>
                              <p:par>
                                <p:cTn id="55" presetID="45"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2000"/>
                                        <p:tgtEl>
                                          <p:spTgt spid="54"/>
                                        </p:tgtEl>
                                      </p:cBhvr>
                                    </p:animEffect>
                                    <p:anim calcmode="lin" valueType="num">
                                      <p:cBhvr>
                                        <p:cTn id="58" dur="2000" fill="hold"/>
                                        <p:tgtEl>
                                          <p:spTgt spid="54"/>
                                        </p:tgtEl>
                                        <p:attrNameLst>
                                          <p:attrName>ppt_w</p:attrName>
                                        </p:attrNameLst>
                                      </p:cBhvr>
                                      <p:tavLst>
                                        <p:tav tm="0" fmla="#ppt_w*sin(2.5*pi*$)">
                                          <p:val>
                                            <p:fltVal val="0"/>
                                          </p:val>
                                        </p:tav>
                                        <p:tav tm="100000">
                                          <p:val>
                                            <p:fltVal val="1"/>
                                          </p:val>
                                        </p:tav>
                                      </p:tavLst>
                                    </p:anim>
                                    <p:anim calcmode="lin" valueType="num">
                                      <p:cBhvr>
                                        <p:cTn id="59" dur="2000" fill="hold"/>
                                        <p:tgtEl>
                                          <p:spTgt spid="54"/>
                                        </p:tgtEl>
                                        <p:attrNameLst>
                                          <p:attrName>ppt_h</p:attrName>
                                        </p:attrNameLst>
                                      </p:cBhvr>
                                      <p:tavLst>
                                        <p:tav tm="0">
                                          <p:val>
                                            <p:strVal val="#ppt_h"/>
                                          </p:val>
                                        </p:tav>
                                        <p:tav tm="100000">
                                          <p:val>
                                            <p:strVal val="#ppt_h"/>
                                          </p:val>
                                        </p:tav>
                                      </p:tavLst>
                                    </p:anim>
                                  </p:childTnLst>
                                </p:cTn>
                              </p:par>
                              <p:par>
                                <p:cTn id="60" presetID="45" presetClass="entr" presetSubtype="0"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2000"/>
                                        <p:tgtEl>
                                          <p:spTgt spid="55"/>
                                        </p:tgtEl>
                                      </p:cBhvr>
                                    </p:animEffect>
                                    <p:anim calcmode="lin" valueType="num">
                                      <p:cBhvr>
                                        <p:cTn id="63" dur="2000" fill="hold"/>
                                        <p:tgtEl>
                                          <p:spTgt spid="55"/>
                                        </p:tgtEl>
                                        <p:attrNameLst>
                                          <p:attrName>ppt_w</p:attrName>
                                        </p:attrNameLst>
                                      </p:cBhvr>
                                      <p:tavLst>
                                        <p:tav tm="0" fmla="#ppt_w*sin(2.5*pi*$)">
                                          <p:val>
                                            <p:fltVal val="0"/>
                                          </p:val>
                                        </p:tav>
                                        <p:tav tm="100000">
                                          <p:val>
                                            <p:fltVal val="1"/>
                                          </p:val>
                                        </p:tav>
                                      </p:tavLst>
                                    </p:anim>
                                    <p:anim calcmode="lin" valueType="num">
                                      <p:cBhvr>
                                        <p:cTn id="64" dur="2000" fill="hold"/>
                                        <p:tgtEl>
                                          <p:spTgt spid="55"/>
                                        </p:tgtEl>
                                        <p:attrNameLst>
                                          <p:attrName>ppt_h</p:attrName>
                                        </p:attrNameLst>
                                      </p:cBhvr>
                                      <p:tavLst>
                                        <p:tav tm="0">
                                          <p:val>
                                            <p:strVal val="#ppt_h"/>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45"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2000"/>
                                        <p:tgtEl>
                                          <p:spTgt spid="25"/>
                                        </p:tgtEl>
                                      </p:cBhvr>
                                    </p:animEffect>
                                    <p:anim calcmode="lin" valueType="num">
                                      <p:cBhvr>
                                        <p:cTn id="70" dur="2000" fill="hold"/>
                                        <p:tgtEl>
                                          <p:spTgt spid="25"/>
                                        </p:tgtEl>
                                        <p:attrNameLst>
                                          <p:attrName>ppt_w</p:attrName>
                                        </p:attrNameLst>
                                      </p:cBhvr>
                                      <p:tavLst>
                                        <p:tav tm="0" fmla="#ppt_w*sin(2.5*pi*$)">
                                          <p:val>
                                            <p:fltVal val="0"/>
                                          </p:val>
                                        </p:tav>
                                        <p:tav tm="100000">
                                          <p:val>
                                            <p:fltVal val="1"/>
                                          </p:val>
                                        </p:tav>
                                      </p:tavLst>
                                    </p:anim>
                                    <p:anim calcmode="lin" valueType="num">
                                      <p:cBhvr>
                                        <p:cTn id="71" dur="2000" fill="hold"/>
                                        <p:tgtEl>
                                          <p:spTgt spid="25"/>
                                        </p:tgtEl>
                                        <p:attrNameLst>
                                          <p:attrName>ppt_h</p:attrName>
                                        </p:attrNameLst>
                                      </p:cBhvr>
                                      <p:tavLst>
                                        <p:tav tm="0">
                                          <p:val>
                                            <p:strVal val="#ppt_h"/>
                                          </p:val>
                                        </p:tav>
                                        <p:tav tm="100000">
                                          <p:val>
                                            <p:strVal val="#ppt_h"/>
                                          </p:val>
                                        </p:tav>
                                      </p:tavLst>
                                    </p:anim>
                                  </p:childTnLst>
                                </p:cTn>
                              </p:par>
                              <p:par>
                                <p:cTn id="72" presetID="45"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2000"/>
                                        <p:tgtEl>
                                          <p:spTgt spid="26"/>
                                        </p:tgtEl>
                                      </p:cBhvr>
                                    </p:animEffect>
                                    <p:anim calcmode="lin" valueType="num">
                                      <p:cBhvr>
                                        <p:cTn id="75" dur="2000" fill="hold"/>
                                        <p:tgtEl>
                                          <p:spTgt spid="26"/>
                                        </p:tgtEl>
                                        <p:attrNameLst>
                                          <p:attrName>ppt_w</p:attrName>
                                        </p:attrNameLst>
                                      </p:cBhvr>
                                      <p:tavLst>
                                        <p:tav tm="0" fmla="#ppt_w*sin(2.5*pi*$)">
                                          <p:val>
                                            <p:fltVal val="0"/>
                                          </p:val>
                                        </p:tav>
                                        <p:tav tm="100000">
                                          <p:val>
                                            <p:fltVal val="1"/>
                                          </p:val>
                                        </p:tav>
                                      </p:tavLst>
                                    </p:anim>
                                    <p:anim calcmode="lin" valueType="num">
                                      <p:cBhvr>
                                        <p:cTn id="76" dur="2000" fill="hold"/>
                                        <p:tgtEl>
                                          <p:spTgt spid="26"/>
                                        </p:tgtEl>
                                        <p:attrNameLst>
                                          <p:attrName>ppt_h</p:attrName>
                                        </p:attrNameLst>
                                      </p:cBhvr>
                                      <p:tavLst>
                                        <p:tav tm="0">
                                          <p:val>
                                            <p:strVal val="#ppt_h"/>
                                          </p:val>
                                        </p:tav>
                                        <p:tav tm="100000">
                                          <p:val>
                                            <p:strVal val="#ppt_h"/>
                                          </p:val>
                                        </p:tav>
                                      </p:tavLst>
                                    </p:anim>
                                  </p:childTnLst>
                                </p:cTn>
                              </p:par>
                              <p:par>
                                <p:cTn id="77" presetID="45"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2000"/>
                                        <p:tgtEl>
                                          <p:spTgt spid="27"/>
                                        </p:tgtEl>
                                      </p:cBhvr>
                                    </p:animEffect>
                                    <p:anim calcmode="lin" valueType="num">
                                      <p:cBhvr>
                                        <p:cTn id="80" dur="2000" fill="hold"/>
                                        <p:tgtEl>
                                          <p:spTgt spid="27"/>
                                        </p:tgtEl>
                                        <p:attrNameLst>
                                          <p:attrName>ppt_w</p:attrName>
                                        </p:attrNameLst>
                                      </p:cBhvr>
                                      <p:tavLst>
                                        <p:tav tm="0" fmla="#ppt_w*sin(2.5*pi*$)">
                                          <p:val>
                                            <p:fltVal val="0"/>
                                          </p:val>
                                        </p:tav>
                                        <p:tav tm="100000">
                                          <p:val>
                                            <p:fltVal val="1"/>
                                          </p:val>
                                        </p:tav>
                                      </p:tavLst>
                                    </p:anim>
                                    <p:anim calcmode="lin" valueType="num">
                                      <p:cBhvr>
                                        <p:cTn id="81" dur="2000" fill="hold"/>
                                        <p:tgtEl>
                                          <p:spTgt spid="27"/>
                                        </p:tgtEl>
                                        <p:attrNameLst>
                                          <p:attrName>ppt_h</p:attrName>
                                        </p:attrNameLst>
                                      </p:cBhvr>
                                      <p:tavLst>
                                        <p:tav tm="0">
                                          <p:val>
                                            <p:strVal val="#ppt_h"/>
                                          </p:val>
                                        </p:tav>
                                        <p:tav tm="100000">
                                          <p:val>
                                            <p:strVal val="#ppt_h"/>
                                          </p:val>
                                        </p:tav>
                                      </p:tavLst>
                                    </p:anim>
                                  </p:childTnLst>
                                </p:cTn>
                              </p:par>
                              <p:par>
                                <p:cTn id="82" presetID="45" presetClass="entr" presetSubtype="0" fill="hold" grpId="0"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2000"/>
                                        <p:tgtEl>
                                          <p:spTgt spid="28"/>
                                        </p:tgtEl>
                                      </p:cBhvr>
                                    </p:animEffect>
                                    <p:anim calcmode="lin" valueType="num">
                                      <p:cBhvr>
                                        <p:cTn id="85" dur="2000" fill="hold"/>
                                        <p:tgtEl>
                                          <p:spTgt spid="28"/>
                                        </p:tgtEl>
                                        <p:attrNameLst>
                                          <p:attrName>ppt_w</p:attrName>
                                        </p:attrNameLst>
                                      </p:cBhvr>
                                      <p:tavLst>
                                        <p:tav tm="0" fmla="#ppt_w*sin(2.5*pi*$)">
                                          <p:val>
                                            <p:fltVal val="0"/>
                                          </p:val>
                                        </p:tav>
                                        <p:tav tm="100000">
                                          <p:val>
                                            <p:fltVal val="1"/>
                                          </p:val>
                                        </p:tav>
                                      </p:tavLst>
                                    </p:anim>
                                    <p:anim calcmode="lin" valueType="num">
                                      <p:cBhvr>
                                        <p:cTn id="86" dur="2000" fill="hold"/>
                                        <p:tgtEl>
                                          <p:spTgt spid="28"/>
                                        </p:tgtEl>
                                        <p:attrNameLst>
                                          <p:attrName>ppt_h</p:attrName>
                                        </p:attrNameLst>
                                      </p:cBhvr>
                                      <p:tavLst>
                                        <p:tav tm="0">
                                          <p:val>
                                            <p:strVal val="#ppt_h"/>
                                          </p:val>
                                        </p:tav>
                                        <p:tav tm="100000">
                                          <p:val>
                                            <p:strVal val="#ppt_h"/>
                                          </p:val>
                                        </p:tav>
                                      </p:tavLst>
                                    </p:anim>
                                  </p:childTnLst>
                                </p:cTn>
                              </p:par>
                              <p:par>
                                <p:cTn id="87" presetID="45" presetClass="entr" presetSubtype="0"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fade">
                                      <p:cBhvr>
                                        <p:cTn id="89" dur="2000"/>
                                        <p:tgtEl>
                                          <p:spTgt spid="29"/>
                                        </p:tgtEl>
                                      </p:cBhvr>
                                    </p:animEffect>
                                    <p:anim calcmode="lin" valueType="num">
                                      <p:cBhvr>
                                        <p:cTn id="90" dur="2000" fill="hold"/>
                                        <p:tgtEl>
                                          <p:spTgt spid="29"/>
                                        </p:tgtEl>
                                        <p:attrNameLst>
                                          <p:attrName>ppt_w</p:attrName>
                                        </p:attrNameLst>
                                      </p:cBhvr>
                                      <p:tavLst>
                                        <p:tav tm="0" fmla="#ppt_w*sin(2.5*pi*$)">
                                          <p:val>
                                            <p:fltVal val="0"/>
                                          </p:val>
                                        </p:tav>
                                        <p:tav tm="100000">
                                          <p:val>
                                            <p:fltVal val="1"/>
                                          </p:val>
                                        </p:tav>
                                      </p:tavLst>
                                    </p:anim>
                                    <p:anim calcmode="lin" valueType="num">
                                      <p:cBhvr>
                                        <p:cTn id="91" dur="2000" fill="hold"/>
                                        <p:tgtEl>
                                          <p:spTgt spid="29"/>
                                        </p:tgtEl>
                                        <p:attrNameLst>
                                          <p:attrName>ppt_h</p:attrName>
                                        </p:attrNameLst>
                                      </p:cBhvr>
                                      <p:tavLst>
                                        <p:tav tm="0">
                                          <p:val>
                                            <p:strVal val="#ppt_h"/>
                                          </p:val>
                                        </p:tav>
                                        <p:tav tm="100000">
                                          <p:val>
                                            <p:strVal val="#ppt_h"/>
                                          </p:val>
                                        </p:tav>
                                      </p:tavLst>
                                    </p:anim>
                                  </p:childTnLst>
                                </p:cTn>
                              </p:par>
                              <p:par>
                                <p:cTn id="92" presetID="45" presetClass="entr" presetSubtype="0" fill="hold" grpId="0" nodeType="with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2000"/>
                                        <p:tgtEl>
                                          <p:spTgt spid="30"/>
                                        </p:tgtEl>
                                      </p:cBhvr>
                                    </p:animEffect>
                                    <p:anim calcmode="lin" valueType="num">
                                      <p:cBhvr>
                                        <p:cTn id="95" dur="2000" fill="hold"/>
                                        <p:tgtEl>
                                          <p:spTgt spid="30"/>
                                        </p:tgtEl>
                                        <p:attrNameLst>
                                          <p:attrName>ppt_w</p:attrName>
                                        </p:attrNameLst>
                                      </p:cBhvr>
                                      <p:tavLst>
                                        <p:tav tm="0" fmla="#ppt_w*sin(2.5*pi*$)">
                                          <p:val>
                                            <p:fltVal val="0"/>
                                          </p:val>
                                        </p:tav>
                                        <p:tav tm="100000">
                                          <p:val>
                                            <p:fltVal val="1"/>
                                          </p:val>
                                        </p:tav>
                                      </p:tavLst>
                                    </p:anim>
                                    <p:anim calcmode="lin" valueType="num">
                                      <p:cBhvr>
                                        <p:cTn id="96" dur="2000" fill="hold"/>
                                        <p:tgtEl>
                                          <p:spTgt spid="30"/>
                                        </p:tgtEl>
                                        <p:attrNameLst>
                                          <p:attrName>ppt_h</p:attrName>
                                        </p:attrNameLst>
                                      </p:cBhvr>
                                      <p:tavLst>
                                        <p:tav tm="0">
                                          <p:val>
                                            <p:strVal val="#ppt_h"/>
                                          </p:val>
                                        </p:tav>
                                        <p:tav tm="100000">
                                          <p:val>
                                            <p:strVal val="#ppt_h"/>
                                          </p:val>
                                        </p:tav>
                                      </p:tavLst>
                                    </p:anim>
                                  </p:childTnLst>
                                </p:cTn>
                              </p:par>
                              <p:par>
                                <p:cTn id="97" presetID="45" presetClass="entr" presetSubtype="0" fill="hold" grpId="0" nodeType="with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fade">
                                      <p:cBhvr>
                                        <p:cTn id="99" dur="2000"/>
                                        <p:tgtEl>
                                          <p:spTgt spid="31"/>
                                        </p:tgtEl>
                                      </p:cBhvr>
                                    </p:animEffect>
                                    <p:anim calcmode="lin" valueType="num">
                                      <p:cBhvr>
                                        <p:cTn id="100" dur="2000" fill="hold"/>
                                        <p:tgtEl>
                                          <p:spTgt spid="31"/>
                                        </p:tgtEl>
                                        <p:attrNameLst>
                                          <p:attrName>ppt_w</p:attrName>
                                        </p:attrNameLst>
                                      </p:cBhvr>
                                      <p:tavLst>
                                        <p:tav tm="0" fmla="#ppt_w*sin(2.5*pi*$)">
                                          <p:val>
                                            <p:fltVal val="0"/>
                                          </p:val>
                                        </p:tav>
                                        <p:tav tm="100000">
                                          <p:val>
                                            <p:fltVal val="1"/>
                                          </p:val>
                                        </p:tav>
                                      </p:tavLst>
                                    </p:anim>
                                    <p:anim calcmode="lin" valueType="num">
                                      <p:cBhvr>
                                        <p:cTn id="101" dur="2000" fill="hold"/>
                                        <p:tgtEl>
                                          <p:spTgt spid="31"/>
                                        </p:tgtEl>
                                        <p:attrNameLst>
                                          <p:attrName>ppt_h</p:attrName>
                                        </p:attrNameLst>
                                      </p:cBhvr>
                                      <p:tavLst>
                                        <p:tav tm="0">
                                          <p:val>
                                            <p:strVal val="#ppt_h"/>
                                          </p:val>
                                        </p:tav>
                                        <p:tav tm="100000">
                                          <p:val>
                                            <p:strVal val="#ppt_h"/>
                                          </p:val>
                                        </p:tav>
                                      </p:tavLst>
                                    </p:anim>
                                  </p:childTnLst>
                                </p:cTn>
                              </p:par>
                              <p:par>
                                <p:cTn id="102" presetID="45" presetClass="entr" presetSubtype="0" fill="hold" grpId="0" nodeType="with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fade">
                                      <p:cBhvr>
                                        <p:cTn id="104" dur="2000"/>
                                        <p:tgtEl>
                                          <p:spTgt spid="23"/>
                                        </p:tgtEl>
                                      </p:cBhvr>
                                    </p:animEffect>
                                    <p:anim calcmode="lin" valueType="num">
                                      <p:cBhvr>
                                        <p:cTn id="105" dur="2000" fill="hold"/>
                                        <p:tgtEl>
                                          <p:spTgt spid="23"/>
                                        </p:tgtEl>
                                        <p:attrNameLst>
                                          <p:attrName>ppt_w</p:attrName>
                                        </p:attrNameLst>
                                      </p:cBhvr>
                                      <p:tavLst>
                                        <p:tav tm="0" fmla="#ppt_w*sin(2.5*pi*$)">
                                          <p:val>
                                            <p:fltVal val="0"/>
                                          </p:val>
                                        </p:tav>
                                        <p:tav tm="100000">
                                          <p:val>
                                            <p:fltVal val="1"/>
                                          </p:val>
                                        </p:tav>
                                      </p:tavLst>
                                    </p:anim>
                                    <p:anim calcmode="lin" valueType="num">
                                      <p:cBhvr>
                                        <p:cTn id="106" dur="2000" fill="hold"/>
                                        <p:tgtEl>
                                          <p:spTgt spid="23"/>
                                        </p:tgtEl>
                                        <p:attrNameLst>
                                          <p:attrName>ppt_h</p:attrName>
                                        </p:attrNameLst>
                                      </p:cBhvr>
                                      <p:tavLst>
                                        <p:tav tm="0">
                                          <p:val>
                                            <p:strVal val="#ppt_h"/>
                                          </p:val>
                                        </p:tav>
                                        <p:tav tm="100000">
                                          <p:val>
                                            <p:strVal val="#ppt_h"/>
                                          </p:val>
                                        </p:tav>
                                      </p:tavLst>
                                    </p:anim>
                                  </p:childTnLst>
                                </p:cTn>
                              </p:par>
                              <p:par>
                                <p:cTn id="107" presetID="45" presetClass="entr" presetSubtype="0" fill="hold" grpId="0" nodeType="with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fade">
                                      <p:cBhvr>
                                        <p:cTn id="109" dur="2000"/>
                                        <p:tgtEl>
                                          <p:spTgt spid="41"/>
                                        </p:tgtEl>
                                      </p:cBhvr>
                                    </p:animEffect>
                                    <p:anim calcmode="lin" valueType="num">
                                      <p:cBhvr>
                                        <p:cTn id="110" dur="2000" fill="hold"/>
                                        <p:tgtEl>
                                          <p:spTgt spid="41"/>
                                        </p:tgtEl>
                                        <p:attrNameLst>
                                          <p:attrName>ppt_w</p:attrName>
                                        </p:attrNameLst>
                                      </p:cBhvr>
                                      <p:tavLst>
                                        <p:tav tm="0" fmla="#ppt_w*sin(2.5*pi*$)">
                                          <p:val>
                                            <p:fltVal val="0"/>
                                          </p:val>
                                        </p:tav>
                                        <p:tav tm="100000">
                                          <p:val>
                                            <p:fltVal val="1"/>
                                          </p:val>
                                        </p:tav>
                                      </p:tavLst>
                                    </p:anim>
                                    <p:anim calcmode="lin" valueType="num">
                                      <p:cBhvr>
                                        <p:cTn id="111" dur="2000" fill="hold"/>
                                        <p:tgtEl>
                                          <p:spTgt spid="41"/>
                                        </p:tgtEl>
                                        <p:attrNameLst>
                                          <p:attrName>ppt_h</p:attrName>
                                        </p:attrNameLst>
                                      </p:cBhvr>
                                      <p:tavLst>
                                        <p:tav tm="0">
                                          <p:val>
                                            <p:strVal val="#ppt_h"/>
                                          </p:val>
                                        </p:tav>
                                        <p:tav tm="100000">
                                          <p:val>
                                            <p:strVal val="#ppt_h"/>
                                          </p:val>
                                        </p:tav>
                                      </p:tavLst>
                                    </p:anim>
                                  </p:childTnLst>
                                </p:cTn>
                              </p:par>
                              <p:par>
                                <p:cTn id="112" presetID="45" presetClass="entr" presetSubtype="0" fill="hold" grpId="0" nodeType="withEffect">
                                  <p:stCondLst>
                                    <p:cond delay="0"/>
                                  </p:stCondLst>
                                  <p:childTnLst>
                                    <p:set>
                                      <p:cBhvr>
                                        <p:cTn id="113" dur="1" fill="hold">
                                          <p:stCondLst>
                                            <p:cond delay="0"/>
                                          </p:stCondLst>
                                        </p:cTn>
                                        <p:tgtEl>
                                          <p:spTgt spid="24"/>
                                        </p:tgtEl>
                                        <p:attrNameLst>
                                          <p:attrName>style.visibility</p:attrName>
                                        </p:attrNameLst>
                                      </p:cBhvr>
                                      <p:to>
                                        <p:strVal val="visible"/>
                                      </p:to>
                                    </p:set>
                                    <p:animEffect transition="in" filter="fade">
                                      <p:cBhvr>
                                        <p:cTn id="114" dur="2000"/>
                                        <p:tgtEl>
                                          <p:spTgt spid="24"/>
                                        </p:tgtEl>
                                      </p:cBhvr>
                                    </p:animEffect>
                                    <p:anim calcmode="lin" valueType="num">
                                      <p:cBhvr>
                                        <p:cTn id="115" dur="2000" fill="hold"/>
                                        <p:tgtEl>
                                          <p:spTgt spid="24"/>
                                        </p:tgtEl>
                                        <p:attrNameLst>
                                          <p:attrName>ppt_w</p:attrName>
                                        </p:attrNameLst>
                                      </p:cBhvr>
                                      <p:tavLst>
                                        <p:tav tm="0" fmla="#ppt_w*sin(2.5*pi*$)">
                                          <p:val>
                                            <p:fltVal val="0"/>
                                          </p:val>
                                        </p:tav>
                                        <p:tav tm="100000">
                                          <p:val>
                                            <p:fltVal val="1"/>
                                          </p:val>
                                        </p:tav>
                                      </p:tavLst>
                                    </p:anim>
                                    <p:anim calcmode="lin" valueType="num">
                                      <p:cBhvr>
                                        <p:cTn id="116" dur="2000" fill="hold"/>
                                        <p:tgtEl>
                                          <p:spTgt spid="24"/>
                                        </p:tgtEl>
                                        <p:attrNameLst>
                                          <p:attrName>ppt_h</p:attrName>
                                        </p:attrNameLst>
                                      </p:cBhvr>
                                      <p:tavLst>
                                        <p:tav tm="0">
                                          <p:val>
                                            <p:strVal val="#ppt_h"/>
                                          </p:val>
                                        </p:tav>
                                        <p:tav tm="100000">
                                          <p:val>
                                            <p:strVal val="#ppt_h"/>
                                          </p:val>
                                        </p:tav>
                                      </p:tavLst>
                                    </p:anim>
                                  </p:childTnLst>
                                </p:cTn>
                              </p:par>
                              <p:par>
                                <p:cTn id="117" presetID="45" presetClass="entr" presetSubtype="0" fill="hold" grpId="0" nodeType="withEffect">
                                  <p:stCondLst>
                                    <p:cond delay="0"/>
                                  </p:stCondLst>
                                  <p:childTnLst>
                                    <p:set>
                                      <p:cBhvr>
                                        <p:cTn id="118" dur="1" fill="hold">
                                          <p:stCondLst>
                                            <p:cond delay="0"/>
                                          </p:stCondLst>
                                        </p:cTn>
                                        <p:tgtEl>
                                          <p:spTgt spid="56"/>
                                        </p:tgtEl>
                                        <p:attrNameLst>
                                          <p:attrName>style.visibility</p:attrName>
                                        </p:attrNameLst>
                                      </p:cBhvr>
                                      <p:to>
                                        <p:strVal val="visible"/>
                                      </p:to>
                                    </p:set>
                                    <p:animEffect transition="in" filter="fade">
                                      <p:cBhvr>
                                        <p:cTn id="119" dur="2000"/>
                                        <p:tgtEl>
                                          <p:spTgt spid="56"/>
                                        </p:tgtEl>
                                      </p:cBhvr>
                                    </p:animEffect>
                                    <p:anim calcmode="lin" valueType="num">
                                      <p:cBhvr>
                                        <p:cTn id="120" dur="2000" fill="hold"/>
                                        <p:tgtEl>
                                          <p:spTgt spid="56"/>
                                        </p:tgtEl>
                                        <p:attrNameLst>
                                          <p:attrName>ppt_w</p:attrName>
                                        </p:attrNameLst>
                                      </p:cBhvr>
                                      <p:tavLst>
                                        <p:tav tm="0" fmla="#ppt_w*sin(2.5*pi*$)">
                                          <p:val>
                                            <p:fltVal val="0"/>
                                          </p:val>
                                        </p:tav>
                                        <p:tav tm="100000">
                                          <p:val>
                                            <p:fltVal val="1"/>
                                          </p:val>
                                        </p:tav>
                                      </p:tavLst>
                                    </p:anim>
                                    <p:anim calcmode="lin" valueType="num">
                                      <p:cBhvr>
                                        <p:cTn id="121" dur="2000" fill="hold"/>
                                        <p:tgtEl>
                                          <p:spTgt spid="56"/>
                                        </p:tgtEl>
                                        <p:attrNameLst>
                                          <p:attrName>ppt_h</p:attrName>
                                        </p:attrNameLst>
                                      </p:cBhvr>
                                      <p:tavLst>
                                        <p:tav tm="0">
                                          <p:val>
                                            <p:strVal val="#ppt_h"/>
                                          </p:val>
                                        </p:tav>
                                        <p:tav tm="100000">
                                          <p:val>
                                            <p:strVal val="#ppt_h"/>
                                          </p:val>
                                        </p:tav>
                                      </p:tavLst>
                                    </p:anim>
                                  </p:childTnLst>
                                </p:cTn>
                              </p:par>
                              <p:par>
                                <p:cTn id="122" presetID="45" presetClass="entr" presetSubtype="0" fill="hold" grpId="0" nodeType="withEffect">
                                  <p:stCondLst>
                                    <p:cond delay="0"/>
                                  </p:stCondLst>
                                  <p:childTnLst>
                                    <p:set>
                                      <p:cBhvr>
                                        <p:cTn id="123" dur="1" fill="hold">
                                          <p:stCondLst>
                                            <p:cond delay="0"/>
                                          </p:stCondLst>
                                        </p:cTn>
                                        <p:tgtEl>
                                          <p:spTgt spid="57"/>
                                        </p:tgtEl>
                                        <p:attrNameLst>
                                          <p:attrName>style.visibility</p:attrName>
                                        </p:attrNameLst>
                                      </p:cBhvr>
                                      <p:to>
                                        <p:strVal val="visible"/>
                                      </p:to>
                                    </p:set>
                                    <p:animEffect transition="in" filter="fade">
                                      <p:cBhvr>
                                        <p:cTn id="124" dur="2000"/>
                                        <p:tgtEl>
                                          <p:spTgt spid="57"/>
                                        </p:tgtEl>
                                      </p:cBhvr>
                                    </p:animEffect>
                                    <p:anim calcmode="lin" valueType="num">
                                      <p:cBhvr>
                                        <p:cTn id="125" dur="2000" fill="hold"/>
                                        <p:tgtEl>
                                          <p:spTgt spid="57"/>
                                        </p:tgtEl>
                                        <p:attrNameLst>
                                          <p:attrName>ppt_w</p:attrName>
                                        </p:attrNameLst>
                                      </p:cBhvr>
                                      <p:tavLst>
                                        <p:tav tm="0" fmla="#ppt_w*sin(2.5*pi*$)">
                                          <p:val>
                                            <p:fltVal val="0"/>
                                          </p:val>
                                        </p:tav>
                                        <p:tav tm="100000">
                                          <p:val>
                                            <p:fltVal val="1"/>
                                          </p:val>
                                        </p:tav>
                                      </p:tavLst>
                                    </p:anim>
                                    <p:anim calcmode="lin" valueType="num">
                                      <p:cBhvr>
                                        <p:cTn id="126" dur="2000" fill="hold"/>
                                        <p:tgtEl>
                                          <p:spTgt spid="57"/>
                                        </p:tgtEl>
                                        <p:attrNameLst>
                                          <p:attrName>ppt_h</p:attrName>
                                        </p:attrNameLst>
                                      </p:cBhvr>
                                      <p:tavLst>
                                        <p:tav tm="0">
                                          <p:val>
                                            <p:strVal val="#ppt_h"/>
                                          </p:val>
                                        </p:tav>
                                        <p:tav tm="100000">
                                          <p:val>
                                            <p:strVal val="#ppt_h"/>
                                          </p:val>
                                        </p:tav>
                                      </p:tavLst>
                                    </p:anim>
                                  </p:childTnLst>
                                </p:cTn>
                              </p:par>
                              <p:par>
                                <p:cTn id="127" presetID="45" presetClass="entr" presetSubtype="0" fill="hold" grpId="0" nodeType="withEffect">
                                  <p:stCondLst>
                                    <p:cond delay="0"/>
                                  </p:stCondLst>
                                  <p:childTnLst>
                                    <p:set>
                                      <p:cBhvr>
                                        <p:cTn id="128" dur="1" fill="hold">
                                          <p:stCondLst>
                                            <p:cond delay="0"/>
                                          </p:stCondLst>
                                        </p:cTn>
                                        <p:tgtEl>
                                          <p:spTgt spid="59"/>
                                        </p:tgtEl>
                                        <p:attrNameLst>
                                          <p:attrName>style.visibility</p:attrName>
                                        </p:attrNameLst>
                                      </p:cBhvr>
                                      <p:to>
                                        <p:strVal val="visible"/>
                                      </p:to>
                                    </p:set>
                                    <p:animEffect transition="in" filter="fade">
                                      <p:cBhvr>
                                        <p:cTn id="129" dur="2000"/>
                                        <p:tgtEl>
                                          <p:spTgt spid="59"/>
                                        </p:tgtEl>
                                      </p:cBhvr>
                                    </p:animEffect>
                                    <p:anim calcmode="lin" valueType="num">
                                      <p:cBhvr>
                                        <p:cTn id="130" dur="2000" fill="hold"/>
                                        <p:tgtEl>
                                          <p:spTgt spid="59"/>
                                        </p:tgtEl>
                                        <p:attrNameLst>
                                          <p:attrName>ppt_w</p:attrName>
                                        </p:attrNameLst>
                                      </p:cBhvr>
                                      <p:tavLst>
                                        <p:tav tm="0" fmla="#ppt_w*sin(2.5*pi*$)">
                                          <p:val>
                                            <p:fltVal val="0"/>
                                          </p:val>
                                        </p:tav>
                                        <p:tav tm="100000">
                                          <p:val>
                                            <p:fltVal val="1"/>
                                          </p:val>
                                        </p:tav>
                                      </p:tavLst>
                                    </p:anim>
                                    <p:anim calcmode="lin" valueType="num">
                                      <p:cBhvr>
                                        <p:cTn id="131" dur="2000" fill="hold"/>
                                        <p:tgtEl>
                                          <p:spTgt spid="59"/>
                                        </p:tgtEl>
                                        <p:attrNameLst>
                                          <p:attrName>ppt_h</p:attrName>
                                        </p:attrNameLst>
                                      </p:cBhvr>
                                      <p:tavLst>
                                        <p:tav tm="0">
                                          <p:val>
                                            <p:strVal val="#ppt_h"/>
                                          </p:val>
                                        </p:tav>
                                        <p:tav tm="100000">
                                          <p:val>
                                            <p:strVal val="#ppt_h"/>
                                          </p:val>
                                        </p:tav>
                                      </p:tavLst>
                                    </p:anim>
                                  </p:childTnLst>
                                </p:cTn>
                              </p:par>
                              <p:par>
                                <p:cTn id="132" presetID="45" presetClass="entr" presetSubtype="0" fill="hold" grpId="0" nodeType="withEffect">
                                  <p:stCondLst>
                                    <p:cond delay="0"/>
                                  </p:stCondLst>
                                  <p:childTnLst>
                                    <p:set>
                                      <p:cBhvr>
                                        <p:cTn id="133" dur="1" fill="hold">
                                          <p:stCondLst>
                                            <p:cond delay="0"/>
                                          </p:stCondLst>
                                        </p:cTn>
                                        <p:tgtEl>
                                          <p:spTgt spid="60"/>
                                        </p:tgtEl>
                                        <p:attrNameLst>
                                          <p:attrName>style.visibility</p:attrName>
                                        </p:attrNameLst>
                                      </p:cBhvr>
                                      <p:to>
                                        <p:strVal val="visible"/>
                                      </p:to>
                                    </p:set>
                                    <p:animEffect transition="in" filter="fade">
                                      <p:cBhvr>
                                        <p:cTn id="134" dur="2000"/>
                                        <p:tgtEl>
                                          <p:spTgt spid="60"/>
                                        </p:tgtEl>
                                      </p:cBhvr>
                                    </p:animEffect>
                                    <p:anim calcmode="lin" valueType="num">
                                      <p:cBhvr>
                                        <p:cTn id="135" dur="2000" fill="hold"/>
                                        <p:tgtEl>
                                          <p:spTgt spid="60"/>
                                        </p:tgtEl>
                                        <p:attrNameLst>
                                          <p:attrName>ppt_w</p:attrName>
                                        </p:attrNameLst>
                                      </p:cBhvr>
                                      <p:tavLst>
                                        <p:tav tm="0" fmla="#ppt_w*sin(2.5*pi*$)">
                                          <p:val>
                                            <p:fltVal val="0"/>
                                          </p:val>
                                        </p:tav>
                                        <p:tav tm="100000">
                                          <p:val>
                                            <p:fltVal val="1"/>
                                          </p:val>
                                        </p:tav>
                                      </p:tavLst>
                                    </p:anim>
                                    <p:anim calcmode="lin" valueType="num">
                                      <p:cBhvr>
                                        <p:cTn id="136" dur="2000" fill="hold"/>
                                        <p:tgtEl>
                                          <p:spTgt spid="60"/>
                                        </p:tgtEl>
                                        <p:attrNameLst>
                                          <p:attrName>ppt_h</p:attrName>
                                        </p:attrNameLst>
                                      </p:cBhvr>
                                      <p:tavLst>
                                        <p:tav tm="0">
                                          <p:val>
                                            <p:strVal val="#ppt_h"/>
                                          </p:val>
                                        </p:tav>
                                        <p:tav tm="100000">
                                          <p:val>
                                            <p:strVal val="#ppt_h"/>
                                          </p:val>
                                        </p:tav>
                                      </p:tavLst>
                                    </p:anim>
                                  </p:childTnLst>
                                </p:cTn>
                              </p:par>
                              <p:par>
                                <p:cTn id="137" presetID="45" presetClass="entr" presetSubtype="0" fill="hold" grpId="0" nodeType="withEffect">
                                  <p:stCondLst>
                                    <p:cond delay="0"/>
                                  </p:stCondLst>
                                  <p:childTnLst>
                                    <p:set>
                                      <p:cBhvr>
                                        <p:cTn id="138" dur="1" fill="hold">
                                          <p:stCondLst>
                                            <p:cond delay="0"/>
                                          </p:stCondLst>
                                        </p:cTn>
                                        <p:tgtEl>
                                          <p:spTgt spid="61"/>
                                        </p:tgtEl>
                                        <p:attrNameLst>
                                          <p:attrName>style.visibility</p:attrName>
                                        </p:attrNameLst>
                                      </p:cBhvr>
                                      <p:to>
                                        <p:strVal val="visible"/>
                                      </p:to>
                                    </p:set>
                                    <p:animEffect transition="in" filter="fade">
                                      <p:cBhvr>
                                        <p:cTn id="139" dur="2000"/>
                                        <p:tgtEl>
                                          <p:spTgt spid="61"/>
                                        </p:tgtEl>
                                      </p:cBhvr>
                                    </p:animEffect>
                                    <p:anim calcmode="lin" valueType="num">
                                      <p:cBhvr>
                                        <p:cTn id="140" dur="2000" fill="hold"/>
                                        <p:tgtEl>
                                          <p:spTgt spid="61"/>
                                        </p:tgtEl>
                                        <p:attrNameLst>
                                          <p:attrName>ppt_w</p:attrName>
                                        </p:attrNameLst>
                                      </p:cBhvr>
                                      <p:tavLst>
                                        <p:tav tm="0" fmla="#ppt_w*sin(2.5*pi*$)">
                                          <p:val>
                                            <p:fltVal val="0"/>
                                          </p:val>
                                        </p:tav>
                                        <p:tav tm="100000">
                                          <p:val>
                                            <p:fltVal val="1"/>
                                          </p:val>
                                        </p:tav>
                                      </p:tavLst>
                                    </p:anim>
                                    <p:anim calcmode="lin" valueType="num">
                                      <p:cBhvr>
                                        <p:cTn id="141" dur="2000" fill="hold"/>
                                        <p:tgtEl>
                                          <p:spTgt spid="61"/>
                                        </p:tgtEl>
                                        <p:attrNameLst>
                                          <p:attrName>ppt_h</p:attrName>
                                        </p:attrNameLst>
                                      </p:cBhvr>
                                      <p:tavLst>
                                        <p:tav tm="0">
                                          <p:val>
                                            <p:strVal val="#ppt_h"/>
                                          </p:val>
                                        </p:tav>
                                        <p:tav tm="100000">
                                          <p:val>
                                            <p:strVal val="#ppt_h"/>
                                          </p:val>
                                        </p:tav>
                                      </p:tavLst>
                                    </p:anim>
                                  </p:childTnLst>
                                </p:cTn>
                              </p:par>
                              <p:par>
                                <p:cTn id="142" presetID="45" presetClass="entr" presetSubtype="0" fill="hold" grpId="0" nodeType="withEffect">
                                  <p:stCondLst>
                                    <p:cond delay="0"/>
                                  </p:stCondLst>
                                  <p:childTnLst>
                                    <p:set>
                                      <p:cBhvr>
                                        <p:cTn id="143" dur="1" fill="hold">
                                          <p:stCondLst>
                                            <p:cond delay="0"/>
                                          </p:stCondLst>
                                        </p:cTn>
                                        <p:tgtEl>
                                          <p:spTgt spid="42"/>
                                        </p:tgtEl>
                                        <p:attrNameLst>
                                          <p:attrName>style.visibility</p:attrName>
                                        </p:attrNameLst>
                                      </p:cBhvr>
                                      <p:to>
                                        <p:strVal val="visible"/>
                                      </p:to>
                                    </p:set>
                                    <p:animEffect transition="in" filter="fade">
                                      <p:cBhvr>
                                        <p:cTn id="144" dur="2000"/>
                                        <p:tgtEl>
                                          <p:spTgt spid="42"/>
                                        </p:tgtEl>
                                      </p:cBhvr>
                                    </p:animEffect>
                                    <p:anim calcmode="lin" valueType="num">
                                      <p:cBhvr>
                                        <p:cTn id="145" dur="2000" fill="hold"/>
                                        <p:tgtEl>
                                          <p:spTgt spid="42"/>
                                        </p:tgtEl>
                                        <p:attrNameLst>
                                          <p:attrName>ppt_w</p:attrName>
                                        </p:attrNameLst>
                                      </p:cBhvr>
                                      <p:tavLst>
                                        <p:tav tm="0" fmla="#ppt_w*sin(2.5*pi*$)">
                                          <p:val>
                                            <p:fltVal val="0"/>
                                          </p:val>
                                        </p:tav>
                                        <p:tav tm="100000">
                                          <p:val>
                                            <p:fltVal val="1"/>
                                          </p:val>
                                        </p:tav>
                                      </p:tavLst>
                                    </p:anim>
                                    <p:anim calcmode="lin" valueType="num">
                                      <p:cBhvr>
                                        <p:cTn id="146" dur="2000" fill="hold"/>
                                        <p:tgtEl>
                                          <p:spTgt spid="42"/>
                                        </p:tgtEl>
                                        <p:attrNameLst>
                                          <p:attrName>ppt_h</p:attrName>
                                        </p:attrNameLst>
                                      </p:cBhvr>
                                      <p:tavLst>
                                        <p:tav tm="0">
                                          <p:val>
                                            <p:strVal val="#ppt_h"/>
                                          </p:val>
                                        </p:tav>
                                        <p:tav tm="100000">
                                          <p:val>
                                            <p:strVal val="#ppt_h"/>
                                          </p:val>
                                        </p:tav>
                                      </p:tavLst>
                                    </p:anim>
                                  </p:childTnLst>
                                </p:cTn>
                              </p:par>
                              <p:par>
                                <p:cTn id="147" presetID="45" presetClass="entr" presetSubtype="0" fill="hold" grpId="0" nodeType="withEffect">
                                  <p:stCondLst>
                                    <p:cond delay="0"/>
                                  </p:stCondLst>
                                  <p:childTnLst>
                                    <p:set>
                                      <p:cBhvr>
                                        <p:cTn id="148" dur="1" fill="hold">
                                          <p:stCondLst>
                                            <p:cond delay="0"/>
                                          </p:stCondLst>
                                        </p:cTn>
                                        <p:tgtEl>
                                          <p:spTgt spid="43"/>
                                        </p:tgtEl>
                                        <p:attrNameLst>
                                          <p:attrName>style.visibility</p:attrName>
                                        </p:attrNameLst>
                                      </p:cBhvr>
                                      <p:to>
                                        <p:strVal val="visible"/>
                                      </p:to>
                                    </p:set>
                                    <p:animEffect transition="in" filter="fade">
                                      <p:cBhvr>
                                        <p:cTn id="149" dur="2000"/>
                                        <p:tgtEl>
                                          <p:spTgt spid="43"/>
                                        </p:tgtEl>
                                      </p:cBhvr>
                                    </p:animEffect>
                                    <p:anim calcmode="lin" valueType="num">
                                      <p:cBhvr>
                                        <p:cTn id="150" dur="2000" fill="hold"/>
                                        <p:tgtEl>
                                          <p:spTgt spid="43"/>
                                        </p:tgtEl>
                                        <p:attrNameLst>
                                          <p:attrName>ppt_w</p:attrName>
                                        </p:attrNameLst>
                                      </p:cBhvr>
                                      <p:tavLst>
                                        <p:tav tm="0" fmla="#ppt_w*sin(2.5*pi*$)">
                                          <p:val>
                                            <p:fltVal val="0"/>
                                          </p:val>
                                        </p:tav>
                                        <p:tav tm="100000">
                                          <p:val>
                                            <p:fltVal val="1"/>
                                          </p:val>
                                        </p:tav>
                                      </p:tavLst>
                                    </p:anim>
                                    <p:anim calcmode="lin" valueType="num">
                                      <p:cBhvr>
                                        <p:cTn id="151" dur="20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152" fill="hold">
                      <p:stCondLst>
                        <p:cond delay="indefinite"/>
                      </p:stCondLst>
                      <p:childTnLst>
                        <p:par>
                          <p:cTn id="153" fill="hold">
                            <p:stCondLst>
                              <p:cond delay="0"/>
                            </p:stCondLst>
                            <p:childTnLst>
                              <p:par>
                                <p:cTn id="154" presetID="45" presetClass="entr" presetSubtype="0" fill="hold" grpId="0" nodeType="clickEffect">
                                  <p:stCondLst>
                                    <p:cond delay="0"/>
                                  </p:stCondLst>
                                  <p:childTnLst>
                                    <p:set>
                                      <p:cBhvr>
                                        <p:cTn id="155" dur="1" fill="hold">
                                          <p:stCondLst>
                                            <p:cond delay="0"/>
                                          </p:stCondLst>
                                        </p:cTn>
                                        <p:tgtEl>
                                          <p:spTgt spid="17"/>
                                        </p:tgtEl>
                                        <p:attrNameLst>
                                          <p:attrName>style.visibility</p:attrName>
                                        </p:attrNameLst>
                                      </p:cBhvr>
                                      <p:to>
                                        <p:strVal val="visible"/>
                                      </p:to>
                                    </p:set>
                                    <p:animEffect transition="in" filter="fade">
                                      <p:cBhvr>
                                        <p:cTn id="156" dur="2000"/>
                                        <p:tgtEl>
                                          <p:spTgt spid="17"/>
                                        </p:tgtEl>
                                      </p:cBhvr>
                                    </p:animEffect>
                                    <p:anim calcmode="lin" valueType="num">
                                      <p:cBhvr>
                                        <p:cTn id="157" dur="2000" fill="hold"/>
                                        <p:tgtEl>
                                          <p:spTgt spid="17"/>
                                        </p:tgtEl>
                                        <p:attrNameLst>
                                          <p:attrName>ppt_w</p:attrName>
                                        </p:attrNameLst>
                                      </p:cBhvr>
                                      <p:tavLst>
                                        <p:tav tm="0" fmla="#ppt_w*sin(2.5*pi*$)">
                                          <p:val>
                                            <p:fltVal val="0"/>
                                          </p:val>
                                        </p:tav>
                                        <p:tav tm="100000">
                                          <p:val>
                                            <p:fltVal val="1"/>
                                          </p:val>
                                        </p:tav>
                                      </p:tavLst>
                                    </p:anim>
                                    <p:anim calcmode="lin" valueType="num">
                                      <p:cBhvr>
                                        <p:cTn id="158" dur="2000" fill="hold"/>
                                        <p:tgtEl>
                                          <p:spTgt spid="17"/>
                                        </p:tgtEl>
                                        <p:attrNameLst>
                                          <p:attrName>ppt_h</p:attrName>
                                        </p:attrNameLst>
                                      </p:cBhvr>
                                      <p:tavLst>
                                        <p:tav tm="0">
                                          <p:val>
                                            <p:strVal val="#ppt_h"/>
                                          </p:val>
                                        </p:tav>
                                        <p:tav tm="100000">
                                          <p:val>
                                            <p:strVal val="#ppt_h"/>
                                          </p:val>
                                        </p:tav>
                                      </p:tavLst>
                                    </p:anim>
                                  </p:childTnLst>
                                </p:cTn>
                              </p:par>
                              <p:par>
                                <p:cTn id="159" presetID="45" presetClass="entr" presetSubtype="0" fill="hold" grpId="0" nodeType="withEffect">
                                  <p:stCondLst>
                                    <p:cond delay="0"/>
                                  </p:stCondLst>
                                  <p:childTnLst>
                                    <p:set>
                                      <p:cBhvr>
                                        <p:cTn id="160" dur="1" fill="hold">
                                          <p:stCondLst>
                                            <p:cond delay="0"/>
                                          </p:stCondLst>
                                        </p:cTn>
                                        <p:tgtEl>
                                          <p:spTgt spid="34"/>
                                        </p:tgtEl>
                                        <p:attrNameLst>
                                          <p:attrName>style.visibility</p:attrName>
                                        </p:attrNameLst>
                                      </p:cBhvr>
                                      <p:to>
                                        <p:strVal val="visible"/>
                                      </p:to>
                                    </p:set>
                                    <p:animEffect transition="in" filter="fade">
                                      <p:cBhvr>
                                        <p:cTn id="161" dur="2000"/>
                                        <p:tgtEl>
                                          <p:spTgt spid="34"/>
                                        </p:tgtEl>
                                      </p:cBhvr>
                                    </p:animEffect>
                                    <p:anim calcmode="lin" valueType="num">
                                      <p:cBhvr>
                                        <p:cTn id="162" dur="2000" fill="hold"/>
                                        <p:tgtEl>
                                          <p:spTgt spid="34"/>
                                        </p:tgtEl>
                                        <p:attrNameLst>
                                          <p:attrName>ppt_w</p:attrName>
                                        </p:attrNameLst>
                                      </p:cBhvr>
                                      <p:tavLst>
                                        <p:tav tm="0" fmla="#ppt_w*sin(2.5*pi*$)">
                                          <p:val>
                                            <p:fltVal val="0"/>
                                          </p:val>
                                        </p:tav>
                                        <p:tav tm="100000">
                                          <p:val>
                                            <p:fltVal val="1"/>
                                          </p:val>
                                        </p:tav>
                                      </p:tavLst>
                                    </p:anim>
                                    <p:anim calcmode="lin" valueType="num">
                                      <p:cBhvr>
                                        <p:cTn id="163" dur="2000" fill="hold"/>
                                        <p:tgtEl>
                                          <p:spTgt spid="34"/>
                                        </p:tgtEl>
                                        <p:attrNameLst>
                                          <p:attrName>ppt_h</p:attrName>
                                        </p:attrNameLst>
                                      </p:cBhvr>
                                      <p:tavLst>
                                        <p:tav tm="0">
                                          <p:val>
                                            <p:strVal val="#ppt_h"/>
                                          </p:val>
                                        </p:tav>
                                        <p:tav tm="100000">
                                          <p:val>
                                            <p:strVal val="#ppt_h"/>
                                          </p:val>
                                        </p:tav>
                                      </p:tavLst>
                                    </p:anim>
                                  </p:childTnLst>
                                </p:cTn>
                              </p:par>
                              <p:par>
                                <p:cTn id="164" presetID="45" presetClass="entr" presetSubtype="0" fill="hold" grpId="0" nodeType="withEffect">
                                  <p:stCondLst>
                                    <p:cond delay="0"/>
                                  </p:stCondLst>
                                  <p:childTnLst>
                                    <p:set>
                                      <p:cBhvr>
                                        <p:cTn id="165" dur="1" fill="hold">
                                          <p:stCondLst>
                                            <p:cond delay="0"/>
                                          </p:stCondLst>
                                        </p:cTn>
                                        <p:tgtEl>
                                          <p:spTgt spid="37"/>
                                        </p:tgtEl>
                                        <p:attrNameLst>
                                          <p:attrName>style.visibility</p:attrName>
                                        </p:attrNameLst>
                                      </p:cBhvr>
                                      <p:to>
                                        <p:strVal val="visible"/>
                                      </p:to>
                                    </p:set>
                                    <p:animEffect transition="in" filter="fade">
                                      <p:cBhvr>
                                        <p:cTn id="166" dur="2000"/>
                                        <p:tgtEl>
                                          <p:spTgt spid="37"/>
                                        </p:tgtEl>
                                      </p:cBhvr>
                                    </p:animEffect>
                                    <p:anim calcmode="lin" valueType="num">
                                      <p:cBhvr>
                                        <p:cTn id="167" dur="2000" fill="hold"/>
                                        <p:tgtEl>
                                          <p:spTgt spid="37"/>
                                        </p:tgtEl>
                                        <p:attrNameLst>
                                          <p:attrName>ppt_w</p:attrName>
                                        </p:attrNameLst>
                                      </p:cBhvr>
                                      <p:tavLst>
                                        <p:tav tm="0" fmla="#ppt_w*sin(2.5*pi*$)">
                                          <p:val>
                                            <p:fltVal val="0"/>
                                          </p:val>
                                        </p:tav>
                                        <p:tav tm="100000">
                                          <p:val>
                                            <p:fltVal val="1"/>
                                          </p:val>
                                        </p:tav>
                                      </p:tavLst>
                                    </p:anim>
                                    <p:anim calcmode="lin" valueType="num">
                                      <p:cBhvr>
                                        <p:cTn id="168" dur="2000" fill="hold"/>
                                        <p:tgtEl>
                                          <p:spTgt spid="37"/>
                                        </p:tgtEl>
                                        <p:attrNameLst>
                                          <p:attrName>ppt_h</p:attrName>
                                        </p:attrNameLst>
                                      </p:cBhvr>
                                      <p:tavLst>
                                        <p:tav tm="0">
                                          <p:val>
                                            <p:strVal val="#ppt_h"/>
                                          </p:val>
                                        </p:tav>
                                        <p:tav tm="100000">
                                          <p:val>
                                            <p:strVal val="#ppt_h"/>
                                          </p:val>
                                        </p:tav>
                                      </p:tavLst>
                                    </p:anim>
                                  </p:childTnLst>
                                </p:cTn>
                              </p:par>
                              <p:par>
                                <p:cTn id="169" presetID="45" presetClass="entr" presetSubtype="0" fill="hold" grpId="0" nodeType="withEffect">
                                  <p:stCondLst>
                                    <p:cond delay="0"/>
                                  </p:stCondLst>
                                  <p:childTnLst>
                                    <p:set>
                                      <p:cBhvr>
                                        <p:cTn id="170" dur="1" fill="hold">
                                          <p:stCondLst>
                                            <p:cond delay="0"/>
                                          </p:stCondLst>
                                        </p:cTn>
                                        <p:tgtEl>
                                          <p:spTgt spid="38"/>
                                        </p:tgtEl>
                                        <p:attrNameLst>
                                          <p:attrName>style.visibility</p:attrName>
                                        </p:attrNameLst>
                                      </p:cBhvr>
                                      <p:to>
                                        <p:strVal val="visible"/>
                                      </p:to>
                                    </p:set>
                                    <p:animEffect transition="in" filter="fade">
                                      <p:cBhvr>
                                        <p:cTn id="171" dur="2000"/>
                                        <p:tgtEl>
                                          <p:spTgt spid="38"/>
                                        </p:tgtEl>
                                      </p:cBhvr>
                                    </p:animEffect>
                                    <p:anim calcmode="lin" valueType="num">
                                      <p:cBhvr>
                                        <p:cTn id="172" dur="2000" fill="hold"/>
                                        <p:tgtEl>
                                          <p:spTgt spid="38"/>
                                        </p:tgtEl>
                                        <p:attrNameLst>
                                          <p:attrName>ppt_w</p:attrName>
                                        </p:attrNameLst>
                                      </p:cBhvr>
                                      <p:tavLst>
                                        <p:tav tm="0" fmla="#ppt_w*sin(2.5*pi*$)">
                                          <p:val>
                                            <p:fltVal val="0"/>
                                          </p:val>
                                        </p:tav>
                                        <p:tav tm="100000">
                                          <p:val>
                                            <p:fltVal val="1"/>
                                          </p:val>
                                        </p:tav>
                                      </p:tavLst>
                                    </p:anim>
                                    <p:anim calcmode="lin" valueType="num">
                                      <p:cBhvr>
                                        <p:cTn id="173" dur="2000" fill="hold"/>
                                        <p:tgtEl>
                                          <p:spTgt spid="38"/>
                                        </p:tgtEl>
                                        <p:attrNameLst>
                                          <p:attrName>ppt_h</p:attrName>
                                        </p:attrNameLst>
                                      </p:cBhvr>
                                      <p:tavLst>
                                        <p:tav tm="0">
                                          <p:val>
                                            <p:strVal val="#ppt_h"/>
                                          </p:val>
                                        </p:tav>
                                        <p:tav tm="100000">
                                          <p:val>
                                            <p:strVal val="#ppt_h"/>
                                          </p:val>
                                        </p:tav>
                                      </p:tavLst>
                                    </p:anim>
                                  </p:childTnLst>
                                </p:cTn>
                              </p:par>
                              <p:par>
                                <p:cTn id="174" presetID="45" presetClass="entr" presetSubtype="0" fill="hold" grpId="0" nodeType="withEffect">
                                  <p:stCondLst>
                                    <p:cond delay="0"/>
                                  </p:stCondLst>
                                  <p:childTnLst>
                                    <p:set>
                                      <p:cBhvr>
                                        <p:cTn id="175" dur="1" fill="hold">
                                          <p:stCondLst>
                                            <p:cond delay="0"/>
                                          </p:stCondLst>
                                        </p:cTn>
                                        <p:tgtEl>
                                          <p:spTgt spid="39"/>
                                        </p:tgtEl>
                                        <p:attrNameLst>
                                          <p:attrName>style.visibility</p:attrName>
                                        </p:attrNameLst>
                                      </p:cBhvr>
                                      <p:to>
                                        <p:strVal val="visible"/>
                                      </p:to>
                                    </p:set>
                                    <p:animEffect transition="in" filter="fade">
                                      <p:cBhvr>
                                        <p:cTn id="176" dur="2000"/>
                                        <p:tgtEl>
                                          <p:spTgt spid="39"/>
                                        </p:tgtEl>
                                      </p:cBhvr>
                                    </p:animEffect>
                                    <p:anim calcmode="lin" valueType="num">
                                      <p:cBhvr>
                                        <p:cTn id="177" dur="2000" fill="hold"/>
                                        <p:tgtEl>
                                          <p:spTgt spid="39"/>
                                        </p:tgtEl>
                                        <p:attrNameLst>
                                          <p:attrName>ppt_w</p:attrName>
                                        </p:attrNameLst>
                                      </p:cBhvr>
                                      <p:tavLst>
                                        <p:tav tm="0" fmla="#ppt_w*sin(2.5*pi*$)">
                                          <p:val>
                                            <p:fltVal val="0"/>
                                          </p:val>
                                        </p:tav>
                                        <p:tav tm="100000">
                                          <p:val>
                                            <p:fltVal val="1"/>
                                          </p:val>
                                        </p:tav>
                                      </p:tavLst>
                                    </p:anim>
                                    <p:anim calcmode="lin" valueType="num">
                                      <p:cBhvr>
                                        <p:cTn id="178" dur="2000" fill="hold"/>
                                        <p:tgtEl>
                                          <p:spTgt spid="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17" grpId="0" animBg="1"/>
      <p:bldP spid="34" grpId="0" animBg="1"/>
      <p:bldP spid="37" grpId="0" animBg="1"/>
      <p:bldP spid="38" grpId="0" animBg="1"/>
      <p:bldP spid="39" grpId="0" animBg="1"/>
      <p:bldP spid="23" grpId="0" animBg="1"/>
      <p:bldP spid="24" grpId="0" animBg="1"/>
      <p:bldP spid="25" grpId="0" animBg="1"/>
      <p:bldP spid="26" grpId="0" animBg="1"/>
      <p:bldP spid="27" grpId="0" animBg="1"/>
      <p:bldP spid="28" grpId="0" animBg="1"/>
      <p:bldP spid="29" grpId="0" animBg="1"/>
      <p:bldP spid="30" grpId="0" animBg="1"/>
      <p:bldP spid="31"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9" grpId="0" animBg="1"/>
      <p:bldP spid="6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899759064"/>
              </p:ext>
            </p:extLst>
          </p:nvPr>
        </p:nvGraphicFramePr>
        <p:xfrm>
          <a:off x="82283" y="2219474"/>
          <a:ext cx="11845860" cy="3960840"/>
        </p:xfrm>
        <a:graphic>
          <a:graphicData uri="http://schemas.openxmlformats.org/drawingml/2006/table">
            <a:tbl>
              <a:tblPr firstRow="1" bandRow="1">
                <a:tableStyleId>{5C22544A-7EE6-4342-B048-85BDC9FD1C3A}</a:tableStyleId>
              </a:tblPr>
              <a:tblGrid>
                <a:gridCol w="1974310">
                  <a:extLst>
                    <a:ext uri="{9D8B030D-6E8A-4147-A177-3AD203B41FA5}">
                      <a16:colId xmlns:a16="http://schemas.microsoft.com/office/drawing/2014/main" val="1602117249"/>
                    </a:ext>
                  </a:extLst>
                </a:gridCol>
                <a:gridCol w="1974310">
                  <a:extLst>
                    <a:ext uri="{9D8B030D-6E8A-4147-A177-3AD203B41FA5}">
                      <a16:colId xmlns:a16="http://schemas.microsoft.com/office/drawing/2014/main" val="2873816521"/>
                    </a:ext>
                  </a:extLst>
                </a:gridCol>
                <a:gridCol w="1974310">
                  <a:extLst>
                    <a:ext uri="{9D8B030D-6E8A-4147-A177-3AD203B41FA5}">
                      <a16:colId xmlns:a16="http://schemas.microsoft.com/office/drawing/2014/main" val="1127277400"/>
                    </a:ext>
                  </a:extLst>
                </a:gridCol>
                <a:gridCol w="1974310">
                  <a:extLst>
                    <a:ext uri="{9D8B030D-6E8A-4147-A177-3AD203B41FA5}">
                      <a16:colId xmlns:a16="http://schemas.microsoft.com/office/drawing/2014/main" val="823580471"/>
                    </a:ext>
                  </a:extLst>
                </a:gridCol>
                <a:gridCol w="1974310">
                  <a:extLst>
                    <a:ext uri="{9D8B030D-6E8A-4147-A177-3AD203B41FA5}">
                      <a16:colId xmlns:a16="http://schemas.microsoft.com/office/drawing/2014/main" val="118682555"/>
                    </a:ext>
                  </a:extLst>
                </a:gridCol>
                <a:gridCol w="1974310">
                  <a:extLst>
                    <a:ext uri="{9D8B030D-6E8A-4147-A177-3AD203B41FA5}">
                      <a16:colId xmlns:a16="http://schemas.microsoft.com/office/drawing/2014/main" val="3873085250"/>
                    </a:ext>
                  </a:extLst>
                </a:gridCol>
              </a:tblGrid>
              <a:tr h="660140">
                <a:tc>
                  <a:txBody>
                    <a:bodyPr/>
                    <a:lstStyle/>
                    <a:p>
                      <a:pPr algn="ctr"/>
                      <a:r>
                        <a:rPr lang="en-GB" sz="2800" b="0" dirty="0" err="1">
                          <a:solidFill>
                            <a:schemeClr val="accent5">
                              <a:lumMod val="50000"/>
                            </a:schemeClr>
                          </a:solidFill>
                        </a:rPr>
                        <a:t>lejos</a:t>
                      </a: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err="1">
                          <a:solidFill>
                            <a:schemeClr val="accent5">
                              <a:lumMod val="50000"/>
                            </a:schemeClr>
                          </a:solidFill>
                        </a:rPr>
                        <a:t>edificio</a:t>
                      </a: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grande</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err="1">
                          <a:solidFill>
                            <a:schemeClr val="accent5">
                              <a:lumMod val="50000"/>
                            </a:schemeClr>
                          </a:solidFill>
                        </a:rPr>
                        <a:t>tienda</a:t>
                      </a: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600" b="0" dirty="0" err="1">
                          <a:solidFill>
                            <a:schemeClr val="accent5">
                              <a:lumMod val="50000"/>
                            </a:schemeClr>
                          </a:solidFill>
                        </a:rPr>
                        <a:t>interesante</a:t>
                      </a:r>
                      <a:endParaRPr lang="en-GB" sz="26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err="1">
                          <a:solidFill>
                            <a:schemeClr val="accent5">
                              <a:lumMod val="50000"/>
                            </a:schemeClr>
                          </a:solidFill>
                        </a:rPr>
                        <a:t>museo</a:t>
                      </a: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77511"/>
                  </a:ext>
                </a:extLst>
              </a:tr>
              <a:tr h="660140">
                <a:tc>
                  <a:txBody>
                    <a:bodyPr/>
                    <a:lstStyle/>
                    <a:p>
                      <a:pPr algn="ctr"/>
                      <a:r>
                        <a:rPr lang="en-GB" sz="2800" b="0" dirty="0" err="1">
                          <a:solidFill>
                            <a:schemeClr val="accent5">
                              <a:lumMod val="50000"/>
                            </a:schemeClr>
                          </a:solidFill>
                        </a:rPr>
                        <a:t>barato</a:t>
                      </a: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sur</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0" dirty="0" err="1">
                          <a:solidFill>
                            <a:schemeClr val="accent5">
                              <a:lumMod val="50000"/>
                            </a:schemeClr>
                          </a:solidFill>
                        </a:rPr>
                        <a:t>mercado</a:t>
                      </a:r>
                      <a:endParaRPr lang="en-GB" sz="24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err="1">
                          <a:solidFill>
                            <a:schemeClr val="accent5">
                              <a:lumMod val="50000"/>
                            </a:schemeClr>
                          </a:solidFill>
                        </a:rPr>
                        <a:t>este</a:t>
                      </a: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err="1">
                          <a:solidFill>
                            <a:schemeClr val="accent5">
                              <a:lumMod val="50000"/>
                            </a:schemeClr>
                          </a:solidFill>
                        </a:rPr>
                        <a:t>escuela</a:t>
                      </a: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cerca</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2143533"/>
                  </a:ext>
                </a:extLst>
              </a:tr>
              <a:tr h="660140">
                <a:tc>
                  <a:txBody>
                    <a:bodyPr/>
                    <a:lstStyle/>
                    <a:p>
                      <a:pPr algn="ctr"/>
                      <a:r>
                        <a:rPr lang="en-GB" sz="2800" b="0" dirty="0">
                          <a:solidFill>
                            <a:schemeClr val="accent5">
                              <a:lumMod val="50000"/>
                            </a:schemeClr>
                          </a:solidFill>
                        </a:rPr>
                        <a:t>plaza</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err="1">
                          <a:solidFill>
                            <a:schemeClr val="accent5">
                              <a:lumMod val="50000"/>
                            </a:schemeClr>
                          </a:solidFill>
                        </a:rPr>
                        <a:t>bueno</a:t>
                      </a: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err="1">
                          <a:solidFill>
                            <a:schemeClr val="accent5">
                              <a:lumMod val="50000"/>
                            </a:schemeClr>
                          </a:solidFill>
                        </a:rPr>
                        <a:t>aburrido</a:t>
                      </a: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err="1">
                          <a:solidFill>
                            <a:schemeClr val="accent5">
                              <a:lumMod val="50000"/>
                            </a:schemeClr>
                          </a:solidFill>
                        </a:rPr>
                        <a:t>delante</a:t>
                      </a: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parque</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600" b="0" dirty="0" err="1">
                          <a:solidFill>
                            <a:schemeClr val="accent5">
                              <a:lumMod val="50000"/>
                            </a:schemeClr>
                          </a:solidFill>
                        </a:rPr>
                        <a:t>oeste</a:t>
                      </a:r>
                      <a:endParaRPr lang="en-GB" sz="26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0866469"/>
                  </a:ext>
                </a:extLst>
              </a:tr>
              <a:tr h="660140">
                <a:tc>
                  <a:txBody>
                    <a:bodyPr/>
                    <a:lstStyle/>
                    <a:p>
                      <a:pPr algn="ctr"/>
                      <a:r>
                        <a:rPr lang="en-GB" sz="2800" b="0" baseline="0" dirty="0">
                          <a:solidFill>
                            <a:schemeClr val="accent5">
                              <a:lumMod val="50000"/>
                            </a:schemeClr>
                          </a:solidFill>
                        </a:rPr>
                        <a:t>campo</a:t>
                      </a: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err="1">
                          <a:solidFill>
                            <a:schemeClr val="accent5">
                              <a:lumMod val="50000"/>
                            </a:schemeClr>
                          </a:solidFill>
                        </a:rPr>
                        <a:t>moderno</a:t>
                      </a: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700" b="0" dirty="0" err="1">
                          <a:solidFill>
                            <a:schemeClr val="accent5">
                              <a:lumMod val="50000"/>
                            </a:schemeClr>
                          </a:solidFill>
                        </a:rPr>
                        <a:t>norte</a:t>
                      </a:r>
                      <a:endParaRPr lang="en-GB" sz="27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err="1">
                          <a:solidFill>
                            <a:schemeClr val="accent5">
                              <a:lumMod val="50000"/>
                            </a:schemeClr>
                          </a:solidFill>
                        </a:rPr>
                        <a:t>hermoso</a:t>
                      </a: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caro</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0" dirty="0" err="1">
                          <a:solidFill>
                            <a:schemeClr val="accent5">
                              <a:lumMod val="50000"/>
                            </a:schemeClr>
                          </a:solidFill>
                        </a:rPr>
                        <a:t>montaña</a:t>
                      </a:r>
                      <a:endParaRPr lang="en-GB" sz="24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5219914"/>
                  </a:ext>
                </a:extLst>
              </a:tr>
              <a:tr h="660140">
                <a:tc>
                  <a:txBody>
                    <a:bodyPr/>
                    <a:lstStyle/>
                    <a:p>
                      <a:pPr algn="ctr"/>
                      <a:r>
                        <a:rPr lang="en-GB" sz="2800" b="0" dirty="0" err="1">
                          <a:solidFill>
                            <a:schemeClr val="accent5">
                              <a:lumMod val="50000"/>
                            </a:schemeClr>
                          </a:solidFill>
                        </a:rPr>
                        <a:t>fuera</a:t>
                      </a: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la</a:t>
                      </a:r>
                      <a:r>
                        <a:rPr lang="en-GB" sz="2800" b="0" baseline="0" dirty="0">
                          <a:solidFill>
                            <a:schemeClr val="accent5">
                              <a:lumMod val="50000"/>
                            </a:schemeClr>
                          </a:solidFill>
                        </a:rPr>
                        <a:t> </a:t>
                      </a:r>
                      <a:r>
                        <a:rPr lang="en-GB" sz="2800" b="0" baseline="0" dirty="0" err="1">
                          <a:solidFill>
                            <a:schemeClr val="accent5">
                              <a:lumMod val="50000"/>
                            </a:schemeClr>
                          </a:solidFill>
                        </a:rPr>
                        <a:t>clase</a:t>
                      </a: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dirty="0" err="1">
                          <a:solidFill>
                            <a:schemeClr val="accent5">
                              <a:lumMod val="50000"/>
                            </a:schemeClr>
                          </a:solidFill>
                        </a:rPr>
                        <a:t>pequeño</a:t>
                      </a:r>
                      <a:endParaRPr lang="en-GB" sz="280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mn-lt"/>
                          <a:ea typeface="+mn-ea"/>
                          <a:cs typeface="+mn-cs"/>
                        </a:rPr>
                        <a:t>teatro</a:t>
                      </a:r>
                      <a:endParaRPr kumimoji="0" lang="en-GB" sz="2800" b="0" i="0" u="none" strike="noStrike" kern="1200" cap="none" spc="0" normalizeH="0" baseline="0" noProof="0" dirty="0">
                        <a:ln>
                          <a:noFill/>
                        </a:ln>
                        <a:solidFill>
                          <a:srgbClr val="4472C4">
                            <a:lumMod val="50000"/>
                          </a:srgbClr>
                        </a:solidFill>
                        <a:effectLst/>
                        <a:uLnTx/>
                        <a:uFillTx/>
                        <a:latin typeface="+mn-lt"/>
                        <a:ea typeface="+mn-ea"/>
                        <a:cs typeface="+mn-cs"/>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err="1">
                          <a:solidFill>
                            <a:schemeClr val="accent5">
                              <a:lumMod val="50000"/>
                            </a:schemeClr>
                          </a:solidFill>
                        </a:rPr>
                        <a:t>detrás</a:t>
                      </a: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0" dirty="0" err="1">
                          <a:solidFill>
                            <a:schemeClr val="accent5">
                              <a:lumMod val="50000"/>
                            </a:schemeClr>
                          </a:solidFill>
                        </a:rPr>
                        <a:t>centro</a:t>
                      </a:r>
                      <a:endParaRPr lang="en-GB" sz="24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1491658"/>
                  </a:ext>
                </a:extLst>
              </a:tr>
              <a:tr h="660140">
                <a:tc>
                  <a:txBody>
                    <a:bodyPr/>
                    <a:lstStyle/>
                    <a:p>
                      <a:pPr algn="ct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600" b="0" dirty="0" err="1">
                          <a:solidFill>
                            <a:schemeClr val="accent5">
                              <a:lumMod val="50000"/>
                            </a:schemeClr>
                          </a:solidFill>
                        </a:rPr>
                        <a:t>importante</a:t>
                      </a:r>
                      <a:endParaRPr lang="en-GB" sz="26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err="1">
                          <a:solidFill>
                            <a:schemeClr val="accent5">
                              <a:lumMod val="50000"/>
                            </a:schemeClr>
                          </a:solidFill>
                        </a:rPr>
                        <a:t>famoso</a:t>
                      </a: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err="1">
                          <a:solidFill>
                            <a:schemeClr val="accent5">
                              <a:lumMod val="50000"/>
                            </a:schemeClr>
                          </a:solidFill>
                        </a:rPr>
                        <a:t>iglesia</a:t>
                      </a: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err="1">
                          <a:solidFill>
                            <a:schemeClr val="accent5">
                              <a:lumMod val="50000"/>
                            </a:schemeClr>
                          </a:solidFill>
                        </a:rPr>
                        <a:t>antiguo</a:t>
                      </a: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542198"/>
                  </a:ext>
                </a:extLst>
              </a:tr>
            </a:tbl>
          </a:graphicData>
        </a:graphic>
      </p:graphicFrame>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18" name="TextBox 17"/>
          <p:cNvSpPr txBox="1"/>
          <p:nvPr/>
        </p:nvSpPr>
        <p:spPr>
          <a:xfrm>
            <a:off x="0" y="1160761"/>
            <a:ext cx="9310839" cy="923330"/>
          </a:xfrm>
          <a:prstGeom prst="rect">
            <a:avLst/>
          </a:prstGeom>
          <a:noFill/>
        </p:spPr>
        <p:txBody>
          <a:bodyPr wrap="square" rtlCol="0">
            <a:spAutoFit/>
          </a:bodyPr>
          <a:lstStyle/>
          <a:p>
            <a:r>
              <a:rPr lang="en-GB" sz="5400" dirty="0">
                <a:solidFill>
                  <a:schemeClr val="accent1">
                    <a:lumMod val="50000"/>
                  </a:schemeClr>
                </a:solidFill>
              </a:rPr>
              <a:t>En español…</a:t>
            </a:r>
          </a:p>
        </p:txBody>
      </p:sp>
      <p:sp>
        <p:nvSpPr>
          <p:cNvPr id="19" name="Rounded Rectangle 18"/>
          <p:cNvSpPr/>
          <p:nvPr/>
        </p:nvSpPr>
        <p:spPr>
          <a:xfrm>
            <a:off x="82283" y="2202009"/>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far</a:t>
            </a:r>
            <a:endParaRPr lang="en-GB" sz="2800" dirty="0"/>
          </a:p>
        </p:txBody>
      </p:sp>
      <p:sp>
        <p:nvSpPr>
          <p:cNvPr id="20" name="Rounded Rectangle 19"/>
          <p:cNvSpPr/>
          <p:nvPr/>
        </p:nvSpPr>
        <p:spPr>
          <a:xfrm>
            <a:off x="2047164" y="2202009"/>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building</a:t>
            </a:r>
            <a:endParaRPr lang="en-GB" sz="2800" dirty="0"/>
          </a:p>
        </p:txBody>
      </p:sp>
      <p:sp>
        <p:nvSpPr>
          <p:cNvPr id="21" name="Rounded Rectangle 20"/>
          <p:cNvSpPr/>
          <p:nvPr/>
        </p:nvSpPr>
        <p:spPr>
          <a:xfrm>
            <a:off x="4019116" y="2194905"/>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big</a:t>
            </a:r>
            <a:endParaRPr lang="en-GB" sz="2800" dirty="0"/>
          </a:p>
        </p:txBody>
      </p:sp>
      <p:sp>
        <p:nvSpPr>
          <p:cNvPr id="22" name="Rounded Rectangle 21"/>
          <p:cNvSpPr/>
          <p:nvPr/>
        </p:nvSpPr>
        <p:spPr>
          <a:xfrm>
            <a:off x="5991069" y="2194905"/>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shop</a:t>
            </a:r>
            <a:endParaRPr lang="en-GB" sz="2800" dirty="0"/>
          </a:p>
        </p:txBody>
      </p:sp>
      <p:sp>
        <p:nvSpPr>
          <p:cNvPr id="23" name="Rounded Rectangle 22"/>
          <p:cNvSpPr/>
          <p:nvPr/>
        </p:nvSpPr>
        <p:spPr>
          <a:xfrm>
            <a:off x="7957393" y="2202009"/>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t>interesting</a:t>
            </a:r>
            <a:endParaRPr lang="en-GB" sz="2600" dirty="0"/>
          </a:p>
        </p:txBody>
      </p:sp>
      <p:sp>
        <p:nvSpPr>
          <p:cNvPr id="24" name="Rounded Rectangle 23"/>
          <p:cNvSpPr/>
          <p:nvPr/>
        </p:nvSpPr>
        <p:spPr>
          <a:xfrm>
            <a:off x="9930790" y="2194905"/>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museum</a:t>
            </a:r>
            <a:endParaRPr lang="en-GB" sz="2800" dirty="0"/>
          </a:p>
        </p:txBody>
      </p:sp>
      <p:sp>
        <p:nvSpPr>
          <p:cNvPr id="25" name="Rounded Rectangle 24"/>
          <p:cNvSpPr/>
          <p:nvPr/>
        </p:nvSpPr>
        <p:spPr>
          <a:xfrm>
            <a:off x="85818" y="2878848"/>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cheap</a:t>
            </a:r>
            <a:endParaRPr lang="en-GB" sz="2800" dirty="0"/>
          </a:p>
        </p:txBody>
      </p:sp>
      <p:sp>
        <p:nvSpPr>
          <p:cNvPr id="26" name="Rounded Rectangle 25"/>
          <p:cNvSpPr/>
          <p:nvPr/>
        </p:nvSpPr>
        <p:spPr>
          <a:xfrm>
            <a:off x="2033016" y="2872758"/>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south</a:t>
            </a:r>
            <a:endParaRPr lang="en-GB" sz="2800" dirty="0"/>
          </a:p>
        </p:txBody>
      </p:sp>
      <p:sp>
        <p:nvSpPr>
          <p:cNvPr id="27" name="Rounded Rectangle 26"/>
          <p:cNvSpPr/>
          <p:nvPr/>
        </p:nvSpPr>
        <p:spPr>
          <a:xfrm>
            <a:off x="4014930" y="2852273"/>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market</a:t>
            </a:r>
            <a:endParaRPr lang="en-GB" sz="2800" dirty="0"/>
          </a:p>
        </p:txBody>
      </p:sp>
      <p:sp>
        <p:nvSpPr>
          <p:cNvPr id="28" name="Rounded Rectangle 27"/>
          <p:cNvSpPr/>
          <p:nvPr/>
        </p:nvSpPr>
        <p:spPr>
          <a:xfrm>
            <a:off x="5994598" y="2839112"/>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t>east</a:t>
            </a:r>
            <a:endParaRPr lang="en-GB" sz="2600" dirty="0"/>
          </a:p>
        </p:txBody>
      </p:sp>
      <p:sp>
        <p:nvSpPr>
          <p:cNvPr id="29" name="Rounded Rectangle 28"/>
          <p:cNvSpPr/>
          <p:nvPr/>
        </p:nvSpPr>
        <p:spPr>
          <a:xfrm>
            <a:off x="7963021" y="2865890"/>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school</a:t>
            </a:r>
            <a:endParaRPr lang="en-GB" sz="2800" dirty="0"/>
          </a:p>
        </p:txBody>
      </p:sp>
      <p:sp>
        <p:nvSpPr>
          <p:cNvPr id="30" name="Rounded Rectangle 29"/>
          <p:cNvSpPr/>
          <p:nvPr/>
        </p:nvSpPr>
        <p:spPr>
          <a:xfrm>
            <a:off x="9929345" y="2865889"/>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near</a:t>
            </a:r>
            <a:endParaRPr lang="en-GB" sz="2800" dirty="0"/>
          </a:p>
        </p:txBody>
      </p:sp>
      <p:sp>
        <p:nvSpPr>
          <p:cNvPr id="31" name="Rounded Rectangle 30"/>
          <p:cNvSpPr/>
          <p:nvPr/>
        </p:nvSpPr>
        <p:spPr>
          <a:xfrm>
            <a:off x="71673" y="3536402"/>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square</a:t>
            </a:r>
            <a:endParaRPr lang="en-GB" sz="2800" dirty="0"/>
          </a:p>
        </p:txBody>
      </p:sp>
      <p:sp>
        <p:nvSpPr>
          <p:cNvPr id="41" name="Rounded Rectangle 40"/>
          <p:cNvSpPr/>
          <p:nvPr/>
        </p:nvSpPr>
        <p:spPr>
          <a:xfrm>
            <a:off x="2039765" y="3534670"/>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good</a:t>
            </a:r>
            <a:endParaRPr lang="en-GB" sz="2800" dirty="0"/>
          </a:p>
        </p:txBody>
      </p:sp>
      <p:sp>
        <p:nvSpPr>
          <p:cNvPr id="42" name="Rounded Rectangle 41"/>
          <p:cNvSpPr/>
          <p:nvPr/>
        </p:nvSpPr>
        <p:spPr>
          <a:xfrm>
            <a:off x="4019114" y="3534669"/>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boring</a:t>
            </a:r>
            <a:endParaRPr lang="en-GB" sz="2800" dirty="0"/>
          </a:p>
        </p:txBody>
      </p:sp>
      <p:sp>
        <p:nvSpPr>
          <p:cNvPr id="43" name="Rounded Rectangle 42"/>
          <p:cNvSpPr/>
          <p:nvPr/>
        </p:nvSpPr>
        <p:spPr>
          <a:xfrm>
            <a:off x="5985438" y="3513901"/>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in front</a:t>
            </a:r>
            <a:endParaRPr lang="en-GB" sz="2800" dirty="0"/>
          </a:p>
        </p:txBody>
      </p:sp>
      <p:sp>
        <p:nvSpPr>
          <p:cNvPr id="44" name="Rounded Rectangle 43"/>
          <p:cNvSpPr/>
          <p:nvPr/>
        </p:nvSpPr>
        <p:spPr>
          <a:xfrm>
            <a:off x="7964462" y="3530779"/>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park</a:t>
            </a:r>
            <a:endParaRPr lang="en-GB" sz="2800" dirty="0"/>
          </a:p>
        </p:txBody>
      </p:sp>
      <p:sp>
        <p:nvSpPr>
          <p:cNvPr id="45" name="Rounded Rectangle 44"/>
          <p:cNvSpPr/>
          <p:nvPr/>
        </p:nvSpPr>
        <p:spPr>
          <a:xfrm>
            <a:off x="9942038" y="3526776"/>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t>west</a:t>
            </a:r>
            <a:endParaRPr lang="en-GB" sz="2500" dirty="0"/>
          </a:p>
        </p:txBody>
      </p:sp>
      <p:sp>
        <p:nvSpPr>
          <p:cNvPr id="46" name="Rounded Rectangle 45"/>
          <p:cNvSpPr/>
          <p:nvPr/>
        </p:nvSpPr>
        <p:spPr>
          <a:xfrm>
            <a:off x="75206" y="4174415"/>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a:t>countryside</a:t>
            </a:r>
          </a:p>
        </p:txBody>
      </p:sp>
      <p:sp>
        <p:nvSpPr>
          <p:cNvPr id="47" name="Rounded Rectangle 46"/>
          <p:cNvSpPr/>
          <p:nvPr/>
        </p:nvSpPr>
        <p:spPr>
          <a:xfrm>
            <a:off x="2042979" y="4183386"/>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modern</a:t>
            </a:r>
            <a:endParaRPr lang="en-GB" sz="2800" dirty="0"/>
          </a:p>
        </p:txBody>
      </p:sp>
      <p:sp>
        <p:nvSpPr>
          <p:cNvPr id="48" name="Rounded Rectangle 47"/>
          <p:cNvSpPr/>
          <p:nvPr/>
        </p:nvSpPr>
        <p:spPr>
          <a:xfrm>
            <a:off x="4011717" y="4175802"/>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north</a:t>
            </a:r>
            <a:endParaRPr lang="en-GB" sz="2800" dirty="0"/>
          </a:p>
        </p:txBody>
      </p:sp>
      <p:sp>
        <p:nvSpPr>
          <p:cNvPr id="49" name="Rounded Rectangle 48"/>
          <p:cNvSpPr/>
          <p:nvPr/>
        </p:nvSpPr>
        <p:spPr>
          <a:xfrm>
            <a:off x="5988973" y="4192788"/>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beautiful</a:t>
            </a:r>
            <a:endParaRPr lang="en-GB" sz="2800" dirty="0"/>
          </a:p>
        </p:txBody>
      </p:sp>
      <p:sp>
        <p:nvSpPr>
          <p:cNvPr id="50" name="Rounded Rectangle 49"/>
          <p:cNvSpPr/>
          <p:nvPr/>
        </p:nvSpPr>
        <p:spPr>
          <a:xfrm>
            <a:off x="7963021" y="4161910"/>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t>expensive</a:t>
            </a:r>
            <a:endParaRPr lang="en-GB" sz="2600" dirty="0"/>
          </a:p>
        </p:txBody>
      </p:sp>
      <p:sp>
        <p:nvSpPr>
          <p:cNvPr id="51" name="Rounded Rectangle 50"/>
          <p:cNvSpPr/>
          <p:nvPr/>
        </p:nvSpPr>
        <p:spPr>
          <a:xfrm>
            <a:off x="9939950" y="4148954"/>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mountain</a:t>
            </a:r>
            <a:endParaRPr lang="en-GB" sz="2800" dirty="0"/>
          </a:p>
        </p:txBody>
      </p:sp>
      <p:sp>
        <p:nvSpPr>
          <p:cNvPr id="52" name="Rounded Rectangle 51"/>
          <p:cNvSpPr/>
          <p:nvPr/>
        </p:nvSpPr>
        <p:spPr>
          <a:xfrm>
            <a:off x="75200" y="4845143"/>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outside</a:t>
            </a:r>
            <a:endParaRPr lang="en-GB" sz="2800" dirty="0"/>
          </a:p>
        </p:txBody>
      </p:sp>
      <p:sp>
        <p:nvSpPr>
          <p:cNvPr id="53" name="Rounded Rectangle 52"/>
          <p:cNvSpPr/>
          <p:nvPr/>
        </p:nvSpPr>
        <p:spPr>
          <a:xfrm>
            <a:off x="2051809" y="4845143"/>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class</a:t>
            </a:r>
          </a:p>
        </p:txBody>
      </p:sp>
      <p:sp>
        <p:nvSpPr>
          <p:cNvPr id="54" name="Rounded Rectangle 53"/>
          <p:cNvSpPr/>
          <p:nvPr/>
        </p:nvSpPr>
        <p:spPr>
          <a:xfrm>
            <a:off x="4017023" y="4842758"/>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small</a:t>
            </a:r>
            <a:endParaRPr lang="en-GB" sz="2800" dirty="0"/>
          </a:p>
        </p:txBody>
      </p:sp>
      <p:sp>
        <p:nvSpPr>
          <p:cNvPr id="55" name="Rounded Rectangle 54"/>
          <p:cNvSpPr/>
          <p:nvPr/>
        </p:nvSpPr>
        <p:spPr>
          <a:xfrm>
            <a:off x="5985428" y="4821990"/>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theatre</a:t>
            </a:r>
            <a:endParaRPr lang="en-GB" sz="2800" dirty="0"/>
          </a:p>
        </p:txBody>
      </p:sp>
      <p:sp>
        <p:nvSpPr>
          <p:cNvPr id="56" name="Rounded Rectangle 55"/>
          <p:cNvSpPr/>
          <p:nvPr/>
        </p:nvSpPr>
        <p:spPr>
          <a:xfrm>
            <a:off x="7963021" y="4821989"/>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behind</a:t>
            </a:r>
            <a:endParaRPr lang="en-GB" sz="2800" dirty="0"/>
          </a:p>
        </p:txBody>
      </p:sp>
      <p:sp>
        <p:nvSpPr>
          <p:cNvPr id="57" name="Rounded Rectangle 56"/>
          <p:cNvSpPr/>
          <p:nvPr/>
        </p:nvSpPr>
        <p:spPr>
          <a:xfrm>
            <a:off x="9937863" y="4834078"/>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centre</a:t>
            </a:r>
            <a:endParaRPr lang="en-GB" sz="2800" dirty="0"/>
          </a:p>
        </p:txBody>
      </p:sp>
      <p:sp>
        <p:nvSpPr>
          <p:cNvPr id="58" name="Rounded Rectangle 57"/>
          <p:cNvSpPr/>
          <p:nvPr/>
        </p:nvSpPr>
        <p:spPr>
          <a:xfrm>
            <a:off x="2075447" y="5523149"/>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important</a:t>
            </a:r>
            <a:endParaRPr lang="en-GB" sz="2800" dirty="0"/>
          </a:p>
        </p:txBody>
      </p:sp>
      <p:sp>
        <p:nvSpPr>
          <p:cNvPr id="59" name="Rounded Rectangle 58"/>
          <p:cNvSpPr/>
          <p:nvPr/>
        </p:nvSpPr>
        <p:spPr>
          <a:xfrm>
            <a:off x="4029705" y="5523148"/>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famous</a:t>
            </a:r>
            <a:endParaRPr lang="en-GB" sz="2800" dirty="0"/>
          </a:p>
        </p:txBody>
      </p:sp>
      <p:sp>
        <p:nvSpPr>
          <p:cNvPr id="60" name="Rounded Rectangle 59"/>
          <p:cNvSpPr/>
          <p:nvPr/>
        </p:nvSpPr>
        <p:spPr>
          <a:xfrm>
            <a:off x="5998110" y="5511510"/>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church</a:t>
            </a:r>
            <a:endParaRPr lang="en-GB" sz="2800" dirty="0"/>
          </a:p>
        </p:txBody>
      </p:sp>
      <p:sp>
        <p:nvSpPr>
          <p:cNvPr id="61" name="Rounded Rectangle 60"/>
          <p:cNvSpPr/>
          <p:nvPr/>
        </p:nvSpPr>
        <p:spPr>
          <a:xfrm>
            <a:off x="7963021" y="5501151"/>
            <a:ext cx="1964881" cy="683943"/>
          </a:xfrm>
          <a:prstGeom prst="roundRect">
            <a:avLst/>
          </a:prstGeom>
          <a:solidFill>
            <a:srgbClr val="E25B00"/>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old</a:t>
            </a:r>
            <a:endParaRPr lang="en-GB" sz="2800" dirty="0"/>
          </a:p>
        </p:txBody>
      </p:sp>
      <p:sp>
        <p:nvSpPr>
          <p:cNvPr id="6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6263112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0" restart="whenNotActive" fill="hold" evtFilter="cancelBubble" nodeType="interactiveSeq">
                <p:stCondLst>
                  <p:cond evt="onClick" delay="0">
                    <p:tgtEl>
                      <p:spTgt spid="2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2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62" restart="whenNotActive" fill="hold" evtFilter="cancelBubble" nodeType="interactiveSeq">
                <p:stCondLst>
                  <p:cond evt="onClick" delay="0">
                    <p:tgtEl>
                      <p:spTgt spid="2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9"/>
                                        </p:tgtEl>
                                      </p:cBhvr>
                                    </p:animEffect>
                                    <p:set>
                                      <p:cBhvr>
                                        <p:cTn id="6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30"/>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30"/>
                                        </p:tgtEl>
                                      </p:cBhvr>
                                    </p:animEffect>
                                    <p:set>
                                      <p:cBhvr>
                                        <p:cTn id="7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74" restart="whenNotActive" fill="hold" evtFilter="cancelBubble" nodeType="interactiveSeq">
                <p:stCondLst>
                  <p:cond evt="onClick" delay="0">
                    <p:tgtEl>
                      <p:spTgt spid="31"/>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31"/>
                                        </p:tgtEl>
                                      </p:cBhvr>
                                    </p:animEffect>
                                    <p:set>
                                      <p:cBhvr>
                                        <p:cTn id="7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0" restart="whenNotActive" fill="hold" evtFilter="cancelBubble" nodeType="interactiveSeq">
                <p:stCondLst>
                  <p:cond evt="onClick" delay="0">
                    <p:tgtEl>
                      <p:spTgt spid="41"/>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41"/>
                                        </p:tgtEl>
                                      </p:cBhvr>
                                    </p:animEffect>
                                    <p:set>
                                      <p:cBhvr>
                                        <p:cTn id="8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86" restart="whenNotActive" fill="hold" evtFilter="cancelBubble" nodeType="interactiveSeq">
                <p:stCondLst>
                  <p:cond evt="onClick" delay="0">
                    <p:tgtEl>
                      <p:spTgt spid="4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42"/>
                                        </p:tgtEl>
                                      </p:cBhvr>
                                    </p:animEffect>
                                    <p:set>
                                      <p:cBhvr>
                                        <p:cTn id="9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4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43"/>
                                        </p:tgtEl>
                                      </p:cBhvr>
                                    </p:animEffect>
                                    <p:set>
                                      <p:cBhvr>
                                        <p:cTn id="97"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98" restart="whenNotActive" fill="hold" evtFilter="cancelBubble" nodeType="interactiveSeq">
                <p:stCondLst>
                  <p:cond evt="onClick" delay="0">
                    <p:tgtEl>
                      <p:spTgt spid="44"/>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44"/>
                                        </p:tgtEl>
                                      </p:cBhvr>
                                    </p:animEffect>
                                    <p:set>
                                      <p:cBhvr>
                                        <p:cTn id="10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45"/>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45"/>
                                        </p:tgtEl>
                                      </p:cBhvr>
                                    </p:animEffect>
                                    <p:set>
                                      <p:cBhvr>
                                        <p:cTn id="10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10" restart="whenNotActive" fill="hold" evtFilter="cancelBubble" nodeType="interactiveSeq">
                <p:stCondLst>
                  <p:cond evt="onClick" delay="0">
                    <p:tgtEl>
                      <p:spTgt spid="46"/>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46"/>
                                        </p:tgtEl>
                                      </p:cBhvr>
                                    </p:animEffect>
                                    <p:set>
                                      <p:cBhvr>
                                        <p:cTn id="11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16" restart="whenNotActive" fill="hold" evtFilter="cancelBubble" nodeType="interactiveSeq">
                <p:stCondLst>
                  <p:cond evt="onClick" delay="0">
                    <p:tgtEl>
                      <p:spTgt spid="47"/>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47"/>
                                        </p:tgtEl>
                                      </p:cBhvr>
                                    </p:animEffect>
                                    <p:set>
                                      <p:cBhvr>
                                        <p:cTn id="12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22" restart="whenNotActive" fill="hold" evtFilter="cancelBubble" nodeType="interactiveSeq">
                <p:stCondLst>
                  <p:cond evt="onClick" delay="0">
                    <p:tgtEl>
                      <p:spTgt spid="48"/>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48"/>
                                        </p:tgtEl>
                                      </p:cBhvr>
                                    </p:animEffect>
                                    <p:set>
                                      <p:cBhvr>
                                        <p:cTn id="127"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28" restart="whenNotActive" fill="hold" evtFilter="cancelBubble" nodeType="interactiveSeq">
                <p:stCondLst>
                  <p:cond evt="onClick" delay="0">
                    <p:tgtEl>
                      <p:spTgt spid="49"/>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49"/>
                                        </p:tgtEl>
                                      </p:cBhvr>
                                    </p:animEffect>
                                    <p:set>
                                      <p:cBhvr>
                                        <p:cTn id="133"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34" restart="whenNotActive" fill="hold" evtFilter="cancelBubble" nodeType="interactiveSeq">
                <p:stCondLst>
                  <p:cond evt="onClick" delay="0">
                    <p:tgtEl>
                      <p:spTgt spid="50"/>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50"/>
                                        </p:tgtEl>
                                      </p:cBhvr>
                                    </p:animEffect>
                                    <p:set>
                                      <p:cBhvr>
                                        <p:cTn id="139"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40" restart="whenNotActive" fill="hold" evtFilter="cancelBubble" nodeType="interactiveSeq">
                <p:stCondLst>
                  <p:cond evt="onClick" delay="0">
                    <p:tgtEl>
                      <p:spTgt spid="51"/>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51"/>
                                        </p:tgtEl>
                                      </p:cBhvr>
                                    </p:animEffect>
                                    <p:set>
                                      <p:cBhvr>
                                        <p:cTn id="145"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46" restart="whenNotActive" fill="hold" evtFilter="cancelBubble" nodeType="interactiveSeq">
                <p:stCondLst>
                  <p:cond evt="onClick" delay="0">
                    <p:tgtEl>
                      <p:spTgt spid="52"/>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52"/>
                                        </p:tgtEl>
                                      </p:cBhvr>
                                    </p:animEffect>
                                    <p:set>
                                      <p:cBhvr>
                                        <p:cTn id="151"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52" restart="whenNotActive" fill="hold" evtFilter="cancelBubble" nodeType="interactiveSeq">
                <p:stCondLst>
                  <p:cond evt="onClick" delay="0">
                    <p:tgtEl>
                      <p:spTgt spid="53"/>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53"/>
                                        </p:tgtEl>
                                      </p:cBhvr>
                                    </p:animEffect>
                                    <p:set>
                                      <p:cBhvr>
                                        <p:cTn id="15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58" restart="whenNotActive" fill="hold" evtFilter="cancelBubble" nodeType="interactiveSeq">
                <p:stCondLst>
                  <p:cond evt="onClick" delay="0">
                    <p:tgtEl>
                      <p:spTgt spid="54"/>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54"/>
                                        </p:tgtEl>
                                      </p:cBhvr>
                                    </p:animEffect>
                                    <p:set>
                                      <p:cBhvr>
                                        <p:cTn id="16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64" restart="whenNotActive" fill="hold" evtFilter="cancelBubble" nodeType="interactiveSeq">
                <p:stCondLst>
                  <p:cond evt="onClick" delay="0">
                    <p:tgtEl>
                      <p:spTgt spid="55"/>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55"/>
                                        </p:tgtEl>
                                      </p:cBhvr>
                                    </p:animEffect>
                                    <p:set>
                                      <p:cBhvr>
                                        <p:cTn id="16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70" restart="whenNotActive" fill="hold" evtFilter="cancelBubble" nodeType="interactiveSeq">
                <p:stCondLst>
                  <p:cond evt="onClick" delay="0">
                    <p:tgtEl>
                      <p:spTgt spid="56"/>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56"/>
                                        </p:tgtEl>
                                      </p:cBhvr>
                                    </p:animEffect>
                                    <p:set>
                                      <p:cBhvr>
                                        <p:cTn id="17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76" restart="whenNotActive" fill="hold" evtFilter="cancelBubble" nodeType="interactiveSeq">
                <p:stCondLst>
                  <p:cond evt="onClick" delay="0">
                    <p:tgtEl>
                      <p:spTgt spid="57"/>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57"/>
                                        </p:tgtEl>
                                      </p:cBhvr>
                                    </p:animEffect>
                                    <p:set>
                                      <p:cBhvr>
                                        <p:cTn id="18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82" restart="whenNotActive" fill="hold" evtFilter="cancelBubble" nodeType="interactiveSeq">
                <p:stCondLst>
                  <p:cond evt="onClick" delay="0">
                    <p:tgtEl>
                      <p:spTgt spid="58"/>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58"/>
                                        </p:tgtEl>
                                      </p:cBhvr>
                                    </p:animEffect>
                                    <p:set>
                                      <p:cBhvr>
                                        <p:cTn id="18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88" restart="whenNotActive" fill="hold" evtFilter="cancelBubble" nodeType="interactiveSeq">
                <p:stCondLst>
                  <p:cond evt="onClick" delay="0">
                    <p:tgtEl>
                      <p:spTgt spid="59"/>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59"/>
                                        </p:tgtEl>
                                      </p:cBhvr>
                                    </p:animEffect>
                                    <p:set>
                                      <p:cBhvr>
                                        <p:cTn id="19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94" restart="whenNotActive" fill="hold" evtFilter="cancelBubble" nodeType="interactiveSeq">
                <p:stCondLst>
                  <p:cond evt="onClick" delay="0">
                    <p:tgtEl>
                      <p:spTgt spid="60"/>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60"/>
                                        </p:tgtEl>
                                      </p:cBhvr>
                                    </p:animEffect>
                                    <p:set>
                                      <p:cBhvr>
                                        <p:cTn id="19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00" restart="whenNotActive" fill="hold" evtFilter="cancelBubble" nodeType="interactiveSeq">
                <p:stCondLst>
                  <p:cond evt="onClick" delay="0">
                    <p:tgtEl>
                      <p:spTgt spid="61"/>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61"/>
                                        </p:tgtEl>
                                      </p:cBhvr>
                                    </p:animEffect>
                                    <p:set>
                                      <p:cBhvr>
                                        <p:cTn id="205"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266705298"/>
              </p:ext>
            </p:extLst>
          </p:nvPr>
        </p:nvGraphicFramePr>
        <p:xfrm>
          <a:off x="87263" y="2206623"/>
          <a:ext cx="11845860" cy="3960840"/>
        </p:xfrm>
        <a:graphic>
          <a:graphicData uri="http://schemas.openxmlformats.org/drawingml/2006/table">
            <a:tbl>
              <a:tblPr firstRow="1" bandRow="1">
                <a:tableStyleId>{5C22544A-7EE6-4342-B048-85BDC9FD1C3A}</a:tableStyleId>
              </a:tblPr>
              <a:tblGrid>
                <a:gridCol w="1974310">
                  <a:extLst>
                    <a:ext uri="{9D8B030D-6E8A-4147-A177-3AD203B41FA5}">
                      <a16:colId xmlns:a16="http://schemas.microsoft.com/office/drawing/2014/main" val="1602117249"/>
                    </a:ext>
                  </a:extLst>
                </a:gridCol>
                <a:gridCol w="1974310">
                  <a:extLst>
                    <a:ext uri="{9D8B030D-6E8A-4147-A177-3AD203B41FA5}">
                      <a16:colId xmlns:a16="http://schemas.microsoft.com/office/drawing/2014/main" val="2873816521"/>
                    </a:ext>
                  </a:extLst>
                </a:gridCol>
                <a:gridCol w="1974310">
                  <a:extLst>
                    <a:ext uri="{9D8B030D-6E8A-4147-A177-3AD203B41FA5}">
                      <a16:colId xmlns:a16="http://schemas.microsoft.com/office/drawing/2014/main" val="1127277400"/>
                    </a:ext>
                  </a:extLst>
                </a:gridCol>
                <a:gridCol w="1974310">
                  <a:extLst>
                    <a:ext uri="{9D8B030D-6E8A-4147-A177-3AD203B41FA5}">
                      <a16:colId xmlns:a16="http://schemas.microsoft.com/office/drawing/2014/main" val="823580471"/>
                    </a:ext>
                  </a:extLst>
                </a:gridCol>
                <a:gridCol w="1974310">
                  <a:extLst>
                    <a:ext uri="{9D8B030D-6E8A-4147-A177-3AD203B41FA5}">
                      <a16:colId xmlns:a16="http://schemas.microsoft.com/office/drawing/2014/main" val="118682555"/>
                    </a:ext>
                  </a:extLst>
                </a:gridCol>
                <a:gridCol w="1974310">
                  <a:extLst>
                    <a:ext uri="{9D8B030D-6E8A-4147-A177-3AD203B41FA5}">
                      <a16:colId xmlns:a16="http://schemas.microsoft.com/office/drawing/2014/main" val="3873085250"/>
                    </a:ext>
                  </a:extLst>
                </a:gridCol>
              </a:tblGrid>
              <a:tr h="660140">
                <a:tc>
                  <a:txBody>
                    <a:bodyPr/>
                    <a:lstStyle/>
                    <a:p>
                      <a:pPr algn="ctr"/>
                      <a:r>
                        <a:rPr lang="en-GB" sz="2800" b="0" dirty="0">
                          <a:solidFill>
                            <a:schemeClr val="accent5">
                              <a:lumMod val="50000"/>
                            </a:schemeClr>
                          </a:solidFill>
                        </a:rPr>
                        <a:t>far</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building</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big</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shop</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600" b="0" dirty="0">
                          <a:solidFill>
                            <a:schemeClr val="accent5">
                              <a:lumMod val="50000"/>
                            </a:schemeClr>
                          </a:solidFill>
                        </a:rPr>
                        <a:t>interesting</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museum</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477511"/>
                  </a:ext>
                </a:extLst>
              </a:tr>
              <a:tr h="660140">
                <a:tc>
                  <a:txBody>
                    <a:bodyPr/>
                    <a:lstStyle/>
                    <a:p>
                      <a:pPr algn="ctr"/>
                      <a:r>
                        <a:rPr lang="en-GB" sz="2800" b="0" dirty="0">
                          <a:solidFill>
                            <a:schemeClr val="accent5">
                              <a:lumMod val="50000"/>
                            </a:schemeClr>
                          </a:solidFill>
                        </a:rPr>
                        <a:t>cheap</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baseline="0" dirty="0">
                          <a:solidFill>
                            <a:schemeClr val="accent5">
                              <a:lumMod val="50000"/>
                            </a:schemeClr>
                          </a:solidFill>
                        </a:rPr>
                        <a:t>south</a:t>
                      </a:r>
                      <a:endParaRPr lang="en-GB" sz="24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market</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baseline="0" dirty="0">
                          <a:solidFill>
                            <a:schemeClr val="accent5">
                              <a:lumMod val="50000"/>
                            </a:schemeClr>
                          </a:solidFill>
                        </a:rPr>
                        <a:t>east</a:t>
                      </a: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school</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near</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2143533"/>
                  </a:ext>
                </a:extLst>
              </a:tr>
              <a:tr h="660140">
                <a:tc>
                  <a:txBody>
                    <a:bodyPr/>
                    <a:lstStyle/>
                    <a:p>
                      <a:pPr algn="ctr"/>
                      <a:r>
                        <a:rPr lang="en-GB" sz="2800" b="0" dirty="0">
                          <a:solidFill>
                            <a:schemeClr val="accent5">
                              <a:lumMod val="50000"/>
                            </a:schemeClr>
                          </a:solidFill>
                        </a:rPr>
                        <a:t>square</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good</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boring</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in</a:t>
                      </a:r>
                      <a:r>
                        <a:rPr lang="en-GB" sz="2800" b="0" baseline="0" dirty="0">
                          <a:solidFill>
                            <a:schemeClr val="accent5">
                              <a:lumMod val="50000"/>
                            </a:schemeClr>
                          </a:solidFill>
                        </a:rPr>
                        <a:t> front</a:t>
                      </a: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park</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baseline="0" dirty="0">
                          <a:solidFill>
                            <a:schemeClr val="accent5">
                              <a:lumMod val="50000"/>
                            </a:schemeClr>
                          </a:solidFill>
                        </a:rPr>
                        <a:t>west</a:t>
                      </a:r>
                      <a:endParaRPr lang="en-GB" sz="26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0866469"/>
                  </a:ext>
                </a:extLst>
              </a:tr>
              <a:tr h="660140">
                <a:tc>
                  <a:txBody>
                    <a:bodyPr/>
                    <a:lstStyle/>
                    <a:p>
                      <a:pPr algn="ctr"/>
                      <a:r>
                        <a:rPr lang="en-GB" sz="2500" b="0" dirty="0">
                          <a:solidFill>
                            <a:schemeClr val="accent5">
                              <a:lumMod val="50000"/>
                            </a:schemeClr>
                          </a:solidFill>
                        </a:rPr>
                        <a:t>countryside</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modern</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baseline="0" dirty="0">
                          <a:solidFill>
                            <a:schemeClr val="accent5">
                              <a:lumMod val="50000"/>
                            </a:schemeClr>
                          </a:solidFill>
                        </a:rPr>
                        <a:t>north</a:t>
                      </a: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beautiful</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expensive</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mountain</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5219914"/>
                  </a:ext>
                </a:extLst>
              </a:tr>
              <a:tr h="660140">
                <a:tc>
                  <a:txBody>
                    <a:bodyPr/>
                    <a:lstStyle/>
                    <a:p>
                      <a:pPr algn="ctr"/>
                      <a:r>
                        <a:rPr lang="en-GB" sz="2800" b="0" dirty="0">
                          <a:solidFill>
                            <a:schemeClr val="accent5">
                              <a:lumMod val="50000"/>
                            </a:schemeClr>
                          </a:solidFill>
                        </a:rPr>
                        <a:t>outside</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school</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dirty="0">
                          <a:solidFill>
                            <a:schemeClr val="accent5">
                              <a:lumMod val="50000"/>
                            </a:schemeClr>
                          </a:solidFill>
                        </a:rPr>
                        <a:t>small</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mn-lt"/>
                          <a:ea typeface="+mn-ea"/>
                          <a:cs typeface="+mn-cs"/>
                        </a:rPr>
                        <a:t>theatre</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behind</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baseline="0" dirty="0">
                          <a:solidFill>
                            <a:schemeClr val="accent5">
                              <a:lumMod val="50000"/>
                            </a:schemeClr>
                          </a:solidFill>
                        </a:rPr>
                        <a:t>centre</a:t>
                      </a:r>
                      <a:endParaRPr lang="en-GB" sz="24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1491658"/>
                  </a:ext>
                </a:extLst>
              </a:tr>
              <a:tr h="660140">
                <a:tc>
                  <a:txBody>
                    <a:bodyPr/>
                    <a:lstStyle/>
                    <a:p>
                      <a:pPr algn="ctr"/>
                      <a:endParaRPr lang="en-GB" sz="28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600" b="0" dirty="0">
                          <a:solidFill>
                            <a:schemeClr val="accent5">
                              <a:lumMod val="50000"/>
                            </a:schemeClr>
                          </a:solidFill>
                        </a:rPr>
                        <a:t>important</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famous</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church</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0" dirty="0">
                          <a:solidFill>
                            <a:schemeClr val="accent5">
                              <a:lumMod val="50000"/>
                            </a:schemeClr>
                          </a:solidFill>
                        </a:rPr>
                        <a:t>old</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0" dirty="0">
                        <a:solidFill>
                          <a:schemeClr val="accent5">
                            <a:lumMod val="50000"/>
                          </a:schemeClr>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542198"/>
                  </a:ext>
                </a:extLst>
              </a:tr>
            </a:tbl>
          </a:graphicData>
        </a:graphic>
      </p:graphicFrame>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6" name="TextBox 5"/>
          <p:cNvSpPr txBox="1"/>
          <p:nvPr/>
        </p:nvSpPr>
        <p:spPr>
          <a:xfrm>
            <a:off x="9130" y="1143089"/>
            <a:ext cx="9310839" cy="923330"/>
          </a:xfrm>
          <a:prstGeom prst="rect">
            <a:avLst/>
          </a:prstGeom>
          <a:noFill/>
        </p:spPr>
        <p:txBody>
          <a:bodyPr wrap="square" rtlCol="0">
            <a:spAutoFit/>
          </a:bodyPr>
          <a:lstStyle/>
          <a:p>
            <a:r>
              <a:rPr lang="en-GB" sz="5400" dirty="0">
                <a:solidFill>
                  <a:schemeClr val="accent1">
                    <a:lumMod val="50000"/>
                  </a:schemeClr>
                </a:solidFill>
              </a:rPr>
              <a:t>En inglés…</a:t>
            </a:r>
          </a:p>
        </p:txBody>
      </p:sp>
      <p:sp>
        <p:nvSpPr>
          <p:cNvPr id="20" name="Rounded Rectangle 19"/>
          <p:cNvSpPr/>
          <p:nvPr/>
        </p:nvSpPr>
        <p:spPr>
          <a:xfrm>
            <a:off x="82283" y="2202009"/>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t>lejos</a:t>
            </a:r>
            <a:endParaRPr lang="en-GB" sz="2800" dirty="0"/>
          </a:p>
        </p:txBody>
      </p:sp>
      <p:sp>
        <p:nvSpPr>
          <p:cNvPr id="21" name="Rounded Rectangle 20"/>
          <p:cNvSpPr/>
          <p:nvPr/>
        </p:nvSpPr>
        <p:spPr>
          <a:xfrm>
            <a:off x="2047164" y="2202008"/>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t>edificio</a:t>
            </a:r>
            <a:endParaRPr lang="en-GB" sz="2800" dirty="0"/>
          </a:p>
        </p:txBody>
      </p:sp>
      <p:sp>
        <p:nvSpPr>
          <p:cNvPr id="22" name="Rounded Rectangle 21"/>
          <p:cNvSpPr/>
          <p:nvPr/>
        </p:nvSpPr>
        <p:spPr>
          <a:xfrm>
            <a:off x="4012045" y="2202008"/>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grande</a:t>
            </a:r>
            <a:endParaRPr lang="en-GB" sz="2800" dirty="0"/>
          </a:p>
        </p:txBody>
      </p:sp>
      <p:sp>
        <p:nvSpPr>
          <p:cNvPr id="23" name="Rounded Rectangle 22"/>
          <p:cNvSpPr/>
          <p:nvPr/>
        </p:nvSpPr>
        <p:spPr>
          <a:xfrm>
            <a:off x="5979812" y="2201858"/>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t>tienda</a:t>
            </a:r>
            <a:endParaRPr lang="en-GB" sz="2800" dirty="0"/>
          </a:p>
        </p:txBody>
      </p:sp>
      <p:sp>
        <p:nvSpPr>
          <p:cNvPr id="24" name="Rounded Rectangle 23"/>
          <p:cNvSpPr/>
          <p:nvPr/>
        </p:nvSpPr>
        <p:spPr>
          <a:xfrm>
            <a:off x="7955298" y="2208932"/>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err="1"/>
              <a:t>interesante</a:t>
            </a:r>
            <a:endParaRPr lang="en-GB" sz="2500" dirty="0"/>
          </a:p>
        </p:txBody>
      </p:sp>
      <p:sp>
        <p:nvSpPr>
          <p:cNvPr id="25" name="Rounded Rectangle 24"/>
          <p:cNvSpPr/>
          <p:nvPr/>
        </p:nvSpPr>
        <p:spPr>
          <a:xfrm>
            <a:off x="9927899" y="2202325"/>
            <a:ext cx="1964881" cy="66108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t>museo</a:t>
            </a:r>
            <a:endParaRPr lang="en-GB" sz="2800" dirty="0"/>
          </a:p>
        </p:txBody>
      </p:sp>
      <p:sp>
        <p:nvSpPr>
          <p:cNvPr id="26" name="Rounded Rectangle 25"/>
          <p:cNvSpPr/>
          <p:nvPr/>
        </p:nvSpPr>
        <p:spPr>
          <a:xfrm>
            <a:off x="82283" y="2862796"/>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t>barato</a:t>
            </a:r>
            <a:endParaRPr lang="en-GB" sz="2800" dirty="0"/>
          </a:p>
        </p:txBody>
      </p:sp>
      <p:sp>
        <p:nvSpPr>
          <p:cNvPr id="27" name="Rounded Rectangle 26"/>
          <p:cNvSpPr/>
          <p:nvPr/>
        </p:nvSpPr>
        <p:spPr>
          <a:xfrm>
            <a:off x="2053232" y="2864919"/>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sur</a:t>
            </a:r>
            <a:endParaRPr lang="en-GB" sz="2800" dirty="0"/>
          </a:p>
        </p:txBody>
      </p:sp>
      <p:sp>
        <p:nvSpPr>
          <p:cNvPr id="28" name="Rounded Rectangle 27"/>
          <p:cNvSpPr/>
          <p:nvPr/>
        </p:nvSpPr>
        <p:spPr>
          <a:xfrm>
            <a:off x="4022650" y="2842207"/>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mercado</a:t>
            </a:r>
            <a:endParaRPr lang="en-GB" sz="2400" dirty="0"/>
          </a:p>
        </p:txBody>
      </p:sp>
      <p:sp>
        <p:nvSpPr>
          <p:cNvPr id="29" name="Rounded Rectangle 28"/>
          <p:cNvSpPr/>
          <p:nvPr/>
        </p:nvSpPr>
        <p:spPr>
          <a:xfrm>
            <a:off x="5991464" y="2854907"/>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t>este</a:t>
            </a:r>
            <a:endParaRPr lang="en-GB" sz="2800" dirty="0"/>
          </a:p>
        </p:txBody>
      </p:sp>
      <p:sp>
        <p:nvSpPr>
          <p:cNvPr id="30" name="Rounded Rectangle 29"/>
          <p:cNvSpPr/>
          <p:nvPr/>
        </p:nvSpPr>
        <p:spPr>
          <a:xfrm>
            <a:off x="7964464" y="2885951"/>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err="1"/>
              <a:t>escuela</a:t>
            </a:r>
            <a:endParaRPr lang="en-GB" sz="2600" dirty="0"/>
          </a:p>
        </p:txBody>
      </p:sp>
      <p:sp>
        <p:nvSpPr>
          <p:cNvPr id="31" name="Rounded Rectangle 30"/>
          <p:cNvSpPr/>
          <p:nvPr/>
        </p:nvSpPr>
        <p:spPr>
          <a:xfrm>
            <a:off x="9938852" y="2873197"/>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cerca</a:t>
            </a:r>
            <a:endParaRPr lang="en-GB" sz="2800" dirty="0"/>
          </a:p>
        </p:txBody>
      </p:sp>
      <p:sp>
        <p:nvSpPr>
          <p:cNvPr id="32" name="Rounded Rectangle 31"/>
          <p:cNvSpPr/>
          <p:nvPr/>
        </p:nvSpPr>
        <p:spPr>
          <a:xfrm>
            <a:off x="82282" y="3513594"/>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plaza</a:t>
            </a:r>
            <a:endParaRPr lang="en-GB" sz="2800" dirty="0"/>
          </a:p>
        </p:txBody>
      </p:sp>
      <p:sp>
        <p:nvSpPr>
          <p:cNvPr id="33" name="Rounded Rectangle 32"/>
          <p:cNvSpPr/>
          <p:nvPr/>
        </p:nvSpPr>
        <p:spPr>
          <a:xfrm>
            <a:off x="2052230" y="3539675"/>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t>bueno</a:t>
            </a:r>
            <a:endParaRPr lang="en-GB" sz="2800" dirty="0"/>
          </a:p>
        </p:txBody>
      </p:sp>
      <p:sp>
        <p:nvSpPr>
          <p:cNvPr id="34" name="Rounded Rectangle 33"/>
          <p:cNvSpPr/>
          <p:nvPr/>
        </p:nvSpPr>
        <p:spPr>
          <a:xfrm>
            <a:off x="4026185" y="3513594"/>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t>aburrido</a:t>
            </a:r>
            <a:endParaRPr lang="en-GB" sz="2800" dirty="0"/>
          </a:p>
        </p:txBody>
      </p:sp>
      <p:sp>
        <p:nvSpPr>
          <p:cNvPr id="35" name="Rounded Rectangle 34"/>
          <p:cNvSpPr/>
          <p:nvPr/>
        </p:nvSpPr>
        <p:spPr>
          <a:xfrm>
            <a:off x="5992512" y="3541744"/>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t>delante</a:t>
            </a:r>
            <a:endParaRPr lang="en-GB" sz="2800" dirty="0"/>
          </a:p>
        </p:txBody>
      </p:sp>
      <p:sp>
        <p:nvSpPr>
          <p:cNvPr id="36" name="Rounded Rectangle 35"/>
          <p:cNvSpPr/>
          <p:nvPr/>
        </p:nvSpPr>
        <p:spPr>
          <a:xfrm>
            <a:off x="7963018" y="3529769"/>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parque</a:t>
            </a:r>
            <a:endParaRPr lang="en-GB" sz="2800" dirty="0"/>
          </a:p>
        </p:txBody>
      </p:sp>
      <p:sp>
        <p:nvSpPr>
          <p:cNvPr id="37" name="Rounded Rectangle 36"/>
          <p:cNvSpPr/>
          <p:nvPr/>
        </p:nvSpPr>
        <p:spPr>
          <a:xfrm>
            <a:off x="9936417" y="3522847"/>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err="1"/>
              <a:t>oeste</a:t>
            </a:r>
            <a:endParaRPr lang="en-GB" sz="2500" dirty="0"/>
          </a:p>
        </p:txBody>
      </p:sp>
      <p:sp>
        <p:nvSpPr>
          <p:cNvPr id="38" name="Rounded Rectangle 37"/>
          <p:cNvSpPr/>
          <p:nvPr/>
        </p:nvSpPr>
        <p:spPr>
          <a:xfrm>
            <a:off x="99963" y="4184783"/>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campo</a:t>
            </a:r>
            <a:endParaRPr lang="en-GB" sz="2800" dirty="0"/>
          </a:p>
        </p:txBody>
      </p:sp>
      <p:sp>
        <p:nvSpPr>
          <p:cNvPr id="39" name="Rounded Rectangle 38"/>
          <p:cNvSpPr/>
          <p:nvPr/>
        </p:nvSpPr>
        <p:spPr>
          <a:xfrm>
            <a:off x="2050695" y="4184222"/>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t>moderno</a:t>
            </a:r>
            <a:endParaRPr lang="en-GB" sz="2800" dirty="0"/>
          </a:p>
        </p:txBody>
      </p:sp>
      <p:sp>
        <p:nvSpPr>
          <p:cNvPr id="40" name="Rounded Rectangle 39"/>
          <p:cNvSpPr/>
          <p:nvPr/>
        </p:nvSpPr>
        <p:spPr>
          <a:xfrm>
            <a:off x="4015572" y="4201687"/>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err="1"/>
              <a:t>norte</a:t>
            </a:r>
            <a:endParaRPr lang="en-GB" sz="2600" dirty="0"/>
          </a:p>
        </p:txBody>
      </p:sp>
      <p:sp>
        <p:nvSpPr>
          <p:cNvPr id="41" name="Rounded Rectangle 40"/>
          <p:cNvSpPr/>
          <p:nvPr/>
        </p:nvSpPr>
        <p:spPr>
          <a:xfrm>
            <a:off x="5996046" y="4184221"/>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t>hermoso</a:t>
            </a:r>
            <a:endParaRPr lang="en-GB" sz="2800" dirty="0"/>
          </a:p>
        </p:txBody>
      </p:sp>
      <p:sp>
        <p:nvSpPr>
          <p:cNvPr id="42" name="Rounded Rectangle 41"/>
          <p:cNvSpPr/>
          <p:nvPr/>
        </p:nvSpPr>
        <p:spPr>
          <a:xfrm>
            <a:off x="7971536" y="4191570"/>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caro</a:t>
            </a:r>
            <a:endParaRPr lang="en-GB" sz="2800" dirty="0"/>
          </a:p>
        </p:txBody>
      </p:sp>
      <p:sp>
        <p:nvSpPr>
          <p:cNvPr id="43" name="Rounded Rectangle 42"/>
          <p:cNvSpPr/>
          <p:nvPr/>
        </p:nvSpPr>
        <p:spPr>
          <a:xfrm>
            <a:off x="9937861" y="4184221"/>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montaña</a:t>
            </a:r>
            <a:endParaRPr lang="en-GB" sz="2400" dirty="0"/>
          </a:p>
        </p:txBody>
      </p:sp>
      <p:sp>
        <p:nvSpPr>
          <p:cNvPr id="44" name="Rounded Rectangle 43"/>
          <p:cNvSpPr/>
          <p:nvPr/>
        </p:nvSpPr>
        <p:spPr>
          <a:xfrm>
            <a:off x="99963" y="4849752"/>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t>fuera</a:t>
            </a:r>
            <a:endParaRPr lang="en-GB" sz="2800" dirty="0"/>
          </a:p>
        </p:txBody>
      </p:sp>
      <p:sp>
        <p:nvSpPr>
          <p:cNvPr id="45" name="Rounded Rectangle 44"/>
          <p:cNvSpPr/>
          <p:nvPr/>
        </p:nvSpPr>
        <p:spPr>
          <a:xfrm>
            <a:off x="2054615" y="4849751"/>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err="1"/>
              <a:t>colegio</a:t>
            </a:r>
            <a:endParaRPr lang="en-GB" sz="2600" dirty="0"/>
          </a:p>
        </p:txBody>
      </p:sp>
      <p:sp>
        <p:nvSpPr>
          <p:cNvPr id="46" name="Rounded Rectangle 45"/>
          <p:cNvSpPr/>
          <p:nvPr/>
        </p:nvSpPr>
        <p:spPr>
          <a:xfrm>
            <a:off x="4029719" y="4862506"/>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t>pequeño</a:t>
            </a:r>
            <a:endParaRPr lang="en-GB" sz="2800" dirty="0"/>
          </a:p>
        </p:txBody>
      </p:sp>
      <p:sp>
        <p:nvSpPr>
          <p:cNvPr id="47" name="Rounded Rectangle 46"/>
          <p:cNvSpPr/>
          <p:nvPr/>
        </p:nvSpPr>
        <p:spPr>
          <a:xfrm>
            <a:off x="6006655" y="4850949"/>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t>teatro</a:t>
            </a:r>
            <a:endParaRPr lang="en-GB" sz="2800" dirty="0"/>
          </a:p>
        </p:txBody>
      </p:sp>
      <p:sp>
        <p:nvSpPr>
          <p:cNvPr id="48" name="Rounded Rectangle 47"/>
          <p:cNvSpPr/>
          <p:nvPr/>
        </p:nvSpPr>
        <p:spPr>
          <a:xfrm>
            <a:off x="7984236" y="4841522"/>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t>detrás</a:t>
            </a:r>
            <a:endParaRPr lang="en-GB" sz="2800" dirty="0"/>
          </a:p>
        </p:txBody>
      </p:sp>
      <p:sp>
        <p:nvSpPr>
          <p:cNvPr id="50" name="Rounded Rectangle 49"/>
          <p:cNvSpPr/>
          <p:nvPr/>
        </p:nvSpPr>
        <p:spPr>
          <a:xfrm>
            <a:off x="9956957" y="4833871"/>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err="1"/>
              <a:t>centro</a:t>
            </a:r>
            <a:endParaRPr lang="en-GB" sz="2300" dirty="0"/>
          </a:p>
        </p:txBody>
      </p:sp>
      <p:sp>
        <p:nvSpPr>
          <p:cNvPr id="51" name="Rounded Rectangle 50"/>
          <p:cNvSpPr/>
          <p:nvPr/>
        </p:nvSpPr>
        <p:spPr>
          <a:xfrm>
            <a:off x="2056411" y="5517158"/>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err="1"/>
              <a:t>importante</a:t>
            </a:r>
            <a:endParaRPr lang="en-GB" sz="2500" dirty="0"/>
          </a:p>
        </p:txBody>
      </p:sp>
      <p:sp>
        <p:nvSpPr>
          <p:cNvPr id="52" name="Rounded Rectangle 51"/>
          <p:cNvSpPr/>
          <p:nvPr/>
        </p:nvSpPr>
        <p:spPr>
          <a:xfrm>
            <a:off x="4031162" y="5504458"/>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t>famoso</a:t>
            </a:r>
            <a:endParaRPr lang="en-GB" sz="2800" dirty="0"/>
          </a:p>
        </p:txBody>
      </p:sp>
      <p:sp>
        <p:nvSpPr>
          <p:cNvPr id="53" name="Rounded Rectangle 52"/>
          <p:cNvSpPr/>
          <p:nvPr/>
        </p:nvSpPr>
        <p:spPr>
          <a:xfrm>
            <a:off x="5999583" y="5483520"/>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t>iglesia</a:t>
            </a:r>
            <a:endParaRPr lang="en-GB" sz="2800" dirty="0"/>
          </a:p>
        </p:txBody>
      </p:sp>
      <p:sp>
        <p:nvSpPr>
          <p:cNvPr id="54" name="Rounded Rectangle 53"/>
          <p:cNvSpPr/>
          <p:nvPr/>
        </p:nvSpPr>
        <p:spPr>
          <a:xfrm>
            <a:off x="7972980" y="5483520"/>
            <a:ext cx="1964881" cy="683943"/>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t>antiguo</a:t>
            </a:r>
            <a:endParaRPr lang="en-GB" sz="2800" dirty="0"/>
          </a:p>
        </p:txBody>
      </p:sp>
      <p:sp>
        <p:nvSpPr>
          <p:cNvPr id="55"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8482001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6"/>
                                        </p:tgtEl>
                                      </p:cBhvr>
                                    </p:animEffect>
                                    <p:set>
                                      <p:cBhvr>
                                        <p:cTn id="4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4" restart="whenNotActive" fill="hold" evtFilter="cancelBubble" nodeType="interactiveSeq">
                <p:stCondLst>
                  <p:cond evt="onClick" delay="0">
                    <p:tgtEl>
                      <p:spTgt spid="2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0" restart="whenNotActive" fill="hold" evtFilter="cancelBubble" nodeType="interactiveSeq">
                <p:stCondLst>
                  <p:cond evt="onClick" delay="0">
                    <p:tgtEl>
                      <p:spTgt spid="2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6" restart="whenNotActive" fill="hold" evtFilter="cancelBubble" nodeType="interactiveSeq">
                <p:stCondLst>
                  <p:cond evt="onClick" delay="0">
                    <p:tgtEl>
                      <p:spTgt spid="2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9"/>
                                        </p:tgtEl>
                                      </p:cBhvr>
                                    </p:animEffect>
                                    <p:set>
                                      <p:cBhvr>
                                        <p:cTn id="6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2" restart="whenNotActive" fill="hold" evtFilter="cancelBubble" nodeType="interactiveSeq">
                <p:stCondLst>
                  <p:cond evt="onClick" delay="0">
                    <p:tgtEl>
                      <p:spTgt spid="3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30"/>
                                        </p:tgtEl>
                                      </p:cBhvr>
                                    </p:animEffect>
                                    <p:set>
                                      <p:cBhvr>
                                        <p:cTn id="6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8" restart="whenNotActive" fill="hold" evtFilter="cancelBubble" nodeType="interactiveSeq">
                <p:stCondLst>
                  <p:cond evt="onClick" delay="0">
                    <p:tgtEl>
                      <p:spTgt spid="3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80" restart="whenNotActive" fill="hold" evtFilter="cancelBubble" nodeType="interactiveSeq">
                <p:stCondLst>
                  <p:cond evt="onClick" delay="0">
                    <p:tgtEl>
                      <p:spTgt spid="33"/>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33"/>
                                        </p:tgtEl>
                                      </p:cBhvr>
                                    </p:animEffect>
                                    <p:set>
                                      <p:cBhvr>
                                        <p:cTn id="8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6" restart="whenNotActive" fill="hold" evtFilter="cancelBubble" nodeType="interactiveSeq">
                <p:stCondLst>
                  <p:cond evt="onClick" delay="0">
                    <p:tgtEl>
                      <p:spTgt spid="34"/>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34"/>
                                        </p:tgtEl>
                                      </p:cBhvr>
                                    </p:animEffect>
                                    <p:set>
                                      <p:cBhvr>
                                        <p:cTn id="9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92" restart="whenNotActive" fill="hold" evtFilter="cancelBubble" nodeType="interactiveSeq">
                <p:stCondLst>
                  <p:cond evt="onClick" delay="0">
                    <p:tgtEl>
                      <p:spTgt spid="35"/>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35"/>
                                        </p:tgtEl>
                                      </p:cBhvr>
                                    </p:animEffect>
                                    <p:set>
                                      <p:cBhvr>
                                        <p:cTn id="9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98" restart="whenNotActive" fill="hold" evtFilter="cancelBubble" nodeType="interactiveSeq">
                <p:stCondLst>
                  <p:cond evt="onClick" delay="0">
                    <p:tgtEl>
                      <p:spTgt spid="36"/>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36"/>
                                        </p:tgtEl>
                                      </p:cBhvr>
                                    </p:animEffect>
                                    <p:set>
                                      <p:cBhvr>
                                        <p:cTn id="10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04" restart="whenNotActive" fill="hold" evtFilter="cancelBubble" nodeType="interactiveSeq">
                <p:stCondLst>
                  <p:cond evt="onClick" delay="0">
                    <p:tgtEl>
                      <p:spTgt spid="37"/>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37"/>
                                        </p:tgtEl>
                                      </p:cBhvr>
                                    </p:animEffect>
                                    <p:set>
                                      <p:cBhvr>
                                        <p:cTn id="10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10" restart="whenNotActive" fill="hold" evtFilter="cancelBubble" nodeType="interactiveSeq">
                <p:stCondLst>
                  <p:cond evt="onClick" delay="0">
                    <p:tgtEl>
                      <p:spTgt spid="38"/>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38"/>
                                        </p:tgtEl>
                                      </p:cBhvr>
                                    </p:animEffect>
                                    <p:set>
                                      <p:cBhvr>
                                        <p:cTn id="11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16" restart="whenNotActive" fill="hold" evtFilter="cancelBubble" nodeType="interactiveSeq">
                <p:stCondLst>
                  <p:cond evt="onClick" delay="0">
                    <p:tgtEl>
                      <p:spTgt spid="39"/>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39"/>
                                        </p:tgtEl>
                                      </p:cBhvr>
                                    </p:animEffect>
                                    <p:set>
                                      <p:cBhvr>
                                        <p:cTn id="12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22" restart="whenNotActive" fill="hold" evtFilter="cancelBubble" nodeType="interactiveSeq">
                <p:stCondLst>
                  <p:cond evt="onClick" delay="0">
                    <p:tgtEl>
                      <p:spTgt spid="40"/>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40"/>
                                        </p:tgtEl>
                                      </p:cBhvr>
                                    </p:animEffect>
                                    <p:set>
                                      <p:cBhvr>
                                        <p:cTn id="12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28" restart="whenNotActive" fill="hold" evtFilter="cancelBubble" nodeType="interactiveSeq">
                <p:stCondLst>
                  <p:cond evt="onClick" delay="0">
                    <p:tgtEl>
                      <p:spTgt spid="41"/>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41"/>
                                        </p:tgtEl>
                                      </p:cBhvr>
                                    </p:animEffect>
                                    <p:set>
                                      <p:cBhvr>
                                        <p:cTn id="13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34" restart="whenNotActive" fill="hold" evtFilter="cancelBubble" nodeType="interactiveSeq">
                <p:stCondLst>
                  <p:cond evt="onClick" delay="0">
                    <p:tgtEl>
                      <p:spTgt spid="42"/>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42"/>
                                        </p:tgtEl>
                                      </p:cBhvr>
                                    </p:animEffect>
                                    <p:set>
                                      <p:cBhvr>
                                        <p:cTn id="13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40" restart="whenNotActive" fill="hold" evtFilter="cancelBubble" nodeType="interactiveSeq">
                <p:stCondLst>
                  <p:cond evt="onClick" delay="0">
                    <p:tgtEl>
                      <p:spTgt spid="43"/>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43"/>
                                        </p:tgtEl>
                                      </p:cBhvr>
                                    </p:animEffect>
                                    <p:set>
                                      <p:cBhvr>
                                        <p:cTn id="14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46" restart="whenNotActive" fill="hold" evtFilter="cancelBubble" nodeType="interactiveSeq">
                <p:stCondLst>
                  <p:cond evt="onClick" delay="0">
                    <p:tgtEl>
                      <p:spTgt spid="44"/>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44"/>
                                        </p:tgtEl>
                                      </p:cBhvr>
                                    </p:animEffect>
                                    <p:set>
                                      <p:cBhvr>
                                        <p:cTn id="15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2" restart="whenNotActive" fill="hold" evtFilter="cancelBubble" nodeType="interactiveSeq">
                <p:stCondLst>
                  <p:cond evt="onClick" delay="0">
                    <p:tgtEl>
                      <p:spTgt spid="45"/>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45"/>
                                        </p:tgtEl>
                                      </p:cBhvr>
                                    </p:animEffect>
                                    <p:set>
                                      <p:cBhvr>
                                        <p:cTn id="15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58" restart="whenNotActive" fill="hold" evtFilter="cancelBubble" nodeType="interactiveSeq">
                <p:stCondLst>
                  <p:cond evt="onClick" delay="0">
                    <p:tgtEl>
                      <p:spTgt spid="46"/>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46"/>
                                        </p:tgtEl>
                                      </p:cBhvr>
                                    </p:animEffect>
                                    <p:set>
                                      <p:cBhvr>
                                        <p:cTn id="16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64" restart="whenNotActive" fill="hold" evtFilter="cancelBubble" nodeType="interactiveSeq">
                <p:stCondLst>
                  <p:cond evt="onClick" delay="0">
                    <p:tgtEl>
                      <p:spTgt spid="4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47"/>
                                        </p:tgtEl>
                                      </p:cBhvr>
                                    </p:animEffect>
                                    <p:set>
                                      <p:cBhvr>
                                        <p:cTn id="16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70" restart="whenNotActive" fill="hold" evtFilter="cancelBubble" nodeType="interactiveSeq">
                <p:stCondLst>
                  <p:cond evt="onClick" delay="0">
                    <p:tgtEl>
                      <p:spTgt spid="48"/>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48"/>
                                        </p:tgtEl>
                                      </p:cBhvr>
                                    </p:animEffect>
                                    <p:set>
                                      <p:cBhvr>
                                        <p:cTn id="175"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76" restart="whenNotActive" fill="hold" evtFilter="cancelBubble" nodeType="interactiveSeq">
                <p:stCondLst>
                  <p:cond evt="onClick" delay="0">
                    <p:tgtEl>
                      <p:spTgt spid="50"/>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50"/>
                                        </p:tgtEl>
                                      </p:cBhvr>
                                    </p:animEffect>
                                    <p:set>
                                      <p:cBhvr>
                                        <p:cTn id="18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82" restart="whenNotActive" fill="hold" evtFilter="cancelBubble" nodeType="interactiveSeq">
                <p:stCondLst>
                  <p:cond evt="onClick" delay="0">
                    <p:tgtEl>
                      <p:spTgt spid="51"/>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51"/>
                                        </p:tgtEl>
                                      </p:cBhvr>
                                    </p:animEffect>
                                    <p:set>
                                      <p:cBhvr>
                                        <p:cTn id="187"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88" restart="whenNotActive" fill="hold" evtFilter="cancelBubble" nodeType="interactiveSeq">
                <p:stCondLst>
                  <p:cond evt="onClick" delay="0">
                    <p:tgtEl>
                      <p:spTgt spid="52"/>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52"/>
                                        </p:tgtEl>
                                      </p:cBhvr>
                                    </p:animEffect>
                                    <p:set>
                                      <p:cBhvr>
                                        <p:cTn id="19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94" restart="whenNotActive" fill="hold" evtFilter="cancelBubble" nodeType="interactiveSeq">
                <p:stCondLst>
                  <p:cond evt="onClick" delay="0">
                    <p:tgtEl>
                      <p:spTgt spid="53"/>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53"/>
                                        </p:tgtEl>
                                      </p:cBhvr>
                                    </p:animEffect>
                                    <p:set>
                                      <p:cBhvr>
                                        <p:cTn id="199"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200" restart="whenNotActive" fill="hold" evtFilter="cancelBubble" nodeType="interactiveSeq">
                <p:stCondLst>
                  <p:cond evt="onClick" delay="0">
                    <p:tgtEl>
                      <p:spTgt spid="54"/>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54"/>
                                        </p:tgtEl>
                                      </p:cBhvr>
                                    </p:animEffect>
                                    <p:set>
                                      <p:cBhvr>
                                        <p:cTn id="205"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0" grpId="0" animBg="1"/>
      <p:bldP spid="51" grpId="0" animBg="1"/>
      <p:bldP spid="52" grpId="0" animBg="1"/>
      <p:bldP spid="53" grpId="0" animBg="1"/>
      <p:bldP spid="54"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3200" b="1" i="0" u="none" strike="noStrike" kern="0" cap="none" spc="0" normalizeH="0" baseline="0" noProof="0" dirty="0">
            <a:ln>
              <a:noFill/>
            </a:ln>
            <a:solidFill>
              <a:prstClr val="white"/>
            </a:solidFill>
            <a:effectLst/>
            <a:uLnTx/>
            <a:uFillTx/>
            <a:ea typeface="+mn-ea"/>
            <a:cs typeface="+mn-cs"/>
          </a:defRPr>
        </a:defPPr>
      </a:lstStyle>
    </a:spDef>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6192</TotalTime>
  <Words>7458</Words>
  <Application>Microsoft Office PowerPoint</Application>
  <PresentationFormat>Widescreen</PresentationFormat>
  <Paragraphs>1284</Paragraphs>
  <Slides>37</Slides>
  <Notes>37</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37</vt:i4>
      </vt:variant>
    </vt:vector>
  </HeadingPairs>
  <TitlesOfParts>
    <vt:vector size="47" baseType="lpstr">
      <vt:lpstr>SimSun</vt:lpstr>
      <vt:lpstr>Arial</vt:lpstr>
      <vt:lpstr>Calibri</vt:lpstr>
      <vt:lpstr>Century Gothic</vt:lpstr>
      <vt:lpstr>Times New Roman</vt:lpstr>
      <vt:lpstr>Tw Cen MT</vt:lpstr>
      <vt:lpstr>1_Office Theme</vt:lpstr>
      <vt:lpstr>2_Office Theme</vt:lpstr>
      <vt:lpstr>Office Theme</vt:lpstr>
      <vt:lpstr>3_Office Theme</vt:lpstr>
      <vt:lpstr>Describing places</vt:lpstr>
      <vt:lpstr>¿CI o SI? </vt:lpstr>
      <vt:lpstr>Vocabulario</vt:lpstr>
      <vt:lpstr>Vocabulario</vt:lpstr>
      <vt:lpstr>Vocabulario</vt:lpstr>
      <vt:lpstr>Vocabulario</vt:lpstr>
      <vt:lpstr>Respuestas</vt:lpstr>
      <vt:lpstr>Vocabulario</vt:lpstr>
      <vt:lpstr>Vocabulario</vt:lpstr>
      <vt:lpstr>The indefinite article</vt:lpstr>
      <vt:lpstr>The definite article</vt:lpstr>
      <vt:lpstr>Using the definite articles ‘los’ &amp; ‘las’with the indefinite articles ‘unos’ &amp; ‘unas </vt:lpstr>
      <vt:lpstr>leer</vt:lpstr>
      <vt:lpstr>leer</vt:lpstr>
      <vt:lpstr>escuchar</vt:lpstr>
      <vt:lpstr>SER and ESTAR</vt:lpstr>
      <vt:lpstr>leer</vt:lpstr>
      <vt:lpstr>leer / escribir</vt:lpstr>
      <vt:lpstr>leer / escribir</vt:lpstr>
      <vt:lpstr>leer / escribir</vt:lpstr>
      <vt:lpstr>leer / escribir</vt:lpstr>
      <vt:lpstr>hablar / escuchar / escribir</vt:lpstr>
      <vt:lpstr>hablar / escuchar / escribir</vt:lpstr>
      <vt:lpstr>Describing what people have</vt:lpstr>
      <vt:lpstr>escuchar / escribir </vt:lpstr>
      <vt:lpstr>escuchar / escribir</vt:lpstr>
      <vt:lpstr>TENER</vt:lpstr>
      <vt:lpstr>Vocabulario</vt:lpstr>
      <vt:lpstr>Escribe la palabra en español.</vt:lpstr>
      <vt:lpstr>leer</vt:lpstr>
      <vt:lpstr>escuchar</vt:lpstr>
      <vt:lpstr>escuchar</vt:lpstr>
      <vt:lpstr>La familia López En casa</vt:lpstr>
      <vt:lpstr>leer</vt:lpstr>
      <vt:lpstr>hablar</vt:lpstr>
      <vt:lpstr>hablar</vt:lpstr>
      <vt:lpstr>Deberes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Victoria Hobson</dc:creator>
  <cp:lastModifiedBy>Nicholas Avery</cp:lastModifiedBy>
  <cp:revision>399</cp:revision>
  <dcterms:created xsi:type="dcterms:W3CDTF">2020-04-25T09:03:28Z</dcterms:created>
  <dcterms:modified xsi:type="dcterms:W3CDTF">2021-04-19T09:34:13Z</dcterms:modified>
</cp:coreProperties>
</file>