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88" r:id="rId2"/>
    <p:sldId id="475" r:id="rId3"/>
    <p:sldId id="472" r:id="rId4"/>
    <p:sldId id="879" r:id="rId5"/>
    <p:sldId id="881" r:id="rId6"/>
    <p:sldId id="880" r:id="rId7"/>
    <p:sldId id="882" r:id="rId8"/>
    <p:sldId id="883" r:id="rId9"/>
    <p:sldId id="884" r:id="rId10"/>
    <p:sldId id="885" r:id="rId11"/>
    <p:sldId id="8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838"/>
    <a:srgbClr val="514F4F"/>
    <a:srgbClr val="FFE58A"/>
    <a:srgbClr val="FFBEA7"/>
    <a:srgbClr val="FFFFFF"/>
    <a:srgbClr val="B5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 autoAdjust="0"/>
    <p:restoredTop sz="73570" autoAdjust="0"/>
  </p:normalViewPr>
  <p:slideViewPr>
    <p:cSldViewPr snapToGrid="0">
      <p:cViewPr varScale="1">
        <p:scale>
          <a:sx n="47" d="100"/>
          <a:sy n="47" d="100"/>
        </p:scale>
        <p:origin x="234" y="54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97F6-C1A0-4278-A35D-7B98793ED0E5}" type="datetimeFigureOut">
              <a:rPr lang="es-ES_tradnl" smtClean="0"/>
              <a:t>09/02/2023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C141-A36E-4D3D-BCC0-F658352BCD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253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Artwork by Mark Davies. All additional pictures selected are available under a Creative Commons license, no attribution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thanks to Rachel Hawkes for her input on the lesson material and Jo Cairns for teacher feedback.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sz="1200" b="1" dirty="0"/>
              <a:t>Learning outcomes (lesson 1):</a:t>
            </a:r>
          </a:p>
          <a:p>
            <a:r>
              <a:rPr lang="en-GB" sz="1200" b="0" dirty="0"/>
              <a:t>present tense -er/-</a:t>
            </a:r>
            <a:r>
              <a:rPr lang="en-GB" sz="1200" b="0" dirty="0" err="1"/>
              <a:t>ir</a:t>
            </a:r>
            <a:r>
              <a:rPr lang="en-GB" sz="1200" b="0" dirty="0"/>
              <a:t> verbs in 1st, 2nd, 3rd person singular (-o, -es, -e)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verbs like </a:t>
            </a:r>
            <a:r>
              <a:rPr lang="en-GB" sz="1200" b="0" dirty="0" err="1"/>
              <a:t>conocer</a:t>
            </a:r>
            <a:r>
              <a:rPr lang="en-GB" sz="1200" b="0" dirty="0"/>
              <a:t> (c&gt;</a:t>
            </a:r>
            <a:r>
              <a:rPr lang="en-GB" sz="1200" b="0" dirty="0" err="1"/>
              <a:t>zc</a:t>
            </a:r>
            <a:r>
              <a:rPr lang="en-GB" sz="1200" b="0" dirty="0"/>
              <a:t>) (1st person singular)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direct object 'lo', 'la', '</a:t>
            </a:r>
            <a:r>
              <a:rPr lang="en-GB" sz="1200" b="0" dirty="0" err="1"/>
              <a:t>los</a:t>
            </a:r>
            <a:r>
              <a:rPr lang="en-GB" sz="1200" b="0" dirty="0"/>
              <a:t>', 'las’</a:t>
            </a:r>
          </a:p>
          <a:p>
            <a:r>
              <a:rPr lang="en-GB" sz="1200" b="0" dirty="0"/>
              <a:t>object-first word order only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direct object pronouns in one verb constructions (e.g. </a:t>
            </a:r>
            <a:r>
              <a:rPr lang="en-GB" sz="1200" b="0" dirty="0" err="1"/>
              <a:t>los</a:t>
            </a:r>
            <a:r>
              <a:rPr lang="en-GB" sz="1200" b="0" dirty="0"/>
              <a:t> llama)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definite articles '</a:t>
            </a:r>
            <a:r>
              <a:rPr lang="en-GB" sz="1200" b="0" dirty="0" err="1"/>
              <a:t>el</a:t>
            </a:r>
            <a:r>
              <a:rPr lang="en-GB" sz="1200" b="0" dirty="0"/>
              <a:t>' and 'la’, '</a:t>
            </a:r>
            <a:r>
              <a:rPr lang="en-GB" sz="1200" b="0" dirty="0" err="1"/>
              <a:t>los</a:t>
            </a:r>
            <a:r>
              <a:rPr lang="en-GB" sz="1200" b="0" dirty="0"/>
              <a:t>' and 'las’.</a:t>
            </a:r>
          </a:p>
          <a:p>
            <a:endParaRPr lang="en-GB" sz="1200" b="0" dirty="0"/>
          </a:p>
          <a:p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Phonics: 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[z] and [co]</a:t>
            </a:r>
            <a:endParaRPr lang="en-GB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frequency (1 is the most frequent word in Spanish):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New vocabulary: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aguantar [1879]; arreglar¹ (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to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tidy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) [1314]; caber [1187]; letra² (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lyrics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) [977]; un montón [1736]; el salón [1722]; sorpresa [1295]; alto² (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loud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volume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) [231]; bajo² (as '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docs-Century Gothic"/>
              </a:rPr>
              <a:t>low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') [452]; ¡Enhorabuena! [&gt;5000]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(10) / H </a:t>
            </a:r>
            <a:r>
              <a:rPr lang="es-ES" b="1" i="0" dirty="0" err="1">
                <a:solidFill>
                  <a:srgbClr val="000000"/>
                </a:solidFill>
                <a:effectLst/>
                <a:latin typeface="docs-Century Gothic"/>
              </a:rPr>
              <a:t>Only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: </a:t>
            </a:r>
            <a:r>
              <a:rPr lang="es-ES" b="0" i="0" dirty="0">
                <a:solidFill>
                  <a:srgbClr val="FF0000"/>
                </a:solidFill>
                <a:effectLst/>
                <a:latin typeface="docs-Century Gothic"/>
              </a:rPr>
              <a:t>agradecer [1428]; esquina [1536]; mueble [2342]; el volumen [1568] </a:t>
            </a:r>
            <a:r>
              <a:rPr lang="es-ES" b="1" i="0" dirty="0">
                <a:solidFill>
                  <a:srgbClr val="FF0000"/>
                </a:solidFill>
                <a:effectLst/>
                <a:latin typeface="docs-Century Gothic"/>
              </a:rPr>
              <a:t>(4)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b="1" i="0" dirty="0" err="1">
                <a:solidFill>
                  <a:srgbClr val="FF0000"/>
                </a:solidFill>
                <a:effectLst/>
                <a:latin typeface="docs-Century Gothic"/>
              </a:rPr>
              <a:t>Spaced</a:t>
            </a:r>
            <a:r>
              <a:rPr lang="es-ES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  <a:latin typeface="docs-Century Gothic"/>
              </a:rPr>
              <a:t>repetition</a:t>
            </a:r>
            <a:r>
              <a:rPr lang="es-ES" b="1" i="0" dirty="0">
                <a:solidFill>
                  <a:srgbClr val="FF0000"/>
                </a:solidFill>
                <a:effectLst/>
                <a:latin typeface="docs-Century Gothic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diseñar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[2010];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espacio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[451];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ingeniero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[1937];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luna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[1240];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piedra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[774];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faltar [524]; amor [283]; aire [401]; ese [35]; esa [35]; esos, esas [35]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(12)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/ H </a:t>
            </a:r>
            <a:r>
              <a:rPr lang="es-ES" b="1" i="0" dirty="0" err="1">
                <a:solidFill>
                  <a:srgbClr val="000000"/>
                </a:solidFill>
                <a:effectLst/>
                <a:latin typeface="docs-Century Gothic"/>
              </a:rPr>
              <a:t>only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: </a:t>
            </a:r>
            <a:r>
              <a:rPr lang="es-ES" b="0" i="0" dirty="0">
                <a:solidFill>
                  <a:srgbClr val="FF0000"/>
                </a:solidFill>
                <a:effectLst/>
                <a:latin typeface="docs-Century Gothic"/>
              </a:rPr>
              <a:t>controlar [1169]; engañar [1981]; responsable [649];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engañar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[1981]; mover [467] </a:t>
            </a:r>
            <a:r>
              <a:rPr lang="en-GB" b="1" i="0" dirty="0">
                <a:solidFill>
                  <a:srgbClr val="FF0000"/>
                </a:solidFill>
                <a:effectLst/>
                <a:latin typeface="docs-Century Gothic"/>
              </a:rPr>
              <a:t>(5)</a:t>
            </a:r>
            <a:endParaRPr lang="en-GB" b="1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Thematic revisited vocabulary</a:t>
            </a:r>
            <a:r>
              <a:rPr lang="en-GB" b="0" i="0" dirty="0"/>
              <a:t>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ventana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[725];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bajar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[484];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música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[340];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cumpleaños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[3372];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celebrar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[886]; mesa [525];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plato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[1808]; comida [906];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gente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[137]; alto [231];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jardín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[1195];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salón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[1722];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familia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[233]; familiar (relative) [1922];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organizar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[1053];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ofrecer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[351];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invitar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[820];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llamar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[122];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venir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[118]; comer [347];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beber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[1085];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charlar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[2968];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bailar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[1323];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bebida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[2787];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cosa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[69];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papá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[365];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único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[213];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puerta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[274];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suelo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[552]; arroz [2882];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ligero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[1930];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gato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[1728];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reloj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[1684];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compra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[1662];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temprano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[1578];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encender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[1431];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vecino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[808];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colocar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[801];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mamá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[375]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(39)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br>
              <a:rPr lang="en-GB" b="0" i="0" dirty="0"/>
            </a:br>
            <a:r>
              <a:rPr lang="en-GB" b="1" i="0" dirty="0"/>
              <a:t>Revisited function words</a:t>
            </a:r>
            <a:r>
              <a:rPr lang="en-GB" b="0" i="0" dirty="0"/>
              <a:t>: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el [1]; la [1]; lo [18]; la [61]; los [18]; las [61]; querer [58]; poder [32]; deber [71]; tener que [n/a]; conocer [128]; para [16]; pedir [217]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(13)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0" baseline="0" dirty="0"/>
              <a:t>)</a:t>
            </a:r>
            <a:r>
              <a:rPr lang="es-ES" i="1" baseline="0" dirty="0"/>
              <a:t>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frequency rankings for words that occur in this PowerPoint which have been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previously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introduced in NCELP resources are given in the NCELP SOW and in the resources that first introduced and formally re-visited those words. 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 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 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that occur incidentally in this PowerPoint, frequency rankings will be provided in the notes field wherever possible.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82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12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55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b="1" dirty="0"/>
              <a:t>Timing:</a:t>
            </a:r>
            <a:r>
              <a:rPr lang="en-ES" b="0" dirty="0"/>
              <a:t> </a:t>
            </a:r>
            <a:r>
              <a:rPr lang="en-GB" b="0" dirty="0"/>
              <a:t>1 minute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 </a:t>
            </a:r>
            <a:r>
              <a:rPr lang="en-ES" b="0" dirty="0"/>
              <a:t>to </a:t>
            </a:r>
            <a:r>
              <a:rPr lang="en-ES" b="1" dirty="0"/>
              <a:t>introduce</a:t>
            </a:r>
            <a:r>
              <a:rPr lang="en-ES" b="0" dirty="0"/>
              <a:t> the use of singular and plural object pronouns in two verb constructions.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ES" b="0" dirty="0"/>
          </a:p>
          <a:p>
            <a:r>
              <a:rPr lang="en-ES" b="0" dirty="0"/>
              <a:t>1. Go through the explanation with the students.</a:t>
            </a:r>
          </a:p>
          <a:p>
            <a:r>
              <a:rPr lang="en-ES" b="0" dirty="0"/>
              <a:t>2. Elicit the English for the Spanish examples.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ES" b="1" dirty="0"/>
              <a:t>Timing:</a:t>
            </a:r>
            <a:r>
              <a:rPr lang="en-ES" b="0" dirty="0"/>
              <a:t> 6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distinguish between the use of different direct object pronouns according to gender and number; to recognise the subject of singular forms of modal verbs in the present tense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ES" b="0" dirty="0"/>
          </a:p>
          <a:p>
            <a:pPr marL="228600" indent="-228600">
              <a:buAutoNum type="arabicPeriod"/>
            </a:pPr>
            <a:r>
              <a:rPr lang="en-GB" dirty="0"/>
              <a:t>Read each sentence</a:t>
            </a:r>
          </a:p>
          <a:p>
            <a:pPr marL="228600" indent="-228600">
              <a:buAutoNum type="arabicPeriod"/>
            </a:pPr>
            <a:r>
              <a:rPr lang="en-GB" dirty="0"/>
              <a:t>Select which word is represented by the pronoun, according to the gender and number</a:t>
            </a:r>
          </a:p>
          <a:p>
            <a:pPr marL="228600" indent="-228600">
              <a:buAutoNum type="arabicPeriod"/>
            </a:pPr>
            <a:r>
              <a:rPr lang="en-GB" dirty="0"/>
              <a:t>For each phrase, write the subject in Spanish: </a:t>
            </a:r>
            <a:r>
              <a:rPr lang="es-ES" sz="1200" dirty="0"/>
              <a:t>‘yo’, ‘tú’ o ‘él/ella’</a:t>
            </a:r>
          </a:p>
          <a:p>
            <a:pPr marL="228600" indent="-228600">
              <a:buAutoNum type="arabicPeriod"/>
            </a:pPr>
            <a:r>
              <a:rPr lang="es-ES" sz="1200" dirty="0"/>
              <a:t>Click to reveal the answers and elicit the English translations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401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b="1" dirty="0"/>
              <a:t>Timing:</a:t>
            </a:r>
            <a:r>
              <a:rPr lang="en-ES" b="0" dirty="0"/>
              <a:t> 1 minute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 </a:t>
            </a:r>
            <a:r>
              <a:rPr lang="en-ES" b="0" dirty="0"/>
              <a:t>to remind students</a:t>
            </a:r>
            <a:r>
              <a:rPr lang="en-GB" b="0" dirty="0"/>
              <a:t> of the word order when using verbs in the negative form with direct object pronouns</a:t>
            </a:r>
            <a:endParaRPr lang="en-ES" b="0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ES" b="0" dirty="0"/>
          </a:p>
          <a:p>
            <a:r>
              <a:rPr lang="en-ES" b="0" dirty="0"/>
              <a:t>1. Go through the explanation with the students.</a:t>
            </a:r>
          </a:p>
          <a:p>
            <a:r>
              <a:rPr lang="en-ES" b="0" dirty="0"/>
              <a:t>2. Elicit the English for the Spanish examples.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GB" b="1" dirty="0"/>
              <a:t>Note that there is a more challenging version of this activity on the following slide (where translations are not scaffolded).</a:t>
            </a:r>
          </a:p>
          <a:p>
            <a:r>
              <a:rPr lang="en-ES" b="1" dirty="0"/>
              <a:t>Timing:</a:t>
            </a:r>
            <a:r>
              <a:rPr lang="en-ES" b="0" dirty="0"/>
              <a:t> </a:t>
            </a:r>
            <a:r>
              <a:rPr lang="en-GB" b="0" dirty="0"/>
              <a:t>8</a:t>
            </a:r>
            <a:r>
              <a:rPr lang="en-ES" b="0" dirty="0"/>
              <a:t>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practise aural recognition of singular forms of modal verbs in the present tense; direct object pronouns and this week’s vocabulary.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Listen to each phrase.</a:t>
            </a:r>
          </a:p>
          <a:p>
            <a:pPr marL="228600" indent="-228600">
              <a:buAutoNum type="arabicPeriod"/>
            </a:pPr>
            <a:r>
              <a:rPr lang="en-GB" b="0" dirty="0"/>
              <a:t>Select the subject of the verb according to the verb ending</a:t>
            </a:r>
          </a:p>
          <a:p>
            <a:pPr marL="228600" indent="-228600">
              <a:buAutoNum type="arabicPeriod"/>
            </a:pPr>
            <a:r>
              <a:rPr lang="en-GB" b="0" dirty="0"/>
              <a:t>Write the English translation.</a:t>
            </a:r>
          </a:p>
          <a:p>
            <a:pPr marL="228600" indent="-228600">
              <a:buAutoNum type="arabicPeriod"/>
            </a:pPr>
            <a:r>
              <a:rPr lang="en-GB" b="0" dirty="0"/>
              <a:t>Click to reveal the answers.</a:t>
            </a:r>
          </a:p>
          <a:p>
            <a:pPr marL="228600" indent="-228600">
              <a:buAutoNum type="arabicPeriod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Notes:</a:t>
            </a:r>
          </a:p>
          <a:p>
            <a:pPr marL="0" indent="0">
              <a:buNone/>
            </a:pPr>
            <a:r>
              <a:rPr lang="en-GB" b="0" dirty="0"/>
              <a:t>1. Note that the last two include H vocabulary.</a:t>
            </a:r>
            <a:endParaRPr lang="en-ES" b="0" dirty="0"/>
          </a:p>
          <a:p>
            <a:endParaRPr lang="en-ES" dirty="0"/>
          </a:p>
          <a:p>
            <a:r>
              <a:rPr lang="en-ES" b="1" dirty="0"/>
              <a:t>Transcript: </a:t>
            </a:r>
            <a:endParaRPr lang="en-ES" b="0" dirty="0"/>
          </a:p>
          <a:p>
            <a:pPr marL="228600" indent="-228600">
              <a:buAutoNum type="arabicPeriod"/>
            </a:pPr>
            <a:r>
              <a:rPr lang="en-ES" b="0" dirty="0"/>
              <a:t>No lo quiero arreglar después.</a:t>
            </a:r>
          </a:p>
          <a:p>
            <a:pPr marL="228600" indent="-228600">
              <a:buAutoNum type="arabicPeriod"/>
            </a:pPr>
            <a:r>
              <a:rPr lang="en-ES" b="0" dirty="0"/>
              <a:t>¿Las puedes llamar ahora?</a:t>
            </a:r>
          </a:p>
          <a:p>
            <a:pPr marL="228600" indent="-228600">
              <a:buAutoNum type="arabicPeriod"/>
            </a:pPr>
            <a:r>
              <a:rPr lang="en-ES" b="0" dirty="0"/>
              <a:t>¡Sé bailarla!</a:t>
            </a:r>
          </a:p>
          <a:p>
            <a:pPr marL="228600" indent="-228600">
              <a:buAutoNum type="arabicPeriod"/>
            </a:pPr>
            <a:r>
              <a:rPr lang="en-ES" b="0" dirty="0"/>
              <a:t>No lo debe perder.</a:t>
            </a:r>
          </a:p>
          <a:p>
            <a:pPr marL="228600" indent="-228600">
              <a:buAutoNum type="arabicPeriod"/>
            </a:pPr>
            <a:r>
              <a:rPr lang="en-ES" b="0" dirty="0"/>
              <a:t>Tienes que sacarla con las bebidas.</a:t>
            </a:r>
          </a:p>
          <a:p>
            <a:pPr marL="228600" indent="-228600">
              <a:buAutoNum type="arabicPeriod"/>
            </a:pPr>
            <a:r>
              <a:rPr lang="en-ES" b="0" dirty="0"/>
              <a:t>No puedo acompañarlos más tarde.</a:t>
            </a:r>
          </a:p>
          <a:p>
            <a:pPr marL="228600" indent="-228600">
              <a:buAutoNum type="arabicPeriod"/>
            </a:pPr>
            <a:r>
              <a:rPr lang="en-ES" b="0" dirty="0"/>
              <a:t>¡Debes grabarlo con el móvil!</a:t>
            </a:r>
          </a:p>
          <a:p>
            <a:pPr marL="228600" indent="-228600">
              <a:buAutoNum type="arabicPeriod"/>
            </a:pPr>
            <a:r>
              <a:rPr lang="en-ES" b="0" dirty="0"/>
              <a:t>Lo puede poner encima del mueble.</a:t>
            </a:r>
          </a:p>
          <a:p>
            <a:pPr marL="228600" indent="-228600">
              <a:buAutoNum type="arabicPeriod"/>
            </a:pPr>
            <a:r>
              <a:rPr lang="en-ES" b="0" dirty="0"/>
              <a:t>Los quiero llamar para charlar un rato.</a:t>
            </a:r>
          </a:p>
          <a:p>
            <a:pPr marL="228600" indent="-228600">
              <a:buAutoNum type="arabicPeriod"/>
            </a:pPr>
            <a:r>
              <a:rPr lang="en-ES" b="0" dirty="0"/>
              <a:t> Puedes colocarla en la esquina.</a:t>
            </a:r>
            <a:endParaRPr lang="en-E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3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GB" b="1" dirty="0"/>
              <a:t>This is the more challenging version of the listening activity on the previous slide.</a:t>
            </a:r>
          </a:p>
          <a:p>
            <a:r>
              <a:rPr lang="en-ES" b="1" dirty="0"/>
              <a:t>Timing:</a:t>
            </a:r>
            <a:r>
              <a:rPr lang="en-ES" b="0" dirty="0"/>
              <a:t> 7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practise aural recognition of singular forms of modal verbs in the present tense; direct object pronouns and this week’s vocabulary.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Listen to each phrase.</a:t>
            </a:r>
          </a:p>
          <a:p>
            <a:pPr marL="228600" indent="-228600">
              <a:buAutoNum type="arabicPeriod"/>
            </a:pPr>
            <a:r>
              <a:rPr lang="en-GB" b="0" dirty="0"/>
              <a:t>Select the subject of the verb according to the verb ending</a:t>
            </a:r>
          </a:p>
          <a:p>
            <a:pPr marL="228600" indent="-228600">
              <a:buAutoNum type="arabicPeriod"/>
            </a:pPr>
            <a:r>
              <a:rPr lang="en-GB" b="0" dirty="0"/>
              <a:t>Complete the English translation for each phrase.</a:t>
            </a:r>
          </a:p>
          <a:p>
            <a:pPr marL="228600" indent="-228600">
              <a:buAutoNum type="arabicPeriod"/>
            </a:pPr>
            <a:r>
              <a:rPr lang="en-GB" b="0" dirty="0"/>
              <a:t>Click to reveal the answers.</a:t>
            </a:r>
            <a:endParaRPr lang="en-ES" b="0" dirty="0"/>
          </a:p>
          <a:p>
            <a:endParaRPr lang="en-ES" dirty="0"/>
          </a:p>
          <a:p>
            <a:pPr marL="0" indent="0">
              <a:buNone/>
            </a:pPr>
            <a:r>
              <a:rPr lang="en-GB" b="1" dirty="0"/>
              <a:t>Notes:</a:t>
            </a:r>
          </a:p>
          <a:p>
            <a:pPr marL="0" indent="0">
              <a:buNone/>
            </a:pPr>
            <a:r>
              <a:rPr lang="en-GB" b="0" dirty="0"/>
              <a:t>1. Note that the last two include H vocabulary.</a:t>
            </a:r>
            <a:endParaRPr lang="en-ES" b="0" dirty="0"/>
          </a:p>
          <a:p>
            <a:endParaRPr lang="en-ES" dirty="0"/>
          </a:p>
          <a:p>
            <a:r>
              <a:rPr lang="en-ES" b="1" dirty="0"/>
              <a:t>Transcript: </a:t>
            </a:r>
            <a:endParaRPr lang="en-ES" b="0" dirty="0"/>
          </a:p>
          <a:p>
            <a:pPr marL="228600" indent="-228600">
              <a:buAutoNum type="arabicPeriod"/>
            </a:pPr>
            <a:r>
              <a:rPr lang="en-ES" b="0" dirty="0"/>
              <a:t>No lo quiero arreglar después.</a:t>
            </a:r>
          </a:p>
          <a:p>
            <a:pPr marL="228600" indent="-228600">
              <a:buAutoNum type="arabicPeriod"/>
            </a:pPr>
            <a:r>
              <a:rPr lang="en-ES" b="0" dirty="0"/>
              <a:t>¿Las puedes llamar ahora?</a:t>
            </a:r>
          </a:p>
          <a:p>
            <a:pPr marL="228600" indent="-228600">
              <a:buAutoNum type="arabicPeriod"/>
            </a:pPr>
            <a:r>
              <a:rPr lang="en-ES" b="0" dirty="0"/>
              <a:t>¡Sé bailarla!</a:t>
            </a:r>
          </a:p>
          <a:p>
            <a:pPr marL="228600" indent="-228600">
              <a:buAutoNum type="arabicPeriod"/>
            </a:pPr>
            <a:r>
              <a:rPr lang="en-ES" b="0" dirty="0"/>
              <a:t>No lo debe perder.</a:t>
            </a:r>
          </a:p>
          <a:p>
            <a:pPr marL="228600" indent="-228600">
              <a:buAutoNum type="arabicPeriod"/>
            </a:pPr>
            <a:r>
              <a:rPr lang="en-ES" b="0" dirty="0"/>
              <a:t>Tienes que sacarla con las bebidas.</a:t>
            </a:r>
          </a:p>
          <a:p>
            <a:pPr marL="228600" indent="-228600">
              <a:buAutoNum type="arabicPeriod"/>
            </a:pPr>
            <a:r>
              <a:rPr lang="en-ES" b="0" dirty="0"/>
              <a:t>No puedo acompañarlos más tarde.</a:t>
            </a:r>
          </a:p>
          <a:p>
            <a:pPr marL="228600" indent="-228600">
              <a:buAutoNum type="arabicPeriod"/>
            </a:pPr>
            <a:r>
              <a:rPr lang="en-ES" b="0" dirty="0"/>
              <a:t>¡Debes grabarlo con el móvil!</a:t>
            </a:r>
          </a:p>
          <a:p>
            <a:pPr marL="228600" indent="-228600">
              <a:buAutoNum type="arabicPeriod"/>
            </a:pPr>
            <a:r>
              <a:rPr lang="en-ES" b="0" dirty="0"/>
              <a:t>Lo puede poner encima del mueble.</a:t>
            </a:r>
          </a:p>
          <a:p>
            <a:pPr marL="228600" indent="-228600">
              <a:buAutoNum type="arabicPeriod"/>
            </a:pPr>
            <a:r>
              <a:rPr lang="en-ES" b="0" dirty="0"/>
              <a:t>Los quiero llamar para charlar un rato</a:t>
            </a:r>
          </a:p>
          <a:p>
            <a:pPr marL="228600" indent="-228600">
              <a:buAutoNum type="arabicPeriod"/>
            </a:pPr>
            <a:r>
              <a:rPr lang="en-ES" b="0" dirty="0"/>
              <a:t> Puedes colocarla en la esquina.</a:t>
            </a:r>
            <a:endParaRPr lang="en-E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436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b="1" dirty="0"/>
              <a:t>Timing:</a:t>
            </a:r>
            <a:r>
              <a:rPr lang="en-ES" b="0" dirty="0"/>
              <a:t> 10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practise using direct object pronouns in two verb constructions in a spoken context.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ES" b="0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S</a:t>
            </a:r>
            <a:r>
              <a:rPr lang="en-ES" dirty="0"/>
              <a:t>tudents </a:t>
            </a:r>
            <a:r>
              <a:rPr lang="en-GB" dirty="0"/>
              <a:t>are given </a:t>
            </a:r>
            <a:r>
              <a:rPr lang="en-ES" dirty="0"/>
              <a:t>5 phrases each.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They </a:t>
            </a:r>
            <a:r>
              <a:rPr lang="en-ES" dirty="0"/>
              <a:t>choose an option from that board and translate their phrases into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S</a:t>
            </a:r>
            <a:r>
              <a:rPr lang="en-ES" dirty="0"/>
              <a:t>tudents read their phrases to each other.</a:t>
            </a:r>
          </a:p>
          <a:p>
            <a:pPr marL="228600" indent="-228600">
              <a:buAutoNum type="arabicPeriod" startAt="4"/>
            </a:pPr>
            <a:r>
              <a:rPr lang="en-GB" dirty="0"/>
              <a:t>The person listening, notes down the phrase in English and says which of the pictures from the board they are talking about.</a:t>
            </a:r>
          </a:p>
          <a:p>
            <a:pPr marL="228600" indent="-228600">
              <a:buAutoNum type="arabicPeriod" startAt="4"/>
            </a:pPr>
            <a:r>
              <a:rPr lang="en-GB" dirty="0"/>
              <a:t>An answer slide follows this activity.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31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DISPLAY ON THE BOARD DURING THE SPEAKING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69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DO NOT DISPLAY DURING THE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C141-A36E-4D3D-BCC0-F658352BCDB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36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270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7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71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151839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1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0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7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8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5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8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9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3" Type="http://schemas.openxmlformats.org/officeDocument/2006/relationships/image" Target="../media/image9.png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3" Type="http://schemas.openxmlformats.org/officeDocument/2006/relationships/image" Target="../media/image10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9.png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D86BEE-77B6-C954-D611-B4858C175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536" y="1456935"/>
            <a:ext cx="6985530" cy="114744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Word order of direct object pronouns in two verb constructions</a:t>
            </a: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0007AE-5CE3-76F1-AAE0-C497C5DB3B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4047097" cy="1154112"/>
          </a:xfrm>
        </p:spPr>
        <p:txBody>
          <a:bodyPr>
            <a:normAutofit fontScale="70000" lnSpcReduction="20000"/>
          </a:bodyPr>
          <a:lstStyle/>
          <a:p>
            <a:r>
              <a:rPr lang="en-ES" dirty="0"/>
              <a:t>Louise Caruso / Amanda Izquierdo</a:t>
            </a:r>
          </a:p>
          <a:p>
            <a:r>
              <a:rPr lang="en-ES" dirty="0"/>
              <a:t>Artwork: Mark Davies</a:t>
            </a:r>
          </a:p>
          <a:p>
            <a:r>
              <a:rPr lang="en-ES" dirty="0"/>
              <a:t>Date updated </a:t>
            </a:r>
            <a:r>
              <a:rPr lang="en-GB" dirty="0"/>
              <a:t>09/02/23</a:t>
            </a:r>
            <a:endParaRPr lang="en-ES" dirty="0"/>
          </a:p>
        </p:txBody>
      </p:sp>
      <p:sp>
        <p:nvSpPr>
          <p:cNvPr id="8" name="Google Shape;125;p1">
            <a:extLst>
              <a:ext uri="{FF2B5EF4-FFF2-40B4-BE49-F238E27FC236}">
                <a16:creationId xmlns:a16="http://schemas.microsoft.com/office/drawing/2014/main" id="{E01A2AE1-FC8F-0435-EF74-FB7EB9785BDF}"/>
              </a:ext>
            </a:extLst>
          </p:cNvPr>
          <p:cNvSpPr txBox="1">
            <a:spLocks/>
          </p:cNvSpPr>
          <p:nvPr/>
        </p:nvSpPr>
        <p:spPr>
          <a:xfrm>
            <a:off x="363536" y="4661467"/>
            <a:ext cx="5000944" cy="53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10 Term 1.1 Week 3 </a:t>
            </a:r>
          </a:p>
        </p:txBody>
      </p:sp>
    </p:spTree>
    <p:extLst>
      <p:ext uri="{BB962C8B-B14F-4D97-AF65-F5344CB8AC3E}">
        <p14:creationId xmlns:p14="http://schemas.microsoft.com/office/powerpoint/2010/main" val="34230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221FC4-F811-A559-E75A-44D65C1B0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160" y="342953"/>
            <a:ext cx="2236787" cy="458787"/>
          </a:xfrm>
        </p:spPr>
        <p:txBody>
          <a:bodyPr/>
          <a:lstStyle/>
          <a:p>
            <a:r>
              <a:rPr lang="en-ES" sz="2200" b="1" dirty="0"/>
              <a:t>Estudiante </a:t>
            </a:r>
            <a:r>
              <a:rPr lang="en-GB" sz="2200" b="1" dirty="0"/>
              <a:t>A</a:t>
            </a:r>
            <a:endParaRPr lang="en-ES" sz="2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258DA-5B84-E3F0-7B42-BF994313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8"/>
            <a:ext cx="5393410" cy="520518"/>
          </a:xfrm>
        </p:spPr>
        <p:txBody>
          <a:bodyPr>
            <a:normAutofit/>
          </a:bodyPr>
          <a:lstStyle/>
          <a:p>
            <a:r>
              <a:rPr lang="en-ES" sz="2800" dirty="0"/>
              <a:t>Tarjetas</a:t>
            </a:r>
            <a:r>
              <a:rPr lang="en-GB" sz="2800" dirty="0"/>
              <a:t> - RESPUESTAS</a:t>
            </a:r>
            <a:endParaRPr lang="en-ES" sz="28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71EF37D-99F2-CF54-8634-9016283ACE8B}"/>
              </a:ext>
            </a:extLst>
          </p:cNvPr>
          <p:cNvSpPr txBox="1">
            <a:spLocks/>
          </p:cNvSpPr>
          <p:nvPr/>
        </p:nvSpPr>
        <p:spPr>
          <a:xfrm>
            <a:off x="165772" y="882323"/>
            <a:ext cx="3922134" cy="46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1. You can offer </a:t>
            </a:r>
            <a:r>
              <a:rPr lang="en-ES" sz="2200" i="1" dirty="0"/>
              <a:t>it/them</a:t>
            </a:r>
            <a:r>
              <a:rPr lang="en-ES" sz="2200" dirty="0"/>
              <a:t>.  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6260791-838F-9EF2-2D02-4CC08BF577E4}"/>
              </a:ext>
            </a:extLst>
          </p:cNvPr>
          <p:cNvSpPr txBox="1">
            <a:spLocks/>
          </p:cNvSpPr>
          <p:nvPr/>
        </p:nvSpPr>
        <p:spPr>
          <a:xfrm>
            <a:off x="165772" y="1946209"/>
            <a:ext cx="5227637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2. I want to eat </a:t>
            </a:r>
            <a:r>
              <a:rPr lang="en-ES" sz="2200" i="1" dirty="0"/>
              <a:t>it/them</a:t>
            </a:r>
            <a:r>
              <a:rPr lang="en-ES" sz="2200" dirty="0"/>
              <a:t>.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2F810A0-C516-191C-B3A2-5BCA780E0A20}"/>
              </a:ext>
            </a:extLst>
          </p:cNvPr>
          <p:cNvSpPr txBox="1">
            <a:spLocks/>
          </p:cNvSpPr>
          <p:nvPr/>
        </p:nvSpPr>
        <p:spPr>
          <a:xfrm>
            <a:off x="165772" y="3109475"/>
            <a:ext cx="6713538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3. Can you share </a:t>
            </a:r>
            <a:r>
              <a:rPr lang="en-ES" sz="2200" i="1" dirty="0"/>
              <a:t>it/them </a:t>
            </a:r>
            <a:r>
              <a:rPr lang="en-ES" sz="2200" dirty="0"/>
              <a:t>out</a:t>
            </a:r>
            <a:r>
              <a:rPr lang="en-ES" sz="2200" i="1" dirty="0"/>
              <a:t>?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11C5041-C98C-7D55-1F9B-B418F57A4CA7}"/>
              </a:ext>
            </a:extLst>
          </p:cNvPr>
          <p:cNvSpPr txBox="1">
            <a:spLocks/>
          </p:cNvSpPr>
          <p:nvPr/>
        </p:nvSpPr>
        <p:spPr>
          <a:xfrm>
            <a:off x="165772" y="4341790"/>
            <a:ext cx="6713538" cy="35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4. He has to bring </a:t>
            </a:r>
            <a:r>
              <a:rPr lang="en-ES" sz="2200" i="1" dirty="0"/>
              <a:t>it/them.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B31BA70-3616-ECDD-3307-ACDCC2752587}"/>
              </a:ext>
            </a:extLst>
          </p:cNvPr>
          <p:cNvSpPr txBox="1">
            <a:spLocks/>
          </p:cNvSpPr>
          <p:nvPr/>
        </p:nvSpPr>
        <p:spPr>
          <a:xfrm>
            <a:off x="165772" y="5276231"/>
            <a:ext cx="6713538" cy="35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5. I must prepare </a:t>
            </a:r>
            <a:r>
              <a:rPr lang="en-ES" sz="2200" i="1" dirty="0"/>
              <a:t>it/them.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C277A85-60D9-A7EF-FA23-4496FB850EFF}"/>
              </a:ext>
            </a:extLst>
          </p:cNvPr>
          <p:cNvSpPr txBox="1">
            <a:spLocks/>
          </p:cNvSpPr>
          <p:nvPr/>
        </p:nvSpPr>
        <p:spPr>
          <a:xfrm>
            <a:off x="165772" y="2436452"/>
            <a:ext cx="10198087" cy="72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accent1"/>
                </a:solidFill>
              </a:rPr>
              <a:t>(Lo) </a:t>
            </a:r>
            <a:r>
              <a:rPr lang="en-GB" sz="2200" dirty="0" err="1">
                <a:solidFill>
                  <a:schemeClr val="accent1"/>
                </a:solidFill>
              </a:rPr>
              <a:t>quiero</a:t>
            </a:r>
            <a:r>
              <a:rPr lang="en-GB" sz="2200" dirty="0">
                <a:solidFill>
                  <a:schemeClr val="accent1"/>
                </a:solidFill>
              </a:rPr>
              <a:t> comer(lo) – </a:t>
            </a:r>
            <a:r>
              <a:rPr lang="en-GB" sz="2200" dirty="0" err="1">
                <a:solidFill>
                  <a:schemeClr val="accent1"/>
                </a:solidFill>
              </a:rPr>
              <a:t>el</a:t>
            </a:r>
            <a:r>
              <a:rPr lang="en-GB" sz="2200" dirty="0">
                <a:solidFill>
                  <a:schemeClr val="accent1"/>
                </a:solidFill>
              </a:rPr>
              <a:t> dulce		  (Los) </a:t>
            </a:r>
            <a:r>
              <a:rPr lang="en-GB" sz="2200" dirty="0" err="1">
                <a:solidFill>
                  <a:schemeClr val="accent1"/>
                </a:solidFill>
              </a:rPr>
              <a:t>quiero</a:t>
            </a:r>
            <a:r>
              <a:rPr lang="en-GB" sz="2200" dirty="0">
                <a:solidFill>
                  <a:schemeClr val="accent1"/>
                </a:solidFill>
              </a:rPr>
              <a:t> comer(</a:t>
            </a:r>
            <a:r>
              <a:rPr lang="en-GB" sz="2200" dirty="0" err="1">
                <a:solidFill>
                  <a:schemeClr val="accent1"/>
                </a:solidFill>
              </a:rPr>
              <a:t>los</a:t>
            </a:r>
            <a:r>
              <a:rPr lang="en-GB" sz="2200" dirty="0">
                <a:solidFill>
                  <a:schemeClr val="accent1"/>
                </a:solidFill>
              </a:rPr>
              <a:t>) – </a:t>
            </a:r>
            <a:r>
              <a:rPr lang="en-GB" sz="2200" dirty="0" err="1">
                <a:solidFill>
                  <a:schemeClr val="accent1"/>
                </a:solidFill>
              </a:rPr>
              <a:t>los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dulces</a:t>
            </a:r>
            <a:r>
              <a:rPr lang="en-GB" sz="2200" dirty="0">
                <a:solidFill>
                  <a:schemeClr val="accent1"/>
                </a:solidFill>
              </a:rPr>
              <a:t>                                 (La) </a:t>
            </a:r>
            <a:r>
              <a:rPr lang="en-GB" sz="2200" dirty="0" err="1">
                <a:solidFill>
                  <a:schemeClr val="accent1"/>
                </a:solidFill>
              </a:rPr>
              <a:t>quiero</a:t>
            </a:r>
            <a:r>
              <a:rPr lang="en-GB" sz="2200" dirty="0">
                <a:solidFill>
                  <a:schemeClr val="accent1"/>
                </a:solidFill>
              </a:rPr>
              <a:t> comer(la) – la </a:t>
            </a:r>
            <a:r>
              <a:rPr lang="en-GB" sz="2200" dirty="0" err="1">
                <a:solidFill>
                  <a:schemeClr val="accent1"/>
                </a:solidFill>
              </a:rPr>
              <a:t>tarta</a:t>
            </a:r>
            <a:r>
              <a:rPr lang="en-GB" sz="2200" dirty="0">
                <a:solidFill>
                  <a:schemeClr val="accent1"/>
                </a:solidFill>
              </a:rPr>
              <a:t>		  (Las) </a:t>
            </a:r>
            <a:r>
              <a:rPr lang="en-GB" sz="2200" dirty="0" err="1">
                <a:solidFill>
                  <a:schemeClr val="accent1"/>
                </a:solidFill>
              </a:rPr>
              <a:t>quiero</a:t>
            </a:r>
            <a:r>
              <a:rPr lang="en-GB" sz="2200" dirty="0">
                <a:solidFill>
                  <a:schemeClr val="accent1"/>
                </a:solidFill>
              </a:rPr>
              <a:t> comer(las) – las </a:t>
            </a:r>
            <a:r>
              <a:rPr lang="en-GB" sz="2200" dirty="0" err="1">
                <a:solidFill>
                  <a:schemeClr val="accent1"/>
                </a:solidFill>
              </a:rPr>
              <a:t>tartas</a:t>
            </a:r>
            <a:endParaRPr lang="en-ES" sz="2200" dirty="0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1B0DA2C-87D7-E1EB-5D52-9B11F642A623}"/>
              </a:ext>
            </a:extLst>
          </p:cNvPr>
          <p:cNvSpPr txBox="1">
            <a:spLocks/>
          </p:cNvSpPr>
          <p:nvPr/>
        </p:nvSpPr>
        <p:spPr>
          <a:xfrm>
            <a:off x="165772" y="3599718"/>
            <a:ext cx="11707561" cy="79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¿(Lo)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compartir</a:t>
            </a:r>
            <a:r>
              <a:rPr lang="en-GB" sz="2000" dirty="0">
                <a:solidFill>
                  <a:schemeClr val="accent1"/>
                </a:solidFill>
              </a:rPr>
              <a:t>(lo)?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café	 ¿(Los)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compartir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)?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cafés                             ¿(La)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compartir</a:t>
            </a:r>
            <a:r>
              <a:rPr lang="en-GB" sz="2000" dirty="0">
                <a:solidFill>
                  <a:schemeClr val="accent1"/>
                </a:solidFill>
              </a:rPr>
              <a:t>(la)? – la </a:t>
            </a:r>
            <a:r>
              <a:rPr lang="en-GB" sz="2000" dirty="0" err="1">
                <a:solidFill>
                  <a:schemeClr val="accent1"/>
                </a:solidFill>
              </a:rPr>
              <a:t>bebida</a:t>
            </a:r>
            <a:r>
              <a:rPr lang="en-GB" sz="2000" dirty="0">
                <a:solidFill>
                  <a:schemeClr val="accent1"/>
                </a:solidFill>
              </a:rPr>
              <a:t>	 ¿(Las)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compartir</a:t>
            </a:r>
            <a:r>
              <a:rPr lang="en-GB" sz="2000" dirty="0">
                <a:solidFill>
                  <a:schemeClr val="accent1"/>
                </a:solidFill>
              </a:rPr>
              <a:t>(las)? – las </a:t>
            </a:r>
            <a:r>
              <a:rPr lang="en-GB" sz="2000" dirty="0" err="1">
                <a:solidFill>
                  <a:schemeClr val="accent1"/>
                </a:solidFill>
              </a:rPr>
              <a:t>bebidas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1B364D-B5E5-ED28-5F53-11397723F4D6}"/>
              </a:ext>
            </a:extLst>
          </p:cNvPr>
          <p:cNvSpPr txBox="1">
            <a:spLocks/>
          </p:cNvSpPr>
          <p:nvPr/>
        </p:nvSpPr>
        <p:spPr>
          <a:xfrm>
            <a:off x="165772" y="4643323"/>
            <a:ext cx="10246981" cy="68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tiene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traer</a:t>
            </a:r>
            <a:r>
              <a:rPr lang="en-GB" sz="2000" dirty="0">
                <a:solidFill>
                  <a:schemeClr val="accent1"/>
                </a:solidFill>
              </a:rPr>
              <a:t> 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regalo 	(Los) </a:t>
            </a:r>
            <a:r>
              <a:rPr lang="en-GB" sz="2000" dirty="0" err="1">
                <a:solidFill>
                  <a:schemeClr val="accent1"/>
                </a:solidFill>
              </a:rPr>
              <a:t>tiene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traer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regalos                (La) </a:t>
            </a:r>
            <a:r>
              <a:rPr lang="en-GB" sz="2000" dirty="0" err="1">
                <a:solidFill>
                  <a:schemeClr val="accent1"/>
                </a:solidFill>
              </a:rPr>
              <a:t>tiene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traer</a:t>
            </a:r>
            <a:r>
              <a:rPr lang="en-GB" sz="2000" dirty="0">
                <a:solidFill>
                  <a:schemeClr val="accent1"/>
                </a:solidFill>
              </a:rPr>
              <a:t>(la) – la </a:t>
            </a:r>
            <a:r>
              <a:rPr lang="en-GB" sz="2000" dirty="0" err="1">
                <a:solidFill>
                  <a:schemeClr val="accent1"/>
                </a:solidFill>
              </a:rPr>
              <a:t>guitarra</a:t>
            </a:r>
            <a:r>
              <a:rPr lang="en-GB" sz="2000" dirty="0">
                <a:solidFill>
                  <a:schemeClr val="accent1"/>
                </a:solidFill>
              </a:rPr>
              <a:t>	(Las) </a:t>
            </a:r>
            <a:r>
              <a:rPr lang="en-GB" sz="2000" dirty="0" err="1">
                <a:solidFill>
                  <a:schemeClr val="accent1"/>
                </a:solidFill>
              </a:rPr>
              <a:t>tiene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traer</a:t>
            </a:r>
            <a:r>
              <a:rPr lang="en-GB" sz="2000" dirty="0">
                <a:solidFill>
                  <a:schemeClr val="accent1"/>
                </a:solidFill>
              </a:rPr>
              <a:t>(las) – las </a:t>
            </a:r>
            <a:r>
              <a:rPr lang="en-GB" sz="2000" dirty="0" err="1">
                <a:solidFill>
                  <a:schemeClr val="accent1"/>
                </a:solidFill>
              </a:rPr>
              <a:t>guitarras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54874-F178-5040-E5AA-638B680383FC}"/>
              </a:ext>
            </a:extLst>
          </p:cNvPr>
          <p:cNvSpPr txBox="1"/>
          <p:nvPr/>
        </p:nvSpPr>
        <p:spPr>
          <a:xfrm>
            <a:off x="165772" y="1294835"/>
            <a:ext cx="11232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ofrecer</a:t>
            </a:r>
            <a:r>
              <a:rPr lang="en-GB" sz="2000" dirty="0">
                <a:solidFill>
                  <a:schemeClr val="accent1"/>
                </a:solidFill>
              </a:rPr>
              <a:t>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plato</a:t>
            </a:r>
            <a:r>
              <a:rPr lang="en-GB" sz="2000" dirty="0">
                <a:solidFill>
                  <a:schemeClr val="accent1"/>
                </a:solidFill>
              </a:rPr>
              <a:t>		 (Los)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ofrecer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platos</a:t>
            </a:r>
            <a:r>
              <a:rPr lang="en-GB" sz="2000" dirty="0">
                <a:solidFill>
                  <a:schemeClr val="accent1"/>
                </a:solidFill>
              </a:rPr>
              <a:t>  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(La)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ofrecer</a:t>
            </a:r>
            <a:r>
              <a:rPr lang="en-GB" sz="2000" dirty="0">
                <a:solidFill>
                  <a:schemeClr val="accent1"/>
                </a:solidFill>
              </a:rPr>
              <a:t>(la) – la </a:t>
            </a:r>
            <a:r>
              <a:rPr lang="en-GB" sz="2000" dirty="0" err="1">
                <a:solidFill>
                  <a:schemeClr val="accent1"/>
                </a:solidFill>
              </a:rPr>
              <a:t>copa</a:t>
            </a:r>
            <a:r>
              <a:rPr lang="en-GB" sz="2000" dirty="0">
                <a:solidFill>
                  <a:schemeClr val="accent1"/>
                </a:solidFill>
              </a:rPr>
              <a:t>	              (Las) </a:t>
            </a:r>
            <a:r>
              <a:rPr lang="en-GB" sz="2000" dirty="0" err="1">
                <a:solidFill>
                  <a:schemeClr val="accent1"/>
                </a:solidFill>
              </a:rPr>
              <a:t>puedes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ofrecer</a:t>
            </a:r>
            <a:r>
              <a:rPr lang="en-GB" sz="2000" dirty="0">
                <a:solidFill>
                  <a:schemeClr val="accent1"/>
                </a:solidFill>
              </a:rPr>
              <a:t>(las) – las </a:t>
            </a:r>
            <a:r>
              <a:rPr lang="en-GB" sz="2000" dirty="0" err="1">
                <a:solidFill>
                  <a:schemeClr val="accent1"/>
                </a:solidFill>
              </a:rPr>
              <a:t>copas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780C3-4D1B-91FF-0E4B-8B2A4E6B4481}"/>
              </a:ext>
            </a:extLst>
          </p:cNvPr>
          <p:cNvSpPr txBox="1"/>
          <p:nvPr/>
        </p:nvSpPr>
        <p:spPr>
          <a:xfrm>
            <a:off x="169373" y="5577767"/>
            <a:ext cx="107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debo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preparar</a:t>
            </a:r>
            <a:r>
              <a:rPr lang="en-GB" sz="2000" dirty="0">
                <a:solidFill>
                  <a:schemeClr val="accent1"/>
                </a:solidFill>
              </a:rPr>
              <a:t>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juego</a:t>
            </a:r>
            <a:r>
              <a:rPr lang="en-GB" sz="2000" dirty="0">
                <a:solidFill>
                  <a:schemeClr val="accent1"/>
                </a:solidFill>
              </a:rPr>
              <a:t>		(Los) </a:t>
            </a:r>
            <a:r>
              <a:rPr lang="en-GB" sz="2000" dirty="0" err="1">
                <a:solidFill>
                  <a:schemeClr val="accent1"/>
                </a:solidFill>
              </a:rPr>
              <a:t>debo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preparar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juegos</a:t>
            </a:r>
            <a:r>
              <a:rPr lang="en-GB" sz="2000" dirty="0">
                <a:solidFill>
                  <a:schemeClr val="accent1"/>
                </a:solidFill>
              </a:rPr>
              <a:t>                  (La) </a:t>
            </a:r>
            <a:r>
              <a:rPr lang="en-GB" sz="2000" dirty="0" err="1">
                <a:solidFill>
                  <a:schemeClr val="accent1"/>
                </a:solidFill>
              </a:rPr>
              <a:t>debo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preparar</a:t>
            </a:r>
            <a:r>
              <a:rPr lang="en-GB" sz="2000" dirty="0">
                <a:solidFill>
                  <a:schemeClr val="accent1"/>
                </a:solidFill>
              </a:rPr>
              <a:t>(la) – la fiesta 	(Las) </a:t>
            </a:r>
            <a:r>
              <a:rPr lang="en-GB" sz="2000" dirty="0" err="1">
                <a:solidFill>
                  <a:schemeClr val="accent1"/>
                </a:solidFill>
              </a:rPr>
              <a:t>debo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preparar</a:t>
            </a:r>
            <a:r>
              <a:rPr lang="en-GB" sz="2000" dirty="0">
                <a:solidFill>
                  <a:schemeClr val="accent1"/>
                </a:solidFill>
              </a:rPr>
              <a:t>(las)? – las fiestas</a:t>
            </a:r>
            <a:endParaRPr lang="en-E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71EF37D-99F2-CF54-8634-9016283ACE8B}"/>
              </a:ext>
            </a:extLst>
          </p:cNvPr>
          <p:cNvSpPr txBox="1">
            <a:spLocks/>
          </p:cNvSpPr>
          <p:nvPr/>
        </p:nvSpPr>
        <p:spPr>
          <a:xfrm>
            <a:off x="165772" y="822362"/>
            <a:ext cx="5227637" cy="47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1. </a:t>
            </a:r>
            <a:r>
              <a:rPr lang="en-GB" sz="2200" dirty="0"/>
              <a:t>I have to wash</a:t>
            </a:r>
            <a:r>
              <a:rPr lang="en-ES" sz="2200" dirty="0"/>
              <a:t> </a:t>
            </a:r>
            <a:r>
              <a:rPr lang="en-ES" sz="2200" i="1" dirty="0"/>
              <a:t>it/them</a:t>
            </a:r>
            <a:r>
              <a:rPr lang="en-ES" sz="2200" dirty="0"/>
              <a:t>.  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6260791-838F-9EF2-2D02-4CC08BF577E4}"/>
              </a:ext>
            </a:extLst>
          </p:cNvPr>
          <p:cNvSpPr txBox="1">
            <a:spLocks/>
          </p:cNvSpPr>
          <p:nvPr/>
        </p:nvSpPr>
        <p:spPr>
          <a:xfrm>
            <a:off x="165772" y="1926618"/>
            <a:ext cx="8465272" cy="393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2. </a:t>
            </a:r>
            <a:r>
              <a:rPr lang="en-GB" sz="2200" dirty="0"/>
              <a:t>Do you want to put</a:t>
            </a:r>
            <a:r>
              <a:rPr lang="en-ES" sz="2200" dirty="0"/>
              <a:t> </a:t>
            </a:r>
            <a:r>
              <a:rPr lang="en-ES" sz="2200" i="1" dirty="0"/>
              <a:t>it/them</a:t>
            </a:r>
            <a:r>
              <a:rPr lang="en-GB" sz="2200" i="1" dirty="0"/>
              <a:t> on the table?</a:t>
            </a:r>
            <a:r>
              <a:rPr lang="en-ES" sz="2200" dirty="0"/>
              <a:t>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2F810A0-C516-191C-B3A2-5BCA780E0A20}"/>
              </a:ext>
            </a:extLst>
          </p:cNvPr>
          <p:cNvSpPr txBox="1">
            <a:spLocks/>
          </p:cNvSpPr>
          <p:nvPr/>
        </p:nvSpPr>
        <p:spPr>
          <a:xfrm>
            <a:off x="165772" y="3099234"/>
            <a:ext cx="8465272" cy="42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3. </a:t>
            </a:r>
            <a:r>
              <a:rPr lang="en-GB" sz="2200" dirty="0"/>
              <a:t>She must not drink </a:t>
            </a:r>
            <a:r>
              <a:rPr lang="en-GB" sz="2200" i="1" dirty="0"/>
              <a:t>it/them</a:t>
            </a:r>
            <a:r>
              <a:rPr lang="en-GB" sz="2200" dirty="0"/>
              <a:t>.</a:t>
            </a:r>
            <a:r>
              <a:rPr lang="en-ES" sz="2200" i="1" dirty="0"/>
              <a:t>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11C5041-C98C-7D55-1F9B-B418F57A4CA7}"/>
              </a:ext>
            </a:extLst>
          </p:cNvPr>
          <p:cNvSpPr txBox="1">
            <a:spLocks/>
          </p:cNvSpPr>
          <p:nvPr/>
        </p:nvSpPr>
        <p:spPr>
          <a:xfrm>
            <a:off x="165772" y="4242223"/>
            <a:ext cx="6713538" cy="42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4. </a:t>
            </a:r>
            <a:r>
              <a:rPr lang="en-GB" sz="2200" dirty="0"/>
              <a:t>You have to buy</a:t>
            </a:r>
            <a:r>
              <a:rPr lang="en-ES" sz="2200" dirty="0"/>
              <a:t> </a:t>
            </a:r>
            <a:r>
              <a:rPr lang="en-ES" sz="2200" i="1" dirty="0"/>
              <a:t>it/them.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B31BA70-3616-ECDD-3307-ACDCC2752587}"/>
              </a:ext>
            </a:extLst>
          </p:cNvPr>
          <p:cNvSpPr txBox="1">
            <a:spLocks/>
          </p:cNvSpPr>
          <p:nvPr/>
        </p:nvSpPr>
        <p:spPr>
          <a:xfrm>
            <a:off x="165772" y="5345096"/>
            <a:ext cx="6713538" cy="36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dirty="0"/>
              <a:t>5. I </a:t>
            </a:r>
            <a:r>
              <a:rPr lang="en-GB" sz="2200" dirty="0"/>
              <a:t>can’t stand</a:t>
            </a:r>
            <a:r>
              <a:rPr lang="en-ES" sz="2200" dirty="0"/>
              <a:t> </a:t>
            </a:r>
            <a:r>
              <a:rPr lang="en-ES" sz="2200" i="1" dirty="0"/>
              <a:t>it/them. 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5D43A46-C4C7-7C4E-D8F1-7EF0F7627AD0}"/>
              </a:ext>
            </a:extLst>
          </p:cNvPr>
          <p:cNvSpPr txBox="1">
            <a:spLocks/>
          </p:cNvSpPr>
          <p:nvPr/>
        </p:nvSpPr>
        <p:spPr>
          <a:xfrm>
            <a:off x="165772" y="1287087"/>
            <a:ext cx="11798461" cy="6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tengo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lavar</a:t>
            </a:r>
            <a:r>
              <a:rPr lang="en-GB" sz="2000" dirty="0">
                <a:solidFill>
                  <a:schemeClr val="accent1"/>
                </a:solidFill>
              </a:rPr>
              <a:t>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plato</a:t>
            </a:r>
            <a:r>
              <a:rPr lang="en-GB" sz="2000" dirty="0">
                <a:solidFill>
                  <a:schemeClr val="accent1"/>
                </a:solidFill>
              </a:rPr>
              <a:t>	                (Los) </a:t>
            </a:r>
            <a:r>
              <a:rPr lang="en-GB" sz="2000" dirty="0" err="1">
                <a:solidFill>
                  <a:schemeClr val="accent1"/>
                </a:solidFill>
              </a:rPr>
              <a:t>tengo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lavar</a:t>
            </a:r>
            <a:r>
              <a:rPr lang="en-GB" sz="2000" dirty="0">
                <a:solidFill>
                  <a:schemeClr val="accent1"/>
                </a:solidFill>
              </a:rPr>
              <a:t>(los)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platos</a:t>
            </a:r>
            <a:r>
              <a:rPr lang="en-GB" sz="2000" dirty="0">
                <a:solidFill>
                  <a:schemeClr val="accent1"/>
                </a:solidFill>
              </a:rPr>
              <a:t>                                       (La) </a:t>
            </a:r>
            <a:r>
              <a:rPr lang="en-GB" sz="2000" dirty="0" err="1">
                <a:solidFill>
                  <a:schemeClr val="accent1"/>
                </a:solidFill>
              </a:rPr>
              <a:t>tengo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lavar</a:t>
            </a:r>
            <a:r>
              <a:rPr lang="en-GB" sz="2000" dirty="0">
                <a:solidFill>
                  <a:schemeClr val="accent1"/>
                </a:solidFill>
              </a:rPr>
              <a:t>(la) – la </a:t>
            </a:r>
            <a:r>
              <a:rPr lang="en-GB" sz="2000" dirty="0" err="1">
                <a:solidFill>
                  <a:schemeClr val="accent1"/>
                </a:solidFill>
              </a:rPr>
              <a:t>copa</a:t>
            </a:r>
            <a:r>
              <a:rPr lang="en-GB" sz="2000" dirty="0">
                <a:solidFill>
                  <a:schemeClr val="accent1"/>
                </a:solidFill>
              </a:rPr>
              <a:t>	                (Las) </a:t>
            </a:r>
            <a:r>
              <a:rPr lang="en-GB" sz="2000" dirty="0" err="1">
                <a:solidFill>
                  <a:schemeClr val="accent1"/>
                </a:solidFill>
              </a:rPr>
              <a:t>tengo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lavar</a:t>
            </a:r>
            <a:r>
              <a:rPr lang="en-GB" sz="2000" dirty="0">
                <a:solidFill>
                  <a:schemeClr val="accent1"/>
                </a:solidFill>
              </a:rPr>
              <a:t>(las) – las copas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C277A85-60D9-A7EF-FA23-4496FB850EFF}"/>
              </a:ext>
            </a:extLst>
          </p:cNvPr>
          <p:cNvSpPr txBox="1">
            <a:spLocks/>
          </p:cNvSpPr>
          <p:nvPr/>
        </p:nvSpPr>
        <p:spPr>
          <a:xfrm>
            <a:off x="165772" y="2311643"/>
            <a:ext cx="6160077" cy="79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¿(Lo) </a:t>
            </a:r>
            <a:r>
              <a:rPr lang="en-GB" sz="2000" dirty="0" err="1">
                <a:solidFill>
                  <a:schemeClr val="accent1"/>
                </a:solidFill>
              </a:rPr>
              <a:t>quieres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poner</a:t>
            </a:r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en</a:t>
            </a:r>
            <a:r>
              <a:rPr lang="en-GB" sz="2000" dirty="0">
                <a:solidFill>
                  <a:schemeClr val="accent1"/>
                </a:solidFill>
              </a:rPr>
              <a:t> la mesa?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dulce   ¿(La) </a:t>
            </a:r>
            <a:r>
              <a:rPr lang="en-GB" sz="2000" dirty="0" err="1">
                <a:solidFill>
                  <a:schemeClr val="accent1"/>
                </a:solidFill>
              </a:rPr>
              <a:t>quieres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poner</a:t>
            </a:r>
            <a:r>
              <a:rPr lang="en-GB" sz="2000" dirty="0">
                <a:solidFill>
                  <a:schemeClr val="accent1"/>
                </a:solidFill>
              </a:rPr>
              <a:t>(la) </a:t>
            </a:r>
            <a:r>
              <a:rPr lang="en-GB" sz="2000" dirty="0" err="1">
                <a:solidFill>
                  <a:schemeClr val="accent1"/>
                </a:solidFill>
              </a:rPr>
              <a:t>en</a:t>
            </a:r>
            <a:r>
              <a:rPr lang="en-GB" sz="2000" dirty="0">
                <a:solidFill>
                  <a:schemeClr val="accent1"/>
                </a:solidFill>
              </a:rPr>
              <a:t> la mesa? – la </a:t>
            </a:r>
            <a:r>
              <a:rPr lang="en-GB" sz="2000" dirty="0" err="1">
                <a:solidFill>
                  <a:schemeClr val="accent1"/>
                </a:solidFill>
              </a:rPr>
              <a:t>tarta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1B0DA2C-87D7-E1EB-5D52-9B11F642A623}"/>
              </a:ext>
            </a:extLst>
          </p:cNvPr>
          <p:cNvSpPr txBox="1">
            <a:spLocks/>
          </p:cNvSpPr>
          <p:nvPr/>
        </p:nvSpPr>
        <p:spPr>
          <a:xfrm>
            <a:off x="165772" y="3520734"/>
            <a:ext cx="11707561" cy="72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No (lo) </a:t>
            </a:r>
            <a:r>
              <a:rPr lang="en-GB" sz="2000" dirty="0" err="1">
                <a:solidFill>
                  <a:schemeClr val="accent1"/>
                </a:solidFill>
              </a:rPr>
              <a:t>debe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beber</a:t>
            </a:r>
            <a:r>
              <a:rPr lang="en-GB" sz="2000" dirty="0">
                <a:solidFill>
                  <a:schemeClr val="accent1"/>
                </a:solidFill>
              </a:rPr>
              <a:t>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café	         No 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</a:t>
            </a:r>
            <a:r>
              <a:rPr lang="en-GB" sz="2000" dirty="0" err="1">
                <a:solidFill>
                  <a:schemeClr val="accent1"/>
                </a:solidFill>
              </a:rPr>
              <a:t>debe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beber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cafés                                                 No (la) </a:t>
            </a:r>
            <a:r>
              <a:rPr lang="en-GB" sz="2000" dirty="0" err="1">
                <a:solidFill>
                  <a:schemeClr val="accent1"/>
                </a:solidFill>
              </a:rPr>
              <a:t>debe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beber</a:t>
            </a:r>
            <a:r>
              <a:rPr lang="en-GB" sz="2000" dirty="0">
                <a:solidFill>
                  <a:schemeClr val="accent1"/>
                </a:solidFill>
              </a:rPr>
              <a:t>(la) – la </a:t>
            </a:r>
            <a:r>
              <a:rPr lang="en-GB" sz="2000" dirty="0" err="1">
                <a:solidFill>
                  <a:schemeClr val="accent1"/>
                </a:solidFill>
              </a:rPr>
              <a:t>bebida</a:t>
            </a:r>
            <a:r>
              <a:rPr lang="en-GB" sz="2000" dirty="0">
                <a:solidFill>
                  <a:schemeClr val="accent1"/>
                </a:solidFill>
              </a:rPr>
              <a:t>	         No (las) </a:t>
            </a:r>
            <a:r>
              <a:rPr lang="en-GB" sz="2000" dirty="0" err="1">
                <a:solidFill>
                  <a:schemeClr val="accent1"/>
                </a:solidFill>
              </a:rPr>
              <a:t>debe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beber</a:t>
            </a:r>
            <a:r>
              <a:rPr lang="en-GB" sz="2000" dirty="0">
                <a:solidFill>
                  <a:schemeClr val="accent1"/>
                </a:solidFill>
              </a:rPr>
              <a:t>(las) – las </a:t>
            </a:r>
            <a:r>
              <a:rPr lang="en-GB" sz="2000" dirty="0" err="1">
                <a:solidFill>
                  <a:schemeClr val="accent1"/>
                </a:solidFill>
              </a:rPr>
              <a:t>bebidas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423E633-A587-E98C-6E11-3FE1E65CF966}"/>
              </a:ext>
            </a:extLst>
          </p:cNvPr>
          <p:cNvSpPr txBox="1">
            <a:spLocks/>
          </p:cNvSpPr>
          <p:nvPr/>
        </p:nvSpPr>
        <p:spPr>
          <a:xfrm>
            <a:off x="165772" y="5700493"/>
            <a:ext cx="11860456" cy="670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No (lo) </a:t>
            </a:r>
            <a:r>
              <a:rPr lang="en-GB" sz="2000" dirty="0" err="1">
                <a:solidFill>
                  <a:schemeClr val="accent1"/>
                </a:solidFill>
              </a:rPr>
              <a:t>puedo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aguantar</a:t>
            </a:r>
            <a:r>
              <a:rPr lang="en-GB" sz="2000" dirty="0">
                <a:solidFill>
                  <a:schemeClr val="accent1"/>
                </a:solidFill>
              </a:rPr>
              <a:t>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juego</a:t>
            </a:r>
            <a:r>
              <a:rPr lang="en-GB" sz="2000" dirty="0">
                <a:solidFill>
                  <a:schemeClr val="accent1"/>
                </a:solidFill>
              </a:rPr>
              <a:t>         No 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</a:t>
            </a:r>
            <a:r>
              <a:rPr lang="en-GB" sz="2000" dirty="0" err="1">
                <a:solidFill>
                  <a:schemeClr val="accent1"/>
                </a:solidFill>
              </a:rPr>
              <a:t>puedo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aguantar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juegos</a:t>
            </a:r>
            <a:r>
              <a:rPr lang="en-GB" sz="2000" dirty="0">
                <a:solidFill>
                  <a:schemeClr val="accent1"/>
                </a:solidFill>
              </a:rPr>
              <a:t>                  No (la) </a:t>
            </a:r>
            <a:r>
              <a:rPr lang="en-GB" sz="2000" dirty="0" err="1">
                <a:solidFill>
                  <a:schemeClr val="accent1"/>
                </a:solidFill>
              </a:rPr>
              <a:t>puedo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aguantar</a:t>
            </a:r>
            <a:r>
              <a:rPr lang="en-GB" sz="2000" dirty="0">
                <a:solidFill>
                  <a:schemeClr val="accent1"/>
                </a:solidFill>
              </a:rPr>
              <a:t>(la) – la fiesta.         No (las) </a:t>
            </a:r>
            <a:r>
              <a:rPr lang="en-GB" sz="2000" dirty="0" err="1">
                <a:solidFill>
                  <a:schemeClr val="accent1"/>
                </a:solidFill>
              </a:rPr>
              <a:t>puedo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aguantar</a:t>
            </a:r>
            <a:r>
              <a:rPr lang="en-GB" sz="2000" dirty="0">
                <a:solidFill>
                  <a:schemeClr val="accent1"/>
                </a:solidFill>
              </a:rPr>
              <a:t>(las)? – las fiestas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1B364D-B5E5-ED28-5F53-11397723F4D6}"/>
              </a:ext>
            </a:extLst>
          </p:cNvPr>
          <p:cNvSpPr txBox="1">
            <a:spLocks/>
          </p:cNvSpPr>
          <p:nvPr/>
        </p:nvSpPr>
        <p:spPr>
          <a:xfrm>
            <a:off x="165772" y="4663723"/>
            <a:ext cx="12384816" cy="68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(Lo) </a:t>
            </a:r>
            <a:r>
              <a:rPr lang="en-GB" sz="2000" dirty="0" err="1">
                <a:solidFill>
                  <a:schemeClr val="accent1"/>
                </a:solidFill>
              </a:rPr>
              <a:t>tienes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comprar</a:t>
            </a:r>
            <a:r>
              <a:rPr lang="en-GB" sz="2000" dirty="0">
                <a:solidFill>
                  <a:schemeClr val="accent1"/>
                </a:solidFill>
              </a:rPr>
              <a:t> (lo) – </a:t>
            </a:r>
            <a:r>
              <a:rPr lang="en-GB" sz="2000" dirty="0" err="1">
                <a:solidFill>
                  <a:schemeClr val="accent1"/>
                </a:solidFill>
              </a:rPr>
              <a:t>el</a:t>
            </a:r>
            <a:r>
              <a:rPr lang="en-GB" sz="2000" dirty="0">
                <a:solidFill>
                  <a:schemeClr val="accent1"/>
                </a:solidFill>
              </a:rPr>
              <a:t> regalo 	(Los) </a:t>
            </a:r>
            <a:r>
              <a:rPr lang="en-GB" sz="2000" dirty="0" err="1">
                <a:solidFill>
                  <a:schemeClr val="accent1"/>
                </a:solidFill>
              </a:rPr>
              <a:t>tienes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comprar</a:t>
            </a:r>
            <a:r>
              <a:rPr lang="en-GB" sz="2000" dirty="0">
                <a:solidFill>
                  <a:schemeClr val="accent1"/>
                </a:solidFill>
              </a:rPr>
              <a:t> 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regalos                       (La) </a:t>
            </a:r>
            <a:r>
              <a:rPr lang="en-GB" sz="2000" dirty="0" err="1">
                <a:solidFill>
                  <a:schemeClr val="accent1"/>
                </a:solidFill>
              </a:rPr>
              <a:t>tiene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comprar</a:t>
            </a:r>
            <a:r>
              <a:rPr lang="en-GB" sz="2000" dirty="0">
                <a:solidFill>
                  <a:schemeClr val="accent1"/>
                </a:solidFill>
              </a:rPr>
              <a:t>(la) – la </a:t>
            </a:r>
            <a:r>
              <a:rPr lang="en-GB" sz="2000" dirty="0" err="1">
                <a:solidFill>
                  <a:schemeClr val="accent1"/>
                </a:solidFill>
              </a:rPr>
              <a:t>guitarra</a:t>
            </a:r>
            <a:r>
              <a:rPr lang="en-GB" sz="2000" dirty="0">
                <a:solidFill>
                  <a:schemeClr val="accent1"/>
                </a:solidFill>
              </a:rPr>
              <a:t>	(Las) </a:t>
            </a:r>
            <a:r>
              <a:rPr lang="en-GB" sz="2000" dirty="0" err="1">
                <a:solidFill>
                  <a:schemeClr val="accent1"/>
                </a:solidFill>
              </a:rPr>
              <a:t>tienes</a:t>
            </a:r>
            <a:r>
              <a:rPr lang="en-GB" sz="2000" dirty="0">
                <a:solidFill>
                  <a:schemeClr val="accent1"/>
                </a:solidFill>
              </a:rPr>
              <a:t> que </a:t>
            </a:r>
            <a:r>
              <a:rPr lang="en-GB" sz="2000" dirty="0" err="1">
                <a:solidFill>
                  <a:schemeClr val="accent1"/>
                </a:solidFill>
              </a:rPr>
              <a:t>comprar</a:t>
            </a:r>
            <a:r>
              <a:rPr lang="en-GB" sz="2000" dirty="0">
                <a:solidFill>
                  <a:schemeClr val="accent1"/>
                </a:solidFill>
              </a:rPr>
              <a:t>(las) – las </a:t>
            </a:r>
            <a:r>
              <a:rPr lang="en-GB" sz="2000" dirty="0" err="1">
                <a:solidFill>
                  <a:schemeClr val="accent1"/>
                </a:solidFill>
              </a:rPr>
              <a:t>guitarras</a:t>
            </a:r>
            <a:endParaRPr lang="en-ES" sz="2000" dirty="0">
              <a:solidFill>
                <a:schemeClr val="accent1"/>
              </a:solidFill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6FC7BA2-D7BA-6A53-075B-9955089A86FA}"/>
              </a:ext>
            </a:extLst>
          </p:cNvPr>
          <p:cNvSpPr txBox="1">
            <a:spLocks/>
          </p:cNvSpPr>
          <p:nvPr/>
        </p:nvSpPr>
        <p:spPr>
          <a:xfrm>
            <a:off x="6019552" y="326275"/>
            <a:ext cx="2236787" cy="45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200" b="1" dirty="0"/>
              <a:t>Estudiante </a:t>
            </a:r>
            <a:r>
              <a:rPr lang="en-GB" sz="2200" b="1" dirty="0"/>
              <a:t>B</a:t>
            </a:r>
            <a:endParaRPr lang="en-ES" sz="2200" b="1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BC2699A-C0C7-CAC4-4757-FC875C9A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8"/>
            <a:ext cx="5393410" cy="520518"/>
          </a:xfrm>
        </p:spPr>
        <p:txBody>
          <a:bodyPr>
            <a:normAutofit/>
          </a:bodyPr>
          <a:lstStyle/>
          <a:p>
            <a:r>
              <a:rPr lang="en-ES" sz="2800" dirty="0"/>
              <a:t>Tarjetas</a:t>
            </a:r>
            <a:r>
              <a:rPr lang="en-GB" sz="2800" dirty="0"/>
              <a:t> - RESPUESTAS</a:t>
            </a:r>
            <a:endParaRPr lang="en-E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FAE3FB-E778-E0FF-985C-F9C7D82397D4}"/>
              </a:ext>
            </a:extLst>
          </p:cNvPr>
          <p:cNvSpPr txBox="1"/>
          <p:nvPr/>
        </p:nvSpPr>
        <p:spPr>
          <a:xfrm>
            <a:off x="5925541" y="2280268"/>
            <a:ext cx="6266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¿(Los) </a:t>
            </a:r>
            <a:r>
              <a:rPr lang="en-GB" sz="2000" dirty="0" err="1">
                <a:solidFill>
                  <a:schemeClr val="accent1"/>
                </a:solidFill>
              </a:rPr>
              <a:t>quieres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poner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) </a:t>
            </a:r>
            <a:r>
              <a:rPr lang="en-GB" sz="2000" dirty="0" err="1">
                <a:solidFill>
                  <a:schemeClr val="accent1"/>
                </a:solidFill>
              </a:rPr>
              <a:t>en</a:t>
            </a:r>
            <a:r>
              <a:rPr lang="en-GB" sz="2000" dirty="0">
                <a:solidFill>
                  <a:schemeClr val="accent1"/>
                </a:solidFill>
              </a:rPr>
              <a:t> la mesa? – </a:t>
            </a:r>
            <a:r>
              <a:rPr lang="en-GB" sz="2000" dirty="0" err="1">
                <a:solidFill>
                  <a:schemeClr val="accent1"/>
                </a:solidFill>
              </a:rPr>
              <a:t>los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dulces</a:t>
            </a: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¿(Las) </a:t>
            </a:r>
            <a:r>
              <a:rPr lang="en-GB" sz="2000" dirty="0" err="1">
                <a:solidFill>
                  <a:schemeClr val="accent1"/>
                </a:solidFill>
              </a:rPr>
              <a:t>quieres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poner</a:t>
            </a:r>
            <a:r>
              <a:rPr lang="en-GB" sz="2000" dirty="0">
                <a:solidFill>
                  <a:schemeClr val="accent1"/>
                </a:solidFill>
              </a:rPr>
              <a:t>(las) </a:t>
            </a:r>
            <a:r>
              <a:rPr lang="en-GB" sz="2000" dirty="0" err="1">
                <a:solidFill>
                  <a:schemeClr val="accent1"/>
                </a:solidFill>
              </a:rPr>
              <a:t>en</a:t>
            </a:r>
            <a:r>
              <a:rPr lang="en-GB" sz="2000" dirty="0">
                <a:solidFill>
                  <a:schemeClr val="accent1"/>
                </a:solidFill>
              </a:rPr>
              <a:t> la mesa? – las </a:t>
            </a:r>
            <a:r>
              <a:rPr lang="en-GB" sz="2000" dirty="0" err="1">
                <a:solidFill>
                  <a:schemeClr val="accent1"/>
                </a:solidFill>
              </a:rPr>
              <a:t>tartas</a:t>
            </a:r>
            <a:endParaRPr lang="en-ES" sz="2000" dirty="0"/>
          </a:p>
        </p:txBody>
      </p:sp>
    </p:spTree>
    <p:extLst>
      <p:ext uri="{BB962C8B-B14F-4D97-AF65-F5344CB8AC3E}">
        <p14:creationId xmlns:p14="http://schemas.microsoft.com/office/powerpoint/2010/main" val="2637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6" grpId="0"/>
      <p:bldP spid="7" grpId="0"/>
      <p:bldP spid="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C78-81BA-99FE-39B2-CD592352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10207256" cy="982868"/>
          </a:xfrm>
        </p:spPr>
        <p:txBody>
          <a:bodyPr>
            <a:noAutofit/>
          </a:bodyPr>
          <a:lstStyle/>
          <a:p>
            <a:r>
              <a:rPr lang="en-ES" sz="2600" dirty="0"/>
              <a:t>Saying who or what receives the action</a:t>
            </a:r>
            <a:br>
              <a:rPr lang="en-ES" sz="2400" dirty="0"/>
            </a:br>
            <a:r>
              <a:rPr lang="en-ES" sz="2200" b="0" dirty="0"/>
              <a:t>Using the pronouns ‘lo’, ‘la’, ‘los, ‘las’ in two verb constructions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7388E613-F70A-9E16-E3C5-FEEE5EA0CE40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gramática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FA500-B09F-0791-3C99-055AF5E4F0B7}"/>
              </a:ext>
            </a:extLst>
          </p:cNvPr>
          <p:cNvSpPr txBox="1"/>
          <p:nvPr/>
        </p:nvSpPr>
        <p:spPr>
          <a:xfrm>
            <a:off x="230905" y="1328838"/>
            <a:ext cx="1167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In two verb constructions, object pronouns often go before the first verb. However, they can also go right after the infinitive, attached to it.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303B45-7BEF-E7F7-A110-43D62CF616B0}"/>
              </a:ext>
            </a:extLst>
          </p:cNvPr>
          <p:cNvSpPr txBox="1"/>
          <p:nvPr/>
        </p:nvSpPr>
        <p:spPr>
          <a:xfrm>
            <a:off x="230905" y="2646579"/>
            <a:ext cx="60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Debo traer </a:t>
            </a:r>
            <a:r>
              <a:rPr lang="en-ES" sz="2600" u="sng" dirty="0"/>
              <a:t>los platos</a:t>
            </a:r>
            <a:r>
              <a:rPr lang="en-ES" sz="2600" dirty="0"/>
              <a:t>. </a:t>
            </a:r>
            <a:r>
              <a:rPr lang="en-ES" sz="2600" dirty="0">
                <a:sym typeface="Wingdings" pitchFamily="2" charset="2"/>
              </a:rPr>
              <a:t></a:t>
            </a:r>
            <a:endParaRPr lang="en-ES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F4218-53CA-DD3E-AE4E-D6DA9B222451}"/>
              </a:ext>
            </a:extLst>
          </p:cNvPr>
          <p:cNvSpPr txBox="1"/>
          <p:nvPr/>
        </p:nvSpPr>
        <p:spPr>
          <a:xfrm>
            <a:off x="7423295" y="2644921"/>
            <a:ext cx="535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I must bring the dishes.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005FA-8B3D-523A-3CC7-CEED03111E0B}"/>
              </a:ext>
            </a:extLst>
          </p:cNvPr>
          <p:cNvSpPr txBox="1"/>
          <p:nvPr/>
        </p:nvSpPr>
        <p:spPr>
          <a:xfrm>
            <a:off x="230905" y="3470660"/>
            <a:ext cx="3893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u="sng" dirty="0"/>
              <a:t>Los</a:t>
            </a:r>
            <a:r>
              <a:rPr lang="en-ES" sz="2600" dirty="0"/>
              <a:t> debo traer.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92C023-7E1F-13A7-EC27-BF1BBBCF30BE}"/>
              </a:ext>
            </a:extLst>
          </p:cNvPr>
          <p:cNvSpPr txBox="1"/>
          <p:nvPr/>
        </p:nvSpPr>
        <p:spPr>
          <a:xfrm>
            <a:off x="7423295" y="3436459"/>
            <a:ext cx="4358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I must bring </a:t>
            </a:r>
            <a:r>
              <a:rPr lang="en-ES" sz="2600" b="1" dirty="0"/>
              <a:t>them</a:t>
            </a:r>
            <a:r>
              <a:rPr lang="en-ES" sz="26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4227CE-513C-E6EC-534A-B70DB9CBCF6D}"/>
              </a:ext>
            </a:extLst>
          </p:cNvPr>
          <p:cNvSpPr txBox="1"/>
          <p:nvPr/>
        </p:nvSpPr>
        <p:spPr>
          <a:xfrm>
            <a:off x="230905" y="4481843"/>
            <a:ext cx="64947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Quiere organizar </a:t>
            </a:r>
            <a:r>
              <a:rPr lang="en-ES" sz="2600" u="sng" dirty="0"/>
              <a:t>una actividad</a:t>
            </a:r>
            <a:r>
              <a:rPr lang="en-ES" sz="2600" dirty="0"/>
              <a:t>. </a:t>
            </a:r>
            <a:r>
              <a:rPr lang="en-ES" sz="2600" dirty="0">
                <a:sym typeface="Wingdings" pitchFamily="2" charset="2"/>
              </a:rPr>
              <a:t></a:t>
            </a:r>
            <a:endParaRPr lang="en-ES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AC436-1C9C-07FD-24D3-ED0A1630CBBB}"/>
              </a:ext>
            </a:extLst>
          </p:cNvPr>
          <p:cNvSpPr txBox="1"/>
          <p:nvPr/>
        </p:nvSpPr>
        <p:spPr>
          <a:xfrm>
            <a:off x="7423295" y="4374508"/>
            <a:ext cx="4485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S/he wants to organise an activity.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9710F-38A2-27D7-9FEE-E6B201763C73}"/>
              </a:ext>
            </a:extLst>
          </p:cNvPr>
          <p:cNvSpPr txBox="1"/>
          <p:nvPr/>
        </p:nvSpPr>
        <p:spPr>
          <a:xfrm>
            <a:off x="230905" y="5399473"/>
            <a:ext cx="3501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u="sng" dirty="0"/>
              <a:t>La</a:t>
            </a:r>
            <a:r>
              <a:rPr lang="en-ES" sz="2600" dirty="0"/>
              <a:t> quiere organizar.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267729-12EB-3825-57D2-6DE969E0C3D9}"/>
              </a:ext>
            </a:extLst>
          </p:cNvPr>
          <p:cNvSpPr txBox="1"/>
          <p:nvPr/>
        </p:nvSpPr>
        <p:spPr>
          <a:xfrm>
            <a:off x="7461346" y="5399472"/>
            <a:ext cx="4563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S/he wants to organise </a:t>
            </a:r>
            <a:r>
              <a:rPr lang="en-ES" sz="2600" b="1" dirty="0"/>
              <a:t>it</a:t>
            </a:r>
            <a:r>
              <a:rPr lang="en-ES" sz="2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FBDF-9D7B-A253-4BD9-8A01C3F81165}"/>
              </a:ext>
            </a:extLst>
          </p:cNvPr>
          <p:cNvSpPr txBox="1"/>
          <p:nvPr/>
        </p:nvSpPr>
        <p:spPr>
          <a:xfrm>
            <a:off x="3157035" y="3432693"/>
            <a:ext cx="3893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Debo traer</a:t>
            </a:r>
            <a:r>
              <a:rPr lang="en-ES" sz="2600" u="sng" dirty="0"/>
              <a:t>los</a:t>
            </a:r>
            <a:r>
              <a:rPr lang="en-ES" sz="2600" dirty="0"/>
              <a:t>. </a:t>
            </a:r>
            <a:r>
              <a:rPr lang="en-ES" sz="2600" dirty="0">
                <a:sym typeface="Wingdings" pitchFamily="2" charset="2"/>
              </a:rPr>
              <a:t></a:t>
            </a:r>
            <a:endParaRPr lang="en-ES" sz="2600" u="sng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82CE215-E5A2-2125-D3FB-FD7B34CEDCE4}"/>
              </a:ext>
            </a:extLst>
          </p:cNvPr>
          <p:cNvSpPr/>
          <p:nvPr/>
        </p:nvSpPr>
        <p:spPr>
          <a:xfrm>
            <a:off x="2642769" y="4011083"/>
            <a:ext cx="3427022" cy="432794"/>
          </a:xfrm>
          <a:prstGeom prst="wedgeRoundRectCallout">
            <a:avLst>
              <a:gd name="adj1" fmla="val -38098"/>
              <a:gd name="adj2" fmla="val -8753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/>
              <a:t>Both options are correct!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653D2-DB36-415F-AAC6-6165190E6334}"/>
              </a:ext>
            </a:extLst>
          </p:cNvPr>
          <p:cNvSpPr txBox="1"/>
          <p:nvPr/>
        </p:nvSpPr>
        <p:spPr>
          <a:xfrm>
            <a:off x="3589886" y="5399473"/>
            <a:ext cx="40446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600" dirty="0">
                <a:sym typeface="Wingdings" pitchFamily="2" charset="2"/>
              </a:rPr>
              <a:t>= Quiere organizar</a:t>
            </a:r>
            <a:r>
              <a:rPr lang="en-ES" sz="2600" b="1" dirty="0">
                <a:sym typeface="Wingdings" pitchFamily="2" charset="2"/>
              </a:rPr>
              <a:t>la</a:t>
            </a:r>
            <a:r>
              <a:rPr lang="en-ES" sz="2600" dirty="0">
                <a:sym typeface="Wingdings" pitchFamily="2" charset="2"/>
              </a:rPr>
              <a:t> </a:t>
            </a:r>
            <a:endParaRPr lang="en-ES" sz="2600" dirty="0"/>
          </a:p>
        </p:txBody>
      </p:sp>
    </p:spTree>
    <p:extLst>
      <p:ext uri="{BB962C8B-B14F-4D97-AF65-F5344CB8AC3E}">
        <p14:creationId xmlns:p14="http://schemas.microsoft.com/office/powerpoint/2010/main" val="10897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F1B1-F48B-19BD-CA18-A5717055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7" y="220806"/>
            <a:ext cx="10112043" cy="958076"/>
          </a:xfrm>
        </p:spPr>
        <p:txBody>
          <a:bodyPr>
            <a:normAutofit/>
          </a:bodyPr>
          <a:lstStyle/>
          <a:p>
            <a:r>
              <a:rPr lang="en-ES" sz="2400" dirty="0"/>
              <a:t>Lee las siguientes frases ¿Cuál es la opción correcta? ¿qué persona es? También debes decir cómo es en inglés.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9ED4A74C-0262-7E03-5F7C-F3DEFFE2E118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92FB54-2186-F62A-F624-BB9586326127}"/>
              </a:ext>
            </a:extLst>
          </p:cNvPr>
          <p:cNvSpPr txBox="1">
            <a:spLocks/>
          </p:cNvSpPr>
          <p:nvPr/>
        </p:nvSpPr>
        <p:spPr>
          <a:xfrm>
            <a:off x="184198" y="1422755"/>
            <a:ext cx="4377787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1. La sé cantar en inglés.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AB7941-01B3-6913-2D3E-FE53350462D9}"/>
              </a:ext>
            </a:extLst>
          </p:cNvPr>
          <p:cNvSpPr txBox="1">
            <a:spLocks/>
          </p:cNvSpPr>
          <p:nvPr/>
        </p:nvSpPr>
        <p:spPr>
          <a:xfrm>
            <a:off x="198025" y="2039658"/>
            <a:ext cx="3877070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2. Debes invitarlas también.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BD5A93-8668-FD84-5FDE-ACA3D1AFD898}"/>
              </a:ext>
            </a:extLst>
          </p:cNvPr>
          <p:cNvSpPr txBox="1">
            <a:spLocks/>
          </p:cNvSpPr>
          <p:nvPr/>
        </p:nvSpPr>
        <p:spPr>
          <a:xfrm>
            <a:off x="198025" y="2656561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3. Quiere organizarlo ahora.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370014-4AAE-1A6B-16BF-5868890D8443}"/>
              </a:ext>
            </a:extLst>
          </p:cNvPr>
          <p:cNvSpPr txBox="1">
            <a:spLocks/>
          </p:cNvSpPr>
          <p:nvPr/>
        </p:nvSpPr>
        <p:spPr>
          <a:xfrm>
            <a:off x="198025" y="5124173"/>
            <a:ext cx="4976363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7. Los tienes que colocar en el suelo.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0CB425-2870-086E-038D-F5D85ED28EEF}"/>
              </a:ext>
            </a:extLst>
          </p:cNvPr>
          <p:cNvSpPr txBox="1">
            <a:spLocks/>
          </p:cNvSpPr>
          <p:nvPr/>
        </p:nvSpPr>
        <p:spPr>
          <a:xfrm>
            <a:off x="198025" y="3273464"/>
            <a:ext cx="4583669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4. Lo tiene que arreglar después.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2D2C477-2F51-7944-F52B-3C6731811225}"/>
              </a:ext>
            </a:extLst>
          </p:cNvPr>
          <p:cNvSpPr txBox="1">
            <a:spLocks/>
          </p:cNvSpPr>
          <p:nvPr/>
        </p:nvSpPr>
        <p:spPr>
          <a:xfrm>
            <a:off x="198025" y="4507270"/>
            <a:ext cx="6107914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6. Quiere ofrecerlos al final.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81A0B1-A044-567A-32B8-1D30ED1F1216}"/>
              </a:ext>
            </a:extLst>
          </p:cNvPr>
          <p:cNvSpPr txBox="1">
            <a:spLocks/>
          </p:cNvSpPr>
          <p:nvPr/>
        </p:nvSpPr>
        <p:spPr>
          <a:xfrm>
            <a:off x="198025" y="3890367"/>
            <a:ext cx="497636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5. La debo esperar en el jardín.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FD0C50-8D66-0042-D9FC-188218B748CB}"/>
              </a:ext>
            </a:extLst>
          </p:cNvPr>
          <p:cNvSpPr txBox="1">
            <a:spLocks/>
          </p:cNvSpPr>
          <p:nvPr/>
        </p:nvSpPr>
        <p:spPr>
          <a:xfrm>
            <a:off x="198025" y="5741077"/>
            <a:ext cx="2830925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b="0" dirty="0"/>
              <a:t>8. La puedo bajar.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AA9D2E-9F2D-37AB-F317-0B9B40EE87CC}"/>
              </a:ext>
            </a:extLst>
          </p:cNvPr>
          <p:cNvSpPr txBox="1">
            <a:spLocks/>
          </p:cNvSpPr>
          <p:nvPr/>
        </p:nvSpPr>
        <p:spPr>
          <a:xfrm>
            <a:off x="5174387" y="1422756"/>
            <a:ext cx="4682891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n-GB" sz="2000" b="0" dirty="0"/>
              <a:t>l</a:t>
            </a:r>
            <a:r>
              <a:rPr lang="en-ES" sz="2000" b="0" dirty="0"/>
              <a:t>etra (f)  </a:t>
            </a:r>
            <a:r>
              <a:rPr lang="en-ES" sz="2000" dirty="0"/>
              <a:t>b) </a:t>
            </a:r>
            <a:r>
              <a:rPr lang="en-ES" sz="2000" b="0" dirty="0"/>
              <a:t>cumpleaños feliz (m)</a:t>
            </a:r>
            <a:r>
              <a:rPr lang="en-ES" sz="2000" dirty="0"/>
              <a:t> 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71C230-0CD5-869D-430E-DF0AF005A5B9}"/>
              </a:ext>
            </a:extLst>
          </p:cNvPr>
          <p:cNvSpPr txBox="1">
            <a:spLocks/>
          </p:cNvSpPr>
          <p:nvPr/>
        </p:nvSpPr>
        <p:spPr>
          <a:xfrm>
            <a:off x="5174388" y="2039660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amigos </a:t>
            </a:r>
            <a:r>
              <a:rPr lang="en-ES" sz="2000" b="0" dirty="0"/>
              <a:t>(m)  </a:t>
            </a:r>
            <a:r>
              <a:rPr lang="en-ES" sz="2000" dirty="0"/>
              <a:t>b) </a:t>
            </a:r>
            <a:r>
              <a:rPr lang="en-ES" sz="2000" b="0" dirty="0"/>
              <a:t>amigas (f)</a:t>
            </a:r>
            <a:r>
              <a:rPr lang="en-ES" sz="2000" dirty="0"/>
              <a:t>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6C682B-6923-2250-A38F-F34531BA3C4C}"/>
              </a:ext>
            </a:extLst>
          </p:cNvPr>
          <p:cNvSpPr txBox="1">
            <a:spLocks/>
          </p:cNvSpPr>
          <p:nvPr/>
        </p:nvSpPr>
        <p:spPr>
          <a:xfrm>
            <a:off x="5174388" y="2670569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actividad </a:t>
            </a:r>
            <a:r>
              <a:rPr lang="en-ES" sz="2000" b="0" dirty="0"/>
              <a:t>(f)  </a:t>
            </a:r>
            <a:r>
              <a:rPr lang="en-ES" sz="2000" dirty="0"/>
              <a:t>b) </a:t>
            </a:r>
            <a:r>
              <a:rPr lang="en-ES" sz="2000" b="0" dirty="0"/>
              <a:t>juego (m)</a:t>
            </a:r>
            <a:r>
              <a:rPr lang="en-ES" sz="2000" dirty="0"/>
              <a:t>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8F6499-3E15-0ADE-4D8A-8E82CA6442CF}"/>
              </a:ext>
            </a:extLst>
          </p:cNvPr>
          <p:cNvSpPr txBox="1">
            <a:spLocks/>
          </p:cNvSpPr>
          <p:nvPr/>
        </p:nvSpPr>
        <p:spPr>
          <a:xfrm>
            <a:off x="5174388" y="3273466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salón </a:t>
            </a:r>
            <a:r>
              <a:rPr lang="en-ES" sz="2000" b="0" dirty="0"/>
              <a:t>(m)  </a:t>
            </a:r>
            <a:r>
              <a:rPr lang="en-ES" sz="2000" dirty="0"/>
              <a:t>b) </a:t>
            </a:r>
            <a:r>
              <a:rPr lang="en-ES" sz="2000" b="0" dirty="0"/>
              <a:t>habitación (f)</a:t>
            </a:r>
            <a:r>
              <a:rPr lang="en-ES" sz="2000" dirty="0"/>
              <a:t> 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AEA439-C6FB-D9A3-B452-34FB806191C6}"/>
              </a:ext>
            </a:extLst>
          </p:cNvPr>
          <p:cNvSpPr txBox="1">
            <a:spLocks/>
          </p:cNvSpPr>
          <p:nvPr/>
        </p:nvSpPr>
        <p:spPr>
          <a:xfrm>
            <a:off x="5174388" y="3890368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abuela </a:t>
            </a:r>
            <a:r>
              <a:rPr lang="en-ES" sz="2000" b="0" dirty="0"/>
              <a:t>(f)  </a:t>
            </a:r>
            <a:r>
              <a:rPr lang="en-ES" sz="2000" dirty="0"/>
              <a:t>b) </a:t>
            </a:r>
            <a:r>
              <a:rPr lang="en-ES" sz="2000" b="0" dirty="0"/>
              <a:t>abuelo (m)</a:t>
            </a:r>
            <a:r>
              <a:rPr lang="en-ES" sz="2000" dirty="0"/>
              <a:t> 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E32D6A3-2064-9D03-320D-A243DC9BCA44}"/>
              </a:ext>
            </a:extLst>
          </p:cNvPr>
          <p:cNvSpPr txBox="1">
            <a:spLocks/>
          </p:cNvSpPr>
          <p:nvPr/>
        </p:nvSpPr>
        <p:spPr>
          <a:xfrm>
            <a:off x="5174388" y="4507270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bebidas </a:t>
            </a:r>
            <a:r>
              <a:rPr lang="en-ES" sz="2000" b="0" dirty="0"/>
              <a:t>(f)  </a:t>
            </a:r>
            <a:r>
              <a:rPr lang="en-ES" sz="2000" dirty="0"/>
              <a:t>b) </a:t>
            </a:r>
            <a:r>
              <a:rPr lang="en-ES" sz="2000" b="0" dirty="0"/>
              <a:t>helados (m)</a:t>
            </a:r>
            <a:r>
              <a:rPr lang="en-ES" sz="2000" dirty="0"/>
              <a:t> 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636864-A57C-FE7D-15CA-86C481323274}"/>
              </a:ext>
            </a:extLst>
          </p:cNvPr>
          <p:cNvSpPr txBox="1">
            <a:spLocks/>
          </p:cNvSpPr>
          <p:nvPr/>
        </p:nvSpPr>
        <p:spPr>
          <a:xfrm>
            <a:off x="5174388" y="5124172"/>
            <a:ext cx="468289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cajas </a:t>
            </a:r>
            <a:r>
              <a:rPr lang="en-ES" sz="2000" b="0" dirty="0"/>
              <a:t>(f)  </a:t>
            </a:r>
            <a:r>
              <a:rPr lang="en-ES" sz="2000" dirty="0"/>
              <a:t>b) </a:t>
            </a:r>
            <a:r>
              <a:rPr lang="en-ES" sz="2000" b="0" dirty="0"/>
              <a:t>regalos</a:t>
            </a:r>
            <a:r>
              <a:rPr lang="en-ES" sz="2000" dirty="0"/>
              <a:t> </a:t>
            </a:r>
            <a:r>
              <a:rPr lang="en-ES" sz="2000" b="0" dirty="0"/>
              <a:t>(m)</a:t>
            </a:r>
            <a:r>
              <a:rPr lang="en-ES" sz="2000" dirty="0"/>
              <a:t> 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334773-EFB1-0AF9-B1CD-AC2093DCD997}"/>
              </a:ext>
            </a:extLst>
          </p:cNvPr>
          <p:cNvSpPr txBox="1">
            <a:spLocks/>
          </p:cNvSpPr>
          <p:nvPr/>
        </p:nvSpPr>
        <p:spPr>
          <a:xfrm>
            <a:off x="5174388" y="5741079"/>
            <a:ext cx="5303502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ES" sz="2000" dirty="0"/>
              <a:t>a) </a:t>
            </a:r>
            <a:r>
              <a:rPr lang="es-ES" sz="2000" b="0" dirty="0"/>
              <a:t>música </a:t>
            </a:r>
            <a:r>
              <a:rPr lang="en-ES" sz="2000" b="0" dirty="0"/>
              <a:t>(f)  </a:t>
            </a:r>
            <a:r>
              <a:rPr lang="en-ES" sz="2000" dirty="0"/>
              <a:t>b) </a:t>
            </a:r>
            <a:r>
              <a:rPr lang="en-ES" sz="2000" b="0" dirty="0"/>
              <a:t>volumen (m)</a:t>
            </a:r>
            <a:r>
              <a:rPr lang="en-ES" sz="2000" dirty="0"/>
              <a:t> 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147A825-319A-78D6-4888-CD54B9654130}"/>
              </a:ext>
            </a:extLst>
          </p:cNvPr>
          <p:cNvSpPr txBox="1">
            <a:spLocks/>
          </p:cNvSpPr>
          <p:nvPr/>
        </p:nvSpPr>
        <p:spPr>
          <a:xfrm>
            <a:off x="6298791" y="947109"/>
            <a:ext cx="1153323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/>
              <a:t>¿Qué?</a:t>
            </a:r>
            <a:endParaRPr lang="en-ES" sz="2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A8DD2CB-EADD-F087-5D02-F7FA58E2DC0D}"/>
              </a:ext>
            </a:extLst>
          </p:cNvPr>
          <p:cNvSpPr txBox="1">
            <a:spLocks/>
          </p:cNvSpPr>
          <p:nvPr/>
        </p:nvSpPr>
        <p:spPr>
          <a:xfrm>
            <a:off x="9606160" y="891149"/>
            <a:ext cx="2585663" cy="582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/>
              <a:t>¿Qué persona: ‘yo’, ‘tú’ o ‘él/ella’?</a:t>
            </a:r>
            <a:endParaRPr lang="en-ES" sz="20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FD39C1F-F3BB-F180-0DDF-AD07CAE09320}"/>
              </a:ext>
            </a:extLst>
          </p:cNvPr>
          <p:cNvSpPr txBox="1">
            <a:spLocks/>
          </p:cNvSpPr>
          <p:nvPr/>
        </p:nvSpPr>
        <p:spPr>
          <a:xfrm>
            <a:off x="10618639" y="1473360"/>
            <a:ext cx="663663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Yo</a:t>
            </a:r>
            <a:endParaRPr lang="en-ES" sz="2000" b="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8C40E2C-6A0F-3D6D-AB27-66963797A93B}"/>
              </a:ext>
            </a:extLst>
          </p:cNvPr>
          <p:cNvSpPr txBox="1">
            <a:spLocks/>
          </p:cNvSpPr>
          <p:nvPr/>
        </p:nvSpPr>
        <p:spPr>
          <a:xfrm>
            <a:off x="10608180" y="2004966"/>
            <a:ext cx="663663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Tú</a:t>
            </a:r>
            <a:endParaRPr lang="en-ES" sz="2000" b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A0DA7D-8C4C-E25D-8A53-BF0C1294ECA1}"/>
              </a:ext>
            </a:extLst>
          </p:cNvPr>
          <p:cNvSpPr txBox="1">
            <a:spLocks/>
          </p:cNvSpPr>
          <p:nvPr/>
        </p:nvSpPr>
        <p:spPr>
          <a:xfrm>
            <a:off x="10258072" y="2709136"/>
            <a:ext cx="1413194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Él/ella</a:t>
            </a:r>
            <a:endParaRPr lang="en-ES" sz="2000" b="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F6391F-F363-51AF-82EB-2992E6AAECF1}"/>
              </a:ext>
            </a:extLst>
          </p:cNvPr>
          <p:cNvSpPr txBox="1">
            <a:spLocks/>
          </p:cNvSpPr>
          <p:nvPr/>
        </p:nvSpPr>
        <p:spPr>
          <a:xfrm>
            <a:off x="10306155" y="3340779"/>
            <a:ext cx="1413194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Él/ella</a:t>
            </a:r>
            <a:endParaRPr lang="en-ES" sz="2000" b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18A67FB-EC39-863D-E473-B0763ABB1AEE}"/>
              </a:ext>
            </a:extLst>
          </p:cNvPr>
          <p:cNvSpPr txBox="1">
            <a:spLocks/>
          </p:cNvSpPr>
          <p:nvPr/>
        </p:nvSpPr>
        <p:spPr>
          <a:xfrm>
            <a:off x="10618639" y="3957657"/>
            <a:ext cx="663663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Yo</a:t>
            </a:r>
            <a:endParaRPr lang="en-ES" sz="2000" b="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8D4C87-5A9A-9BBF-E2FC-FF67E8946905}"/>
              </a:ext>
            </a:extLst>
          </p:cNvPr>
          <p:cNvSpPr txBox="1">
            <a:spLocks/>
          </p:cNvSpPr>
          <p:nvPr/>
        </p:nvSpPr>
        <p:spPr>
          <a:xfrm>
            <a:off x="10306155" y="4625517"/>
            <a:ext cx="1413194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Él/ella</a:t>
            </a:r>
            <a:endParaRPr lang="en-ES" sz="2000" b="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5FC6E90-E85A-C660-9947-3DE0AD0AB2C4}"/>
              </a:ext>
            </a:extLst>
          </p:cNvPr>
          <p:cNvSpPr txBox="1">
            <a:spLocks/>
          </p:cNvSpPr>
          <p:nvPr/>
        </p:nvSpPr>
        <p:spPr>
          <a:xfrm>
            <a:off x="10680919" y="5210530"/>
            <a:ext cx="663663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Tú</a:t>
            </a:r>
            <a:endParaRPr lang="en-ES" sz="2000" b="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3317275-B761-90F2-65DB-924033188786}"/>
              </a:ext>
            </a:extLst>
          </p:cNvPr>
          <p:cNvSpPr txBox="1">
            <a:spLocks/>
          </p:cNvSpPr>
          <p:nvPr/>
        </p:nvSpPr>
        <p:spPr>
          <a:xfrm>
            <a:off x="10680919" y="5795544"/>
            <a:ext cx="663663" cy="4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25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000" b="0" dirty="0"/>
              <a:t>Yo</a:t>
            </a:r>
            <a:endParaRPr lang="en-ES" sz="2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A1490-EDC9-2480-4790-E1C5CFC7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921" y="1840760"/>
            <a:ext cx="1285073" cy="128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9E238-F667-0A6E-B821-E5E757BBE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203" y="4303417"/>
            <a:ext cx="1404451" cy="1285073"/>
          </a:xfrm>
          <a:prstGeom prst="rect">
            <a:avLst/>
          </a:prstGeom>
        </p:spPr>
      </p:pic>
      <p:sp>
        <p:nvSpPr>
          <p:cNvPr id="33" name="5-point Star 32">
            <a:extLst>
              <a:ext uri="{FF2B5EF4-FFF2-40B4-BE49-F238E27FC236}">
                <a16:creationId xmlns:a16="http://schemas.microsoft.com/office/drawing/2014/main" id="{BF18108E-EE03-56E8-2E15-C37F8471DE34}"/>
              </a:ext>
            </a:extLst>
          </p:cNvPr>
          <p:cNvSpPr/>
          <p:nvPr/>
        </p:nvSpPr>
        <p:spPr>
          <a:xfrm>
            <a:off x="4747001" y="5160374"/>
            <a:ext cx="434034" cy="41103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EEC64DE1-ADDE-426E-29A5-8EE6D3B6DB66}"/>
              </a:ext>
            </a:extLst>
          </p:cNvPr>
          <p:cNvSpPr/>
          <p:nvPr/>
        </p:nvSpPr>
        <p:spPr>
          <a:xfrm>
            <a:off x="2594916" y="5745203"/>
            <a:ext cx="434034" cy="41103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F5FC8B-D5D6-4384-A364-E1BFD47F6A8E}"/>
              </a:ext>
            </a:extLst>
          </p:cNvPr>
          <p:cNvSpPr/>
          <p:nvPr/>
        </p:nvSpPr>
        <p:spPr>
          <a:xfrm>
            <a:off x="5124131" y="1433487"/>
            <a:ext cx="1507877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89734B-4480-45C3-AF33-F5C263C5854B}"/>
              </a:ext>
            </a:extLst>
          </p:cNvPr>
          <p:cNvSpPr/>
          <p:nvPr/>
        </p:nvSpPr>
        <p:spPr>
          <a:xfrm>
            <a:off x="7072200" y="2018974"/>
            <a:ext cx="1687051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BD50012-8EBD-4130-B69F-2E8BB8545705}"/>
              </a:ext>
            </a:extLst>
          </p:cNvPr>
          <p:cNvSpPr/>
          <p:nvPr/>
        </p:nvSpPr>
        <p:spPr>
          <a:xfrm>
            <a:off x="7156526" y="2667292"/>
            <a:ext cx="1738924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AC2552-97F8-47AC-9CEC-98B7665F35DD}"/>
              </a:ext>
            </a:extLst>
          </p:cNvPr>
          <p:cNvSpPr/>
          <p:nvPr/>
        </p:nvSpPr>
        <p:spPr>
          <a:xfrm>
            <a:off x="5230569" y="3329614"/>
            <a:ext cx="1507877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5CC98A-7DA0-4A1B-9F3C-C87EF9BC43DD}"/>
              </a:ext>
            </a:extLst>
          </p:cNvPr>
          <p:cNvSpPr/>
          <p:nvPr/>
        </p:nvSpPr>
        <p:spPr>
          <a:xfrm>
            <a:off x="5225926" y="3901097"/>
            <a:ext cx="1507877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E51F02A-78BA-4D3E-81D6-271FEDE2FC1A}"/>
              </a:ext>
            </a:extLst>
          </p:cNvPr>
          <p:cNvSpPr/>
          <p:nvPr/>
        </p:nvSpPr>
        <p:spPr>
          <a:xfrm>
            <a:off x="6970591" y="4514785"/>
            <a:ext cx="1978612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4627C3-912F-445B-917F-00E31F33DD58}"/>
              </a:ext>
            </a:extLst>
          </p:cNvPr>
          <p:cNvSpPr/>
          <p:nvPr/>
        </p:nvSpPr>
        <p:spPr>
          <a:xfrm>
            <a:off x="6632008" y="5120896"/>
            <a:ext cx="1978612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8DE31E5-3E34-445D-ACD0-F02BEF6AAB8E}"/>
              </a:ext>
            </a:extLst>
          </p:cNvPr>
          <p:cNvSpPr/>
          <p:nvPr/>
        </p:nvSpPr>
        <p:spPr>
          <a:xfrm>
            <a:off x="5124131" y="5733021"/>
            <a:ext cx="1846460" cy="5887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C78-81BA-99FE-39B2-CD592352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10207256" cy="910780"/>
          </a:xfrm>
        </p:spPr>
        <p:txBody>
          <a:bodyPr>
            <a:noAutofit/>
          </a:bodyPr>
          <a:lstStyle/>
          <a:p>
            <a:r>
              <a:rPr lang="en-ES" sz="2600" dirty="0"/>
              <a:t>Saying who or what receives the action</a:t>
            </a:r>
            <a:br>
              <a:rPr lang="en-ES" sz="2400" dirty="0"/>
            </a:br>
            <a:r>
              <a:rPr lang="en-ES" sz="2200" b="0" dirty="0"/>
              <a:t>Using the pronouns ‘lo’, ‘la’, ‘los, ‘las’ in two verb constructions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7388E613-F70A-9E16-E3C5-FEEE5EA0CE40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gramática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FA500-B09F-0791-3C99-055AF5E4F0B7}"/>
              </a:ext>
            </a:extLst>
          </p:cNvPr>
          <p:cNvSpPr txBox="1"/>
          <p:nvPr/>
        </p:nvSpPr>
        <p:spPr>
          <a:xfrm>
            <a:off x="230905" y="1328838"/>
            <a:ext cx="1167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Remember that to use the verb in the negative form, the ‘no’ needs to go before the object pronoun: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303B45-7BEF-E7F7-A110-43D62CF616B0}"/>
              </a:ext>
            </a:extLst>
          </p:cNvPr>
          <p:cNvSpPr txBox="1"/>
          <p:nvPr/>
        </p:nvSpPr>
        <p:spPr>
          <a:xfrm>
            <a:off x="744302" y="2649530"/>
            <a:ext cx="60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¡</a:t>
            </a:r>
            <a:r>
              <a:rPr lang="en-ES" sz="2600" b="1" dirty="0"/>
              <a:t>No</a:t>
            </a:r>
            <a:r>
              <a:rPr lang="en-ES" sz="2600" dirty="0"/>
              <a:t> la puedo aguantar!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F4218-53CA-DD3E-AE4E-D6DA9B222451}"/>
              </a:ext>
            </a:extLst>
          </p:cNvPr>
          <p:cNvSpPr txBox="1"/>
          <p:nvPr/>
        </p:nvSpPr>
        <p:spPr>
          <a:xfrm>
            <a:off x="6039288" y="2634613"/>
            <a:ext cx="535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i="1" dirty="0"/>
              <a:t>I can’t put up with it!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BF455-5F2E-968F-1C88-8F877F3C6DE3}"/>
              </a:ext>
            </a:extLst>
          </p:cNvPr>
          <p:cNvSpPr txBox="1"/>
          <p:nvPr/>
        </p:nvSpPr>
        <p:spPr>
          <a:xfrm>
            <a:off x="744302" y="3835665"/>
            <a:ext cx="60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b="1" dirty="0"/>
              <a:t>No</a:t>
            </a:r>
            <a:r>
              <a:rPr lang="en-ES" sz="2600" dirty="0"/>
              <a:t> quiero invitarlos.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E58AA-183C-CE20-7A29-2C32A6A21A63}"/>
              </a:ext>
            </a:extLst>
          </p:cNvPr>
          <p:cNvSpPr txBox="1"/>
          <p:nvPr/>
        </p:nvSpPr>
        <p:spPr>
          <a:xfrm>
            <a:off x="744302" y="5036719"/>
            <a:ext cx="60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b="1" dirty="0"/>
              <a:t>No</a:t>
            </a:r>
            <a:r>
              <a:rPr lang="en-ES" sz="2600" dirty="0"/>
              <a:t> la debo encender.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5364B-15C4-4461-9176-D633CA8D4323}"/>
              </a:ext>
            </a:extLst>
          </p:cNvPr>
          <p:cNvSpPr txBox="1"/>
          <p:nvPr/>
        </p:nvSpPr>
        <p:spPr>
          <a:xfrm>
            <a:off x="6037638" y="3746583"/>
            <a:ext cx="535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/>
              <a:t>I don’t what to invite them.</a:t>
            </a:r>
            <a:endParaRPr lang="en-ES" sz="2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0AFD9-3C75-4575-8EED-7655CA9232AC}"/>
              </a:ext>
            </a:extLst>
          </p:cNvPr>
          <p:cNvSpPr txBox="1"/>
          <p:nvPr/>
        </p:nvSpPr>
        <p:spPr>
          <a:xfrm>
            <a:off x="6069791" y="5033493"/>
            <a:ext cx="535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/>
              <a:t>I mustn’t switch it on.</a:t>
            </a:r>
            <a:endParaRPr lang="en-ES" sz="2600" i="1" dirty="0"/>
          </a:p>
        </p:txBody>
      </p:sp>
      <p:pic>
        <p:nvPicPr>
          <p:cNvPr id="1028" name="Picture 4" descr="Free vector graphics of Angry">
            <a:extLst>
              <a:ext uri="{FF2B5EF4-FFF2-40B4-BE49-F238E27FC236}">
                <a16:creationId xmlns:a16="http://schemas.microsoft.com/office/drawing/2014/main" id="{F8790C5A-22F0-4068-A837-E0139BAA0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01" y="2059624"/>
            <a:ext cx="1367492" cy="14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Electrical switch">
            <a:extLst>
              <a:ext uri="{FF2B5EF4-FFF2-40B4-BE49-F238E27FC236}">
                <a16:creationId xmlns:a16="http://schemas.microsoft.com/office/drawing/2014/main" id="{0A56F92A-FB15-4DC5-ACD4-7094E446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01" y="4657344"/>
            <a:ext cx="1661814" cy="14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AD2FF941-E38B-4E17-8985-A40D7BCA683F}"/>
              </a:ext>
            </a:extLst>
          </p:cNvPr>
          <p:cNvSpPr/>
          <p:nvPr/>
        </p:nvSpPr>
        <p:spPr>
          <a:xfrm>
            <a:off x="9914719" y="4452804"/>
            <a:ext cx="1993958" cy="1833696"/>
          </a:xfrm>
          <a:prstGeom prst="noSmoking">
            <a:avLst>
              <a:gd name="adj" fmla="val 73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3" grpId="0"/>
      <p:bldP spid="7" grpId="0"/>
      <p:bldP spid="11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B2DFE-62B2-3040-C971-C311D0651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574" y="206925"/>
            <a:ext cx="7370618" cy="804745"/>
          </a:xfrm>
        </p:spPr>
        <p:txBody>
          <a:bodyPr>
            <a:normAutofit/>
          </a:bodyPr>
          <a:lstStyle/>
          <a:p>
            <a:r>
              <a:rPr lang="en-ES" dirty="0"/>
              <a:t>Escucha algunas frases en la fiesta y marca en la tabla la persona correcta.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37744-AAB1-BC0C-E633-768955C1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2876771" cy="647577"/>
          </a:xfrm>
        </p:spPr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la fiesta</a:t>
            </a:r>
            <a:endParaRPr lang="en-ES" dirty="0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3088AAB-C71A-329A-C114-ACDB323A14D1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4BD04FD-ED91-D47F-696A-C03946BB7B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268" y="1686560"/>
          <a:ext cx="4001211" cy="457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8">
                  <a:extLst>
                    <a:ext uri="{9D8B030D-6E8A-4147-A177-3AD203B41FA5}">
                      <a16:colId xmlns:a16="http://schemas.microsoft.com/office/drawing/2014/main" val="1899084944"/>
                    </a:ext>
                  </a:extLst>
                </a:gridCol>
                <a:gridCol w="1140678">
                  <a:extLst>
                    <a:ext uri="{9D8B030D-6E8A-4147-A177-3AD203B41FA5}">
                      <a16:colId xmlns:a16="http://schemas.microsoft.com/office/drawing/2014/main" val="1325429156"/>
                    </a:ext>
                  </a:extLst>
                </a:gridCol>
                <a:gridCol w="1147863">
                  <a:extLst>
                    <a:ext uri="{9D8B030D-6E8A-4147-A177-3AD203B41FA5}">
                      <a16:colId xmlns:a16="http://schemas.microsoft.com/office/drawing/2014/main" val="203087856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203186563"/>
                    </a:ext>
                  </a:extLst>
                </a:gridCol>
              </a:tblGrid>
              <a:tr h="405708"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Yo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Tú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Él / Ella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19558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69204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77729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90179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97960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87136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9273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74643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50147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6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10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88262"/>
                  </a:ext>
                </a:extLst>
              </a:tr>
            </a:tbl>
          </a:graphicData>
        </a:graphic>
      </p:graphicFrame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E1AF284-3E9B-FA6C-F6B0-77A1997B3E71}"/>
              </a:ext>
            </a:extLst>
          </p:cNvPr>
          <p:cNvSpPr txBox="1">
            <a:spLocks/>
          </p:cNvSpPr>
          <p:nvPr/>
        </p:nvSpPr>
        <p:spPr>
          <a:xfrm>
            <a:off x="429387" y="961011"/>
            <a:ext cx="11095861" cy="8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Helen es una chica inglesa en la fiesta que no habla español. Escucha otra vez. ¿Puedes completar las frases en inglés para Helen?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2A94DD-0E5B-5B34-08D7-A2E19A1E159A}"/>
              </a:ext>
            </a:extLst>
          </p:cNvPr>
          <p:cNvSpPr txBox="1"/>
          <p:nvPr/>
        </p:nvSpPr>
        <p:spPr>
          <a:xfrm>
            <a:off x="4308143" y="2116359"/>
            <a:ext cx="7620000" cy="456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 don’t want to ___________ it afterwards.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Can _____  _________ them now?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______ know how to __________ ____ !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 must ______lose ____ 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______ _____ ____ take it out with the ________ 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 _______ accompany _______ later.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_____ ________ record _____ with the phone.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 ______ put _____ above the furniture.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_____ want to _____ _____ to chat for a while.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GB" sz="2400" dirty="0"/>
              <a:t>_____ ______ put it in the corner.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9" name="Google Shape;258;p6" descr="Powerpoint Check Mark Symbol">
            <a:extLst>
              <a:ext uri="{FF2B5EF4-FFF2-40B4-BE49-F238E27FC236}">
                <a16:creationId xmlns:a16="http://schemas.microsoft.com/office/drawing/2014/main" id="{9116BB95-3402-40BA-9D57-A023927F57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390" y="2108150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8;p6" descr="Powerpoint Check Mark Symbol">
            <a:extLst>
              <a:ext uri="{FF2B5EF4-FFF2-40B4-BE49-F238E27FC236}">
                <a16:creationId xmlns:a16="http://schemas.microsoft.com/office/drawing/2014/main" id="{49415904-1FA5-4139-BF61-388A8020A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668" y="2528982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8;p6" descr="Powerpoint Check Mark Symbol">
            <a:extLst>
              <a:ext uri="{FF2B5EF4-FFF2-40B4-BE49-F238E27FC236}">
                <a16:creationId xmlns:a16="http://schemas.microsoft.com/office/drawing/2014/main" id="{7C73A32F-FA5C-4BE8-8E73-37ACB2A13A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550" y="292291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8;p6" descr="Powerpoint Check Mark Symbol">
            <a:extLst>
              <a:ext uri="{FF2B5EF4-FFF2-40B4-BE49-F238E27FC236}">
                <a16:creationId xmlns:a16="http://schemas.microsoft.com/office/drawing/2014/main" id="{4DB813E6-298B-42BC-B83A-9651ECBA37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2891" y="3364739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58;p6" descr="Powerpoint Check Mark Symbol">
            <a:extLst>
              <a:ext uri="{FF2B5EF4-FFF2-40B4-BE49-F238E27FC236}">
                <a16:creationId xmlns:a16="http://schemas.microsoft.com/office/drawing/2014/main" id="{D164C042-75BE-4F09-AB35-DC413FC373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692" y="3778274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8;p6" descr="Powerpoint Check Mark Symbol">
            <a:extLst>
              <a:ext uri="{FF2B5EF4-FFF2-40B4-BE49-F238E27FC236}">
                <a16:creationId xmlns:a16="http://schemas.microsoft.com/office/drawing/2014/main" id="{322A4C19-CC25-4DAE-BEE7-534CD76D7D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550" y="419972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58;p6" descr="Powerpoint Check Mark Symbol">
            <a:extLst>
              <a:ext uri="{FF2B5EF4-FFF2-40B4-BE49-F238E27FC236}">
                <a16:creationId xmlns:a16="http://schemas.microsoft.com/office/drawing/2014/main" id="{96525E23-0AC6-45B3-865E-D0780336FC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82" y="4622538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58;p6" descr="Powerpoint Check Mark Symbol">
            <a:extLst>
              <a:ext uri="{FF2B5EF4-FFF2-40B4-BE49-F238E27FC236}">
                <a16:creationId xmlns:a16="http://schemas.microsoft.com/office/drawing/2014/main" id="{2A708C97-BF0B-415C-8323-4C6D363037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345" y="5030613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8;p6" descr="Powerpoint Check Mark Symbol">
            <a:extLst>
              <a:ext uri="{FF2B5EF4-FFF2-40B4-BE49-F238E27FC236}">
                <a16:creationId xmlns:a16="http://schemas.microsoft.com/office/drawing/2014/main" id="{65D3F339-CAF1-4588-A6FC-62CC24B62B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550" y="539532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58;p6" descr="Powerpoint Check Mark Symbol">
            <a:extLst>
              <a:ext uri="{FF2B5EF4-FFF2-40B4-BE49-F238E27FC236}">
                <a16:creationId xmlns:a16="http://schemas.microsoft.com/office/drawing/2014/main" id="{B3593624-00E4-43BC-BBA4-50AF1C7F12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223" y="5898318"/>
            <a:ext cx="398082" cy="393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5AB425-AD3C-41A4-88E3-A86CE4404E41}"/>
              </a:ext>
            </a:extLst>
          </p:cNvPr>
          <p:cNvSpPr txBox="1"/>
          <p:nvPr/>
        </p:nvSpPr>
        <p:spPr>
          <a:xfrm>
            <a:off x="4893451" y="2141519"/>
            <a:ext cx="32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57CB5-1370-47D1-A912-FCF8B7893EE5}"/>
              </a:ext>
            </a:extLst>
          </p:cNvPr>
          <p:cNvSpPr txBox="1"/>
          <p:nvPr/>
        </p:nvSpPr>
        <p:spPr>
          <a:xfrm>
            <a:off x="7885523" y="2074284"/>
            <a:ext cx="127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tidy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EC45D-40B4-4FE0-B575-3C3EAC1132E2}"/>
              </a:ext>
            </a:extLst>
          </p:cNvPr>
          <p:cNvSpPr txBox="1"/>
          <p:nvPr/>
        </p:nvSpPr>
        <p:spPr>
          <a:xfrm>
            <a:off x="5640591" y="2518599"/>
            <a:ext cx="85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you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BD14C-BD5B-4633-8031-4F2C91BD47EA}"/>
              </a:ext>
            </a:extLst>
          </p:cNvPr>
          <p:cNvSpPr txBox="1"/>
          <p:nvPr/>
        </p:nvSpPr>
        <p:spPr>
          <a:xfrm>
            <a:off x="6754204" y="2518598"/>
            <a:ext cx="85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49E53-C182-4D7C-955E-9AC73ED4494F}"/>
              </a:ext>
            </a:extLst>
          </p:cNvPr>
          <p:cNvSpPr txBox="1"/>
          <p:nvPr/>
        </p:nvSpPr>
        <p:spPr>
          <a:xfrm>
            <a:off x="5054568" y="2924544"/>
            <a:ext cx="32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322D5-48C6-44C9-B3E1-C59B260DBCF6}"/>
              </a:ext>
            </a:extLst>
          </p:cNvPr>
          <p:cNvSpPr txBox="1"/>
          <p:nvPr/>
        </p:nvSpPr>
        <p:spPr>
          <a:xfrm>
            <a:off x="8003675" y="2903074"/>
            <a:ext cx="146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dance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B0873-7A0A-4D58-A226-226CE83C2FD7}"/>
              </a:ext>
            </a:extLst>
          </p:cNvPr>
          <p:cNvSpPr txBox="1"/>
          <p:nvPr/>
        </p:nvSpPr>
        <p:spPr>
          <a:xfrm>
            <a:off x="9518196" y="2903426"/>
            <a:ext cx="68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D9136E-5B2F-4AE2-9BDE-2F9993BB8512}"/>
              </a:ext>
            </a:extLst>
          </p:cNvPr>
          <p:cNvSpPr txBox="1"/>
          <p:nvPr/>
        </p:nvSpPr>
        <p:spPr>
          <a:xfrm>
            <a:off x="4716565" y="3318071"/>
            <a:ext cx="102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S/he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5BD222-B1A4-4198-AC51-CF3EE14F1409}"/>
              </a:ext>
            </a:extLst>
          </p:cNvPr>
          <p:cNvSpPr txBox="1"/>
          <p:nvPr/>
        </p:nvSpPr>
        <p:spPr>
          <a:xfrm>
            <a:off x="6279494" y="3356170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not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E34F1-F263-4E21-9D60-C5B5C9A13417}"/>
              </a:ext>
            </a:extLst>
          </p:cNvPr>
          <p:cNvSpPr txBox="1"/>
          <p:nvPr/>
        </p:nvSpPr>
        <p:spPr>
          <a:xfrm>
            <a:off x="7914438" y="3356170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DD2531-6367-4981-AF1C-B9CA45C2FEF5}"/>
              </a:ext>
            </a:extLst>
          </p:cNvPr>
          <p:cNvSpPr txBox="1"/>
          <p:nvPr/>
        </p:nvSpPr>
        <p:spPr>
          <a:xfrm>
            <a:off x="4926072" y="3778274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You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4DF502-32FE-4AC4-823E-72B489B2F0D1}"/>
              </a:ext>
            </a:extLst>
          </p:cNvPr>
          <p:cNvSpPr txBox="1"/>
          <p:nvPr/>
        </p:nvSpPr>
        <p:spPr>
          <a:xfrm>
            <a:off x="5746969" y="3778274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have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FA243B-8CDD-4291-95EF-5D3222516830}"/>
              </a:ext>
            </a:extLst>
          </p:cNvPr>
          <p:cNvSpPr txBox="1"/>
          <p:nvPr/>
        </p:nvSpPr>
        <p:spPr>
          <a:xfrm>
            <a:off x="6722068" y="3778274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335BBD-9ED0-4534-A026-00A9CDB85FB5}"/>
              </a:ext>
            </a:extLst>
          </p:cNvPr>
          <p:cNvSpPr txBox="1"/>
          <p:nvPr/>
        </p:nvSpPr>
        <p:spPr>
          <a:xfrm>
            <a:off x="10206499" y="3725743"/>
            <a:ext cx="131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drinks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394394-A569-4130-BC55-A0391B4F19A7}"/>
              </a:ext>
            </a:extLst>
          </p:cNvPr>
          <p:cNvSpPr txBox="1"/>
          <p:nvPr/>
        </p:nvSpPr>
        <p:spPr>
          <a:xfrm>
            <a:off x="4936414" y="4169708"/>
            <a:ext cx="45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3333CA-5868-4534-A1E1-BEE28DF4474D}"/>
              </a:ext>
            </a:extLst>
          </p:cNvPr>
          <p:cNvSpPr txBox="1"/>
          <p:nvPr/>
        </p:nvSpPr>
        <p:spPr>
          <a:xfrm>
            <a:off x="5513346" y="4178246"/>
            <a:ext cx="15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can’t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11C250-7921-43A6-96CD-4D82C82C32A0}"/>
              </a:ext>
            </a:extLst>
          </p:cNvPr>
          <p:cNvSpPr txBox="1"/>
          <p:nvPr/>
        </p:nvSpPr>
        <p:spPr>
          <a:xfrm>
            <a:off x="8518064" y="4156450"/>
            <a:ext cx="15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them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718B5A-25CE-4292-8BBE-4ED31C8F643E}"/>
              </a:ext>
            </a:extLst>
          </p:cNvPr>
          <p:cNvSpPr txBox="1"/>
          <p:nvPr/>
        </p:nvSpPr>
        <p:spPr>
          <a:xfrm>
            <a:off x="4798882" y="4587359"/>
            <a:ext cx="84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You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32A076-B573-44AE-AA2B-011F4E4FB4C4}"/>
              </a:ext>
            </a:extLst>
          </p:cNvPr>
          <p:cNvSpPr txBox="1"/>
          <p:nvPr/>
        </p:nvSpPr>
        <p:spPr>
          <a:xfrm>
            <a:off x="5802856" y="4588142"/>
            <a:ext cx="14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must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B87B95-68A3-4D68-BEE3-AAFC2957A6ED}"/>
              </a:ext>
            </a:extLst>
          </p:cNvPr>
          <p:cNvSpPr txBox="1"/>
          <p:nvPr/>
        </p:nvSpPr>
        <p:spPr>
          <a:xfrm>
            <a:off x="8064156" y="4571921"/>
            <a:ext cx="14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2152A2-0F2E-4EAB-8F90-1BE2C3C5FD88}"/>
              </a:ext>
            </a:extLst>
          </p:cNvPr>
          <p:cNvSpPr txBox="1"/>
          <p:nvPr/>
        </p:nvSpPr>
        <p:spPr>
          <a:xfrm>
            <a:off x="4713417" y="4961271"/>
            <a:ext cx="8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S/he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B36DA1-EE3D-4ADE-B877-2421B2A8A879}"/>
              </a:ext>
            </a:extLst>
          </p:cNvPr>
          <p:cNvSpPr txBox="1"/>
          <p:nvPr/>
        </p:nvSpPr>
        <p:spPr>
          <a:xfrm>
            <a:off x="5623749" y="4979938"/>
            <a:ext cx="8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DCD2A-313A-49D9-8950-C791849E77C6}"/>
              </a:ext>
            </a:extLst>
          </p:cNvPr>
          <p:cNvSpPr txBox="1"/>
          <p:nvPr/>
        </p:nvSpPr>
        <p:spPr>
          <a:xfrm>
            <a:off x="7105495" y="4979937"/>
            <a:ext cx="8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ED164D-4BC0-48B9-887A-472FF5CE1ED3}"/>
              </a:ext>
            </a:extLst>
          </p:cNvPr>
          <p:cNvSpPr txBox="1"/>
          <p:nvPr/>
        </p:nvSpPr>
        <p:spPr>
          <a:xfrm>
            <a:off x="4997095" y="5397828"/>
            <a:ext cx="8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18B3D-B0EE-4E1D-A34B-342E946678FA}"/>
              </a:ext>
            </a:extLst>
          </p:cNvPr>
          <p:cNvSpPr txBox="1"/>
          <p:nvPr/>
        </p:nvSpPr>
        <p:spPr>
          <a:xfrm>
            <a:off x="6945003" y="5346128"/>
            <a:ext cx="112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call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6F914A-5137-4AFB-BE0E-CFC528460337}"/>
              </a:ext>
            </a:extLst>
          </p:cNvPr>
          <p:cNvSpPr txBox="1"/>
          <p:nvPr/>
        </p:nvSpPr>
        <p:spPr>
          <a:xfrm>
            <a:off x="7697167" y="5329907"/>
            <a:ext cx="97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461C12-3113-48A7-86E8-67A64C4FA5EB}"/>
              </a:ext>
            </a:extLst>
          </p:cNvPr>
          <p:cNvSpPr txBox="1"/>
          <p:nvPr/>
        </p:nvSpPr>
        <p:spPr>
          <a:xfrm>
            <a:off x="4765699" y="5789262"/>
            <a:ext cx="8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You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A374EF-11CD-4A1A-8549-84B6B97674E1}"/>
              </a:ext>
            </a:extLst>
          </p:cNvPr>
          <p:cNvSpPr txBox="1"/>
          <p:nvPr/>
        </p:nvSpPr>
        <p:spPr>
          <a:xfrm>
            <a:off x="5812387" y="5808725"/>
            <a:ext cx="184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can</a:t>
            </a:r>
          </a:p>
        </p:txBody>
      </p:sp>
      <p:sp>
        <p:nvSpPr>
          <p:cNvPr id="70" name="Google Shape;898;p32">
            <a:hlinkClick r:id="" action="ppaction://noaction">
              <a:snd r:embed="rId4" name="1. No lo quiero arreglar despue%CC%81s.wav"/>
            </a:hlinkClick>
            <a:extLst>
              <a:ext uri="{FF2B5EF4-FFF2-40B4-BE49-F238E27FC236}">
                <a16:creationId xmlns:a16="http://schemas.microsoft.com/office/drawing/2014/main" id="{0F9D2E57-80DC-4452-83EC-B23C19E15384}"/>
              </a:ext>
            </a:extLst>
          </p:cNvPr>
          <p:cNvSpPr/>
          <p:nvPr/>
        </p:nvSpPr>
        <p:spPr>
          <a:xfrm>
            <a:off x="404329" y="2101374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898;p32">
            <a:hlinkClick r:id="" action="ppaction://noaction">
              <a:snd r:embed="rId5" name="2. %C2%BFLas puedes llamar ahora.wav"/>
            </a:hlinkClick>
            <a:extLst>
              <a:ext uri="{FF2B5EF4-FFF2-40B4-BE49-F238E27FC236}">
                <a16:creationId xmlns:a16="http://schemas.microsoft.com/office/drawing/2014/main" id="{8AB2110D-21D6-4097-AC63-700ED37ED6C7}"/>
              </a:ext>
            </a:extLst>
          </p:cNvPr>
          <p:cNvSpPr/>
          <p:nvPr/>
        </p:nvSpPr>
        <p:spPr>
          <a:xfrm>
            <a:off x="411398" y="2518598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898;p32">
            <a:hlinkClick r:id="" action="ppaction://noaction">
              <a:snd r:embed="rId6" name="3. %C2%A1Se%CC%81 bailarla.wav"/>
            </a:hlinkClick>
            <a:extLst>
              <a:ext uri="{FF2B5EF4-FFF2-40B4-BE49-F238E27FC236}">
                <a16:creationId xmlns:a16="http://schemas.microsoft.com/office/drawing/2014/main" id="{57DE1070-BD6A-4D9D-88BC-D7D8FC55A702}"/>
              </a:ext>
            </a:extLst>
          </p:cNvPr>
          <p:cNvSpPr/>
          <p:nvPr/>
        </p:nvSpPr>
        <p:spPr>
          <a:xfrm>
            <a:off x="409028" y="2931617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898;p32">
            <a:hlinkClick r:id="" action="ppaction://noaction">
              <a:snd r:embed="rId7" name="4. No lo debe perder.wav"/>
            </a:hlinkClick>
            <a:extLst>
              <a:ext uri="{FF2B5EF4-FFF2-40B4-BE49-F238E27FC236}">
                <a16:creationId xmlns:a16="http://schemas.microsoft.com/office/drawing/2014/main" id="{36FD9094-3FF4-4AF5-98B8-2CF161BF6A51}"/>
              </a:ext>
            </a:extLst>
          </p:cNvPr>
          <p:cNvSpPr/>
          <p:nvPr/>
        </p:nvSpPr>
        <p:spPr>
          <a:xfrm>
            <a:off x="410418" y="3350112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898;p32">
            <a:hlinkClick r:id="" action="ppaction://noaction">
              <a:snd r:embed="rId8" name="5. Tienes que sacarla con las bebidas.wav"/>
            </a:hlinkClick>
            <a:extLst>
              <a:ext uri="{FF2B5EF4-FFF2-40B4-BE49-F238E27FC236}">
                <a16:creationId xmlns:a16="http://schemas.microsoft.com/office/drawing/2014/main" id="{C3D8547D-444F-4419-8200-7CDB6252E08F}"/>
              </a:ext>
            </a:extLst>
          </p:cNvPr>
          <p:cNvSpPr/>
          <p:nvPr/>
        </p:nvSpPr>
        <p:spPr>
          <a:xfrm>
            <a:off x="404329" y="3766963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898;p32">
            <a:hlinkClick r:id="" action="ppaction://noaction">
              <a:snd r:embed="rId9" name="6. No puedo acompan%CC%83arlos ma%CC%81s tarde.wav"/>
            </a:hlinkClick>
            <a:extLst>
              <a:ext uri="{FF2B5EF4-FFF2-40B4-BE49-F238E27FC236}">
                <a16:creationId xmlns:a16="http://schemas.microsoft.com/office/drawing/2014/main" id="{03F9CC4E-D627-43FE-8306-61EC40460387}"/>
              </a:ext>
            </a:extLst>
          </p:cNvPr>
          <p:cNvSpPr/>
          <p:nvPr/>
        </p:nvSpPr>
        <p:spPr>
          <a:xfrm>
            <a:off x="404329" y="4184829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898;p32">
            <a:hlinkClick r:id="" action="ppaction://noaction">
              <a:snd r:embed="rId10" name="7. Debes grabarlo con el mo%CC%81vil.wav"/>
            </a:hlinkClick>
            <a:extLst>
              <a:ext uri="{FF2B5EF4-FFF2-40B4-BE49-F238E27FC236}">
                <a16:creationId xmlns:a16="http://schemas.microsoft.com/office/drawing/2014/main" id="{E965A2C4-B43B-4B92-82AB-BBB096EEB390}"/>
              </a:ext>
            </a:extLst>
          </p:cNvPr>
          <p:cNvSpPr/>
          <p:nvPr/>
        </p:nvSpPr>
        <p:spPr>
          <a:xfrm>
            <a:off x="404329" y="4603953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898;p32">
            <a:hlinkClick r:id="" action="ppaction://noaction">
              <a:snd r:embed="rId11" name="8. Lo puede poner encima del mueble.wav"/>
            </a:hlinkClick>
            <a:extLst>
              <a:ext uri="{FF2B5EF4-FFF2-40B4-BE49-F238E27FC236}">
                <a16:creationId xmlns:a16="http://schemas.microsoft.com/office/drawing/2014/main" id="{68AC1279-5A9D-477B-85F5-5D29840A6D0C}"/>
              </a:ext>
            </a:extLst>
          </p:cNvPr>
          <p:cNvSpPr/>
          <p:nvPr/>
        </p:nvSpPr>
        <p:spPr>
          <a:xfrm>
            <a:off x="397926" y="5024296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898;p32">
            <a:hlinkClick r:id="" action="ppaction://noaction">
              <a:snd r:embed="rId12" name="9. Los quiero llamar para charlar un rato.wav"/>
            </a:hlinkClick>
            <a:extLst>
              <a:ext uri="{FF2B5EF4-FFF2-40B4-BE49-F238E27FC236}">
                <a16:creationId xmlns:a16="http://schemas.microsoft.com/office/drawing/2014/main" id="{BEF24CD1-045C-460D-AD42-80D0FD77691B}"/>
              </a:ext>
            </a:extLst>
          </p:cNvPr>
          <p:cNvSpPr/>
          <p:nvPr/>
        </p:nvSpPr>
        <p:spPr>
          <a:xfrm>
            <a:off x="389244" y="5461393"/>
            <a:ext cx="399062" cy="34168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898;p32">
            <a:hlinkClick r:id="" action="ppaction://noaction">
              <a:snd r:embed="rId13" name="10. Puedes colocarla en la esquina.wav"/>
            </a:hlinkClick>
            <a:extLst>
              <a:ext uri="{FF2B5EF4-FFF2-40B4-BE49-F238E27FC236}">
                <a16:creationId xmlns:a16="http://schemas.microsoft.com/office/drawing/2014/main" id="{D2F83AD4-B588-4559-A668-352B1A3F6A6F}"/>
              </a:ext>
            </a:extLst>
          </p:cNvPr>
          <p:cNvSpPr/>
          <p:nvPr/>
        </p:nvSpPr>
        <p:spPr>
          <a:xfrm>
            <a:off x="323895" y="5879451"/>
            <a:ext cx="527140" cy="35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3ACD2-B999-A66C-869D-AFE584EA2DC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4751" r="50585"/>
          <a:stretch/>
        </p:blipFill>
        <p:spPr>
          <a:xfrm>
            <a:off x="10892881" y="945989"/>
            <a:ext cx="1266824" cy="21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37744-AAB1-BC0C-E633-768955C1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2876771" cy="647577"/>
          </a:xfrm>
        </p:spPr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la fiesta</a:t>
            </a:r>
            <a:endParaRPr lang="en-ES" dirty="0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3088AAB-C71A-329A-C114-ACDB323A14D1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2A94DD-0E5B-5B34-08D7-A2E19A1E159A}"/>
              </a:ext>
            </a:extLst>
          </p:cNvPr>
          <p:cNvSpPr txBox="1"/>
          <p:nvPr/>
        </p:nvSpPr>
        <p:spPr>
          <a:xfrm>
            <a:off x="4266732" y="2047155"/>
            <a:ext cx="7620000" cy="46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1. I want to tidy it afterwards.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4D5602-C194-490E-A257-CCD0C81CB3CE}"/>
              </a:ext>
            </a:extLst>
          </p:cNvPr>
          <p:cNvGrpSpPr/>
          <p:nvPr/>
        </p:nvGrpSpPr>
        <p:grpSpPr>
          <a:xfrm>
            <a:off x="10888103" y="846729"/>
            <a:ext cx="1040040" cy="349645"/>
            <a:chOff x="-2282" y="752330"/>
            <a:chExt cx="1017524" cy="34412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026D44-1A41-407E-8DB4-3BC6A355138B}"/>
                </a:ext>
              </a:extLst>
            </p:cNvPr>
            <p:cNvSpPr txBox="1"/>
            <p:nvPr/>
          </p:nvSpPr>
          <p:spPr>
            <a:xfrm>
              <a:off x="0" y="752330"/>
              <a:ext cx="1004308" cy="344128"/>
            </a:xfrm>
            <a:prstGeom prst="rect">
              <a:avLst/>
            </a:prstGeom>
            <a:solidFill>
              <a:srgbClr val="FABD00"/>
            </a:solidFill>
          </p:spPr>
          <p:txBody>
            <a:bodyPr wrap="square" tIns="0" bIns="36000" rtlCol="0" anchor="t">
              <a:spAutoFit/>
            </a:bodyPr>
            <a:lstStyle/>
            <a:p>
              <a:r>
                <a:rPr lang="en-GB" sz="2000" b="1" dirty="0"/>
                <a:t>Higher</a:t>
              </a:r>
              <a:endParaRPr lang="en-ES" sz="2000" b="1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DA1550-42A0-4B75-8E35-73430EAA8CD9}"/>
                </a:ext>
              </a:extLst>
            </p:cNvPr>
            <p:cNvCxnSpPr>
              <a:cxnSpLocks/>
            </p:cNvCxnSpPr>
            <p:nvPr/>
          </p:nvCxnSpPr>
          <p:spPr>
            <a:xfrm>
              <a:off x="-2282" y="752330"/>
              <a:ext cx="0" cy="344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27CCC1-B666-4ED3-824F-AE4B0199E14C}"/>
                </a:ext>
              </a:extLst>
            </p:cNvPr>
            <p:cNvCxnSpPr>
              <a:cxnSpLocks/>
            </p:cNvCxnSpPr>
            <p:nvPr/>
          </p:nvCxnSpPr>
          <p:spPr>
            <a:xfrm>
              <a:off x="1004310" y="752330"/>
              <a:ext cx="0" cy="344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6D4F67F-6AE1-4006-AFFC-F4806CA3D4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282" y="1089105"/>
              <a:ext cx="10175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39B0204-AAFE-4262-9215-EA6C9799C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282" y="759332"/>
              <a:ext cx="10175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7BFC1E7-65EE-5D92-CB80-5B057683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1" r="50585"/>
          <a:stretch/>
        </p:blipFill>
        <p:spPr>
          <a:xfrm>
            <a:off x="10514758" y="2955589"/>
            <a:ext cx="1266824" cy="2183439"/>
          </a:xfrm>
          <a:prstGeom prst="rect">
            <a:avLst/>
          </a:prstGeom>
        </p:spPr>
      </p:pic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7107B8E2-0F53-4A62-E3B7-1899613DB0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268" y="1686560"/>
          <a:ext cx="4001211" cy="457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8">
                  <a:extLst>
                    <a:ext uri="{9D8B030D-6E8A-4147-A177-3AD203B41FA5}">
                      <a16:colId xmlns:a16="http://schemas.microsoft.com/office/drawing/2014/main" val="1899084944"/>
                    </a:ext>
                  </a:extLst>
                </a:gridCol>
                <a:gridCol w="1140678">
                  <a:extLst>
                    <a:ext uri="{9D8B030D-6E8A-4147-A177-3AD203B41FA5}">
                      <a16:colId xmlns:a16="http://schemas.microsoft.com/office/drawing/2014/main" val="1325429156"/>
                    </a:ext>
                  </a:extLst>
                </a:gridCol>
                <a:gridCol w="1147863">
                  <a:extLst>
                    <a:ext uri="{9D8B030D-6E8A-4147-A177-3AD203B41FA5}">
                      <a16:colId xmlns:a16="http://schemas.microsoft.com/office/drawing/2014/main" val="203087856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203186563"/>
                    </a:ext>
                  </a:extLst>
                </a:gridCol>
              </a:tblGrid>
              <a:tr h="405708"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Yo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Tú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2000" dirty="0">
                          <a:solidFill>
                            <a:srgbClr val="3A3838"/>
                          </a:solidFill>
                        </a:rPr>
                        <a:t>Él / Ella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19558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69204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77729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90179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97960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87136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9273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74643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50147"/>
                  </a:ext>
                </a:extLst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6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ES" sz="2100" dirty="0"/>
                        <a:t>10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E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88262"/>
                  </a:ext>
                </a:extLst>
              </a:tr>
            </a:tbl>
          </a:graphicData>
        </a:graphic>
      </p:graphicFrame>
      <p:pic>
        <p:nvPicPr>
          <p:cNvPr id="6" name="Google Shape;258;p6" descr="Powerpoint Check Mark Symbol">
            <a:extLst>
              <a:ext uri="{FF2B5EF4-FFF2-40B4-BE49-F238E27FC236}">
                <a16:creationId xmlns:a16="http://schemas.microsoft.com/office/drawing/2014/main" id="{8D99D4B9-D144-B6A5-0DF2-A3453C7C19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390" y="2108150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8;p6" descr="Powerpoint Check Mark Symbol">
            <a:extLst>
              <a:ext uri="{FF2B5EF4-FFF2-40B4-BE49-F238E27FC236}">
                <a16:creationId xmlns:a16="http://schemas.microsoft.com/office/drawing/2014/main" id="{056B1FF4-4DC7-9351-2A39-1475F03BF2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2668" y="2528982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8;p6" descr="Powerpoint Check Mark Symbol">
            <a:extLst>
              <a:ext uri="{FF2B5EF4-FFF2-40B4-BE49-F238E27FC236}">
                <a16:creationId xmlns:a16="http://schemas.microsoft.com/office/drawing/2014/main" id="{543C32C7-44C2-DF67-CDBC-DC34D57B65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550" y="292291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58;p6" descr="Powerpoint Check Mark Symbol">
            <a:extLst>
              <a:ext uri="{FF2B5EF4-FFF2-40B4-BE49-F238E27FC236}">
                <a16:creationId xmlns:a16="http://schemas.microsoft.com/office/drawing/2014/main" id="{C6822E27-E516-018C-1928-78C41B3C84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2891" y="3364739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58;p6" descr="Powerpoint Check Mark Symbol">
            <a:extLst>
              <a:ext uri="{FF2B5EF4-FFF2-40B4-BE49-F238E27FC236}">
                <a16:creationId xmlns:a16="http://schemas.microsoft.com/office/drawing/2014/main" id="{D5C55977-83D2-7339-8BC7-F79B6A2A1D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692" y="3778274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8;p6" descr="Powerpoint Check Mark Symbol">
            <a:extLst>
              <a:ext uri="{FF2B5EF4-FFF2-40B4-BE49-F238E27FC236}">
                <a16:creationId xmlns:a16="http://schemas.microsoft.com/office/drawing/2014/main" id="{BAA7FABD-17C5-6C5B-DEE4-416FB06962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550" y="419972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58;p6" descr="Powerpoint Check Mark Symbol">
            <a:extLst>
              <a:ext uri="{FF2B5EF4-FFF2-40B4-BE49-F238E27FC236}">
                <a16:creationId xmlns:a16="http://schemas.microsoft.com/office/drawing/2014/main" id="{DAFF2165-C160-16B2-D829-7CE20462F8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82" y="4622538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58;p6" descr="Powerpoint Check Mark Symbol">
            <a:extLst>
              <a:ext uri="{FF2B5EF4-FFF2-40B4-BE49-F238E27FC236}">
                <a16:creationId xmlns:a16="http://schemas.microsoft.com/office/drawing/2014/main" id="{3DB4C549-12D1-9AAD-2ACF-88E20F696F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5345" y="5030613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8;p6" descr="Powerpoint Check Mark Symbol">
            <a:extLst>
              <a:ext uri="{FF2B5EF4-FFF2-40B4-BE49-F238E27FC236}">
                <a16:creationId xmlns:a16="http://schemas.microsoft.com/office/drawing/2014/main" id="{6860B865-D7AE-F9AA-2614-D44DC0CD58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550" y="5395327"/>
            <a:ext cx="398082" cy="3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p6" descr="Powerpoint Check Mark Symbol">
            <a:extLst>
              <a:ext uri="{FF2B5EF4-FFF2-40B4-BE49-F238E27FC236}">
                <a16:creationId xmlns:a16="http://schemas.microsoft.com/office/drawing/2014/main" id="{29EA96A8-A759-B7DB-26D4-60B0023342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0223" y="5898318"/>
            <a:ext cx="398082" cy="393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0C51E9D-6B2F-5CAE-F17F-041AFBCA18C9}"/>
              </a:ext>
            </a:extLst>
          </p:cNvPr>
          <p:cNvSpPr txBox="1">
            <a:spLocks/>
          </p:cNvSpPr>
          <p:nvPr/>
        </p:nvSpPr>
        <p:spPr>
          <a:xfrm>
            <a:off x="2823577" y="130059"/>
            <a:ext cx="7573585" cy="80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Escucha algunas frases en la fiesta y marca en la tabla la persona correcta.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1963FCE2-47E4-B388-EC2A-6456FA454D17}"/>
              </a:ext>
            </a:extLst>
          </p:cNvPr>
          <p:cNvSpPr txBox="1">
            <a:spLocks/>
          </p:cNvSpPr>
          <p:nvPr/>
        </p:nvSpPr>
        <p:spPr>
          <a:xfrm>
            <a:off x="433377" y="889637"/>
            <a:ext cx="10597197" cy="8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Helen es una chica inglesa en la fiesta que no habla español. Escucha otra vez. ¿Puedes completar las frases en inglés para Helen?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B54757-4EA9-C8FF-8B90-EC0A8D32FE36}"/>
              </a:ext>
            </a:extLst>
          </p:cNvPr>
          <p:cNvSpPr txBox="1"/>
          <p:nvPr/>
        </p:nvSpPr>
        <p:spPr>
          <a:xfrm>
            <a:off x="4266732" y="2476191"/>
            <a:ext cx="3871573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2. Can you call them now?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35CD15-FB37-FF87-81D9-9605EC13C4F9}"/>
              </a:ext>
            </a:extLst>
          </p:cNvPr>
          <p:cNvSpPr txBox="1"/>
          <p:nvPr/>
        </p:nvSpPr>
        <p:spPr>
          <a:xfrm>
            <a:off x="4266732" y="2899456"/>
            <a:ext cx="3716082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3. I know how to dance it!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7F7C94-7C5F-9DEE-841E-44A29B1C405F}"/>
              </a:ext>
            </a:extLst>
          </p:cNvPr>
          <p:cNvSpPr txBox="1"/>
          <p:nvPr/>
        </p:nvSpPr>
        <p:spPr>
          <a:xfrm>
            <a:off x="4266732" y="3322721"/>
            <a:ext cx="3288080" cy="46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4. S/he must not lose it.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DFBB43-A6EE-8BE5-02E4-8EE48372E279}"/>
              </a:ext>
            </a:extLst>
          </p:cNvPr>
          <p:cNvSpPr txBox="1"/>
          <p:nvPr/>
        </p:nvSpPr>
        <p:spPr>
          <a:xfrm>
            <a:off x="4266732" y="3745986"/>
            <a:ext cx="5772734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5. You have to take it out with the drinks 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45B182-F1EF-C604-8D4B-FF1037BA15C4}"/>
              </a:ext>
            </a:extLst>
          </p:cNvPr>
          <p:cNvSpPr txBox="1"/>
          <p:nvPr/>
        </p:nvSpPr>
        <p:spPr>
          <a:xfrm>
            <a:off x="4266732" y="4169251"/>
            <a:ext cx="473879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6. I can’t accompany them later.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C3DFBE-8328-8BAF-51F8-E27796341721}"/>
              </a:ext>
            </a:extLst>
          </p:cNvPr>
          <p:cNvSpPr txBox="1"/>
          <p:nvPr/>
        </p:nvSpPr>
        <p:spPr>
          <a:xfrm>
            <a:off x="4266732" y="4592516"/>
            <a:ext cx="5189241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7. You must record it with the phone.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E5F76F-395F-8EEB-EA23-7D17CEFE5AB6}"/>
              </a:ext>
            </a:extLst>
          </p:cNvPr>
          <p:cNvSpPr txBox="1"/>
          <p:nvPr/>
        </p:nvSpPr>
        <p:spPr>
          <a:xfrm>
            <a:off x="4266732" y="5015781"/>
            <a:ext cx="5293437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8. S/he can put it above the furniture.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F63300-2B08-376D-F313-66788EB6A55F}"/>
              </a:ext>
            </a:extLst>
          </p:cNvPr>
          <p:cNvSpPr txBox="1"/>
          <p:nvPr/>
        </p:nvSpPr>
        <p:spPr>
          <a:xfrm>
            <a:off x="4266732" y="5439046"/>
            <a:ext cx="5698996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200" dirty="0"/>
              <a:t>9. I want to call them to chat for a while.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649E0F-CA0B-217D-6270-64D6ED4F8A74}"/>
              </a:ext>
            </a:extLst>
          </p:cNvPr>
          <p:cNvSpPr txBox="1"/>
          <p:nvPr/>
        </p:nvSpPr>
        <p:spPr>
          <a:xfrm>
            <a:off x="4266732" y="5862310"/>
            <a:ext cx="4456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10. You can put it in the corner.</a:t>
            </a:r>
          </a:p>
        </p:txBody>
      </p:sp>
      <p:sp>
        <p:nvSpPr>
          <p:cNvPr id="22" name="Google Shape;898;p32">
            <a:hlinkClick r:id="" action="ppaction://noaction">
              <a:snd r:embed="rId5" name="1. No lo quiero arreglar despue%CC%81s.wav"/>
            </a:hlinkClick>
            <a:extLst>
              <a:ext uri="{FF2B5EF4-FFF2-40B4-BE49-F238E27FC236}">
                <a16:creationId xmlns:a16="http://schemas.microsoft.com/office/drawing/2014/main" id="{515C5A57-EA79-ADA0-FCEA-A4D6A696DDFB}"/>
              </a:ext>
            </a:extLst>
          </p:cNvPr>
          <p:cNvSpPr/>
          <p:nvPr/>
        </p:nvSpPr>
        <p:spPr>
          <a:xfrm>
            <a:off x="404329" y="2101374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898;p32">
            <a:hlinkClick r:id="" action="ppaction://noaction">
              <a:snd r:embed="rId6" name="2. %C2%BFLas puedes llamar ahora.wav"/>
            </a:hlinkClick>
            <a:extLst>
              <a:ext uri="{FF2B5EF4-FFF2-40B4-BE49-F238E27FC236}">
                <a16:creationId xmlns:a16="http://schemas.microsoft.com/office/drawing/2014/main" id="{933819AF-2AD6-DE6E-2033-58AAAC98EBBD}"/>
              </a:ext>
            </a:extLst>
          </p:cNvPr>
          <p:cNvSpPr/>
          <p:nvPr/>
        </p:nvSpPr>
        <p:spPr>
          <a:xfrm>
            <a:off x="411398" y="2518598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898;p32">
            <a:hlinkClick r:id="" action="ppaction://noaction">
              <a:snd r:embed="rId7" name="3. %C2%A1Se%CC%81 bailarla.wav"/>
            </a:hlinkClick>
            <a:extLst>
              <a:ext uri="{FF2B5EF4-FFF2-40B4-BE49-F238E27FC236}">
                <a16:creationId xmlns:a16="http://schemas.microsoft.com/office/drawing/2014/main" id="{A9311DDB-0C18-942C-CF3B-6003E8D1CAAD}"/>
              </a:ext>
            </a:extLst>
          </p:cNvPr>
          <p:cNvSpPr/>
          <p:nvPr/>
        </p:nvSpPr>
        <p:spPr>
          <a:xfrm>
            <a:off x="409028" y="2931617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898;p32">
            <a:hlinkClick r:id="" action="ppaction://noaction">
              <a:snd r:embed="rId8" name="4. No lo debe perder.wav"/>
            </a:hlinkClick>
            <a:extLst>
              <a:ext uri="{FF2B5EF4-FFF2-40B4-BE49-F238E27FC236}">
                <a16:creationId xmlns:a16="http://schemas.microsoft.com/office/drawing/2014/main" id="{08D03ECF-A2A8-A782-26D9-31B981C66DB0}"/>
              </a:ext>
            </a:extLst>
          </p:cNvPr>
          <p:cNvSpPr/>
          <p:nvPr/>
        </p:nvSpPr>
        <p:spPr>
          <a:xfrm>
            <a:off x="410418" y="3350112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898;p32">
            <a:hlinkClick r:id="" action="ppaction://noaction">
              <a:snd r:embed="rId9" name="5. Tienes que sacarla con las bebidas.wav"/>
            </a:hlinkClick>
            <a:extLst>
              <a:ext uri="{FF2B5EF4-FFF2-40B4-BE49-F238E27FC236}">
                <a16:creationId xmlns:a16="http://schemas.microsoft.com/office/drawing/2014/main" id="{D02EC8E4-E989-7B73-203B-602400DF0C87}"/>
              </a:ext>
            </a:extLst>
          </p:cNvPr>
          <p:cNvSpPr/>
          <p:nvPr/>
        </p:nvSpPr>
        <p:spPr>
          <a:xfrm>
            <a:off x="404329" y="3766963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898;p32">
            <a:hlinkClick r:id="" action="ppaction://noaction">
              <a:snd r:embed="rId10" name="6. No puedo acompan%CC%83arlos ma%CC%81s tarde.wav"/>
            </a:hlinkClick>
            <a:extLst>
              <a:ext uri="{FF2B5EF4-FFF2-40B4-BE49-F238E27FC236}">
                <a16:creationId xmlns:a16="http://schemas.microsoft.com/office/drawing/2014/main" id="{F8E21067-A2EA-0877-7D4B-83CEC83655D9}"/>
              </a:ext>
            </a:extLst>
          </p:cNvPr>
          <p:cNvSpPr/>
          <p:nvPr/>
        </p:nvSpPr>
        <p:spPr>
          <a:xfrm>
            <a:off x="404329" y="4184829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898;p32">
            <a:hlinkClick r:id="" action="ppaction://noaction">
              <a:snd r:embed="rId11" name="7. Debes grabarlo con el mo%CC%81vil.wav"/>
            </a:hlinkClick>
            <a:extLst>
              <a:ext uri="{FF2B5EF4-FFF2-40B4-BE49-F238E27FC236}">
                <a16:creationId xmlns:a16="http://schemas.microsoft.com/office/drawing/2014/main" id="{08A9A4A7-DEAE-77BC-C3D4-EEB4B4BB8ADD}"/>
              </a:ext>
            </a:extLst>
          </p:cNvPr>
          <p:cNvSpPr/>
          <p:nvPr/>
        </p:nvSpPr>
        <p:spPr>
          <a:xfrm>
            <a:off x="404329" y="4603953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898;p32">
            <a:hlinkClick r:id="" action="ppaction://noaction">
              <a:snd r:embed="rId12" name="8. Lo puede poner encima del mueble.wav"/>
            </a:hlinkClick>
            <a:extLst>
              <a:ext uri="{FF2B5EF4-FFF2-40B4-BE49-F238E27FC236}">
                <a16:creationId xmlns:a16="http://schemas.microsoft.com/office/drawing/2014/main" id="{8612350F-2729-E2DF-A63A-C3FE7CC61ED0}"/>
              </a:ext>
            </a:extLst>
          </p:cNvPr>
          <p:cNvSpPr/>
          <p:nvPr/>
        </p:nvSpPr>
        <p:spPr>
          <a:xfrm>
            <a:off x="397926" y="5024296"/>
            <a:ext cx="398082" cy="3939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E151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898;p32">
            <a:hlinkClick r:id="" action="ppaction://noaction">
              <a:snd r:embed="rId13" name="9. Los quiero llamar para charlar un rato.wav"/>
            </a:hlinkClick>
            <a:extLst>
              <a:ext uri="{FF2B5EF4-FFF2-40B4-BE49-F238E27FC236}">
                <a16:creationId xmlns:a16="http://schemas.microsoft.com/office/drawing/2014/main" id="{5164E607-622F-0A5F-2C65-6C0A31FD83C1}"/>
              </a:ext>
            </a:extLst>
          </p:cNvPr>
          <p:cNvSpPr/>
          <p:nvPr/>
        </p:nvSpPr>
        <p:spPr>
          <a:xfrm>
            <a:off x="389244" y="5461393"/>
            <a:ext cx="399062" cy="34168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898;p32">
            <a:hlinkClick r:id="" action="ppaction://noaction">
              <a:snd r:embed="rId14" name="10. Puedes colocarla en la esquina.wav"/>
            </a:hlinkClick>
            <a:extLst>
              <a:ext uri="{FF2B5EF4-FFF2-40B4-BE49-F238E27FC236}">
                <a16:creationId xmlns:a16="http://schemas.microsoft.com/office/drawing/2014/main" id="{4E9ABB75-6066-5373-94F0-FE97DE3A31AF}"/>
              </a:ext>
            </a:extLst>
          </p:cNvPr>
          <p:cNvSpPr/>
          <p:nvPr/>
        </p:nvSpPr>
        <p:spPr>
          <a:xfrm>
            <a:off x="323895" y="5879451"/>
            <a:ext cx="527140" cy="35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0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4" grpId="0"/>
      <p:bldP spid="45" grpId="0"/>
      <p:bldP spid="46" grpId="0"/>
      <p:bldP spid="49" grpId="0"/>
      <p:bldP spid="50" grpId="0"/>
      <p:bldP spid="51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C60967-89EB-4023-A856-C4E234ACA19C}"/>
              </a:ext>
            </a:extLst>
          </p:cNvPr>
          <p:cNvSpPr/>
          <p:nvPr/>
        </p:nvSpPr>
        <p:spPr>
          <a:xfrm>
            <a:off x="373062" y="5294398"/>
            <a:ext cx="4493406" cy="95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95E16C-C516-E3C5-4DE9-C7AA8AF87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17" y="971311"/>
            <a:ext cx="11555081" cy="436188"/>
          </a:xfrm>
        </p:spPr>
        <p:txBody>
          <a:bodyPr>
            <a:normAutofit/>
          </a:bodyPr>
          <a:lstStyle/>
          <a:p>
            <a:r>
              <a:rPr lang="en-ES" sz="2300" dirty="0"/>
              <a:t>El estudiante A y el estudiante B tienen una lista de 5 frases diferentes en inglés.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4BB47FBC-EFE8-D13C-571F-A92B7BB46AB5}"/>
              </a:ext>
            </a:extLst>
          </p:cNvPr>
          <p:cNvSpPr/>
          <p:nvPr/>
        </p:nvSpPr>
        <p:spPr>
          <a:xfrm>
            <a:off x="9675628" y="258166"/>
            <a:ext cx="2252516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escribir / hablar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7746EFB-7C62-392F-0A4D-CB2C5729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010150" cy="647577"/>
          </a:xfrm>
        </p:spPr>
        <p:txBody>
          <a:bodyPr>
            <a:normAutofit/>
          </a:bodyPr>
          <a:lstStyle/>
          <a:p>
            <a:r>
              <a:rPr lang="en-ES" dirty="0"/>
              <a:t>Hablamos en la fiesta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969969C-63DC-A9A1-3BAB-F7F5D7F74C0B}"/>
              </a:ext>
            </a:extLst>
          </p:cNvPr>
          <p:cNvSpPr txBox="1">
            <a:spLocks/>
          </p:cNvSpPr>
          <p:nvPr/>
        </p:nvSpPr>
        <p:spPr>
          <a:xfrm>
            <a:off x="373061" y="1344955"/>
            <a:ext cx="11555081" cy="85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300" dirty="0"/>
              <a:t>Cada estudiante escribe sus frases en español. Debe elegir una opción para cada frase.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B2D9C7F-C2E9-C1EB-D31A-B1D3AF0620F0}"/>
              </a:ext>
            </a:extLst>
          </p:cNvPr>
          <p:cNvSpPr txBox="1">
            <a:spLocks/>
          </p:cNvSpPr>
          <p:nvPr/>
        </p:nvSpPr>
        <p:spPr>
          <a:xfrm>
            <a:off x="373061" y="2071099"/>
            <a:ext cx="11555081" cy="85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300" dirty="0"/>
              <a:t>Después, el estudiante A lee sus frases. El estudiante B debe escribir cada frase en inglés y decir qué opción es.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FD8B35D3-93B7-B8DB-D2D6-A04D8B7109F3}"/>
              </a:ext>
            </a:extLst>
          </p:cNvPr>
          <p:cNvSpPr txBox="1">
            <a:spLocks/>
          </p:cNvSpPr>
          <p:nvPr/>
        </p:nvSpPr>
        <p:spPr>
          <a:xfrm>
            <a:off x="373062" y="2792816"/>
            <a:ext cx="10377879" cy="45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sz="2300" dirty="0"/>
              <a:t>Luego, hacemos un cambio.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13B19-5B06-423C-B673-D150E0F7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16" b="59570"/>
          <a:stretch/>
        </p:blipFill>
        <p:spPr>
          <a:xfrm>
            <a:off x="3440714" y="3371483"/>
            <a:ext cx="6013252" cy="16200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FDB857-6D55-49B0-A028-72F17EF46C16}"/>
              </a:ext>
            </a:extLst>
          </p:cNvPr>
          <p:cNvCxnSpPr>
            <a:cxnSpLocks/>
          </p:cNvCxnSpPr>
          <p:nvPr/>
        </p:nvCxnSpPr>
        <p:spPr>
          <a:xfrm>
            <a:off x="3394129" y="5098973"/>
            <a:ext cx="605983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1191F57-3348-4E26-B943-6E9EFB139B5F}"/>
              </a:ext>
            </a:extLst>
          </p:cNvPr>
          <p:cNvSpPr txBox="1">
            <a:spLocks/>
          </p:cNvSpPr>
          <p:nvPr/>
        </p:nvSpPr>
        <p:spPr>
          <a:xfrm>
            <a:off x="612481" y="5626812"/>
            <a:ext cx="3913023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S" dirty="0"/>
              <a:t>1. </a:t>
            </a:r>
            <a:r>
              <a:rPr lang="en-GB" dirty="0"/>
              <a:t>I</a:t>
            </a:r>
            <a:r>
              <a:rPr lang="en-ES" dirty="0"/>
              <a:t> </a:t>
            </a:r>
            <a:r>
              <a:rPr lang="en-GB" dirty="0"/>
              <a:t>must</a:t>
            </a:r>
            <a:r>
              <a:rPr lang="en-ES" dirty="0"/>
              <a:t> offer </a:t>
            </a:r>
            <a:r>
              <a:rPr lang="en-ES" i="1" dirty="0"/>
              <a:t>it/them</a:t>
            </a:r>
            <a:r>
              <a:rPr lang="en-ES" dirty="0"/>
              <a:t>.   </a:t>
            </a:r>
          </a:p>
        </p:txBody>
      </p:sp>
      <p:sp>
        <p:nvSpPr>
          <p:cNvPr id="25" name="Google Shape;765;p85">
            <a:extLst>
              <a:ext uri="{FF2B5EF4-FFF2-40B4-BE49-F238E27FC236}">
                <a16:creationId xmlns:a16="http://schemas.microsoft.com/office/drawing/2014/main" id="{AF3F0F53-2F7D-40DC-970C-E157735D0072}"/>
              </a:ext>
            </a:extLst>
          </p:cNvPr>
          <p:cNvSpPr txBox="1"/>
          <p:nvPr/>
        </p:nvSpPr>
        <p:spPr>
          <a:xfrm>
            <a:off x="373061" y="3317782"/>
            <a:ext cx="146560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Century Gothic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766;p85">
            <a:extLst>
              <a:ext uri="{FF2B5EF4-FFF2-40B4-BE49-F238E27FC236}">
                <a16:creationId xmlns:a16="http://schemas.microsoft.com/office/drawing/2014/main" id="{432EDAEE-649F-4E4B-8314-50F9A59F59B6}"/>
              </a:ext>
            </a:extLst>
          </p:cNvPr>
          <p:cNvSpPr txBox="1"/>
          <p:nvPr/>
        </p:nvSpPr>
        <p:spPr>
          <a:xfrm>
            <a:off x="373061" y="3703911"/>
            <a:ext cx="53559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Century Gothic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 A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Oval Callout 45">
            <a:extLst>
              <a:ext uri="{FF2B5EF4-FFF2-40B4-BE49-F238E27FC236}">
                <a16:creationId xmlns:a16="http://schemas.microsoft.com/office/drawing/2014/main" id="{27B6B2C1-9742-4F5B-A7FA-0C7FD4F8965A}"/>
              </a:ext>
            </a:extLst>
          </p:cNvPr>
          <p:cNvSpPr/>
          <p:nvPr/>
        </p:nvSpPr>
        <p:spPr>
          <a:xfrm>
            <a:off x="920890" y="4149064"/>
            <a:ext cx="2557964" cy="1083050"/>
          </a:xfrm>
          <a:prstGeom prst="wedgeEllipseCallout">
            <a:avLst>
              <a:gd name="adj1" fmla="val -36339"/>
              <a:gd name="adj2" fmla="val 76205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buClr>
                <a:srgbClr val="000000"/>
              </a:buClr>
              <a:buSzPts val="2000"/>
              <a:defRPr/>
            </a:pPr>
            <a:r>
              <a:rPr lang="en-GB" sz="2400" kern="0" dirty="0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Las </a:t>
            </a:r>
            <a:r>
              <a:rPr lang="en-GB" sz="2400" kern="0" dirty="0" err="1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debo</a:t>
            </a:r>
            <a:r>
              <a:rPr lang="en-GB" sz="2400" kern="0" dirty="0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ofrecer</a:t>
            </a:r>
            <a:r>
              <a:rPr lang="en-GB" sz="2400" kern="0" dirty="0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9" name="Oval Callout 45">
            <a:extLst>
              <a:ext uri="{FF2B5EF4-FFF2-40B4-BE49-F238E27FC236}">
                <a16:creationId xmlns:a16="http://schemas.microsoft.com/office/drawing/2014/main" id="{90B9F45E-15FE-43C6-B284-C4F172D512EE}"/>
              </a:ext>
            </a:extLst>
          </p:cNvPr>
          <p:cNvSpPr/>
          <p:nvPr/>
        </p:nvSpPr>
        <p:spPr>
          <a:xfrm>
            <a:off x="5956207" y="5081365"/>
            <a:ext cx="2993457" cy="863359"/>
          </a:xfrm>
          <a:prstGeom prst="wedgeEllipseCallout">
            <a:avLst>
              <a:gd name="adj1" fmla="val 52066"/>
              <a:gd name="adj2" fmla="val 76410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noProof="0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¿Las copas?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0" name="Google Shape;766;p85">
            <a:extLst>
              <a:ext uri="{FF2B5EF4-FFF2-40B4-BE49-F238E27FC236}">
                <a16:creationId xmlns:a16="http://schemas.microsoft.com/office/drawing/2014/main" id="{5BCEE1C6-5752-4A13-A5FB-BA7CC641CFB9}"/>
              </a:ext>
            </a:extLst>
          </p:cNvPr>
          <p:cNvSpPr txBox="1"/>
          <p:nvPr/>
        </p:nvSpPr>
        <p:spPr>
          <a:xfrm>
            <a:off x="10013451" y="3703910"/>
            <a:ext cx="53559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Century Gothic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 B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Oval Callout 45">
            <a:extLst>
              <a:ext uri="{FF2B5EF4-FFF2-40B4-BE49-F238E27FC236}">
                <a16:creationId xmlns:a16="http://schemas.microsoft.com/office/drawing/2014/main" id="{E54F1C16-B9FA-4F6E-9524-E0DE9AB38C1E}"/>
              </a:ext>
            </a:extLst>
          </p:cNvPr>
          <p:cNvSpPr/>
          <p:nvPr/>
        </p:nvSpPr>
        <p:spPr>
          <a:xfrm>
            <a:off x="4764923" y="5752247"/>
            <a:ext cx="765374" cy="546756"/>
          </a:xfrm>
          <a:prstGeom prst="wedgeEllipseCallout">
            <a:avLst>
              <a:gd name="adj1" fmla="val -93037"/>
              <a:gd name="adj2" fmla="val -329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buClr>
                <a:srgbClr val="000000"/>
              </a:buClr>
              <a:buSzPts val="2000"/>
              <a:defRPr/>
            </a:pPr>
            <a:r>
              <a:rPr lang="en-GB" sz="2400" kern="0" dirty="0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Sí.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838C5A-2365-41CB-9175-A264FEACADFF}"/>
              </a:ext>
            </a:extLst>
          </p:cNvPr>
          <p:cNvSpPr/>
          <p:nvPr/>
        </p:nvSpPr>
        <p:spPr>
          <a:xfrm>
            <a:off x="8975722" y="5396302"/>
            <a:ext cx="3211395" cy="643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A6BD6BDD-5B42-4FE6-BDC8-87DC0EF957FF}"/>
              </a:ext>
            </a:extLst>
          </p:cNvPr>
          <p:cNvSpPr txBox="1">
            <a:spLocks/>
          </p:cNvSpPr>
          <p:nvPr/>
        </p:nvSpPr>
        <p:spPr>
          <a:xfrm>
            <a:off x="9027837" y="5545024"/>
            <a:ext cx="3139143" cy="546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S" dirty="0"/>
              <a:t>1. </a:t>
            </a:r>
            <a:r>
              <a:rPr lang="en-GB" dirty="0"/>
              <a:t>I</a:t>
            </a:r>
            <a:r>
              <a:rPr lang="en-ES" dirty="0"/>
              <a:t> </a:t>
            </a:r>
            <a:r>
              <a:rPr lang="en-GB" dirty="0"/>
              <a:t>must</a:t>
            </a:r>
            <a:r>
              <a:rPr lang="en-ES" dirty="0"/>
              <a:t> offer </a:t>
            </a:r>
            <a:r>
              <a:rPr lang="en-ES" i="1" dirty="0"/>
              <a:t>it/them</a:t>
            </a:r>
            <a:r>
              <a:rPr lang="en-ES" dirty="0"/>
              <a:t>.   </a:t>
            </a:r>
          </a:p>
        </p:txBody>
      </p:sp>
      <p:pic>
        <p:nvPicPr>
          <p:cNvPr id="36" name="Google Shape;781;p85">
            <a:extLst>
              <a:ext uri="{FF2B5EF4-FFF2-40B4-BE49-F238E27FC236}">
                <a16:creationId xmlns:a16="http://schemas.microsoft.com/office/drawing/2014/main" id="{23A4BC5C-A995-40FB-ADE4-B0F4B15A7C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236" y="4817945"/>
            <a:ext cx="829032" cy="81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81;p85">
            <a:extLst>
              <a:ext uri="{FF2B5EF4-FFF2-40B4-BE49-F238E27FC236}">
                <a16:creationId xmlns:a16="http://schemas.microsoft.com/office/drawing/2014/main" id="{AA0A9434-A9BD-47A1-90DF-4503DFA972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1448" y="4716704"/>
            <a:ext cx="879995" cy="8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E1CF4-F531-47B8-BD90-79F2DCBAB88F}"/>
              </a:ext>
            </a:extLst>
          </p:cNvPr>
          <p:cNvSpPr txBox="1"/>
          <p:nvPr/>
        </p:nvSpPr>
        <p:spPr>
          <a:xfrm>
            <a:off x="7960659" y="2619214"/>
            <a:ext cx="385827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Remember pronouns can follow the infinitive.</a:t>
            </a:r>
          </a:p>
        </p:txBody>
      </p:sp>
      <p:sp>
        <p:nvSpPr>
          <p:cNvPr id="38" name="Oval Callout 45">
            <a:extLst>
              <a:ext uri="{FF2B5EF4-FFF2-40B4-BE49-F238E27FC236}">
                <a16:creationId xmlns:a16="http://schemas.microsoft.com/office/drawing/2014/main" id="{C39F64A6-91A1-42A7-B9FC-AE8D799A1E2D}"/>
              </a:ext>
            </a:extLst>
          </p:cNvPr>
          <p:cNvSpPr/>
          <p:nvPr/>
        </p:nvSpPr>
        <p:spPr>
          <a:xfrm>
            <a:off x="920890" y="4149064"/>
            <a:ext cx="2557964" cy="1083050"/>
          </a:xfrm>
          <a:prstGeom prst="wedgeEllipseCallout">
            <a:avLst>
              <a:gd name="adj1" fmla="val -36339"/>
              <a:gd name="adj2" fmla="val 76205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buClr>
                <a:srgbClr val="000000"/>
              </a:buClr>
              <a:buSzPts val="2000"/>
              <a:defRPr/>
            </a:pPr>
            <a:r>
              <a:rPr lang="en-GB" sz="2400" kern="0" dirty="0">
                <a:solidFill>
                  <a:srgbClr val="000000"/>
                </a:solidFill>
                <a:ea typeface="Century Gothic"/>
                <a:cs typeface="Century Gothic"/>
                <a:sym typeface="Century Gothic"/>
              </a:rPr>
              <a:t>Debo ofrecerlas.</a:t>
            </a:r>
          </a:p>
        </p:txBody>
      </p:sp>
    </p:spTree>
    <p:extLst>
      <p:ext uri="{BB962C8B-B14F-4D97-AF65-F5344CB8AC3E}">
        <p14:creationId xmlns:p14="http://schemas.microsoft.com/office/powerpoint/2010/main" val="16059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build="p"/>
      <p:bldP spid="20" grpId="0"/>
      <p:bldP spid="21" grpId="0"/>
      <p:bldP spid="22" grpId="0"/>
      <p:bldP spid="16" grpId="0"/>
      <p:bldP spid="28" grpId="0" animBg="1"/>
      <p:bldP spid="29" grpId="0" animBg="1"/>
      <p:bldP spid="33" grpId="0" animBg="1"/>
      <p:bldP spid="34" grpId="0" animBg="1"/>
      <p:bldP spid="35" grpId="0"/>
      <p:bldP spid="11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3F886B-59EE-50F7-1F95-5DC0384EA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67" y="4957196"/>
            <a:ext cx="808968" cy="808968"/>
          </a:xfrm>
          <a:prstGeom prst="rect">
            <a:avLst/>
          </a:prstGeom>
        </p:spPr>
      </p:pic>
      <p:pic>
        <p:nvPicPr>
          <p:cNvPr id="62" name="Picture 36" descr="party drinks clipart - Clip Art Library">
            <a:extLst>
              <a:ext uri="{FF2B5EF4-FFF2-40B4-BE49-F238E27FC236}">
                <a16:creationId xmlns:a16="http://schemas.microsoft.com/office/drawing/2014/main" id="{BEA9A73A-0F56-13F2-EDB7-9EBDD9CB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1" y="3363800"/>
            <a:ext cx="557557" cy="5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ndy clipart - Clip Art Library">
            <a:extLst>
              <a:ext uri="{FF2B5EF4-FFF2-40B4-BE49-F238E27FC236}">
                <a16:creationId xmlns:a16="http://schemas.microsoft.com/office/drawing/2014/main" id="{2A3095E7-C404-9AB6-ED19-E6737B79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51" y="2593960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00F98-43B9-0BD8-0A07-91ACDCC4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33" y="5187517"/>
            <a:ext cx="808968" cy="808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9661F-02BA-1E13-CAC0-E6F9F30F3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43" y="5152960"/>
            <a:ext cx="808968" cy="808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B7BF6-1B92-CFAF-93EA-78D1DE60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80" y="5152960"/>
            <a:ext cx="808968" cy="808968"/>
          </a:xfrm>
          <a:prstGeom prst="rect">
            <a:avLst/>
          </a:prstGeom>
        </p:spPr>
      </p:pic>
      <p:pic>
        <p:nvPicPr>
          <p:cNvPr id="61" name="Picture 36" descr="party drinks clipart - Clip Art Library">
            <a:extLst>
              <a:ext uri="{FF2B5EF4-FFF2-40B4-BE49-F238E27FC236}">
                <a16:creationId xmlns:a16="http://schemas.microsoft.com/office/drawing/2014/main" id="{639CE940-E78D-2920-A027-E881CE5F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08" y="3425326"/>
            <a:ext cx="557557" cy="5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Free vector graphics of Happy birthday">
            <a:extLst>
              <a:ext uri="{FF2B5EF4-FFF2-40B4-BE49-F238E27FC236}">
                <a16:creationId xmlns:a16="http://schemas.microsoft.com/office/drawing/2014/main" id="{F8C0E0F8-4DEE-F22F-9125-E330B19D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63" y="2606575"/>
            <a:ext cx="650970" cy="4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6" descr="party drinks clipart - Clip Art Library">
            <a:extLst>
              <a:ext uri="{FF2B5EF4-FFF2-40B4-BE49-F238E27FC236}">
                <a16:creationId xmlns:a16="http://schemas.microsoft.com/office/drawing/2014/main" id="{0EAE9606-8B00-6AC6-BB29-6B415061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1" y="3425326"/>
            <a:ext cx="557557" cy="5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Free Free Guitar Images, Download Free Free Guitar Images png ...">
            <a:extLst>
              <a:ext uri="{FF2B5EF4-FFF2-40B4-BE49-F238E27FC236}">
                <a16:creationId xmlns:a16="http://schemas.microsoft.com/office/drawing/2014/main" id="{9B128125-317B-82BD-0DDD-6C968FC6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194">
            <a:off x="11066236" y="4132839"/>
            <a:ext cx="557556" cy="7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8" descr="Free Free Guitar Images, Download Free Free Guitar Images png ...">
            <a:extLst>
              <a:ext uri="{FF2B5EF4-FFF2-40B4-BE49-F238E27FC236}">
                <a16:creationId xmlns:a16="http://schemas.microsoft.com/office/drawing/2014/main" id="{EAB88D24-871E-EDE9-4131-94F0CE56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8938">
            <a:off x="10411395" y="4149539"/>
            <a:ext cx="557556" cy="7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Free Free Guitar Images, Download Free Free Guitar Images png ...">
            <a:extLst>
              <a:ext uri="{FF2B5EF4-FFF2-40B4-BE49-F238E27FC236}">
                <a16:creationId xmlns:a16="http://schemas.microsoft.com/office/drawing/2014/main" id="{D36C4210-8445-23F8-A7C8-5A00B096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5716">
            <a:off x="8216085" y="4212774"/>
            <a:ext cx="557556" cy="7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4" descr="food vector free download - Clip Art Library">
            <a:extLst>
              <a:ext uri="{FF2B5EF4-FFF2-40B4-BE49-F238E27FC236}">
                <a16:creationId xmlns:a16="http://schemas.microsoft.com/office/drawing/2014/main" id="{481B3600-3864-6915-7894-8E76CD88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55" y="3379061"/>
            <a:ext cx="557556" cy="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food vector free download - Clip Art Library">
            <a:extLst>
              <a:ext uri="{FF2B5EF4-FFF2-40B4-BE49-F238E27FC236}">
                <a16:creationId xmlns:a16="http://schemas.microsoft.com/office/drawing/2014/main" id="{70501578-5933-BBB6-EB16-8D9E55BA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139" y="3398697"/>
            <a:ext cx="557556" cy="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food vector free download - Clip Art Library">
            <a:extLst>
              <a:ext uri="{FF2B5EF4-FFF2-40B4-BE49-F238E27FC236}">
                <a16:creationId xmlns:a16="http://schemas.microsoft.com/office/drawing/2014/main" id="{975D5BBA-F9A9-2D55-F44F-507C27CF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54" y="3327651"/>
            <a:ext cx="557556" cy="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ndy clipart - Clip Art Library">
            <a:extLst>
              <a:ext uri="{FF2B5EF4-FFF2-40B4-BE49-F238E27FC236}">
                <a16:creationId xmlns:a16="http://schemas.microsoft.com/office/drawing/2014/main" id="{4C6CDD31-E772-BC81-0BF0-5926DE7A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33" y="2596371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andy clipart - Clip Art Library">
            <a:extLst>
              <a:ext uri="{FF2B5EF4-FFF2-40B4-BE49-F238E27FC236}">
                <a16:creationId xmlns:a16="http://schemas.microsoft.com/office/drawing/2014/main" id="{EB425A83-4EB3-02D3-0CE9-3320E2B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32" y="2568765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ndy clipart - Clip Art Library">
            <a:extLst>
              <a:ext uri="{FF2B5EF4-FFF2-40B4-BE49-F238E27FC236}">
                <a16:creationId xmlns:a16="http://schemas.microsoft.com/office/drawing/2014/main" id="{A90CE45E-079F-D4A2-C0AA-19AB450F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6" y="2583398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8A64DC-133B-06B6-A35F-9B659DDA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7981950" cy="647577"/>
          </a:xfrm>
        </p:spPr>
        <p:txBody>
          <a:bodyPr>
            <a:normAutofit/>
          </a:bodyPr>
          <a:lstStyle/>
          <a:p>
            <a:r>
              <a:rPr lang="en-ES" dirty="0"/>
              <a:t>Elige una opción para cada frase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1BC8948E-9218-E7D6-C39E-554204658326}"/>
              </a:ext>
            </a:extLst>
          </p:cNvPr>
          <p:cNvSpPr/>
          <p:nvPr/>
        </p:nvSpPr>
        <p:spPr>
          <a:xfrm>
            <a:off x="10446648" y="258166"/>
            <a:ext cx="1481496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35BAA-DB67-FCF7-A081-2531345130D7}"/>
              </a:ext>
            </a:extLst>
          </p:cNvPr>
          <p:cNvSpPr/>
          <p:nvPr/>
        </p:nvSpPr>
        <p:spPr>
          <a:xfrm>
            <a:off x="387995" y="1752477"/>
            <a:ext cx="533400" cy="49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400" b="1" dirty="0">
                <a:solidFill>
                  <a:schemeClr val="accent3"/>
                </a:solidFill>
              </a:rPr>
              <a:t>1</a:t>
            </a:r>
          </a:p>
        </p:txBody>
      </p:sp>
      <p:pic>
        <p:nvPicPr>
          <p:cNvPr id="10" name="Picture 2" descr="food plate clip art - Clip Art Library">
            <a:extLst>
              <a:ext uri="{FF2B5EF4-FFF2-40B4-BE49-F238E27FC236}">
                <a16:creationId xmlns:a16="http://schemas.microsoft.com/office/drawing/2014/main" id="{E7A8CAF7-8008-0583-BED3-C712C3E0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44" y="1409003"/>
            <a:ext cx="1457629" cy="7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ood plate clip art - Clip Art Library">
            <a:extLst>
              <a:ext uri="{FF2B5EF4-FFF2-40B4-BE49-F238E27FC236}">
                <a16:creationId xmlns:a16="http://schemas.microsoft.com/office/drawing/2014/main" id="{2BE24810-F364-AE69-C488-B73B4BFD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29" y="1409003"/>
            <a:ext cx="1457629" cy="7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6D69D7-8A72-DBEE-5A19-C7DF37A55952}"/>
              </a:ext>
            </a:extLst>
          </p:cNvPr>
          <p:cNvSpPr txBox="1"/>
          <p:nvPr/>
        </p:nvSpPr>
        <p:spPr>
          <a:xfrm>
            <a:off x="1593224" y="2010942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plato (m)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C32322-1BB2-8C22-C9ED-3F92D5AA5855}"/>
              </a:ext>
            </a:extLst>
          </p:cNvPr>
          <p:cNvSpPr txBox="1"/>
          <p:nvPr/>
        </p:nvSpPr>
        <p:spPr>
          <a:xfrm>
            <a:off x="4827195" y="2010942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platos (m)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24B78-D2E9-BAC6-7A8F-273AB7BE3CB5}"/>
              </a:ext>
            </a:extLst>
          </p:cNvPr>
          <p:cNvSpPr txBox="1"/>
          <p:nvPr/>
        </p:nvSpPr>
        <p:spPr>
          <a:xfrm>
            <a:off x="8078016" y="201094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copa (f)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42624F-45C9-A58C-0E0B-1DBA3CB12EFC}"/>
              </a:ext>
            </a:extLst>
          </p:cNvPr>
          <p:cNvSpPr/>
          <p:nvPr/>
        </p:nvSpPr>
        <p:spPr>
          <a:xfrm>
            <a:off x="387995" y="2693986"/>
            <a:ext cx="533400" cy="49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4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33E9F9-2519-6E2E-DBC1-A77AD55EB40C}"/>
              </a:ext>
            </a:extLst>
          </p:cNvPr>
          <p:cNvSpPr/>
          <p:nvPr/>
        </p:nvSpPr>
        <p:spPr>
          <a:xfrm>
            <a:off x="387995" y="3635495"/>
            <a:ext cx="533400" cy="49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4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F141F6-AA3C-75C9-67AB-FACC8B3C217E}"/>
              </a:ext>
            </a:extLst>
          </p:cNvPr>
          <p:cNvSpPr/>
          <p:nvPr/>
        </p:nvSpPr>
        <p:spPr>
          <a:xfrm>
            <a:off x="387995" y="4577004"/>
            <a:ext cx="533400" cy="49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4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FA6FE4-D20D-6D05-B597-38372929013B}"/>
              </a:ext>
            </a:extLst>
          </p:cNvPr>
          <p:cNvSpPr/>
          <p:nvPr/>
        </p:nvSpPr>
        <p:spPr>
          <a:xfrm>
            <a:off x="387995" y="5518514"/>
            <a:ext cx="533400" cy="49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400" b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AAC89-269B-336D-53B3-C4DB61D78D60}"/>
              </a:ext>
            </a:extLst>
          </p:cNvPr>
          <p:cNvSpPr txBox="1"/>
          <p:nvPr/>
        </p:nvSpPr>
        <p:spPr>
          <a:xfrm>
            <a:off x="1652993" y="298377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dulce (m)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2B7D1-BA7D-C33F-A7F9-FF46FF0EBA41}"/>
              </a:ext>
            </a:extLst>
          </p:cNvPr>
          <p:cNvSpPr txBox="1"/>
          <p:nvPr/>
        </p:nvSpPr>
        <p:spPr>
          <a:xfrm>
            <a:off x="4778028" y="2983771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dulces (m)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D4CB6-BE75-094E-77E2-E7DB0119A21D}"/>
              </a:ext>
            </a:extLst>
          </p:cNvPr>
          <p:cNvSpPr txBox="1"/>
          <p:nvPr/>
        </p:nvSpPr>
        <p:spPr>
          <a:xfrm>
            <a:off x="8037005" y="298377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tarta (f)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8917F-A688-9097-37AE-AF19AC3A62B5}"/>
              </a:ext>
            </a:extLst>
          </p:cNvPr>
          <p:cNvSpPr txBox="1"/>
          <p:nvPr/>
        </p:nvSpPr>
        <p:spPr>
          <a:xfrm>
            <a:off x="10507164" y="300404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tartas (f)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A0AEB-6690-42B5-E6E3-44F3F23A8550}"/>
              </a:ext>
            </a:extLst>
          </p:cNvPr>
          <p:cNvSpPr txBox="1"/>
          <p:nvPr/>
        </p:nvSpPr>
        <p:spPr>
          <a:xfrm>
            <a:off x="1637576" y="3836478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bebida (f)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973862-C4C8-9C33-D624-03BEB4F5EF82}"/>
              </a:ext>
            </a:extLst>
          </p:cNvPr>
          <p:cNvSpPr txBox="1"/>
          <p:nvPr/>
        </p:nvSpPr>
        <p:spPr>
          <a:xfrm>
            <a:off x="4762611" y="3836478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bebidas (f)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9DCECE-0B05-A462-6A2A-7AFEA3B3A179}"/>
              </a:ext>
            </a:extLst>
          </p:cNvPr>
          <p:cNvSpPr txBox="1"/>
          <p:nvPr/>
        </p:nvSpPr>
        <p:spPr>
          <a:xfrm>
            <a:off x="8021588" y="383647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café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C6988B-BFC1-E80F-B1F4-C616B901E6A9}"/>
              </a:ext>
            </a:extLst>
          </p:cNvPr>
          <p:cNvSpPr txBox="1"/>
          <p:nvPr/>
        </p:nvSpPr>
        <p:spPr>
          <a:xfrm>
            <a:off x="10340678" y="3862358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cafés (m)</a:t>
            </a:r>
          </a:p>
        </p:txBody>
      </p:sp>
      <p:pic>
        <p:nvPicPr>
          <p:cNvPr id="1032" name="Picture 8" descr="White wine Wine glass Drink - wine glass png download - 609*978 ...">
            <a:extLst>
              <a:ext uri="{FF2B5EF4-FFF2-40B4-BE49-F238E27FC236}">
                <a16:creationId xmlns:a16="http://schemas.microsoft.com/office/drawing/2014/main" id="{2256F0BA-289A-29C9-8EB0-070B5971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4" y="975196"/>
            <a:ext cx="668337" cy="10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White wine Wine glass Drink - wine glass png download - 609*978 ...">
            <a:extLst>
              <a:ext uri="{FF2B5EF4-FFF2-40B4-BE49-F238E27FC236}">
                <a16:creationId xmlns:a16="http://schemas.microsoft.com/office/drawing/2014/main" id="{A3E98E2B-3762-9B5D-8156-20BE8356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27" y="976244"/>
            <a:ext cx="668337" cy="10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White wine Wine glass Drink - wine glass png download - 609*978 ...">
            <a:extLst>
              <a:ext uri="{FF2B5EF4-FFF2-40B4-BE49-F238E27FC236}">
                <a16:creationId xmlns:a16="http://schemas.microsoft.com/office/drawing/2014/main" id="{3B5E0FEE-D8A2-9547-C000-F5BF83D5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96" y="975196"/>
            <a:ext cx="668337" cy="10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D77D50-0B53-FC6D-923A-E1F2BFE00D57}"/>
              </a:ext>
            </a:extLst>
          </p:cNvPr>
          <p:cNvSpPr txBox="1"/>
          <p:nvPr/>
        </p:nvSpPr>
        <p:spPr>
          <a:xfrm>
            <a:off x="1652993" y="4841133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regalo (m)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BC7274-C9CC-5715-D1E4-65D2271BB008}"/>
              </a:ext>
            </a:extLst>
          </p:cNvPr>
          <p:cNvSpPr txBox="1"/>
          <p:nvPr/>
        </p:nvSpPr>
        <p:spPr>
          <a:xfrm>
            <a:off x="4778028" y="4841133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regalos (m)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A15779-2345-BF49-C189-63B75B144A65}"/>
              </a:ext>
            </a:extLst>
          </p:cNvPr>
          <p:cNvSpPr txBox="1"/>
          <p:nvPr/>
        </p:nvSpPr>
        <p:spPr>
          <a:xfrm>
            <a:off x="7972958" y="484113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guitarra (f)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E5924-56D4-4610-8605-432308CB8B02}"/>
              </a:ext>
            </a:extLst>
          </p:cNvPr>
          <p:cNvSpPr txBox="1"/>
          <p:nvPr/>
        </p:nvSpPr>
        <p:spPr>
          <a:xfrm>
            <a:off x="10270423" y="4841133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guitarras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012068-18CE-EEA1-5039-55FDEF82B276}"/>
              </a:ext>
            </a:extLst>
          </p:cNvPr>
          <p:cNvSpPr txBox="1"/>
          <p:nvPr/>
        </p:nvSpPr>
        <p:spPr>
          <a:xfrm>
            <a:off x="1605449" y="584570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fiesta (f)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AD0EFF-5BCB-5D08-BE7E-F65E98C2FB0C}"/>
              </a:ext>
            </a:extLst>
          </p:cNvPr>
          <p:cNvSpPr txBox="1"/>
          <p:nvPr/>
        </p:nvSpPr>
        <p:spPr>
          <a:xfrm>
            <a:off x="4730484" y="584570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fiestas (f)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8C7FA7-1759-09D6-B3C6-D4E4BB6ADECC}"/>
              </a:ext>
            </a:extLst>
          </p:cNvPr>
          <p:cNvSpPr txBox="1"/>
          <p:nvPr/>
        </p:nvSpPr>
        <p:spPr>
          <a:xfrm>
            <a:off x="7925414" y="5845706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juego (m)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62F768-C5B7-9B9D-0199-9BAF909C5B13}"/>
              </a:ext>
            </a:extLst>
          </p:cNvPr>
          <p:cNvSpPr txBox="1"/>
          <p:nvPr/>
        </p:nvSpPr>
        <p:spPr>
          <a:xfrm>
            <a:off x="10212438" y="5845706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juegos (m)</a:t>
            </a:r>
          </a:p>
        </p:txBody>
      </p:sp>
      <p:pic>
        <p:nvPicPr>
          <p:cNvPr id="44" name="Picture 4" descr="Free Present Clip Art, Download Free Present Clip Art png images ...">
            <a:extLst>
              <a:ext uri="{FF2B5EF4-FFF2-40B4-BE49-F238E27FC236}">
                <a16:creationId xmlns:a16="http://schemas.microsoft.com/office/drawing/2014/main" id="{83D726DA-511D-8820-A0A6-89108B94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2" y="4252248"/>
            <a:ext cx="533400" cy="6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Present Clip Art, Download Free Present Clip Art png images ...">
            <a:extLst>
              <a:ext uri="{FF2B5EF4-FFF2-40B4-BE49-F238E27FC236}">
                <a16:creationId xmlns:a16="http://schemas.microsoft.com/office/drawing/2014/main" id="{3EF2A83F-1079-B181-2397-07E631D2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1" y="4252248"/>
            <a:ext cx="533400" cy="6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Free Present Clip Art, Download Free Present Clip Art png images ...">
            <a:extLst>
              <a:ext uri="{FF2B5EF4-FFF2-40B4-BE49-F238E27FC236}">
                <a16:creationId xmlns:a16="http://schemas.microsoft.com/office/drawing/2014/main" id="{42E13252-F92A-4D17-E7EA-077B8898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51" y="4252248"/>
            <a:ext cx="533400" cy="6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0" descr="Free vector graphics of Happy birthday">
            <a:extLst>
              <a:ext uri="{FF2B5EF4-FFF2-40B4-BE49-F238E27FC236}">
                <a16:creationId xmlns:a16="http://schemas.microsoft.com/office/drawing/2014/main" id="{F0F18216-5326-D6CB-0B7D-9DD974B8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79" y="2601937"/>
            <a:ext cx="650970" cy="4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0" descr="Free vector graphics of Happy birthday">
            <a:extLst>
              <a:ext uri="{FF2B5EF4-FFF2-40B4-BE49-F238E27FC236}">
                <a16:creationId xmlns:a16="http://schemas.microsoft.com/office/drawing/2014/main" id="{BEFAD7F5-28A3-1766-48E0-6BA992F0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84" y="2589301"/>
            <a:ext cx="650970" cy="4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od plate clip art - Clip Art Library">
            <a:extLst>
              <a:ext uri="{FF2B5EF4-FFF2-40B4-BE49-F238E27FC236}">
                <a16:creationId xmlns:a16="http://schemas.microsoft.com/office/drawing/2014/main" id="{DE3AE5EC-C716-00D4-AF8B-16E2BF27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06" y="1374446"/>
            <a:ext cx="1457629" cy="7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AED5D7B-66CB-67E8-7877-EBD9839A5D4F}"/>
              </a:ext>
            </a:extLst>
          </p:cNvPr>
          <p:cNvSpPr txBox="1"/>
          <p:nvPr/>
        </p:nvSpPr>
        <p:spPr>
          <a:xfrm>
            <a:off x="10388155" y="2015801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dirty="0"/>
              <a:t>copas (f)</a:t>
            </a:r>
          </a:p>
        </p:txBody>
      </p:sp>
      <p:pic>
        <p:nvPicPr>
          <p:cNvPr id="16" name="Picture 2" descr="monopoly dice png - Clip Art Library">
            <a:extLst>
              <a:ext uri="{FF2B5EF4-FFF2-40B4-BE49-F238E27FC236}">
                <a16:creationId xmlns:a16="http://schemas.microsoft.com/office/drawing/2014/main" id="{30D122BA-1086-D030-33B9-5AFA76CF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97" y="5257217"/>
            <a:ext cx="961437" cy="7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onopoly dice png - Clip Art Library">
            <a:extLst>
              <a:ext uri="{FF2B5EF4-FFF2-40B4-BE49-F238E27FC236}">
                <a16:creationId xmlns:a16="http://schemas.microsoft.com/office/drawing/2014/main" id="{4E80D39C-1BEC-8CE0-9688-6A551DB1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76" y="5244855"/>
            <a:ext cx="961437" cy="7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onopoly dice png - Clip Art Library">
            <a:extLst>
              <a:ext uri="{FF2B5EF4-FFF2-40B4-BE49-F238E27FC236}">
                <a16:creationId xmlns:a16="http://schemas.microsoft.com/office/drawing/2014/main" id="{B024C41C-25B5-F610-F82D-7F6DA8D7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343" y="5248887"/>
            <a:ext cx="961437" cy="7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2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221FC4-F811-A559-E75A-44D65C1B0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065213"/>
            <a:ext cx="2236787" cy="458787"/>
          </a:xfrm>
        </p:spPr>
        <p:txBody>
          <a:bodyPr/>
          <a:lstStyle/>
          <a:p>
            <a:r>
              <a:rPr lang="en-ES" b="1" dirty="0"/>
              <a:t>Estudiante 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258DA-5B84-E3F0-7B42-BF99431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Tarjetas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1C22EB7-82DA-4937-BE3D-1BBB7DAB91F6}"/>
              </a:ext>
            </a:extLst>
          </p:cNvPr>
          <p:cNvSpPr txBox="1">
            <a:spLocks/>
          </p:cNvSpPr>
          <p:nvPr/>
        </p:nvSpPr>
        <p:spPr>
          <a:xfrm>
            <a:off x="373062" y="1647592"/>
            <a:ext cx="5227637" cy="95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A) Elige una opción.</a:t>
            </a:r>
          </a:p>
          <a:p>
            <a:r>
              <a:rPr lang="en-ES" dirty="0"/>
              <a:t>B) Escribe las frases en español.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71EF37D-99F2-CF54-8634-9016283ACE8B}"/>
              </a:ext>
            </a:extLst>
          </p:cNvPr>
          <p:cNvSpPr txBox="1">
            <a:spLocks/>
          </p:cNvSpPr>
          <p:nvPr/>
        </p:nvSpPr>
        <p:spPr>
          <a:xfrm>
            <a:off x="373062" y="2783723"/>
            <a:ext cx="5227637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1. You can offer </a:t>
            </a:r>
            <a:r>
              <a:rPr lang="en-ES" i="1" dirty="0"/>
              <a:t>it/them</a:t>
            </a:r>
            <a:r>
              <a:rPr lang="en-ES" dirty="0"/>
              <a:t>.  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6260791-838F-9EF2-2D02-4CC08BF577E4}"/>
              </a:ext>
            </a:extLst>
          </p:cNvPr>
          <p:cNvSpPr txBox="1">
            <a:spLocks/>
          </p:cNvSpPr>
          <p:nvPr/>
        </p:nvSpPr>
        <p:spPr>
          <a:xfrm>
            <a:off x="373062" y="3409291"/>
            <a:ext cx="5227637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2. I want to eat </a:t>
            </a:r>
            <a:r>
              <a:rPr lang="en-ES" i="1" dirty="0"/>
              <a:t>it/them</a:t>
            </a:r>
            <a:r>
              <a:rPr lang="en-ES" dirty="0"/>
              <a:t>.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2F810A0-C516-191C-B3A2-5BCA780E0A20}"/>
              </a:ext>
            </a:extLst>
          </p:cNvPr>
          <p:cNvSpPr txBox="1">
            <a:spLocks/>
          </p:cNvSpPr>
          <p:nvPr/>
        </p:nvSpPr>
        <p:spPr>
          <a:xfrm>
            <a:off x="373062" y="4034859"/>
            <a:ext cx="6713538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3. Can you share </a:t>
            </a:r>
            <a:r>
              <a:rPr lang="en-ES" i="1" dirty="0"/>
              <a:t>it/them </a:t>
            </a:r>
            <a:r>
              <a:rPr lang="en-ES" dirty="0"/>
              <a:t>out</a:t>
            </a:r>
            <a:r>
              <a:rPr lang="en-ES" i="1" dirty="0"/>
              <a:t>?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11C5041-C98C-7D55-1F9B-B418F57A4CA7}"/>
              </a:ext>
            </a:extLst>
          </p:cNvPr>
          <p:cNvSpPr txBox="1">
            <a:spLocks/>
          </p:cNvSpPr>
          <p:nvPr/>
        </p:nvSpPr>
        <p:spPr>
          <a:xfrm>
            <a:off x="373062" y="4660427"/>
            <a:ext cx="6713538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4. He has to bring </a:t>
            </a:r>
            <a:r>
              <a:rPr lang="en-ES" i="1" dirty="0"/>
              <a:t>it/them.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B31BA70-3616-ECDD-3307-ACDCC2752587}"/>
              </a:ext>
            </a:extLst>
          </p:cNvPr>
          <p:cNvSpPr txBox="1">
            <a:spLocks/>
          </p:cNvSpPr>
          <p:nvPr/>
        </p:nvSpPr>
        <p:spPr>
          <a:xfrm>
            <a:off x="373062" y="5285995"/>
            <a:ext cx="6713538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5. I must prepare </a:t>
            </a:r>
            <a:r>
              <a:rPr lang="en-ES" i="1" dirty="0"/>
              <a:t>it/them. 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F8C2364-4BD7-2D54-8C72-2A6E899F824D}"/>
              </a:ext>
            </a:extLst>
          </p:cNvPr>
          <p:cNvSpPr txBox="1">
            <a:spLocks/>
          </p:cNvSpPr>
          <p:nvPr/>
        </p:nvSpPr>
        <p:spPr>
          <a:xfrm>
            <a:off x="6246156" y="1050557"/>
            <a:ext cx="2820268" cy="45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b="1" dirty="0"/>
              <a:t>Estudiante B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7EED803-BEF4-C4AE-B6AE-5B2C067FD0A9}"/>
              </a:ext>
            </a:extLst>
          </p:cNvPr>
          <p:cNvSpPr txBox="1">
            <a:spLocks/>
          </p:cNvSpPr>
          <p:nvPr/>
        </p:nvSpPr>
        <p:spPr>
          <a:xfrm>
            <a:off x="6246156" y="1507103"/>
            <a:ext cx="6591302" cy="95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A) Elige una opción.</a:t>
            </a:r>
          </a:p>
          <a:p>
            <a:r>
              <a:rPr lang="en-ES" dirty="0"/>
              <a:t>B) Escribe las frases en español.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5D43A46-C4C7-7C4E-D8F1-7EF0F7627AD0}"/>
              </a:ext>
            </a:extLst>
          </p:cNvPr>
          <p:cNvSpPr txBox="1">
            <a:spLocks/>
          </p:cNvSpPr>
          <p:nvPr/>
        </p:nvSpPr>
        <p:spPr>
          <a:xfrm>
            <a:off x="6246155" y="2738388"/>
            <a:ext cx="6591302" cy="47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1.</a:t>
            </a:r>
            <a:r>
              <a:rPr lang="en-GB" dirty="0"/>
              <a:t> I have to wash it/them.</a:t>
            </a:r>
            <a:r>
              <a:rPr lang="en-ES" dirty="0"/>
              <a:t> 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5A0C94E-AA0B-340E-CCBD-3453413BF736}"/>
              </a:ext>
            </a:extLst>
          </p:cNvPr>
          <p:cNvSpPr txBox="1">
            <a:spLocks/>
          </p:cNvSpPr>
          <p:nvPr/>
        </p:nvSpPr>
        <p:spPr>
          <a:xfrm>
            <a:off x="6246155" y="4108831"/>
            <a:ext cx="8464810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3.</a:t>
            </a:r>
            <a:r>
              <a:rPr lang="en-GB" dirty="0"/>
              <a:t> She must not drink </a:t>
            </a:r>
            <a:r>
              <a:rPr lang="en-GB" i="1" dirty="0"/>
              <a:t>it/them</a:t>
            </a:r>
            <a:r>
              <a:rPr lang="en-GB" dirty="0"/>
              <a:t>.</a:t>
            </a:r>
            <a:r>
              <a:rPr lang="en-ES" dirty="0"/>
              <a:t> </a:t>
            </a:r>
            <a:endParaRPr lang="en-ES" i="1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5F0F38FA-C97A-C497-E125-99A0F4F503B0}"/>
              </a:ext>
            </a:extLst>
          </p:cNvPr>
          <p:cNvSpPr txBox="1">
            <a:spLocks/>
          </p:cNvSpPr>
          <p:nvPr/>
        </p:nvSpPr>
        <p:spPr>
          <a:xfrm>
            <a:off x="6246155" y="4690085"/>
            <a:ext cx="8464810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4.</a:t>
            </a:r>
            <a:r>
              <a:rPr lang="en-GB" dirty="0"/>
              <a:t> You have to buy </a:t>
            </a:r>
            <a:r>
              <a:rPr lang="en-GB" i="1" dirty="0"/>
              <a:t>it/them</a:t>
            </a:r>
            <a:r>
              <a:rPr lang="en-GB" dirty="0"/>
              <a:t>. </a:t>
            </a:r>
            <a:r>
              <a:rPr lang="en-ES" dirty="0"/>
              <a:t> </a:t>
            </a:r>
            <a:endParaRPr lang="en-ES" i="1" dirty="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9DF17AB-B99B-82C2-01D0-2285E393ED77}"/>
              </a:ext>
            </a:extLst>
          </p:cNvPr>
          <p:cNvSpPr txBox="1">
            <a:spLocks/>
          </p:cNvSpPr>
          <p:nvPr/>
        </p:nvSpPr>
        <p:spPr>
          <a:xfrm>
            <a:off x="6246155" y="5271339"/>
            <a:ext cx="8464810" cy="5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S" dirty="0"/>
              <a:t>5.</a:t>
            </a:r>
            <a:r>
              <a:rPr lang="en-GB" dirty="0"/>
              <a:t>  I can’t stand </a:t>
            </a:r>
            <a:r>
              <a:rPr lang="en-GB" i="1" dirty="0"/>
              <a:t>it/them</a:t>
            </a:r>
            <a:r>
              <a:rPr lang="en-GB" dirty="0"/>
              <a:t>.</a:t>
            </a:r>
            <a:r>
              <a:rPr lang="en-ES" dirty="0"/>
              <a:t> </a:t>
            </a:r>
            <a:endParaRPr lang="en-ES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919494-DC24-95E3-C8D0-6D622EC78D56}"/>
              </a:ext>
            </a:extLst>
          </p:cNvPr>
          <p:cNvCxnSpPr/>
          <p:nvPr/>
        </p:nvCxnSpPr>
        <p:spPr>
          <a:xfrm>
            <a:off x="6060140" y="689074"/>
            <a:ext cx="0" cy="541468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AAE915-9734-735E-8550-410701DF6E57}"/>
              </a:ext>
            </a:extLst>
          </p:cNvPr>
          <p:cNvSpPr txBox="1"/>
          <p:nvPr/>
        </p:nvSpPr>
        <p:spPr>
          <a:xfrm>
            <a:off x="6246155" y="3243335"/>
            <a:ext cx="599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2.</a:t>
            </a:r>
            <a:r>
              <a:rPr lang="en-GB" sz="2400" dirty="0"/>
              <a:t> Do you want to put </a:t>
            </a:r>
            <a:r>
              <a:rPr lang="en-GB" sz="2400" i="1" dirty="0"/>
              <a:t>it/them </a:t>
            </a:r>
            <a:r>
              <a:rPr lang="en-GB" sz="2400" dirty="0"/>
              <a:t>on the table?</a:t>
            </a:r>
            <a:r>
              <a:rPr lang="en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171189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Spanish">
      <a:dk1>
        <a:srgbClr val="3A3838"/>
      </a:dk1>
      <a:lt1>
        <a:srgbClr val="FFFFFF"/>
      </a:lt1>
      <a:dk2>
        <a:srgbClr val="AD1519"/>
      </a:dk2>
      <a:lt2>
        <a:srgbClr val="FFFFFF"/>
      </a:lt2>
      <a:accent1>
        <a:srgbClr val="AD1519"/>
      </a:accent1>
      <a:accent2>
        <a:srgbClr val="FABD00"/>
      </a:accent2>
      <a:accent3>
        <a:srgbClr val="3A5EAB"/>
      </a:accent3>
      <a:accent4>
        <a:srgbClr val="FFE597"/>
      </a:accent4>
      <a:accent5>
        <a:srgbClr val="F8C6C7"/>
      </a:accent5>
      <a:accent6>
        <a:srgbClr val="ABBCE2"/>
      </a:accent6>
      <a:hlink>
        <a:srgbClr val="48A1FA"/>
      </a:hlink>
      <a:folHlink>
        <a:srgbClr val="C490AA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anish_Master_Template" id="{36A2373B-57EA-442B-ABBD-50818630D245}" vid="{9AE01F9D-6AB8-4352-9FBE-6524C006D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3058</Words>
  <Application>Microsoft Office PowerPoint</Application>
  <PresentationFormat>Widescreen</PresentationFormat>
  <Paragraphs>372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docs-Century Gothic</vt:lpstr>
      <vt:lpstr>Wingdings</vt:lpstr>
      <vt:lpstr>NCELP_German_2022</vt:lpstr>
      <vt:lpstr>Word order of direct object pronouns in two verb constructions</vt:lpstr>
      <vt:lpstr>Saying who or what receives the action Using the pronouns ‘lo’, ‘la’, ‘los, ‘las’ in two verb constructions</vt:lpstr>
      <vt:lpstr>Lee las siguientes frases ¿Cuál es la opción correcta? ¿qué persona es? También debes decir cómo es en inglés.</vt:lpstr>
      <vt:lpstr>Saying who or what receives the action Using the pronouns ‘lo’, ‘la’, ‘los, ‘las’ in two verb constructions</vt:lpstr>
      <vt:lpstr>En la fiesta</vt:lpstr>
      <vt:lpstr>En la fiesta</vt:lpstr>
      <vt:lpstr>Hablamos en la fiesta</vt:lpstr>
      <vt:lpstr>Elige una opción para cada frase</vt:lpstr>
      <vt:lpstr>Tarjetas</vt:lpstr>
      <vt:lpstr>Tarjetas - RESPUESTAS</vt:lpstr>
      <vt:lpstr>Tarjetas - RESPUESTAS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Simpson</dc:creator>
  <cp:lastModifiedBy>Louise Caruso</cp:lastModifiedBy>
  <cp:revision>117</cp:revision>
  <dcterms:created xsi:type="dcterms:W3CDTF">2022-09-26T16:42:21Z</dcterms:created>
  <dcterms:modified xsi:type="dcterms:W3CDTF">2023-02-09T12:47:06Z</dcterms:modified>
</cp:coreProperties>
</file>