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8"/>
  </p:notesMasterIdLst>
  <p:sldIdLst>
    <p:sldId id="268" r:id="rId3"/>
    <p:sldId id="387" r:id="rId4"/>
    <p:sldId id="391" r:id="rId5"/>
    <p:sldId id="393" r:id="rId6"/>
    <p:sldId id="3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574AB-D846-4DF0-989F-32B0CFBFFB18}" v="3" dt="2020-05-14T17:13:16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 autoAdjust="0"/>
    <p:restoredTop sz="86474" autoAdjust="0"/>
  </p:normalViewPr>
  <p:slideViewPr>
    <p:cSldViewPr snapToGrid="0">
      <p:cViewPr varScale="1">
        <p:scale>
          <a:sx n="54" d="100"/>
          <a:sy n="54" d="100"/>
        </p:scale>
        <p:origin x="103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lafalie@gmail.com" userId="1dbfc56e662127cb" providerId="LiveId" clId="{6DE574AB-D846-4DF0-989F-32B0CFBFFB18}"/>
    <pc:docChg chg="custSel addSld delSld modSld">
      <pc:chgData name="falafalie@gmail.com" userId="1dbfc56e662127cb" providerId="LiveId" clId="{6DE574AB-D846-4DF0-989F-32B0CFBFFB18}" dt="2020-05-14T17:19:37.056" v="18" actId="114"/>
      <pc:docMkLst>
        <pc:docMk/>
      </pc:docMkLst>
      <pc:sldChg chg="modSp">
        <pc:chgData name="falafalie@gmail.com" userId="1dbfc56e662127cb" providerId="LiveId" clId="{6DE574AB-D846-4DF0-989F-32B0CFBFFB18}" dt="2020-05-14T17:19:37.056" v="18" actId="114"/>
        <pc:sldMkLst>
          <pc:docMk/>
          <pc:sldMk cId="1048588096" sldId="268"/>
        </pc:sldMkLst>
        <pc:spChg chg="mod">
          <ac:chgData name="falafalie@gmail.com" userId="1dbfc56e662127cb" providerId="LiveId" clId="{6DE574AB-D846-4DF0-989F-32B0CFBFFB18}" dt="2020-05-14T17:19:37.056" v="18" actId="114"/>
          <ac:spMkLst>
            <pc:docMk/>
            <pc:sldMk cId="1048588096" sldId="268"/>
            <ac:spMk id="6" creationId="{E9EA1430-5959-D841-A022-9618BF178F2D}"/>
          </ac:spMkLst>
        </pc:spChg>
      </pc:sldChg>
      <pc:sldChg chg="add del setBg">
        <pc:chgData name="falafalie@gmail.com" userId="1dbfc56e662127cb" providerId="LiveId" clId="{6DE574AB-D846-4DF0-989F-32B0CFBFFB18}" dt="2020-05-14T17:13:16.465" v="2"/>
        <pc:sldMkLst>
          <pc:docMk/>
          <pc:sldMk cId="916372198" sldId="387"/>
        </pc:sldMkLst>
      </pc:sldChg>
      <pc:sldChg chg="add del setBg">
        <pc:chgData name="falafalie@gmail.com" userId="1dbfc56e662127cb" providerId="LiveId" clId="{6DE574AB-D846-4DF0-989F-32B0CFBFFB18}" dt="2020-05-14T17:13:16.465" v="2"/>
        <pc:sldMkLst>
          <pc:docMk/>
          <pc:sldMk cId="2859734339" sldId="391"/>
        </pc:sldMkLst>
      </pc:sldChg>
      <pc:sldChg chg="add del setBg">
        <pc:chgData name="falafalie@gmail.com" userId="1dbfc56e662127cb" providerId="LiveId" clId="{6DE574AB-D846-4DF0-989F-32B0CFBFFB18}" dt="2020-05-14T17:13:16.465" v="2"/>
        <pc:sldMkLst>
          <pc:docMk/>
          <pc:sldMk cId="2620189086" sldId="393"/>
        </pc:sldMkLst>
      </pc:sldChg>
      <pc:sldChg chg="add del">
        <pc:chgData name="falafalie@gmail.com" userId="1dbfc56e662127cb" providerId="LiveId" clId="{6DE574AB-D846-4DF0-989F-32B0CFBFFB18}" dt="2020-05-14T17:13:16.465" v="2"/>
        <pc:sldMkLst>
          <pc:docMk/>
          <pc:sldMk cId="2133742584" sldId="3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8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Highlight to students that </a:t>
            </a:r>
            <a:r>
              <a:rPr lang="en-GB" b="0" i="1" dirty="0" err="1"/>
              <a:t>viel</a:t>
            </a:r>
            <a:r>
              <a:rPr lang="en-GB" b="0" i="1" dirty="0"/>
              <a:t> </a:t>
            </a:r>
            <a:r>
              <a:rPr lang="en-GB" b="0" i="0" dirty="0"/>
              <a:t>and </a:t>
            </a:r>
            <a:r>
              <a:rPr lang="en-GB" b="0" i="1" dirty="0" err="1"/>
              <a:t>viele</a:t>
            </a:r>
            <a:r>
              <a:rPr lang="en-GB" b="0" i="1" dirty="0"/>
              <a:t> </a:t>
            </a:r>
            <a:r>
              <a:rPr lang="en-GB" b="0" i="0" dirty="0"/>
              <a:t>have the </a:t>
            </a:r>
            <a:r>
              <a:rPr lang="en-GB" b="1" i="0" dirty="0"/>
              <a:t>same</a:t>
            </a:r>
            <a:r>
              <a:rPr lang="en-GB" b="0" i="0" dirty="0"/>
              <a:t> English translation in </a:t>
            </a:r>
            <a:r>
              <a:rPr lang="en-GB" b="1" i="0" dirty="0"/>
              <a:t>affirmative </a:t>
            </a:r>
            <a:r>
              <a:rPr lang="en-GB" b="0" i="0" dirty="0"/>
              <a:t>sentences, and </a:t>
            </a:r>
            <a:r>
              <a:rPr lang="en-GB" b="1" i="0" dirty="0"/>
              <a:t>different</a:t>
            </a:r>
            <a:r>
              <a:rPr lang="en-GB" b="0" i="0" dirty="0"/>
              <a:t> English translations in </a:t>
            </a:r>
            <a:r>
              <a:rPr lang="en-GB" b="1" i="0" dirty="0"/>
              <a:t>negative</a:t>
            </a:r>
            <a:r>
              <a:rPr lang="en-GB" b="0" i="0" dirty="0"/>
              <a:t> sentences.</a:t>
            </a:r>
          </a:p>
          <a:p>
            <a:endParaRPr lang="en-GB" b="0" i="0" dirty="0"/>
          </a:p>
          <a:p>
            <a:r>
              <a:rPr lang="en-GB" b="0" i="0" dirty="0"/>
              <a:t>Help students work out the translations of the negative uses by asking them to put the negative examples given (with Wolfgang) into English.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0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9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1/ First, check students recognise the plural forms of the nouns. They might need extra help with the irregular plural </a:t>
            </a:r>
            <a:r>
              <a:rPr lang="en-GB" b="0" i="1" dirty="0" err="1"/>
              <a:t>Museen</a:t>
            </a:r>
            <a:r>
              <a:rPr lang="en-GB" b="0" i="0" dirty="0"/>
              <a:t>. Check that the meanings of all cognates are understood.</a:t>
            </a:r>
          </a:p>
          <a:p>
            <a:r>
              <a:rPr lang="en-GB" b="0" i="0" dirty="0"/>
              <a:t>2/ Play the first audio clip. Ask students whether they heard ‘</a:t>
            </a:r>
            <a:r>
              <a:rPr lang="en-GB" b="0" i="1" dirty="0" err="1"/>
              <a:t>viel</a:t>
            </a:r>
            <a:r>
              <a:rPr lang="en-GB" b="0" i="0" dirty="0"/>
              <a:t>’ or ‘</a:t>
            </a:r>
            <a:r>
              <a:rPr lang="en-GB" b="0" i="1" dirty="0" err="1"/>
              <a:t>viele</a:t>
            </a:r>
            <a:r>
              <a:rPr lang="en-GB" b="0" i="0" dirty="0"/>
              <a:t>’ before the beep. Ask students whether this indicates a countable or uncountable noun</a:t>
            </a:r>
          </a:p>
          <a:p>
            <a:r>
              <a:rPr lang="en-GB" b="0" i="0" dirty="0"/>
              <a:t>3/ Ask students to identify which noun (</a:t>
            </a:r>
            <a:r>
              <a:rPr lang="en-GB" b="0" i="1" dirty="0"/>
              <a:t>Wasser </a:t>
            </a:r>
            <a:r>
              <a:rPr lang="en-GB" b="0" i="0" dirty="0"/>
              <a:t>or </a:t>
            </a:r>
            <a:r>
              <a:rPr lang="en-GB" b="0" i="1" dirty="0" err="1"/>
              <a:t>Kirchen</a:t>
            </a:r>
            <a:r>
              <a:rPr lang="en-GB" b="0" i="0" dirty="0"/>
              <a:t>) is uncountable. Reveal the answer on a click.</a:t>
            </a:r>
          </a:p>
          <a:p>
            <a:r>
              <a:rPr lang="en-GB" b="0" i="0" dirty="0"/>
              <a:t>4/ Proceed with clips 2-10.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Transcript</a:t>
            </a:r>
          </a:p>
          <a:p>
            <a:endParaRPr lang="en-GB" b="1" dirty="0"/>
          </a:p>
          <a:p>
            <a:r>
              <a:rPr lang="en-GB" b="0" dirty="0"/>
              <a:t>1. In </a:t>
            </a:r>
            <a:r>
              <a:rPr lang="en-GB" b="0" dirty="0" err="1"/>
              <a:t>Schottland</a:t>
            </a:r>
            <a:r>
              <a:rPr lang="en-GB" b="0" dirty="0"/>
              <a:t>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viel</a:t>
            </a:r>
            <a:r>
              <a:rPr lang="en-GB" b="0" dirty="0"/>
              <a:t> [Wasser].</a:t>
            </a:r>
          </a:p>
          <a:p>
            <a:r>
              <a:rPr lang="en-GB" b="0" dirty="0"/>
              <a:t>2. </a:t>
            </a:r>
            <a:r>
              <a:rPr lang="en-GB" b="0" dirty="0" err="1"/>
              <a:t>Im</a:t>
            </a:r>
            <a:r>
              <a:rPr lang="en-GB" b="0" dirty="0"/>
              <a:t> Wasser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 [Monster]!</a:t>
            </a:r>
          </a:p>
          <a:p>
            <a:r>
              <a:rPr lang="en-GB" b="0" dirty="0"/>
              <a:t>3. In den Highlands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 [</a:t>
            </a:r>
            <a:r>
              <a:rPr lang="en-GB" b="0" dirty="0" err="1"/>
              <a:t>Tiere</a:t>
            </a:r>
            <a:r>
              <a:rPr lang="en-GB" b="0" dirty="0"/>
              <a:t>]. </a:t>
            </a:r>
          </a:p>
          <a:p>
            <a:r>
              <a:rPr lang="en-GB" b="0" dirty="0"/>
              <a:t>4. In Glasgow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viele</a:t>
            </a:r>
            <a:r>
              <a:rPr lang="en-GB" b="0" dirty="0"/>
              <a:t> [</a:t>
            </a:r>
            <a:r>
              <a:rPr lang="en-GB" b="0" dirty="0" err="1"/>
              <a:t>Museen</a:t>
            </a:r>
            <a:r>
              <a:rPr lang="en-GB" b="0" dirty="0"/>
              <a:t>].</a:t>
            </a:r>
          </a:p>
          <a:p>
            <a:r>
              <a:rPr lang="en-GB" b="0" dirty="0"/>
              <a:t>5. Es </a:t>
            </a:r>
            <a:r>
              <a:rPr lang="en-GB" b="0" dirty="0" err="1"/>
              <a:t>gibt</a:t>
            </a:r>
            <a:r>
              <a:rPr lang="en-GB" b="0" dirty="0"/>
              <a:t>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</a:t>
            </a:r>
            <a:r>
              <a:rPr lang="en-GB" b="0" dirty="0" err="1"/>
              <a:t>viel</a:t>
            </a:r>
            <a:r>
              <a:rPr lang="en-GB" b="0" dirty="0"/>
              <a:t> [Essen] – mmm, </a:t>
            </a:r>
            <a:r>
              <a:rPr lang="en-GB" b="0" dirty="0" err="1"/>
              <a:t>lecker</a:t>
            </a:r>
            <a:r>
              <a:rPr lang="en-GB" b="0" dirty="0"/>
              <a:t>!</a:t>
            </a:r>
          </a:p>
          <a:p>
            <a:r>
              <a:rPr lang="en-GB" b="0" dirty="0"/>
              <a:t>6. Ich </a:t>
            </a:r>
            <a:r>
              <a:rPr lang="en-GB" b="0" dirty="0" err="1"/>
              <a:t>esse</a:t>
            </a:r>
            <a:r>
              <a:rPr lang="en-GB" b="0" dirty="0"/>
              <a:t> in Glasgow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</a:t>
            </a:r>
            <a:r>
              <a:rPr lang="en-GB" b="0" dirty="0"/>
              <a:t> [</a:t>
            </a:r>
            <a:r>
              <a:rPr lang="en-GB" b="0" dirty="0" err="1"/>
              <a:t>Fleisch</a:t>
            </a:r>
            <a:r>
              <a:rPr lang="en-GB" b="0" dirty="0"/>
              <a:t>]. Dort </a:t>
            </a:r>
            <a:r>
              <a:rPr lang="en-GB" b="0" dirty="0" err="1"/>
              <a:t>ist</a:t>
            </a:r>
            <a:r>
              <a:rPr lang="en-GB" b="0" dirty="0"/>
              <a:t> das Essen oft </a:t>
            </a:r>
            <a:r>
              <a:rPr lang="en-GB" b="0" dirty="0" err="1"/>
              <a:t>vegetarisch</a:t>
            </a:r>
            <a:r>
              <a:rPr lang="en-GB" b="0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leider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viel</a:t>
            </a:r>
            <a:r>
              <a:rPr lang="en-GB" b="0" dirty="0"/>
              <a:t> [</a:t>
            </a:r>
            <a:r>
              <a:rPr lang="en-GB" b="0" dirty="0" err="1"/>
              <a:t>Obst</a:t>
            </a:r>
            <a:r>
              <a:rPr lang="en-GB" b="0" dirty="0"/>
              <a:t>] </a:t>
            </a:r>
            <a:r>
              <a:rPr lang="en-GB" b="0" dirty="0" err="1"/>
              <a:t>im</a:t>
            </a:r>
            <a:r>
              <a:rPr lang="en-GB" b="0" dirty="0"/>
              <a:t> Garten.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8. Es </a:t>
            </a:r>
            <a:r>
              <a:rPr lang="en-GB" b="0" dirty="0" err="1"/>
              <a:t>gibt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viele</a:t>
            </a:r>
            <a:r>
              <a:rPr lang="en-GB" b="0" dirty="0"/>
              <a:t> [</a:t>
            </a:r>
            <a:r>
              <a:rPr lang="en-GB" b="0" dirty="0" err="1"/>
              <a:t>Städte</a:t>
            </a:r>
            <a:r>
              <a:rPr lang="en-GB" b="0" dirty="0"/>
              <a:t>] in </a:t>
            </a:r>
            <a:r>
              <a:rPr lang="en-GB" b="0" dirty="0" err="1"/>
              <a:t>Schottland</a:t>
            </a:r>
            <a:r>
              <a:rPr lang="en-GB" b="0" dirty="0"/>
              <a:t>. Das Land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ziemlich</a:t>
            </a:r>
            <a:r>
              <a:rPr lang="en-GB" b="0" dirty="0"/>
              <a:t> </a:t>
            </a:r>
            <a:r>
              <a:rPr lang="en-GB" b="0" dirty="0" err="1"/>
              <a:t>grün</a:t>
            </a:r>
            <a:r>
              <a:rPr lang="en-GB" b="0" dirty="0"/>
              <a:t>.</a:t>
            </a:r>
          </a:p>
          <a:p>
            <a:r>
              <a:rPr lang="en-GB" b="0" dirty="0"/>
              <a:t>9. Dort </a:t>
            </a:r>
            <a:r>
              <a:rPr lang="en-GB" b="0" dirty="0" err="1"/>
              <a:t>wohnen</a:t>
            </a:r>
            <a:r>
              <a:rPr lang="en-GB" b="0" dirty="0"/>
              <a:t>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viele</a:t>
            </a:r>
            <a:r>
              <a:rPr lang="en-GB" b="0" dirty="0"/>
              <a:t> [</a:t>
            </a:r>
            <a:r>
              <a:rPr lang="en-GB" b="0" dirty="0" err="1"/>
              <a:t>Leute</a:t>
            </a:r>
            <a:r>
              <a:rPr lang="en-GB" b="0" dirty="0"/>
              <a:t>].</a:t>
            </a:r>
          </a:p>
          <a:p>
            <a:r>
              <a:rPr lang="en-GB" b="0" dirty="0"/>
              <a:t>10. Die </a:t>
            </a:r>
            <a:r>
              <a:rPr lang="en-GB" b="0" dirty="0" err="1"/>
              <a:t>Leute</a:t>
            </a:r>
            <a:r>
              <a:rPr lang="en-GB" b="0" dirty="0"/>
              <a:t> in Glasgow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</a:t>
            </a:r>
            <a:r>
              <a:rPr lang="en-GB" b="0" dirty="0"/>
              <a:t> [Geld]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nett!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Frequency rankings of unknown cognates: Kultur [593], Monster [&gt;4043], </a:t>
            </a:r>
            <a:r>
              <a:rPr lang="en-GB" dirty="0" err="1"/>
              <a:t>Salz</a:t>
            </a:r>
            <a:r>
              <a:rPr lang="en-GB" dirty="0"/>
              <a:t> [2437], Steak [&gt;4043], </a:t>
            </a:r>
            <a:r>
              <a:rPr lang="en-GB" dirty="0" err="1"/>
              <a:t>Tomaten</a:t>
            </a:r>
            <a:r>
              <a:rPr lang="en-GB" dirty="0"/>
              <a:t> [&gt;4043], Wind [1080], </a:t>
            </a:r>
            <a:r>
              <a:rPr lang="en-GB" dirty="0" err="1"/>
              <a:t>vegetarisch</a:t>
            </a:r>
            <a:r>
              <a:rPr lang="en-GB" dirty="0"/>
              <a:t> [&gt;4043]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9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Full audio (including nouns) plays on number clicks. Answers revealed on mouse clicks.</a:t>
            </a:r>
          </a:p>
          <a:p>
            <a:endParaRPr lang="en-GB" b="1" dirty="0"/>
          </a:p>
          <a:p>
            <a:r>
              <a:rPr lang="en-GB" b="1" dirty="0" err="1"/>
              <a:t>Transcipt</a:t>
            </a:r>
            <a:endParaRPr lang="en-GB" b="1" dirty="0"/>
          </a:p>
          <a:p>
            <a:endParaRPr lang="en-GB" b="1" dirty="0"/>
          </a:p>
          <a:p>
            <a:r>
              <a:rPr lang="en-GB" b="0" dirty="0"/>
              <a:t>1. In </a:t>
            </a:r>
            <a:r>
              <a:rPr lang="en-GB" b="0" dirty="0" err="1"/>
              <a:t>Schottland</a:t>
            </a:r>
            <a:r>
              <a:rPr lang="en-GB" b="0" dirty="0"/>
              <a:t>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viel</a:t>
            </a:r>
            <a:r>
              <a:rPr lang="en-GB" b="0" dirty="0"/>
              <a:t> Wasser.</a:t>
            </a:r>
          </a:p>
          <a:p>
            <a:r>
              <a:rPr lang="en-GB" b="0" dirty="0"/>
              <a:t>2. </a:t>
            </a:r>
            <a:r>
              <a:rPr lang="en-GB" b="0" dirty="0" err="1"/>
              <a:t>Im</a:t>
            </a:r>
            <a:r>
              <a:rPr lang="en-GB" b="0" dirty="0"/>
              <a:t> Wasser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 Monster!</a:t>
            </a:r>
          </a:p>
          <a:p>
            <a:r>
              <a:rPr lang="en-GB" b="0" dirty="0"/>
              <a:t>3. In den Highlands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 </a:t>
            </a:r>
            <a:r>
              <a:rPr lang="en-GB" b="0" dirty="0" err="1"/>
              <a:t>Tiere</a:t>
            </a:r>
            <a:r>
              <a:rPr lang="en-GB" b="0" dirty="0"/>
              <a:t>. </a:t>
            </a:r>
          </a:p>
          <a:p>
            <a:r>
              <a:rPr lang="en-GB" b="0" dirty="0"/>
              <a:t>4. In Glasgow </a:t>
            </a:r>
            <a:r>
              <a:rPr lang="en-GB" b="0" dirty="0" err="1"/>
              <a:t>gibt</a:t>
            </a:r>
            <a:r>
              <a:rPr lang="en-GB" b="0" dirty="0"/>
              <a:t> es </a:t>
            </a:r>
            <a:r>
              <a:rPr lang="en-GB" b="0" dirty="0" err="1"/>
              <a:t>viele</a:t>
            </a:r>
            <a:r>
              <a:rPr lang="en-GB" b="0" dirty="0"/>
              <a:t> </a:t>
            </a:r>
            <a:r>
              <a:rPr lang="en-GB" b="0" dirty="0" err="1"/>
              <a:t>Museen</a:t>
            </a:r>
            <a:r>
              <a:rPr lang="en-GB" b="0" dirty="0"/>
              <a:t>].</a:t>
            </a:r>
          </a:p>
          <a:p>
            <a:r>
              <a:rPr lang="en-GB" b="0" dirty="0"/>
              <a:t>5. Es </a:t>
            </a:r>
            <a:r>
              <a:rPr lang="en-GB" b="0" dirty="0" err="1"/>
              <a:t>gibt</a:t>
            </a:r>
            <a:r>
              <a:rPr lang="en-GB" b="0" dirty="0"/>
              <a:t>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</a:t>
            </a:r>
            <a:r>
              <a:rPr lang="en-GB" b="0" dirty="0" err="1"/>
              <a:t>viel</a:t>
            </a:r>
            <a:r>
              <a:rPr lang="en-GB" b="0" dirty="0"/>
              <a:t> Essen – mmm, </a:t>
            </a:r>
            <a:r>
              <a:rPr lang="en-GB" b="0" dirty="0" err="1"/>
              <a:t>lecker</a:t>
            </a:r>
            <a:r>
              <a:rPr lang="en-GB" b="0" dirty="0"/>
              <a:t>!</a:t>
            </a:r>
          </a:p>
          <a:p>
            <a:r>
              <a:rPr lang="en-GB" b="0" dirty="0"/>
              <a:t>6. Ich </a:t>
            </a:r>
            <a:r>
              <a:rPr lang="en-GB" b="0" dirty="0" err="1"/>
              <a:t>esse</a:t>
            </a:r>
            <a:r>
              <a:rPr lang="en-GB" b="0" dirty="0"/>
              <a:t> in Glasgow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</a:t>
            </a:r>
            <a:r>
              <a:rPr lang="en-GB" b="0" dirty="0"/>
              <a:t> </a:t>
            </a:r>
            <a:r>
              <a:rPr lang="en-GB" b="0" dirty="0" err="1"/>
              <a:t>Fleisch</a:t>
            </a:r>
            <a:r>
              <a:rPr lang="en-GB" b="0" dirty="0"/>
              <a:t>. Dort </a:t>
            </a:r>
            <a:r>
              <a:rPr lang="en-GB" b="0" dirty="0" err="1"/>
              <a:t>ist</a:t>
            </a:r>
            <a:r>
              <a:rPr lang="en-GB" b="0" dirty="0"/>
              <a:t> das Essen oft </a:t>
            </a:r>
            <a:r>
              <a:rPr lang="en-GB" b="0" dirty="0" err="1"/>
              <a:t>vegetarisch</a:t>
            </a:r>
            <a:r>
              <a:rPr lang="en-GB" b="0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leider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</a:t>
            </a:r>
            <a:r>
              <a:rPr lang="en-GB" b="0" dirty="0" err="1"/>
              <a:t>viel</a:t>
            </a:r>
            <a:r>
              <a:rPr lang="en-GB" b="0" dirty="0"/>
              <a:t> </a:t>
            </a:r>
            <a:r>
              <a:rPr lang="en-GB" b="0" dirty="0" err="1"/>
              <a:t>Obst</a:t>
            </a:r>
            <a:r>
              <a:rPr lang="en-GB" b="0" dirty="0"/>
              <a:t> </a:t>
            </a:r>
            <a:r>
              <a:rPr lang="en-GB" b="0" dirty="0" err="1"/>
              <a:t>im</a:t>
            </a:r>
            <a:r>
              <a:rPr lang="en-GB" b="0" dirty="0"/>
              <a:t> Garten.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8. Es </a:t>
            </a:r>
            <a:r>
              <a:rPr lang="en-GB" b="0" dirty="0" err="1"/>
              <a:t>gibt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viele</a:t>
            </a:r>
            <a:r>
              <a:rPr lang="en-GB" b="0" dirty="0"/>
              <a:t> </a:t>
            </a:r>
            <a:r>
              <a:rPr lang="en-GB" b="0" dirty="0" err="1"/>
              <a:t>Städte</a:t>
            </a:r>
            <a:r>
              <a:rPr lang="en-GB" b="0" dirty="0"/>
              <a:t> in </a:t>
            </a:r>
            <a:r>
              <a:rPr lang="en-GB" b="0" dirty="0" err="1"/>
              <a:t>Schottland</a:t>
            </a:r>
            <a:r>
              <a:rPr lang="en-GB" b="0" dirty="0"/>
              <a:t>. Das Land </a:t>
            </a:r>
            <a:r>
              <a:rPr lang="en-GB" b="0" dirty="0" err="1"/>
              <a:t>ist</a:t>
            </a:r>
            <a:r>
              <a:rPr lang="en-GB" b="0" dirty="0"/>
              <a:t> </a:t>
            </a:r>
            <a:r>
              <a:rPr lang="en-GB" b="0" dirty="0" err="1"/>
              <a:t>ziemlich</a:t>
            </a:r>
            <a:r>
              <a:rPr lang="en-GB" b="0" dirty="0"/>
              <a:t> </a:t>
            </a:r>
            <a:r>
              <a:rPr lang="en-GB" b="0" dirty="0" err="1"/>
              <a:t>grün</a:t>
            </a:r>
            <a:r>
              <a:rPr lang="en-GB" b="0" dirty="0"/>
              <a:t>.</a:t>
            </a:r>
          </a:p>
          <a:p>
            <a:r>
              <a:rPr lang="en-GB" b="0" dirty="0"/>
              <a:t>9. Dort </a:t>
            </a:r>
            <a:r>
              <a:rPr lang="en-GB" b="0" dirty="0" err="1"/>
              <a:t>wohnen</a:t>
            </a:r>
            <a:r>
              <a:rPr lang="en-GB" b="0" dirty="0"/>
              <a:t> </a:t>
            </a:r>
            <a:r>
              <a:rPr lang="en-GB" b="0" dirty="0" err="1"/>
              <a:t>auch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viele</a:t>
            </a:r>
            <a:r>
              <a:rPr lang="en-GB" b="0" dirty="0"/>
              <a:t> </a:t>
            </a:r>
            <a:r>
              <a:rPr lang="en-GB" b="0" dirty="0" err="1"/>
              <a:t>Leute</a:t>
            </a:r>
            <a:r>
              <a:rPr lang="en-GB" b="0" dirty="0"/>
              <a:t>.</a:t>
            </a:r>
          </a:p>
          <a:p>
            <a:r>
              <a:rPr lang="en-GB" b="0" dirty="0"/>
              <a:t>10. Die </a:t>
            </a:r>
            <a:r>
              <a:rPr lang="en-GB" b="0" dirty="0" err="1"/>
              <a:t>Leute</a:t>
            </a:r>
            <a:r>
              <a:rPr lang="en-GB" b="0" dirty="0"/>
              <a:t> in Glasgow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nicht</a:t>
            </a:r>
            <a:r>
              <a:rPr lang="en-GB" b="0" dirty="0"/>
              <a:t> so </a:t>
            </a:r>
            <a:r>
              <a:rPr lang="en-GB" b="0" dirty="0" err="1"/>
              <a:t>viel</a:t>
            </a:r>
            <a:r>
              <a:rPr lang="en-GB" b="0" dirty="0"/>
              <a:t> Geld </a:t>
            </a:r>
            <a:r>
              <a:rPr lang="en-GB" b="0" dirty="0" err="1"/>
              <a:t>aber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sehr</a:t>
            </a:r>
            <a:r>
              <a:rPr lang="en-GB" b="0" dirty="0"/>
              <a:t> nett!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Frequency rankings of unknown cognates: Monster [&gt;4043], Steak [&gt;4043], </a:t>
            </a:r>
            <a:r>
              <a:rPr lang="en-GB" dirty="0" err="1"/>
              <a:t>Tomaten</a:t>
            </a:r>
            <a:r>
              <a:rPr lang="en-GB" dirty="0"/>
              <a:t> [&gt;4043], Wind [1080], </a:t>
            </a:r>
            <a:r>
              <a:rPr lang="en-GB" dirty="0" err="1"/>
              <a:t>vegetarisch</a:t>
            </a:r>
            <a:r>
              <a:rPr lang="en-GB" dirty="0"/>
              <a:t> [&gt;4043]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50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023456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78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18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86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64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87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033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36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47570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36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60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7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7.wav"/><Relationship Id="rId1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0.wav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image" Target="../media/image13.gif"/><Relationship Id="rId15" Type="http://schemas.openxmlformats.org/officeDocument/2006/relationships/audio" Target="../media/audio9.wav"/><Relationship Id="rId10" Type="http://schemas.openxmlformats.org/officeDocument/2006/relationships/audio" Target="../media/audio5.wav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9.wav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3.wav"/><Relationship Id="rId11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audio" Target="../media/audio21.wav"/><Relationship Id="rId10" Type="http://schemas.openxmlformats.org/officeDocument/2006/relationships/image" Target="../media/image14.png"/><Relationship Id="rId19" Type="http://schemas.openxmlformats.org/officeDocument/2006/relationships/image" Target="../media/image17.gif"/><Relationship Id="rId4" Type="http://schemas.openxmlformats.org/officeDocument/2006/relationships/image" Target="../media/image13.gif"/><Relationship Id="rId9" Type="http://schemas.openxmlformats.org/officeDocument/2006/relationships/audio" Target="../media/audio16.wav"/><Relationship Id="rId1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523271-2662-084F-9684-6AEBCCC2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29" y="1823325"/>
            <a:ext cx="9144000" cy="894779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EA1430-5959-D841-A022-9618BF17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29" y="2718104"/>
            <a:ext cx="7778224" cy="1655762"/>
          </a:xfrm>
        </p:spPr>
        <p:txBody>
          <a:bodyPr/>
          <a:lstStyle/>
          <a:p>
            <a:pPr lvl="0" algn="l"/>
            <a:r>
              <a:rPr lang="en-GB" sz="3000" i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</a:t>
            </a:r>
            <a:r>
              <a:rPr lang="en-GB" sz="3000" i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prstClr val="white"/>
                </a:solidFill>
                <a:latin typeface="Century Gothic" panose="020B0502020202020204" pitchFamily="34" charset="0"/>
              </a:rPr>
              <a:t>vs </a:t>
            </a:r>
            <a:r>
              <a:rPr lang="en-GB" sz="3000" i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endParaRPr lang="en-GB" sz="30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7263" y="517780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3.1 - Week 6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7263" y="6030721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Natalie Finlayson/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14/05/20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Viel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viele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249470" y="247046"/>
            <a:ext cx="1707858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04D1D1-A73F-443E-8B70-C7D066DD8FE7}"/>
              </a:ext>
            </a:extLst>
          </p:cNvPr>
          <p:cNvSpPr txBox="1"/>
          <p:nvPr/>
        </p:nvSpPr>
        <p:spPr>
          <a:xfrm>
            <a:off x="172995" y="1338441"/>
            <a:ext cx="117843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and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both mean ‘lots of’.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used with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uncountable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nouns.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Uncountable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means you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can’t put a number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front of it to make it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plural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(food, time, love 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used with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countable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nouns.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Countable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means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can put a number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front of it to make it plural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two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three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table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s, four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carrot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…)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20458AC-BB93-4CBF-BE94-3F3F58A78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72" y="4211586"/>
            <a:ext cx="1799087" cy="175756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0524D7A-00B8-4D15-8749-3E4B2587DD54}"/>
              </a:ext>
            </a:extLst>
          </p:cNvPr>
          <p:cNvSpPr/>
          <p:nvPr/>
        </p:nvSpPr>
        <p:spPr>
          <a:xfrm>
            <a:off x="2344857" y="4053386"/>
            <a:ext cx="4623558" cy="1915770"/>
          </a:xfrm>
          <a:prstGeom prst="wedgeRoundRectCallout">
            <a:avLst>
              <a:gd name="adj1" fmla="val -56127"/>
              <a:gd name="adj2" fmla="val 16194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708FC-02F9-4274-91F9-159A41E6CFA9}"/>
              </a:ext>
            </a:extLst>
          </p:cNvPr>
          <p:cNvSpPr txBox="1"/>
          <p:nvPr/>
        </p:nvSpPr>
        <p:spPr>
          <a:xfrm>
            <a:off x="2467687" y="4166463"/>
            <a:ext cx="4500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Geld!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Wolfgang hat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Geld.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Wolfgang hat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A8A8B94-3CCE-4210-84B8-12B47A564322}"/>
              </a:ext>
            </a:extLst>
          </p:cNvPr>
          <p:cNvSpPr/>
          <p:nvPr/>
        </p:nvSpPr>
        <p:spPr>
          <a:xfrm>
            <a:off x="7279513" y="4009899"/>
            <a:ext cx="4623558" cy="1915770"/>
          </a:xfrm>
          <a:prstGeom prst="wedgeRoundRectCallout">
            <a:avLst>
              <a:gd name="adj1" fmla="val -23490"/>
              <a:gd name="adj2" fmla="val 63212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DAA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negative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sentences: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not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much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not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ECF6F4-EED2-43F1-B338-596522077DD3}"/>
              </a:ext>
            </a:extLst>
          </p:cNvPr>
          <p:cNvSpPr/>
          <p:nvPr/>
        </p:nvSpPr>
        <p:spPr>
          <a:xfrm>
            <a:off x="9717984" y="4967784"/>
            <a:ext cx="1528549" cy="3002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6554D-C250-4AED-BF35-3991D6E2CDE2}"/>
              </a:ext>
            </a:extLst>
          </p:cNvPr>
          <p:cNvSpPr/>
          <p:nvPr/>
        </p:nvSpPr>
        <p:spPr>
          <a:xfrm>
            <a:off x="9736065" y="5296600"/>
            <a:ext cx="1657257" cy="5010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2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Viel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viele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249470" y="247046"/>
            <a:ext cx="1707858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04D1D1-A73F-443E-8B70-C7D066DD8FE7}"/>
              </a:ext>
            </a:extLst>
          </p:cNvPr>
          <p:cNvSpPr txBox="1"/>
          <p:nvPr/>
        </p:nvSpPr>
        <p:spPr>
          <a:xfrm>
            <a:off x="172995" y="1338442"/>
            <a:ext cx="4619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19FADC9-22E2-4582-BDB7-F3A91715CDF3}"/>
              </a:ext>
            </a:extLst>
          </p:cNvPr>
          <p:cNvSpPr/>
          <p:nvPr/>
        </p:nvSpPr>
        <p:spPr>
          <a:xfrm>
            <a:off x="9157853" y="1001890"/>
            <a:ext cx="2799475" cy="2744171"/>
          </a:xfrm>
          <a:prstGeom prst="wedgeRoundRectCallout">
            <a:avLst>
              <a:gd name="adj1" fmla="val -20833"/>
              <a:gd name="adj2" fmla="val 5826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DAA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check whether a noun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countable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uncountable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try putting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number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front of the English word.</a:t>
            </a: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BEDE3EEF-EE14-4FF7-835E-1EBCEECEF3DD}"/>
              </a:ext>
            </a:extLst>
          </p:cNvPr>
          <p:cNvGraphicFramePr>
            <a:graphicFrameLocks noGrp="1"/>
          </p:cNvGraphicFramePr>
          <p:nvPr/>
        </p:nvGraphicFramePr>
        <p:xfrm>
          <a:off x="246230" y="2049136"/>
          <a:ext cx="4546108" cy="4057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054">
                  <a:extLst>
                    <a:ext uri="{9D8B030D-6E8A-4147-A177-3AD203B41FA5}">
                      <a16:colId xmlns:a16="http://schemas.microsoft.com/office/drawing/2014/main" val="2349495442"/>
                    </a:ext>
                  </a:extLst>
                </a:gridCol>
                <a:gridCol w="2273054">
                  <a:extLst>
                    <a:ext uri="{9D8B030D-6E8A-4147-A177-3AD203B41FA5}">
                      <a16:colId xmlns:a16="http://schemas.microsoft.com/office/drawing/2014/main" val="3283253055"/>
                    </a:ext>
                  </a:extLst>
                </a:gridCol>
              </a:tblGrid>
              <a:tr h="52881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viel</a:t>
                      </a:r>
                      <a:endParaRPr lang="en-GB" sz="2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(uncountable)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viele</a:t>
                      </a:r>
                      <a:endParaRPr lang="en-GB" sz="2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(countable)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782125"/>
                  </a:ext>
                </a:extLst>
              </a:tr>
              <a:tr h="33565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05867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3C11897D-3A95-4184-B0F4-D9E9887CAB5C}"/>
              </a:ext>
            </a:extLst>
          </p:cNvPr>
          <p:cNvGrpSpPr/>
          <p:nvPr/>
        </p:nvGrpSpPr>
        <p:grpSpPr>
          <a:xfrm>
            <a:off x="6744728" y="772834"/>
            <a:ext cx="1465244" cy="888766"/>
            <a:chOff x="5629619" y="1820688"/>
            <a:chExt cx="1465244" cy="8887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1D7A8C-1A1D-4E04-8FC1-C58970612DB9}"/>
                </a:ext>
              </a:extLst>
            </p:cNvPr>
            <p:cNvSpPr txBox="1"/>
            <p:nvPr/>
          </p:nvSpPr>
          <p:spPr>
            <a:xfrm>
              <a:off x="5629619" y="2401677"/>
              <a:ext cx="1465244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Katzen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close up of a cats face&#10;&#10;Description automatically generated">
              <a:extLst>
                <a:ext uri="{FF2B5EF4-FFF2-40B4-BE49-F238E27FC236}">
                  <a16:creationId xmlns:a16="http://schemas.microsoft.com/office/drawing/2014/main" id="{2B510DCE-3ACF-42F8-8C79-3A0F355A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608" y="1820689"/>
              <a:ext cx="435633" cy="505450"/>
            </a:xfrm>
            <a:prstGeom prst="rect">
              <a:avLst/>
            </a:prstGeom>
          </p:spPr>
        </p:pic>
        <p:pic>
          <p:nvPicPr>
            <p:cNvPr id="19" name="Picture 18" descr="A close up of a cats face&#10;&#10;Description automatically generated">
              <a:extLst>
                <a:ext uri="{FF2B5EF4-FFF2-40B4-BE49-F238E27FC236}">
                  <a16:creationId xmlns:a16="http://schemas.microsoft.com/office/drawing/2014/main" id="{1A2CA7A7-AA12-4D19-84DE-70441D4FC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241" y="1820688"/>
              <a:ext cx="435634" cy="5054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B0951B-CD03-495A-9379-618F81F2D5DB}"/>
              </a:ext>
            </a:extLst>
          </p:cNvPr>
          <p:cNvGrpSpPr/>
          <p:nvPr/>
        </p:nvGrpSpPr>
        <p:grpSpPr>
          <a:xfrm>
            <a:off x="7022460" y="2602109"/>
            <a:ext cx="1465244" cy="1010890"/>
            <a:chOff x="5341956" y="2272557"/>
            <a:chExt cx="1465244" cy="101089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D40BD2-8AF2-4996-BF3C-997BD7DF4DBD}"/>
                </a:ext>
              </a:extLst>
            </p:cNvPr>
            <p:cNvSpPr txBox="1"/>
            <p:nvPr/>
          </p:nvSpPr>
          <p:spPr>
            <a:xfrm>
              <a:off x="5341956" y="2975670"/>
              <a:ext cx="1465244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Musik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6146" name="Picture 2" descr="Sixteenth Notes, Joined In A Pair Clip Art">
              <a:extLst>
                <a:ext uri="{FF2B5EF4-FFF2-40B4-BE49-F238E27FC236}">
                  <a16:creationId xmlns:a16="http://schemas.microsoft.com/office/drawing/2014/main" id="{29192287-AB7C-43BB-A03B-94A5AA8AF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740" y="2272557"/>
              <a:ext cx="391508" cy="57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21B03-A43B-4D17-BF79-E6E26873EC12}"/>
              </a:ext>
            </a:extLst>
          </p:cNvPr>
          <p:cNvGrpSpPr/>
          <p:nvPr/>
        </p:nvGrpSpPr>
        <p:grpSpPr>
          <a:xfrm>
            <a:off x="5175761" y="2121793"/>
            <a:ext cx="1465244" cy="822789"/>
            <a:chOff x="6928153" y="2476102"/>
            <a:chExt cx="1465244" cy="82278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B3A5DB-664F-4FF2-9819-E95B620BE3E3}"/>
                </a:ext>
              </a:extLst>
            </p:cNvPr>
            <p:cNvSpPr txBox="1"/>
            <p:nvPr/>
          </p:nvSpPr>
          <p:spPr>
            <a:xfrm>
              <a:off x="6928153" y="2991114"/>
              <a:ext cx="1465244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Essen</a:t>
              </a:r>
            </a:p>
          </p:txBody>
        </p:sp>
        <p:pic>
          <p:nvPicPr>
            <p:cNvPr id="6148" name="Picture 4" descr="Thanksgiving Spread Clip Art">
              <a:extLst>
                <a:ext uri="{FF2B5EF4-FFF2-40B4-BE49-F238E27FC236}">
                  <a16:creationId xmlns:a16="http://schemas.microsoft.com/office/drawing/2014/main" id="{3A509BB3-5C1C-4C96-B563-E6B6B63C1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309" y="2476102"/>
              <a:ext cx="923784" cy="40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49748F-D648-498B-B419-CE246844F527}"/>
              </a:ext>
            </a:extLst>
          </p:cNvPr>
          <p:cNvGrpSpPr/>
          <p:nvPr/>
        </p:nvGrpSpPr>
        <p:grpSpPr>
          <a:xfrm>
            <a:off x="5175761" y="3734718"/>
            <a:ext cx="1465244" cy="840644"/>
            <a:chOff x="5175761" y="3734718"/>
            <a:chExt cx="1465244" cy="84064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955E93-BECC-4884-A603-A4F6EA8E6E3D}"/>
                </a:ext>
              </a:extLst>
            </p:cNvPr>
            <p:cNvSpPr txBox="1"/>
            <p:nvPr/>
          </p:nvSpPr>
          <p:spPr>
            <a:xfrm>
              <a:off x="5175761" y="4267585"/>
              <a:ext cx="1465244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Leute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1A07E7-FFF0-4F1D-9663-9BAABFC1F2BF}"/>
                </a:ext>
              </a:extLst>
            </p:cNvPr>
            <p:cNvGrpSpPr/>
            <p:nvPr/>
          </p:nvGrpSpPr>
          <p:grpSpPr>
            <a:xfrm>
              <a:off x="5351106" y="3734718"/>
              <a:ext cx="1084796" cy="442594"/>
              <a:chOff x="5217747" y="3734268"/>
              <a:chExt cx="1084796" cy="442594"/>
            </a:xfrm>
          </p:grpSpPr>
          <p:pic>
            <p:nvPicPr>
              <p:cNvPr id="6150" name="Picture 6" descr="Man Door Sign Clip Art">
                <a:extLst>
                  <a:ext uri="{FF2B5EF4-FFF2-40B4-BE49-F238E27FC236}">
                    <a16:creationId xmlns:a16="http://schemas.microsoft.com/office/drawing/2014/main" id="{E39D023C-FF71-4C52-968D-2A4E3D21C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747" y="3745612"/>
                <a:ext cx="197912" cy="421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Man Door Sign Clip Art">
                <a:extLst>
                  <a:ext uri="{FF2B5EF4-FFF2-40B4-BE49-F238E27FC236}">
                    <a16:creationId xmlns:a16="http://schemas.microsoft.com/office/drawing/2014/main" id="{0EDF67A0-7295-46B0-A7E9-EDC65599E8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9599" y="3734268"/>
                <a:ext cx="203244" cy="432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2" name="Picture 8" descr="Woman Symbol Clip Art">
                <a:extLst>
                  <a:ext uri="{FF2B5EF4-FFF2-40B4-BE49-F238E27FC236}">
                    <a16:creationId xmlns:a16="http://schemas.microsoft.com/office/drawing/2014/main" id="{E376F5D6-0FFD-4F0C-8721-2AE0163B4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0006" y="3745611"/>
                <a:ext cx="197912" cy="421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 descr="Woman Symbol Clip Art">
                <a:extLst>
                  <a:ext uri="{FF2B5EF4-FFF2-40B4-BE49-F238E27FC236}">
                    <a16:creationId xmlns:a16="http://schemas.microsoft.com/office/drawing/2014/main" id="{29479C02-D330-4D88-B7E8-E9B4363D4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4524" y="3734268"/>
                <a:ext cx="208019" cy="44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BE76D0-0DFD-4355-8B5F-B913020D5142}"/>
              </a:ext>
            </a:extLst>
          </p:cNvPr>
          <p:cNvGrpSpPr/>
          <p:nvPr/>
        </p:nvGrpSpPr>
        <p:grpSpPr>
          <a:xfrm>
            <a:off x="6096000" y="5208357"/>
            <a:ext cx="1465244" cy="842764"/>
            <a:chOff x="6096000" y="5059942"/>
            <a:chExt cx="1465244" cy="84276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331015-4327-44B2-9BCB-B17108FF042A}"/>
                </a:ext>
              </a:extLst>
            </p:cNvPr>
            <p:cNvSpPr txBox="1"/>
            <p:nvPr/>
          </p:nvSpPr>
          <p:spPr>
            <a:xfrm>
              <a:off x="6096000" y="5594929"/>
              <a:ext cx="1465244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Fleisch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6154" name="Picture 10" descr="Whole Ham Clip Art">
              <a:extLst>
                <a:ext uri="{FF2B5EF4-FFF2-40B4-BE49-F238E27FC236}">
                  <a16:creationId xmlns:a16="http://schemas.microsoft.com/office/drawing/2014/main" id="{4854E14E-E7AD-4627-A177-DFADE93E5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860" y="5059942"/>
              <a:ext cx="633523" cy="481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B3CC80-D531-4286-A800-3735344E7724}"/>
              </a:ext>
            </a:extLst>
          </p:cNvPr>
          <p:cNvGrpSpPr/>
          <p:nvPr/>
        </p:nvGrpSpPr>
        <p:grpSpPr>
          <a:xfrm>
            <a:off x="8209972" y="4421473"/>
            <a:ext cx="1465244" cy="961784"/>
            <a:chOff x="8209972" y="4498587"/>
            <a:chExt cx="1465244" cy="961784"/>
          </a:xfrm>
          <a:noFill/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66D1BD-631B-413B-905F-381D51FA7569}"/>
                </a:ext>
              </a:extLst>
            </p:cNvPr>
            <p:cNvSpPr txBox="1"/>
            <p:nvPr/>
          </p:nvSpPr>
          <p:spPr>
            <a:xfrm>
              <a:off x="8209972" y="5152594"/>
              <a:ext cx="146524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Taschen</a:t>
              </a:r>
            </a:p>
          </p:txBody>
        </p:sp>
        <p:pic>
          <p:nvPicPr>
            <p:cNvPr id="6156" name="Picture 12" descr="Carryon Backpacks Bags Clip Art">
              <a:extLst>
                <a:ext uri="{FF2B5EF4-FFF2-40B4-BE49-F238E27FC236}">
                  <a16:creationId xmlns:a16="http://schemas.microsoft.com/office/drawing/2014/main" id="{8427DB3B-5A4A-453A-9F8E-2B4693DFE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429" y="4498587"/>
              <a:ext cx="678330" cy="569797"/>
            </a:xfrm>
            <a:prstGeom prst="rect">
              <a:avLst/>
            </a:prstGeom>
            <a:grp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578553-B943-4EFD-8979-FEB576BA07FD}"/>
              </a:ext>
            </a:extLst>
          </p:cNvPr>
          <p:cNvGrpSpPr/>
          <p:nvPr/>
        </p:nvGrpSpPr>
        <p:grpSpPr>
          <a:xfrm>
            <a:off x="10249470" y="4924370"/>
            <a:ext cx="1465244" cy="978336"/>
            <a:chOff x="10249470" y="4924370"/>
            <a:chExt cx="1465244" cy="97833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C040545-074E-4393-AE56-223E66CE6351}"/>
                </a:ext>
              </a:extLst>
            </p:cNvPr>
            <p:cNvSpPr txBox="1"/>
            <p:nvPr/>
          </p:nvSpPr>
          <p:spPr>
            <a:xfrm>
              <a:off x="10249470" y="5594929"/>
              <a:ext cx="146524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Bücher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6158" name="Picture 14" descr="Stack Of Books Clip Art">
              <a:extLst>
                <a:ext uri="{FF2B5EF4-FFF2-40B4-BE49-F238E27FC236}">
                  <a16:creationId xmlns:a16="http://schemas.microsoft.com/office/drawing/2014/main" id="{CDB548AD-88EA-4D77-BC08-21C694CF6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8675" y="4924370"/>
              <a:ext cx="749733" cy="56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97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3411 0.29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3987 0.1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51302 0.16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21433 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7 -0.09189 L -0.46823 -0.029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43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3789 0.004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63776 0.0111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6CCB1ED-5684-4ADA-93B6-4D87F6959177}"/>
              </a:ext>
            </a:extLst>
          </p:cNvPr>
          <p:cNvGraphicFramePr>
            <a:graphicFrameLocks noGrp="1"/>
          </p:cNvGraphicFramePr>
          <p:nvPr/>
        </p:nvGraphicFramePr>
        <p:xfrm>
          <a:off x="1700220" y="2036339"/>
          <a:ext cx="4070954" cy="4055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9116">
                  <a:extLst>
                    <a:ext uri="{9D8B030D-6E8A-4147-A177-3AD203B41FA5}">
                      <a16:colId xmlns:a16="http://schemas.microsoft.com/office/drawing/2014/main" val="927312402"/>
                    </a:ext>
                  </a:extLst>
                </a:gridCol>
                <a:gridCol w="1635919">
                  <a:extLst>
                    <a:ext uri="{9D8B030D-6E8A-4147-A177-3AD203B41FA5}">
                      <a16:colId xmlns:a16="http://schemas.microsoft.com/office/drawing/2014/main" val="3463407523"/>
                    </a:ext>
                  </a:extLst>
                </a:gridCol>
                <a:gridCol w="1635919">
                  <a:extLst>
                    <a:ext uri="{9D8B030D-6E8A-4147-A177-3AD203B41FA5}">
                      <a16:colId xmlns:a16="http://schemas.microsoft.com/office/drawing/2014/main" val="3353823923"/>
                    </a:ext>
                  </a:extLst>
                </a:gridCol>
              </a:tblGrid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00999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Kirchen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884540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Salz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Monster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096200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Tiere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675665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Museen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Musik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570981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Essen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Kekse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1450828"/>
                  </a:ext>
                </a:extLst>
              </a:tr>
            </a:tbl>
          </a:graphicData>
        </a:graphic>
      </p:graphicFrame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8983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gibt</a:t>
            </a:r>
            <a:r>
              <a:rPr lang="en-GB" sz="3600" b="1" dirty="0">
                <a:solidFill>
                  <a:schemeClr val="bg1"/>
                </a:solidFill>
              </a:rPr>
              <a:t> es in </a:t>
            </a:r>
            <a:r>
              <a:rPr lang="en-GB" sz="3600" b="1" dirty="0" err="1">
                <a:solidFill>
                  <a:schemeClr val="bg1"/>
                </a:solidFill>
              </a:rPr>
              <a:t>Schottland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F715B7F-840C-4805-9996-BC77544DE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08" y="4676092"/>
            <a:ext cx="1387228" cy="1415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2E4B5-0B7B-46DB-98F4-77BC2B50DFC4}"/>
              </a:ext>
            </a:extLst>
          </p:cNvPr>
          <p:cNvSpPr txBox="1"/>
          <p:nvPr/>
        </p:nvSpPr>
        <p:spPr>
          <a:xfrm>
            <a:off x="86498" y="1256158"/>
            <a:ext cx="109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Alastair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über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Schottland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41995CA-8100-450C-8E9D-006797F1212C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2036339"/>
          <a:ext cx="4057045" cy="4055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963">
                  <a:extLst>
                    <a:ext uri="{9D8B030D-6E8A-4147-A177-3AD203B41FA5}">
                      <a16:colId xmlns:a16="http://schemas.microsoft.com/office/drawing/2014/main" val="806050167"/>
                    </a:ext>
                  </a:extLst>
                </a:gridCol>
                <a:gridCol w="1607041">
                  <a:extLst>
                    <a:ext uri="{9D8B030D-6E8A-4147-A177-3AD203B41FA5}">
                      <a16:colId xmlns:a16="http://schemas.microsoft.com/office/drawing/2014/main" val="444539522"/>
                    </a:ext>
                  </a:extLst>
                </a:gridCol>
                <a:gridCol w="1607041">
                  <a:extLst>
                    <a:ext uri="{9D8B030D-6E8A-4147-A177-3AD203B41FA5}">
                      <a16:colId xmlns:a16="http://schemas.microsoft.com/office/drawing/2014/main" val="2964066778"/>
                    </a:ext>
                  </a:extLst>
                </a:gridCol>
              </a:tblGrid>
              <a:tr h="675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824291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Fleisch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Steaks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56847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Tomaten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Obst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4948193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Städte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Kultur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767118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Leute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Arbeit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88536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Autos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537670"/>
                  </a:ext>
                </a:extLst>
              </a:tr>
            </a:tbl>
          </a:graphicData>
        </a:graphic>
      </p:graphicFrame>
      <p:sp>
        <p:nvSpPr>
          <p:cNvPr id="14" name="Action Button: Custom 37">
            <a:hlinkClick r:id="" action="ppaction://noaction" highlightClick="1">
              <a:snd r:embed="rId6" name="26. 1. [beep].wav"/>
            </a:hlinkClick>
            <a:extLst>
              <a:ext uri="{FF2B5EF4-FFF2-40B4-BE49-F238E27FC236}">
                <a16:creationId xmlns:a16="http://schemas.microsoft.com/office/drawing/2014/main" id="{87682ED6-DD37-4BD1-89CF-6CDE705D738D}"/>
              </a:ext>
            </a:extLst>
          </p:cNvPr>
          <p:cNvSpPr/>
          <p:nvPr/>
        </p:nvSpPr>
        <p:spPr>
          <a:xfrm>
            <a:off x="1840820" y="2789881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Action Button: Custom 41">
            <a:hlinkClick r:id="" action="ppaction://noaction" highlightClick="1">
              <a:snd r:embed="rId7" name="26. 2. Im Wasser.wav"/>
            </a:hlinkClick>
            <a:extLst>
              <a:ext uri="{FF2B5EF4-FFF2-40B4-BE49-F238E27FC236}">
                <a16:creationId xmlns:a16="http://schemas.microsoft.com/office/drawing/2014/main" id="{592896C2-ACEA-455C-97EC-7B6F25246536}"/>
              </a:ext>
            </a:extLst>
          </p:cNvPr>
          <p:cNvSpPr/>
          <p:nvPr/>
        </p:nvSpPr>
        <p:spPr>
          <a:xfrm>
            <a:off x="1840820" y="3464194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Action Button: Custom 45">
            <a:hlinkClick r:id="" action="ppaction://noaction" highlightClick="1">
              <a:snd r:embed="rId8" name="26. 3. In den Highlands.wav"/>
            </a:hlinkClick>
            <a:extLst>
              <a:ext uri="{FF2B5EF4-FFF2-40B4-BE49-F238E27FC236}">
                <a16:creationId xmlns:a16="http://schemas.microsoft.com/office/drawing/2014/main" id="{4FC1E66B-5657-4B45-A22D-4394D11B792A}"/>
              </a:ext>
            </a:extLst>
          </p:cNvPr>
          <p:cNvSpPr/>
          <p:nvPr/>
        </p:nvSpPr>
        <p:spPr>
          <a:xfrm>
            <a:off x="1840820" y="4138507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Custom 49">
            <a:hlinkClick r:id="" action="ppaction://noaction" highlightClick="1">
              <a:snd r:embed="rId9" name="26. 4. In Glasgow.wav"/>
            </a:hlinkClick>
            <a:extLst>
              <a:ext uri="{FF2B5EF4-FFF2-40B4-BE49-F238E27FC236}">
                <a16:creationId xmlns:a16="http://schemas.microsoft.com/office/drawing/2014/main" id="{71EBD3D2-0169-49A6-8E9F-FFB4FA68E6A2}"/>
              </a:ext>
            </a:extLst>
          </p:cNvPr>
          <p:cNvSpPr/>
          <p:nvPr/>
        </p:nvSpPr>
        <p:spPr>
          <a:xfrm>
            <a:off x="1840820" y="4812820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8" name="Action Button: Custom 53">
            <a:hlinkClick r:id="" action="ppaction://noaction" highlightClick="1">
              <a:snd r:embed="rId10" name="26. 5. Es gibt.wav"/>
            </a:hlinkClick>
            <a:extLst>
              <a:ext uri="{FF2B5EF4-FFF2-40B4-BE49-F238E27FC236}">
                <a16:creationId xmlns:a16="http://schemas.microsoft.com/office/drawing/2014/main" id="{C3557D58-9B03-496A-9410-AA5B94CCF3D9}"/>
              </a:ext>
            </a:extLst>
          </p:cNvPr>
          <p:cNvSpPr/>
          <p:nvPr/>
        </p:nvSpPr>
        <p:spPr>
          <a:xfrm>
            <a:off x="1840820" y="5487131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7176" name="Picture 8" descr="Symbol Thumbs Up Clip Art">
            <a:extLst>
              <a:ext uri="{FF2B5EF4-FFF2-40B4-BE49-F238E27FC236}">
                <a16:creationId xmlns:a16="http://schemas.microsoft.com/office/drawing/2014/main" id="{73C7DBDD-4864-484C-ADCC-8CE89B09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17" y="2090706"/>
            <a:ext cx="393998" cy="5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ymbol Thumbs Up Clip Art">
            <a:extLst>
              <a:ext uri="{FF2B5EF4-FFF2-40B4-BE49-F238E27FC236}">
                <a16:creationId xmlns:a16="http://schemas.microsoft.com/office/drawing/2014/main" id="{CE11C358-D08C-408E-8563-B37EEDEE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06310" y="2090706"/>
            <a:ext cx="393998" cy="5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Custom 37">
            <a:hlinkClick r:id="" action="ppaction://noaction" highlightClick="1">
              <a:snd r:embed="rId12" name="26. 6. Ich esse.wav"/>
            </a:hlinkClick>
            <a:extLst>
              <a:ext uri="{FF2B5EF4-FFF2-40B4-BE49-F238E27FC236}">
                <a16:creationId xmlns:a16="http://schemas.microsoft.com/office/drawing/2014/main" id="{BB49365C-C79E-47C7-A449-593A50879FE6}"/>
              </a:ext>
            </a:extLst>
          </p:cNvPr>
          <p:cNvSpPr/>
          <p:nvPr/>
        </p:nvSpPr>
        <p:spPr>
          <a:xfrm>
            <a:off x="6271271" y="2790186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41">
            <a:hlinkClick r:id="" action="ppaction://noaction" highlightClick="1">
              <a:snd r:embed="rId13" name="26. 7. Wir haben.wav"/>
            </a:hlinkClick>
            <a:extLst>
              <a:ext uri="{FF2B5EF4-FFF2-40B4-BE49-F238E27FC236}">
                <a16:creationId xmlns:a16="http://schemas.microsoft.com/office/drawing/2014/main" id="{2EE30BA0-610D-4BF1-9C7B-BF80A4ADAD06}"/>
              </a:ext>
            </a:extLst>
          </p:cNvPr>
          <p:cNvSpPr/>
          <p:nvPr/>
        </p:nvSpPr>
        <p:spPr>
          <a:xfrm>
            <a:off x="6271271" y="3464422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Action Button: Custom 45">
            <a:hlinkClick r:id="" action="ppaction://noaction" highlightClick="1">
              <a:snd r:embed="rId14" name="26. 8. Es gibt nicht.wav"/>
            </a:hlinkClick>
            <a:extLst>
              <a:ext uri="{FF2B5EF4-FFF2-40B4-BE49-F238E27FC236}">
                <a16:creationId xmlns:a16="http://schemas.microsoft.com/office/drawing/2014/main" id="{9114A9D9-AA83-4674-B479-FE5944DCDCA2}"/>
              </a:ext>
            </a:extLst>
          </p:cNvPr>
          <p:cNvSpPr/>
          <p:nvPr/>
        </p:nvSpPr>
        <p:spPr>
          <a:xfrm>
            <a:off x="6271271" y="4138658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26" name="Action Button: Custom 49">
            <a:hlinkClick r:id="" action="ppaction://noaction" highlightClick="1">
              <a:snd r:embed="rId15" name="26. 9. Dort.wav"/>
            </a:hlinkClick>
            <a:extLst>
              <a:ext uri="{FF2B5EF4-FFF2-40B4-BE49-F238E27FC236}">
                <a16:creationId xmlns:a16="http://schemas.microsoft.com/office/drawing/2014/main" id="{22CA7F77-52EB-4315-A77D-E0431BB8CCA5}"/>
              </a:ext>
            </a:extLst>
          </p:cNvPr>
          <p:cNvSpPr/>
          <p:nvPr/>
        </p:nvSpPr>
        <p:spPr>
          <a:xfrm>
            <a:off x="6271271" y="4812894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27" name="Action Button: Custom 53">
            <a:hlinkClick r:id="" action="ppaction://noaction" highlightClick="1">
              <a:snd r:embed="rId16" name="26. 10. Die Leute.wav"/>
            </a:hlinkClick>
            <a:extLst>
              <a:ext uri="{FF2B5EF4-FFF2-40B4-BE49-F238E27FC236}">
                <a16:creationId xmlns:a16="http://schemas.microsoft.com/office/drawing/2014/main" id="{588D19AB-CB3A-49F8-AE5D-BFCAF0301BF4}"/>
              </a:ext>
            </a:extLst>
          </p:cNvPr>
          <p:cNvSpPr/>
          <p:nvPr/>
        </p:nvSpPr>
        <p:spPr>
          <a:xfrm>
            <a:off x="6271271" y="5487131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34" name="Picture 33">
            <a:hlinkClick r:id="" action="ppaction://noaction">
              <a:snd r:embed="rId17" name="salz.wav"/>
            </a:hlinkClick>
            <a:extLst>
              <a:ext uri="{FF2B5EF4-FFF2-40B4-BE49-F238E27FC236}">
                <a16:creationId xmlns:a16="http://schemas.microsoft.com/office/drawing/2014/main" id="{A3168017-BD53-4B5D-908E-735C584608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2446" y="3484552"/>
            <a:ext cx="320487" cy="4978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8F5C2F-9BD9-4A56-AE17-5D13B56AEC1B}"/>
              </a:ext>
            </a:extLst>
          </p:cNvPr>
          <p:cNvSpPr txBox="1"/>
          <p:nvPr/>
        </p:nvSpPr>
        <p:spPr>
          <a:xfrm>
            <a:off x="4331415" y="2790186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842901C2-BFA6-4200-8E24-76ABA51FCC1F}"/>
              </a:ext>
            </a:extLst>
          </p:cNvPr>
          <p:cNvSpPr/>
          <p:nvPr/>
        </p:nvSpPr>
        <p:spPr>
          <a:xfrm>
            <a:off x="9993086" y="1988604"/>
            <a:ext cx="1995904" cy="1813817"/>
          </a:xfrm>
          <a:prstGeom prst="cloudCallout">
            <a:avLst>
              <a:gd name="adj1" fmla="val 1324"/>
              <a:gd name="adj2" fmla="val 902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2BC6AC-0D2F-41BF-AF50-2E2C167F65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01745" y="2318385"/>
            <a:ext cx="1019953" cy="111061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FC41116-2492-42BD-9DDB-8ECC146BAB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650" y="1959704"/>
            <a:ext cx="1162495" cy="16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6CCB1ED-5684-4ADA-93B6-4D87F6959177}"/>
              </a:ext>
            </a:extLst>
          </p:cNvPr>
          <p:cNvGraphicFramePr>
            <a:graphicFrameLocks noGrp="1"/>
          </p:cNvGraphicFramePr>
          <p:nvPr/>
        </p:nvGraphicFramePr>
        <p:xfrm>
          <a:off x="1700220" y="2036339"/>
          <a:ext cx="4070954" cy="4055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9116">
                  <a:extLst>
                    <a:ext uri="{9D8B030D-6E8A-4147-A177-3AD203B41FA5}">
                      <a16:colId xmlns:a16="http://schemas.microsoft.com/office/drawing/2014/main" val="927312402"/>
                    </a:ext>
                  </a:extLst>
                </a:gridCol>
                <a:gridCol w="1635919">
                  <a:extLst>
                    <a:ext uri="{9D8B030D-6E8A-4147-A177-3AD203B41FA5}">
                      <a16:colId xmlns:a16="http://schemas.microsoft.com/office/drawing/2014/main" val="3463407523"/>
                    </a:ext>
                  </a:extLst>
                </a:gridCol>
                <a:gridCol w="1635919">
                  <a:extLst>
                    <a:ext uri="{9D8B030D-6E8A-4147-A177-3AD203B41FA5}">
                      <a16:colId xmlns:a16="http://schemas.microsoft.com/office/drawing/2014/main" val="3353823923"/>
                    </a:ext>
                  </a:extLst>
                </a:gridCol>
              </a:tblGrid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00999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Kirchen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884540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Salz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Monster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096200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Tiere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675665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Museen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Musik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570981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Essen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Kekse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1450828"/>
                  </a:ext>
                </a:extLst>
              </a:tr>
            </a:tbl>
          </a:graphicData>
        </a:graphic>
      </p:graphicFrame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8983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gibt</a:t>
            </a:r>
            <a:r>
              <a:rPr lang="en-GB" sz="3600" b="1" dirty="0">
                <a:solidFill>
                  <a:schemeClr val="bg1"/>
                </a:solidFill>
              </a:rPr>
              <a:t> es in </a:t>
            </a:r>
            <a:r>
              <a:rPr lang="en-GB" sz="3600" b="1" dirty="0" err="1">
                <a:solidFill>
                  <a:schemeClr val="bg1"/>
                </a:solidFill>
              </a:rPr>
              <a:t>Schottland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F715B7F-840C-4805-9996-BC77544DE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08" y="4676092"/>
            <a:ext cx="1387228" cy="1415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2E4B5-0B7B-46DB-98F4-77BC2B50DFC4}"/>
              </a:ext>
            </a:extLst>
          </p:cNvPr>
          <p:cNvSpPr txBox="1"/>
          <p:nvPr/>
        </p:nvSpPr>
        <p:spPr>
          <a:xfrm>
            <a:off x="86498" y="1256158"/>
            <a:ext cx="1096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Alastair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über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Schottland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41995CA-8100-450C-8E9D-006797F1212C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2036339"/>
          <a:ext cx="4057045" cy="4055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963">
                  <a:extLst>
                    <a:ext uri="{9D8B030D-6E8A-4147-A177-3AD203B41FA5}">
                      <a16:colId xmlns:a16="http://schemas.microsoft.com/office/drawing/2014/main" val="806050167"/>
                    </a:ext>
                  </a:extLst>
                </a:gridCol>
                <a:gridCol w="1607041">
                  <a:extLst>
                    <a:ext uri="{9D8B030D-6E8A-4147-A177-3AD203B41FA5}">
                      <a16:colId xmlns:a16="http://schemas.microsoft.com/office/drawing/2014/main" val="444539522"/>
                    </a:ext>
                  </a:extLst>
                </a:gridCol>
                <a:gridCol w="1607041">
                  <a:extLst>
                    <a:ext uri="{9D8B030D-6E8A-4147-A177-3AD203B41FA5}">
                      <a16:colId xmlns:a16="http://schemas.microsoft.com/office/drawing/2014/main" val="2964066778"/>
                    </a:ext>
                  </a:extLst>
                </a:gridCol>
              </a:tblGrid>
              <a:tr h="675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824291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Fleisch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Steaks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56847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Tomaten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Obst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4948193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Städte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Kultur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767118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Leute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Arbeit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885367"/>
                  </a:ext>
                </a:extLst>
              </a:tr>
              <a:tr h="675934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Autos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537670"/>
                  </a:ext>
                </a:extLst>
              </a:tr>
            </a:tbl>
          </a:graphicData>
        </a:graphic>
      </p:graphicFrame>
      <p:sp>
        <p:nvSpPr>
          <p:cNvPr id="14" name="Action Button: Custom 37">
            <a:hlinkClick r:id="" action="ppaction://noaction" highlightClick="1">
              <a:snd r:embed="rId5" name="27. 1. In Schottland.wav"/>
            </a:hlinkClick>
            <a:extLst>
              <a:ext uri="{FF2B5EF4-FFF2-40B4-BE49-F238E27FC236}">
                <a16:creationId xmlns:a16="http://schemas.microsoft.com/office/drawing/2014/main" id="{87682ED6-DD37-4BD1-89CF-6CDE705D738D}"/>
              </a:ext>
            </a:extLst>
          </p:cNvPr>
          <p:cNvSpPr/>
          <p:nvPr/>
        </p:nvSpPr>
        <p:spPr>
          <a:xfrm>
            <a:off x="1861886" y="2790186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Action Button: Custom 41">
            <a:hlinkClick r:id="" action="ppaction://noaction" highlightClick="1">
              <a:snd r:embed="rId6" name="27. 2. Im Wasser.wav"/>
            </a:hlinkClick>
            <a:extLst>
              <a:ext uri="{FF2B5EF4-FFF2-40B4-BE49-F238E27FC236}">
                <a16:creationId xmlns:a16="http://schemas.microsoft.com/office/drawing/2014/main" id="{592896C2-ACEA-455C-97EC-7B6F25246536}"/>
              </a:ext>
            </a:extLst>
          </p:cNvPr>
          <p:cNvSpPr/>
          <p:nvPr/>
        </p:nvSpPr>
        <p:spPr>
          <a:xfrm>
            <a:off x="1861886" y="3464499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Action Button: Custom 45">
            <a:hlinkClick r:id="" action="ppaction://noaction" highlightClick="1">
              <a:snd r:embed="rId7" name="27. 3. In den Highlands.wav"/>
            </a:hlinkClick>
            <a:extLst>
              <a:ext uri="{FF2B5EF4-FFF2-40B4-BE49-F238E27FC236}">
                <a16:creationId xmlns:a16="http://schemas.microsoft.com/office/drawing/2014/main" id="{4FC1E66B-5657-4B45-A22D-4394D11B792A}"/>
              </a:ext>
            </a:extLst>
          </p:cNvPr>
          <p:cNvSpPr/>
          <p:nvPr/>
        </p:nvSpPr>
        <p:spPr>
          <a:xfrm>
            <a:off x="1861886" y="4138812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Custom 49">
            <a:hlinkClick r:id="" action="ppaction://noaction" highlightClick="1">
              <a:snd r:embed="rId8" name="27. 4. In Glasgow.wav"/>
            </a:hlinkClick>
            <a:extLst>
              <a:ext uri="{FF2B5EF4-FFF2-40B4-BE49-F238E27FC236}">
                <a16:creationId xmlns:a16="http://schemas.microsoft.com/office/drawing/2014/main" id="{71EBD3D2-0169-49A6-8E9F-FFB4FA68E6A2}"/>
              </a:ext>
            </a:extLst>
          </p:cNvPr>
          <p:cNvSpPr/>
          <p:nvPr/>
        </p:nvSpPr>
        <p:spPr>
          <a:xfrm>
            <a:off x="1861886" y="4813125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8" name="Action Button: Custom 53">
            <a:hlinkClick r:id="" action="ppaction://noaction" highlightClick="1">
              <a:snd r:embed="rId9" name="27. 5. Es gibt.wav"/>
            </a:hlinkClick>
            <a:extLst>
              <a:ext uri="{FF2B5EF4-FFF2-40B4-BE49-F238E27FC236}">
                <a16:creationId xmlns:a16="http://schemas.microsoft.com/office/drawing/2014/main" id="{C3557D58-9B03-496A-9410-AA5B94CCF3D9}"/>
              </a:ext>
            </a:extLst>
          </p:cNvPr>
          <p:cNvSpPr/>
          <p:nvPr/>
        </p:nvSpPr>
        <p:spPr>
          <a:xfrm>
            <a:off x="1861886" y="5487436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7176" name="Picture 8" descr="Symbol Thumbs Up Clip Art">
            <a:extLst>
              <a:ext uri="{FF2B5EF4-FFF2-40B4-BE49-F238E27FC236}">
                <a16:creationId xmlns:a16="http://schemas.microsoft.com/office/drawing/2014/main" id="{73C7DBDD-4864-484C-ADCC-8CE89B09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17" y="2090706"/>
            <a:ext cx="393998" cy="5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Symbol Thumbs Up Clip Art">
            <a:extLst>
              <a:ext uri="{FF2B5EF4-FFF2-40B4-BE49-F238E27FC236}">
                <a16:creationId xmlns:a16="http://schemas.microsoft.com/office/drawing/2014/main" id="{CE11C358-D08C-408E-8563-B37EEDEE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06310" y="2090706"/>
            <a:ext cx="393998" cy="5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Custom 37">
            <a:hlinkClick r:id="" action="ppaction://noaction" highlightClick="1">
              <a:snd r:embed="rId11" name="27. 6. Ich esse.wav"/>
            </a:hlinkClick>
            <a:extLst>
              <a:ext uri="{FF2B5EF4-FFF2-40B4-BE49-F238E27FC236}">
                <a16:creationId xmlns:a16="http://schemas.microsoft.com/office/drawing/2014/main" id="{BB49365C-C79E-47C7-A449-593A50879FE6}"/>
              </a:ext>
            </a:extLst>
          </p:cNvPr>
          <p:cNvSpPr/>
          <p:nvPr/>
        </p:nvSpPr>
        <p:spPr>
          <a:xfrm>
            <a:off x="6269499" y="2790186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41">
            <a:hlinkClick r:id="" action="ppaction://noaction" highlightClick="1">
              <a:snd r:embed="rId12" name="27. 7. Wir haben.wav"/>
            </a:hlinkClick>
            <a:extLst>
              <a:ext uri="{FF2B5EF4-FFF2-40B4-BE49-F238E27FC236}">
                <a16:creationId xmlns:a16="http://schemas.microsoft.com/office/drawing/2014/main" id="{2EE30BA0-610D-4BF1-9C7B-BF80A4ADAD06}"/>
              </a:ext>
            </a:extLst>
          </p:cNvPr>
          <p:cNvSpPr/>
          <p:nvPr/>
        </p:nvSpPr>
        <p:spPr>
          <a:xfrm>
            <a:off x="6269499" y="3464422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Action Button: Custom 45">
            <a:hlinkClick r:id="" action="ppaction://noaction" highlightClick="1">
              <a:snd r:embed="rId13" name="27. 8. Es gibt.wav"/>
            </a:hlinkClick>
            <a:extLst>
              <a:ext uri="{FF2B5EF4-FFF2-40B4-BE49-F238E27FC236}">
                <a16:creationId xmlns:a16="http://schemas.microsoft.com/office/drawing/2014/main" id="{9114A9D9-AA83-4674-B479-FE5944DCDCA2}"/>
              </a:ext>
            </a:extLst>
          </p:cNvPr>
          <p:cNvSpPr/>
          <p:nvPr/>
        </p:nvSpPr>
        <p:spPr>
          <a:xfrm>
            <a:off x="6269499" y="4138658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26" name="Action Button: Custom 49">
            <a:hlinkClick r:id="" action="ppaction://noaction" highlightClick="1">
              <a:snd r:embed="rId14" name="27. 9. Dort.wav"/>
            </a:hlinkClick>
            <a:extLst>
              <a:ext uri="{FF2B5EF4-FFF2-40B4-BE49-F238E27FC236}">
                <a16:creationId xmlns:a16="http://schemas.microsoft.com/office/drawing/2014/main" id="{22CA7F77-52EB-4315-A77D-E0431BB8CCA5}"/>
              </a:ext>
            </a:extLst>
          </p:cNvPr>
          <p:cNvSpPr/>
          <p:nvPr/>
        </p:nvSpPr>
        <p:spPr>
          <a:xfrm>
            <a:off x="6269499" y="4812894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27" name="Action Button: Custom 53">
            <a:hlinkClick r:id="" action="ppaction://noaction" highlightClick="1">
              <a:snd r:embed="rId15" name="27. 10. Die Leute.wav"/>
            </a:hlinkClick>
            <a:extLst>
              <a:ext uri="{FF2B5EF4-FFF2-40B4-BE49-F238E27FC236}">
                <a16:creationId xmlns:a16="http://schemas.microsoft.com/office/drawing/2014/main" id="{588D19AB-CB3A-49F8-AE5D-BFCAF0301BF4}"/>
              </a:ext>
            </a:extLst>
          </p:cNvPr>
          <p:cNvSpPr/>
          <p:nvPr/>
        </p:nvSpPr>
        <p:spPr>
          <a:xfrm>
            <a:off x="6269499" y="5487131"/>
            <a:ext cx="496800" cy="497808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34" name="Picture 33">
            <a:hlinkClick r:id="" action="ppaction://noaction">
              <a:snd r:embed="rId16" name="salz.wav"/>
            </a:hlinkClick>
            <a:extLst>
              <a:ext uri="{FF2B5EF4-FFF2-40B4-BE49-F238E27FC236}">
                <a16:creationId xmlns:a16="http://schemas.microsoft.com/office/drawing/2014/main" id="{A3168017-BD53-4B5D-908E-735C584608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2446" y="3484552"/>
            <a:ext cx="320487" cy="497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4583F-85F2-44F1-88BF-5BFB0E7F0555}"/>
              </a:ext>
            </a:extLst>
          </p:cNvPr>
          <p:cNvSpPr txBox="1"/>
          <p:nvPr/>
        </p:nvSpPr>
        <p:spPr>
          <a:xfrm>
            <a:off x="4331415" y="2790186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B96AE-A1EE-40ED-9741-6EFB1E4E2FA4}"/>
              </a:ext>
            </a:extLst>
          </p:cNvPr>
          <p:cNvSpPr txBox="1"/>
          <p:nvPr/>
        </p:nvSpPr>
        <p:spPr>
          <a:xfrm>
            <a:off x="2662446" y="3464422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84D569-1552-43C8-B044-57AC8FAF41E8}"/>
              </a:ext>
            </a:extLst>
          </p:cNvPr>
          <p:cNvSpPr txBox="1"/>
          <p:nvPr/>
        </p:nvSpPr>
        <p:spPr>
          <a:xfrm>
            <a:off x="4359644" y="4125428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95C9E-64CF-49B2-901B-2ED774DB52D2}"/>
              </a:ext>
            </a:extLst>
          </p:cNvPr>
          <p:cNvSpPr txBox="1"/>
          <p:nvPr/>
        </p:nvSpPr>
        <p:spPr>
          <a:xfrm>
            <a:off x="4359644" y="4812894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56DF40-30D2-485E-A4B2-1CE1D23B3CCD}"/>
              </a:ext>
            </a:extLst>
          </p:cNvPr>
          <p:cNvSpPr txBox="1"/>
          <p:nvPr/>
        </p:nvSpPr>
        <p:spPr>
          <a:xfrm>
            <a:off x="4359644" y="5434350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04E2A-9882-4695-B0FA-486245658CD9}"/>
              </a:ext>
            </a:extLst>
          </p:cNvPr>
          <p:cNvSpPr txBox="1"/>
          <p:nvPr/>
        </p:nvSpPr>
        <p:spPr>
          <a:xfrm>
            <a:off x="8813115" y="2790186"/>
            <a:ext cx="1224258" cy="550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8AE046-C45F-479A-98A4-9E7BACFDCF3E}"/>
              </a:ext>
            </a:extLst>
          </p:cNvPr>
          <p:cNvSpPr txBox="1"/>
          <p:nvPr/>
        </p:nvSpPr>
        <p:spPr>
          <a:xfrm>
            <a:off x="7082052" y="3458124"/>
            <a:ext cx="1381406" cy="497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F2B673-C0C2-4F70-9C41-9038E7C3BDCB}"/>
              </a:ext>
            </a:extLst>
          </p:cNvPr>
          <p:cNvSpPr txBox="1"/>
          <p:nvPr/>
        </p:nvSpPr>
        <p:spPr>
          <a:xfrm>
            <a:off x="8655967" y="4137985"/>
            <a:ext cx="1381406" cy="497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549C0-94D3-4668-925B-0E978861F27D}"/>
              </a:ext>
            </a:extLst>
          </p:cNvPr>
          <p:cNvSpPr txBox="1"/>
          <p:nvPr/>
        </p:nvSpPr>
        <p:spPr>
          <a:xfrm>
            <a:off x="8700308" y="4812894"/>
            <a:ext cx="1381406" cy="497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8DF807-81D5-41B0-8A84-6F9D97F54591}"/>
              </a:ext>
            </a:extLst>
          </p:cNvPr>
          <p:cNvSpPr txBox="1"/>
          <p:nvPr/>
        </p:nvSpPr>
        <p:spPr>
          <a:xfrm>
            <a:off x="7129340" y="5544992"/>
            <a:ext cx="1381406" cy="497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04060E63-B748-4611-8B93-3C8348CE38E6}"/>
              </a:ext>
            </a:extLst>
          </p:cNvPr>
          <p:cNvSpPr/>
          <p:nvPr/>
        </p:nvSpPr>
        <p:spPr>
          <a:xfrm>
            <a:off x="9993086" y="1988604"/>
            <a:ext cx="1995904" cy="1813817"/>
          </a:xfrm>
          <a:prstGeom prst="cloudCallout">
            <a:avLst>
              <a:gd name="adj1" fmla="val 1324"/>
              <a:gd name="adj2" fmla="val 902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79D6298-6317-4AA9-8A78-9E7CCDF929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01745" y="2318385"/>
            <a:ext cx="1019953" cy="1110615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0CF786F7-B5F2-4525-AAF1-8861DCDAA8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650" y="1959704"/>
            <a:ext cx="1162495" cy="16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5</TotalTime>
  <Words>788</Words>
  <Application>Microsoft Office PowerPoint</Application>
  <PresentationFormat>Widescreen</PresentationFormat>
  <Paragraphs>149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1_Office Theme</vt:lpstr>
      <vt:lpstr>Grammar</vt:lpstr>
      <vt:lpstr>Viel oder viele?</vt:lpstr>
      <vt:lpstr>Viel oder viele?</vt:lpstr>
      <vt:lpstr>Was gibt es in Schottland?</vt:lpstr>
      <vt:lpstr>Was gibt es in Schottland?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Inge Alferink</dc:creator>
  <cp:lastModifiedBy>falafalie@gmail.com</cp:lastModifiedBy>
  <cp:revision>4</cp:revision>
  <dcterms:created xsi:type="dcterms:W3CDTF">2020-05-14T08:35:41Z</dcterms:created>
  <dcterms:modified xsi:type="dcterms:W3CDTF">2020-05-14T17:19:38Z</dcterms:modified>
</cp:coreProperties>
</file>